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324" r:id="rId2"/>
    <p:sldId id="257" r:id="rId3"/>
    <p:sldId id="350" r:id="rId4"/>
    <p:sldId id="292" r:id="rId5"/>
    <p:sldId id="293" r:id="rId6"/>
    <p:sldId id="352" r:id="rId7"/>
    <p:sldId id="353" r:id="rId8"/>
    <p:sldId id="356" r:id="rId9"/>
    <p:sldId id="295" r:id="rId10"/>
    <p:sldId id="351" r:id="rId11"/>
    <p:sldId id="296" r:id="rId12"/>
    <p:sldId id="298" r:id="rId13"/>
    <p:sldId id="297" r:id="rId14"/>
    <p:sldId id="299" r:id="rId15"/>
    <p:sldId id="300" r:id="rId16"/>
    <p:sldId id="301" r:id="rId17"/>
    <p:sldId id="303" r:id="rId18"/>
    <p:sldId id="302" r:id="rId19"/>
    <p:sldId id="304" r:id="rId20"/>
    <p:sldId id="354" r:id="rId21"/>
    <p:sldId id="305" r:id="rId22"/>
    <p:sldId id="357" r:id="rId23"/>
    <p:sldId id="306" r:id="rId24"/>
    <p:sldId id="325" r:id="rId25"/>
    <p:sldId id="326" r:id="rId26"/>
    <p:sldId id="327" r:id="rId27"/>
    <p:sldId id="358" r:id="rId28"/>
    <p:sldId id="361" r:id="rId29"/>
    <p:sldId id="359" r:id="rId30"/>
    <p:sldId id="329" r:id="rId31"/>
    <p:sldId id="330" r:id="rId32"/>
    <p:sldId id="340" r:id="rId33"/>
    <p:sldId id="331" r:id="rId34"/>
    <p:sldId id="341" r:id="rId35"/>
    <p:sldId id="332" r:id="rId36"/>
    <p:sldId id="362" r:id="rId37"/>
    <p:sldId id="333" r:id="rId38"/>
    <p:sldId id="342" r:id="rId39"/>
    <p:sldId id="363" r:id="rId40"/>
    <p:sldId id="334" r:id="rId41"/>
    <p:sldId id="343" r:id="rId42"/>
    <p:sldId id="335" r:id="rId43"/>
    <p:sldId id="344" r:id="rId44"/>
    <p:sldId id="336" r:id="rId45"/>
    <p:sldId id="364" r:id="rId46"/>
    <p:sldId id="345" r:id="rId47"/>
    <p:sldId id="337" r:id="rId48"/>
    <p:sldId id="346" r:id="rId49"/>
    <p:sldId id="338" r:id="rId50"/>
    <p:sldId id="347" r:id="rId51"/>
    <p:sldId id="339" r:id="rId52"/>
    <p:sldId id="316" r:id="rId53"/>
    <p:sldId id="317" r:id="rId54"/>
    <p:sldId id="319" r:id="rId55"/>
    <p:sldId id="348" r:id="rId56"/>
    <p:sldId id="320" r:id="rId5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7A9FE48-BFD5-4230-A91C-D44B5AE52999}" type="datetimeFigureOut">
              <a:rPr lang="fr-FR"/>
              <a:pPr>
                <a:defRPr/>
              </a:pPr>
              <a:t>16/05/2024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4C25F9B-6161-47C2-AD7F-3A663EDF7DC4}" type="slidenum">
              <a:rPr lang="fr-FR"/>
              <a:pPr>
                <a:defRPr/>
              </a:pPr>
              <a:t>‹#›</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7C361E-C505-47F0-8D25-174E0DB43BD5}" type="slidenum">
              <a:rPr lang="fr-FR" smtClean="0"/>
              <a:pPr fontAlgn="base">
                <a:spcBef>
                  <a:spcPct val="0"/>
                </a:spcBef>
                <a:spcAft>
                  <a:spcPct val="0"/>
                </a:spcAft>
                <a:defRPr/>
              </a:pPr>
              <a:t>1</a:t>
            </a:fld>
            <a:endParaRPr lang="fr-F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CH"/>
              <a:t>fdvcxfbvcxvvbcb</a:t>
            </a:r>
            <a:endParaRPr lang="fr-FR"/>
          </a:p>
        </p:txBody>
      </p:sp>
      <p:sp>
        <p:nvSpPr>
          <p:cNvPr id="2" name="Espace réservé du pied de page 1"/>
          <p:cNvSpPr>
            <a:spLocks noGrp="1"/>
          </p:cNvSpPr>
          <p:nvPr>
            <p:ph type="ftr" sz="quarter" idx="10"/>
          </p:nvPr>
        </p:nvSpPr>
        <p:spPr/>
        <p:txBody>
          <a:bodyPr/>
          <a:lstStyle/>
          <a:p>
            <a:pPr>
              <a:defRPr/>
            </a:pPr>
            <a:endParaRPr lang="fr-FR"/>
          </a:p>
        </p:txBody>
      </p:sp>
    </p:spTree>
    <p:extLst>
      <p:ext uri="{BB962C8B-B14F-4D97-AF65-F5344CB8AC3E}">
        <p14:creationId xmlns:p14="http://schemas.microsoft.com/office/powerpoint/2010/main" val="73274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pPr>
              <a:defRPr/>
            </a:pPr>
            <a:fld id="{14C25F9B-6161-47C2-AD7F-3A663EDF7DC4}" type="slidenum">
              <a:rPr lang="fr-FR" smtClean="0"/>
              <a:pPr>
                <a:defRPr/>
              </a:pPr>
              <a:t>7</a:t>
            </a:fld>
            <a:endParaRPr lang="fr-FR"/>
          </a:p>
        </p:txBody>
      </p:sp>
    </p:spTree>
    <p:extLst>
      <p:ext uri="{BB962C8B-B14F-4D97-AF65-F5344CB8AC3E}">
        <p14:creationId xmlns:p14="http://schemas.microsoft.com/office/powerpoint/2010/main" val="53876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pPr>
              <a:defRPr/>
            </a:pPr>
            <a:fld id="{14C25F9B-6161-47C2-AD7F-3A663EDF7DC4}" type="slidenum">
              <a:rPr lang="fr-FR" smtClean="0"/>
              <a:pPr>
                <a:defRPr/>
              </a:pPr>
              <a:t>8</a:t>
            </a:fld>
            <a:endParaRPr lang="fr-FR"/>
          </a:p>
        </p:txBody>
      </p:sp>
    </p:spTree>
    <p:extLst>
      <p:ext uri="{BB962C8B-B14F-4D97-AF65-F5344CB8AC3E}">
        <p14:creationId xmlns:p14="http://schemas.microsoft.com/office/powerpoint/2010/main" val="63687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lvl1pPr>
              <a:defRPr>
                <a:solidFill>
                  <a:schemeClr val="tx1"/>
                </a:solidFill>
              </a:defRPr>
            </a:lvl1pPr>
          </a:lstStyle>
          <a:p>
            <a:r>
              <a:rPr lang="fr-FR" dirty="0"/>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fld id="{E62BC910-F2C3-43A4-AB2B-E1D1FFB90173}" type="datetime1">
              <a:rPr lang="fr-FR" smtClean="0"/>
              <a:t>16/05/2024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106F2A55-0915-4E54-8B59-89D30F9358E5}"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1"/>
                </a:solidFill>
              </a:defRPr>
            </a:lvl1pPr>
          </a:lstStyle>
          <a:p>
            <a:r>
              <a:rPr lang="fr-FR" dirty="0"/>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9F8A30DB-4850-471C-9DA9-EC4C9CBE1246}" type="datetime1">
              <a:rPr lang="fr-FR" smtClean="0"/>
              <a:t>16/05/2024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BF6A4998-0382-42F3-9F9A-E541EE9CDD82}"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75AA6B4B-7588-4885-86B1-8443F50B3A66}" type="datetime1">
              <a:rPr lang="fr-FR" smtClean="0"/>
              <a:t>16/05/2024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3E0DB70-75B5-4CAF-A6E8-C0AC78C8484C}"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3" name="Rectangle 2"/>
          <p:cNvSpPr>
            <a:spLocks noChangeArrowheads="1"/>
          </p:cNvSpPr>
          <p:nvPr/>
        </p:nvSpPr>
        <p:spPr bwMode="hidden">
          <a:xfrm>
            <a:off x="228600" y="17145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pic>
        <p:nvPicPr>
          <p:cNvPr id="4" name="Picture 3" descr="ANABNR2"/>
          <p:cNvPicPr>
            <a:picLocks noChangeAspect="1" noChangeArrowheads="1"/>
          </p:cNvPicPr>
          <p:nvPr/>
        </p:nvPicPr>
        <p:blipFill>
          <a:blip r:embed="rId2"/>
          <a:srcRect l="-900" t="-1314" r="-2" b="-36961"/>
          <a:stretch>
            <a:fillRect/>
          </a:stretch>
        </p:blipFill>
        <p:spPr bwMode="auto">
          <a:xfrm>
            <a:off x="428625" y="2303463"/>
            <a:ext cx="8458200" cy="1158875"/>
          </a:xfrm>
          <a:prstGeom prst="rect">
            <a:avLst/>
          </a:prstGeom>
          <a:noFill/>
          <a:ln w="9525">
            <a:noFill/>
            <a:miter lim="800000"/>
            <a:headEnd/>
            <a:tailEnd/>
          </a:ln>
        </p:spPr>
      </p:pic>
      <p:sp>
        <p:nvSpPr>
          <p:cNvPr id="5" name="Rectangle 4"/>
          <p:cNvSpPr>
            <a:spLocks noChangeArrowheads="1"/>
          </p:cNvSpPr>
          <p:nvPr/>
        </p:nvSpPr>
        <p:spPr bwMode="hidden">
          <a:xfrm>
            <a:off x="642938" y="2000250"/>
            <a:ext cx="304800" cy="990600"/>
          </a:xfrm>
          <a:prstGeom prst="rect">
            <a:avLst/>
          </a:prstGeom>
          <a:solidFill>
            <a:schemeClr val="accent2">
              <a:alpha val="50000"/>
            </a:schemeClr>
          </a:soli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sp>
        <p:nvSpPr>
          <p:cNvPr id="21510"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fr-FR"/>
              <a:t>Cliquez pour modifier le style des sous-titres du masque</a:t>
            </a:r>
          </a:p>
        </p:txBody>
      </p:sp>
      <p:sp>
        <p:nvSpPr>
          <p:cNvPr id="6" name="Rectangle 7"/>
          <p:cNvSpPr>
            <a:spLocks noGrp="1" noChangeArrowheads="1"/>
          </p:cNvSpPr>
          <p:nvPr>
            <p:ph type="dt" sz="half" idx="10"/>
          </p:nvPr>
        </p:nvSpPr>
        <p:spPr>
          <a:xfrm>
            <a:off x="685800" y="6324600"/>
            <a:ext cx="1905000" cy="457200"/>
          </a:xfrm>
        </p:spPr>
        <p:txBody>
          <a:bodyPr/>
          <a:lstStyle>
            <a:lvl1pPr>
              <a:defRPr/>
            </a:lvl1pPr>
          </a:lstStyle>
          <a:p>
            <a:pPr>
              <a:defRPr/>
            </a:pPr>
            <a:fld id="{5C01DBBA-A16B-482F-8493-CB3193C3C22E}" type="datetime1">
              <a:rPr lang="fr-FR" smtClean="0"/>
              <a:t>16/05/2024</a:t>
            </a:fld>
            <a:endParaRPr lang="fr-FR"/>
          </a:p>
        </p:txBody>
      </p:sp>
      <p:sp>
        <p:nvSpPr>
          <p:cNvPr id="7" name="Rectangle 8"/>
          <p:cNvSpPr>
            <a:spLocks noGrp="1" noChangeArrowheads="1"/>
          </p:cNvSpPr>
          <p:nvPr>
            <p:ph type="ftr" sz="quarter" idx="11"/>
          </p:nvPr>
        </p:nvSpPr>
        <p:spPr>
          <a:xfrm>
            <a:off x="3124200" y="6324600"/>
            <a:ext cx="2895600" cy="457200"/>
          </a:xfrm>
        </p:spPr>
        <p:txBody>
          <a:bodyPr/>
          <a:lstStyle>
            <a:lvl1pPr>
              <a:defRPr/>
            </a:lvl1pPr>
          </a:lstStyle>
          <a:p>
            <a:pPr>
              <a:defRPr/>
            </a:pPr>
            <a:endParaRPr lang="fr-FR"/>
          </a:p>
        </p:txBody>
      </p:sp>
      <p:sp>
        <p:nvSpPr>
          <p:cNvPr id="8" name="Rectangle 9"/>
          <p:cNvSpPr>
            <a:spLocks noGrp="1" noChangeArrowheads="1"/>
          </p:cNvSpPr>
          <p:nvPr>
            <p:ph type="sldNum" sz="quarter" idx="12"/>
          </p:nvPr>
        </p:nvSpPr>
        <p:spPr>
          <a:xfrm>
            <a:off x="6553200" y="6324600"/>
            <a:ext cx="1905000" cy="457200"/>
          </a:xfrm>
        </p:spPr>
        <p:txBody>
          <a:bodyPr/>
          <a:lstStyle>
            <a:lvl1pPr>
              <a:defRPr sz="1400"/>
            </a:lvl1pPr>
          </a:lstStyle>
          <a:p>
            <a:pPr>
              <a:defRPr/>
            </a:pPr>
            <a:fld id="{DFADA7E9-B8EC-470B-B02F-28717DEFB1A6}" type="slidenum">
              <a:rPr lang="fr-FR"/>
              <a:pPr>
                <a:defRP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1"/>
                </a:solidFill>
              </a:defRPr>
            </a:lvl1pPr>
          </a:lstStyle>
          <a:p>
            <a:r>
              <a:rPr lang="fr-FR" dirty="0"/>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lvl1pPr>
              <a:defRPr/>
            </a:lvl1pPr>
          </a:lstStyle>
          <a:p>
            <a:pPr>
              <a:defRPr/>
            </a:pPr>
            <a:fld id="{52B82533-473E-4439-BB4D-203C5EE7488A}" type="datetime1">
              <a:rPr lang="fr-FR" smtClean="0"/>
              <a:t>16/05/2024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DAE9C7FE-DF83-491E-B39F-BBA0A8CC0DFA}"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26F1CDEE-7905-4D78-A202-4CE7BEB41FC3}" type="datetime1">
              <a:rPr lang="fr-FR" smtClean="0"/>
              <a:t>16/05/2024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D2696F96-7243-47E3-8C78-19ABD5B035B0}"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1"/>
                </a:solidFill>
              </a:defRPr>
            </a:lvl1pPr>
          </a:lstStyle>
          <a:p>
            <a:r>
              <a:rPr lang="fr-FR" dirty="0"/>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pPr>
              <a:defRPr/>
            </a:pPr>
            <a:fld id="{79FA66BC-EE69-434D-821F-E15D9EDE576E}" type="datetime1">
              <a:rPr lang="fr-FR" smtClean="0"/>
              <a:t>16/05/2024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232FBF29-ED8C-49A8-808A-6CE5A69DC5DD}"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1"/>
                </a:solidFill>
              </a:defRPr>
            </a:lvl1pPr>
          </a:lstStyle>
          <a:p>
            <a:r>
              <a:rPr lang="fr-FR" dirty="0"/>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pPr>
              <a:defRPr/>
            </a:pPr>
            <a:fld id="{49859A23-32BA-4EF8-BC6C-CD0EC54E9B72}" type="datetime1">
              <a:rPr lang="fr-FR" smtClean="0"/>
              <a:t>16/05/2024</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BD950598-B9B1-471B-9958-5D3B2FBABABC}"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1"/>
                </a:solidFill>
              </a:defRPr>
            </a:lvl1pPr>
          </a:lstStyle>
          <a:p>
            <a:r>
              <a:rPr lang="fr-FR" dirty="0"/>
              <a:t>Cliquez pour modifier le style du titre</a:t>
            </a:r>
          </a:p>
        </p:txBody>
      </p:sp>
      <p:sp>
        <p:nvSpPr>
          <p:cNvPr id="3" name="Espace réservé de la date 3"/>
          <p:cNvSpPr>
            <a:spLocks noGrp="1"/>
          </p:cNvSpPr>
          <p:nvPr>
            <p:ph type="dt" sz="half" idx="10"/>
          </p:nvPr>
        </p:nvSpPr>
        <p:spPr/>
        <p:txBody>
          <a:bodyPr/>
          <a:lstStyle>
            <a:lvl1pPr>
              <a:defRPr/>
            </a:lvl1pPr>
          </a:lstStyle>
          <a:p>
            <a:pPr>
              <a:defRPr/>
            </a:pPr>
            <a:fld id="{CB6FFB33-0975-4C34-8500-4A754F22F4A7}" type="datetime1">
              <a:rPr lang="fr-FR" smtClean="0"/>
              <a:t>16/05/2024</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EFF23DD3-81CE-472A-B943-7AB4ADD4D843}"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6A283AF8-EFE2-4D62-AD06-66656502E2EA}" type="datetime1">
              <a:rPr lang="fr-FR" smtClean="0"/>
              <a:t>16/05/2024</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66377636-E8D5-4B69-AB50-8C111F0A897D}"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46EE0CB7-9E4A-4167-9616-CEA85E23EBED}" type="datetime1">
              <a:rPr lang="fr-FR" smtClean="0"/>
              <a:t>16/05/2024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429F93D7-1D3D-4749-84B4-F5CDD5F87623}"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8EDCBAB2-3CB5-45DD-B7A9-AFE55CFB97FC}" type="datetime1">
              <a:rPr lang="fr-FR" smtClean="0"/>
              <a:t>16/05/2024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0E596169-8ED4-4EDD-ABB1-7B2209C4A0A0}"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dirty="0"/>
              <a:t>Cliquez pour modifier le style du titre</a:t>
            </a:r>
          </a:p>
        </p:txBody>
      </p:sp>
      <p:sp>
        <p:nvSpPr>
          <p:cNvPr id="1027" name="Espace réservé du texte 2"/>
          <p:cNvSpPr>
            <a:spLocks noGrp="1"/>
          </p:cNvSpPr>
          <p:nvPr>
            <p:ph type="body" idx="1"/>
          </p:nvPr>
        </p:nvSpPr>
        <p:spPr bwMode="auto">
          <a:xfrm>
            <a:off x="1115616" y="1600200"/>
            <a:ext cx="684076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1B43687-314D-4611-8712-B6C760D00886}" type="datetime1">
              <a:rPr lang="fr-FR" smtClean="0"/>
              <a:t>16/05/2024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F054E3C-B4E7-4430-B4FD-143E9C02BFBC}"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428359" y="3429000"/>
            <a:ext cx="8024812" cy="1135062"/>
          </a:xfrm>
        </p:spPr>
        <p:txBody>
          <a:bodyPr/>
          <a:lstStyle/>
          <a:p>
            <a:pPr eaLnBrk="1" hangingPunct="1"/>
            <a:r>
              <a:rPr lang="fr-FR" sz="3000" b="1" dirty="0"/>
              <a:t>Chapitre 4</a:t>
            </a:r>
            <a:br>
              <a:rPr lang="fr-FR" sz="3000" b="1" dirty="0"/>
            </a:br>
            <a:r>
              <a:rPr lang="fr-FR" sz="3200" b="1" dirty="0"/>
              <a:t>Transformateur monophasé</a:t>
            </a:r>
            <a:endParaRPr lang="fr-FR" sz="3000" b="1" dirty="0"/>
          </a:p>
        </p:txBody>
      </p:sp>
      <p:sp>
        <p:nvSpPr>
          <p:cNvPr id="3" name="Rectangle 2"/>
          <p:cNvSpPr txBox="1">
            <a:spLocks noChangeArrowheads="1"/>
          </p:cNvSpPr>
          <p:nvPr/>
        </p:nvSpPr>
        <p:spPr bwMode="auto">
          <a:xfrm>
            <a:off x="559594" y="1554410"/>
            <a:ext cx="8024812" cy="1135062"/>
          </a:xfrm>
          <a:prstGeom prst="rect">
            <a:avLst/>
          </a:prstGeom>
          <a:solidFill>
            <a:schemeClr val="accent6">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fr-FR" sz="4000" b="1" dirty="0"/>
              <a:t>ELECTROTECHNIQUE</a:t>
            </a:r>
          </a:p>
          <a:p>
            <a:pPr eaLnBrk="1" hangingPunct="1"/>
            <a:r>
              <a:rPr lang="fr-FR" sz="4000" b="1" dirty="0"/>
              <a:t>GE_GM</a:t>
            </a:r>
          </a:p>
        </p:txBody>
      </p:sp>
      <p:sp>
        <p:nvSpPr>
          <p:cNvPr id="7" name="ZoneTexte 6"/>
          <p:cNvSpPr txBox="1"/>
          <p:nvPr/>
        </p:nvSpPr>
        <p:spPr>
          <a:xfrm>
            <a:off x="5292080" y="5373216"/>
            <a:ext cx="2304256" cy="369332"/>
          </a:xfrm>
          <a:prstGeom prst="rect">
            <a:avLst/>
          </a:prstGeom>
          <a:noFill/>
        </p:spPr>
        <p:txBody>
          <a:bodyPr wrap="square" rtlCol="0">
            <a:spAutoFit/>
          </a:bodyPr>
          <a:lstStyle/>
          <a:p>
            <a:r>
              <a:rPr lang="fr-FR" dirty="0"/>
              <a:t>Prof Ali NEJMI</a:t>
            </a:r>
          </a:p>
        </p:txBody>
      </p:sp>
      <p:sp>
        <p:nvSpPr>
          <p:cNvPr id="9" name="ZoneTexte 8"/>
          <p:cNvSpPr txBox="1"/>
          <p:nvPr/>
        </p:nvSpPr>
        <p:spPr>
          <a:xfrm>
            <a:off x="435178" y="495722"/>
            <a:ext cx="2689022" cy="461665"/>
          </a:xfrm>
          <a:prstGeom prst="rect">
            <a:avLst/>
          </a:prstGeom>
          <a:noFill/>
        </p:spPr>
        <p:txBody>
          <a:bodyPr wrap="square" rtlCol="0">
            <a:spAutoFit/>
          </a:bodyPr>
          <a:lstStyle/>
          <a:p>
            <a:r>
              <a:rPr lang="fr-FR" sz="1200" dirty="0"/>
              <a:t>Université Sultan Moulay Slimane</a:t>
            </a:r>
          </a:p>
          <a:p>
            <a:r>
              <a:rPr lang="fr-FR" sz="1200" dirty="0"/>
              <a:t>Faculté des Sciences et Techniques</a:t>
            </a:r>
          </a:p>
        </p:txBody>
      </p:sp>
    </p:spTree>
    <p:extLst>
      <p:ext uri="{BB962C8B-B14F-4D97-AF65-F5344CB8AC3E}">
        <p14:creationId xmlns:p14="http://schemas.microsoft.com/office/powerpoint/2010/main" val="27156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14" name="Text Box 4"/>
          <p:cNvSpPr txBox="1">
            <a:spLocks noChangeArrowheads="1"/>
          </p:cNvSpPr>
          <p:nvPr/>
        </p:nvSpPr>
        <p:spPr bwMode="auto">
          <a:xfrm>
            <a:off x="644525" y="1484784"/>
            <a:ext cx="7488832" cy="4895850"/>
          </a:xfrm>
          <a:prstGeom prst="rect">
            <a:avLst/>
          </a:prstGeom>
          <a:noFill/>
          <a:ln w="9525">
            <a:noFill/>
            <a:miter lim="800000"/>
            <a:headEnd/>
            <a:tailEnd/>
          </a:ln>
        </p:spPr>
        <p:txBody>
          <a:bodyPr/>
          <a:lstStyle/>
          <a:p>
            <a:pPr algn="just"/>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Si u</a:t>
            </a:r>
            <a:r>
              <a:rPr lang="fr-FR" sz="1700" baseline="-25000" dirty="0">
                <a:latin typeface="Arial" panose="020B0604020202020204" pitchFamily="34" charset="0"/>
                <a:cs typeface="Arial" panose="020B0604020202020204" pitchFamily="34" charset="0"/>
              </a:rPr>
              <a:t>2</a:t>
            </a:r>
            <a:r>
              <a:rPr lang="fr-FR" sz="1700" dirty="0">
                <a:latin typeface="Arial" panose="020B0604020202020204" pitchFamily="34" charset="0"/>
                <a:cs typeface="Arial" panose="020B0604020202020204" pitchFamily="34" charset="0"/>
              </a:rPr>
              <a:t>&lt;u</a:t>
            </a:r>
            <a:r>
              <a:rPr lang="fr-FR" sz="1700" baseline="-25000" dirty="0">
                <a:latin typeface="Arial" panose="020B0604020202020204" pitchFamily="34" charset="0"/>
                <a:cs typeface="Arial" panose="020B0604020202020204" pitchFamily="34" charset="0"/>
              </a:rPr>
              <a:t>1</a:t>
            </a:r>
            <a:r>
              <a:rPr lang="fr-FR" sz="1700" dirty="0">
                <a:latin typeface="Arial" panose="020B0604020202020204" pitchFamily="34" charset="0"/>
                <a:cs typeface="Arial" panose="020B0604020202020204" pitchFamily="34" charset="0"/>
              </a:rPr>
              <a:t> →I</a:t>
            </a:r>
            <a:r>
              <a:rPr lang="fr-FR" sz="1700" baseline="-25000" dirty="0">
                <a:latin typeface="Arial" panose="020B0604020202020204" pitchFamily="34" charset="0"/>
                <a:cs typeface="Arial" panose="020B0604020202020204" pitchFamily="34" charset="0"/>
              </a:rPr>
              <a:t>2</a:t>
            </a:r>
            <a:r>
              <a:rPr lang="fr-FR" sz="1700" dirty="0">
                <a:latin typeface="Arial" panose="020B0604020202020204" pitchFamily="34" charset="0"/>
                <a:cs typeface="Arial" panose="020B0604020202020204" pitchFamily="34" charset="0"/>
              </a:rPr>
              <a:t> &gt;I</a:t>
            </a:r>
            <a:r>
              <a:rPr lang="fr-FR" sz="1700" baseline="-25000" dirty="0">
                <a:latin typeface="Arial" panose="020B0604020202020204" pitchFamily="34" charset="0"/>
                <a:cs typeface="Arial" panose="020B0604020202020204" pitchFamily="34" charset="0"/>
              </a:rPr>
              <a:t>1</a:t>
            </a:r>
            <a:r>
              <a:rPr lang="fr-FR" sz="1700" dirty="0">
                <a:latin typeface="Arial" panose="020B0604020202020204" pitchFamily="34" charset="0"/>
                <a:cs typeface="Arial" panose="020B0604020202020204" pitchFamily="34" charset="0"/>
              </a:rPr>
              <a:t> le transformateur est alors:</a:t>
            </a:r>
          </a:p>
          <a:p>
            <a:pPr algn="just"/>
            <a:endParaRPr lang="fr-FR" sz="1700" dirty="0">
              <a:latin typeface="Arial" panose="020B0604020202020204" pitchFamily="34" charset="0"/>
              <a:cs typeface="Arial" panose="020B0604020202020204" pitchFamily="34" charset="0"/>
            </a:endParaRPr>
          </a:p>
          <a:p>
            <a:pPr lvl="1" algn="just">
              <a:buFontTx/>
              <a:buChar char="•"/>
            </a:pPr>
            <a:r>
              <a:rPr lang="fr-FR" sz="1700" dirty="0">
                <a:latin typeface="Arial" panose="020B0604020202020204" pitchFamily="34" charset="0"/>
                <a:cs typeface="Arial" panose="020B0604020202020204" pitchFamily="34" charset="0"/>
              </a:rPr>
              <a:t> abaisseur de tension </a:t>
            </a:r>
          </a:p>
          <a:p>
            <a:pPr lvl="1" algn="just">
              <a:buFontTx/>
              <a:buChar char="•"/>
            </a:pPr>
            <a:r>
              <a:rPr lang="fr-FR" sz="1700" dirty="0">
                <a:latin typeface="Arial" panose="020B0604020202020204" pitchFamily="34" charset="0"/>
                <a:cs typeface="Arial" panose="020B0604020202020204" pitchFamily="34" charset="0"/>
              </a:rPr>
              <a:t> élévateur de courant</a:t>
            </a:r>
          </a:p>
          <a:p>
            <a:pPr algn="just"/>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C’est le cas des transformateurs de soudure qui débitent, au secondaire, un courant très intense (2000A par exemple), alors que le secteur alimentant le primaire ne peut fournir que quelques dizaines d’ampères (20A par exemple).</a:t>
            </a: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77844D57-43DD-46BE-99C6-4599C2599F94}"/>
              </a:ext>
            </a:extLst>
          </p:cNvPr>
          <p:cNvGrpSpPr/>
          <p:nvPr/>
        </p:nvGrpSpPr>
        <p:grpSpPr>
          <a:xfrm>
            <a:off x="2197432" y="4149080"/>
            <a:ext cx="4749135" cy="2353529"/>
            <a:chOff x="4427984" y="1844824"/>
            <a:chExt cx="4749135" cy="2353529"/>
          </a:xfrm>
        </p:grpSpPr>
        <p:grpSp>
          <p:nvGrpSpPr>
            <p:cNvPr id="7" name="Group 6">
              <a:extLst>
                <a:ext uri="{FF2B5EF4-FFF2-40B4-BE49-F238E27FC236}">
                  <a16:creationId xmlns:a16="http://schemas.microsoft.com/office/drawing/2014/main" id="{D22B0894-EC5A-4F54-85C4-CB8935553CC1}"/>
                </a:ext>
              </a:extLst>
            </p:cNvPr>
            <p:cNvGrpSpPr/>
            <p:nvPr/>
          </p:nvGrpSpPr>
          <p:grpSpPr>
            <a:xfrm>
              <a:off x="4427984" y="1844824"/>
              <a:ext cx="4749135" cy="2353529"/>
              <a:chOff x="4273809" y="1844824"/>
              <a:chExt cx="4749135" cy="2353529"/>
            </a:xfrm>
          </p:grpSpPr>
          <p:pic>
            <p:nvPicPr>
              <p:cNvPr id="9" name="Picture 8">
                <a:extLst>
                  <a:ext uri="{FF2B5EF4-FFF2-40B4-BE49-F238E27FC236}">
                    <a16:creationId xmlns:a16="http://schemas.microsoft.com/office/drawing/2014/main" id="{95D50BBE-20E0-4BDC-9871-CCFF6542E7B0}"/>
                  </a:ext>
                </a:extLst>
              </p:cNvPr>
              <p:cNvPicPr>
                <a:picLocks noChangeAspect="1"/>
              </p:cNvPicPr>
              <p:nvPr/>
            </p:nvPicPr>
            <p:blipFill>
              <a:blip r:embed="rId2"/>
              <a:stretch>
                <a:fillRect/>
              </a:stretch>
            </p:blipFill>
            <p:spPr>
              <a:xfrm>
                <a:off x="4788024" y="1844824"/>
                <a:ext cx="3857410" cy="2353529"/>
              </a:xfrm>
              <a:prstGeom prst="rect">
                <a:avLst/>
              </a:prstGeom>
            </p:spPr>
          </p:pic>
          <p:sp>
            <p:nvSpPr>
              <p:cNvPr id="10" name="Rectangle 9">
                <a:extLst>
                  <a:ext uri="{FF2B5EF4-FFF2-40B4-BE49-F238E27FC236}">
                    <a16:creationId xmlns:a16="http://schemas.microsoft.com/office/drawing/2014/main" id="{7D36ADB1-4AAA-49A9-B501-3D81543FA1A1}"/>
                  </a:ext>
                </a:extLst>
              </p:cNvPr>
              <p:cNvSpPr/>
              <p:nvPr/>
            </p:nvSpPr>
            <p:spPr>
              <a:xfrm>
                <a:off x="8625078" y="3001837"/>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2</a:t>
                </a:r>
                <a:endParaRPr lang="fr-FR" dirty="0"/>
              </a:p>
            </p:txBody>
          </p:sp>
          <p:sp>
            <p:nvSpPr>
              <p:cNvPr id="11" name="Rectangle 10">
                <a:extLst>
                  <a:ext uri="{FF2B5EF4-FFF2-40B4-BE49-F238E27FC236}">
                    <a16:creationId xmlns:a16="http://schemas.microsoft.com/office/drawing/2014/main" id="{D4B863D2-46F2-4E89-A6EC-9CB621AEFC84}"/>
                  </a:ext>
                </a:extLst>
              </p:cNvPr>
              <p:cNvSpPr/>
              <p:nvPr/>
            </p:nvSpPr>
            <p:spPr>
              <a:xfrm>
                <a:off x="4273809" y="3021588"/>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1</a:t>
                </a:r>
                <a:endParaRPr lang="fr-FR" dirty="0"/>
              </a:p>
            </p:txBody>
          </p:sp>
          <p:cxnSp>
            <p:nvCxnSpPr>
              <p:cNvPr id="12" name="Straight Arrow Connector 11">
                <a:extLst>
                  <a:ext uri="{FF2B5EF4-FFF2-40B4-BE49-F238E27FC236}">
                    <a16:creationId xmlns:a16="http://schemas.microsoft.com/office/drawing/2014/main" id="{7F8F019A-C2FD-4D74-9E8A-FF1C9A08C1A5}"/>
                  </a:ext>
                </a:extLst>
              </p:cNvPr>
              <p:cNvCxnSpPr/>
              <p:nvPr/>
            </p:nvCxnSpPr>
            <p:spPr>
              <a:xfrm flipV="1">
                <a:off x="4671675"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30B3E67-A547-4C48-A285-2313D839EFC7}"/>
                  </a:ext>
                </a:extLst>
              </p:cNvPr>
              <p:cNvCxnSpPr/>
              <p:nvPr/>
            </p:nvCxnSpPr>
            <p:spPr>
              <a:xfrm flipV="1">
                <a:off x="8623153"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37D80635-3F38-45B8-B236-A6F4D7A5E96E}"/>
                  </a:ext>
                </a:extLst>
              </p:cNvPr>
              <p:cNvSpPr/>
              <p:nvPr/>
            </p:nvSpPr>
            <p:spPr>
              <a:xfrm>
                <a:off x="7915717" y="2440602"/>
                <a:ext cx="320922"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2</a:t>
                </a:r>
                <a:endParaRPr lang="fr-FR" baseline="-25000" dirty="0"/>
              </a:p>
            </p:txBody>
          </p:sp>
          <p:sp>
            <p:nvSpPr>
              <p:cNvPr id="16" name="Rectangle 15">
                <a:extLst>
                  <a:ext uri="{FF2B5EF4-FFF2-40B4-BE49-F238E27FC236}">
                    <a16:creationId xmlns:a16="http://schemas.microsoft.com/office/drawing/2014/main" id="{FAE000B7-3B8D-4503-B283-CDE7B91B4177}"/>
                  </a:ext>
                </a:extLst>
              </p:cNvPr>
              <p:cNvSpPr/>
              <p:nvPr/>
            </p:nvSpPr>
            <p:spPr>
              <a:xfrm>
                <a:off x="5161116" y="2440602"/>
                <a:ext cx="320922" cy="369332"/>
              </a:xfrm>
              <a:prstGeom prst="rect">
                <a:avLst/>
              </a:prstGeom>
              <a:solidFill>
                <a:schemeClr val="bg1"/>
              </a:solidFill>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1</a:t>
                </a:r>
                <a:endParaRPr lang="fr-FR" baseline="-25000" dirty="0"/>
              </a:p>
            </p:txBody>
          </p:sp>
        </p:grpSp>
        <p:cxnSp>
          <p:nvCxnSpPr>
            <p:cNvPr id="8" name="Straight Arrow Connector 7">
              <a:extLst>
                <a:ext uri="{FF2B5EF4-FFF2-40B4-BE49-F238E27FC236}">
                  <a16:creationId xmlns:a16="http://schemas.microsoft.com/office/drawing/2014/main" id="{6E38266A-5DE4-47A8-804F-E33D88AC85E2}"/>
                </a:ext>
              </a:extLst>
            </p:cNvPr>
            <p:cNvCxnSpPr/>
            <p:nvPr/>
          </p:nvCxnSpPr>
          <p:spPr>
            <a:xfrm>
              <a:off x="8390814" y="2708920"/>
              <a:ext cx="213634"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10</a:t>
            </a:fld>
            <a:endParaRPr lang="fr-FR"/>
          </a:p>
        </p:txBody>
      </p:sp>
    </p:spTree>
    <p:extLst>
      <p:ext uri="{BB962C8B-B14F-4D97-AF65-F5344CB8AC3E}">
        <p14:creationId xmlns:p14="http://schemas.microsoft.com/office/powerpoint/2010/main" val="19540264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checkerboard(across)">
                                      <p:cBhvr>
                                        <p:cTn id="7" dur="500"/>
                                        <p:tgtEl>
                                          <p:spTgt spid="1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checkerboard(across)">
                                      <p:cBhvr>
                                        <p:cTn id="10" dur="500"/>
                                        <p:tgtEl>
                                          <p:spTgt spid="14">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checkerboard(across)">
                                      <p:cBhvr>
                                        <p:cTn id="13" dur="500"/>
                                        <p:tgtEl>
                                          <p:spTgt spid="14">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checkerboard(across)">
                                      <p:cBhvr>
                                        <p:cTn id="16"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600" b="1" dirty="0"/>
              <a:t> II- </a:t>
            </a:r>
            <a:r>
              <a:rPr lang="fr-FR" sz="3400" b="1" dirty="0"/>
              <a:t>Convention de signe</a:t>
            </a:r>
            <a:br>
              <a:rPr lang="fr-FR" sz="3400" b="1" dirty="0"/>
            </a:br>
            <a:r>
              <a:rPr lang="fr-FR" sz="3400" b="1" i="1" dirty="0"/>
              <a:t> </a:t>
            </a:r>
            <a:endParaRPr lang="fr-FR" sz="3400" b="1" dirty="0"/>
          </a:p>
        </p:txBody>
      </p:sp>
      <p:sp>
        <p:nvSpPr>
          <p:cNvPr id="31" name="Rectangle 3"/>
          <p:cNvSpPr txBox="1">
            <a:spLocks noChangeArrowheads="1"/>
          </p:cNvSpPr>
          <p:nvPr/>
        </p:nvSpPr>
        <p:spPr bwMode="auto">
          <a:xfrm>
            <a:off x="755576" y="1476376"/>
            <a:ext cx="7488832" cy="2592387"/>
          </a:xfrm>
          <a:prstGeom prst="rect">
            <a:avLst/>
          </a:prstGeom>
          <a:noFill/>
          <a:ln w="9525">
            <a:noFill/>
            <a:miter lim="800000"/>
            <a:headEnd/>
            <a:tailEnd/>
          </a:ln>
        </p:spPr>
        <p:txBody>
          <a:bodyPr/>
          <a:lstStyle/>
          <a:p>
            <a:pPr marL="285750" indent="-285750" algn="just">
              <a:spcBef>
                <a:spcPct val="20000"/>
              </a:spcBef>
              <a:buFont typeface="Arial" panose="020B0604020202020204" pitchFamily="34" charset="0"/>
              <a:buChar char="•"/>
              <a:defRPr/>
            </a:pPr>
            <a:r>
              <a:rPr lang="fr-FR" dirty="0">
                <a:latin typeface="+mj-lt"/>
                <a:cs typeface="+mn-cs"/>
              </a:rPr>
              <a:t>On choisit un sens positif pour les lignes d’induction </a:t>
            </a:r>
            <a:r>
              <a:rPr lang="el-GR" dirty="0">
                <a:latin typeface="+mj-lt"/>
                <a:cs typeface="+mn-cs"/>
              </a:rPr>
              <a:t>φ</a:t>
            </a:r>
            <a:endParaRPr lang="fr-FR" dirty="0">
              <a:latin typeface="+mj-lt"/>
              <a:cs typeface="+mn-cs"/>
            </a:endParaRPr>
          </a:p>
          <a:p>
            <a:pPr marL="285750" indent="-285750" algn="just">
              <a:spcBef>
                <a:spcPct val="20000"/>
              </a:spcBef>
              <a:buFont typeface="Arial" panose="020B0604020202020204" pitchFamily="34" charset="0"/>
              <a:buChar char="•"/>
              <a:defRPr/>
            </a:pPr>
            <a:r>
              <a:rPr lang="fr-FR" dirty="0">
                <a:latin typeface="+mj-lt"/>
                <a:cs typeface="+mn-cs"/>
              </a:rPr>
              <a:t>On en déduit d’après la règle du tire-bouchon le sens positif des courants primaire et secondaire.</a:t>
            </a:r>
          </a:p>
          <a:p>
            <a:pPr marL="285750" indent="-285750" algn="just">
              <a:spcBef>
                <a:spcPct val="20000"/>
              </a:spcBef>
              <a:buFont typeface="Arial" panose="020B0604020202020204" pitchFamily="34" charset="0"/>
              <a:buChar char="•"/>
              <a:defRPr/>
            </a:pPr>
            <a:r>
              <a:rPr lang="fr-FR" dirty="0">
                <a:latin typeface="+mj-lt"/>
                <a:cs typeface="+mn-cs"/>
              </a:rPr>
              <a:t>Le sens positif des tensions est défini en adoptant la convention « récepteur » pour le primaire et le générateur pour le secondaire </a:t>
            </a:r>
          </a:p>
          <a:p>
            <a:pPr marL="285750" indent="-285750" algn="just">
              <a:spcBef>
                <a:spcPct val="20000"/>
              </a:spcBef>
              <a:buFont typeface="Arial" panose="020B0604020202020204" pitchFamily="34" charset="0"/>
              <a:buChar char="•"/>
              <a:defRPr/>
            </a:pPr>
            <a:r>
              <a:rPr lang="fr-FR" dirty="0">
                <a:latin typeface="+mj-lt"/>
                <a:cs typeface="+mn-cs"/>
              </a:rPr>
              <a:t>Les </a:t>
            </a:r>
            <a:r>
              <a:rPr lang="fr-FR" dirty="0" err="1">
                <a:latin typeface="+mj-lt"/>
                <a:cs typeface="+mn-cs"/>
              </a:rPr>
              <a:t>f.e.m</a:t>
            </a:r>
            <a:r>
              <a:rPr lang="fr-FR" dirty="0">
                <a:latin typeface="+mj-lt"/>
                <a:cs typeface="+mn-cs"/>
              </a:rPr>
              <a:t> e</a:t>
            </a:r>
            <a:r>
              <a:rPr lang="fr-FR" baseline="-25000" dirty="0">
                <a:latin typeface="+mj-lt"/>
                <a:cs typeface="+mn-cs"/>
              </a:rPr>
              <a:t>1</a:t>
            </a:r>
            <a:r>
              <a:rPr lang="fr-FR" dirty="0">
                <a:latin typeface="+mj-lt"/>
                <a:cs typeface="+mn-cs"/>
              </a:rPr>
              <a:t> et e</a:t>
            </a:r>
            <a:r>
              <a:rPr lang="fr-FR" baseline="-25000" dirty="0">
                <a:latin typeface="+mj-lt"/>
                <a:cs typeface="+mn-cs"/>
              </a:rPr>
              <a:t>2</a:t>
            </a:r>
            <a:r>
              <a:rPr lang="fr-FR" dirty="0">
                <a:latin typeface="+mj-lt"/>
                <a:cs typeface="+mn-cs"/>
              </a:rPr>
              <a:t> induites dans les enroulements primaire et secondaire sont orientées respectivement dans le même sens que i</a:t>
            </a:r>
            <a:r>
              <a:rPr lang="fr-FR" baseline="-25000" dirty="0">
                <a:latin typeface="+mj-lt"/>
                <a:cs typeface="+mn-cs"/>
              </a:rPr>
              <a:t>1</a:t>
            </a:r>
            <a:r>
              <a:rPr lang="fr-FR" dirty="0">
                <a:latin typeface="+mj-lt"/>
                <a:cs typeface="+mn-cs"/>
              </a:rPr>
              <a:t> et i </a:t>
            </a:r>
            <a:r>
              <a:rPr lang="fr-FR" baseline="-25000" dirty="0">
                <a:latin typeface="+mj-lt"/>
                <a:cs typeface="+mn-cs"/>
              </a:rPr>
              <a:t>2</a:t>
            </a:r>
          </a:p>
          <a:p>
            <a:pPr marL="342900" indent="-342900" algn="just">
              <a:spcBef>
                <a:spcPct val="20000"/>
              </a:spcBef>
              <a:buFont typeface="Arial" pitchFamily="34" charset="0"/>
              <a:buChar char="•"/>
              <a:defRPr/>
            </a:pPr>
            <a:endParaRPr lang="fr-FR" dirty="0">
              <a:latin typeface="+mj-lt"/>
              <a:cs typeface="+mn-cs"/>
            </a:endParaRPr>
          </a:p>
          <a:p>
            <a:pPr marL="342900" indent="-342900" algn="just">
              <a:spcBef>
                <a:spcPct val="20000"/>
              </a:spcBef>
              <a:buFont typeface="Arial" pitchFamily="34" charset="0"/>
              <a:buChar char="•"/>
              <a:defRPr/>
            </a:pPr>
            <a:endParaRPr lang="el-GR" dirty="0">
              <a:latin typeface="+mj-lt"/>
              <a:cs typeface="+mn-cs"/>
            </a:endParaRPr>
          </a:p>
        </p:txBody>
      </p:sp>
      <p:grpSp>
        <p:nvGrpSpPr>
          <p:cNvPr id="4" name="Group 3">
            <a:extLst>
              <a:ext uri="{FF2B5EF4-FFF2-40B4-BE49-F238E27FC236}">
                <a16:creationId xmlns:a16="http://schemas.microsoft.com/office/drawing/2014/main" id="{73816621-9DD2-4130-9859-DC72742925F9}"/>
              </a:ext>
            </a:extLst>
          </p:cNvPr>
          <p:cNvGrpSpPr/>
          <p:nvPr/>
        </p:nvGrpSpPr>
        <p:grpSpPr>
          <a:xfrm>
            <a:off x="2125424" y="4068763"/>
            <a:ext cx="4749135" cy="2353529"/>
            <a:chOff x="2197432" y="4293096"/>
            <a:chExt cx="4749135" cy="2353529"/>
          </a:xfrm>
        </p:grpSpPr>
        <p:grpSp>
          <p:nvGrpSpPr>
            <p:cNvPr id="12" name="Group 11">
              <a:extLst>
                <a:ext uri="{FF2B5EF4-FFF2-40B4-BE49-F238E27FC236}">
                  <a16:creationId xmlns:a16="http://schemas.microsoft.com/office/drawing/2014/main" id="{AD780E46-D18A-47F5-BF4B-BB5E5AC3C647}"/>
                </a:ext>
              </a:extLst>
            </p:cNvPr>
            <p:cNvGrpSpPr/>
            <p:nvPr/>
          </p:nvGrpSpPr>
          <p:grpSpPr>
            <a:xfrm>
              <a:off x="2197432" y="4293096"/>
              <a:ext cx="4749135" cy="2353529"/>
              <a:chOff x="4427984" y="1844824"/>
              <a:chExt cx="4749135" cy="2353529"/>
            </a:xfrm>
          </p:grpSpPr>
          <p:grpSp>
            <p:nvGrpSpPr>
              <p:cNvPr id="13" name="Group 12">
                <a:extLst>
                  <a:ext uri="{FF2B5EF4-FFF2-40B4-BE49-F238E27FC236}">
                    <a16:creationId xmlns:a16="http://schemas.microsoft.com/office/drawing/2014/main" id="{911226C4-14FA-42E6-8E77-482E9DF3BECB}"/>
                  </a:ext>
                </a:extLst>
              </p:cNvPr>
              <p:cNvGrpSpPr/>
              <p:nvPr/>
            </p:nvGrpSpPr>
            <p:grpSpPr>
              <a:xfrm>
                <a:off x="4427984" y="1844824"/>
                <a:ext cx="4749135" cy="2353529"/>
                <a:chOff x="4273809" y="1844824"/>
                <a:chExt cx="4749135" cy="2353529"/>
              </a:xfrm>
            </p:grpSpPr>
            <p:pic>
              <p:nvPicPr>
                <p:cNvPr id="15" name="Picture 14">
                  <a:extLst>
                    <a:ext uri="{FF2B5EF4-FFF2-40B4-BE49-F238E27FC236}">
                      <a16:creationId xmlns:a16="http://schemas.microsoft.com/office/drawing/2014/main" id="{B86DA9E6-77C6-4621-A68D-B0B923952CFC}"/>
                    </a:ext>
                  </a:extLst>
                </p:cNvPr>
                <p:cNvPicPr>
                  <a:picLocks noChangeAspect="1"/>
                </p:cNvPicPr>
                <p:nvPr/>
              </p:nvPicPr>
              <p:blipFill>
                <a:blip r:embed="rId2"/>
                <a:stretch>
                  <a:fillRect/>
                </a:stretch>
              </p:blipFill>
              <p:spPr>
                <a:xfrm>
                  <a:off x="4788024" y="1844824"/>
                  <a:ext cx="3857410" cy="2353529"/>
                </a:xfrm>
                <a:prstGeom prst="rect">
                  <a:avLst/>
                </a:prstGeom>
              </p:spPr>
            </p:pic>
            <p:sp>
              <p:nvSpPr>
                <p:cNvPr id="16" name="Rectangle 15">
                  <a:extLst>
                    <a:ext uri="{FF2B5EF4-FFF2-40B4-BE49-F238E27FC236}">
                      <a16:creationId xmlns:a16="http://schemas.microsoft.com/office/drawing/2014/main" id="{E7AF3EE4-5F70-4CC1-A004-EAFC53F63705}"/>
                    </a:ext>
                  </a:extLst>
                </p:cNvPr>
                <p:cNvSpPr/>
                <p:nvPr/>
              </p:nvSpPr>
              <p:spPr>
                <a:xfrm>
                  <a:off x="8625078" y="3001837"/>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2</a:t>
                  </a:r>
                  <a:endParaRPr lang="fr-FR" dirty="0"/>
                </a:p>
              </p:txBody>
            </p:sp>
            <p:sp>
              <p:nvSpPr>
                <p:cNvPr id="17" name="Rectangle 16">
                  <a:extLst>
                    <a:ext uri="{FF2B5EF4-FFF2-40B4-BE49-F238E27FC236}">
                      <a16:creationId xmlns:a16="http://schemas.microsoft.com/office/drawing/2014/main" id="{D5B8FF71-93E7-4273-A900-DC19D8B5CF0A}"/>
                    </a:ext>
                  </a:extLst>
                </p:cNvPr>
                <p:cNvSpPr/>
                <p:nvPr/>
              </p:nvSpPr>
              <p:spPr>
                <a:xfrm>
                  <a:off x="4273809" y="3021588"/>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1</a:t>
                  </a:r>
                  <a:endParaRPr lang="fr-FR" dirty="0"/>
                </a:p>
              </p:txBody>
            </p:sp>
            <p:cxnSp>
              <p:nvCxnSpPr>
                <p:cNvPr id="18" name="Straight Arrow Connector 17">
                  <a:extLst>
                    <a:ext uri="{FF2B5EF4-FFF2-40B4-BE49-F238E27FC236}">
                      <a16:creationId xmlns:a16="http://schemas.microsoft.com/office/drawing/2014/main" id="{9E07AE7C-F352-4041-989B-18C1132FBEB0}"/>
                    </a:ext>
                  </a:extLst>
                </p:cNvPr>
                <p:cNvCxnSpPr/>
                <p:nvPr/>
              </p:nvCxnSpPr>
              <p:spPr>
                <a:xfrm flipV="1">
                  <a:off x="4671675"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4CCFE22-B156-413A-BE89-B7DAD3199114}"/>
                    </a:ext>
                  </a:extLst>
                </p:cNvPr>
                <p:cNvCxnSpPr/>
                <p:nvPr/>
              </p:nvCxnSpPr>
              <p:spPr>
                <a:xfrm flipV="1">
                  <a:off x="8623153"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DFFB0A3D-0641-47C2-A382-9DACBF97B9B9}"/>
                    </a:ext>
                  </a:extLst>
                </p:cNvPr>
                <p:cNvSpPr/>
                <p:nvPr/>
              </p:nvSpPr>
              <p:spPr>
                <a:xfrm>
                  <a:off x="7915717" y="2440602"/>
                  <a:ext cx="320922"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2</a:t>
                  </a:r>
                  <a:endParaRPr lang="fr-FR" baseline="-25000" dirty="0"/>
                </a:p>
              </p:txBody>
            </p:sp>
            <p:sp>
              <p:nvSpPr>
                <p:cNvPr id="21" name="Rectangle 20">
                  <a:extLst>
                    <a:ext uri="{FF2B5EF4-FFF2-40B4-BE49-F238E27FC236}">
                      <a16:creationId xmlns:a16="http://schemas.microsoft.com/office/drawing/2014/main" id="{9728997F-6A13-475F-92F9-6A403054AB6F}"/>
                    </a:ext>
                  </a:extLst>
                </p:cNvPr>
                <p:cNvSpPr/>
                <p:nvPr/>
              </p:nvSpPr>
              <p:spPr>
                <a:xfrm>
                  <a:off x="5161116" y="2440602"/>
                  <a:ext cx="320922" cy="369332"/>
                </a:xfrm>
                <a:prstGeom prst="rect">
                  <a:avLst/>
                </a:prstGeom>
                <a:solidFill>
                  <a:schemeClr val="bg1"/>
                </a:solidFill>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1</a:t>
                  </a:r>
                  <a:endParaRPr lang="fr-FR" baseline="-25000" dirty="0"/>
                </a:p>
              </p:txBody>
            </p:sp>
          </p:grpSp>
          <p:cxnSp>
            <p:nvCxnSpPr>
              <p:cNvPr id="14" name="Straight Arrow Connector 13">
                <a:extLst>
                  <a:ext uri="{FF2B5EF4-FFF2-40B4-BE49-F238E27FC236}">
                    <a16:creationId xmlns:a16="http://schemas.microsoft.com/office/drawing/2014/main" id="{861CC468-22BD-4322-A9DA-4D40AA82EE6B}"/>
                  </a:ext>
                </a:extLst>
              </p:cNvPr>
              <p:cNvCxnSpPr/>
              <p:nvPr/>
            </p:nvCxnSpPr>
            <p:spPr>
              <a:xfrm>
                <a:off x="8390814" y="2708920"/>
                <a:ext cx="213634"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grpSp>
        <p:sp>
          <p:nvSpPr>
            <p:cNvPr id="3" name="Rectangle 2">
              <a:extLst>
                <a:ext uri="{FF2B5EF4-FFF2-40B4-BE49-F238E27FC236}">
                  <a16:creationId xmlns:a16="http://schemas.microsoft.com/office/drawing/2014/main" id="{22970473-B2F9-415D-997A-7D884FE6F3C3}"/>
                </a:ext>
              </a:extLst>
            </p:cNvPr>
            <p:cNvSpPr/>
            <p:nvPr/>
          </p:nvSpPr>
          <p:spPr>
            <a:xfrm>
              <a:off x="3347864" y="5469860"/>
              <a:ext cx="320916" cy="263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a:extLst>
                <a:ext uri="{FF2B5EF4-FFF2-40B4-BE49-F238E27FC236}">
                  <a16:creationId xmlns:a16="http://schemas.microsoft.com/office/drawing/2014/main" id="{97CBE0E3-2194-48AE-8306-57A606081C49}"/>
                </a:ext>
              </a:extLst>
            </p:cNvPr>
            <p:cNvSpPr/>
            <p:nvPr/>
          </p:nvSpPr>
          <p:spPr>
            <a:xfrm>
              <a:off x="5677537" y="5487914"/>
              <a:ext cx="320916" cy="263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9" name="Group 11">
              <a:extLst>
                <a:ext uri="{FF2B5EF4-FFF2-40B4-BE49-F238E27FC236}">
                  <a16:creationId xmlns:a16="http://schemas.microsoft.com/office/drawing/2014/main" id="{F5132165-657A-43E8-B3C0-864783168506}"/>
                </a:ext>
              </a:extLst>
            </p:cNvPr>
            <p:cNvGrpSpPr>
              <a:grpSpLocks/>
            </p:cNvGrpSpPr>
            <p:nvPr/>
          </p:nvGrpSpPr>
          <p:grpSpPr bwMode="auto">
            <a:xfrm>
              <a:off x="3235565" y="5374425"/>
              <a:ext cx="2933701" cy="520700"/>
              <a:chOff x="1715" y="2761"/>
              <a:chExt cx="1848" cy="328"/>
            </a:xfrm>
          </p:grpSpPr>
          <p:sp>
            <p:nvSpPr>
              <p:cNvPr id="30" name="Line 6">
                <a:extLst>
                  <a:ext uri="{FF2B5EF4-FFF2-40B4-BE49-F238E27FC236}">
                    <a16:creationId xmlns:a16="http://schemas.microsoft.com/office/drawing/2014/main" id="{3D59C239-15F6-4C2B-B0AE-3AF6DC2E09D1}"/>
                  </a:ext>
                </a:extLst>
              </p:cNvPr>
              <p:cNvSpPr>
                <a:spLocks noChangeShapeType="1"/>
              </p:cNvSpPr>
              <p:nvPr/>
            </p:nvSpPr>
            <p:spPr bwMode="auto">
              <a:xfrm>
                <a:off x="1910" y="2772"/>
                <a:ext cx="0" cy="317"/>
              </a:xfrm>
              <a:prstGeom prst="line">
                <a:avLst/>
              </a:prstGeom>
              <a:noFill/>
              <a:ln w="9525">
                <a:solidFill>
                  <a:schemeClr val="tx1"/>
                </a:solidFill>
                <a:round/>
                <a:headEnd/>
                <a:tailEnd type="triangle" w="med" len="med"/>
              </a:ln>
            </p:spPr>
            <p:txBody>
              <a:bodyPr/>
              <a:lstStyle/>
              <a:p>
                <a:endParaRPr lang="fr-FR">
                  <a:latin typeface="+mj-lt"/>
                </a:endParaRPr>
              </a:p>
            </p:txBody>
          </p:sp>
          <p:sp>
            <p:nvSpPr>
              <p:cNvPr id="32" name="Text Box 7">
                <a:extLst>
                  <a:ext uri="{FF2B5EF4-FFF2-40B4-BE49-F238E27FC236}">
                    <a16:creationId xmlns:a16="http://schemas.microsoft.com/office/drawing/2014/main" id="{33EF1FE2-D6DA-416B-8924-74EFC3B70B1E}"/>
                  </a:ext>
                </a:extLst>
              </p:cNvPr>
              <p:cNvSpPr txBox="1">
                <a:spLocks noChangeArrowheads="1"/>
              </p:cNvSpPr>
              <p:nvPr/>
            </p:nvSpPr>
            <p:spPr bwMode="auto">
              <a:xfrm>
                <a:off x="1715" y="2832"/>
                <a:ext cx="221" cy="194"/>
              </a:xfrm>
              <a:prstGeom prst="rect">
                <a:avLst/>
              </a:prstGeom>
              <a:noFill/>
              <a:ln w="9525">
                <a:noFill/>
                <a:miter lim="800000"/>
                <a:headEnd/>
                <a:tailEnd/>
              </a:ln>
            </p:spPr>
            <p:txBody>
              <a:bodyPr wrap="none">
                <a:spAutoFit/>
              </a:bodyPr>
              <a:lstStyle/>
              <a:p>
                <a:r>
                  <a:rPr lang="fr-FR" sz="1400" dirty="0">
                    <a:latin typeface="+mj-lt"/>
                  </a:rPr>
                  <a:t>e</a:t>
                </a:r>
                <a:r>
                  <a:rPr lang="fr-FR" sz="1400" baseline="-25000" dirty="0">
                    <a:latin typeface="+mj-lt"/>
                  </a:rPr>
                  <a:t>1</a:t>
                </a:r>
              </a:p>
            </p:txBody>
          </p:sp>
          <p:sp>
            <p:nvSpPr>
              <p:cNvPr id="33" name="Text Box 8">
                <a:extLst>
                  <a:ext uri="{FF2B5EF4-FFF2-40B4-BE49-F238E27FC236}">
                    <a16:creationId xmlns:a16="http://schemas.microsoft.com/office/drawing/2014/main" id="{669F835C-664D-41D5-BE82-17D5977DB3DD}"/>
                  </a:ext>
                </a:extLst>
              </p:cNvPr>
              <p:cNvSpPr txBox="1">
                <a:spLocks noChangeArrowheads="1"/>
              </p:cNvSpPr>
              <p:nvPr/>
            </p:nvSpPr>
            <p:spPr bwMode="auto">
              <a:xfrm>
                <a:off x="3342" y="2816"/>
                <a:ext cx="221" cy="194"/>
              </a:xfrm>
              <a:prstGeom prst="rect">
                <a:avLst/>
              </a:prstGeom>
              <a:noFill/>
              <a:ln w="9525">
                <a:noFill/>
                <a:miter lim="800000"/>
                <a:headEnd/>
                <a:tailEnd/>
              </a:ln>
            </p:spPr>
            <p:txBody>
              <a:bodyPr wrap="none">
                <a:spAutoFit/>
              </a:bodyPr>
              <a:lstStyle/>
              <a:p>
                <a:r>
                  <a:rPr lang="fr-FR" sz="1400" dirty="0">
                    <a:latin typeface="+mj-lt"/>
                  </a:rPr>
                  <a:t>e</a:t>
                </a:r>
                <a:r>
                  <a:rPr lang="fr-FR" sz="1400" baseline="-25000" dirty="0">
                    <a:latin typeface="+mj-lt"/>
                  </a:rPr>
                  <a:t>2</a:t>
                </a:r>
              </a:p>
            </p:txBody>
          </p:sp>
          <p:sp>
            <p:nvSpPr>
              <p:cNvPr id="34" name="Line 10">
                <a:extLst>
                  <a:ext uri="{FF2B5EF4-FFF2-40B4-BE49-F238E27FC236}">
                    <a16:creationId xmlns:a16="http://schemas.microsoft.com/office/drawing/2014/main" id="{B3CD15EA-7C13-4103-9691-CF741FC40E44}"/>
                  </a:ext>
                </a:extLst>
              </p:cNvPr>
              <p:cNvSpPr>
                <a:spLocks noChangeShapeType="1"/>
              </p:cNvSpPr>
              <p:nvPr/>
            </p:nvSpPr>
            <p:spPr bwMode="auto">
              <a:xfrm flipV="1">
                <a:off x="3334" y="2761"/>
                <a:ext cx="0" cy="318"/>
              </a:xfrm>
              <a:prstGeom prst="line">
                <a:avLst/>
              </a:prstGeom>
              <a:noFill/>
              <a:ln w="9525">
                <a:solidFill>
                  <a:schemeClr val="tx1"/>
                </a:solidFill>
                <a:round/>
                <a:headEnd/>
                <a:tailEnd type="triangle" w="med" len="med"/>
              </a:ln>
            </p:spPr>
            <p:txBody>
              <a:bodyPr/>
              <a:lstStyle/>
              <a:p>
                <a:endParaRPr lang="fr-FR">
                  <a:latin typeface="+mj-lt"/>
                </a:endParaRPr>
              </a:p>
            </p:txBody>
          </p:sp>
        </p:gr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11</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checkerboard(across)">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box(in)">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box(in)">
                                      <p:cBhvr>
                                        <p:cTn id="17" dur="5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box(in)">
                                      <p:cBhvr>
                                        <p:cTn id="22" dur="500"/>
                                        <p:tgtEl>
                                          <p:spTgt spid="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dirty="0"/>
              <a:t>III- Fonctionnement à vide</a:t>
            </a:r>
            <a:r>
              <a:rPr lang="fr-FR" sz="3400" b="1" i="1" dirty="0"/>
              <a:t> </a:t>
            </a:r>
            <a:endParaRPr lang="fr-FR" sz="3400" b="1" dirty="0"/>
          </a:p>
        </p:txBody>
      </p:sp>
      <p:sp>
        <p:nvSpPr>
          <p:cNvPr id="9219" name="Rectangle 2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fr-FR"/>
          </a:p>
        </p:txBody>
      </p:sp>
      <p:sp>
        <p:nvSpPr>
          <p:cNvPr id="9224" name="Rectangle 3"/>
          <p:cNvSpPr txBox="1">
            <a:spLocks noChangeArrowheads="1"/>
          </p:cNvSpPr>
          <p:nvPr/>
        </p:nvSpPr>
        <p:spPr bwMode="auto">
          <a:xfrm>
            <a:off x="755576" y="1409626"/>
            <a:ext cx="7344816" cy="1368425"/>
          </a:xfrm>
          <a:prstGeom prst="rect">
            <a:avLst/>
          </a:prstGeom>
          <a:noFill/>
          <a:ln w="9525">
            <a:noFill/>
            <a:miter lim="800000"/>
            <a:headEnd/>
            <a:tailEnd/>
          </a:ln>
        </p:spPr>
        <p:txBody>
          <a:bodyPr/>
          <a:lstStyle/>
          <a:p>
            <a:pPr marL="342900" indent="-342900" algn="just">
              <a:spcBef>
                <a:spcPct val="20000"/>
              </a:spcBef>
              <a:buAutoNum type="arabicParenR"/>
            </a:pPr>
            <a:r>
              <a:rPr lang="fr-FR" sz="1700" b="1" dirty="0"/>
              <a:t>Equations:</a:t>
            </a:r>
          </a:p>
          <a:p>
            <a:pPr marL="342900" indent="-342900" algn="just">
              <a:spcBef>
                <a:spcPct val="20000"/>
              </a:spcBef>
              <a:buAutoNum type="arabicParenR"/>
            </a:pPr>
            <a:endParaRPr lang="fr-FR" sz="1700" b="1" dirty="0"/>
          </a:p>
          <a:p>
            <a:pPr algn="just">
              <a:spcBef>
                <a:spcPct val="20000"/>
              </a:spcBef>
            </a:pPr>
            <a:r>
              <a:rPr lang="fr-FR" sz="1700" dirty="0"/>
              <a:t>      À vide, c’est-à-dire </a:t>
            </a:r>
            <a:r>
              <a:rPr lang="it-IT" i="1" dirty="0">
                <a:latin typeface="Times New Roman" pitchFamily="18" charset="0"/>
              </a:rPr>
              <a:t>i</a:t>
            </a:r>
            <a:r>
              <a:rPr lang="it-IT" i="1" baseline="-25000" dirty="0">
                <a:latin typeface="Times New Roman" pitchFamily="18" charset="0"/>
              </a:rPr>
              <a:t>2</a:t>
            </a:r>
            <a:r>
              <a:rPr lang="it-IT" i="1" dirty="0">
                <a:latin typeface="Times New Roman" pitchFamily="18" charset="0"/>
              </a:rPr>
              <a:t>=0</a:t>
            </a:r>
            <a:endParaRPr lang="fr-FR" sz="1700" dirty="0"/>
          </a:p>
          <a:p>
            <a:pPr marL="342900" indent="-342900" algn="just">
              <a:spcBef>
                <a:spcPct val="20000"/>
              </a:spcBef>
              <a:buAutoNum type="arabicParenR"/>
            </a:pPr>
            <a:endParaRPr lang="fr-FR" sz="1700" b="1" dirty="0"/>
          </a:p>
          <a:p>
            <a:pPr marL="342900" indent="-342900" algn="just">
              <a:spcBef>
                <a:spcPct val="20000"/>
              </a:spcBef>
            </a:pPr>
            <a:r>
              <a:rPr lang="fr-FR" sz="1700" dirty="0"/>
              <a:t>	Les ampères tours n</a:t>
            </a:r>
            <a:r>
              <a:rPr lang="fr-FR" sz="1700" baseline="-25000" dirty="0"/>
              <a:t>1</a:t>
            </a:r>
            <a:r>
              <a:rPr lang="fr-FR" sz="1700" dirty="0"/>
              <a:t>i</a:t>
            </a:r>
            <a:r>
              <a:rPr lang="fr-FR" sz="1700" baseline="-25000" dirty="0"/>
              <a:t>10</a:t>
            </a:r>
            <a:r>
              <a:rPr lang="fr-FR" sz="1700" dirty="0"/>
              <a:t> créent le flux propre </a:t>
            </a:r>
            <a:r>
              <a:rPr lang="el-GR" sz="1700" dirty="0"/>
              <a:t>ϕ</a:t>
            </a:r>
            <a:r>
              <a:rPr lang="fr-FR" sz="1700" dirty="0"/>
              <a:t>’</a:t>
            </a:r>
            <a:r>
              <a:rPr lang="fr-FR" sz="1700" baseline="-25000" dirty="0"/>
              <a:t>10</a:t>
            </a:r>
            <a:r>
              <a:rPr lang="fr-FR" sz="1700" dirty="0"/>
              <a:t> dans l’enroulement primaire de résistance r</a:t>
            </a:r>
            <a:r>
              <a:rPr lang="fr-FR" sz="1700" baseline="-25000" dirty="0"/>
              <a:t>1</a:t>
            </a:r>
            <a:r>
              <a:rPr lang="fr-FR" sz="1700" dirty="0"/>
              <a:t>. Ce flux se décompose en un flux principal </a:t>
            </a:r>
            <a:r>
              <a:rPr lang="el-GR" sz="1700" dirty="0"/>
              <a:t>Φ</a:t>
            </a:r>
            <a:r>
              <a:rPr lang="fr-FR" sz="1700" baseline="-25000" dirty="0"/>
              <a:t>10</a:t>
            </a:r>
            <a:r>
              <a:rPr lang="fr-FR" sz="1700" dirty="0"/>
              <a:t> canalisé par le circuit magnétique et un flux de fuites auquel on peut associer une inductance de fuites partielles:</a:t>
            </a:r>
          </a:p>
          <a:p>
            <a:pPr marL="342900" indent="-342900" algn="ctr">
              <a:spcBef>
                <a:spcPct val="20000"/>
              </a:spcBef>
            </a:pPr>
            <a:endParaRPr lang="el-GR" sz="1700" dirty="0"/>
          </a:p>
        </p:txBody>
      </p:sp>
      <p:grpSp>
        <p:nvGrpSpPr>
          <p:cNvPr id="9225" name="Group 17"/>
          <p:cNvGrpSpPr>
            <a:grpSpLocks/>
          </p:cNvGrpSpPr>
          <p:nvPr/>
        </p:nvGrpSpPr>
        <p:grpSpPr bwMode="auto">
          <a:xfrm>
            <a:off x="1907996" y="4337945"/>
            <a:ext cx="1544638" cy="655637"/>
            <a:chOff x="204" y="2251"/>
            <a:chExt cx="973" cy="413"/>
          </a:xfrm>
        </p:grpSpPr>
        <p:sp>
          <p:nvSpPr>
            <p:cNvPr id="9263" name="Line 12"/>
            <p:cNvSpPr>
              <a:spLocks noChangeShapeType="1"/>
            </p:cNvSpPr>
            <p:nvPr/>
          </p:nvSpPr>
          <p:spPr bwMode="auto">
            <a:xfrm>
              <a:off x="476" y="2478"/>
              <a:ext cx="544" cy="0"/>
            </a:xfrm>
            <a:prstGeom prst="line">
              <a:avLst/>
            </a:prstGeom>
            <a:noFill/>
            <a:ln w="9525">
              <a:solidFill>
                <a:schemeClr val="tx1"/>
              </a:solidFill>
              <a:round/>
              <a:headEnd/>
              <a:tailEnd/>
            </a:ln>
          </p:spPr>
          <p:txBody>
            <a:bodyPr/>
            <a:lstStyle/>
            <a:p>
              <a:endParaRPr lang="fr-FR"/>
            </a:p>
          </p:txBody>
        </p:sp>
        <p:grpSp>
          <p:nvGrpSpPr>
            <p:cNvPr id="9264" name="Group 16"/>
            <p:cNvGrpSpPr>
              <a:grpSpLocks/>
            </p:cNvGrpSpPr>
            <p:nvPr/>
          </p:nvGrpSpPr>
          <p:grpSpPr bwMode="auto">
            <a:xfrm>
              <a:off x="204" y="2251"/>
              <a:ext cx="973" cy="413"/>
              <a:chOff x="212" y="2704"/>
              <a:chExt cx="973" cy="413"/>
            </a:xfrm>
          </p:grpSpPr>
          <p:sp>
            <p:nvSpPr>
              <p:cNvPr id="9265" name="Text Box 13"/>
              <p:cNvSpPr txBox="1">
                <a:spLocks noChangeArrowheads="1"/>
              </p:cNvSpPr>
              <p:nvPr/>
            </p:nvSpPr>
            <p:spPr bwMode="auto">
              <a:xfrm>
                <a:off x="492" y="2704"/>
                <a:ext cx="693" cy="231"/>
              </a:xfrm>
              <a:prstGeom prst="rect">
                <a:avLst/>
              </a:prstGeom>
              <a:noFill/>
              <a:ln w="9525">
                <a:noFill/>
                <a:miter lim="800000"/>
                <a:headEnd/>
                <a:tailEnd/>
              </a:ln>
            </p:spPr>
            <p:txBody>
              <a:bodyPr>
                <a:spAutoFit/>
              </a:bodyPr>
              <a:lstStyle/>
              <a:p>
                <a:r>
                  <a:rPr lang="fr-FR" dirty="0"/>
                  <a:t>n</a:t>
                </a:r>
                <a:r>
                  <a:rPr lang="fr-FR" baseline="-25000" dirty="0"/>
                  <a:t>1</a:t>
                </a:r>
                <a:r>
                  <a:rPr lang="el-GR" dirty="0"/>
                  <a:t>Φ</a:t>
                </a:r>
                <a:r>
                  <a:rPr lang="fr-FR" baseline="-25000" dirty="0"/>
                  <a:t>f10</a:t>
                </a:r>
                <a:r>
                  <a:rPr lang="fr-FR" dirty="0"/>
                  <a:t> </a:t>
                </a:r>
              </a:p>
            </p:txBody>
          </p:sp>
          <p:sp>
            <p:nvSpPr>
              <p:cNvPr id="9266" name="Text Box 14"/>
              <p:cNvSpPr txBox="1">
                <a:spLocks noChangeArrowheads="1"/>
              </p:cNvSpPr>
              <p:nvPr/>
            </p:nvSpPr>
            <p:spPr bwMode="auto">
              <a:xfrm>
                <a:off x="431" y="2886"/>
                <a:ext cx="693" cy="231"/>
              </a:xfrm>
              <a:prstGeom prst="rect">
                <a:avLst/>
              </a:prstGeom>
              <a:noFill/>
              <a:ln w="9525">
                <a:noFill/>
                <a:miter lim="800000"/>
                <a:headEnd/>
                <a:tailEnd/>
              </a:ln>
            </p:spPr>
            <p:txBody>
              <a:bodyPr>
                <a:spAutoFit/>
              </a:bodyPr>
              <a:lstStyle/>
              <a:p>
                <a:pPr algn="ctr"/>
                <a:r>
                  <a:rPr lang="fr-FR" dirty="0"/>
                  <a:t>i</a:t>
                </a:r>
                <a:r>
                  <a:rPr lang="fr-FR" baseline="-25000" dirty="0"/>
                  <a:t>10 </a:t>
                </a:r>
              </a:p>
            </p:txBody>
          </p:sp>
          <p:sp>
            <p:nvSpPr>
              <p:cNvPr id="9267" name="Text Box 15"/>
              <p:cNvSpPr txBox="1">
                <a:spLocks noChangeArrowheads="1"/>
              </p:cNvSpPr>
              <p:nvPr/>
            </p:nvSpPr>
            <p:spPr bwMode="auto">
              <a:xfrm>
                <a:off x="212" y="2810"/>
                <a:ext cx="302" cy="233"/>
              </a:xfrm>
              <a:prstGeom prst="rect">
                <a:avLst/>
              </a:prstGeom>
              <a:noFill/>
              <a:ln w="9525">
                <a:noFill/>
                <a:miter lim="800000"/>
                <a:headEnd/>
                <a:tailEnd/>
              </a:ln>
            </p:spPr>
            <p:txBody>
              <a:bodyPr wrap="none">
                <a:spAutoFit/>
              </a:bodyPr>
              <a:lstStyle/>
              <a:p>
                <a:r>
                  <a:rPr lang="it-IT" dirty="0"/>
                  <a:t>ℓ</a:t>
                </a:r>
                <a:r>
                  <a:rPr lang="fr-FR" baseline="-25000" dirty="0"/>
                  <a:t>1</a:t>
                </a:r>
                <a:r>
                  <a:rPr lang="fr-FR" dirty="0"/>
                  <a:t>=</a:t>
                </a:r>
              </a:p>
            </p:txBody>
          </p:sp>
        </p:grpSp>
      </p:grpSp>
      <p:grpSp>
        <p:nvGrpSpPr>
          <p:cNvPr id="9226" name="Group 18"/>
          <p:cNvGrpSpPr>
            <a:grpSpLocks/>
          </p:cNvGrpSpPr>
          <p:nvPr/>
        </p:nvGrpSpPr>
        <p:grpSpPr bwMode="auto">
          <a:xfrm>
            <a:off x="4596757" y="4293680"/>
            <a:ext cx="4155643" cy="2015640"/>
            <a:chOff x="3001" y="2142"/>
            <a:chExt cx="5759" cy="2062"/>
          </a:xfrm>
        </p:grpSpPr>
        <p:grpSp>
          <p:nvGrpSpPr>
            <p:cNvPr id="9228" name="Group 19"/>
            <p:cNvGrpSpPr>
              <a:grpSpLocks/>
            </p:cNvGrpSpPr>
            <p:nvPr/>
          </p:nvGrpSpPr>
          <p:grpSpPr bwMode="auto">
            <a:xfrm>
              <a:off x="3582" y="2498"/>
              <a:ext cx="3380" cy="1706"/>
              <a:chOff x="3582" y="2498"/>
              <a:chExt cx="3380" cy="1706"/>
            </a:xfrm>
          </p:grpSpPr>
          <p:grpSp>
            <p:nvGrpSpPr>
              <p:cNvPr id="9232" name="Group 20"/>
              <p:cNvGrpSpPr>
                <a:grpSpLocks/>
              </p:cNvGrpSpPr>
              <p:nvPr/>
            </p:nvGrpSpPr>
            <p:grpSpPr bwMode="auto">
              <a:xfrm>
                <a:off x="3582" y="2498"/>
                <a:ext cx="3380" cy="1620"/>
                <a:chOff x="3582" y="2498"/>
                <a:chExt cx="3380" cy="1620"/>
              </a:xfrm>
            </p:grpSpPr>
            <p:sp>
              <p:nvSpPr>
                <p:cNvPr id="9234" name="Rectangle 21"/>
                <p:cNvSpPr>
                  <a:spLocks noChangeArrowheads="1"/>
                </p:cNvSpPr>
                <p:nvPr/>
              </p:nvSpPr>
              <p:spPr bwMode="auto">
                <a:xfrm>
                  <a:off x="4402" y="2498"/>
                  <a:ext cx="1980" cy="1620"/>
                </a:xfrm>
                <a:prstGeom prst="rect">
                  <a:avLst/>
                </a:prstGeom>
                <a:solidFill>
                  <a:srgbClr val="FFFFFF"/>
                </a:solidFill>
                <a:ln w="9525">
                  <a:solidFill>
                    <a:srgbClr val="000000"/>
                  </a:solidFill>
                  <a:miter lim="800000"/>
                  <a:headEnd/>
                  <a:tailEnd/>
                </a:ln>
              </p:spPr>
              <p:txBody>
                <a:bodyPr/>
                <a:lstStyle/>
                <a:p>
                  <a:endParaRPr lang="fr-FR"/>
                </a:p>
              </p:txBody>
            </p:sp>
            <p:sp>
              <p:nvSpPr>
                <p:cNvPr id="9235" name="Rectangle 22"/>
                <p:cNvSpPr>
                  <a:spLocks noChangeArrowheads="1"/>
                </p:cNvSpPr>
                <p:nvPr/>
              </p:nvSpPr>
              <p:spPr bwMode="auto">
                <a:xfrm>
                  <a:off x="4702" y="2858"/>
                  <a:ext cx="1440" cy="900"/>
                </a:xfrm>
                <a:prstGeom prst="rect">
                  <a:avLst/>
                </a:prstGeom>
                <a:solidFill>
                  <a:srgbClr val="FFFFFF"/>
                </a:solidFill>
                <a:ln w="9525">
                  <a:solidFill>
                    <a:srgbClr val="000000"/>
                  </a:solidFill>
                  <a:miter lim="800000"/>
                  <a:headEnd/>
                  <a:tailEnd/>
                </a:ln>
              </p:spPr>
              <p:txBody>
                <a:bodyPr/>
                <a:lstStyle/>
                <a:p>
                  <a:endParaRPr lang="fr-FR"/>
                </a:p>
              </p:txBody>
            </p:sp>
            <p:sp>
              <p:nvSpPr>
                <p:cNvPr id="9236" name="Arc 23"/>
                <p:cNvSpPr>
                  <a:spLocks/>
                </p:cNvSpPr>
                <p:nvPr/>
              </p:nvSpPr>
              <p:spPr bwMode="auto">
                <a:xfrm flipH="1" flipV="1">
                  <a:off x="4362" y="335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37" name="Arc 24"/>
                <p:cNvSpPr>
                  <a:spLocks/>
                </p:cNvSpPr>
                <p:nvPr/>
              </p:nvSpPr>
              <p:spPr bwMode="auto">
                <a:xfrm flipH="1" flipV="1">
                  <a:off x="4382" y="355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38" name="Arc 25"/>
                <p:cNvSpPr>
                  <a:spLocks/>
                </p:cNvSpPr>
                <p:nvPr/>
              </p:nvSpPr>
              <p:spPr bwMode="auto">
                <a:xfrm flipH="1">
                  <a:off x="6082" y="283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39" name="Arc 26"/>
                <p:cNvSpPr>
                  <a:spLocks/>
                </p:cNvSpPr>
                <p:nvPr/>
              </p:nvSpPr>
              <p:spPr bwMode="auto">
                <a:xfrm flipH="1">
                  <a:off x="6102" y="301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40" name="Arc 27"/>
                <p:cNvSpPr>
                  <a:spLocks/>
                </p:cNvSpPr>
                <p:nvPr/>
              </p:nvSpPr>
              <p:spPr bwMode="auto">
                <a:xfrm flipH="1">
                  <a:off x="6082" y="31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41" name="Arc 28"/>
                <p:cNvSpPr>
                  <a:spLocks/>
                </p:cNvSpPr>
                <p:nvPr/>
              </p:nvSpPr>
              <p:spPr bwMode="auto">
                <a:xfrm flipH="1">
                  <a:off x="6102" y="33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42" name="Arc 29"/>
                <p:cNvSpPr>
                  <a:spLocks/>
                </p:cNvSpPr>
                <p:nvPr/>
              </p:nvSpPr>
              <p:spPr bwMode="auto">
                <a:xfrm flipH="1" flipV="1">
                  <a:off x="4382" y="29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43" name="Arc 30"/>
                <p:cNvSpPr>
                  <a:spLocks/>
                </p:cNvSpPr>
                <p:nvPr/>
              </p:nvSpPr>
              <p:spPr bwMode="auto">
                <a:xfrm flipH="1" flipV="1">
                  <a:off x="4382" y="27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44" name="Line 31"/>
                <p:cNvSpPr>
                  <a:spLocks noChangeShapeType="1"/>
                </p:cNvSpPr>
                <p:nvPr/>
              </p:nvSpPr>
              <p:spPr bwMode="auto">
                <a:xfrm flipH="1">
                  <a:off x="3662" y="2818"/>
                  <a:ext cx="720" cy="0"/>
                </a:xfrm>
                <a:prstGeom prst="line">
                  <a:avLst/>
                </a:prstGeom>
                <a:noFill/>
                <a:ln w="9525">
                  <a:solidFill>
                    <a:srgbClr val="000000"/>
                  </a:solidFill>
                  <a:round/>
                  <a:headEnd/>
                  <a:tailEnd/>
                </a:ln>
              </p:spPr>
              <p:txBody>
                <a:bodyPr/>
                <a:lstStyle/>
                <a:p>
                  <a:endParaRPr lang="fr-FR"/>
                </a:p>
              </p:txBody>
            </p:sp>
            <p:sp>
              <p:nvSpPr>
                <p:cNvPr id="9245" name="Line 32"/>
                <p:cNvSpPr>
                  <a:spLocks noChangeShapeType="1"/>
                </p:cNvSpPr>
                <p:nvPr/>
              </p:nvSpPr>
              <p:spPr bwMode="auto">
                <a:xfrm flipH="1">
                  <a:off x="3682" y="3738"/>
                  <a:ext cx="720" cy="0"/>
                </a:xfrm>
                <a:prstGeom prst="line">
                  <a:avLst/>
                </a:prstGeom>
                <a:noFill/>
                <a:ln w="9525">
                  <a:solidFill>
                    <a:srgbClr val="000000"/>
                  </a:solidFill>
                  <a:round/>
                  <a:headEnd/>
                  <a:tailEnd/>
                </a:ln>
              </p:spPr>
              <p:txBody>
                <a:bodyPr/>
                <a:lstStyle/>
                <a:p>
                  <a:endParaRPr lang="fr-FR"/>
                </a:p>
              </p:txBody>
            </p:sp>
            <p:sp>
              <p:nvSpPr>
                <p:cNvPr id="9246" name="Line 33"/>
                <p:cNvSpPr>
                  <a:spLocks noChangeShapeType="1"/>
                </p:cNvSpPr>
                <p:nvPr/>
              </p:nvSpPr>
              <p:spPr bwMode="auto">
                <a:xfrm flipV="1">
                  <a:off x="3582" y="2798"/>
                  <a:ext cx="0" cy="900"/>
                </a:xfrm>
                <a:prstGeom prst="line">
                  <a:avLst/>
                </a:prstGeom>
                <a:noFill/>
                <a:ln w="9525">
                  <a:solidFill>
                    <a:srgbClr val="000000"/>
                  </a:solidFill>
                  <a:round/>
                  <a:headEnd/>
                  <a:tailEnd type="stealth" w="med" len="med"/>
                </a:ln>
              </p:spPr>
              <p:txBody>
                <a:bodyPr/>
                <a:lstStyle/>
                <a:p>
                  <a:endParaRPr lang="fr-FR"/>
                </a:p>
              </p:txBody>
            </p:sp>
            <p:sp>
              <p:nvSpPr>
                <p:cNvPr id="9247" name="Line 34"/>
                <p:cNvSpPr>
                  <a:spLocks noChangeShapeType="1"/>
                </p:cNvSpPr>
                <p:nvPr/>
              </p:nvSpPr>
              <p:spPr bwMode="auto">
                <a:xfrm>
                  <a:off x="4122" y="2918"/>
                  <a:ext cx="0" cy="720"/>
                </a:xfrm>
                <a:prstGeom prst="line">
                  <a:avLst/>
                </a:prstGeom>
                <a:noFill/>
                <a:ln w="9525">
                  <a:solidFill>
                    <a:srgbClr val="000000"/>
                  </a:solidFill>
                  <a:round/>
                  <a:headEnd/>
                  <a:tailEnd type="stealth" w="med" len="med"/>
                </a:ln>
              </p:spPr>
              <p:txBody>
                <a:bodyPr/>
                <a:lstStyle/>
                <a:p>
                  <a:endParaRPr lang="fr-FR"/>
                </a:p>
              </p:txBody>
            </p:sp>
            <p:sp>
              <p:nvSpPr>
                <p:cNvPr id="9248" name="Line 35"/>
                <p:cNvSpPr>
                  <a:spLocks noChangeShapeType="1"/>
                </p:cNvSpPr>
                <p:nvPr/>
              </p:nvSpPr>
              <p:spPr bwMode="auto">
                <a:xfrm>
                  <a:off x="3842" y="2818"/>
                  <a:ext cx="360" cy="0"/>
                </a:xfrm>
                <a:prstGeom prst="line">
                  <a:avLst/>
                </a:prstGeom>
                <a:noFill/>
                <a:ln w="9525">
                  <a:solidFill>
                    <a:srgbClr val="000000"/>
                  </a:solidFill>
                  <a:round/>
                  <a:headEnd/>
                  <a:tailEnd type="stealth" w="med" len="med"/>
                </a:ln>
              </p:spPr>
              <p:txBody>
                <a:bodyPr/>
                <a:lstStyle/>
                <a:p>
                  <a:endParaRPr lang="fr-FR"/>
                </a:p>
              </p:txBody>
            </p:sp>
            <p:sp>
              <p:nvSpPr>
                <p:cNvPr id="9249" name="AutoShape 36"/>
                <p:cNvSpPr>
                  <a:spLocks noChangeArrowheads="1"/>
                </p:cNvSpPr>
                <p:nvPr/>
              </p:nvSpPr>
              <p:spPr bwMode="auto">
                <a:xfrm rot="5492889">
                  <a:off x="4484" y="2977"/>
                  <a:ext cx="7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200 h 21600"/>
                  </a:gdLst>
                  <a:ahLst/>
                  <a:cxnLst>
                    <a:cxn ang="T8">
                      <a:pos x="T0" y="T1"/>
                    </a:cxn>
                    <a:cxn ang="T9">
                      <a:pos x="T2" y="T3"/>
                    </a:cxn>
                    <a:cxn ang="T10">
                      <a:pos x="T4" y="T5"/>
                    </a:cxn>
                    <a:cxn ang="T11">
                      <a:pos x="T6" y="T7"/>
                    </a:cxn>
                  </a:cxnLst>
                  <a:rect l="T12" t="T13" r="T14" b="T15"/>
                  <a:pathLst>
                    <a:path w="21600" h="21600">
                      <a:moveTo>
                        <a:pt x="248" y="13101"/>
                      </a:moveTo>
                      <a:cubicBezTo>
                        <a:pt x="83" y="12345"/>
                        <a:pt x="0" y="11573"/>
                        <a:pt x="0" y="10800"/>
                      </a:cubicBezTo>
                      <a:cubicBezTo>
                        <a:pt x="0" y="4835"/>
                        <a:pt x="4835" y="0"/>
                        <a:pt x="10800" y="0"/>
                      </a:cubicBezTo>
                      <a:cubicBezTo>
                        <a:pt x="16764" y="0"/>
                        <a:pt x="21600" y="4835"/>
                        <a:pt x="21600" y="10800"/>
                      </a:cubicBezTo>
                      <a:cubicBezTo>
                        <a:pt x="21600" y="11573"/>
                        <a:pt x="21516" y="12345"/>
                        <a:pt x="21351" y="13101"/>
                      </a:cubicBezTo>
                      <a:cubicBezTo>
                        <a:pt x="21516" y="12345"/>
                        <a:pt x="21600" y="11573"/>
                        <a:pt x="21600" y="10800"/>
                      </a:cubicBezTo>
                      <a:cubicBezTo>
                        <a:pt x="21600" y="4835"/>
                        <a:pt x="16764" y="0"/>
                        <a:pt x="10800" y="0"/>
                      </a:cubicBezTo>
                      <a:cubicBezTo>
                        <a:pt x="4835" y="0"/>
                        <a:pt x="0" y="4835"/>
                        <a:pt x="0" y="10800"/>
                      </a:cubicBezTo>
                      <a:cubicBezTo>
                        <a:pt x="-1" y="11573"/>
                        <a:pt x="83" y="12345"/>
                        <a:pt x="248" y="13101"/>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9250" name="Line 37"/>
                <p:cNvSpPr>
                  <a:spLocks noChangeShapeType="1"/>
                </p:cNvSpPr>
                <p:nvPr/>
              </p:nvSpPr>
              <p:spPr bwMode="auto">
                <a:xfrm>
                  <a:off x="5182" y="3198"/>
                  <a:ext cx="0" cy="180"/>
                </a:xfrm>
                <a:prstGeom prst="line">
                  <a:avLst/>
                </a:prstGeom>
                <a:noFill/>
                <a:ln w="9525">
                  <a:solidFill>
                    <a:srgbClr val="000000"/>
                  </a:solidFill>
                  <a:round/>
                  <a:headEnd/>
                  <a:tailEnd type="stealth" w="med" len="med"/>
                </a:ln>
              </p:spPr>
              <p:txBody>
                <a:bodyPr/>
                <a:lstStyle/>
                <a:p>
                  <a:endParaRPr lang="fr-FR"/>
                </a:p>
              </p:txBody>
            </p:sp>
            <p:sp>
              <p:nvSpPr>
                <p:cNvPr id="9251" name="Line 38"/>
                <p:cNvSpPr>
                  <a:spLocks noChangeShapeType="1"/>
                </p:cNvSpPr>
                <p:nvPr/>
              </p:nvSpPr>
              <p:spPr bwMode="auto">
                <a:xfrm>
                  <a:off x="4602" y="2658"/>
                  <a:ext cx="0" cy="1260"/>
                </a:xfrm>
                <a:prstGeom prst="line">
                  <a:avLst/>
                </a:prstGeom>
                <a:noFill/>
                <a:ln w="9525">
                  <a:solidFill>
                    <a:srgbClr val="000000"/>
                  </a:solidFill>
                  <a:prstDash val="dash"/>
                  <a:round/>
                  <a:headEnd/>
                  <a:tailEnd/>
                </a:ln>
              </p:spPr>
              <p:txBody>
                <a:bodyPr/>
                <a:lstStyle/>
                <a:p>
                  <a:endParaRPr lang="fr-FR"/>
                </a:p>
              </p:txBody>
            </p:sp>
            <p:sp>
              <p:nvSpPr>
                <p:cNvPr id="9252" name="Line 39"/>
                <p:cNvSpPr>
                  <a:spLocks noChangeShapeType="1"/>
                </p:cNvSpPr>
                <p:nvPr/>
              </p:nvSpPr>
              <p:spPr bwMode="auto">
                <a:xfrm>
                  <a:off x="6242" y="2658"/>
                  <a:ext cx="0" cy="1260"/>
                </a:xfrm>
                <a:prstGeom prst="line">
                  <a:avLst/>
                </a:prstGeom>
                <a:noFill/>
                <a:ln w="9525">
                  <a:solidFill>
                    <a:srgbClr val="000000"/>
                  </a:solidFill>
                  <a:prstDash val="dash"/>
                  <a:round/>
                  <a:headEnd/>
                  <a:tailEnd/>
                </a:ln>
              </p:spPr>
              <p:txBody>
                <a:bodyPr/>
                <a:lstStyle/>
                <a:p>
                  <a:endParaRPr lang="fr-FR"/>
                </a:p>
              </p:txBody>
            </p:sp>
            <p:sp>
              <p:nvSpPr>
                <p:cNvPr id="9253" name="Line 40"/>
                <p:cNvSpPr>
                  <a:spLocks noChangeShapeType="1"/>
                </p:cNvSpPr>
                <p:nvPr/>
              </p:nvSpPr>
              <p:spPr bwMode="auto">
                <a:xfrm>
                  <a:off x="4622" y="2638"/>
                  <a:ext cx="1620" cy="0"/>
                </a:xfrm>
                <a:prstGeom prst="line">
                  <a:avLst/>
                </a:prstGeom>
                <a:noFill/>
                <a:ln w="9525">
                  <a:solidFill>
                    <a:srgbClr val="000000"/>
                  </a:solidFill>
                  <a:prstDash val="dash"/>
                  <a:round/>
                  <a:headEnd/>
                  <a:tailEnd/>
                </a:ln>
              </p:spPr>
              <p:txBody>
                <a:bodyPr/>
                <a:lstStyle/>
                <a:p>
                  <a:endParaRPr lang="fr-FR"/>
                </a:p>
              </p:txBody>
            </p:sp>
            <p:sp>
              <p:nvSpPr>
                <p:cNvPr id="9254" name="Line 41"/>
                <p:cNvSpPr>
                  <a:spLocks noChangeShapeType="1"/>
                </p:cNvSpPr>
                <p:nvPr/>
              </p:nvSpPr>
              <p:spPr bwMode="auto">
                <a:xfrm>
                  <a:off x="4602" y="3915"/>
                  <a:ext cx="1620" cy="0"/>
                </a:xfrm>
                <a:prstGeom prst="line">
                  <a:avLst/>
                </a:prstGeom>
                <a:noFill/>
                <a:ln w="9525">
                  <a:solidFill>
                    <a:srgbClr val="000000"/>
                  </a:solidFill>
                  <a:prstDash val="dash"/>
                  <a:round/>
                  <a:headEnd/>
                  <a:tailEnd/>
                </a:ln>
              </p:spPr>
              <p:txBody>
                <a:bodyPr/>
                <a:lstStyle/>
                <a:p>
                  <a:endParaRPr lang="fr-FR"/>
                </a:p>
              </p:txBody>
            </p:sp>
            <p:sp>
              <p:nvSpPr>
                <p:cNvPr id="9255" name="Line 42"/>
                <p:cNvSpPr>
                  <a:spLocks noChangeShapeType="1"/>
                </p:cNvSpPr>
                <p:nvPr/>
              </p:nvSpPr>
              <p:spPr bwMode="auto">
                <a:xfrm>
                  <a:off x="6382" y="3618"/>
                  <a:ext cx="540" cy="0"/>
                </a:xfrm>
                <a:prstGeom prst="line">
                  <a:avLst/>
                </a:prstGeom>
                <a:noFill/>
                <a:ln w="9525">
                  <a:solidFill>
                    <a:srgbClr val="000000"/>
                  </a:solidFill>
                  <a:round/>
                  <a:headEnd/>
                  <a:tailEnd/>
                </a:ln>
              </p:spPr>
              <p:txBody>
                <a:bodyPr/>
                <a:lstStyle/>
                <a:p>
                  <a:endParaRPr lang="fr-FR"/>
                </a:p>
              </p:txBody>
            </p:sp>
            <p:sp>
              <p:nvSpPr>
                <p:cNvPr id="9256" name="Line 43"/>
                <p:cNvSpPr>
                  <a:spLocks noChangeShapeType="1"/>
                </p:cNvSpPr>
                <p:nvPr/>
              </p:nvSpPr>
              <p:spPr bwMode="auto">
                <a:xfrm>
                  <a:off x="6422" y="2838"/>
                  <a:ext cx="540" cy="0"/>
                </a:xfrm>
                <a:prstGeom prst="line">
                  <a:avLst/>
                </a:prstGeom>
                <a:noFill/>
                <a:ln w="9525">
                  <a:solidFill>
                    <a:srgbClr val="000000"/>
                  </a:solidFill>
                  <a:round/>
                  <a:headEnd/>
                  <a:tailEnd type="stealth" w="med" len="med"/>
                </a:ln>
              </p:spPr>
              <p:txBody>
                <a:bodyPr/>
                <a:lstStyle/>
                <a:p>
                  <a:endParaRPr lang="fr-FR"/>
                </a:p>
              </p:txBody>
            </p:sp>
            <p:sp>
              <p:nvSpPr>
                <p:cNvPr id="9257" name="Line 44"/>
                <p:cNvSpPr>
                  <a:spLocks noChangeShapeType="1"/>
                </p:cNvSpPr>
                <p:nvPr/>
              </p:nvSpPr>
              <p:spPr bwMode="auto">
                <a:xfrm flipV="1">
                  <a:off x="6642" y="2838"/>
                  <a:ext cx="0" cy="720"/>
                </a:xfrm>
                <a:prstGeom prst="line">
                  <a:avLst/>
                </a:prstGeom>
                <a:noFill/>
                <a:ln w="9525">
                  <a:solidFill>
                    <a:srgbClr val="000000"/>
                  </a:solidFill>
                  <a:round/>
                  <a:headEnd/>
                  <a:tailEnd type="stealth" w="med" len="med"/>
                </a:ln>
              </p:spPr>
              <p:txBody>
                <a:bodyPr/>
                <a:lstStyle/>
                <a:p>
                  <a:endParaRPr lang="fr-FR"/>
                </a:p>
              </p:txBody>
            </p:sp>
            <p:sp>
              <p:nvSpPr>
                <p:cNvPr id="9258" name="Line 45"/>
                <p:cNvSpPr>
                  <a:spLocks noChangeShapeType="1"/>
                </p:cNvSpPr>
                <p:nvPr/>
              </p:nvSpPr>
              <p:spPr bwMode="auto">
                <a:xfrm flipV="1">
                  <a:off x="6962" y="2878"/>
                  <a:ext cx="0" cy="720"/>
                </a:xfrm>
                <a:prstGeom prst="line">
                  <a:avLst/>
                </a:prstGeom>
                <a:noFill/>
                <a:ln w="9525">
                  <a:solidFill>
                    <a:srgbClr val="000000"/>
                  </a:solidFill>
                  <a:round/>
                  <a:headEnd/>
                  <a:tailEnd type="stealth" w="med" len="med"/>
                </a:ln>
              </p:spPr>
              <p:txBody>
                <a:bodyPr/>
                <a:lstStyle/>
                <a:p>
                  <a:endParaRPr lang="fr-FR"/>
                </a:p>
              </p:txBody>
            </p:sp>
            <p:sp>
              <p:nvSpPr>
                <p:cNvPr id="9259" name="Line 46"/>
                <p:cNvSpPr>
                  <a:spLocks noChangeShapeType="1"/>
                </p:cNvSpPr>
                <p:nvPr/>
              </p:nvSpPr>
              <p:spPr bwMode="auto">
                <a:xfrm>
                  <a:off x="4602" y="2641"/>
                  <a:ext cx="720" cy="0"/>
                </a:xfrm>
                <a:prstGeom prst="line">
                  <a:avLst/>
                </a:prstGeom>
                <a:noFill/>
                <a:ln w="9525">
                  <a:solidFill>
                    <a:srgbClr val="000000"/>
                  </a:solidFill>
                  <a:prstDash val="dash"/>
                  <a:round/>
                  <a:headEnd/>
                  <a:tailEnd type="triangle" w="med" len="med"/>
                </a:ln>
              </p:spPr>
              <p:txBody>
                <a:bodyPr/>
                <a:lstStyle/>
                <a:p>
                  <a:endParaRPr lang="fr-FR"/>
                </a:p>
              </p:txBody>
            </p:sp>
            <p:sp>
              <p:nvSpPr>
                <p:cNvPr id="9260" name="Line 47"/>
                <p:cNvSpPr>
                  <a:spLocks noChangeShapeType="1"/>
                </p:cNvSpPr>
                <p:nvPr/>
              </p:nvSpPr>
              <p:spPr bwMode="auto">
                <a:xfrm flipV="1">
                  <a:off x="4582" y="2678"/>
                  <a:ext cx="0" cy="180"/>
                </a:xfrm>
                <a:prstGeom prst="line">
                  <a:avLst/>
                </a:prstGeom>
                <a:noFill/>
                <a:ln w="9525">
                  <a:solidFill>
                    <a:srgbClr val="000000"/>
                  </a:solidFill>
                  <a:round/>
                  <a:headEnd/>
                  <a:tailEnd type="stealth" w="med" len="med"/>
                </a:ln>
              </p:spPr>
              <p:txBody>
                <a:bodyPr/>
                <a:lstStyle/>
                <a:p>
                  <a:endParaRPr lang="fr-FR"/>
                </a:p>
              </p:txBody>
            </p:sp>
            <p:sp>
              <p:nvSpPr>
                <p:cNvPr id="9261" name="Text Box 48"/>
                <p:cNvSpPr txBox="1">
                  <a:spLocks noChangeArrowheads="1"/>
                </p:cNvSpPr>
                <p:nvPr/>
              </p:nvSpPr>
              <p:spPr bwMode="auto">
                <a:xfrm>
                  <a:off x="5242" y="3038"/>
                  <a:ext cx="540" cy="540"/>
                </a:xfrm>
                <a:prstGeom prst="rect">
                  <a:avLst/>
                </a:prstGeom>
                <a:noFill/>
                <a:ln w="9525">
                  <a:noFill/>
                  <a:miter lim="800000"/>
                  <a:headEnd/>
                  <a:tailEnd/>
                </a:ln>
              </p:spPr>
              <p:txBody>
                <a:bodyPr lIns="54000" tIns="10800" rIns="18000" bIns="10800"/>
                <a:lstStyle/>
                <a:p>
                  <a:pPr algn="just"/>
                  <a:r>
                    <a:rPr lang="fr-FR" sz="1200" i="1">
                      <a:latin typeface="Times New Roman" pitchFamily="18" charset="0"/>
                      <a:cs typeface="Times New Roman" pitchFamily="18" charset="0"/>
                    </a:rPr>
                    <a:t>Ф</a:t>
                  </a:r>
                  <a:r>
                    <a:rPr lang="en-GB" sz="1200" i="1" baseline="-25000">
                      <a:latin typeface="Times New Roman" pitchFamily="18" charset="0"/>
                    </a:rPr>
                    <a:t>f10</a:t>
                  </a:r>
                  <a:endParaRPr lang="fr-FR"/>
                </a:p>
              </p:txBody>
            </p:sp>
            <p:sp>
              <p:nvSpPr>
                <p:cNvPr id="9262" name="Arc 49"/>
                <p:cNvSpPr>
                  <a:spLocks/>
                </p:cNvSpPr>
                <p:nvPr/>
              </p:nvSpPr>
              <p:spPr bwMode="auto">
                <a:xfrm flipH="1" flipV="1">
                  <a:off x="4342" y="317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grpSp>
          <p:sp>
            <p:nvSpPr>
              <p:cNvPr id="9233" name="Text Box 50"/>
              <p:cNvSpPr txBox="1">
                <a:spLocks noChangeArrowheads="1"/>
              </p:cNvSpPr>
              <p:nvPr/>
            </p:nvSpPr>
            <p:spPr bwMode="auto">
              <a:xfrm>
                <a:off x="3908" y="3590"/>
                <a:ext cx="3033" cy="614"/>
              </a:xfrm>
              <a:prstGeom prst="rect">
                <a:avLst/>
              </a:prstGeom>
              <a:noFill/>
              <a:ln w="9525">
                <a:noFill/>
                <a:miter lim="800000"/>
                <a:headEnd/>
                <a:tailEnd/>
              </a:ln>
            </p:spPr>
            <p:txBody>
              <a:bodyPr wrap="none">
                <a:spAutoFit/>
              </a:bodyPr>
              <a:lstStyle/>
              <a:p>
                <a:pPr algn="just">
                  <a:spcBef>
                    <a:spcPts val="600"/>
                  </a:spcBef>
                </a:pPr>
                <a:endParaRPr lang="it-IT" sz="1400" i="1">
                  <a:latin typeface="Times New Roman" pitchFamily="18" charset="0"/>
                </a:endParaRPr>
              </a:p>
              <a:p>
                <a:pPr algn="just">
                  <a:spcBef>
                    <a:spcPts val="600"/>
                  </a:spcBef>
                </a:pPr>
                <a:r>
                  <a:rPr lang="it-IT" sz="1400" i="1">
                    <a:latin typeface="Times New Roman" pitchFamily="18" charset="0"/>
                  </a:rPr>
                  <a:t>n</a:t>
                </a:r>
                <a:r>
                  <a:rPr lang="it-IT" sz="1400" i="1" baseline="-25000">
                    <a:latin typeface="Times New Roman" pitchFamily="18" charset="0"/>
                  </a:rPr>
                  <a:t>1</a:t>
                </a:r>
                <a:r>
                  <a:rPr lang="it-IT" sz="1400" i="1">
                    <a:latin typeface="Times New Roman" pitchFamily="18" charset="0"/>
                  </a:rPr>
                  <a:t>                                    n</a:t>
                </a:r>
                <a:r>
                  <a:rPr lang="it-IT" sz="1400" i="1" baseline="-25000">
                    <a:latin typeface="Times New Roman" pitchFamily="18" charset="0"/>
                  </a:rPr>
                  <a:t>2</a:t>
                </a:r>
                <a:r>
                  <a:rPr lang="it-IT" sz="1400" i="1">
                    <a:latin typeface="Times New Roman" pitchFamily="18" charset="0"/>
                  </a:rPr>
                  <a:t>  </a:t>
                </a:r>
                <a:endParaRPr lang="fr-FR" sz="1400"/>
              </a:p>
            </p:txBody>
          </p:sp>
        </p:grpSp>
        <p:sp>
          <p:nvSpPr>
            <p:cNvPr id="9229" name="Text Box 51"/>
            <p:cNvSpPr txBox="1">
              <a:spLocks noChangeArrowheads="1"/>
            </p:cNvSpPr>
            <p:nvPr/>
          </p:nvSpPr>
          <p:spPr bwMode="auto">
            <a:xfrm>
              <a:off x="3001" y="3084"/>
              <a:ext cx="5759" cy="315"/>
            </a:xfrm>
            <a:prstGeom prst="rect">
              <a:avLst/>
            </a:prstGeom>
            <a:noFill/>
            <a:ln w="9525">
              <a:noFill/>
              <a:miter lim="800000"/>
              <a:headEnd/>
              <a:tailEnd/>
            </a:ln>
          </p:spPr>
          <p:txBody>
            <a:bodyPr wrap="none">
              <a:spAutoFit/>
            </a:bodyPr>
            <a:lstStyle/>
            <a:p>
              <a:pPr algn="just"/>
              <a:r>
                <a:rPr lang="nl-NL" sz="1400" i="1" dirty="0">
                  <a:latin typeface="Times New Roman" pitchFamily="18" charset="0"/>
                </a:rPr>
                <a:t>u</a:t>
              </a:r>
              <a:r>
                <a:rPr lang="nl-NL" sz="1400" i="1" baseline="-25000" dirty="0">
                  <a:latin typeface="Times New Roman" pitchFamily="18" charset="0"/>
                </a:rPr>
                <a:t>10</a:t>
              </a:r>
              <a:r>
                <a:rPr lang="nl-NL" sz="1400" i="1" dirty="0">
                  <a:latin typeface="Times New Roman" pitchFamily="18" charset="0"/>
                </a:rPr>
                <a:t>    e’</a:t>
              </a:r>
              <a:r>
                <a:rPr lang="nl-NL" sz="1400" i="1" baseline="-25000" dirty="0">
                  <a:latin typeface="Times New Roman" pitchFamily="18" charset="0"/>
                </a:rPr>
                <a:t>10</a:t>
              </a:r>
              <a:r>
                <a:rPr lang="nl-NL" sz="1400" i="1" dirty="0">
                  <a:latin typeface="Times New Roman" pitchFamily="18" charset="0"/>
                </a:rPr>
                <a:t>                                           e</a:t>
              </a:r>
              <a:r>
                <a:rPr lang="nl-NL" sz="1400" i="1" baseline="-25000" dirty="0">
                  <a:latin typeface="Times New Roman" pitchFamily="18" charset="0"/>
                </a:rPr>
                <a:t>20</a:t>
              </a:r>
              <a:r>
                <a:rPr lang="nl-NL" sz="1400" i="1" dirty="0">
                  <a:latin typeface="Times New Roman" pitchFamily="18" charset="0"/>
                </a:rPr>
                <a:t>  u</a:t>
              </a:r>
              <a:r>
                <a:rPr lang="nl-NL" sz="1400" i="1" baseline="-25000" dirty="0">
                  <a:latin typeface="Times New Roman" pitchFamily="18" charset="0"/>
                </a:rPr>
                <a:t>20</a:t>
              </a:r>
              <a:r>
                <a:rPr lang="nl-NL" sz="1400" i="1" dirty="0">
                  <a:latin typeface="Times New Roman" pitchFamily="18" charset="0"/>
                </a:rPr>
                <a:t>                    </a:t>
              </a:r>
              <a:endParaRPr lang="fr-FR" sz="1400" dirty="0"/>
            </a:p>
          </p:txBody>
        </p:sp>
        <p:sp>
          <p:nvSpPr>
            <p:cNvPr id="9230" name="Text Box 52"/>
            <p:cNvSpPr txBox="1">
              <a:spLocks noChangeArrowheads="1"/>
            </p:cNvSpPr>
            <p:nvPr/>
          </p:nvSpPr>
          <p:spPr bwMode="auto">
            <a:xfrm>
              <a:off x="3580" y="2423"/>
              <a:ext cx="3868" cy="315"/>
            </a:xfrm>
            <a:prstGeom prst="rect">
              <a:avLst/>
            </a:prstGeom>
            <a:noFill/>
            <a:ln w="9525">
              <a:noFill/>
              <a:miter lim="800000"/>
              <a:headEnd/>
              <a:tailEnd/>
            </a:ln>
          </p:spPr>
          <p:txBody>
            <a:bodyPr wrap="none">
              <a:spAutoFit/>
            </a:bodyPr>
            <a:lstStyle/>
            <a:p>
              <a:pPr algn="just"/>
              <a:r>
                <a:rPr lang="it-IT" sz="1400" i="1" dirty="0">
                  <a:latin typeface="Times New Roman" pitchFamily="18" charset="0"/>
                </a:rPr>
                <a:t>i</a:t>
              </a:r>
              <a:r>
                <a:rPr lang="it-IT" sz="1400" i="1" baseline="-25000" dirty="0">
                  <a:latin typeface="Times New Roman" pitchFamily="18" charset="0"/>
                </a:rPr>
                <a:t>10</a:t>
              </a:r>
              <a:r>
                <a:rPr lang="it-IT" sz="1400" i="1" dirty="0">
                  <a:latin typeface="Times New Roman" pitchFamily="18" charset="0"/>
                </a:rPr>
                <a:t>                                             i</a:t>
              </a:r>
              <a:r>
                <a:rPr lang="it-IT" sz="1400" i="1" baseline="-25000" dirty="0">
                  <a:latin typeface="Times New Roman" pitchFamily="18" charset="0"/>
                </a:rPr>
                <a:t>20</a:t>
              </a:r>
              <a:r>
                <a:rPr lang="it-IT" sz="1400" i="1" dirty="0">
                  <a:latin typeface="Times New Roman" pitchFamily="18" charset="0"/>
                </a:rPr>
                <a:t>=0</a:t>
              </a:r>
              <a:r>
                <a:rPr lang="it-IT" sz="1200" i="1" dirty="0">
                  <a:latin typeface="Times New Roman" pitchFamily="18" charset="0"/>
                </a:rPr>
                <a:t> </a:t>
              </a:r>
              <a:endParaRPr lang="fr-FR" dirty="0"/>
            </a:p>
          </p:txBody>
        </p:sp>
        <p:sp>
          <p:nvSpPr>
            <p:cNvPr id="9231" name="Text Box 53"/>
            <p:cNvSpPr txBox="1">
              <a:spLocks noChangeArrowheads="1"/>
            </p:cNvSpPr>
            <p:nvPr/>
          </p:nvSpPr>
          <p:spPr bwMode="auto">
            <a:xfrm>
              <a:off x="4894" y="2142"/>
              <a:ext cx="620" cy="315"/>
            </a:xfrm>
            <a:prstGeom prst="rect">
              <a:avLst/>
            </a:prstGeom>
            <a:noFill/>
            <a:ln w="9525">
              <a:noFill/>
              <a:miter lim="800000"/>
              <a:headEnd/>
              <a:tailEnd/>
            </a:ln>
          </p:spPr>
          <p:txBody>
            <a:bodyPr wrap="none">
              <a:spAutoFit/>
            </a:bodyPr>
            <a:lstStyle/>
            <a:p>
              <a:pPr algn="just">
                <a:spcBef>
                  <a:spcPts val="600"/>
                </a:spcBef>
              </a:pPr>
              <a:r>
                <a:rPr lang="fr-FR" sz="1400" i="1" dirty="0">
                  <a:latin typeface="Times New Roman" pitchFamily="18" charset="0"/>
                  <a:cs typeface="Times New Roman" pitchFamily="18" charset="0"/>
                </a:rPr>
                <a:t>Ф</a:t>
              </a:r>
              <a:r>
                <a:rPr lang="it-IT" sz="1400" i="1" baseline="-25000" dirty="0">
                  <a:latin typeface="Times New Roman" pitchFamily="18" charset="0"/>
                </a:rPr>
                <a:t>10</a:t>
              </a:r>
              <a:endParaRPr lang="fr-FR" sz="1400" dirty="0"/>
            </a:p>
          </p:txBody>
        </p:sp>
      </p:grpSp>
      <p:sp>
        <p:nvSpPr>
          <p:cNvPr id="9227" name="Text Box 53"/>
          <p:cNvSpPr txBox="1">
            <a:spLocks noChangeArrowheads="1"/>
          </p:cNvSpPr>
          <p:nvPr/>
        </p:nvSpPr>
        <p:spPr bwMode="auto">
          <a:xfrm>
            <a:off x="5106712" y="4291668"/>
            <a:ext cx="506412" cy="307975"/>
          </a:xfrm>
          <a:prstGeom prst="rect">
            <a:avLst/>
          </a:prstGeom>
          <a:noFill/>
          <a:ln w="9525">
            <a:noFill/>
            <a:miter lim="800000"/>
            <a:headEnd/>
            <a:tailEnd/>
          </a:ln>
        </p:spPr>
        <p:txBody>
          <a:bodyPr wrap="none">
            <a:spAutoFit/>
          </a:bodyPr>
          <a:lstStyle/>
          <a:p>
            <a:pPr algn="just">
              <a:spcBef>
                <a:spcPts val="600"/>
              </a:spcBef>
            </a:pPr>
            <a:r>
              <a:rPr lang="fr-FR" sz="1400" i="1" dirty="0">
                <a:latin typeface="Times New Roman" pitchFamily="18" charset="0"/>
                <a:cs typeface="Times New Roman" pitchFamily="18" charset="0"/>
              </a:rPr>
              <a:t>Ф’</a:t>
            </a:r>
            <a:r>
              <a:rPr lang="it-IT" sz="1400" i="1" baseline="-25000" dirty="0">
                <a:latin typeface="Times New Roman" pitchFamily="18" charset="0"/>
              </a:rPr>
              <a:t>10</a:t>
            </a:r>
            <a:endParaRPr lang="fr-FR" sz="14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12</a:t>
            </a:fld>
            <a:endParaRPr lang="fr-FR"/>
          </a:p>
        </p:txBody>
      </p:sp>
      <p:sp>
        <p:nvSpPr>
          <p:cNvPr id="3" name="ZoneTexte 2"/>
          <p:cNvSpPr txBox="1"/>
          <p:nvPr/>
        </p:nvSpPr>
        <p:spPr>
          <a:xfrm>
            <a:off x="1259632" y="5394364"/>
            <a:ext cx="2664296" cy="1138773"/>
          </a:xfrm>
          <a:prstGeom prst="rect">
            <a:avLst/>
          </a:prstGeom>
          <a:noFill/>
        </p:spPr>
        <p:txBody>
          <a:bodyPr wrap="square" rtlCol="0">
            <a:spAutoFit/>
          </a:bodyPr>
          <a:lstStyle/>
          <a:p>
            <a:r>
              <a:rPr lang="en-US" sz="1700" b="1" dirty="0">
                <a:latin typeface="+mj-lt"/>
              </a:rPr>
              <a:t>Remarque</a:t>
            </a:r>
            <a:r>
              <a:rPr lang="en-US" sz="1700" dirty="0">
                <a:latin typeface="+mj-lt"/>
              </a:rPr>
              <a:t> :</a:t>
            </a:r>
          </a:p>
          <a:p>
            <a:r>
              <a:rPr lang="en-US" sz="1700" dirty="0">
                <a:latin typeface="+mj-lt"/>
              </a:rPr>
              <a:t>A vide, le courant </a:t>
            </a:r>
            <a:r>
              <a:rPr lang="it-IT" sz="1700" i="1" dirty="0">
                <a:latin typeface="+mj-lt"/>
              </a:rPr>
              <a:t>i</a:t>
            </a:r>
            <a:r>
              <a:rPr lang="it-IT" sz="1700" i="1" baseline="-25000" dirty="0">
                <a:latin typeface="+mj-lt"/>
              </a:rPr>
              <a:t>10</a:t>
            </a:r>
            <a:r>
              <a:rPr lang="en-US" sz="1700" dirty="0">
                <a:latin typeface="+mj-lt"/>
              </a:rPr>
              <a:t> </a:t>
            </a:r>
            <a:r>
              <a:rPr lang="en-US" sz="1700" dirty="0" err="1">
                <a:latin typeface="+mj-lt"/>
              </a:rPr>
              <a:t>est</a:t>
            </a:r>
            <a:r>
              <a:rPr lang="en-US" sz="1700" dirty="0">
                <a:latin typeface="+mj-lt"/>
              </a:rPr>
              <a:t> </a:t>
            </a:r>
            <a:r>
              <a:rPr lang="en-US" sz="1700" dirty="0" err="1">
                <a:latin typeface="+mj-lt"/>
              </a:rPr>
              <a:t>très</a:t>
            </a:r>
            <a:r>
              <a:rPr lang="en-US" sz="1700" dirty="0">
                <a:latin typeface="+mj-lt"/>
              </a:rPr>
              <a:t> </a:t>
            </a:r>
            <a:r>
              <a:rPr lang="en-US" sz="1700" dirty="0" err="1">
                <a:latin typeface="+mj-lt"/>
              </a:rPr>
              <a:t>faible</a:t>
            </a:r>
            <a:r>
              <a:rPr lang="en-US" sz="1700" dirty="0">
                <a:latin typeface="+mj-lt"/>
              </a:rPr>
              <a:t>, </a:t>
            </a:r>
            <a:r>
              <a:rPr lang="en-US" sz="1700" dirty="0" err="1">
                <a:latin typeface="+mj-lt"/>
              </a:rPr>
              <a:t>comparé</a:t>
            </a:r>
            <a:r>
              <a:rPr lang="en-US" sz="1700" dirty="0">
                <a:latin typeface="+mj-lt"/>
              </a:rPr>
              <a:t> au courant </a:t>
            </a:r>
            <a:r>
              <a:rPr lang="en-US" sz="1700" dirty="0" err="1">
                <a:latin typeface="+mj-lt"/>
              </a:rPr>
              <a:t>en</a:t>
            </a:r>
            <a:r>
              <a:rPr lang="en-US" sz="1700" dirty="0">
                <a:latin typeface="+mj-lt"/>
              </a:rPr>
              <a:t> charge.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 </a:t>
            </a:r>
            <a:br>
              <a:rPr lang="fr-FR" sz="3400" b="1" dirty="0"/>
            </a:br>
            <a:r>
              <a:rPr lang="fr-FR" sz="3400" b="1" i="1" dirty="0"/>
              <a:t> </a:t>
            </a:r>
            <a:endParaRPr lang="fr-FR" sz="3400" b="1" dirty="0"/>
          </a:p>
        </p:txBody>
      </p:sp>
      <p:sp>
        <p:nvSpPr>
          <p:cNvPr id="44" name="Rectangle 3"/>
          <p:cNvSpPr txBox="1">
            <a:spLocks noChangeArrowheads="1"/>
          </p:cNvSpPr>
          <p:nvPr/>
        </p:nvSpPr>
        <p:spPr bwMode="auto">
          <a:xfrm>
            <a:off x="717550" y="1339874"/>
            <a:ext cx="7509396" cy="4897438"/>
          </a:xfrm>
          <a:prstGeom prst="rect">
            <a:avLst/>
          </a:prstGeom>
          <a:noFill/>
          <a:ln w="9525">
            <a:noFill/>
            <a:miter lim="800000"/>
            <a:headEnd/>
            <a:tailEnd/>
          </a:ln>
        </p:spPr>
        <p:txBody>
          <a:bodyPr/>
          <a:lstStyle/>
          <a:p>
            <a:pPr algn="just">
              <a:spcBef>
                <a:spcPct val="20000"/>
              </a:spcBef>
              <a:defRPr/>
            </a:pPr>
            <a:r>
              <a:rPr lang="fr-FR" dirty="0">
                <a:latin typeface="+mn-lt"/>
                <a:cs typeface="+mn-cs"/>
              </a:rPr>
              <a:t>La loi d’ohm généralisée appliquée au circuit primaire et au circuit secondaire donne:</a:t>
            </a:r>
          </a:p>
          <a:p>
            <a:pPr algn="just">
              <a:spcBef>
                <a:spcPct val="20000"/>
              </a:spcBef>
              <a:defRPr/>
            </a:pPr>
            <a:endParaRPr lang="fr-FR" dirty="0"/>
          </a:p>
          <a:p>
            <a:pPr algn="just">
              <a:spcBef>
                <a:spcPct val="20000"/>
              </a:spcBef>
              <a:defRPr/>
            </a:pPr>
            <a:endParaRPr lang="fr-FR" dirty="0"/>
          </a:p>
          <a:p>
            <a:pPr algn="just">
              <a:spcBef>
                <a:spcPct val="20000"/>
              </a:spcBef>
              <a:defRPr/>
            </a:pPr>
            <a:endParaRPr lang="fr-FR" dirty="0"/>
          </a:p>
          <a:p>
            <a:pPr algn="just">
              <a:spcBef>
                <a:spcPct val="20000"/>
              </a:spcBef>
              <a:defRPr/>
            </a:pPr>
            <a:endParaRPr lang="fr-FR" dirty="0"/>
          </a:p>
          <a:p>
            <a:pPr algn="just">
              <a:spcBef>
                <a:spcPct val="20000"/>
              </a:spcBef>
              <a:defRPr/>
            </a:pPr>
            <a:endParaRPr lang="fr-FR" dirty="0"/>
          </a:p>
          <a:p>
            <a:pPr algn="just">
              <a:spcBef>
                <a:spcPct val="20000"/>
              </a:spcBef>
              <a:defRPr/>
            </a:pPr>
            <a:r>
              <a:rPr lang="fr-FR" dirty="0"/>
              <a:t>r</a:t>
            </a:r>
            <a:r>
              <a:rPr lang="fr-FR" baseline="-25000" dirty="0"/>
              <a:t>1</a:t>
            </a:r>
            <a:r>
              <a:rPr lang="fr-FR" dirty="0"/>
              <a:t>:</a:t>
            </a:r>
            <a:r>
              <a:rPr lang="en-US" dirty="0">
                <a:latin typeface="+mn-lt"/>
                <a:cs typeface="+mn-cs"/>
              </a:rPr>
              <a:t>Résistance de la </a:t>
            </a:r>
            <a:r>
              <a:rPr lang="en-US" dirty="0" err="1">
                <a:latin typeface="+mn-lt"/>
                <a:cs typeface="+mn-cs"/>
              </a:rPr>
              <a:t>bobine</a:t>
            </a:r>
            <a:r>
              <a:rPr lang="en-US" dirty="0">
                <a:latin typeface="+mn-lt"/>
                <a:cs typeface="+mn-cs"/>
              </a:rPr>
              <a:t> du </a:t>
            </a:r>
            <a:r>
              <a:rPr lang="en-US" dirty="0" err="1">
                <a:latin typeface="+mn-lt"/>
                <a:cs typeface="+mn-cs"/>
              </a:rPr>
              <a:t>primaire</a:t>
            </a:r>
            <a:endParaRPr lang="fr-FR" dirty="0">
              <a:latin typeface="+mn-lt"/>
              <a:cs typeface="+mn-cs"/>
            </a:endParaRPr>
          </a:p>
          <a:p>
            <a:pPr marL="342900" indent="-342900" algn="just">
              <a:spcBef>
                <a:spcPct val="20000"/>
              </a:spcBef>
              <a:defRPr/>
            </a:pPr>
            <a:endParaRPr lang="fr-FR" dirty="0">
              <a:latin typeface="+mn-lt"/>
              <a:cs typeface="+mn-cs"/>
            </a:endParaRPr>
          </a:p>
          <a:p>
            <a:pPr marL="342900" indent="-342900" algn="just">
              <a:spcBef>
                <a:spcPct val="20000"/>
              </a:spcBef>
              <a:defRPr/>
            </a:pPr>
            <a:r>
              <a:rPr lang="fr-FR" dirty="0">
                <a:latin typeface="+mn-lt"/>
                <a:cs typeface="+mn-cs"/>
              </a:rPr>
              <a:t>Sachant que </a:t>
            </a:r>
            <a:r>
              <a:rPr lang="el-GR" dirty="0">
                <a:latin typeface="+mn-lt"/>
                <a:cs typeface="+mn-cs"/>
              </a:rPr>
              <a:t>Φ</a:t>
            </a:r>
            <a:r>
              <a:rPr lang="fr-FR" dirty="0">
                <a:latin typeface="+mn-lt"/>
                <a:cs typeface="+mn-cs"/>
              </a:rPr>
              <a:t>’</a:t>
            </a:r>
            <a:r>
              <a:rPr lang="fr-FR" baseline="-25000" dirty="0">
                <a:latin typeface="+mn-lt"/>
                <a:cs typeface="+mn-cs"/>
              </a:rPr>
              <a:t>10</a:t>
            </a:r>
            <a:r>
              <a:rPr lang="fr-FR" dirty="0">
                <a:latin typeface="+mn-lt"/>
                <a:cs typeface="+mn-cs"/>
              </a:rPr>
              <a:t> = </a:t>
            </a:r>
            <a:r>
              <a:rPr lang="el-GR" dirty="0">
                <a:latin typeface="+mn-lt"/>
                <a:cs typeface="+mn-cs"/>
              </a:rPr>
              <a:t>Φ</a:t>
            </a:r>
            <a:r>
              <a:rPr lang="fr-FR" baseline="-25000" dirty="0">
                <a:latin typeface="+mn-lt"/>
                <a:cs typeface="+mn-cs"/>
              </a:rPr>
              <a:t>10</a:t>
            </a:r>
            <a:r>
              <a:rPr lang="fr-FR" dirty="0">
                <a:latin typeface="+mn-lt"/>
                <a:cs typeface="+mn-cs"/>
              </a:rPr>
              <a:t> + </a:t>
            </a:r>
            <a:r>
              <a:rPr lang="el-GR" dirty="0">
                <a:latin typeface="+mn-lt"/>
                <a:cs typeface="+mn-cs"/>
              </a:rPr>
              <a:t>Φ</a:t>
            </a:r>
            <a:r>
              <a:rPr lang="fr-FR" baseline="-25000" dirty="0">
                <a:latin typeface="+mn-lt"/>
                <a:cs typeface="+mn-cs"/>
              </a:rPr>
              <a:t>f10</a:t>
            </a:r>
            <a:r>
              <a:rPr lang="fr-FR" dirty="0">
                <a:latin typeface="+mn-lt"/>
                <a:cs typeface="+mn-cs"/>
              </a:rPr>
              <a:t>  et   </a:t>
            </a:r>
            <a:r>
              <a:rPr lang="it-IT" dirty="0"/>
              <a:t>ℓ</a:t>
            </a:r>
            <a:r>
              <a:rPr lang="fr-FR" baseline="-25000" dirty="0">
                <a:latin typeface="+mn-lt"/>
                <a:cs typeface="+mn-cs"/>
              </a:rPr>
              <a:t>1</a:t>
            </a:r>
            <a:r>
              <a:rPr lang="fr-FR" dirty="0">
                <a:latin typeface="+mn-lt"/>
                <a:cs typeface="+mn-cs"/>
              </a:rPr>
              <a:t>= n</a:t>
            </a:r>
            <a:r>
              <a:rPr lang="fr-FR" baseline="-25000" dirty="0">
                <a:latin typeface="+mn-lt"/>
                <a:cs typeface="+mn-cs"/>
              </a:rPr>
              <a:t>1</a:t>
            </a:r>
            <a:r>
              <a:rPr lang="fr-FR" dirty="0">
                <a:latin typeface="+mn-lt"/>
                <a:cs typeface="+mn-cs"/>
              </a:rPr>
              <a:t> </a:t>
            </a:r>
            <a:r>
              <a:rPr lang="el-GR" dirty="0">
                <a:latin typeface="+mn-lt"/>
                <a:cs typeface="+mn-cs"/>
              </a:rPr>
              <a:t>Φ</a:t>
            </a:r>
            <a:r>
              <a:rPr lang="fr-FR" baseline="-25000" dirty="0">
                <a:latin typeface="+mn-lt"/>
                <a:cs typeface="+mn-cs"/>
              </a:rPr>
              <a:t>f10</a:t>
            </a:r>
            <a:r>
              <a:rPr lang="fr-FR" dirty="0">
                <a:latin typeface="+mn-lt"/>
                <a:cs typeface="+mn-cs"/>
              </a:rPr>
              <a:t> /i</a:t>
            </a:r>
            <a:r>
              <a:rPr lang="fr-FR" baseline="-25000" dirty="0">
                <a:latin typeface="+mn-lt"/>
                <a:cs typeface="+mn-cs"/>
              </a:rPr>
              <a:t>10</a:t>
            </a:r>
            <a:endParaRPr lang="el-GR" baseline="-25000" dirty="0">
              <a:latin typeface="+mn-lt"/>
              <a:cs typeface="+mn-cs"/>
            </a:endParaRPr>
          </a:p>
        </p:txBody>
      </p:sp>
      <p:grpSp>
        <p:nvGrpSpPr>
          <p:cNvPr id="10251" name="Group 70"/>
          <p:cNvGrpSpPr>
            <a:grpSpLocks/>
          </p:cNvGrpSpPr>
          <p:nvPr/>
        </p:nvGrpSpPr>
        <p:grpSpPr bwMode="auto">
          <a:xfrm>
            <a:off x="5220072" y="4385394"/>
            <a:ext cx="4156076" cy="2139950"/>
            <a:chOff x="3270" y="2253"/>
            <a:chExt cx="2618" cy="1348"/>
          </a:xfrm>
        </p:grpSpPr>
        <p:grpSp>
          <p:nvGrpSpPr>
            <p:cNvPr id="10259" name="Group 33"/>
            <p:cNvGrpSpPr>
              <a:grpSpLocks/>
            </p:cNvGrpSpPr>
            <p:nvPr/>
          </p:nvGrpSpPr>
          <p:grpSpPr bwMode="auto">
            <a:xfrm>
              <a:off x="3270" y="2253"/>
              <a:ext cx="2618" cy="1348"/>
              <a:chOff x="3000" y="2016"/>
              <a:chExt cx="5760" cy="2188"/>
            </a:xfrm>
          </p:grpSpPr>
          <p:grpSp>
            <p:nvGrpSpPr>
              <p:cNvPr id="10261" name="Group 34"/>
              <p:cNvGrpSpPr>
                <a:grpSpLocks/>
              </p:cNvGrpSpPr>
              <p:nvPr/>
            </p:nvGrpSpPr>
            <p:grpSpPr bwMode="auto">
              <a:xfrm>
                <a:off x="3582" y="2498"/>
                <a:ext cx="3380" cy="1706"/>
                <a:chOff x="3582" y="2498"/>
                <a:chExt cx="3380" cy="1706"/>
              </a:xfrm>
            </p:grpSpPr>
            <p:grpSp>
              <p:nvGrpSpPr>
                <p:cNvPr id="10265" name="Group 35"/>
                <p:cNvGrpSpPr>
                  <a:grpSpLocks/>
                </p:cNvGrpSpPr>
                <p:nvPr/>
              </p:nvGrpSpPr>
              <p:grpSpPr bwMode="auto">
                <a:xfrm>
                  <a:off x="3582" y="2498"/>
                  <a:ext cx="3380" cy="1620"/>
                  <a:chOff x="3582" y="2498"/>
                  <a:chExt cx="3380" cy="1620"/>
                </a:xfrm>
              </p:grpSpPr>
              <p:sp>
                <p:nvSpPr>
                  <p:cNvPr id="10267" name="Rectangle 36"/>
                  <p:cNvSpPr>
                    <a:spLocks noChangeArrowheads="1"/>
                  </p:cNvSpPr>
                  <p:nvPr/>
                </p:nvSpPr>
                <p:spPr bwMode="auto">
                  <a:xfrm>
                    <a:off x="4402" y="2498"/>
                    <a:ext cx="1980" cy="1620"/>
                  </a:xfrm>
                  <a:prstGeom prst="rect">
                    <a:avLst/>
                  </a:prstGeom>
                  <a:solidFill>
                    <a:srgbClr val="FFFFFF"/>
                  </a:solidFill>
                  <a:ln w="9525">
                    <a:solidFill>
                      <a:srgbClr val="000000"/>
                    </a:solidFill>
                    <a:miter lim="800000"/>
                    <a:headEnd/>
                    <a:tailEnd/>
                  </a:ln>
                </p:spPr>
                <p:txBody>
                  <a:bodyPr/>
                  <a:lstStyle/>
                  <a:p>
                    <a:endParaRPr lang="fr-FR"/>
                  </a:p>
                </p:txBody>
              </p:sp>
              <p:sp>
                <p:nvSpPr>
                  <p:cNvPr id="10268" name="Rectangle 37"/>
                  <p:cNvSpPr>
                    <a:spLocks noChangeArrowheads="1"/>
                  </p:cNvSpPr>
                  <p:nvPr/>
                </p:nvSpPr>
                <p:spPr bwMode="auto">
                  <a:xfrm>
                    <a:off x="4702" y="2858"/>
                    <a:ext cx="1440" cy="900"/>
                  </a:xfrm>
                  <a:prstGeom prst="rect">
                    <a:avLst/>
                  </a:prstGeom>
                  <a:solidFill>
                    <a:srgbClr val="FFFFFF"/>
                  </a:solidFill>
                  <a:ln w="9525">
                    <a:solidFill>
                      <a:srgbClr val="000000"/>
                    </a:solidFill>
                    <a:miter lim="800000"/>
                    <a:headEnd/>
                    <a:tailEnd/>
                  </a:ln>
                </p:spPr>
                <p:txBody>
                  <a:bodyPr/>
                  <a:lstStyle/>
                  <a:p>
                    <a:endParaRPr lang="fr-FR"/>
                  </a:p>
                </p:txBody>
              </p:sp>
              <p:sp>
                <p:nvSpPr>
                  <p:cNvPr id="10269" name="Arc 38"/>
                  <p:cNvSpPr>
                    <a:spLocks/>
                  </p:cNvSpPr>
                  <p:nvPr/>
                </p:nvSpPr>
                <p:spPr bwMode="auto">
                  <a:xfrm flipH="1" flipV="1">
                    <a:off x="4362" y="335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0" name="Arc 39"/>
                  <p:cNvSpPr>
                    <a:spLocks/>
                  </p:cNvSpPr>
                  <p:nvPr/>
                </p:nvSpPr>
                <p:spPr bwMode="auto">
                  <a:xfrm flipH="1" flipV="1">
                    <a:off x="4382" y="355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1" name="Arc 40"/>
                  <p:cNvSpPr>
                    <a:spLocks/>
                  </p:cNvSpPr>
                  <p:nvPr/>
                </p:nvSpPr>
                <p:spPr bwMode="auto">
                  <a:xfrm flipH="1">
                    <a:off x="6082" y="283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2" name="Arc 41"/>
                  <p:cNvSpPr>
                    <a:spLocks/>
                  </p:cNvSpPr>
                  <p:nvPr/>
                </p:nvSpPr>
                <p:spPr bwMode="auto">
                  <a:xfrm flipH="1">
                    <a:off x="6102" y="301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3" name="Arc 42"/>
                  <p:cNvSpPr>
                    <a:spLocks/>
                  </p:cNvSpPr>
                  <p:nvPr/>
                </p:nvSpPr>
                <p:spPr bwMode="auto">
                  <a:xfrm flipH="1">
                    <a:off x="6082" y="31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4" name="Arc 43"/>
                  <p:cNvSpPr>
                    <a:spLocks/>
                  </p:cNvSpPr>
                  <p:nvPr/>
                </p:nvSpPr>
                <p:spPr bwMode="auto">
                  <a:xfrm flipH="1">
                    <a:off x="6102" y="33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5" name="Arc 44"/>
                  <p:cNvSpPr>
                    <a:spLocks/>
                  </p:cNvSpPr>
                  <p:nvPr/>
                </p:nvSpPr>
                <p:spPr bwMode="auto">
                  <a:xfrm flipH="1" flipV="1">
                    <a:off x="4382" y="29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6" name="Arc 45"/>
                  <p:cNvSpPr>
                    <a:spLocks/>
                  </p:cNvSpPr>
                  <p:nvPr/>
                </p:nvSpPr>
                <p:spPr bwMode="auto">
                  <a:xfrm flipH="1" flipV="1">
                    <a:off x="4382" y="27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7" name="Line 46"/>
                  <p:cNvSpPr>
                    <a:spLocks noChangeShapeType="1"/>
                  </p:cNvSpPr>
                  <p:nvPr/>
                </p:nvSpPr>
                <p:spPr bwMode="auto">
                  <a:xfrm flipH="1">
                    <a:off x="3662" y="2818"/>
                    <a:ext cx="720" cy="0"/>
                  </a:xfrm>
                  <a:prstGeom prst="line">
                    <a:avLst/>
                  </a:prstGeom>
                  <a:noFill/>
                  <a:ln w="9525">
                    <a:solidFill>
                      <a:srgbClr val="000000"/>
                    </a:solidFill>
                    <a:round/>
                    <a:headEnd/>
                    <a:tailEnd/>
                  </a:ln>
                </p:spPr>
                <p:txBody>
                  <a:bodyPr/>
                  <a:lstStyle/>
                  <a:p>
                    <a:endParaRPr lang="fr-FR"/>
                  </a:p>
                </p:txBody>
              </p:sp>
              <p:sp>
                <p:nvSpPr>
                  <p:cNvPr id="10278" name="Line 47"/>
                  <p:cNvSpPr>
                    <a:spLocks noChangeShapeType="1"/>
                  </p:cNvSpPr>
                  <p:nvPr/>
                </p:nvSpPr>
                <p:spPr bwMode="auto">
                  <a:xfrm flipH="1">
                    <a:off x="3682" y="3738"/>
                    <a:ext cx="720" cy="0"/>
                  </a:xfrm>
                  <a:prstGeom prst="line">
                    <a:avLst/>
                  </a:prstGeom>
                  <a:noFill/>
                  <a:ln w="9525">
                    <a:solidFill>
                      <a:srgbClr val="000000"/>
                    </a:solidFill>
                    <a:round/>
                    <a:headEnd/>
                    <a:tailEnd/>
                  </a:ln>
                </p:spPr>
                <p:txBody>
                  <a:bodyPr/>
                  <a:lstStyle/>
                  <a:p>
                    <a:endParaRPr lang="fr-FR"/>
                  </a:p>
                </p:txBody>
              </p:sp>
              <p:sp>
                <p:nvSpPr>
                  <p:cNvPr id="10279" name="Line 48"/>
                  <p:cNvSpPr>
                    <a:spLocks noChangeShapeType="1"/>
                  </p:cNvSpPr>
                  <p:nvPr/>
                </p:nvSpPr>
                <p:spPr bwMode="auto">
                  <a:xfrm flipV="1">
                    <a:off x="3582" y="2798"/>
                    <a:ext cx="0" cy="900"/>
                  </a:xfrm>
                  <a:prstGeom prst="line">
                    <a:avLst/>
                  </a:prstGeom>
                  <a:noFill/>
                  <a:ln w="9525">
                    <a:solidFill>
                      <a:srgbClr val="000000"/>
                    </a:solidFill>
                    <a:round/>
                    <a:headEnd/>
                    <a:tailEnd type="stealth" w="med" len="med"/>
                  </a:ln>
                </p:spPr>
                <p:txBody>
                  <a:bodyPr/>
                  <a:lstStyle/>
                  <a:p>
                    <a:endParaRPr lang="fr-FR"/>
                  </a:p>
                </p:txBody>
              </p:sp>
              <p:sp>
                <p:nvSpPr>
                  <p:cNvPr id="10280" name="Line 49"/>
                  <p:cNvSpPr>
                    <a:spLocks noChangeShapeType="1"/>
                  </p:cNvSpPr>
                  <p:nvPr/>
                </p:nvSpPr>
                <p:spPr bwMode="auto">
                  <a:xfrm>
                    <a:off x="4122" y="2918"/>
                    <a:ext cx="0" cy="720"/>
                  </a:xfrm>
                  <a:prstGeom prst="line">
                    <a:avLst/>
                  </a:prstGeom>
                  <a:noFill/>
                  <a:ln w="9525">
                    <a:solidFill>
                      <a:srgbClr val="000000"/>
                    </a:solidFill>
                    <a:round/>
                    <a:headEnd/>
                    <a:tailEnd type="stealth" w="med" len="med"/>
                  </a:ln>
                </p:spPr>
                <p:txBody>
                  <a:bodyPr/>
                  <a:lstStyle/>
                  <a:p>
                    <a:endParaRPr lang="fr-FR"/>
                  </a:p>
                </p:txBody>
              </p:sp>
              <p:sp>
                <p:nvSpPr>
                  <p:cNvPr id="10281" name="Line 50"/>
                  <p:cNvSpPr>
                    <a:spLocks noChangeShapeType="1"/>
                  </p:cNvSpPr>
                  <p:nvPr/>
                </p:nvSpPr>
                <p:spPr bwMode="auto">
                  <a:xfrm>
                    <a:off x="3842" y="2818"/>
                    <a:ext cx="360" cy="0"/>
                  </a:xfrm>
                  <a:prstGeom prst="line">
                    <a:avLst/>
                  </a:prstGeom>
                  <a:noFill/>
                  <a:ln w="9525">
                    <a:solidFill>
                      <a:srgbClr val="000000"/>
                    </a:solidFill>
                    <a:round/>
                    <a:headEnd/>
                    <a:tailEnd type="stealth" w="med" len="med"/>
                  </a:ln>
                </p:spPr>
                <p:txBody>
                  <a:bodyPr/>
                  <a:lstStyle/>
                  <a:p>
                    <a:endParaRPr lang="fr-FR"/>
                  </a:p>
                </p:txBody>
              </p:sp>
              <p:sp>
                <p:nvSpPr>
                  <p:cNvPr id="10282" name="AutoShape 51"/>
                  <p:cNvSpPr>
                    <a:spLocks noChangeArrowheads="1"/>
                  </p:cNvSpPr>
                  <p:nvPr/>
                </p:nvSpPr>
                <p:spPr bwMode="auto">
                  <a:xfrm rot="5492889">
                    <a:off x="4484" y="2977"/>
                    <a:ext cx="7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200 h 21600"/>
                    </a:gdLst>
                    <a:ahLst/>
                    <a:cxnLst>
                      <a:cxn ang="T8">
                        <a:pos x="T0" y="T1"/>
                      </a:cxn>
                      <a:cxn ang="T9">
                        <a:pos x="T2" y="T3"/>
                      </a:cxn>
                      <a:cxn ang="T10">
                        <a:pos x="T4" y="T5"/>
                      </a:cxn>
                      <a:cxn ang="T11">
                        <a:pos x="T6" y="T7"/>
                      </a:cxn>
                    </a:cxnLst>
                    <a:rect l="T12" t="T13" r="T14" b="T15"/>
                    <a:pathLst>
                      <a:path w="21600" h="21600">
                        <a:moveTo>
                          <a:pt x="248" y="13101"/>
                        </a:moveTo>
                        <a:cubicBezTo>
                          <a:pt x="83" y="12345"/>
                          <a:pt x="0" y="11573"/>
                          <a:pt x="0" y="10800"/>
                        </a:cubicBezTo>
                        <a:cubicBezTo>
                          <a:pt x="0" y="4835"/>
                          <a:pt x="4835" y="0"/>
                          <a:pt x="10800" y="0"/>
                        </a:cubicBezTo>
                        <a:cubicBezTo>
                          <a:pt x="16764" y="0"/>
                          <a:pt x="21600" y="4835"/>
                          <a:pt x="21600" y="10800"/>
                        </a:cubicBezTo>
                        <a:cubicBezTo>
                          <a:pt x="21600" y="11573"/>
                          <a:pt x="21516" y="12345"/>
                          <a:pt x="21351" y="13101"/>
                        </a:cubicBezTo>
                        <a:cubicBezTo>
                          <a:pt x="21516" y="12345"/>
                          <a:pt x="21600" y="11573"/>
                          <a:pt x="21600" y="10800"/>
                        </a:cubicBezTo>
                        <a:cubicBezTo>
                          <a:pt x="21600" y="4835"/>
                          <a:pt x="16764" y="0"/>
                          <a:pt x="10800" y="0"/>
                        </a:cubicBezTo>
                        <a:cubicBezTo>
                          <a:pt x="4835" y="0"/>
                          <a:pt x="0" y="4835"/>
                          <a:pt x="0" y="10800"/>
                        </a:cubicBezTo>
                        <a:cubicBezTo>
                          <a:pt x="-1" y="11573"/>
                          <a:pt x="83" y="12345"/>
                          <a:pt x="248" y="13101"/>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10283" name="Line 52"/>
                  <p:cNvSpPr>
                    <a:spLocks noChangeShapeType="1"/>
                  </p:cNvSpPr>
                  <p:nvPr/>
                </p:nvSpPr>
                <p:spPr bwMode="auto">
                  <a:xfrm>
                    <a:off x="5182" y="3198"/>
                    <a:ext cx="0" cy="180"/>
                  </a:xfrm>
                  <a:prstGeom prst="line">
                    <a:avLst/>
                  </a:prstGeom>
                  <a:noFill/>
                  <a:ln w="9525">
                    <a:solidFill>
                      <a:srgbClr val="000000"/>
                    </a:solidFill>
                    <a:round/>
                    <a:headEnd/>
                    <a:tailEnd type="stealth" w="med" len="med"/>
                  </a:ln>
                </p:spPr>
                <p:txBody>
                  <a:bodyPr/>
                  <a:lstStyle/>
                  <a:p>
                    <a:endParaRPr lang="fr-FR"/>
                  </a:p>
                </p:txBody>
              </p:sp>
              <p:sp>
                <p:nvSpPr>
                  <p:cNvPr id="10284" name="Line 53"/>
                  <p:cNvSpPr>
                    <a:spLocks noChangeShapeType="1"/>
                  </p:cNvSpPr>
                  <p:nvPr/>
                </p:nvSpPr>
                <p:spPr bwMode="auto">
                  <a:xfrm>
                    <a:off x="4602" y="2658"/>
                    <a:ext cx="0" cy="1260"/>
                  </a:xfrm>
                  <a:prstGeom prst="line">
                    <a:avLst/>
                  </a:prstGeom>
                  <a:noFill/>
                  <a:ln w="9525">
                    <a:solidFill>
                      <a:srgbClr val="000000"/>
                    </a:solidFill>
                    <a:prstDash val="dash"/>
                    <a:round/>
                    <a:headEnd/>
                    <a:tailEnd/>
                  </a:ln>
                </p:spPr>
                <p:txBody>
                  <a:bodyPr/>
                  <a:lstStyle/>
                  <a:p>
                    <a:endParaRPr lang="fr-FR"/>
                  </a:p>
                </p:txBody>
              </p:sp>
              <p:sp>
                <p:nvSpPr>
                  <p:cNvPr id="10285" name="Line 54"/>
                  <p:cNvSpPr>
                    <a:spLocks noChangeShapeType="1"/>
                  </p:cNvSpPr>
                  <p:nvPr/>
                </p:nvSpPr>
                <p:spPr bwMode="auto">
                  <a:xfrm>
                    <a:off x="6242" y="2658"/>
                    <a:ext cx="0" cy="1260"/>
                  </a:xfrm>
                  <a:prstGeom prst="line">
                    <a:avLst/>
                  </a:prstGeom>
                  <a:noFill/>
                  <a:ln w="9525">
                    <a:solidFill>
                      <a:srgbClr val="000000"/>
                    </a:solidFill>
                    <a:prstDash val="dash"/>
                    <a:round/>
                    <a:headEnd/>
                    <a:tailEnd/>
                  </a:ln>
                </p:spPr>
                <p:txBody>
                  <a:bodyPr/>
                  <a:lstStyle/>
                  <a:p>
                    <a:endParaRPr lang="fr-FR"/>
                  </a:p>
                </p:txBody>
              </p:sp>
              <p:sp>
                <p:nvSpPr>
                  <p:cNvPr id="10286" name="Line 55"/>
                  <p:cNvSpPr>
                    <a:spLocks noChangeShapeType="1"/>
                  </p:cNvSpPr>
                  <p:nvPr/>
                </p:nvSpPr>
                <p:spPr bwMode="auto">
                  <a:xfrm>
                    <a:off x="4622" y="2638"/>
                    <a:ext cx="1620" cy="0"/>
                  </a:xfrm>
                  <a:prstGeom prst="line">
                    <a:avLst/>
                  </a:prstGeom>
                  <a:noFill/>
                  <a:ln w="9525">
                    <a:solidFill>
                      <a:srgbClr val="000000"/>
                    </a:solidFill>
                    <a:prstDash val="dash"/>
                    <a:round/>
                    <a:headEnd/>
                    <a:tailEnd/>
                  </a:ln>
                </p:spPr>
                <p:txBody>
                  <a:bodyPr/>
                  <a:lstStyle/>
                  <a:p>
                    <a:endParaRPr lang="fr-FR"/>
                  </a:p>
                </p:txBody>
              </p:sp>
              <p:sp>
                <p:nvSpPr>
                  <p:cNvPr id="10287" name="Line 56"/>
                  <p:cNvSpPr>
                    <a:spLocks noChangeShapeType="1"/>
                  </p:cNvSpPr>
                  <p:nvPr/>
                </p:nvSpPr>
                <p:spPr bwMode="auto">
                  <a:xfrm>
                    <a:off x="4602" y="3915"/>
                    <a:ext cx="1620" cy="0"/>
                  </a:xfrm>
                  <a:prstGeom prst="line">
                    <a:avLst/>
                  </a:prstGeom>
                  <a:noFill/>
                  <a:ln w="9525">
                    <a:solidFill>
                      <a:srgbClr val="000000"/>
                    </a:solidFill>
                    <a:prstDash val="dash"/>
                    <a:round/>
                    <a:headEnd/>
                    <a:tailEnd/>
                  </a:ln>
                </p:spPr>
                <p:txBody>
                  <a:bodyPr/>
                  <a:lstStyle/>
                  <a:p>
                    <a:endParaRPr lang="fr-FR"/>
                  </a:p>
                </p:txBody>
              </p:sp>
              <p:sp>
                <p:nvSpPr>
                  <p:cNvPr id="10288" name="Line 57"/>
                  <p:cNvSpPr>
                    <a:spLocks noChangeShapeType="1"/>
                  </p:cNvSpPr>
                  <p:nvPr/>
                </p:nvSpPr>
                <p:spPr bwMode="auto">
                  <a:xfrm>
                    <a:off x="6382" y="3618"/>
                    <a:ext cx="540" cy="0"/>
                  </a:xfrm>
                  <a:prstGeom prst="line">
                    <a:avLst/>
                  </a:prstGeom>
                  <a:noFill/>
                  <a:ln w="9525">
                    <a:solidFill>
                      <a:srgbClr val="000000"/>
                    </a:solidFill>
                    <a:round/>
                    <a:headEnd/>
                    <a:tailEnd/>
                  </a:ln>
                </p:spPr>
                <p:txBody>
                  <a:bodyPr/>
                  <a:lstStyle/>
                  <a:p>
                    <a:endParaRPr lang="fr-FR"/>
                  </a:p>
                </p:txBody>
              </p:sp>
              <p:sp>
                <p:nvSpPr>
                  <p:cNvPr id="10289" name="Line 58"/>
                  <p:cNvSpPr>
                    <a:spLocks noChangeShapeType="1"/>
                  </p:cNvSpPr>
                  <p:nvPr/>
                </p:nvSpPr>
                <p:spPr bwMode="auto">
                  <a:xfrm>
                    <a:off x="6422" y="2838"/>
                    <a:ext cx="540" cy="0"/>
                  </a:xfrm>
                  <a:prstGeom prst="line">
                    <a:avLst/>
                  </a:prstGeom>
                  <a:noFill/>
                  <a:ln w="9525">
                    <a:solidFill>
                      <a:srgbClr val="000000"/>
                    </a:solidFill>
                    <a:round/>
                    <a:headEnd/>
                    <a:tailEnd type="stealth" w="med" len="med"/>
                  </a:ln>
                </p:spPr>
                <p:txBody>
                  <a:bodyPr/>
                  <a:lstStyle/>
                  <a:p>
                    <a:endParaRPr lang="fr-FR"/>
                  </a:p>
                </p:txBody>
              </p:sp>
              <p:sp>
                <p:nvSpPr>
                  <p:cNvPr id="10290" name="Line 59"/>
                  <p:cNvSpPr>
                    <a:spLocks noChangeShapeType="1"/>
                  </p:cNvSpPr>
                  <p:nvPr/>
                </p:nvSpPr>
                <p:spPr bwMode="auto">
                  <a:xfrm flipV="1">
                    <a:off x="6642" y="2838"/>
                    <a:ext cx="0" cy="720"/>
                  </a:xfrm>
                  <a:prstGeom prst="line">
                    <a:avLst/>
                  </a:prstGeom>
                  <a:noFill/>
                  <a:ln w="9525">
                    <a:solidFill>
                      <a:srgbClr val="000000"/>
                    </a:solidFill>
                    <a:round/>
                    <a:headEnd/>
                    <a:tailEnd type="stealth" w="med" len="med"/>
                  </a:ln>
                </p:spPr>
                <p:txBody>
                  <a:bodyPr/>
                  <a:lstStyle/>
                  <a:p>
                    <a:endParaRPr lang="fr-FR"/>
                  </a:p>
                </p:txBody>
              </p:sp>
              <p:sp>
                <p:nvSpPr>
                  <p:cNvPr id="10291" name="Line 60"/>
                  <p:cNvSpPr>
                    <a:spLocks noChangeShapeType="1"/>
                  </p:cNvSpPr>
                  <p:nvPr/>
                </p:nvSpPr>
                <p:spPr bwMode="auto">
                  <a:xfrm flipV="1">
                    <a:off x="6962" y="2878"/>
                    <a:ext cx="0" cy="720"/>
                  </a:xfrm>
                  <a:prstGeom prst="line">
                    <a:avLst/>
                  </a:prstGeom>
                  <a:noFill/>
                  <a:ln w="9525">
                    <a:solidFill>
                      <a:srgbClr val="000000"/>
                    </a:solidFill>
                    <a:round/>
                    <a:headEnd/>
                    <a:tailEnd type="stealth" w="med" len="med"/>
                  </a:ln>
                </p:spPr>
                <p:txBody>
                  <a:bodyPr/>
                  <a:lstStyle/>
                  <a:p>
                    <a:endParaRPr lang="fr-FR"/>
                  </a:p>
                </p:txBody>
              </p:sp>
              <p:sp>
                <p:nvSpPr>
                  <p:cNvPr id="10292" name="Line 61"/>
                  <p:cNvSpPr>
                    <a:spLocks noChangeShapeType="1"/>
                  </p:cNvSpPr>
                  <p:nvPr/>
                </p:nvSpPr>
                <p:spPr bwMode="auto">
                  <a:xfrm>
                    <a:off x="4602" y="2641"/>
                    <a:ext cx="720" cy="0"/>
                  </a:xfrm>
                  <a:prstGeom prst="line">
                    <a:avLst/>
                  </a:prstGeom>
                  <a:noFill/>
                  <a:ln w="9525">
                    <a:solidFill>
                      <a:srgbClr val="000000"/>
                    </a:solidFill>
                    <a:prstDash val="dash"/>
                    <a:round/>
                    <a:headEnd/>
                    <a:tailEnd type="triangle" w="med" len="med"/>
                  </a:ln>
                </p:spPr>
                <p:txBody>
                  <a:bodyPr/>
                  <a:lstStyle/>
                  <a:p>
                    <a:endParaRPr lang="fr-FR"/>
                  </a:p>
                </p:txBody>
              </p:sp>
              <p:sp>
                <p:nvSpPr>
                  <p:cNvPr id="10293" name="Line 62"/>
                  <p:cNvSpPr>
                    <a:spLocks noChangeShapeType="1"/>
                  </p:cNvSpPr>
                  <p:nvPr/>
                </p:nvSpPr>
                <p:spPr bwMode="auto">
                  <a:xfrm flipV="1">
                    <a:off x="4582" y="2678"/>
                    <a:ext cx="0" cy="180"/>
                  </a:xfrm>
                  <a:prstGeom prst="line">
                    <a:avLst/>
                  </a:prstGeom>
                  <a:noFill/>
                  <a:ln w="9525">
                    <a:solidFill>
                      <a:srgbClr val="000000"/>
                    </a:solidFill>
                    <a:round/>
                    <a:headEnd/>
                    <a:tailEnd type="stealth" w="med" len="med"/>
                  </a:ln>
                </p:spPr>
                <p:txBody>
                  <a:bodyPr/>
                  <a:lstStyle/>
                  <a:p>
                    <a:endParaRPr lang="fr-FR"/>
                  </a:p>
                </p:txBody>
              </p:sp>
              <p:sp>
                <p:nvSpPr>
                  <p:cNvPr id="10294" name="Text Box 63"/>
                  <p:cNvSpPr txBox="1">
                    <a:spLocks noChangeArrowheads="1"/>
                  </p:cNvSpPr>
                  <p:nvPr/>
                </p:nvSpPr>
                <p:spPr bwMode="auto">
                  <a:xfrm>
                    <a:off x="5242" y="3038"/>
                    <a:ext cx="540" cy="540"/>
                  </a:xfrm>
                  <a:prstGeom prst="rect">
                    <a:avLst/>
                  </a:prstGeom>
                  <a:noFill/>
                  <a:ln w="9525">
                    <a:noFill/>
                    <a:miter lim="800000"/>
                    <a:headEnd/>
                    <a:tailEnd/>
                  </a:ln>
                </p:spPr>
                <p:txBody>
                  <a:bodyPr lIns="54000" tIns="10800" rIns="18000" bIns="10800"/>
                  <a:lstStyle/>
                  <a:p>
                    <a:pPr algn="just"/>
                    <a:r>
                      <a:rPr lang="fr-FR" sz="1200" i="1">
                        <a:latin typeface="Times New Roman" pitchFamily="18" charset="0"/>
                        <a:cs typeface="Times New Roman" pitchFamily="18" charset="0"/>
                      </a:rPr>
                      <a:t>Ф</a:t>
                    </a:r>
                    <a:r>
                      <a:rPr lang="en-GB" sz="1200" i="1" baseline="-25000">
                        <a:latin typeface="Times New Roman" pitchFamily="18" charset="0"/>
                      </a:rPr>
                      <a:t>f10</a:t>
                    </a:r>
                    <a:endParaRPr lang="fr-FR"/>
                  </a:p>
                </p:txBody>
              </p:sp>
              <p:sp>
                <p:nvSpPr>
                  <p:cNvPr id="10295" name="Arc 64"/>
                  <p:cNvSpPr>
                    <a:spLocks/>
                  </p:cNvSpPr>
                  <p:nvPr/>
                </p:nvSpPr>
                <p:spPr bwMode="auto">
                  <a:xfrm flipH="1" flipV="1">
                    <a:off x="4342" y="317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grpSp>
            <p:sp>
              <p:nvSpPr>
                <p:cNvPr id="10266" name="Text Box 65"/>
                <p:cNvSpPr txBox="1">
                  <a:spLocks noChangeArrowheads="1"/>
                </p:cNvSpPr>
                <p:nvPr/>
              </p:nvSpPr>
              <p:spPr bwMode="auto">
                <a:xfrm>
                  <a:off x="3907" y="3590"/>
                  <a:ext cx="3034" cy="614"/>
                </a:xfrm>
                <a:prstGeom prst="rect">
                  <a:avLst/>
                </a:prstGeom>
                <a:noFill/>
                <a:ln w="9525">
                  <a:noFill/>
                  <a:miter lim="800000"/>
                  <a:headEnd/>
                  <a:tailEnd/>
                </a:ln>
              </p:spPr>
              <p:txBody>
                <a:bodyPr wrap="none">
                  <a:spAutoFit/>
                </a:bodyPr>
                <a:lstStyle/>
                <a:p>
                  <a:pPr algn="just">
                    <a:spcBef>
                      <a:spcPts val="600"/>
                    </a:spcBef>
                  </a:pPr>
                  <a:endParaRPr lang="it-IT" sz="1400" i="1" dirty="0">
                    <a:latin typeface="Times New Roman" pitchFamily="18" charset="0"/>
                  </a:endParaRPr>
                </a:p>
                <a:p>
                  <a:pPr algn="just">
                    <a:spcBef>
                      <a:spcPts val="600"/>
                    </a:spcBef>
                  </a:pPr>
                  <a:r>
                    <a:rPr lang="it-IT" sz="1400" i="1" dirty="0">
                      <a:latin typeface="Times New Roman" pitchFamily="18" charset="0"/>
                    </a:rPr>
                    <a:t>n</a:t>
                  </a:r>
                  <a:r>
                    <a:rPr lang="it-IT" sz="1400" i="1" baseline="-25000" dirty="0">
                      <a:latin typeface="Times New Roman" pitchFamily="18" charset="0"/>
                    </a:rPr>
                    <a:t>1</a:t>
                  </a:r>
                  <a:r>
                    <a:rPr lang="it-IT" sz="1400" i="1" dirty="0">
                      <a:latin typeface="Times New Roman" pitchFamily="18" charset="0"/>
                    </a:rPr>
                    <a:t>                                    n</a:t>
                  </a:r>
                  <a:r>
                    <a:rPr lang="it-IT" sz="1400" i="1" baseline="-25000" dirty="0">
                      <a:latin typeface="Times New Roman" pitchFamily="18" charset="0"/>
                    </a:rPr>
                    <a:t>2</a:t>
                  </a:r>
                  <a:r>
                    <a:rPr lang="it-IT" sz="1400" i="1" dirty="0">
                      <a:latin typeface="Times New Roman" pitchFamily="18" charset="0"/>
                    </a:rPr>
                    <a:t>  </a:t>
                  </a:r>
                  <a:endParaRPr lang="fr-FR" sz="1400" dirty="0"/>
                </a:p>
              </p:txBody>
            </p:sp>
          </p:grpSp>
          <p:sp>
            <p:nvSpPr>
              <p:cNvPr id="10262" name="Text Box 66"/>
              <p:cNvSpPr txBox="1">
                <a:spLocks noChangeArrowheads="1"/>
              </p:cNvSpPr>
              <p:nvPr/>
            </p:nvSpPr>
            <p:spPr bwMode="auto">
              <a:xfrm>
                <a:off x="3000" y="3084"/>
                <a:ext cx="5760" cy="315"/>
              </a:xfrm>
              <a:prstGeom prst="rect">
                <a:avLst/>
              </a:prstGeom>
              <a:noFill/>
              <a:ln w="9525">
                <a:noFill/>
                <a:miter lim="800000"/>
                <a:headEnd/>
                <a:tailEnd/>
              </a:ln>
            </p:spPr>
            <p:txBody>
              <a:bodyPr wrap="square">
                <a:spAutoFit/>
              </a:bodyPr>
              <a:lstStyle/>
              <a:p>
                <a:pPr algn="just"/>
                <a:r>
                  <a:rPr lang="nl-NL" sz="1400" i="1" dirty="0">
                    <a:latin typeface="Times New Roman" pitchFamily="18" charset="0"/>
                  </a:rPr>
                  <a:t>u</a:t>
                </a:r>
                <a:r>
                  <a:rPr lang="nl-NL" sz="1400" i="1" baseline="-25000" dirty="0">
                    <a:latin typeface="Times New Roman" pitchFamily="18" charset="0"/>
                  </a:rPr>
                  <a:t>10</a:t>
                </a:r>
                <a:r>
                  <a:rPr lang="nl-NL" sz="1400" i="1" dirty="0">
                    <a:latin typeface="Times New Roman" pitchFamily="18" charset="0"/>
                  </a:rPr>
                  <a:t>    e’</a:t>
                </a:r>
                <a:r>
                  <a:rPr lang="nl-NL" sz="1400" i="1" baseline="-25000" dirty="0">
                    <a:latin typeface="Times New Roman" pitchFamily="18" charset="0"/>
                  </a:rPr>
                  <a:t>10</a:t>
                </a:r>
                <a:r>
                  <a:rPr lang="nl-NL" sz="1400" i="1" dirty="0">
                    <a:latin typeface="Times New Roman" pitchFamily="18" charset="0"/>
                  </a:rPr>
                  <a:t>                                           e</a:t>
                </a:r>
                <a:r>
                  <a:rPr lang="nl-NL" sz="1400" i="1" baseline="-25000" dirty="0">
                    <a:latin typeface="Times New Roman" pitchFamily="18" charset="0"/>
                  </a:rPr>
                  <a:t>20</a:t>
                </a:r>
                <a:r>
                  <a:rPr lang="nl-NL" sz="1400" i="1" dirty="0">
                    <a:latin typeface="Times New Roman" pitchFamily="18" charset="0"/>
                  </a:rPr>
                  <a:t>  u</a:t>
                </a:r>
                <a:r>
                  <a:rPr lang="nl-NL" sz="1400" i="1" baseline="-25000" dirty="0">
                    <a:latin typeface="Times New Roman" pitchFamily="18" charset="0"/>
                  </a:rPr>
                  <a:t>20</a:t>
                </a:r>
                <a:r>
                  <a:rPr lang="nl-NL" sz="1400" i="1" dirty="0">
                    <a:latin typeface="Times New Roman" pitchFamily="18" charset="0"/>
                  </a:rPr>
                  <a:t>                    </a:t>
                </a:r>
                <a:endParaRPr lang="fr-FR" sz="1400" dirty="0"/>
              </a:p>
            </p:txBody>
          </p:sp>
          <p:sp>
            <p:nvSpPr>
              <p:cNvPr id="10263" name="Text Box 67"/>
              <p:cNvSpPr txBox="1">
                <a:spLocks noChangeArrowheads="1"/>
              </p:cNvSpPr>
              <p:nvPr/>
            </p:nvSpPr>
            <p:spPr bwMode="auto">
              <a:xfrm>
                <a:off x="3474" y="2441"/>
                <a:ext cx="3869" cy="315"/>
              </a:xfrm>
              <a:prstGeom prst="rect">
                <a:avLst/>
              </a:prstGeom>
              <a:noFill/>
              <a:ln w="9525">
                <a:noFill/>
                <a:miter lim="800000"/>
                <a:headEnd/>
                <a:tailEnd/>
              </a:ln>
            </p:spPr>
            <p:txBody>
              <a:bodyPr wrap="none">
                <a:spAutoFit/>
              </a:bodyPr>
              <a:lstStyle/>
              <a:p>
                <a:pPr algn="just"/>
                <a:r>
                  <a:rPr lang="it-IT" sz="1400" i="1">
                    <a:latin typeface="Times New Roman" pitchFamily="18" charset="0"/>
                  </a:rPr>
                  <a:t>i</a:t>
                </a:r>
                <a:r>
                  <a:rPr lang="it-IT" sz="1400" i="1" baseline="-25000">
                    <a:latin typeface="Times New Roman" pitchFamily="18" charset="0"/>
                  </a:rPr>
                  <a:t>10</a:t>
                </a:r>
                <a:r>
                  <a:rPr lang="it-IT" sz="1400" i="1">
                    <a:latin typeface="Times New Roman" pitchFamily="18" charset="0"/>
                  </a:rPr>
                  <a:t>                                             i</a:t>
                </a:r>
                <a:r>
                  <a:rPr lang="it-IT" sz="1400" i="1" baseline="-25000">
                    <a:latin typeface="Times New Roman" pitchFamily="18" charset="0"/>
                  </a:rPr>
                  <a:t>20</a:t>
                </a:r>
                <a:r>
                  <a:rPr lang="it-IT" sz="1400" i="1">
                    <a:latin typeface="Times New Roman" pitchFamily="18" charset="0"/>
                  </a:rPr>
                  <a:t>=0</a:t>
                </a:r>
                <a:r>
                  <a:rPr lang="it-IT" sz="1200" i="1">
                    <a:latin typeface="Times New Roman" pitchFamily="18" charset="0"/>
                  </a:rPr>
                  <a:t> </a:t>
                </a:r>
                <a:endParaRPr lang="fr-FR"/>
              </a:p>
            </p:txBody>
          </p:sp>
          <p:sp>
            <p:nvSpPr>
              <p:cNvPr id="10264" name="Text Box 68"/>
              <p:cNvSpPr txBox="1">
                <a:spLocks noChangeArrowheads="1"/>
              </p:cNvSpPr>
              <p:nvPr/>
            </p:nvSpPr>
            <p:spPr bwMode="auto">
              <a:xfrm>
                <a:off x="4894" y="2016"/>
                <a:ext cx="620" cy="614"/>
              </a:xfrm>
              <a:prstGeom prst="rect">
                <a:avLst/>
              </a:prstGeom>
              <a:noFill/>
              <a:ln w="9525">
                <a:noFill/>
                <a:miter lim="800000"/>
                <a:headEnd/>
                <a:tailEnd/>
              </a:ln>
            </p:spPr>
            <p:txBody>
              <a:bodyPr wrap="none">
                <a:spAutoFit/>
              </a:bodyPr>
              <a:lstStyle/>
              <a:p>
                <a:pPr algn="just">
                  <a:spcBef>
                    <a:spcPts val="600"/>
                  </a:spcBef>
                </a:pPr>
                <a:endParaRPr lang="fr-FR" sz="1400" i="1">
                  <a:latin typeface="Times New Roman" pitchFamily="18" charset="0"/>
                  <a:cs typeface="Times New Roman" pitchFamily="18" charset="0"/>
                </a:endParaRPr>
              </a:p>
              <a:p>
                <a:pPr algn="just">
                  <a:spcBef>
                    <a:spcPts val="600"/>
                  </a:spcBef>
                </a:pPr>
                <a:r>
                  <a:rPr lang="fr-FR" sz="1400" i="1">
                    <a:latin typeface="Times New Roman" pitchFamily="18" charset="0"/>
                    <a:cs typeface="Times New Roman" pitchFamily="18" charset="0"/>
                  </a:rPr>
                  <a:t>Ф</a:t>
                </a:r>
                <a:r>
                  <a:rPr lang="it-IT" sz="1400" i="1" baseline="-25000">
                    <a:latin typeface="Times New Roman" pitchFamily="18" charset="0"/>
                  </a:rPr>
                  <a:t>10</a:t>
                </a:r>
                <a:endParaRPr lang="fr-FR" sz="1400"/>
              </a:p>
            </p:txBody>
          </p:sp>
        </p:grpSp>
        <p:sp>
          <p:nvSpPr>
            <p:cNvPr id="10260" name="Text Box 69"/>
            <p:cNvSpPr txBox="1">
              <a:spLocks noChangeArrowheads="1"/>
            </p:cNvSpPr>
            <p:nvPr/>
          </p:nvSpPr>
          <p:spPr bwMode="auto">
            <a:xfrm>
              <a:off x="3922" y="2977"/>
              <a:ext cx="316" cy="194"/>
            </a:xfrm>
            <a:prstGeom prst="rect">
              <a:avLst/>
            </a:prstGeom>
            <a:noFill/>
            <a:ln w="9525">
              <a:noFill/>
              <a:miter lim="800000"/>
              <a:headEnd/>
              <a:tailEnd/>
            </a:ln>
          </p:spPr>
          <p:txBody>
            <a:bodyPr wrap="none">
              <a:spAutoFit/>
            </a:bodyPr>
            <a:lstStyle/>
            <a:p>
              <a:r>
                <a:rPr lang="fr-FR" sz="1400" i="1" dirty="0"/>
                <a:t>Ф’</a:t>
              </a:r>
              <a:r>
                <a:rPr lang="it-IT" sz="1400" i="1" baseline="-25000" dirty="0"/>
                <a:t>10</a:t>
              </a:r>
              <a:endParaRPr lang="fr-FR" sz="1400" i="1" baseline="-25000" dirty="0"/>
            </a:p>
          </p:txBody>
        </p:sp>
      </p:grpSp>
      <p:grpSp>
        <p:nvGrpSpPr>
          <p:cNvPr id="10252" name="Group 21"/>
          <p:cNvGrpSpPr>
            <a:grpSpLocks/>
          </p:cNvGrpSpPr>
          <p:nvPr/>
        </p:nvGrpSpPr>
        <p:grpSpPr bwMode="auto">
          <a:xfrm>
            <a:off x="1310741" y="2296939"/>
            <a:ext cx="6323013" cy="1190625"/>
            <a:chOff x="1288" y="1779"/>
            <a:chExt cx="3983" cy="750"/>
          </a:xfrm>
        </p:grpSpPr>
        <p:sp>
          <p:nvSpPr>
            <p:cNvPr id="10256" name="AutoShape 18"/>
            <p:cNvSpPr>
              <a:spLocks/>
            </p:cNvSpPr>
            <p:nvPr/>
          </p:nvSpPr>
          <p:spPr bwMode="auto">
            <a:xfrm>
              <a:off x="1288" y="1822"/>
              <a:ext cx="91" cy="590"/>
            </a:xfrm>
            <a:prstGeom prst="leftBrace">
              <a:avLst>
                <a:gd name="adj1" fmla="val 54029"/>
                <a:gd name="adj2" fmla="val 50000"/>
              </a:avLst>
            </a:prstGeom>
            <a:noFill/>
            <a:ln w="9525">
              <a:solidFill>
                <a:schemeClr val="tx1"/>
              </a:solidFill>
              <a:round/>
              <a:headEnd/>
              <a:tailEnd/>
            </a:ln>
          </p:spPr>
          <p:txBody>
            <a:bodyPr wrap="none" anchor="ctr"/>
            <a:lstStyle/>
            <a:p>
              <a:endParaRPr lang="fr-FR"/>
            </a:p>
          </p:txBody>
        </p:sp>
        <p:sp>
          <p:nvSpPr>
            <p:cNvPr id="10257" name="Text Box 19"/>
            <p:cNvSpPr txBox="1">
              <a:spLocks noChangeArrowheads="1"/>
            </p:cNvSpPr>
            <p:nvPr/>
          </p:nvSpPr>
          <p:spPr bwMode="auto">
            <a:xfrm>
              <a:off x="1357" y="1779"/>
              <a:ext cx="3914" cy="750"/>
            </a:xfrm>
            <a:prstGeom prst="rect">
              <a:avLst/>
            </a:prstGeom>
            <a:noFill/>
            <a:ln w="9525">
              <a:noFill/>
              <a:miter lim="800000"/>
              <a:headEnd/>
              <a:tailEnd/>
            </a:ln>
          </p:spPr>
          <p:txBody>
            <a:bodyPr>
              <a:spAutoFit/>
            </a:bodyPr>
            <a:lstStyle/>
            <a:p>
              <a:r>
                <a:rPr lang="fr-FR" dirty="0"/>
                <a:t>u</a:t>
              </a:r>
              <a:r>
                <a:rPr lang="fr-FR" baseline="-25000" dirty="0"/>
                <a:t>1  </a:t>
              </a:r>
              <a:r>
                <a:rPr lang="fr-FR" dirty="0"/>
                <a:t>= -e’</a:t>
              </a:r>
              <a:r>
                <a:rPr lang="fr-FR" baseline="-25000" dirty="0"/>
                <a:t>10</a:t>
              </a:r>
              <a:r>
                <a:rPr lang="fr-FR" dirty="0"/>
                <a:t> + r</a:t>
              </a:r>
              <a:r>
                <a:rPr lang="fr-FR" baseline="-25000" dirty="0"/>
                <a:t>1</a:t>
              </a:r>
              <a:r>
                <a:rPr lang="fr-FR" dirty="0"/>
                <a:t>i</a:t>
              </a:r>
              <a:r>
                <a:rPr lang="fr-FR" baseline="-25000" dirty="0"/>
                <a:t>10</a:t>
              </a:r>
              <a:r>
                <a:rPr lang="fr-FR" dirty="0"/>
                <a:t>			e’</a:t>
              </a:r>
              <a:r>
                <a:rPr lang="fr-FR" baseline="-25000" dirty="0"/>
                <a:t>10 </a:t>
              </a:r>
              <a:r>
                <a:rPr lang="fr-FR" dirty="0"/>
                <a:t>= -n</a:t>
              </a:r>
              <a:r>
                <a:rPr lang="fr-FR" baseline="-25000" dirty="0"/>
                <a:t>1</a:t>
              </a:r>
              <a:r>
                <a:rPr lang="fr-FR" dirty="0"/>
                <a:t>d</a:t>
              </a:r>
              <a:r>
                <a:rPr lang="el-GR" dirty="0"/>
                <a:t>Φ</a:t>
              </a:r>
              <a:r>
                <a:rPr lang="fr-FR" dirty="0"/>
                <a:t>’</a:t>
              </a:r>
              <a:r>
                <a:rPr lang="fr-FR" baseline="-25000" dirty="0"/>
                <a:t>10</a:t>
              </a:r>
              <a:r>
                <a:rPr lang="fr-FR" dirty="0"/>
                <a:t>/</a:t>
              </a:r>
              <a:r>
                <a:rPr lang="fr-FR" dirty="0" err="1"/>
                <a:t>dt</a:t>
              </a:r>
              <a:endParaRPr lang="fr-FR" dirty="0"/>
            </a:p>
            <a:p>
              <a:r>
                <a:rPr lang="fr-FR" dirty="0"/>
                <a:t>		       avec</a:t>
              </a:r>
            </a:p>
            <a:p>
              <a:r>
                <a:rPr lang="fr-FR" dirty="0"/>
                <a:t>u</a:t>
              </a:r>
              <a:r>
                <a:rPr lang="fr-FR" baseline="-25000" dirty="0"/>
                <a:t>20 </a:t>
              </a:r>
              <a:r>
                <a:rPr lang="fr-FR" dirty="0"/>
                <a:t>= e</a:t>
              </a:r>
              <a:r>
                <a:rPr lang="fr-FR" baseline="-25000" dirty="0"/>
                <a:t>20				 </a:t>
              </a:r>
              <a:r>
                <a:rPr lang="fr-FR" dirty="0"/>
                <a:t>e’</a:t>
              </a:r>
              <a:r>
                <a:rPr lang="fr-FR" baseline="-25000" dirty="0"/>
                <a:t>20 </a:t>
              </a:r>
              <a:r>
                <a:rPr lang="fr-FR" dirty="0"/>
                <a:t>= -n</a:t>
              </a:r>
              <a:r>
                <a:rPr lang="fr-FR" baseline="-25000" dirty="0"/>
                <a:t>2</a:t>
              </a:r>
              <a:r>
                <a:rPr lang="fr-FR" dirty="0"/>
                <a:t>d</a:t>
              </a:r>
              <a:r>
                <a:rPr lang="el-GR" dirty="0"/>
                <a:t>Φ</a:t>
              </a:r>
              <a:r>
                <a:rPr lang="fr-FR" baseline="-25000" dirty="0"/>
                <a:t>10</a:t>
              </a:r>
              <a:r>
                <a:rPr lang="fr-FR" dirty="0"/>
                <a:t>/</a:t>
              </a:r>
              <a:r>
                <a:rPr lang="fr-FR" dirty="0" err="1"/>
                <a:t>dt</a:t>
              </a:r>
              <a:endParaRPr lang="fr-FR" dirty="0"/>
            </a:p>
            <a:p>
              <a:endParaRPr lang="fr-FR" dirty="0"/>
            </a:p>
          </p:txBody>
        </p:sp>
        <p:sp>
          <p:nvSpPr>
            <p:cNvPr id="10258" name="AutoShape 20"/>
            <p:cNvSpPr>
              <a:spLocks/>
            </p:cNvSpPr>
            <p:nvPr/>
          </p:nvSpPr>
          <p:spPr bwMode="auto">
            <a:xfrm>
              <a:off x="3608" y="1779"/>
              <a:ext cx="91" cy="590"/>
            </a:xfrm>
            <a:prstGeom prst="leftBrace">
              <a:avLst>
                <a:gd name="adj1" fmla="val 54029"/>
                <a:gd name="adj2" fmla="val 50000"/>
              </a:avLst>
            </a:prstGeom>
            <a:noFill/>
            <a:ln w="9525">
              <a:solidFill>
                <a:schemeClr val="tx1"/>
              </a:solidFill>
              <a:round/>
              <a:headEnd/>
              <a:tailEnd/>
            </a:ln>
          </p:spPr>
          <p:txBody>
            <a:bodyPr wrap="none" anchor="ctr"/>
            <a:lstStyle/>
            <a:p>
              <a:endParaRPr lang="fr-FR"/>
            </a:p>
          </p:txBody>
        </p:sp>
      </p:grpSp>
      <p:grpSp>
        <p:nvGrpSpPr>
          <p:cNvPr id="8" name="Group 32"/>
          <p:cNvGrpSpPr>
            <a:grpSpLocks/>
          </p:cNvGrpSpPr>
          <p:nvPr/>
        </p:nvGrpSpPr>
        <p:grpSpPr bwMode="auto">
          <a:xfrm>
            <a:off x="1316143" y="5014937"/>
            <a:ext cx="4454525" cy="1222375"/>
            <a:chOff x="1448" y="2558"/>
            <a:chExt cx="2806" cy="770"/>
          </a:xfrm>
        </p:grpSpPr>
        <p:sp>
          <p:nvSpPr>
            <p:cNvPr id="10254" name="AutoShape 29"/>
            <p:cNvSpPr>
              <a:spLocks/>
            </p:cNvSpPr>
            <p:nvPr/>
          </p:nvSpPr>
          <p:spPr bwMode="auto">
            <a:xfrm>
              <a:off x="1448" y="2558"/>
              <a:ext cx="112" cy="590"/>
            </a:xfrm>
            <a:prstGeom prst="leftBrace">
              <a:avLst>
                <a:gd name="adj1" fmla="val 43899"/>
                <a:gd name="adj2" fmla="val 50000"/>
              </a:avLst>
            </a:prstGeom>
            <a:noFill/>
            <a:ln w="9525">
              <a:solidFill>
                <a:schemeClr val="tx1"/>
              </a:solidFill>
              <a:round/>
              <a:headEnd/>
              <a:tailEnd/>
            </a:ln>
          </p:spPr>
          <p:txBody>
            <a:bodyPr wrap="none" anchor="ctr"/>
            <a:lstStyle/>
            <a:p>
              <a:endParaRPr lang="fr-FR"/>
            </a:p>
          </p:txBody>
        </p:sp>
        <p:sp>
          <p:nvSpPr>
            <p:cNvPr id="10255" name="Text Box 30"/>
            <p:cNvSpPr txBox="1">
              <a:spLocks noChangeArrowheads="1"/>
            </p:cNvSpPr>
            <p:nvPr/>
          </p:nvSpPr>
          <p:spPr bwMode="auto">
            <a:xfrm>
              <a:off x="1513" y="2578"/>
              <a:ext cx="2741" cy="750"/>
            </a:xfrm>
            <a:prstGeom prst="rect">
              <a:avLst/>
            </a:prstGeom>
            <a:noFill/>
            <a:ln w="9525">
              <a:noFill/>
              <a:miter lim="800000"/>
              <a:headEnd/>
              <a:tailEnd/>
            </a:ln>
          </p:spPr>
          <p:txBody>
            <a:bodyPr>
              <a:spAutoFit/>
            </a:bodyPr>
            <a:lstStyle/>
            <a:p>
              <a:r>
                <a:rPr lang="fr-FR" dirty="0"/>
                <a:t>u</a:t>
              </a:r>
              <a:r>
                <a:rPr lang="fr-FR" baseline="-25000" dirty="0"/>
                <a:t>1  </a:t>
              </a:r>
              <a:r>
                <a:rPr lang="fr-FR" dirty="0"/>
                <a:t>= n</a:t>
              </a:r>
              <a:r>
                <a:rPr lang="fr-FR" baseline="-25000" dirty="0"/>
                <a:t>1</a:t>
              </a:r>
              <a:r>
                <a:rPr lang="fr-FR" dirty="0"/>
                <a:t>d</a:t>
              </a:r>
              <a:r>
                <a:rPr lang="el-GR" dirty="0"/>
                <a:t>Φ</a:t>
              </a:r>
              <a:r>
                <a:rPr lang="fr-FR" baseline="-25000" dirty="0"/>
                <a:t>10</a:t>
              </a:r>
              <a:r>
                <a:rPr lang="fr-FR" dirty="0"/>
                <a:t>/</a:t>
              </a:r>
              <a:r>
                <a:rPr lang="fr-FR" dirty="0" err="1"/>
                <a:t>dt</a:t>
              </a:r>
              <a:r>
                <a:rPr lang="fr-FR" dirty="0"/>
                <a:t> + </a:t>
              </a:r>
              <a:r>
                <a:rPr lang="it-IT" dirty="0"/>
                <a:t>ℓ </a:t>
              </a:r>
              <a:r>
                <a:rPr lang="fr-FR" baseline="-25000" dirty="0"/>
                <a:t>1</a:t>
              </a:r>
              <a:r>
                <a:rPr lang="fr-FR" dirty="0"/>
                <a:t>di</a:t>
              </a:r>
              <a:r>
                <a:rPr lang="fr-FR" baseline="-25000" dirty="0"/>
                <a:t>10</a:t>
              </a:r>
              <a:r>
                <a:rPr lang="fr-FR" dirty="0"/>
                <a:t>/</a:t>
              </a:r>
              <a:r>
                <a:rPr lang="fr-FR" dirty="0" err="1"/>
                <a:t>dt</a:t>
              </a:r>
              <a:r>
                <a:rPr lang="fr-FR" dirty="0"/>
                <a:t> + r</a:t>
              </a:r>
              <a:r>
                <a:rPr lang="fr-FR" baseline="-25000" dirty="0"/>
                <a:t>1</a:t>
              </a:r>
              <a:r>
                <a:rPr lang="fr-FR" dirty="0"/>
                <a:t>i</a:t>
              </a:r>
              <a:r>
                <a:rPr lang="fr-FR" baseline="-25000" dirty="0"/>
                <a:t>10</a:t>
              </a:r>
              <a:r>
                <a:rPr lang="fr-FR" dirty="0"/>
                <a:t>	       </a:t>
              </a:r>
            </a:p>
            <a:p>
              <a:r>
                <a:rPr lang="fr-FR" dirty="0"/>
                <a:t>		                       </a:t>
              </a:r>
            </a:p>
            <a:p>
              <a:r>
                <a:rPr lang="fr-FR" dirty="0"/>
                <a:t>u</a:t>
              </a:r>
              <a:r>
                <a:rPr lang="fr-FR" baseline="-25000" dirty="0"/>
                <a:t>20 </a:t>
              </a:r>
              <a:r>
                <a:rPr lang="fr-FR" dirty="0"/>
                <a:t>= e’</a:t>
              </a:r>
              <a:r>
                <a:rPr lang="fr-FR" baseline="-25000" dirty="0"/>
                <a:t>20 			</a:t>
              </a:r>
              <a:endParaRPr lang="fr-FR" dirty="0"/>
            </a:p>
            <a:p>
              <a:endParaRPr lang="fr-FR" dirty="0"/>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13</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 </a:t>
            </a:r>
            <a:br>
              <a:rPr lang="fr-FR" sz="3400" b="1" dirty="0"/>
            </a:br>
            <a:r>
              <a:rPr lang="fr-FR" sz="3400" b="1" i="1" dirty="0"/>
              <a:t> </a:t>
            </a:r>
            <a:endParaRPr lang="fr-FR" sz="3400" b="1" dirty="0"/>
          </a:p>
        </p:txBody>
      </p:sp>
      <p:sp>
        <p:nvSpPr>
          <p:cNvPr id="52" name="Rectangle 3"/>
          <p:cNvSpPr txBox="1">
            <a:spLocks noChangeArrowheads="1"/>
          </p:cNvSpPr>
          <p:nvPr/>
        </p:nvSpPr>
        <p:spPr bwMode="auto">
          <a:xfrm>
            <a:off x="812801" y="1147763"/>
            <a:ext cx="7632699" cy="5113337"/>
          </a:xfrm>
          <a:prstGeom prst="rect">
            <a:avLst/>
          </a:prstGeom>
          <a:noFill/>
          <a:ln w="9525">
            <a:noFill/>
            <a:miter lim="800000"/>
            <a:headEnd/>
            <a:tailEnd/>
          </a:ln>
        </p:spPr>
        <p:txBody>
          <a:bodyPr/>
          <a:lstStyle/>
          <a:p>
            <a:pPr marL="342900" indent="-342900" algn="just">
              <a:lnSpc>
                <a:spcPct val="80000"/>
              </a:lnSpc>
              <a:spcBef>
                <a:spcPct val="20000"/>
              </a:spcBef>
              <a:defRPr/>
            </a:pPr>
            <a:endParaRPr lang="fr-FR" dirty="0">
              <a:latin typeface="+mn-lt"/>
              <a:cs typeface="+mn-cs"/>
            </a:endParaRPr>
          </a:p>
          <a:p>
            <a:pPr marL="342900" indent="-342900" algn="just">
              <a:lnSpc>
                <a:spcPct val="80000"/>
              </a:lnSpc>
              <a:spcBef>
                <a:spcPct val="20000"/>
              </a:spcBef>
              <a:defRPr/>
            </a:pPr>
            <a:r>
              <a:rPr lang="fr-FR" dirty="0">
                <a:latin typeface="+mn-lt"/>
                <a:cs typeface="+mn-cs"/>
              </a:rPr>
              <a:t>On pose:</a:t>
            </a:r>
          </a:p>
          <a:p>
            <a:pPr marL="342900" indent="-342900" algn="ctr">
              <a:lnSpc>
                <a:spcPct val="80000"/>
              </a:lnSpc>
              <a:spcBef>
                <a:spcPct val="20000"/>
              </a:spcBef>
              <a:defRPr/>
            </a:pPr>
            <a:r>
              <a:rPr lang="fr-FR" dirty="0">
                <a:latin typeface="Arial" pitchFamily="34" charset="0"/>
                <a:cs typeface="Arial" pitchFamily="34" charset="0"/>
              </a:rPr>
              <a:t>e</a:t>
            </a:r>
            <a:r>
              <a:rPr lang="fr-FR" baseline="-25000" dirty="0">
                <a:latin typeface="Arial" pitchFamily="34" charset="0"/>
                <a:cs typeface="Arial" pitchFamily="34" charset="0"/>
              </a:rPr>
              <a:t>10</a:t>
            </a:r>
            <a:r>
              <a:rPr lang="fr-FR" dirty="0">
                <a:latin typeface="Arial" pitchFamily="34" charset="0"/>
                <a:cs typeface="Arial" pitchFamily="34" charset="0"/>
              </a:rPr>
              <a:t> = n</a:t>
            </a:r>
            <a:r>
              <a:rPr lang="fr-FR" baseline="-25000" dirty="0">
                <a:latin typeface="Arial" pitchFamily="34" charset="0"/>
                <a:cs typeface="Arial" pitchFamily="34" charset="0"/>
              </a:rPr>
              <a:t>1</a:t>
            </a:r>
            <a:r>
              <a:rPr lang="fr-FR" dirty="0">
                <a:latin typeface="Arial" pitchFamily="34" charset="0"/>
                <a:cs typeface="Arial" pitchFamily="34" charset="0"/>
              </a:rPr>
              <a:t>d</a:t>
            </a:r>
            <a:r>
              <a:rPr lang="el-GR" dirty="0">
                <a:latin typeface="Arial" pitchFamily="34" charset="0"/>
                <a:cs typeface="Arial" pitchFamily="34" charset="0"/>
              </a:rPr>
              <a:t>Φ</a:t>
            </a:r>
            <a:r>
              <a:rPr lang="fr-FR" baseline="-25000" dirty="0">
                <a:latin typeface="Arial" pitchFamily="34" charset="0"/>
                <a:cs typeface="Arial" pitchFamily="34" charset="0"/>
              </a:rPr>
              <a:t>10</a:t>
            </a:r>
            <a:r>
              <a:rPr lang="fr-FR" dirty="0">
                <a:latin typeface="Arial" pitchFamily="34" charset="0"/>
                <a:cs typeface="Arial" pitchFamily="34" charset="0"/>
              </a:rPr>
              <a:t>/</a:t>
            </a:r>
            <a:r>
              <a:rPr lang="fr-FR" dirty="0" err="1">
                <a:latin typeface="Arial" pitchFamily="34" charset="0"/>
                <a:cs typeface="Arial" pitchFamily="34" charset="0"/>
              </a:rPr>
              <a:t>dt</a:t>
            </a:r>
            <a:r>
              <a:rPr lang="fr-FR" dirty="0">
                <a:latin typeface="Arial" pitchFamily="34" charset="0"/>
                <a:cs typeface="Arial" pitchFamily="34" charset="0"/>
              </a:rPr>
              <a:t>  	     et 	     e</a:t>
            </a:r>
            <a:r>
              <a:rPr lang="fr-FR" baseline="-25000" dirty="0">
                <a:latin typeface="Arial" pitchFamily="34" charset="0"/>
                <a:cs typeface="Arial" pitchFamily="34" charset="0"/>
              </a:rPr>
              <a:t>20</a:t>
            </a:r>
            <a:r>
              <a:rPr lang="fr-FR" dirty="0">
                <a:latin typeface="Arial" pitchFamily="34" charset="0"/>
                <a:cs typeface="Arial" pitchFamily="34" charset="0"/>
              </a:rPr>
              <a:t>= -n</a:t>
            </a:r>
            <a:r>
              <a:rPr lang="fr-FR" baseline="-25000" dirty="0">
                <a:latin typeface="Arial" pitchFamily="34" charset="0"/>
                <a:cs typeface="Arial" pitchFamily="34" charset="0"/>
              </a:rPr>
              <a:t>2</a:t>
            </a:r>
            <a:r>
              <a:rPr lang="fr-FR" dirty="0">
                <a:latin typeface="Arial" pitchFamily="34" charset="0"/>
                <a:cs typeface="Arial" pitchFamily="34" charset="0"/>
              </a:rPr>
              <a:t>d</a:t>
            </a:r>
            <a:r>
              <a:rPr lang="el-GR" dirty="0">
                <a:latin typeface="Arial" pitchFamily="34" charset="0"/>
                <a:cs typeface="Arial" pitchFamily="34" charset="0"/>
              </a:rPr>
              <a:t>Φ</a:t>
            </a:r>
            <a:r>
              <a:rPr lang="fr-FR" baseline="-25000" dirty="0">
                <a:latin typeface="Arial" pitchFamily="34" charset="0"/>
                <a:cs typeface="Arial" pitchFamily="34" charset="0"/>
              </a:rPr>
              <a:t>10</a:t>
            </a:r>
            <a:r>
              <a:rPr lang="fr-FR" dirty="0">
                <a:latin typeface="Arial" pitchFamily="34" charset="0"/>
                <a:cs typeface="Arial" pitchFamily="34" charset="0"/>
              </a:rPr>
              <a:t>/</a:t>
            </a:r>
            <a:r>
              <a:rPr lang="fr-FR" dirty="0" err="1">
                <a:latin typeface="Arial" pitchFamily="34" charset="0"/>
                <a:cs typeface="Arial" pitchFamily="34" charset="0"/>
              </a:rPr>
              <a:t>dt</a:t>
            </a:r>
            <a:endParaRPr lang="fr-FR" dirty="0">
              <a:latin typeface="Arial" pitchFamily="34" charset="0"/>
              <a:cs typeface="Arial" pitchFamily="34" charset="0"/>
            </a:endParaRPr>
          </a:p>
          <a:p>
            <a:pPr marL="342900" indent="-342900" algn="ctr">
              <a:lnSpc>
                <a:spcPct val="80000"/>
              </a:lnSpc>
              <a:spcBef>
                <a:spcPct val="20000"/>
              </a:spcBef>
              <a:defRPr/>
            </a:pPr>
            <a:endParaRPr lang="fr-FR" dirty="0">
              <a:latin typeface="+mn-lt"/>
              <a:cs typeface="+mn-cs"/>
            </a:endParaRPr>
          </a:p>
          <a:p>
            <a:pPr marL="342900" indent="-342900" algn="ctr">
              <a:lnSpc>
                <a:spcPct val="80000"/>
              </a:lnSpc>
              <a:spcBef>
                <a:spcPct val="20000"/>
              </a:spcBef>
              <a:defRPr/>
            </a:pPr>
            <a:endParaRPr lang="fr-FR" dirty="0">
              <a:latin typeface="+mn-lt"/>
              <a:cs typeface="+mn-cs"/>
            </a:endParaRPr>
          </a:p>
          <a:p>
            <a:pPr marL="342900" indent="-342900" algn="ctr">
              <a:lnSpc>
                <a:spcPct val="80000"/>
              </a:lnSpc>
              <a:spcBef>
                <a:spcPct val="20000"/>
              </a:spcBef>
              <a:defRPr/>
            </a:pPr>
            <a:endParaRPr lang="fr-FR" dirty="0">
              <a:latin typeface="+mn-lt"/>
              <a:cs typeface="+mn-cs"/>
            </a:endParaRPr>
          </a:p>
          <a:p>
            <a:pPr marL="342900" indent="-342900" algn="ctr">
              <a:lnSpc>
                <a:spcPct val="80000"/>
              </a:lnSpc>
              <a:spcBef>
                <a:spcPct val="20000"/>
              </a:spcBef>
              <a:defRPr/>
            </a:pPr>
            <a:endParaRPr lang="fr-FR" dirty="0">
              <a:latin typeface="+mn-lt"/>
              <a:cs typeface="+mn-cs"/>
            </a:endParaRPr>
          </a:p>
          <a:p>
            <a:pPr marL="342900" indent="-342900" algn="ctr">
              <a:lnSpc>
                <a:spcPct val="80000"/>
              </a:lnSpc>
              <a:spcBef>
                <a:spcPct val="20000"/>
              </a:spcBef>
              <a:defRPr/>
            </a:pPr>
            <a:endParaRPr lang="fr-FR" dirty="0">
              <a:latin typeface="+mn-lt"/>
              <a:cs typeface="+mn-cs"/>
            </a:endParaRPr>
          </a:p>
          <a:p>
            <a:pPr marL="342900" indent="-342900" algn="ctr">
              <a:lnSpc>
                <a:spcPct val="80000"/>
              </a:lnSpc>
              <a:spcBef>
                <a:spcPct val="20000"/>
              </a:spcBef>
              <a:defRPr/>
            </a:pPr>
            <a:endParaRPr lang="fr-FR" dirty="0">
              <a:latin typeface="+mn-lt"/>
              <a:cs typeface="+mn-cs"/>
            </a:endParaRPr>
          </a:p>
          <a:p>
            <a:pPr marL="342900" indent="-342900">
              <a:lnSpc>
                <a:spcPct val="80000"/>
              </a:lnSpc>
              <a:spcBef>
                <a:spcPct val="20000"/>
              </a:spcBef>
              <a:defRPr/>
            </a:pPr>
            <a:r>
              <a:rPr lang="fr-FR" dirty="0">
                <a:latin typeface="+mn-lt"/>
                <a:cs typeface="+mn-cs"/>
              </a:rPr>
              <a:t>En régime sinusoïdal :</a:t>
            </a:r>
          </a:p>
          <a:p>
            <a:pPr marL="342900" indent="-342900">
              <a:lnSpc>
                <a:spcPct val="80000"/>
              </a:lnSpc>
              <a:spcBef>
                <a:spcPct val="20000"/>
              </a:spcBef>
              <a:defRPr/>
            </a:pPr>
            <a:endParaRPr lang="fr-FR" dirty="0">
              <a:latin typeface="+mn-lt"/>
              <a:cs typeface="+mn-cs"/>
            </a:endParaRPr>
          </a:p>
          <a:p>
            <a:pPr marL="342900" indent="-342900">
              <a:lnSpc>
                <a:spcPct val="80000"/>
              </a:lnSpc>
              <a:spcBef>
                <a:spcPct val="20000"/>
              </a:spcBef>
              <a:defRPr/>
            </a:pPr>
            <a:endParaRPr lang="fr-FR" dirty="0">
              <a:latin typeface="+mn-lt"/>
              <a:cs typeface="+mn-cs"/>
            </a:endParaRPr>
          </a:p>
          <a:p>
            <a:pPr marL="342900" indent="-342900">
              <a:lnSpc>
                <a:spcPct val="80000"/>
              </a:lnSpc>
              <a:spcBef>
                <a:spcPct val="20000"/>
              </a:spcBef>
              <a:defRPr/>
            </a:pPr>
            <a:endParaRPr lang="el-GR" dirty="0">
              <a:latin typeface="+mn-lt"/>
              <a:cs typeface="+mn-cs"/>
            </a:endParaRPr>
          </a:p>
          <a:p>
            <a:pPr marL="342900" indent="-342900" algn="just">
              <a:lnSpc>
                <a:spcPct val="80000"/>
              </a:lnSpc>
              <a:spcBef>
                <a:spcPct val="20000"/>
              </a:spcBef>
              <a:defRPr/>
            </a:pPr>
            <a:endParaRPr lang="fr-FR" dirty="0">
              <a:latin typeface="+mn-lt"/>
              <a:cs typeface="+mn-cs"/>
            </a:endParaRPr>
          </a:p>
          <a:p>
            <a:pPr marL="342900" indent="-342900" algn="just">
              <a:lnSpc>
                <a:spcPct val="80000"/>
              </a:lnSpc>
              <a:spcBef>
                <a:spcPct val="20000"/>
              </a:spcBef>
              <a:defRPr/>
            </a:pPr>
            <a:endParaRPr lang="fr-FR" sz="1600" dirty="0">
              <a:latin typeface="+mn-lt"/>
              <a:cs typeface="+mn-cs"/>
            </a:endParaRPr>
          </a:p>
          <a:p>
            <a:pPr marL="342900" indent="-342900" algn="just">
              <a:lnSpc>
                <a:spcPct val="80000"/>
              </a:lnSpc>
              <a:spcBef>
                <a:spcPct val="20000"/>
              </a:spcBef>
              <a:defRPr/>
            </a:pPr>
            <a:endParaRPr lang="fr-FR" sz="1600" dirty="0">
              <a:latin typeface="+mn-lt"/>
              <a:cs typeface="+mn-cs"/>
            </a:endParaRPr>
          </a:p>
          <a:p>
            <a:pPr marL="342900" indent="-342900" algn="just">
              <a:lnSpc>
                <a:spcPct val="80000"/>
              </a:lnSpc>
              <a:spcBef>
                <a:spcPct val="20000"/>
              </a:spcBef>
              <a:defRPr/>
            </a:pPr>
            <a:r>
              <a:rPr lang="fr-FR" dirty="0">
                <a:latin typeface="+mn-lt"/>
                <a:cs typeface="+mn-cs"/>
              </a:rPr>
              <a:t>	</a:t>
            </a:r>
            <a:endParaRPr lang="el-GR" baseline="-25000" dirty="0">
              <a:latin typeface="+mn-lt"/>
              <a:cs typeface="+mn-cs"/>
            </a:endParaRPr>
          </a:p>
        </p:txBody>
      </p:sp>
      <p:grpSp>
        <p:nvGrpSpPr>
          <p:cNvPr id="2" name="Group 8"/>
          <p:cNvGrpSpPr>
            <a:grpSpLocks/>
          </p:cNvGrpSpPr>
          <p:nvPr/>
        </p:nvGrpSpPr>
        <p:grpSpPr bwMode="auto">
          <a:xfrm>
            <a:off x="1922463" y="2444750"/>
            <a:ext cx="4679950" cy="1190625"/>
            <a:chOff x="1448" y="2478"/>
            <a:chExt cx="2948" cy="750"/>
          </a:xfrm>
        </p:grpSpPr>
        <p:sp>
          <p:nvSpPr>
            <p:cNvPr id="11299" name="AutoShape 9"/>
            <p:cNvSpPr>
              <a:spLocks/>
            </p:cNvSpPr>
            <p:nvPr/>
          </p:nvSpPr>
          <p:spPr bwMode="auto">
            <a:xfrm>
              <a:off x="1448" y="2523"/>
              <a:ext cx="112" cy="590"/>
            </a:xfrm>
            <a:prstGeom prst="leftBrace">
              <a:avLst>
                <a:gd name="adj1" fmla="val 43899"/>
                <a:gd name="adj2" fmla="val 50000"/>
              </a:avLst>
            </a:prstGeom>
            <a:noFill/>
            <a:ln w="9525">
              <a:solidFill>
                <a:schemeClr val="tx1"/>
              </a:solidFill>
              <a:round/>
              <a:headEnd/>
              <a:tailEnd/>
            </a:ln>
          </p:spPr>
          <p:txBody>
            <a:bodyPr wrap="none" anchor="ctr"/>
            <a:lstStyle/>
            <a:p>
              <a:endParaRPr lang="fr-FR"/>
            </a:p>
          </p:txBody>
        </p:sp>
        <p:sp>
          <p:nvSpPr>
            <p:cNvPr id="11300" name="Text Box 10"/>
            <p:cNvSpPr txBox="1">
              <a:spLocks noChangeArrowheads="1"/>
            </p:cNvSpPr>
            <p:nvPr/>
          </p:nvSpPr>
          <p:spPr bwMode="auto">
            <a:xfrm>
              <a:off x="1655" y="2478"/>
              <a:ext cx="2741" cy="750"/>
            </a:xfrm>
            <a:prstGeom prst="rect">
              <a:avLst/>
            </a:prstGeom>
            <a:noFill/>
            <a:ln w="9525">
              <a:noFill/>
              <a:miter lim="800000"/>
              <a:headEnd/>
              <a:tailEnd/>
            </a:ln>
          </p:spPr>
          <p:txBody>
            <a:bodyPr>
              <a:spAutoFit/>
            </a:bodyPr>
            <a:lstStyle/>
            <a:p>
              <a:r>
                <a:rPr lang="fr-FR" dirty="0"/>
                <a:t>u</a:t>
              </a:r>
              <a:r>
                <a:rPr lang="fr-FR" baseline="-25000" dirty="0"/>
                <a:t>1  </a:t>
              </a:r>
              <a:r>
                <a:rPr lang="fr-FR" dirty="0"/>
                <a:t>= e</a:t>
              </a:r>
              <a:r>
                <a:rPr lang="fr-FR" baseline="-25000" dirty="0"/>
                <a:t>10 </a:t>
              </a:r>
              <a:r>
                <a:rPr lang="fr-FR" dirty="0"/>
                <a:t>+ </a:t>
              </a:r>
              <a:r>
                <a:rPr lang="it-IT" dirty="0"/>
                <a:t>ℓ</a:t>
              </a:r>
              <a:r>
                <a:rPr lang="fr-FR" baseline="-25000" dirty="0"/>
                <a:t>1</a:t>
              </a:r>
              <a:r>
                <a:rPr lang="fr-FR" dirty="0"/>
                <a:t>di</a:t>
              </a:r>
              <a:r>
                <a:rPr lang="fr-FR" baseline="-25000" dirty="0"/>
                <a:t>10</a:t>
              </a:r>
              <a:r>
                <a:rPr lang="fr-FR" dirty="0"/>
                <a:t>/</a:t>
              </a:r>
              <a:r>
                <a:rPr lang="fr-FR" dirty="0" err="1"/>
                <a:t>dt</a:t>
              </a:r>
              <a:r>
                <a:rPr lang="fr-FR" dirty="0"/>
                <a:t> + r</a:t>
              </a:r>
              <a:r>
                <a:rPr lang="fr-FR" baseline="-25000" dirty="0"/>
                <a:t>1</a:t>
              </a:r>
              <a:r>
                <a:rPr lang="fr-FR" dirty="0"/>
                <a:t>i</a:t>
              </a:r>
              <a:r>
                <a:rPr lang="fr-FR" baseline="-25000" dirty="0"/>
                <a:t>10</a:t>
              </a:r>
              <a:r>
                <a:rPr lang="fr-FR" dirty="0"/>
                <a:t>	       </a:t>
              </a:r>
            </a:p>
            <a:p>
              <a:r>
                <a:rPr lang="fr-FR" dirty="0"/>
                <a:t>		                       </a:t>
              </a:r>
            </a:p>
            <a:p>
              <a:r>
                <a:rPr lang="fr-FR" dirty="0"/>
                <a:t>u</a:t>
              </a:r>
              <a:r>
                <a:rPr lang="fr-FR" baseline="-25000" dirty="0"/>
                <a:t>20 </a:t>
              </a:r>
              <a:r>
                <a:rPr lang="fr-FR" dirty="0"/>
                <a:t>= e</a:t>
              </a:r>
              <a:r>
                <a:rPr lang="fr-FR" baseline="-25000" dirty="0"/>
                <a:t>20			</a:t>
              </a:r>
              <a:endParaRPr lang="fr-FR" dirty="0"/>
            </a:p>
            <a:p>
              <a:endParaRPr lang="fr-FR" dirty="0"/>
            </a:p>
          </p:txBody>
        </p:sp>
      </p:grpSp>
      <p:grpSp>
        <p:nvGrpSpPr>
          <p:cNvPr id="3" name="Group 18"/>
          <p:cNvGrpSpPr>
            <a:grpSpLocks/>
          </p:cNvGrpSpPr>
          <p:nvPr/>
        </p:nvGrpSpPr>
        <p:grpSpPr bwMode="auto">
          <a:xfrm>
            <a:off x="1922463" y="4065299"/>
            <a:ext cx="6329363" cy="1282700"/>
            <a:chOff x="1280" y="2341"/>
            <a:chExt cx="3987" cy="808"/>
          </a:xfrm>
        </p:grpSpPr>
        <p:sp>
          <p:nvSpPr>
            <p:cNvPr id="11296" name="Text Box 15"/>
            <p:cNvSpPr txBox="1">
              <a:spLocks noChangeArrowheads="1"/>
            </p:cNvSpPr>
            <p:nvPr/>
          </p:nvSpPr>
          <p:spPr bwMode="auto">
            <a:xfrm>
              <a:off x="1303" y="2399"/>
              <a:ext cx="3964" cy="750"/>
            </a:xfrm>
            <a:prstGeom prst="rect">
              <a:avLst/>
            </a:prstGeom>
            <a:noFill/>
            <a:ln w="9525">
              <a:noFill/>
              <a:miter lim="800000"/>
              <a:headEnd/>
              <a:tailEnd/>
            </a:ln>
          </p:spPr>
          <p:txBody>
            <a:bodyPr>
              <a:spAutoFit/>
            </a:bodyPr>
            <a:lstStyle/>
            <a:p>
              <a:r>
                <a:rPr lang="fr-FR" u="sng" dirty="0"/>
                <a:t>U</a:t>
              </a:r>
              <a:r>
                <a:rPr lang="fr-FR" baseline="-25000" dirty="0"/>
                <a:t>1  </a:t>
              </a:r>
              <a:r>
                <a:rPr lang="fr-FR" dirty="0"/>
                <a:t>= </a:t>
              </a:r>
              <a:r>
                <a:rPr lang="fr-FR" u="sng" dirty="0"/>
                <a:t>E</a:t>
              </a:r>
              <a:r>
                <a:rPr lang="fr-FR" baseline="-25000" dirty="0"/>
                <a:t>10 </a:t>
              </a:r>
              <a:r>
                <a:rPr lang="fr-FR" dirty="0"/>
                <a:t>+ j</a:t>
              </a:r>
              <a:r>
                <a:rPr lang="it-IT" dirty="0"/>
                <a:t>ℓ</a:t>
              </a:r>
              <a:r>
                <a:rPr lang="fr-FR" baseline="-25000" dirty="0"/>
                <a:t>1</a:t>
              </a:r>
              <a:r>
                <a:rPr lang="el-GR" dirty="0"/>
                <a:t>ω</a:t>
              </a:r>
              <a:r>
                <a:rPr lang="fr-FR" u="sng" dirty="0"/>
                <a:t>I</a:t>
              </a:r>
              <a:r>
                <a:rPr lang="fr-FR" baseline="-25000" dirty="0"/>
                <a:t>10 </a:t>
              </a:r>
              <a:r>
                <a:rPr lang="fr-FR" dirty="0"/>
                <a:t> + r</a:t>
              </a:r>
              <a:r>
                <a:rPr lang="fr-FR" baseline="-25000" dirty="0"/>
                <a:t>1</a:t>
              </a:r>
              <a:r>
                <a:rPr lang="fr-FR" u="sng" dirty="0"/>
                <a:t>I</a:t>
              </a:r>
              <a:r>
                <a:rPr lang="fr-FR" baseline="-25000" dirty="0"/>
                <a:t>10</a:t>
              </a:r>
              <a:r>
                <a:rPr lang="fr-FR" dirty="0"/>
                <a:t>	        	</a:t>
              </a:r>
              <a:r>
                <a:rPr lang="fr-FR" u="sng" dirty="0"/>
                <a:t>E</a:t>
              </a:r>
              <a:r>
                <a:rPr lang="fr-FR" baseline="-25000" dirty="0"/>
                <a:t>10</a:t>
              </a:r>
              <a:r>
                <a:rPr lang="fr-FR" dirty="0"/>
                <a:t> = jn</a:t>
              </a:r>
              <a:r>
                <a:rPr lang="fr-FR" baseline="-25000" dirty="0"/>
                <a:t>1</a:t>
              </a:r>
              <a:r>
                <a:rPr lang="el-GR" dirty="0"/>
                <a:t>ω </a:t>
              </a:r>
              <a:r>
                <a:rPr lang="el-GR" u="sng" dirty="0"/>
                <a:t>Φ</a:t>
              </a:r>
              <a:r>
                <a:rPr lang="fr-FR" baseline="-25000" dirty="0"/>
                <a:t>10</a:t>
              </a:r>
            </a:p>
            <a:p>
              <a:r>
                <a:rPr lang="fr-FR" dirty="0"/>
                <a:t>			avec                        </a:t>
              </a:r>
            </a:p>
            <a:p>
              <a:r>
                <a:rPr lang="fr-FR" u="sng" dirty="0"/>
                <a:t>U</a:t>
              </a:r>
              <a:r>
                <a:rPr lang="fr-FR" baseline="-25000" dirty="0"/>
                <a:t>20 </a:t>
              </a:r>
              <a:r>
                <a:rPr lang="fr-FR" dirty="0"/>
                <a:t>= </a:t>
              </a:r>
              <a:r>
                <a:rPr lang="fr-FR" u="sng" dirty="0"/>
                <a:t>E</a:t>
              </a:r>
              <a:r>
                <a:rPr lang="fr-FR" baseline="-25000" dirty="0"/>
                <a:t>20			       	</a:t>
              </a:r>
              <a:r>
                <a:rPr lang="fr-FR" u="sng" dirty="0"/>
                <a:t>E</a:t>
              </a:r>
              <a:r>
                <a:rPr lang="fr-FR" baseline="-25000" dirty="0"/>
                <a:t>20</a:t>
              </a:r>
              <a:r>
                <a:rPr lang="fr-FR" dirty="0"/>
                <a:t> = -jn</a:t>
              </a:r>
              <a:r>
                <a:rPr lang="fr-FR" baseline="-25000" dirty="0"/>
                <a:t>2 </a:t>
              </a:r>
              <a:r>
                <a:rPr lang="el-GR" dirty="0"/>
                <a:t>ω</a:t>
              </a:r>
              <a:r>
                <a:rPr lang="fr-FR" dirty="0"/>
                <a:t> </a:t>
              </a:r>
              <a:r>
                <a:rPr lang="el-GR" u="sng" dirty="0"/>
                <a:t>Φ</a:t>
              </a:r>
              <a:r>
                <a:rPr lang="fr-FR" baseline="-25000" dirty="0"/>
                <a:t>10</a:t>
              </a:r>
            </a:p>
            <a:p>
              <a:endParaRPr lang="fr-FR" dirty="0"/>
            </a:p>
          </p:txBody>
        </p:sp>
        <p:sp>
          <p:nvSpPr>
            <p:cNvPr id="11297" name="AutoShape 16"/>
            <p:cNvSpPr>
              <a:spLocks/>
            </p:cNvSpPr>
            <p:nvPr/>
          </p:nvSpPr>
          <p:spPr bwMode="auto">
            <a:xfrm>
              <a:off x="1280" y="2396"/>
              <a:ext cx="45" cy="635"/>
            </a:xfrm>
            <a:prstGeom prst="leftBrace">
              <a:avLst>
                <a:gd name="adj1" fmla="val 117593"/>
                <a:gd name="adj2" fmla="val 50000"/>
              </a:avLst>
            </a:prstGeom>
            <a:noFill/>
            <a:ln w="9525">
              <a:solidFill>
                <a:schemeClr val="tx1"/>
              </a:solidFill>
              <a:round/>
              <a:headEnd/>
              <a:tailEnd/>
            </a:ln>
          </p:spPr>
          <p:txBody>
            <a:bodyPr wrap="none" anchor="ctr"/>
            <a:lstStyle/>
            <a:p>
              <a:endParaRPr lang="fr-FR"/>
            </a:p>
          </p:txBody>
        </p:sp>
        <p:sp>
          <p:nvSpPr>
            <p:cNvPr id="11298" name="AutoShape 17"/>
            <p:cNvSpPr>
              <a:spLocks/>
            </p:cNvSpPr>
            <p:nvPr/>
          </p:nvSpPr>
          <p:spPr bwMode="auto">
            <a:xfrm>
              <a:off x="2898" y="2341"/>
              <a:ext cx="45" cy="635"/>
            </a:xfrm>
            <a:prstGeom prst="leftBrace">
              <a:avLst>
                <a:gd name="adj1" fmla="val 117593"/>
                <a:gd name="adj2" fmla="val 50000"/>
              </a:avLst>
            </a:prstGeom>
            <a:noFill/>
            <a:ln w="9525">
              <a:solidFill>
                <a:schemeClr val="tx1"/>
              </a:solidFill>
              <a:round/>
              <a:headEnd/>
              <a:tailEnd/>
            </a:ln>
          </p:spPr>
          <p:txBody>
            <a:bodyPr wrap="none" anchor="ctr"/>
            <a:lstStyle/>
            <a:p>
              <a:endParaRPr lang="fr-FR"/>
            </a:p>
          </p:txBody>
        </p:sp>
      </p:grpSp>
      <p:grpSp>
        <p:nvGrpSpPr>
          <p:cNvPr id="4" name="Group 35"/>
          <p:cNvGrpSpPr>
            <a:grpSpLocks/>
          </p:cNvGrpSpPr>
          <p:nvPr/>
        </p:nvGrpSpPr>
        <p:grpSpPr bwMode="auto">
          <a:xfrm>
            <a:off x="2251076" y="5481493"/>
            <a:ext cx="2630487" cy="693738"/>
            <a:chOff x="612" y="3270"/>
            <a:chExt cx="1657" cy="437"/>
          </a:xfrm>
        </p:grpSpPr>
        <p:grpSp>
          <p:nvGrpSpPr>
            <p:cNvPr id="11281" name="Group 22"/>
            <p:cNvGrpSpPr>
              <a:grpSpLocks/>
            </p:cNvGrpSpPr>
            <p:nvPr/>
          </p:nvGrpSpPr>
          <p:grpSpPr bwMode="auto">
            <a:xfrm>
              <a:off x="612" y="3294"/>
              <a:ext cx="363" cy="413"/>
              <a:chOff x="2699" y="3702"/>
              <a:chExt cx="363" cy="413"/>
            </a:xfrm>
          </p:grpSpPr>
          <p:sp>
            <p:nvSpPr>
              <p:cNvPr id="11293" name="Text Box 19"/>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a:t>e</a:t>
                </a:r>
                <a:r>
                  <a:rPr lang="fr-FR" baseline="-25000"/>
                  <a:t>20</a:t>
                </a:r>
              </a:p>
            </p:txBody>
          </p:sp>
          <p:sp>
            <p:nvSpPr>
              <p:cNvPr id="11294" name="Line 20"/>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1295" name="Text Box 21"/>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a:t>e</a:t>
                </a:r>
                <a:r>
                  <a:rPr lang="fr-FR" baseline="-25000"/>
                  <a:t>10</a:t>
                </a:r>
              </a:p>
            </p:txBody>
          </p:sp>
        </p:grpSp>
        <p:grpSp>
          <p:nvGrpSpPr>
            <p:cNvPr id="11282" name="Group 23"/>
            <p:cNvGrpSpPr>
              <a:grpSpLocks/>
            </p:cNvGrpSpPr>
            <p:nvPr/>
          </p:nvGrpSpPr>
          <p:grpSpPr bwMode="auto">
            <a:xfrm>
              <a:off x="1020" y="3279"/>
              <a:ext cx="363" cy="413"/>
              <a:chOff x="2699" y="3702"/>
              <a:chExt cx="363" cy="413"/>
            </a:xfrm>
          </p:grpSpPr>
          <p:sp>
            <p:nvSpPr>
              <p:cNvPr id="11290" name="Text Box 24"/>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u="sng" dirty="0"/>
                  <a:t>E</a:t>
                </a:r>
                <a:r>
                  <a:rPr lang="fr-FR" baseline="-25000" dirty="0"/>
                  <a:t>20</a:t>
                </a:r>
              </a:p>
            </p:txBody>
          </p:sp>
          <p:sp>
            <p:nvSpPr>
              <p:cNvPr id="11291" name="Line 25"/>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1292" name="Text Box 26"/>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u="sng"/>
                  <a:t>E</a:t>
                </a:r>
                <a:r>
                  <a:rPr lang="fr-FR" baseline="-25000"/>
                  <a:t>10</a:t>
                </a:r>
              </a:p>
            </p:txBody>
          </p:sp>
        </p:grpSp>
        <p:grpSp>
          <p:nvGrpSpPr>
            <p:cNvPr id="11283" name="Group 28"/>
            <p:cNvGrpSpPr>
              <a:grpSpLocks/>
            </p:cNvGrpSpPr>
            <p:nvPr/>
          </p:nvGrpSpPr>
          <p:grpSpPr bwMode="auto">
            <a:xfrm>
              <a:off x="1519" y="3270"/>
              <a:ext cx="363" cy="413"/>
              <a:chOff x="2699" y="3702"/>
              <a:chExt cx="363" cy="413"/>
            </a:xfrm>
          </p:grpSpPr>
          <p:sp>
            <p:nvSpPr>
              <p:cNvPr id="11287" name="Text Box 29"/>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a:t> n</a:t>
                </a:r>
                <a:r>
                  <a:rPr lang="fr-FR" baseline="-25000"/>
                  <a:t>2</a:t>
                </a:r>
              </a:p>
            </p:txBody>
          </p:sp>
          <p:sp>
            <p:nvSpPr>
              <p:cNvPr id="11288" name="Line 30"/>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1289" name="Text Box 31"/>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a:t> n</a:t>
                </a:r>
                <a:r>
                  <a:rPr lang="fr-FR" baseline="-25000"/>
                  <a:t>1</a:t>
                </a:r>
              </a:p>
            </p:txBody>
          </p:sp>
        </p:grpSp>
        <p:sp>
          <p:nvSpPr>
            <p:cNvPr id="11284" name="Text Box 32"/>
            <p:cNvSpPr txBox="1">
              <a:spLocks noChangeArrowheads="1"/>
            </p:cNvSpPr>
            <p:nvPr/>
          </p:nvSpPr>
          <p:spPr bwMode="auto">
            <a:xfrm>
              <a:off x="884" y="3385"/>
              <a:ext cx="200" cy="231"/>
            </a:xfrm>
            <a:prstGeom prst="rect">
              <a:avLst/>
            </a:prstGeom>
            <a:noFill/>
            <a:ln w="9525">
              <a:noFill/>
              <a:miter lim="800000"/>
              <a:headEnd/>
              <a:tailEnd/>
            </a:ln>
          </p:spPr>
          <p:txBody>
            <a:bodyPr wrap="none">
              <a:spAutoFit/>
            </a:bodyPr>
            <a:lstStyle/>
            <a:p>
              <a:r>
                <a:rPr lang="fr-FR"/>
                <a:t>=</a:t>
              </a:r>
            </a:p>
          </p:txBody>
        </p:sp>
        <p:sp>
          <p:nvSpPr>
            <p:cNvPr id="11285" name="Text Box 33"/>
            <p:cNvSpPr txBox="1">
              <a:spLocks noChangeArrowheads="1"/>
            </p:cNvSpPr>
            <p:nvPr/>
          </p:nvSpPr>
          <p:spPr bwMode="auto">
            <a:xfrm>
              <a:off x="1292" y="3370"/>
              <a:ext cx="288" cy="231"/>
            </a:xfrm>
            <a:prstGeom prst="rect">
              <a:avLst/>
            </a:prstGeom>
            <a:noFill/>
            <a:ln w="9525">
              <a:noFill/>
              <a:miter lim="800000"/>
              <a:headEnd/>
              <a:tailEnd/>
            </a:ln>
          </p:spPr>
          <p:txBody>
            <a:bodyPr wrap="none">
              <a:spAutoFit/>
            </a:bodyPr>
            <a:lstStyle/>
            <a:p>
              <a:r>
                <a:rPr lang="fr-FR"/>
                <a:t>= -</a:t>
              </a:r>
            </a:p>
          </p:txBody>
        </p:sp>
        <p:sp>
          <p:nvSpPr>
            <p:cNvPr id="11286" name="Text Box 34"/>
            <p:cNvSpPr txBox="1">
              <a:spLocks noChangeArrowheads="1"/>
            </p:cNvSpPr>
            <p:nvPr/>
          </p:nvSpPr>
          <p:spPr bwMode="auto">
            <a:xfrm>
              <a:off x="1821" y="3369"/>
              <a:ext cx="448" cy="231"/>
            </a:xfrm>
            <a:prstGeom prst="rect">
              <a:avLst/>
            </a:prstGeom>
            <a:noFill/>
            <a:ln w="9525">
              <a:noFill/>
              <a:miter lim="800000"/>
              <a:headEnd/>
              <a:tailEnd/>
            </a:ln>
          </p:spPr>
          <p:txBody>
            <a:bodyPr wrap="none">
              <a:spAutoFit/>
            </a:bodyPr>
            <a:lstStyle/>
            <a:p>
              <a:r>
                <a:rPr lang="fr-FR"/>
                <a:t>= - m</a:t>
              </a:r>
            </a:p>
          </p:txBody>
        </p:sp>
      </p:grpSp>
      <p:sp>
        <p:nvSpPr>
          <p:cNvPr id="6" name="Espace réservé du numéro de diapositive 5"/>
          <p:cNvSpPr>
            <a:spLocks noGrp="1"/>
          </p:cNvSpPr>
          <p:nvPr>
            <p:ph type="sldNum" sz="quarter" idx="12"/>
          </p:nvPr>
        </p:nvSpPr>
        <p:spPr/>
        <p:txBody>
          <a:bodyPr/>
          <a:lstStyle/>
          <a:p>
            <a:pPr>
              <a:defRPr/>
            </a:pPr>
            <a:fld id="{DAE9C7FE-DF83-491E-B39F-BBA0A8CC0DFA}" type="slidenum">
              <a:rPr lang="fr-FR" smtClean="0"/>
              <a:pPr>
                <a:defRPr/>
              </a:pPr>
              <a:t>14</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2">
                                            <p:txEl>
                                              <p:pRg st="1" end="1"/>
                                            </p:txEl>
                                          </p:spTgt>
                                        </p:tgtEl>
                                        <p:attrNameLst>
                                          <p:attrName>style.visibility</p:attrName>
                                        </p:attrNameLst>
                                      </p:cBhvr>
                                      <p:to>
                                        <p:strVal val="visible"/>
                                      </p:to>
                                    </p:set>
                                    <p:animEffect transition="in" filter="checkerboard(across)">
                                      <p:cBhvr>
                                        <p:cTn id="7" dur="500"/>
                                        <p:tgtEl>
                                          <p:spTgt spid="5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2">
                                            <p:txEl>
                                              <p:pRg st="2" end="2"/>
                                            </p:txEl>
                                          </p:spTgt>
                                        </p:tgtEl>
                                        <p:attrNameLst>
                                          <p:attrName>style.visibility</p:attrName>
                                        </p:attrNameLst>
                                      </p:cBhvr>
                                      <p:to>
                                        <p:strVal val="visible"/>
                                      </p:to>
                                    </p:set>
                                    <p:animEffect transition="in" filter="checkerboard(across)">
                                      <p:cBhvr>
                                        <p:cTn id="10" dur="500"/>
                                        <p:tgtEl>
                                          <p:spTgt spid="5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2">
                                            <p:txEl>
                                              <p:pRg st="9" end="9"/>
                                            </p:txEl>
                                          </p:spTgt>
                                        </p:tgtEl>
                                        <p:attrNameLst>
                                          <p:attrName>style.visibility</p:attrName>
                                        </p:attrNameLst>
                                      </p:cBhvr>
                                      <p:to>
                                        <p:strVal val="visible"/>
                                      </p:to>
                                    </p:set>
                                    <p:animEffect transition="in" filter="checkerboard(across)">
                                      <p:cBhvr>
                                        <p:cTn id="20" dur="500"/>
                                        <p:tgtEl>
                                          <p:spTgt spid="52">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heckerboard(across)">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checkerboard(across)">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 </a:t>
            </a:r>
            <a:br>
              <a:rPr lang="fr-FR" sz="3400" b="1" dirty="0"/>
            </a:br>
            <a:r>
              <a:rPr lang="fr-FR" sz="3400" b="1" i="1" dirty="0"/>
              <a:t> </a:t>
            </a:r>
            <a:endParaRPr lang="fr-FR" sz="3400" b="1" dirty="0"/>
          </a:p>
        </p:txBody>
      </p:sp>
      <p:sp>
        <p:nvSpPr>
          <p:cNvPr id="14" name="Rectangle 3"/>
          <p:cNvSpPr txBox="1">
            <a:spLocks noChangeArrowheads="1"/>
          </p:cNvSpPr>
          <p:nvPr/>
        </p:nvSpPr>
        <p:spPr bwMode="auto">
          <a:xfrm>
            <a:off x="557211" y="1412776"/>
            <a:ext cx="7553276" cy="5113338"/>
          </a:xfrm>
          <a:prstGeom prst="rect">
            <a:avLst/>
          </a:prstGeom>
          <a:noFill/>
          <a:ln w="9525">
            <a:noFill/>
            <a:miter lim="800000"/>
            <a:headEnd/>
            <a:tailEnd/>
          </a:ln>
        </p:spPr>
        <p:txBody>
          <a:bodyPr/>
          <a:lstStyle/>
          <a:p>
            <a:pPr marL="342900" indent="-342900" algn="just">
              <a:spcBef>
                <a:spcPct val="20000"/>
              </a:spcBef>
              <a:defRPr/>
            </a:pPr>
            <a:r>
              <a:rPr lang="fr-FR" sz="1600" dirty="0">
                <a:latin typeface="Arial" pitchFamily="34" charset="0"/>
                <a:cs typeface="Arial" pitchFamily="34" charset="0"/>
              </a:rPr>
              <a:t>m=n</a:t>
            </a:r>
            <a:r>
              <a:rPr lang="fr-FR" sz="1600" baseline="-25000" dirty="0">
                <a:latin typeface="Arial" pitchFamily="34" charset="0"/>
                <a:cs typeface="Arial" pitchFamily="34" charset="0"/>
              </a:rPr>
              <a:t>1</a:t>
            </a:r>
            <a:r>
              <a:rPr lang="fr-FR" sz="1600" dirty="0">
                <a:latin typeface="Arial" pitchFamily="34" charset="0"/>
                <a:cs typeface="Arial" pitchFamily="34" charset="0"/>
              </a:rPr>
              <a:t>/n</a:t>
            </a:r>
            <a:r>
              <a:rPr lang="fr-FR" sz="1600" baseline="-25000" dirty="0">
                <a:latin typeface="Arial" pitchFamily="34" charset="0"/>
                <a:cs typeface="Arial" pitchFamily="34" charset="0"/>
              </a:rPr>
              <a:t>2</a:t>
            </a:r>
            <a:r>
              <a:rPr lang="fr-FR" sz="1600" dirty="0">
                <a:latin typeface="Arial" pitchFamily="34" charset="0"/>
                <a:cs typeface="Arial" pitchFamily="34" charset="0"/>
              </a:rPr>
              <a:t>  s’appelle le </a:t>
            </a:r>
            <a:r>
              <a:rPr lang="fr-FR" sz="1600" b="1" u="sng" dirty="0">
                <a:latin typeface="Arial" pitchFamily="34" charset="0"/>
                <a:cs typeface="Arial" pitchFamily="34" charset="0"/>
              </a:rPr>
              <a:t>rapport de transformation ou rapport du transformateur</a:t>
            </a:r>
            <a:r>
              <a:rPr lang="fr-FR" sz="1600" dirty="0">
                <a:latin typeface="Arial" pitchFamily="34" charset="0"/>
                <a:cs typeface="Arial" pitchFamily="34" charset="0"/>
              </a:rPr>
              <a:t>. </a:t>
            </a:r>
          </a:p>
          <a:p>
            <a:pPr algn="just">
              <a:spcBef>
                <a:spcPct val="20000"/>
              </a:spcBef>
              <a:defRPr/>
            </a:pPr>
            <a:r>
              <a:rPr lang="fr-FR" sz="1600" dirty="0">
                <a:latin typeface="Arial" pitchFamily="34" charset="0"/>
                <a:cs typeface="Arial" pitchFamily="34" charset="0"/>
              </a:rPr>
              <a:t>Pour un transformateur de bonne qualité, les chutes de tension résistive r</a:t>
            </a:r>
            <a:r>
              <a:rPr lang="fr-FR" sz="1600" baseline="-25000" dirty="0">
                <a:latin typeface="Arial" pitchFamily="34" charset="0"/>
                <a:cs typeface="Arial" pitchFamily="34" charset="0"/>
              </a:rPr>
              <a:t>1</a:t>
            </a:r>
            <a:r>
              <a:rPr lang="fr-FR" sz="1600" dirty="0">
                <a:latin typeface="Arial" pitchFamily="34" charset="0"/>
                <a:cs typeface="Arial" pitchFamily="34" charset="0"/>
              </a:rPr>
              <a:t>I</a:t>
            </a:r>
            <a:r>
              <a:rPr lang="fr-FR" sz="1600" baseline="-25000" dirty="0">
                <a:latin typeface="Arial" pitchFamily="34" charset="0"/>
                <a:cs typeface="Arial" pitchFamily="34" charset="0"/>
              </a:rPr>
              <a:t>10</a:t>
            </a:r>
            <a:r>
              <a:rPr lang="fr-FR" sz="1600" dirty="0">
                <a:latin typeface="Arial" pitchFamily="34" charset="0"/>
                <a:cs typeface="Arial" pitchFamily="34" charset="0"/>
              </a:rPr>
              <a:t> et inductive </a:t>
            </a:r>
            <a:r>
              <a:rPr lang="it-IT" sz="1600" dirty="0"/>
              <a:t>ℓ</a:t>
            </a:r>
            <a:r>
              <a:rPr lang="fr-FR" sz="1600" baseline="-25000" dirty="0">
                <a:latin typeface="Arial" pitchFamily="34" charset="0"/>
                <a:cs typeface="Arial" pitchFamily="34" charset="0"/>
              </a:rPr>
              <a:t>1</a:t>
            </a:r>
            <a:r>
              <a:rPr lang="el-GR" sz="1600" dirty="0">
                <a:latin typeface="Arial" pitchFamily="34" charset="0"/>
                <a:cs typeface="Arial" pitchFamily="34" charset="0"/>
              </a:rPr>
              <a:t>ω</a:t>
            </a:r>
            <a:r>
              <a:rPr lang="fr-FR" sz="1600" dirty="0">
                <a:latin typeface="Arial" pitchFamily="34" charset="0"/>
                <a:cs typeface="Arial" pitchFamily="34" charset="0"/>
              </a:rPr>
              <a:t>I</a:t>
            </a:r>
            <a:r>
              <a:rPr lang="fr-FR" sz="1600" baseline="-25000" dirty="0">
                <a:latin typeface="Arial" pitchFamily="34" charset="0"/>
                <a:cs typeface="Arial" pitchFamily="34" charset="0"/>
              </a:rPr>
              <a:t>10 </a:t>
            </a:r>
            <a:r>
              <a:rPr lang="fr-FR" sz="1600" dirty="0">
                <a:latin typeface="Arial" pitchFamily="34" charset="0"/>
                <a:cs typeface="Arial" pitchFamily="34" charset="0"/>
              </a:rPr>
              <a:t>sont très faibles. </a:t>
            </a:r>
          </a:p>
          <a:p>
            <a:pPr marL="342900" indent="-342900" algn="just">
              <a:spcBef>
                <a:spcPct val="20000"/>
              </a:spcBef>
              <a:defRPr/>
            </a:pPr>
            <a:r>
              <a:rPr lang="fr-FR" sz="1600" dirty="0">
                <a:latin typeface="+mn-lt"/>
                <a:cs typeface="+mn-cs"/>
              </a:rPr>
              <a:t>	</a:t>
            </a:r>
          </a:p>
          <a:p>
            <a:pPr marL="342900" indent="-342900" algn="just">
              <a:spcBef>
                <a:spcPct val="20000"/>
              </a:spcBef>
              <a:defRPr/>
            </a:pPr>
            <a:r>
              <a:rPr lang="fr-FR" sz="1700" dirty="0">
                <a:latin typeface="Arial" pitchFamily="34" charset="0"/>
                <a:cs typeface="Arial" pitchFamily="34" charset="0"/>
              </a:rPr>
              <a:t>		Donc:</a:t>
            </a:r>
          </a:p>
          <a:p>
            <a:pPr marL="342900" indent="-342900" algn="just">
              <a:spcBef>
                <a:spcPct val="20000"/>
              </a:spcBef>
              <a:defRPr/>
            </a:pPr>
            <a:endParaRPr lang="fr-FR" sz="1600" dirty="0">
              <a:latin typeface="+mn-lt"/>
              <a:cs typeface="+mn-cs"/>
            </a:endParaRPr>
          </a:p>
          <a:p>
            <a:pPr marL="342900" indent="-342900" algn="ctr">
              <a:spcBef>
                <a:spcPct val="20000"/>
              </a:spcBef>
              <a:defRPr/>
            </a:pPr>
            <a:endParaRPr lang="fr-FR" sz="1600" dirty="0">
              <a:latin typeface="+mn-lt"/>
              <a:cs typeface="+mn-cs"/>
            </a:endParaRPr>
          </a:p>
          <a:p>
            <a:pPr marL="342900" indent="-342900" algn="ctr">
              <a:spcBef>
                <a:spcPct val="20000"/>
              </a:spcBef>
              <a:defRPr/>
            </a:pPr>
            <a:endParaRPr lang="fr-FR" sz="3600" baseline="-25000" dirty="0">
              <a:latin typeface="+mn-lt"/>
              <a:cs typeface="+mn-cs"/>
            </a:endParaRPr>
          </a:p>
          <a:p>
            <a:pPr marL="342900" indent="-342900" algn="ctr">
              <a:spcBef>
                <a:spcPct val="20000"/>
              </a:spcBef>
              <a:defRPr/>
            </a:pPr>
            <a:endParaRPr lang="fr-FR" sz="3600" baseline="-25000" dirty="0">
              <a:latin typeface="+mn-lt"/>
              <a:cs typeface="+mn-cs"/>
            </a:endParaRPr>
          </a:p>
          <a:p>
            <a:pPr marL="342900" indent="-342900" algn="ctr">
              <a:spcBef>
                <a:spcPct val="20000"/>
              </a:spcBef>
              <a:defRPr/>
            </a:pPr>
            <a:endParaRPr lang="fr-FR" sz="3600" baseline="-25000" dirty="0">
              <a:latin typeface="+mn-lt"/>
              <a:cs typeface="+mn-cs"/>
            </a:endParaRPr>
          </a:p>
          <a:p>
            <a:pPr marL="342900" indent="-342900" algn="ctr">
              <a:spcBef>
                <a:spcPct val="20000"/>
              </a:spcBef>
              <a:defRPr/>
            </a:pPr>
            <a:endParaRPr lang="fr-FR" sz="3600" baseline="-25000" dirty="0">
              <a:latin typeface="+mn-lt"/>
              <a:cs typeface="+mn-cs"/>
            </a:endParaRPr>
          </a:p>
          <a:p>
            <a:pPr marL="342900" indent="-342900" algn="ctr">
              <a:spcBef>
                <a:spcPct val="20000"/>
              </a:spcBef>
              <a:defRPr/>
            </a:pPr>
            <a:endParaRPr lang="fr-FR" sz="1600" dirty="0">
              <a:latin typeface="+mn-lt"/>
              <a:cs typeface="+mn-cs"/>
            </a:endParaRPr>
          </a:p>
        </p:txBody>
      </p:sp>
      <p:grpSp>
        <p:nvGrpSpPr>
          <p:cNvPr id="2" name="Group 32"/>
          <p:cNvGrpSpPr>
            <a:grpSpLocks/>
          </p:cNvGrpSpPr>
          <p:nvPr/>
        </p:nvGrpSpPr>
        <p:grpSpPr bwMode="auto">
          <a:xfrm>
            <a:off x="2016125" y="4095750"/>
            <a:ext cx="6581775" cy="1190625"/>
            <a:chOff x="1383" y="2432"/>
            <a:chExt cx="4146" cy="750"/>
          </a:xfrm>
        </p:grpSpPr>
        <p:sp>
          <p:nvSpPr>
            <p:cNvPr id="12330" name="Text Box 10"/>
            <p:cNvSpPr txBox="1">
              <a:spLocks noChangeArrowheads="1"/>
            </p:cNvSpPr>
            <p:nvPr/>
          </p:nvSpPr>
          <p:spPr bwMode="auto">
            <a:xfrm>
              <a:off x="1565" y="2432"/>
              <a:ext cx="3964" cy="750"/>
            </a:xfrm>
            <a:prstGeom prst="rect">
              <a:avLst/>
            </a:prstGeom>
            <a:noFill/>
            <a:ln w="9525">
              <a:noFill/>
              <a:miter lim="800000"/>
              <a:headEnd/>
              <a:tailEnd/>
            </a:ln>
          </p:spPr>
          <p:txBody>
            <a:bodyPr>
              <a:spAutoFit/>
            </a:bodyPr>
            <a:lstStyle/>
            <a:p>
              <a:r>
                <a:rPr lang="fr-FR" u="sng" dirty="0"/>
                <a:t>U</a:t>
              </a:r>
              <a:r>
                <a:rPr lang="fr-FR" baseline="-25000" dirty="0"/>
                <a:t>1     </a:t>
              </a:r>
              <a:r>
                <a:rPr lang="fr-FR" dirty="0"/>
                <a:t>≈   </a:t>
              </a:r>
              <a:r>
                <a:rPr lang="fr-FR" u="sng" dirty="0"/>
                <a:t>E</a:t>
              </a:r>
              <a:r>
                <a:rPr lang="fr-FR" baseline="-25000" dirty="0"/>
                <a:t>10 </a:t>
              </a:r>
              <a:r>
                <a:rPr lang="fr-FR" dirty="0"/>
                <a:t>    =       jn</a:t>
              </a:r>
              <a:r>
                <a:rPr lang="fr-FR" baseline="-25000" dirty="0"/>
                <a:t>1</a:t>
              </a:r>
              <a:r>
                <a:rPr lang="el-GR" dirty="0"/>
                <a:t>ω </a:t>
              </a:r>
              <a:r>
                <a:rPr lang="el-GR" u="sng" dirty="0"/>
                <a:t>Φ</a:t>
              </a:r>
              <a:r>
                <a:rPr lang="fr-FR" baseline="-25000" dirty="0"/>
                <a:t>10</a:t>
              </a:r>
            </a:p>
            <a:p>
              <a:r>
                <a:rPr lang="fr-FR" dirty="0"/>
                <a:t>			</a:t>
              </a:r>
            </a:p>
            <a:p>
              <a:r>
                <a:rPr lang="fr-FR" u="sng" dirty="0"/>
                <a:t>U</a:t>
              </a:r>
              <a:r>
                <a:rPr lang="fr-FR" baseline="-25000" dirty="0"/>
                <a:t>20   </a:t>
              </a:r>
              <a:r>
                <a:rPr lang="fr-FR" dirty="0"/>
                <a:t>=   </a:t>
              </a:r>
              <a:r>
                <a:rPr lang="fr-FR" u="sng" dirty="0"/>
                <a:t>E</a:t>
              </a:r>
              <a:r>
                <a:rPr lang="fr-FR" baseline="-25000" dirty="0"/>
                <a:t>20    </a:t>
              </a:r>
              <a:r>
                <a:rPr lang="fr-FR" dirty="0"/>
                <a:t>=     -   jn</a:t>
              </a:r>
              <a:r>
                <a:rPr lang="fr-FR" baseline="-25000" dirty="0"/>
                <a:t>2 </a:t>
              </a:r>
              <a:r>
                <a:rPr lang="el-GR" dirty="0"/>
                <a:t>ω</a:t>
              </a:r>
              <a:r>
                <a:rPr lang="fr-FR" dirty="0"/>
                <a:t> </a:t>
              </a:r>
              <a:r>
                <a:rPr lang="el-GR" u="sng" dirty="0"/>
                <a:t>Φ</a:t>
              </a:r>
              <a:r>
                <a:rPr lang="fr-FR" baseline="-25000" dirty="0"/>
                <a:t>10</a:t>
              </a:r>
            </a:p>
            <a:p>
              <a:endParaRPr lang="fr-FR" dirty="0"/>
            </a:p>
          </p:txBody>
        </p:sp>
        <p:sp>
          <p:nvSpPr>
            <p:cNvPr id="12331" name="AutoShape 11"/>
            <p:cNvSpPr>
              <a:spLocks/>
            </p:cNvSpPr>
            <p:nvPr/>
          </p:nvSpPr>
          <p:spPr bwMode="auto">
            <a:xfrm>
              <a:off x="1383" y="2432"/>
              <a:ext cx="45" cy="635"/>
            </a:xfrm>
            <a:prstGeom prst="leftBrace">
              <a:avLst>
                <a:gd name="adj1" fmla="val 117593"/>
                <a:gd name="adj2" fmla="val 50000"/>
              </a:avLst>
            </a:prstGeom>
            <a:noFill/>
            <a:ln w="9525">
              <a:solidFill>
                <a:schemeClr val="tx1"/>
              </a:solidFill>
              <a:round/>
              <a:headEnd/>
              <a:tailEnd/>
            </a:ln>
          </p:spPr>
          <p:txBody>
            <a:bodyPr wrap="none" anchor="ctr"/>
            <a:lstStyle/>
            <a:p>
              <a:endParaRPr lang="fr-FR"/>
            </a:p>
          </p:txBody>
        </p:sp>
      </p:grpSp>
      <p:grpSp>
        <p:nvGrpSpPr>
          <p:cNvPr id="3" name="Group 29"/>
          <p:cNvGrpSpPr>
            <a:grpSpLocks/>
          </p:cNvGrpSpPr>
          <p:nvPr/>
        </p:nvGrpSpPr>
        <p:grpSpPr bwMode="auto">
          <a:xfrm>
            <a:off x="1944688" y="2800350"/>
            <a:ext cx="4679950" cy="1465263"/>
            <a:chOff x="1448" y="2478"/>
            <a:chExt cx="2948" cy="923"/>
          </a:xfrm>
        </p:grpSpPr>
        <p:sp>
          <p:nvSpPr>
            <p:cNvPr id="12328" name="AutoShape 30"/>
            <p:cNvSpPr>
              <a:spLocks/>
            </p:cNvSpPr>
            <p:nvPr/>
          </p:nvSpPr>
          <p:spPr bwMode="auto">
            <a:xfrm>
              <a:off x="1448" y="2523"/>
              <a:ext cx="112" cy="590"/>
            </a:xfrm>
            <a:prstGeom prst="leftBrace">
              <a:avLst>
                <a:gd name="adj1" fmla="val 43899"/>
                <a:gd name="adj2" fmla="val 50000"/>
              </a:avLst>
            </a:prstGeom>
            <a:noFill/>
            <a:ln w="9525">
              <a:solidFill>
                <a:schemeClr val="tx1"/>
              </a:solidFill>
              <a:round/>
              <a:headEnd/>
              <a:tailEnd/>
            </a:ln>
          </p:spPr>
          <p:txBody>
            <a:bodyPr wrap="none" anchor="ctr"/>
            <a:lstStyle/>
            <a:p>
              <a:endParaRPr lang="fr-FR"/>
            </a:p>
          </p:txBody>
        </p:sp>
        <p:sp>
          <p:nvSpPr>
            <p:cNvPr id="12329" name="Text Box 31"/>
            <p:cNvSpPr txBox="1">
              <a:spLocks noChangeArrowheads="1"/>
            </p:cNvSpPr>
            <p:nvPr/>
          </p:nvSpPr>
          <p:spPr bwMode="auto">
            <a:xfrm>
              <a:off x="1655" y="2478"/>
              <a:ext cx="2741" cy="923"/>
            </a:xfrm>
            <a:prstGeom prst="rect">
              <a:avLst/>
            </a:prstGeom>
            <a:noFill/>
            <a:ln w="9525">
              <a:noFill/>
              <a:miter lim="800000"/>
              <a:headEnd/>
              <a:tailEnd/>
            </a:ln>
          </p:spPr>
          <p:txBody>
            <a:bodyPr>
              <a:spAutoFit/>
            </a:bodyPr>
            <a:lstStyle/>
            <a:p>
              <a:r>
                <a:rPr lang="fr-FR" dirty="0"/>
                <a:t>u</a:t>
              </a:r>
              <a:r>
                <a:rPr lang="fr-FR" baseline="-25000" dirty="0"/>
                <a:t>1      </a:t>
              </a:r>
              <a:r>
                <a:rPr lang="fr-FR" dirty="0"/>
                <a:t>≈     e</a:t>
              </a:r>
              <a:r>
                <a:rPr lang="fr-FR" baseline="-25000" dirty="0"/>
                <a:t>10   </a:t>
              </a:r>
              <a:r>
                <a:rPr lang="fr-FR" dirty="0"/>
                <a:t>=      n</a:t>
              </a:r>
              <a:r>
                <a:rPr lang="fr-FR" baseline="-25000" dirty="0"/>
                <a:t>1</a:t>
              </a:r>
              <a:r>
                <a:rPr lang="fr-FR" dirty="0"/>
                <a:t>d</a:t>
              </a:r>
              <a:r>
                <a:rPr lang="el-GR" dirty="0"/>
                <a:t>Φ</a:t>
              </a:r>
              <a:r>
                <a:rPr lang="fr-FR" baseline="-25000" dirty="0"/>
                <a:t>10</a:t>
              </a:r>
              <a:r>
                <a:rPr lang="fr-FR" dirty="0"/>
                <a:t>/</a:t>
              </a:r>
              <a:r>
                <a:rPr lang="fr-FR" dirty="0" err="1"/>
                <a:t>dt</a:t>
              </a:r>
              <a:endParaRPr lang="fr-FR" dirty="0"/>
            </a:p>
            <a:p>
              <a:r>
                <a:rPr lang="fr-FR" dirty="0"/>
                <a:t>		                       </a:t>
              </a:r>
            </a:p>
            <a:p>
              <a:r>
                <a:rPr lang="fr-FR" dirty="0"/>
                <a:t>u</a:t>
              </a:r>
              <a:r>
                <a:rPr lang="fr-FR" baseline="-25000" dirty="0"/>
                <a:t>20    </a:t>
              </a:r>
              <a:r>
                <a:rPr lang="fr-FR" dirty="0"/>
                <a:t>≈      e</a:t>
              </a:r>
              <a:r>
                <a:rPr lang="fr-FR" baseline="-25000" dirty="0"/>
                <a:t>20  </a:t>
              </a:r>
              <a:r>
                <a:rPr lang="fr-FR" dirty="0"/>
                <a:t>≈     -n</a:t>
              </a:r>
              <a:r>
                <a:rPr lang="fr-FR" baseline="-25000" dirty="0"/>
                <a:t>2</a:t>
              </a:r>
              <a:r>
                <a:rPr lang="fr-FR" dirty="0"/>
                <a:t>d</a:t>
              </a:r>
              <a:r>
                <a:rPr lang="el-GR" dirty="0"/>
                <a:t>Φ</a:t>
              </a:r>
              <a:r>
                <a:rPr lang="fr-FR" baseline="-25000" dirty="0"/>
                <a:t>10</a:t>
              </a:r>
              <a:r>
                <a:rPr lang="fr-FR" dirty="0"/>
                <a:t>/</a:t>
              </a:r>
              <a:r>
                <a:rPr lang="fr-FR" dirty="0" err="1"/>
                <a:t>dt</a:t>
              </a:r>
              <a:endParaRPr lang="fr-FR" dirty="0"/>
            </a:p>
            <a:p>
              <a:r>
                <a:rPr lang="fr-FR" baseline="-25000" dirty="0"/>
                <a:t>		</a:t>
              </a:r>
              <a:endParaRPr lang="fr-FR" dirty="0"/>
            </a:p>
            <a:p>
              <a:endParaRPr lang="fr-FR" dirty="0"/>
            </a:p>
          </p:txBody>
        </p:sp>
      </p:grpSp>
      <p:grpSp>
        <p:nvGrpSpPr>
          <p:cNvPr id="4" name="Group 33"/>
          <p:cNvGrpSpPr>
            <a:grpSpLocks/>
          </p:cNvGrpSpPr>
          <p:nvPr/>
        </p:nvGrpSpPr>
        <p:grpSpPr bwMode="auto">
          <a:xfrm>
            <a:off x="557211" y="5337563"/>
            <a:ext cx="2630487" cy="693737"/>
            <a:chOff x="612" y="3270"/>
            <a:chExt cx="1657" cy="437"/>
          </a:xfrm>
        </p:grpSpPr>
        <p:grpSp>
          <p:nvGrpSpPr>
            <p:cNvPr id="12313" name="Group 34"/>
            <p:cNvGrpSpPr>
              <a:grpSpLocks/>
            </p:cNvGrpSpPr>
            <p:nvPr/>
          </p:nvGrpSpPr>
          <p:grpSpPr bwMode="auto">
            <a:xfrm>
              <a:off x="612" y="3294"/>
              <a:ext cx="363" cy="413"/>
              <a:chOff x="2699" y="3702"/>
              <a:chExt cx="363" cy="413"/>
            </a:xfrm>
          </p:grpSpPr>
          <p:sp>
            <p:nvSpPr>
              <p:cNvPr id="12325" name="Text Box 35"/>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a:t>u</a:t>
                </a:r>
                <a:r>
                  <a:rPr lang="fr-FR" baseline="-25000"/>
                  <a:t>20</a:t>
                </a:r>
              </a:p>
            </p:txBody>
          </p:sp>
          <p:sp>
            <p:nvSpPr>
              <p:cNvPr id="12326" name="Line 36"/>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2327" name="Text Box 37"/>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dirty="0"/>
                  <a:t>u</a:t>
                </a:r>
                <a:r>
                  <a:rPr lang="fr-FR" baseline="-25000" dirty="0"/>
                  <a:t>10</a:t>
                </a:r>
              </a:p>
            </p:txBody>
          </p:sp>
        </p:grpSp>
        <p:grpSp>
          <p:nvGrpSpPr>
            <p:cNvPr id="12314" name="Group 38"/>
            <p:cNvGrpSpPr>
              <a:grpSpLocks/>
            </p:cNvGrpSpPr>
            <p:nvPr/>
          </p:nvGrpSpPr>
          <p:grpSpPr bwMode="auto">
            <a:xfrm>
              <a:off x="1020" y="3279"/>
              <a:ext cx="363" cy="413"/>
              <a:chOff x="2699" y="3702"/>
              <a:chExt cx="363" cy="413"/>
            </a:xfrm>
          </p:grpSpPr>
          <p:sp>
            <p:nvSpPr>
              <p:cNvPr id="12322" name="Text Box 39"/>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u="sng"/>
                  <a:t>U</a:t>
                </a:r>
                <a:r>
                  <a:rPr lang="fr-FR" baseline="-25000"/>
                  <a:t>20</a:t>
                </a:r>
              </a:p>
            </p:txBody>
          </p:sp>
          <p:sp>
            <p:nvSpPr>
              <p:cNvPr id="12323" name="Line 40"/>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2324" name="Text Box 41"/>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u="sng"/>
                  <a:t>U</a:t>
                </a:r>
                <a:r>
                  <a:rPr lang="fr-FR" baseline="-25000"/>
                  <a:t>10</a:t>
                </a:r>
              </a:p>
            </p:txBody>
          </p:sp>
        </p:grpSp>
        <p:grpSp>
          <p:nvGrpSpPr>
            <p:cNvPr id="12315" name="Group 42"/>
            <p:cNvGrpSpPr>
              <a:grpSpLocks/>
            </p:cNvGrpSpPr>
            <p:nvPr/>
          </p:nvGrpSpPr>
          <p:grpSpPr bwMode="auto">
            <a:xfrm>
              <a:off x="1519" y="3270"/>
              <a:ext cx="363" cy="413"/>
              <a:chOff x="2699" y="3702"/>
              <a:chExt cx="363" cy="413"/>
            </a:xfrm>
          </p:grpSpPr>
          <p:sp>
            <p:nvSpPr>
              <p:cNvPr id="12319" name="Text Box 43"/>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a:t> n</a:t>
                </a:r>
                <a:r>
                  <a:rPr lang="fr-FR" baseline="-25000"/>
                  <a:t>2</a:t>
                </a:r>
              </a:p>
            </p:txBody>
          </p:sp>
          <p:sp>
            <p:nvSpPr>
              <p:cNvPr id="12320" name="Line 44"/>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2321" name="Text Box 45"/>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a:t> n</a:t>
                </a:r>
                <a:r>
                  <a:rPr lang="fr-FR" baseline="-25000"/>
                  <a:t>1</a:t>
                </a:r>
              </a:p>
            </p:txBody>
          </p:sp>
        </p:grpSp>
        <p:sp>
          <p:nvSpPr>
            <p:cNvPr id="12316" name="Text Box 46"/>
            <p:cNvSpPr txBox="1">
              <a:spLocks noChangeArrowheads="1"/>
            </p:cNvSpPr>
            <p:nvPr/>
          </p:nvSpPr>
          <p:spPr bwMode="auto">
            <a:xfrm>
              <a:off x="884" y="3385"/>
              <a:ext cx="200" cy="231"/>
            </a:xfrm>
            <a:prstGeom prst="rect">
              <a:avLst/>
            </a:prstGeom>
            <a:noFill/>
            <a:ln w="9525">
              <a:noFill/>
              <a:miter lim="800000"/>
              <a:headEnd/>
              <a:tailEnd/>
            </a:ln>
          </p:spPr>
          <p:txBody>
            <a:bodyPr wrap="none">
              <a:spAutoFit/>
            </a:bodyPr>
            <a:lstStyle/>
            <a:p>
              <a:r>
                <a:rPr lang="fr-FR"/>
                <a:t>=</a:t>
              </a:r>
            </a:p>
          </p:txBody>
        </p:sp>
        <p:sp>
          <p:nvSpPr>
            <p:cNvPr id="12317" name="Text Box 47"/>
            <p:cNvSpPr txBox="1">
              <a:spLocks noChangeArrowheads="1"/>
            </p:cNvSpPr>
            <p:nvPr/>
          </p:nvSpPr>
          <p:spPr bwMode="auto">
            <a:xfrm>
              <a:off x="1292" y="3370"/>
              <a:ext cx="288" cy="231"/>
            </a:xfrm>
            <a:prstGeom prst="rect">
              <a:avLst/>
            </a:prstGeom>
            <a:noFill/>
            <a:ln w="9525">
              <a:noFill/>
              <a:miter lim="800000"/>
              <a:headEnd/>
              <a:tailEnd/>
            </a:ln>
          </p:spPr>
          <p:txBody>
            <a:bodyPr wrap="none">
              <a:spAutoFit/>
            </a:bodyPr>
            <a:lstStyle/>
            <a:p>
              <a:r>
                <a:rPr lang="fr-FR"/>
                <a:t>= -</a:t>
              </a:r>
            </a:p>
          </p:txBody>
        </p:sp>
        <p:sp>
          <p:nvSpPr>
            <p:cNvPr id="12318" name="Text Box 48"/>
            <p:cNvSpPr txBox="1">
              <a:spLocks noChangeArrowheads="1"/>
            </p:cNvSpPr>
            <p:nvPr/>
          </p:nvSpPr>
          <p:spPr bwMode="auto">
            <a:xfrm>
              <a:off x="1821" y="3369"/>
              <a:ext cx="448" cy="231"/>
            </a:xfrm>
            <a:prstGeom prst="rect">
              <a:avLst/>
            </a:prstGeom>
            <a:noFill/>
            <a:ln w="9525">
              <a:noFill/>
              <a:miter lim="800000"/>
              <a:headEnd/>
              <a:tailEnd/>
            </a:ln>
          </p:spPr>
          <p:txBody>
            <a:bodyPr>
              <a:spAutoFit/>
            </a:bodyPr>
            <a:lstStyle/>
            <a:p>
              <a:r>
                <a:rPr lang="fr-FR"/>
                <a:t>= - m</a:t>
              </a:r>
            </a:p>
          </p:txBody>
        </p:sp>
      </p:grpSp>
      <p:grpSp>
        <p:nvGrpSpPr>
          <p:cNvPr id="9" name="Group 65"/>
          <p:cNvGrpSpPr>
            <a:grpSpLocks/>
          </p:cNvGrpSpPr>
          <p:nvPr/>
        </p:nvGrpSpPr>
        <p:grpSpPr bwMode="auto">
          <a:xfrm>
            <a:off x="6732240" y="5445224"/>
            <a:ext cx="1084263" cy="655637"/>
            <a:chOff x="3969" y="3249"/>
            <a:chExt cx="683" cy="413"/>
          </a:xfrm>
        </p:grpSpPr>
        <p:grpSp>
          <p:nvGrpSpPr>
            <p:cNvPr id="12308" name="Group 54"/>
            <p:cNvGrpSpPr>
              <a:grpSpLocks/>
            </p:cNvGrpSpPr>
            <p:nvPr/>
          </p:nvGrpSpPr>
          <p:grpSpPr bwMode="auto">
            <a:xfrm>
              <a:off x="3969" y="3249"/>
              <a:ext cx="363" cy="413"/>
              <a:chOff x="2699" y="3702"/>
              <a:chExt cx="363" cy="413"/>
            </a:xfrm>
          </p:grpSpPr>
          <p:sp>
            <p:nvSpPr>
              <p:cNvPr id="12310" name="Text Box 55"/>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a:t>U</a:t>
                </a:r>
                <a:r>
                  <a:rPr lang="fr-FR" baseline="-25000"/>
                  <a:t>20</a:t>
                </a:r>
              </a:p>
            </p:txBody>
          </p:sp>
          <p:sp>
            <p:nvSpPr>
              <p:cNvPr id="12311" name="Line 56"/>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2312" name="Text Box 57"/>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dirty="0"/>
                  <a:t>U</a:t>
                </a:r>
                <a:r>
                  <a:rPr lang="fr-FR" baseline="-25000" dirty="0"/>
                  <a:t>10</a:t>
                </a:r>
              </a:p>
            </p:txBody>
          </p:sp>
        </p:grpSp>
        <p:sp>
          <p:nvSpPr>
            <p:cNvPr id="12309" name="Text Box 64"/>
            <p:cNvSpPr txBox="1">
              <a:spLocks noChangeArrowheads="1"/>
            </p:cNvSpPr>
            <p:nvPr/>
          </p:nvSpPr>
          <p:spPr bwMode="auto">
            <a:xfrm>
              <a:off x="4252" y="3347"/>
              <a:ext cx="400" cy="231"/>
            </a:xfrm>
            <a:prstGeom prst="rect">
              <a:avLst/>
            </a:prstGeom>
            <a:noFill/>
            <a:ln w="9525">
              <a:noFill/>
              <a:miter lim="800000"/>
              <a:headEnd/>
              <a:tailEnd/>
            </a:ln>
          </p:spPr>
          <p:txBody>
            <a:bodyPr wrap="none">
              <a:spAutoFit/>
            </a:bodyPr>
            <a:lstStyle/>
            <a:p>
              <a:r>
                <a:rPr lang="fr-FR"/>
                <a:t>=  m</a:t>
              </a:r>
            </a:p>
          </p:txBody>
        </p:sp>
      </p:grpSp>
      <p:sp>
        <p:nvSpPr>
          <p:cNvPr id="14354" name="Rectangle 41"/>
          <p:cNvSpPr>
            <a:spLocks noChangeArrowheads="1"/>
          </p:cNvSpPr>
          <p:nvPr/>
        </p:nvSpPr>
        <p:spPr bwMode="auto">
          <a:xfrm>
            <a:off x="3831084" y="5558992"/>
            <a:ext cx="2039938" cy="354013"/>
          </a:xfrm>
          <a:prstGeom prst="rect">
            <a:avLst/>
          </a:prstGeom>
          <a:noFill/>
          <a:ln w="9525">
            <a:noFill/>
            <a:miter lim="800000"/>
            <a:headEnd/>
            <a:tailEnd/>
          </a:ln>
        </p:spPr>
        <p:txBody>
          <a:bodyPr wrap="none">
            <a:spAutoFit/>
          </a:bodyPr>
          <a:lstStyle/>
          <a:p>
            <a:pPr marL="342900" indent="-342900" algn="ctr">
              <a:spcBef>
                <a:spcPct val="20000"/>
              </a:spcBef>
            </a:pPr>
            <a:r>
              <a:rPr lang="fr-FR" sz="1700" dirty="0"/>
              <a:t>En valeur efficace: </a:t>
            </a:r>
            <a:endParaRPr lang="el-GR" sz="1700" dirty="0"/>
          </a:p>
        </p:txBody>
      </p:sp>
      <p:sp>
        <p:nvSpPr>
          <p:cNvPr id="14355" name="Rectangle 42"/>
          <p:cNvSpPr>
            <a:spLocks noChangeArrowheads="1"/>
          </p:cNvSpPr>
          <p:nvPr/>
        </p:nvSpPr>
        <p:spPr bwMode="auto">
          <a:xfrm>
            <a:off x="557211" y="4422774"/>
            <a:ext cx="755650" cy="354013"/>
          </a:xfrm>
          <a:prstGeom prst="rect">
            <a:avLst/>
          </a:prstGeom>
          <a:noFill/>
          <a:ln w="9525">
            <a:noFill/>
            <a:miter lim="800000"/>
            <a:headEnd/>
            <a:tailEnd/>
          </a:ln>
        </p:spPr>
        <p:txBody>
          <a:bodyPr wrap="none">
            <a:spAutoFit/>
          </a:bodyPr>
          <a:lstStyle/>
          <a:p>
            <a:pPr marL="342900" indent="-342900" algn="just">
              <a:spcBef>
                <a:spcPct val="20000"/>
              </a:spcBef>
            </a:pPr>
            <a:r>
              <a:rPr lang="fr-FR" sz="1700" dirty="0"/>
              <a:t>Donc:</a:t>
            </a:r>
          </a:p>
        </p:txBody>
      </p:sp>
      <p:sp>
        <p:nvSpPr>
          <p:cNvPr id="6" name="Espace réservé du numéro de diapositive 5"/>
          <p:cNvSpPr>
            <a:spLocks noGrp="1"/>
          </p:cNvSpPr>
          <p:nvPr>
            <p:ph type="sldNum" sz="quarter" idx="12"/>
          </p:nvPr>
        </p:nvSpPr>
        <p:spPr/>
        <p:txBody>
          <a:bodyPr/>
          <a:lstStyle/>
          <a:p>
            <a:pPr>
              <a:defRPr/>
            </a:pPr>
            <a:fld id="{DAE9C7FE-DF83-491E-B39F-BBA0A8CC0DFA}" type="slidenum">
              <a:rPr lang="fr-FR" smtClean="0"/>
              <a:pPr>
                <a:defRPr/>
              </a:pPr>
              <a:t>15</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4355"/>
                                        </p:tgtEl>
                                        <p:attrNameLst>
                                          <p:attrName>style.visibility</p:attrName>
                                        </p:attrNameLst>
                                      </p:cBhvr>
                                      <p:to>
                                        <p:strVal val="visible"/>
                                      </p:to>
                                    </p:set>
                                    <p:animEffect transition="in" filter="checkerboard(across)">
                                      <p:cBhvr>
                                        <p:cTn id="15" dur="500"/>
                                        <p:tgtEl>
                                          <p:spTgt spid="14355"/>
                                        </p:tgtEl>
                                      </p:cBhvr>
                                    </p:animEffect>
                                  </p:childTnLst>
                                </p:cTn>
                              </p:par>
                              <p:par>
                                <p:cTn id="16" presetID="5"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heckerboard(across)">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354"/>
                                        </p:tgtEl>
                                        <p:attrNameLst>
                                          <p:attrName>style.visibility</p:attrName>
                                        </p:attrNameLst>
                                      </p:cBhvr>
                                      <p:to>
                                        <p:strVal val="visible"/>
                                      </p:to>
                                    </p:set>
                                    <p:animEffect transition="in" filter="checkerboard(across)">
                                      <p:cBhvr>
                                        <p:cTn id="28" dur="500"/>
                                        <p:tgtEl>
                                          <p:spTgt spid="14354"/>
                                        </p:tgtEl>
                                      </p:cBhvr>
                                    </p:animEffect>
                                  </p:childTnLst>
                                </p:cTn>
                              </p:par>
                              <p:par>
                                <p:cTn id="29" presetID="5" presetClass="entr" presetSubtype="1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354" grpId="0"/>
      <p:bldP spid="1435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 </a:t>
            </a:r>
            <a:br>
              <a:rPr lang="fr-FR" sz="3400" b="1" dirty="0"/>
            </a:br>
            <a:r>
              <a:rPr lang="fr-FR" sz="3400" b="1" i="1" dirty="0"/>
              <a:t> </a:t>
            </a:r>
            <a:endParaRPr lang="fr-FR" sz="3400" b="1" dirty="0"/>
          </a:p>
        </p:txBody>
      </p:sp>
      <p:sp>
        <p:nvSpPr>
          <p:cNvPr id="61" name="Rectangle 3"/>
          <p:cNvSpPr txBox="1">
            <a:spLocks noChangeArrowheads="1"/>
          </p:cNvSpPr>
          <p:nvPr/>
        </p:nvSpPr>
        <p:spPr bwMode="auto">
          <a:xfrm>
            <a:off x="636712" y="1556792"/>
            <a:ext cx="7775574" cy="5113337"/>
          </a:xfrm>
          <a:prstGeom prst="rect">
            <a:avLst/>
          </a:prstGeom>
          <a:noFill/>
          <a:ln w="9525">
            <a:noFill/>
            <a:miter lim="800000"/>
            <a:headEnd/>
            <a:tailEnd/>
          </a:ln>
        </p:spPr>
        <p:txBody>
          <a:bodyPr/>
          <a:lstStyle/>
          <a:p>
            <a:pPr marL="342900" indent="-342900" algn="just">
              <a:lnSpc>
                <a:spcPct val="90000"/>
              </a:lnSpc>
              <a:spcBef>
                <a:spcPct val="20000"/>
              </a:spcBef>
              <a:defRPr/>
            </a:pPr>
            <a:r>
              <a:rPr lang="fr-FR" sz="1700" dirty="0">
                <a:latin typeface="Arial" pitchFamily="34" charset="0"/>
                <a:cs typeface="Arial" pitchFamily="34" charset="0"/>
              </a:rPr>
              <a:t>Si le primaire est alimenté sous une tension sinusoïdale:  u</a:t>
            </a:r>
            <a:r>
              <a:rPr lang="fr-FR" sz="1700" baseline="-25000" dirty="0">
                <a:latin typeface="Arial" pitchFamily="34" charset="0"/>
                <a:cs typeface="Arial" pitchFamily="34" charset="0"/>
              </a:rPr>
              <a:t>1</a:t>
            </a:r>
            <a:r>
              <a:rPr lang="fr-FR" sz="1700" dirty="0">
                <a:latin typeface="Arial" pitchFamily="34" charset="0"/>
                <a:cs typeface="Arial" pitchFamily="34" charset="0"/>
              </a:rPr>
              <a:t>  = U</a:t>
            </a:r>
            <a:r>
              <a:rPr lang="fr-FR" sz="1700" baseline="-25000" dirty="0">
                <a:latin typeface="Arial" pitchFamily="34" charset="0"/>
                <a:cs typeface="Arial" pitchFamily="34" charset="0"/>
              </a:rPr>
              <a:t>1m</a:t>
            </a:r>
            <a:r>
              <a:rPr lang="fr-FR" sz="1700" dirty="0">
                <a:latin typeface="Arial" pitchFamily="34" charset="0"/>
                <a:cs typeface="Arial" pitchFamily="34" charset="0"/>
              </a:rPr>
              <a:t> . cos(</a:t>
            </a:r>
            <a:r>
              <a:rPr lang="el-GR" sz="1700" dirty="0">
                <a:latin typeface="Arial" pitchFamily="34" charset="0"/>
                <a:cs typeface="Arial" pitchFamily="34" charset="0"/>
              </a:rPr>
              <a:t>ω</a:t>
            </a:r>
            <a:r>
              <a:rPr lang="fr-FR" sz="1700" dirty="0">
                <a:latin typeface="Arial" pitchFamily="34" charset="0"/>
                <a:cs typeface="Arial" pitchFamily="34" charset="0"/>
              </a:rPr>
              <a:t>t) </a:t>
            </a:r>
          </a:p>
          <a:p>
            <a:pPr marL="342900" indent="-342900" algn="just">
              <a:lnSpc>
                <a:spcPct val="90000"/>
              </a:lnSpc>
              <a:spcBef>
                <a:spcPct val="20000"/>
              </a:spcBef>
              <a:defRPr/>
            </a:pPr>
            <a:endParaRPr lang="fr-FR" sz="1700" dirty="0">
              <a:latin typeface="Arial" pitchFamily="34" charset="0"/>
              <a:cs typeface="Arial" pitchFamily="34" charset="0"/>
            </a:endParaRPr>
          </a:p>
          <a:p>
            <a:pPr marL="342900" indent="-342900" algn="just">
              <a:lnSpc>
                <a:spcPct val="90000"/>
              </a:lnSpc>
              <a:spcBef>
                <a:spcPct val="20000"/>
              </a:spcBef>
              <a:defRPr/>
            </a:pPr>
            <a:r>
              <a:rPr lang="fr-FR" sz="1700" dirty="0">
                <a:latin typeface="Arial" pitchFamily="34" charset="0"/>
                <a:cs typeface="Arial" pitchFamily="34" charset="0"/>
              </a:rPr>
              <a:t>sachant que  u</a:t>
            </a:r>
            <a:r>
              <a:rPr lang="fr-FR" sz="1700" baseline="-25000" dirty="0">
                <a:latin typeface="Arial" pitchFamily="34" charset="0"/>
                <a:cs typeface="Arial" pitchFamily="34" charset="0"/>
              </a:rPr>
              <a:t>1</a:t>
            </a:r>
            <a:r>
              <a:rPr lang="fr-FR" sz="1700" dirty="0">
                <a:latin typeface="Arial" pitchFamily="34" charset="0"/>
                <a:cs typeface="Arial" pitchFamily="34" charset="0"/>
              </a:rPr>
              <a:t> ≈  n</a:t>
            </a:r>
            <a:r>
              <a:rPr lang="fr-FR" sz="1700" baseline="-25000" dirty="0">
                <a:latin typeface="Arial" pitchFamily="34" charset="0"/>
                <a:cs typeface="Arial" pitchFamily="34" charset="0"/>
              </a:rPr>
              <a:t>1</a:t>
            </a:r>
            <a:r>
              <a:rPr lang="fr-FR" sz="1700" dirty="0">
                <a:latin typeface="Arial" pitchFamily="34" charset="0"/>
                <a:cs typeface="Arial" pitchFamily="34" charset="0"/>
              </a:rPr>
              <a:t>d</a:t>
            </a:r>
            <a:r>
              <a:rPr lang="el-GR" sz="1700" dirty="0">
                <a:latin typeface="Arial" pitchFamily="34" charset="0"/>
                <a:cs typeface="Arial" pitchFamily="34" charset="0"/>
              </a:rPr>
              <a:t>Φ</a:t>
            </a:r>
            <a:r>
              <a:rPr lang="fr-FR" sz="1700" baseline="-25000" dirty="0">
                <a:latin typeface="Arial" pitchFamily="34" charset="0"/>
                <a:cs typeface="Arial" pitchFamily="34" charset="0"/>
              </a:rPr>
              <a:t>10</a:t>
            </a:r>
            <a:r>
              <a:rPr lang="fr-FR" sz="1700" dirty="0">
                <a:latin typeface="Arial" pitchFamily="34" charset="0"/>
                <a:cs typeface="Arial" pitchFamily="34" charset="0"/>
              </a:rPr>
              <a:t>/</a:t>
            </a:r>
            <a:r>
              <a:rPr lang="fr-FR" sz="1700" dirty="0" err="1">
                <a:latin typeface="Arial" pitchFamily="34" charset="0"/>
                <a:cs typeface="Arial" pitchFamily="34" charset="0"/>
              </a:rPr>
              <a:t>dt</a:t>
            </a:r>
            <a:r>
              <a:rPr lang="fr-FR" sz="1700" dirty="0">
                <a:latin typeface="Arial" pitchFamily="34" charset="0"/>
                <a:cs typeface="Arial" pitchFamily="34" charset="0"/>
              </a:rPr>
              <a:t>  → </a:t>
            </a:r>
            <a:r>
              <a:rPr lang="el-GR" sz="1700" dirty="0">
                <a:latin typeface="Arial" pitchFamily="34" charset="0"/>
                <a:cs typeface="Arial" pitchFamily="34" charset="0"/>
              </a:rPr>
              <a:t>Φ</a:t>
            </a:r>
            <a:r>
              <a:rPr lang="fr-FR" sz="1700" baseline="-25000" dirty="0">
                <a:latin typeface="Arial" pitchFamily="34" charset="0"/>
                <a:cs typeface="Arial" pitchFamily="34" charset="0"/>
              </a:rPr>
              <a:t>10</a:t>
            </a:r>
            <a:r>
              <a:rPr lang="fr-FR" sz="1700" dirty="0">
                <a:latin typeface="Arial" pitchFamily="34" charset="0"/>
                <a:cs typeface="Arial" pitchFamily="34" charset="0"/>
              </a:rPr>
              <a:t> = </a:t>
            </a:r>
            <a:r>
              <a:rPr lang="el-GR" sz="1700" dirty="0">
                <a:latin typeface="Arial" pitchFamily="34" charset="0"/>
                <a:cs typeface="Arial" pitchFamily="34" charset="0"/>
              </a:rPr>
              <a:t>Φ</a:t>
            </a:r>
            <a:r>
              <a:rPr lang="fr-FR" sz="1700" baseline="-25000" dirty="0">
                <a:latin typeface="Arial" pitchFamily="34" charset="0"/>
                <a:cs typeface="Arial" pitchFamily="34" charset="0"/>
              </a:rPr>
              <a:t>m</a:t>
            </a:r>
            <a:r>
              <a:rPr lang="fr-FR" sz="1700" dirty="0">
                <a:latin typeface="Arial" pitchFamily="34" charset="0"/>
                <a:cs typeface="Arial" pitchFamily="34" charset="0"/>
              </a:rPr>
              <a:t> sin(</a:t>
            </a:r>
            <a:r>
              <a:rPr lang="el-GR" sz="1700" dirty="0">
                <a:latin typeface="Arial" pitchFamily="34" charset="0"/>
                <a:cs typeface="Arial" pitchFamily="34" charset="0"/>
              </a:rPr>
              <a:t>ω</a:t>
            </a:r>
            <a:r>
              <a:rPr lang="fr-FR" sz="1700" dirty="0">
                <a:latin typeface="Arial" pitchFamily="34" charset="0"/>
                <a:cs typeface="Arial" pitchFamily="34" charset="0"/>
              </a:rPr>
              <a:t>t)      avec    </a:t>
            </a:r>
            <a:r>
              <a:rPr lang="el-GR" sz="1700" dirty="0">
                <a:latin typeface="Arial" pitchFamily="34" charset="0"/>
                <a:cs typeface="Arial" pitchFamily="34" charset="0"/>
              </a:rPr>
              <a:t>Φ</a:t>
            </a:r>
            <a:r>
              <a:rPr lang="fr-FR" sz="1700" baseline="-25000" dirty="0">
                <a:latin typeface="Arial" pitchFamily="34" charset="0"/>
                <a:cs typeface="Arial" pitchFamily="34" charset="0"/>
              </a:rPr>
              <a:t>m</a:t>
            </a:r>
            <a:r>
              <a:rPr lang="fr-FR" sz="1700" dirty="0">
                <a:latin typeface="Arial" pitchFamily="34" charset="0"/>
                <a:cs typeface="Arial" pitchFamily="34" charset="0"/>
              </a:rPr>
              <a:t> = U</a:t>
            </a:r>
            <a:r>
              <a:rPr lang="fr-FR" sz="1700" baseline="-25000" dirty="0">
                <a:latin typeface="Arial" pitchFamily="34" charset="0"/>
                <a:cs typeface="Arial" pitchFamily="34" charset="0"/>
              </a:rPr>
              <a:t>1m </a:t>
            </a:r>
            <a:r>
              <a:rPr lang="fr-FR" sz="1700" dirty="0">
                <a:latin typeface="Arial" pitchFamily="34" charset="0"/>
                <a:cs typeface="Arial" pitchFamily="34" charset="0"/>
              </a:rPr>
              <a:t>/(n</a:t>
            </a:r>
            <a:r>
              <a:rPr lang="fr-FR" sz="1700" baseline="-25000" dirty="0">
                <a:latin typeface="Arial" pitchFamily="34" charset="0"/>
                <a:cs typeface="Arial" pitchFamily="34" charset="0"/>
              </a:rPr>
              <a:t>1</a:t>
            </a:r>
            <a:r>
              <a:rPr lang="el-GR" sz="1700" dirty="0">
                <a:latin typeface="Arial" pitchFamily="34" charset="0"/>
                <a:cs typeface="Arial" pitchFamily="34" charset="0"/>
              </a:rPr>
              <a:t>ω</a:t>
            </a:r>
            <a:r>
              <a:rPr lang="fr-FR" sz="1700" dirty="0">
                <a:latin typeface="Arial" pitchFamily="34" charset="0"/>
                <a:cs typeface="Arial" pitchFamily="34" charset="0"/>
              </a:rPr>
              <a:t>)</a:t>
            </a:r>
          </a:p>
          <a:p>
            <a:pPr marL="342900" indent="-342900" algn="just">
              <a:lnSpc>
                <a:spcPct val="90000"/>
              </a:lnSpc>
              <a:spcBef>
                <a:spcPct val="20000"/>
              </a:spcBef>
              <a:defRPr/>
            </a:pPr>
            <a:endParaRPr lang="fr-FR" sz="1700" dirty="0">
              <a:latin typeface="Arial" pitchFamily="34" charset="0"/>
              <a:cs typeface="Arial" pitchFamily="34" charset="0"/>
            </a:endParaRPr>
          </a:p>
          <a:p>
            <a:pPr marL="342900" indent="-342900" algn="just">
              <a:lnSpc>
                <a:spcPct val="90000"/>
              </a:lnSpc>
              <a:spcBef>
                <a:spcPct val="20000"/>
              </a:spcBef>
              <a:defRPr/>
            </a:pPr>
            <a:r>
              <a:rPr lang="fr-FR" sz="1700" dirty="0">
                <a:latin typeface="Arial" pitchFamily="34" charset="0"/>
                <a:cs typeface="Arial" pitchFamily="34" charset="0"/>
              </a:rPr>
              <a:t>Or </a:t>
            </a:r>
            <a:r>
              <a:rPr lang="el-GR" sz="1700" dirty="0">
                <a:latin typeface="Arial" pitchFamily="34" charset="0"/>
                <a:cs typeface="Arial" pitchFamily="34" charset="0"/>
              </a:rPr>
              <a:t>Φ</a:t>
            </a:r>
            <a:r>
              <a:rPr lang="fr-FR" sz="1700" baseline="-25000" dirty="0">
                <a:latin typeface="Arial" pitchFamily="34" charset="0"/>
                <a:cs typeface="Arial" pitchFamily="34" charset="0"/>
              </a:rPr>
              <a:t>m</a:t>
            </a:r>
            <a:r>
              <a:rPr lang="fr-FR" sz="1700" dirty="0">
                <a:latin typeface="Arial" pitchFamily="34" charset="0"/>
                <a:cs typeface="Arial" pitchFamily="34" charset="0"/>
              </a:rPr>
              <a:t> =  </a:t>
            </a:r>
            <a:r>
              <a:rPr lang="fr-FR" sz="1700" dirty="0" err="1">
                <a:latin typeface="Arial" pitchFamily="34" charset="0"/>
                <a:cs typeface="Arial" pitchFamily="34" charset="0"/>
              </a:rPr>
              <a:t>B</a:t>
            </a:r>
            <a:r>
              <a:rPr lang="fr-FR" sz="1700" baseline="-25000" dirty="0" err="1">
                <a:latin typeface="Arial" pitchFamily="34" charset="0"/>
                <a:cs typeface="Arial" pitchFamily="34" charset="0"/>
              </a:rPr>
              <a:t>max</a:t>
            </a:r>
            <a:r>
              <a:rPr lang="fr-FR" sz="1700" dirty="0" err="1">
                <a:latin typeface="Arial" pitchFamily="34" charset="0"/>
                <a:cs typeface="Arial" pitchFamily="34" charset="0"/>
              </a:rPr>
              <a:t>.S</a:t>
            </a:r>
            <a:r>
              <a:rPr lang="fr-FR" sz="1700" dirty="0">
                <a:latin typeface="Arial" pitchFamily="34" charset="0"/>
                <a:cs typeface="Arial" pitchFamily="34" charset="0"/>
              </a:rPr>
              <a:t>  avec S est l’air de la section droite des noyaux</a:t>
            </a:r>
          </a:p>
          <a:p>
            <a:pPr marL="342900" indent="-342900" algn="just">
              <a:lnSpc>
                <a:spcPct val="90000"/>
              </a:lnSpc>
              <a:spcBef>
                <a:spcPct val="20000"/>
              </a:spcBef>
              <a:defRPr/>
            </a:pPr>
            <a:endParaRPr lang="fr-FR" sz="1700" dirty="0">
              <a:latin typeface="Arial" pitchFamily="34" charset="0"/>
              <a:cs typeface="Arial" pitchFamily="34" charset="0"/>
            </a:endParaRPr>
          </a:p>
          <a:p>
            <a:pPr marL="342900" indent="-342900" algn="just">
              <a:lnSpc>
                <a:spcPct val="90000"/>
              </a:lnSpc>
              <a:spcBef>
                <a:spcPct val="20000"/>
              </a:spcBef>
              <a:defRPr/>
            </a:pPr>
            <a:r>
              <a:rPr lang="fr-FR" sz="1700" dirty="0">
                <a:latin typeface="Arial" pitchFamily="34" charset="0"/>
                <a:cs typeface="Arial" pitchFamily="34" charset="0"/>
              </a:rPr>
              <a:t>		Donc   U</a:t>
            </a:r>
            <a:r>
              <a:rPr lang="fr-FR" sz="1700" baseline="-25000" dirty="0">
                <a:latin typeface="Arial" pitchFamily="34" charset="0"/>
                <a:cs typeface="Arial" pitchFamily="34" charset="0"/>
              </a:rPr>
              <a:t>1m</a:t>
            </a:r>
            <a:r>
              <a:rPr lang="fr-FR" sz="1700" dirty="0">
                <a:latin typeface="Arial" pitchFamily="34" charset="0"/>
                <a:cs typeface="Arial" pitchFamily="34" charset="0"/>
              </a:rPr>
              <a:t> = n</a:t>
            </a:r>
            <a:r>
              <a:rPr lang="fr-FR" sz="1700" baseline="-25000" dirty="0">
                <a:latin typeface="Arial" pitchFamily="34" charset="0"/>
                <a:cs typeface="Arial" pitchFamily="34" charset="0"/>
              </a:rPr>
              <a:t>1</a:t>
            </a:r>
            <a:r>
              <a:rPr lang="fr-FR" sz="1700" dirty="0">
                <a:latin typeface="Arial" pitchFamily="34" charset="0"/>
                <a:cs typeface="Arial" pitchFamily="34" charset="0"/>
              </a:rPr>
              <a:t> </a:t>
            </a:r>
            <a:r>
              <a:rPr lang="el-GR" sz="1700" dirty="0">
                <a:latin typeface="Arial" pitchFamily="34" charset="0"/>
                <a:cs typeface="Arial" pitchFamily="34" charset="0"/>
              </a:rPr>
              <a:t>ω</a:t>
            </a:r>
            <a:r>
              <a:rPr lang="fr-FR" sz="1700" dirty="0">
                <a:latin typeface="Arial" pitchFamily="34" charset="0"/>
                <a:cs typeface="Arial" pitchFamily="34" charset="0"/>
              </a:rPr>
              <a:t>  </a:t>
            </a:r>
            <a:r>
              <a:rPr lang="fr-FR" sz="1700" dirty="0" err="1">
                <a:latin typeface="Arial" pitchFamily="34" charset="0"/>
                <a:cs typeface="Arial" pitchFamily="34" charset="0"/>
              </a:rPr>
              <a:t>B</a:t>
            </a:r>
            <a:r>
              <a:rPr lang="fr-FR" sz="1700" baseline="-25000" dirty="0" err="1">
                <a:latin typeface="Arial" pitchFamily="34" charset="0"/>
                <a:cs typeface="Arial" pitchFamily="34" charset="0"/>
              </a:rPr>
              <a:t>max</a:t>
            </a:r>
            <a:r>
              <a:rPr lang="fr-FR" sz="1700" dirty="0" err="1">
                <a:latin typeface="Arial" pitchFamily="34" charset="0"/>
                <a:cs typeface="Arial" pitchFamily="34" charset="0"/>
              </a:rPr>
              <a:t>.S</a:t>
            </a:r>
            <a:r>
              <a:rPr lang="fr-FR" sz="1700" dirty="0">
                <a:latin typeface="Arial" pitchFamily="34" charset="0"/>
                <a:cs typeface="Arial" pitchFamily="34" charset="0"/>
              </a:rPr>
              <a:t> = 2</a:t>
            </a:r>
            <a:r>
              <a:rPr lang="el-GR" sz="1700" dirty="0">
                <a:latin typeface="Arial" pitchFamily="34" charset="0"/>
                <a:cs typeface="Arial" pitchFamily="34" charset="0"/>
              </a:rPr>
              <a:t>π</a:t>
            </a:r>
            <a:r>
              <a:rPr lang="fr-FR" sz="1700" dirty="0">
                <a:latin typeface="Arial" pitchFamily="34" charset="0"/>
                <a:cs typeface="Arial" pitchFamily="34" charset="0"/>
              </a:rPr>
              <a:t> n</a:t>
            </a:r>
            <a:r>
              <a:rPr lang="fr-FR" sz="1700" baseline="-25000" dirty="0">
                <a:latin typeface="Arial" pitchFamily="34" charset="0"/>
                <a:cs typeface="Arial" pitchFamily="34" charset="0"/>
              </a:rPr>
              <a:t>1</a:t>
            </a:r>
            <a:r>
              <a:rPr lang="fr-FR" sz="1700" dirty="0">
                <a:latin typeface="Arial" pitchFamily="34" charset="0"/>
                <a:cs typeface="Arial" pitchFamily="34" charset="0"/>
              </a:rPr>
              <a:t>. f  </a:t>
            </a:r>
            <a:r>
              <a:rPr lang="fr-FR" sz="1700" dirty="0" err="1">
                <a:latin typeface="Arial" pitchFamily="34" charset="0"/>
                <a:cs typeface="Arial" pitchFamily="34" charset="0"/>
              </a:rPr>
              <a:t>B</a:t>
            </a:r>
            <a:r>
              <a:rPr lang="fr-FR" sz="1700" baseline="-25000" dirty="0" err="1">
                <a:latin typeface="Arial" pitchFamily="34" charset="0"/>
                <a:cs typeface="Arial" pitchFamily="34" charset="0"/>
              </a:rPr>
              <a:t>max</a:t>
            </a:r>
            <a:r>
              <a:rPr lang="fr-FR" sz="1700" dirty="0" err="1">
                <a:latin typeface="Arial" pitchFamily="34" charset="0"/>
                <a:cs typeface="Arial" pitchFamily="34" charset="0"/>
              </a:rPr>
              <a:t>.S</a:t>
            </a:r>
            <a:r>
              <a:rPr lang="fr-FR" sz="1700" dirty="0">
                <a:latin typeface="Arial" pitchFamily="34" charset="0"/>
                <a:cs typeface="Arial" pitchFamily="34" charset="0"/>
              </a:rPr>
              <a:t> </a:t>
            </a:r>
          </a:p>
          <a:p>
            <a:pPr marL="342900" indent="-342900">
              <a:lnSpc>
                <a:spcPct val="90000"/>
              </a:lnSpc>
              <a:spcBef>
                <a:spcPct val="20000"/>
              </a:spcBef>
              <a:defRPr/>
            </a:pPr>
            <a:endParaRPr lang="fr-FR" dirty="0">
              <a:latin typeface="+mn-lt"/>
              <a:cs typeface="+mn-cs"/>
            </a:endParaRPr>
          </a:p>
          <a:p>
            <a:pPr marL="342900" indent="-342900">
              <a:lnSpc>
                <a:spcPct val="90000"/>
              </a:lnSpc>
              <a:spcBef>
                <a:spcPct val="20000"/>
              </a:spcBef>
              <a:defRPr/>
            </a:pPr>
            <a:endParaRPr lang="fr-FR" sz="2000" b="1" dirty="0">
              <a:latin typeface="+mn-lt"/>
              <a:cs typeface="+mn-cs"/>
            </a:endParaRPr>
          </a:p>
          <a:p>
            <a:pPr marL="342900" indent="-342900">
              <a:lnSpc>
                <a:spcPct val="90000"/>
              </a:lnSpc>
              <a:spcBef>
                <a:spcPct val="20000"/>
              </a:spcBef>
              <a:defRPr/>
            </a:pPr>
            <a:r>
              <a:rPr lang="fr-FR" sz="2000" b="1" dirty="0">
                <a:latin typeface="+mn-lt"/>
                <a:cs typeface="+mn-cs"/>
              </a:rPr>
              <a:t>Formules de Boucherot</a:t>
            </a:r>
          </a:p>
          <a:p>
            <a:pPr marL="342900" indent="-342900">
              <a:lnSpc>
                <a:spcPct val="90000"/>
              </a:lnSpc>
              <a:spcBef>
                <a:spcPct val="20000"/>
              </a:spcBef>
              <a:defRPr/>
            </a:pPr>
            <a:endParaRPr lang="el-GR" dirty="0">
              <a:latin typeface="+mn-lt"/>
              <a:cs typeface="+mn-cs"/>
            </a:endParaRPr>
          </a:p>
          <a:p>
            <a:pPr marL="342900" indent="-342900" algn="just">
              <a:lnSpc>
                <a:spcPct val="90000"/>
              </a:lnSpc>
              <a:spcBef>
                <a:spcPct val="20000"/>
              </a:spcBef>
              <a:defRPr/>
            </a:pPr>
            <a:endParaRPr lang="el-GR" dirty="0">
              <a:latin typeface="+mn-lt"/>
              <a:cs typeface="+mn-cs"/>
            </a:endParaRPr>
          </a:p>
          <a:p>
            <a:pPr marL="342900" indent="-342900" algn="just">
              <a:lnSpc>
                <a:spcPct val="90000"/>
              </a:lnSpc>
              <a:spcBef>
                <a:spcPct val="20000"/>
              </a:spcBef>
              <a:defRPr/>
            </a:pPr>
            <a:endParaRPr lang="fr-FR" sz="1400" dirty="0">
              <a:latin typeface="+mn-lt"/>
              <a:cs typeface="+mn-cs"/>
            </a:endParaRPr>
          </a:p>
          <a:p>
            <a:pPr marL="342900" indent="-342900" algn="ctr">
              <a:lnSpc>
                <a:spcPct val="90000"/>
              </a:lnSpc>
              <a:spcBef>
                <a:spcPct val="20000"/>
              </a:spcBef>
              <a:defRPr/>
            </a:pPr>
            <a:endParaRPr lang="fr-FR" sz="1400" dirty="0">
              <a:latin typeface="+mn-lt"/>
              <a:cs typeface="+mn-cs"/>
            </a:endParaRPr>
          </a:p>
          <a:p>
            <a:pPr marL="342900" indent="-342900" algn="ctr">
              <a:lnSpc>
                <a:spcPct val="90000"/>
              </a:lnSpc>
              <a:spcBef>
                <a:spcPct val="20000"/>
              </a:spcBef>
              <a:defRPr/>
            </a:pPr>
            <a:endParaRPr lang="fr-FR" sz="2000" b="1" dirty="0">
              <a:latin typeface="+mn-lt"/>
              <a:cs typeface="+mn-cs"/>
            </a:endParaRPr>
          </a:p>
          <a:p>
            <a:pPr marL="342900" indent="-342900">
              <a:lnSpc>
                <a:spcPct val="90000"/>
              </a:lnSpc>
              <a:spcBef>
                <a:spcPct val="20000"/>
              </a:spcBef>
              <a:defRPr/>
            </a:pPr>
            <a:r>
              <a:rPr lang="fr-FR" sz="2000" b="1" dirty="0">
                <a:latin typeface="+mn-lt"/>
                <a:cs typeface="+mn-cs"/>
              </a:rPr>
              <a:t>		</a:t>
            </a:r>
            <a:endParaRPr lang="el-GR" sz="2000" b="1" dirty="0">
              <a:latin typeface="+mn-lt"/>
              <a:cs typeface="+mn-cs"/>
            </a:endParaRPr>
          </a:p>
        </p:txBody>
      </p:sp>
      <p:grpSp>
        <p:nvGrpSpPr>
          <p:cNvPr id="2" name="Group 56"/>
          <p:cNvGrpSpPr>
            <a:grpSpLocks/>
          </p:cNvGrpSpPr>
          <p:nvPr/>
        </p:nvGrpSpPr>
        <p:grpSpPr bwMode="auto">
          <a:xfrm>
            <a:off x="2706017" y="4797152"/>
            <a:ext cx="3813178" cy="1339850"/>
            <a:chOff x="1156" y="2478"/>
            <a:chExt cx="2402" cy="844"/>
          </a:xfrm>
        </p:grpSpPr>
        <p:grpSp>
          <p:nvGrpSpPr>
            <p:cNvPr id="13334" name="Group 40"/>
            <p:cNvGrpSpPr>
              <a:grpSpLocks/>
            </p:cNvGrpSpPr>
            <p:nvPr/>
          </p:nvGrpSpPr>
          <p:grpSpPr bwMode="auto">
            <a:xfrm>
              <a:off x="1202" y="2478"/>
              <a:ext cx="2339" cy="436"/>
              <a:chOff x="1882" y="3748"/>
              <a:chExt cx="2339" cy="436"/>
            </a:xfrm>
          </p:grpSpPr>
          <p:sp>
            <p:nvSpPr>
              <p:cNvPr id="13350" name="Text Box 31"/>
              <p:cNvSpPr txBox="1">
                <a:spLocks noChangeArrowheads="1"/>
              </p:cNvSpPr>
              <p:nvPr/>
            </p:nvSpPr>
            <p:spPr bwMode="auto">
              <a:xfrm>
                <a:off x="1882" y="3838"/>
                <a:ext cx="454" cy="233"/>
              </a:xfrm>
              <a:prstGeom prst="rect">
                <a:avLst/>
              </a:prstGeom>
              <a:noFill/>
              <a:ln w="9525">
                <a:noFill/>
                <a:miter lim="800000"/>
                <a:headEnd/>
                <a:tailEnd/>
              </a:ln>
            </p:spPr>
            <p:txBody>
              <a:bodyPr wrap="none">
                <a:spAutoFit/>
              </a:bodyPr>
              <a:lstStyle/>
              <a:p>
                <a:r>
                  <a:rPr lang="fr-FR" b="1" dirty="0"/>
                  <a:t>U</a:t>
                </a:r>
                <a:r>
                  <a:rPr lang="fr-FR" b="1" baseline="-25000" dirty="0"/>
                  <a:t>10</a:t>
                </a:r>
                <a:r>
                  <a:rPr lang="fr-FR" b="1" dirty="0"/>
                  <a:t> =</a:t>
                </a:r>
              </a:p>
            </p:txBody>
          </p:sp>
          <p:grpSp>
            <p:nvGrpSpPr>
              <p:cNvPr id="13351" name="Group 38"/>
              <p:cNvGrpSpPr>
                <a:grpSpLocks/>
              </p:cNvGrpSpPr>
              <p:nvPr/>
            </p:nvGrpSpPr>
            <p:grpSpPr bwMode="auto">
              <a:xfrm>
                <a:off x="2245" y="3748"/>
                <a:ext cx="363" cy="436"/>
                <a:chOff x="1927" y="3793"/>
                <a:chExt cx="363" cy="436"/>
              </a:xfrm>
            </p:grpSpPr>
            <p:grpSp>
              <p:nvGrpSpPr>
                <p:cNvPr id="13353" name="Group 27"/>
                <p:cNvGrpSpPr>
                  <a:grpSpLocks/>
                </p:cNvGrpSpPr>
                <p:nvPr/>
              </p:nvGrpSpPr>
              <p:grpSpPr bwMode="auto">
                <a:xfrm>
                  <a:off x="1927" y="3793"/>
                  <a:ext cx="363" cy="355"/>
                  <a:chOff x="2699" y="3702"/>
                  <a:chExt cx="363" cy="355"/>
                </a:xfrm>
              </p:grpSpPr>
              <p:sp>
                <p:nvSpPr>
                  <p:cNvPr id="13360" name="Text Box 28"/>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b="1" dirty="0"/>
                      <a:t>U</a:t>
                    </a:r>
                    <a:r>
                      <a:rPr lang="fr-FR" b="1" baseline="-25000" dirty="0"/>
                      <a:t>1m</a:t>
                    </a:r>
                  </a:p>
                </p:txBody>
              </p:sp>
              <p:sp>
                <p:nvSpPr>
                  <p:cNvPr id="13361" name="Line 29"/>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b="1"/>
                  </a:p>
                </p:txBody>
              </p:sp>
              <p:sp>
                <p:nvSpPr>
                  <p:cNvPr id="13362" name="Text Box 30"/>
                  <p:cNvSpPr txBox="1">
                    <a:spLocks noChangeArrowheads="1"/>
                  </p:cNvSpPr>
                  <p:nvPr/>
                </p:nvSpPr>
                <p:spPr bwMode="auto">
                  <a:xfrm>
                    <a:off x="2699" y="3884"/>
                    <a:ext cx="363" cy="173"/>
                  </a:xfrm>
                  <a:prstGeom prst="rect">
                    <a:avLst/>
                  </a:prstGeom>
                  <a:noFill/>
                  <a:ln w="9525">
                    <a:noFill/>
                    <a:miter lim="800000"/>
                    <a:headEnd/>
                    <a:tailEnd/>
                  </a:ln>
                </p:spPr>
                <p:txBody>
                  <a:bodyPr>
                    <a:spAutoFit/>
                  </a:bodyPr>
                  <a:lstStyle/>
                  <a:p>
                    <a:endParaRPr lang="fr-FR" b="1" baseline="-25000"/>
                  </a:p>
                </p:txBody>
              </p:sp>
            </p:grpSp>
            <p:grpSp>
              <p:nvGrpSpPr>
                <p:cNvPr id="13354" name="Group 37"/>
                <p:cNvGrpSpPr>
                  <a:grpSpLocks/>
                </p:cNvGrpSpPr>
                <p:nvPr/>
              </p:nvGrpSpPr>
              <p:grpSpPr bwMode="auto">
                <a:xfrm>
                  <a:off x="1965" y="3998"/>
                  <a:ext cx="225" cy="231"/>
                  <a:chOff x="1762" y="3430"/>
                  <a:chExt cx="225" cy="231"/>
                </a:xfrm>
              </p:grpSpPr>
              <p:grpSp>
                <p:nvGrpSpPr>
                  <p:cNvPr id="13355" name="Group 36"/>
                  <p:cNvGrpSpPr>
                    <a:grpSpLocks/>
                  </p:cNvGrpSpPr>
                  <p:nvPr/>
                </p:nvGrpSpPr>
                <p:grpSpPr bwMode="auto">
                  <a:xfrm>
                    <a:off x="1762" y="3475"/>
                    <a:ext cx="181" cy="137"/>
                    <a:chOff x="567" y="3475"/>
                    <a:chExt cx="181" cy="137"/>
                  </a:xfrm>
                </p:grpSpPr>
                <p:sp>
                  <p:nvSpPr>
                    <p:cNvPr id="13357" name="Line 32"/>
                    <p:cNvSpPr>
                      <a:spLocks noChangeShapeType="1"/>
                    </p:cNvSpPr>
                    <p:nvPr/>
                  </p:nvSpPr>
                  <p:spPr bwMode="auto">
                    <a:xfrm>
                      <a:off x="567" y="3521"/>
                      <a:ext cx="45" cy="91"/>
                    </a:xfrm>
                    <a:prstGeom prst="line">
                      <a:avLst/>
                    </a:prstGeom>
                    <a:noFill/>
                    <a:ln w="9525">
                      <a:solidFill>
                        <a:schemeClr val="tx1"/>
                      </a:solidFill>
                      <a:round/>
                      <a:headEnd/>
                      <a:tailEnd/>
                    </a:ln>
                  </p:spPr>
                  <p:txBody>
                    <a:bodyPr/>
                    <a:lstStyle/>
                    <a:p>
                      <a:endParaRPr lang="fr-FR" b="1"/>
                    </a:p>
                  </p:txBody>
                </p:sp>
                <p:sp>
                  <p:nvSpPr>
                    <p:cNvPr id="13358" name="Line 33"/>
                    <p:cNvSpPr>
                      <a:spLocks noChangeShapeType="1"/>
                    </p:cNvSpPr>
                    <p:nvPr/>
                  </p:nvSpPr>
                  <p:spPr bwMode="auto">
                    <a:xfrm flipV="1">
                      <a:off x="612" y="3475"/>
                      <a:ext cx="45" cy="137"/>
                    </a:xfrm>
                    <a:prstGeom prst="line">
                      <a:avLst/>
                    </a:prstGeom>
                    <a:noFill/>
                    <a:ln w="9525">
                      <a:solidFill>
                        <a:schemeClr val="tx1"/>
                      </a:solidFill>
                      <a:round/>
                      <a:headEnd/>
                      <a:tailEnd/>
                    </a:ln>
                  </p:spPr>
                  <p:txBody>
                    <a:bodyPr/>
                    <a:lstStyle/>
                    <a:p>
                      <a:endParaRPr lang="fr-FR" b="1"/>
                    </a:p>
                  </p:txBody>
                </p:sp>
                <p:sp>
                  <p:nvSpPr>
                    <p:cNvPr id="13359" name="Line 34"/>
                    <p:cNvSpPr>
                      <a:spLocks noChangeShapeType="1"/>
                    </p:cNvSpPr>
                    <p:nvPr/>
                  </p:nvSpPr>
                  <p:spPr bwMode="auto">
                    <a:xfrm>
                      <a:off x="657" y="3475"/>
                      <a:ext cx="91" cy="0"/>
                    </a:xfrm>
                    <a:prstGeom prst="line">
                      <a:avLst/>
                    </a:prstGeom>
                    <a:noFill/>
                    <a:ln w="9525">
                      <a:solidFill>
                        <a:schemeClr val="tx1"/>
                      </a:solidFill>
                      <a:round/>
                      <a:headEnd/>
                      <a:tailEnd/>
                    </a:ln>
                  </p:spPr>
                  <p:txBody>
                    <a:bodyPr/>
                    <a:lstStyle/>
                    <a:p>
                      <a:endParaRPr lang="fr-FR" b="1"/>
                    </a:p>
                  </p:txBody>
                </p:sp>
              </p:grpSp>
              <p:sp>
                <p:nvSpPr>
                  <p:cNvPr id="13356" name="Text Box 35"/>
                  <p:cNvSpPr txBox="1">
                    <a:spLocks noChangeArrowheads="1"/>
                  </p:cNvSpPr>
                  <p:nvPr/>
                </p:nvSpPr>
                <p:spPr bwMode="auto">
                  <a:xfrm>
                    <a:off x="1791" y="3430"/>
                    <a:ext cx="196" cy="231"/>
                  </a:xfrm>
                  <a:prstGeom prst="rect">
                    <a:avLst/>
                  </a:prstGeom>
                  <a:noFill/>
                  <a:ln w="9525">
                    <a:noFill/>
                    <a:miter lim="800000"/>
                    <a:headEnd/>
                    <a:tailEnd/>
                  </a:ln>
                </p:spPr>
                <p:txBody>
                  <a:bodyPr wrap="none">
                    <a:spAutoFit/>
                  </a:bodyPr>
                  <a:lstStyle/>
                  <a:p>
                    <a:r>
                      <a:rPr lang="fr-FR" b="1"/>
                      <a:t>2</a:t>
                    </a:r>
                  </a:p>
                </p:txBody>
              </p:sp>
            </p:grpSp>
          </p:grpSp>
          <mc:AlternateContent xmlns:mc="http://schemas.openxmlformats.org/markup-compatibility/2006" xmlns:a14="http://schemas.microsoft.com/office/drawing/2010/main">
            <mc:Choice Requires="a14">
              <p:sp>
                <p:nvSpPr>
                  <p:cNvPr id="13352" name="Text Box 39"/>
                  <p:cNvSpPr txBox="1">
                    <a:spLocks noChangeArrowheads="1"/>
                  </p:cNvSpPr>
                  <p:nvPr/>
                </p:nvSpPr>
                <p:spPr bwMode="auto">
                  <a:xfrm>
                    <a:off x="2544" y="3863"/>
                    <a:ext cx="1677" cy="233"/>
                  </a:xfrm>
                  <a:prstGeom prst="rect">
                    <a:avLst/>
                  </a:prstGeom>
                  <a:noFill/>
                  <a:ln w="9525">
                    <a:noFill/>
                    <a:miter lim="800000"/>
                    <a:headEnd/>
                    <a:tailEnd/>
                  </a:ln>
                </p:spPr>
                <p:txBody>
                  <a:bodyPr wrap="none">
                    <a:spAutoFit/>
                  </a:bodyPr>
                  <a:lstStyle/>
                  <a:p>
                    <a:r>
                      <a:rPr lang="fr-FR" b="1" dirty="0"/>
                      <a:t>    </a:t>
                    </a:r>
                    <a14:m>
                      <m:oMath xmlns:m="http://schemas.openxmlformats.org/officeDocument/2006/math">
                        <m:r>
                          <a:rPr lang="fr-FR" b="1" i="1" dirty="0" smtClean="0">
                            <a:latin typeface="Cambria Math" panose="02040503050406030204" pitchFamily="18" charset="0"/>
                          </a:rPr>
                          <m:t>= </m:t>
                        </m:r>
                        <m:r>
                          <a:rPr lang="fr-FR" b="1" i="1" dirty="0" smtClean="0">
                            <a:latin typeface="Cambria Math" panose="02040503050406030204" pitchFamily="18" charset="0"/>
                          </a:rPr>
                          <m:t>𝟒</m:t>
                        </m:r>
                        <m:r>
                          <a:rPr lang="fr-FR" b="1" i="1" dirty="0" smtClean="0">
                            <a:latin typeface="Cambria Math" panose="02040503050406030204" pitchFamily="18" charset="0"/>
                          </a:rPr>
                          <m:t>.</m:t>
                        </m:r>
                        <m:r>
                          <a:rPr lang="fr-FR" b="1" i="1" dirty="0" smtClean="0">
                            <a:latin typeface="Cambria Math" panose="02040503050406030204" pitchFamily="18" charset="0"/>
                          </a:rPr>
                          <m:t>𝟒𝟒</m:t>
                        </m:r>
                        <m:r>
                          <a:rPr lang="fr-FR" b="1" i="1" dirty="0" smtClean="0">
                            <a:latin typeface="Cambria Math" panose="02040503050406030204" pitchFamily="18" charset="0"/>
                          </a:rPr>
                          <m:t>.</m:t>
                        </m:r>
                        <m:r>
                          <a:rPr lang="fr-FR" b="1" i="1" dirty="0" smtClean="0">
                            <a:latin typeface="Cambria Math" panose="02040503050406030204" pitchFamily="18" charset="0"/>
                          </a:rPr>
                          <m:t>𝒏</m:t>
                        </m:r>
                        <m:r>
                          <a:rPr lang="fr-FR" b="1" i="1" baseline="-25000" dirty="0" smtClean="0">
                            <a:latin typeface="Cambria Math" panose="02040503050406030204" pitchFamily="18" charset="0"/>
                          </a:rPr>
                          <m:t>𝟏</m:t>
                        </m:r>
                        <m:r>
                          <a:rPr lang="fr-FR" b="1" i="1" dirty="0" smtClean="0">
                            <a:latin typeface="Cambria Math" panose="02040503050406030204" pitchFamily="18" charset="0"/>
                          </a:rPr>
                          <m:t>.</m:t>
                        </m:r>
                        <m:r>
                          <a:rPr lang="fr-FR" b="1" i="1" dirty="0" smtClean="0">
                            <a:latin typeface="Cambria Math" panose="02040503050406030204" pitchFamily="18" charset="0"/>
                          </a:rPr>
                          <m:t>𝒇</m:t>
                        </m:r>
                        <m:r>
                          <a:rPr lang="fr-FR" b="1" i="1" dirty="0" smtClean="0">
                            <a:latin typeface="Cambria Math" panose="02040503050406030204" pitchFamily="18" charset="0"/>
                          </a:rPr>
                          <m:t>.</m:t>
                        </m:r>
                        <m:sSub>
                          <m:sSubPr>
                            <m:ctrlPr>
                              <a:rPr lang="fr-FR" b="1" i="1" dirty="0" smtClean="0">
                                <a:latin typeface="Cambria Math" panose="02040503050406030204" pitchFamily="18" charset="0"/>
                              </a:rPr>
                            </m:ctrlPr>
                          </m:sSubPr>
                          <m:e>
                            <m:r>
                              <a:rPr lang="en-US" b="1" i="1" dirty="0" smtClean="0">
                                <a:latin typeface="Cambria Math" panose="02040503050406030204" pitchFamily="18" charset="0"/>
                              </a:rPr>
                              <m:t>𝑩</m:t>
                            </m:r>
                          </m:e>
                          <m:sub>
                            <m:r>
                              <a:rPr lang="en-US" b="1" i="1" dirty="0" smtClean="0">
                                <a:latin typeface="Cambria Math" panose="02040503050406030204" pitchFamily="18" charset="0"/>
                              </a:rPr>
                              <m:t>𝒎𝒂𝒙</m:t>
                            </m:r>
                          </m:sub>
                        </m:sSub>
                        <m:r>
                          <a:rPr lang="fr-FR" b="1" i="1" dirty="0" smtClean="0">
                            <a:latin typeface="Cambria Math" panose="02040503050406030204" pitchFamily="18" charset="0"/>
                          </a:rPr>
                          <m:t>.</m:t>
                        </m:r>
                        <m:r>
                          <a:rPr lang="fr-FR" b="1" i="1" dirty="0" smtClean="0">
                            <a:latin typeface="Cambria Math" panose="02040503050406030204" pitchFamily="18" charset="0"/>
                          </a:rPr>
                          <m:t>𝑺</m:t>
                        </m:r>
                        <m:r>
                          <a:rPr lang="fr-FR" b="1" i="1" dirty="0" smtClean="0">
                            <a:latin typeface="Cambria Math" panose="02040503050406030204" pitchFamily="18" charset="0"/>
                          </a:rPr>
                          <m:t> </m:t>
                        </m:r>
                      </m:oMath>
                    </a14:m>
                    <a:endParaRPr lang="fr-FR" b="1" dirty="0"/>
                  </a:p>
                </p:txBody>
              </p:sp>
            </mc:Choice>
            <mc:Fallback xmlns="">
              <p:sp>
                <p:nvSpPr>
                  <p:cNvPr id="13352" name="Text Box 39"/>
                  <p:cNvSpPr txBox="1">
                    <a:spLocks noRot="1" noChangeAspect="1" noMove="1" noResize="1" noEditPoints="1" noAdjustHandles="1" noChangeArrowheads="1" noChangeShapeType="1" noTextEdit="1"/>
                  </p:cNvSpPr>
                  <p:nvPr/>
                </p:nvSpPr>
                <p:spPr bwMode="auto">
                  <a:xfrm>
                    <a:off x="2544" y="3863"/>
                    <a:ext cx="1677" cy="233"/>
                  </a:xfrm>
                  <a:prstGeom prst="rect">
                    <a:avLst/>
                  </a:prstGeom>
                  <a:blipFill>
                    <a:blip r:embed="rId2"/>
                    <a:stretch>
                      <a:fillRect b="-13115"/>
                    </a:stretch>
                  </a:blipFill>
                  <a:ln w="9525">
                    <a:noFill/>
                    <a:miter lim="800000"/>
                    <a:headEnd/>
                    <a:tailEnd/>
                  </a:ln>
                </p:spPr>
                <p:txBody>
                  <a:bodyPr/>
                  <a:lstStyle/>
                  <a:p>
                    <a:r>
                      <a:rPr lang="fr-FR">
                        <a:noFill/>
                      </a:rPr>
                      <a:t> </a:t>
                    </a:r>
                  </a:p>
                </p:txBody>
              </p:sp>
            </mc:Fallback>
          </mc:AlternateContent>
        </p:grpSp>
        <p:grpSp>
          <p:nvGrpSpPr>
            <p:cNvPr id="13335" name="Group 41"/>
            <p:cNvGrpSpPr>
              <a:grpSpLocks/>
            </p:cNvGrpSpPr>
            <p:nvPr/>
          </p:nvGrpSpPr>
          <p:grpSpPr bwMode="auto">
            <a:xfrm>
              <a:off x="1200" y="2886"/>
              <a:ext cx="2358" cy="436"/>
              <a:chOff x="1882" y="3748"/>
              <a:chExt cx="1955" cy="436"/>
            </a:xfrm>
          </p:grpSpPr>
          <p:sp>
            <p:nvSpPr>
              <p:cNvPr id="13337" name="Text Box 42"/>
              <p:cNvSpPr txBox="1">
                <a:spLocks noChangeArrowheads="1"/>
              </p:cNvSpPr>
              <p:nvPr/>
            </p:nvSpPr>
            <p:spPr bwMode="auto">
              <a:xfrm>
                <a:off x="1882" y="3838"/>
                <a:ext cx="376" cy="233"/>
              </a:xfrm>
              <a:prstGeom prst="rect">
                <a:avLst/>
              </a:prstGeom>
              <a:noFill/>
              <a:ln w="9525">
                <a:noFill/>
                <a:miter lim="800000"/>
                <a:headEnd/>
                <a:tailEnd/>
              </a:ln>
            </p:spPr>
            <p:txBody>
              <a:bodyPr wrap="none">
                <a:spAutoFit/>
              </a:bodyPr>
              <a:lstStyle/>
              <a:p>
                <a:r>
                  <a:rPr lang="fr-FR" b="1" dirty="0"/>
                  <a:t>U</a:t>
                </a:r>
                <a:r>
                  <a:rPr lang="fr-FR" b="1" baseline="-25000" dirty="0"/>
                  <a:t>20</a:t>
                </a:r>
                <a:r>
                  <a:rPr lang="fr-FR" b="1" dirty="0"/>
                  <a:t> =</a:t>
                </a:r>
              </a:p>
            </p:txBody>
          </p:sp>
          <p:grpSp>
            <p:nvGrpSpPr>
              <p:cNvPr id="13338" name="Group 43"/>
              <p:cNvGrpSpPr>
                <a:grpSpLocks/>
              </p:cNvGrpSpPr>
              <p:nvPr/>
            </p:nvGrpSpPr>
            <p:grpSpPr bwMode="auto">
              <a:xfrm>
                <a:off x="2245" y="3748"/>
                <a:ext cx="363" cy="436"/>
                <a:chOff x="1927" y="3793"/>
                <a:chExt cx="363" cy="436"/>
              </a:xfrm>
            </p:grpSpPr>
            <p:grpSp>
              <p:nvGrpSpPr>
                <p:cNvPr id="13340" name="Group 44"/>
                <p:cNvGrpSpPr>
                  <a:grpSpLocks/>
                </p:cNvGrpSpPr>
                <p:nvPr/>
              </p:nvGrpSpPr>
              <p:grpSpPr bwMode="auto">
                <a:xfrm>
                  <a:off x="1927" y="3793"/>
                  <a:ext cx="363" cy="355"/>
                  <a:chOff x="2699" y="3702"/>
                  <a:chExt cx="363" cy="355"/>
                </a:xfrm>
              </p:grpSpPr>
              <p:sp>
                <p:nvSpPr>
                  <p:cNvPr id="13347" name="Text Box 45"/>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b="1" dirty="0"/>
                      <a:t>U</a:t>
                    </a:r>
                    <a:r>
                      <a:rPr lang="fr-FR" b="1" baseline="-25000" dirty="0"/>
                      <a:t>20m</a:t>
                    </a:r>
                  </a:p>
                </p:txBody>
              </p:sp>
              <p:sp>
                <p:nvSpPr>
                  <p:cNvPr id="13348" name="Line 46"/>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b="1"/>
                  </a:p>
                </p:txBody>
              </p:sp>
              <p:sp>
                <p:nvSpPr>
                  <p:cNvPr id="13349" name="Text Box 47"/>
                  <p:cNvSpPr txBox="1">
                    <a:spLocks noChangeArrowheads="1"/>
                  </p:cNvSpPr>
                  <p:nvPr/>
                </p:nvSpPr>
                <p:spPr bwMode="auto">
                  <a:xfrm>
                    <a:off x="2699" y="3884"/>
                    <a:ext cx="363" cy="173"/>
                  </a:xfrm>
                  <a:prstGeom prst="rect">
                    <a:avLst/>
                  </a:prstGeom>
                  <a:noFill/>
                  <a:ln w="9525">
                    <a:noFill/>
                    <a:miter lim="800000"/>
                    <a:headEnd/>
                    <a:tailEnd/>
                  </a:ln>
                </p:spPr>
                <p:txBody>
                  <a:bodyPr>
                    <a:spAutoFit/>
                  </a:bodyPr>
                  <a:lstStyle/>
                  <a:p>
                    <a:endParaRPr lang="fr-FR" b="1" baseline="-25000"/>
                  </a:p>
                </p:txBody>
              </p:sp>
            </p:grpSp>
            <p:grpSp>
              <p:nvGrpSpPr>
                <p:cNvPr id="13341" name="Group 48"/>
                <p:cNvGrpSpPr>
                  <a:grpSpLocks/>
                </p:cNvGrpSpPr>
                <p:nvPr/>
              </p:nvGrpSpPr>
              <p:grpSpPr bwMode="auto">
                <a:xfrm>
                  <a:off x="1965" y="3998"/>
                  <a:ext cx="192" cy="231"/>
                  <a:chOff x="1762" y="3430"/>
                  <a:chExt cx="192" cy="231"/>
                </a:xfrm>
              </p:grpSpPr>
              <p:grpSp>
                <p:nvGrpSpPr>
                  <p:cNvPr id="13342" name="Group 49"/>
                  <p:cNvGrpSpPr>
                    <a:grpSpLocks/>
                  </p:cNvGrpSpPr>
                  <p:nvPr/>
                </p:nvGrpSpPr>
                <p:grpSpPr bwMode="auto">
                  <a:xfrm>
                    <a:off x="1762" y="3475"/>
                    <a:ext cx="181" cy="137"/>
                    <a:chOff x="567" y="3475"/>
                    <a:chExt cx="181" cy="137"/>
                  </a:xfrm>
                </p:grpSpPr>
                <p:sp>
                  <p:nvSpPr>
                    <p:cNvPr id="13344" name="Line 50"/>
                    <p:cNvSpPr>
                      <a:spLocks noChangeShapeType="1"/>
                    </p:cNvSpPr>
                    <p:nvPr/>
                  </p:nvSpPr>
                  <p:spPr bwMode="auto">
                    <a:xfrm>
                      <a:off x="567" y="3521"/>
                      <a:ext cx="45" cy="91"/>
                    </a:xfrm>
                    <a:prstGeom prst="line">
                      <a:avLst/>
                    </a:prstGeom>
                    <a:noFill/>
                    <a:ln w="9525">
                      <a:solidFill>
                        <a:schemeClr val="tx1"/>
                      </a:solidFill>
                      <a:round/>
                      <a:headEnd/>
                      <a:tailEnd/>
                    </a:ln>
                  </p:spPr>
                  <p:txBody>
                    <a:bodyPr/>
                    <a:lstStyle/>
                    <a:p>
                      <a:endParaRPr lang="fr-FR" b="1"/>
                    </a:p>
                  </p:txBody>
                </p:sp>
                <p:sp>
                  <p:nvSpPr>
                    <p:cNvPr id="13345" name="Line 51"/>
                    <p:cNvSpPr>
                      <a:spLocks noChangeShapeType="1"/>
                    </p:cNvSpPr>
                    <p:nvPr/>
                  </p:nvSpPr>
                  <p:spPr bwMode="auto">
                    <a:xfrm flipV="1">
                      <a:off x="612" y="3475"/>
                      <a:ext cx="45" cy="137"/>
                    </a:xfrm>
                    <a:prstGeom prst="line">
                      <a:avLst/>
                    </a:prstGeom>
                    <a:noFill/>
                    <a:ln w="9525">
                      <a:solidFill>
                        <a:schemeClr val="tx1"/>
                      </a:solidFill>
                      <a:round/>
                      <a:headEnd/>
                      <a:tailEnd/>
                    </a:ln>
                  </p:spPr>
                  <p:txBody>
                    <a:bodyPr/>
                    <a:lstStyle/>
                    <a:p>
                      <a:endParaRPr lang="fr-FR" b="1"/>
                    </a:p>
                  </p:txBody>
                </p:sp>
                <p:sp>
                  <p:nvSpPr>
                    <p:cNvPr id="13346" name="Line 52"/>
                    <p:cNvSpPr>
                      <a:spLocks noChangeShapeType="1"/>
                    </p:cNvSpPr>
                    <p:nvPr/>
                  </p:nvSpPr>
                  <p:spPr bwMode="auto">
                    <a:xfrm>
                      <a:off x="657" y="3475"/>
                      <a:ext cx="91" cy="0"/>
                    </a:xfrm>
                    <a:prstGeom prst="line">
                      <a:avLst/>
                    </a:prstGeom>
                    <a:noFill/>
                    <a:ln w="9525">
                      <a:solidFill>
                        <a:schemeClr val="tx1"/>
                      </a:solidFill>
                      <a:round/>
                      <a:headEnd/>
                      <a:tailEnd/>
                    </a:ln>
                  </p:spPr>
                  <p:txBody>
                    <a:bodyPr/>
                    <a:lstStyle/>
                    <a:p>
                      <a:endParaRPr lang="fr-FR" b="1"/>
                    </a:p>
                  </p:txBody>
                </p:sp>
              </p:grpSp>
              <p:sp>
                <p:nvSpPr>
                  <p:cNvPr id="13343" name="Text Box 53"/>
                  <p:cNvSpPr txBox="1">
                    <a:spLocks noChangeArrowheads="1"/>
                  </p:cNvSpPr>
                  <p:nvPr/>
                </p:nvSpPr>
                <p:spPr bwMode="auto">
                  <a:xfrm>
                    <a:off x="1791" y="3430"/>
                    <a:ext cx="163" cy="231"/>
                  </a:xfrm>
                  <a:prstGeom prst="rect">
                    <a:avLst/>
                  </a:prstGeom>
                  <a:noFill/>
                  <a:ln w="9525">
                    <a:noFill/>
                    <a:miter lim="800000"/>
                    <a:headEnd/>
                    <a:tailEnd/>
                  </a:ln>
                </p:spPr>
                <p:txBody>
                  <a:bodyPr wrap="none">
                    <a:spAutoFit/>
                  </a:bodyPr>
                  <a:lstStyle/>
                  <a:p>
                    <a:r>
                      <a:rPr lang="fr-FR" b="1"/>
                      <a:t>2</a:t>
                    </a:r>
                  </a:p>
                </p:txBody>
              </p:sp>
            </p:grpSp>
          </p:grpSp>
          <mc:AlternateContent xmlns:mc="http://schemas.openxmlformats.org/markup-compatibility/2006" xmlns:a14="http://schemas.microsoft.com/office/drawing/2010/main">
            <mc:Choice Requires="a14">
              <p:sp>
                <p:nvSpPr>
                  <p:cNvPr id="13339" name="Text Box 54"/>
                  <p:cNvSpPr txBox="1">
                    <a:spLocks noChangeArrowheads="1"/>
                  </p:cNvSpPr>
                  <p:nvPr/>
                </p:nvSpPr>
                <p:spPr bwMode="auto">
                  <a:xfrm>
                    <a:off x="2544" y="3863"/>
                    <a:ext cx="1293" cy="23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b="1" i="1" dirty="0" smtClean="0">
                              <a:latin typeface="Cambria Math" panose="02040503050406030204" pitchFamily="18" charset="0"/>
                            </a:rPr>
                            <m:t>= </m:t>
                          </m:r>
                          <m:r>
                            <a:rPr lang="fr-FR" b="1" i="1" dirty="0" smtClean="0">
                              <a:latin typeface="Cambria Math" panose="02040503050406030204" pitchFamily="18" charset="0"/>
                            </a:rPr>
                            <m:t>𝟒</m:t>
                          </m:r>
                          <m:r>
                            <a:rPr lang="fr-FR" b="1" i="1" dirty="0" smtClean="0">
                              <a:latin typeface="Cambria Math" panose="02040503050406030204" pitchFamily="18" charset="0"/>
                            </a:rPr>
                            <m:t>.</m:t>
                          </m:r>
                          <m:r>
                            <a:rPr lang="fr-FR" b="1" i="1" dirty="0" smtClean="0">
                              <a:latin typeface="Cambria Math" panose="02040503050406030204" pitchFamily="18" charset="0"/>
                            </a:rPr>
                            <m:t>𝟒𝟒</m:t>
                          </m:r>
                          <m:r>
                            <a:rPr lang="fr-FR" b="1" i="1" dirty="0" smtClean="0">
                              <a:latin typeface="Cambria Math" panose="02040503050406030204" pitchFamily="18" charset="0"/>
                            </a:rPr>
                            <m:t>.</m:t>
                          </m:r>
                          <m:r>
                            <a:rPr lang="fr-FR" b="1" i="1" dirty="0" smtClean="0">
                              <a:latin typeface="Cambria Math" panose="02040503050406030204" pitchFamily="18" charset="0"/>
                            </a:rPr>
                            <m:t>𝒏</m:t>
                          </m:r>
                          <m:r>
                            <a:rPr lang="fr-FR" b="1" i="1" baseline="-25000" dirty="0" smtClean="0">
                              <a:latin typeface="Cambria Math" panose="02040503050406030204" pitchFamily="18" charset="0"/>
                            </a:rPr>
                            <m:t>𝟐</m:t>
                          </m:r>
                          <m:r>
                            <a:rPr lang="fr-FR" b="1" i="1" dirty="0" smtClean="0">
                              <a:latin typeface="Cambria Math" panose="02040503050406030204" pitchFamily="18" charset="0"/>
                            </a:rPr>
                            <m:t>.</m:t>
                          </m:r>
                          <m:r>
                            <a:rPr lang="fr-FR" b="1" i="1" dirty="0" smtClean="0">
                              <a:latin typeface="Cambria Math" panose="02040503050406030204" pitchFamily="18" charset="0"/>
                            </a:rPr>
                            <m:t>𝒇</m:t>
                          </m:r>
                          <m:r>
                            <a:rPr lang="fr-FR" b="1" i="1" dirty="0" smtClean="0">
                              <a:latin typeface="Cambria Math" panose="02040503050406030204" pitchFamily="18" charset="0"/>
                            </a:rPr>
                            <m:t>.</m:t>
                          </m:r>
                          <m:sSub>
                            <m:sSubPr>
                              <m:ctrlPr>
                                <a:rPr lang="fr-FR" b="1" i="1" dirty="0">
                                  <a:latin typeface="Cambria Math" panose="02040503050406030204" pitchFamily="18" charset="0"/>
                                </a:rPr>
                              </m:ctrlPr>
                            </m:sSubPr>
                            <m:e>
                              <m:r>
                                <a:rPr lang="en-US" b="1" i="1" dirty="0">
                                  <a:latin typeface="Cambria Math" panose="02040503050406030204" pitchFamily="18" charset="0"/>
                                </a:rPr>
                                <m:t>𝑩</m:t>
                              </m:r>
                            </m:e>
                            <m:sub>
                              <m:r>
                                <a:rPr lang="en-US" b="1" i="1" dirty="0">
                                  <a:latin typeface="Cambria Math" panose="02040503050406030204" pitchFamily="18" charset="0"/>
                                </a:rPr>
                                <m:t>𝒎𝒂𝒙</m:t>
                              </m:r>
                            </m:sub>
                          </m:sSub>
                          <m:r>
                            <a:rPr lang="fr-FR" b="1" i="1" dirty="0" smtClean="0">
                              <a:latin typeface="Cambria Math" panose="02040503050406030204" pitchFamily="18" charset="0"/>
                            </a:rPr>
                            <m:t>.</m:t>
                          </m:r>
                          <m:r>
                            <a:rPr lang="fr-FR" b="1" i="1" dirty="0" smtClean="0">
                              <a:latin typeface="Cambria Math" panose="02040503050406030204" pitchFamily="18" charset="0"/>
                            </a:rPr>
                            <m:t>𝑺</m:t>
                          </m:r>
                          <m:r>
                            <a:rPr lang="fr-FR" b="1" i="1" dirty="0" smtClean="0">
                              <a:latin typeface="Cambria Math" panose="02040503050406030204" pitchFamily="18" charset="0"/>
                            </a:rPr>
                            <m:t> </m:t>
                          </m:r>
                        </m:oMath>
                      </m:oMathPara>
                    </a14:m>
                    <a:endParaRPr lang="fr-FR" b="1" dirty="0"/>
                  </a:p>
                </p:txBody>
              </p:sp>
            </mc:Choice>
            <mc:Fallback xmlns="">
              <p:sp>
                <p:nvSpPr>
                  <p:cNvPr id="13339" name="Text Box 54"/>
                  <p:cNvSpPr txBox="1">
                    <a:spLocks noRot="1" noChangeAspect="1" noMove="1" noResize="1" noEditPoints="1" noAdjustHandles="1" noChangeArrowheads="1" noChangeShapeType="1" noTextEdit="1"/>
                  </p:cNvSpPr>
                  <p:nvPr/>
                </p:nvSpPr>
                <p:spPr bwMode="auto">
                  <a:xfrm>
                    <a:off x="2544" y="3863"/>
                    <a:ext cx="1293" cy="233"/>
                  </a:xfrm>
                  <a:prstGeom prst="rect">
                    <a:avLst/>
                  </a:prstGeom>
                  <a:blipFill>
                    <a:blip r:embed="rId3"/>
                    <a:stretch>
                      <a:fillRect b="-14754"/>
                    </a:stretch>
                  </a:blipFill>
                  <a:ln w="9525">
                    <a:noFill/>
                    <a:miter lim="800000"/>
                    <a:headEnd/>
                    <a:tailEnd/>
                  </a:ln>
                </p:spPr>
                <p:txBody>
                  <a:bodyPr/>
                  <a:lstStyle/>
                  <a:p>
                    <a:r>
                      <a:rPr lang="fr-FR">
                        <a:noFill/>
                      </a:rPr>
                      <a:t> </a:t>
                    </a:r>
                  </a:p>
                </p:txBody>
              </p:sp>
            </mc:Fallback>
          </mc:AlternateContent>
        </p:grpSp>
        <p:sp>
          <p:nvSpPr>
            <p:cNvPr id="13336" name="AutoShape 55"/>
            <p:cNvSpPr>
              <a:spLocks/>
            </p:cNvSpPr>
            <p:nvPr/>
          </p:nvSpPr>
          <p:spPr bwMode="auto">
            <a:xfrm>
              <a:off x="1156" y="2582"/>
              <a:ext cx="46" cy="635"/>
            </a:xfrm>
            <a:prstGeom prst="leftBrace">
              <a:avLst>
                <a:gd name="adj1" fmla="val 115036"/>
                <a:gd name="adj2" fmla="val 50000"/>
              </a:avLst>
            </a:prstGeom>
            <a:noFill/>
            <a:ln w="9525">
              <a:solidFill>
                <a:schemeClr val="tx1"/>
              </a:solidFill>
              <a:round/>
              <a:headEnd/>
              <a:tailEnd/>
            </a:ln>
          </p:spPr>
          <p:txBody>
            <a:bodyPr wrap="none" anchor="ctr"/>
            <a:lstStyle/>
            <a:p>
              <a:endParaRPr lang="fr-FR" b="1"/>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16</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checkerboard(across)">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
                                            <p:txEl>
                                              <p:pRg st="2" end="2"/>
                                            </p:txEl>
                                          </p:spTgt>
                                        </p:tgtEl>
                                        <p:attrNameLst>
                                          <p:attrName>style.visibility</p:attrName>
                                        </p:attrNameLst>
                                      </p:cBhvr>
                                      <p:to>
                                        <p:strVal val="visible"/>
                                      </p:to>
                                    </p:set>
                                    <p:animEffect transition="in" filter="checkerboard(across)">
                                      <p:cBhvr>
                                        <p:cTn id="12" dur="500"/>
                                        <p:tgtEl>
                                          <p:spTgt spid="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
                                            <p:txEl>
                                              <p:pRg st="4" end="4"/>
                                            </p:txEl>
                                          </p:spTgt>
                                        </p:tgtEl>
                                        <p:attrNameLst>
                                          <p:attrName>style.visibility</p:attrName>
                                        </p:attrNameLst>
                                      </p:cBhvr>
                                      <p:to>
                                        <p:strVal val="visible"/>
                                      </p:to>
                                    </p:set>
                                    <p:animEffect transition="in" filter="checkerboard(across)">
                                      <p:cBhvr>
                                        <p:cTn id="17" dur="500"/>
                                        <p:tgtEl>
                                          <p:spTgt spid="61">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61">
                                            <p:txEl>
                                              <p:pRg st="6" end="6"/>
                                            </p:txEl>
                                          </p:spTgt>
                                        </p:tgtEl>
                                        <p:attrNameLst>
                                          <p:attrName>style.visibility</p:attrName>
                                        </p:attrNameLst>
                                      </p:cBhvr>
                                      <p:to>
                                        <p:strVal val="visible"/>
                                      </p:to>
                                    </p:set>
                                    <p:animEffect transition="in" filter="checkerboard(across)">
                                      <p:cBhvr>
                                        <p:cTn id="20" dur="500"/>
                                        <p:tgtEl>
                                          <p:spTgt spid="61">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61">
                                            <p:txEl>
                                              <p:pRg st="9" end="9"/>
                                            </p:txEl>
                                          </p:spTgt>
                                        </p:tgtEl>
                                        <p:attrNameLst>
                                          <p:attrName>style.visibility</p:attrName>
                                        </p:attrNameLst>
                                      </p:cBhvr>
                                      <p:to>
                                        <p:strVal val="visible"/>
                                      </p:to>
                                    </p:set>
                                    <p:animEffect transition="in" filter="checkerboard(across)">
                                      <p:cBhvr>
                                        <p:cTn id="25" dur="500"/>
                                        <p:tgtEl>
                                          <p:spTgt spid="61">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heckerboard(across)">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heckerboard(across)">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sp>
        <p:nvSpPr>
          <p:cNvPr id="112" name="Rectangle 3">
            <a:extLst>
              <a:ext uri="{FF2B5EF4-FFF2-40B4-BE49-F238E27FC236}">
                <a16:creationId xmlns:a16="http://schemas.microsoft.com/office/drawing/2014/main" id="{50326F4E-FE5D-4B11-ADC2-FF0D6EB6FB98}"/>
              </a:ext>
            </a:extLst>
          </p:cNvPr>
          <p:cNvSpPr txBox="1">
            <a:spLocks noChangeArrowheads="1"/>
          </p:cNvSpPr>
          <p:nvPr/>
        </p:nvSpPr>
        <p:spPr bwMode="auto">
          <a:xfrm>
            <a:off x="683569" y="1143000"/>
            <a:ext cx="7704854" cy="1000125"/>
          </a:xfrm>
          <a:prstGeom prst="rect">
            <a:avLst/>
          </a:prstGeom>
          <a:noFill/>
          <a:ln w="9525">
            <a:noFill/>
            <a:miter lim="800000"/>
            <a:headEnd/>
            <a:tailEnd/>
          </a:ln>
        </p:spPr>
        <p:txBody>
          <a:bodyPr/>
          <a:lstStyle/>
          <a:p>
            <a:pPr marL="342900" indent="-342900" algn="just">
              <a:spcBef>
                <a:spcPct val="20000"/>
              </a:spcBef>
            </a:pPr>
            <a:r>
              <a:rPr lang="fr-FR" sz="1700" b="1" dirty="0"/>
              <a:t>2) courant primaire à vide</a:t>
            </a:r>
          </a:p>
          <a:p>
            <a:pPr marL="342900" indent="-342900" algn="just">
              <a:spcBef>
                <a:spcPct val="20000"/>
              </a:spcBef>
            </a:pPr>
            <a:endParaRPr lang="fr-FR" sz="1700" b="1" dirty="0"/>
          </a:p>
          <a:p>
            <a:pPr marL="342900" indent="-342900" algn="just">
              <a:spcBef>
                <a:spcPct val="20000"/>
              </a:spcBef>
            </a:pPr>
            <a:r>
              <a:rPr lang="fr-FR" sz="1700" dirty="0"/>
              <a:t>	Si u</a:t>
            </a:r>
            <a:r>
              <a:rPr lang="fr-FR" sz="1700" baseline="-25000" dirty="0"/>
              <a:t>1 </a:t>
            </a:r>
            <a:r>
              <a:rPr lang="fr-FR" sz="1700" dirty="0"/>
              <a:t>est une fonction sinusoïdale du temps, </a:t>
            </a:r>
            <a:r>
              <a:rPr lang="el-GR" sz="1700" dirty="0"/>
              <a:t>Φ</a:t>
            </a:r>
            <a:r>
              <a:rPr lang="fr-FR" sz="1700" baseline="-25000" dirty="0"/>
              <a:t>10</a:t>
            </a:r>
            <a:r>
              <a:rPr lang="fr-FR" sz="1700" dirty="0"/>
              <a:t> l’est aussi</a:t>
            </a:r>
          </a:p>
        </p:txBody>
      </p:sp>
      <p:sp>
        <p:nvSpPr>
          <p:cNvPr id="113" name="Rectangle 142">
            <a:extLst>
              <a:ext uri="{FF2B5EF4-FFF2-40B4-BE49-F238E27FC236}">
                <a16:creationId xmlns:a16="http://schemas.microsoft.com/office/drawing/2014/main" id="{3D43B48B-9834-479F-AFCF-2B5EBF7A6F88}"/>
              </a:ext>
            </a:extLst>
          </p:cNvPr>
          <p:cNvSpPr>
            <a:spLocks noChangeArrowheads="1"/>
          </p:cNvSpPr>
          <p:nvPr/>
        </p:nvSpPr>
        <p:spPr bwMode="auto">
          <a:xfrm>
            <a:off x="1671719" y="2660392"/>
            <a:ext cx="1819275" cy="354013"/>
          </a:xfrm>
          <a:prstGeom prst="rect">
            <a:avLst/>
          </a:prstGeom>
          <a:noFill/>
          <a:ln w="9525">
            <a:noFill/>
            <a:miter lim="800000"/>
            <a:headEnd/>
            <a:tailEnd/>
          </a:ln>
        </p:spPr>
        <p:txBody>
          <a:bodyPr wrap="none">
            <a:spAutoFit/>
          </a:bodyPr>
          <a:lstStyle/>
          <a:p>
            <a:r>
              <a:rPr lang="el-GR" sz="1700" dirty="0"/>
              <a:t>Φ</a:t>
            </a:r>
            <a:r>
              <a:rPr lang="fr-FR" sz="1700" baseline="-25000" dirty="0"/>
              <a:t>10 </a:t>
            </a:r>
            <a:r>
              <a:rPr lang="fr-FR" sz="1700" dirty="0"/>
              <a:t>= </a:t>
            </a:r>
            <a:r>
              <a:rPr lang="el-GR" sz="1700" dirty="0"/>
              <a:t>Φ</a:t>
            </a:r>
            <a:r>
              <a:rPr lang="fr-FR" sz="1700" baseline="-25000" dirty="0"/>
              <a:t>m</a:t>
            </a:r>
            <a:r>
              <a:rPr lang="fr-FR" sz="1700" dirty="0"/>
              <a:t> sin(</a:t>
            </a:r>
            <a:r>
              <a:rPr lang="el-GR" sz="1700" dirty="0"/>
              <a:t>ω</a:t>
            </a:r>
            <a:r>
              <a:rPr lang="fr-FR" sz="1700" dirty="0"/>
              <a:t>t) </a:t>
            </a:r>
          </a:p>
        </p:txBody>
      </p:sp>
      <p:sp>
        <p:nvSpPr>
          <p:cNvPr id="114" name="Rectangle 143">
            <a:extLst>
              <a:ext uri="{FF2B5EF4-FFF2-40B4-BE49-F238E27FC236}">
                <a16:creationId xmlns:a16="http://schemas.microsoft.com/office/drawing/2014/main" id="{990B4A13-7B78-457D-8A8D-CAA96FBD5FEA}"/>
              </a:ext>
            </a:extLst>
          </p:cNvPr>
          <p:cNvSpPr>
            <a:spLocks noChangeArrowheads="1"/>
          </p:cNvSpPr>
          <p:nvPr/>
        </p:nvSpPr>
        <p:spPr bwMode="auto">
          <a:xfrm>
            <a:off x="1671719" y="3185386"/>
            <a:ext cx="1744663" cy="354012"/>
          </a:xfrm>
          <a:prstGeom prst="rect">
            <a:avLst/>
          </a:prstGeom>
          <a:noFill/>
          <a:ln w="9525">
            <a:noFill/>
            <a:miter lim="800000"/>
            <a:headEnd/>
            <a:tailEnd/>
          </a:ln>
        </p:spPr>
        <p:txBody>
          <a:bodyPr wrap="none">
            <a:spAutoFit/>
          </a:bodyPr>
          <a:lstStyle/>
          <a:p>
            <a:r>
              <a:rPr lang="fr-FR" sz="1700" dirty="0"/>
              <a:t>B   = </a:t>
            </a:r>
            <a:r>
              <a:rPr lang="fr-FR" sz="1700" dirty="0" err="1"/>
              <a:t>B</a:t>
            </a:r>
            <a:r>
              <a:rPr lang="fr-FR" sz="1700" baseline="-25000" dirty="0" err="1"/>
              <a:t>m</a:t>
            </a:r>
            <a:r>
              <a:rPr lang="fr-FR" sz="1700" dirty="0"/>
              <a:t> sin(</a:t>
            </a:r>
            <a:r>
              <a:rPr lang="el-GR" sz="1700" dirty="0"/>
              <a:t>ω</a:t>
            </a:r>
            <a:r>
              <a:rPr lang="fr-FR" sz="1700" dirty="0"/>
              <a:t>t) </a:t>
            </a:r>
          </a:p>
        </p:txBody>
      </p:sp>
      <p:sp>
        <p:nvSpPr>
          <p:cNvPr id="115" name="Rectangle 144">
            <a:extLst>
              <a:ext uri="{FF2B5EF4-FFF2-40B4-BE49-F238E27FC236}">
                <a16:creationId xmlns:a16="http://schemas.microsoft.com/office/drawing/2014/main" id="{82E9C572-682D-47C4-A0C7-E6A9521616BD}"/>
              </a:ext>
            </a:extLst>
          </p:cNvPr>
          <p:cNvSpPr>
            <a:spLocks noChangeArrowheads="1"/>
          </p:cNvSpPr>
          <p:nvPr/>
        </p:nvSpPr>
        <p:spPr bwMode="auto">
          <a:xfrm>
            <a:off x="1671705" y="3779241"/>
            <a:ext cx="1795346" cy="353943"/>
          </a:xfrm>
          <a:prstGeom prst="rect">
            <a:avLst/>
          </a:prstGeom>
          <a:noFill/>
          <a:ln w="9525">
            <a:noFill/>
            <a:miter lim="800000"/>
            <a:headEnd/>
            <a:tailEnd/>
          </a:ln>
        </p:spPr>
        <p:txBody>
          <a:bodyPr wrap="square">
            <a:spAutoFit/>
          </a:bodyPr>
          <a:lstStyle/>
          <a:p>
            <a:pPr marL="0" lvl="3">
              <a:spcBef>
                <a:spcPct val="20000"/>
              </a:spcBef>
            </a:pPr>
            <a:r>
              <a:rPr lang="fr-FR" sz="1700" dirty="0"/>
              <a:t>e</a:t>
            </a:r>
            <a:r>
              <a:rPr lang="fr-FR" sz="1700" baseline="-25000" dirty="0"/>
              <a:t>10</a:t>
            </a:r>
            <a:r>
              <a:rPr lang="fr-FR" sz="1700" dirty="0"/>
              <a:t>= </a:t>
            </a:r>
            <a:r>
              <a:rPr lang="fr-FR" sz="1700" dirty="0" err="1"/>
              <a:t>E</a:t>
            </a:r>
            <a:r>
              <a:rPr lang="fr-FR" sz="1700" baseline="-25000" dirty="0" err="1"/>
              <a:t>m</a:t>
            </a:r>
            <a:r>
              <a:rPr lang="fr-FR" sz="1700" dirty="0"/>
              <a:t> cos(</a:t>
            </a:r>
            <a:r>
              <a:rPr lang="el-GR" sz="1700" dirty="0"/>
              <a:t>ω</a:t>
            </a:r>
            <a:r>
              <a:rPr lang="fr-FR" sz="1700" dirty="0"/>
              <a:t>t)</a:t>
            </a:r>
            <a:endParaRPr lang="el-GR" sz="1700" dirty="0"/>
          </a:p>
        </p:txBody>
      </p:sp>
      <p:sp>
        <p:nvSpPr>
          <p:cNvPr id="116" name="Rectangle 146">
            <a:extLst>
              <a:ext uri="{FF2B5EF4-FFF2-40B4-BE49-F238E27FC236}">
                <a16:creationId xmlns:a16="http://schemas.microsoft.com/office/drawing/2014/main" id="{1C0B810D-27E3-4833-AA57-2654B92810B0}"/>
              </a:ext>
            </a:extLst>
          </p:cNvPr>
          <p:cNvSpPr>
            <a:spLocks noChangeArrowheads="1"/>
          </p:cNvSpPr>
          <p:nvPr/>
        </p:nvSpPr>
        <p:spPr bwMode="auto">
          <a:xfrm>
            <a:off x="1906666" y="5117443"/>
            <a:ext cx="6286500" cy="369887"/>
          </a:xfrm>
          <a:prstGeom prst="rect">
            <a:avLst/>
          </a:prstGeom>
          <a:noFill/>
          <a:ln w="9525">
            <a:noFill/>
            <a:miter lim="800000"/>
            <a:headEnd/>
            <a:tailEnd/>
          </a:ln>
        </p:spPr>
        <p:txBody>
          <a:bodyPr>
            <a:spAutoFit/>
          </a:bodyPr>
          <a:lstStyle/>
          <a:p>
            <a:r>
              <a:rPr lang="fr-FR" i="1" dirty="0">
                <a:latin typeface="Courier New" pitchFamily="49" charset="0"/>
              </a:rPr>
              <a:t>φ</a:t>
            </a:r>
            <a:r>
              <a:rPr lang="fr-FR" baseline="-25000" dirty="0">
                <a:latin typeface="Lucida Console" pitchFamily="49" charset="0"/>
              </a:rPr>
              <a:t>10 </a:t>
            </a:r>
            <a:r>
              <a:rPr lang="fr-FR" dirty="0"/>
              <a:t>est le déphasage entre i</a:t>
            </a:r>
            <a:r>
              <a:rPr lang="fr-FR" baseline="-25000" dirty="0"/>
              <a:t>10</a:t>
            </a:r>
            <a:r>
              <a:rPr lang="fr-FR" dirty="0"/>
              <a:t> et e</a:t>
            </a:r>
            <a:r>
              <a:rPr lang="fr-FR" baseline="-25000" dirty="0"/>
              <a:t>10 </a:t>
            </a:r>
            <a:r>
              <a:rPr lang="fr-FR" dirty="0"/>
              <a:t>il est inférieur à </a:t>
            </a:r>
            <a:r>
              <a:rPr lang="el-GR" dirty="0"/>
              <a:t>π</a:t>
            </a:r>
            <a:r>
              <a:rPr lang="fr-FR" dirty="0"/>
              <a:t>/2</a:t>
            </a:r>
          </a:p>
        </p:txBody>
      </p:sp>
      <p:grpSp>
        <p:nvGrpSpPr>
          <p:cNvPr id="3" name="Group 2">
            <a:extLst>
              <a:ext uri="{FF2B5EF4-FFF2-40B4-BE49-F238E27FC236}">
                <a16:creationId xmlns:a16="http://schemas.microsoft.com/office/drawing/2014/main" id="{9FBAE54F-E5DB-4740-B631-3A6498C9AB7F}"/>
              </a:ext>
            </a:extLst>
          </p:cNvPr>
          <p:cNvGrpSpPr/>
          <p:nvPr/>
        </p:nvGrpSpPr>
        <p:grpSpPr>
          <a:xfrm>
            <a:off x="3779912" y="3427585"/>
            <a:ext cx="2857509" cy="1410470"/>
            <a:chOff x="2051720" y="4571395"/>
            <a:chExt cx="2857509" cy="1410470"/>
          </a:xfrm>
        </p:grpSpPr>
        <p:sp>
          <p:nvSpPr>
            <p:cNvPr id="117" name="Line 44">
              <a:extLst>
                <a:ext uri="{FF2B5EF4-FFF2-40B4-BE49-F238E27FC236}">
                  <a16:creationId xmlns:a16="http://schemas.microsoft.com/office/drawing/2014/main" id="{4425AAD5-4368-44F4-B14A-3E3C1BDD5D07}"/>
                </a:ext>
              </a:extLst>
            </p:cNvPr>
            <p:cNvSpPr>
              <a:spLocks noChangeShapeType="1"/>
            </p:cNvSpPr>
            <p:nvPr/>
          </p:nvSpPr>
          <p:spPr bwMode="auto">
            <a:xfrm>
              <a:off x="2623222" y="4825071"/>
              <a:ext cx="2286007" cy="0"/>
            </a:xfrm>
            <a:prstGeom prst="line">
              <a:avLst/>
            </a:prstGeom>
            <a:noFill/>
            <a:ln w="9525">
              <a:solidFill>
                <a:srgbClr val="000000"/>
              </a:solidFill>
              <a:round/>
              <a:headEnd/>
              <a:tailEnd type="triangle" w="med" len="med"/>
            </a:ln>
          </p:spPr>
          <p:txBody>
            <a:bodyPr/>
            <a:lstStyle/>
            <a:p>
              <a:endParaRPr lang="fr-FR"/>
            </a:p>
          </p:txBody>
        </p:sp>
        <p:sp>
          <p:nvSpPr>
            <p:cNvPr id="118" name="Line 47">
              <a:extLst>
                <a:ext uri="{FF2B5EF4-FFF2-40B4-BE49-F238E27FC236}">
                  <a16:creationId xmlns:a16="http://schemas.microsoft.com/office/drawing/2014/main" id="{2A355FBD-268E-4D58-8A37-0AE354C38ABE}"/>
                </a:ext>
              </a:extLst>
            </p:cNvPr>
            <p:cNvSpPr>
              <a:spLocks noChangeShapeType="1"/>
            </p:cNvSpPr>
            <p:nvPr/>
          </p:nvSpPr>
          <p:spPr bwMode="auto">
            <a:xfrm>
              <a:off x="2621634" y="5753256"/>
              <a:ext cx="1143004" cy="0"/>
            </a:xfrm>
            <a:prstGeom prst="line">
              <a:avLst/>
            </a:prstGeom>
            <a:noFill/>
            <a:ln w="9525">
              <a:solidFill>
                <a:srgbClr val="000000"/>
              </a:solidFill>
              <a:prstDash val="dash"/>
              <a:round/>
              <a:headEnd/>
              <a:tailEnd/>
            </a:ln>
          </p:spPr>
          <p:txBody>
            <a:bodyPr/>
            <a:lstStyle/>
            <a:p>
              <a:endParaRPr lang="fr-FR"/>
            </a:p>
          </p:txBody>
        </p:sp>
        <p:sp>
          <p:nvSpPr>
            <p:cNvPr id="119" name="Line 48">
              <a:extLst>
                <a:ext uri="{FF2B5EF4-FFF2-40B4-BE49-F238E27FC236}">
                  <a16:creationId xmlns:a16="http://schemas.microsoft.com/office/drawing/2014/main" id="{A73237F6-9615-4574-A837-73111E6150C8}"/>
                </a:ext>
              </a:extLst>
            </p:cNvPr>
            <p:cNvSpPr>
              <a:spLocks noChangeShapeType="1"/>
            </p:cNvSpPr>
            <p:nvPr/>
          </p:nvSpPr>
          <p:spPr bwMode="auto">
            <a:xfrm>
              <a:off x="3766225" y="4838821"/>
              <a:ext cx="0" cy="914435"/>
            </a:xfrm>
            <a:prstGeom prst="line">
              <a:avLst/>
            </a:prstGeom>
            <a:noFill/>
            <a:ln w="9525">
              <a:solidFill>
                <a:srgbClr val="000000"/>
              </a:solidFill>
              <a:prstDash val="dash"/>
              <a:round/>
              <a:headEnd/>
              <a:tailEnd/>
            </a:ln>
          </p:spPr>
          <p:txBody>
            <a:bodyPr/>
            <a:lstStyle/>
            <a:p>
              <a:endParaRPr lang="fr-FR"/>
            </a:p>
          </p:txBody>
        </p:sp>
        <p:sp>
          <p:nvSpPr>
            <p:cNvPr id="120" name="Text Box 51">
              <a:extLst>
                <a:ext uri="{FF2B5EF4-FFF2-40B4-BE49-F238E27FC236}">
                  <a16:creationId xmlns:a16="http://schemas.microsoft.com/office/drawing/2014/main" id="{02F8DB2A-7474-400F-AB48-8345626C8F84}"/>
                </a:ext>
              </a:extLst>
            </p:cNvPr>
            <p:cNvSpPr txBox="1">
              <a:spLocks noChangeArrowheads="1"/>
            </p:cNvSpPr>
            <p:nvPr/>
          </p:nvSpPr>
          <p:spPr bwMode="auto">
            <a:xfrm>
              <a:off x="2051720" y="5308739"/>
              <a:ext cx="546102" cy="266710"/>
            </a:xfrm>
            <a:prstGeom prst="rect">
              <a:avLst/>
            </a:prstGeom>
            <a:solidFill>
              <a:srgbClr val="FFFFFF"/>
            </a:solidFill>
            <a:ln w="9525">
              <a:noFill/>
              <a:miter lim="800000"/>
              <a:headEnd/>
              <a:tailEnd/>
            </a:ln>
          </p:spPr>
          <p:txBody>
            <a:bodyPr/>
            <a:lstStyle/>
            <a:p>
              <a:r>
                <a:rPr lang="fr-FR" sz="1200"/>
                <a:t> I</a:t>
              </a:r>
              <a:r>
                <a:rPr lang="fr-FR" sz="1200" baseline="-25000"/>
                <a:t>10r</a:t>
              </a:r>
              <a:endParaRPr lang="fr-FR"/>
            </a:p>
          </p:txBody>
        </p:sp>
        <p:sp>
          <p:nvSpPr>
            <p:cNvPr id="121" name="Text Box 53">
              <a:extLst>
                <a:ext uri="{FF2B5EF4-FFF2-40B4-BE49-F238E27FC236}">
                  <a16:creationId xmlns:a16="http://schemas.microsoft.com/office/drawing/2014/main" id="{5966D65B-9B9D-4B78-BC81-EC96BBEE61D8}"/>
                </a:ext>
              </a:extLst>
            </p:cNvPr>
            <p:cNvSpPr txBox="1">
              <a:spLocks noChangeArrowheads="1"/>
            </p:cNvSpPr>
            <p:nvPr/>
          </p:nvSpPr>
          <p:spPr bwMode="auto">
            <a:xfrm>
              <a:off x="3715425" y="5537348"/>
              <a:ext cx="508002" cy="342913"/>
            </a:xfrm>
            <a:prstGeom prst="rect">
              <a:avLst/>
            </a:prstGeom>
            <a:noFill/>
            <a:ln w="9525">
              <a:noFill/>
              <a:miter lim="800000"/>
              <a:headEnd/>
              <a:tailEnd/>
            </a:ln>
          </p:spPr>
          <p:txBody>
            <a:bodyPr/>
            <a:lstStyle/>
            <a:p>
              <a:r>
                <a:rPr lang="fr-FR" sz="1200"/>
                <a:t> I</a:t>
              </a:r>
              <a:r>
                <a:rPr lang="fr-FR" sz="1200" baseline="-25000"/>
                <a:t>10</a:t>
              </a:r>
              <a:endParaRPr lang="fr-FR"/>
            </a:p>
          </p:txBody>
        </p:sp>
        <p:sp>
          <p:nvSpPr>
            <p:cNvPr id="122" name="Text Box 55">
              <a:extLst>
                <a:ext uri="{FF2B5EF4-FFF2-40B4-BE49-F238E27FC236}">
                  <a16:creationId xmlns:a16="http://schemas.microsoft.com/office/drawing/2014/main" id="{33478EBF-3669-4E93-BF20-F13E81F4306A}"/>
                </a:ext>
              </a:extLst>
            </p:cNvPr>
            <p:cNvSpPr txBox="1">
              <a:spLocks noChangeArrowheads="1"/>
            </p:cNvSpPr>
            <p:nvPr/>
          </p:nvSpPr>
          <p:spPr bwMode="auto">
            <a:xfrm>
              <a:off x="4025008" y="4571395"/>
              <a:ext cx="812803" cy="342913"/>
            </a:xfrm>
            <a:prstGeom prst="rect">
              <a:avLst/>
            </a:prstGeom>
            <a:noFill/>
            <a:ln w="9525">
              <a:noFill/>
              <a:miter lim="800000"/>
              <a:headEnd/>
              <a:tailEnd/>
            </a:ln>
          </p:spPr>
          <p:txBody>
            <a:bodyPr/>
            <a:lstStyle/>
            <a:p>
              <a:r>
                <a:rPr lang="fr-FR" sz="1200"/>
                <a:t> E</a:t>
              </a:r>
              <a:r>
                <a:rPr lang="fr-FR" sz="1200" baseline="-25000"/>
                <a:t>10</a:t>
              </a:r>
              <a:endParaRPr lang="fr-FR"/>
            </a:p>
          </p:txBody>
        </p:sp>
        <p:sp>
          <p:nvSpPr>
            <p:cNvPr id="123" name="Line 56">
              <a:extLst>
                <a:ext uri="{FF2B5EF4-FFF2-40B4-BE49-F238E27FC236}">
                  <a16:creationId xmlns:a16="http://schemas.microsoft.com/office/drawing/2014/main" id="{0BF25617-40BF-4F6F-9BA7-6DF686CAC564}"/>
                </a:ext>
              </a:extLst>
            </p:cNvPr>
            <p:cNvSpPr>
              <a:spLocks noChangeShapeType="1"/>
            </p:cNvSpPr>
            <p:nvPr/>
          </p:nvSpPr>
          <p:spPr bwMode="auto">
            <a:xfrm>
              <a:off x="2623222" y="4826121"/>
              <a:ext cx="1143004" cy="0"/>
            </a:xfrm>
            <a:prstGeom prst="line">
              <a:avLst/>
            </a:prstGeom>
            <a:noFill/>
            <a:ln w="9525">
              <a:solidFill>
                <a:srgbClr val="000000"/>
              </a:solidFill>
              <a:round/>
              <a:headEnd/>
              <a:tailEnd type="triangle" w="med" len="med"/>
            </a:ln>
          </p:spPr>
          <p:txBody>
            <a:bodyPr/>
            <a:lstStyle/>
            <a:p>
              <a:endParaRPr lang="fr-FR"/>
            </a:p>
          </p:txBody>
        </p:sp>
        <p:sp>
          <p:nvSpPr>
            <p:cNvPr id="124" name="Line 57">
              <a:extLst>
                <a:ext uri="{FF2B5EF4-FFF2-40B4-BE49-F238E27FC236}">
                  <a16:creationId xmlns:a16="http://schemas.microsoft.com/office/drawing/2014/main" id="{C719BD7E-C670-480F-B51B-5899AB4592F5}"/>
                </a:ext>
              </a:extLst>
            </p:cNvPr>
            <p:cNvSpPr>
              <a:spLocks noChangeShapeType="1"/>
            </p:cNvSpPr>
            <p:nvPr/>
          </p:nvSpPr>
          <p:spPr bwMode="auto">
            <a:xfrm>
              <a:off x="2623774" y="4876922"/>
              <a:ext cx="0" cy="1028740"/>
            </a:xfrm>
            <a:prstGeom prst="line">
              <a:avLst/>
            </a:prstGeom>
            <a:noFill/>
            <a:ln w="9525">
              <a:solidFill>
                <a:srgbClr val="000000"/>
              </a:solidFill>
              <a:round/>
              <a:headEnd/>
              <a:tailEnd/>
            </a:ln>
          </p:spPr>
          <p:txBody>
            <a:bodyPr/>
            <a:lstStyle/>
            <a:p>
              <a:endParaRPr lang="fr-FR"/>
            </a:p>
          </p:txBody>
        </p:sp>
        <p:sp>
          <p:nvSpPr>
            <p:cNvPr id="125" name="Text Box 58">
              <a:extLst>
                <a:ext uri="{FF2B5EF4-FFF2-40B4-BE49-F238E27FC236}">
                  <a16:creationId xmlns:a16="http://schemas.microsoft.com/office/drawing/2014/main" id="{106173C0-59F2-45EE-81F6-A4E50A31573B}"/>
                </a:ext>
              </a:extLst>
            </p:cNvPr>
            <p:cNvSpPr txBox="1">
              <a:spLocks noChangeArrowheads="1"/>
            </p:cNvSpPr>
            <p:nvPr/>
          </p:nvSpPr>
          <p:spPr bwMode="auto">
            <a:xfrm>
              <a:off x="2712122" y="4572111"/>
              <a:ext cx="609602" cy="279411"/>
            </a:xfrm>
            <a:prstGeom prst="rect">
              <a:avLst/>
            </a:prstGeom>
            <a:noFill/>
            <a:ln w="9525">
              <a:noFill/>
              <a:miter lim="800000"/>
              <a:headEnd/>
              <a:tailEnd/>
            </a:ln>
          </p:spPr>
          <p:txBody>
            <a:bodyPr/>
            <a:lstStyle/>
            <a:p>
              <a:r>
                <a:rPr lang="fr-FR" sz="1200"/>
                <a:t>I</a:t>
              </a:r>
              <a:r>
                <a:rPr lang="fr-FR" sz="1200" baseline="-25000"/>
                <a:t>10a</a:t>
              </a:r>
              <a:endParaRPr lang="fr-FR"/>
            </a:p>
          </p:txBody>
        </p:sp>
        <p:sp>
          <p:nvSpPr>
            <p:cNvPr id="126" name="Text Box 61">
              <a:extLst>
                <a:ext uri="{FF2B5EF4-FFF2-40B4-BE49-F238E27FC236}">
                  <a16:creationId xmlns:a16="http://schemas.microsoft.com/office/drawing/2014/main" id="{9AAF12F2-02F0-4B94-ADAD-8D1332566A99}"/>
                </a:ext>
              </a:extLst>
            </p:cNvPr>
            <p:cNvSpPr txBox="1">
              <a:spLocks noChangeArrowheads="1"/>
            </p:cNvSpPr>
            <p:nvPr/>
          </p:nvSpPr>
          <p:spPr bwMode="auto">
            <a:xfrm>
              <a:off x="2647034" y="5121407"/>
              <a:ext cx="546102" cy="266710"/>
            </a:xfrm>
            <a:prstGeom prst="rect">
              <a:avLst/>
            </a:prstGeom>
            <a:noFill/>
            <a:ln w="9525">
              <a:noFill/>
              <a:miter lim="800000"/>
              <a:headEnd/>
              <a:tailEnd/>
            </a:ln>
          </p:spPr>
          <p:txBody>
            <a:bodyPr/>
            <a:lstStyle/>
            <a:p>
              <a:r>
                <a:rPr lang="fr-FR" sz="1200">
                  <a:latin typeface="Lucida Console" pitchFamily="49" charset="0"/>
                </a:rPr>
                <a:t>α</a:t>
              </a:r>
              <a:endParaRPr lang="fr-FR"/>
            </a:p>
          </p:txBody>
        </p:sp>
        <p:sp>
          <p:nvSpPr>
            <p:cNvPr id="127" name="Line 45">
              <a:extLst>
                <a:ext uri="{FF2B5EF4-FFF2-40B4-BE49-F238E27FC236}">
                  <a16:creationId xmlns:a16="http://schemas.microsoft.com/office/drawing/2014/main" id="{E36F82A1-8EAF-426E-B432-C3819C11119B}"/>
                </a:ext>
              </a:extLst>
            </p:cNvPr>
            <p:cNvSpPr>
              <a:spLocks noChangeShapeType="1"/>
            </p:cNvSpPr>
            <p:nvPr/>
          </p:nvSpPr>
          <p:spPr bwMode="auto">
            <a:xfrm>
              <a:off x="2623222" y="4838821"/>
              <a:ext cx="0" cy="1143044"/>
            </a:xfrm>
            <a:prstGeom prst="line">
              <a:avLst/>
            </a:prstGeom>
            <a:noFill/>
            <a:ln w="9525">
              <a:solidFill>
                <a:srgbClr val="000000"/>
              </a:solidFill>
              <a:round/>
              <a:headEnd/>
              <a:tailEnd type="triangle" w="med" len="med"/>
            </a:ln>
          </p:spPr>
          <p:txBody>
            <a:bodyPr/>
            <a:lstStyle/>
            <a:p>
              <a:endParaRPr lang="fr-FR"/>
            </a:p>
          </p:txBody>
        </p:sp>
        <p:sp>
          <p:nvSpPr>
            <p:cNvPr id="128" name="Line 46">
              <a:extLst>
                <a:ext uri="{FF2B5EF4-FFF2-40B4-BE49-F238E27FC236}">
                  <a16:creationId xmlns:a16="http://schemas.microsoft.com/office/drawing/2014/main" id="{0AB1DAB8-9FD3-4C45-829B-5630A4B6B6BB}"/>
                </a:ext>
              </a:extLst>
            </p:cNvPr>
            <p:cNvSpPr>
              <a:spLocks noChangeShapeType="1"/>
            </p:cNvSpPr>
            <p:nvPr/>
          </p:nvSpPr>
          <p:spPr bwMode="auto">
            <a:xfrm>
              <a:off x="2623222" y="4838821"/>
              <a:ext cx="1143004" cy="914435"/>
            </a:xfrm>
            <a:prstGeom prst="line">
              <a:avLst/>
            </a:prstGeom>
            <a:noFill/>
            <a:ln w="9525">
              <a:solidFill>
                <a:srgbClr val="000000"/>
              </a:solidFill>
              <a:round/>
              <a:headEnd/>
              <a:tailEnd type="triangle" w="med" len="med"/>
            </a:ln>
          </p:spPr>
          <p:txBody>
            <a:bodyPr/>
            <a:lstStyle/>
            <a:p>
              <a:endParaRPr lang="fr-FR"/>
            </a:p>
          </p:txBody>
        </p:sp>
        <p:sp>
          <p:nvSpPr>
            <p:cNvPr id="129" name="Arc 50">
              <a:extLst>
                <a:ext uri="{FF2B5EF4-FFF2-40B4-BE49-F238E27FC236}">
                  <a16:creationId xmlns:a16="http://schemas.microsoft.com/office/drawing/2014/main" id="{39FE294C-55D1-41C5-A2A6-4CE4B7446F61}"/>
                </a:ext>
              </a:extLst>
            </p:cNvPr>
            <p:cNvSpPr>
              <a:spLocks/>
            </p:cNvSpPr>
            <p:nvPr/>
          </p:nvSpPr>
          <p:spPr bwMode="auto">
            <a:xfrm rot="9973900" flipH="1">
              <a:off x="2623222" y="5029328"/>
              <a:ext cx="228601" cy="114304"/>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30" name="Line 52">
              <a:extLst>
                <a:ext uri="{FF2B5EF4-FFF2-40B4-BE49-F238E27FC236}">
                  <a16:creationId xmlns:a16="http://schemas.microsoft.com/office/drawing/2014/main" id="{8B4E3EA5-727D-4AF2-87EB-01EAD8903AB4}"/>
                </a:ext>
              </a:extLst>
            </p:cNvPr>
            <p:cNvSpPr>
              <a:spLocks noChangeShapeType="1"/>
            </p:cNvSpPr>
            <p:nvPr/>
          </p:nvSpPr>
          <p:spPr bwMode="auto">
            <a:xfrm>
              <a:off x="2153320" y="5359541"/>
              <a:ext cx="114300" cy="0"/>
            </a:xfrm>
            <a:prstGeom prst="line">
              <a:avLst/>
            </a:prstGeom>
            <a:noFill/>
            <a:ln w="9525">
              <a:solidFill>
                <a:srgbClr val="000000"/>
              </a:solidFill>
              <a:round/>
              <a:headEnd/>
              <a:tailEnd/>
            </a:ln>
          </p:spPr>
          <p:txBody>
            <a:bodyPr/>
            <a:lstStyle/>
            <a:p>
              <a:endParaRPr lang="fr-FR"/>
            </a:p>
          </p:txBody>
        </p:sp>
        <p:sp>
          <p:nvSpPr>
            <p:cNvPr id="131" name="Line 54">
              <a:extLst>
                <a:ext uri="{FF2B5EF4-FFF2-40B4-BE49-F238E27FC236}">
                  <a16:creationId xmlns:a16="http://schemas.microsoft.com/office/drawing/2014/main" id="{B3A22A03-1C01-4D2A-AB5B-4547D4ABE44B}"/>
                </a:ext>
              </a:extLst>
            </p:cNvPr>
            <p:cNvSpPr>
              <a:spLocks noChangeShapeType="1"/>
            </p:cNvSpPr>
            <p:nvPr/>
          </p:nvSpPr>
          <p:spPr bwMode="auto">
            <a:xfrm>
              <a:off x="3817025" y="5588150"/>
              <a:ext cx="114300" cy="0"/>
            </a:xfrm>
            <a:prstGeom prst="line">
              <a:avLst/>
            </a:prstGeom>
            <a:noFill/>
            <a:ln w="9525">
              <a:solidFill>
                <a:srgbClr val="000000"/>
              </a:solidFill>
              <a:round/>
              <a:headEnd/>
              <a:tailEnd/>
            </a:ln>
          </p:spPr>
          <p:txBody>
            <a:bodyPr/>
            <a:lstStyle/>
            <a:p>
              <a:endParaRPr lang="fr-FR"/>
            </a:p>
          </p:txBody>
        </p:sp>
        <p:sp>
          <p:nvSpPr>
            <p:cNvPr id="132" name="Line 59">
              <a:extLst>
                <a:ext uri="{FF2B5EF4-FFF2-40B4-BE49-F238E27FC236}">
                  <a16:creationId xmlns:a16="http://schemas.microsoft.com/office/drawing/2014/main" id="{0DAA4051-6534-42B9-B73D-C07798FBA1ED}"/>
                </a:ext>
              </a:extLst>
            </p:cNvPr>
            <p:cNvSpPr>
              <a:spLocks noChangeShapeType="1"/>
            </p:cNvSpPr>
            <p:nvPr/>
          </p:nvSpPr>
          <p:spPr bwMode="auto">
            <a:xfrm>
              <a:off x="2775622" y="4622913"/>
              <a:ext cx="114300" cy="0"/>
            </a:xfrm>
            <a:prstGeom prst="line">
              <a:avLst/>
            </a:prstGeom>
            <a:noFill/>
            <a:ln w="9525">
              <a:solidFill>
                <a:srgbClr val="000000"/>
              </a:solidFill>
              <a:round/>
              <a:headEnd/>
              <a:tailEnd/>
            </a:ln>
          </p:spPr>
          <p:txBody>
            <a:bodyPr/>
            <a:lstStyle/>
            <a:p>
              <a:endParaRPr lang="fr-FR"/>
            </a:p>
          </p:txBody>
        </p:sp>
        <p:sp>
          <p:nvSpPr>
            <p:cNvPr id="133" name="Line 60">
              <a:extLst>
                <a:ext uri="{FF2B5EF4-FFF2-40B4-BE49-F238E27FC236}">
                  <a16:creationId xmlns:a16="http://schemas.microsoft.com/office/drawing/2014/main" id="{B6CEBFF4-DEB1-4214-B100-EA74C9F5016E}"/>
                </a:ext>
              </a:extLst>
            </p:cNvPr>
            <p:cNvSpPr>
              <a:spLocks noChangeShapeType="1"/>
            </p:cNvSpPr>
            <p:nvPr/>
          </p:nvSpPr>
          <p:spPr bwMode="auto">
            <a:xfrm>
              <a:off x="4139308" y="4622197"/>
              <a:ext cx="114300" cy="0"/>
            </a:xfrm>
            <a:prstGeom prst="line">
              <a:avLst/>
            </a:prstGeom>
            <a:noFill/>
            <a:ln w="9525">
              <a:solidFill>
                <a:srgbClr val="000000"/>
              </a:solidFill>
              <a:round/>
              <a:headEnd/>
              <a:tailEnd/>
            </a:ln>
          </p:spPr>
          <p:txBody>
            <a:bodyPr/>
            <a:lstStyle/>
            <a:p>
              <a:endParaRPr lang="fr-FR"/>
            </a:p>
          </p:txBody>
        </p:sp>
        <p:sp>
          <p:nvSpPr>
            <p:cNvPr id="134" name="Text Box 62">
              <a:extLst>
                <a:ext uri="{FF2B5EF4-FFF2-40B4-BE49-F238E27FC236}">
                  <a16:creationId xmlns:a16="http://schemas.microsoft.com/office/drawing/2014/main" id="{D2B311AA-73CB-4377-85D6-1C1F47F8CA82}"/>
                </a:ext>
              </a:extLst>
            </p:cNvPr>
            <p:cNvSpPr txBox="1">
              <a:spLocks noChangeArrowheads="1"/>
            </p:cNvSpPr>
            <p:nvPr/>
          </p:nvSpPr>
          <p:spPr bwMode="auto">
            <a:xfrm>
              <a:off x="2889922" y="4862634"/>
              <a:ext cx="546102" cy="266710"/>
            </a:xfrm>
            <a:prstGeom prst="rect">
              <a:avLst/>
            </a:prstGeom>
            <a:noFill/>
            <a:ln w="9525">
              <a:noFill/>
              <a:miter lim="800000"/>
              <a:headEnd/>
              <a:tailEnd/>
            </a:ln>
          </p:spPr>
          <p:txBody>
            <a:bodyPr/>
            <a:lstStyle/>
            <a:p>
              <a:r>
                <a:rPr lang="fr-FR" sz="1200" i="1">
                  <a:latin typeface="Courier New" pitchFamily="49" charset="0"/>
                </a:rPr>
                <a:t>φ</a:t>
              </a:r>
              <a:r>
                <a:rPr lang="fr-FR" sz="1200" baseline="-25000">
                  <a:latin typeface="Lucida Console" pitchFamily="49" charset="0"/>
                </a:rPr>
                <a:t>10</a:t>
              </a:r>
              <a:endParaRPr lang="fr-FR"/>
            </a:p>
          </p:txBody>
        </p:sp>
        <p:sp>
          <p:nvSpPr>
            <p:cNvPr id="135" name="Arc 49">
              <a:extLst>
                <a:ext uri="{FF2B5EF4-FFF2-40B4-BE49-F238E27FC236}">
                  <a16:creationId xmlns:a16="http://schemas.microsoft.com/office/drawing/2014/main" id="{8574D8A1-0DC5-4E36-84A7-443A42B6DAF1}"/>
                </a:ext>
              </a:extLst>
            </p:cNvPr>
            <p:cNvSpPr>
              <a:spLocks/>
            </p:cNvSpPr>
            <p:nvPr/>
          </p:nvSpPr>
          <p:spPr bwMode="auto">
            <a:xfrm rot="9845420" flipH="1">
              <a:off x="2801022" y="4851522"/>
              <a:ext cx="114300" cy="114304"/>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17</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checkerboard(across)">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checkerboard(across)">
                                      <p:cBhvr>
                                        <p:cTn id="12" dur="500"/>
                                        <p:tgtEl>
                                          <p:spTgt spid="11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checkerboard(across)">
                                      <p:cBhvr>
                                        <p:cTn id="15" dur="500"/>
                                        <p:tgtEl>
                                          <p:spTgt spid="11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13"/>
                                        </p:tgtEl>
                                        <p:attrNameLst>
                                          <p:attrName>style.visibility</p:attrName>
                                        </p:attrNameLst>
                                      </p:cBhvr>
                                      <p:to>
                                        <p:strVal val="visible"/>
                                      </p:to>
                                    </p:set>
                                    <p:animEffect transition="in" filter="checkerboard(across)">
                                      <p:cBhvr>
                                        <p:cTn id="18" dur="500"/>
                                        <p:tgtEl>
                                          <p:spTgt spid="11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checkerboard(across)">
                                      <p:cBhvr>
                                        <p:cTn id="2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P spid="114" grpId="0"/>
      <p:bldP spid="115" grpId="0"/>
      <p:bldP spid="11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sp>
        <p:nvSpPr>
          <p:cNvPr id="17428" name="Rectangle 3"/>
          <p:cNvSpPr txBox="1">
            <a:spLocks noChangeArrowheads="1"/>
          </p:cNvSpPr>
          <p:nvPr/>
        </p:nvSpPr>
        <p:spPr bwMode="auto">
          <a:xfrm>
            <a:off x="611563" y="1531094"/>
            <a:ext cx="7920874" cy="2571750"/>
          </a:xfrm>
          <a:prstGeom prst="rect">
            <a:avLst/>
          </a:prstGeom>
          <a:noFill/>
          <a:ln w="9525">
            <a:noFill/>
            <a:miter lim="800000"/>
            <a:headEnd/>
            <a:tailEnd/>
          </a:ln>
        </p:spPr>
        <p:txBody>
          <a:bodyPr/>
          <a:lstStyle/>
          <a:p>
            <a:pPr algn="just">
              <a:spcBef>
                <a:spcPct val="20000"/>
              </a:spcBef>
            </a:pPr>
            <a:r>
              <a:rPr lang="fr-FR" sz="1700" dirty="0"/>
              <a:t>On peut décomposer i</a:t>
            </a:r>
            <a:r>
              <a:rPr lang="fr-FR" sz="1700" baseline="-25000" dirty="0"/>
              <a:t>10</a:t>
            </a:r>
            <a:r>
              <a:rPr lang="fr-FR" sz="1700" dirty="0"/>
              <a:t> en 2 composantes: une composante active </a:t>
            </a:r>
            <a:r>
              <a:rPr lang="fr-FR" sz="1700" u="sng" dirty="0"/>
              <a:t>I</a:t>
            </a:r>
            <a:r>
              <a:rPr lang="fr-FR" sz="1700" baseline="-25000" dirty="0"/>
              <a:t>10a</a:t>
            </a:r>
            <a:r>
              <a:rPr lang="fr-FR" sz="1700" dirty="0"/>
              <a:t> et une composante réactive </a:t>
            </a:r>
            <a:r>
              <a:rPr lang="fr-FR" sz="1700" u="sng" dirty="0"/>
              <a:t>I</a:t>
            </a:r>
            <a:r>
              <a:rPr lang="fr-FR" sz="1700" baseline="-25000" dirty="0"/>
              <a:t>10r </a:t>
            </a:r>
          </a:p>
          <a:p>
            <a:pPr algn="just">
              <a:spcBef>
                <a:spcPct val="20000"/>
              </a:spcBef>
            </a:pPr>
            <a:endParaRPr lang="fr-FR" sz="1700" baseline="-25000" dirty="0"/>
          </a:p>
          <a:p>
            <a:pPr marL="342900" indent="-342900" algn="ctr">
              <a:spcBef>
                <a:spcPct val="20000"/>
              </a:spcBef>
            </a:pPr>
            <a:r>
              <a:rPr lang="fr-FR" sz="1700" b="1" dirty="0"/>
              <a:t>	</a:t>
            </a:r>
            <a:r>
              <a:rPr lang="fr-FR" dirty="0"/>
              <a:t>i</a:t>
            </a:r>
            <a:r>
              <a:rPr lang="fr-FR" baseline="-25000" dirty="0"/>
              <a:t>10</a:t>
            </a:r>
            <a:r>
              <a:rPr lang="fr-FR" dirty="0"/>
              <a:t> = i</a:t>
            </a:r>
            <a:r>
              <a:rPr lang="fr-FR" baseline="-25000" dirty="0"/>
              <a:t>10a</a:t>
            </a:r>
            <a:r>
              <a:rPr lang="fr-FR" dirty="0"/>
              <a:t> + i</a:t>
            </a:r>
            <a:r>
              <a:rPr lang="fr-FR" baseline="-25000" dirty="0"/>
              <a:t>10r</a:t>
            </a:r>
            <a:r>
              <a:rPr lang="fr-FR" dirty="0"/>
              <a:t> 	    →	 </a:t>
            </a:r>
            <a:r>
              <a:rPr lang="fr-FR" u="sng" dirty="0"/>
              <a:t>I</a:t>
            </a:r>
            <a:r>
              <a:rPr lang="fr-FR" baseline="-25000" dirty="0"/>
              <a:t>10</a:t>
            </a:r>
            <a:r>
              <a:rPr lang="fr-FR" dirty="0"/>
              <a:t> = </a:t>
            </a:r>
            <a:r>
              <a:rPr lang="fr-FR" u="sng" dirty="0"/>
              <a:t>I</a:t>
            </a:r>
            <a:r>
              <a:rPr lang="fr-FR" baseline="-25000" dirty="0"/>
              <a:t>10a </a:t>
            </a:r>
            <a:r>
              <a:rPr lang="fr-FR" dirty="0"/>
              <a:t>+ </a:t>
            </a:r>
            <a:r>
              <a:rPr lang="fr-FR" u="sng" dirty="0"/>
              <a:t>I</a:t>
            </a:r>
            <a:r>
              <a:rPr lang="fr-FR" baseline="-25000" dirty="0"/>
              <a:t>10r</a:t>
            </a:r>
          </a:p>
          <a:p>
            <a:pPr marL="342900" indent="-342900" algn="just">
              <a:spcBef>
                <a:spcPct val="20000"/>
              </a:spcBef>
            </a:pPr>
            <a:endParaRPr lang="el-GR" sz="1700" b="1" dirty="0"/>
          </a:p>
          <a:p>
            <a:pPr algn="just">
              <a:spcBef>
                <a:spcPct val="20000"/>
              </a:spcBef>
            </a:pPr>
            <a:r>
              <a:rPr lang="el-GR" sz="1700" dirty="0"/>
              <a:t>α</a:t>
            </a:r>
            <a:r>
              <a:rPr lang="fr-FR" sz="1700" dirty="0"/>
              <a:t> s’appelle l’angle hystérétique. </a:t>
            </a:r>
            <a:r>
              <a:rPr lang="el-GR" sz="1700" dirty="0"/>
              <a:t>α</a:t>
            </a:r>
            <a:r>
              <a:rPr lang="fr-FR" sz="1700" dirty="0"/>
              <a:t> = </a:t>
            </a:r>
            <a:r>
              <a:rPr lang="el-GR" sz="1700" dirty="0"/>
              <a:t>π</a:t>
            </a:r>
            <a:r>
              <a:rPr lang="fr-FR" sz="1700" dirty="0"/>
              <a:t>/2 – </a:t>
            </a:r>
            <a:r>
              <a:rPr lang="el-GR" sz="1700" dirty="0"/>
              <a:t>φ</a:t>
            </a:r>
            <a:r>
              <a:rPr lang="fr-FR" sz="1700" baseline="-25000" dirty="0"/>
              <a:t>10</a:t>
            </a:r>
            <a:endParaRPr lang="el-GR" sz="1700" baseline="-25000" dirty="0"/>
          </a:p>
        </p:txBody>
      </p:sp>
      <p:grpSp>
        <p:nvGrpSpPr>
          <p:cNvPr id="2" name="Group 21"/>
          <p:cNvGrpSpPr>
            <a:grpSpLocks/>
          </p:cNvGrpSpPr>
          <p:nvPr/>
        </p:nvGrpSpPr>
        <p:grpSpPr bwMode="auto">
          <a:xfrm>
            <a:off x="3520281" y="4102844"/>
            <a:ext cx="2103438" cy="1727200"/>
            <a:chOff x="2042" y="1616"/>
            <a:chExt cx="1325" cy="1088"/>
          </a:xfrm>
        </p:grpSpPr>
        <p:sp>
          <p:nvSpPr>
            <p:cNvPr id="15381" name="Line 7"/>
            <p:cNvSpPr>
              <a:spLocks noChangeShapeType="1"/>
            </p:cNvSpPr>
            <p:nvPr/>
          </p:nvSpPr>
          <p:spPr bwMode="auto">
            <a:xfrm>
              <a:off x="2336" y="1842"/>
              <a:ext cx="998" cy="0"/>
            </a:xfrm>
            <a:prstGeom prst="line">
              <a:avLst/>
            </a:prstGeom>
            <a:noFill/>
            <a:ln w="9525">
              <a:solidFill>
                <a:schemeClr val="tx1"/>
              </a:solidFill>
              <a:round/>
              <a:headEnd/>
              <a:tailEnd type="triangle" w="med" len="med"/>
            </a:ln>
          </p:spPr>
          <p:txBody>
            <a:bodyPr/>
            <a:lstStyle/>
            <a:p>
              <a:endParaRPr lang="fr-FR"/>
            </a:p>
          </p:txBody>
        </p:sp>
        <p:sp>
          <p:nvSpPr>
            <p:cNvPr id="15382" name="Line 8"/>
            <p:cNvSpPr>
              <a:spLocks noChangeShapeType="1"/>
            </p:cNvSpPr>
            <p:nvPr/>
          </p:nvSpPr>
          <p:spPr bwMode="auto">
            <a:xfrm>
              <a:off x="2336" y="1842"/>
              <a:ext cx="0" cy="817"/>
            </a:xfrm>
            <a:prstGeom prst="line">
              <a:avLst/>
            </a:prstGeom>
            <a:noFill/>
            <a:ln w="9525">
              <a:solidFill>
                <a:schemeClr val="tx1"/>
              </a:solidFill>
              <a:round/>
              <a:headEnd/>
              <a:tailEnd type="triangle" w="med" len="med"/>
            </a:ln>
          </p:spPr>
          <p:txBody>
            <a:bodyPr/>
            <a:lstStyle/>
            <a:p>
              <a:endParaRPr lang="fr-FR"/>
            </a:p>
          </p:txBody>
        </p:sp>
        <p:sp>
          <p:nvSpPr>
            <p:cNvPr id="15383" name="Text Box 9"/>
            <p:cNvSpPr txBox="1">
              <a:spLocks noChangeArrowheads="1"/>
            </p:cNvSpPr>
            <p:nvPr/>
          </p:nvSpPr>
          <p:spPr bwMode="auto">
            <a:xfrm>
              <a:off x="3049" y="1628"/>
              <a:ext cx="318" cy="231"/>
            </a:xfrm>
            <a:prstGeom prst="rect">
              <a:avLst/>
            </a:prstGeom>
            <a:noFill/>
            <a:ln w="9525">
              <a:noFill/>
              <a:miter lim="800000"/>
              <a:headEnd/>
              <a:tailEnd/>
            </a:ln>
          </p:spPr>
          <p:txBody>
            <a:bodyPr wrap="none">
              <a:spAutoFit/>
            </a:bodyPr>
            <a:lstStyle/>
            <a:p>
              <a:r>
                <a:rPr lang="fr-FR" u="sng"/>
                <a:t>E</a:t>
              </a:r>
              <a:r>
                <a:rPr lang="fr-FR" baseline="-25000"/>
                <a:t>10</a:t>
              </a:r>
            </a:p>
          </p:txBody>
        </p:sp>
        <p:sp>
          <p:nvSpPr>
            <p:cNvPr id="15384" name="Text Box 10"/>
            <p:cNvSpPr txBox="1">
              <a:spLocks noChangeArrowheads="1"/>
            </p:cNvSpPr>
            <p:nvPr/>
          </p:nvSpPr>
          <p:spPr bwMode="auto">
            <a:xfrm>
              <a:off x="2472" y="1616"/>
              <a:ext cx="315" cy="231"/>
            </a:xfrm>
            <a:prstGeom prst="rect">
              <a:avLst/>
            </a:prstGeom>
            <a:noFill/>
            <a:ln w="9525">
              <a:noFill/>
              <a:miter lim="800000"/>
              <a:headEnd/>
              <a:tailEnd/>
            </a:ln>
          </p:spPr>
          <p:txBody>
            <a:bodyPr wrap="none">
              <a:spAutoFit/>
            </a:bodyPr>
            <a:lstStyle/>
            <a:p>
              <a:r>
                <a:rPr lang="fr-FR" u="sng" dirty="0"/>
                <a:t>I</a:t>
              </a:r>
              <a:r>
                <a:rPr lang="fr-FR" baseline="-25000" dirty="0"/>
                <a:t>10a</a:t>
              </a:r>
            </a:p>
          </p:txBody>
        </p:sp>
        <p:sp>
          <p:nvSpPr>
            <p:cNvPr id="15385" name="Text Box 11"/>
            <p:cNvSpPr txBox="1">
              <a:spLocks noChangeArrowheads="1"/>
            </p:cNvSpPr>
            <p:nvPr/>
          </p:nvSpPr>
          <p:spPr bwMode="auto">
            <a:xfrm>
              <a:off x="2042" y="2428"/>
              <a:ext cx="294" cy="231"/>
            </a:xfrm>
            <a:prstGeom prst="rect">
              <a:avLst/>
            </a:prstGeom>
            <a:noFill/>
            <a:ln w="9525">
              <a:noFill/>
              <a:miter lim="800000"/>
              <a:headEnd/>
              <a:tailEnd/>
            </a:ln>
          </p:spPr>
          <p:txBody>
            <a:bodyPr wrap="none">
              <a:spAutoFit/>
            </a:bodyPr>
            <a:lstStyle/>
            <a:p>
              <a:r>
                <a:rPr lang="fr-FR" u="sng"/>
                <a:t>I</a:t>
              </a:r>
              <a:r>
                <a:rPr lang="fr-FR" baseline="-25000"/>
                <a:t>10r</a:t>
              </a:r>
            </a:p>
          </p:txBody>
        </p:sp>
        <p:sp>
          <p:nvSpPr>
            <p:cNvPr id="15386" name="Line 12"/>
            <p:cNvSpPr>
              <a:spLocks noChangeShapeType="1"/>
            </p:cNvSpPr>
            <p:nvPr/>
          </p:nvSpPr>
          <p:spPr bwMode="auto">
            <a:xfrm>
              <a:off x="2336" y="1842"/>
              <a:ext cx="635" cy="817"/>
            </a:xfrm>
            <a:prstGeom prst="line">
              <a:avLst/>
            </a:prstGeom>
            <a:noFill/>
            <a:ln w="9525">
              <a:solidFill>
                <a:schemeClr val="tx1"/>
              </a:solidFill>
              <a:round/>
              <a:headEnd/>
              <a:tailEnd type="triangle" w="med" len="med"/>
            </a:ln>
          </p:spPr>
          <p:txBody>
            <a:bodyPr/>
            <a:lstStyle/>
            <a:p>
              <a:endParaRPr lang="fr-FR"/>
            </a:p>
          </p:txBody>
        </p:sp>
        <p:sp>
          <p:nvSpPr>
            <p:cNvPr id="15387" name="Line 13"/>
            <p:cNvSpPr>
              <a:spLocks noChangeShapeType="1"/>
            </p:cNvSpPr>
            <p:nvPr/>
          </p:nvSpPr>
          <p:spPr bwMode="auto">
            <a:xfrm>
              <a:off x="2336" y="1842"/>
              <a:ext cx="680" cy="0"/>
            </a:xfrm>
            <a:prstGeom prst="line">
              <a:avLst/>
            </a:prstGeom>
            <a:noFill/>
            <a:ln w="9525">
              <a:solidFill>
                <a:schemeClr val="tx1"/>
              </a:solidFill>
              <a:round/>
              <a:headEnd/>
              <a:tailEnd type="triangle" w="med" len="med"/>
            </a:ln>
          </p:spPr>
          <p:txBody>
            <a:bodyPr/>
            <a:lstStyle/>
            <a:p>
              <a:endParaRPr lang="fr-FR"/>
            </a:p>
          </p:txBody>
        </p:sp>
        <p:sp>
          <p:nvSpPr>
            <p:cNvPr id="15388" name="Line 14"/>
            <p:cNvSpPr>
              <a:spLocks noChangeShapeType="1"/>
            </p:cNvSpPr>
            <p:nvPr/>
          </p:nvSpPr>
          <p:spPr bwMode="auto">
            <a:xfrm>
              <a:off x="2971" y="1842"/>
              <a:ext cx="0" cy="817"/>
            </a:xfrm>
            <a:prstGeom prst="line">
              <a:avLst/>
            </a:prstGeom>
            <a:noFill/>
            <a:ln w="9525">
              <a:solidFill>
                <a:schemeClr val="tx1"/>
              </a:solidFill>
              <a:prstDash val="dash"/>
              <a:round/>
              <a:headEnd/>
              <a:tailEnd/>
            </a:ln>
          </p:spPr>
          <p:txBody>
            <a:bodyPr/>
            <a:lstStyle/>
            <a:p>
              <a:endParaRPr lang="fr-FR"/>
            </a:p>
          </p:txBody>
        </p:sp>
        <p:sp>
          <p:nvSpPr>
            <p:cNvPr id="15389" name="Line 15"/>
            <p:cNvSpPr>
              <a:spLocks noChangeShapeType="1"/>
            </p:cNvSpPr>
            <p:nvPr/>
          </p:nvSpPr>
          <p:spPr bwMode="auto">
            <a:xfrm>
              <a:off x="2336" y="2659"/>
              <a:ext cx="635" cy="0"/>
            </a:xfrm>
            <a:prstGeom prst="line">
              <a:avLst/>
            </a:prstGeom>
            <a:noFill/>
            <a:ln w="9525">
              <a:solidFill>
                <a:schemeClr val="tx1"/>
              </a:solidFill>
              <a:prstDash val="dash"/>
              <a:round/>
              <a:headEnd/>
              <a:tailEnd/>
            </a:ln>
          </p:spPr>
          <p:txBody>
            <a:bodyPr/>
            <a:lstStyle/>
            <a:p>
              <a:endParaRPr lang="fr-FR"/>
            </a:p>
          </p:txBody>
        </p:sp>
        <p:sp>
          <p:nvSpPr>
            <p:cNvPr id="15390" name="Text Box 16"/>
            <p:cNvSpPr txBox="1">
              <a:spLocks noChangeArrowheads="1"/>
            </p:cNvSpPr>
            <p:nvPr/>
          </p:nvSpPr>
          <p:spPr bwMode="auto">
            <a:xfrm>
              <a:off x="2971" y="2473"/>
              <a:ext cx="262" cy="231"/>
            </a:xfrm>
            <a:prstGeom prst="rect">
              <a:avLst/>
            </a:prstGeom>
            <a:noFill/>
            <a:ln w="9525">
              <a:noFill/>
              <a:miter lim="800000"/>
              <a:headEnd/>
              <a:tailEnd/>
            </a:ln>
          </p:spPr>
          <p:txBody>
            <a:bodyPr wrap="none">
              <a:spAutoFit/>
            </a:bodyPr>
            <a:lstStyle/>
            <a:p>
              <a:r>
                <a:rPr lang="fr-FR" u="sng"/>
                <a:t>I</a:t>
              </a:r>
              <a:r>
                <a:rPr lang="fr-FR" baseline="-25000"/>
                <a:t>10</a:t>
              </a:r>
            </a:p>
          </p:txBody>
        </p:sp>
        <p:sp>
          <p:nvSpPr>
            <p:cNvPr id="15391" name="Freeform 17"/>
            <p:cNvSpPr>
              <a:spLocks/>
            </p:cNvSpPr>
            <p:nvPr/>
          </p:nvSpPr>
          <p:spPr bwMode="auto">
            <a:xfrm>
              <a:off x="2426" y="1842"/>
              <a:ext cx="91" cy="137"/>
            </a:xfrm>
            <a:custGeom>
              <a:avLst/>
              <a:gdLst>
                <a:gd name="T0" fmla="*/ 29 w 105"/>
                <a:gd name="T1" fmla="*/ 0 h 160"/>
                <a:gd name="T2" fmla="*/ 29 w 105"/>
                <a:gd name="T3" fmla="*/ 39 h 160"/>
                <a:gd name="T4" fmla="*/ 0 w 105"/>
                <a:gd name="T5" fmla="*/ 39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15392" name="Freeform 18"/>
            <p:cNvSpPr>
              <a:spLocks/>
            </p:cNvSpPr>
            <p:nvPr/>
          </p:nvSpPr>
          <p:spPr bwMode="auto">
            <a:xfrm>
              <a:off x="2328" y="1992"/>
              <a:ext cx="136" cy="136"/>
            </a:xfrm>
            <a:custGeom>
              <a:avLst/>
              <a:gdLst>
                <a:gd name="T0" fmla="*/ 716 w 105"/>
                <a:gd name="T1" fmla="*/ 0 h 160"/>
                <a:gd name="T2" fmla="*/ 716 w 105"/>
                <a:gd name="T3" fmla="*/ 37 h 160"/>
                <a:gd name="T4" fmla="*/ 0 w 105"/>
                <a:gd name="T5" fmla="*/ 37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15393" name="Text Box 19"/>
            <p:cNvSpPr txBox="1">
              <a:spLocks noChangeArrowheads="1"/>
            </p:cNvSpPr>
            <p:nvPr/>
          </p:nvSpPr>
          <p:spPr bwMode="auto">
            <a:xfrm>
              <a:off x="2472" y="1838"/>
              <a:ext cx="315" cy="231"/>
            </a:xfrm>
            <a:prstGeom prst="rect">
              <a:avLst/>
            </a:prstGeom>
            <a:noFill/>
            <a:ln w="9525">
              <a:noFill/>
              <a:miter lim="800000"/>
              <a:headEnd/>
              <a:tailEnd/>
            </a:ln>
          </p:spPr>
          <p:txBody>
            <a:bodyPr wrap="none">
              <a:spAutoFit/>
            </a:bodyPr>
            <a:lstStyle/>
            <a:p>
              <a:r>
                <a:rPr lang="el-GR"/>
                <a:t>φ</a:t>
              </a:r>
              <a:r>
                <a:rPr lang="fr-FR" baseline="-25000"/>
                <a:t>10</a:t>
              </a:r>
            </a:p>
          </p:txBody>
        </p:sp>
        <p:sp>
          <p:nvSpPr>
            <p:cNvPr id="15394" name="Text Box 20"/>
            <p:cNvSpPr txBox="1">
              <a:spLocks noChangeArrowheads="1"/>
            </p:cNvSpPr>
            <p:nvPr/>
          </p:nvSpPr>
          <p:spPr bwMode="auto">
            <a:xfrm>
              <a:off x="2381" y="2024"/>
              <a:ext cx="199" cy="231"/>
            </a:xfrm>
            <a:prstGeom prst="rect">
              <a:avLst/>
            </a:prstGeom>
            <a:noFill/>
            <a:ln w="9525">
              <a:noFill/>
              <a:miter lim="800000"/>
              <a:headEnd/>
              <a:tailEnd/>
            </a:ln>
          </p:spPr>
          <p:txBody>
            <a:bodyPr wrap="none">
              <a:spAutoFit/>
            </a:bodyPr>
            <a:lstStyle/>
            <a:p>
              <a:r>
                <a:rPr lang="el-GR"/>
                <a:t>α</a:t>
              </a:r>
              <a:endParaRPr lang="fr-FR" baseline="-25000"/>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18</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7428">
                                            <p:txEl>
                                              <p:pRg st="0" end="0"/>
                                            </p:txEl>
                                          </p:spTgt>
                                        </p:tgtEl>
                                        <p:attrNameLst>
                                          <p:attrName>style.visibility</p:attrName>
                                        </p:attrNameLst>
                                      </p:cBhvr>
                                      <p:to>
                                        <p:strVal val="visible"/>
                                      </p:to>
                                    </p:set>
                                    <p:animEffect transition="in" filter="checkerboard(across)">
                                      <p:cBhvr>
                                        <p:cTn id="7" dur="500"/>
                                        <p:tgtEl>
                                          <p:spTgt spid="174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28">
                                            <p:txEl>
                                              <p:pRg st="2" end="2"/>
                                            </p:txEl>
                                          </p:spTgt>
                                        </p:tgtEl>
                                        <p:attrNameLst>
                                          <p:attrName>style.visibility</p:attrName>
                                        </p:attrNameLst>
                                      </p:cBhvr>
                                      <p:to>
                                        <p:strVal val="visible"/>
                                      </p:to>
                                    </p:set>
                                    <p:animEffect transition="in" filter="checkerboard(across)">
                                      <p:cBhvr>
                                        <p:cTn id="12" dur="500"/>
                                        <p:tgtEl>
                                          <p:spTgt spid="17428">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7428">
                                            <p:txEl>
                                              <p:pRg st="4" end="4"/>
                                            </p:txEl>
                                          </p:spTgt>
                                        </p:tgtEl>
                                        <p:attrNameLst>
                                          <p:attrName>style.visibility</p:attrName>
                                        </p:attrNameLst>
                                      </p:cBhvr>
                                      <p:to>
                                        <p:strVal val="visible"/>
                                      </p:to>
                                    </p:set>
                                    <p:animEffect transition="in" filter="checkerboard(across)">
                                      <p:cBhvr>
                                        <p:cTn id="20" dur="500"/>
                                        <p:tgtEl>
                                          <p:spTgt spid="174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sp>
        <p:nvSpPr>
          <p:cNvPr id="18452" name="Rectangle 3"/>
          <p:cNvSpPr txBox="1">
            <a:spLocks noChangeArrowheads="1"/>
          </p:cNvSpPr>
          <p:nvPr/>
        </p:nvSpPr>
        <p:spPr bwMode="auto">
          <a:xfrm>
            <a:off x="1228296" y="2213056"/>
            <a:ext cx="7236800" cy="500063"/>
          </a:xfrm>
          <a:prstGeom prst="rect">
            <a:avLst/>
          </a:prstGeom>
          <a:noFill/>
          <a:ln w="9525">
            <a:noFill/>
            <a:miter lim="800000"/>
            <a:headEnd/>
            <a:tailEnd/>
          </a:ln>
        </p:spPr>
        <p:txBody>
          <a:bodyPr/>
          <a:lstStyle/>
          <a:p>
            <a:pPr marL="342900" indent="-342900">
              <a:spcBef>
                <a:spcPct val="20000"/>
              </a:spcBef>
            </a:pPr>
            <a:r>
              <a:rPr lang="fr-FR" sz="1700" dirty="0"/>
              <a:t>Le fonctionnement à vide est régit par les équations suivantes:</a:t>
            </a:r>
          </a:p>
        </p:txBody>
      </p:sp>
      <p:sp>
        <p:nvSpPr>
          <p:cNvPr id="18453" name="Text Box 6"/>
          <p:cNvSpPr txBox="1">
            <a:spLocks noChangeArrowheads="1"/>
          </p:cNvSpPr>
          <p:nvPr/>
        </p:nvSpPr>
        <p:spPr bwMode="auto">
          <a:xfrm>
            <a:off x="1554709" y="2851249"/>
            <a:ext cx="2736850" cy="3508653"/>
          </a:xfrm>
          <a:prstGeom prst="rect">
            <a:avLst/>
          </a:prstGeom>
          <a:noFill/>
          <a:ln w="9525">
            <a:noFill/>
            <a:miter lim="800000"/>
            <a:headEnd/>
            <a:tailEnd/>
          </a:ln>
        </p:spPr>
        <p:txBody>
          <a:bodyPr>
            <a:spAutoFit/>
          </a:bodyPr>
          <a:lstStyle/>
          <a:p>
            <a:r>
              <a:rPr lang="fr-FR" u="sng" dirty="0"/>
              <a:t>U</a:t>
            </a:r>
            <a:r>
              <a:rPr lang="fr-FR" baseline="-25000" dirty="0"/>
              <a:t>1  </a:t>
            </a:r>
            <a:r>
              <a:rPr lang="fr-FR" dirty="0"/>
              <a:t>= </a:t>
            </a:r>
            <a:r>
              <a:rPr lang="fr-FR" u="sng" dirty="0"/>
              <a:t>E</a:t>
            </a:r>
            <a:r>
              <a:rPr lang="fr-FR" baseline="-25000" dirty="0"/>
              <a:t>10 </a:t>
            </a:r>
            <a:r>
              <a:rPr lang="fr-FR" dirty="0"/>
              <a:t>+ j</a:t>
            </a:r>
            <a:r>
              <a:rPr lang="it-IT" dirty="0"/>
              <a:t>ℓ</a:t>
            </a:r>
            <a:r>
              <a:rPr lang="fr-FR" baseline="-25000" dirty="0"/>
              <a:t>1</a:t>
            </a:r>
            <a:r>
              <a:rPr lang="el-GR" dirty="0"/>
              <a:t>ω</a:t>
            </a:r>
            <a:r>
              <a:rPr lang="fr-FR" u="sng" dirty="0"/>
              <a:t>I</a:t>
            </a:r>
            <a:r>
              <a:rPr lang="fr-FR" baseline="-25000" dirty="0"/>
              <a:t>10 </a:t>
            </a:r>
            <a:r>
              <a:rPr lang="fr-FR" dirty="0"/>
              <a:t> + r</a:t>
            </a:r>
            <a:r>
              <a:rPr lang="fr-FR" baseline="-25000" dirty="0"/>
              <a:t>1</a:t>
            </a:r>
            <a:r>
              <a:rPr lang="fr-FR" u="sng" dirty="0"/>
              <a:t>I</a:t>
            </a:r>
            <a:r>
              <a:rPr lang="fr-FR" baseline="-25000" dirty="0"/>
              <a:t>10</a:t>
            </a:r>
            <a:r>
              <a:rPr lang="fr-FR" dirty="0"/>
              <a:t>	                       </a:t>
            </a:r>
          </a:p>
          <a:p>
            <a:endParaRPr lang="fr-FR" baseline="-25000" dirty="0"/>
          </a:p>
          <a:p>
            <a:r>
              <a:rPr lang="fr-FR" u="sng" dirty="0"/>
              <a:t>I</a:t>
            </a:r>
            <a:r>
              <a:rPr lang="fr-FR" baseline="-25000" dirty="0"/>
              <a:t>10 </a:t>
            </a:r>
            <a:r>
              <a:rPr lang="fr-FR" dirty="0"/>
              <a:t>= </a:t>
            </a:r>
            <a:r>
              <a:rPr lang="fr-FR" u="sng" dirty="0"/>
              <a:t>I</a:t>
            </a:r>
            <a:r>
              <a:rPr lang="fr-FR" baseline="-25000" dirty="0"/>
              <a:t>10a</a:t>
            </a:r>
            <a:r>
              <a:rPr lang="fr-FR" dirty="0"/>
              <a:t> + </a:t>
            </a:r>
            <a:r>
              <a:rPr lang="fr-FR" u="sng" dirty="0"/>
              <a:t>I</a:t>
            </a:r>
            <a:r>
              <a:rPr lang="fr-FR" baseline="-25000" dirty="0"/>
              <a:t>10r</a:t>
            </a:r>
            <a:r>
              <a:rPr lang="fr-FR" dirty="0"/>
              <a:t> </a:t>
            </a:r>
          </a:p>
          <a:p>
            <a:r>
              <a:rPr lang="fr-FR" baseline="-25000" dirty="0"/>
              <a:t>	</a:t>
            </a:r>
          </a:p>
          <a:p>
            <a:r>
              <a:rPr lang="fr-FR" baseline="-25000" dirty="0"/>
              <a:t>		</a:t>
            </a:r>
          </a:p>
          <a:p>
            <a:r>
              <a:rPr lang="fr-FR" u="sng" dirty="0"/>
              <a:t>E</a:t>
            </a:r>
            <a:r>
              <a:rPr lang="fr-FR" baseline="-25000" dirty="0"/>
              <a:t>10 </a:t>
            </a:r>
            <a:r>
              <a:rPr lang="fr-FR" dirty="0"/>
              <a:t>= jn</a:t>
            </a:r>
            <a:r>
              <a:rPr lang="fr-FR" baseline="-25000" dirty="0"/>
              <a:t>1</a:t>
            </a:r>
            <a:r>
              <a:rPr lang="el-GR" dirty="0"/>
              <a:t>ω </a:t>
            </a:r>
            <a:r>
              <a:rPr lang="el-GR" u="sng" dirty="0"/>
              <a:t>Φ</a:t>
            </a:r>
            <a:r>
              <a:rPr lang="fr-FR" baseline="-25000" dirty="0"/>
              <a:t>10</a:t>
            </a:r>
            <a:r>
              <a:rPr lang="fr-FR" dirty="0"/>
              <a:t> </a:t>
            </a:r>
          </a:p>
          <a:p>
            <a:endParaRPr lang="fr-FR" dirty="0"/>
          </a:p>
          <a:p>
            <a:endParaRPr lang="fr-FR" baseline="-25000" dirty="0"/>
          </a:p>
          <a:p>
            <a:r>
              <a:rPr lang="el-GR" dirty="0"/>
              <a:t>Φ</a:t>
            </a:r>
            <a:r>
              <a:rPr lang="fr-FR" dirty="0"/>
              <a:t>’</a:t>
            </a:r>
            <a:r>
              <a:rPr lang="fr-FR" baseline="-25000" dirty="0"/>
              <a:t>10</a:t>
            </a:r>
            <a:r>
              <a:rPr lang="fr-FR" dirty="0"/>
              <a:t> = </a:t>
            </a:r>
            <a:r>
              <a:rPr lang="el-GR" dirty="0"/>
              <a:t>Φ</a:t>
            </a:r>
            <a:r>
              <a:rPr lang="fr-FR" baseline="-25000" dirty="0"/>
              <a:t>10</a:t>
            </a:r>
            <a:r>
              <a:rPr lang="fr-FR" dirty="0"/>
              <a:t> + </a:t>
            </a:r>
            <a:r>
              <a:rPr lang="el-GR" dirty="0"/>
              <a:t>Φ</a:t>
            </a:r>
            <a:r>
              <a:rPr lang="fr-FR" baseline="-25000" dirty="0"/>
              <a:t>f10 </a:t>
            </a:r>
          </a:p>
          <a:p>
            <a:endParaRPr lang="fr-FR" dirty="0"/>
          </a:p>
          <a:p>
            <a:r>
              <a:rPr lang="el-GR" dirty="0"/>
              <a:t>Φ</a:t>
            </a:r>
            <a:r>
              <a:rPr lang="fr-FR" baseline="-25000" dirty="0"/>
              <a:t>f10</a:t>
            </a:r>
            <a:r>
              <a:rPr lang="fr-FR" dirty="0"/>
              <a:t>  = </a:t>
            </a:r>
            <a:r>
              <a:rPr lang="it-IT" dirty="0"/>
              <a:t>ℓ</a:t>
            </a:r>
            <a:r>
              <a:rPr lang="fr-FR" baseline="-25000" dirty="0"/>
              <a:t>1</a:t>
            </a:r>
            <a:r>
              <a:rPr lang="fr-FR" u="sng" dirty="0"/>
              <a:t>I</a:t>
            </a:r>
            <a:r>
              <a:rPr lang="fr-FR" baseline="-25000" dirty="0"/>
              <a:t>10</a:t>
            </a:r>
            <a:r>
              <a:rPr lang="fr-FR" dirty="0"/>
              <a:t>/ n</a:t>
            </a:r>
            <a:r>
              <a:rPr lang="fr-FR" baseline="-25000" dirty="0"/>
              <a:t>1</a:t>
            </a:r>
          </a:p>
          <a:p>
            <a:endParaRPr lang="fr-FR" dirty="0"/>
          </a:p>
          <a:p>
            <a:endParaRPr lang="fr-FR" baseline="-25000" dirty="0"/>
          </a:p>
        </p:txBody>
      </p:sp>
      <p:sp>
        <p:nvSpPr>
          <p:cNvPr id="18455" name="Text Box 43"/>
          <p:cNvSpPr txBox="1">
            <a:spLocks noChangeArrowheads="1"/>
          </p:cNvSpPr>
          <p:nvPr/>
        </p:nvSpPr>
        <p:spPr bwMode="auto">
          <a:xfrm>
            <a:off x="5008274" y="6193846"/>
            <a:ext cx="2300288" cy="369887"/>
          </a:xfrm>
          <a:prstGeom prst="rect">
            <a:avLst/>
          </a:prstGeom>
          <a:noFill/>
          <a:ln w="9525">
            <a:noFill/>
            <a:miter lim="800000"/>
            <a:headEnd/>
            <a:tailEnd/>
          </a:ln>
        </p:spPr>
        <p:txBody>
          <a:bodyPr wrap="none">
            <a:spAutoFit/>
          </a:bodyPr>
          <a:lstStyle/>
          <a:p>
            <a:r>
              <a:rPr lang="fr-FR" dirty="0"/>
              <a:t>Diagramme vectoriel</a:t>
            </a:r>
          </a:p>
        </p:txBody>
      </p:sp>
      <p:sp>
        <p:nvSpPr>
          <p:cNvPr id="18456" name="ZoneTexte 52"/>
          <p:cNvSpPr txBox="1">
            <a:spLocks noChangeArrowheads="1"/>
          </p:cNvSpPr>
          <p:nvPr/>
        </p:nvSpPr>
        <p:spPr bwMode="auto">
          <a:xfrm>
            <a:off x="777433" y="1189417"/>
            <a:ext cx="7272804" cy="861774"/>
          </a:xfrm>
          <a:prstGeom prst="rect">
            <a:avLst/>
          </a:prstGeom>
          <a:noFill/>
          <a:ln w="9525">
            <a:noFill/>
            <a:miter lim="800000"/>
            <a:headEnd/>
            <a:tailEnd/>
          </a:ln>
        </p:spPr>
        <p:txBody>
          <a:bodyPr wrap="square">
            <a:spAutoFit/>
          </a:bodyPr>
          <a:lstStyle/>
          <a:p>
            <a:r>
              <a:rPr lang="fr-FR" b="1" dirty="0"/>
              <a:t>3) Diagramme vectoriel et schéma équivalent</a:t>
            </a:r>
          </a:p>
          <a:p>
            <a:pPr lvl="1"/>
            <a:endParaRPr lang="fr-FR" sz="1600" dirty="0"/>
          </a:p>
          <a:p>
            <a:pPr marL="461963" lvl="1" indent="-176213">
              <a:buFont typeface="Arial" panose="020B0604020202020204" pitchFamily="34" charset="0"/>
              <a:buChar char="•"/>
            </a:pPr>
            <a:r>
              <a:rPr lang="fr-FR" sz="1600" b="1" dirty="0"/>
              <a:t>Diagramme vectoriel</a:t>
            </a:r>
            <a:endParaRPr lang="fr-FR" dirty="0"/>
          </a:p>
        </p:txBody>
      </p:sp>
      <p:grpSp>
        <p:nvGrpSpPr>
          <p:cNvPr id="3" name="Group 2">
            <a:extLst>
              <a:ext uri="{FF2B5EF4-FFF2-40B4-BE49-F238E27FC236}">
                <a16:creationId xmlns:a16="http://schemas.microsoft.com/office/drawing/2014/main" id="{3E3F4B67-BE3C-401A-A96B-58F5CEDD794A}"/>
              </a:ext>
            </a:extLst>
          </p:cNvPr>
          <p:cNvGrpSpPr/>
          <p:nvPr/>
        </p:nvGrpSpPr>
        <p:grpSpPr>
          <a:xfrm>
            <a:off x="4608266" y="3140968"/>
            <a:ext cx="4294187" cy="2311402"/>
            <a:chOff x="4608266" y="3140968"/>
            <a:chExt cx="4294187" cy="2311402"/>
          </a:xfrm>
        </p:grpSpPr>
        <p:sp>
          <p:nvSpPr>
            <p:cNvPr id="37" name="Text Box 15">
              <a:extLst>
                <a:ext uri="{FF2B5EF4-FFF2-40B4-BE49-F238E27FC236}">
                  <a16:creationId xmlns:a16="http://schemas.microsoft.com/office/drawing/2014/main" id="{C6AAE93F-8A56-484F-A9FE-DC35F071BAF6}"/>
                </a:ext>
              </a:extLst>
            </p:cNvPr>
            <p:cNvSpPr txBox="1">
              <a:spLocks noChangeArrowheads="1"/>
            </p:cNvSpPr>
            <p:nvPr/>
          </p:nvSpPr>
          <p:spPr bwMode="auto">
            <a:xfrm>
              <a:off x="6313240" y="3671193"/>
              <a:ext cx="504825" cy="366712"/>
            </a:xfrm>
            <a:prstGeom prst="rect">
              <a:avLst/>
            </a:prstGeom>
            <a:noFill/>
            <a:ln w="9525">
              <a:noFill/>
              <a:miter lim="800000"/>
              <a:headEnd/>
              <a:tailEnd/>
            </a:ln>
          </p:spPr>
          <p:txBody>
            <a:bodyPr wrap="none">
              <a:spAutoFit/>
            </a:bodyPr>
            <a:lstStyle/>
            <a:p>
              <a:r>
                <a:rPr lang="fr-FR" u="sng" dirty="0"/>
                <a:t>E</a:t>
              </a:r>
              <a:r>
                <a:rPr lang="fr-FR" baseline="-25000" dirty="0"/>
                <a:t>10</a:t>
              </a:r>
            </a:p>
          </p:txBody>
        </p:sp>
        <p:sp>
          <p:nvSpPr>
            <p:cNvPr id="38" name="Text Box 16">
              <a:extLst>
                <a:ext uri="{FF2B5EF4-FFF2-40B4-BE49-F238E27FC236}">
                  <a16:creationId xmlns:a16="http://schemas.microsoft.com/office/drawing/2014/main" id="{60DA04EB-03C2-4C68-9611-55F6C4E420A3}"/>
                </a:ext>
              </a:extLst>
            </p:cNvPr>
            <p:cNvSpPr txBox="1">
              <a:spLocks noChangeArrowheads="1"/>
            </p:cNvSpPr>
            <p:nvPr/>
          </p:nvSpPr>
          <p:spPr bwMode="auto">
            <a:xfrm>
              <a:off x="5903665" y="3977580"/>
              <a:ext cx="500063" cy="366712"/>
            </a:xfrm>
            <a:prstGeom prst="rect">
              <a:avLst/>
            </a:prstGeom>
            <a:noFill/>
            <a:ln w="9525">
              <a:noFill/>
              <a:miter lim="800000"/>
              <a:headEnd/>
              <a:tailEnd/>
            </a:ln>
          </p:spPr>
          <p:txBody>
            <a:bodyPr wrap="none">
              <a:spAutoFit/>
            </a:bodyPr>
            <a:lstStyle/>
            <a:p>
              <a:r>
                <a:rPr lang="fr-FR" u="sng" dirty="0"/>
                <a:t>I</a:t>
              </a:r>
              <a:r>
                <a:rPr lang="fr-FR" baseline="-25000" dirty="0"/>
                <a:t>10a</a:t>
              </a:r>
            </a:p>
          </p:txBody>
        </p:sp>
        <p:sp>
          <p:nvSpPr>
            <p:cNvPr id="39" name="Line 18">
              <a:extLst>
                <a:ext uri="{FF2B5EF4-FFF2-40B4-BE49-F238E27FC236}">
                  <a16:creationId xmlns:a16="http://schemas.microsoft.com/office/drawing/2014/main" id="{0B2E7EEE-D5E9-4FF3-A14F-75D5645588B5}"/>
                </a:ext>
              </a:extLst>
            </p:cNvPr>
            <p:cNvSpPr>
              <a:spLocks noChangeShapeType="1"/>
            </p:cNvSpPr>
            <p:nvPr/>
          </p:nvSpPr>
          <p:spPr bwMode="auto">
            <a:xfrm>
              <a:off x="5148015" y="4012505"/>
              <a:ext cx="792163" cy="792162"/>
            </a:xfrm>
            <a:prstGeom prst="line">
              <a:avLst/>
            </a:prstGeom>
            <a:noFill/>
            <a:ln w="9525">
              <a:solidFill>
                <a:schemeClr val="tx1"/>
              </a:solidFill>
              <a:round/>
              <a:headEnd/>
              <a:tailEnd type="triangle" w="med" len="med"/>
            </a:ln>
          </p:spPr>
          <p:txBody>
            <a:bodyPr/>
            <a:lstStyle/>
            <a:p>
              <a:endParaRPr lang="fr-FR"/>
            </a:p>
          </p:txBody>
        </p:sp>
        <p:sp>
          <p:nvSpPr>
            <p:cNvPr id="40" name="Text Box 22">
              <a:extLst>
                <a:ext uri="{FF2B5EF4-FFF2-40B4-BE49-F238E27FC236}">
                  <a16:creationId xmlns:a16="http://schemas.microsoft.com/office/drawing/2014/main" id="{8E898A50-514E-45E3-BEA6-5F9BCCF2337C}"/>
                </a:ext>
              </a:extLst>
            </p:cNvPr>
            <p:cNvSpPr txBox="1">
              <a:spLocks noChangeArrowheads="1"/>
            </p:cNvSpPr>
            <p:nvPr/>
          </p:nvSpPr>
          <p:spPr bwMode="auto">
            <a:xfrm>
              <a:off x="5867152" y="4588768"/>
              <a:ext cx="415925" cy="366712"/>
            </a:xfrm>
            <a:prstGeom prst="rect">
              <a:avLst/>
            </a:prstGeom>
            <a:noFill/>
            <a:ln w="9525">
              <a:noFill/>
              <a:miter lim="800000"/>
              <a:headEnd/>
              <a:tailEnd/>
            </a:ln>
          </p:spPr>
          <p:txBody>
            <a:bodyPr wrap="none">
              <a:spAutoFit/>
            </a:bodyPr>
            <a:lstStyle/>
            <a:p>
              <a:r>
                <a:rPr lang="fr-FR" u="sng"/>
                <a:t>I</a:t>
              </a:r>
              <a:r>
                <a:rPr lang="fr-FR" baseline="-25000"/>
                <a:t>10</a:t>
              </a:r>
            </a:p>
          </p:txBody>
        </p:sp>
        <p:sp>
          <p:nvSpPr>
            <p:cNvPr id="41" name="Text Box 25">
              <a:extLst>
                <a:ext uri="{FF2B5EF4-FFF2-40B4-BE49-F238E27FC236}">
                  <a16:creationId xmlns:a16="http://schemas.microsoft.com/office/drawing/2014/main" id="{280B76CD-7B9E-4824-B4EE-72B3C6E1A2CD}"/>
                </a:ext>
              </a:extLst>
            </p:cNvPr>
            <p:cNvSpPr txBox="1">
              <a:spLocks noChangeArrowheads="1"/>
            </p:cNvSpPr>
            <p:nvPr/>
          </p:nvSpPr>
          <p:spPr bwMode="auto">
            <a:xfrm>
              <a:off x="5363915" y="3939480"/>
              <a:ext cx="500063" cy="366712"/>
            </a:xfrm>
            <a:prstGeom prst="rect">
              <a:avLst/>
            </a:prstGeom>
            <a:noFill/>
            <a:ln w="9525">
              <a:noFill/>
              <a:miter lim="800000"/>
              <a:headEnd/>
              <a:tailEnd/>
            </a:ln>
          </p:spPr>
          <p:txBody>
            <a:bodyPr wrap="none">
              <a:spAutoFit/>
            </a:bodyPr>
            <a:lstStyle/>
            <a:p>
              <a:r>
                <a:rPr lang="el-GR"/>
                <a:t>φ</a:t>
              </a:r>
              <a:r>
                <a:rPr lang="fr-FR" baseline="-25000"/>
                <a:t>10</a:t>
              </a:r>
            </a:p>
          </p:txBody>
        </p:sp>
        <p:sp>
          <p:nvSpPr>
            <p:cNvPr id="42" name="Text Box 26">
              <a:extLst>
                <a:ext uri="{FF2B5EF4-FFF2-40B4-BE49-F238E27FC236}">
                  <a16:creationId xmlns:a16="http://schemas.microsoft.com/office/drawing/2014/main" id="{E6F365AC-C0FE-430C-BB05-863C4E5740FC}"/>
                </a:ext>
              </a:extLst>
            </p:cNvPr>
            <p:cNvSpPr txBox="1">
              <a:spLocks noChangeArrowheads="1"/>
            </p:cNvSpPr>
            <p:nvPr/>
          </p:nvSpPr>
          <p:spPr bwMode="auto">
            <a:xfrm>
              <a:off x="5252790" y="4299843"/>
              <a:ext cx="315913" cy="366712"/>
            </a:xfrm>
            <a:prstGeom prst="rect">
              <a:avLst/>
            </a:prstGeom>
            <a:noFill/>
            <a:ln w="9525">
              <a:noFill/>
              <a:miter lim="800000"/>
              <a:headEnd/>
              <a:tailEnd/>
            </a:ln>
          </p:spPr>
          <p:txBody>
            <a:bodyPr wrap="none">
              <a:spAutoFit/>
            </a:bodyPr>
            <a:lstStyle/>
            <a:p>
              <a:r>
                <a:rPr lang="el-GR"/>
                <a:t>α</a:t>
              </a:r>
              <a:endParaRPr lang="fr-FR" baseline="-25000"/>
            </a:p>
          </p:txBody>
        </p:sp>
        <p:sp>
          <p:nvSpPr>
            <p:cNvPr id="43" name="Line 31">
              <a:extLst>
                <a:ext uri="{FF2B5EF4-FFF2-40B4-BE49-F238E27FC236}">
                  <a16:creationId xmlns:a16="http://schemas.microsoft.com/office/drawing/2014/main" id="{19C9E977-D807-45D5-9873-A916AEA278A6}"/>
                </a:ext>
              </a:extLst>
            </p:cNvPr>
            <p:cNvSpPr>
              <a:spLocks noChangeShapeType="1"/>
            </p:cNvSpPr>
            <p:nvPr/>
          </p:nvSpPr>
          <p:spPr bwMode="auto">
            <a:xfrm>
              <a:off x="5148015" y="4012505"/>
              <a:ext cx="0" cy="1439862"/>
            </a:xfrm>
            <a:prstGeom prst="line">
              <a:avLst/>
            </a:prstGeom>
            <a:noFill/>
            <a:ln w="9525">
              <a:solidFill>
                <a:schemeClr val="tx1"/>
              </a:solidFill>
              <a:round/>
              <a:headEnd/>
              <a:tailEnd type="triangle" w="med" len="med"/>
            </a:ln>
          </p:spPr>
          <p:txBody>
            <a:bodyPr/>
            <a:lstStyle/>
            <a:p>
              <a:endParaRPr lang="fr-FR"/>
            </a:p>
          </p:txBody>
        </p:sp>
        <p:sp>
          <p:nvSpPr>
            <p:cNvPr id="44" name="Line 28">
              <a:extLst>
                <a:ext uri="{FF2B5EF4-FFF2-40B4-BE49-F238E27FC236}">
                  <a16:creationId xmlns:a16="http://schemas.microsoft.com/office/drawing/2014/main" id="{CC2745BA-C0A1-4C64-A837-965526AF974C}"/>
                </a:ext>
              </a:extLst>
            </p:cNvPr>
            <p:cNvSpPr>
              <a:spLocks noChangeShapeType="1"/>
            </p:cNvSpPr>
            <p:nvPr/>
          </p:nvSpPr>
          <p:spPr bwMode="auto">
            <a:xfrm flipV="1">
              <a:off x="7091115" y="3507680"/>
              <a:ext cx="1081088" cy="863600"/>
            </a:xfrm>
            <a:prstGeom prst="line">
              <a:avLst/>
            </a:prstGeom>
            <a:noFill/>
            <a:ln w="9525">
              <a:solidFill>
                <a:schemeClr val="tx1"/>
              </a:solidFill>
              <a:round/>
              <a:headEnd/>
              <a:tailEnd type="triangle" w="med" len="med"/>
            </a:ln>
          </p:spPr>
          <p:txBody>
            <a:bodyPr/>
            <a:lstStyle/>
            <a:p>
              <a:endParaRPr lang="fr-FR"/>
            </a:p>
          </p:txBody>
        </p:sp>
        <p:sp>
          <p:nvSpPr>
            <p:cNvPr id="45" name="Line 29">
              <a:extLst>
                <a:ext uri="{FF2B5EF4-FFF2-40B4-BE49-F238E27FC236}">
                  <a16:creationId xmlns:a16="http://schemas.microsoft.com/office/drawing/2014/main" id="{F7B51281-3CA4-4D78-9C64-AA6511DC5B4F}"/>
                </a:ext>
              </a:extLst>
            </p:cNvPr>
            <p:cNvSpPr>
              <a:spLocks noChangeShapeType="1"/>
            </p:cNvSpPr>
            <p:nvPr/>
          </p:nvSpPr>
          <p:spPr bwMode="auto">
            <a:xfrm flipV="1">
              <a:off x="5148015" y="3501330"/>
              <a:ext cx="3024188" cy="504825"/>
            </a:xfrm>
            <a:prstGeom prst="line">
              <a:avLst/>
            </a:prstGeom>
            <a:noFill/>
            <a:ln w="9525">
              <a:solidFill>
                <a:schemeClr val="tx1"/>
              </a:solidFill>
              <a:round/>
              <a:headEnd/>
              <a:tailEnd type="triangle" w="med" len="med"/>
            </a:ln>
          </p:spPr>
          <p:txBody>
            <a:bodyPr/>
            <a:lstStyle/>
            <a:p>
              <a:endParaRPr lang="fr-FR" dirty="0"/>
            </a:p>
          </p:txBody>
        </p:sp>
        <p:sp>
          <p:nvSpPr>
            <p:cNvPr id="46" name="Line 13">
              <a:extLst>
                <a:ext uri="{FF2B5EF4-FFF2-40B4-BE49-F238E27FC236}">
                  <a16:creationId xmlns:a16="http://schemas.microsoft.com/office/drawing/2014/main" id="{16A9C65A-F539-4DAC-866F-EB8918B6788B}"/>
                </a:ext>
              </a:extLst>
            </p:cNvPr>
            <p:cNvSpPr>
              <a:spLocks noChangeShapeType="1"/>
            </p:cNvSpPr>
            <p:nvPr/>
          </p:nvSpPr>
          <p:spPr bwMode="auto">
            <a:xfrm>
              <a:off x="5181352" y="4010918"/>
              <a:ext cx="1584325" cy="0"/>
            </a:xfrm>
            <a:prstGeom prst="line">
              <a:avLst/>
            </a:prstGeom>
            <a:noFill/>
            <a:ln w="9525">
              <a:solidFill>
                <a:schemeClr val="tx1"/>
              </a:solidFill>
              <a:round/>
              <a:headEnd/>
              <a:tailEnd type="triangle" w="med" len="med"/>
            </a:ln>
          </p:spPr>
          <p:txBody>
            <a:bodyPr/>
            <a:lstStyle/>
            <a:p>
              <a:endParaRPr lang="fr-FR"/>
            </a:p>
          </p:txBody>
        </p:sp>
        <p:sp>
          <p:nvSpPr>
            <p:cNvPr id="47" name="Line 14">
              <a:extLst>
                <a:ext uri="{FF2B5EF4-FFF2-40B4-BE49-F238E27FC236}">
                  <a16:creationId xmlns:a16="http://schemas.microsoft.com/office/drawing/2014/main" id="{4EC1168F-BDA2-427A-A8FE-E6FF3AAB6207}"/>
                </a:ext>
              </a:extLst>
            </p:cNvPr>
            <p:cNvSpPr>
              <a:spLocks noChangeShapeType="1"/>
            </p:cNvSpPr>
            <p:nvPr/>
          </p:nvSpPr>
          <p:spPr bwMode="auto">
            <a:xfrm>
              <a:off x="5148015" y="4012505"/>
              <a:ext cx="0" cy="792162"/>
            </a:xfrm>
            <a:prstGeom prst="line">
              <a:avLst/>
            </a:prstGeom>
            <a:noFill/>
            <a:ln w="9525">
              <a:solidFill>
                <a:schemeClr val="tx1"/>
              </a:solidFill>
              <a:round/>
              <a:headEnd/>
              <a:tailEnd type="triangle" w="med" len="med"/>
            </a:ln>
          </p:spPr>
          <p:txBody>
            <a:bodyPr/>
            <a:lstStyle/>
            <a:p>
              <a:endParaRPr lang="fr-FR"/>
            </a:p>
          </p:txBody>
        </p:sp>
        <p:sp>
          <p:nvSpPr>
            <p:cNvPr id="48" name="Text Box 17">
              <a:extLst>
                <a:ext uri="{FF2B5EF4-FFF2-40B4-BE49-F238E27FC236}">
                  <a16:creationId xmlns:a16="http://schemas.microsoft.com/office/drawing/2014/main" id="{6CB6A007-27F5-4147-B555-030398586F7C}"/>
                </a:ext>
              </a:extLst>
            </p:cNvPr>
            <p:cNvSpPr txBox="1">
              <a:spLocks noChangeArrowheads="1"/>
            </p:cNvSpPr>
            <p:nvPr/>
          </p:nvSpPr>
          <p:spPr bwMode="auto">
            <a:xfrm>
              <a:off x="4643190" y="4509393"/>
              <a:ext cx="466725" cy="366712"/>
            </a:xfrm>
            <a:prstGeom prst="rect">
              <a:avLst/>
            </a:prstGeom>
            <a:noFill/>
            <a:ln w="9525">
              <a:noFill/>
              <a:miter lim="800000"/>
              <a:headEnd/>
              <a:tailEnd/>
            </a:ln>
          </p:spPr>
          <p:txBody>
            <a:bodyPr wrap="none">
              <a:spAutoFit/>
            </a:bodyPr>
            <a:lstStyle/>
            <a:p>
              <a:r>
                <a:rPr lang="fr-FR" u="sng"/>
                <a:t>I</a:t>
              </a:r>
              <a:r>
                <a:rPr lang="fr-FR" baseline="-25000"/>
                <a:t>10r</a:t>
              </a:r>
            </a:p>
          </p:txBody>
        </p:sp>
        <p:sp>
          <p:nvSpPr>
            <p:cNvPr id="49" name="Line 20">
              <a:extLst>
                <a:ext uri="{FF2B5EF4-FFF2-40B4-BE49-F238E27FC236}">
                  <a16:creationId xmlns:a16="http://schemas.microsoft.com/office/drawing/2014/main" id="{7D9DF846-6AF6-4445-A3D6-7458B0B040B6}"/>
                </a:ext>
              </a:extLst>
            </p:cNvPr>
            <p:cNvSpPr>
              <a:spLocks noChangeShapeType="1"/>
            </p:cNvSpPr>
            <p:nvPr/>
          </p:nvSpPr>
          <p:spPr bwMode="auto">
            <a:xfrm>
              <a:off x="5940177" y="4012505"/>
              <a:ext cx="0" cy="792162"/>
            </a:xfrm>
            <a:prstGeom prst="line">
              <a:avLst/>
            </a:prstGeom>
            <a:noFill/>
            <a:ln w="9525">
              <a:solidFill>
                <a:schemeClr val="tx1"/>
              </a:solidFill>
              <a:prstDash val="dash"/>
              <a:round/>
              <a:headEnd/>
              <a:tailEnd/>
            </a:ln>
          </p:spPr>
          <p:txBody>
            <a:bodyPr/>
            <a:lstStyle/>
            <a:p>
              <a:endParaRPr lang="fr-FR"/>
            </a:p>
          </p:txBody>
        </p:sp>
        <p:sp>
          <p:nvSpPr>
            <p:cNvPr id="50" name="Freeform 23">
              <a:extLst>
                <a:ext uri="{FF2B5EF4-FFF2-40B4-BE49-F238E27FC236}">
                  <a16:creationId xmlns:a16="http://schemas.microsoft.com/office/drawing/2014/main" id="{E7B7B766-9D54-4376-8BFD-B456D8597FC7}"/>
                </a:ext>
              </a:extLst>
            </p:cNvPr>
            <p:cNvSpPr>
              <a:spLocks/>
            </p:cNvSpPr>
            <p:nvPr/>
          </p:nvSpPr>
          <p:spPr bwMode="auto">
            <a:xfrm>
              <a:off x="5324227" y="4010918"/>
              <a:ext cx="144463" cy="217487"/>
            </a:xfrm>
            <a:custGeom>
              <a:avLst/>
              <a:gdLst>
                <a:gd name="T0" fmla="*/ 33 w 105"/>
                <a:gd name="T1" fmla="*/ 0 h 160"/>
                <a:gd name="T2" fmla="*/ 33 w 105"/>
                <a:gd name="T3" fmla="*/ 46 h 160"/>
                <a:gd name="T4" fmla="*/ 0 w 105"/>
                <a:gd name="T5" fmla="*/ 46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51" name="Freeform 24">
              <a:extLst>
                <a:ext uri="{FF2B5EF4-FFF2-40B4-BE49-F238E27FC236}">
                  <a16:creationId xmlns:a16="http://schemas.microsoft.com/office/drawing/2014/main" id="{DA851DD9-DEE4-4659-9C42-D0DCF8FD83C3}"/>
                </a:ext>
              </a:extLst>
            </p:cNvPr>
            <p:cNvSpPr>
              <a:spLocks/>
            </p:cNvSpPr>
            <p:nvPr/>
          </p:nvSpPr>
          <p:spPr bwMode="auto">
            <a:xfrm>
              <a:off x="5168652" y="4249043"/>
              <a:ext cx="215900" cy="215900"/>
            </a:xfrm>
            <a:custGeom>
              <a:avLst/>
              <a:gdLst>
                <a:gd name="T0" fmla="*/ 553 w 105"/>
                <a:gd name="T1" fmla="*/ 0 h 160"/>
                <a:gd name="T2" fmla="*/ 553 w 105"/>
                <a:gd name="T3" fmla="*/ 43 h 160"/>
                <a:gd name="T4" fmla="*/ 0 w 105"/>
                <a:gd name="T5" fmla="*/ 43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52" name="Line 27">
              <a:extLst>
                <a:ext uri="{FF2B5EF4-FFF2-40B4-BE49-F238E27FC236}">
                  <a16:creationId xmlns:a16="http://schemas.microsoft.com/office/drawing/2014/main" id="{20E4C252-19EA-4D66-BCC1-095175890C5C}"/>
                </a:ext>
              </a:extLst>
            </p:cNvPr>
            <p:cNvSpPr>
              <a:spLocks noChangeShapeType="1"/>
            </p:cNvSpPr>
            <p:nvPr/>
          </p:nvSpPr>
          <p:spPr bwMode="auto">
            <a:xfrm>
              <a:off x="6732340" y="4012505"/>
              <a:ext cx="358775" cy="431800"/>
            </a:xfrm>
            <a:prstGeom prst="line">
              <a:avLst/>
            </a:prstGeom>
            <a:noFill/>
            <a:ln w="9525">
              <a:solidFill>
                <a:schemeClr val="tx1"/>
              </a:solidFill>
              <a:round/>
              <a:headEnd/>
              <a:tailEnd type="triangle" w="med" len="med"/>
            </a:ln>
          </p:spPr>
          <p:txBody>
            <a:bodyPr/>
            <a:lstStyle/>
            <a:p>
              <a:endParaRPr lang="fr-FR"/>
            </a:p>
          </p:txBody>
        </p:sp>
        <p:sp>
          <p:nvSpPr>
            <p:cNvPr id="53" name="Text Box 30">
              <a:extLst>
                <a:ext uri="{FF2B5EF4-FFF2-40B4-BE49-F238E27FC236}">
                  <a16:creationId xmlns:a16="http://schemas.microsoft.com/office/drawing/2014/main" id="{B208FFD8-D320-4BE3-9090-C93DE2683810}"/>
                </a:ext>
              </a:extLst>
            </p:cNvPr>
            <p:cNvSpPr txBox="1">
              <a:spLocks noChangeArrowheads="1"/>
            </p:cNvSpPr>
            <p:nvPr/>
          </p:nvSpPr>
          <p:spPr bwMode="auto">
            <a:xfrm>
              <a:off x="6675190" y="4228405"/>
              <a:ext cx="576263" cy="366712"/>
            </a:xfrm>
            <a:prstGeom prst="rect">
              <a:avLst/>
            </a:prstGeom>
            <a:noFill/>
            <a:ln w="9525">
              <a:noFill/>
              <a:miter lim="800000"/>
              <a:headEnd/>
              <a:tailEnd/>
            </a:ln>
          </p:spPr>
          <p:txBody>
            <a:bodyPr wrap="none">
              <a:spAutoFit/>
            </a:bodyPr>
            <a:lstStyle/>
            <a:p>
              <a:r>
                <a:rPr lang="fr-FR"/>
                <a:t>r</a:t>
              </a:r>
              <a:r>
                <a:rPr lang="fr-FR" baseline="-25000"/>
                <a:t>1</a:t>
              </a:r>
              <a:r>
                <a:rPr lang="fr-FR" u="sng"/>
                <a:t>I</a:t>
              </a:r>
              <a:r>
                <a:rPr lang="fr-FR" baseline="-25000"/>
                <a:t>10</a:t>
              </a:r>
            </a:p>
          </p:txBody>
        </p:sp>
        <p:sp>
          <p:nvSpPr>
            <p:cNvPr id="54" name="Text Box 37">
              <a:extLst>
                <a:ext uri="{FF2B5EF4-FFF2-40B4-BE49-F238E27FC236}">
                  <a16:creationId xmlns:a16="http://schemas.microsoft.com/office/drawing/2014/main" id="{B3CC16A8-3CDD-45AC-BA53-E711C8FB5A1E}"/>
                </a:ext>
              </a:extLst>
            </p:cNvPr>
            <p:cNvSpPr txBox="1">
              <a:spLocks noChangeArrowheads="1"/>
            </p:cNvSpPr>
            <p:nvPr/>
          </p:nvSpPr>
          <p:spPr bwMode="auto">
            <a:xfrm>
              <a:off x="7740402" y="3140968"/>
              <a:ext cx="433388" cy="366712"/>
            </a:xfrm>
            <a:prstGeom prst="rect">
              <a:avLst/>
            </a:prstGeom>
            <a:noFill/>
            <a:ln w="9525">
              <a:noFill/>
              <a:miter lim="800000"/>
              <a:headEnd/>
              <a:tailEnd/>
            </a:ln>
          </p:spPr>
          <p:txBody>
            <a:bodyPr wrap="none">
              <a:spAutoFit/>
            </a:bodyPr>
            <a:lstStyle/>
            <a:p>
              <a:r>
                <a:rPr lang="fr-FR" u="sng"/>
                <a:t>U</a:t>
              </a:r>
              <a:r>
                <a:rPr lang="fr-FR" baseline="-25000"/>
                <a:t>1</a:t>
              </a:r>
            </a:p>
          </p:txBody>
        </p:sp>
        <p:sp>
          <p:nvSpPr>
            <p:cNvPr id="55" name="Rectangle 38">
              <a:extLst>
                <a:ext uri="{FF2B5EF4-FFF2-40B4-BE49-F238E27FC236}">
                  <a16:creationId xmlns:a16="http://schemas.microsoft.com/office/drawing/2014/main" id="{A9E083FE-0937-4074-9E12-731F7575871E}"/>
                </a:ext>
              </a:extLst>
            </p:cNvPr>
            <p:cNvSpPr>
              <a:spLocks noChangeArrowheads="1"/>
            </p:cNvSpPr>
            <p:nvPr/>
          </p:nvSpPr>
          <p:spPr bwMode="auto">
            <a:xfrm>
              <a:off x="8027740" y="3501330"/>
              <a:ext cx="874713" cy="369887"/>
            </a:xfrm>
            <a:prstGeom prst="rect">
              <a:avLst/>
            </a:prstGeom>
            <a:noFill/>
            <a:ln w="9525">
              <a:noFill/>
              <a:miter lim="800000"/>
              <a:headEnd/>
              <a:tailEnd/>
            </a:ln>
          </p:spPr>
          <p:txBody>
            <a:bodyPr wrap="none">
              <a:spAutoFit/>
            </a:bodyPr>
            <a:lstStyle/>
            <a:p>
              <a:r>
                <a:rPr lang="fr-FR"/>
                <a:t>j</a:t>
              </a:r>
              <a:r>
                <a:rPr lang="it-IT"/>
                <a:t> ℓ</a:t>
              </a:r>
              <a:r>
                <a:rPr lang="fr-FR" baseline="-25000"/>
                <a:t>1</a:t>
              </a:r>
              <a:r>
                <a:rPr lang="el-GR"/>
                <a:t>ω</a:t>
              </a:r>
              <a:r>
                <a:rPr lang="fr-FR" u="sng"/>
                <a:t>I</a:t>
              </a:r>
              <a:r>
                <a:rPr lang="fr-FR" baseline="-25000"/>
                <a:t>10</a:t>
              </a:r>
            </a:p>
          </p:txBody>
        </p:sp>
        <p:sp>
          <p:nvSpPr>
            <p:cNvPr id="56" name="Line 21">
              <a:extLst>
                <a:ext uri="{FF2B5EF4-FFF2-40B4-BE49-F238E27FC236}">
                  <a16:creationId xmlns:a16="http://schemas.microsoft.com/office/drawing/2014/main" id="{7F48E1BB-EAC0-410C-8AC0-E09709387CDB}"/>
                </a:ext>
              </a:extLst>
            </p:cNvPr>
            <p:cNvSpPr>
              <a:spLocks noChangeShapeType="1"/>
            </p:cNvSpPr>
            <p:nvPr/>
          </p:nvSpPr>
          <p:spPr bwMode="auto">
            <a:xfrm>
              <a:off x="5148016" y="4804669"/>
              <a:ext cx="719138" cy="0"/>
            </a:xfrm>
            <a:prstGeom prst="line">
              <a:avLst/>
            </a:prstGeom>
            <a:noFill/>
            <a:ln w="9525">
              <a:solidFill>
                <a:schemeClr val="tx1"/>
              </a:solidFill>
              <a:prstDash val="dash"/>
              <a:round/>
              <a:headEnd/>
              <a:tailEnd/>
            </a:ln>
          </p:spPr>
          <p:txBody>
            <a:bodyPr/>
            <a:lstStyle/>
            <a:p>
              <a:endParaRPr lang="fr-FR" dirty="0"/>
            </a:p>
          </p:txBody>
        </p:sp>
        <p:sp>
          <p:nvSpPr>
            <p:cNvPr id="57" name="Text Box 34">
              <a:extLst>
                <a:ext uri="{FF2B5EF4-FFF2-40B4-BE49-F238E27FC236}">
                  <a16:creationId xmlns:a16="http://schemas.microsoft.com/office/drawing/2014/main" id="{BB2FF76B-7B80-4A72-BD0A-93728956052B}"/>
                </a:ext>
              </a:extLst>
            </p:cNvPr>
            <p:cNvSpPr txBox="1">
              <a:spLocks noChangeArrowheads="1"/>
            </p:cNvSpPr>
            <p:nvPr/>
          </p:nvSpPr>
          <p:spPr bwMode="auto">
            <a:xfrm>
              <a:off x="4608266" y="5085657"/>
              <a:ext cx="534988" cy="366713"/>
            </a:xfrm>
            <a:prstGeom prst="rect">
              <a:avLst/>
            </a:prstGeom>
            <a:noFill/>
            <a:ln w="9525">
              <a:noFill/>
              <a:miter lim="800000"/>
              <a:headEnd/>
              <a:tailEnd/>
            </a:ln>
          </p:spPr>
          <p:txBody>
            <a:bodyPr wrap="none">
              <a:spAutoFit/>
            </a:bodyPr>
            <a:lstStyle/>
            <a:p>
              <a:r>
                <a:rPr lang="el-GR" u="sng" dirty="0"/>
                <a:t>Φ</a:t>
              </a:r>
              <a:r>
                <a:rPr lang="fr-FR" baseline="-25000" dirty="0"/>
                <a:t>10</a:t>
              </a:r>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19</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56">
                                            <p:txEl>
                                              <p:pRg st="0" end="0"/>
                                            </p:txEl>
                                          </p:spTgt>
                                        </p:tgtEl>
                                        <p:attrNameLst>
                                          <p:attrName>style.visibility</p:attrName>
                                        </p:attrNameLst>
                                      </p:cBhvr>
                                      <p:to>
                                        <p:strVal val="visible"/>
                                      </p:to>
                                    </p:set>
                                    <p:animEffect transition="in" filter="checkerboard(across)">
                                      <p:cBhvr>
                                        <p:cTn id="7" dur="500"/>
                                        <p:tgtEl>
                                          <p:spTgt spid="184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56">
                                            <p:txEl>
                                              <p:pRg st="2" end="2"/>
                                            </p:txEl>
                                          </p:spTgt>
                                        </p:tgtEl>
                                        <p:attrNameLst>
                                          <p:attrName>style.visibility</p:attrName>
                                        </p:attrNameLst>
                                      </p:cBhvr>
                                      <p:to>
                                        <p:strVal val="visible"/>
                                      </p:to>
                                    </p:set>
                                    <p:animEffect transition="in" filter="checkerboard(across)">
                                      <p:cBhvr>
                                        <p:cTn id="12" dur="500"/>
                                        <p:tgtEl>
                                          <p:spTgt spid="184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452">
                                            <p:txEl>
                                              <p:pRg st="0" end="0"/>
                                            </p:txEl>
                                          </p:spTgt>
                                        </p:tgtEl>
                                        <p:attrNameLst>
                                          <p:attrName>style.visibility</p:attrName>
                                        </p:attrNameLst>
                                      </p:cBhvr>
                                      <p:to>
                                        <p:strVal val="visible"/>
                                      </p:to>
                                    </p:set>
                                    <p:animEffect transition="in" filter="checkerboard(across)">
                                      <p:cBhvr>
                                        <p:cTn id="17" dur="500"/>
                                        <p:tgtEl>
                                          <p:spTgt spid="1845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453">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45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845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453">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8453">
                                            <p:txEl>
                                              <p:pRg st="10" end="1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45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683568" y="1143000"/>
            <a:ext cx="7776864" cy="4801314"/>
          </a:xfrm>
          <a:prstGeom prst="rect">
            <a:avLst/>
          </a:prstGeom>
          <a:noFill/>
          <a:ln w="9525">
            <a:noFill/>
            <a:miter lim="800000"/>
            <a:headEnd/>
            <a:tailEnd/>
          </a:ln>
        </p:spPr>
        <p:txBody>
          <a:bodyPr wrap="square">
            <a:spAutoFit/>
          </a:bodyPr>
          <a:lstStyle/>
          <a:p>
            <a:pPr algn="just"/>
            <a:r>
              <a:rPr lang="fr-FR" sz="1700" b="1" dirty="0">
                <a:latin typeface="Arial" panose="020B0604020202020204" pitchFamily="34" charset="0"/>
                <a:cs typeface="Arial" panose="020B0604020202020204" pitchFamily="34" charset="0"/>
              </a:rPr>
              <a:t>I – Introduction</a:t>
            </a:r>
          </a:p>
          <a:p>
            <a:pPr algn="just"/>
            <a:endParaRPr lang="fr-FR" sz="1700" b="1"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II – Convention de signe</a:t>
            </a:r>
          </a:p>
          <a:p>
            <a:pPr algn="just"/>
            <a:endParaRPr lang="fr-FR" sz="1700"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III – Fonctionnement à vide</a:t>
            </a:r>
          </a:p>
          <a:p>
            <a:pPr algn="just"/>
            <a:endParaRPr lang="fr-FR" sz="1700" b="1" dirty="0">
              <a:latin typeface="Arial" panose="020B0604020202020204" pitchFamily="34" charset="0"/>
              <a:cs typeface="Arial" panose="020B0604020202020204" pitchFamily="34" charset="0"/>
            </a:endParaRPr>
          </a:p>
          <a:p>
            <a:r>
              <a:rPr lang="fr-FR" sz="1700" dirty="0">
                <a:latin typeface="Arial" panose="020B0604020202020204" pitchFamily="34" charset="0"/>
                <a:cs typeface="Arial" panose="020B0604020202020204" pitchFamily="34" charset="0"/>
              </a:rPr>
              <a:t>	1- Equations de fonctionnement</a:t>
            </a:r>
          </a:p>
          <a:p>
            <a:r>
              <a:rPr lang="fr-FR" sz="1700" dirty="0">
                <a:latin typeface="Arial" panose="020B0604020202020204" pitchFamily="34" charset="0"/>
                <a:cs typeface="Arial" panose="020B0604020202020204" pitchFamily="34" charset="0"/>
              </a:rPr>
              <a:t>	2- Courant primaire à vide </a:t>
            </a:r>
          </a:p>
          <a:p>
            <a:r>
              <a:rPr lang="fr-FR" sz="1700" dirty="0">
                <a:latin typeface="Arial" panose="020B0604020202020204" pitchFamily="34" charset="0"/>
                <a:cs typeface="Arial" panose="020B0604020202020204" pitchFamily="34" charset="0"/>
              </a:rPr>
              <a:t>	3- Diagramme vectoriel et schéma équivalent </a:t>
            </a:r>
          </a:p>
          <a:p>
            <a:endParaRPr lang="fr-FR" sz="1700"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IV – Fonctionnement en charge</a:t>
            </a:r>
          </a:p>
          <a:p>
            <a:pPr algn="just"/>
            <a:endParaRPr lang="fr-FR" sz="1700" b="1"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V - Etude du transformateur dans l’approximation du Kapp</a:t>
            </a:r>
          </a:p>
          <a:p>
            <a:pPr algn="just"/>
            <a:endParaRPr lang="fr-FR" sz="1700" b="1" dirty="0">
              <a:latin typeface="Arial" panose="020B0604020202020204" pitchFamily="34" charset="0"/>
              <a:cs typeface="Arial" panose="020B0604020202020204" pitchFamily="34" charset="0"/>
            </a:endParaRPr>
          </a:p>
          <a:p>
            <a:r>
              <a:rPr lang="fr-FR" sz="1700" dirty="0">
                <a:latin typeface="Arial" panose="020B0604020202020204" pitchFamily="34" charset="0"/>
                <a:cs typeface="Arial" panose="020B0604020202020204" pitchFamily="34" charset="0"/>
              </a:rPr>
              <a:t>	1- Equation - Diagramme vectoriel et schéma équivalent</a:t>
            </a:r>
          </a:p>
          <a:p>
            <a:pPr marL="800100" lvl="1" indent="-342900"/>
            <a:r>
              <a:rPr lang="fr-FR" sz="1700" dirty="0">
                <a:latin typeface="Arial" panose="020B0604020202020204" pitchFamily="34" charset="0"/>
                <a:cs typeface="Arial" panose="020B0604020202020204" pitchFamily="34" charset="0"/>
              </a:rPr>
              <a:t>		2- Etude de la chute de tension</a:t>
            </a:r>
          </a:p>
          <a:p>
            <a:pPr marL="800100" lvl="1" indent="-342900"/>
            <a:r>
              <a:rPr lang="fr-FR" sz="1700" dirty="0">
                <a:latin typeface="Arial" panose="020B0604020202020204" pitchFamily="34" charset="0"/>
                <a:cs typeface="Arial" panose="020B0604020202020204" pitchFamily="34" charset="0"/>
              </a:rPr>
              <a:t>		3- Etude du rendement</a:t>
            </a:r>
          </a:p>
          <a:p>
            <a:pPr algn="just"/>
            <a:endParaRPr lang="fr-FR" sz="1700" b="1" dirty="0">
              <a:latin typeface="Arial" panose="020B0604020202020204" pitchFamily="34" charset="0"/>
              <a:cs typeface="Arial" panose="020B0604020202020204" pitchFamily="34" charset="0"/>
            </a:endParaRPr>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Transformateur monophasé</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heckerboard(across)">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heckerboard(across)">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checkerboard(across)">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checkerboard(across)">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checkerboard(across)">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7" dur="500"/>
                                        <p:tgtEl>
                                          <p:spTgt spid="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42" dur="500"/>
                                        <p:tgtEl>
                                          <p:spTgt spid="7">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47" dur="500"/>
                                        <p:tgtEl>
                                          <p:spTgt spid="7">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7">
                                            <p:txEl>
                                              <p:pRg st="15" end="15"/>
                                            </p:txEl>
                                          </p:spTgt>
                                        </p:tgtEl>
                                        <p:attrNameLst>
                                          <p:attrName>style.visibility</p:attrName>
                                        </p:attrNameLst>
                                      </p:cBhvr>
                                      <p:to>
                                        <p:strVal val="visible"/>
                                      </p:to>
                                    </p:set>
                                    <p:animEffect transition="in" filter="checkerboard(across)">
                                      <p:cBhvr>
                                        <p:cTn id="52" dur="500"/>
                                        <p:tgtEl>
                                          <p:spTgt spid="7">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57"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sp>
        <p:nvSpPr>
          <p:cNvPr id="18452" name="Rectangle 3"/>
          <p:cNvSpPr txBox="1">
            <a:spLocks noChangeArrowheads="1"/>
          </p:cNvSpPr>
          <p:nvPr/>
        </p:nvSpPr>
        <p:spPr bwMode="auto">
          <a:xfrm>
            <a:off x="953600" y="1763756"/>
            <a:ext cx="7236800" cy="500063"/>
          </a:xfrm>
          <a:prstGeom prst="rect">
            <a:avLst/>
          </a:prstGeom>
          <a:noFill/>
          <a:ln w="9525">
            <a:noFill/>
            <a:miter lim="800000"/>
            <a:headEnd/>
            <a:tailEnd/>
          </a:ln>
        </p:spPr>
        <p:txBody>
          <a:bodyPr/>
          <a:lstStyle/>
          <a:p>
            <a:pPr marL="342900" indent="-342900">
              <a:spcBef>
                <a:spcPct val="20000"/>
              </a:spcBef>
            </a:pPr>
            <a:r>
              <a:rPr lang="fr-FR" sz="1700" dirty="0"/>
              <a:t>Au secondaire on a :</a:t>
            </a:r>
          </a:p>
        </p:txBody>
      </p:sp>
      <p:sp>
        <p:nvSpPr>
          <p:cNvPr id="18453" name="Text Box 6"/>
          <p:cNvSpPr txBox="1">
            <a:spLocks noChangeArrowheads="1"/>
          </p:cNvSpPr>
          <p:nvPr/>
        </p:nvSpPr>
        <p:spPr bwMode="auto">
          <a:xfrm>
            <a:off x="1554709" y="2851249"/>
            <a:ext cx="2736850" cy="1754326"/>
          </a:xfrm>
          <a:prstGeom prst="rect">
            <a:avLst/>
          </a:prstGeom>
          <a:noFill/>
          <a:ln w="9525">
            <a:noFill/>
            <a:miter lim="800000"/>
            <a:headEnd/>
            <a:tailEnd/>
          </a:ln>
        </p:spPr>
        <p:txBody>
          <a:bodyPr>
            <a:spAutoFit/>
          </a:bodyPr>
          <a:lstStyle/>
          <a:p>
            <a:r>
              <a:rPr lang="fr-FR" u="sng" dirty="0"/>
              <a:t>U</a:t>
            </a:r>
            <a:r>
              <a:rPr lang="fr-FR" baseline="-25000" dirty="0"/>
              <a:t>20 </a:t>
            </a:r>
            <a:r>
              <a:rPr lang="fr-FR" dirty="0"/>
              <a:t>= </a:t>
            </a:r>
            <a:r>
              <a:rPr lang="fr-FR" u="sng" dirty="0"/>
              <a:t>E</a:t>
            </a:r>
            <a:r>
              <a:rPr lang="fr-FR" baseline="-25000" dirty="0"/>
              <a:t>20	</a:t>
            </a:r>
          </a:p>
          <a:p>
            <a:endParaRPr lang="fr-FR" baseline="-25000" dirty="0"/>
          </a:p>
          <a:p>
            <a:endParaRPr lang="fr-FR" u="sng" dirty="0"/>
          </a:p>
          <a:p>
            <a:r>
              <a:rPr lang="fr-FR" u="sng" dirty="0"/>
              <a:t>E</a:t>
            </a:r>
            <a:r>
              <a:rPr lang="fr-FR" baseline="-25000" dirty="0"/>
              <a:t>20</a:t>
            </a:r>
            <a:r>
              <a:rPr lang="fr-FR" dirty="0"/>
              <a:t> = -jn</a:t>
            </a:r>
            <a:r>
              <a:rPr lang="fr-FR" baseline="-25000" dirty="0"/>
              <a:t>2</a:t>
            </a:r>
            <a:r>
              <a:rPr lang="fr-FR" dirty="0"/>
              <a:t> </a:t>
            </a:r>
            <a:r>
              <a:rPr lang="el-GR" dirty="0"/>
              <a:t>ω</a:t>
            </a:r>
            <a:r>
              <a:rPr lang="fr-FR" dirty="0"/>
              <a:t> </a:t>
            </a:r>
            <a:r>
              <a:rPr lang="el-GR" u="sng" dirty="0"/>
              <a:t>Φ</a:t>
            </a:r>
            <a:r>
              <a:rPr lang="fr-FR" baseline="-25000" dirty="0"/>
              <a:t>10</a:t>
            </a:r>
          </a:p>
          <a:p>
            <a:endParaRPr lang="fr-FR" baseline="-25000" dirty="0"/>
          </a:p>
          <a:p>
            <a:endParaRPr lang="fr-FR" dirty="0"/>
          </a:p>
          <a:p>
            <a:endParaRPr lang="fr-FR" baseline="-25000" dirty="0"/>
          </a:p>
        </p:txBody>
      </p:sp>
      <p:sp>
        <p:nvSpPr>
          <p:cNvPr id="18455" name="Text Box 43"/>
          <p:cNvSpPr txBox="1">
            <a:spLocks noChangeArrowheads="1"/>
          </p:cNvSpPr>
          <p:nvPr/>
        </p:nvSpPr>
        <p:spPr bwMode="auto">
          <a:xfrm>
            <a:off x="5008274" y="6193846"/>
            <a:ext cx="2300288" cy="369887"/>
          </a:xfrm>
          <a:prstGeom prst="rect">
            <a:avLst/>
          </a:prstGeom>
          <a:noFill/>
          <a:ln w="9525">
            <a:noFill/>
            <a:miter lim="800000"/>
            <a:headEnd/>
            <a:tailEnd/>
          </a:ln>
        </p:spPr>
        <p:txBody>
          <a:bodyPr wrap="none">
            <a:spAutoFit/>
          </a:bodyPr>
          <a:lstStyle/>
          <a:p>
            <a:r>
              <a:rPr lang="fr-FR" dirty="0"/>
              <a:t>Diagramme vectoriel</a:t>
            </a:r>
          </a:p>
        </p:txBody>
      </p:sp>
      <p:grpSp>
        <p:nvGrpSpPr>
          <p:cNvPr id="3" name="Group 2">
            <a:extLst>
              <a:ext uri="{FF2B5EF4-FFF2-40B4-BE49-F238E27FC236}">
                <a16:creationId xmlns:a16="http://schemas.microsoft.com/office/drawing/2014/main" id="{497EE0A7-1F38-495F-8C6F-D7D1D0BD4BBC}"/>
              </a:ext>
            </a:extLst>
          </p:cNvPr>
          <p:cNvGrpSpPr/>
          <p:nvPr/>
        </p:nvGrpSpPr>
        <p:grpSpPr>
          <a:xfrm>
            <a:off x="4139952" y="3614123"/>
            <a:ext cx="1079500" cy="1847850"/>
            <a:chOff x="4139952" y="3614123"/>
            <a:chExt cx="1079500" cy="1847850"/>
          </a:xfrm>
        </p:grpSpPr>
        <p:grpSp>
          <p:nvGrpSpPr>
            <p:cNvPr id="16411" name="Group 41"/>
            <p:cNvGrpSpPr>
              <a:grpSpLocks/>
            </p:cNvGrpSpPr>
            <p:nvPr/>
          </p:nvGrpSpPr>
          <p:grpSpPr bwMode="auto">
            <a:xfrm>
              <a:off x="4139952" y="3614123"/>
              <a:ext cx="1079500" cy="407988"/>
              <a:chOff x="2699" y="1359"/>
              <a:chExt cx="680" cy="257"/>
            </a:xfrm>
          </p:grpSpPr>
          <p:sp>
            <p:nvSpPr>
              <p:cNvPr id="16436" name="Line 39"/>
              <p:cNvSpPr>
                <a:spLocks noChangeShapeType="1"/>
              </p:cNvSpPr>
              <p:nvPr/>
            </p:nvSpPr>
            <p:spPr bwMode="auto">
              <a:xfrm flipH="1">
                <a:off x="2744" y="1616"/>
                <a:ext cx="635" cy="0"/>
              </a:xfrm>
              <a:prstGeom prst="line">
                <a:avLst/>
              </a:prstGeom>
              <a:noFill/>
              <a:ln w="9525">
                <a:solidFill>
                  <a:schemeClr val="tx1"/>
                </a:solidFill>
                <a:round/>
                <a:headEnd/>
                <a:tailEnd type="triangle" w="med" len="med"/>
              </a:ln>
            </p:spPr>
            <p:txBody>
              <a:bodyPr/>
              <a:lstStyle/>
              <a:p>
                <a:endParaRPr lang="fr-FR"/>
              </a:p>
            </p:txBody>
          </p:sp>
          <p:sp>
            <p:nvSpPr>
              <p:cNvPr id="16437" name="Rectangle 40"/>
              <p:cNvSpPr>
                <a:spLocks noChangeArrowheads="1"/>
              </p:cNvSpPr>
              <p:nvPr/>
            </p:nvSpPr>
            <p:spPr bwMode="auto">
              <a:xfrm>
                <a:off x="2699" y="1359"/>
                <a:ext cx="600" cy="212"/>
              </a:xfrm>
              <a:prstGeom prst="rect">
                <a:avLst/>
              </a:prstGeom>
              <a:noFill/>
              <a:ln w="9525">
                <a:noFill/>
                <a:miter lim="800000"/>
                <a:headEnd/>
                <a:tailEnd/>
              </a:ln>
            </p:spPr>
            <p:txBody>
              <a:bodyPr wrap="none">
                <a:spAutoFit/>
              </a:bodyPr>
              <a:lstStyle/>
              <a:p>
                <a:r>
                  <a:rPr lang="fr-FR" sz="1600" u="sng" dirty="0"/>
                  <a:t>U</a:t>
                </a:r>
                <a:r>
                  <a:rPr lang="fr-FR" sz="1600" baseline="-25000" dirty="0"/>
                  <a:t>20</a:t>
                </a:r>
                <a:r>
                  <a:rPr lang="fr-FR" sz="1600" dirty="0"/>
                  <a:t>= </a:t>
                </a:r>
                <a:r>
                  <a:rPr lang="fr-FR" sz="1600" u="sng" dirty="0"/>
                  <a:t>E</a:t>
                </a:r>
                <a:r>
                  <a:rPr lang="fr-FR" sz="1600" baseline="-25000" dirty="0"/>
                  <a:t>20</a:t>
                </a:r>
              </a:p>
            </p:txBody>
          </p:sp>
        </p:grpSp>
        <p:sp>
          <p:nvSpPr>
            <p:cNvPr id="37" name="Line 31">
              <a:extLst>
                <a:ext uri="{FF2B5EF4-FFF2-40B4-BE49-F238E27FC236}">
                  <a16:creationId xmlns:a16="http://schemas.microsoft.com/office/drawing/2014/main" id="{2E3948D6-BAA3-4294-9D32-1713702C7F38}"/>
                </a:ext>
              </a:extLst>
            </p:cNvPr>
            <p:cNvSpPr>
              <a:spLocks noChangeShapeType="1"/>
            </p:cNvSpPr>
            <p:nvPr/>
          </p:nvSpPr>
          <p:spPr bwMode="auto">
            <a:xfrm>
              <a:off x="5213577" y="4022111"/>
              <a:ext cx="0" cy="1439862"/>
            </a:xfrm>
            <a:prstGeom prst="line">
              <a:avLst/>
            </a:prstGeom>
            <a:noFill/>
            <a:ln w="9525">
              <a:solidFill>
                <a:schemeClr val="tx1"/>
              </a:solidFill>
              <a:round/>
              <a:headEnd/>
              <a:tailEnd type="triangle" w="med" len="med"/>
            </a:ln>
          </p:spPr>
          <p:txBody>
            <a:bodyPr/>
            <a:lstStyle/>
            <a:p>
              <a:endParaRPr lang="fr-FR"/>
            </a:p>
          </p:txBody>
        </p:sp>
        <p:sp>
          <p:nvSpPr>
            <p:cNvPr id="38" name="Text Box 34">
              <a:extLst>
                <a:ext uri="{FF2B5EF4-FFF2-40B4-BE49-F238E27FC236}">
                  <a16:creationId xmlns:a16="http://schemas.microsoft.com/office/drawing/2014/main" id="{72D08A7D-C10C-499F-A13E-D5C09FED18B2}"/>
                </a:ext>
              </a:extLst>
            </p:cNvPr>
            <p:cNvSpPr txBox="1">
              <a:spLocks noChangeArrowheads="1"/>
            </p:cNvSpPr>
            <p:nvPr/>
          </p:nvSpPr>
          <p:spPr bwMode="auto">
            <a:xfrm>
              <a:off x="4608266" y="5085657"/>
              <a:ext cx="534988" cy="366713"/>
            </a:xfrm>
            <a:prstGeom prst="rect">
              <a:avLst/>
            </a:prstGeom>
            <a:noFill/>
            <a:ln w="9525">
              <a:noFill/>
              <a:miter lim="800000"/>
              <a:headEnd/>
              <a:tailEnd/>
            </a:ln>
          </p:spPr>
          <p:txBody>
            <a:bodyPr wrap="none">
              <a:spAutoFit/>
            </a:bodyPr>
            <a:lstStyle/>
            <a:p>
              <a:r>
                <a:rPr lang="el-GR" u="sng" dirty="0"/>
                <a:t>Φ</a:t>
              </a:r>
              <a:r>
                <a:rPr lang="fr-FR" baseline="-25000" dirty="0"/>
                <a:t>10</a:t>
              </a:r>
            </a:p>
          </p:txBody>
        </p:sp>
      </p:grpSp>
      <p:grpSp>
        <p:nvGrpSpPr>
          <p:cNvPr id="62" name="Group 61">
            <a:extLst>
              <a:ext uri="{FF2B5EF4-FFF2-40B4-BE49-F238E27FC236}">
                <a16:creationId xmlns:a16="http://schemas.microsoft.com/office/drawing/2014/main" id="{E0469AD7-FAB1-4E40-9246-2E7368D059BD}"/>
              </a:ext>
            </a:extLst>
          </p:cNvPr>
          <p:cNvGrpSpPr/>
          <p:nvPr/>
        </p:nvGrpSpPr>
        <p:grpSpPr>
          <a:xfrm>
            <a:off x="4705225" y="3140968"/>
            <a:ext cx="4259263" cy="1814512"/>
            <a:chOff x="4643190" y="3140968"/>
            <a:chExt cx="4259263" cy="1814512"/>
          </a:xfrm>
        </p:grpSpPr>
        <p:sp>
          <p:nvSpPr>
            <p:cNvPr id="63" name="Text Box 15">
              <a:extLst>
                <a:ext uri="{FF2B5EF4-FFF2-40B4-BE49-F238E27FC236}">
                  <a16:creationId xmlns:a16="http://schemas.microsoft.com/office/drawing/2014/main" id="{9CBF3522-396F-4D7D-A8A1-19752F3ABB4D}"/>
                </a:ext>
              </a:extLst>
            </p:cNvPr>
            <p:cNvSpPr txBox="1">
              <a:spLocks noChangeArrowheads="1"/>
            </p:cNvSpPr>
            <p:nvPr/>
          </p:nvSpPr>
          <p:spPr bwMode="auto">
            <a:xfrm>
              <a:off x="6313240" y="3671193"/>
              <a:ext cx="504825" cy="366712"/>
            </a:xfrm>
            <a:prstGeom prst="rect">
              <a:avLst/>
            </a:prstGeom>
            <a:noFill/>
            <a:ln w="9525">
              <a:noFill/>
              <a:miter lim="800000"/>
              <a:headEnd/>
              <a:tailEnd/>
            </a:ln>
          </p:spPr>
          <p:txBody>
            <a:bodyPr wrap="none">
              <a:spAutoFit/>
            </a:bodyPr>
            <a:lstStyle/>
            <a:p>
              <a:r>
                <a:rPr lang="fr-FR" u="sng" dirty="0"/>
                <a:t>E</a:t>
              </a:r>
              <a:r>
                <a:rPr lang="fr-FR" baseline="-25000" dirty="0"/>
                <a:t>10</a:t>
              </a:r>
            </a:p>
          </p:txBody>
        </p:sp>
        <p:sp>
          <p:nvSpPr>
            <p:cNvPr id="64" name="Text Box 16">
              <a:extLst>
                <a:ext uri="{FF2B5EF4-FFF2-40B4-BE49-F238E27FC236}">
                  <a16:creationId xmlns:a16="http://schemas.microsoft.com/office/drawing/2014/main" id="{83A9B1E9-61F0-4110-A01C-036684F340DB}"/>
                </a:ext>
              </a:extLst>
            </p:cNvPr>
            <p:cNvSpPr txBox="1">
              <a:spLocks noChangeArrowheads="1"/>
            </p:cNvSpPr>
            <p:nvPr/>
          </p:nvSpPr>
          <p:spPr bwMode="auto">
            <a:xfrm>
              <a:off x="5903665" y="3977580"/>
              <a:ext cx="500063" cy="366712"/>
            </a:xfrm>
            <a:prstGeom prst="rect">
              <a:avLst/>
            </a:prstGeom>
            <a:noFill/>
            <a:ln w="9525">
              <a:noFill/>
              <a:miter lim="800000"/>
              <a:headEnd/>
              <a:tailEnd/>
            </a:ln>
          </p:spPr>
          <p:txBody>
            <a:bodyPr wrap="none">
              <a:spAutoFit/>
            </a:bodyPr>
            <a:lstStyle/>
            <a:p>
              <a:r>
                <a:rPr lang="fr-FR" u="sng" dirty="0"/>
                <a:t>I</a:t>
              </a:r>
              <a:r>
                <a:rPr lang="fr-FR" baseline="-25000" dirty="0"/>
                <a:t>10a</a:t>
              </a:r>
            </a:p>
          </p:txBody>
        </p:sp>
        <p:sp>
          <p:nvSpPr>
            <p:cNvPr id="65" name="Line 18">
              <a:extLst>
                <a:ext uri="{FF2B5EF4-FFF2-40B4-BE49-F238E27FC236}">
                  <a16:creationId xmlns:a16="http://schemas.microsoft.com/office/drawing/2014/main" id="{8856EFB5-E447-4BF7-895D-F9C30E70A201}"/>
                </a:ext>
              </a:extLst>
            </p:cNvPr>
            <p:cNvSpPr>
              <a:spLocks noChangeShapeType="1"/>
            </p:cNvSpPr>
            <p:nvPr/>
          </p:nvSpPr>
          <p:spPr bwMode="auto">
            <a:xfrm>
              <a:off x="5148015" y="4012505"/>
              <a:ext cx="792163" cy="792162"/>
            </a:xfrm>
            <a:prstGeom prst="line">
              <a:avLst/>
            </a:prstGeom>
            <a:noFill/>
            <a:ln w="9525">
              <a:solidFill>
                <a:schemeClr val="tx1"/>
              </a:solidFill>
              <a:round/>
              <a:headEnd/>
              <a:tailEnd type="triangle" w="med" len="med"/>
            </a:ln>
          </p:spPr>
          <p:txBody>
            <a:bodyPr/>
            <a:lstStyle/>
            <a:p>
              <a:endParaRPr lang="fr-FR"/>
            </a:p>
          </p:txBody>
        </p:sp>
        <p:sp>
          <p:nvSpPr>
            <p:cNvPr id="66" name="Text Box 22">
              <a:extLst>
                <a:ext uri="{FF2B5EF4-FFF2-40B4-BE49-F238E27FC236}">
                  <a16:creationId xmlns:a16="http://schemas.microsoft.com/office/drawing/2014/main" id="{630BD1EA-5ABE-4EFC-B06F-9DC829D1CED4}"/>
                </a:ext>
              </a:extLst>
            </p:cNvPr>
            <p:cNvSpPr txBox="1">
              <a:spLocks noChangeArrowheads="1"/>
            </p:cNvSpPr>
            <p:nvPr/>
          </p:nvSpPr>
          <p:spPr bwMode="auto">
            <a:xfrm>
              <a:off x="5867152" y="4588768"/>
              <a:ext cx="415925" cy="366712"/>
            </a:xfrm>
            <a:prstGeom prst="rect">
              <a:avLst/>
            </a:prstGeom>
            <a:noFill/>
            <a:ln w="9525">
              <a:noFill/>
              <a:miter lim="800000"/>
              <a:headEnd/>
              <a:tailEnd/>
            </a:ln>
          </p:spPr>
          <p:txBody>
            <a:bodyPr wrap="none">
              <a:spAutoFit/>
            </a:bodyPr>
            <a:lstStyle/>
            <a:p>
              <a:r>
                <a:rPr lang="fr-FR" u="sng"/>
                <a:t>I</a:t>
              </a:r>
              <a:r>
                <a:rPr lang="fr-FR" baseline="-25000"/>
                <a:t>10</a:t>
              </a:r>
            </a:p>
          </p:txBody>
        </p:sp>
        <p:sp>
          <p:nvSpPr>
            <p:cNvPr id="67" name="Text Box 25">
              <a:extLst>
                <a:ext uri="{FF2B5EF4-FFF2-40B4-BE49-F238E27FC236}">
                  <a16:creationId xmlns:a16="http://schemas.microsoft.com/office/drawing/2014/main" id="{5AB91511-D5AA-414B-A0D2-62D51B81DA5B}"/>
                </a:ext>
              </a:extLst>
            </p:cNvPr>
            <p:cNvSpPr txBox="1">
              <a:spLocks noChangeArrowheads="1"/>
            </p:cNvSpPr>
            <p:nvPr/>
          </p:nvSpPr>
          <p:spPr bwMode="auto">
            <a:xfrm>
              <a:off x="5363915" y="3939480"/>
              <a:ext cx="500063" cy="366712"/>
            </a:xfrm>
            <a:prstGeom prst="rect">
              <a:avLst/>
            </a:prstGeom>
            <a:noFill/>
            <a:ln w="9525">
              <a:noFill/>
              <a:miter lim="800000"/>
              <a:headEnd/>
              <a:tailEnd/>
            </a:ln>
          </p:spPr>
          <p:txBody>
            <a:bodyPr wrap="none">
              <a:spAutoFit/>
            </a:bodyPr>
            <a:lstStyle/>
            <a:p>
              <a:r>
                <a:rPr lang="el-GR"/>
                <a:t>φ</a:t>
              </a:r>
              <a:r>
                <a:rPr lang="fr-FR" baseline="-25000"/>
                <a:t>10</a:t>
              </a:r>
            </a:p>
          </p:txBody>
        </p:sp>
        <p:sp>
          <p:nvSpPr>
            <p:cNvPr id="68" name="Text Box 26">
              <a:extLst>
                <a:ext uri="{FF2B5EF4-FFF2-40B4-BE49-F238E27FC236}">
                  <a16:creationId xmlns:a16="http://schemas.microsoft.com/office/drawing/2014/main" id="{8168BA8E-1126-4B58-9448-1E34F8A84712}"/>
                </a:ext>
              </a:extLst>
            </p:cNvPr>
            <p:cNvSpPr txBox="1">
              <a:spLocks noChangeArrowheads="1"/>
            </p:cNvSpPr>
            <p:nvPr/>
          </p:nvSpPr>
          <p:spPr bwMode="auto">
            <a:xfrm>
              <a:off x="5252790" y="4299843"/>
              <a:ext cx="315913" cy="366712"/>
            </a:xfrm>
            <a:prstGeom prst="rect">
              <a:avLst/>
            </a:prstGeom>
            <a:noFill/>
            <a:ln w="9525">
              <a:noFill/>
              <a:miter lim="800000"/>
              <a:headEnd/>
              <a:tailEnd/>
            </a:ln>
          </p:spPr>
          <p:txBody>
            <a:bodyPr wrap="none">
              <a:spAutoFit/>
            </a:bodyPr>
            <a:lstStyle/>
            <a:p>
              <a:r>
                <a:rPr lang="el-GR"/>
                <a:t>α</a:t>
              </a:r>
              <a:endParaRPr lang="fr-FR" baseline="-25000"/>
            </a:p>
          </p:txBody>
        </p:sp>
        <p:sp>
          <p:nvSpPr>
            <p:cNvPr id="70" name="Line 28">
              <a:extLst>
                <a:ext uri="{FF2B5EF4-FFF2-40B4-BE49-F238E27FC236}">
                  <a16:creationId xmlns:a16="http://schemas.microsoft.com/office/drawing/2014/main" id="{90CDDF75-BE66-4F1C-9903-27C59F9CC53E}"/>
                </a:ext>
              </a:extLst>
            </p:cNvPr>
            <p:cNvSpPr>
              <a:spLocks noChangeShapeType="1"/>
            </p:cNvSpPr>
            <p:nvPr/>
          </p:nvSpPr>
          <p:spPr bwMode="auto">
            <a:xfrm flipV="1">
              <a:off x="7091115" y="3507680"/>
              <a:ext cx="1081088" cy="863600"/>
            </a:xfrm>
            <a:prstGeom prst="line">
              <a:avLst/>
            </a:prstGeom>
            <a:noFill/>
            <a:ln w="9525">
              <a:solidFill>
                <a:schemeClr val="tx1"/>
              </a:solidFill>
              <a:round/>
              <a:headEnd/>
              <a:tailEnd type="triangle" w="med" len="med"/>
            </a:ln>
          </p:spPr>
          <p:txBody>
            <a:bodyPr/>
            <a:lstStyle/>
            <a:p>
              <a:endParaRPr lang="fr-FR"/>
            </a:p>
          </p:txBody>
        </p:sp>
        <p:sp>
          <p:nvSpPr>
            <p:cNvPr id="71" name="Line 29">
              <a:extLst>
                <a:ext uri="{FF2B5EF4-FFF2-40B4-BE49-F238E27FC236}">
                  <a16:creationId xmlns:a16="http://schemas.microsoft.com/office/drawing/2014/main" id="{D4292EFA-ED95-44D6-ADD1-7AD84CAC4F2A}"/>
                </a:ext>
              </a:extLst>
            </p:cNvPr>
            <p:cNvSpPr>
              <a:spLocks noChangeShapeType="1"/>
            </p:cNvSpPr>
            <p:nvPr/>
          </p:nvSpPr>
          <p:spPr bwMode="auto">
            <a:xfrm flipV="1">
              <a:off x="5148015" y="3501330"/>
              <a:ext cx="3024188" cy="504825"/>
            </a:xfrm>
            <a:prstGeom prst="line">
              <a:avLst/>
            </a:prstGeom>
            <a:noFill/>
            <a:ln w="9525">
              <a:solidFill>
                <a:schemeClr val="tx1"/>
              </a:solidFill>
              <a:round/>
              <a:headEnd/>
              <a:tailEnd type="triangle" w="med" len="med"/>
            </a:ln>
          </p:spPr>
          <p:txBody>
            <a:bodyPr/>
            <a:lstStyle/>
            <a:p>
              <a:endParaRPr lang="fr-FR" dirty="0"/>
            </a:p>
          </p:txBody>
        </p:sp>
        <p:sp>
          <p:nvSpPr>
            <p:cNvPr id="72" name="Line 13">
              <a:extLst>
                <a:ext uri="{FF2B5EF4-FFF2-40B4-BE49-F238E27FC236}">
                  <a16:creationId xmlns:a16="http://schemas.microsoft.com/office/drawing/2014/main" id="{9F2A6B2C-5A27-413A-A3BC-7C808180555B}"/>
                </a:ext>
              </a:extLst>
            </p:cNvPr>
            <p:cNvSpPr>
              <a:spLocks noChangeShapeType="1"/>
            </p:cNvSpPr>
            <p:nvPr/>
          </p:nvSpPr>
          <p:spPr bwMode="auto">
            <a:xfrm>
              <a:off x="5181352" y="4010918"/>
              <a:ext cx="1584325" cy="0"/>
            </a:xfrm>
            <a:prstGeom prst="line">
              <a:avLst/>
            </a:prstGeom>
            <a:noFill/>
            <a:ln w="9525">
              <a:solidFill>
                <a:schemeClr val="tx1"/>
              </a:solidFill>
              <a:round/>
              <a:headEnd/>
              <a:tailEnd type="triangle" w="med" len="med"/>
            </a:ln>
          </p:spPr>
          <p:txBody>
            <a:bodyPr/>
            <a:lstStyle/>
            <a:p>
              <a:endParaRPr lang="fr-FR"/>
            </a:p>
          </p:txBody>
        </p:sp>
        <p:sp>
          <p:nvSpPr>
            <p:cNvPr id="73" name="Line 14">
              <a:extLst>
                <a:ext uri="{FF2B5EF4-FFF2-40B4-BE49-F238E27FC236}">
                  <a16:creationId xmlns:a16="http://schemas.microsoft.com/office/drawing/2014/main" id="{A4C793B1-C17C-4E22-B6DC-8312A5805DB6}"/>
                </a:ext>
              </a:extLst>
            </p:cNvPr>
            <p:cNvSpPr>
              <a:spLocks noChangeShapeType="1"/>
            </p:cNvSpPr>
            <p:nvPr/>
          </p:nvSpPr>
          <p:spPr bwMode="auto">
            <a:xfrm>
              <a:off x="5148015" y="4012505"/>
              <a:ext cx="0" cy="792162"/>
            </a:xfrm>
            <a:prstGeom prst="line">
              <a:avLst/>
            </a:prstGeom>
            <a:noFill/>
            <a:ln w="9525">
              <a:solidFill>
                <a:schemeClr val="tx1"/>
              </a:solidFill>
              <a:round/>
              <a:headEnd/>
              <a:tailEnd type="triangle" w="med" len="med"/>
            </a:ln>
          </p:spPr>
          <p:txBody>
            <a:bodyPr/>
            <a:lstStyle/>
            <a:p>
              <a:endParaRPr lang="fr-FR"/>
            </a:p>
          </p:txBody>
        </p:sp>
        <p:sp>
          <p:nvSpPr>
            <p:cNvPr id="74" name="Text Box 17">
              <a:extLst>
                <a:ext uri="{FF2B5EF4-FFF2-40B4-BE49-F238E27FC236}">
                  <a16:creationId xmlns:a16="http://schemas.microsoft.com/office/drawing/2014/main" id="{B147E4D1-3571-4BFA-8E71-A5CB989B7A55}"/>
                </a:ext>
              </a:extLst>
            </p:cNvPr>
            <p:cNvSpPr txBox="1">
              <a:spLocks noChangeArrowheads="1"/>
            </p:cNvSpPr>
            <p:nvPr/>
          </p:nvSpPr>
          <p:spPr bwMode="auto">
            <a:xfrm>
              <a:off x="4643190" y="4509393"/>
              <a:ext cx="466725" cy="366712"/>
            </a:xfrm>
            <a:prstGeom prst="rect">
              <a:avLst/>
            </a:prstGeom>
            <a:noFill/>
            <a:ln w="9525">
              <a:noFill/>
              <a:miter lim="800000"/>
              <a:headEnd/>
              <a:tailEnd/>
            </a:ln>
          </p:spPr>
          <p:txBody>
            <a:bodyPr wrap="none">
              <a:spAutoFit/>
            </a:bodyPr>
            <a:lstStyle/>
            <a:p>
              <a:r>
                <a:rPr lang="fr-FR" u="sng"/>
                <a:t>I</a:t>
              </a:r>
              <a:r>
                <a:rPr lang="fr-FR" baseline="-25000"/>
                <a:t>10r</a:t>
              </a:r>
            </a:p>
          </p:txBody>
        </p:sp>
        <p:sp>
          <p:nvSpPr>
            <p:cNvPr id="75" name="Line 20">
              <a:extLst>
                <a:ext uri="{FF2B5EF4-FFF2-40B4-BE49-F238E27FC236}">
                  <a16:creationId xmlns:a16="http://schemas.microsoft.com/office/drawing/2014/main" id="{9BB5BF4D-27D4-4450-85D2-572EA96D51FD}"/>
                </a:ext>
              </a:extLst>
            </p:cNvPr>
            <p:cNvSpPr>
              <a:spLocks noChangeShapeType="1"/>
            </p:cNvSpPr>
            <p:nvPr/>
          </p:nvSpPr>
          <p:spPr bwMode="auto">
            <a:xfrm>
              <a:off x="5940177" y="4012505"/>
              <a:ext cx="0" cy="792162"/>
            </a:xfrm>
            <a:prstGeom prst="line">
              <a:avLst/>
            </a:prstGeom>
            <a:noFill/>
            <a:ln w="9525">
              <a:solidFill>
                <a:schemeClr val="tx1"/>
              </a:solidFill>
              <a:prstDash val="dash"/>
              <a:round/>
              <a:headEnd/>
              <a:tailEnd/>
            </a:ln>
          </p:spPr>
          <p:txBody>
            <a:bodyPr/>
            <a:lstStyle/>
            <a:p>
              <a:endParaRPr lang="fr-FR"/>
            </a:p>
          </p:txBody>
        </p:sp>
        <p:sp>
          <p:nvSpPr>
            <p:cNvPr id="76" name="Freeform 23">
              <a:extLst>
                <a:ext uri="{FF2B5EF4-FFF2-40B4-BE49-F238E27FC236}">
                  <a16:creationId xmlns:a16="http://schemas.microsoft.com/office/drawing/2014/main" id="{1BC048CB-3B22-4834-9774-F705CFF91992}"/>
                </a:ext>
              </a:extLst>
            </p:cNvPr>
            <p:cNvSpPr>
              <a:spLocks/>
            </p:cNvSpPr>
            <p:nvPr/>
          </p:nvSpPr>
          <p:spPr bwMode="auto">
            <a:xfrm>
              <a:off x="5324227" y="4010918"/>
              <a:ext cx="144463" cy="217487"/>
            </a:xfrm>
            <a:custGeom>
              <a:avLst/>
              <a:gdLst>
                <a:gd name="T0" fmla="*/ 33 w 105"/>
                <a:gd name="T1" fmla="*/ 0 h 160"/>
                <a:gd name="T2" fmla="*/ 33 w 105"/>
                <a:gd name="T3" fmla="*/ 46 h 160"/>
                <a:gd name="T4" fmla="*/ 0 w 105"/>
                <a:gd name="T5" fmla="*/ 46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77" name="Freeform 24">
              <a:extLst>
                <a:ext uri="{FF2B5EF4-FFF2-40B4-BE49-F238E27FC236}">
                  <a16:creationId xmlns:a16="http://schemas.microsoft.com/office/drawing/2014/main" id="{B4C51FBE-0D15-4107-9BB7-AEEFB76F8EC3}"/>
                </a:ext>
              </a:extLst>
            </p:cNvPr>
            <p:cNvSpPr>
              <a:spLocks/>
            </p:cNvSpPr>
            <p:nvPr/>
          </p:nvSpPr>
          <p:spPr bwMode="auto">
            <a:xfrm>
              <a:off x="5168652" y="4249043"/>
              <a:ext cx="215900" cy="215900"/>
            </a:xfrm>
            <a:custGeom>
              <a:avLst/>
              <a:gdLst>
                <a:gd name="T0" fmla="*/ 553 w 105"/>
                <a:gd name="T1" fmla="*/ 0 h 160"/>
                <a:gd name="T2" fmla="*/ 553 w 105"/>
                <a:gd name="T3" fmla="*/ 43 h 160"/>
                <a:gd name="T4" fmla="*/ 0 w 105"/>
                <a:gd name="T5" fmla="*/ 43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78" name="Line 27">
              <a:extLst>
                <a:ext uri="{FF2B5EF4-FFF2-40B4-BE49-F238E27FC236}">
                  <a16:creationId xmlns:a16="http://schemas.microsoft.com/office/drawing/2014/main" id="{336497B4-5419-4307-BBD6-00F5F05F6E07}"/>
                </a:ext>
              </a:extLst>
            </p:cNvPr>
            <p:cNvSpPr>
              <a:spLocks noChangeShapeType="1"/>
            </p:cNvSpPr>
            <p:nvPr/>
          </p:nvSpPr>
          <p:spPr bwMode="auto">
            <a:xfrm>
              <a:off x="6732340" y="4012505"/>
              <a:ext cx="358775" cy="431800"/>
            </a:xfrm>
            <a:prstGeom prst="line">
              <a:avLst/>
            </a:prstGeom>
            <a:noFill/>
            <a:ln w="9525">
              <a:solidFill>
                <a:schemeClr val="tx1"/>
              </a:solidFill>
              <a:round/>
              <a:headEnd/>
              <a:tailEnd type="triangle" w="med" len="med"/>
            </a:ln>
          </p:spPr>
          <p:txBody>
            <a:bodyPr/>
            <a:lstStyle/>
            <a:p>
              <a:endParaRPr lang="fr-FR"/>
            </a:p>
          </p:txBody>
        </p:sp>
        <p:sp>
          <p:nvSpPr>
            <p:cNvPr id="79" name="Text Box 30">
              <a:extLst>
                <a:ext uri="{FF2B5EF4-FFF2-40B4-BE49-F238E27FC236}">
                  <a16:creationId xmlns:a16="http://schemas.microsoft.com/office/drawing/2014/main" id="{B6E460C0-FDB3-412A-B233-0FE99C3DA5A5}"/>
                </a:ext>
              </a:extLst>
            </p:cNvPr>
            <p:cNvSpPr txBox="1">
              <a:spLocks noChangeArrowheads="1"/>
            </p:cNvSpPr>
            <p:nvPr/>
          </p:nvSpPr>
          <p:spPr bwMode="auto">
            <a:xfrm>
              <a:off x="6675190" y="4228405"/>
              <a:ext cx="576263" cy="366712"/>
            </a:xfrm>
            <a:prstGeom prst="rect">
              <a:avLst/>
            </a:prstGeom>
            <a:noFill/>
            <a:ln w="9525">
              <a:noFill/>
              <a:miter lim="800000"/>
              <a:headEnd/>
              <a:tailEnd/>
            </a:ln>
          </p:spPr>
          <p:txBody>
            <a:bodyPr wrap="none">
              <a:spAutoFit/>
            </a:bodyPr>
            <a:lstStyle/>
            <a:p>
              <a:r>
                <a:rPr lang="fr-FR"/>
                <a:t>r</a:t>
              </a:r>
              <a:r>
                <a:rPr lang="fr-FR" baseline="-25000"/>
                <a:t>1</a:t>
              </a:r>
              <a:r>
                <a:rPr lang="fr-FR" u="sng"/>
                <a:t>I</a:t>
              </a:r>
              <a:r>
                <a:rPr lang="fr-FR" baseline="-25000"/>
                <a:t>10</a:t>
              </a:r>
            </a:p>
          </p:txBody>
        </p:sp>
        <p:sp>
          <p:nvSpPr>
            <p:cNvPr id="80" name="Text Box 37">
              <a:extLst>
                <a:ext uri="{FF2B5EF4-FFF2-40B4-BE49-F238E27FC236}">
                  <a16:creationId xmlns:a16="http://schemas.microsoft.com/office/drawing/2014/main" id="{88E2043C-90FE-4125-B42D-93CC175F828A}"/>
                </a:ext>
              </a:extLst>
            </p:cNvPr>
            <p:cNvSpPr txBox="1">
              <a:spLocks noChangeArrowheads="1"/>
            </p:cNvSpPr>
            <p:nvPr/>
          </p:nvSpPr>
          <p:spPr bwMode="auto">
            <a:xfrm>
              <a:off x="7740402" y="3140968"/>
              <a:ext cx="433388" cy="366712"/>
            </a:xfrm>
            <a:prstGeom prst="rect">
              <a:avLst/>
            </a:prstGeom>
            <a:noFill/>
            <a:ln w="9525">
              <a:noFill/>
              <a:miter lim="800000"/>
              <a:headEnd/>
              <a:tailEnd/>
            </a:ln>
          </p:spPr>
          <p:txBody>
            <a:bodyPr wrap="none">
              <a:spAutoFit/>
            </a:bodyPr>
            <a:lstStyle/>
            <a:p>
              <a:r>
                <a:rPr lang="fr-FR" u="sng"/>
                <a:t>U</a:t>
              </a:r>
              <a:r>
                <a:rPr lang="fr-FR" baseline="-25000"/>
                <a:t>1</a:t>
              </a:r>
            </a:p>
          </p:txBody>
        </p:sp>
        <p:sp>
          <p:nvSpPr>
            <p:cNvPr id="81" name="Rectangle 38">
              <a:extLst>
                <a:ext uri="{FF2B5EF4-FFF2-40B4-BE49-F238E27FC236}">
                  <a16:creationId xmlns:a16="http://schemas.microsoft.com/office/drawing/2014/main" id="{19CC5445-98B5-4FA4-91E9-9134BCC7B425}"/>
                </a:ext>
              </a:extLst>
            </p:cNvPr>
            <p:cNvSpPr>
              <a:spLocks noChangeArrowheads="1"/>
            </p:cNvSpPr>
            <p:nvPr/>
          </p:nvSpPr>
          <p:spPr bwMode="auto">
            <a:xfrm>
              <a:off x="8027740" y="3501330"/>
              <a:ext cx="874713" cy="369887"/>
            </a:xfrm>
            <a:prstGeom prst="rect">
              <a:avLst/>
            </a:prstGeom>
            <a:noFill/>
            <a:ln w="9525">
              <a:noFill/>
              <a:miter lim="800000"/>
              <a:headEnd/>
              <a:tailEnd/>
            </a:ln>
          </p:spPr>
          <p:txBody>
            <a:bodyPr wrap="none">
              <a:spAutoFit/>
            </a:bodyPr>
            <a:lstStyle/>
            <a:p>
              <a:r>
                <a:rPr lang="fr-FR"/>
                <a:t>j</a:t>
              </a:r>
              <a:r>
                <a:rPr lang="it-IT"/>
                <a:t> ℓ</a:t>
              </a:r>
              <a:r>
                <a:rPr lang="fr-FR" baseline="-25000"/>
                <a:t>1</a:t>
              </a:r>
              <a:r>
                <a:rPr lang="el-GR"/>
                <a:t>ω</a:t>
              </a:r>
              <a:r>
                <a:rPr lang="fr-FR" u="sng"/>
                <a:t>I</a:t>
              </a:r>
              <a:r>
                <a:rPr lang="fr-FR" baseline="-25000"/>
                <a:t>10</a:t>
              </a:r>
            </a:p>
          </p:txBody>
        </p:sp>
        <p:sp>
          <p:nvSpPr>
            <p:cNvPr id="82" name="Line 21">
              <a:extLst>
                <a:ext uri="{FF2B5EF4-FFF2-40B4-BE49-F238E27FC236}">
                  <a16:creationId xmlns:a16="http://schemas.microsoft.com/office/drawing/2014/main" id="{97B5FA3A-334A-42B8-9B3B-ECA8F722CEC7}"/>
                </a:ext>
              </a:extLst>
            </p:cNvPr>
            <p:cNvSpPr>
              <a:spLocks noChangeShapeType="1"/>
            </p:cNvSpPr>
            <p:nvPr/>
          </p:nvSpPr>
          <p:spPr bwMode="auto">
            <a:xfrm>
              <a:off x="5148016" y="4804669"/>
              <a:ext cx="719138" cy="0"/>
            </a:xfrm>
            <a:prstGeom prst="line">
              <a:avLst/>
            </a:prstGeom>
            <a:noFill/>
            <a:ln w="9525">
              <a:solidFill>
                <a:schemeClr val="tx1"/>
              </a:solidFill>
              <a:prstDash val="dash"/>
              <a:round/>
              <a:headEnd/>
              <a:tailEnd/>
            </a:ln>
          </p:spPr>
          <p:txBody>
            <a:bodyPr/>
            <a:lstStyle/>
            <a:p>
              <a:endParaRPr lang="fr-FR" dirty="0"/>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20</a:t>
            </a:fld>
            <a:endParaRPr lang="fr-FR"/>
          </a:p>
        </p:txBody>
      </p:sp>
    </p:spTree>
    <p:extLst>
      <p:ext uri="{BB962C8B-B14F-4D97-AF65-F5344CB8AC3E}">
        <p14:creationId xmlns:p14="http://schemas.microsoft.com/office/powerpoint/2010/main" val="6997756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52">
                                            <p:txEl>
                                              <p:pRg st="0" end="0"/>
                                            </p:txEl>
                                          </p:spTgt>
                                        </p:tgtEl>
                                        <p:attrNameLst>
                                          <p:attrName>style.visibility</p:attrName>
                                        </p:attrNameLst>
                                      </p:cBhvr>
                                      <p:to>
                                        <p:strVal val="visible"/>
                                      </p:to>
                                    </p:set>
                                    <p:animEffect transition="in" filter="checkerboard(across)">
                                      <p:cBhvr>
                                        <p:cTn id="7" dur="500"/>
                                        <p:tgtEl>
                                          <p:spTgt spid="184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453"/>
                                        </p:tgtEl>
                                        <p:attrNameLst>
                                          <p:attrName>style.visibility</p:attrName>
                                        </p:attrNameLst>
                                      </p:cBhvr>
                                      <p:to>
                                        <p:strVal val="visible"/>
                                      </p:to>
                                    </p:set>
                                    <p:animEffect transition="in" filter="checkerboard(across)">
                                      <p:cBhvr>
                                        <p:cTn id="12" dur="500"/>
                                        <p:tgtEl>
                                          <p:spTgt spid="184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3" grpId="0"/>
      <p:bldP spid="1845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grpSp>
        <p:nvGrpSpPr>
          <p:cNvPr id="17428" name="Groupe 192"/>
          <p:cNvGrpSpPr>
            <a:grpSpLocks/>
          </p:cNvGrpSpPr>
          <p:nvPr/>
        </p:nvGrpSpPr>
        <p:grpSpPr bwMode="auto">
          <a:xfrm>
            <a:off x="1547664" y="1772816"/>
            <a:ext cx="5743575" cy="2595562"/>
            <a:chOff x="2357401" y="1390113"/>
            <a:chExt cx="5743612" cy="2596101"/>
          </a:xfrm>
        </p:grpSpPr>
        <p:sp>
          <p:nvSpPr>
            <p:cNvPr id="17431" name="Line 42"/>
            <p:cNvSpPr>
              <a:spLocks noChangeShapeType="1"/>
            </p:cNvSpPr>
            <p:nvPr/>
          </p:nvSpPr>
          <p:spPr bwMode="auto">
            <a:xfrm flipH="1">
              <a:off x="4468813" y="2273300"/>
              <a:ext cx="114300" cy="0"/>
            </a:xfrm>
            <a:prstGeom prst="line">
              <a:avLst/>
            </a:prstGeom>
            <a:noFill/>
            <a:ln w="9525">
              <a:solidFill>
                <a:srgbClr val="000000"/>
              </a:solidFill>
              <a:round/>
              <a:headEnd/>
              <a:tailEnd type="stealth" w="med" len="med"/>
            </a:ln>
          </p:spPr>
          <p:txBody>
            <a:bodyPr/>
            <a:lstStyle/>
            <a:p>
              <a:endParaRPr lang="fr-FR"/>
            </a:p>
          </p:txBody>
        </p:sp>
        <p:sp>
          <p:nvSpPr>
            <p:cNvPr id="17432" name="Text Box 43"/>
            <p:cNvSpPr txBox="1">
              <a:spLocks noChangeArrowheads="1"/>
            </p:cNvSpPr>
            <p:nvPr/>
          </p:nvSpPr>
          <p:spPr bwMode="auto">
            <a:xfrm>
              <a:off x="3649125" y="1390113"/>
              <a:ext cx="741345" cy="342900"/>
            </a:xfrm>
            <a:prstGeom prst="rect">
              <a:avLst/>
            </a:prstGeom>
            <a:solidFill>
              <a:srgbClr val="FFFFFF"/>
            </a:solidFill>
            <a:ln w="9525">
              <a:noFill/>
              <a:miter lim="800000"/>
              <a:headEnd/>
              <a:tailEnd/>
            </a:ln>
          </p:spPr>
          <p:txBody>
            <a:bodyPr/>
            <a:lstStyle/>
            <a:p>
              <a:r>
                <a:rPr lang="fr-FR" sz="1400" i="1"/>
                <a:t>j </a:t>
              </a:r>
              <a:r>
                <a:rPr lang="it-IT" sz="1400"/>
                <a:t>ℓ</a:t>
              </a:r>
              <a:r>
                <a:rPr lang="fr-FR" sz="1400" i="1" baseline="-25000"/>
                <a:t>1 </a:t>
              </a:r>
              <a:r>
                <a:rPr lang="el-GR" sz="1400" i="1"/>
                <a:t>ω</a:t>
              </a:r>
              <a:endParaRPr lang="fr-FR" sz="1400"/>
            </a:p>
          </p:txBody>
        </p:sp>
        <p:sp>
          <p:nvSpPr>
            <p:cNvPr id="17433" name="Text Box 44"/>
            <p:cNvSpPr txBox="1">
              <a:spLocks noChangeArrowheads="1"/>
            </p:cNvSpPr>
            <p:nvPr/>
          </p:nvSpPr>
          <p:spPr bwMode="auto">
            <a:xfrm>
              <a:off x="3138488" y="1428213"/>
              <a:ext cx="330200" cy="342900"/>
            </a:xfrm>
            <a:prstGeom prst="rect">
              <a:avLst/>
            </a:prstGeom>
            <a:solidFill>
              <a:srgbClr val="FFFFFF"/>
            </a:solidFill>
            <a:ln w="9525">
              <a:noFill/>
              <a:miter lim="800000"/>
              <a:headEnd/>
              <a:tailEnd/>
            </a:ln>
          </p:spPr>
          <p:txBody>
            <a:bodyPr/>
            <a:lstStyle/>
            <a:p>
              <a:r>
                <a:rPr lang="fr-FR" sz="1400" i="1"/>
                <a:t>r</a:t>
              </a:r>
              <a:r>
                <a:rPr lang="fr-FR" sz="1400" i="1" baseline="-25000"/>
                <a:t>1</a:t>
              </a:r>
              <a:endParaRPr lang="fr-FR" sz="1400"/>
            </a:p>
          </p:txBody>
        </p:sp>
        <p:sp>
          <p:nvSpPr>
            <p:cNvPr id="17434" name="Line 45"/>
            <p:cNvSpPr>
              <a:spLocks noChangeShapeType="1"/>
            </p:cNvSpPr>
            <p:nvPr/>
          </p:nvSpPr>
          <p:spPr bwMode="auto">
            <a:xfrm>
              <a:off x="2805113" y="1828800"/>
              <a:ext cx="114300" cy="0"/>
            </a:xfrm>
            <a:prstGeom prst="line">
              <a:avLst/>
            </a:prstGeom>
            <a:noFill/>
            <a:ln w="9525">
              <a:solidFill>
                <a:srgbClr val="000000"/>
              </a:solidFill>
              <a:round/>
              <a:headEnd/>
              <a:tailEnd type="stealth" w="med" len="med"/>
            </a:ln>
          </p:spPr>
          <p:txBody>
            <a:bodyPr/>
            <a:lstStyle/>
            <a:p>
              <a:endParaRPr lang="fr-FR"/>
            </a:p>
          </p:txBody>
        </p:sp>
        <p:grpSp>
          <p:nvGrpSpPr>
            <p:cNvPr id="17435" name="Group 46"/>
            <p:cNvGrpSpPr>
              <a:grpSpLocks/>
            </p:cNvGrpSpPr>
            <p:nvPr/>
          </p:nvGrpSpPr>
          <p:grpSpPr bwMode="auto">
            <a:xfrm rot="21434693" flipV="1">
              <a:off x="3579813" y="1654175"/>
              <a:ext cx="685800" cy="184150"/>
              <a:chOff x="9037" y="8192"/>
              <a:chExt cx="1081" cy="292"/>
            </a:xfrm>
          </p:grpSpPr>
          <p:grpSp>
            <p:nvGrpSpPr>
              <p:cNvPr id="17581" name="Group 47"/>
              <p:cNvGrpSpPr>
                <a:grpSpLocks/>
              </p:cNvGrpSpPr>
              <p:nvPr/>
            </p:nvGrpSpPr>
            <p:grpSpPr bwMode="auto">
              <a:xfrm rot="-40404">
                <a:off x="9185" y="8235"/>
                <a:ext cx="203" cy="249"/>
                <a:chOff x="4297" y="9376"/>
                <a:chExt cx="1220" cy="2462"/>
              </a:xfrm>
            </p:grpSpPr>
            <p:sp>
              <p:nvSpPr>
                <p:cNvPr id="17593" name="Arc 4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4" name="Arc 4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2" name="Group 50"/>
              <p:cNvGrpSpPr>
                <a:grpSpLocks/>
              </p:cNvGrpSpPr>
              <p:nvPr/>
            </p:nvGrpSpPr>
            <p:grpSpPr bwMode="auto">
              <a:xfrm rot="-40404">
                <a:off x="9384" y="8225"/>
                <a:ext cx="205" cy="249"/>
                <a:chOff x="4297" y="9376"/>
                <a:chExt cx="1220" cy="2462"/>
              </a:xfrm>
            </p:grpSpPr>
            <p:sp>
              <p:nvSpPr>
                <p:cNvPr id="17591" name="Arc 5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2" name="Arc 5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3" name="Group 53"/>
              <p:cNvGrpSpPr>
                <a:grpSpLocks/>
              </p:cNvGrpSpPr>
              <p:nvPr/>
            </p:nvGrpSpPr>
            <p:grpSpPr bwMode="auto">
              <a:xfrm rot="-40404">
                <a:off x="9572" y="8209"/>
                <a:ext cx="205" cy="249"/>
                <a:chOff x="4297" y="9376"/>
                <a:chExt cx="1220" cy="2462"/>
              </a:xfrm>
            </p:grpSpPr>
            <p:sp>
              <p:nvSpPr>
                <p:cNvPr id="17589" name="Arc 5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0" name="Arc 5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4" name="Group 56"/>
              <p:cNvGrpSpPr>
                <a:grpSpLocks/>
              </p:cNvGrpSpPr>
              <p:nvPr/>
            </p:nvGrpSpPr>
            <p:grpSpPr bwMode="auto">
              <a:xfrm rot="-40404">
                <a:off x="9751" y="8192"/>
                <a:ext cx="203" cy="249"/>
                <a:chOff x="4297" y="9376"/>
                <a:chExt cx="1220" cy="2462"/>
              </a:xfrm>
            </p:grpSpPr>
            <p:sp>
              <p:nvSpPr>
                <p:cNvPr id="17587" name="Arc 5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88" name="Arc 5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17585" name="Line 5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17586" name="Line 6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17436" name="Group 61"/>
            <p:cNvGrpSpPr>
              <a:grpSpLocks/>
            </p:cNvGrpSpPr>
            <p:nvPr/>
          </p:nvGrpSpPr>
          <p:grpSpPr bwMode="auto">
            <a:xfrm rot="10800000">
              <a:off x="2889250" y="1714500"/>
              <a:ext cx="700088" cy="114300"/>
              <a:chOff x="1796" y="5577"/>
              <a:chExt cx="1102" cy="180"/>
            </a:xfrm>
          </p:grpSpPr>
          <p:grpSp>
            <p:nvGrpSpPr>
              <p:cNvPr id="17562" name="Group 62"/>
              <p:cNvGrpSpPr>
                <a:grpSpLocks/>
              </p:cNvGrpSpPr>
              <p:nvPr/>
            </p:nvGrpSpPr>
            <p:grpSpPr bwMode="auto">
              <a:xfrm>
                <a:off x="1796" y="5577"/>
                <a:ext cx="722" cy="180"/>
                <a:chOff x="1876" y="5577"/>
                <a:chExt cx="722" cy="180"/>
              </a:xfrm>
            </p:grpSpPr>
            <p:grpSp>
              <p:nvGrpSpPr>
                <p:cNvPr id="17564" name="Group 63"/>
                <p:cNvGrpSpPr>
                  <a:grpSpLocks/>
                </p:cNvGrpSpPr>
                <p:nvPr/>
              </p:nvGrpSpPr>
              <p:grpSpPr bwMode="auto">
                <a:xfrm rot="10739694">
                  <a:off x="2058" y="5577"/>
                  <a:ext cx="540" cy="180"/>
                  <a:chOff x="8257" y="9157"/>
                  <a:chExt cx="1800" cy="180"/>
                </a:xfrm>
              </p:grpSpPr>
              <p:grpSp>
                <p:nvGrpSpPr>
                  <p:cNvPr id="17566" name="Group 64"/>
                  <p:cNvGrpSpPr>
                    <a:grpSpLocks/>
                  </p:cNvGrpSpPr>
                  <p:nvPr/>
                </p:nvGrpSpPr>
                <p:grpSpPr bwMode="auto">
                  <a:xfrm>
                    <a:off x="8617" y="9157"/>
                    <a:ext cx="360" cy="180"/>
                    <a:chOff x="8617" y="9157"/>
                    <a:chExt cx="360" cy="180"/>
                  </a:xfrm>
                </p:grpSpPr>
                <p:sp>
                  <p:nvSpPr>
                    <p:cNvPr id="17579" name="Line 6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80" name="Line 6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7" name="Group 67"/>
                  <p:cNvGrpSpPr>
                    <a:grpSpLocks/>
                  </p:cNvGrpSpPr>
                  <p:nvPr/>
                </p:nvGrpSpPr>
                <p:grpSpPr bwMode="auto">
                  <a:xfrm>
                    <a:off x="8977" y="9157"/>
                    <a:ext cx="360" cy="180"/>
                    <a:chOff x="8617" y="9157"/>
                    <a:chExt cx="360" cy="180"/>
                  </a:xfrm>
                </p:grpSpPr>
                <p:sp>
                  <p:nvSpPr>
                    <p:cNvPr id="17577" name="Line 6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8" name="Line 6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8" name="Group 70"/>
                  <p:cNvGrpSpPr>
                    <a:grpSpLocks/>
                  </p:cNvGrpSpPr>
                  <p:nvPr/>
                </p:nvGrpSpPr>
                <p:grpSpPr bwMode="auto">
                  <a:xfrm>
                    <a:off x="9337" y="9157"/>
                    <a:ext cx="360" cy="180"/>
                    <a:chOff x="8617" y="9157"/>
                    <a:chExt cx="360" cy="180"/>
                  </a:xfrm>
                </p:grpSpPr>
                <p:sp>
                  <p:nvSpPr>
                    <p:cNvPr id="17575" name="Line 7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6" name="Line 7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9" name="Group 73"/>
                  <p:cNvGrpSpPr>
                    <a:grpSpLocks/>
                  </p:cNvGrpSpPr>
                  <p:nvPr/>
                </p:nvGrpSpPr>
                <p:grpSpPr bwMode="auto">
                  <a:xfrm>
                    <a:off x="9697" y="9157"/>
                    <a:ext cx="360" cy="180"/>
                    <a:chOff x="8617" y="9157"/>
                    <a:chExt cx="360" cy="180"/>
                  </a:xfrm>
                </p:grpSpPr>
                <p:sp>
                  <p:nvSpPr>
                    <p:cNvPr id="17573" name="Line 7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4" name="Line 7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70" name="Group 76"/>
                  <p:cNvGrpSpPr>
                    <a:grpSpLocks/>
                  </p:cNvGrpSpPr>
                  <p:nvPr/>
                </p:nvGrpSpPr>
                <p:grpSpPr bwMode="auto">
                  <a:xfrm>
                    <a:off x="8257" y="9157"/>
                    <a:ext cx="360" cy="180"/>
                    <a:chOff x="8617" y="9157"/>
                    <a:chExt cx="360" cy="180"/>
                  </a:xfrm>
                </p:grpSpPr>
                <p:sp>
                  <p:nvSpPr>
                    <p:cNvPr id="17571" name="Line 7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2" name="Line 7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7565" name="Line 7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17563" name="Line 8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17437" name="Line 81"/>
            <p:cNvSpPr>
              <a:spLocks noChangeShapeType="1"/>
            </p:cNvSpPr>
            <p:nvPr/>
          </p:nvSpPr>
          <p:spPr bwMode="auto">
            <a:xfrm>
              <a:off x="4278531" y="1813336"/>
              <a:ext cx="1485900" cy="0"/>
            </a:xfrm>
            <a:prstGeom prst="line">
              <a:avLst/>
            </a:prstGeom>
            <a:noFill/>
            <a:ln w="9525">
              <a:solidFill>
                <a:srgbClr val="000000"/>
              </a:solidFill>
              <a:round/>
              <a:headEnd/>
              <a:tailEnd/>
            </a:ln>
          </p:spPr>
          <p:txBody>
            <a:bodyPr/>
            <a:lstStyle/>
            <a:p>
              <a:endParaRPr lang="fr-FR"/>
            </a:p>
          </p:txBody>
        </p:sp>
        <p:sp>
          <p:nvSpPr>
            <p:cNvPr id="17438" name="Line 82"/>
            <p:cNvSpPr>
              <a:spLocks noChangeShapeType="1"/>
            </p:cNvSpPr>
            <p:nvPr/>
          </p:nvSpPr>
          <p:spPr bwMode="auto">
            <a:xfrm>
              <a:off x="4786313" y="1803400"/>
              <a:ext cx="0" cy="457200"/>
            </a:xfrm>
            <a:prstGeom prst="line">
              <a:avLst/>
            </a:prstGeom>
            <a:noFill/>
            <a:ln w="9525">
              <a:solidFill>
                <a:srgbClr val="000000"/>
              </a:solidFill>
              <a:round/>
              <a:headEnd/>
              <a:tailEnd/>
            </a:ln>
          </p:spPr>
          <p:txBody>
            <a:bodyPr/>
            <a:lstStyle/>
            <a:p>
              <a:endParaRPr lang="fr-FR"/>
            </a:p>
          </p:txBody>
        </p:sp>
        <p:sp>
          <p:nvSpPr>
            <p:cNvPr id="17439" name="Line 83"/>
            <p:cNvSpPr>
              <a:spLocks noChangeShapeType="1"/>
            </p:cNvSpPr>
            <p:nvPr/>
          </p:nvSpPr>
          <p:spPr bwMode="auto">
            <a:xfrm>
              <a:off x="4367213" y="2273300"/>
              <a:ext cx="800100" cy="0"/>
            </a:xfrm>
            <a:prstGeom prst="line">
              <a:avLst/>
            </a:prstGeom>
            <a:noFill/>
            <a:ln w="9525">
              <a:solidFill>
                <a:srgbClr val="000000"/>
              </a:solidFill>
              <a:round/>
              <a:headEnd/>
              <a:tailEnd/>
            </a:ln>
          </p:spPr>
          <p:txBody>
            <a:bodyPr/>
            <a:lstStyle/>
            <a:p>
              <a:endParaRPr lang="fr-FR"/>
            </a:p>
          </p:txBody>
        </p:sp>
        <p:grpSp>
          <p:nvGrpSpPr>
            <p:cNvPr id="17440" name="Group 84"/>
            <p:cNvGrpSpPr>
              <a:grpSpLocks/>
            </p:cNvGrpSpPr>
            <p:nvPr/>
          </p:nvGrpSpPr>
          <p:grpSpPr bwMode="auto">
            <a:xfrm rot="-5652810">
              <a:off x="4144963" y="2647950"/>
              <a:ext cx="342900" cy="114300"/>
              <a:chOff x="8257" y="9157"/>
              <a:chExt cx="1800" cy="180"/>
            </a:xfrm>
          </p:grpSpPr>
          <p:grpSp>
            <p:nvGrpSpPr>
              <p:cNvPr id="17547" name="Group 85"/>
              <p:cNvGrpSpPr>
                <a:grpSpLocks/>
              </p:cNvGrpSpPr>
              <p:nvPr/>
            </p:nvGrpSpPr>
            <p:grpSpPr bwMode="auto">
              <a:xfrm>
                <a:off x="8617" y="9157"/>
                <a:ext cx="360" cy="180"/>
                <a:chOff x="8617" y="9157"/>
                <a:chExt cx="360" cy="180"/>
              </a:xfrm>
            </p:grpSpPr>
            <p:sp>
              <p:nvSpPr>
                <p:cNvPr id="17560" name="Line 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61" name="Line 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48" name="Group 88"/>
              <p:cNvGrpSpPr>
                <a:grpSpLocks/>
              </p:cNvGrpSpPr>
              <p:nvPr/>
            </p:nvGrpSpPr>
            <p:grpSpPr bwMode="auto">
              <a:xfrm>
                <a:off x="8977" y="9157"/>
                <a:ext cx="360" cy="180"/>
                <a:chOff x="8617" y="9157"/>
                <a:chExt cx="360" cy="180"/>
              </a:xfrm>
            </p:grpSpPr>
            <p:sp>
              <p:nvSpPr>
                <p:cNvPr id="17558" name="Line 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9" name="Line 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49" name="Group 91"/>
              <p:cNvGrpSpPr>
                <a:grpSpLocks/>
              </p:cNvGrpSpPr>
              <p:nvPr/>
            </p:nvGrpSpPr>
            <p:grpSpPr bwMode="auto">
              <a:xfrm>
                <a:off x="9337" y="9157"/>
                <a:ext cx="360" cy="180"/>
                <a:chOff x="8617" y="9157"/>
                <a:chExt cx="360" cy="180"/>
              </a:xfrm>
            </p:grpSpPr>
            <p:sp>
              <p:nvSpPr>
                <p:cNvPr id="17556" name="Line 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7" name="Line 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50" name="Group 94"/>
              <p:cNvGrpSpPr>
                <a:grpSpLocks/>
              </p:cNvGrpSpPr>
              <p:nvPr/>
            </p:nvGrpSpPr>
            <p:grpSpPr bwMode="auto">
              <a:xfrm>
                <a:off x="9697" y="9157"/>
                <a:ext cx="360" cy="180"/>
                <a:chOff x="8617" y="9157"/>
                <a:chExt cx="360" cy="180"/>
              </a:xfrm>
            </p:grpSpPr>
            <p:sp>
              <p:nvSpPr>
                <p:cNvPr id="17554" name="Line 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5" name="Line 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51" name="Group 97"/>
              <p:cNvGrpSpPr>
                <a:grpSpLocks/>
              </p:cNvGrpSpPr>
              <p:nvPr/>
            </p:nvGrpSpPr>
            <p:grpSpPr bwMode="auto">
              <a:xfrm>
                <a:off x="8257" y="9157"/>
                <a:ext cx="360" cy="180"/>
                <a:chOff x="8617" y="9157"/>
                <a:chExt cx="360" cy="180"/>
              </a:xfrm>
            </p:grpSpPr>
            <p:sp>
              <p:nvSpPr>
                <p:cNvPr id="17552" name="Line 9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3" name="Line 9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7441" name="Line 100"/>
            <p:cNvSpPr>
              <a:spLocks noChangeShapeType="1"/>
            </p:cNvSpPr>
            <p:nvPr/>
          </p:nvSpPr>
          <p:spPr bwMode="auto">
            <a:xfrm>
              <a:off x="4354513" y="2286000"/>
              <a:ext cx="0" cy="228600"/>
            </a:xfrm>
            <a:prstGeom prst="line">
              <a:avLst/>
            </a:prstGeom>
            <a:noFill/>
            <a:ln w="9525">
              <a:solidFill>
                <a:srgbClr val="000000"/>
              </a:solidFill>
              <a:round/>
              <a:headEnd/>
              <a:tailEnd/>
            </a:ln>
          </p:spPr>
          <p:txBody>
            <a:bodyPr/>
            <a:lstStyle/>
            <a:p>
              <a:endParaRPr lang="fr-FR"/>
            </a:p>
          </p:txBody>
        </p:sp>
        <p:sp>
          <p:nvSpPr>
            <p:cNvPr id="17442" name="Line 101"/>
            <p:cNvSpPr>
              <a:spLocks noChangeShapeType="1"/>
            </p:cNvSpPr>
            <p:nvPr/>
          </p:nvSpPr>
          <p:spPr bwMode="auto">
            <a:xfrm>
              <a:off x="4395788" y="2876550"/>
              <a:ext cx="0" cy="228600"/>
            </a:xfrm>
            <a:prstGeom prst="line">
              <a:avLst/>
            </a:prstGeom>
            <a:noFill/>
            <a:ln w="9525">
              <a:solidFill>
                <a:srgbClr val="000000"/>
              </a:solidFill>
              <a:round/>
              <a:headEnd/>
              <a:tailEnd/>
            </a:ln>
          </p:spPr>
          <p:txBody>
            <a:bodyPr/>
            <a:lstStyle/>
            <a:p>
              <a:endParaRPr lang="fr-FR"/>
            </a:p>
          </p:txBody>
        </p:sp>
        <p:grpSp>
          <p:nvGrpSpPr>
            <p:cNvPr id="17443" name="Group 102"/>
            <p:cNvGrpSpPr>
              <a:grpSpLocks/>
            </p:cNvGrpSpPr>
            <p:nvPr/>
          </p:nvGrpSpPr>
          <p:grpSpPr bwMode="auto">
            <a:xfrm>
              <a:off x="5014913" y="2482850"/>
              <a:ext cx="193675" cy="488950"/>
              <a:chOff x="5138" y="6587"/>
              <a:chExt cx="304" cy="769"/>
            </a:xfrm>
          </p:grpSpPr>
          <p:grpSp>
            <p:nvGrpSpPr>
              <p:cNvPr id="17535" name="Group 103"/>
              <p:cNvGrpSpPr>
                <a:grpSpLocks/>
              </p:cNvGrpSpPr>
              <p:nvPr/>
            </p:nvGrpSpPr>
            <p:grpSpPr bwMode="auto">
              <a:xfrm rot="5287804">
                <a:off x="5161" y="6560"/>
                <a:ext cx="203" cy="249"/>
                <a:chOff x="4297" y="9376"/>
                <a:chExt cx="1220" cy="2462"/>
              </a:xfrm>
            </p:grpSpPr>
            <p:sp>
              <p:nvSpPr>
                <p:cNvPr id="17545" name="Arc 10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6" name="Arc 10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6" name="Group 106"/>
              <p:cNvGrpSpPr>
                <a:grpSpLocks/>
              </p:cNvGrpSpPr>
              <p:nvPr/>
            </p:nvGrpSpPr>
            <p:grpSpPr bwMode="auto">
              <a:xfrm rot="5287804">
                <a:off x="5175" y="6761"/>
                <a:ext cx="205" cy="249"/>
                <a:chOff x="4297" y="9376"/>
                <a:chExt cx="1220" cy="2462"/>
              </a:xfrm>
            </p:grpSpPr>
            <p:sp>
              <p:nvSpPr>
                <p:cNvPr id="17543" name="Arc 10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4" name="Arc 10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7" name="Group 109"/>
              <p:cNvGrpSpPr>
                <a:grpSpLocks/>
              </p:cNvGrpSpPr>
              <p:nvPr/>
            </p:nvGrpSpPr>
            <p:grpSpPr bwMode="auto">
              <a:xfrm rot="5287804">
                <a:off x="5195" y="6948"/>
                <a:ext cx="205" cy="249"/>
                <a:chOff x="4297" y="9376"/>
                <a:chExt cx="1220" cy="2462"/>
              </a:xfrm>
            </p:grpSpPr>
            <p:sp>
              <p:nvSpPr>
                <p:cNvPr id="17541" name="Arc 1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2" name="Arc 1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8" name="Group 112"/>
              <p:cNvGrpSpPr>
                <a:grpSpLocks/>
              </p:cNvGrpSpPr>
              <p:nvPr/>
            </p:nvGrpSpPr>
            <p:grpSpPr bwMode="auto">
              <a:xfrm rot="5287804">
                <a:off x="5216" y="7125"/>
                <a:ext cx="203" cy="249"/>
                <a:chOff x="4297" y="9376"/>
                <a:chExt cx="1220" cy="2462"/>
              </a:xfrm>
            </p:grpSpPr>
            <p:sp>
              <p:nvSpPr>
                <p:cNvPr id="17539" name="Arc 1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0" name="Arc 1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44" name="Line 115"/>
            <p:cNvSpPr>
              <a:spLocks noChangeShapeType="1"/>
            </p:cNvSpPr>
            <p:nvPr/>
          </p:nvSpPr>
          <p:spPr bwMode="auto">
            <a:xfrm rot="21566224">
              <a:off x="5164566" y="2276496"/>
              <a:ext cx="0" cy="274377"/>
            </a:xfrm>
            <a:prstGeom prst="line">
              <a:avLst/>
            </a:prstGeom>
            <a:noFill/>
            <a:ln w="9525">
              <a:solidFill>
                <a:srgbClr val="000000"/>
              </a:solidFill>
              <a:round/>
              <a:headEnd/>
              <a:tailEnd/>
            </a:ln>
          </p:spPr>
          <p:txBody>
            <a:bodyPr/>
            <a:lstStyle/>
            <a:p>
              <a:endParaRPr lang="fr-FR" dirty="0"/>
            </a:p>
          </p:txBody>
        </p:sp>
        <p:sp>
          <p:nvSpPr>
            <p:cNvPr id="17445" name="Line 116"/>
            <p:cNvSpPr>
              <a:spLocks noChangeShapeType="1"/>
            </p:cNvSpPr>
            <p:nvPr/>
          </p:nvSpPr>
          <p:spPr bwMode="auto">
            <a:xfrm>
              <a:off x="5211763" y="2935746"/>
              <a:ext cx="0" cy="182918"/>
            </a:xfrm>
            <a:prstGeom prst="line">
              <a:avLst/>
            </a:prstGeom>
            <a:noFill/>
            <a:ln w="9525">
              <a:solidFill>
                <a:srgbClr val="000000"/>
              </a:solidFill>
              <a:round/>
              <a:headEnd/>
              <a:tailEnd/>
            </a:ln>
          </p:spPr>
          <p:txBody>
            <a:bodyPr/>
            <a:lstStyle/>
            <a:p>
              <a:endParaRPr lang="fr-FR"/>
            </a:p>
          </p:txBody>
        </p:sp>
        <p:sp>
          <p:nvSpPr>
            <p:cNvPr id="17446" name="Line 117"/>
            <p:cNvSpPr>
              <a:spLocks noChangeShapeType="1"/>
            </p:cNvSpPr>
            <p:nvPr/>
          </p:nvSpPr>
          <p:spPr bwMode="auto">
            <a:xfrm>
              <a:off x="4402138" y="3103563"/>
              <a:ext cx="800100" cy="0"/>
            </a:xfrm>
            <a:prstGeom prst="line">
              <a:avLst/>
            </a:prstGeom>
            <a:noFill/>
            <a:ln w="9525">
              <a:solidFill>
                <a:srgbClr val="000000"/>
              </a:solidFill>
              <a:round/>
              <a:headEnd/>
              <a:tailEnd/>
            </a:ln>
          </p:spPr>
          <p:txBody>
            <a:bodyPr/>
            <a:lstStyle/>
            <a:p>
              <a:endParaRPr lang="fr-FR"/>
            </a:p>
          </p:txBody>
        </p:sp>
        <p:sp>
          <p:nvSpPr>
            <p:cNvPr id="17447" name="Line 118"/>
            <p:cNvSpPr>
              <a:spLocks noChangeShapeType="1"/>
            </p:cNvSpPr>
            <p:nvPr/>
          </p:nvSpPr>
          <p:spPr bwMode="auto">
            <a:xfrm>
              <a:off x="4799013" y="3122613"/>
              <a:ext cx="0" cy="457200"/>
            </a:xfrm>
            <a:prstGeom prst="line">
              <a:avLst/>
            </a:prstGeom>
            <a:noFill/>
            <a:ln w="9525">
              <a:solidFill>
                <a:srgbClr val="000000"/>
              </a:solidFill>
              <a:round/>
              <a:headEnd/>
              <a:tailEnd/>
            </a:ln>
          </p:spPr>
          <p:txBody>
            <a:bodyPr/>
            <a:lstStyle/>
            <a:p>
              <a:endParaRPr lang="fr-FR"/>
            </a:p>
          </p:txBody>
        </p:sp>
        <p:grpSp>
          <p:nvGrpSpPr>
            <p:cNvPr id="17448" name="Group 119"/>
            <p:cNvGrpSpPr>
              <a:grpSpLocks/>
            </p:cNvGrpSpPr>
            <p:nvPr/>
          </p:nvGrpSpPr>
          <p:grpSpPr bwMode="auto">
            <a:xfrm rot="233845">
              <a:off x="5611813" y="1789113"/>
              <a:ext cx="434975" cy="1795462"/>
              <a:chOff x="6098" y="5493"/>
              <a:chExt cx="685" cy="2827"/>
            </a:xfrm>
          </p:grpSpPr>
          <p:grpSp>
            <p:nvGrpSpPr>
              <p:cNvPr id="17503" name="Group 120"/>
              <p:cNvGrpSpPr>
                <a:grpSpLocks/>
              </p:cNvGrpSpPr>
              <p:nvPr/>
            </p:nvGrpSpPr>
            <p:grpSpPr bwMode="auto">
              <a:xfrm>
                <a:off x="6100" y="5493"/>
                <a:ext cx="663" cy="2544"/>
                <a:chOff x="6100" y="5493"/>
                <a:chExt cx="663" cy="2544"/>
              </a:xfrm>
            </p:grpSpPr>
            <p:grpSp>
              <p:nvGrpSpPr>
                <p:cNvPr id="17505" name="Group 121"/>
                <p:cNvGrpSpPr>
                  <a:grpSpLocks/>
                </p:cNvGrpSpPr>
                <p:nvPr/>
              </p:nvGrpSpPr>
              <p:grpSpPr bwMode="auto">
                <a:xfrm>
                  <a:off x="6100" y="5493"/>
                  <a:ext cx="663" cy="2294"/>
                  <a:chOff x="6100" y="5493"/>
                  <a:chExt cx="663" cy="2294"/>
                </a:xfrm>
              </p:grpSpPr>
              <p:grpSp>
                <p:nvGrpSpPr>
                  <p:cNvPr id="17509" name="Group 122"/>
                  <p:cNvGrpSpPr>
                    <a:grpSpLocks/>
                  </p:cNvGrpSpPr>
                  <p:nvPr/>
                </p:nvGrpSpPr>
                <p:grpSpPr bwMode="auto">
                  <a:xfrm rot="144924">
                    <a:off x="6100" y="5761"/>
                    <a:ext cx="663" cy="2026"/>
                    <a:chOff x="2125" y="8571"/>
                    <a:chExt cx="663" cy="2026"/>
                  </a:xfrm>
                </p:grpSpPr>
                <p:grpSp>
                  <p:nvGrpSpPr>
                    <p:cNvPr id="17511" name="Group 123"/>
                    <p:cNvGrpSpPr>
                      <a:grpSpLocks/>
                    </p:cNvGrpSpPr>
                    <p:nvPr/>
                  </p:nvGrpSpPr>
                  <p:grpSpPr bwMode="auto">
                    <a:xfrm rot="5321579">
                      <a:off x="2211" y="8485"/>
                      <a:ext cx="275" cy="448"/>
                      <a:chOff x="4297" y="9376"/>
                      <a:chExt cx="1220" cy="2462"/>
                    </a:xfrm>
                  </p:grpSpPr>
                  <p:sp>
                    <p:nvSpPr>
                      <p:cNvPr id="17533" name="Arc 12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4" name="Arc 12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2" name="Group 126"/>
                    <p:cNvGrpSpPr>
                      <a:grpSpLocks/>
                    </p:cNvGrpSpPr>
                    <p:nvPr/>
                  </p:nvGrpSpPr>
                  <p:grpSpPr bwMode="auto">
                    <a:xfrm rot="5321579">
                      <a:off x="2242" y="8718"/>
                      <a:ext cx="275" cy="449"/>
                      <a:chOff x="4297" y="9376"/>
                      <a:chExt cx="1220" cy="2462"/>
                    </a:xfrm>
                  </p:grpSpPr>
                  <p:sp>
                    <p:nvSpPr>
                      <p:cNvPr id="17531" name="Arc 12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2" name="Arc 12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3" name="Group 129"/>
                    <p:cNvGrpSpPr>
                      <a:grpSpLocks/>
                    </p:cNvGrpSpPr>
                    <p:nvPr/>
                  </p:nvGrpSpPr>
                  <p:grpSpPr bwMode="auto">
                    <a:xfrm rot="5321579">
                      <a:off x="2262" y="8984"/>
                      <a:ext cx="275" cy="448"/>
                      <a:chOff x="4297" y="9376"/>
                      <a:chExt cx="1220" cy="2462"/>
                    </a:xfrm>
                  </p:grpSpPr>
                  <p:sp>
                    <p:nvSpPr>
                      <p:cNvPr id="17529" name="Arc 13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0" name="Arc 13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4" name="Group 132"/>
                    <p:cNvGrpSpPr>
                      <a:grpSpLocks/>
                    </p:cNvGrpSpPr>
                    <p:nvPr/>
                  </p:nvGrpSpPr>
                  <p:grpSpPr bwMode="auto">
                    <a:xfrm rot="5321579">
                      <a:off x="2293" y="9237"/>
                      <a:ext cx="275" cy="449"/>
                      <a:chOff x="4297" y="9376"/>
                      <a:chExt cx="1220" cy="2462"/>
                    </a:xfrm>
                  </p:grpSpPr>
                  <p:sp>
                    <p:nvSpPr>
                      <p:cNvPr id="17527" name="Arc 13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8" name="Arc 13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5" name="Group 135"/>
                    <p:cNvGrpSpPr>
                      <a:grpSpLocks/>
                    </p:cNvGrpSpPr>
                    <p:nvPr/>
                  </p:nvGrpSpPr>
                  <p:grpSpPr bwMode="auto">
                    <a:xfrm rot="5321579">
                      <a:off x="2326" y="9482"/>
                      <a:ext cx="275" cy="448"/>
                      <a:chOff x="4297" y="9376"/>
                      <a:chExt cx="1220" cy="2462"/>
                    </a:xfrm>
                  </p:grpSpPr>
                  <p:sp>
                    <p:nvSpPr>
                      <p:cNvPr id="17525" name="Arc 13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6" name="Arc 13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6" name="Group 138"/>
                    <p:cNvGrpSpPr>
                      <a:grpSpLocks/>
                    </p:cNvGrpSpPr>
                    <p:nvPr/>
                  </p:nvGrpSpPr>
                  <p:grpSpPr bwMode="auto">
                    <a:xfrm rot="5321579">
                      <a:off x="2362" y="9738"/>
                      <a:ext cx="275" cy="448"/>
                      <a:chOff x="4297" y="9376"/>
                      <a:chExt cx="1220" cy="2462"/>
                    </a:xfrm>
                  </p:grpSpPr>
                  <p:sp>
                    <p:nvSpPr>
                      <p:cNvPr id="17523" name="Arc 13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4" name="Arc 14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7" name="Group 141"/>
                    <p:cNvGrpSpPr>
                      <a:grpSpLocks/>
                    </p:cNvGrpSpPr>
                    <p:nvPr/>
                  </p:nvGrpSpPr>
                  <p:grpSpPr bwMode="auto">
                    <a:xfrm rot="5321579">
                      <a:off x="2393" y="9991"/>
                      <a:ext cx="275" cy="449"/>
                      <a:chOff x="4297" y="9376"/>
                      <a:chExt cx="1220" cy="2462"/>
                    </a:xfrm>
                  </p:grpSpPr>
                  <p:sp>
                    <p:nvSpPr>
                      <p:cNvPr id="17521" name="Arc 14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2" name="Arc 14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8" name="Group 144"/>
                    <p:cNvGrpSpPr>
                      <a:grpSpLocks/>
                    </p:cNvGrpSpPr>
                    <p:nvPr/>
                  </p:nvGrpSpPr>
                  <p:grpSpPr bwMode="auto">
                    <a:xfrm rot="5321579">
                      <a:off x="2426" y="10236"/>
                      <a:ext cx="275" cy="448"/>
                      <a:chOff x="4297" y="9376"/>
                      <a:chExt cx="1220" cy="2462"/>
                    </a:xfrm>
                  </p:grpSpPr>
                  <p:sp>
                    <p:nvSpPr>
                      <p:cNvPr id="17519" name="Arc 14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0" name="Arc 14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510" name="Freeform 147"/>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7506" name="Group 148"/>
                <p:cNvGrpSpPr>
                  <a:grpSpLocks/>
                </p:cNvGrpSpPr>
                <p:nvPr/>
              </p:nvGrpSpPr>
              <p:grpSpPr bwMode="auto">
                <a:xfrm rot="5321579">
                  <a:off x="6376" y="7676"/>
                  <a:ext cx="275" cy="448"/>
                  <a:chOff x="4297" y="9376"/>
                  <a:chExt cx="1220" cy="2462"/>
                </a:xfrm>
              </p:grpSpPr>
              <p:sp>
                <p:nvSpPr>
                  <p:cNvPr id="17507" name="Arc 14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8" name="Arc 15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504" name="Freeform 151"/>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17449" name="Group 152"/>
            <p:cNvGrpSpPr>
              <a:grpSpLocks/>
            </p:cNvGrpSpPr>
            <p:nvPr/>
          </p:nvGrpSpPr>
          <p:grpSpPr bwMode="auto">
            <a:xfrm rot="-10546580">
              <a:off x="6103938" y="1803400"/>
              <a:ext cx="434975" cy="1795463"/>
              <a:chOff x="6098" y="5493"/>
              <a:chExt cx="685" cy="2827"/>
            </a:xfrm>
          </p:grpSpPr>
          <p:grpSp>
            <p:nvGrpSpPr>
              <p:cNvPr id="17471" name="Group 153"/>
              <p:cNvGrpSpPr>
                <a:grpSpLocks/>
              </p:cNvGrpSpPr>
              <p:nvPr/>
            </p:nvGrpSpPr>
            <p:grpSpPr bwMode="auto">
              <a:xfrm>
                <a:off x="6100" y="5493"/>
                <a:ext cx="663" cy="2544"/>
                <a:chOff x="6100" y="5493"/>
                <a:chExt cx="663" cy="2544"/>
              </a:xfrm>
            </p:grpSpPr>
            <p:grpSp>
              <p:nvGrpSpPr>
                <p:cNvPr id="17473" name="Group 154"/>
                <p:cNvGrpSpPr>
                  <a:grpSpLocks/>
                </p:cNvGrpSpPr>
                <p:nvPr/>
              </p:nvGrpSpPr>
              <p:grpSpPr bwMode="auto">
                <a:xfrm>
                  <a:off x="6100" y="5493"/>
                  <a:ext cx="663" cy="2294"/>
                  <a:chOff x="6100" y="5493"/>
                  <a:chExt cx="663" cy="2294"/>
                </a:xfrm>
              </p:grpSpPr>
              <p:grpSp>
                <p:nvGrpSpPr>
                  <p:cNvPr id="17477" name="Group 155"/>
                  <p:cNvGrpSpPr>
                    <a:grpSpLocks/>
                  </p:cNvGrpSpPr>
                  <p:nvPr/>
                </p:nvGrpSpPr>
                <p:grpSpPr bwMode="auto">
                  <a:xfrm rot="144924">
                    <a:off x="6100" y="5761"/>
                    <a:ext cx="663" cy="2026"/>
                    <a:chOff x="2125" y="8571"/>
                    <a:chExt cx="663" cy="2026"/>
                  </a:xfrm>
                </p:grpSpPr>
                <p:grpSp>
                  <p:nvGrpSpPr>
                    <p:cNvPr id="17479" name="Group 156"/>
                    <p:cNvGrpSpPr>
                      <a:grpSpLocks/>
                    </p:cNvGrpSpPr>
                    <p:nvPr/>
                  </p:nvGrpSpPr>
                  <p:grpSpPr bwMode="auto">
                    <a:xfrm rot="5321579">
                      <a:off x="2211" y="8485"/>
                      <a:ext cx="275" cy="448"/>
                      <a:chOff x="4297" y="9376"/>
                      <a:chExt cx="1220" cy="2462"/>
                    </a:xfrm>
                  </p:grpSpPr>
                  <p:sp>
                    <p:nvSpPr>
                      <p:cNvPr id="17501" name="Arc 15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2" name="Arc 15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0" name="Group 159"/>
                    <p:cNvGrpSpPr>
                      <a:grpSpLocks/>
                    </p:cNvGrpSpPr>
                    <p:nvPr/>
                  </p:nvGrpSpPr>
                  <p:grpSpPr bwMode="auto">
                    <a:xfrm rot="5321579">
                      <a:off x="2242" y="8718"/>
                      <a:ext cx="275" cy="449"/>
                      <a:chOff x="4297" y="9376"/>
                      <a:chExt cx="1220" cy="2462"/>
                    </a:xfrm>
                  </p:grpSpPr>
                  <p:sp>
                    <p:nvSpPr>
                      <p:cNvPr id="17499" name="Arc 16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0" name="Arc 16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1" name="Group 162"/>
                    <p:cNvGrpSpPr>
                      <a:grpSpLocks/>
                    </p:cNvGrpSpPr>
                    <p:nvPr/>
                  </p:nvGrpSpPr>
                  <p:grpSpPr bwMode="auto">
                    <a:xfrm rot="5321579">
                      <a:off x="2262" y="8984"/>
                      <a:ext cx="275" cy="448"/>
                      <a:chOff x="4297" y="9376"/>
                      <a:chExt cx="1220" cy="2462"/>
                    </a:xfrm>
                  </p:grpSpPr>
                  <p:sp>
                    <p:nvSpPr>
                      <p:cNvPr id="17497" name="Arc 16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8" name="Arc 16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2" name="Group 165"/>
                    <p:cNvGrpSpPr>
                      <a:grpSpLocks/>
                    </p:cNvGrpSpPr>
                    <p:nvPr/>
                  </p:nvGrpSpPr>
                  <p:grpSpPr bwMode="auto">
                    <a:xfrm rot="5321579">
                      <a:off x="2293" y="9237"/>
                      <a:ext cx="275" cy="449"/>
                      <a:chOff x="4297" y="9376"/>
                      <a:chExt cx="1220" cy="2462"/>
                    </a:xfrm>
                  </p:grpSpPr>
                  <p:sp>
                    <p:nvSpPr>
                      <p:cNvPr id="17495" name="Arc 16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6" name="Arc 16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3" name="Group 168"/>
                    <p:cNvGrpSpPr>
                      <a:grpSpLocks/>
                    </p:cNvGrpSpPr>
                    <p:nvPr/>
                  </p:nvGrpSpPr>
                  <p:grpSpPr bwMode="auto">
                    <a:xfrm rot="5321579">
                      <a:off x="2326" y="9482"/>
                      <a:ext cx="275" cy="448"/>
                      <a:chOff x="4297" y="9376"/>
                      <a:chExt cx="1220" cy="2462"/>
                    </a:xfrm>
                  </p:grpSpPr>
                  <p:sp>
                    <p:nvSpPr>
                      <p:cNvPr id="17493" name="Arc 16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4" name="Arc 17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4" name="Group 171"/>
                    <p:cNvGrpSpPr>
                      <a:grpSpLocks/>
                    </p:cNvGrpSpPr>
                    <p:nvPr/>
                  </p:nvGrpSpPr>
                  <p:grpSpPr bwMode="auto">
                    <a:xfrm rot="5321579">
                      <a:off x="2362" y="9738"/>
                      <a:ext cx="275" cy="448"/>
                      <a:chOff x="4297" y="9376"/>
                      <a:chExt cx="1220" cy="2462"/>
                    </a:xfrm>
                  </p:grpSpPr>
                  <p:sp>
                    <p:nvSpPr>
                      <p:cNvPr id="17491" name="Arc 17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2" name="Arc 17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5" name="Group 174"/>
                    <p:cNvGrpSpPr>
                      <a:grpSpLocks/>
                    </p:cNvGrpSpPr>
                    <p:nvPr/>
                  </p:nvGrpSpPr>
                  <p:grpSpPr bwMode="auto">
                    <a:xfrm rot="5321579">
                      <a:off x="2393" y="9991"/>
                      <a:ext cx="275" cy="449"/>
                      <a:chOff x="4297" y="9376"/>
                      <a:chExt cx="1220" cy="2462"/>
                    </a:xfrm>
                  </p:grpSpPr>
                  <p:sp>
                    <p:nvSpPr>
                      <p:cNvPr id="17489" name="Arc 17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0" name="Arc 17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6" name="Group 177"/>
                    <p:cNvGrpSpPr>
                      <a:grpSpLocks/>
                    </p:cNvGrpSpPr>
                    <p:nvPr/>
                  </p:nvGrpSpPr>
                  <p:grpSpPr bwMode="auto">
                    <a:xfrm rot="5321579">
                      <a:off x="2426" y="10236"/>
                      <a:ext cx="275" cy="448"/>
                      <a:chOff x="4297" y="9376"/>
                      <a:chExt cx="1220" cy="2462"/>
                    </a:xfrm>
                  </p:grpSpPr>
                  <p:sp>
                    <p:nvSpPr>
                      <p:cNvPr id="17487" name="Arc 17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88" name="Arc 17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78" name="Freeform 180"/>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7474" name="Group 181"/>
                <p:cNvGrpSpPr>
                  <a:grpSpLocks/>
                </p:cNvGrpSpPr>
                <p:nvPr/>
              </p:nvGrpSpPr>
              <p:grpSpPr bwMode="auto">
                <a:xfrm rot="5321579">
                  <a:off x="6376" y="7676"/>
                  <a:ext cx="275" cy="448"/>
                  <a:chOff x="4297" y="9376"/>
                  <a:chExt cx="1220" cy="2462"/>
                </a:xfrm>
              </p:grpSpPr>
              <p:sp>
                <p:nvSpPr>
                  <p:cNvPr id="17475" name="Arc 18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6" name="Arc 18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72" name="Freeform 184"/>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17450" name="Line 185"/>
            <p:cNvSpPr>
              <a:spLocks noChangeShapeType="1"/>
            </p:cNvSpPr>
            <p:nvPr/>
          </p:nvSpPr>
          <p:spPr bwMode="auto">
            <a:xfrm>
              <a:off x="6030913" y="1828800"/>
              <a:ext cx="0" cy="1714500"/>
            </a:xfrm>
            <a:prstGeom prst="line">
              <a:avLst/>
            </a:prstGeom>
            <a:noFill/>
            <a:ln w="9525">
              <a:solidFill>
                <a:srgbClr val="000000"/>
              </a:solidFill>
              <a:round/>
              <a:headEnd/>
              <a:tailEnd/>
            </a:ln>
          </p:spPr>
          <p:txBody>
            <a:bodyPr/>
            <a:lstStyle/>
            <a:p>
              <a:endParaRPr lang="fr-FR"/>
            </a:p>
          </p:txBody>
        </p:sp>
        <p:sp>
          <p:nvSpPr>
            <p:cNvPr id="17451" name="Line 186"/>
            <p:cNvSpPr>
              <a:spLocks noChangeShapeType="1"/>
            </p:cNvSpPr>
            <p:nvPr/>
          </p:nvSpPr>
          <p:spPr bwMode="auto">
            <a:xfrm>
              <a:off x="6069013" y="1828800"/>
              <a:ext cx="0" cy="1714500"/>
            </a:xfrm>
            <a:prstGeom prst="line">
              <a:avLst/>
            </a:prstGeom>
            <a:noFill/>
            <a:ln w="9525">
              <a:solidFill>
                <a:srgbClr val="000000"/>
              </a:solidFill>
              <a:round/>
              <a:headEnd/>
              <a:tailEnd/>
            </a:ln>
          </p:spPr>
          <p:txBody>
            <a:bodyPr/>
            <a:lstStyle/>
            <a:p>
              <a:endParaRPr lang="fr-FR"/>
            </a:p>
          </p:txBody>
        </p:sp>
        <p:sp>
          <p:nvSpPr>
            <p:cNvPr id="17452" name="Line 187"/>
            <p:cNvSpPr>
              <a:spLocks noChangeShapeType="1"/>
            </p:cNvSpPr>
            <p:nvPr/>
          </p:nvSpPr>
          <p:spPr bwMode="auto">
            <a:xfrm>
              <a:off x="6107113" y="1828800"/>
              <a:ext cx="0" cy="1714500"/>
            </a:xfrm>
            <a:prstGeom prst="line">
              <a:avLst/>
            </a:prstGeom>
            <a:noFill/>
            <a:ln w="9525">
              <a:solidFill>
                <a:srgbClr val="000000"/>
              </a:solidFill>
              <a:round/>
              <a:headEnd/>
              <a:tailEnd/>
            </a:ln>
          </p:spPr>
          <p:txBody>
            <a:bodyPr/>
            <a:lstStyle/>
            <a:p>
              <a:endParaRPr lang="fr-FR"/>
            </a:p>
          </p:txBody>
        </p:sp>
        <p:sp>
          <p:nvSpPr>
            <p:cNvPr id="17453" name="Line 188"/>
            <p:cNvSpPr>
              <a:spLocks noChangeShapeType="1"/>
            </p:cNvSpPr>
            <p:nvPr/>
          </p:nvSpPr>
          <p:spPr bwMode="auto">
            <a:xfrm flipH="1">
              <a:off x="2640013" y="1828800"/>
              <a:ext cx="228600" cy="0"/>
            </a:xfrm>
            <a:prstGeom prst="line">
              <a:avLst/>
            </a:prstGeom>
            <a:noFill/>
            <a:ln w="9525">
              <a:solidFill>
                <a:srgbClr val="000000"/>
              </a:solidFill>
              <a:round/>
              <a:headEnd/>
              <a:tailEnd/>
            </a:ln>
          </p:spPr>
          <p:txBody>
            <a:bodyPr/>
            <a:lstStyle/>
            <a:p>
              <a:endParaRPr lang="fr-FR"/>
            </a:p>
          </p:txBody>
        </p:sp>
        <p:sp>
          <p:nvSpPr>
            <p:cNvPr id="17454" name="Line 189"/>
            <p:cNvSpPr>
              <a:spLocks noChangeShapeType="1"/>
            </p:cNvSpPr>
            <p:nvPr/>
          </p:nvSpPr>
          <p:spPr bwMode="auto">
            <a:xfrm flipV="1">
              <a:off x="2833688" y="1892300"/>
              <a:ext cx="0" cy="1600200"/>
            </a:xfrm>
            <a:prstGeom prst="line">
              <a:avLst/>
            </a:prstGeom>
            <a:noFill/>
            <a:ln w="9525">
              <a:solidFill>
                <a:srgbClr val="000000"/>
              </a:solidFill>
              <a:round/>
              <a:headEnd/>
              <a:tailEnd type="triangle" w="med" len="med"/>
            </a:ln>
          </p:spPr>
          <p:txBody>
            <a:bodyPr/>
            <a:lstStyle/>
            <a:p>
              <a:endParaRPr lang="fr-FR"/>
            </a:p>
          </p:txBody>
        </p:sp>
        <p:sp>
          <p:nvSpPr>
            <p:cNvPr id="17455" name="Line 190"/>
            <p:cNvSpPr>
              <a:spLocks noChangeShapeType="1"/>
            </p:cNvSpPr>
            <p:nvPr/>
          </p:nvSpPr>
          <p:spPr bwMode="auto">
            <a:xfrm>
              <a:off x="6272213" y="1790700"/>
              <a:ext cx="1828800" cy="0"/>
            </a:xfrm>
            <a:prstGeom prst="line">
              <a:avLst/>
            </a:prstGeom>
            <a:noFill/>
            <a:ln w="9525">
              <a:solidFill>
                <a:srgbClr val="000000"/>
              </a:solidFill>
              <a:round/>
              <a:headEnd/>
              <a:tailEnd/>
            </a:ln>
          </p:spPr>
          <p:txBody>
            <a:bodyPr/>
            <a:lstStyle/>
            <a:p>
              <a:endParaRPr lang="fr-FR"/>
            </a:p>
          </p:txBody>
        </p:sp>
        <p:sp>
          <p:nvSpPr>
            <p:cNvPr id="17456" name="Line 191"/>
            <p:cNvSpPr>
              <a:spLocks noChangeShapeType="1"/>
            </p:cNvSpPr>
            <p:nvPr/>
          </p:nvSpPr>
          <p:spPr bwMode="auto">
            <a:xfrm>
              <a:off x="6338028" y="3578177"/>
              <a:ext cx="1714500" cy="0"/>
            </a:xfrm>
            <a:prstGeom prst="line">
              <a:avLst/>
            </a:prstGeom>
            <a:noFill/>
            <a:ln w="9525">
              <a:solidFill>
                <a:srgbClr val="000000"/>
              </a:solidFill>
              <a:round/>
              <a:headEnd/>
              <a:tailEnd/>
            </a:ln>
          </p:spPr>
          <p:txBody>
            <a:bodyPr/>
            <a:lstStyle/>
            <a:p>
              <a:endParaRPr lang="fr-FR"/>
            </a:p>
          </p:txBody>
        </p:sp>
        <p:sp>
          <p:nvSpPr>
            <p:cNvPr id="17457" name="Line 192"/>
            <p:cNvSpPr>
              <a:spLocks noChangeShapeType="1"/>
            </p:cNvSpPr>
            <p:nvPr/>
          </p:nvSpPr>
          <p:spPr bwMode="auto">
            <a:xfrm flipV="1">
              <a:off x="5637722" y="1917700"/>
              <a:ext cx="0" cy="1600200"/>
            </a:xfrm>
            <a:prstGeom prst="line">
              <a:avLst/>
            </a:prstGeom>
            <a:noFill/>
            <a:ln w="9525">
              <a:solidFill>
                <a:srgbClr val="000000"/>
              </a:solidFill>
              <a:round/>
              <a:headEnd/>
              <a:tailEnd type="triangle" w="med" len="med"/>
            </a:ln>
          </p:spPr>
          <p:txBody>
            <a:bodyPr/>
            <a:lstStyle/>
            <a:p>
              <a:endParaRPr lang="fr-FR"/>
            </a:p>
          </p:txBody>
        </p:sp>
        <p:sp>
          <p:nvSpPr>
            <p:cNvPr id="17458" name="Line 193"/>
            <p:cNvSpPr>
              <a:spLocks noChangeShapeType="1"/>
            </p:cNvSpPr>
            <p:nvPr/>
          </p:nvSpPr>
          <p:spPr bwMode="auto">
            <a:xfrm flipV="1">
              <a:off x="6524960" y="1905000"/>
              <a:ext cx="0" cy="1600200"/>
            </a:xfrm>
            <a:prstGeom prst="line">
              <a:avLst/>
            </a:prstGeom>
            <a:noFill/>
            <a:ln w="9525">
              <a:solidFill>
                <a:srgbClr val="000000"/>
              </a:solidFill>
              <a:round/>
              <a:headEnd/>
              <a:tailEnd type="triangle" w="med" len="med"/>
            </a:ln>
          </p:spPr>
          <p:txBody>
            <a:bodyPr/>
            <a:lstStyle/>
            <a:p>
              <a:endParaRPr lang="fr-FR"/>
            </a:p>
          </p:txBody>
        </p:sp>
        <p:sp>
          <p:nvSpPr>
            <p:cNvPr id="17459" name="Line 194"/>
            <p:cNvSpPr>
              <a:spLocks noChangeShapeType="1"/>
            </p:cNvSpPr>
            <p:nvPr/>
          </p:nvSpPr>
          <p:spPr bwMode="auto">
            <a:xfrm>
              <a:off x="4926013" y="2273300"/>
              <a:ext cx="114300" cy="0"/>
            </a:xfrm>
            <a:prstGeom prst="line">
              <a:avLst/>
            </a:prstGeom>
            <a:noFill/>
            <a:ln w="9525">
              <a:solidFill>
                <a:srgbClr val="000000"/>
              </a:solidFill>
              <a:round/>
              <a:headEnd/>
              <a:tailEnd type="stealth" w="med" len="med"/>
            </a:ln>
          </p:spPr>
          <p:txBody>
            <a:bodyPr/>
            <a:lstStyle/>
            <a:p>
              <a:endParaRPr lang="fr-FR"/>
            </a:p>
          </p:txBody>
        </p:sp>
        <p:sp>
          <p:nvSpPr>
            <p:cNvPr id="17460" name="Line 195"/>
            <p:cNvSpPr>
              <a:spLocks noChangeShapeType="1"/>
            </p:cNvSpPr>
            <p:nvPr/>
          </p:nvSpPr>
          <p:spPr bwMode="auto">
            <a:xfrm>
              <a:off x="2472501" y="3578177"/>
              <a:ext cx="3429000" cy="0"/>
            </a:xfrm>
            <a:prstGeom prst="line">
              <a:avLst/>
            </a:prstGeom>
            <a:noFill/>
            <a:ln w="9525">
              <a:solidFill>
                <a:srgbClr val="000000"/>
              </a:solidFill>
              <a:round/>
              <a:headEnd/>
              <a:tailEnd/>
            </a:ln>
          </p:spPr>
          <p:txBody>
            <a:bodyPr/>
            <a:lstStyle/>
            <a:p>
              <a:endParaRPr lang="fr-FR"/>
            </a:p>
          </p:txBody>
        </p:sp>
        <p:sp>
          <p:nvSpPr>
            <p:cNvPr id="17461" name="Text Box 196"/>
            <p:cNvSpPr txBox="1">
              <a:spLocks noChangeArrowheads="1"/>
            </p:cNvSpPr>
            <p:nvPr/>
          </p:nvSpPr>
          <p:spPr bwMode="auto">
            <a:xfrm>
              <a:off x="2657464" y="1485005"/>
              <a:ext cx="485756" cy="342900"/>
            </a:xfrm>
            <a:prstGeom prst="rect">
              <a:avLst/>
            </a:prstGeom>
            <a:noFill/>
            <a:ln w="9525">
              <a:noFill/>
              <a:miter lim="800000"/>
              <a:headEnd/>
              <a:tailEnd/>
            </a:ln>
          </p:spPr>
          <p:txBody>
            <a:bodyPr/>
            <a:lstStyle/>
            <a:p>
              <a:r>
                <a:rPr lang="fr-FR" sz="1400" u="sng" dirty="0"/>
                <a:t>I</a:t>
              </a:r>
              <a:r>
                <a:rPr lang="fr-FR" sz="1400" i="1" baseline="-25000" dirty="0"/>
                <a:t>10</a:t>
              </a:r>
              <a:endParaRPr lang="fr-FR" sz="1400" dirty="0"/>
            </a:p>
          </p:txBody>
        </p:sp>
        <p:sp>
          <p:nvSpPr>
            <p:cNvPr id="17462" name="Text Box 199"/>
            <p:cNvSpPr txBox="1">
              <a:spLocks noChangeArrowheads="1"/>
            </p:cNvSpPr>
            <p:nvPr/>
          </p:nvSpPr>
          <p:spPr bwMode="auto">
            <a:xfrm>
              <a:off x="4240213" y="1966297"/>
              <a:ext cx="571500" cy="342900"/>
            </a:xfrm>
            <a:prstGeom prst="rect">
              <a:avLst/>
            </a:prstGeom>
            <a:noFill/>
            <a:ln w="9525">
              <a:noFill/>
              <a:miter lim="800000"/>
              <a:headEnd/>
              <a:tailEnd/>
            </a:ln>
          </p:spPr>
          <p:txBody>
            <a:bodyPr/>
            <a:lstStyle/>
            <a:p>
              <a:r>
                <a:rPr lang="fr-FR" sz="1400" u="sng" dirty="0"/>
                <a:t>I</a:t>
              </a:r>
              <a:r>
                <a:rPr lang="fr-FR" sz="1400" i="1" baseline="-25000" dirty="0"/>
                <a:t>10a</a:t>
              </a:r>
              <a:endParaRPr lang="fr-FR" sz="1400" dirty="0"/>
            </a:p>
          </p:txBody>
        </p:sp>
        <p:sp>
          <p:nvSpPr>
            <p:cNvPr id="17463" name="Text Box 200"/>
            <p:cNvSpPr txBox="1">
              <a:spLocks noChangeArrowheads="1"/>
            </p:cNvSpPr>
            <p:nvPr/>
          </p:nvSpPr>
          <p:spPr bwMode="auto">
            <a:xfrm>
              <a:off x="4849813" y="1966297"/>
              <a:ext cx="571500" cy="342900"/>
            </a:xfrm>
            <a:prstGeom prst="rect">
              <a:avLst/>
            </a:prstGeom>
            <a:noFill/>
            <a:ln w="9525">
              <a:noFill/>
              <a:miter lim="800000"/>
              <a:headEnd/>
              <a:tailEnd/>
            </a:ln>
          </p:spPr>
          <p:txBody>
            <a:bodyPr/>
            <a:lstStyle/>
            <a:p>
              <a:r>
                <a:rPr lang="fr-FR" sz="1400" u="sng" dirty="0"/>
                <a:t>I</a:t>
              </a:r>
              <a:r>
                <a:rPr lang="fr-FR" sz="1400" i="1" baseline="-25000" dirty="0"/>
                <a:t>10r</a:t>
              </a:r>
              <a:endParaRPr lang="fr-FR" sz="1400" dirty="0"/>
            </a:p>
          </p:txBody>
        </p:sp>
        <p:sp>
          <p:nvSpPr>
            <p:cNvPr id="17464" name="Text Box 201"/>
            <p:cNvSpPr txBox="1">
              <a:spLocks noChangeArrowheads="1"/>
            </p:cNvSpPr>
            <p:nvPr/>
          </p:nvSpPr>
          <p:spPr bwMode="auto">
            <a:xfrm>
              <a:off x="5260609" y="1875877"/>
              <a:ext cx="482600" cy="342900"/>
            </a:xfrm>
            <a:prstGeom prst="rect">
              <a:avLst/>
            </a:prstGeom>
            <a:noFill/>
            <a:ln w="9525">
              <a:noFill/>
              <a:miter lim="800000"/>
              <a:headEnd/>
              <a:tailEnd/>
            </a:ln>
          </p:spPr>
          <p:txBody>
            <a:bodyPr/>
            <a:lstStyle/>
            <a:p>
              <a:r>
                <a:rPr lang="fr-FR" sz="1400" u="sng"/>
                <a:t>E</a:t>
              </a:r>
              <a:r>
                <a:rPr lang="fr-FR" sz="1400" i="1" baseline="-25000"/>
                <a:t>10</a:t>
              </a:r>
              <a:endParaRPr lang="fr-FR" sz="1400"/>
            </a:p>
          </p:txBody>
        </p:sp>
        <p:sp>
          <p:nvSpPr>
            <p:cNvPr id="17465" name="Text Box 205"/>
            <p:cNvSpPr txBox="1">
              <a:spLocks noChangeArrowheads="1"/>
            </p:cNvSpPr>
            <p:nvPr/>
          </p:nvSpPr>
          <p:spPr bwMode="auto">
            <a:xfrm>
              <a:off x="4539199" y="2514600"/>
              <a:ext cx="571500" cy="342900"/>
            </a:xfrm>
            <a:prstGeom prst="rect">
              <a:avLst/>
            </a:prstGeom>
            <a:noFill/>
            <a:ln w="9525">
              <a:noFill/>
              <a:miter lim="800000"/>
              <a:headEnd/>
              <a:tailEnd/>
            </a:ln>
          </p:spPr>
          <p:txBody>
            <a:bodyPr/>
            <a:lstStyle/>
            <a:p>
              <a:pPr algn="ctr"/>
              <a:r>
                <a:rPr lang="fr-FR" sz="1400" i="1"/>
                <a:t>j X</a:t>
              </a:r>
              <a:r>
                <a:rPr lang="fr-FR" sz="1400" i="1" baseline="-25000"/>
                <a:t>m</a:t>
              </a:r>
              <a:endParaRPr lang="fr-FR" sz="1400"/>
            </a:p>
          </p:txBody>
        </p:sp>
        <p:sp>
          <p:nvSpPr>
            <p:cNvPr id="17466" name="Text Box 206"/>
            <p:cNvSpPr txBox="1">
              <a:spLocks noChangeArrowheads="1"/>
            </p:cNvSpPr>
            <p:nvPr/>
          </p:nvSpPr>
          <p:spPr bwMode="auto">
            <a:xfrm>
              <a:off x="6579298" y="1843076"/>
              <a:ext cx="939800" cy="342900"/>
            </a:xfrm>
            <a:prstGeom prst="rect">
              <a:avLst/>
            </a:prstGeom>
            <a:solidFill>
              <a:srgbClr val="FFFFFF"/>
            </a:solidFill>
            <a:ln w="9525">
              <a:noFill/>
              <a:miter lim="800000"/>
              <a:headEnd/>
              <a:tailEnd/>
            </a:ln>
          </p:spPr>
          <p:txBody>
            <a:bodyPr/>
            <a:lstStyle/>
            <a:p>
              <a:r>
                <a:rPr lang="fr-FR" sz="1400" u="sng"/>
                <a:t>E</a:t>
              </a:r>
              <a:r>
                <a:rPr lang="fr-FR" sz="1400" i="1" baseline="-25000"/>
                <a:t>20 </a:t>
              </a:r>
              <a:r>
                <a:rPr lang="fr-FR" sz="1400" i="1"/>
                <a:t>= </a:t>
              </a:r>
              <a:r>
                <a:rPr lang="fr-FR" sz="1400" u="sng"/>
                <a:t>U</a:t>
              </a:r>
              <a:r>
                <a:rPr lang="fr-FR" sz="1400" i="1" baseline="-25000"/>
                <a:t>20</a:t>
              </a:r>
              <a:endParaRPr lang="fr-FR" sz="1400"/>
            </a:p>
          </p:txBody>
        </p:sp>
        <p:sp>
          <p:nvSpPr>
            <p:cNvPr id="17467" name="Text Box 209"/>
            <p:cNvSpPr txBox="1">
              <a:spLocks noChangeArrowheads="1"/>
            </p:cNvSpPr>
            <p:nvPr/>
          </p:nvSpPr>
          <p:spPr bwMode="auto">
            <a:xfrm>
              <a:off x="5827713" y="1498600"/>
              <a:ext cx="571500" cy="342900"/>
            </a:xfrm>
            <a:prstGeom prst="rect">
              <a:avLst/>
            </a:prstGeom>
            <a:noFill/>
            <a:ln w="9525">
              <a:noFill/>
              <a:miter lim="800000"/>
              <a:headEnd/>
              <a:tailEnd/>
            </a:ln>
          </p:spPr>
          <p:txBody>
            <a:bodyPr/>
            <a:lstStyle/>
            <a:p>
              <a:r>
                <a:rPr lang="fr-FR" sz="1400" i="1"/>
                <a:t>(T.P)</a:t>
              </a:r>
              <a:endParaRPr lang="fr-FR" sz="1400"/>
            </a:p>
          </p:txBody>
        </p:sp>
        <p:sp>
          <p:nvSpPr>
            <p:cNvPr id="17468" name="Text Box 206"/>
            <p:cNvSpPr txBox="1">
              <a:spLocks noChangeArrowheads="1"/>
            </p:cNvSpPr>
            <p:nvPr/>
          </p:nvSpPr>
          <p:spPr bwMode="auto">
            <a:xfrm>
              <a:off x="2357401" y="1914514"/>
              <a:ext cx="428628" cy="342900"/>
            </a:xfrm>
            <a:prstGeom prst="rect">
              <a:avLst/>
            </a:prstGeom>
            <a:solidFill>
              <a:srgbClr val="FFFFFF"/>
            </a:solidFill>
            <a:ln w="9525">
              <a:noFill/>
              <a:miter lim="800000"/>
              <a:headEnd/>
              <a:tailEnd/>
            </a:ln>
          </p:spPr>
          <p:txBody>
            <a:bodyPr/>
            <a:lstStyle/>
            <a:p>
              <a:r>
                <a:rPr lang="fr-FR" sz="1400" i="1"/>
                <a:t> </a:t>
              </a:r>
              <a:r>
                <a:rPr lang="fr-FR" sz="1400" u="sng"/>
                <a:t>U</a:t>
              </a:r>
              <a:r>
                <a:rPr lang="fr-FR" sz="1400" i="1" baseline="-25000"/>
                <a:t>1</a:t>
              </a:r>
              <a:endParaRPr lang="fr-FR" sz="1400"/>
            </a:p>
          </p:txBody>
        </p:sp>
        <p:sp>
          <p:nvSpPr>
            <p:cNvPr id="17469" name="ZoneTexte 190"/>
            <p:cNvSpPr txBox="1">
              <a:spLocks noChangeArrowheads="1"/>
            </p:cNvSpPr>
            <p:nvPr/>
          </p:nvSpPr>
          <p:spPr bwMode="auto">
            <a:xfrm>
              <a:off x="3883378" y="2461669"/>
              <a:ext cx="391455" cy="307777"/>
            </a:xfrm>
            <a:prstGeom prst="rect">
              <a:avLst/>
            </a:prstGeom>
            <a:noFill/>
            <a:ln w="9525">
              <a:noFill/>
              <a:miter lim="800000"/>
              <a:headEnd/>
              <a:tailEnd/>
            </a:ln>
          </p:spPr>
          <p:txBody>
            <a:bodyPr wrap="none">
              <a:spAutoFit/>
            </a:bodyPr>
            <a:lstStyle/>
            <a:p>
              <a:r>
                <a:rPr lang="fr-FR" sz="1400"/>
                <a:t>ℛ</a:t>
              </a:r>
              <a:r>
                <a:rPr lang="fr-FR" sz="1400" baseline="-25000"/>
                <a:t>F</a:t>
              </a:r>
            </a:p>
          </p:txBody>
        </p:sp>
        <p:sp>
          <p:nvSpPr>
            <p:cNvPr id="17470" name="Text Box 206"/>
            <p:cNvSpPr txBox="1">
              <a:spLocks noChangeArrowheads="1"/>
            </p:cNvSpPr>
            <p:nvPr/>
          </p:nvSpPr>
          <p:spPr bwMode="auto">
            <a:xfrm>
              <a:off x="5909400" y="3643314"/>
              <a:ext cx="428628" cy="342900"/>
            </a:xfrm>
            <a:prstGeom prst="rect">
              <a:avLst/>
            </a:prstGeom>
            <a:solidFill>
              <a:srgbClr val="FFFFFF"/>
            </a:solidFill>
            <a:ln w="9525">
              <a:noFill/>
              <a:miter lim="800000"/>
              <a:headEnd/>
              <a:tailEnd/>
            </a:ln>
          </p:spPr>
          <p:txBody>
            <a:bodyPr/>
            <a:lstStyle/>
            <a:p>
              <a:r>
                <a:rPr lang="fr-FR" sz="1400" i="1"/>
                <a:t>m</a:t>
              </a:r>
              <a:endParaRPr lang="fr-FR" sz="1400"/>
            </a:p>
          </p:txBody>
        </p:sp>
        <p:sp>
          <p:nvSpPr>
            <p:cNvPr id="170" name="Text Box 196">
              <a:extLst>
                <a:ext uri="{FF2B5EF4-FFF2-40B4-BE49-F238E27FC236}">
                  <a16:creationId xmlns:a16="http://schemas.microsoft.com/office/drawing/2014/main" id="{8487B89C-6B86-4965-8F61-97F4C8A72868}"/>
                </a:ext>
              </a:extLst>
            </p:cNvPr>
            <p:cNvSpPr txBox="1">
              <a:spLocks noChangeArrowheads="1"/>
            </p:cNvSpPr>
            <p:nvPr/>
          </p:nvSpPr>
          <p:spPr bwMode="auto">
            <a:xfrm>
              <a:off x="6579298" y="1460448"/>
              <a:ext cx="674678" cy="342900"/>
            </a:xfrm>
            <a:prstGeom prst="rect">
              <a:avLst/>
            </a:prstGeom>
            <a:noFill/>
            <a:ln w="9525">
              <a:noFill/>
              <a:miter lim="800000"/>
              <a:headEnd/>
              <a:tailEnd/>
            </a:ln>
          </p:spPr>
          <p:txBody>
            <a:bodyPr/>
            <a:lstStyle/>
            <a:p>
              <a:r>
                <a:rPr lang="fr-FR" sz="1400" u="sng" dirty="0"/>
                <a:t>I</a:t>
              </a:r>
              <a:r>
                <a:rPr lang="fr-FR" sz="1400" i="1" u="sng" baseline="-25000" dirty="0"/>
                <a:t>2</a:t>
              </a:r>
              <a:r>
                <a:rPr lang="fr-FR" sz="1400" i="1" baseline="-25000" dirty="0"/>
                <a:t>0</a:t>
              </a:r>
              <a:r>
                <a:rPr lang="fr-FR" sz="1400" i="1" dirty="0"/>
                <a:t>=0</a:t>
              </a:r>
              <a:endParaRPr lang="fr-FR" sz="1400" dirty="0"/>
            </a:p>
          </p:txBody>
        </p:sp>
      </p:grpSp>
      <p:sp>
        <p:nvSpPr>
          <p:cNvPr id="17429" name="Rectangle 193"/>
          <p:cNvSpPr>
            <a:spLocks noChangeArrowheads="1"/>
          </p:cNvSpPr>
          <p:nvPr/>
        </p:nvSpPr>
        <p:spPr bwMode="auto">
          <a:xfrm>
            <a:off x="534763" y="1261956"/>
            <a:ext cx="2400016" cy="338554"/>
          </a:xfrm>
          <a:prstGeom prst="rect">
            <a:avLst/>
          </a:prstGeom>
          <a:noFill/>
          <a:ln w="9525">
            <a:noFill/>
            <a:miter lim="800000"/>
            <a:headEnd/>
            <a:tailEnd/>
          </a:ln>
        </p:spPr>
        <p:txBody>
          <a:bodyPr wrap="none">
            <a:spAutoFit/>
          </a:bodyPr>
          <a:lstStyle/>
          <a:p>
            <a:pPr marL="285750" lvl="1" indent="-285750">
              <a:buFont typeface="Arial" panose="020B0604020202020204" pitchFamily="34" charset="0"/>
              <a:buChar char="•"/>
            </a:pPr>
            <a:r>
              <a:rPr lang="fr-FR" sz="1600" b="1" dirty="0"/>
              <a:t>Schéma équivalent:</a:t>
            </a:r>
          </a:p>
        </p:txBody>
      </p:sp>
      <p:sp>
        <p:nvSpPr>
          <p:cNvPr id="19478" name="ZoneTexte 195"/>
          <p:cNvSpPr txBox="1">
            <a:spLocks noChangeArrowheads="1"/>
          </p:cNvSpPr>
          <p:nvPr/>
        </p:nvSpPr>
        <p:spPr bwMode="auto">
          <a:xfrm>
            <a:off x="514625" y="4256814"/>
            <a:ext cx="7372618" cy="2342180"/>
          </a:xfrm>
          <a:prstGeom prst="rect">
            <a:avLst/>
          </a:prstGeom>
          <a:noFill/>
          <a:ln w="9525">
            <a:noFill/>
            <a:miter lim="800000"/>
            <a:headEnd/>
            <a:tailEnd/>
          </a:ln>
        </p:spPr>
        <p:txBody>
          <a:bodyPr wrap="square">
            <a:spAutoFit/>
          </a:bodyPr>
          <a:lstStyle/>
          <a:p>
            <a:pPr marL="342900" indent="-342900" algn="just">
              <a:spcBef>
                <a:spcPct val="20000"/>
              </a:spcBef>
            </a:pPr>
            <a:r>
              <a:rPr lang="fr-FR" sz="1700" dirty="0"/>
              <a:t>	Le schéma équivalent comporte un transformateur parfait (T.P): c’est un transformateur sans chute de tension et sans pertes.</a:t>
            </a:r>
          </a:p>
          <a:p>
            <a:pPr marL="342900" indent="-342900" algn="just">
              <a:spcBef>
                <a:spcPct val="20000"/>
              </a:spcBef>
            </a:pPr>
            <a:r>
              <a:rPr lang="fr-FR" sz="1700" dirty="0"/>
              <a:t>	Le transformateur est à vide (on a débranché le récepteur du secondaire): i</a:t>
            </a:r>
            <a:r>
              <a:rPr lang="fr-FR" sz="1700" baseline="-25000" dirty="0"/>
              <a:t>2</a:t>
            </a:r>
            <a:r>
              <a:rPr lang="fr-FR" sz="1700" dirty="0"/>
              <a:t>= 0</a:t>
            </a:r>
            <a:endParaRPr lang="fr-FR" sz="1700" baseline="-25000" dirty="0"/>
          </a:p>
          <a:p>
            <a:pPr marL="342900" indent="-342900" algn="just">
              <a:spcBef>
                <a:spcPct val="20000"/>
              </a:spcBef>
            </a:pPr>
            <a:r>
              <a:rPr lang="fr-FR" sz="1700" dirty="0"/>
              <a:t>	La résistance ℛ</a:t>
            </a:r>
            <a:r>
              <a:rPr lang="fr-FR" sz="1700" baseline="-25000" dirty="0"/>
              <a:t>F </a:t>
            </a:r>
            <a:r>
              <a:rPr lang="fr-FR" sz="1700" dirty="0"/>
              <a:t>est traversée par le courant </a:t>
            </a:r>
            <a:r>
              <a:rPr lang="fr-FR" sz="1700" u="sng" dirty="0"/>
              <a:t>I</a:t>
            </a:r>
            <a:r>
              <a:rPr lang="fr-FR" sz="1700" baseline="-25000" dirty="0"/>
              <a:t>10a </a:t>
            </a:r>
            <a:r>
              <a:rPr lang="fr-FR" sz="1700" dirty="0"/>
              <a:t>et consomme les </a:t>
            </a:r>
            <a:r>
              <a:rPr lang="fr-FR" sz="1700" b="1" dirty="0"/>
              <a:t>pertes fer </a:t>
            </a:r>
            <a:r>
              <a:rPr lang="fr-FR" sz="1700" b="1" dirty="0" err="1"/>
              <a:t>P</a:t>
            </a:r>
            <a:r>
              <a:rPr lang="fr-FR" sz="1700" b="1" baseline="-25000" dirty="0" err="1"/>
              <a:t>fer</a:t>
            </a:r>
            <a:endParaRPr lang="fr-FR" sz="1700" b="1" baseline="-25000" dirty="0"/>
          </a:p>
          <a:p>
            <a:pPr marL="342900" indent="-342900" algn="just">
              <a:spcBef>
                <a:spcPct val="20000"/>
              </a:spcBef>
            </a:pPr>
            <a:r>
              <a:rPr lang="fr-FR" sz="1700" baseline="-25000" dirty="0"/>
              <a:t>	</a:t>
            </a:r>
            <a:r>
              <a:rPr lang="fr-FR" sz="1700" dirty="0"/>
              <a:t>La réactance magnétique </a:t>
            </a:r>
            <a:r>
              <a:rPr lang="fr-FR" sz="1700" dirty="0" err="1"/>
              <a:t>X</a:t>
            </a:r>
            <a:r>
              <a:rPr lang="fr-FR" sz="1700" baseline="-25000" dirty="0" err="1"/>
              <a:t>m</a:t>
            </a:r>
            <a:r>
              <a:rPr lang="fr-FR" sz="1700" baseline="-25000" dirty="0"/>
              <a:t> </a:t>
            </a:r>
            <a:r>
              <a:rPr lang="fr-FR" sz="1700" dirty="0"/>
              <a:t>est traversée par le courant </a:t>
            </a:r>
            <a:r>
              <a:rPr lang="fr-FR" sz="1700" u="sng" dirty="0"/>
              <a:t>I</a:t>
            </a:r>
            <a:r>
              <a:rPr lang="fr-FR" sz="1700" baseline="-25000" dirty="0"/>
              <a:t>10r </a:t>
            </a:r>
            <a:r>
              <a:rPr lang="fr-FR" sz="1700" dirty="0"/>
              <a:t>et consomme la </a:t>
            </a:r>
            <a:r>
              <a:rPr lang="fr-FR" sz="1700" b="1" dirty="0"/>
              <a:t>puissance magnétique Q</a:t>
            </a:r>
            <a:r>
              <a:rPr lang="fr-FR" sz="1700" b="1" baseline="-25000" dirty="0"/>
              <a:t>m</a:t>
            </a:r>
            <a:r>
              <a:rPr lang="fr-FR" sz="1700" baseline="-25000" dirty="0"/>
              <a:t>.</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21</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478">
                                            <p:txEl>
                                              <p:pRg st="0" end="0"/>
                                            </p:txEl>
                                          </p:spTgt>
                                        </p:tgtEl>
                                        <p:attrNameLst>
                                          <p:attrName>style.visibility</p:attrName>
                                        </p:attrNameLst>
                                      </p:cBhvr>
                                      <p:to>
                                        <p:strVal val="visible"/>
                                      </p:to>
                                    </p:set>
                                    <p:animEffect transition="in" filter="checkerboard(across)">
                                      <p:cBhvr>
                                        <p:cTn id="7" dur="500"/>
                                        <p:tgtEl>
                                          <p:spTgt spid="194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478">
                                            <p:txEl>
                                              <p:pRg st="1" end="1"/>
                                            </p:txEl>
                                          </p:spTgt>
                                        </p:tgtEl>
                                        <p:attrNameLst>
                                          <p:attrName>style.visibility</p:attrName>
                                        </p:attrNameLst>
                                      </p:cBhvr>
                                      <p:to>
                                        <p:strVal val="visible"/>
                                      </p:to>
                                    </p:set>
                                    <p:animEffect transition="in" filter="checkerboard(across)">
                                      <p:cBhvr>
                                        <p:cTn id="12" dur="500"/>
                                        <p:tgtEl>
                                          <p:spTgt spid="194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9478">
                                            <p:txEl>
                                              <p:pRg st="2" end="2"/>
                                            </p:txEl>
                                          </p:spTgt>
                                        </p:tgtEl>
                                        <p:attrNameLst>
                                          <p:attrName>style.visibility</p:attrName>
                                        </p:attrNameLst>
                                      </p:cBhvr>
                                      <p:to>
                                        <p:strVal val="visible"/>
                                      </p:to>
                                    </p:set>
                                    <p:animEffect transition="in" filter="checkerboard(across)">
                                      <p:cBhvr>
                                        <p:cTn id="17" dur="500"/>
                                        <p:tgtEl>
                                          <p:spTgt spid="194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4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grpSp>
        <p:nvGrpSpPr>
          <p:cNvPr id="17428" name="Groupe 192"/>
          <p:cNvGrpSpPr>
            <a:grpSpLocks/>
          </p:cNvGrpSpPr>
          <p:nvPr/>
        </p:nvGrpSpPr>
        <p:grpSpPr bwMode="auto">
          <a:xfrm>
            <a:off x="1547664" y="1772816"/>
            <a:ext cx="5743575" cy="2595562"/>
            <a:chOff x="2357401" y="1390113"/>
            <a:chExt cx="5743612" cy="2596101"/>
          </a:xfrm>
        </p:grpSpPr>
        <p:sp>
          <p:nvSpPr>
            <p:cNvPr id="17431" name="Line 42"/>
            <p:cNvSpPr>
              <a:spLocks noChangeShapeType="1"/>
            </p:cNvSpPr>
            <p:nvPr/>
          </p:nvSpPr>
          <p:spPr bwMode="auto">
            <a:xfrm flipH="1">
              <a:off x="4468813" y="2273300"/>
              <a:ext cx="114300" cy="0"/>
            </a:xfrm>
            <a:prstGeom prst="line">
              <a:avLst/>
            </a:prstGeom>
            <a:noFill/>
            <a:ln w="9525">
              <a:solidFill>
                <a:srgbClr val="000000"/>
              </a:solidFill>
              <a:round/>
              <a:headEnd/>
              <a:tailEnd type="stealth" w="med" len="med"/>
            </a:ln>
          </p:spPr>
          <p:txBody>
            <a:bodyPr/>
            <a:lstStyle/>
            <a:p>
              <a:endParaRPr lang="fr-FR"/>
            </a:p>
          </p:txBody>
        </p:sp>
        <p:sp>
          <p:nvSpPr>
            <p:cNvPr id="17432" name="Text Box 43"/>
            <p:cNvSpPr txBox="1">
              <a:spLocks noChangeArrowheads="1"/>
            </p:cNvSpPr>
            <p:nvPr/>
          </p:nvSpPr>
          <p:spPr bwMode="auto">
            <a:xfrm>
              <a:off x="3649125" y="1390113"/>
              <a:ext cx="741345" cy="342900"/>
            </a:xfrm>
            <a:prstGeom prst="rect">
              <a:avLst/>
            </a:prstGeom>
            <a:solidFill>
              <a:srgbClr val="FFFFFF"/>
            </a:solidFill>
            <a:ln w="9525">
              <a:noFill/>
              <a:miter lim="800000"/>
              <a:headEnd/>
              <a:tailEnd/>
            </a:ln>
          </p:spPr>
          <p:txBody>
            <a:bodyPr/>
            <a:lstStyle/>
            <a:p>
              <a:r>
                <a:rPr lang="fr-FR" sz="1400" i="1"/>
                <a:t>j </a:t>
              </a:r>
              <a:r>
                <a:rPr lang="it-IT" sz="1400"/>
                <a:t>ℓ</a:t>
              </a:r>
              <a:r>
                <a:rPr lang="fr-FR" sz="1400" i="1" baseline="-25000"/>
                <a:t>1 </a:t>
              </a:r>
              <a:r>
                <a:rPr lang="el-GR" sz="1400" i="1"/>
                <a:t>ω</a:t>
              </a:r>
              <a:endParaRPr lang="fr-FR" sz="1400"/>
            </a:p>
          </p:txBody>
        </p:sp>
        <p:sp>
          <p:nvSpPr>
            <p:cNvPr id="17433" name="Text Box 44"/>
            <p:cNvSpPr txBox="1">
              <a:spLocks noChangeArrowheads="1"/>
            </p:cNvSpPr>
            <p:nvPr/>
          </p:nvSpPr>
          <p:spPr bwMode="auto">
            <a:xfrm>
              <a:off x="3138488" y="1428213"/>
              <a:ext cx="330200" cy="342900"/>
            </a:xfrm>
            <a:prstGeom prst="rect">
              <a:avLst/>
            </a:prstGeom>
            <a:solidFill>
              <a:srgbClr val="FFFFFF"/>
            </a:solidFill>
            <a:ln w="9525">
              <a:noFill/>
              <a:miter lim="800000"/>
              <a:headEnd/>
              <a:tailEnd/>
            </a:ln>
          </p:spPr>
          <p:txBody>
            <a:bodyPr/>
            <a:lstStyle/>
            <a:p>
              <a:r>
                <a:rPr lang="fr-FR" sz="1400" i="1"/>
                <a:t>r</a:t>
              </a:r>
              <a:r>
                <a:rPr lang="fr-FR" sz="1400" i="1" baseline="-25000"/>
                <a:t>1</a:t>
              </a:r>
              <a:endParaRPr lang="fr-FR" sz="1400"/>
            </a:p>
          </p:txBody>
        </p:sp>
        <p:sp>
          <p:nvSpPr>
            <p:cNvPr id="17434" name="Line 45"/>
            <p:cNvSpPr>
              <a:spLocks noChangeShapeType="1"/>
            </p:cNvSpPr>
            <p:nvPr/>
          </p:nvSpPr>
          <p:spPr bwMode="auto">
            <a:xfrm>
              <a:off x="2805113" y="1828800"/>
              <a:ext cx="114300" cy="0"/>
            </a:xfrm>
            <a:prstGeom prst="line">
              <a:avLst/>
            </a:prstGeom>
            <a:noFill/>
            <a:ln w="9525">
              <a:solidFill>
                <a:srgbClr val="000000"/>
              </a:solidFill>
              <a:round/>
              <a:headEnd/>
              <a:tailEnd type="stealth" w="med" len="med"/>
            </a:ln>
          </p:spPr>
          <p:txBody>
            <a:bodyPr/>
            <a:lstStyle/>
            <a:p>
              <a:endParaRPr lang="fr-FR"/>
            </a:p>
          </p:txBody>
        </p:sp>
        <p:grpSp>
          <p:nvGrpSpPr>
            <p:cNvPr id="17435" name="Group 46"/>
            <p:cNvGrpSpPr>
              <a:grpSpLocks/>
            </p:cNvGrpSpPr>
            <p:nvPr/>
          </p:nvGrpSpPr>
          <p:grpSpPr bwMode="auto">
            <a:xfrm rot="21434693" flipV="1">
              <a:off x="3579813" y="1654175"/>
              <a:ext cx="685800" cy="184150"/>
              <a:chOff x="9037" y="8192"/>
              <a:chExt cx="1081" cy="292"/>
            </a:xfrm>
          </p:grpSpPr>
          <p:grpSp>
            <p:nvGrpSpPr>
              <p:cNvPr id="17581" name="Group 47"/>
              <p:cNvGrpSpPr>
                <a:grpSpLocks/>
              </p:cNvGrpSpPr>
              <p:nvPr/>
            </p:nvGrpSpPr>
            <p:grpSpPr bwMode="auto">
              <a:xfrm rot="-40404">
                <a:off x="9185" y="8235"/>
                <a:ext cx="203" cy="249"/>
                <a:chOff x="4297" y="9376"/>
                <a:chExt cx="1220" cy="2462"/>
              </a:xfrm>
            </p:grpSpPr>
            <p:sp>
              <p:nvSpPr>
                <p:cNvPr id="17593" name="Arc 4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4" name="Arc 4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2" name="Group 50"/>
              <p:cNvGrpSpPr>
                <a:grpSpLocks/>
              </p:cNvGrpSpPr>
              <p:nvPr/>
            </p:nvGrpSpPr>
            <p:grpSpPr bwMode="auto">
              <a:xfrm rot="-40404">
                <a:off x="9384" y="8225"/>
                <a:ext cx="205" cy="249"/>
                <a:chOff x="4297" y="9376"/>
                <a:chExt cx="1220" cy="2462"/>
              </a:xfrm>
            </p:grpSpPr>
            <p:sp>
              <p:nvSpPr>
                <p:cNvPr id="17591" name="Arc 5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2" name="Arc 5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3" name="Group 53"/>
              <p:cNvGrpSpPr>
                <a:grpSpLocks/>
              </p:cNvGrpSpPr>
              <p:nvPr/>
            </p:nvGrpSpPr>
            <p:grpSpPr bwMode="auto">
              <a:xfrm rot="-40404">
                <a:off x="9572" y="8209"/>
                <a:ext cx="205" cy="249"/>
                <a:chOff x="4297" y="9376"/>
                <a:chExt cx="1220" cy="2462"/>
              </a:xfrm>
            </p:grpSpPr>
            <p:sp>
              <p:nvSpPr>
                <p:cNvPr id="17589" name="Arc 5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0" name="Arc 5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4" name="Group 56"/>
              <p:cNvGrpSpPr>
                <a:grpSpLocks/>
              </p:cNvGrpSpPr>
              <p:nvPr/>
            </p:nvGrpSpPr>
            <p:grpSpPr bwMode="auto">
              <a:xfrm rot="-40404">
                <a:off x="9751" y="8192"/>
                <a:ext cx="203" cy="249"/>
                <a:chOff x="4297" y="9376"/>
                <a:chExt cx="1220" cy="2462"/>
              </a:xfrm>
            </p:grpSpPr>
            <p:sp>
              <p:nvSpPr>
                <p:cNvPr id="17587" name="Arc 5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88" name="Arc 5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17585" name="Line 5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17586" name="Line 6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17436" name="Group 61"/>
            <p:cNvGrpSpPr>
              <a:grpSpLocks/>
            </p:cNvGrpSpPr>
            <p:nvPr/>
          </p:nvGrpSpPr>
          <p:grpSpPr bwMode="auto">
            <a:xfrm rot="10800000">
              <a:off x="2889250" y="1714500"/>
              <a:ext cx="700088" cy="114300"/>
              <a:chOff x="1796" y="5577"/>
              <a:chExt cx="1102" cy="180"/>
            </a:xfrm>
          </p:grpSpPr>
          <p:grpSp>
            <p:nvGrpSpPr>
              <p:cNvPr id="17562" name="Group 62"/>
              <p:cNvGrpSpPr>
                <a:grpSpLocks/>
              </p:cNvGrpSpPr>
              <p:nvPr/>
            </p:nvGrpSpPr>
            <p:grpSpPr bwMode="auto">
              <a:xfrm>
                <a:off x="1796" y="5577"/>
                <a:ext cx="722" cy="180"/>
                <a:chOff x="1876" y="5577"/>
                <a:chExt cx="722" cy="180"/>
              </a:xfrm>
            </p:grpSpPr>
            <p:grpSp>
              <p:nvGrpSpPr>
                <p:cNvPr id="17564" name="Group 63"/>
                <p:cNvGrpSpPr>
                  <a:grpSpLocks/>
                </p:cNvGrpSpPr>
                <p:nvPr/>
              </p:nvGrpSpPr>
              <p:grpSpPr bwMode="auto">
                <a:xfrm rot="10739694">
                  <a:off x="2058" y="5577"/>
                  <a:ext cx="540" cy="180"/>
                  <a:chOff x="8257" y="9157"/>
                  <a:chExt cx="1800" cy="180"/>
                </a:xfrm>
              </p:grpSpPr>
              <p:grpSp>
                <p:nvGrpSpPr>
                  <p:cNvPr id="17566" name="Group 64"/>
                  <p:cNvGrpSpPr>
                    <a:grpSpLocks/>
                  </p:cNvGrpSpPr>
                  <p:nvPr/>
                </p:nvGrpSpPr>
                <p:grpSpPr bwMode="auto">
                  <a:xfrm>
                    <a:off x="8617" y="9157"/>
                    <a:ext cx="360" cy="180"/>
                    <a:chOff x="8617" y="9157"/>
                    <a:chExt cx="360" cy="180"/>
                  </a:xfrm>
                </p:grpSpPr>
                <p:sp>
                  <p:nvSpPr>
                    <p:cNvPr id="17579" name="Line 6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80" name="Line 6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7" name="Group 67"/>
                  <p:cNvGrpSpPr>
                    <a:grpSpLocks/>
                  </p:cNvGrpSpPr>
                  <p:nvPr/>
                </p:nvGrpSpPr>
                <p:grpSpPr bwMode="auto">
                  <a:xfrm>
                    <a:off x="8977" y="9157"/>
                    <a:ext cx="360" cy="180"/>
                    <a:chOff x="8617" y="9157"/>
                    <a:chExt cx="360" cy="180"/>
                  </a:xfrm>
                </p:grpSpPr>
                <p:sp>
                  <p:nvSpPr>
                    <p:cNvPr id="17577" name="Line 6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8" name="Line 6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8" name="Group 70"/>
                  <p:cNvGrpSpPr>
                    <a:grpSpLocks/>
                  </p:cNvGrpSpPr>
                  <p:nvPr/>
                </p:nvGrpSpPr>
                <p:grpSpPr bwMode="auto">
                  <a:xfrm>
                    <a:off x="9337" y="9157"/>
                    <a:ext cx="360" cy="180"/>
                    <a:chOff x="8617" y="9157"/>
                    <a:chExt cx="360" cy="180"/>
                  </a:xfrm>
                </p:grpSpPr>
                <p:sp>
                  <p:nvSpPr>
                    <p:cNvPr id="17575" name="Line 7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6" name="Line 7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9" name="Group 73"/>
                  <p:cNvGrpSpPr>
                    <a:grpSpLocks/>
                  </p:cNvGrpSpPr>
                  <p:nvPr/>
                </p:nvGrpSpPr>
                <p:grpSpPr bwMode="auto">
                  <a:xfrm>
                    <a:off x="9697" y="9157"/>
                    <a:ext cx="360" cy="180"/>
                    <a:chOff x="8617" y="9157"/>
                    <a:chExt cx="360" cy="180"/>
                  </a:xfrm>
                </p:grpSpPr>
                <p:sp>
                  <p:nvSpPr>
                    <p:cNvPr id="17573" name="Line 7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4" name="Line 7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70" name="Group 76"/>
                  <p:cNvGrpSpPr>
                    <a:grpSpLocks/>
                  </p:cNvGrpSpPr>
                  <p:nvPr/>
                </p:nvGrpSpPr>
                <p:grpSpPr bwMode="auto">
                  <a:xfrm>
                    <a:off x="8257" y="9157"/>
                    <a:ext cx="360" cy="180"/>
                    <a:chOff x="8617" y="9157"/>
                    <a:chExt cx="360" cy="180"/>
                  </a:xfrm>
                </p:grpSpPr>
                <p:sp>
                  <p:nvSpPr>
                    <p:cNvPr id="17571" name="Line 7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2" name="Line 7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7565" name="Line 7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17563" name="Line 8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17437" name="Line 81"/>
            <p:cNvSpPr>
              <a:spLocks noChangeShapeType="1"/>
            </p:cNvSpPr>
            <p:nvPr/>
          </p:nvSpPr>
          <p:spPr bwMode="auto">
            <a:xfrm>
              <a:off x="4278531" y="1813336"/>
              <a:ext cx="1485900" cy="0"/>
            </a:xfrm>
            <a:prstGeom prst="line">
              <a:avLst/>
            </a:prstGeom>
            <a:noFill/>
            <a:ln w="9525">
              <a:solidFill>
                <a:srgbClr val="000000"/>
              </a:solidFill>
              <a:round/>
              <a:headEnd/>
              <a:tailEnd/>
            </a:ln>
          </p:spPr>
          <p:txBody>
            <a:bodyPr/>
            <a:lstStyle/>
            <a:p>
              <a:endParaRPr lang="fr-FR"/>
            </a:p>
          </p:txBody>
        </p:sp>
        <p:sp>
          <p:nvSpPr>
            <p:cNvPr id="17438" name="Line 82"/>
            <p:cNvSpPr>
              <a:spLocks noChangeShapeType="1"/>
            </p:cNvSpPr>
            <p:nvPr/>
          </p:nvSpPr>
          <p:spPr bwMode="auto">
            <a:xfrm>
              <a:off x="4786313" y="1803400"/>
              <a:ext cx="0" cy="457200"/>
            </a:xfrm>
            <a:prstGeom prst="line">
              <a:avLst/>
            </a:prstGeom>
            <a:noFill/>
            <a:ln w="9525">
              <a:solidFill>
                <a:srgbClr val="000000"/>
              </a:solidFill>
              <a:round/>
              <a:headEnd/>
              <a:tailEnd/>
            </a:ln>
          </p:spPr>
          <p:txBody>
            <a:bodyPr/>
            <a:lstStyle/>
            <a:p>
              <a:endParaRPr lang="fr-FR"/>
            </a:p>
          </p:txBody>
        </p:sp>
        <p:sp>
          <p:nvSpPr>
            <p:cNvPr id="17439" name="Line 83"/>
            <p:cNvSpPr>
              <a:spLocks noChangeShapeType="1"/>
            </p:cNvSpPr>
            <p:nvPr/>
          </p:nvSpPr>
          <p:spPr bwMode="auto">
            <a:xfrm>
              <a:off x="4367213" y="2273300"/>
              <a:ext cx="800100" cy="0"/>
            </a:xfrm>
            <a:prstGeom prst="line">
              <a:avLst/>
            </a:prstGeom>
            <a:noFill/>
            <a:ln w="9525">
              <a:solidFill>
                <a:srgbClr val="000000"/>
              </a:solidFill>
              <a:round/>
              <a:headEnd/>
              <a:tailEnd/>
            </a:ln>
          </p:spPr>
          <p:txBody>
            <a:bodyPr/>
            <a:lstStyle/>
            <a:p>
              <a:endParaRPr lang="fr-FR"/>
            </a:p>
          </p:txBody>
        </p:sp>
        <p:grpSp>
          <p:nvGrpSpPr>
            <p:cNvPr id="17440" name="Group 84"/>
            <p:cNvGrpSpPr>
              <a:grpSpLocks/>
            </p:cNvGrpSpPr>
            <p:nvPr/>
          </p:nvGrpSpPr>
          <p:grpSpPr bwMode="auto">
            <a:xfrm rot="-5652810">
              <a:off x="4144963" y="2647950"/>
              <a:ext cx="342900" cy="114300"/>
              <a:chOff x="8257" y="9157"/>
              <a:chExt cx="1800" cy="180"/>
            </a:xfrm>
          </p:grpSpPr>
          <p:grpSp>
            <p:nvGrpSpPr>
              <p:cNvPr id="17547" name="Group 85"/>
              <p:cNvGrpSpPr>
                <a:grpSpLocks/>
              </p:cNvGrpSpPr>
              <p:nvPr/>
            </p:nvGrpSpPr>
            <p:grpSpPr bwMode="auto">
              <a:xfrm>
                <a:off x="8617" y="9157"/>
                <a:ext cx="360" cy="180"/>
                <a:chOff x="8617" y="9157"/>
                <a:chExt cx="360" cy="180"/>
              </a:xfrm>
            </p:grpSpPr>
            <p:sp>
              <p:nvSpPr>
                <p:cNvPr id="17560" name="Line 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61" name="Line 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48" name="Group 88"/>
              <p:cNvGrpSpPr>
                <a:grpSpLocks/>
              </p:cNvGrpSpPr>
              <p:nvPr/>
            </p:nvGrpSpPr>
            <p:grpSpPr bwMode="auto">
              <a:xfrm>
                <a:off x="8977" y="9157"/>
                <a:ext cx="360" cy="180"/>
                <a:chOff x="8617" y="9157"/>
                <a:chExt cx="360" cy="180"/>
              </a:xfrm>
            </p:grpSpPr>
            <p:sp>
              <p:nvSpPr>
                <p:cNvPr id="17558" name="Line 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9" name="Line 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49" name="Group 91"/>
              <p:cNvGrpSpPr>
                <a:grpSpLocks/>
              </p:cNvGrpSpPr>
              <p:nvPr/>
            </p:nvGrpSpPr>
            <p:grpSpPr bwMode="auto">
              <a:xfrm>
                <a:off x="9337" y="9157"/>
                <a:ext cx="360" cy="180"/>
                <a:chOff x="8617" y="9157"/>
                <a:chExt cx="360" cy="180"/>
              </a:xfrm>
            </p:grpSpPr>
            <p:sp>
              <p:nvSpPr>
                <p:cNvPr id="17556" name="Line 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7" name="Line 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50" name="Group 94"/>
              <p:cNvGrpSpPr>
                <a:grpSpLocks/>
              </p:cNvGrpSpPr>
              <p:nvPr/>
            </p:nvGrpSpPr>
            <p:grpSpPr bwMode="auto">
              <a:xfrm>
                <a:off x="9697" y="9157"/>
                <a:ext cx="360" cy="180"/>
                <a:chOff x="8617" y="9157"/>
                <a:chExt cx="360" cy="180"/>
              </a:xfrm>
            </p:grpSpPr>
            <p:sp>
              <p:nvSpPr>
                <p:cNvPr id="17554" name="Line 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5" name="Line 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51" name="Group 97"/>
              <p:cNvGrpSpPr>
                <a:grpSpLocks/>
              </p:cNvGrpSpPr>
              <p:nvPr/>
            </p:nvGrpSpPr>
            <p:grpSpPr bwMode="auto">
              <a:xfrm>
                <a:off x="8257" y="9157"/>
                <a:ext cx="360" cy="180"/>
                <a:chOff x="8617" y="9157"/>
                <a:chExt cx="360" cy="180"/>
              </a:xfrm>
            </p:grpSpPr>
            <p:sp>
              <p:nvSpPr>
                <p:cNvPr id="17552" name="Line 9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3" name="Line 9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7441" name="Line 100"/>
            <p:cNvSpPr>
              <a:spLocks noChangeShapeType="1"/>
            </p:cNvSpPr>
            <p:nvPr/>
          </p:nvSpPr>
          <p:spPr bwMode="auto">
            <a:xfrm>
              <a:off x="4354513" y="2286000"/>
              <a:ext cx="0" cy="228600"/>
            </a:xfrm>
            <a:prstGeom prst="line">
              <a:avLst/>
            </a:prstGeom>
            <a:noFill/>
            <a:ln w="9525">
              <a:solidFill>
                <a:srgbClr val="000000"/>
              </a:solidFill>
              <a:round/>
              <a:headEnd/>
              <a:tailEnd/>
            </a:ln>
          </p:spPr>
          <p:txBody>
            <a:bodyPr/>
            <a:lstStyle/>
            <a:p>
              <a:endParaRPr lang="fr-FR"/>
            </a:p>
          </p:txBody>
        </p:sp>
        <p:sp>
          <p:nvSpPr>
            <p:cNvPr id="17442" name="Line 101"/>
            <p:cNvSpPr>
              <a:spLocks noChangeShapeType="1"/>
            </p:cNvSpPr>
            <p:nvPr/>
          </p:nvSpPr>
          <p:spPr bwMode="auto">
            <a:xfrm>
              <a:off x="4395788" y="2876550"/>
              <a:ext cx="0" cy="228600"/>
            </a:xfrm>
            <a:prstGeom prst="line">
              <a:avLst/>
            </a:prstGeom>
            <a:noFill/>
            <a:ln w="9525">
              <a:solidFill>
                <a:srgbClr val="000000"/>
              </a:solidFill>
              <a:round/>
              <a:headEnd/>
              <a:tailEnd/>
            </a:ln>
          </p:spPr>
          <p:txBody>
            <a:bodyPr/>
            <a:lstStyle/>
            <a:p>
              <a:endParaRPr lang="fr-FR"/>
            </a:p>
          </p:txBody>
        </p:sp>
        <p:grpSp>
          <p:nvGrpSpPr>
            <p:cNvPr id="17443" name="Group 102"/>
            <p:cNvGrpSpPr>
              <a:grpSpLocks/>
            </p:cNvGrpSpPr>
            <p:nvPr/>
          </p:nvGrpSpPr>
          <p:grpSpPr bwMode="auto">
            <a:xfrm>
              <a:off x="5014913" y="2482850"/>
              <a:ext cx="193675" cy="488950"/>
              <a:chOff x="5138" y="6587"/>
              <a:chExt cx="304" cy="769"/>
            </a:xfrm>
          </p:grpSpPr>
          <p:grpSp>
            <p:nvGrpSpPr>
              <p:cNvPr id="17535" name="Group 103"/>
              <p:cNvGrpSpPr>
                <a:grpSpLocks/>
              </p:cNvGrpSpPr>
              <p:nvPr/>
            </p:nvGrpSpPr>
            <p:grpSpPr bwMode="auto">
              <a:xfrm rot="5287804">
                <a:off x="5161" y="6560"/>
                <a:ext cx="203" cy="249"/>
                <a:chOff x="4297" y="9376"/>
                <a:chExt cx="1220" cy="2462"/>
              </a:xfrm>
            </p:grpSpPr>
            <p:sp>
              <p:nvSpPr>
                <p:cNvPr id="17545" name="Arc 10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6" name="Arc 10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6" name="Group 106"/>
              <p:cNvGrpSpPr>
                <a:grpSpLocks/>
              </p:cNvGrpSpPr>
              <p:nvPr/>
            </p:nvGrpSpPr>
            <p:grpSpPr bwMode="auto">
              <a:xfrm rot="5287804">
                <a:off x="5175" y="6761"/>
                <a:ext cx="205" cy="249"/>
                <a:chOff x="4297" y="9376"/>
                <a:chExt cx="1220" cy="2462"/>
              </a:xfrm>
            </p:grpSpPr>
            <p:sp>
              <p:nvSpPr>
                <p:cNvPr id="17543" name="Arc 10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4" name="Arc 10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7" name="Group 109"/>
              <p:cNvGrpSpPr>
                <a:grpSpLocks/>
              </p:cNvGrpSpPr>
              <p:nvPr/>
            </p:nvGrpSpPr>
            <p:grpSpPr bwMode="auto">
              <a:xfrm rot="5287804">
                <a:off x="5195" y="6948"/>
                <a:ext cx="205" cy="249"/>
                <a:chOff x="4297" y="9376"/>
                <a:chExt cx="1220" cy="2462"/>
              </a:xfrm>
            </p:grpSpPr>
            <p:sp>
              <p:nvSpPr>
                <p:cNvPr id="17541" name="Arc 1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2" name="Arc 1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8" name="Group 112"/>
              <p:cNvGrpSpPr>
                <a:grpSpLocks/>
              </p:cNvGrpSpPr>
              <p:nvPr/>
            </p:nvGrpSpPr>
            <p:grpSpPr bwMode="auto">
              <a:xfrm rot="5287804">
                <a:off x="5216" y="7125"/>
                <a:ext cx="203" cy="249"/>
                <a:chOff x="4297" y="9376"/>
                <a:chExt cx="1220" cy="2462"/>
              </a:xfrm>
            </p:grpSpPr>
            <p:sp>
              <p:nvSpPr>
                <p:cNvPr id="17539" name="Arc 1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0" name="Arc 1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44" name="Line 115"/>
            <p:cNvSpPr>
              <a:spLocks noChangeShapeType="1"/>
            </p:cNvSpPr>
            <p:nvPr/>
          </p:nvSpPr>
          <p:spPr bwMode="auto">
            <a:xfrm rot="21566224">
              <a:off x="5164566" y="2276496"/>
              <a:ext cx="0" cy="274377"/>
            </a:xfrm>
            <a:prstGeom prst="line">
              <a:avLst/>
            </a:prstGeom>
            <a:noFill/>
            <a:ln w="9525">
              <a:solidFill>
                <a:srgbClr val="000000"/>
              </a:solidFill>
              <a:round/>
              <a:headEnd/>
              <a:tailEnd/>
            </a:ln>
          </p:spPr>
          <p:txBody>
            <a:bodyPr/>
            <a:lstStyle/>
            <a:p>
              <a:endParaRPr lang="fr-FR" dirty="0"/>
            </a:p>
          </p:txBody>
        </p:sp>
        <p:sp>
          <p:nvSpPr>
            <p:cNvPr id="17445" name="Line 116"/>
            <p:cNvSpPr>
              <a:spLocks noChangeShapeType="1"/>
            </p:cNvSpPr>
            <p:nvPr/>
          </p:nvSpPr>
          <p:spPr bwMode="auto">
            <a:xfrm>
              <a:off x="5211763" y="2935746"/>
              <a:ext cx="0" cy="182918"/>
            </a:xfrm>
            <a:prstGeom prst="line">
              <a:avLst/>
            </a:prstGeom>
            <a:noFill/>
            <a:ln w="9525">
              <a:solidFill>
                <a:srgbClr val="000000"/>
              </a:solidFill>
              <a:round/>
              <a:headEnd/>
              <a:tailEnd/>
            </a:ln>
          </p:spPr>
          <p:txBody>
            <a:bodyPr/>
            <a:lstStyle/>
            <a:p>
              <a:endParaRPr lang="fr-FR"/>
            </a:p>
          </p:txBody>
        </p:sp>
        <p:sp>
          <p:nvSpPr>
            <p:cNvPr id="17446" name="Line 117"/>
            <p:cNvSpPr>
              <a:spLocks noChangeShapeType="1"/>
            </p:cNvSpPr>
            <p:nvPr/>
          </p:nvSpPr>
          <p:spPr bwMode="auto">
            <a:xfrm>
              <a:off x="4402138" y="3103563"/>
              <a:ext cx="800100" cy="0"/>
            </a:xfrm>
            <a:prstGeom prst="line">
              <a:avLst/>
            </a:prstGeom>
            <a:noFill/>
            <a:ln w="9525">
              <a:solidFill>
                <a:srgbClr val="000000"/>
              </a:solidFill>
              <a:round/>
              <a:headEnd/>
              <a:tailEnd/>
            </a:ln>
          </p:spPr>
          <p:txBody>
            <a:bodyPr/>
            <a:lstStyle/>
            <a:p>
              <a:endParaRPr lang="fr-FR"/>
            </a:p>
          </p:txBody>
        </p:sp>
        <p:sp>
          <p:nvSpPr>
            <p:cNvPr id="17447" name="Line 118"/>
            <p:cNvSpPr>
              <a:spLocks noChangeShapeType="1"/>
            </p:cNvSpPr>
            <p:nvPr/>
          </p:nvSpPr>
          <p:spPr bwMode="auto">
            <a:xfrm>
              <a:off x="4799013" y="3122613"/>
              <a:ext cx="0" cy="457200"/>
            </a:xfrm>
            <a:prstGeom prst="line">
              <a:avLst/>
            </a:prstGeom>
            <a:noFill/>
            <a:ln w="9525">
              <a:solidFill>
                <a:srgbClr val="000000"/>
              </a:solidFill>
              <a:round/>
              <a:headEnd/>
              <a:tailEnd/>
            </a:ln>
          </p:spPr>
          <p:txBody>
            <a:bodyPr/>
            <a:lstStyle/>
            <a:p>
              <a:endParaRPr lang="fr-FR"/>
            </a:p>
          </p:txBody>
        </p:sp>
        <p:grpSp>
          <p:nvGrpSpPr>
            <p:cNvPr id="17448" name="Group 119"/>
            <p:cNvGrpSpPr>
              <a:grpSpLocks/>
            </p:cNvGrpSpPr>
            <p:nvPr/>
          </p:nvGrpSpPr>
          <p:grpSpPr bwMode="auto">
            <a:xfrm rot="233845">
              <a:off x="5611813" y="1789113"/>
              <a:ext cx="434975" cy="1795462"/>
              <a:chOff x="6098" y="5493"/>
              <a:chExt cx="685" cy="2827"/>
            </a:xfrm>
          </p:grpSpPr>
          <p:grpSp>
            <p:nvGrpSpPr>
              <p:cNvPr id="17503" name="Group 120"/>
              <p:cNvGrpSpPr>
                <a:grpSpLocks/>
              </p:cNvGrpSpPr>
              <p:nvPr/>
            </p:nvGrpSpPr>
            <p:grpSpPr bwMode="auto">
              <a:xfrm>
                <a:off x="6100" y="5493"/>
                <a:ext cx="663" cy="2544"/>
                <a:chOff x="6100" y="5493"/>
                <a:chExt cx="663" cy="2544"/>
              </a:xfrm>
            </p:grpSpPr>
            <p:grpSp>
              <p:nvGrpSpPr>
                <p:cNvPr id="17505" name="Group 121"/>
                <p:cNvGrpSpPr>
                  <a:grpSpLocks/>
                </p:cNvGrpSpPr>
                <p:nvPr/>
              </p:nvGrpSpPr>
              <p:grpSpPr bwMode="auto">
                <a:xfrm>
                  <a:off x="6100" y="5493"/>
                  <a:ext cx="663" cy="2294"/>
                  <a:chOff x="6100" y="5493"/>
                  <a:chExt cx="663" cy="2294"/>
                </a:xfrm>
              </p:grpSpPr>
              <p:grpSp>
                <p:nvGrpSpPr>
                  <p:cNvPr id="17509" name="Group 122"/>
                  <p:cNvGrpSpPr>
                    <a:grpSpLocks/>
                  </p:cNvGrpSpPr>
                  <p:nvPr/>
                </p:nvGrpSpPr>
                <p:grpSpPr bwMode="auto">
                  <a:xfrm rot="144924">
                    <a:off x="6100" y="5761"/>
                    <a:ext cx="663" cy="2026"/>
                    <a:chOff x="2125" y="8571"/>
                    <a:chExt cx="663" cy="2026"/>
                  </a:xfrm>
                </p:grpSpPr>
                <p:grpSp>
                  <p:nvGrpSpPr>
                    <p:cNvPr id="17511" name="Group 123"/>
                    <p:cNvGrpSpPr>
                      <a:grpSpLocks/>
                    </p:cNvGrpSpPr>
                    <p:nvPr/>
                  </p:nvGrpSpPr>
                  <p:grpSpPr bwMode="auto">
                    <a:xfrm rot="5321579">
                      <a:off x="2211" y="8485"/>
                      <a:ext cx="275" cy="448"/>
                      <a:chOff x="4297" y="9376"/>
                      <a:chExt cx="1220" cy="2462"/>
                    </a:xfrm>
                  </p:grpSpPr>
                  <p:sp>
                    <p:nvSpPr>
                      <p:cNvPr id="17533" name="Arc 12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4" name="Arc 12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2" name="Group 126"/>
                    <p:cNvGrpSpPr>
                      <a:grpSpLocks/>
                    </p:cNvGrpSpPr>
                    <p:nvPr/>
                  </p:nvGrpSpPr>
                  <p:grpSpPr bwMode="auto">
                    <a:xfrm rot="5321579">
                      <a:off x="2242" y="8718"/>
                      <a:ext cx="275" cy="449"/>
                      <a:chOff x="4297" y="9376"/>
                      <a:chExt cx="1220" cy="2462"/>
                    </a:xfrm>
                  </p:grpSpPr>
                  <p:sp>
                    <p:nvSpPr>
                      <p:cNvPr id="17531" name="Arc 12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2" name="Arc 12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3" name="Group 129"/>
                    <p:cNvGrpSpPr>
                      <a:grpSpLocks/>
                    </p:cNvGrpSpPr>
                    <p:nvPr/>
                  </p:nvGrpSpPr>
                  <p:grpSpPr bwMode="auto">
                    <a:xfrm rot="5321579">
                      <a:off x="2262" y="8984"/>
                      <a:ext cx="275" cy="448"/>
                      <a:chOff x="4297" y="9376"/>
                      <a:chExt cx="1220" cy="2462"/>
                    </a:xfrm>
                  </p:grpSpPr>
                  <p:sp>
                    <p:nvSpPr>
                      <p:cNvPr id="17529" name="Arc 13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0" name="Arc 13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4" name="Group 132"/>
                    <p:cNvGrpSpPr>
                      <a:grpSpLocks/>
                    </p:cNvGrpSpPr>
                    <p:nvPr/>
                  </p:nvGrpSpPr>
                  <p:grpSpPr bwMode="auto">
                    <a:xfrm rot="5321579">
                      <a:off x="2293" y="9237"/>
                      <a:ext cx="275" cy="449"/>
                      <a:chOff x="4297" y="9376"/>
                      <a:chExt cx="1220" cy="2462"/>
                    </a:xfrm>
                  </p:grpSpPr>
                  <p:sp>
                    <p:nvSpPr>
                      <p:cNvPr id="17527" name="Arc 13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8" name="Arc 13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5" name="Group 135"/>
                    <p:cNvGrpSpPr>
                      <a:grpSpLocks/>
                    </p:cNvGrpSpPr>
                    <p:nvPr/>
                  </p:nvGrpSpPr>
                  <p:grpSpPr bwMode="auto">
                    <a:xfrm rot="5321579">
                      <a:off x="2326" y="9482"/>
                      <a:ext cx="275" cy="448"/>
                      <a:chOff x="4297" y="9376"/>
                      <a:chExt cx="1220" cy="2462"/>
                    </a:xfrm>
                  </p:grpSpPr>
                  <p:sp>
                    <p:nvSpPr>
                      <p:cNvPr id="17525" name="Arc 13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6" name="Arc 13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6" name="Group 138"/>
                    <p:cNvGrpSpPr>
                      <a:grpSpLocks/>
                    </p:cNvGrpSpPr>
                    <p:nvPr/>
                  </p:nvGrpSpPr>
                  <p:grpSpPr bwMode="auto">
                    <a:xfrm rot="5321579">
                      <a:off x="2362" y="9738"/>
                      <a:ext cx="275" cy="448"/>
                      <a:chOff x="4297" y="9376"/>
                      <a:chExt cx="1220" cy="2462"/>
                    </a:xfrm>
                  </p:grpSpPr>
                  <p:sp>
                    <p:nvSpPr>
                      <p:cNvPr id="17523" name="Arc 13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4" name="Arc 14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7" name="Group 141"/>
                    <p:cNvGrpSpPr>
                      <a:grpSpLocks/>
                    </p:cNvGrpSpPr>
                    <p:nvPr/>
                  </p:nvGrpSpPr>
                  <p:grpSpPr bwMode="auto">
                    <a:xfrm rot="5321579">
                      <a:off x="2393" y="9991"/>
                      <a:ext cx="275" cy="449"/>
                      <a:chOff x="4297" y="9376"/>
                      <a:chExt cx="1220" cy="2462"/>
                    </a:xfrm>
                  </p:grpSpPr>
                  <p:sp>
                    <p:nvSpPr>
                      <p:cNvPr id="17521" name="Arc 14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2" name="Arc 14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8" name="Group 144"/>
                    <p:cNvGrpSpPr>
                      <a:grpSpLocks/>
                    </p:cNvGrpSpPr>
                    <p:nvPr/>
                  </p:nvGrpSpPr>
                  <p:grpSpPr bwMode="auto">
                    <a:xfrm rot="5321579">
                      <a:off x="2426" y="10236"/>
                      <a:ext cx="275" cy="448"/>
                      <a:chOff x="4297" y="9376"/>
                      <a:chExt cx="1220" cy="2462"/>
                    </a:xfrm>
                  </p:grpSpPr>
                  <p:sp>
                    <p:nvSpPr>
                      <p:cNvPr id="17519" name="Arc 14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0" name="Arc 14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510" name="Freeform 147"/>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7506" name="Group 148"/>
                <p:cNvGrpSpPr>
                  <a:grpSpLocks/>
                </p:cNvGrpSpPr>
                <p:nvPr/>
              </p:nvGrpSpPr>
              <p:grpSpPr bwMode="auto">
                <a:xfrm rot="5321579">
                  <a:off x="6376" y="7676"/>
                  <a:ext cx="275" cy="448"/>
                  <a:chOff x="4297" y="9376"/>
                  <a:chExt cx="1220" cy="2462"/>
                </a:xfrm>
              </p:grpSpPr>
              <p:sp>
                <p:nvSpPr>
                  <p:cNvPr id="17507" name="Arc 14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8" name="Arc 15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504" name="Freeform 151"/>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17449" name="Group 152"/>
            <p:cNvGrpSpPr>
              <a:grpSpLocks/>
            </p:cNvGrpSpPr>
            <p:nvPr/>
          </p:nvGrpSpPr>
          <p:grpSpPr bwMode="auto">
            <a:xfrm rot="-10546580">
              <a:off x="6103938" y="1803400"/>
              <a:ext cx="434975" cy="1795463"/>
              <a:chOff x="6098" y="5493"/>
              <a:chExt cx="685" cy="2827"/>
            </a:xfrm>
          </p:grpSpPr>
          <p:grpSp>
            <p:nvGrpSpPr>
              <p:cNvPr id="17471" name="Group 153"/>
              <p:cNvGrpSpPr>
                <a:grpSpLocks/>
              </p:cNvGrpSpPr>
              <p:nvPr/>
            </p:nvGrpSpPr>
            <p:grpSpPr bwMode="auto">
              <a:xfrm>
                <a:off x="6100" y="5493"/>
                <a:ext cx="663" cy="2544"/>
                <a:chOff x="6100" y="5493"/>
                <a:chExt cx="663" cy="2544"/>
              </a:xfrm>
            </p:grpSpPr>
            <p:grpSp>
              <p:nvGrpSpPr>
                <p:cNvPr id="17473" name="Group 154"/>
                <p:cNvGrpSpPr>
                  <a:grpSpLocks/>
                </p:cNvGrpSpPr>
                <p:nvPr/>
              </p:nvGrpSpPr>
              <p:grpSpPr bwMode="auto">
                <a:xfrm>
                  <a:off x="6100" y="5493"/>
                  <a:ext cx="663" cy="2294"/>
                  <a:chOff x="6100" y="5493"/>
                  <a:chExt cx="663" cy="2294"/>
                </a:xfrm>
              </p:grpSpPr>
              <p:grpSp>
                <p:nvGrpSpPr>
                  <p:cNvPr id="17477" name="Group 155"/>
                  <p:cNvGrpSpPr>
                    <a:grpSpLocks/>
                  </p:cNvGrpSpPr>
                  <p:nvPr/>
                </p:nvGrpSpPr>
                <p:grpSpPr bwMode="auto">
                  <a:xfrm rot="144924">
                    <a:off x="6100" y="5761"/>
                    <a:ext cx="663" cy="2026"/>
                    <a:chOff x="2125" y="8571"/>
                    <a:chExt cx="663" cy="2026"/>
                  </a:xfrm>
                </p:grpSpPr>
                <p:grpSp>
                  <p:nvGrpSpPr>
                    <p:cNvPr id="17479" name="Group 156"/>
                    <p:cNvGrpSpPr>
                      <a:grpSpLocks/>
                    </p:cNvGrpSpPr>
                    <p:nvPr/>
                  </p:nvGrpSpPr>
                  <p:grpSpPr bwMode="auto">
                    <a:xfrm rot="5321579">
                      <a:off x="2211" y="8485"/>
                      <a:ext cx="275" cy="448"/>
                      <a:chOff x="4297" y="9376"/>
                      <a:chExt cx="1220" cy="2462"/>
                    </a:xfrm>
                  </p:grpSpPr>
                  <p:sp>
                    <p:nvSpPr>
                      <p:cNvPr id="17501" name="Arc 15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2" name="Arc 15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0" name="Group 159"/>
                    <p:cNvGrpSpPr>
                      <a:grpSpLocks/>
                    </p:cNvGrpSpPr>
                    <p:nvPr/>
                  </p:nvGrpSpPr>
                  <p:grpSpPr bwMode="auto">
                    <a:xfrm rot="5321579">
                      <a:off x="2242" y="8718"/>
                      <a:ext cx="275" cy="449"/>
                      <a:chOff x="4297" y="9376"/>
                      <a:chExt cx="1220" cy="2462"/>
                    </a:xfrm>
                  </p:grpSpPr>
                  <p:sp>
                    <p:nvSpPr>
                      <p:cNvPr id="17499" name="Arc 16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0" name="Arc 16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1" name="Group 162"/>
                    <p:cNvGrpSpPr>
                      <a:grpSpLocks/>
                    </p:cNvGrpSpPr>
                    <p:nvPr/>
                  </p:nvGrpSpPr>
                  <p:grpSpPr bwMode="auto">
                    <a:xfrm rot="5321579">
                      <a:off x="2262" y="8984"/>
                      <a:ext cx="275" cy="448"/>
                      <a:chOff x="4297" y="9376"/>
                      <a:chExt cx="1220" cy="2462"/>
                    </a:xfrm>
                  </p:grpSpPr>
                  <p:sp>
                    <p:nvSpPr>
                      <p:cNvPr id="17497" name="Arc 16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8" name="Arc 16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2" name="Group 165"/>
                    <p:cNvGrpSpPr>
                      <a:grpSpLocks/>
                    </p:cNvGrpSpPr>
                    <p:nvPr/>
                  </p:nvGrpSpPr>
                  <p:grpSpPr bwMode="auto">
                    <a:xfrm rot="5321579">
                      <a:off x="2293" y="9237"/>
                      <a:ext cx="275" cy="449"/>
                      <a:chOff x="4297" y="9376"/>
                      <a:chExt cx="1220" cy="2462"/>
                    </a:xfrm>
                  </p:grpSpPr>
                  <p:sp>
                    <p:nvSpPr>
                      <p:cNvPr id="17495" name="Arc 16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6" name="Arc 16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3" name="Group 168"/>
                    <p:cNvGrpSpPr>
                      <a:grpSpLocks/>
                    </p:cNvGrpSpPr>
                    <p:nvPr/>
                  </p:nvGrpSpPr>
                  <p:grpSpPr bwMode="auto">
                    <a:xfrm rot="5321579">
                      <a:off x="2326" y="9482"/>
                      <a:ext cx="275" cy="448"/>
                      <a:chOff x="4297" y="9376"/>
                      <a:chExt cx="1220" cy="2462"/>
                    </a:xfrm>
                  </p:grpSpPr>
                  <p:sp>
                    <p:nvSpPr>
                      <p:cNvPr id="17493" name="Arc 16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4" name="Arc 17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4" name="Group 171"/>
                    <p:cNvGrpSpPr>
                      <a:grpSpLocks/>
                    </p:cNvGrpSpPr>
                    <p:nvPr/>
                  </p:nvGrpSpPr>
                  <p:grpSpPr bwMode="auto">
                    <a:xfrm rot="5321579">
                      <a:off x="2362" y="9738"/>
                      <a:ext cx="275" cy="448"/>
                      <a:chOff x="4297" y="9376"/>
                      <a:chExt cx="1220" cy="2462"/>
                    </a:xfrm>
                  </p:grpSpPr>
                  <p:sp>
                    <p:nvSpPr>
                      <p:cNvPr id="17491" name="Arc 17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2" name="Arc 17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5" name="Group 174"/>
                    <p:cNvGrpSpPr>
                      <a:grpSpLocks/>
                    </p:cNvGrpSpPr>
                    <p:nvPr/>
                  </p:nvGrpSpPr>
                  <p:grpSpPr bwMode="auto">
                    <a:xfrm rot="5321579">
                      <a:off x="2393" y="9991"/>
                      <a:ext cx="275" cy="449"/>
                      <a:chOff x="4297" y="9376"/>
                      <a:chExt cx="1220" cy="2462"/>
                    </a:xfrm>
                  </p:grpSpPr>
                  <p:sp>
                    <p:nvSpPr>
                      <p:cNvPr id="17489" name="Arc 17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0" name="Arc 17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6" name="Group 177"/>
                    <p:cNvGrpSpPr>
                      <a:grpSpLocks/>
                    </p:cNvGrpSpPr>
                    <p:nvPr/>
                  </p:nvGrpSpPr>
                  <p:grpSpPr bwMode="auto">
                    <a:xfrm rot="5321579">
                      <a:off x="2426" y="10236"/>
                      <a:ext cx="275" cy="448"/>
                      <a:chOff x="4297" y="9376"/>
                      <a:chExt cx="1220" cy="2462"/>
                    </a:xfrm>
                  </p:grpSpPr>
                  <p:sp>
                    <p:nvSpPr>
                      <p:cNvPr id="17487" name="Arc 17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88" name="Arc 17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78" name="Freeform 180"/>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7474" name="Group 181"/>
                <p:cNvGrpSpPr>
                  <a:grpSpLocks/>
                </p:cNvGrpSpPr>
                <p:nvPr/>
              </p:nvGrpSpPr>
              <p:grpSpPr bwMode="auto">
                <a:xfrm rot="5321579">
                  <a:off x="6376" y="7676"/>
                  <a:ext cx="275" cy="448"/>
                  <a:chOff x="4297" y="9376"/>
                  <a:chExt cx="1220" cy="2462"/>
                </a:xfrm>
              </p:grpSpPr>
              <p:sp>
                <p:nvSpPr>
                  <p:cNvPr id="17475" name="Arc 18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6" name="Arc 18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72" name="Freeform 184"/>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17450" name="Line 185"/>
            <p:cNvSpPr>
              <a:spLocks noChangeShapeType="1"/>
            </p:cNvSpPr>
            <p:nvPr/>
          </p:nvSpPr>
          <p:spPr bwMode="auto">
            <a:xfrm>
              <a:off x="6030913" y="1828800"/>
              <a:ext cx="0" cy="1714500"/>
            </a:xfrm>
            <a:prstGeom prst="line">
              <a:avLst/>
            </a:prstGeom>
            <a:noFill/>
            <a:ln w="9525">
              <a:solidFill>
                <a:srgbClr val="000000"/>
              </a:solidFill>
              <a:round/>
              <a:headEnd/>
              <a:tailEnd/>
            </a:ln>
          </p:spPr>
          <p:txBody>
            <a:bodyPr/>
            <a:lstStyle/>
            <a:p>
              <a:endParaRPr lang="fr-FR"/>
            </a:p>
          </p:txBody>
        </p:sp>
        <p:sp>
          <p:nvSpPr>
            <p:cNvPr id="17451" name="Line 186"/>
            <p:cNvSpPr>
              <a:spLocks noChangeShapeType="1"/>
            </p:cNvSpPr>
            <p:nvPr/>
          </p:nvSpPr>
          <p:spPr bwMode="auto">
            <a:xfrm>
              <a:off x="6069013" y="1828800"/>
              <a:ext cx="0" cy="1714500"/>
            </a:xfrm>
            <a:prstGeom prst="line">
              <a:avLst/>
            </a:prstGeom>
            <a:noFill/>
            <a:ln w="9525">
              <a:solidFill>
                <a:srgbClr val="000000"/>
              </a:solidFill>
              <a:round/>
              <a:headEnd/>
              <a:tailEnd/>
            </a:ln>
          </p:spPr>
          <p:txBody>
            <a:bodyPr/>
            <a:lstStyle/>
            <a:p>
              <a:endParaRPr lang="fr-FR"/>
            </a:p>
          </p:txBody>
        </p:sp>
        <p:sp>
          <p:nvSpPr>
            <p:cNvPr id="17452" name="Line 187"/>
            <p:cNvSpPr>
              <a:spLocks noChangeShapeType="1"/>
            </p:cNvSpPr>
            <p:nvPr/>
          </p:nvSpPr>
          <p:spPr bwMode="auto">
            <a:xfrm>
              <a:off x="6107113" y="1828800"/>
              <a:ext cx="0" cy="1714500"/>
            </a:xfrm>
            <a:prstGeom prst="line">
              <a:avLst/>
            </a:prstGeom>
            <a:noFill/>
            <a:ln w="9525">
              <a:solidFill>
                <a:srgbClr val="000000"/>
              </a:solidFill>
              <a:round/>
              <a:headEnd/>
              <a:tailEnd/>
            </a:ln>
          </p:spPr>
          <p:txBody>
            <a:bodyPr/>
            <a:lstStyle/>
            <a:p>
              <a:endParaRPr lang="fr-FR"/>
            </a:p>
          </p:txBody>
        </p:sp>
        <p:sp>
          <p:nvSpPr>
            <p:cNvPr id="17453" name="Line 188"/>
            <p:cNvSpPr>
              <a:spLocks noChangeShapeType="1"/>
            </p:cNvSpPr>
            <p:nvPr/>
          </p:nvSpPr>
          <p:spPr bwMode="auto">
            <a:xfrm flipH="1">
              <a:off x="2640013" y="1828800"/>
              <a:ext cx="228600" cy="0"/>
            </a:xfrm>
            <a:prstGeom prst="line">
              <a:avLst/>
            </a:prstGeom>
            <a:noFill/>
            <a:ln w="9525">
              <a:solidFill>
                <a:srgbClr val="000000"/>
              </a:solidFill>
              <a:round/>
              <a:headEnd/>
              <a:tailEnd/>
            </a:ln>
          </p:spPr>
          <p:txBody>
            <a:bodyPr/>
            <a:lstStyle/>
            <a:p>
              <a:endParaRPr lang="fr-FR"/>
            </a:p>
          </p:txBody>
        </p:sp>
        <p:sp>
          <p:nvSpPr>
            <p:cNvPr id="17454" name="Line 189"/>
            <p:cNvSpPr>
              <a:spLocks noChangeShapeType="1"/>
            </p:cNvSpPr>
            <p:nvPr/>
          </p:nvSpPr>
          <p:spPr bwMode="auto">
            <a:xfrm flipV="1">
              <a:off x="2833688" y="1892300"/>
              <a:ext cx="0" cy="1600200"/>
            </a:xfrm>
            <a:prstGeom prst="line">
              <a:avLst/>
            </a:prstGeom>
            <a:noFill/>
            <a:ln w="9525">
              <a:solidFill>
                <a:srgbClr val="000000"/>
              </a:solidFill>
              <a:round/>
              <a:headEnd/>
              <a:tailEnd type="triangle" w="med" len="med"/>
            </a:ln>
          </p:spPr>
          <p:txBody>
            <a:bodyPr/>
            <a:lstStyle/>
            <a:p>
              <a:endParaRPr lang="fr-FR"/>
            </a:p>
          </p:txBody>
        </p:sp>
        <p:sp>
          <p:nvSpPr>
            <p:cNvPr id="17455" name="Line 190"/>
            <p:cNvSpPr>
              <a:spLocks noChangeShapeType="1"/>
            </p:cNvSpPr>
            <p:nvPr/>
          </p:nvSpPr>
          <p:spPr bwMode="auto">
            <a:xfrm>
              <a:off x="6272213" y="1790700"/>
              <a:ext cx="1828800" cy="0"/>
            </a:xfrm>
            <a:prstGeom prst="line">
              <a:avLst/>
            </a:prstGeom>
            <a:noFill/>
            <a:ln w="9525">
              <a:solidFill>
                <a:srgbClr val="000000"/>
              </a:solidFill>
              <a:round/>
              <a:headEnd/>
              <a:tailEnd/>
            </a:ln>
          </p:spPr>
          <p:txBody>
            <a:bodyPr/>
            <a:lstStyle/>
            <a:p>
              <a:endParaRPr lang="fr-FR"/>
            </a:p>
          </p:txBody>
        </p:sp>
        <p:sp>
          <p:nvSpPr>
            <p:cNvPr id="17456" name="Line 191"/>
            <p:cNvSpPr>
              <a:spLocks noChangeShapeType="1"/>
            </p:cNvSpPr>
            <p:nvPr/>
          </p:nvSpPr>
          <p:spPr bwMode="auto">
            <a:xfrm>
              <a:off x="6338028" y="3578177"/>
              <a:ext cx="1714500" cy="0"/>
            </a:xfrm>
            <a:prstGeom prst="line">
              <a:avLst/>
            </a:prstGeom>
            <a:noFill/>
            <a:ln w="9525">
              <a:solidFill>
                <a:srgbClr val="000000"/>
              </a:solidFill>
              <a:round/>
              <a:headEnd/>
              <a:tailEnd/>
            </a:ln>
          </p:spPr>
          <p:txBody>
            <a:bodyPr/>
            <a:lstStyle/>
            <a:p>
              <a:endParaRPr lang="fr-FR"/>
            </a:p>
          </p:txBody>
        </p:sp>
        <p:sp>
          <p:nvSpPr>
            <p:cNvPr id="17457" name="Line 192"/>
            <p:cNvSpPr>
              <a:spLocks noChangeShapeType="1"/>
            </p:cNvSpPr>
            <p:nvPr/>
          </p:nvSpPr>
          <p:spPr bwMode="auto">
            <a:xfrm flipV="1">
              <a:off x="5637722" y="1917700"/>
              <a:ext cx="0" cy="1600200"/>
            </a:xfrm>
            <a:prstGeom prst="line">
              <a:avLst/>
            </a:prstGeom>
            <a:noFill/>
            <a:ln w="9525">
              <a:solidFill>
                <a:srgbClr val="000000"/>
              </a:solidFill>
              <a:round/>
              <a:headEnd/>
              <a:tailEnd type="triangle" w="med" len="med"/>
            </a:ln>
          </p:spPr>
          <p:txBody>
            <a:bodyPr/>
            <a:lstStyle/>
            <a:p>
              <a:endParaRPr lang="fr-FR"/>
            </a:p>
          </p:txBody>
        </p:sp>
        <p:sp>
          <p:nvSpPr>
            <p:cNvPr id="17458" name="Line 193"/>
            <p:cNvSpPr>
              <a:spLocks noChangeShapeType="1"/>
            </p:cNvSpPr>
            <p:nvPr/>
          </p:nvSpPr>
          <p:spPr bwMode="auto">
            <a:xfrm flipV="1">
              <a:off x="6524960" y="1905000"/>
              <a:ext cx="0" cy="1600200"/>
            </a:xfrm>
            <a:prstGeom prst="line">
              <a:avLst/>
            </a:prstGeom>
            <a:noFill/>
            <a:ln w="9525">
              <a:solidFill>
                <a:srgbClr val="000000"/>
              </a:solidFill>
              <a:round/>
              <a:headEnd/>
              <a:tailEnd type="triangle" w="med" len="med"/>
            </a:ln>
          </p:spPr>
          <p:txBody>
            <a:bodyPr/>
            <a:lstStyle/>
            <a:p>
              <a:endParaRPr lang="fr-FR"/>
            </a:p>
          </p:txBody>
        </p:sp>
        <p:sp>
          <p:nvSpPr>
            <p:cNvPr id="17459" name="Line 194"/>
            <p:cNvSpPr>
              <a:spLocks noChangeShapeType="1"/>
            </p:cNvSpPr>
            <p:nvPr/>
          </p:nvSpPr>
          <p:spPr bwMode="auto">
            <a:xfrm>
              <a:off x="4926013" y="2273300"/>
              <a:ext cx="114300" cy="0"/>
            </a:xfrm>
            <a:prstGeom prst="line">
              <a:avLst/>
            </a:prstGeom>
            <a:noFill/>
            <a:ln w="9525">
              <a:solidFill>
                <a:srgbClr val="000000"/>
              </a:solidFill>
              <a:round/>
              <a:headEnd/>
              <a:tailEnd type="stealth" w="med" len="med"/>
            </a:ln>
          </p:spPr>
          <p:txBody>
            <a:bodyPr/>
            <a:lstStyle/>
            <a:p>
              <a:endParaRPr lang="fr-FR"/>
            </a:p>
          </p:txBody>
        </p:sp>
        <p:sp>
          <p:nvSpPr>
            <p:cNvPr id="17460" name="Line 195"/>
            <p:cNvSpPr>
              <a:spLocks noChangeShapeType="1"/>
            </p:cNvSpPr>
            <p:nvPr/>
          </p:nvSpPr>
          <p:spPr bwMode="auto">
            <a:xfrm>
              <a:off x="2472501" y="3578177"/>
              <a:ext cx="3429000" cy="0"/>
            </a:xfrm>
            <a:prstGeom prst="line">
              <a:avLst/>
            </a:prstGeom>
            <a:noFill/>
            <a:ln w="9525">
              <a:solidFill>
                <a:srgbClr val="000000"/>
              </a:solidFill>
              <a:round/>
              <a:headEnd/>
              <a:tailEnd/>
            </a:ln>
          </p:spPr>
          <p:txBody>
            <a:bodyPr/>
            <a:lstStyle/>
            <a:p>
              <a:endParaRPr lang="fr-FR"/>
            </a:p>
          </p:txBody>
        </p:sp>
        <p:sp>
          <p:nvSpPr>
            <p:cNvPr id="17461" name="Text Box 196"/>
            <p:cNvSpPr txBox="1">
              <a:spLocks noChangeArrowheads="1"/>
            </p:cNvSpPr>
            <p:nvPr/>
          </p:nvSpPr>
          <p:spPr bwMode="auto">
            <a:xfrm>
              <a:off x="2657464" y="1485005"/>
              <a:ext cx="485756" cy="342900"/>
            </a:xfrm>
            <a:prstGeom prst="rect">
              <a:avLst/>
            </a:prstGeom>
            <a:noFill/>
            <a:ln w="9525">
              <a:noFill/>
              <a:miter lim="800000"/>
              <a:headEnd/>
              <a:tailEnd/>
            </a:ln>
          </p:spPr>
          <p:txBody>
            <a:bodyPr/>
            <a:lstStyle/>
            <a:p>
              <a:r>
                <a:rPr lang="fr-FR" sz="1400" u="sng" dirty="0"/>
                <a:t>I</a:t>
              </a:r>
              <a:r>
                <a:rPr lang="fr-FR" sz="1400" i="1" baseline="-25000" dirty="0"/>
                <a:t>10</a:t>
              </a:r>
              <a:endParaRPr lang="fr-FR" sz="1400" dirty="0"/>
            </a:p>
          </p:txBody>
        </p:sp>
        <p:sp>
          <p:nvSpPr>
            <p:cNvPr id="17462" name="Text Box 199"/>
            <p:cNvSpPr txBox="1">
              <a:spLocks noChangeArrowheads="1"/>
            </p:cNvSpPr>
            <p:nvPr/>
          </p:nvSpPr>
          <p:spPr bwMode="auto">
            <a:xfrm>
              <a:off x="4240213" y="1966297"/>
              <a:ext cx="571500" cy="342900"/>
            </a:xfrm>
            <a:prstGeom prst="rect">
              <a:avLst/>
            </a:prstGeom>
            <a:noFill/>
            <a:ln w="9525">
              <a:noFill/>
              <a:miter lim="800000"/>
              <a:headEnd/>
              <a:tailEnd/>
            </a:ln>
          </p:spPr>
          <p:txBody>
            <a:bodyPr/>
            <a:lstStyle/>
            <a:p>
              <a:r>
                <a:rPr lang="fr-FR" sz="1400" u="sng" dirty="0"/>
                <a:t>I</a:t>
              </a:r>
              <a:r>
                <a:rPr lang="fr-FR" sz="1400" i="1" baseline="-25000" dirty="0"/>
                <a:t>10a</a:t>
              </a:r>
              <a:endParaRPr lang="fr-FR" sz="1400" dirty="0"/>
            </a:p>
          </p:txBody>
        </p:sp>
        <p:sp>
          <p:nvSpPr>
            <p:cNvPr id="17463" name="Text Box 200"/>
            <p:cNvSpPr txBox="1">
              <a:spLocks noChangeArrowheads="1"/>
            </p:cNvSpPr>
            <p:nvPr/>
          </p:nvSpPr>
          <p:spPr bwMode="auto">
            <a:xfrm>
              <a:off x="4849813" y="1966297"/>
              <a:ext cx="571500" cy="342900"/>
            </a:xfrm>
            <a:prstGeom prst="rect">
              <a:avLst/>
            </a:prstGeom>
            <a:noFill/>
            <a:ln w="9525">
              <a:noFill/>
              <a:miter lim="800000"/>
              <a:headEnd/>
              <a:tailEnd/>
            </a:ln>
          </p:spPr>
          <p:txBody>
            <a:bodyPr/>
            <a:lstStyle/>
            <a:p>
              <a:r>
                <a:rPr lang="fr-FR" sz="1400" u="sng" dirty="0"/>
                <a:t>I</a:t>
              </a:r>
              <a:r>
                <a:rPr lang="fr-FR" sz="1400" i="1" baseline="-25000" dirty="0"/>
                <a:t>10r</a:t>
              </a:r>
              <a:endParaRPr lang="fr-FR" sz="1400" dirty="0"/>
            </a:p>
          </p:txBody>
        </p:sp>
        <p:sp>
          <p:nvSpPr>
            <p:cNvPr id="17464" name="Text Box 201"/>
            <p:cNvSpPr txBox="1">
              <a:spLocks noChangeArrowheads="1"/>
            </p:cNvSpPr>
            <p:nvPr/>
          </p:nvSpPr>
          <p:spPr bwMode="auto">
            <a:xfrm>
              <a:off x="5260609" y="1875877"/>
              <a:ext cx="482600" cy="342900"/>
            </a:xfrm>
            <a:prstGeom prst="rect">
              <a:avLst/>
            </a:prstGeom>
            <a:noFill/>
            <a:ln w="9525">
              <a:noFill/>
              <a:miter lim="800000"/>
              <a:headEnd/>
              <a:tailEnd/>
            </a:ln>
          </p:spPr>
          <p:txBody>
            <a:bodyPr/>
            <a:lstStyle/>
            <a:p>
              <a:r>
                <a:rPr lang="fr-FR" sz="1400" u="sng"/>
                <a:t>E</a:t>
              </a:r>
              <a:r>
                <a:rPr lang="fr-FR" sz="1400" i="1" baseline="-25000"/>
                <a:t>10</a:t>
              </a:r>
              <a:endParaRPr lang="fr-FR" sz="1400"/>
            </a:p>
          </p:txBody>
        </p:sp>
        <p:sp>
          <p:nvSpPr>
            <p:cNvPr id="17465" name="Text Box 205"/>
            <p:cNvSpPr txBox="1">
              <a:spLocks noChangeArrowheads="1"/>
            </p:cNvSpPr>
            <p:nvPr/>
          </p:nvSpPr>
          <p:spPr bwMode="auto">
            <a:xfrm>
              <a:off x="4539199" y="2514600"/>
              <a:ext cx="571500" cy="342900"/>
            </a:xfrm>
            <a:prstGeom prst="rect">
              <a:avLst/>
            </a:prstGeom>
            <a:noFill/>
            <a:ln w="9525">
              <a:noFill/>
              <a:miter lim="800000"/>
              <a:headEnd/>
              <a:tailEnd/>
            </a:ln>
          </p:spPr>
          <p:txBody>
            <a:bodyPr/>
            <a:lstStyle/>
            <a:p>
              <a:pPr algn="ctr"/>
              <a:r>
                <a:rPr lang="fr-FR" sz="1400" i="1"/>
                <a:t>j X</a:t>
              </a:r>
              <a:r>
                <a:rPr lang="fr-FR" sz="1400" i="1" baseline="-25000"/>
                <a:t>m</a:t>
              </a:r>
              <a:endParaRPr lang="fr-FR" sz="1400"/>
            </a:p>
          </p:txBody>
        </p:sp>
        <p:sp>
          <p:nvSpPr>
            <p:cNvPr id="17466" name="Text Box 206"/>
            <p:cNvSpPr txBox="1">
              <a:spLocks noChangeArrowheads="1"/>
            </p:cNvSpPr>
            <p:nvPr/>
          </p:nvSpPr>
          <p:spPr bwMode="auto">
            <a:xfrm>
              <a:off x="6579298" y="1843076"/>
              <a:ext cx="939800" cy="342900"/>
            </a:xfrm>
            <a:prstGeom prst="rect">
              <a:avLst/>
            </a:prstGeom>
            <a:solidFill>
              <a:srgbClr val="FFFFFF"/>
            </a:solidFill>
            <a:ln w="9525">
              <a:noFill/>
              <a:miter lim="800000"/>
              <a:headEnd/>
              <a:tailEnd/>
            </a:ln>
          </p:spPr>
          <p:txBody>
            <a:bodyPr/>
            <a:lstStyle/>
            <a:p>
              <a:r>
                <a:rPr lang="fr-FR" sz="1400" u="sng"/>
                <a:t>E</a:t>
              </a:r>
              <a:r>
                <a:rPr lang="fr-FR" sz="1400" i="1" baseline="-25000"/>
                <a:t>20 </a:t>
              </a:r>
              <a:r>
                <a:rPr lang="fr-FR" sz="1400" i="1"/>
                <a:t>= </a:t>
              </a:r>
              <a:r>
                <a:rPr lang="fr-FR" sz="1400" u="sng"/>
                <a:t>U</a:t>
              </a:r>
              <a:r>
                <a:rPr lang="fr-FR" sz="1400" i="1" baseline="-25000"/>
                <a:t>20</a:t>
              </a:r>
              <a:endParaRPr lang="fr-FR" sz="1400"/>
            </a:p>
          </p:txBody>
        </p:sp>
        <p:sp>
          <p:nvSpPr>
            <p:cNvPr id="17467" name="Text Box 209"/>
            <p:cNvSpPr txBox="1">
              <a:spLocks noChangeArrowheads="1"/>
            </p:cNvSpPr>
            <p:nvPr/>
          </p:nvSpPr>
          <p:spPr bwMode="auto">
            <a:xfrm>
              <a:off x="5827713" y="1498600"/>
              <a:ext cx="571500" cy="342900"/>
            </a:xfrm>
            <a:prstGeom prst="rect">
              <a:avLst/>
            </a:prstGeom>
            <a:noFill/>
            <a:ln w="9525">
              <a:noFill/>
              <a:miter lim="800000"/>
              <a:headEnd/>
              <a:tailEnd/>
            </a:ln>
          </p:spPr>
          <p:txBody>
            <a:bodyPr/>
            <a:lstStyle/>
            <a:p>
              <a:r>
                <a:rPr lang="fr-FR" sz="1400" i="1"/>
                <a:t>(T.P)</a:t>
              </a:r>
              <a:endParaRPr lang="fr-FR" sz="1400"/>
            </a:p>
          </p:txBody>
        </p:sp>
        <p:sp>
          <p:nvSpPr>
            <p:cNvPr id="17468" name="Text Box 206"/>
            <p:cNvSpPr txBox="1">
              <a:spLocks noChangeArrowheads="1"/>
            </p:cNvSpPr>
            <p:nvPr/>
          </p:nvSpPr>
          <p:spPr bwMode="auto">
            <a:xfrm>
              <a:off x="2357401" y="1914514"/>
              <a:ext cx="428628" cy="342900"/>
            </a:xfrm>
            <a:prstGeom prst="rect">
              <a:avLst/>
            </a:prstGeom>
            <a:solidFill>
              <a:srgbClr val="FFFFFF"/>
            </a:solidFill>
            <a:ln w="9525">
              <a:noFill/>
              <a:miter lim="800000"/>
              <a:headEnd/>
              <a:tailEnd/>
            </a:ln>
          </p:spPr>
          <p:txBody>
            <a:bodyPr/>
            <a:lstStyle/>
            <a:p>
              <a:r>
                <a:rPr lang="fr-FR" sz="1400" i="1"/>
                <a:t> </a:t>
              </a:r>
              <a:r>
                <a:rPr lang="fr-FR" sz="1400" u="sng"/>
                <a:t>U</a:t>
              </a:r>
              <a:r>
                <a:rPr lang="fr-FR" sz="1400" i="1" baseline="-25000"/>
                <a:t>1</a:t>
              </a:r>
              <a:endParaRPr lang="fr-FR" sz="1400"/>
            </a:p>
          </p:txBody>
        </p:sp>
        <p:sp>
          <p:nvSpPr>
            <p:cNvPr id="17469" name="ZoneTexte 190"/>
            <p:cNvSpPr txBox="1">
              <a:spLocks noChangeArrowheads="1"/>
            </p:cNvSpPr>
            <p:nvPr/>
          </p:nvSpPr>
          <p:spPr bwMode="auto">
            <a:xfrm>
              <a:off x="3883378" y="2461669"/>
              <a:ext cx="391455" cy="307777"/>
            </a:xfrm>
            <a:prstGeom prst="rect">
              <a:avLst/>
            </a:prstGeom>
            <a:noFill/>
            <a:ln w="9525">
              <a:noFill/>
              <a:miter lim="800000"/>
              <a:headEnd/>
              <a:tailEnd/>
            </a:ln>
          </p:spPr>
          <p:txBody>
            <a:bodyPr wrap="none">
              <a:spAutoFit/>
            </a:bodyPr>
            <a:lstStyle/>
            <a:p>
              <a:r>
                <a:rPr lang="fr-FR" sz="1400"/>
                <a:t>ℛ</a:t>
              </a:r>
              <a:r>
                <a:rPr lang="fr-FR" sz="1400" baseline="-25000"/>
                <a:t>F</a:t>
              </a:r>
            </a:p>
          </p:txBody>
        </p:sp>
        <p:sp>
          <p:nvSpPr>
            <p:cNvPr id="17470" name="Text Box 206"/>
            <p:cNvSpPr txBox="1">
              <a:spLocks noChangeArrowheads="1"/>
            </p:cNvSpPr>
            <p:nvPr/>
          </p:nvSpPr>
          <p:spPr bwMode="auto">
            <a:xfrm>
              <a:off x="5909400" y="3643314"/>
              <a:ext cx="428628" cy="342900"/>
            </a:xfrm>
            <a:prstGeom prst="rect">
              <a:avLst/>
            </a:prstGeom>
            <a:solidFill>
              <a:srgbClr val="FFFFFF"/>
            </a:solidFill>
            <a:ln w="9525">
              <a:noFill/>
              <a:miter lim="800000"/>
              <a:headEnd/>
              <a:tailEnd/>
            </a:ln>
          </p:spPr>
          <p:txBody>
            <a:bodyPr/>
            <a:lstStyle/>
            <a:p>
              <a:r>
                <a:rPr lang="fr-FR" sz="1400" i="1"/>
                <a:t>m</a:t>
              </a:r>
              <a:endParaRPr lang="fr-FR" sz="1400"/>
            </a:p>
          </p:txBody>
        </p:sp>
        <p:sp>
          <p:nvSpPr>
            <p:cNvPr id="170" name="Text Box 196">
              <a:extLst>
                <a:ext uri="{FF2B5EF4-FFF2-40B4-BE49-F238E27FC236}">
                  <a16:creationId xmlns:a16="http://schemas.microsoft.com/office/drawing/2014/main" id="{8487B89C-6B86-4965-8F61-97F4C8A72868}"/>
                </a:ext>
              </a:extLst>
            </p:cNvPr>
            <p:cNvSpPr txBox="1">
              <a:spLocks noChangeArrowheads="1"/>
            </p:cNvSpPr>
            <p:nvPr/>
          </p:nvSpPr>
          <p:spPr bwMode="auto">
            <a:xfrm>
              <a:off x="6579298" y="1460448"/>
              <a:ext cx="674678" cy="342900"/>
            </a:xfrm>
            <a:prstGeom prst="rect">
              <a:avLst/>
            </a:prstGeom>
            <a:noFill/>
            <a:ln w="9525">
              <a:noFill/>
              <a:miter lim="800000"/>
              <a:headEnd/>
              <a:tailEnd/>
            </a:ln>
          </p:spPr>
          <p:txBody>
            <a:bodyPr/>
            <a:lstStyle/>
            <a:p>
              <a:r>
                <a:rPr lang="fr-FR" sz="1400" u="sng" dirty="0"/>
                <a:t>I</a:t>
              </a:r>
              <a:r>
                <a:rPr lang="fr-FR" sz="1400" i="1" u="sng" baseline="-25000" dirty="0"/>
                <a:t>2</a:t>
              </a:r>
              <a:r>
                <a:rPr lang="fr-FR" sz="1400" i="1" baseline="-25000" dirty="0"/>
                <a:t>0</a:t>
              </a:r>
              <a:r>
                <a:rPr lang="fr-FR" sz="1400" i="1" dirty="0"/>
                <a:t>=0</a:t>
              </a:r>
              <a:endParaRPr lang="fr-FR" sz="1400" dirty="0"/>
            </a:p>
          </p:txBody>
        </p:sp>
      </p:grpSp>
      <p:sp>
        <p:nvSpPr>
          <p:cNvPr id="17429" name="Rectangle 193"/>
          <p:cNvSpPr>
            <a:spLocks noChangeArrowheads="1"/>
          </p:cNvSpPr>
          <p:nvPr/>
        </p:nvSpPr>
        <p:spPr bwMode="auto">
          <a:xfrm>
            <a:off x="534763" y="1261956"/>
            <a:ext cx="2400016" cy="338554"/>
          </a:xfrm>
          <a:prstGeom prst="rect">
            <a:avLst/>
          </a:prstGeom>
          <a:noFill/>
          <a:ln w="9525">
            <a:noFill/>
            <a:miter lim="800000"/>
            <a:headEnd/>
            <a:tailEnd/>
          </a:ln>
        </p:spPr>
        <p:txBody>
          <a:bodyPr wrap="none">
            <a:spAutoFit/>
          </a:bodyPr>
          <a:lstStyle/>
          <a:p>
            <a:pPr marL="285750" lvl="1" indent="-285750">
              <a:buFont typeface="Arial" panose="020B0604020202020204" pitchFamily="34" charset="0"/>
              <a:buChar char="•"/>
            </a:pPr>
            <a:r>
              <a:rPr lang="fr-FR" sz="1600" b="1" dirty="0"/>
              <a:t>Schéma équivalent:</a:t>
            </a:r>
          </a:p>
        </p:txBody>
      </p:sp>
      <p:sp>
        <p:nvSpPr>
          <p:cNvPr id="19478" name="ZoneTexte 195"/>
          <p:cNvSpPr txBox="1">
            <a:spLocks noChangeArrowheads="1"/>
          </p:cNvSpPr>
          <p:nvPr/>
        </p:nvSpPr>
        <p:spPr bwMode="auto">
          <a:xfrm>
            <a:off x="2353540" y="4696648"/>
            <a:ext cx="3525435" cy="353943"/>
          </a:xfrm>
          <a:prstGeom prst="rect">
            <a:avLst/>
          </a:prstGeom>
          <a:noFill/>
          <a:ln w="9525">
            <a:noFill/>
            <a:miter lim="800000"/>
            <a:headEnd/>
            <a:tailEnd/>
          </a:ln>
        </p:spPr>
        <p:txBody>
          <a:bodyPr wrap="square">
            <a:spAutoFit/>
          </a:bodyPr>
          <a:lstStyle/>
          <a:p>
            <a:pPr marL="342900" indent="-342900" algn="just">
              <a:spcBef>
                <a:spcPct val="20000"/>
              </a:spcBef>
            </a:pPr>
            <a:r>
              <a:rPr lang="fr-FR" sz="1700" dirty="0"/>
              <a:t>	La branche de magnétisation</a:t>
            </a:r>
            <a:endParaRPr lang="fr-FR" sz="1700" baseline="-250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22</a:t>
            </a:fld>
            <a:endParaRPr lang="fr-FR"/>
          </a:p>
        </p:txBody>
      </p:sp>
      <p:cxnSp>
        <p:nvCxnSpPr>
          <p:cNvPr id="4" name="Connecteur droit avec flèche 3"/>
          <p:cNvCxnSpPr/>
          <p:nvPr/>
        </p:nvCxnSpPr>
        <p:spPr>
          <a:xfrm flipH="1" flipV="1">
            <a:off x="4116258" y="3608256"/>
            <a:ext cx="0" cy="972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1851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478">
                                            <p:txEl>
                                              <p:pRg st="0" end="0"/>
                                            </p:txEl>
                                          </p:spTgt>
                                        </p:tgtEl>
                                        <p:attrNameLst>
                                          <p:attrName>style.visibility</p:attrName>
                                        </p:attrNameLst>
                                      </p:cBhvr>
                                      <p:to>
                                        <p:strVal val="visible"/>
                                      </p:to>
                                    </p:set>
                                    <p:animEffect transition="in" filter="checkerboard(across)">
                                      <p:cBhvr>
                                        <p:cTn id="7" dur="500"/>
                                        <p:tgtEl>
                                          <p:spTgt spid="194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IV- Fonctionnement en charge</a:t>
            </a:r>
            <a:br>
              <a:rPr lang="fr-FR" sz="3400" b="1" dirty="0"/>
            </a:br>
            <a:r>
              <a:rPr lang="fr-FR" sz="3400" b="1" i="1" dirty="0"/>
              <a:t> </a:t>
            </a:r>
            <a:endParaRPr lang="fr-FR" sz="3400" b="1" dirty="0"/>
          </a:p>
        </p:txBody>
      </p:sp>
      <p:sp>
        <p:nvSpPr>
          <p:cNvPr id="20500" name="Rectangle 3"/>
          <p:cNvSpPr txBox="1">
            <a:spLocks noChangeArrowheads="1"/>
          </p:cNvSpPr>
          <p:nvPr/>
        </p:nvSpPr>
        <p:spPr bwMode="auto">
          <a:xfrm>
            <a:off x="609571" y="3874463"/>
            <a:ext cx="6914755" cy="2786063"/>
          </a:xfrm>
          <a:prstGeom prst="rect">
            <a:avLst/>
          </a:prstGeom>
          <a:noFill/>
          <a:ln w="9525">
            <a:noFill/>
            <a:miter lim="800000"/>
            <a:headEnd/>
            <a:tailEnd/>
          </a:ln>
        </p:spPr>
        <p:txBody>
          <a:bodyPr/>
          <a:lstStyle/>
          <a:p>
            <a:r>
              <a:rPr lang="fr-FR" sz="1700" dirty="0"/>
              <a:t>La </a:t>
            </a:r>
            <a:r>
              <a:rPr lang="fr-FR" sz="1700" dirty="0" err="1"/>
              <a:t>f.m.m</a:t>
            </a:r>
            <a:r>
              <a:rPr lang="fr-FR" sz="1700" dirty="0"/>
              <a:t> </a:t>
            </a:r>
            <a:r>
              <a:rPr lang="fr-FR" sz="1700" b="1" dirty="0"/>
              <a:t>n</a:t>
            </a:r>
            <a:r>
              <a:rPr lang="fr-FR" sz="1700" b="1" baseline="-25000" dirty="0"/>
              <a:t>1</a:t>
            </a:r>
            <a:r>
              <a:rPr lang="fr-FR" sz="1700" b="1" dirty="0"/>
              <a:t>i</a:t>
            </a:r>
            <a:r>
              <a:rPr lang="fr-FR" sz="1700" b="1" baseline="-25000" dirty="0"/>
              <a:t>1</a:t>
            </a:r>
            <a:r>
              <a:rPr lang="fr-FR" sz="1700" dirty="0"/>
              <a:t> engendrent le flux </a:t>
            </a:r>
            <a:r>
              <a:rPr lang="fr-FR" sz="1700" b="1" dirty="0"/>
              <a:t>Ф′</a:t>
            </a:r>
            <a:r>
              <a:rPr lang="fr-FR" sz="1700" b="1" baseline="-25000" dirty="0"/>
              <a:t>1 </a:t>
            </a:r>
            <a:r>
              <a:rPr lang="fr-FR" sz="1700" b="1" dirty="0"/>
              <a:t>= Ф</a:t>
            </a:r>
            <a:r>
              <a:rPr lang="fr-FR" sz="1700" b="1" baseline="-25000" dirty="0"/>
              <a:t>1  </a:t>
            </a:r>
            <a:r>
              <a:rPr lang="fr-FR" sz="1700" b="1" dirty="0"/>
              <a:t>+ Ф</a:t>
            </a:r>
            <a:r>
              <a:rPr lang="fr-FR" sz="1700" b="1" baseline="-25000" dirty="0"/>
              <a:t>f1</a:t>
            </a:r>
            <a:endParaRPr lang="fr-FR" sz="1700" b="1" dirty="0"/>
          </a:p>
          <a:p>
            <a:endParaRPr lang="fr-FR" sz="1700" dirty="0"/>
          </a:p>
          <a:p>
            <a:r>
              <a:rPr lang="fr-FR" sz="1700" dirty="0"/>
              <a:t>La </a:t>
            </a:r>
            <a:r>
              <a:rPr lang="fr-FR" sz="1700" dirty="0" err="1"/>
              <a:t>f.m.m</a:t>
            </a:r>
            <a:r>
              <a:rPr lang="fr-FR" sz="1700" dirty="0"/>
              <a:t> </a:t>
            </a:r>
            <a:r>
              <a:rPr lang="fr-FR" sz="1700" b="1" dirty="0"/>
              <a:t>n</a:t>
            </a:r>
            <a:r>
              <a:rPr lang="fr-FR" sz="1700" b="1" baseline="-25000" dirty="0"/>
              <a:t>2</a:t>
            </a:r>
            <a:r>
              <a:rPr lang="fr-FR" sz="1700" b="1" dirty="0"/>
              <a:t>i</a:t>
            </a:r>
            <a:r>
              <a:rPr lang="fr-FR" sz="1700" b="1" baseline="-25000" dirty="0"/>
              <a:t>2</a:t>
            </a:r>
            <a:r>
              <a:rPr lang="fr-FR" sz="1700" dirty="0"/>
              <a:t> engendrent le flux </a:t>
            </a:r>
            <a:r>
              <a:rPr lang="fr-FR" sz="1700" b="1" dirty="0"/>
              <a:t>Ф′</a:t>
            </a:r>
            <a:r>
              <a:rPr lang="fr-FR" sz="1700" b="1" baseline="-25000" dirty="0"/>
              <a:t>2 </a:t>
            </a:r>
            <a:r>
              <a:rPr lang="fr-FR" sz="1700" b="1" dirty="0"/>
              <a:t>= Ф</a:t>
            </a:r>
            <a:r>
              <a:rPr lang="fr-FR" sz="1700" b="1" baseline="-25000" dirty="0"/>
              <a:t>2 </a:t>
            </a:r>
            <a:r>
              <a:rPr lang="fr-FR" sz="1700" b="1" dirty="0"/>
              <a:t>+ Ф</a:t>
            </a:r>
            <a:r>
              <a:rPr lang="fr-FR" sz="1700" b="1" baseline="-25000" dirty="0"/>
              <a:t>f2</a:t>
            </a:r>
            <a:endParaRPr lang="fr-FR" sz="1700" b="1" dirty="0"/>
          </a:p>
          <a:p>
            <a:endParaRPr lang="fr-FR" sz="1700" dirty="0"/>
          </a:p>
          <a:p>
            <a:r>
              <a:rPr lang="fr-FR" sz="1700" dirty="0"/>
              <a:t>Le flux canalisé par le circuit magnétique est </a:t>
            </a:r>
            <a:r>
              <a:rPr lang="fr-FR" sz="1700" b="1" dirty="0"/>
              <a:t>Ф = Ф</a:t>
            </a:r>
            <a:r>
              <a:rPr lang="fr-FR" sz="1700" b="1" baseline="-25000" dirty="0"/>
              <a:t>1 </a:t>
            </a:r>
            <a:r>
              <a:rPr lang="fr-FR" sz="1700" b="1" dirty="0"/>
              <a:t>+ Ф</a:t>
            </a:r>
            <a:r>
              <a:rPr lang="fr-FR" sz="1700" b="1" baseline="-25000" dirty="0"/>
              <a:t>2</a:t>
            </a:r>
            <a:r>
              <a:rPr lang="nl-NL" sz="1600" i="1" dirty="0">
                <a:latin typeface="Times New Roman" pitchFamily="18" charset="0"/>
              </a:rPr>
              <a:t> </a:t>
            </a:r>
            <a:endParaRPr lang="fr-FR" sz="1700" dirty="0"/>
          </a:p>
          <a:p>
            <a:endParaRPr lang="fr-FR" sz="1700" dirty="0"/>
          </a:p>
          <a:p>
            <a:r>
              <a:rPr lang="fr-FR" sz="1700" dirty="0"/>
              <a:t>Le flux réel traversant le primaire est </a:t>
            </a:r>
            <a:r>
              <a:rPr lang="fr-FR" sz="1700" b="1" dirty="0"/>
              <a:t>Ф</a:t>
            </a:r>
            <a:r>
              <a:rPr lang="fr-FR" sz="1700" b="1" baseline="-25000" dirty="0"/>
              <a:t>1tot </a:t>
            </a:r>
            <a:r>
              <a:rPr lang="fr-FR" sz="1700" b="1" dirty="0"/>
              <a:t>=  Ф + Ф</a:t>
            </a:r>
            <a:r>
              <a:rPr lang="fr-FR" sz="1700" b="1" baseline="-25000" dirty="0"/>
              <a:t>f1</a:t>
            </a:r>
            <a:endParaRPr lang="fr-FR" sz="1700" b="1" dirty="0"/>
          </a:p>
          <a:p>
            <a:endParaRPr lang="fr-FR" sz="1700" dirty="0"/>
          </a:p>
          <a:p>
            <a:r>
              <a:rPr lang="fr-FR" sz="1700" dirty="0"/>
              <a:t>Le flux réel traversant le secondaire est </a:t>
            </a:r>
            <a:r>
              <a:rPr lang="fr-FR" sz="1700" b="1" dirty="0"/>
              <a:t>Ф</a:t>
            </a:r>
            <a:r>
              <a:rPr lang="fr-FR" sz="1700" b="1" baseline="-25000" dirty="0"/>
              <a:t>2tot </a:t>
            </a:r>
            <a:r>
              <a:rPr lang="fr-FR" sz="1700" b="1" dirty="0"/>
              <a:t>=  Ф + Ф</a:t>
            </a:r>
            <a:r>
              <a:rPr lang="fr-FR" sz="1700" b="1" baseline="-25000" dirty="0"/>
              <a:t>f2</a:t>
            </a:r>
          </a:p>
          <a:p>
            <a:endParaRPr lang="fr-FR" sz="1700" dirty="0"/>
          </a:p>
        </p:txBody>
      </p:sp>
      <p:sp>
        <p:nvSpPr>
          <p:cNvPr id="20501" name="ZoneTexte 230"/>
          <p:cNvSpPr txBox="1">
            <a:spLocks noChangeArrowheads="1"/>
          </p:cNvSpPr>
          <p:nvPr/>
        </p:nvSpPr>
        <p:spPr bwMode="auto">
          <a:xfrm>
            <a:off x="609571" y="1415597"/>
            <a:ext cx="8013897" cy="615553"/>
          </a:xfrm>
          <a:prstGeom prst="rect">
            <a:avLst/>
          </a:prstGeom>
          <a:noFill/>
          <a:ln w="9525">
            <a:noFill/>
            <a:miter lim="800000"/>
            <a:headEnd/>
            <a:tailEnd/>
          </a:ln>
        </p:spPr>
        <p:txBody>
          <a:bodyPr wrap="square">
            <a:spAutoFit/>
          </a:bodyPr>
          <a:lstStyle/>
          <a:p>
            <a:r>
              <a:rPr lang="fr-FR" sz="1700" dirty="0"/>
              <a:t>Le transformateur est </a:t>
            </a:r>
            <a:r>
              <a:rPr lang="fr-FR" sz="1700" b="1" dirty="0"/>
              <a:t>en charge </a:t>
            </a:r>
            <a:r>
              <a:rPr lang="fr-FR" sz="1700" dirty="0"/>
              <a:t>( le secondaire débite un courant i</a:t>
            </a:r>
            <a:r>
              <a:rPr lang="fr-FR" sz="1700" baseline="-25000" dirty="0"/>
              <a:t>2</a:t>
            </a:r>
            <a:r>
              <a:rPr lang="fr-FR" sz="1700" dirty="0"/>
              <a:t> dans le récepteur)</a:t>
            </a:r>
          </a:p>
        </p:txBody>
      </p:sp>
      <p:grpSp>
        <p:nvGrpSpPr>
          <p:cNvPr id="2" name="Groupe 285"/>
          <p:cNvGrpSpPr>
            <a:grpSpLocks noChangeAspect="1"/>
          </p:cNvGrpSpPr>
          <p:nvPr/>
        </p:nvGrpSpPr>
        <p:grpSpPr bwMode="auto">
          <a:xfrm>
            <a:off x="3419872" y="2031150"/>
            <a:ext cx="3994781" cy="1941045"/>
            <a:chOff x="714348" y="1714488"/>
            <a:chExt cx="2884399" cy="1401058"/>
          </a:xfrm>
        </p:grpSpPr>
        <p:grpSp>
          <p:nvGrpSpPr>
            <p:cNvPr id="18455" name="Groupe 280"/>
            <p:cNvGrpSpPr>
              <a:grpSpLocks/>
            </p:cNvGrpSpPr>
            <p:nvPr/>
          </p:nvGrpSpPr>
          <p:grpSpPr bwMode="auto">
            <a:xfrm>
              <a:off x="714348" y="1714488"/>
              <a:ext cx="2884399" cy="1401058"/>
              <a:chOff x="5929322" y="4208982"/>
              <a:chExt cx="2884399" cy="1401058"/>
            </a:xfrm>
          </p:grpSpPr>
          <p:sp>
            <p:nvSpPr>
              <p:cNvPr id="18460" name="Rectangle 210"/>
              <p:cNvSpPr>
                <a:spLocks noChangeArrowheads="1"/>
              </p:cNvSpPr>
              <p:nvPr/>
            </p:nvSpPr>
            <p:spPr bwMode="auto">
              <a:xfrm>
                <a:off x="6807212" y="4356100"/>
                <a:ext cx="1257300" cy="1028700"/>
              </a:xfrm>
              <a:prstGeom prst="rect">
                <a:avLst/>
              </a:prstGeom>
              <a:solidFill>
                <a:srgbClr val="FFFFFF"/>
              </a:solidFill>
              <a:ln w="9525">
                <a:solidFill>
                  <a:srgbClr val="000000"/>
                </a:solidFill>
                <a:miter lim="800000"/>
                <a:headEnd/>
                <a:tailEnd/>
              </a:ln>
            </p:spPr>
            <p:txBody>
              <a:bodyPr/>
              <a:lstStyle/>
              <a:p>
                <a:endParaRPr lang="fr-FR"/>
              </a:p>
            </p:txBody>
          </p:sp>
          <p:sp>
            <p:nvSpPr>
              <p:cNvPr id="18461" name="Rectangle 211"/>
              <p:cNvSpPr>
                <a:spLocks noChangeArrowheads="1"/>
              </p:cNvSpPr>
              <p:nvPr/>
            </p:nvSpPr>
            <p:spPr bwMode="auto">
              <a:xfrm>
                <a:off x="6997712" y="4584700"/>
                <a:ext cx="914400" cy="571500"/>
              </a:xfrm>
              <a:prstGeom prst="rect">
                <a:avLst/>
              </a:prstGeom>
              <a:solidFill>
                <a:srgbClr val="FFFFFF"/>
              </a:solidFill>
              <a:ln w="9525">
                <a:solidFill>
                  <a:srgbClr val="000000"/>
                </a:solidFill>
                <a:miter lim="800000"/>
                <a:headEnd/>
                <a:tailEnd/>
              </a:ln>
            </p:spPr>
            <p:txBody>
              <a:bodyPr/>
              <a:lstStyle/>
              <a:p>
                <a:endParaRPr lang="fr-FR"/>
              </a:p>
            </p:txBody>
          </p:sp>
          <p:sp>
            <p:nvSpPr>
              <p:cNvPr id="18462" name="Arc 212"/>
              <p:cNvSpPr>
                <a:spLocks/>
              </p:cNvSpPr>
              <p:nvPr/>
            </p:nvSpPr>
            <p:spPr bwMode="auto">
              <a:xfrm flipH="1" flipV="1">
                <a:off x="6781812" y="49022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3" name="Arc 213"/>
              <p:cNvSpPr>
                <a:spLocks/>
              </p:cNvSpPr>
              <p:nvPr/>
            </p:nvSpPr>
            <p:spPr bwMode="auto">
              <a:xfrm flipH="1" flipV="1">
                <a:off x="6794512" y="50292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4" name="Arc 214"/>
              <p:cNvSpPr>
                <a:spLocks/>
              </p:cNvSpPr>
              <p:nvPr/>
            </p:nvSpPr>
            <p:spPr bwMode="auto">
              <a:xfrm flipH="1">
                <a:off x="7874012" y="45720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5" name="Arc 215"/>
              <p:cNvSpPr>
                <a:spLocks/>
              </p:cNvSpPr>
              <p:nvPr/>
            </p:nvSpPr>
            <p:spPr bwMode="auto">
              <a:xfrm flipH="1">
                <a:off x="7886712" y="46736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6" name="Arc 216"/>
              <p:cNvSpPr>
                <a:spLocks/>
              </p:cNvSpPr>
              <p:nvPr/>
            </p:nvSpPr>
            <p:spPr bwMode="auto">
              <a:xfrm flipH="1">
                <a:off x="7886712" y="49911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7" name="Arc 217"/>
              <p:cNvSpPr>
                <a:spLocks/>
              </p:cNvSpPr>
              <p:nvPr/>
            </p:nvSpPr>
            <p:spPr bwMode="auto">
              <a:xfrm flipH="1" flipV="1">
                <a:off x="6794512" y="45466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8" name="Line 218"/>
              <p:cNvSpPr>
                <a:spLocks noChangeShapeType="1"/>
              </p:cNvSpPr>
              <p:nvPr/>
            </p:nvSpPr>
            <p:spPr bwMode="auto">
              <a:xfrm flipH="1">
                <a:off x="6337312" y="4559300"/>
                <a:ext cx="457200" cy="0"/>
              </a:xfrm>
              <a:prstGeom prst="line">
                <a:avLst/>
              </a:prstGeom>
              <a:noFill/>
              <a:ln w="9525">
                <a:solidFill>
                  <a:srgbClr val="000000"/>
                </a:solidFill>
                <a:round/>
                <a:headEnd/>
                <a:tailEnd/>
              </a:ln>
            </p:spPr>
            <p:txBody>
              <a:bodyPr/>
              <a:lstStyle/>
              <a:p>
                <a:endParaRPr lang="fr-FR"/>
              </a:p>
            </p:txBody>
          </p:sp>
          <p:sp>
            <p:nvSpPr>
              <p:cNvPr id="18469" name="Line 219"/>
              <p:cNvSpPr>
                <a:spLocks noChangeShapeType="1"/>
              </p:cNvSpPr>
              <p:nvPr/>
            </p:nvSpPr>
            <p:spPr bwMode="auto">
              <a:xfrm flipH="1">
                <a:off x="6350012" y="5143500"/>
                <a:ext cx="457200" cy="0"/>
              </a:xfrm>
              <a:prstGeom prst="line">
                <a:avLst/>
              </a:prstGeom>
              <a:noFill/>
              <a:ln w="9525">
                <a:solidFill>
                  <a:srgbClr val="000000"/>
                </a:solidFill>
                <a:round/>
                <a:headEnd/>
                <a:tailEnd/>
              </a:ln>
            </p:spPr>
            <p:txBody>
              <a:bodyPr/>
              <a:lstStyle/>
              <a:p>
                <a:endParaRPr lang="fr-FR"/>
              </a:p>
            </p:txBody>
          </p:sp>
          <p:sp>
            <p:nvSpPr>
              <p:cNvPr id="18470" name="Line 220"/>
              <p:cNvSpPr>
                <a:spLocks noChangeShapeType="1"/>
              </p:cNvSpPr>
              <p:nvPr/>
            </p:nvSpPr>
            <p:spPr bwMode="auto">
              <a:xfrm flipV="1">
                <a:off x="6286512" y="4546600"/>
                <a:ext cx="0" cy="571500"/>
              </a:xfrm>
              <a:prstGeom prst="line">
                <a:avLst/>
              </a:prstGeom>
              <a:noFill/>
              <a:ln w="9525">
                <a:solidFill>
                  <a:srgbClr val="000000"/>
                </a:solidFill>
                <a:round/>
                <a:headEnd/>
                <a:tailEnd type="stealth" w="med" len="med"/>
              </a:ln>
            </p:spPr>
            <p:txBody>
              <a:bodyPr/>
              <a:lstStyle/>
              <a:p>
                <a:endParaRPr lang="fr-FR"/>
              </a:p>
            </p:txBody>
          </p:sp>
          <p:sp>
            <p:nvSpPr>
              <p:cNvPr id="18471" name="Line 221"/>
              <p:cNvSpPr>
                <a:spLocks noChangeShapeType="1"/>
              </p:cNvSpPr>
              <p:nvPr/>
            </p:nvSpPr>
            <p:spPr bwMode="auto">
              <a:xfrm>
                <a:off x="6629412" y="4622800"/>
                <a:ext cx="0" cy="457200"/>
              </a:xfrm>
              <a:prstGeom prst="line">
                <a:avLst/>
              </a:prstGeom>
              <a:noFill/>
              <a:ln w="9525">
                <a:solidFill>
                  <a:srgbClr val="000000"/>
                </a:solidFill>
                <a:round/>
                <a:headEnd/>
                <a:tailEnd type="stealth" w="med" len="med"/>
              </a:ln>
            </p:spPr>
            <p:txBody>
              <a:bodyPr/>
              <a:lstStyle/>
              <a:p>
                <a:endParaRPr lang="fr-FR"/>
              </a:p>
            </p:txBody>
          </p:sp>
          <p:sp>
            <p:nvSpPr>
              <p:cNvPr id="18472" name="Line 222"/>
              <p:cNvSpPr>
                <a:spLocks noChangeShapeType="1"/>
              </p:cNvSpPr>
              <p:nvPr/>
            </p:nvSpPr>
            <p:spPr bwMode="auto">
              <a:xfrm>
                <a:off x="6324612" y="4559300"/>
                <a:ext cx="228600" cy="0"/>
              </a:xfrm>
              <a:prstGeom prst="line">
                <a:avLst/>
              </a:prstGeom>
              <a:noFill/>
              <a:ln w="9525">
                <a:solidFill>
                  <a:srgbClr val="000000"/>
                </a:solidFill>
                <a:round/>
                <a:headEnd/>
                <a:tailEnd type="stealth" w="med" len="med"/>
              </a:ln>
            </p:spPr>
            <p:txBody>
              <a:bodyPr/>
              <a:lstStyle/>
              <a:p>
                <a:endParaRPr lang="fr-FR"/>
              </a:p>
            </p:txBody>
          </p:sp>
          <p:sp>
            <p:nvSpPr>
              <p:cNvPr id="18473" name="AutoShape 223"/>
              <p:cNvSpPr>
                <a:spLocks noChangeArrowheads="1"/>
              </p:cNvSpPr>
              <p:nvPr/>
            </p:nvSpPr>
            <p:spPr bwMode="auto">
              <a:xfrm rot="5492889">
                <a:off x="6859599" y="4659313"/>
                <a:ext cx="457200" cy="4572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0203 h 21600"/>
                </a:gdLst>
                <a:ahLst/>
                <a:cxnLst>
                  <a:cxn ang="T8">
                    <a:pos x="T0" y="T1"/>
                  </a:cxn>
                  <a:cxn ang="T9">
                    <a:pos x="T2" y="T3"/>
                  </a:cxn>
                  <a:cxn ang="T10">
                    <a:pos x="T4" y="T5"/>
                  </a:cxn>
                  <a:cxn ang="T11">
                    <a:pos x="T6" y="T7"/>
                  </a:cxn>
                </a:cxnLst>
                <a:rect l="T12" t="T13" r="T14" b="T15"/>
                <a:pathLst>
                  <a:path w="21600" h="21600">
                    <a:moveTo>
                      <a:pt x="248" y="13101"/>
                    </a:moveTo>
                    <a:cubicBezTo>
                      <a:pt x="83" y="12345"/>
                      <a:pt x="0" y="11573"/>
                      <a:pt x="0" y="10800"/>
                    </a:cubicBezTo>
                    <a:cubicBezTo>
                      <a:pt x="0" y="4835"/>
                      <a:pt x="4835" y="0"/>
                      <a:pt x="10800" y="0"/>
                    </a:cubicBezTo>
                    <a:cubicBezTo>
                      <a:pt x="16764" y="0"/>
                      <a:pt x="21600" y="4835"/>
                      <a:pt x="21600" y="10800"/>
                    </a:cubicBezTo>
                    <a:cubicBezTo>
                      <a:pt x="21600" y="11573"/>
                      <a:pt x="21516" y="12345"/>
                      <a:pt x="21351" y="13101"/>
                    </a:cubicBezTo>
                    <a:cubicBezTo>
                      <a:pt x="21516" y="12345"/>
                      <a:pt x="21600" y="11573"/>
                      <a:pt x="21600" y="10800"/>
                    </a:cubicBezTo>
                    <a:cubicBezTo>
                      <a:pt x="21600" y="4835"/>
                      <a:pt x="16764" y="0"/>
                      <a:pt x="10800" y="0"/>
                    </a:cubicBezTo>
                    <a:cubicBezTo>
                      <a:pt x="4835" y="0"/>
                      <a:pt x="0" y="4835"/>
                      <a:pt x="0" y="10800"/>
                    </a:cubicBezTo>
                    <a:cubicBezTo>
                      <a:pt x="-1" y="11573"/>
                      <a:pt x="83" y="12345"/>
                      <a:pt x="248" y="13101"/>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18474" name="Line 224"/>
              <p:cNvSpPr>
                <a:spLocks noChangeShapeType="1"/>
              </p:cNvSpPr>
              <p:nvPr/>
            </p:nvSpPr>
            <p:spPr bwMode="auto">
              <a:xfrm flipH="1">
                <a:off x="7232700" y="4937125"/>
                <a:ext cx="57112" cy="130175"/>
              </a:xfrm>
              <a:prstGeom prst="line">
                <a:avLst/>
              </a:prstGeom>
              <a:noFill/>
              <a:ln w="9525">
                <a:solidFill>
                  <a:srgbClr val="000000"/>
                </a:solidFill>
                <a:round/>
                <a:headEnd/>
                <a:tailEnd type="stealth" w="med" len="med"/>
              </a:ln>
            </p:spPr>
            <p:txBody>
              <a:bodyPr/>
              <a:lstStyle/>
              <a:p>
                <a:endParaRPr lang="fr-FR"/>
              </a:p>
            </p:txBody>
          </p:sp>
          <p:sp>
            <p:nvSpPr>
              <p:cNvPr id="18475" name="Line 225"/>
              <p:cNvSpPr>
                <a:spLocks noChangeShapeType="1"/>
              </p:cNvSpPr>
              <p:nvPr/>
            </p:nvSpPr>
            <p:spPr bwMode="auto">
              <a:xfrm>
                <a:off x="8064512" y="5067300"/>
                <a:ext cx="342900" cy="0"/>
              </a:xfrm>
              <a:prstGeom prst="line">
                <a:avLst/>
              </a:prstGeom>
              <a:noFill/>
              <a:ln w="9525">
                <a:solidFill>
                  <a:srgbClr val="000000"/>
                </a:solidFill>
                <a:round/>
                <a:headEnd/>
                <a:tailEnd/>
              </a:ln>
            </p:spPr>
            <p:txBody>
              <a:bodyPr/>
              <a:lstStyle/>
              <a:p>
                <a:endParaRPr lang="fr-FR"/>
              </a:p>
            </p:txBody>
          </p:sp>
          <p:sp>
            <p:nvSpPr>
              <p:cNvPr id="18476" name="Line 226"/>
              <p:cNvSpPr>
                <a:spLocks noChangeShapeType="1"/>
              </p:cNvSpPr>
              <p:nvPr/>
            </p:nvSpPr>
            <p:spPr bwMode="auto">
              <a:xfrm>
                <a:off x="8089912" y="4572000"/>
                <a:ext cx="342900" cy="0"/>
              </a:xfrm>
              <a:prstGeom prst="line">
                <a:avLst/>
              </a:prstGeom>
              <a:noFill/>
              <a:ln w="9525">
                <a:solidFill>
                  <a:srgbClr val="000000"/>
                </a:solidFill>
                <a:round/>
                <a:headEnd/>
                <a:tailEnd type="stealth" w="med" len="med"/>
              </a:ln>
            </p:spPr>
            <p:txBody>
              <a:bodyPr/>
              <a:lstStyle/>
              <a:p>
                <a:endParaRPr lang="fr-FR"/>
              </a:p>
            </p:txBody>
          </p:sp>
          <p:sp>
            <p:nvSpPr>
              <p:cNvPr id="18477" name="Line 227"/>
              <p:cNvSpPr>
                <a:spLocks noChangeShapeType="1"/>
              </p:cNvSpPr>
              <p:nvPr/>
            </p:nvSpPr>
            <p:spPr bwMode="auto">
              <a:xfrm flipV="1">
                <a:off x="8229612" y="4572000"/>
                <a:ext cx="0" cy="457200"/>
              </a:xfrm>
              <a:prstGeom prst="line">
                <a:avLst/>
              </a:prstGeom>
              <a:noFill/>
              <a:ln w="9525">
                <a:solidFill>
                  <a:srgbClr val="000000"/>
                </a:solidFill>
                <a:round/>
                <a:headEnd/>
                <a:tailEnd type="stealth" w="med" len="med"/>
              </a:ln>
            </p:spPr>
            <p:txBody>
              <a:bodyPr/>
              <a:lstStyle/>
              <a:p>
                <a:endParaRPr lang="fr-FR"/>
              </a:p>
            </p:txBody>
          </p:sp>
          <p:sp>
            <p:nvSpPr>
              <p:cNvPr id="18478" name="Line 228"/>
              <p:cNvSpPr>
                <a:spLocks noChangeShapeType="1"/>
              </p:cNvSpPr>
              <p:nvPr/>
            </p:nvSpPr>
            <p:spPr bwMode="auto">
              <a:xfrm flipV="1">
                <a:off x="8432812" y="4597400"/>
                <a:ext cx="0" cy="457200"/>
              </a:xfrm>
              <a:prstGeom prst="line">
                <a:avLst/>
              </a:prstGeom>
              <a:noFill/>
              <a:ln w="9525">
                <a:solidFill>
                  <a:srgbClr val="000000"/>
                </a:solidFill>
                <a:round/>
                <a:headEnd/>
                <a:tailEnd type="stealth" w="med" len="med"/>
              </a:ln>
            </p:spPr>
            <p:txBody>
              <a:bodyPr/>
              <a:lstStyle/>
              <a:p>
                <a:endParaRPr lang="fr-FR"/>
              </a:p>
            </p:txBody>
          </p:sp>
          <p:sp>
            <p:nvSpPr>
              <p:cNvPr id="18479" name="Arc 229"/>
              <p:cNvSpPr>
                <a:spLocks/>
              </p:cNvSpPr>
              <p:nvPr/>
            </p:nvSpPr>
            <p:spPr bwMode="auto">
              <a:xfrm flipH="1" flipV="1">
                <a:off x="6769112" y="47879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80" name="Arc 230"/>
              <p:cNvSpPr>
                <a:spLocks/>
              </p:cNvSpPr>
              <p:nvPr/>
            </p:nvSpPr>
            <p:spPr bwMode="auto">
              <a:xfrm flipH="1" flipV="1">
                <a:off x="6781812" y="46736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81" name="Arc 231"/>
              <p:cNvSpPr>
                <a:spLocks/>
              </p:cNvSpPr>
              <p:nvPr/>
            </p:nvSpPr>
            <p:spPr bwMode="auto">
              <a:xfrm flipH="1">
                <a:off x="7874012" y="47752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82" name="Arc 232"/>
              <p:cNvSpPr>
                <a:spLocks/>
              </p:cNvSpPr>
              <p:nvPr/>
            </p:nvSpPr>
            <p:spPr bwMode="auto">
              <a:xfrm flipH="1">
                <a:off x="7886712" y="48768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83" name="Line 233"/>
              <p:cNvSpPr>
                <a:spLocks noChangeShapeType="1"/>
              </p:cNvSpPr>
              <p:nvPr/>
            </p:nvSpPr>
            <p:spPr bwMode="auto">
              <a:xfrm flipH="1">
                <a:off x="7594612" y="5270500"/>
                <a:ext cx="342900" cy="0"/>
              </a:xfrm>
              <a:prstGeom prst="line">
                <a:avLst/>
              </a:prstGeom>
              <a:noFill/>
              <a:ln w="9525">
                <a:solidFill>
                  <a:srgbClr val="000000"/>
                </a:solidFill>
                <a:round/>
                <a:headEnd/>
                <a:tailEnd type="triangle" w="med" len="med"/>
              </a:ln>
            </p:spPr>
            <p:txBody>
              <a:bodyPr/>
              <a:lstStyle/>
              <a:p>
                <a:endParaRPr lang="fr-FR"/>
              </a:p>
            </p:txBody>
          </p:sp>
          <p:sp>
            <p:nvSpPr>
              <p:cNvPr id="18484" name="AutoShape 234"/>
              <p:cNvSpPr>
                <a:spLocks noChangeArrowheads="1"/>
              </p:cNvSpPr>
              <p:nvPr/>
            </p:nvSpPr>
            <p:spPr bwMode="auto">
              <a:xfrm rot="-5328322">
                <a:off x="7646205" y="4556920"/>
                <a:ext cx="466725" cy="620712"/>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87 w 21600"/>
                  <a:gd name="T13" fmla="*/ 0 h 21600"/>
                  <a:gd name="T14" fmla="*/ 21513 w 21600"/>
                  <a:gd name="T15" fmla="*/ 12167 h 21600"/>
                </a:gdLst>
                <a:ahLst/>
                <a:cxnLst>
                  <a:cxn ang="T8">
                    <a:pos x="T0" y="T1"/>
                  </a:cxn>
                  <a:cxn ang="T9">
                    <a:pos x="T2" y="T3"/>
                  </a:cxn>
                  <a:cxn ang="T10">
                    <a:pos x="T4" y="T5"/>
                  </a:cxn>
                  <a:cxn ang="T11">
                    <a:pos x="T6" y="T7"/>
                  </a:cxn>
                </a:cxnLst>
                <a:rect l="T12" t="T13" r="T14" b="T15"/>
                <a:pathLst>
                  <a:path w="21600" h="21600">
                    <a:moveTo>
                      <a:pt x="119" y="9195"/>
                    </a:moveTo>
                    <a:cubicBezTo>
                      <a:pt x="914" y="3909"/>
                      <a:pt x="5455" y="-1"/>
                      <a:pt x="10800" y="0"/>
                    </a:cubicBezTo>
                    <a:cubicBezTo>
                      <a:pt x="16144" y="0"/>
                      <a:pt x="20685" y="3909"/>
                      <a:pt x="21480" y="9195"/>
                    </a:cubicBezTo>
                    <a:cubicBezTo>
                      <a:pt x="20685" y="3909"/>
                      <a:pt x="16144" y="-1"/>
                      <a:pt x="10799" y="0"/>
                    </a:cubicBezTo>
                    <a:cubicBezTo>
                      <a:pt x="5455" y="0"/>
                      <a:pt x="914" y="3909"/>
                      <a:pt x="119" y="9195"/>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18485" name="Line 236"/>
              <p:cNvSpPr>
                <a:spLocks noChangeShapeType="1"/>
              </p:cNvSpPr>
              <p:nvPr/>
            </p:nvSpPr>
            <p:spPr bwMode="auto">
              <a:xfrm flipV="1">
                <a:off x="6908812" y="4495800"/>
                <a:ext cx="0" cy="114300"/>
              </a:xfrm>
              <a:prstGeom prst="line">
                <a:avLst/>
              </a:prstGeom>
              <a:noFill/>
              <a:ln w="9525">
                <a:solidFill>
                  <a:srgbClr val="000000"/>
                </a:solidFill>
                <a:round/>
                <a:headEnd/>
                <a:tailEnd/>
              </a:ln>
            </p:spPr>
            <p:txBody>
              <a:bodyPr/>
              <a:lstStyle/>
              <a:p>
                <a:endParaRPr lang="fr-FR"/>
              </a:p>
            </p:txBody>
          </p:sp>
          <p:sp>
            <p:nvSpPr>
              <p:cNvPr id="18486" name="Line 237"/>
              <p:cNvSpPr>
                <a:spLocks noChangeShapeType="1"/>
              </p:cNvSpPr>
              <p:nvPr/>
            </p:nvSpPr>
            <p:spPr bwMode="auto">
              <a:xfrm>
                <a:off x="6921512" y="4497388"/>
                <a:ext cx="228600" cy="0"/>
              </a:xfrm>
              <a:prstGeom prst="line">
                <a:avLst/>
              </a:prstGeom>
              <a:noFill/>
              <a:ln w="9525">
                <a:solidFill>
                  <a:srgbClr val="000000"/>
                </a:solidFill>
                <a:round/>
                <a:headEnd/>
                <a:tailEnd type="stealth" w="med" len="med"/>
              </a:ln>
            </p:spPr>
            <p:txBody>
              <a:bodyPr/>
              <a:lstStyle/>
              <a:p>
                <a:endParaRPr lang="fr-FR"/>
              </a:p>
            </p:txBody>
          </p:sp>
          <p:sp>
            <p:nvSpPr>
              <p:cNvPr id="18487" name="Line 238"/>
              <p:cNvSpPr>
                <a:spLocks noChangeShapeType="1"/>
              </p:cNvSpPr>
              <p:nvPr/>
            </p:nvSpPr>
            <p:spPr bwMode="auto">
              <a:xfrm flipV="1">
                <a:off x="6910399" y="4708525"/>
                <a:ext cx="0" cy="228600"/>
              </a:xfrm>
              <a:prstGeom prst="line">
                <a:avLst/>
              </a:prstGeom>
              <a:noFill/>
              <a:ln w="9525">
                <a:solidFill>
                  <a:srgbClr val="000000"/>
                </a:solidFill>
                <a:prstDash val="dash"/>
                <a:round/>
                <a:headEnd/>
                <a:tailEnd type="stealth" w="med" len="med"/>
              </a:ln>
            </p:spPr>
            <p:txBody>
              <a:bodyPr/>
              <a:lstStyle/>
              <a:p>
                <a:endParaRPr lang="fr-FR"/>
              </a:p>
            </p:txBody>
          </p:sp>
          <p:sp>
            <p:nvSpPr>
              <p:cNvPr id="18488" name="Line 239"/>
              <p:cNvSpPr>
                <a:spLocks noChangeShapeType="1"/>
              </p:cNvSpPr>
              <p:nvPr/>
            </p:nvSpPr>
            <p:spPr bwMode="auto">
              <a:xfrm>
                <a:off x="8001012" y="4800600"/>
                <a:ext cx="0" cy="228600"/>
              </a:xfrm>
              <a:prstGeom prst="line">
                <a:avLst/>
              </a:prstGeom>
              <a:noFill/>
              <a:ln w="9525">
                <a:solidFill>
                  <a:srgbClr val="000000"/>
                </a:solidFill>
                <a:prstDash val="dash"/>
                <a:round/>
                <a:headEnd/>
                <a:tailEnd type="stealth" w="med" len="med"/>
              </a:ln>
            </p:spPr>
            <p:txBody>
              <a:bodyPr/>
              <a:lstStyle/>
              <a:p>
                <a:endParaRPr lang="fr-FR"/>
              </a:p>
            </p:txBody>
          </p:sp>
          <p:sp>
            <p:nvSpPr>
              <p:cNvPr id="18489" name="Text Box 240"/>
              <p:cNvSpPr txBox="1">
                <a:spLocks noChangeArrowheads="1"/>
              </p:cNvSpPr>
              <p:nvPr/>
            </p:nvSpPr>
            <p:spPr bwMode="auto">
              <a:xfrm>
                <a:off x="7511912" y="4706928"/>
                <a:ext cx="317500" cy="203200"/>
              </a:xfrm>
              <a:prstGeom prst="rect">
                <a:avLst/>
              </a:prstGeom>
              <a:noFill/>
              <a:ln w="9525">
                <a:noFill/>
                <a:miter lim="800000"/>
                <a:headEnd/>
                <a:tailEnd/>
              </a:ln>
            </p:spPr>
            <p:txBody>
              <a:bodyPr lIns="54000" tIns="10800" rIns="54000" bIns="10800"/>
              <a:lstStyle/>
              <a:p>
                <a:pPr algn="r"/>
                <a:r>
                  <a:rPr lang="fr-FR" sz="1200" i="1" dirty="0">
                    <a:latin typeface="Times New Roman" pitchFamily="18" charset="0"/>
                  </a:rPr>
                  <a:t>Ф</a:t>
                </a:r>
                <a:r>
                  <a:rPr lang="en-GB" sz="1200" i="1" baseline="-25000" dirty="0"/>
                  <a:t>f2</a:t>
                </a:r>
                <a:endParaRPr lang="fr-FR" dirty="0"/>
              </a:p>
            </p:txBody>
          </p:sp>
          <p:sp>
            <p:nvSpPr>
              <p:cNvPr id="18490" name="Line 241"/>
              <p:cNvSpPr>
                <a:spLocks noChangeShapeType="1"/>
              </p:cNvSpPr>
              <p:nvPr/>
            </p:nvSpPr>
            <p:spPr bwMode="auto">
              <a:xfrm flipV="1">
                <a:off x="7580323" y="4735701"/>
                <a:ext cx="28575" cy="179200"/>
              </a:xfrm>
              <a:prstGeom prst="line">
                <a:avLst/>
              </a:prstGeom>
              <a:noFill/>
              <a:ln w="9525">
                <a:solidFill>
                  <a:srgbClr val="000000"/>
                </a:solidFill>
                <a:round/>
                <a:headEnd/>
                <a:tailEnd type="stealth" w="med" len="med"/>
              </a:ln>
            </p:spPr>
            <p:txBody>
              <a:bodyPr/>
              <a:lstStyle/>
              <a:p>
                <a:endParaRPr lang="fr-FR"/>
              </a:p>
            </p:txBody>
          </p:sp>
          <p:sp>
            <p:nvSpPr>
              <p:cNvPr id="18491" name="Text Box 242"/>
              <p:cNvSpPr txBox="1">
                <a:spLocks noChangeArrowheads="1"/>
              </p:cNvSpPr>
              <p:nvPr/>
            </p:nvSpPr>
            <p:spPr bwMode="auto">
              <a:xfrm>
                <a:off x="7194334" y="4724921"/>
                <a:ext cx="317500" cy="203200"/>
              </a:xfrm>
              <a:prstGeom prst="rect">
                <a:avLst/>
              </a:prstGeom>
              <a:noFill/>
              <a:ln w="9525">
                <a:noFill/>
                <a:miter lim="800000"/>
                <a:headEnd/>
                <a:tailEnd/>
              </a:ln>
            </p:spPr>
            <p:txBody>
              <a:bodyPr lIns="54000" tIns="10800" rIns="54000" bIns="10800"/>
              <a:lstStyle/>
              <a:p>
                <a:pPr algn="r"/>
                <a:r>
                  <a:rPr lang="fr-FR" sz="1200" i="1" dirty="0">
                    <a:latin typeface="Times New Roman" pitchFamily="18" charset="0"/>
                  </a:rPr>
                  <a:t>Ф</a:t>
                </a:r>
                <a:r>
                  <a:rPr lang="en-GB" sz="1200" i="1" baseline="-25000" dirty="0"/>
                  <a:t>f1</a:t>
                </a:r>
                <a:endParaRPr lang="fr-FR" dirty="0"/>
              </a:p>
            </p:txBody>
          </p:sp>
          <p:sp>
            <p:nvSpPr>
              <p:cNvPr id="18493" name="Rectangle 272"/>
              <p:cNvSpPr>
                <a:spLocks noChangeArrowheads="1"/>
              </p:cNvSpPr>
              <p:nvPr/>
            </p:nvSpPr>
            <p:spPr bwMode="auto">
              <a:xfrm>
                <a:off x="8195617" y="4676515"/>
                <a:ext cx="441146" cy="307777"/>
              </a:xfrm>
              <a:prstGeom prst="rect">
                <a:avLst/>
              </a:prstGeom>
              <a:noFill/>
              <a:ln w="9525">
                <a:noFill/>
                <a:miter lim="800000"/>
                <a:headEnd/>
                <a:tailEnd/>
              </a:ln>
            </p:spPr>
            <p:txBody>
              <a:bodyPr wrap="none">
                <a:spAutoFit/>
              </a:bodyPr>
              <a:lstStyle/>
              <a:p>
                <a:r>
                  <a:rPr lang="nl-NL" sz="1400" i="1" dirty="0"/>
                  <a:t>e’</a:t>
                </a:r>
                <a:r>
                  <a:rPr lang="nl-NL" sz="1400" i="1" baseline="-25000" dirty="0"/>
                  <a:t>2</a:t>
                </a:r>
                <a:r>
                  <a:rPr lang="nl-NL" sz="1400" i="1" dirty="0"/>
                  <a:t> </a:t>
                </a:r>
                <a:endParaRPr lang="fr-FR" sz="1400" dirty="0"/>
              </a:p>
            </p:txBody>
          </p:sp>
          <p:sp>
            <p:nvSpPr>
              <p:cNvPr id="18494" name="Rectangle 273"/>
              <p:cNvSpPr>
                <a:spLocks noChangeArrowheads="1"/>
              </p:cNvSpPr>
              <p:nvPr/>
            </p:nvSpPr>
            <p:spPr bwMode="auto">
              <a:xfrm>
                <a:off x="8436695" y="4604809"/>
                <a:ext cx="377026" cy="369332"/>
              </a:xfrm>
              <a:prstGeom prst="rect">
                <a:avLst/>
              </a:prstGeom>
              <a:noFill/>
              <a:ln w="9525">
                <a:noFill/>
                <a:miter lim="800000"/>
                <a:headEnd/>
                <a:tailEnd/>
              </a:ln>
            </p:spPr>
            <p:txBody>
              <a:bodyPr wrap="none">
                <a:spAutoFit/>
              </a:bodyPr>
              <a:lstStyle/>
              <a:p>
                <a:r>
                  <a:rPr lang="nl-NL" i="1">
                    <a:latin typeface="Times New Roman" pitchFamily="18" charset="0"/>
                  </a:rPr>
                  <a:t>u</a:t>
                </a:r>
                <a:r>
                  <a:rPr lang="nl-NL" i="1" baseline="-25000">
                    <a:latin typeface="Times New Roman" pitchFamily="18" charset="0"/>
                  </a:rPr>
                  <a:t>2</a:t>
                </a:r>
                <a:endParaRPr lang="fr-FR"/>
              </a:p>
            </p:txBody>
          </p:sp>
          <p:sp>
            <p:nvSpPr>
              <p:cNvPr id="18495" name="Rectangle 275"/>
              <p:cNvSpPr>
                <a:spLocks noChangeArrowheads="1"/>
              </p:cNvSpPr>
              <p:nvPr/>
            </p:nvSpPr>
            <p:spPr bwMode="auto">
              <a:xfrm>
                <a:off x="6596815" y="5240708"/>
                <a:ext cx="377026" cy="369332"/>
              </a:xfrm>
              <a:prstGeom prst="rect">
                <a:avLst/>
              </a:prstGeom>
              <a:noFill/>
              <a:ln w="9525">
                <a:noFill/>
                <a:miter lim="800000"/>
                <a:headEnd/>
                <a:tailEnd/>
              </a:ln>
            </p:spPr>
            <p:txBody>
              <a:bodyPr wrap="none">
                <a:spAutoFit/>
              </a:bodyPr>
              <a:lstStyle/>
              <a:p>
                <a:r>
                  <a:rPr lang="it-IT" i="1">
                    <a:latin typeface="Times New Roman" pitchFamily="18" charset="0"/>
                  </a:rPr>
                  <a:t>n</a:t>
                </a:r>
                <a:r>
                  <a:rPr lang="it-IT" i="1" baseline="-25000">
                    <a:latin typeface="Times New Roman" pitchFamily="18" charset="0"/>
                  </a:rPr>
                  <a:t>1</a:t>
                </a:r>
                <a:endParaRPr lang="fr-FR"/>
              </a:p>
            </p:txBody>
          </p:sp>
          <p:sp>
            <p:nvSpPr>
              <p:cNvPr id="18496" name="Rectangle 276"/>
              <p:cNvSpPr>
                <a:spLocks noChangeArrowheads="1"/>
              </p:cNvSpPr>
              <p:nvPr/>
            </p:nvSpPr>
            <p:spPr bwMode="auto">
              <a:xfrm>
                <a:off x="8008153" y="5233665"/>
                <a:ext cx="377026" cy="369332"/>
              </a:xfrm>
              <a:prstGeom prst="rect">
                <a:avLst/>
              </a:prstGeom>
              <a:noFill/>
              <a:ln w="9525">
                <a:noFill/>
                <a:miter lim="800000"/>
                <a:headEnd/>
                <a:tailEnd/>
              </a:ln>
            </p:spPr>
            <p:txBody>
              <a:bodyPr wrap="none">
                <a:spAutoFit/>
              </a:bodyPr>
              <a:lstStyle/>
              <a:p>
                <a:r>
                  <a:rPr lang="it-IT" i="1">
                    <a:latin typeface="Times New Roman" pitchFamily="18" charset="0"/>
                  </a:rPr>
                  <a:t>n</a:t>
                </a:r>
                <a:r>
                  <a:rPr lang="it-IT" i="1" baseline="-25000">
                    <a:latin typeface="Times New Roman" pitchFamily="18" charset="0"/>
                  </a:rPr>
                  <a:t>2</a:t>
                </a:r>
                <a:endParaRPr lang="fr-FR"/>
              </a:p>
            </p:txBody>
          </p:sp>
          <p:sp>
            <p:nvSpPr>
              <p:cNvPr id="18497" name="Rectangle 277"/>
              <p:cNvSpPr>
                <a:spLocks noChangeArrowheads="1"/>
              </p:cNvSpPr>
              <p:nvPr/>
            </p:nvSpPr>
            <p:spPr bwMode="auto">
              <a:xfrm>
                <a:off x="8182537" y="4208982"/>
                <a:ext cx="377026" cy="369332"/>
              </a:xfrm>
              <a:prstGeom prst="rect">
                <a:avLst/>
              </a:prstGeom>
              <a:noFill/>
              <a:ln w="9525">
                <a:noFill/>
                <a:miter lim="800000"/>
                <a:headEnd/>
                <a:tailEnd/>
              </a:ln>
            </p:spPr>
            <p:txBody>
              <a:bodyPr wrap="none">
                <a:spAutoFit/>
              </a:bodyPr>
              <a:lstStyle/>
              <a:p>
                <a:pPr algn="just"/>
                <a:r>
                  <a:rPr lang="it-IT" i="1" dirty="0">
                    <a:latin typeface="Times New Roman" pitchFamily="18" charset="0"/>
                  </a:rPr>
                  <a:t>i</a:t>
                </a:r>
                <a:r>
                  <a:rPr lang="it-IT" i="1" baseline="-25000" dirty="0">
                    <a:latin typeface="Times New Roman" pitchFamily="18" charset="0"/>
                  </a:rPr>
                  <a:t>2</a:t>
                </a:r>
                <a:r>
                  <a:rPr lang="it-IT" sz="1600" i="1" dirty="0">
                    <a:latin typeface="Times New Roman" pitchFamily="18" charset="0"/>
                  </a:rPr>
                  <a:t> </a:t>
                </a:r>
                <a:endParaRPr lang="fr-FR" dirty="0"/>
              </a:p>
            </p:txBody>
          </p:sp>
          <p:sp>
            <p:nvSpPr>
              <p:cNvPr id="18498" name="Rectangle 278"/>
              <p:cNvSpPr>
                <a:spLocks noChangeArrowheads="1"/>
              </p:cNvSpPr>
              <p:nvPr/>
            </p:nvSpPr>
            <p:spPr bwMode="auto">
              <a:xfrm>
                <a:off x="5929322" y="4643446"/>
                <a:ext cx="434734" cy="369332"/>
              </a:xfrm>
              <a:prstGeom prst="rect">
                <a:avLst/>
              </a:prstGeom>
              <a:noFill/>
              <a:ln w="9525">
                <a:noFill/>
                <a:miter lim="800000"/>
                <a:headEnd/>
                <a:tailEnd/>
              </a:ln>
            </p:spPr>
            <p:txBody>
              <a:bodyPr wrap="none">
                <a:spAutoFit/>
              </a:bodyPr>
              <a:lstStyle/>
              <a:p>
                <a:r>
                  <a:rPr lang="nl-NL" i="1">
                    <a:latin typeface="Times New Roman" pitchFamily="18" charset="0"/>
                  </a:rPr>
                  <a:t>u</a:t>
                </a:r>
                <a:r>
                  <a:rPr lang="nl-NL" i="1" baseline="-25000">
                    <a:latin typeface="Times New Roman" pitchFamily="18" charset="0"/>
                  </a:rPr>
                  <a:t>1</a:t>
                </a:r>
                <a:r>
                  <a:rPr lang="nl-NL" i="1">
                    <a:latin typeface="Times New Roman" pitchFamily="18" charset="0"/>
                  </a:rPr>
                  <a:t> </a:t>
                </a:r>
                <a:endParaRPr lang="fr-FR"/>
              </a:p>
            </p:txBody>
          </p:sp>
          <p:sp>
            <p:nvSpPr>
              <p:cNvPr id="18499" name="Rectangle 279"/>
              <p:cNvSpPr>
                <a:spLocks noChangeArrowheads="1"/>
              </p:cNvSpPr>
              <p:nvPr/>
            </p:nvSpPr>
            <p:spPr bwMode="auto">
              <a:xfrm>
                <a:off x="6354158" y="4650760"/>
                <a:ext cx="441146" cy="369332"/>
              </a:xfrm>
              <a:prstGeom prst="rect">
                <a:avLst/>
              </a:prstGeom>
              <a:noFill/>
              <a:ln w="9525">
                <a:noFill/>
                <a:miter lim="800000"/>
                <a:headEnd/>
                <a:tailEnd/>
              </a:ln>
            </p:spPr>
            <p:txBody>
              <a:bodyPr wrap="none">
                <a:spAutoFit/>
              </a:bodyPr>
              <a:lstStyle/>
              <a:p>
                <a:r>
                  <a:rPr lang="nl-NL" i="1" dirty="0">
                    <a:latin typeface="Times New Roman" pitchFamily="18" charset="0"/>
                  </a:rPr>
                  <a:t>e’</a:t>
                </a:r>
                <a:r>
                  <a:rPr lang="nl-NL" i="1" baseline="-25000" dirty="0">
                    <a:latin typeface="Times New Roman" pitchFamily="18" charset="0"/>
                  </a:rPr>
                  <a:t>1</a:t>
                </a:r>
                <a:endParaRPr lang="fr-FR" dirty="0"/>
              </a:p>
            </p:txBody>
          </p:sp>
        </p:grpSp>
        <p:sp>
          <p:nvSpPr>
            <p:cNvPr id="18458" name="Text Box 67"/>
            <p:cNvSpPr txBox="1">
              <a:spLocks noChangeArrowheads="1"/>
            </p:cNvSpPr>
            <p:nvPr/>
          </p:nvSpPr>
          <p:spPr bwMode="auto">
            <a:xfrm>
              <a:off x="1113924" y="1717877"/>
              <a:ext cx="293661" cy="307667"/>
            </a:xfrm>
            <a:prstGeom prst="rect">
              <a:avLst/>
            </a:prstGeom>
            <a:noFill/>
            <a:ln w="9525">
              <a:noFill/>
              <a:miter lim="800000"/>
              <a:headEnd/>
              <a:tailEnd/>
            </a:ln>
          </p:spPr>
          <p:txBody>
            <a:bodyPr wrap="none">
              <a:spAutoFit/>
            </a:bodyPr>
            <a:lstStyle/>
            <a:p>
              <a:pPr algn="just"/>
              <a:r>
                <a:rPr lang="it-IT" sz="1400" i="1">
                  <a:latin typeface="Times New Roman" pitchFamily="18" charset="0"/>
                </a:rPr>
                <a:t>i</a:t>
              </a:r>
              <a:r>
                <a:rPr lang="it-IT" sz="1400" i="1" baseline="-25000">
                  <a:latin typeface="Times New Roman" pitchFamily="18" charset="0"/>
                </a:rPr>
                <a:t>1</a:t>
              </a:r>
              <a:endParaRPr lang="fr-FR"/>
            </a:p>
          </p:txBody>
        </p:sp>
        <p:sp>
          <p:nvSpPr>
            <p:cNvPr id="18459" name="Text Box 68"/>
            <p:cNvSpPr txBox="1">
              <a:spLocks noChangeArrowheads="1"/>
            </p:cNvSpPr>
            <p:nvPr/>
          </p:nvSpPr>
          <p:spPr bwMode="auto">
            <a:xfrm>
              <a:off x="1976196" y="1861866"/>
              <a:ext cx="237506" cy="222155"/>
            </a:xfrm>
            <a:prstGeom prst="rect">
              <a:avLst/>
            </a:prstGeom>
            <a:noFill/>
            <a:ln w="9525">
              <a:noFill/>
              <a:miter lim="800000"/>
              <a:headEnd/>
              <a:tailEnd/>
            </a:ln>
          </p:spPr>
          <p:txBody>
            <a:bodyPr wrap="none">
              <a:spAutoFit/>
            </a:bodyPr>
            <a:lstStyle/>
            <a:p>
              <a:pPr algn="just">
                <a:spcBef>
                  <a:spcPts val="600"/>
                </a:spcBef>
              </a:pPr>
              <a:r>
                <a:rPr lang="fr-FR" sz="1400" i="1" dirty="0">
                  <a:latin typeface="Times New Roman" pitchFamily="18" charset="0"/>
                  <a:cs typeface="Times New Roman" pitchFamily="18" charset="0"/>
                </a:rPr>
                <a:t>Ф</a:t>
              </a:r>
              <a:endParaRPr lang="fr-FR" sz="1400" dirty="0"/>
            </a:p>
          </p:txBody>
        </p:sp>
        <p:sp>
          <p:nvSpPr>
            <p:cNvPr id="52" name="Text Box 68"/>
            <p:cNvSpPr txBox="1">
              <a:spLocks noChangeArrowheads="1"/>
            </p:cNvSpPr>
            <p:nvPr/>
          </p:nvSpPr>
          <p:spPr bwMode="auto">
            <a:xfrm>
              <a:off x="2023378" y="2657250"/>
              <a:ext cx="237506" cy="222155"/>
            </a:xfrm>
            <a:prstGeom prst="rect">
              <a:avLst/>
            </a:prstGeom>
            <a:noFill/>
            <a:ln w="9525">
              <a:noFill/>
              <a:miter lim="800000"/>
              <a:headEnd/>
              <a:tailEnd/>
            </a:ln>
          </p:spPr>
          <p:txBody>
            <a:bodyPr wrap="none">
              <a:spAutoFit/>
            </a:bodyPr>
            <a:lstStyle/>
            <a:p>
              <a:pPr algn="just">
                <a:spcBef>
                  <a:spcPts val="600"/>
                </a:spcBef>
              </a:pPr>
              <a:r>
                <a:rPr lang="fr-FR" sz="1400" i="1" dirty="0">
                  <a:latin typeface="Times New Roman" pitchFamily="18" charset="0"/>
                  <a:cs typeface="Times New Roman" pitchFamily="18" charset="0"/>
                </a:rPr>
                <a:t>Ф</a:t>
              </a:r>
              <a:endParaRPr lang="fr-FR" sz="1400" dirty="0"/>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23</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0501"/>
                                        </p:tgtEl>
                                        <p:attrNameLst>
                                          <p:attrName>style.visibility</p:attrName>
                                        </p:attrNameLst>
                                      </p:cBhvr>
                                      <p:to>
                                        <p:strVal val="visible"/>
                                      </p:to>
                                    </p:set>
                                    <p:animEffect transition="in" filter="checkerboard(across)">
                                      <p:cBhvr>
                                        <p:cTn id="7" dur="500"/>
                                        <p:tgtEl>
                                          <p:spTgt spid="20501"/>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0500">
                                            <p:txEl>
                                              <p:pRg st="0" end="0"/>
                                            </p:txEl>
                                          </p:spTgt>
                                        </p:tgtEl>
                                        <p:attrNameLst>
                                          <p:attrName>style.visibility</p:attrName>
                                        </p:attrNameLst>
                                      </p:cBhvr>
                                      <p:to>
                                        <p:strVal val="visible"/>
                                      </p:to>
                                    </p:set>
                                    <p:animEffect transition="in" filter="checkerboard(across)">
                                      <p:cBhvr>
                                        <p:cTn id="15" dur="500"/>
                                        <p:tgtEl>
                                          <p:spTgt spid="2050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0500">
                                            <p:txEl>
                                              <p:pRg st="2" end="2"/>
                                            </p:txEl>
                                          </p:spTgt>
                                        </p:tgtEl>
                                        <p:attrNameLst>
                                          <p:attrName>style.visibility</p:attrName>
                                        </p:attrNameLst>
                                      </p:cBhvr>
                                      <p:to>
                                        <p:strVal val="visible"/>
                                      </p:to>
                                    </p:set>
                                    <p:animEffect transition="in" filter="checkerboard(across)">
                                      <p:cBhvr>
                                        <p:cTn id="20" dur="500"/>
                                        <p:tgtEl>
                                          <p:spTgt spid="2050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0500">
                                            <p:txEl>
                                              <p:pRg st="4" end="4"/>
                                            </p:txEl>
                                          </p:spTgt>
                                        </p:tgtEl>
                                        <p:attrNameLst>
                                          <p:attrName>style.visibility</p:attrName>
                                        </p:attrNameLst>
                                      </p:cBhvr>
                                      <p:to>
                                        <p:strVal val="visible"/>
                                      </p:to>
                                    </p:set>
                                    <p:animEffect transition="in" filter="checkerboard(across)">
                                      <p:cBhvr>
                                        <p:cTn id="25" dur="500"/>
                                        <p:tgtEl>
                                          <p:spTgt spid="2050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0500">
                                            <p:txEl>
                                              <p:pRg st="6" end="6"/>
                                            </p:txEl>
                                          </p:spTgt>
                                        </p:tgtEl>
                                        <p:attrNameLst>
                                          <p:attrName>style.visibility</p:attrName>
                                        </p:attrNameLst>
                                      </p:cBhvr>
                                      <p:to>
                                        <p:strVal val="visible"/>
                                      </p:to>
                                    </p:set>
                                    <p:animEffect transition="in" filter="checkerboard(across)">
                                      <p:cBhvr>
                                        <p:cTn id="30" dur="500"/>
                                        <p:tgtEl>
                                          <p:spTgt spid="2050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0500">
                                            <p:txEl>
                                              <p:pRg st="8" end="8"/>
                                            </p:txEl>
                                          </p:spTgt>
                                        </p:tgtEl>
                                        <p:attrNameLst>
                                          <p:attrName>style.visibility</p:attrName>
                                        </p:attrNameLst>
                                      </p:cBhvr>
                                      <p:to>
                                        <p:strVal val="visible"/>
                                      </p:to>
                                    </p:set>
                                    <p:animEffect transition="in" filter="checkerboard(across)">
                                      <p:cBhvr>
                                        <p:cTn id="35" dur="500"/>
                                        <p:tgtEl>
                                          <p:spTgt spid="2050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IV- Fonctionnement en charge</a:t>
            </a:r>
            <a:br>
              <a:rPr lang="fr-FR" sz="3400" b="1" dirty="0"/>
            </a:br>
            <a:r>
              <a:rPr lang="fr-FR" sz="3400" b="1" i="1" dirty="0"/>
              <a:t> </a:t>
            </a:r>
            <a:endParaRPr lang="fr-FR" sz="3400" b="1" dirty="0"/>
          </a:p>
        </p:txBody>
      </p:sp>
      <mc:AlternateContent xmlns:mc="http://schemas.openxmlformats.org/markup-compatibility/2006">
        <mc:Choice xmlns:a14="http://schemas.microsoft.com/office/drawing/2010/main" Requires="a14">
          <p:sp>
            <p:nvSpPr>
              <p:cNvPr id="21524" name="Rectangle 3"/>
              <p:cNvSpPr txBox="1">
                <a:spLocks noChangeArrowheads="1"/>
              </p:cNvSpPr>
              <p:nvPr/>
            </p:nvSpPr>
            <p:spPr bwMode="auto">
              <a:xfrm>
                <a:off x="899592" y="1707933"/>
                <a:ext cx="7027689" cy="2286000"/>
              </a:xfrm>
              <a:prstGeom prst="rect">
                <a:avLst/>
              </a:prstGeom>
              <a:noFill/>
              <a:ln w="9525">
                <a:noFill/>
                <a:miter lim="800000"/>
                <a:headEnd/>
                <a:tailEnd/>
              </a:ln>
            </p:spPr>
            <p:txBody>
              <a:bodyPr/>
              <a:lstStyle/>
              <a:p>
                <a:r>
                  <a:rPr lang="fr-FR" dirty="0"/>
                  <a:t>   </a:t>
                </a:r>
                <a14:m>
                  <m:oMath xmlns:m="http://schemas.openxmlformats.org/officeDocument/2006/math">
                    <m:r>
                      <a:rPr lang="fr-FR" i="1" dirty="0" smtClean="0">
                        <a:latin typeface="Cambria Math" panose="02040503050406030204" pitchFamily="18" charset="0"/>
                      </a:rPr>
                      <m:t>𝑢</m:t>
                    </m:r>
                    <m:r>
                      <a:rPr lang="fr-FR" i="1" baseline="-25000" dirty="0">
                        <a:latin typeface="Cambria Math" panose="02040503050406030204" pitchFamily="18" charset="0"/>
                      </a:rPr>
                      <m:t>1</m:t>
                    </m:r>
                    <m:r>
                      <a:rPr lang="fr-FR" i="1" dirty="0">
                        <a:latin typeface="Cambria Math" panose="02040503050406030204" pitchFamily="18" charset="0"/>
                      </a:rPr>
                      <m:t> =− </m:t>
                    </m:r>
                    <m:r>
                      <a:rPr lang="fr-FR" i="1" dirty="0">
                        <a:latin typeface="Cambria Math" panose="02040503050406030204" pitchFamily="18" charset="0"/>
                      </a:rPr>
                      <m:t>𝑒</m:t>
                    </m:r>
                    <m:r>
                      <a:rPr lang="fr-FR" i="1" dirty="0">
                        <a:latin typeface="Cambria Math" panose="02040503050406030204" pitchFamily="18" charset="0"/>
                      </a:rPr>
                      <m:t>′1 + </m:t>
                    </m:r>
                    <m:r>
                      <a:rPr lang="fr-FR" i="1" dirty="0">
                        <a:latin typeface="Cambria Math" panose="02040503050406030204" pitchFamily="18" charset="0"/>
                      </a:rPr>
                      <m:t>𝑟</m:t>
                    </m:r>
                    <m:r>
                      <a:rPr lang="fr-FR" i="1" baseline="-25000" dirty="0">
                        <a:latin typeface="Cambria Math" panose="02040503050406030204" pitchFamily="18" charset="0"/>
                      </a:rPr>
                      <m:t>1</m:t>
                    </m:r>
                    <m:r>
                      <a:rPr lang="fr-FR" i="1" dirty="0">
                        <a:latin typeface="Cambria Math" panose="02040503050406030204" pitchFamily="18" charset="0"/>
                      </a:rPr>
                      <m:t>𝑖</m:t>
                    </m:r>
                    <m:r>
                      <a:rPr lang="fr-FR" i="1" baseline="-25000" dirty="0">
                        <a:latin typeface="Cambria Math" panose="02040503050406030204" pitchFamily="18" charset="0"/>
                      </a:rPr>
                      <m:t>1</m:t>
                    </m:r>
                    <m:r>
                      <a:rPr lang="fr-FR" i="1" dirty="0">
                        <a:latin typeface="Cambria Math" panose="02040503050406030204" pitchFamily="18" charset="0"/>
                      </a:rPr>
                      <m:t> = </m:t>
                    </m:r>
                    <m:r>
                      <a:rPr lang="fr-FR" i="1" dirty="0">
                        <a:latin typeface="Cambria Math" panose="02040503050406030204" pitchFamily="18" charset="0"/>
                      </a:rPr>
                      <m:t>𝑛</m:t>
                    </m:r>
                    <m:r>
                      <a:rPr lang="fr-FR" i="1" baseline="-25000" dirty="0">
                        <a:latin typeface="Cambria Math" panose="02040503050406030204" pitchFamily="18" charset="0"/>
                      </a:rPr>
                      <m:t>1</m:t>
                    </m:r>
                    <m:r>
                      <a:rPr lang="fr-FR" i="1" dirty="0">
                        <a:latin typeface="Cambria Math" panose="02040503050406030204" pitchFamily="18" charset="0"/>
                      </a:rPr>
                      <m:t> </m:t>
                    </m:r>
                    <m:r>
                      <a:rPr lang="fr-FR" i="1" dirty="0" smtClean="0">
                        <a:latin typeface="Cambria Math" panose="02040503050406030204" pitchFamily="18" charset="0"/>
                      </a:rPr>
                      <m:t>𝑑</m:t>
                    </m:r>
                    <m:r>
                      <a:rPr lang="fr-FR" i="1" dirty="0" smtClean="0">
                        <a:latin typeface="Cambria Math" panose="02040503050406030204" pitchFamily="18" charset="0"/>
                      </a:rPr>
                      <m:t>Ф1</m:t>
                    </m:r>
                    <m:r>
                      <a:rPr lang="fr-FR" i="1" baseline="-25000" dirty="0" smtClean="0">
                        <a:latin typeface="Cambria Math" panose="02040503050406030204" pitchFamily="18" charset="0"/>
                      </a:rPr>
                      <m:t>𝑡𝑜𝑡</m:t>
                    </m:r>
                    <m:r>
                      <a:rPr lang="fr-FR" i="1" dirty="0" smtClean="0">
                        <a:latin typeface="Cambria Math" panose="02040503050406030204" pitchFamily="18" charset="0"/>
                      </a:rPr>
                      <m:t>/</m:t>
                    </m:r>
                    <m:r>
                      <a:rPr lang="fr-FR" i="1" dirty="0" err="1" smtClean="0">
                        <a:latin typeface="Cambria Math" panose="02040503050406030204" pitchFamily="18" charset="0"/>
                      </a:rPr>
                      <m:t>𝑑𝑡</m:t>
                    </m:r>
                    <m:r>
                      <a:rPr lang="fr-FR" i="1" dirty="0" smtClean="0">
                        <a:latin typeface="Cambria Math" panose="02040503050406030204" pitchFamily="18" charset="0"/>
                      </a:rPr>
                      <m:t> </m:t>
                    </m:r>
                    <m:r>
                      <a:rPr lang="fr-FR" i="1" dirty="0">
                        <a:latin typeface="Cambria Math" panose="02040503050406030204" pitchFamily="18" charset="0"/>
                      </a:rPr>
                      <m:t>+ </m:t>
                    </m:r>
                    <m:r>
                      <a:rPr lang="fr-FR" i="1" dirty="0">
                        <a:latin typeface="Cambria Math" panose="02040503050406030204" pitchFamily="18" charset="0"/>
                      </a:rPr>
                      <m:t>𝑟</m:t>
                    </m:r>
                    <m:r>
                      <a:rPr lang="fr-FR" i="1" baseline="-25000" dirty="0">
                        <a:latin typeface="Cambria Math" panose="02040503050406030204" pitchFamily="18" charset="0"/>
                      </a:rPr>
                      <m:t>1</m:t>
                    </m:r>
                    <m:r>
                      <a:rPr lang="fr-FR" i="1" dirty="0">
                        <a:latin typeface="Cambria Math" panose="02040503050406030204" pitchFamily="18" charset="0"/>
                      </a:rPr>
                      <m:t>𝑖</m:t>
                    </m:r>
                    <m:r>
                      <a:rPr lang="fr-FR" i="1" baseline="-25000" dirty="0">
                        <a:latin typeface="Cambria Math" panose="02040503050406030204" pitchFamily="18" charset="0"/>
                      </a:rPr>
                      <m:t>1</m:t>
                    </m:r>
                  </m:oMath>
                </a14:m>
                <a:endParaRPr lang="fr-FR" baseline="-25000" dirty="0"/>
              </a:p>
              <a:p>
                <a:endParaRPr lang="fr-FR" dirty="0"/>
              </a:p>
              <a:p>
                <a:r>
                  <a:rPr lang="it-IT" dirty="0"/>
                  <a:t>   </a:t>
                </a:r>
                <a14:m>
                  <m:oMath xmlns:m="http://schemas.openxmlformats.org/officeDocument/2006/math">
                    <m:r>
                      <a:rPr lang="it-IT" i="1" dirty="0" smtClean="0">
                        <a:latin typeface="Cambria Math" panose="02040503050406030204" pitchFamily="18" charset="0"/>
                      </a:rPr>
                      <m:t>𝑢</m:t>
                    </m:r>
                    <m:r>
                      <a:rPr lang="it-IT" i="1" baseline="-25000" dirty="0">
                        <a:latin typeface="Cambria Math" panose="02040503050406030204" pitchFamily="18" charset="0"/>
                      </a:rPr>
                      <m:t>2</m:t>
                    </m:r>
                    <m:r>
                      <a:rPr lang="it-IT" i="1" dirty="0">
                        <a:latin typeface="Cambria Math" panose="02040503050406030204" pitchFamily="18" charset="0"/>
                      </a:rPr>
                      <m:t> = </m:t>
                    </m:r>
                    <m:sSub>
                      <m:sSubPr>
                        <m:ctrlPr>
                          <a:rPr lang="it-IT" i="1" dirty="0" smtClean="0">
                            <a:latin typeface="Cambria Math" panose="02040503050406030204" pitchFamily="18" charset="0"/>
                          </a:rPr>
                        </m:ctrlPr>
                      </m:sSubPr>
                      <m:e>
                        <m:r>
                          <a:rPr lang="it-IT" i="1" dirty="0">
                            <a:latin typeface="Cambria Math" panose="02040503050406030204" pitchFamily="18" charset="0"/>
                          </a:rPr>
                          <m:t>𝑒</m:t>
                        </m:r>
                        <m:r>
                          <a:rPr lang="it-IT" i="1" dirty="0">
                            <a:latin typeface="Cambria Math" panose="02040503050406030204" pitchFamily="18" charset="0"/>
                          </a:rPr>
                          <m:t>′</m:t>
                        </m:r>
                      </m:e>
                      <m:sub>
                        <m:r>
                          <a:rPr lang="en-US" b="0" i="1" dirty="0" smtClean="0">
                            <a:latin typeface="Cambria Math" panose="02040503050406030204" pitchFamily="18" charset="0"/>
                          </a:rPr>
                          <m:t>2</m:t>
                        </m:r>
                      </m:sub>
                    </m:sSub>
                    <m:r>
                      <a:rPr lang="it-IT" i="1" dirty="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2</m:t>
                    </m:r>
                    <m:r>
                      <a:rPr lang="it-IT" i="1" dirty="0">
                        <a:latin typeface="Cambria Math" panose="02040503050406030204" pitchFamily="18" charset="0"/>
                      </a:rPr>
                      <m:t>𝑖</m:t>
                    </m:r>
                    <m:r>
                      <a:rPr lang="it-IT" i="1" baseline="-25000" dirty="0">
                        <a:latin typeface="Cambria Math" panose="02040503050406030204" pitchFamily="18" charset="0"/>
                      </a:rPr>
                      <m:t>2</m:t>
                    </m:r>
                    <m:r>
                      <a:rPr lang="it-IT" i="1" dirty="0">
                        <a:latin typeface="Cambria Math" panose="02040503050406030204" pitchFamily="18" charset="0"/>
                      </a:rPr>
                      <m:t> =− </m:t>
                    </m:r>
                    <m:r>
                      <a:rPr lang="it-IT" i="1" dirty="0">
                        <a:latin typeface="Cambria Math" panose="02040503050406030204" pitchFamily="18" charset="0"/>
                      </a:rPr>
                      <m:t>𝑛</m:t>
                    </m:r>
                    <m:r>
                      <a:rPr lang="it-IT" i="1" baseline="-25000" dirty="0">
                        <a:latin typeface="Cambria Math" panose="02040503050406030204" pitchFamily="18" charset="0"/>
                      </a:rPr>
                      <m:t>1</m:t>
                    </m:r>
                    <m:r>
                      <a:rPr lang="it-IT" i="1" dirty="0">
                        <a:latin typeface="Cambria Math" panose="02040503050406030204" pitchFamily="18" charset="0"/>
                      </a:rPr>
                      <m:t> </m:t>
                    </m:r>
                    <m:r>
                      <a:rPr lang="it-IT" i="1" dirty="0">
                        <a:latin typeface="Cambria Math" panose="02040503050406030204" pitchFamily="18" charset="0"/>
                      </a:rPr>
                      <m:t>𝑑</m:t>
                    </m:r>
                    <m:r>
                      <a:rPr lang="fr-FR" i="1" dirty="0">
                        <a:latin typeface="Cambria Math" panose="02040503050406030204" pitchFamily="18" charset="0"/>
                      </a:rPr>
                      <m:t>Ф</m:t>
                    </m:r>
                    <m:r>
                      <a:rPr lang="it-IT" i="1" baseline="-25000" dirty="0" smtClean="0">
                        <a:latin typeface="Cambria Math" panose="02040503050406030204" pitchFamily="18" charset="0"/>
                      </a:rPr>
                      <m:t>2</m:t>
                    </m:r>
                    <m:r>
                      <a:rPr lang="it-IT" i="1" baseline="-25000" dirty="0" smtClean="0">
                        <a:latin typeface="Cambria Math" panose="02040503050406030204" pitchFamily="18" charset="0"/>
                      </a:rPr>
                      <m:t>𝑡𝑜𝑡</m:t>
                    </m:r>
                    <m:r>
                      <a:rPr lang="it-IT" i="1" dirty="0" smtClean="0">
                        <a:latin typeface="Cambria Math" panose="02040503050406030204" pitchFamily="18" charset="0"/>
                      </a:rPr>
                      <m:t>/</m:t>
                    </m:r>
                    <m:r>
                      <a:rPr lang="it-IT" i="1" dirty="0" smtClean="0">
                        <a:latin typeface="Cambria Math" panose="02040503050406030204" pitchFamily="18" charset="0"/>
                      </a:rPr>
                      <m:t>𝑑𝑡</m:t>
                    </m:r>
                    <m:r>
                      <a:rPr lang="it-IT" i="1" dirty="0" smtClean="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2</m:t>
                    </m:r>
                    <m:r>
                      <a:rPr lang="it-IT" i="1" dirty="0">
                        <a:latin typeface="Cambria Math" panose="02040503050406030204" pitchFamily="18" charset="0"/>
                      </a:rPr>
                      <m:t>𝑖</m:t>
                    </m:r>
                    <m:r>
                      <a:rPr lang="it-IT" i="1" baseline="-25000" dirty="0">
                        <a:latin typeface="Cambria Math" panose="02040503050406030204" pitchFamily="18" charset="0"/>
                      </a:rPr>
                      <m:t>2</m:t>
                    </m:r>
                  </m:oMath>
                </a14:m>
                <a:endParaRPr lang="it-IT" baseline="-25000" dirty="0"/>
              </a:p>
              <a:p>
                <a:endParaRPr lang="fr-FR" dirty="0"/>
              </a:p>
              <a:p>
                <a:r>
                  <a:rPr lang="it-IT" dirty="0"/>
                  <a:t>   </a:t>
                </a:r>
                <a14:m>
                  <m:oMath xmlns:m="http://schemas.openxmlformats.org/officeDocument/2006/math">
                    <m:r>
                      <a:rPr lang="it-IT" i="1" dirty="0" smtClean="0">
                        <a:latin typeface="Cambria Math" panose="02040503050406030204" pitchFamily="18" charset="0"/>
                      </a:rPr>
                      <m:t>𝑢</m:t>
                    </m:r>
                    <m:r>
                      <a:rPr lang="it-IT" i="1" baseline="-25000" dirty="0">
                        <a:latin typeface="Cambria Math" panose="02040503050406030204" pitchFamily="18" charset="0"/>
                      </a:rPr>
                      <m:t>1 </m:t>
                    </m:r>
                    <m:r>
                      <a:rPr lang="it-IT" i="1" dirty="0">
                        <a:latin typeface="Cambria Math" panose="02040503050406030204" pitchFamily="18" charset="0"/>
                      </a:rPr>
                      <m:t>= </m:t>
                    </m:r>
                    <m:r>
                      <a:rPr lang="it-IT" i="1" dirty="0">
                        <a:latin typeface="Cambria Math" panose="02040503050406030204" pitchFamily="18" charset="0"/>
                      </a:rPr>
                      <m:t>𝑛</m:t>
                    </m:r>
                    <m:r>
                      <a:rPr lang="it-IT" i="1" baseline="-25000" dirty="0">
                        <a:latin typeface="Cambria Math" panose="02040503050406030204" pitchFamily="18" charset="0"/>
                      </a:rPr>
                      <m:t>1</m:t>
                    </m:r>
                    <m:r>
                      <a:rPr lang="it-IT" i="1" dirty="0">
                        <a:latin typeface="Cambria Math" panose="02040503050406030204" pitchFamily="18" charset="0"/>
                      </a:rPr>
                      <m:t> </m:t>
                    </m:r>
                    <m:r>
                      <a:rPr lang="it-IT" i="1" dirty="0">
                        <a:latin typeface="Cambria Math" panose="02040503050406030204" pitchFamily="18" charset="0"/>
                      </a:rPr>
                      <m:t>𝑑</m:t>
                    </m:r>
                    <m:r>
                      <a:rPr lang="fr-FR" i="1" dirty="0">
                        <a:latin typeface="Cambria Math" panose="02040503050406030204" pitchFamily="18" charset="0"/>
                      </a:rPr>
                      <m:t>Ф</m:t>
                    </m:r>
                    <m:r>
                      <a:rPr lang="it-IT" i="1" dirty="0">
                        <a:latin typeface="Cambria Math" panose="02040503050406030204" pitchFamily="18" charset="0"/>
                      </a:rPr>
                      <m:t> / </m:t>
                    </m:r>
                    <m:r>
                      <a:rPr lang="it-IT" i="1" dirty="0">
                        <a:latin typeface="Cambria Math" panose="02040503050406030204" pitchFamily="18" charset="0"/>
                      </a:rPr>
                      <m:t>𝑑𝑡</m:t>
                    </m:r>
                    <m:r>
                      <a:rPr lang="it-IT" i="1" dirty="0">
                        <a:latin typeface="Cambria Math" panose="02040503050406030204" pitchFamily="18" charset="0"/>
                      </a:rPr>
                      <m:t> + </m:t>
                    </m:r>
                    <m:sSub>
                      <m:sSubPr>
                        <m:ctrlPr>
                          <a:rPr lang="it-IT" i="1" dirty="0" smtClean="0">
                            <a:latin typeface="Cambria Math" panose="02040503050406030204" pitchFamily="18" charset="0"/>
                          </a:rPr>
                        </m:ctrlPr>
                      </m:sSubPr>
                      <m:e>
                        <m:r>
                          <a:rPr lang="it-IT" i="1" dirty="0">
                            <a:latin typeface="Cambria Math" panose="02040503050406030204" pitchFamily="18" charset="0"/>
                          </a:rPr>
                          <m:t>ℓ</m:t>
                        </m:r>
                      </m:e>
                      <m:sub>
                        <m:r>
                          <a:rPr lang="en-US" b="0" i="1" dirty="0" smtClean="0">
                            <a:latin typeface="Cambria Math" panose="02040503050406030204" pitchFamily="18" charset="0"/>
                          </a:rPr>
                          <m:t>1</m:t>
                        </m:r>
                      </m:sub>
                    </m:sSub>
                    <m:r>
                      <a:rPr lang="it-IT" i="1" dirty="0" smtClean="0">
                        <a:latin typeface="Cambria Math" panose="02040503050406030204" pitchFamily="18" charset="0"/>
                      </a:rPr>
                      <m:t>𝑑𝑖</m:t>
                    </m:r>
                    <m:r>
                      <a:rPr lang="it-IT" i="1" baseline="-25000" dirty="0" smtClean="0">
                        <a:latin typeface="Cambria Math" panose="02040503050406030204" pitchFamily="18" charset="0"/>
                      </a:rPr>
                      <m:t>1</m:t>
                    </m:r>
                    <m:r>
                      <a:rPr lang="it-IT" i="1" dirty="0" smtClean="0">
                        <a:latin typeface="Cambria Math" panose="02040503050406030204" pitchFamily="18" charset="0"/>
                      </a:rPr>
                      <m:t>/</m:t>
                    </m:r>
                    <m:r>
                      <a:rPr lang="it-IT" i="1" dirty="0" smtClean="0">
                        <a:latin typeface="Cambria Math" panose="02040503050406030204" pitchFamily="18" charset="0"/>
                      </a:rPr>
                      <m:t>𝑑𝑡</m:t>
                    </m:r>
                    <m:r>
                      <a:rPr lang="it-IT" i="1" dirty="0" smtClean="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1</m:t>
                    </m:r>
                    <m:r>
                      <a:rPr lang="it-IT" i="1" dirty="0">
                        <a:latin typeface="Cambria Math" panose="02040503050406030204" pitchFamily="18" charset="0"/>
                      </a:rPr>
                      <m:t>𝑖</m:t>
                    </m:r>
                    <m:r>
                      <a:rPr lang="it-IT" i="1" baseline="-25000" dirty="0">
                        <a:latin typeface="Cambria Math" panose="02040503050406030204" pitchFamily="18" charset="0"/>
                      </a:rPr>
                      <m:t>1</m:t>
                    </m:r>
                    <m:r>
                      <a:rPr lang="it-IT" i="1" dirty="0">
                        <a:latin typeface="Cambria Math" panose="02040503050406030204" pitchFamily="18" charset="0"/>
                      </a:rPr>
                      <m:t> = </m:t>
                    </m:r>
                    <m:r>
                      <a:rPr lang="it-IT" i="1" dirty="0" smtClean="0">
                        <a:latin typeface="Cambria Math" panose="02040503050406030204" pitchFamily="18" charset="0"/>
                      </a:rPr>
                      <m:t>𝑒</m:t>
                    </m:r>
                    <m:r>
                      <a:rPr lang="it-IT" i="1" baseline="-25000" dirty="0" smtClean="0">
                        <a:latin typeface="Cambria Math" panose="02040503050406030204" pitchFamily="18" charset="0"/>
                      </a:rPr>
                      <m:t>1</m:t>
                    </m:r>
                    <m:r>
                      <a:rPr lang="it-IT" i="1" dirty="0" smtClean="0">
                        <a:latin typeface="Cambria Math" panose="02040503050406030204" pitchFamily="18" charset="0"/>
                      </a:rPr>
                      <m:t> </m:t>
                    </m:r>
                    <m:r>
                      <a:rPr lang="it-IT" i="1" dirty="0">
                        <a:latin typeface="Cambria Math" panose="02040503050406030204" pitchFamily="18" charset="0"/>
                      </a:rPr>
                      <m:t>+ ℓ</m:t>
                    </m:r>
                    <m:r>
                      <a:rPr lang="it-IT" i="1" baseline="-25000" dirty="0">
                        <a:latin typeface="Cambria Math" panose="02040503050406030204" pitchFamily="18" charset="0"/>
                      </a:rPr>
                      <m:t>1</m:t>
                    </m:r>
                    <m:r>
                      <a:rPr lang="it-IT" i="1" dirty="0">
                        <a:latin typeface="Cambria Math" panose="02040503050406030204" pitchFamily="18" charset="0"/>
                      </a:rPr>
                      <m:t> </m:t>
                    </m:r>
                    <m:r>
                      <a:rPr lang="it-IT" i="1" dirty="0" smtClean="0">
                        <a:latin typeface="Cambria Math" panose="02040503050406030204" pitchFamily="18" charset="0"/>
                      </a:rPr>
                      <m:t>𝑑𝑖</m:t>
                    </m:r>
                    <m:r>
                      <a:rPr lang="it-IT" i="1" baseline="-25000" dirty="0" smtClean="0">
                        <a:latin typeface="Cambria Math" panose="02040503050406030204" pitchFamily="18" charset="0"/>
                      </a:rPr>
                      <m:t>1</m:t>
                    </m:r>
                    <m:r>
                      <a:rPr lang="it-IT" i="1" dirty="0" smtClean="0">
                        <a:latin typeface="Cambria Math" panose="02040503050406030204" pitchFamily="18" charset="0"/>
                      </a:rPr>
                      <m:t>/</m:t>
                    </m:r>
                    <m:r>
                      <a:rPr lang="it-IT" i="1" dirty="0" smtClean="0">
                        <a:latin typeface="Cambria Math" panose="02040503050406030204" pitchFamily="18" charset="0"/>
                      </a:rPr>
                      <m:t>𝑑𝑡</m:t>
                    </m:r>
                    <m:r>
                      <a:rPr lang="it-IT" i="1" dirty="0" smtClean="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1</m:t>
                    </m:r>
                    <m:r>
                      <a:rPr lang="it-IT" i="1" dirty="0">
                        <a:latin typeface="Cambria Math" panose="02040503050406030204" pitchFamily="18" charset="0"/>
                      </a:rPr>
                      <m:t>𝑖</m:t>
                    </m:r>
                    <m:r>
                      <a:rPr lang="it-IT" i="1" baseline="-25000" dirty="0">
                        <a:latin typeface="Cambria Math" panose="02040503050406030204" pitchFamily="18" charset="0"/>
                      </a:rPr>
                      <m:t>1</m:t>
                    </m:r>
                  </m:oMath>
                </a14:m>
                <a:endParaRPr lang="fr-FR" dirty="0"/>
              </a:p>
              <a:p>
                <a:r>
                  <a:rPr lang="it-IT" dirty="0"/>
                  <a:t>   </a:t>
                </a:r>
              </a:p>
              <a:p>
                <a:r>
                  <a:rPr lang="it-IT" dirty="0"/>
                  <a:t>   </a:t>
                </a:r>
                <a14:m>
                  <m:oMath xmlns:m="http://schemas.openxmlformats.org/officeDocument/2006/math">
                    <m:r>
                      <a:rPr lang="it-IT" i="1" dirty="0" smtClean="0">
                        <a:latin typeface="Cambria Math" panose="02040503050406030204" pitchFamily="18" charset="0"/>
                      </a:rPr>
                      <m:t>𝑢</m:t>
                    </m:r>
                    <m:r>
                      <a:rPr lang="it-IT" i="1" baseline="-25000" dirty="0">
                        <a:latin typeface="Cambria Math" panose="02040503050406030204" pitchFamily="18" charset="0"/>
                      </a:rPr>
                      <m:t>2 </m:t>
                    </m:r>
                    <m:r>
                      <a:rPr lang="it-IT" i="1" dirty="0">
                        <a:latin typeface="Cambria Math" panose="02040503050406030204" pitchFamily="18" charset="0"/>
                      </a:rPr>
                      <m:t>=− </m:t>
                    </m:r>
                    <m:r>
                      <a:rPr lang="it-IT" i="1" dirty="0">
                        <a:latin typeface="Cambria Math" panose="02040503050406030204" pitchFamily="18" charset="0"/>
                      </a:rPr>
                      <m:t>𝑛</m:t>
                    </m:r>
                    <m:r>
                      <a:rPr lang="it-IT" i="1" baseline="-25000" dirty="0">
                        <a:latin typeface="Cambria Math" panose="02040503050406030204" pitchFamily="18" charset="0"/>
                      </a:rPr>
                      <m:t>2</m:t>
                    </m:r>
                    <m:r>
                      <a:rPr lang="it-IT" i="1" dirty="0">
                        <a:latin typeface="Cambria Math" panose="02040503050406030204" pitchFamily="18" charset="0"/>
                      </a:rPr>
                      <m:t> </m:t>
                    </m:r>
                    <m:r>
                      <a:rPr lang="it-IT" i="1" dirty="0">
                        <a:latin typeface="Cambria Math" panose="02040503050406030204" pitchFamily="18" charset="0"/>
                      </a:rPr>
                      <m:t>𝑑</m:t>
                    </m:r>
                    <m:r>
                      <a:rPr lang="fr-FR" i="1" dirty="0">
                        <a:latin typeface="Cambria Math" panose="02040503050406030204" pitchFamily="18" charset="0"/>
                      </a:rPr>
                      <m:t>Ф</m:t>
                    </m:r>
                    <m:r>
                      <a:rPr lang="it-IT" i="1" dirty="0">
                        <a:latin typeface="Cambria Math" panose="02040503050406030204" pitchFamily="18" charset="0"/>
                      </a:rPr>
                      <m:t> / </m:t>
                    </m:r>
                    <m:r>
                      <a:rPr lang="it-IT" i="1" dirty="0">
                        <a:latin typeface="Cambria Math" panose="02040503050406030204" pitchFamily="18" charset="0"/>
                      </a:rPr>
                      <m:t>𝑑𝑡</m:t>
                    </m:r>
                    <m:r>
                      <a:rPr lang="it-IT" i="1" dirty="0">
                        <a:latin typeface="Cambria Math" panose="02040503050406030204" pitchFamily="18" charset="0"/>
                      </a:rPr>
                      <m:t> −</m:t>
                    </m:r>
                    <m:sSub>
                      <m:sSubPr>
                        <m:ctrlPr>
                          <a:rPr lang="it-IT" i="1" dirty="0">
                            <a:latin typeface="Cambria Math" panose="02040503050406030204" pitchFamily="18" charset="0"/>
                          </a:rPr>
                        </m:ctrlPr>
                      </m:sSubPr>
                      <m:e>
                        <m:r>
                          <a:rPr lang="it-IT" i="1" dirty="0">
                            <a:latin typeface="Cambria Math" panose="02040503050406030204" pitchFamily="18" charset="0"/>
                          </a:rPr>
                          <m:t>ℓ</m:t>
                        </m:r>
                      </m:e>
                      <m:sub>
                        <m:r>
                          <a:rPr lang="en-US" i="1" dirty="0">
                            <a:latin typeface="Cambria Math" panose="02040503050406030204" pitchFamily="18" charset="0"/>
                          </a:rPr>
                          <m:t>1</m:t>
                        </m:r>
                      </m:sub>
                    </m:sSub>
                    <m:r>
                      <a:rPr lang="it-IT" i="1" dirty="0" smtClean="0">
                        <a:latin typeface="Cambria Math" panose="02040503050406030204" pitchFamily="18" charset="0"/>
                      </a:rPr>
                      <m:t>𝑑𝑖</m:t>
                    </m:r>
                    <m:r>
                      <a:rPr lang="it-IT" i="1" baseline="-25000" dirty="0" smtClean="0">
                        <a:latin typeface="Cambria Math" panose="02040503050406030204" pitchFamily="18" charset="0"/>
                      </a:rPr>
                      <m:t>2</m:t>
                    </m:r>
                    <m:r>
                      <a:rPr lang="it-IT" i="1" dirty="0" smtClean="0">
                        <a:latin typeface="Cambria Math" panose="02040503050406030204" pitchFamily="18" charset="0"/>
                      </a:rPr>
                      <m:t>/</m:t>
                    </m:r>
                    <m:r>
                      <a:rPr lang="it-IT" i="1" dirty="0" smtClean="0">
                        <a:latin typeface="Cambria Math" panose="02040503050406030204" pitchFamily="18" charset="0"/>
                      </a:rPr>
                      <m:t>𝑑𝑡</m:t>
                    </m:r>
                    <m:r>
                      <a:rPr lang="it-IT" i="1" dirty="0" smtClean="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2</m:t>
                    </m:r>
                    <m:r>
                      <a:rPr lang="it-IT" i="1" dirty="0">
                        <a:latin typeface="Cambria Math" panose="02040503050406030204" pitchFamily="18" charset="0"/>
                      </a:rPr>
                      <m:t>𝑖</m:t>
                    </m:r>
                    <m:r>
                      <a:rPr lang="it-IT" i="1" baseline="-25000" dirty="0">
                        <a:latin typeface="Cambria Math" panose="02040503050406030204" pitchFamily="18" charset="0"/>
                      </a:rPr>
                      <m:t>2</m:t>
                    </m:r>
                    <m:r>
                      <a:rPr lang="it-IT" i="1" dirty="0">
                        <a:latin typeface="Cambria Math" panose="02040503050406030204" pitchFamily="18" charset="0"/>
                      </a:rPr>
                      <m:t> =  </m:t>
                    </m:r>
                    <m:r>
                      <a:rPr lang="it-IT" i="1" dirty="0" smtClean="0">
                        <a:latin typeface="Cambria Math" panose="02040503050406030204" pitchFamily="18" charset="0"/>
                      </a:rPr>
                      <m:t>𝑒</m:t>
                    </m:r>
                    <m:r>
                      <a:rPr lang="it-IT" i="1" baseline="-25000" dirty="0" smtClean="0">
                        <a:latin typeface="Cambria Math" panose="02040503050406030204" pitchFamily="18" charset="0"/>
                      </a:rPr>
                      <m:t>2</m:t>
                    </m:r>
                    <m:r>
                      <a:rPr lang="it-IT" i="1" dirty="0" smtClean="0">
                        <a:latin typeface="Cambria Math" panose="02040503050406030204" pitchFamily="18" charset="0"/>
                      </a:rPr>
                      <m:t> </m:t>
                    </m:r>
                    <m:r>
                      <a:rPr lang="it-IT" i="1" dirty="0">
                        <a:latin typeface="Cambria Math" panose="02040503050406030204" pitchFamily="18" charset="0"/>
                      </a:rPr>
                      <m:t>– ℓ</m:t>
                    </m:r>
                    <m:r>
                      <a:rPr lang="it-IT" i="1" baseline="-25000" dirty="0">
                        <a:latin typeface="Cambria Math" panose="02040503050406030204" pitchFamily="18" charset="0"/>
                      </a:rPr>
                      <m:t>2</m:t>
                    </m:r>
                    <m:r>
                      <a:rPr lang="it-IT" i="1" dirty="0">
                        <a:latin typeface="Cambria Math" panose="02040503050406030204" pitchFamily="18" charset="0"/>
                      </a:rPr>
                      <m:t> </m:t>
                    </m:r>
                    <m:r>
                      <a:rPr lang="it-IT" i="1" dirty="0" smtClean="0">
                        <a:latin typeface="Cambria Math" panose="02040503050406030204" pitchFamily="18" charset="0"/>
                      </a:rPr>
                      <m:t>𝑑𝑖</m:t>
                    </m:r>
                    <m:r>
                      <a:rPr lang="it-IT" i="1" baseline="-25000" dirty="0" smtClean="0">
                        <a:latin typeface="Cambria Math" panose="02040503050406030204" pitchFamily="18" charset="0"/>
                      </a:rPr>
                      <m:t>2</m:t>
                    </m:r>
                    <m:r>
                      <a:rPr lang="it-IT" i="1" dirty="0" smtClean="0">
                        <a:latin typeface="Cambria Math" panose="02040503050406030204" pitchFamily="18" charset="0"/>
                      </a:rPr>
                      <m:t>/</m:t>
                    </m:r>
                    <m:r>
                      <a:rPr lang="it-IT" i="1" dirty="0" smtClean="0">
                        <a:latin typeface="Cambria Math" panose="02040503050406030204" pitchFamily="18" charset="0"/>
                      </a:rPr>
                      <m:t>𝑑𝑡</m:t>
                    </m:r>
                    <m:r>
                      <a:rPr lang="it-IT" i="1" dirty="0" smtClean="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2</m:t>
                    </m:r>
                    <m:r>
                      <a:rPr lang="it-IT" i="1" dirty="0">
                        <a:latin typeface="Cambria Math" panose="02040503050406030204" pitchFamily="18" charset="0"/>
                      </a:rPr>
                      <m:t>𝑖</m:t>
                    </m:r>
                    <m:r>
                      <a:rPr lang="it-IT" i="1" baseline="-25000" dirty="0">
                        <a:latin typeface="Cambria Math" panose="02040503050406030204" pitchFamily="18" charset="0"/>
                      </a:rPr>
                      <m:t>2</m:t>
                    </m:r>
                  </m:oMath>
                </a14:m>
                <a:endParaRPr lang="fr-FR" dirty="0"/>
              </a:p>
              <a:p>
                <a:r>
                  <a:rPr lang="it-IT" dirty="0"/>
                  <a:t>       </a:t>
                </a:r>
              </a:p>
              <a:p>
                <a:endParaRPr lang="it-IT" dirty="0"/>
              </a:p>
              <a:p>
                <a:r>
                  <a:rPr lang="it-IT" dirty="0"/>
                  <a:t>avec      		</a:t>
                </a:r>
                <a14:m>
                  <m:oMath xmlns:m="http://schemas.openxmlformats.org/officeDocument/2006/math">
                    <m:r>
                      <a:rPr lang="it-IT" i="1" dirty="0" smtClean="0">
                        <a:latin typeface="Cambria Math" panose="02040503050406030204" pitchFamily="18" charset="0"/>
                      </a:rPr>
                      <m:t>𝑒</m:t>
                    </m:r>
                    <m:r>
                      <a:rPr lang="it-IT" i="1" baseline="-25000" dirty="0">
                        <a:latin typeface="Cambria Math" panose="02040503050406030204" pitchFamily="18" charset="0"/>
                      </a:rPr>
                      <m:t>1</m:t>
                    </m:r>
                    <m:r>
                      <a:rPr lang="it-IT" i="1" dirty="0">
                        <a:latin typeface="Cambria Math" panose="02040503050406030204" pitchFamily="18" charset="0"/>
                      </a:rPr>
                      <m:t> = </m:t>
                    </m:r>
                    <m:r>
                      <a:rPr lang="it-IT" i="1" dirty="0">
                        <a:latin typeface="Cambria Math" panose="02040503050406030204" pitchFamily="18" charset="0"/>
                      </a:rPr>
                      <m:t>𝑛</m:t>
                    </m:r>
                    <m:r>
                      <a:rPr lang="it-IT" i="1" baseline="-25000" dirty="0">
                        <a:latin typeface="Cambria Math" panose="02040503050406030204" pitchFamily="18" charset="0"/>
                      </a:rPr>
                      <m:t>1</m:t>
                    </m:r>
                    <m:r>
                      <a:rPr lang="it-IT" i="1" dirty="0">
                        <a:latin typeface="Cambria Math" panose="02040503050406030204" pitchFamily="18" charset="0"/>
                      </a:rPr>
                      <m:t> </m:t>
                    </m:r>
                    <m:r>
                      <a:rPr lang="it-IT" i="1" dirty="0">
                        <a:latin typeface="Cambria Math" panose="02040503050406030204" pitchFamily="18" charset="0"/>
                      </a:rPr>
                      <m:t>𝑑</m:t>
                    </m:r>
                    <m:r>
                      <a:rPr lang="fr-FR" i="1" dirty="0" smtClean="0">
                        <a:latin typeface="Cambria Math" panose="02040503050406030204" pitchFamily="18" charset="0"/>
                      </a:rPr>
                      <m:t>Ф</m:t>
                    </m:r>
                    <m:r>
                      <a:rPr lang="it-IT" i="1" dirty="0" smtClean="0">
                        <a:latin typeface="Cambria Math" panose="02040503050406030204" pitchFamily="18" charset="0"/>
                      </a:rPr>
                      <m:t>/</m:t>
                    </m:r>
                    <m:r>
                      <a:rPr lang="it-IT" i="1" dirty="0" smtClean="0">
                        <a:latin typeface="Cambria Math" panose="02040503050406030204" pitchFamily="18" charset="0"/>
                      </a:rPr>
                      <m:t>𝑑𝑡</m:t>
                    </m:r>
                  </m:oMath>
                </a14:m>
                <a:r>
                  <a:rPr lang="it-IT" dirty="0"/>
                  <a:t> </a:t>
                </a:r>
                <a:endParaRPr lang="fr-FR" dirty="0"/>
              </a:p>
              <a:p>
                <a:r>
                  <a:rPr lang="it-IT" dirty="0"/>
                  <a:t>                     	</a:t>
                </a:r>
                <a14:m>
                  <m:oMath xmlns:m="http://schemas.openxmlformats.org/officeDocument/2006/math">
                    <m:r>
                      <a:rPr lang="de-DE" i="1" dirty="0" smtClean="0">
                        <a:latin typeface="Cambria Math" panose="02040503050406030204" pitchFamily="18" charset="0"/>
                      </a:rPr>
                      <m:t>𝑒</m:t>
                    </m:r>
                    <m:r>
                      <a:rPr lang="de-DE" i="1" baseline="-25000" dirty="0">
                        <a:latin typeface="Cambria Math" panose="02040503050406030204" pitchFamily="18" charset="0"/>
                      </a:rPr>
                      <m:t>2</m:t>
                    </m:r>
                    <m:r>
                      <a:rPr lang="de-DE" i="1" dirty="0">
                        <a:latin typeface="Cambria Math" panose="02040503050406030204" pitchFamily="18" charset="0"/>
                      </a:rPr>
                      <m:t> = − </m:t>
                    </m:r>
                    <m:r>
                      <a:rPr lang="de-DE" i="1" dirty="0">
                        <a:latin typeface="Cambria Math" panose="02040503050406030204" pitchFamily="18" charset="0"/>
                      </a:rPr>
                      <m:t>𝑛</m:t>
                    </m:r>
                    <m:r>
                      <a:rPr lang="de-DE" i="1" baseline="-25000" dirty="0">
                        <a:latin typeface="Cambria Math" panose="02040503050406030204" pitchFamily="18" charset="0"/>
                      </a:rPr>
                      <m:t>2</m:t>
                    </m:r>
                    <m:r>
                      <a:rPr lang="de-DE" i="1" dirty="0">
                        <a:latin typeface="Cambria Math" panose="02040503050406030204" pitchFamily="18" charset="0"/>
                      </a:rPr>
                      <m:t> </m:t>
                    </m:r>
                    <m:r>
                      <a:rPr lang="de-DE" i="1" dirty="0">
                        <a:latin typeface="Cambria Math" panose="02040503050406030204" pitchFamily="18" charset="0"/>
                      </a:rPr>
                      <m:t>𝑑</m:t>
                    </m:r>
                    <m:r>
                      <a:rPr lang="fr-FR" i="1" dirty="0" smtClean="0">
                        <a:latin typeface="Cambria Math" panose="02040503050406030204" pitchFamily="18" charset="0"/>
                      </a:rPr>
                      <m:t>Ф</m:t>
                    </m:r>
                    <m:r>
                      <a:rPr lang="de-DE" i="1" dirty="0" smtClean="0">
                        <a:latin typeface="Cambria Math" panose="02040503050406030204" pitchFamily="18" charset="0"/>
                      </a:rPr>
                      <m:t>/</m:t>
                    </m:r>
                    <m:r>
                      <a:rPr lang="de-DE" i="1" dirty="0" smtClean="0">
                        <a:latin typeface="Cambria Math" panose="02040503050406030204" pitchFamily="18" charset="0"/>
                      </a:rPr>
                      <m:t>𝑑𝑡</m:t>
                    </m:r>
                  </m:oMath>
                </a14:m>
                <a:r>
                  <a:rPr lang="de-DE" dirty="0"/>
                  <a:t> </a:t>
                </a:r>
                <a:endParaRPr lang="fr-FR" dirty="0"/>
              </a:p>
              <a:p>
                <a:endParaRPr lang="it-IT" dirty="0"/>
              </a:p>
              <a:p>
                <a:r>
                  <a:rPr lang="it-IT" dirty="0"/>
                  <a:t>En écriture complexe :</a:t>
                </a:r>
                <a:endParaRPr lang="fr-FR" dirty="0"/>
              </a:p>
              <a:p>
                <a:endParaRPr lang="it-IT" u="sng" dirty="0"/>
              </a:p>
              <a:p>
                <a:r>
                  <a:rPr lang="it-IT" dirty="0"/>
                  <a:t>    </a:t>
                </a:r>
                <a:r>
                  <a:rPr lang="it-IT" u="sng" dirty="0"/>
                  <a:t>U</a:t>
                </a:r>
                <a:r>
                  <a:rPr lang="it-IT" baseline="-25000" dirty="0"/>
                  <a:t>1</a:t>
                </a:r>
                <a:r>
                  <a:rPr lang="it-IT" dirty="0"/>
                  <a:t> = </a:t>
                </a:r>
                <a:r>
                  <a:rPr lang="it-IT" u="sng" dirty="0"/>
                  <a:t>E</a:t>
                </a:r>
                <a:r>
                  <a:rPr lang="it-IT" baseline="-25000" dirty="0"/>
                  <a:t>1</a:t>
                </a:r>
                <a:r>
                  <a:rPr lang="it-IT" dirty="0"/>
                  <a:t> + j ℓ</a:t>
                </a:r>
                <a:r>
                  <a:rPr lang="it-IT" baseline="-25000" dirty="0"/>
                  <a:t> 1 </a:t>
                </a:r>
                <a:r>
                  <a:rPr lang="el-GR" dirty="0"/>
                  <a:t>ω</a:t>
                </a:r>
                <a:r>
                  <a:rPr lang="it-IT" dirty="0"/>
                  <a:t> </a:t>
                </a:r>
                <a:r>
                  <a:rPr lang="it-IT" u="sng" dirty="0"/>
                  <a:t>I</a:t>
                </a:r>
                <a:r>
                  <a:rPr lang="it-IT" baseline="-25000" dirty="0"/>
                  <a:t>1</a:t>
                </a:r>
                <a:r>
                  <a:rPr lang="it-IT" dirty="0"/>
                  <a:t> + r</a:t>
                </a:r>
                <a:r>
                  <a:rPr lang="it-IT" baseline="-25000" dirty="0"/>
                  <a:t>1 </a:t>
                </a:r>
                <a:r>
                  <a:rPr lang="it-IT" u="sng" dirty="0"/>
                  <a:t>I</a:t>
                </a:r>
                <a:r>
                  <a:rPr lang="it-IT" baseline="-25000" dirty="0"/>
                  <a:t>1</a:t>
                </a:r>
                <a:r>
                  <a:rPr lang="it-IT" dirty="0"/>
                  <a:t> </a:t>
                </a:r>
              </a:p>
              <a:p>
                <a:endParaRPr lang="it-IT" dirty="0"/>
              </a:p>
              <a:p>
                <a:r>
                  <a:rPr lang="it-IT" dirty="0"/>
                  <a:t>    </a:t>
                </a:r>
                <a:r>
                  <a:rPr lang="it-IT" u="sng" dirty="0"/>
                  <a:t>U</a:t>
                </a:r>
                <a:r>
                  <a:rPr lang="it-IT" baseline="-25000" dirty="0"/>
                  <a:t>2</a:t>
                </a:r>
                <a:r>
                  <a:rPr lang="it-IT" dirty="0"/>
                  <a:t> = </a:t>
                </a:r>
                <a:r>
                  <a:rPr lang="it-IT" u="sng" dirty="0"/>
                  <a:t>E</a:t>
                </a:r>
                <a:r>
                  <a:rPr lang="it-IT" baseline="-25000" dirty="0"/>
                  <a:t>2</a:t>
                </a:r>
                <a:r>
                  <a:rPr lang="it-IT" dirty="0"/>
                  <a:t> -  j ℓ</a:t>
                </a:r>
                <a:r>
                  <a:rPr lang="it-IT" baseline="-25000" dirty="0"/>
                  <a:t> 2 </a:t>
                </a:r>
                <a:r>
                  <a:rPr lang="el-GR" dirty="0"/>
                  <a:t>ω</a:t>
                </a:r>
                <a:r>
                  <a:rPr lang="it-IT" dirty="0"/>
                  <a:t> </a:t>
                </a:r>
                <a:r>
                  <a:rPr lang="it-IT" u="sng" dirty="0"/>
                  <a:t>I</a:t>
                </a:r>
                <a:r>
                  <a:rPr lang="it-IT" baseline="-25000" dirty="0"/>
                  <a:t>2</a:t>
                </a:r>
                <a:r>
                  <a:rPr lang="it-IT" dirty="0"/>
                  <a:t> -  r</a:t>
                </a:r>
                <a:r>
                  <a:rPr lang="it-IT" baseline="-25000" dirty="0"/>
                  <a:t>2 </a:t>
                </a:r>
                <a:r>
                  <a:rPr lang="it-IT" u="sng" dirty="0"/>
                  <a:t>I</a:t>
                </a:r>
                <a:r>
                  <a:rPr lang="it-IT" baseline="-25000" dirty="0"/>
                  <a:t>2</a:t>
                </a:r>
                <a:r>
                  <a:rPr lang="it-IT" dirty="0"/>
                  <a:t> </a:t>
                </a:r>
              </a:p>
            </p:txBody>
          </p:sp>
        </mc:Choice>
        <mc:Fallback>
          <p:sp>
            <p:nvSpPr>
              <p:cNvPr id="21524" name="Rectangle 3"/>
              <p:cNvSpPr txBox="1">
                <a:spLocks noRot="1" noChangeAspect="1" noMove="1" noResize="1" noEditPoints="1" noAdjustHandles="1" noChangeArrowheads="1" noChangeShapeType="1" noTextEdit="1"/>
              </p:cNvSpPr>
              <p:nvPr/>
            </p:nvSpPr>
            <p:spPr bwMode="auto">
              <a:xfrm>
                <a:off x="899592" y="1707933"/>
                <a:ext cx="7027689" cy="2286000"/>
              </a:xfrm>
              <a:prstGeom prst="rect">
                <a:avLst/>
              </a:prstGeom>
              <a:blipFill>
                <a:blip r:embed="rId2"/>
                <a:stretch>
                  <a:fillRect l="-781" b="-112267"/>
                </a:stretch>
              </a:blipFill>
              <a:ln w="9525">
                <a:noFill/>
                <a:miter lim="800000"/>
                <a:headEnd/>
                <a:tailEnd/>
              </a:ln>
            </p:spPr>
            <p:txBody>
              <a:bodyPr/>
              <a:lstStyle/>
              <a:p>
                <a:r>
                  <a:rPr lang="fr-FR">
                    <a:noFill/>
                  </a:rPr>
                  <a:t> </a:t>
                </a:r>
              </a:p>
            </p:txBody>
          </p:sp>
        </mc:Fallback>
      </mc:AlternateContent>
      <p:sp>
        <p:nvSpPr>
          <p:cNvPr id="19477" name="ZoneTexte 230"/>
          <p:cNvSpPr txBox="1">
            <a:spLocks noChangeArrowheads="1"/>
          </p:cNvSpPr>
          <p:nvPr/>
        </p:nvSpPr>
        <p:spPr bwMode="auto">
          <a:xfrm>
            <a:off x="539552" y="1217612"/>
            <a:ext cx="3121025" cy="354013"/>
          </a:xfrm>
          <a:prstGeom prst="rect">
            <a:avLst/>
          </a:prstGeom>
          <a:noFill/>
          <a:ln w="9525">
            <a:noFill/>
            <a:miter lim="800000"/>
            <a:headEnd/>
            <a:tailEnd/>
          </a:ln>
        </p:spPr>
        <p:txBody>
          <a:bodyPr wrap="none">
            <a:spAutoFit/>
          </a:bodyPr>
          <a:lstStyle/>
          <a:p>
            <a:r>
              <a:rPr lang="fr-FR" sz="1700" b="1" dirty="0"/>
              <a:t>Les équations des tensions:</a:t>
            </a:r>
          </a:p>
        </p:txBody>
      </p:sp>
      <p:sp>
        <p:nvSpPr>
          <p:cNvPr id="93" name="Accolade ouvrante 92"/>
          <p:cNvSpPr/>
          <p:nvPr/>
        </p:nvSpPr>
        <p:spPr>
          <a:xfrm>
            <a:off x="971600" y="2850933"/>
            <a:ext cx="214312" cy="92868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94" name="Accolade ouvrante 93"/>
          <p:cNvSpPr/>
          <p:nvPr/>
        </p:nvSpPr>
        <p:spPr>
          <a:xfrm>
            <a:off x="2627784" y="4201678"/>
            <a:ext cx="214313" cy="71437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1529" name="Rectangle 94"/>
          <p:cNvSpPr>
            <a:spLocks noChangeArrowheads="1"/>
          </p:cNvSpPr>
          <p:nvPr/>
        </p:nvSpPr>
        <p:spPr bwMode="auto">
          <a:xfrm>
            <a:off x="4283968" y="5596656"/>
            <a:ext cx="3643313" cy="646113"/>
          </a:xfrm>
          <a:prstGeom prst="rect">
            <a:avLst/>
          </a:prstGeom>
          <a:noFill/>
          <a:ln w="9525">
            <a:noFill/>
            <a:miter lim="800000"/>
            <a:headEnd/>
            <a:tailEnd/>
          </a:ln>
        </p:spPr>
        <p:txBody>
          <a:bodyPr>
            <a:spAutoFit/>
          </a:bodyPr>
          <a:lstStyle/>
          <a:p>
            <a:r>
              <a:rPr lang="it-IT" dirty="0"/>
              <a:t>avec  	 </a:t>
            </a:r>
            <a:r>
              <a:rPr lang="it-IT" u="sng" dirty="0"/>
              <a:t>E</a:t>
            </a:r>
            <a:r>
              <a:rPr lang="it-IT" baseline="-25000" dirty="0"/>
              <a:t>1</a:t>
            </a:r>
            <a:r>
              <a:rPr lang="it-IT" dirty="0"/>
              <a:t> = j n</a:t>
            </a:r>
            <a:r>
              <a:rPr lang="it-IT" baseline="-25000" dirty="0"/>
              <a:t>1 </a:t>
            </a:r>
            <a:r>
              <a:rPr lang="el-GR" dirty="0"/>
              <a:t>ω</a:t>
            </a:r>
            <a:r>
              <a:rPr lang="it-IT" dirty="0"/>
              <a:t> </a:t>
            </a:r>
            <a:r>
              <a:rPr lang="fr-FR" u="sng" dirty="0"/>
              <a:t>Ф</a:t>
            </a:r>
            <a:r>
              <a:rPr lang="it-IT" dirty="0"/>
              <a:t> </a:t>
            </a:r>
          </a:p>
          <a:p>
            <a:r>
              <a:rPr lang="it-IT" dirty="0"/>
              <a:t>	 </a:t>
            </a:r>
            <a:r>
              <a:rPr lang="it-IT" u="sng" dirty="0"/>
              <a:t>E</a:t>
            </a:r>
            <a:r>
              <a:rPr lang="it-IT" baseline="-25000" dirty="0"/>
              <a:t>2</a:t>
            </a:r>
            <a:r>
              <a:rPr lang="it-IT" dirty="0"/>
              <a:t> = j n</a:t>
            </a:r>
            <a:r>
              <a:rPr lang="it-IT" baseline="-25000" dirty="0"/>
              <a:t>2 </a:t>
            </a:r>
            <a:r>
              <a:rPr lang="el-GR" dirty="0"/>
              <a:t>ω</a:t>
            </a:r>
            <a:r>
              <a:rPr lang="it-IT" dirty="0"/>
              <a:t> </a:t>
            </a:r>
            <a:r>
              <a:rPr lang="fr-FR" u="sng" dirty="0"/>
              <a:t>Ф</a:t>
            </a:r>
          </a:p>
        </p:txBody>
      </p:sp>
      <p:sp>
        <p:nvSpPr>
          <p:cNvPr id="96" name="Accolade ouvrante 95"/>
          <p:cNvSpPr/>
          <p:nvPr/>
        </p:nvSpPr>
        <p:spPr>
          <a:xfrm>
            <a:off x="1051862" y="5596656"/>
            <a:ext cx="214313" cy="92868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7" name="Accolade ouvrante 92">
            <a:extLst>
              <a:ext uri="{FF2B5EF4-FFF2-40B4-BE49-F238E27FC236}">
                <a16:creationId xmlns:a16="http://schemas.microsoft.com/office/drawing/2014/main" id="{BF26157B-627F-47C4-8434-0779012E7089}"/>
              </a:ext>
            </a:extLst>
          </p:cNvPr>
          <p:cNvSpPr/>
          <p:nvPr/>
        </p:nvSpPr>
        <p:spPr>
          <a:xfrm>
            <a:off x="971600" y="1792899"/>
            <a:ext cx="214312" cy="92868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24</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24">
                                            <p:txEl>
                                              <p:pRg st="0" end="0"/>
                                            </p:txEl>
                                          </p:spTgt>
                                        </p:tgtEl>
                                        <p:attrNameLst>
                                          <p:attrName>style.visibility</p:attrName>
                                        </p:attrNameLst>
                                      </p:cBhvr>
                                      <p:to>
                                        <p:strVal val="visible"/>
                                      </p:to>
                                    </p:set>
                                    <p:animEffect transition="in" filter="checkerboard(across)">
                                      <p:cBhvr>
                                        <p:cTn id="7" dur="500"/>
                                        <p:tgtEl>
                                          <p:spTgt spid="21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524">
                                            <p:txEl>
                                              <p:pRg st="2" end="2"/>
                                            </p:txEl>
                                          </p:spTgt>
                                        </p:tgtEl>
                                        <p:attrNameLst>
                                          <p:attrName>style.visibility</p:attrName>
                                        </p:attrNameLst>
                                      </p:cBhvr>
                                      <p:to>
                                        <p:strVal val="visible"/>
                                      </p:to>
                                    </p:set>
                                    <p:animEffect transition="in" filter="checkerboard(across)">
                                      <p:cBhvr>
                                        <p:cTn id="12" dur="500"/>
                                        <p:tgtEl>
                                          <p:spTgt spid="215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524">
                                            <p:txEl>
                                              <p:pRg st="4" end="4"/>
                                            </p:txEl>
                                          </p:spTgt>
                                        </p:tgtEl>
                                        <p:attrNameLst>
                                          <p:attrName>style.visibility</p:attrName>
                                        </p:attrNameLst>
                                      </p:cBhvr>
                                      <p:to>
                                        <p:strVal val="visible"/>
                                      </p:to>
                                    </p:set>
                                    <p:animEffect transition="in" filter="checkerboard(across)">
                                      <p:cBhvr>
                                        <p:cTn id="17" dur="500"/>
                                        <p:tgtEl>
                                          <p:spTgt spid="215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1524">
                                            <p:txEl>
                                              <p:pRg st="5" end="5"/>
                                            </p:txEl>
                                          </p:spTgt>
                                        </p:tgtEl>
                                        <p:attrNameLst>
                                          <p:attrName>style.visibility</p:attrName>
                                        </p:attrNameLst>
                                      </p:cBhvr>
                                      <p:to>
                                        <p:strVal val="visible"/>
                                      </p:to>
                                    </p:set>
                                    <p:animEffect transition="in" filter="checkerboard(across)">
                                      <p:cBhvr>
                                        <p:cTn id="22" dur="500"/>
                                        <p:tgtEl>
                                          <p:spTgt spid="2152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1524">
                                            <p:txEl>
                                              <p:pRg st="6" end="6"/>
                                            </p:txEl>
                                          </p:spTgt>
                                        </p:tgtEl>
                                        <p:attrNameLst>
                                          <p:attrName>style.visibility</p:attrName>
                                        </p:attrNameLst>
                                      </p:cBhvr>
                                      <p:to>
                                        <p:strVal val="visible"/>
                                      </p:to>
                                    </p:set>
                                    <p:animEffect transition="in" filter="checkerboard(across)">
                                      <p:cBhvr>
                                        <p:cTn id="27" dur="500"/>
                                        <p:tgtEl>
                                          <p:spTgt spid="2152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1524">
                                            <p:txEl>
                                              <p:pRg st="7" end="7"/>
                                            </p:txEl>
                                          </p:spTgt>
                                        </p:tgtEl>
                                        <p:attrNameLst>
                                          <p:attrName>style.visibility</p:attrName>
                                        </p:attrNameLst>
                                      </p:cBhvr>
                                      <p:to>
                                        <p:strVal val="visible"/>
                                      </p:to>
                                    </p:set>
                                    <p:animEffect transition="in" filter="checkerboard(across)">
                                      <p:cBhvr>
                                        <p:cTn id="32" dur="500"/>
                                        <p:tgtEl>
                                          <p:spTgt spid="2152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1524">
                                            <p:txEl>
                                              <p:pRg st="9" end="9"/>
                                            </p:txEl>
                                          </p:spTgt>
                                        </p:tgtEl>
                                        <p:attrNameLst>
                                          <p:attrName>style.visibility</p:attrName>
                                        </p:attrNameLst>
                                      </p:cBhvr>
                                      <p:to>
                                        <p:strVal val="visible"/>
                                      </p:to>
                                    </p:set>
                                    <p:animEffect transition="in" filter="checkerboard(across)">
                                      <p:cBhvr>
                                        <p:cTn id="37" dur="500"/>
                                        <p:tgtEl>
                                          <p:spTgt spid="2152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1524">
                                            <p:txEl>
                                              <p:pRg st="10" end="10"/>
                                            </p:txEl>
                                          </p:spTgt>
                                        </p:tgtEl>
                                        <p:attrNameLst>
                                          <p:attrName>style.visibility</p:attrName>
                                        </p:attrNameLst>
                                      </p:cBhvr>
                                      <p:to>
                                        <p:strVal val="visible"/>
                                      </p:to>
                                    </p:set>
                                    <p:animEffect transition="in" filter="checkerboard(across)">
                                      <p:cBhvr>
                                        <p:cTn id="42" dur="500"/>
                                        <p:tgtEl>
                                          <p:spTgt spid="2152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1524">
                                            <p:txEl>
                                              <p:pRg st="12" end="12"/>
                                            </p:txEl>
                                          </p:spTgt>
                                        </p:tgtEl>
                                        <p:attrNameLst>
                                          <p:attrName>style.visibility</p:attrName>
                                        </p:attrNameLst>
                                      </p:cBhvr>
                                      <p:to>
                                        <p:strVal val="visible"/>
                                      </p:to>
                                    </p:set>
                                    <p:animEffect transition="in" filter="checkerboard(across)">
                                      <p:cBhvr>
                                        <p:cTn id="47" dur="500"/>
                                        <p:tgtEl>
                                          <p:spTgt spid="21524">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1524">
                                            <p:txEl>
                                              <p:pRg st="14" end="14"/>
                                            </p:txEl>
                                          </p:spTgt>
                                        </p:tgtEl>
                                        <p:attrNameLst>
                                          <p:attrName>style.visibility</p:attrName>
                                        </p:attrNameLst>
                                      </p:cBhvr>
                                      <p:to>
                                        <p:strVal val="visible"/>
                                      </p:to>
                                    </p:set>
                                    <p:animEffect transition="in" filter="checkerboard(across)">
                                      <p:cBhvr>
                                        <p:cTn id="52" dur="500"/>
                                        <p:tgtEl>
                                          <p:spTgt spid="21524">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21524">
                                            <p:txEl>
                                              <p:pRg st="16" end="16"/>
                                            </p:txEl>
                                          </p:spTgt>
                                        </p:tgtEl>
                                        <p:attrNameLst>
                                          <p:attrName>style.visibility</p:attrName>
                                        </p:attrNameLst>
                                      </p:cBhvr>
                                      <p:to>
                                        <p:strVal val="visible"/>
                                      </p:to>
                                    </p:set>
                                    <p:animEffect transition="in" filter="checkerboard(across)">
                                      <p:cBhvr>
                                        <p:cTn id="57" dur="500"/>
                                        <p:tgtEl>
                                          <p:spTgt spid="21524">
                                            <p:txEl>
                                              <p:pRg st="16" end="16"/>
                                            </p:txEl>
                                          </p:spTgt>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checkerboard(across)">
                                      <p:cBhvr>
                                        <p:cTn id="60" dur="500"/>
                                        <p:tgtEl>
                                          <p:spTgt spid="93"/>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checkerboard(across)">
                                      <p:cBhvr>
                                        <p:cTn id="63" dur="500"/>
                                        <p:tgtEl>
                                          <p:spTgt spid="94"/>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checkerboard(across)">
                                      <p:cBhvr>
                                        <p:cTn id="66" dur="500"/>
                                        <p:tgtEl>
                                          <p:spTgt spid="96"/>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21529"/>
                                        </p:tgtEl>
                                        <p:attrNameLst>
                                          <p:attrName>style.visibility</p:attrName>
                                        </p:attrNameLst>
                                      </p:cBhvr>
                                      <p:to>
                                        <p:strVal val="visible"/>
                                      </p:to>
                                    </p:set>
                                    <p:animEffect transition="in" filter="checkerboard(across)">
                                      <p:cBhvr>
                                        <p:cTn id="69" dur="500"/>
                                        <p:tgtEl>
                                          <p:spTgt spid="21529"/>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checkerboard(across)">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21529" grpId="0"/>
      <p:bldP spid="9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2548" name="ZoneTexte 230"/>
          <p:cNvSpPr txBox="1">
            <a:spLocks noChangeArrowheads="1"/>
          </p:cNvSpPr>
          <p:nvPr/>
        </p:nvSpPr>
        <p:spPr bwMode="auto">
          <a:xfrm>
            <a:off x="817813" y="1628800"/>
            <a:ext cx="7498603" cy="4708981"/>
          </a:xfrm>
          <a:prstGeom prst="rect">
            <a:avLst/>
          </a:prstGeom>
          <a:noFill/>
          <a:ln w="9525">
            <a:noFill/>
            <a:miter lim="800000"/>
            <a:headEnd/>
            <a:tailEnd/>
          </a:ln>
        </p:spPr>
        <p:txBody>
          <a:bodyPr wrap="square">
            <a:spAutoFit/>
          </a:bodyPr>
          <a:lstStyle/>
          <a:p>
            <a:pPr algn="just"/>
            <a:r>
              <a:rPr lang="fr-FR" b="1" dirty="0"/>
              <a:t>L’équation des </a:t>
            </a:r>
            <a:r>
              <a:rPr lang="fr-FR" b="1" dirty="0" err="1"/>
              <a:t>f.m.m</a:t>
            </a:r>
            <a:endParaRPr lang="fr-FR" b="1" dirty="0"/>
          </a:p>
          <a:p>
            <a:pPr algn="just"/>
            <a:endParaRPr lang="fr-FR" b="1" dirty="0"/>
          </a:p>
          <a:p>
            <a:pPr algn="just"/>
            <a:r>
              <a:rPr lang="fr-FR" dirty="0"/>
              <a:t>En charge             n</a:t>
            </a:r>
            <a:r>
              <a:rPr lang="fr-FR" baseline="-25000" dirty="0"/>
              <a:t>1</a:t>
            </a:r>
            <a:r>
              <a:rPr lang="fr-FR" u="sng" dirty="0"/>
              <a:t>I</a:t>
            </a:r>
            <a:r>
              <a:rPr lang="fr-FR" baseline="-25000" dirty="0"/>
              <a:t>1</a:t>
            </a:r>
            <a:r>
              <a:rPr lang="fr-FR" dirty="0"/>
              <a:t> + n</a:t>
            </a:r>
            <a:r>
              <a:rPr lang="fr-FR" baseline="-25000" dirty="0"/>
              <a:t>2</a:t>
            </a:r>
            <a:r>
              <a:rPr lang="fr-FR" dirty="0"/>
              <a:t> </a:t>
            </a:r>
            <a:r>
              <a:rPr lang="fr-FR" u="sng" dirty="0"/>
              <a:t>I</a:t>
            </a:r>
            <a:r>
              <a:rPr lang="fr-FR" baseline="-25000" dirty="0"/>
              <a:t>2</a:t>
            </a:r>
            <a:r>
              <a:rPr lang="fr-FR" dirty="0"/>
              <a:t> = </a:t>
            </a:r>
            <a:r>
              <a:rPr lang="fr-FR" dirty="0">
                <a:sym typeface="Symbol" pitchFamily="18" charset="2"/>
              </a:rPr>
              <a:t></a:t>
            </a:r>
            <a:r>
              <a:rPr lang="fr-FR" dirty="0"/>
              <a:t> . </a:t>
            </a:r>
            <a:r>
              <a:rPr lang="fr-FR" u="sng" dirty="0"/>
              <a:t>Ф</a:t>
            </a:r>
            <a:r>
              <a:rPr lang="fr-FR" dirty="0"/>
              <a:t>   	</a:t>
            </a:r>
          </a:p>
          <a:p>
            <a:pPr algn="just"/>
            <a:endParaRPr lang="fr-FR" dirty="0"/>
          </a:p>
          <a:p>
            <a:pPr algn="just"/>
            <a:endParaRPr lang="fr-FR" dirty="0"/>
          </a:p>
          <a:p>
            <a:pPr algn="just"/>
            <a:r>
              <a:rPr lang="fr-FR" dirty="0"/>
              <a:t>A vide                   n</a:t>
            </a:r>
            <a:r>
              <a:rPr lang="fr-FR" baseline="-25000" dirty="0"/>
              <a:t>1</a:t>
            </a:r>
            <a:r>
              <a:rPr lang="fr-FR" dirty="0"/>
              <a:t> </a:t>
            </a:r>
            <a:r>
              <a:rPr lang="fr-FR" u="sng" dirty="0"/>
              <a:t>I</a:t>
            </a:r>
            <a:r>
              <a:rPr lang="fr-FR" baseline="-25000" dirty="0"/>
              <a:t>10</a:t>
            </a:r>
            <a:r>
              <a:rPr lang="fr-FR" dirty="0"/>
              <a:t>  =  </a:t>
            </a:r>
            <a:r>
              <a:rPr lang="fr-FR" dirty="0">
                <a:sym typeface="Symbol" pitchFamily="18" charset="2"/>
              </a:rPr>
              <a:t></a:t>
            </a:r>
            <a:r>
              <a:rPr lang="fr-FR" dirty="0"/>
              <a:t> </a:t>
            </a:r>
            <a:r>
              <a:rPr lang="fr-FR" u="sng" dirty="0"/>
              <a:t>Ф</a:t>
            </a:r>
            <a:r>
              <a:rPr lang="fr-FR" baseline="-25000" dirty="0"/>
              <a:t>10</a:t>
            </a:r>
            <a:endParaRPr lang="fr-FR" dirty="0"/>
          </a:p>
          <a:p>
            <a:pPr algn="just"/>
            <a:r>
              <a:rPr lang="fr-FR" dirty="0"/>
              <a:t> </a:t>
            </a:r>
          </a:p>
          <a:p>
            <a:pPr algn="just"/>
            <a:endParaRPr lang="fr-FR" dirty="0"/>
          </a:p>
          <a:p>
            <a:pPr algn="just"/>
            <a:r>
              <a:rPr lang="fr-FR" dirty="0"/>
              <a:t>Le transformateur est considéré comme une machine à flux imposé par la tension d’alimentation. Comme cette tension est pratiquement la même à vide et en charge. </a:t>
            </a:r>
          </a:p>
          <a:p>
            <a:pPr algn="just"/>
            <a:endParaRPr lang="fr-FR" dirty="0"/>
          </a:p>
          <a:p>
            <a:pPr algn="just"/>
            <a:endParaRPr lang="fr-FR" dirty="0"/>
          </a:p>
          <a:p>
            <a:pPr algn="just"/>
            <a:endParaRPr lang="fr-FR" dirty="0"/>
          </a:p>
          <a:p>
            <a:pPr algn="just"/>
            <a:r>
              <a:rPr lang="fr-FR" dirty="0"/>
              <a:t>	donc </a:t>
            </a:r>
            <a:r>
              <a:rPr lang="fr-FR" u="sng" dirty="0"/>
              <a:t>Ф</a:t>
            </a:r>
            <a:r>
              <a:rPr lang="fr-FR" baseline="-25000" dirty="0"/>
              <a:t>10</a:t>
            </a:r>
            <a:r>
              <a:rPr lang="fr-FR" dirty="0"/>
              <a:t> ≈</a:t>
            </a:r>
            <a:r>
              <a:rPr lang="fr-FR" u="sng" dirty="0"/>
              <a:t> Ф</a:t>
            </a:r>
            <a:r>
              <a:rPr lang="fr-FR" dirty="0"/>
              <a:t>                   </a:t>
            </a:r>
            <a:r>
              <a:rPr lang="it-IT" dirty="0"/>
              <a:t>Donc       </a:t>
            </a:r>
            <a:r>
              <a:rPr lang="it-IT" b="1" dirty="0"/>
              <a:t>n</a:t>
            </a:r>
            <a:r>
              <a:rPr lang="it-IT" b="1" baseline="-25000" dirty="0"/>
              <a:t>1</a:t>
            </a:r>
            <a:r>
              <a:rPr lang="it-IT" b="1" dirty="0"/>
              <a:t> </a:t>
            </a:r>
            <a:r>
              <a:rPr lang="it-IT" b="1" u="sng" dirty="0"/>
              <a:t>I</a:t>
            </a:r>
            <a:r>
              <a:rPr lang="it-IT" b="1" baseline="-25000" dirty="0"/>
              <a:t>1</a:t>
            </a:r>
            <a:r>
              <a:rPr lang="it-IT" b="1" dirty="0"/>
              <a:t> + n</a:t>
            </a:r>
            <a:r>
              <a:rPr lang="it-IT" b="1" baseline="-25000" dirty="0"/>
              <a:t>2</a:t>
            </a:r>
            <a:r>
              <a:rPr lang="it-IT" b="1" dirty="0"/>
              <a:t> </a:t>
            </a:r>
            <a:r>
              <a:rPr lang="it-IT" b="1" u="sng" dirty="0"/>
              <a:t>I</a:t>
            </a:r>
            <a:r>
              <a:rPr lang="it-IT" b="1" baseline="-25000" dirty="0"/>
              <a:t>2</a:t>
            </a:r>
            <a:r>
              <a:rPr lang="it-IT" b="1" dirty="0"/>
              <a:t> = n</a:t>
            </a:r>
            <a:r>
              <a:rPr lang="it-IT" b="1" baseline="-25000" dirty="0"/>
              <a:t>1</a:t>
            </a:r>
            <a:r>
              <a:rPr lang="it-IT" b="1" dirty="0"/>
              <a:t> </a:t>
            </a:r>
            <a:r>
              <a:rPr lang="it-IT" b="1" u="sng" dirty="0"/>
              <a:t>I</a:t>
            </a:r>
            <a:r>
              <a:rPr lang="it-IT" b="1" baseline="-25000" dirty="0"/>
              <a:t>10</a:t>
            </a:r>
          </a:p>
          <a:p>
            <a:pPr algn="just"/>
            <a:endParaRPr lang="it-IT" b="1" baseline="-25000" dirty="0"/>
          </a:p>
          <a:p>
            <a:pPr algn="just"/>
            <a:endParaRPr lang="fr-FR" b="1"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25</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548">
                                            <p:txEl>
                                              <p:pRg st="0" end="0"/>
                                            </p:txEl>
                                          </p:spTgt>
                                        </p:tgtEl>
                                        <p:attrNameLst>
                                          <p:attrName>style.visibility</p:attrName>
                                        </p:attrNameLst>
                                      </p:cBhvr>
                                      <p:to>
                                        <p:strVal val="visible"/>
                                      </p:to>
                                    </p:set>
                                    <p:animEffect transition="in" filter="checkerboard(across)">
                                      <p:cBhvr>
                                        <p:cTn id="7" dur="500"/>
                                        <p:tgtEl>
                                          <p:spTgt spid="2254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2548">
                                            <p:txEl>
                                              <p:pRg st="2" end="2"/>
                                            </p:txEl>
                                          </p:spTgt>
                                        </p:tgtEl>
                                        <p:attrNameLst>
                                          <p:attrName>style.visibility</p:attrName>
                                        </p:attrNameLst>
                                      </p:cBhvr>
                                      <p:to>
                                        <p:strVal val="visible"/>
                                      </p:to>
                                    </p:set>
                                    <p:animEffect transition="in" filter="checkerboard(across)">
                                      <p:cBhvr>
                                        <p:cTn id="10" dur="500"/>
                                        <p:tgtEl>
                                          <p:spTgt spid="22548">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2548">
                                            <p:txEl>
                                              <p:pRg st="5" end="5"/>
                                            </p:txEl>
                                          </p:spTgt>
                                        </p:tgtEl>
                                        <p:attrNameLst>
                                          <p:attrName>style.visibility</p:attrName>
                                        </p:attrNameLst>
                                      </p:cBhvr>
                                      <p:to>
                                        <p:strVal val="visible"/>
                                      </p:to>
                                    </p:set>
                                    <p:animEffect transition="in" filter="checkerboard(across)">
                                      <p:cBhvr>
                                        <p:cTn id="13" dur="500"/>
                                        <p:tgtEl>
                                          <p:spTgt spid="22548">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48">
                                            <p:txEl>
                                              <p:pRg st="8" end="8"/>
                                            </p:txEl>
                                          </p:spTgt>
                                        </p:tgtEl>
                                        <p:attrNameLst>
                                          <p:attrName>style.visibility</p:attrName>
                                        </p:attrNameLst>
                                      </p:cBhvr>
                                      <p:to>
                                        <p:strVal val="visible"/>
                                      </p:to>
                                    </p:set>
                                    <p:animEffect transition="in" filter="checkerboard(across)">
                                      <p:cBhvr>
                                        <p:cTn id="18" dur="500"/>
                                        <p:tgtEl>
                                          <p:spTgt spid="22548">
                                            <p:txEl>
                                              <p:pRg st="8" end="8"/>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48">
                                            <p:txEl>
                                              <p:pRg st="12" end="12"/>
                                            </p:txEl>
                                          </p:spTgt>
                                        </p:tgtEl>
                                        <p:attrNameLst>
                                          <p:attrName>style.visibility</p:attrName>
                                        </p:attrNameLst>
                                      </p:cBhvr>
                                      <p:to>
                                        <p:strVal val="visible"/>
                                      </p:to>
                                    </p:set>
                                    <p:animEffect transition="in" filter="checkerboard(across)">
                                      <p:cBhvr>
                                        <p:cTn id="21" dur="500"/>
                                        <p:tgtEl>
                                          <p:spTgt spid="2254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3572" name="ZoneTexte 230"/>
          <p:cNvSpPr txBox="1">
            <a:spLocks noChangeArrowheads="1"/>
          </p:cNvSpPr>
          <p:nvPr/>
        </p:nvSpPr>
        <p:spPr bwMode="auto">
          <a:xfrm>
            <a:off x="911536" y="1732294"/>
            <a:ext cx="4143375" cy="4278094"/>
          </a:xfrm>
          <a:prstGeom prst="rect">
            <a:avLst/>
          </a:prstGeom>
          <a:noFill/>
          <a:ln w="9525">
            <a:noFill/>
            <a:miter lim="800000"/>
            <a:headEnd/>
            <a:tailEnd/>
          </a:ln>
        </p:spPr>
        <p:txBody>
          <a:bodyPr>
            <a:spAutoFit/>
          </a:bodyPr>
          <a:lstStyle/>
          <a:p>
            <a:pPr algn="just"/>
            <a:r>
              <a:rPr lang="fr-FR" sz="1700" b="1" dirty="0"/>
              <a:t>Diagramme vectoriel</a:t>
            </a:r>
          </a:p>
          <a:p>
            <a:pPr algn="just"/>
            <a:endParaRPr lang="fr-FR" sz="1700" b="1" dirty="0"/>
          </a:p>
          <a:p>
            <a:pPr algn="just"/>
            <a:r>
              <a:rPr lang="fr-FR" sz="1700" dirty="0"/>
              <a:t>On suppose connu le régime du secondaire caractérisé par U</a:t>
            </a:r>
            <a:r>
              <a:rPr lang="fr-FR" sz="1700" baseline="-25000" dirty="0"/>
              <a:t>2</a:t>
            </a:r>
            <a:r>
              <a:rPr lang="fr-FR" sz="1700" dirty="0"/>
              <a:t> , I</a:t>
            </a:r>
            <a:r>
              <a:rPr lang="fr-FR" sz="1700" baseline="-25000" dirty="0"/>
              <a:t>2</a:t>
            </a:r>
            <a:r>
              <a:rPr lang="fr-FR" sz="1700" dirty="0"/>
              <a:t> , φ</a:t>
            </a:r>
            <a:r>
              <a:rPr lang="fr-FR" sz="1700" baseline="-25000" dirty="0"/>
              <a:t>2</a:t>
            </a:r>
            <a:endParaRPr lang="fr-FR" sz="1700" dirty="0"/>
          </a:p>
          <a:p>
            <a:pPr algn="just"/>
            <a:r>
              <a:rPr lang="it-IT" sz="1700" dirty="0"/>
              <a:t> </a:t>
            </a:r>
          </a:p>
          <a:p>
            <a:pPr algn="just"/>
            <a:endParaRPr lang="it-IT" sz="1700" dirty="0"/>
          </a:p>
          <a:p>
            <a:pPr algn="just"/>
            <a:endParaRPr lang="it-IT" sz="1700" u="sng" dirty="0"/>
          </a:p>
          <a:p>
            <a:pPr algn="just"/>
            <a:r>
              <a:rPr lang="it-IT" sz="1700" u="sng" dirty="0"/>
              <a:t>U</a:t>
            </a:r>
            <a:r>
              <a:rPr lang="it-IT" sz="1700" baseline="-25000" dirty="0"/>
              <a:t>2</a:t>
            </a:r>
            <a:r>
              <a:rPr lang="it-IT" sz="1700" dirty="0"/>
              <a:t> , </a:t>
            </a:r>
            <a:r>
              <a:rPr lang="it-IT" sz="1700" u="sng" dirty="0"/>
              <a:t>I</a:t>
            </a:r>
            <a:r>
              <a:rPr lang="it-IT" sz="1700" baseline="-25000" dirty="0"/>
              <a:t>2</a:t>
            </a:r>
            <a:r>
              <a:rPr lang="it-IT" sz="1700" dirty="0"/>
              <a:t> , </a:t>
            </a:r>
            <a:r>
              <a:rPr lang="fr-FR" sz="1700" dirty="0"/>
              <a:t>φ</a:t>
            </a:r>
            <a:r>
              <a:rPr lang="it-IT" sz="1700" baseline="-25000" dirty="0"/>
              <a:t>2  </a:t>
            </a:r>
            <a:r>
              <a:rPr lang="it-IT" sz="1700" dirty="0"/>
              <a:t> →   </a:t>
            </a:r>
            <a:r>
              <a:rPr lang="it-IT" sz="1700" u="sng" dirty="0"/>
              <a:t>E</a:t>
            </a:r>
            <a:r>
              <a:rPr lang="it-IT" sz="1700" baseline="-25000" dirty="0"/>
              <a:t>2</a:t>
            </a:r>
            <a:r>
              <a:rPr lang="it-IT" sz="1700" dirty="0"/>
              <a:t> = </a:t>
            </a:r>
            <a:r>
              <a:rPr lang="it-IT" sz="1700" u="sng" dirty="0"/>
              <a:t>U</a:t>
            </a:r>
            <a:r>
              <a:rPr lang="it-IT" sz="1700" baseline="-25000" dirty="0"/>
              <a:t>2</a:t>
            </a:r>
            <a:r>
              <a:rPr lang="it-IT" sz="1700" dirty="0"/>
              <a:t> + r</a:t>
            </a:r>
            <a:r>
              <a:rPr lang="it-IT" sz="1700" baseline="-25000" dirty="0"/>
              <a:t>2</a:t>
            </a:r>
            <a:r>
              <a:rPr lang="it-IT" sz="1700" dirty="0"/>
              <a:t> </a:t>
            </a:r>
            <a:r>
              <a:rPr lang="it-IT" sz="1700" u="sng" dirty="0"/>
              <a:t>I</a:t>
            </a:r>
            <a:r>
              <a:rPr lang="it-IT" sz="1700" baseline="-25000" dirty="0"/>
              <a:t>2</a:t>
            </a:r>
            <a:r>
              <a:rPr lang="it-IT" sz="1700" dirty="0"/>
              <a:t> + j ℓ</a:t>
            </a:r>
            <a:r>
              <a:rPr lang="it-IT" sz="1700" baseline="-25000" dirty="0"/>
              <a:t>2</a:t>
            </a:r>
            <a:r>
              <a:rPr lang="it-IT" sz="1700" dirty="0"/>
              <a:t> </a:t>
            </a:r>
            <a:r>
              <a:rPr lang="el-GR" sz="1700" dirty="0"/>
              <a:t>ω</a:t>
            </a:r>
            <a:r>
              <a:rPr lang="it-IT" sz="1700" dirty="0"/>
              <a:t> </a:t>
            </a:r>
            <a:r>
              <a:rPr lang="it-IT" sz="1700" u="sng" dirty="0"/>
              <a:t>I</a:t>
            </a:r>
            <a:r>
              <a:rPr lang="it-IT" sz="1700" baseline="-25000" dirty="0"/>
              <a:t>2</a:t>
            </a:r>
            <a:r>
              <a:rPr lang="it-IT" sz="1700" dirty="0"/>
              <a:t> </a:t>
            </a:r>
          </a:p>
          <a:p>
            <a:pPr algn="just"/>
            <a:r>
              <a:rPr lang="it-IT" sz="1700" dirty="0"/>
              <a:t> </a:t>
            </a:r>
          </a:p>
          <a:p>
            <a:pPr algn="just"/>
            <a:r>
              <a:rPr lang="it-IT" sz="1700" dirty="0"/>
              <a:t>	   →</a:t>
            </a:r>
            <a:r>
              <a:rPr lang="de-DE" sz="1700" dirty="0"/>
              <a:t>   </a:t>
            </a:r>
            <a:r>
              <a:rPr lang="de-DE" sz="1700" u="sng" dirty="0"/>
              <a:t>E</a:t>
            </a:r>
            <a:r>
              <a:rPr lang="de-DE" sz="1700" baseline="-25000" dirty="0"/>
              <a:t>1</a:t>
            </a:r>
            <a:r>
              <a:rPr lang="de-DE" sz="1700" dirty="0"/>
              <a:t>  tel que  </a:t>
            </a:r>
            <a:r>
              <a:rPr lang="de-DE" sz="1700" u="sng" dirty="0"/>
              <a:t>E</a:t>
            </a:r>
            <a:r>
              <a:rPr lang="de-DE" sz="1700" baseline="-25000" dirty="0"/>
              <a:t>2 </a:t>
            </a:r>
            <a:r>
              <a:rPr lang="de-DE" sz="1700" dirty="0"/>
              <a:t>= - m </a:t>
            </a:r>
            <a:r>
              <a:rPr lang="de-DE" sz="1700" u="sng" dirty="0"/>
              <a:t>E</a:t>
            </a:r>
            <a:r>
              <a:rPr lang="de-DE" sz="1700" baseline="-25000" dirty="0"/>
              <a:t>1</a:t>
            </a:r>
          </a:p>
          <a:p>
            <a:pPr algn="just"/>
            <a:endParaRPr lang="it-IT" sz="1700" u="sng" dirty="0"/>
          </a:p>
          <a:p>
            <a:pPr algn="just"/>
            <a:endParaRPr lang="it-IT" sz="1700" u="sng" dirty="0"/>
          </a:p>
          <a:p>
            <a:pPr algn="just"/>
            <a:endParaRPr lang="it-IT" sz="1700" u="sng" dirty="0"/>
          </a:p>
          <a:p>
            <a:pPr algn="just"/>
            <a:endParaRPr lang="fr-FR" sz="1700" dirty="0"/>
          </a:p>
          <a:p>
            <a:pPr algn="just"/>
            <a:r>
              <a:rPr lang="de-DE" sz="1700" dirty="0"/>
              <a:t>	</a:t>
            </a:r>
            <a:endParaRPr lang="fr-FR" sz="1700" dirty="0"/>
          </a:p>
          <a:p>
            <a:pPr algn="just"/>
            <a:endParaRPr lang="fr-FR" sz="1700" b="1" dirty="0"/>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26</a:t>
            </a:fld>
            <a:endParaRPr lang="fr-FR"/>
          </a:p>
        </p:txBody>
      </p:sp>
      <p:grpSp>
        <p:nvGrpSpPr>
          <p:cNvPr id="8" name="Groupe 7"/>
          <p:cNvGrpSpPr/>
          <p:nvPr/>
        </p:nvGrpSpPr>
        <p:grpSpPr>
          <a:xfrm>
            <a:off x="5580112" y="4253143"/>
            <a:ext cx="2430460" cy="1624129"/>
            <a:chOff x="5580112" y="3356992"/>
            <a:chExt cx="2430460" cy="1624129"/>
          </a:xfrm>
        </p:grpSpPr>
        <p:grpSp>
          <p:nvGrpSpPr>
            <p:cNvPr id="2" name="Groupe 72"/>
            <p:cNvGrpSpPr>
              <a:grpSpLocks/>
            </p:cNvGrpSpPr>
            <p:nvPr/>
          </p:nvGrpSpPr>
          <p:grpSpPr bwMode="auto">
            <a:xfrm>
              <a:off x="5580112" y="3356992"/>
              <a:ext cx="2430460" cy="1624129"/>
              <a:chOff x="6713538" y="2462204"/>
              <a:chExt cx="2430462" cy="1624130"/>
            </a:xfrm>
          </p:grpSpPr>
          <p:sp>
            <p:nvSpPr>
              <p:cNvPr id="21526" name="Line 244"/>
              <p:cNvSpPr>
                <a:spLocks noChangeShapeType="1"/>
              </p:cNvSpPr>
              <p:nvPr/>
            </p:nvSpPr>
            <p:spPr bwMode="auto">
              <a:xfrm>
                <a:off x="6713538" y="3490904"/>
                <a:ext cx="1028700" cy="0"/>
              </a:xfrm>
              <a:prstGeom prst="line">
                <a:avLst/>
              </a:prstGeom>
              <a:noFill/>
              <a:ln w="9525">
                <a:solidFill>
                  <a:srgbClr val="000000"/>
                </a:solidFill>
                <a:round/>
                <a:headEnd/>
                <a:tailEnd type="stealth" w="med" len="med"/>
              </a:ln>
            </p:spPr>
            <p:txBody>
              <a:bodyPr/>
              <a:lstStyle/>
              <a:p>
                <a:endParaRPr lang="fr-FR"/>
              </a:p>
            </p:txBody>
          </p:sp>
          <p:sp>
            <p:nvSpPr>
              <p:cNvPr id="21527" name="Line 245"/>
              <p:cNvSpPr>
                <a:spLocks noChangeShapeType="1"/>
              </p:cNvSpPr>
              <p:nvPr/>
            </p:nvSpPr>
            <p:spPr bwMode="auto">
              <a:xfrm flipV="1">
                <a:off x="6713538" y="2462204"/>
                <a:ext cx="1828800" cy="1028700"/>
              </a:xfrm>
              <a:prstGeom prst="line">
                <a:avLst/>
              </a:prstGeom>
              <a:noFill/>
              <a:ln w="9525">
                <a:solidFill>
                  <a:srgbClr val="000000"/>
                </a:solidFill>
                <a:round/>
                <a:headEnd/>
                <a:tailEnd type="stealth" w="med" len="med"/>
              </a:ln>
            </p:spPr>
            <p:txBody>
              <a:bodyPr/>
              <a:lstStyle/>
              <a:p>
                <a:endParaRPr lang="fr-FR"/>
              </a:p>
            </p:txBody>
          </p:sp>
          <p:sp>
            <p:nvSpPr>
              <p:cNvPr id="21545" name="Text Box 267"/>
              <p:cNvSpPr txBox="1">
                <a:spLocks noChangeArrowheads="1"/>
              </p:cNvSpPr>
              <p:nvPr/>
            </p:nvSpPr>
            <p:spPr bwMode="auto">
              <a:xfrm>
                <a:off x="7234238" y="2714620"/>
                <a:ext cx="409596" cy="342900"/>
              </a:xfrm>
              <a:prstGeom prst="rect">
                <a:avLst/>
              </a:prstGeom>
              <a:noFill/>
              <a:ln w="9525">
                <a:noFill/>
                <a:miter lim="800000"/>
                <a:headEnd/>
                <a:tailEnd/>
              </a:ln>
            </p:spPr>
            <p:txBody>
              <a:bodyPr/>
              <a:lstStyle/>
              <a:p>
                <a:r>
                  <a:rPr lang="fr-FR" sz="1400" i="1" u="sng"/>
                  <a:t>E</a:t>
                </a:r>
                <a:r>
                  <a:rPr lang="fr-FR" sz="1400" i="1" baseline="-25000"/>
                  <a:t>2</a:t>
                </a:r>
                <a:endParaRPr lang="fr-FR" sz="1400"/>
              </a:p>
            </p:txBody>
          </p:sp>
          <p:sp>
            <p:nvSpPr>
              <p:cNvPr id="21546" name="Text Box 269"/>
              <p:cNvSpPr txBox="1">
                <a:spLocks noChangeArrowheads="1"/>
              </p:cNvSpPr>
              <p:nvPr/>
            </p:nvSpPr>
            <p:spPr bwMode="auto">
              <a:xfrm>
                <a:off x="8313738" y="2919404"/>
                <a:ext cx="830262" cy="457200"/>
              </a:xfrm>
              <a:prstGeom prst="rect">
                <a:avLst/>
              </a:prstGeom>
              <a:noFill/>
              <a:ln w="9525">
                <a:noFill/>
                <a:miter lim="800000"/>
                <a:headEnd/>
                <a:tailEnd/>
              </a:ln>
            </p:spPr>
            <p:txBody>
              <a:bodyPr/>
              <a:lstStyle/>
              <a:p>
                <a:r>
                  <a:rPr lang="en-GB" sz="1400" i="1"/>
                  <a:t>j </a:t>
                </a:r>
                <a:r>
                  <a:rPr lang="it-IT" sz="1400" i="1"/>
                  <a:t>ℓ</a:t>
                </a:r>
                <a:r>
                  <a:rPr lang="en-GB" sz="1400" i="1" baseline="-25000"/>
                  <a:t> 2</a:t>
                </a:r>
                <a:r>
                  <a:rPr lang="en-GB" sz="1400" i="1"/>
                  <a:t> </a:t>
                </a:r>
                <a:r>
                  <a:rPr lang="el-GR" sz="1400" i="1"/>
                  <a:t>ω</a:t>
                </a:r>
                <a:r>
                  <a:rPr lang="en-GB" sz="1400" i="1"/>
                  <a:t> </a:t>
                </a:r>
                <a:r>
                  <a:rPr lang="en-GB" sz="1400" i="1" u="sng"/>
                  <a:t>I</a:t>
                </a:r>
                <a:r>
                  <a:rPr lang="en-GB" sz="1400" i="1" baseline="-25000"/>
                  <a:t>2</a:t>
                </a:r>
                <a:endParaRPr lang="fr-FR" sz="1400"/>
              </a:p>
            </p:txBody>
          </p:sp>
          <p:sp>
            <p:nvSpPr>
              <p:cNvPr id="21547" name="Text Box 271"/>
              <p:cNvSpPr txBox="1">
                <a:spLocks noChangeArrowheads="1"/>
              </p:cNvSpPr>
              <p:nvPr/>
            </p:nvSpPr>
            <p:spPr bwMode="auto">
              <a:xfrm>
                <a:off x="7123858" y="3806934"/>
                <a:ext cx="342900" cy="279400"/>
              </a:xfrm>
              <a:prstGeom prst="rect">
                <a:avLst/>
              </a:prstGeom>
              <a:noFill/>
              <a:ln w="9525">
                <a:noFill/>
                <a:miter lim="800000"/>
                <a:headEnd/>
                <a:tailEnd/>
              </a:ln>
            </p:spPr>
            <p:txBody>
              <a:bodyPr/>
              <a:lstStyle/>
              <a:p>
                <a:r>
                  <a:rPr lang="fr-FR" sz="1600" i="1" u="sng" dirty="0"/>
                  <a:t>I</a:t>
                </a:r>
                <a:r>
                  <a:rPr lang="fr-FR" sz="1600" i="1" baseline="-25000" dirty="0"/>
                  <a:t>2</a:t>
                </a:r>
                <a:endParaRPr lang="fr-FR" sz="1600" dirty="0"/>
              </a:p>
            </p:txBody>
          </p:sp>
          <p:sp>
            <p:nvSpPr>
              <p:cNvPr id="21548" name="Arc 272"/>
              <p:cNvSpPr>
                <a:spLocks/>
              </p:cNvSpPr>
              <p:nvPr/>
            </p:nvSpPr>
            <p:spPr bwMode="auto">
              <a:xfrm rot="8399362" flipH="1">
                <a:off x="7043738" y="3516304"/>
                <a:ext cx="114300" cy="114300"/>
              </a:xfrm>
              <a:custGeom>
                <a:avLst/>
                <a:gdLst>
                  <a:gd name="T0" fmla="*/ 0 w 21600"/>
                  <a:gd name="T1" fmla="*/ 0 h 21600"/>
                  <a:gd name="T2" fmla="*/ 89622217 w 21600"/>
                  <a:gd name="T3" fmla="*/ 89622217 h 21600"/>
                  <a:gd name="T4" fmla="*/ 0 w 21600"/>
                  <a:gd name="T5" fmla="*/ 896222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1549" name="Line 273"/>
              <p:cNvSpPr>
                <a:spLocks noChangeShapeType="1"/>
              </p:cNvSpPr>
              <p:nvPr/>
            </p:nvSpPr>
            <p:spPr bwMode="auto">
              <a:xfrm>
                <a:off x="7742238" y="3490904"/>
                <a:ext cx="457200" cy="228600"/>
              </a:xfrm>
              <a:prstGeom prst="line">
                <a:avLst/>
              </a:prstGeom>
              <a:noFill/>
              <a:ln w="9525">
                <a:solidFill>
                  <a:srgbClr val="000000"/>
                </a:solidFill>
                <a:round/>
                <a:headEnd/>
                <a:tailEnd type="triangle" w="med" len="med"/>
              </a:ln>
            </p:spPr>
            <p:txBody>
              <a:bodyPr/>
              <a:lstStyle/>
              <a:p>
                <a:endParaRPr lang="fr-FR"/>
              </a:p>
            </p:txBody>
          </p:sp>
          <p:sp>
            <p:nvSpPr>
              <p:cNvPr id="21550" name="Line 274"/>
              <p:cNvSpPr>
                <a:spLocks noChangeShapeType="1"/>
              </p:cNvSpPr>
              <p:nvPr/>
            </p:nvSpPr>
            <p:spPr bwMode="auto">
              <a:xfrm flipV="1">
                <a:off x="8199438" y="2462204"/>
                <a:ext cx="342900" cy="1257300"/>
              </a:xfrm>
              <a:prstGeom prst="line">
                <a:avLst/>
              </a:prstGeom>
              <a:noFill/>
              <a:ln w="9525">
                <a:solidFill>
                  <a:srgbClr val="000000"/>
                </a:solidFill>
                <a:round/>
                <a:headEnd/>
                <a:tailEnd type="triangle" w="med" len="med"/>
              </a:ln>
            </p:spPr>
            <p:txBody>
              <a:bodyPr/>
              <a:lstStyle/>
              <a:p>
                <a:endParaRPr lang="fr-FR"/>
              </a:p>
            </p:txBody>
          </p:sp>
          <p:sp>
            <p:nvSpPr>
              <p:cNvPr id="21551" name="Text Box 275"/>
              <p:cNvSpPr txBox="1">
                <a:spLocks noChangeArrowheads="1"/>
              </p:cNvSpPr>
              <p:nvPr/>
            </p:nvSpPr>
            <p:spPr bwMode="auto">
              <a:xfrm>
                <a:off x="7259638" y="3214686"/>
                <a:ext cx="457200" cy="342900"/>
              </a:xfrm>
              <a:prstGeom prst="rect">
                <a:avLst/>
              </a:prstGeom>
              <a:noFill/>
              <a:ln w="9525">
                <a:noFill/>
                <a:miter lim="800000"/>
                <a:headEnd/>
                <a:tailEnd/>
              </a:ln>
            </p:spPr>
            <p:txBody>
              <a:bodyPr/>
              <a:lstStyle/>
              <a:p>
                <a:r>
                  <a:rPr lang="fr-FR" sz="1400" i="1" u="sng" dirty="0"/>
                  <a:t>U</a:t>
                </a:r>
                <a:r>
                  <a:rPr lang="fr-FR" sz="1400" i="1" baseline="-25000" dirty="0"/>
                  <a:t>2</a:t>
                </a:r>
                <a:endParaRPr lang="fr-FR" sz="1400" dirty="0"/>
              </a:p>
            </p:txBody>
          </p:sp>
          <p:sp>
            <p:nvSpPr>
              <p:cNvPr id="21552" name="Text Box 276"/>
              <p:cNvSpPr txBox="1">
                <a:spLocks noChangeArrowheads="1"/>
              </p:cNvSpPr>
              <p:nvPr/>
            </p:nvSpPr>
            <p:spPr bwMode="auto">
              <a:xfrm>
                <a:off x="7640638" y="3541704"/>
                <a:ext cx="646138" cy="342900"/>
              </a:xfrm>
              <a:prstGeom prst="rect">
                <a:avLst/>
              </a:prstGeom>
              <a:noFill/>
              <a:ln w="9525">
                <a:noFill/>
                <a:miter lim="800000"/>
                <a:headEnd/>
                <a:tailEnd/>
              </a:ln>
            </p:spPr>
            <p:txBody>
              <a:bodyPr/>
              <a:lstStyle/>
              <a:p>
                <a:r>
                  <a:rPr lang="fr-FR" sz="1400" i="1"/>
                  <a:t>r</a:t>
                </a:r>
                <a:r>
                  <a:rPr lang="fr-FR" sz="1400" i="1" baseline="-25000"/>
                  <a:t>2 </a:t>
                </a:r>
                <a:r>
                  <a:rPr lang="fr-FR" sz="1400" i="1" u="sng"/>
                  <a:t>I</a:t>
                </a:r>
                <a:r>
                  <a:rPr lang="fr-FR" sz="1400" i="1" baseline="-25000"/>
                  <a:t>2</a:t>
                </a:r>
                <a:endParaRPr lang="fr-FR" sz="1400"/>
              </a:p>
            </p:txBody>
          </p:sp>
          <p:sp>
            <p:nvSpPr>
              <p:cNvPr id="21558" name="Rectangle 66"/>
              <p:cNvSpPr>
                <a:spLocks noChangeArrowheads="1"/>
              </p:cNvSpPr>
              <p:nvPr/>
            </p:nvSpPr>
            <p:spPr bwMode="auto">
              <a:xfrm>
                <a:off x="7072330" y="3396199"/>
                <a:ext cx="445956" cy="353943"/>
              </a:xfrm>
              <a:prstGeom prst="rect">
                <a:avLst/>
              </a:prstGeom>
              <a:noFill/>
              <a:ln w="9525">
                <a:noFill/>
                <a:miter lim="800000"/>
                <a:headEnd/>
                <a:tailEnd/>
              </a:ln>
            </p:spPr>
            <p:txBody>
              <a:bodyPr wrap="none">
                <a:spAutoFit/>
              </a:bodyPr>
              <a:lstStyle/>
              <a:p>
                <a:r>
                  <a:rPr lang="fr-FR" sz="1700"/>
                  <a:t>φ</a:t>
                </a:r>
                <a:r>
                  <a:rPr lang="it-IT" sz="1700" baseline="-25000"/>
                  <a:t>2 </a:t>
                </a:r>
                <a:endParaRPr lang="fr-FR" sz="1700"/>
              </a:p>
            </p:txBody>
          </p:sp>
        </p:grpSp>
        <p:cxnSp>
          <p:nvCxnSpPr>
            <p:cNvPr id="6" name="Connecteur droit avec flèche 5"/>
            <p:cNvCxnSpPr/>
            <p:nvPr/>
          </p:nvCxnSpPr>
          <p:spPr>
            <a:xfrm>
              <a:off x="5583975" y="4386153"/>
              <a:ext cx="709857" cy="284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3" name="Line 247"/>
          <p:cNvSpPr>
            <a:spLocks noChangeShapeType="1"/>
          </p:cNvSpPr>
          <p:nvPr/>
        </p:nvSpPr>
        <p:spPr bwMode="auto">
          <a:xfrm flipH="1">
            <a:off x="4827241" y="5255330"/>
            <a:ext cx="800100" cy="571500"/>
          </a:xfrm>
          <a:prstGeom prst="line">
            <a:avLst/>
          </a:prstGeom>
          <a:noFill/>
          <a:ln w="9525">
            <a:solidFill>
              <a:srgbClr val="000000"/>
            </a:solidFill>
            <a:round/>
            <a:headEnd/>
            <a:tailEnd type="triangle" w="med" len="med"/>
          </a:ln>
        </p:spPr>
        <p:txBody>
          <a:bodyPr/>
          <a:lstStyle/>
          <a:p>
            <a:endParaRPr lang="fr-FR"/>
          </a:p>
        </p:txBody>
      </p:sp>
      <p:sp>
        <p:nvSpPr>
          <p:cNvPr id="44" name="Text Box 279"/>
          <p:cNvSpPr txBox="1">
            <a:spLocks noChangeArrowheads="1"/>
          </p:cNvSpPr>
          <p:nvPr/>
        </p:nvSpPr>
        <p:spPr bwMode="auto">
          <a:xfrm>
            <a:off x="4890383" y="5369272"/>
            <a:ext cx="342900" cy="228600"/>
          </a:xfrm>
          <a:prstGeom prst="rect">
            <a:avLst/>
          </a:prstGeom>
          <a:noFill/>
          <a:ln w="9525">
            <a:noFill/>
            <a:miter lim="800000"/>
            <a:headEnd/>
            <a:tailEnd/>
          </a:ln>
        </p:spPr>
        <p:txBody>
          <a:bodyPr/>
          <a:lstStyle/>
          <a:p>
            <a:r>
              <a:rPr lang="fr-FR" sz="1200" i="1" u="sng"/>
              <a:t>E</a:t>
            </a:r>
            <a:r>
              <a:rPr lang="fr-FR" sz="1200" i="1" baseline="-25000"/>
              <a:t>1</a:t>
            </a:r>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72">
                                            <p:txEl>
                                              <p:pRg st="0" end="0"/>
                                            </p:txEl>
                                          </p:spTgt>
                                        </p:tgtEl>
                                        <p:attrNameLst>
                                          <p:attrName>style.visibility</p:attrName>
                                        </p:attrNameLst>
                                      </p:cBhvr>
                                      <p:to>
                                        <p:strVal val="visible"/>
                                      </p:to>
                                    </p:set>
                                    <p:animEffect transition="in" filter="checkerboard(across)">
                                      <p:cBhvr>
                                        <p:cTn id="7" dur="500"/>
                                        <p:tgtEl>
                                          <p:spTgt spid="2357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572">
                                            <p:txEl>
                                              <p:pRg st="2" end="2"/>
                                            </p:txEl>
                                          </p:spTgt>
                                        </p:tgtEl>
                                        <p:attrNameLst>
                                          <p:attrName>style.visibility</p:attrName>
                                        </p:attrNameLst>
                                      </p:cBhvr>
                                      <p:to>
                                        <p:strVal val="visible"/>
                                      </p:to>
                                    </p:set>
                                    <p:animEffect transition="in" filter="checkerboard(across)">
                                      <p:cBhvr>
                                        <p:cTn id="10" dur="500"/>
                                        <p:tgtEl>
                                          <p:spTgt spid="2357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3572">
                                            <p:txEl>
                                              <p:pRg st="6" end="6"/>
                                            </p:txEl>
                                          </p:spTgt>
                                        </p:tgtEl>
                                        <p:attrNameLst>
                                          <p:attrName>style.visibility</p:attrName>
                                        </p:attrNameLst>
                                      </p:cBhvr>
                                      <p:to>
                                        <p:strVal val="visible"/>
                                      </p:to>
                                    </p:set>
                                    <p:animEffect transition="in" filter="checkerboard(across)">
                                      <p:cBhvr>
                                        <p:cTn id="15" dur="500"/>
                                        <p:tgtEl>
                                          <p:spTgt spid="23572">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572">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3572" name="ZoneTexte 230"/>
          <p:cNvSpPr txBox="1">
            <a:spLocks noChangeArrowheads="1"/>
          </p:cNvSpPr>
          <p:nvPr/>
        </p:nvSpPr>
        <p:spPr bwMode="auto">
          <a:xfrm>
            <a:off x="914566" y="1864728"/>
            <a:ext cx="4143375" cy="2621230"/>
          </a:xfrm>
          <a:prstGeom prst="rect">
            <a:avLst/>
          </a:prstGeom>
          <a:noFill/>
          <a:ln w="9525">
            <a:noFill/>
            <a:miter lim="800000"/>
            <a:headEnd/>
            <a:tailEnd/>
          </a:ln>
        </p:spPr>
        <p:txBody>
          <a:bodyPr>
            <a:spAutoFit/>
          </a:bodyPr>
          <a:lstStyle/>
          <a:p>
            <a:pPr algn="just"/>
            <a:r>
              <a:rPr lang="fr-FR" sz="1700" b="1" dirty="0"/>
              <a:t>Diagramme vectoriel</a:t>
            </a:r>
          </a:p>
          <a:p>
            <a:pPr algn="just"/>
            <a:endParaRPr lang="fr-FR" sz="1700" b="1" dirty="0"/>
          </a:p>
          <a:p>
            <a:pPr algn="just"/>
            <a:endParaRPr lang="it-IT" sz="1700" u="sng" dirty="0"/>
          </a:p>
          <a:p>
            <a:pPr algn="just"/>
            <a:r>
              <a:rPr lang="it-IT" sz="1700" u="sng" dirty="0"/>
              <a:t>I</a:t>
            </a:r>
            <a:r>
              <a:rPr lang="it-IT" sz="1700" baseline="-25000" dirty="0"/>
              <a:t>10a</a:t>
            </a:r>
            <a:r>
              <a:rPr lang="it-IT" sz="1700" dirty="0"/>
              <a:t> et </a:t>
            </a:r>
            <a:r>
              <a:rPr lang="it-IT" sz="1700" u="sng" dirty="0"/>
              <a:t>I</a:t>
            </a:r>
            <a:r>
              <a:rPr lang="it-IT" sz="1700" baseline="-25000" dirty="0"/>
              <a:t>10r</a:t>
            </a:r>
            <a:r>
              <a:rPr lang="it-IT" sz="1700" dirty="0"/>
              <a:t>   →    </a:t>
            </a:r>
            <a:r>
              <a:rPr lang="it-IT" sz="1700" u="sng" dirty="0"/>
              <a:t>I</a:t>
            </a:r>
            <a:r>
              <a:rPr lang="it-IT" sz="1700" baseline="-25000" dirty="0"/>
              <a:t>10</a:t>
            </a:r>
            <a:r>
              <a:rPr lang="it-IT" sz="1700" dirty="0"/>
              <a:t> = </a:t>
            </a:r>
            <a:r>
              <a:rPr lang="it-IT" sz="1700" u="sng" dirty="0"/>
              <a:t>I</a:t>
            </a:r>
            <a:r>
              <a:rPr lang="it-IT" sz="1700" baseline="-25000" dirty="0"/>
              <a:t>10a</a:t>
            </a:r>
            <a:r>
              <a:rPr lang="it-IT" sz="1700" dirty="0"/>
              <a:t> + </a:t>
            </a:r>
            <a:r>
              <a:rPr lang="it-IT" sz="1700" u="sng" dirty="0"/>
              <a:t>I</a:t>
            </a:r>
            <a:r>
              <a:rPr lang="it-IT" sz="1700" baseline="-25000" dirty="0"/>
              <a:t>10r</a:t>
            </a:r>
          </a:p>
          <a:p>
            <a:pPr algn="just"/>
            <a:endParaRPr lang="fr-FR" sz="1700" dirty="0"/>
          </a:p>
          <a:p>
            <a:pPr algn="just"/>
            <a:r>
              <a:rPr lang="it-IT" sz="1700" dirty="0"/>
              <a:t> 	  →     </a:t>
            </a:r>
            <a:r>
              <a:rPr lang="it-IT" sz="1700" u="sng" dirty="0"/>
              <a:t>I</a:t>
            </a:r>
            <a:r>
              <a:rPr lang="it-IT" sz="1700" baseline="-25000" dirty="0"/>
              <a:t>1</a:t>
            </a:r>
            <a:r>
              <a:rPr lang="it-IT" sz="1700" dirty="0"/>
              <a:t> = </a:t>
            </a:r>
            <a:r>
              <a:rPr lang="it-IT" sz="1700" u="sng" dirty="0"/>
              <a:t>I</a:t>
            </a:r>
            <a:r>
              <a:rPr lang="it-IT" sz="1700" baseline="-25000" dirty="0"/>
              <a:t>10 </a:t>
            </a:r>
            <a:r>
              <a:rPr lang="it-IT" sz="1700" dirty="0"/>
              <a:t>– m </a:t>
            </a:r>
            <a:r>
              <a:rPr lang="it-IT" sz="1700" u="sng" dirty="0"/>
              <a:t>I</a:t>
            </a:r>
            <a:r>
              <a:rPr lang="it-IT" sz="1700" baseline="-25000" dirty="0"/>
              <a:t>2 ;    </a:t>
            </a:r>
          </a:p>
          <a:p>
            <a:pPr algn="just"/>
            <a:r>
              <a:rPr lang="it-IT" sz="1700" baseline="-25000" dirty="0"/>
              <a:t>      </a:t>
            </a:r>
          </a:p>
          <a:p>
            <a:pPr algn="just"/>
            <a:r>
              <a:rPr lang="it-IT" sz="1700" baseline="-25000" dirty="0"/>
              <a:t>                          </a:t>
            </a:r>
            <a:endParaRPr lang="fr-FR" sz="1700" dirty="0"/>
          </a:p>
          <a:p>
            <a:pPr algn="just"/>
            <a:r>
              <a:rPr lang="de-DE" sz="1700" dirty="0"/>
              <a:t>	</a:t>
            </a:r>
            <a:endParaRPr lang="fr-FR" sz="1700" dirty="0"/>
          </a:p>
          <a:p>
            <a:pPr algn="just"/>
            <a:endParaRPr lang="fr-FR" sz="1700" b="1" dirty="0"/>
          </a:p>
        </p:txBody>
      </p:sp>
      <p:grpSp>
        <p:nvGrpSpPr>
          <p:cNvPr id="2" name="Groupe 72"/>
          <p:cNvGrpSpPr>
            <a:grpSpLocks/>
          </p:cNvGrpSpPr>
          <p:nvPr/>
        </p:nvGrpSpPr>
        <p:grpSpPr bwMode="auto">
          <a:xfrm>
            <a:off x="4485582" y="4038400"/>
            <a:ext cx="3952873" cy="1681175"/>
            <a:chOff x="5191125" y="2462204"/>
            <a:chExt cx="3952875" cy="1681176"/>
          </a:xfrm>
        </p:grpSpPr>
        <p:sp>
          <p:nvSpPr>
            <p:cNvPr id="21526" name="Line 244"/>
            <p:cNvSpPr>
              <a:spLocks noChangeShapeType="1"/>
            </p:cNvSpPr>
            <p:nvPr/>
          </p:nvSpPr>
          <p:spPr bwMode="auto">
            <a:xfrm>
              <a:off x="6713538" y="3490904"/>
              <a:ext cx="1028700" cy="0"/>
            </a:xfrm>
            <a:prstGeom prst="line">
              <a:avLst/>
            </a:prstGeom>
            <a:noFill/>
            <a:ln w="9525">
              <a:solidFill>
                <a:srgbClr val="000000"/>
              </a:solidFill>
              <a:round/>
              <a:headEnd/>
              <a:tailEnd type="stealth" w="med" len="med"/>
            </a:ln>
          </p:spPr>
          <p:txBody>
            <a:bodyPr/>
            <a:lstStyle/>
            <a:p>
              <a:endParaRPr lang="fr-FR"/>
            </a:p>
          </p:txBody>
        </p:sp>
        <p:sp>
          <p:nvSpPr>
            <p:cNvPr id="21527" name="Line 245"/>
            <p:cNvSpPr>
              <a:spLocks noChangeShapeType="1"/>
            </p:cNvSpPr>
            <p:nvPr/>
          </p:nvSpPr>
          <p:spPr bwMode="auto">
            <a:xfrm flipV="1">
              <a:off x="6713538" y="2462204"/>
              <a:ext cx="1828800" cy="1028700"/>
            </a:xfrm>
            <a:prstGeom prst="line">
              <a:avLst/>
            </a:prstGeom>
            <a:noFill/>
            <a:ln w="9525">
              <a:solidFill>
                <a:srgbClr val="000000"/>
              </a:solidFill>
              <a:round/>
              <a:headEnd/>
              <a:tailEnd type="stealth" w="med" len="med"/>
            </a:ln>
          </p:spPr>
          <p:txBody>
            <a:bodyPr/>
            <a:lstStyle/>
            <a:p>
              <a:endParaRPr lang="fr-FR"/>
            </a:p>
          </p:txBody>
        </p:sp>
        <p:sp>
          <p:nvSpPr>
            <p:cNvPr id="21534" name="Line 252"/>
            <p:cNvSpPr>
              <a:spLocks noChangeShapeType="1"/>
            </p:cNvSpPr>
            <p:nvPr/>
          </p:nvSpPr>
          <p:spPr bwMode="auto">
            <a:xfrm rot="-89973">
              <a:off x="5191125" y="2763829"/>
              <a:ext cx="2438400" cy="1181100"/>
            </a:xfrm>
            <a:prstGeom prst="line">
              <a:avLst/>
            </a:prstGeom>
            <a:noFill/>
            <a:ln w="9525">
              <a:solidFill>
                <a:srgbClr val="000000"/>
              </a:solidFill>
              <a:round/>
              <a:headEnd type="stealth" w="med" len="med"/>
              <a:tailEnd type="stealth" w="med" len="med"/>
            </a:ln>
          </p:spPr>
          <p:txBody>
            <a:bodyPr/>
            <a:lstStyle/>
            <a:p>
              <a:endParaRPr lang="fr-FR"/>
            </a:p>
          </p:txBody>
        </p:sp>
        <p:sp>
          <p:nvSpPr>
            <p:cNvPr id="21545" name="Text Box 267"/>
            <p:cNvSpPr txBox="1">
              <a:spLocks noChangeArrowheads="1"/>
            </p:cNvSpPr>
            <p:nvPr/>
          </p:nvSpPr>
          <p:spPr bwMode="auto">
            <a:xfrm>
              <a:off x="7234238" y="2714620"/>
              <a:ext cx="409596" cy="342900"/>
            </a:xfrm>
            <a:prstGeom prst="rect">
              <a:avLst/>
            </a:prstGeom>
            <a:noFill/>
            <a:ln w="9525">
              <a:noFill/>
              <a:miter lim="800000"/>
              <a:headEnd/>
              <a:tailEnd/>
            </a:ln>
          </p:spPr>
          <p:txBody>
            <a:bodyPr/>
            <a:lstStyle/>
            <a:p>
              <a:r>
                <a:rPr lang="fr-FR" sz="1400" i="1" u="sng"/>
                <a:t>E</a:t>
              </a:r>
              <a:r>
                <a:rPr lang="fr-FR" sz="1400" i="1" baseline="-25000"/>
                <a:t>2</a:t>
              </a:r>
              <a:endParaRPr lang="fr-FR" sz="1400"/>
            </a:p>
          </p:txBody>
        </p:sp>
        <p:sp>
          <p:nvSpPr>
            <p:cNvPr id="21546" name="Text Box 269"/>
            <p:cNvSpPr txBox="1">
              <a:spLocks noChangeArrowheads="1"/>
            </p:cNvSpPr>
            <p:nvPr/>
          </p:nvSpPr>
          <p:spPr bwMode="auto">
            <a:xfrm>
              <a:off x="8313738" y="2919404"/>
              <a:ext cx="830262" cy="457200"/>
            </a:xfrm>
            <a:prstGeom prst="rect">
              <a:avLst/>
            </a:prstGeom>
            <a:noFill/>
            <a:ln w="9525">
              <a:noFill/>
              <a:miter lim="800000"/>
              <a:headEnd/>
              <a:tailEnd/>
            </a:ln>
          </p:spPr>
          <p:txBody>
            <a:bodyPr/>
            <a:lstStyle/>
            <a:p>
              <a:r>
                <a:rPr lang="en-GB" sz="1400" i="1"/>
                <a:t>j </a:t>
              </a:r>
              <a:r>
                <a:rPr lang="it-IT" sz="1400" i="1"/>
                <a:t>ℓ</a:t>
              </a:r>
              <a:r>
                <a:rPr lang="en-GB" sz="1400" i="1" baseline="-25000"/>
                <a:t> 2</a:t>
              </a:r>
              <a:r>
                <a:rPr lang="en-GB" sz="1400" i="1"/>
                <a:t> </a:t>
              </a:r>
              <a:r>
                <a:rPr lang="el-GR" sz="1400" i="1"/>
                <a:t>ω</a:t>
              </a:r>
              <a:r>
                <a:rPr lang="en-GB" sz="1400" i="1"/>
                <a:t> </a:t>
              </a:r>
              <a:r>
                <a:rPr lang="en-GB" sz="1400" i="1" u="sng"/>
                <a:t>I</a:t>
              </a:r>
              <a:r>
                <a:rPr lang="en-GB" sz="1400" i="1" baseline="-25000"/>
                <a:t>2</a:t>
              </a:r>
              <a:endParaRPr lang="fr-FR" sz="1400"/>
            </a:p>
          </p:txBody>
        </p:sp>
        <p:sp>
          <p:nvSpPr>
            <p:cNvPr id="21547" name="Text Box 271"/>
            <p:cNvSpPr txBox="1">
              <a:spLocks noChangeArrowheads="1"/>
            </p:cNvSpPr>
            <p:nvPr/>
          </p:nvSpPr>
          <p:spPr bwMode="auto">
            <a:xfrm>
              <a:off x="7300934" y="3863980"/>
              <a:ext cx="342900" cy="279400"/>
            </a:xfrm>
            <a:prstGeom prst="rect">
              <a:avLst/>
            </a:prstGeom>
            <a:noFill/>
            <a:ln w="9525">
              <a:noFill/>
              <a:miter lim="800000"/>
              <a:headEnd/>
              <a:tailEnd/>
            </a:ln>
          </p:spPr>
          <p:txBody>
            <a:bodyPr/>
            <a:lstStyle/>
            <a:p>
              <a:r>
                <a:rPr lang="fr-FR" sz="1600" i="1" u="sng"/>
                <a:t>I</a:t>
              </a:r>
              <a:r>
                <a:rPr lang="fr-FR" sz="1600" i="1" baseline="-25000"/>
                <a:t>2</a:t>
              </a:r>
              <a:endParaRPr lang="fr-FR" sz="1600"/>
            </a:p>
          </p:txBody>
        </p:sp>
        <p:sp>
          <p:nvSpPr>
            <p:cNvPr id="21548" name="Arc 272"/>
            <p:cNvSpPr>
              <a:spLocks/>
            </p:cNvSpPr>
            <p:nvPr/>
          </p:nvSpPr>
          <p:spPr bwMode="auto">
            <a:xfrm rot="8399362" flipH="1">
              <a:off x="7043738" y="3516304"/>
              <a:ext cx="114300" cy="114300"/>
            </a:xfrm>
            <a:custGeom>
              <a:avLst/>
              <a:gdLst>
                <a:gd name="T0" fmla="*/ 0 w 21600"/>
                <a:gd name="T1" fmla="*/ 0 h 21600"/>
                <a:gd name="T2" fmla="*/ 89622217 w 21600"/>
                <a:gd name="T3" fmla="*/ 89622217 h 21600"/>
                <a:gd name="T4" fmla="*/ 0 w 21600"/>
                <a:gd name="T5" fmla="*/ 896222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1549" name="Line 273"/>
            <p:cNvSpPr>
              <a:spLocks noChangeShapeType="1"/>
            </p:cNvSpPr>
            <p:nvPr/>
          </p:nvSpPr>
          <p:spPr bwMode="auto">
            <a:xfrm>
              <a:off x="7742238" y="3490904"/>
              <a:ext cx="457200" cy="228600"/>
            </a:xfrm>
            <a:prstGeom prst="line">
              <a:avLst/>
            </a:prstGeom>
            <a:noFill/>
            <a:ln w="9525">
              <a:solidFill>
                <a:srgbClr val="000000"/>
              </a:solidFill>
              <a:round/>
              <a:headEnd/>
              <a:tailEnd type="triangle" w="med" len="med"/>
            </a:ln>
          </p:spPr>
          <p:txBody>
            <a:bodyPr/>
            <a:lstStyle/>
            <a:p>
              <a:endParaRPr lang="fr-FR"/>
            </a:p>
          </p:txBody>
        </p:sp>
        <p:sp>
          <p:nvSpPr>
            <p:cNvPr id="21550" name="Line 274"/>
            <p:cNvSpPr>
              <a:spLocks noChangeShapeType="1"/>
            </p:cNvSpPr>
            <p:nvPr/>
          </p:nvSpPr>
          <p:spPr bwMode="auto">
            <a:xfrm flipV="1">
              <a:off x="8199438" y="2462204"/>
              <a:ext cx="342900" cy="1257300"/>
            </a:xfrm>
            <a:prstGeom prst="line">
              <a:avLst/>
            </a:prstGeom>
            <a:noFill/>
            <a:ln w="9525">
              <a:solidFill>
                <a:srgbClr val="000000"/>
              </a:solidFill>
              <a:round/>
              <a:headEnd/>
              <a:tailEnd type="triangle" w="med" len="med"/>
            </a:ln>
          </p:spPr>
          <p:txBody>
            <a:bodyPr/>
            <a:lstStyle/>
            <a:p>
              <a:endParaRPr lang="fr-FR"/>
            </a:p>
          </p:txBody>
        </p:sp>
        <p:sp>
          <p:nvSpPr>
            <p:cNvPr id="21551" name="Text Box 275"/>
            <p:cNvSpPr txBox="1">
              <a:spLocks noChangeArrowheads="1"/>
            </p:cNvSpPr>
            <p:nvPr/>
          </p:nvSpPr>
          <p:spPr bwMode="auto">
            <a:xfrm>
              <a:off x="7259638" y="3214686"/>
              <a:ext cx="457200" cy="342900"/>
            </a:xfrm>
            <a:prstGeom prst="rect">
              <a:avLst/>
            </a:prstGeom>
            <a:noFill/>
            <a:ln w="9525">
              <a:noFill/>
              <a:miter lim="800000"/>
              <a:headEnd/>
              <a:tailEnd/>
            </a:ln>
          </p:spPr>
          <p:txBody>
            <a:bodyPr/>
            <a:lstStyle/>
            <a:p>
              <a:r>
                <a:rPr lang="fr-FR" sz="1400" i="1" u="sng"/>
                <a:t>U</a:t>
              </a:r>
              <a:r>
                <a:rPr lang="fr-FR" sz="1400" i="1" baseline="-25000"/>
                <a:t>2</a:t>
              </a:r>
              <a:endParaRPr lang="fr-FR" sz="1400"/>
            </a:p>
          </p:txBody>
        </p:sp>
        <p:sp>
          <p:nvSpPr>
            <p:cNvPr id="21552" name="Text Box 276"/>
            <p:cNvSpPr txBox="1">
              <a:spLocks noChangeArrowheads="1"/>
            </p:cNvSpPr>
            <p:nvPr/>
          </p:nvSpPr>
          <p:spPr bwMode="auto">
            <a:xfrm>
              <a:off x="7640638" y="3541704"/>
              <a:ext cx="646138" cy="342900"/>
            </a:xfrm>
            <a:prstGeom prst="rect">
              <a:avLst/>
            </a:prstGeom>
            <a:noFill/>
            <a:ln w="9525">
              <a:noFill/>
              <a:miter lim="800000"/>
              <a:headEnd/>
              <a:tailEnd/>
            </a:ln>
          </p:spPr>
          <p:txBody>
            <a:bodyPr/>
            <a:lstStyle/>
            <a:p>
              <a:r>
                <a:rPr lang="fr-FR" sz="1400" i="1"/>
                <a:t>r</a:t>
              </a:r>
              <a:r>
                <a:rPr lang="fr-FR" sz="1400" i="1" baseline="-25000"/>
                <a:t>2 </a:t>
              </a:r>
              <a:r>
                <a:rPr lang="fr-FR" sz="1400" i="1" u="sng"/>
                <a:t>I</a:t>
              </a:r>
              <a:r>
                <a:rPr lang="fr-FR" sz="1400" i="1" baseline="-25000"/>
                <a:t>2</a:t>
              </a:r>
              <a:endParaRPr lang="fr-FR" sz="1400"/>
            </a:p>
          </p:txBody>
        </p:sp>
        <p:sp>
          <p:nvSpPr>
            <p:cNvPr id="21553" name="Text Box 279"/>
            <p:cNvSpPr txBox="1">
              <a:spLocks noChangeArrowheads="1"/>
            </p:cNvSpPr>
            <p:nvPr/>
          </p:nvSpPr>
          <p:spPr bwMode="auto">
            <a:xfrm>
              <a:off x="5976580" y="3604846"/>
              <a:ext cx="342900" cy="228600"/>
            </a:xfrm>
            <a:prstGeom prst="rect">
              <a:avLst/>
            </a:prstGeom>
            <a:noFill/>
            <a:ln w="9525">
              <a:noFill/>
              <a:miter lim="800000"/>
              <a:headEnd/>
              <a:tailEnd/>
            </a:ln>
          </p:spPr>
          <p:txBody>
            <a:bodyPr/>
            <a:lstStyle/>
            <a:p>
              <a:r>
                <a:rPr lang="fr-FR" sz="1200" i="1" u="sng"/>
                <a:t>E</a:t>
              </a:r>
              <a:r>
                <a:rPr lang="fr-FR" sz="1200" i="1" baseline="-25000"/>
                <a:t>1</a:t>
              </a:r>
              <a:endParaRPr lang="fr-FR"/>
            </a:p>
          </p:txBody>
        </p:sp>
        <p:sp>
          <p:nvSpPr>
            <p:cNvPr id="21558" name="Rectangle 66"/>
            <p:cNvSpPr>
              <a:spLocks noChangeArrowheads="1"/>
            </p:cNvSpPr>
            <p:nvPr/>
          </p:nvSpPr>
          <p:spPr bwMode="auto">
            <a:xfrm>
              <a:off x="7072330" y="3396199"/>
              <a:ext cx="445956" cy="353943"/>
            </a:xfrm>
            <a:prstGeom prst="rect">
              <a:avLst/>
            </a:prstGeom>
            <a:noFill/>
            <a:ln w="9525">
              <a:noFill/>
              <a:miter lim="800000"/>
              <a:headEnd/>
              <a:tailEnd/>
            </a:ln>
          </p:spPr>
          <p:txBody>
            <a:bodyPr wrap="none">
              <a:spAutoFit/>
            </a:bodyPr>
            <a:lstStyle/>
            <a:p>
              <a:r>
                <a:rPr lang="fr-FR" sz="1700"/>
                <a:t>φ</a:t>
              </a:r>
              <a:r>
                <a:rPr lang="it-IT" sz="1700" baseline="-25000"/>
                <a:t>2 </a:t>
              </a:r>
              <a:endParaRPr lang="fr-FR" sz="1700"/>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27</a:t>
            </a:fld>
            <a:endParaRPr lang="fr-FR"/>
          </a:p>
        </p:txBody>
      </p:sp>
      <p:sp>
        <p:nvSpPr>
          <p:cNvPr id="49" name="Text Box 263"/>
          <p:cNvSpPr txBox="1">
            <a:spLocks noChangeArrowheads="1"/>
          </p:cNvSpPr>
          <p:nvPr/>
        </p:nvSpPr>
        <p:spPr bwMode="auto">
          <a:xfrm>
            <a:off x="4269676" y="4485958"/>
            <a:ext cx="582619" cy="466733"/>
          </a:xfrm>
          <a:prstGeom prst="rect">
            <a:avLst/>
          </a:prstGeom>
          <a:noFill/>
          <a:ln w="9525">
            <a:noFill/>
            <a:miter lim="800000"/>
            <a:headEnd/>
            <a:tailEnd/>
          </a:ln>
        </p:spPr>
        <p:txBody>
          <a:bodyPr/>
          <a:lstStyle/>
          <a:p>
            <a:r>
              <a:rPr lang="fr-FR" sz="1400" i="1" dirty="0"/>
              <a:t>-mI</a:t>
            </a:r>
            <a:r>
              <a:rPr lang="fr-FR" sz="1400" i="1" baseline="-25000" dirty="0"/>
              <a:t>2</a:t>
            </a:r>
            <a:endParaRPr lang="fr-FR" sz="1400" dirty="0"/>
          </a:p>
        </p:txBody>
      </p:sp>
      <p:sp>
        <p:nvSpPr>
          <p:cNvPr id="55" name="Line 247"/>
          <p:cNvSpPr>
            <a:spLocks noChangeShapeType="1"/>
          </p:cNvSpPr>
          <p:nvPr/>
        </p:nvSpPr>
        <p:spPr bwMode="auto">
          <a:xfrm flipH="1">
            <a:off x="5249297" y="5054378"/>
            <a:ext cx="800100" cy="571500"/>
          </a:xfrm>
          <a:prstGeom prst="line">
            <a:avLst/>
          </a:prstGeom>
          <a:noFill/>
          <a:ln w="9525">
            <a:solidFill>
              <a:srgbClr val="000000"/>
            </a:solidFill>
            <a:round/>
            <a:headEnd/>
            <a:tailEnd type="triangle" w="med" len="med"/>
          </a:ln>
        </p:spPr>
        <p:txBody>
          <a:bodyPr/>
          <a:lstStyle/>
          <a:p>
            <a:endParaRPr lang="fr-FR"/>
          </a:p>
        </p:txBody>
      </p:sp>
      <p:grpSp>
        <p:nvGrpSpPr>
          <p:cNvPr id="4" name="Groupe 3"/>
          <p:cNvGrpSpPr/>
          <p:nvPr/>
        </p:nvGrpSpPr>
        <p:grpSpPr>
          <a:xfrm>
            <a:off x="5176546" y="2339232"/>
            <a:ext cx="1130299" cy="1519235"/>
            <a:chOff x="5210823" y="2061790"/>
            <a:chExt cx="1130299" cy="1519235"/>
          </a:xfrm>
        </p:grpSpPr>
        <p:sp>
          <p:nvSpPr>
            <p:cNvPr id="50" name="Line 248"/>
            <p:cNvSpPr>
              <a:spLocks noChangeShapeType="1"/>
            </p:cNvSpPr>
            <p:nvPr/>
          </p:nvSpPr>
          <p:spPr bwMode="auto">
            <a:xfrm flipH="1" flipV="1">
              <a:off x="5553723" y="2209426"/>
              <a:ext cx="571500" cy="914399"/>
            </a:xfrm>
            <a:prstGeom prst="line">
              <a:avLst/>
            </a:prstGeom>
            <a:noFill/>
            <a:ln w="9525">
              <a:solidFill>
                <a:srgbClr val="000000"/>
              </a:solidFill>
              <a:round/>
              <a:headEnd/>
              <a:tailEnd type="triangle" w="med" len="med"/>
            </a:ln>
          </p:spPr>
          <p:txBody>
            <a:bodyPr/>
            <a:lstStyle/>
            <a:p>
              <a:endParaRPr lang="fr-FR"/>
            </a:p>
          </p:txBody>
        </p:sp>
        <p:sp>
          <p:nvSpPr>
            <p:cNvPr id="51" name="Line 251"/>
            <p:cNvSpPr>
              <a:spLocks noChangeShapeType="1"/>
            </p:cNvSpPr>
            <p:nvPr/>
          </p:nvSpPr>
          <p:spPr bwMode="auto">
            <a:xfrm flipH="1" flipV="1">
              <a:off x="5210823" y="2438026"/>
              <a:ext cx="914400" cy="685800"/>
            </a:xfrm>
            <a:prstGeom prst="line">
              <a:avLst/>
            </a:prstGeom>
            <a:noFill/>
            <a:ln w="9525">
              <a:solidFill>
                <a:srgbClr val="000000"/>
              </a:solidFill>
              <a:round/>
              <a:headEnd/>
              <a:tailEnd type="triangle" w="med" len="med"/>
            </a:ln>
          </p:spPr>
          <p:txBody>
            <a:bodyPr/>
            <a:lstStyle/>
            <a:p>
              <a:endParaRPr lang="fr-FR"/>
            </a:p>
          </p:txBody>
        </p:sp>
        <p:sp>
          <p:nvSpPr>
            <p:cNvPr id="52" name="Text Box 260"/>
            <p:cNvSpPr txBox="1">
              <a:spLocks noChangeArrowheads="1"/>
            </p:cNvSpPr>
            <p:nvPr/>
          </p:nvSpPr>
          <p:spPr bwMode="auto">
            <a:xfrm>
              <a:off x="5626758" y="2061790"/>
              <a:ext cx="457200" cy="342900"/>
            </a:xfrm>
            <a:prstGeom prst="rect">
              <a:avLst/>
            </a:prstGeom>
            <a:noFill/>
            <a:ln w="9525">
              <a:noFill/>
              <a:miter lim="800000"/>
              <a:headEnd/>
              <a:tailEnd/>
            </a:ln>
          </p:spPr>
          <p:txBody>
            <a:bodyPr/>
            <a:lstStyle/>
            <a:p>
              <a:r>
                <a:rPr lang="fr-FR" sz="1400" i="1" u="sng"/>
                <a:t>I</a:t>
              </a:r>
              <a:r>
                <a:rPr lang="fr-FR" sz="1400" i="1" baseline="-25000"/>
                <a:t>10r</a:t>
              </a:r>
              <a:endParaRPr lang="fr-FR" sz="1400"/>
            </a:p>
          </p:txBody>
        </p:sp>
        <p:sp>
          <p:nvSpPr>
            <p:cNvPr id="53" name="Text Box 286"/>
            <p:cNvSpPr txBox="1">
              <a:spLocks noChangeArrowheads="1"/>
            </p:cNvSpPr>
            <p:nvPr/>
          </p:nvSpPr>
          <p:spPr bwMode="auto">
            <a:xfrm>
              <a:off x="5883922" y="3200025"/>
              <a:ext cx="457200" cy="381000"/>
            </a:xfrm>
            <a:prstGeom prst="rect">
              <a:avLst/>
            </a:prstGeom>
            <a:noFill/>
            <a:ln w="9525">
              <a:noFill/>
              <a:miter lim="800000"/>
              <a:headEnd/>
              <a:tailEnd/>
            </a:ln>
          </p:spPr>
          <p:txBody>
            <a:bodyPr/>
            <a:lstStyle/>
            <a:p>
              <a:pPr algn="ctr"/>
              <a:r>
                <a:rPr lang="fr-FR" sz="1400" i="1" u="sng"/>
                <a:t>I</a:t>
              </a:r>
              <a:r>
                <a:rPr lang="fr-FR" sz="1400" i="1" baseline="-25000"/>
                <a:t>10a</a:t>
              </a:r>
              <a:endParaRPr lang="fr-FR" sz="1400"/>
            </a:p>
          </p:txBody>
        </p:sp>
        <p:sp>
          <p:nvSpPr>
            <p:cNvPr id="54" name="Text Box 288"/>
            <p:cNvSpPr txBox="1">
              <a:spLocks noChangeArrowheads="1"/>
            </p:cNvSpPr>
            <p:nvPr/>
          </p:nvSpPr>
          <p:spPr bwMode="auto">
            <a:xfrm>
              <a:off x="5325123" y="2276104"/>
              <a:ext cx="515950" cy="328618"/>
            </a:xfrm>
            <a:prstGeom prst="rect">
              <a:avLst/>
            </a:prstGeom>
            <a:noFill/>
            <a:ln w="9525">
              <a:noFill/>
              <a:miter lim="800000"/>
              <a:headEnd/>
              <a:tailEnd/>
            </a:ln>
          </p:spPr>
          <p:txBody>
            <a:bodyPr/>
            <a:lstStyle/>
            <a:p>
              <a:r>
                <a:rPr lang="fr-FR" sz="1400" i="1" u="sng" dirty="0"/>
                <a:t>I</a:t>
              </a:r>
              <a:r>
                <a:rPr lang="fr-FR" sz="1400" i="1" baseline="-25000" dirty="0"/>
                <a:t>10</a:t>
              </a:r>
              <a:endParaRPr lang="fr-FR" sz="1400" dirty="0"/>
            </a:p>
          </p:txBody>
        </p:sp>
        <p:sp>
          <p:nvSpPr>
            <p:cNvPr id="56" name="Line 249"/>
            <p:cNvSpPr>
              <a:spLocks noChangeShapeType="1"/>
            </p:cNvSpPr>
            <p:nvPr/>
          </p:nvSpPr>
          <p:spPr bwMode="auto">
            <a:xfrm flipH="1" flipV="1">
              <a:off x="5211718" y="2451525"/>
              <a:ext cx="571500" cy="914399"/>
            </a:xfrm>
            <a:prstGeom prst="line">
              <a:avLst/>
            </a:prstGeom>
            <a:noFill/>
            <a:ln w="9525">
              <a:solidFill>
                <a:srgbClr val="000000"/>
              </a:solidFill>
              <a:prstDash val="dash"/>
              <a:round/>
              <a:headEnd/>
              <a:tailEnd/>
            </a:ln>
          </p:spPr>
          <p:txBody>
            <a:bodyPr/>
            <a:lstStyle/>
            <a:p>
              <a:endParaRPr lang="fr-FR"/>
            </a:p>
          </p:txBody>
        </p:sp>
        <p:sp>
          <p:nvSpPr>
            <p:cNvPr id="57" name="Line 250"/>
            <p:cNvSpPr>
              <a:spLocks noChangeShapeType="1"/>
            </p:cNvSpPr>
            <p:nvPr/>
          </p:nvSpPr>
          <p:spPr bwMode="auto">
            <a:xfrm flipH="1">
              <a:off x="5224418" y="2235625"/>
              <a:ext cx="342900" cy="228600"/>
            </a:xfrm>
            <a:prstGeom prst="line">
              <a:avLst/>
            </a:prstGeom>
            <a:noFill/>
            <a:ln w="9525">
              <a:solidFill>
                <a:srgbClr val="000000"/>
              </a:solidFill>
              <a:prstDash val="dash"/>
              <a:round/>
              <a:headEnd/>
              <a:tailEnd/>
            </a:ln>
          </p:spPr>
          <p:txBody>
            <a:bodyPr/>
            <a:lstStyle/>
            <a:p>
              <a:endParaRPr lang="fr-FR"/>
            </a:p>
          </p:txBody>
        </p:sp>
        <p:sp>
          <p:nvSpPr>
            <p:cNvPr id="58" name="Line 246"/>
            <p:cNvSpPr>
              <a:spLocks noChangeShapeType="1"/>
            </p:cNvSpPr>
            <p:nvPr/>
          </p:nvSpPr>
          <p:spPr bwMode="auto">
            <a:xfrm flipH="1">
              <a:off x="5765545" y="3136150"/>
              <a:ext cx="342900" cy="228600"/>
            </a:xfrm>
            <a:prstGeom prst="line">
              <a:avLst/>
            </a:prstGeom>
            <a:noFill/>
            <a:ln w="9525">
              <a:solidFill>
                <a:srgbClr val="000000"/>
              </a:solidFill>
              <a:round/>
              <a:headEnd/>
              <a:tailEnd type="triangle" w="med" len="med"/>
            </a:ln>
          </p:spPr>
          <p:txBody>
            <a:bodyPr/>
            <a:lstStyle/>
            <a:p>
              <a:endParaRPr lang="fr-FR"/>
            </a:p>
          </p:txBody>
        </p:sp>
      </p:grpSp>
    </p:spTree>
    <p:extLst>
      <p:ext uri="{BB962C8B-B14F-4D97-AF65-F5344CB8AC3E}">
        <p14:creationId xmlns:p14="http://schemas.microsoft.com/office/powerpoint/2010/main" val="33974116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72">
                                            <p:txEl>
                                              <p:pRg st="0" end="0"/>
                                            </p:txEl>
                                          </p:spTgt>
                                        </p:tgtEl>
                                        <p:attrNameLst>
                                          <p:attrName>style.visibility</p:attrName>
                                        </p:attrNameLst>
                                      </p:cBhvr>
                                      <p:to>
                                        <p:strVal val="visible"/>
                                      </p:to>
                                    </p:set>
                                    <p:animEffect transition="in" filter="checkerboard(across)">
                                      <p:cBhvr>
                                        <p:cTn id="7" dur="500"/>
                                        <p:tgtEl>
                                          <p:spTgt spid="23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572">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5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3572" name="ZoneTexte 230"/>
          <p:cNvSpPr txBox="1">
            <a:spLocks noChangeArrowheads="1"/>
          </p:cNvSpPr>
          <p:nvPr/>
        </p:nvSpPr>
        <p:spPr bwMode="auto">
          <a:xfrm>
            <a:off x="812019" y="1448933"/>
            <a:ext cx="4143375" cy="2621230"/>
          </a:xfrm>
          <a:prstGeom prst="rect">
            <a:avLst/>
          </a:prstGeom>
          <a:noFill/>
          <a:ln w="9525">
            <a:noFill/>
            <a:miter lim="800000"/>
            <a:headEnd/>
            <a:tailEnd/>
          </a:ln>
        </p:spPr>
        <p:txBody>
          <a:bodyPr>
            <a:spAutoFit/>
          </a:bodyPr>
          <a:lstStyle/>
          <a:p>
            <a:pPr algn="just"/>
            <a:r>
              <a:rPr lang="fr-FR" sz="1700" b="1" dirty="0"/>
              <a:t>Diagramme vectoriel</a:t>
            </a:r>
          </a:p>
          <a:p>
            <a:pPr algn="just"/>
            <a:endParaRPr lang="fr-FR" sz="1700" b="1" dirty="0"/>
          </a:p>
          <a:p>
            <a:pPr algn="just"/>
            <a:endParaRPr lang="it-IT" sz="1700" u="sng" dirty="0"/>
          </a:p>
          <a:p>
            <a:pPr algn="just"/>
            <a:r>
              <a:rPr lang="it-IT" sz="1700" u="sng" dirty="0"/>
              <a:t>I</a:t>
            </a:r>
            <a:r>
              <a:rPr lang="it-IT" sz="1700" baseline="-25000" dirty="0"/>
              <a:t>10a</a:t>
            </a:r>
            <a:r>
              <a:rPr lang="it-IT" sz="1700" dirty="0"/>
              <a:t> et </a:t>
            </a:r>
            <a:r>
              <a:rPr lang="it-IT" sz="1700" u="sng" dirty="0"/>
              <a:t>I</a:t>
            </a:r>
            <a:r>
              <a:rPr lang="it-IT" sz="1700" baseline="-25000" dirty="0"/>
              <a:t>10r</a:t>
            </a:r>
            <a:r>
              <a:rPr lang="it-IT" sz="1700" dirty="0"/>
              <a:t>   →    </a:t>
            </a:r>
            <a:r>
              <a:rPr lang="it-IT" sz="1700" u="sng" dirty="0"/>
              <a:t>I</a:t>
            </a:r>
            <a:r>
              <a:rPr lang="it-IT" sz="1700" baseline="-25000" dirty="0"/>
              <a:t>10</a:t>
            </a:r>
            <a:r>
              <a:rPr lang="it-IT" sz="1700" dirty="0"/>
              <a:t> = </a:t>
            </a:r>
            <a:r>
              <a:rPr lang="it-IT" sz="1700" u="sng" dirty="0"/>
              <a:t>I</a:t>
            </a:r>
            <a:r>
              <a:rPr lang="it-IT" sz="1700" baseline="-25000" dirty="0"/>
              <a:t>10a</a:t>
            </a:r>
            <a:r>
              <a:rPr lang="it-IT" sz="1700" dirty="0"/>
              <a:t> + </a:t>
            </a:r>
            <a:r>
              <a:rPr lang="it-IT" sz="1700" u="sng" dirty="0"/>
              <a:t>I</a:t>
            </a:r>
            <a:r>
              <a:rPr lang="it-IT" sz="1700" baseline="-25000" dirty="0"/>
              <a:t>10r</a:t>
            </a:r>
          </a:p>
          <a:p>
            <a:pPr algn="just"/>
            <a:endParaRPr lang="fr-FR" sz="1700" dirty="0"/>
          </a:p>
          <a:p>
            <a:pPr algn="just"/>
            <a:r>
              <a:rPr lang="it-IT" sz="1700" dirty="0"/>
              <a:t> 	  →     </a:t>
            </a:r>
            <a:r>
              <a:rPr lang="it-IT" sz="1700" u="sng" dirty="0"/>
              <a:t>I</a:t>
            </a:r>
            <a:r>
              <a:rPr lang="it-IT" sz="1700" baseline="-25000" dirty="0"/>
              <a:t>1</a:t>
            </a:r>
            <a:r>
              <a:rPr lang="it-IT" sz="1700" dirty="0"/>
              <a:t> = </a:t>
            </a:r>
            <a:r>
              <a:rPr lang="it-IT" sz="1700" u="sng" dirty="0"/>
              <a:t>I</a:t>
            </a:r>
            <a:r>
              <a:rPr lang="it-IT" sz="1700" baseline="-25000" dirty="0"/>
              <a:t>10 </a:t>
            </a:r>
            <a:r>
              <a:rPr lang="it-IT" sz="1700" dirty="0"/>
              <a:t>– m </a:t>
            </a:r>
            <a:r>
              <a:rPr lang="it-IT" sz="1700" u="sng" dirty="0"/>
              <a:t>I</a:t>
            </a:r>
            <a:r>
              <a:rPr lang="it-IT" sz="1700" baseline="-25000" dirty="0"/>
              <a:t>2 ;    </a:t>
            </a:r>
          </a:p>
          <a:p>
            <a:pPr algn="just"/>
            <a:r>
              <a:rPr lang="it-IT" sz="1700" baseline="-25000" dirty="0"/>
              <a:t>      </a:t>
            </a:r>
          </a:p>
          <a:p>
            <a:pPr algn="just"/>
            <a:r>
              <a:rPr lang="it-IT" sz="1700" baseline="-25000" dirty="0"/>
              <a:t>                          </a:t>
            </a:r>
            <a:endParaRPr lang="fr-FR" sz="1700" dirty="0"/>
          </a:p>
          <a:p>
            <a:pPr algn="just"/>
            <a:r>
              <a:rPr lang="de-DE" sz="1700" dirty="0"/>
              <a:t>	</a:t>
            </a:r>
            <a:endParaRPr lang="fr-FR" sz="1700" dirty="0"/>
          </a:p>
          <a:p>
            <a:pPr algn="just"/>
            <a:endParaRPr lang="fr-FR" sz="1700" b="1" dirty="0"/>
          </a:p>
        </p:txBody>
      </p:sp>
      <p:grpSp>
        <p:nvGrpSpPr>
          <p:cNvPr id="2" name="Groupe 72"/>
          <p:cNvGrpSpPr>
            <a:grpSpLocks/>
          </p:cNvGrpSpPr>
          <p:nvPr/>
        </p:nvGrpSpPr>
        <p:grpSpPr bwMode="auto">
          <a:xfrm>
            <a:off x="4485582" y="4038400"/>
            <a:ext cx="3952873" cy="1681175"/>
            <a:chOff x="5191125" y="2462204"/>
            <a:chExt cx="3952875" cy="1681176"/>
          </a:xfrm>
        </p:grpSpPr>
        <p:sp>
          <p:nvSpPr>
            <p:cNvPr id="21526" name="Line 244"/>
            <p:cNvSpPr>
              <a:spLocks noChangeShapeType="1"/>
            </p:cNvSpPr>
            <p:nvPr/>
          </p:nvSpPr>
          <p:spPr bwMode="auto">
            <a:xfrm>
              <a:off x="6713538" y="3490904"/>
              <a:ext cx="1028700" cy="0"/>
            </a:xfrm>
            <a:prstGeom prst="line">
              <a:avLst/>
            </a:prstGeom>
            <a:noFill/>
            <a:ln w="9525">
              <a:solidFill>
                <a:srgbClr val="000000"/>
              </a:solidFill>
              <a:round/>
              <a:headEnd/>
              <a:tailEnd type="stealth" w="med" len="med"/>
            </a:ln>
          </p:spPr>
          <p:txBody>
            <a:bodyPr/>
            <a:lstStyle/>
            <a:p>
              <a:endParaRPr lang="fr-FR"/>
            </a:p>
          </p:txBody>
        </p:sp>
        <p:sp>
          <p:nvSpPr>
            <p:cNvPr id="21527" name="Line 245"/>
            <p:cNvSpPr>
              <a:spLocks noChangeShapeType="1"/>
            </p:cNvSpPr>
            <p:nvPr/>
          </p:nvSpPr>
          <p:spPr bwMode="auto">
            <a:xfrm flipV="1">
              <a:off x="6713538" y="2462204"/>
              <a:ext cx="1828800" cy="1028700"/>
            </a:xfrm>
            <a:prstGeom prst="line">
              <a:avLst/>
            </a:prstGeom>
            <a:noFill/>
            <a:ln w="9525">
              <a:solidFill>
                <a:srgbClr val="000000"/>
              </a:solidFill>
              <a:round/>
              <a:headEnd/>
              <a:tailEnd type="stealth" w="med" len="med"/>
            </a:ln>
          </p:spPr>
          <p:txBody>
            <a:bodyPr/>
            <a:lstStyle/>
            <a:p>
              <a:endParaRPr lang="fr-FR"/>
            </a:p>
          </p:txBody>
        </p:sp>
        <p:sp>
          <p:nvSpPr>
            <p:cNvPr id="21534" name="Line 252"/>
            <p:cNvSpPr>
              <a:spLocks noChangeShapeType="1"/>
            </p:cNvSpPr>
            <p:nvPr/>
          </p:nvSpPr>
          <p:spPr bwMode="auto">
            <a:xfrm rot="-89973">
              <a:off x="5191125" y="2763829"/>
              <a:ext cx="2438400" cy="1181100"/>
            </a:xfrm>
            <a:prstGeom prst="line">
              <a:avLst/>
            </a:prstGeom>
            <a:noFill/>
            <a:ln w="9525">
              <a:solidFill>
                <a:srgbClr val="000000"/>
              </a:solidFill>
              <a:round/>
              <a:headEnd type="stealth" w="med" len="med"/>
              <a:tailEnd type="stealth" w="med" len="med"/>
            </a:ln>
          </p:spPr>
          <p:txBody>
            <a:bodyPr/>
            <a:lstStyle/>
            <a:p>
              <a:endParaRPr lang="fr-FR"/>
            </a:p>
          </p:txBody>
        </p:sp>
        <p:sp>
          <p:nvSpPr>
            <p:cNvPr id="21545" name="Text Box 267"/>
            <p:cNvSpPr txBox="1">
              <a:spLocks noChangeArrowheads="1"/>
            </p:cNvSpPr>
            <p:nvPr/>
          </p:nvSpPr>
          <p:spPr bwMode="auto">
            <a:xfrm>
              <a:off x="7234238" y="2714620"/>
              <a:ext cx="409596" cy="342900"/>
            </a:xfrm>
            <a:prstGeom prst="rect">
              <a:avLst/>
            </a:prstGeom>
            <a:noFill/>
            <a:ln w="9525">
              <a:noFill/>
              <a:miter lim="800000"/>
              <a:headEnd/>
              <a:tailEnd/>
            </a:ln>
          </p:spPr>
          <p:txBody>
            <a:bodyPr/>
            <a:lstStyle/>
            <a:p>
              <a:r>
                <a:rPr lang="fr-FR" sz="1400" i="1" u="sng"/>
                <a:t>E</a:t>
              </a:r>
              <a:r>
                <a:rPr lang="fr-FR" sz="1400" i="1" baseline="-25000"/>
                <a:t>2</a:t>
              </a:r>
              <a:endParaRPr lang="fr-FR" sz="1400"/>
            </a:p>
          </p:txBody>
        </p:sp>
        <p:sp>
          <p:nvSpPr>
            <p:cNvPr id="21546" name="Text Box 269"/>
            <p:cNvSpPr txBox="1">
              <a:spLocks noChangeArrowheads="1"/>
            </p:cNvSpPr>
            <p:nvPr/>
          </p:nvSpPr>
          <p:spPr bwMode="auto">
            <a:xfrm>
              <a:off x="8313738" y="2919404"/>
              <a:ext cx="830262" cy="457200"/>
            </a:xfrm>
            <a:prstGeom prst="rect">
              <a:avLst/>
            </a:prstGeom>
            <a:noFill/>
            <a:ln w="9525">
              <a:noFill/>
              <a:miter lim="800000"/>
              <a:headEnd/>
              <a:tailEnd/>
            </a:ln>
          </p:spPr>
          <p:txBody>
            <a:bodyPr/>
            <a:lstStyle/>
            <a:p>
              <a:r>
                <a:rPr lang="en-GB" sz="1400" i="1"/>
                <a:t>j </a:t>
              </a:r>
              <a:r>
                <a:rPr lang="it-IT" sz="1400" i="1"/>
                <a:t>ℓ</a:t>
              </a:r>
              <a:r>
                <a:rPr lang="en-GB" sz="1400" i="1" baseline="-25000"/>
                <a:t> 2</a:t>
              </a:r>
              <a:r>
                <a:rPr lang="en-GB" sz="1400" i="1"/>
                <a:t> </a:t>
              </a:r>
              <a:r>
                <a:rPr lang="el-GR" sz="1400" i="1"/>
                <a:t>ω</a:t>
              </a:r>
              <a:r>
                <a:rPr lang="en-GB" sz="1400" i="1"/>
                <a:t> </a:t>
              </a:r>
              <a:r>
                <a:rPr lang="en-GB" sz="1400" i="1" u="sng"/>
                <a:t>I</a:t>
              </a:r>
              <a:r>
                <a:rPr lang="en-GB" sz="1400" i="1" baseline="-25000"/>
                <a:t>2</a:t>
              </a:r>
              <a:endParaRPr lang="fr-FR" sz="1400"/>
            </a:p>
          </p:txBody>
        </p:sp>
        <p:sp>
          <p:nvSpPr>
            <p:cNvPr id="21547" name="Text Box 271"/>
            <p:cNvSpPr txBox="1">
              <a:spLocks noChangeArrowheads="1"/>
            </p:cNvSpPr>
            <p:nvPr/>
          </p:nvSpPr>
          <p:spPr bwMode="auto">
            <a:xfrm>
              <a:off x="7300934" y="3863980"/>
              <a:ext cx="342900" cy="279400"/>
            </a:xfrm>
            <a:prstGeom prst="rect">
              <a:avLst/>
            </a:prstGeom>
            <a:noFill/>
            <a:ln w="9525">
              <a:noFill/>
              <a:miter lim="800000"/>
              <a:headEnd/>
              <a:tailEnd/>
            </a:ln>
          </p:spPr>
          <p:txBody>
            <a:bodyPr/>
            <a:lstStyle/>
            <a:p>
              <a:r>
                <a:rPr lang="fr-FR" sz="1600" i="1" u="sng"/>
                <a:t>I</a:t>
              </a:r>
              <a:r>
                <a:rPr lang="fr-FR" sz="1600" i="1" baseline="-25000"/>
                <a:t>2</a:t>
              </a:r>
              <a:endParaRPr lang="fr-FR" sz="1600"/>
            </a:p>
          </p:txBody>
        </p:sp>
        <p:sp>
          <p:nvSpPr>
            <p:cNvPr id="21548" name="Arc 272"/>
            <p:cNvSpPr>
              <a:spLocks/>
            </p:cNvSpPr>
            <p:nvPr/>
          </p:nvSpPr>
          <p:spPr bwMode="auto">
            <a:xfrm rot="8399362" flipH="1">
              <a:off x="7043738" y="3516304"/>
              <a:ext cx="114300" cy="114300"/>
            </a:xfrm>
            <a:custGeom>
              <a:avLst/>
              <a:gdLst>
                <a:gd name="T0" fmla="*/ 0 w 21600"/>
                <a:gd name="T1" fmla="*/ 0 h 21600"/>
                <a:gd name="T2" fmla="*/ 89622217 w 21600"/>
                <a:gd name="T3" fmla="*/ 89622217 h 21600"/>
                <a:gd name="T4" fmla="*/ 0 w 21600"/>
                <a:gd name="T5" fmla="*/ 896222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1549" name="Line 273"/>
            <p:cNvSpPr>
              <a:spLocks noChangeShapeType="1"/>
            </p:cNvSpPr>
            <p:nvPr/>
          </p:nvSpPr>
          <p:spPr bwMode="auto">
            <a:xfrm>
              <a:off x="7742238" y="3490904"/>
              <a:ext cx="457200" cy="228600"/>
            </a:xfrm>
            <a:prstGeom prst="line">
              <a:avLst/>
            </a:prstGeom>
            <a:noFill/>
            <a:ln w="9525">
              <a:solidFill>
                <a:srgbClr val="000000"/>
              </a:solidFill>
              <a:round/>
              <a:headEnd/>
              <a:tailEnd type="triangle" w="med" len="med"/>
            </a:ln>
          </p:spPr>
          <p:txBody>
            <a:bodyPr/>
            <a:lstStyle/>
            <a:p>
              <a:endParaRPr lang="fr-FR"/>
            </a:p>
          </p:txBody>
        </p:sp>
        <p:sp>
          <p:nvSpPr>
            <p:cNvPr id="21550" name="Line 274"/>
            <p:cNvSpPr>
              <a:spLocks noChangeShapeType="1"/>
            </p:cNvSpPr>
            <p:nvPr/>
          </p:nvSpPr>
          <p:spPr bwMode="auto">
            <a:xfrm flipV="1">
              <a:off x="8199438" y="2462204"/>
              <a:ext cx="342900" cy="1257300"/>
            </a:xfrm>
            <a:prstGeom prst="line">
              <a:avLst/>
            </a:prstGeom>
            <a:noFill/>
            <a:ln w="9525">
              <a:solidFill>
                <a:srgbClr val="000000"/>
              </a:solidFill>
              <a:round/>
              <a:headEnd/>
              <a:tailEnd type="triangle" w="med" len="med"/>
            </a:ln>
          </p:spPr>
          <p:txBody>
            <a:bodyPr/>
            <a:lstStyle/>
            <a:p>
              <a:endParaRPr lang="fr-FR"/>
            </a:p>
          </p:txBody>
        </p:sp>
        <p:sp>
          <p:nvSpPr>
            <p:cNvPr id="21551" name="Text Box 275"/>
            <p:cNvSpPr txBox="1">
              <a:spLocks noChangeArrowheads="1"/>
            </p:cNvSpPr>
            <p:nvPr/>
          </p:nvSpPr>
          <p:spPr bwMode="auto">
            <a:xfrm>
              <a:off x="7259638" y="3214686"/>
              <a:ext cx="457200" cy="342900"/>
            </a:xfrm>
            <a:prstGeom prst="rect">
              <a:avLst/>
            </a:prstGeom>
            <a:noFill/>
            <a:ln w="9525">
              <a:noFill/>
              <a:miter lim="800000"/>
              <a:headEnd/>
              <a:tailEnd/>
            </a:ln>
          </p:spPr>
          <p:txBody>
            <a:bodyPr/>
            <a:lstStyle/>
            <a:p>
              <a:r>
                <a:rPr lang="fr-FR" sz="1400" i="1" u="sng"/>
                <a:t>U</a:t>
              </a:r>
              <a:r>
                <a:rPr lang="fr-FR" sz="1400" i="1" baseline="-25000"/>
                <a:t>2</a:t>
              </a:r>
              <a:endParaRPr lang="fr-FR" sz="1400"/>
            </a:p>
          </p:txBody>
        </p:sp>
        <p:sp>
          <p:nvSpPr>
            <p:cNvPr id="21552" name="Text Box 276"/>
            <p:cNvSpPr txBox="1">
              <a:spLocks noChangeArrowheads="1"/>
            </p:cNvSpPr>
            <p:nvPr/>
          </p:nvSpPr>
          <p:spPr bwMode="auto">
            <a:xfrm>
              <a:off x="7640638" y="3541704"/>
              <a:ext cx="646138" cy="342900"/>
            </a:xfrm>
            <a:prstGeom prst="rect">
              <a:avLst/>
            </a:prstGeom>
            <a:noFill/>
            <a:ln w="9525">
              <a:noFill/>
              <a:miter lim="800000"/>
              <a:headEnd/>
              <a:tailEnd/>
            </a:ln>
          </p:spPr>
          <p:txBody>
            <a:bodyPr/>
            <a:lstStyle/>
            <a:p>
              <a:r>
                <a:rPr lang="fr-FR" sz="1400" i="1"/>
                <a:t>r</a:t>
              </a:r>
              <a:r>
                <a:rPr lang="fr-FR" sz="1400" i="1" baseline="-25000"/>
                <a:t>2 </a:t>
              </a:r>
              <a:r>
                <a:rPr lang="fr-FR" sz="1400" i="1" u="sng"/>
                <a:t>I</a:t>
              </a:r>
              <a:r>
                <a:rPr lang="fr-FR" sz="1400" i="1" baseline="-25000"/>
                <a:t>2</a:t>
              </a:r>
              <a:endParaRPr lang="fr-FR" sz="1400"/>
            </a:p>
          </p:txBody>
        </p:sp>
        <p:sp>
          <p:nvSpPr>
            <p:cNvPr id="21553" name="Text Box 279"/>
            <p:cNvSpPr txBox="1">
              <a:spLocks noChangeArrowheads="1"/>
            </p:cNvSpPr>
            <p:nvPr/>
          </p:nvSpPr>
          <p:spPr bwMode="auto">
            <a:xfrm>
              <a:off x="5976580" y="3604846"/>
              <a:ext cx="342900" cy="228600"/>
            </a:xfrm>
            <a:prstGeom prst="rect">
              <a:avLst/>
            </a:prstGeom>
            <a:noFill/>
            <a:ln w="9525">
              <a:noFill/>
              <a:miter lim="800000"/>
              <a:headEnd/>
              <a:tailEnd/>
            </a:ln>
          </p:spPr>
          <p:txBody>
            <a:bodyPr/>
            <a:lstStyle/>
            <a:p>
              <a:r>
                <a:rPr lang="fr-FR" sz="1200" i="1" u="sng"/>
                <a:t>E</a:t>
              </a:r>
              <a:r>
                <a:rPr lang="fr-FR" sz="1200" i="1" baseline="-25000"/>
                <a:t>1</a:t>
              </a:r>
              <a:endParaRPr lang="fr-FR"/>
            </a:p>
          </p:txBody>
        </p:sp>
        <p:sp>
          <p:nvSpPr>
            <p:cNvPr id="21558" name="Rectangle 66"/>
            <p:cNvSpPr>
              <a:spLocks noChangeArrowheads="1"/>
            </p:cNvSpPr>
            <p:nvPr/>
          </p:nvSpPr>
          <p:spPr bwMode="auto">
            <a:xfrm>
              <a:off x="7072330" y="3396199"/>
              <a:ext cx="445956" cy="353943"/>
            </a:xfrm>
            <a:prstGeom prst="rect">
              <a:avLst/>
            </a:prstGeom>
            <a:noFill/>
            <a:ln w="9525">
              <a:noFill/>
              <a:miter lim="800000"/>
              <a:headEnd/>
              <a:tailEnd/>
            </a:ln>
          </p:spPr>
          <p:txBody>
            <a:bodyPr wrap="none">
              <a:spAutoFit/>
            </a:bodyPr>
            <a:lstStyle/>
            <a:p>
              <a:r>
                <a:rPr lang="fr-FR" sz="1700"/>
                <a:t>φ</a:t>
              </a:r>
              <a:r>
                <a:rPr lang="it-IT" sz="1700" baseline="-25000"/>
                <a:t>2 </a:t>
              </a:r>
              <a:endParaRPr lang="fr-FR" sz="1700"/>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28</a:t>
            </a:fld>
            <a:endParaRPr lang="fr-FR"/>
          </a:p>
        </p:txBody>
      </p:sp>
      <p:sp>
        <p:nvSpPr>
          <p:cNvPr id="49" name="Text Box 263"/>
          <p:cNvSpPr txBox="1">
            <a:spLocks noChangeArrowheads="1"/>
          </p:cNvSpPr>
          <p:nvPr/>
        </p:nvSpPr>
        <p:spPr bwMode="auto">
          <a:xfrm>
            <a:off x="4269676" y="4485958"/>
            <a:ext cx="582619" cy="466733"/>
          </a:xfrm>
          <a:prstGeom prst="rect">
            <a:avLst/>
          </a:prstGeom>
          <a:noFill/>
          <a:ln w="9525">
            <a:noFill/>
            <a:miter lim="800000"/>
            <a:headEnd/>
            <a:tailEnd/>
          </a:ln>
        </p:spPr>
        <p:txBody>
          <a:bodyPr/>
          <a:lstStyle/>
          <a:p>
            <a:r>
              <a:rPr lang="fr-FR" sz="1400" i="1" dirty="0"/>
              <a:t>-mI</a:t>
            </a:r>
            <a:r>
              <a:rPr lang="fr-FR" sz="1400" i="1" baseline="-25000" dirty="0"/>
              <a:t>2</a:t>
            </a:r>
            <a:endParaRPr lang="fr-FR" sz="1400" dirty="0"/>
          </a:p>
        </p:txBody>
      </p:sp>
      <p:sp>
        <p:nvSpPr>
          <p:cNvPr id="55" name="Line 247"/>
          <p:cNvSpPr>
            <a:spLocks noChangeShapeType="1"/>
          </p:cNvSpPr>
          <p:nvPr/>
        </p:nvSpPr>
        <p:spPr bwMode="auto">
          <a:xfrm flipH="1">
            <a:off x="5249297" y="5054378"/>
            <a:ext cx="800100" cy="571500"/>
          </a:xfrm>
          <a:prstGeom prst="line">
            <a:avLst/>
          </a:prstGeom>
          <a:noFill/>
          <a:ln w="9525">
            <a:solidFill>
              <a:srgbClr val="000000"/>
            </a:solidFill>
            <a:round/>
            <a:headEnd/>
            <a:tailEnd type="triangle" w="med" len="med"/>
          </a:ln>
        </p:spPr>
        <p:txBody>
          <a:bodyPr/>
          <a:lstStyle/>
          <a:p>
            <a:endParaRPr lang="fr-FR"/>
          </a:p>
        </p:txBody>
      </p:sp>
      <p:grpSp>
        <p:nvGrpSpPr>
          <p:cNvPr id="4" name="Groupe 3"/>
          <p:cNvGrpSpPr/>
          <p:nvPr/>
        </p:nvGrpSpPr>
        <p:grpSpPr>
          <a:xfrm rot="21419591">
            <a:off x="5126158" y="4031264"/>
            <a:ext cx="1130299" cy="1519235"/>
            <a:chOff x="5210823" y="2061790"/>
            <a:chExt cx="1130299" cy="1519235"/>
          </a:xfrm>
        </p:grpSpPr>
        <p:sp>
          <p:nvSpPr>
            <p:cNvPr id="50" name="Line 248"/>
            <p:cNvSpPr>
              <a:spLocks noChangeShapeType="1"/>
            </p:cNvSpPr>
            <p:nvPr/>
          </p:nvSpPr>
          <p:spPr bwMode="auto">
            <a:xfrm flipH="1" flipV="1">
              <a:off x="5553723" y="2209426"/>
              <a:ext cx="571500" cy="914399"/>
            </a:xfrm>
            <a:prstGeom prst="line">
              <a:avLst/>
            </a:prstGeom>
            <a:noFill/>
            <a:ln w="9525">
              <a:solidFill>
                <a:srgbClr val="000000"/>
              </a:solidFill>
              <a:round/>
              <a:headEnd/>
              <a:tailEnd type="triangle" w="med" len="med"/>
            </a:ln>
          </p:spPr>
          <p:txBody>
            <a:bodyPr/>
            <a:lstStyle/>
            <a:p>
              <a:endParaRPr lang="fr-FR"/>
            </a:p>
          </p:txBody>
        </p:sp>
        <p:sp>
          <p:nvSpPr>
            <p:cNvPr id="51" name="Line 251"/>
            <p:cNvSpPr>
              <a:spLocks noChangeShapeType="1"/>
            </p:cNvSpPr>
            <p:nvPr/>
          </p:nvSpPr>
          <p:spPr bwMode="auto">
            <a:xfrm flipH="1" flipV="1">
              <a:off x="5210823" y="2438026"/>
              <a:ext cx="914400" cy="685800"/>
            </a:xfrm>
            <a:prstGeom prst="line">
              <a:avLst/>
            </a:prstGeom>
            <a:noFill/>
            <a:ln w="9525">
              <a:solidFill>
                <a:srgbClr val="000000"/>
              </a:solidFill>
              <a:round/>
              <a:headEnd/>
              <a:tailEnd type="triangle" w="med" len="med"/>
            </a:ln>
          </p:spPr>
          <p:txBody>
            <a:bodyPr/>
            <a:lstStyle/>
            <a:p>
              <a:endParaRPr lang="fr-FR"/>
            </a:p>
          </p:txBody>
        </p:sp>
        <p:sp>
          <p:nvSpPr>
            <p:cNvPr id="52" name="Text Box 260"/>
            <p:cNvSpPr txBox="1">
              <a:spLocks noChangeArrowheads="1"/>
            </p:cNvSpPr>
            <p:nvPr/>
          </p:nvSpPr>
          <p:spPr bwMode="auto">
            <a:xfrm>
              <a:off x="5626758" y="2061790"/>
              <a:ext cx="457200" cy="342900"/>
            </a:xfrm>
            <a:prstGeom prst="rect">
              <a:avLst/>
            </a:prstGeom>
            <a:noFill/>
            <a:ln w="9525">
              <a:noFill/>
              <a:miter lim="800000"/>
              <a:headEnd/>
              <a:tailEnd/>
            </a:ln>
          </p:spPr>
          <p:txBody>
            <a:bodyPr/>
            <a:lstStyle/>
            <a:p>
              <a:r>
                <a:rPr lang="fr-FR" sz="1400" i="1" u="sng"/>
                <a:t>I</a:t>
              </a:r>
              <a:r>
                <a:rPr lang="fr-FR" sz="1400" i="1" baseline="-25000"/>
                <a:t>10r</a:t>
              </a:r>
              <a:endParaRPr lang="fr-FR" sz="1400"/>
            </a:p>
          </p:txBody>
        </p:sp>
        <p:sp>
          <p:nvSpPr>
            <p:cNvPr id="53" name="Text Box 286"/>
            <p:cNvSpPr txBox="1">
              <a:spLocks noChangeArrowheads="1"/>
            </p:cNvSpPr>
            <p:nvPr/>
          </p:nvSpPr>
          <p:spPr bwMode="auto">
            <a:xfrm>
              <a:off x="5883922" y="3200025"/>
              <a:ext cx="457200" cy="381000"/>
            </a:xfrm>
            <a:prstGeom prst="rect">
              <a:avLst/>
            </a:prstGeom>
            <a:noFill/>
            <a:ln w="9525">
              <a:noFill/>
              <a:miter lim="800000"/>
              <a:headEnd/>
              <a:tailEnd/>
            </a:ln>
          </p:spPr>
          <p:txBody>
            <a:bodyPr/>
            <a:lstStyle/>
            <a:p>
              <a:pPr algn="ctr"/>
              <a:r>
                <a:rPr lang="fr-FR" sz="1400" i="1" u="sng"/>
                <a:t>I</a:t>
              </a:r>
              <a:r>
                <a:rPr lang="fr-FR" sz="1400" i="1" baseline="-25000"/>
                <a:t>10a</a:t>
              </a:r>
              <a:endParaRPr lang="fr-FR" sz="1400"/>
            </a:p>
          </p:txBody>
        </p:sp>
        <p:sp>
          <p:nvSpPr>
            <p:cNvPr id="54" name="Text Box 288"/>
            <p:cNvSpPr txBox="1">
              <a:spLocks noChangeArrowheads="1"/>
            </p:cNvSpPr>
            <p:nvPr/>
          </p:nvSpPr>
          <p:spPr bwMode="auto">
            <a:xfrm>
              <a:off x="5325123" y="2276104"/>
              <a:ext cx="515950" cy="328618"/>
            </a:xfrm>
            <a:prstGeom prst="rect">
              <a:avLst/>
            </a:prstGeom>
            <a:noFill/>
            <a:ln w="9525">
              <a:noFill/>
              <a:miter lim="800000"/>
              <a:headEnd/>
              <a:tailEnd/>
            </a:ln>
          </p:spPr>
          <p:txBody>
            <a:bodyPr/>
            <a:lstStyle/>
            <a:p>
              <a:r>
                <a:rPr lang="fr-FR" sz="1400" i="1" u="sng" dirty="0"/>
                <a:t>I</a:t>
              </a:r>
              <a:r>
                <a:rPr lang="fr-FR" sz="1400" i="1" baseline="-25000" dirty="0"/>
                <a:t>10</a:t>
              </a:r>
              <a:endParaRPr lang="fr-FR" sz="1400" dirty="0"/>
            </a:p>
          </p:txBody>
        </p:sp>
        <p:sp>
          <p:nvSpPr>
            <p:cNvPr id="56" name="Line 249"/>
            <p:cNvSpPr>
              <a:spLocks noChangeShapeType="1"/>
            </p:cNvSpPr>
            <p:nvPr/>
          </p:nvSpPr>
          <p:spPr bwMode="auto">
            <a:xfrm flipH="1" flipV="1">
              <a:off x="5211718" y="2451525"/>
              <a:ext cx="571500" cy="914399"/>
            </a:xfrm>
            <a:prstGeom prst="line">
              <a:avLst/>
            </a:prstGeom>
            <a:noFill/>
            <a:ln w="9525">
              <a:solidFill>
                <a:srgbClr val="000000"/>
              </a:solidFill>
              <a:prstDash val="dash"/>
              <a:round/>
              <a:headEnd/>
              <a:tailEnd/>
            </a:ln>
          </p:spPr>
          <p:txBody>
            <a:bodyPr/>
            <a:lstStyle/>
            <a:p>
              <a:endParaRPr lang="fr-FR"/>
            </a:p>
          </p:txBody>
        </p:sp>
        <p:sp>
          <p:nvSpPr>
            <p:cNvPr id="57" name="Line 250"/>
            <p:cNvSpPr>
              <a:spLocks noChangeShapeType="1"/>
            </p:cNvSpPr>
            <p:nvPr/>
          </p:nvSpPr>
          <p:spPr bwMode="auto">
            <a:xfrm flipH="1">
              <a:off x="5224418" y="2235625"/>
              <a:ext cx="342900" cy="228600"/>
            </a:xfrm>
            <a:prstGeom prst="line">
              <a:avLst/>
            </a:prstGeom>
            <a:noFill/>
            <a:ln w="9525">
              <a:solidFill>
                <a:srgbClr val="000000"/>
              </a:solidFill>
              <a:prstDash val="dash"/>
              <a:round/>
              <a:headEnd/>
              <a:tailEnd/>
            </a:ln>
          </p:spPr>
          <p:txBody>
            <a:bodyPr/>
            <a:lstStyle/>
            <a:p>
              <a:endParaRPr lang="fr-FR"/>
            </a:p>
          </p:txBody>
        </p:sp>
        <p:sp>
          <p:nvSpPr>
            <p:cNvPr id="58" name="Line 246"/>
            <p:cNvSpPr>
              <a:spLocks noChangeShapeType="1"/>
            </p:cNvSpPr>
            <p:nvPr/>
          </p:nvSpPr>
          <p:spPr bwMode="auto">
            <a:xfrm flipH="1">
              <a:off x="5765545" y="3136150"/>
              <a:ext cx="342900" cy="228600"/>
            </a:xfrm>
            <a:prstGeom prst="line">
              <a:avLst/>
            </a:prstGeom>
            <a:noFill/>
            <a:ln w="9525">
              <a:solidFill>
                <a:srgbClr val="000000"/>
              </a:solidFill>
              <a:round/>
              <a:headEnd/>
              <a:tailEnd type="triangle" w="med" len="med"/>
            </a:ln>
          </p:spPr>
          <p:txBody>
            <a:bodyPr/>
            <a:lstStyle/>
            <a:p>
              <a:endParaRPr lang="fr-FR"/>
            </a:p>
          </p:txBody>
        </p:sp>
      </p:grpSp>
      <p:grpSp>
        <p:nvGrpSpPr>
          <p:cNvPr id="7" name="Groupe 6"/>
          <p:cNvGrpSpPr/>
          <p:nvPr/>
        </p:nvGrpSpPr>
        <p:grpSpPr>
          <a:xfrm>
            <a:off x="3605424" y="3424103"/>
            <a:ext cx="2402570" cy="1653322"/>
            <a:chOff x="4789826" y="1969431"/>
            <a:chExt cx="2402570" cy="1653322"/>
          </a:xfrm>
        </p:grpSpPr>
        <p:sp>
          <p:nvSpPr>
            <p:cNvPr id="31" name="Text Box 259"/>
            <p:cNvSpPr txBox="1">
              <a:spLocks noChangeArrowheads="1"/>
            </p:cNvSpPr>
            <p:nvPr/>
          </p:nvSpPr>
          <p:spPr bwMode="auto">
            <a:xfrm>
              <a:off x="4789826" y="1969431"/>
              <a:ext cx="342900" cy="285750"/>
            </a:xfrm>
            <a:prstGeom prst="rect">
              <a:avLst/>
            </a:prstGeom>
            <a:noFill/>
            <a:ln w="9525">
              <a:noFill/>
              <a:miter lim="800000"/>
              <a:headEnd/>
              <a:tailEnd/>
            </a:ln>
          </p:spPr>
          <p:txBody>
            <a:bodyPr/>
            <a:lstStyle/>
            <a:p>
              <a:r>
                <a:rPr lang="fr-FR" sz="1400" i="1" u="sng" dirty="0"/>
                <a:t>I</a:t>
              </a:r>
              <a:r>
                <a:rPr lang="fr-FR" sz="1400" i="1" u="sng" baseline="-25000" dirty="0"/>
                <a:t>1</a:t>
              </a:r>
              <a:endParaRPr lang="fr-FR" sz="1400" u="sng" dirty="0"/>
            </a:p>
          </p:txBody>
        </p:sp>
        <p:grpSp>
          <p:nvGrpSpPr>
            <p:cNvPr id="6" name="Groupe 5"/>
            <p:cNvGrpSpPr/>
            <p:nvPr/>
          </p:nvGrpSpPr>
          <p:grpSpPr>
            <a:xfrm>
              <a:off x="4906397" y="2365454"/>
              <a:ext cx="2285999" cy="1257299"/>
              <a:chOff x="4906397" y="2365454"/>
              <a:chExt cx="2285999" cy="1257299"/>
            </a:xfrm>
          </p:grpSpPr>
          <p:sp>
            <p:nvSpPr>
              <p:cNvPr id="35" name="Line 253"/>
              <p:cNvSpPr>
                <a:spLocks noChangeShapeType="1"/>
              </p:cNvSpPr>
              <p:nvPr/>
            </p:nvSpPr>
            <p:spPr bwMode="auto">
              <a:xfrm flipH="1" flipV="1">
                <a:off x="4936560" y="2376566"/>
                <a:ext cx="1371599" cy="571500"/>
              </a:xfrm>
              <a:prstGeom prst="line">
                <a:avLst/>
              </a:prstGeom>
              <a:noFill/>
              <a:ln w="9525">
                <a:solidFill>
                  <a:srgbClr val="000000"/>
                </a:solidFill>
                <a:prstDash val="dash"/>
                <a:round/>
                <a:headEnd/>
                <a:tailEnd/>
              </a:ln>
            </p:spPr>
            <p:txBody>
              <a:bodyPr/>
              <a:lstStyle/>
              <a:p>
                <a:endParaRPr lang="fr-FR"/>
              </a:p>
            </p:txBody>
          </p:sp>
          <p:sp>
            <p:nvSpPr>
              <p:cNvPr id="36" name="Line 254"/>
              <p:cNvSpPr>
                <a:spLocks noChangeShapeType="1"/>
              </p:cNvSpPr>
              <p:nvPr/>
            </p:nvSpPr>
            <p:spPr bwMode="auto">
              <a:xfrm flipH="1" flipV="1">
                <a:off x="4936560" y="2400379"/>
                <a:ext cx="800100" cy="571500"/>
              </a:xfrm>
              <a:prstGeom prst="line">
                <a:avLst/>
              </a:prstGeom>
              <a:noFill/>
              <a:ln w="9525">
                <a:solidFill>
                  <a:srgbClr val="000000"/>
                </a:solidFill>
                <a:prstDash val="dash"/>
                <a:round/>
                <a:headEnd/>
                <a:tailEnd/>
              </a:ln>
            </p:spPr>
            <p:txBody>
              <a:bodyPr/>
              <a:lstStyle/>
              <a:p>
                <a:endParaRPr lang="fr-FR"/>
              </a:p>
            </p:txBody>
          </p:sp>
          <p:sp>
            <p:nvSpPr>
              <p:cNvPr id="37" name="Line 255"/>
              <p:cNvSpPr>
                <a:spLocks noChangeShapeType="1"/>
              </p:cNvSpPr>
              <p:nvPr/>
            </p:nvSpPr>
            <p:spPr bwMode="auto">
              <a:xfrm flipH="1" flipV="1">
                <a:off x="4906397" y="2365454"/>
                <a:ext cx="2285999" cy="1257299"/>
              </a:xfrm>
              <a:prstGeom prst="line">
                <a:avLst/>
              </a:prstGeom>
              <a:noFill/>
              <a:ln w="9525">
                <a:solidFill>
                  <a:srgbClr val="000000"/>
                </a:solidFill>
                <a:round/>
                <a:headEnd/>
                <a:tailEnd type="triangle" w="med" len="med"/>
              </a:ln>
            </p:spPr>
            <p:txBody>
              <a:bodyPr/>
              <a:lstStyle/>
              <a:p>
                <a:endParaRPr lang="fr-FR"/>
              </a:p>
            </p:txBody>
          </p:sp>
        </p:grpSp>
      </p:grpSp>
    </p:spTree>
    <p:extLst>
      <p:ext uri="{BB962C8B-B14F-4D97-AF65-F5344CB8AC3E}">
        <p14:creationId xmlns:p14="http://schemas.microsoft.com/office/powerpoint/2010/main" val="1677248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72">
                                            <p:txEl>
                                              <p:pRg st="0" end="0"/>
                                            </p:txEl>
                                          </p:spTgt>
                                        </p:tgtEl>
                                        <p:attrNameLst>
                                          <p:attrName>style.visibility</p:attrName>
                                        </p:attrNameLst>
                                      </p:cBhvr>
                                      <p:to>
                                        <p:strVal val="visible"/>
                                      </p:to>
                                    </p:set>
                                    <p:animEffect transition="in" filter="checkerboard(across)">
                                      <p:cBhvr>
                                        <p:cTn id="7" dur="500"/>
                                        <p:tgtEl>
                                          <p:spTgt spid="23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572">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572">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3572" name="ZoneTexte 230"/>
          <p:cNvSpPr txBox="1">
            <a:spLocks noChangeArrowheads="1"/>
          </p:cNvSpPr>
          <p:nvPr/>
        </p:nvSpPr>
        <p:spPr bwMode="auto">
          <a:xfrm>
            <a:off x="721048" y="1469748"/>
            <a:ext cx="4143375" cy="1836400"/>
          </a:xfrm>
          <a:prstGeom prst="rect">
            <a:avLst/>
          </a:prstGeom>
          <a:noFill/>
          <a:ln w="9525">
            <a:noFill/>
            <a:miter lim="800000"/>
            <a:headEnd/>
            <a:tailEnd/>
          </a:ln>
        </p:spPr>
        <p:txBody>
          <a:bodyPr>
            <a:spAutoFit/>
          </a:bodyPr>
          <a:lstStyle/>
          <a:p>
            <a:pPr algn="just"/>
            <a:r>
              <a:rPr lang="fr-FR" sz="1700" b="1" dirty="0"/>
              <a:t>Diagramme vectoriel</a:t>
            </a:r>
          </a:p>
          <a:p>
            <a:pPr algn="just"/>
            <a:endParaRPr lang="fr-FR" sz="1700" b="1" dirty="0"/>
          </a:p>
          <a:p>
            <a:pPr algn="just"/>
            <a:r>
              <a:rPr lang="it-IT" sz="1700" baseline="-25000" dirty="0"/>
              <a:t>  </a:t>
            </a:r>
          </a:p>
          <a:p>
            <a:pPr algn="just"/>
            <a:r>
              <a:rPr lang="it-IT" sz="1700" baseline="-25000" dirty="0"/>
              <a:t>                          </a:t>
            </a:r>
            <a:r>
              <a:rPr lang="it-IT" sz="1700" dirty="0"/>
              <a:t>→    </a:t>
            </a:r>
            <a:r>
              <a:rPr lang="it-IT" sz="1700" u="sng" dirty="0"/>
              <a:t>U</a:t>
            </a:r>
            <a:r>
              <a:rPr lang="it-IT" sz="1700" baseline="-25000" dirty="0"/>
              <a:t>1</a:t>
            </a:r>
            <a:r>
              <a:rPr lang="it-IT" sz="1700" dirty="0"/>
              <a:t> = </a:t>
            </a:r>
            <a:r>
              <a:rPr lang="it-IT" sz="1700" u="sng" dirty="0"/>
              <a:t>E</a:t>
            </a:r>
            <a:r>
              <a:rPr lang="it-IT" sz="1700" baseline="-25000" dirty="0"/>
              <a:t>1</a:t>
            </a:r>
            <a:r>
              <a:rPr lang="it-IT" sz="1700" dirty="0"/>
              <a:t> + r</a:t>
            </a:r>
            <a:r>
              <a:rPr lang="it-IT" sz="1700" baseline="-25000" dirty="0"/>
              <a:t>1</a:t>
            </a:r>
            <a:r>
              <a:rPr lang="it-IT" sz="1700" dirty="0"/>
              <a:t> </a:t>
            </a:r>
            <a:r>
              <a:rPr lang="it-IT" sz="1700" u="sng" dirty="0"/>
              <a:t>I</a:t>
            </a:r>
            <a:r>
              <a:rPr lang="it-IT" sz="1700" baseline="-25000" dirty="0"/>
              <a:t>1</a:t>
            </a:r>
            <a:r>
              <a:rPr lang="it-IT" sz="1700" dirty="0"/>
              <a:t> + j ℓ</a:t>
            </a:r>
            <a:r>
              <a:rPr lang="it-IT" sz="1700" baseline="-25000" dirty="0"/>
              <a:t>1</a:t>
            </a:r>
            <a:r>
              <a:rPr lang="el-GR" sz="1700" dirty="0"/>
              <a:t>ω</a:t>
            </a:r>
            <a:r>
              <a:rPr lang="it-IT" sz="1700" dirty="0"/>
              <a:t> </a:t>
            </a:r>
            <a:r>
              <a:rPr lang="it-IT" sz="1700" u="sng" dirty="0"/>
              <a:t>I</a:t>
            </a:r>
            <a:r>
              <a:rPr lang="it-IT" sz="1700" baseline="-25000" dirty="0"/>
              <a:t>1</a:t>
            </a:r>
            <a:endParaRPr lang="fr-FR" sz="1700" dirty="0"/>
          </a:p>
          <a:p>
            <a:pPr algn="just"/>
            <a:endParaRPr lang="fr-FR" sz="1700" dirty="0"/>
          </a:p>
          <a:p>
            <a:pPr algn="just"/>
            <a:r>
              <a:rPr lang="de-DE" sz="1700" dirty="0"/>
              <a:t>	</a:t>
            </a:r>
            <a:endParaRPr lang="fr-FR" sz="1700" dirty="0"/>
          </a:p>
          <a:p>
            <a:pPr algn="just"/>
            <a:endParaRPr lang="fr-FR" sz="1700" b="1" dirty="0"/>
          </a:p>
        </p:txBody>
      </p:sp>
      <p:grpSp>
        <p:nvGrpSpPr>
          <p:cNvPr id="2" name="Groupe 72"/>
          <p:cNvGrpSpPr>
            <a:grpSpLocks/>
          </p:cNvGrpSpPr>
          <p:nvPr/>
        </p:nvGrpSpPr>
        <p:grpSpPr bwMode="auto">
          <a:xfrm>
            <a:off x="3347864" y="2690812"/>
            <a:ext cx="4929187" cy="3848100"/>
            <a:chOff x="4214810" y="1928802"/>
            <a:chExt cx="4929190" cy="3848102"/>
          </a:xfrm>
        </p:grpSpPr>
        <p:sp>
          <p:nvSpPr>
            <p:cNvPr id="21526" name="Line 244"/>
            <p:cNvSpPr>
              <a:spLocks noChangeShapeType="1"/>
            </p:cNvSpPr>
            <p:nvPr/>
          </p:nvSpPr>
          <p:spPr bwMode="auto">
            <a:xfrm>
              <a:off x="6713538" y="3490904"/>
              <a:ext cx="1028700" cy="0"/>
            </a:xfrm>
            <a:prstGeom prst="line">
              <a:avLst/>
            </a:prstGeom>
            <a:noFill/>
            <a:ln w="9525">
              <a:solidFill>
                <a:srgbClr val="000000"/>
              </a:solidFill>
              <a:round/>
              <a:headEnd/>
              <a:tailEnd type="stealth" w="med" len="med"/>
            </a:ln>
          </p:spPr>
          <p:txBody>
            <a:bodyPr/>
            <a:lstStyle/>
            <a:p>
              <a:endParaRPr lang="fr-FR"/>
            </a:p>
          </p:txBody>
        </p:sp>
        <p:sp>
          <p:nvSpPr>
            <p:cNvPr id="21527" name="Line 245"/>
            <p:cNvSpPr>
              <a:spLocks noChangeShapeType="1"/>
            </p:cNvSpPr>
            <p:nvPr/>
          </p:nvSpPr>
          <p:spPr bwMode="auto">
            <a:xfrm flipV="1">
              <a:off x="6713538" y="2462204"/>
              <a:ext cx="1828800" cy="1028700"/>
            </a:xfrm>
            <a:prstGeom prst="line">
              <a:avLst/>
            </a:prstGeom>
            <a:noFill/>
            <a:ln w="9525">
              <a:solidFill>
                <a:srgbClr val="000000"/>
              </a:solidFill>
              <a:round/>
              <a:headEnd/>
              <a:tailEnd type="stealth" w="med" len="med"/>
            </a:ln>
          </p:spPr>
          <p:txBody>
            <a:bodyPr/>
            <a:lstStyle/>
            <a:p>
              <a:endParaRPr lang="fr-FR"/>
            </a:p>
          </p:txBody>
        </p:sp>
        <p:sp>
          <p:nvSpPr>
            <p:cNvPr id="21528" name="Line 246"/>
            <p:cNvSpPr>
              <a:spLocks noChangeShapeType="1"/>
            </p:cNvSpPr>
            <p:nvPr/>
          </p:nvSpPr>
          <p:spPr bwMode="auto">
            <a:xfrm flipH="1">
              <a:off x="6370638" y="3490904"/>
              <a:ext cx="342900" cy="228600"/>
            </a:xfrm>
            <a:prstGeom prst="line">
              <a:avLst/>
            </a:prstGeom>
            <a:noFill/>
            <a:ln w="9525">
              <a:solidFill>
                <a:srgbClr val="000000"/>
              </a:solidFill>
              <a:round/>
              <a:headEnd/>
              <a:tailEnd type="triangle" w="med" len="med"/>
            </a:ln>
          </p:spPr>
          <p:txBody>
            <a:bodyPr/>
            <a:lstStyle/>
            <a:p>
              <a:endParaRPr lang="fr-FR"/>
            </a:p>
          </p:txBody>
        </p:sp>
        <p:sp>
          <p:nvSpPr>
            <p:cNvPr id="21529" name="Line 247"/>
            <p:cNvSpPr>
              <a:spLocks noChangeShapeType="1"/>
            </p:cNvSpPr>
            <p:nvPr/>
          </p:nvSpPr>
          <p:spPr bwMode="auto">
            <a:xfrm flipH="1">
              <a:off x="5913438" y="3490904"/>
              <a:ext cx="800100" cy="571500"/>
            </a:xfrm>
            <a:prstGeom prst="line">
              <a:avLst/>
            </a:prstGeom>
            <a:noFill/>
            <a:ln w="9525">
              <a:solidFill>
                <a:srgbClr val="000000"/>
              </a:solidFill>
              <a:round/>
              <a:headEnd/>
              <a:tailEnd type="triangle" w="med" len="med"/>
            </a:ln>
          </p:spPr>
          <p:txBody>
            <a:bodyPr/>
            <a:lstStyle/>
            <a:p>
              <a:endParaRPr lang="fr-FR"/>
            </a:p>
          </p:txBody>
        </p:sp>
        <p:sp>
          <p:nvSpPr>
            <p:cNvPr id="21530" name="Line 248"/>
            <p:cNvSpPr>
              <a:spLocks noChangeShapeType="1"/>
            </p:cNvSpPr>
            <p:nvPr/>
          </p:nvSpPr>
          <p:spPr bwMode="auto">
            <a:xfrm flipH="1" flipV="1">
              <a:off x="6142038" y="2576504"/>
              <a:ext cx="571500" cy="914400"/>
            </a:xfrm>
            <a:prstGeom prst="line">
              <a:avLst/>
            </a:prstGeom>
            <a:noFill/>
            <a:ln w="9525">
              <a:solidFill>
                <a:srgbClr val="000000"/>
              </a:solidFill>
              <a:round/>
              <a:headEnd/>
              <a:tailEnd type="triangle" w="med" len="med"/>
            </a:ln>
          </p:spPr>
          <p:txBody>
            <a:bodyPr/>
            <a:lstStyle/>
            <a:p>
              <a:endParaRPr lang="fr-FR"/>
            </a:p>
          </p:txBody>
        </p:sp>
        <p:sp>
          <p:nvSpPr>
            <p:cNvPr id="21531" name="Line 249"/>
            <p:cNvSpPr>
              <a:spLocks noChangeShapeType="1"/>
            </p:cNvSpPr>
            <p:nvPr/>
          </p:nvSpPr>
          <p:spPr bwMode="auto">
            <a:xfrm flipH="1" flipV="1">
              <a:off x="5799138" y="2805104"/>
              <a:ext cx="571500" cy="914400"/>
            </a:xfrm>
            <a:prstGeom prst="line">
              <a:avLst/>
            </a:prstGeom>
            <a:noFill/>
            <a:ln w="9525">
              <a:solidFill>
                <a:srgbClr val="000000"/>
              </a:solidFill>
              <a:prstDash val="dash"/>
              <a:round/>
              <a:headEnd/>
              <a:tailEnd/>
            </a:ln>
          </p:spPr>
          <p:txBody>
            <a:bodyPr/>
            <a:lstStyle/>
            <a:p>
              <a:endParaRPr lang="fr-FR"/>
            </a:p>
          </p:txBody>
        </p:sp>
        <p:sp>
          <p:nvSpPr>
            <p:cNvPr id="21532" name="Line 250"/>
            <p:cNvSpPr>
              <a:spLocks noChangeShapeType="1"/>
            </p:cNvSpPr>
            <p:nvPr/>
          </p:nvSpPr>
          <p:spPr bwMode="auto">
            <a:xfrm flipH="1">
              <a:off x="5811838" y="2589204"/>
              <a:ext cx="342900" cy="228600"/>
            </a:xfrm>
            <a:prstGeom prst="line">
              <a:avLst/>
            </a:prstGeom>
            <a:noFill/>
            <a:ln w="9525">
              <a:solidFill>
                <a:srgbClr val="000000"/>
              </a:solidFill>
              <a:prstDash val="dash"/>
              <a:round/>
              <a:headEnd/>
              <a:tailEnd/>
            </a:ln>
          </p:spPr>
          <p:txBody>
            <a:bodyPr/>
            <a:lstStyle/>
            <a:p>
              <a:endParaRPr lang="fr-FR"/>
            </a:p>
          </p:txBody>
        </p:sp>
        <p:sp>
          <p:nvSpPr>
            <p:cNvPr id="21533" name="Line 251"/>
            <p:cNvSpPr>
              <a:spLocks noChangeShapeType="1"/>
            </p:cNvSpPr>
            <p:nvPr/>
          </p:nvSpPr>
          <p:spPr bwMode="auto">
            <a:xfrm flipH="1" flipV="1">
              <a:off x="5799138" y="2805104"/>
              <a:ext cx="914400" cy="685800"/>
            </a:xfrm>
            <a:prstGeom prst="line">
              <a:avLst/>
            </a:prstGeom>
            <a:noFill/>
            <a:ln w="9525">
              <a:solidFill>
                <a:srgbClr val="000000"/>
              </a:solidFill>
              <a:round/>
              <a:headEnd/>
              <a:tailEnd type="triangle" w="med" len="med"/>
            </a:ln>
          </p:spPr>
          <p:txBody>
            <a:bodyPr/>
            <a:lstStyle/>
            <a:p>
              <a:endParaRPr lang="fr-FR"/>
            </a:p>
          </p:txBody>
        </p:sp>
        <p:sp>
          <p:nvSpPr>
            <p:cNvPr id="21534" name="Line 252"/>
            <p:cNvSpPr>
              <a:spLocks noChangeShapeType="1"/>
            </p:cNvSpPr>
            <p:nvPr/>
          </p:nvSpPr>
          <p:spPr bwMode="auto">
            <a:xfrm rot="-89973">
              <a:off x="5191125" y="2763829"/>
              <a:ext cx="2438400" cy="1181100"/>
            </a:xfrm>
            <a:prstGeom prst="line">
              <a:avLst/>
            </a:prstGeom>
            <a:noFill/>
            <a:ln w="9525">
              <a:solidFill>
                <a:srgbClr val="000000"/>
              </a:solidFill>
              <a:round/>
              <a:headEnd type="stealth" w="med" len="med"/>
              <a:tailEnd type="stealth" w="med" len="med"/>
            </a:ln>
          </p:spPr>
          <p:txBody>
            <a:bodyPr/>
            <a:lstStyle/>
            <a:p>
              <a:endParaRPr lang="fr-FR"/>
            </a:p>
          </p:txBody>
        </p:sp>
        <p:sp>
          <p:nvSpPr>
            <p:cNvPr id="21535" name="Line 253"/>
            <p:cNvSpPr>
              <a:spLocks noChangeShapeType="1"/>
            </p:cNvSpPr>
            <p:nvPr/>
          </p:nvSpPr>
          <p:spPr bwMode="auto">
            <a:xfrm flipH="1" flipV="1">
              <a:off x="4427538" y="2225666"/>
              <a:ext cx="1371600" cy="571500"/>
            </a:xfrm>
            <a:prstGeom prst="line">
              <a:avLst/>
            </a:prstGeom>
            <a:noFill/>
            <a:ln w="9525">
              <a:solidFill>
                <a:srgbClr val="000000"/>
              </a:solidFill>
              <a:prstDash val="dash"/>
              <a:round/>
              <a:headEnd/>
              <a:tailEnd/>
            </a:ln>
          </p:spPr>
          <p:txBody>
            <a:bodyPr/>
            <a:lstStyle/>
            <a:p>
              <a:endParaRPr lang="fr-FR"/>
            </a:p>
          </p:txBody>
        </p:sp>
        <p:sp>
          <p:nvSpPr>
            <p:cNvPr id="21536" name="Line 254"/>
            <p:cNvSpPr>
              <a:spLocks noChangeShapeType="1"/>
            </p:cNvSpPr>
            <p:nvPr/>
          </p:nvSpPr>
          <p:spPr bwMode="auto">
            <a:xfrm flipH="1" flipV="1">
              <a:off x="4427538" y="2249479"/>
              <a:ext cx="800100" cy="571500"/>
            </a:xfrm>
            <a:prstGeom prst="line">
              <a:avLst/>
            </a:prstGeom>
            <a:noFill/>
            <a:ln w="9525">
              <a:solidFill>
                <a:srgbClr val="000000"/>
              </a:solidFill>
              <a:prstDash val="dash"/>
              <a:round/>
              <a:headEnd/>
              <a:tailEnd/>
            </a:ln>
          </p:spPr>
          <p:txBody>
            <a:bodyPr/>
            <a:lstStyle/>
            <a:p>
              <a:endParaRPr lang="fr-FR"/>
            </a:p>
          </p:txBody>
        </p:sp>
        <p:sp>
          <p:nvSpPr>
            <p:cNvPr id="21537" name="Line 255"/>
            <p:cNvSpPr>
              <a:spLocks noChangeShapeType="1"/>
            </p:cNvSpPr>
            <p:nvPr/>
          </p:nvSpPr>
          <p:spPr bwMode="auto">
            <a:xfrm flipH="1" flipV="1">
              <a:off x="4397375" y="2214554"/>
              <a:ext cx="2286000" cy="1257300"/>
            </a:xfrm>
            <a:prstGeom prst="line">
              <a:avLst/>
            </a:prstGeom>
            <a:noFill/>
            <a:ln w="9525">
              <a:solidFill>
                <a:srgbClr val="000000"/>
              </a:solidFill>
              <a:round/>
              <a:headEnd/>
              <a:tailEnd type="triangle" w="med" len="med"/>
            </a:ln>
          </p:spPr>
          <p:txBody>
            <a:bodyPr/>
            <a:lstStyle/>
            <a:p>
              <a:endParaRPr lang="fr-FR"/>
            </a:p>
          </p:txBody>
        </p:sp>
        <p:sp>
          <p:nvSpPr>
            <p:cNvPr id="21538" name="Line 256"/>
            <p:cNvSpPr>
              <a:spLocks noChangeShapeType="1"/>
            </p:cNvSpPr>
            <p:nvPr/>
          </p:nvSpPr>
          <p:spPr bwMode="auto">
            <a:xfrm rot="-1701259" flipH="1" flipV="1">
              <a:off x="5291138" y="3643304"/>
              <a:ext cx="571500" cy="571500"/>
            </a:xfrm>
            <a:prstGeom prst="line">
              <a:avLst/>
            </a:prstGeom>
            <a:noFill/>
            <a:ln w="9525">
              <a:solidFill>
                <a:srgbClr val="000000"/>
              </a:solidFill>
              <a:round/>
              <a:headEnd/>
              <a:tailEnd type="triangle" w="med" len="med"/>
            </a:ln>
          </p:spPr>
          <p:txBody>
            <a:bodyPr/>
            <a:lstStyle/>
            <a:p>
              <a:endParaRPr lang="fr-FR"/>
            </a:p>
          </p:txBody>
        </p:sp>
        <p:sp>
          <p:nvSpPr>
            <p:cNvPr id="21539" name="Line 257"/>
            <p:cNvSpPr>
              <a:spLocks noChangeShapeType="1"/>
            </p:cNvSpPr>
            <p:nvPr/>
          </p:nvSpPr>
          <p:spPr bwMode="auto">
            <a:xfrm flipH="1">
              <a:off x="4427538" y="3490904"/>
              <a:ext cx="2286000" cy="2286000"/>
            </a:xfrm>
            <a:prstGeom prst="line">
              <a:avLst/>
            </a:prstGeom>
            <a:noFill/>
            <a:ln w="9525">
              <a:solidFill>
                <a:srgbClr val="000000"/>
              </a:solidFill>
              <a:round/>
              <a:headEnd/>
              <a:tailEnd type="triangle" w="med" len="med"/>
            </a:ln>
          </p:spPr>
          <p:txBody>
            <a:bodyPr/>
            <a:lstStyle/>
            <a:p>
              <a:endParaRPr lang="fr-FR"/>
            </a:p>
          </p:txBody>
        </p:sp>
        <p:sp>
          <p:nvSpPr>
            <p:cNvPr id="21540" name="Line 258"/>
            <p:cNvSpPr>
              <a:spLocks noChangeShapeType="1"/>
            </p:cNvSpPr>
            <p:nvPr/>
          </p:nvSpPr>
          <p:spPr bwMode="auto">
            <a:xfrm flipH="1">
              <a:off x="4427538" y="3821104"/>
              <a:ext cx="800100" cy="1943100"/>
            </a:xfrm>
            <a:prstGeom prst="line">
              <a:avLst/>
            </a:prstGeom>
            <a:noFill/>
            <a:ln w="9525">
              <a:solidFill>
                <a:srgbClr val="000000"/>
              </a:solidFill>
              <a:round/>
              <a:headEnd/>
              <a:tailEnd/>
            </a:ln>
          </p:spPr>
          <p:txBody>
            <a:bodyPr/>
            <a:lstStyle/>
            <a:p>
              <a:endParaRPr lang="fr-FR"/>
            </a:p>
          </p:txBody>
        </p:sp>
        <p:sp>
          <p:nvSpPr>
            <p:cNvPr id="21541" name="Text Box 259"/>
            <p:cNvSpPr txBox="1">
              <a:spLocks noChangeArrowheads="1"/>
            </p:cNvSpPr>
            <p:nvPr/>
          </p:nvSpPr>
          <p:spPr bwMode="auto">
            <a:xfrm>
              <a:off x="4429124" y="1928802"/>
              <a:ext cx="342900" cy="285750"/>
            </a:xfrm>
            <a:prstGeom prst="rect">
              <a:avLst/>
            </a:prstGeom>
            <a:noFill/>
            <a:ln w="9525">
              <a:noFill/>
              <a:miter lim="800000"/>
              <a:headEnd/>
              <a:tailEnd/>
            </a:ln>
          </p:spPr>
          <p:txBody>
            <a:bodyPr/>
            <a:lstStyle/>
            <a:p>
              <a:r>
                <a:rPr lang="fr-FR" sz="1400" i="1" u="sng"/>
                <a:t>I</a:t>
              </a:r>
              <a:r>
                <a:rPr lang="fr-FR" sz="1400" i="1" u="sng" baseline="-25000"/>
                <a:t>1</a:t>
              </a:r>
              <a:endParaRPr lang="fr-FR" sz="1400" u="sng"/>
            </a:p>
          </p:txBody>
        </p:sp>
        <p:sp>
          <p:nvSpPr>
            <p:cNvPr id="21542" name="Text Box 260"/>
            <p:cNvSpPr txBox="1">
              <a:spLocks noChangeArrowheads="1"/>
            </p:cNvSpPr>
            <p:nvPr/>
          </p:nvSpPr>
          <p:spPr bwMode="auto">
            <a:xfrm>
              <a:off x="6215074" y="2428868"/>
              <a:ext cx="457200" cy="342900"/>
            </a:xfrm>
            <a:prstGeom prst="rect">
              <a:avLst/>
            </a:prstGeom>
            <a:noFill/>
            <a:ln w="9525">
              <a:noFill/>
              <a:miter lim="800000"/>
              <a:headEnd/>
              <a:tailEnd/>
            </a:ln>
          </p:spPr>
          <p:txBody>
            <a:bodyPr/>
            <a:lstStyle/>
            <a:p>
              <a:r>
                <a:rPr lang="fr-FR" sz="1400" i="1" u="sng"/>
                <a:t>I</a:t>
              </a:r>
              <a:r>
                <a:rPr lang="fr-FR" sz="1400" i="1" baseline="-25000"/>
                <a:t>10r</a:t>
              </a:r>
              <a:endParaRPr lang="fr-FR" sz="1400"/>
            </a:p>
          </p:txBody>
        </p:sp>
        <p:sp>
          <p:nvSpPr>
            <p:cNvPr id="21543" name="Text Box 263"/>
            <p:cNvSpPr txBox="1">
              <a:spLocks noChangeArrowheads="1"/>
            </p:cNvSpPr>
            <p:nvPr/>
          </p:nvSpPr>
          <p:spPr bwMode="auto">
            <a:xfrm>
              <a:off x="4989512" y="2890828"/>
              <a:ext cx="582619" cy="466733"/>
            </a:xfrm>
            <a:prstGeom prst="rect">
              <a:avLst/>
            </a:prstGeom>
            <a:noFill/>
            <a:ln w="9525">
              <a:noFill/>
              <a:miter lim="800000"/>
              <a:headEnd/>
              <a:tailEnd/>
            </a:ln>
          </p:spPr>
          <p:txBody>
            <a:bodyPr/>
            <a:lstStyle/>
            <a:p>
              <a:r>
                <a:rPr lang="fr-FR" sz="1400" i="1" dirty="0"/>
                <a:t>-mI</a:t>
              </a:r>
              <a:r>
                <a:rPr lang="fr-FR" sz="1400" i="1" baseline="-25000" dirty="0"/>
                <a:t>2</a:t>
              </a:r>
              <a:endParaRPr lang="fr-FR" sz="1400" dirty="0"/>
            </a:p>
          </p:txBody>
        </p:sp>
        <p:sp>
          <p:nvSpPr>
            <p:cNvPr id="21544" name="Text Box 265"/>
            <p:cNvSpPr txBox="1">
              <a:spLocks noChangeArrowheads="1"/>
            </p:cNvSpPr>
            <p:nvPr/>
          </p:nvSpPr>
          <p:spPr bwMode="auto">
            <a:xfrm>
              <a:off x="5418138" y="3656004"/>
              <a:ext cx="495300" cy="304800"/>
            </a:xfrm>
            <a:prstGeom prst="rect">
              <a:avLst/>
            </a:prstGeom>
            <a:noFill/>
            <a:ln w="9525">
              <a:noFill/>
              <a:miter lim="800000"/>
              <a:headEnd/>
              <a:tailEnd/>
            </a:ln>
          </p:spPr>
          <p:txBody>
            <a:bodyPr/>
            <a:lstStyle/>
            <a:p>
              <a:r>
                <a:rPr lang="fr-FR" sz="1400" i="1"/>
                <a:t>r</a:t>
              </a:r>
              <a:r>
                <a:rPr lang="fr-FR" sz="1400" i="1" baseline="-25000"/>
                <a:t>1</a:t>
              </a:r>
              <a:r>
                <a:rPr lang="fr-FR" sz="1400" i="1" u="sng"/>
                <a:t>I</a:t>
              </a:r>
              <a:r>
                <a:rPr lang="fr-FR" sz="1400" i="1" baseline="-25000"/>
                <a:t>1</a:t>
              </a:r>
              <a:endParaRPr lang="fr-FR" sz="1400"/>
            </a:p>
          </p:txBody>
        </p:sp>
        <p:sp>
          <p:nvSpPr>
            <p:cNvPr id="21545" name="Text Box 267"/>
            <p:cNvSpPr txBox="1">
              <a:spLocks noChangeArrowheads="1"/>
            </p:cNvSpPr>
            <p:nvPr/>
          </p:nvSpPr>
          <p:spPr bwMode="auto">
            <a:xfrm>
              <a:off x="7234238" y="2714620"/>
              <a:ext cx="409596" cy="342900"/>
            </a:xfrm>
            <a:prstGeom prst="rect">
              <a:avLst/>
            </a:prstGeom>
            <a:noFill/>
            <a:ln w="9525">
              <a:noFill/>
              <a:miter lim="800000"/>
              <a:headEnd/>
              <a:tailEnd/>
            </a:ln>
          </p:spPr>
          <p:txBody>
            <a:bodyPr/>
            <a:lstStyle/>
            <a:p>
              <a:r>
                <a:rPr lang="fr-FR" sz="1400" i="1" u="sng"/>
                <a:t>E</a:t>
              </a:r>
              <a:r>
                <a:rPr lang="fr-FR" sz="1400" i="1" baseline="-25000"/>
                <a:t>2</a:t>
              </a:r>
              <a:endParaRPr lang="fr-FR" sz="1400"/>
            </a:p>
          </p:txBody>
        </p:sp>
        <p:sp>
          <p:nvSpPr>
            <p:cNvPr id="21546" name="Text Box 269"/>
            <p:cNvSpPr txBox="1">
              <a:spLocks noChangeArrowheads="1"/>
            </p:cNvSpPr>
            <p:nvPr/>
          </p:nvSpPr>
          <p:spPr bwMode="auto">
            <a:xfrm>
              <a:off x="8313738" y="2919404"/>
              <a:ext cx="830262" cy="457200"/>
            </a:xfrm>
            <a:prstGeom prst="rect">
              <a:avLst/>
            </a:prstGeom>
            <a:noFill/>
            <a:ln w="9525">
              <a:noFill/>
              <a:miter lim="800000"/>
              <a:headEnd/>
              <a:tailEnd/>
            </a:ln>
          </p:spPr>
          <p:txBody>
            <a:bodyPr/>
            <a:lstStyle/>
            <a:p>
              <a:r>
                <a:rPr lang="en-GB" sz="1400" i="1"/>
                <a:t>j </a:t>
              </a:r>
              <a:r>
                <a:rPr lang="it-IT" sz="1400" i="1"/>
                <a:t>ℓ</a:t>
              </a:r>
              <a:r>
                <a:rPr lang="en-GB" sz="1400" i="1" baseline="-25000"/>
                <a:t> 2</a:t>
              </a:r>
              <a:r>
                <a:rPr lang="en-GB" sz="1400" i="1"/>
                <a:t> </a:t>
              </a:r>
              <a:r>
                <a:rPr lang="el-GR" sz="1400" i="1"/>
                <a:t>ω</a:t>
              </a:r>
              <a:r>
                <a:rPr lang="en-GB" sz="1400" i="1"/>
                <a:t> </a:t>
              </a:r>
              <a:r>
                <a:rPr lang="en-GB" sz="1400" i="1" u="sng"/>
                <a:t>I</a:t>
              </a:r>
              <a:r>
                <a:rPr lang="en-GB" sz="1400" i="1" baseline="-25000"/>
                <a:t>2</a:t>
              </a:r>
              <a:endParaRPr lang="fr-FR" sz="1400"/>
            </a:p>
          </p:txBody>
        </p:sp>
        <p:sp>
          <p:nvSpPr>
            <p:cNvPr id="21547" name="Text Box 271"/>
            <p:cNvSpPr txBox="1">
              <a:spLocks noChangeArrowheads="1"/>
            </p:cNvSpPr>
            <p:nvPr/>
          </p:nvSpPr>
          <p:spPr bwMode="auto">
            <a:xfrm>
              <a:off x="7300934" y="3863980"/>
              <a:ext cx="342900" cy="279400"/>
            </a:xfrm>
            <a:prstGeom prst="rect">
              <a:avLst/>
            </a:prstGeom>
            <a:noFill/>
            <a:ln w="9525">
              <a:noFill/>
              <a:miter lim="800000"/>
              <a:headEnd/>
              <a:tailEnd/>
            </a:ln>
          </p:spPr>
          <p:txBody>
            <a:bodyPr/>
            <a:lstStyle/>
            <a:p>
              <a:r>
                <a:rPr lang="fr-FR" sz="1600" i="1" u="sng"/>
                <a:t>I</a:t>
              </a:r>
              <a:r>
                <a:rPr lang="fr-FR" sz="1600" i="1" baseline="-25000"/>
                <a:t>2</a:t>
              </a:r>
              <a:endParaRPr lang="fr-FR" sz="1600"/>
            </a:p>
          </p:txBody>
        </p:sp>
        <p:sp>
          <p:nvSpPr>
            <p:cNvPr id="21548" name="Arc 272"/>
            <p:cNvSpPr>
              <a:spLocks/>
            </p:cNvSpPr>
            <p:nvPr/>
          </p:nvSpPr>
          <p:spPr bwMode="auto">
            <a:xfrm rot="8399362" flipH="1">
              <a:off x="7043738" y="3516304"/>
              <a:ext cx="114300" cy="114300"/>
            </a:xfrm>
            <a:custGeom>
              <a:avLst/>
              <a:gdLst>
                <a:gd name="T0" fmla="*/ 0 w 21600"/>
                <a:gd name="T1" fmla="*/ 0 h 21600"/>
                <a:gd name="T2" fmla="*/ 89622217 w 21600"/>
                <a:gd name="T3" fmla="*/ 89622217 h 21600"/>
                <a:gd name="T4" fmla="*/ 0 w 21600"/>
                <a:gd name="T5" fmla="*/ 896222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1549" name="Line 273"/>
            <p:cNvSpPr>
              <a:spLocks noChangeShapeType="1"/>
            </p:cNvSpPr>
            <p:nvPr/>
          </p:nvSpPr>
          <p:spPr bwMode="auto">
            <a:xfrm>
              <a:off x="7742238" y="3490904"/>
              <a:ext cx="457200" cy="228600"/>
            </a:xfrm>
            <a:prstGeom prst="line">
              <a:avLst/>
            </a:prstGeom>
            <a:noFill/>
            <a:ln w="9525">
              <a:solidFill>
                <a:srgbClr val="000000"/>
              </a:solidFill>
              <a:round/>
              <a:headEnd/>
              <a:tailEnd type="triangle" w="med" len="med"/>
            </a:ln>
          </p:spPr>
          <p:txBody>
            <a:bodyPr/>
            <a:lstStyle/>
            <a:p>
              <a:endParaRPr lang="fr-FR"/>
            </a:p>
          </p:txBody>
        </p:sp>
        <p:sp>
          <p:nvSpPr>
            <p:cNvPr id="21550" name="Line 274"/>
            <p:cNvSpPr>
              <a:spLocks noChangeShapeType="1"/>
            </p:cNvSpPr>
            <p:nvPr/>
          </p:nvSpPr>
          <p:spPr bwMode="auto">
            <a:xfrm flipV="1">
              <a:off x="8199438" y="2462204"/>
              <a:ext cx="342900" cy="1257300"/>
            </a:xfrm>
            <a:prstGeom prst="line">
              <a:avLst/>
            </a:prstGeom>
            <a:noFill/>
            <a:ln w="9525">
              <a:solidFill>
                <a:srgbClr val="000000"/>
              </a:solidFill>
              <a:round/>
              <a:headEnd/>
              <a:tailEnd type="triangle" w="med" len="med"/>
            </a:ln>
          </p:spPr>
          <p:txBody>
            <a:bodyPr/>
            <a:lstStyle/>
            <a:p>
              <a:endParaRPr lang="fr-FR"/>
            </a:p>
          </p:txBody>
        </p:sp>
        <p:sp>
          <p:nvSpPr>
            <p:cNvPr id="21551" name="Text Box 275"/>
            <p:cNvSpPr txBox="1">
              <a:spLocks noChangeArrowheads="1"/>
            </p:cNvSpPr>
            <p:nvPr/>
          </p:nvSpPr>
          <p:spPr bwMode="auto">
            <a:xfrm>
              <a:off x="7259638" y="3214686"/>
              <a:ext cx="457200" cy="342900"/>
            </a:xfrm>
            <a:prstGeom prst="rect">
              <a:avLst/>
            </a:prstGeom>
            <a:noFill/>
            <a:ln w="9525">
              <a:noFill/>
              <a:miter lim="800000"/>
              <a:headEnd/>
              <a:tailEnd/>
            </a:ln>
          </p:spPr>
          <p:txBody>
            <a:bodyPr/>
            <a:lstStyle/>
            <a:p>
              <a:r>
                <a:rPr lang="fr-FR" sz="1400" i="1" u="sng"/>
                <a:t>U</a:t>
              </a:r>
              <a:r>
                <a:rPr lang="fr-FR" sz="1400" i="1" baseline="-25000"/>
                <a:t>2</a:t>
              </a:r>
              <a:endParaRPr lang="fr-FR" sz="1400"/>
            </a:p>
          </p:txBody>
        </p:sp>
        <p:sp>
          <p:nvSpPr>
            <p:cNvPr id="21552" name="Text Box 276"/>
            <p:cNvSpPr txBox="1">
              <a:spLocks noChangeArrowheads="1"/>
            </p:cNvSpPr>
            <p:nvPr/>
          </p:nvSpPr>
          <p:spPr bwMode="auto">
            <a:xfrm>
              <a:off x="7640638" y="3541704"/>
              <a:ext cx="646138" cy="342900"/>
            </a:xfrm>
            <a:prstGeom prst="rect">
              <a:avLst/>
            </a:prstGeom>
            <a:noFill/>
            <a:ln w="9525">
              <a:noFill/>
              <a:miter lim="800000"/>
              <a:headEnd/>
              <a:tailEnd/>
            </a:ln>
          </p:spPr>
          <p:txBody>
            <a:bodyPr/>
            <a:lstStyle/>
            <a:p>
              <a:r>
                <a:rPr lang="fr-FR" sz="1400" i="1"/>
                <a:t>r</a:t>
              </a:r>
              <a:r>
                <a:rPr lang="fr-FR" sz="1400" i="1" baseline="-25000"/>
                <a:t>2 </a:t>
              </a:r>
              <a:r>
                <a:rPr lang="fr-FR" sz="1400" i="1" u="sng"/>
                <a:t>I</a:t>
              </a:r>
              <a:r>
                <a:rPr lang="fr-FR" sz="1400" i="1" baseline="-25000"/>
                <a:t>2</a:t>
              </a:r>
              <a:endParaRPr lang="fr-FR" sz="1400"/>
            </a:p>
          </p:txBody>
        </p:sp>
        <p:sp>
          <p:nvSpPr>
            <p:cNvPr id="21553" name="Text Box 279"/>
            <p:cNvSpPr txBox="1">
              <a:spLocks noChangeArrowheads="1"/>
            </p:cNvSpPr>
            <p:nvPr/>
          </p:nvSpPr>
          <p:spPr bwMode="auto">
            <a:xfrm>
              <a:off x="5976580" y="3604846"/>
              <a:ext cx="342900" cy="228600"/>
            </a:xfrm>
            <a:prstGeom prst="rect">
              <a:avLst/>
            </a:prstGeom>
            <a:noFill/>
            <a:ln w="9525">
              <a:noFill/>
              <a:miter lim="800000"/>
              <a:headEnd/>
              <a:tailEnd/>
            </a:ln>
          </p:spPr>
          <p:txBody>
            <a:bodyPr/>
            <a:lstStyle/>
            <a:p>
              <a:r>
                <a:rPr lang="fr-FR" sz="1200" i="1" u="sng"/>
                <a:t>E</a:t>
              </a:r>
              <a:r>
                <a:rPr lang="fr-FR" sz="1200" i="1" baseline="-25000"/>
                <a:t>1</a:t>
              </a:r>
              <a:endParaRPr lang="fr-FR"/>
            </a:p>
          </p:txBody>
        </p:sp>
        <p:sp>
          <p:nvSpPr>
            <p:cNvPr id="21554" name="Text Box 282"/>
            <p:cNvSpPr txBox="1">
              <a:spLocks noChangeArrowheads="1"/>
            </p:cNvSpPr>
            <p:nvPr/>
          </p:nvSpPr>
          <p:spPr bwMode="auto">
            <a:xfrm>
              <a:off x="5214938" y="4849804"/>
              <a:ext cx="469900" cy="241300"/>
            </a:xfrm>
            <a:prstGeom prst="rect">
              <a:avLst/>
            </a:prstGeom>
            <a:noFill/>
            <a:ln w="9525">
              <a:noFill/>
              <a:miter lim="800000"/>
              <a:headEnd/>
              <a:tailEnd/>
            </a:ln>
          </p:spPr>
          <p:txBody>
            <a:bodyPr/>
            <a:lstStyle/>
            <a:p>
              <a:r>
                <a:rPr lang="fr-FR" sz="1400" i="1" u="sng"/>
                <a:t>U</a:t>
              </a:r>
              <a:r>
                <a:rPr lang="fr-FR" sz="1400" i="1" baseline="-25000"/>
                <a:t>1</a:t>
              </a:r>
              <a:endParaRPr lang="fr-FR" sz="1400"/>
            </a:p>
          </p:txBody>
        </p:sp>
        <p:sp>
          <p:nvSpPr>
            <p:cNvPr id="21555" name="Text Box 284"/>
            <p:cNvSpPr txBox="1">
              <a:spLocks noChangeArrowheads="1"/>
            </p:cNvSpPr>
            <p:nvPr/>
          </p:nvSpPr>
          <p:spPr bwMode="auto">
            <a:xfrm>
              <a:off x="4214810" y="4252904"/>
              <a:ext cx="793753" cy="323850"/>
            </a:xfrm>
            <a:prstGeom prst="rect">
              <a:avLst/>
            </a:prstGeom>
            <a:noFill/>
            <a:ln w="9525">
              <a:noFill/>
              <a:miter lim="800000"/>
              <a:headEnd/>
              <a:tailEnd/>
            </a:ln>
          </p:spPr>
          <p:txBody>
            <a:bodyPr/>
            <a:lstStyle/>
            <a:p>
              <a:pPr algn="ctr"/>
              <a:r>
                <a:rPr lang="en-GB" sz="1400" i="1"/>
                <a:t>j </a:t>
              </a:r>
              <a:r>
                <a:rPr lang="it-IT" sz="1400" i="1"/>
                <a:t>ℓ</a:t>
              </a:r>
              <a:r>
                <a:rPr lang="en-GB" sz="1400" i="1" baseline="-25000"/>
                <a:t>1</a:t>
              </a:r>
              <a:r>
                <a:rPr lang="en-GB" sz="1400" i="1"/>
                <a:t> </a:t>
              </a:r>
              <a:r>
                <a:rPr lang="el-GR" sz="1400" i="1"/>
                <a:t>ω</a:t>
              </a:r>
              <a:r>
                <a:rPr lang="en-GB" sz="1400" i="1"/>
                <a:t> </a:t>
              </a:r>
              <a:r>
                <a:rPr lang="en-GB" sz="1400" i="1" u="sng"/>
                <a:t>I</a:t>
              </a:r>
              <a:r>
                <a:rPr lang="en-GB" sz="1400" i="1" baseline="-25000"/>
                <a:t>1</a:t>
              </a:r>
              <a:endParaRPr lang="fr-FR" sz="1400"/>
            </a:p>
          </p:txBody>
        </p:sp>
        <p:sp>
          <p:nvSpPr>
            <p:cNvPr id="21556" name="Text Box 286"/>
            <p:cNvSpPr txBox="1">
              <a:spLocks noChangeArrowheads="1"/>
            </p:cNvSpPr>
            <p:nvPr/>
          </p:nvSpPr>
          <p:spPr bwMode="auto">
            <a:xfrm>
              <a:off x="6472238" y="3567104"/>
              <a:ext cx="457200" cy="381000"/>
            </a:xfrm>
            <a:prstGeom prst="rect">
              <a:avLst/>
            </a:prstGeom>
            <a:noFill/>
            <a:ln w="9525">
              <a:noFill/>
              <a:miter lim="800000"/>
              <a:headEnd/>
              <a:tailEnd/>
            </a:ln>
          </p:spPr>
          <p:txBody>
            <a:bodyPr/>
            <a:lstStyle/>
            <a:p>
              <a:pPr algn="ctr"/>
              <a:r>
                <a:rPr lang="fr-FR" sz="1400" i="1" u="sng"/>
                <a:t>I</a:t>
              </a:r>
              <a:r>
                <a:rPr lang="fr-FR" sz="1400" i="1" baseline="-25000"/>
                <a:t>10a</a:t>
              </a:r>
              <a:endParaRPr lang="fr-FR" sz="1400"/>
            </a:p>
          </p:txBody>
        </p:sp>
        <p:sp>
          <p:nvSpPr>
            <p:cNvPr id="21557" name="Text Box 288"/>
            <p:cNvSpPr txBox="1">
              <a:spLocks noChangeArrowheads="1"/>
            </p:cNvSpPr>
            <p:nvPr/>
          </p:nvSpPr>
          <p:spPr bwMode="auto">
            <a:xfrm>
              <a:off x="5913438" y="2643182"/>
              <a:ext cx="515950" cy="328618"/>
            </a:xfrm>
            <a:prstGeom prst="rect">
              <a:avLst/>
            </a:prstGeom>
            <a:noFill/>
            <a:ln w="9525">
              <a:noFill/>
              <a:miter lim="800000"/>
              <a:headEnd/>
              <a:tailEnd/>
            </a:ln>
          </p:spPr>
          <p:txBody>
            <a:bodyPr/>
            <a:lstStyle/>
            <a:p>
              <a:r>
                <a:rPr lang="fr-FR" sz="1400" i="1" u="sng"/>
                <a:t>I</a:t>
              </a:r>
              <a:r>
                <a:rPr lang="fr-FR" sz="1400" i="1" baseline="-25000"/>
                <a:t>10</a:t>
              </a:r>
              <a:endParaRPr lang="fr-FR" sz="1400"/>
            </a:p>
          </p:txBody>
        </p:sp>
        <p:sp>
          <p:nvSpPr>
            <p:cNvPr id="21558" name="Rectangle 66"/>
            <p:cNvSpPr>
              <a:spLocks noChangeArrowheads="1"/>
            </p:cNvSpPr>
            <p:nvPr/>
          </p:nvSpPr>
          <p:spPr bwMode="auto">
            <a:xfrm>
              <a:off x="7072330" y="3396199"/>
              <a:ext cx="445956" cy="353943"/>
            </a:xfrm>
            <a:prstGeom prst="rect">
              <a:avLst/>
            </a:prstGeom>
            <a:noFill/>
            <a:ln w="9525">
              <a:noFill/>
              <a:miter lim="800000"/>
              <a:headEnd/>
              <a:tailEnd/>
            </a:ln>
          </p:spPr>
          <p:txBody>
            <a:bodyPr wrap="none">
              <a:spAutoFit/>
            </a:bodyPr>
            <a:lstStyle/>
            <a:p>
              <a:r>
                <a:rPr lang="fr-FR" sz="1700"/>
                <a:t>φ</a:t>
              </a:r>
              <a:r>
                <a:rPr lang="it-IT" sz="1700" baseline="-25000"/>
                <a:t>2 </a:t>
              </a:r>
              <a:endParaRPr lang="fr-FR" sz="1700"/>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29</a:t>
            </a:fld>
            <a:endParaRPr lang="fr-FR"/>
          </a:p>
        </p:txBody>
      </p:sp>
    </p:spTree>
    <p:extLst>
      <p:ext uri="{BB962C8B-B14F-4D97-AF65-F5344CB8AC3E}">
        <p14:creationId xmlns:p14="http://schemas.microsoft.com/office/powerpoint/2010/main" val="569559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72">
                                            <p:txEl>
                                              <p:pRg st="0" end="0"/>
                                            </p:txEl>
                                          </p:spTgt>
                                        </p:tgtEl>
                                        <p:attrNameLst>
                                          <p:attrName>style.visibility</p:attrName>
                                        </p:attrNameLst>
                                      </p:cBhvr>
                                      <p:to>
                                        <p:strVal val="visible"/>
                                      </p:to>
                                    </p:set>
                                    <p:animEffect transition="in" filter="checkerboard(across)">
                                      <p:cBhvr>
                                        <p:cTn id="7" dur="500"/>
                                        <p:tgtEl>
                                          <p:spTgt spid="2357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572">
                                            <p:txEl>
                                              <p:pRg st="2" end="2"/>
                                            </p:txEl>
                                          </p:spTgt>
                                        </p:tgtEl>
                                        <p:attrNameLst>
                                          <p:attrName>style.visibility</p:attrName>
                                        </p:attrNameLst>
                                      </p:cBhvr>
                                      <p:to>
                                        <p:strVal val="visible"/>
                                      </p:to>
                                    </p:set>
                                    <p:animEffect transition="in" filter="checkerboard(across)">
                                      <p:cBhvr>
                                        <p:cTn id="10" dur="500"/>
                                        <p:tgtEl>
                                          <p:spTgt spid="2357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3572">
                                            <p:txEl>
                                              <p:pRg st="3" end="3"/>
                                            </p:txEl>
                                          </p:spTgt>
                                        </p:tgtEl>
                                        <p:attrNameLst>
                                          <p:attrName>style.visibility</p:attrName>
                                        </p:attrNameLst>
                                      </p:cBhvr>
                                      <p:to>
                                        <p:strVal val="visible"/>
                                      </p:to>
                                    </p:set>
                                    <p:animEffect transition="in" filter="checkerboard(across)">
                                      <p:cBhvr>
                                        <p:cTn id="13" dur="500"/>
                                        <p:tgtEl>
                                          <p:spTgt spid="2357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683568" y="1143000"/>
            <a:ext cx="7776864" cy="4278094"/>
          </a:xfrm>
          <a:prstGeom prst="rect">
            <a:avLst/>
          </a:prstGeom>
          <a:noFill/>
          <a:ln w="9525">
            <a:noFill/>
            <a:miter lim="800000"/>
            <a:headEnd/>
            <a:tailEnd/>
          </a:ln>
        </p:spPr>
        <p:txBody>
          <a:bodyPr wrap="square">
            <a:spAutoFit/>
          </a:bodyPr>
          <a:lstStyle/>
          <a:p>
            <a:pPr algn="just"/>
            <a:endParaRPr lang="fr-FR" sz="1700" b="1" dirty="0">
              <a:latin typeface="Arial" panose="020B0604020202020204" pitchFamily="34" charset="0"/>
              <a:cs typeface="Arial" panose="020B0604020202020204" pitchFamily="34" charset="0"/>
            </a:endParaRPr>
          </a:p>
          <a:p>
            <a:pPr algn="just"/>
            <a:endParaRPr lang="fr-FR" sz="1700" b="1"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VI – Détermination pratique des caractéristiques en charge d’un transformateur</a:t>
            </a:r>
          </a:p>
          <a:p>
            <a:pPr algn="just"/>
            <a:endParaRPr lang="fr-FR" sz="1700" b="1" dirty="0">
              <a:latin typeface="Arial" panose="020B0604020202020204" pitchFamily="34" charset="0"/>
              <a:cs typeface="Arial" panose="020B0604020202020204" pitchFamily="34" charset="0"/>
            </a:endParaRPr>
          </a:p>
          <a:p>
            <a:r>
              <a:rPr lang="fr-FR" sz="1700" dirty="0">
                <a:latin typeface="Arial" panose="020B0604020202020204" pitchFamily="34" charset="0"/>
                <a:cs typeface="Arial" panose="020B0604020202020204" pitchFamily="34" charset="0"/>
              </a:rPr>
              <a:t>	1- Essai à vide</a:t>
            </a:r>
          </a:p>
          <a:p>
            <a:pPr marL="800100" lvl="1" indent="-342900"/>
            <a:r>
              <a:rPr lang="fr-FR" sz="1700" dirty="0">
                <a:latin typeface="Arial" panose="020B0604020202020204" pitchFamily="34" charset="0"/>
                <a:cs typeface="Arial" panose="020B0604020202020204" pitchFamily="34" charset="0"/>
              </a:rPr>
              <a:t>		2- Essai en C.C</a:t>
            </a:r>
          </a:p>
          <a:p>
            <a:pPr marL="800100" lvl="1" indent="-342900"/>
            <a:endParaRPr lang="fr-FR" sz="1700"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VII – Utilisation et réalisation des transformateurs monophasés</a:t>
            </a:r>
          </a:p>
          <a:p>
            <a:pPr algn="just"/>
            <a:endParaRPr lang="fr-FR" sz="1700" b="1" dirty="0">
              <a:latin typeface="Arial" panose="020B0604020202020204" pitchFamily="34" charset="0"/>
              <a:cs typeface="Arial" panose="020B0604020202020204" pitchFamily="34" charset="0"/>
            </a:endParaRPr>
          </a:p>
          <a:p>
            <a:r>
              <a:rPr lang="fr-FR" sz="1700" dirty="0">
                <a:latin typeface="Arial" panose="020B0604020202020204" pitchFamily="34" charset="0"/>
                <a:cs typeface="Arial" panose="020B0604020202020204" pitchFamily="34" charset="0"/>
              </a:rPr>
              <a:t>	1- Utilisation</a:t>
            </a:r>
          </a:p>
          <a:p>
            <a:pPr marL="800100" lvl="1" indent="-342900"/>
            <a:r>
              <a:rPr lang="fr-FR" sz="1700" dirty="0">
                <a:latin typeface="Arial" panose="020B0604020202020204" pitchFamily="34" charset="0"/>
                <a:cs typeface="Arial" panose="020B0604020202020204" pitchFamily="34" charset="0"/>
              </a:rPr>
              <a:t>		2- Grandeurs nominales</a:t>
            </a:r>
          </a:p>
          <a:p>
            <a:pPr marL="800100" lvl="1" indent="-342900"/>
            <a:r>
              <a:rPr lang="fr-FR" sz="1700" dirty="0">
                <a:latin typeface="Arial" panose="020B0604020202020204" pitchFamily="34" charset="0"/>
                <a:cs typeface="Arial" panose="020B0604020202020204" pitchFamily="34" charset="0"/>
              </a:rPr>
              <a:t>		3- Grandeurs réduites</a:t>
            </a:r>
          </a:p>
          <a:p>
            <a:pPr algn="just"/>
            <a:r>
              <a:rPr lang="fr-FR" sz="1700" dirty="0">
                <a:latin typeface="Arial" panose="020B0604020202020204" pitchFamily="34" charset="0"/>
                <a:cs typeface="Arial" panose="020B0604020202020204" pitchFamily="34" charset="0"/>
              </a:rPr>
              <a:t>	4- Réalisation</a:t>
            </a:r>
          </a:p>
          <a:p>
            <a:pPr algn="just"/>
            <a:endParaRPr lang="fr-FR" sz="1700"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VIII – Couplage en parallèle de 2 transformateurs monophasés</a:t>
            </a:r>
            <a:endParaRPr lang="fr-FR" sz="1700" dirty="0">
              <a:latin typeface="Arial" panose="020B0604020202020204" pitchFamily="34" charset="0"/>
              <a:cs typeface="Arial" panose="020B0604020202020204" pitchFamily="34" charset="0"/>
            </a:endParaRPr>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Transformateur monophasé</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a:t>
            </a:fld>
            <a:endParaRPr lang="fr-FR"/>
          </a:p>
        </p:txBody>
      </p:sp>
    </p:spTree>
    <p:extLst>
      <p:ext uri="{BB962C8B-B14F-4D97-AF65-F5344CB8AC3E}">
        <p14:creationId xmlns:p14="http://schemas.microsoft.com/office/powerpoint/2010/main" val="786340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heckerboard(across)">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checkerboard(across)">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checkerboard(across)">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checkerboard(across)">
                                      <p:cBhvr>
                                        <p:cTn id="22" dur="500"/>
                                        <p:tgtEl>
                                          <p:spTgt spid="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checkerboard(across)">
                                      <p:cBhvr>
                                        <p:cTn id="27" dur="500"/>
                                        <p:tgtEl>
                                          <p:spTgt spid="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2" dur="500"/>
                                        <p:tgtEl>
                                          <p:spTgt spid="7">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37" dur="500"/>
                                        <p:tgtEl>
                                          <p:spTgt spid="7">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42" dur="500"/>
                                        <p:tgtEl>
                                          <p:spTgt spid="7">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47"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2548" name="ZoneTexte 230"/>
          <p:cNvSpPr txBox="1">
            <a:spLocks noChangeArrowheads="1"/>
          </p:cNvSpPr>
          <p:nvPr/>
        </p:nvSpPr>
        <p:spPr bwMode="auto">
          <a:xfrm>
            <a:off x="605736" y="1509680"/>
            <a:ext cx="4143375" cy="354013"/>
          </a:xfrm>
          <a:prstGeom prst="rect">
            <a:avLst/>
          </a:prstGeom>
          <a:noFill/>
          <a:ln w="9525">
            <a:noFill/>
            <a:miter lim="800000"/>
            <a:headEnd/>
            <a:tailEnd/>
          </a:ln>
        </p:spPr>
        <p:txBody>
          <a:bodyPr>
            <a:spAutoFit/>
          </a:bodyPr>
          <a:lstStyle/>
          <a:p>
            <a:pPr algn="just"/>
            <a:r>
              <a:rPr lang="fr-FR" sz="1700" b="1" dirty="0"/>
              <a:t>Schéma équivalent:</a:t>
            </a:r>
          </a:p>
        </p:txBody>
      </p:sp>
      <p:grpSp>
        <p:nvGrpSpPr>
          <p:cNvPr id="22549" name="Groupe 470"/>
          <p:cNvGrpSpPr>
            <a:grpSpLocks/>
          </p:cNvGrpSpPr>
          <p:nvPr/>
        </p:nvGrpSpPr>
        <p:grpSpPr bwMode="auto">
          <a:xfrm>
            <a:off x="1259632" y="2492896"/>
            <a:ext cx="6410325" cy="2700338"/>
            <a:chOff x="1785962" y="3586166"/>
            <a:chExt cx="6409627" cy="2700354"/>
          </a:xfrm>
        </p:grpSpPr>
        <p:sp>
          <p:nvSpPr>
            <p:cNvPr id="22550" name="Text Box 209"/>
            <p:cNvSpPr txBox="1">
              <a:spLocks noChangeArrowheads="1"/>
            </p:cNvSpPr>
            <p:nvPr/>
          </p:nvSpPr>
          <p:spPr bwMode="auto">
            <a:xfrm>
              <a:off x="5073644" y="5943620"/>
              <a:ext cx="712802" cy="342900"/>
            </a:xfrm>
            <a:prstGeom prst="rect">
              <a:avLst/>
            </a:prstGeom>
            <a:noFill/>
            <a:ln w="9525">
              <a:noFill/>
              <a:miter lim="800000"/>
              <a:headEnd/>
              <a:tailEnd/>
            </a:ln>
          </p:spPr>
          <p:txBody>
            <a:bodyPr/>
            <a:lstStyle/>
            <a:p>
              <a:r>
                <a:rPr lang="fr-FR" sz="1600" i="1"/>
                <a:t>(T.P)</a:t>
              </a:r>
            </a:p>
            <a:p>
              <a:r>
                <a:rPr lang="fr-FR" sz="1600" i="1"/>
                <a:t>   m</a:t>
              </a:r>
              <a:endParaRPr lang="fr-FR" sz="1600"/>
            </a:p>
          </p:txBody>
        </p:sp>
        <p:grpSp>
          <p:nvGrpSpPr>
            <p:cNvPr id="22551" name="Group 4"/>
            <p:cNvGrpSpPr>
              <a:grpSpLocks/>
            </p:cNvGrpSpPr>
            <p:nvPr/>
          </p:nvGrpSpPr>
          <p:grpSpPr bwMode="auto">
            <a:xfrm>
              <a:off x="2852762" y="3977412"/>
              <a:ext cx="687388" cy="185737"/>
              <a:chOff x="9037" y="8192"/>
              <a:chExt cx="1081" cy="292"/>
            </a:xfrm>
          </p:grpSpPr>
          <p:grpSp>
            <p:nvGrpSpPr>
              <p:cNvPr id="22747" name="Group 5"/>
              <p:cNvGrpSpPr>
                <a:grpSpLocks/>
              </p:cNvGrpSpPr>
              <p:nvPr/>
            </p:nvGrpSpPr>
            <p:grpSpPr bwMode="auto">
              <a:xfrm rot="-40404">
                <a:off x="9185" y="8235"/>
                <a:ext cx="203" cy="249"/>
                <a:chOff x="4297" y="9376"/>
                <a:chExt cx="1220" cy="2462"/>
              </a:xfrm>
            </p:grpSpPr>
            <p:sp>
              <p:nvSpPr>
                <p:cNvPr id="22759" name="Arc 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60" name="Arc 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48" name="Group 8"/>
              <p:cNvGrpSpPr>
                <a:grpSpLocks/>
              </p:cNvGrpSpPr>
              <p:nvPr/>
            </p:nvGrpSpPr>
            <p:grpSpPr bwMode="auto">
              <a:xfrm rot="-40404">
                <a:off x="9384" y="8225"/>
                <a:ext cx="205" cy="249"/>
                <a:chOff x="4297" y="9376"/>
                <a:chExt cx="1220" cy="2462"/>
              </a:xfrm>
            </p:grpSpPr>
            <p:sp>
              <p:nvSpPr>
                <p:cNvPr id="22757" name="Arc 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58" name="Arc 1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49" name="Group 11"/>
              <p:cNvGrpSpPr>
                <a:grpSpLocks/>
              </p:cNvGrpSpPr>
              <p:nvPr/>
            </p:nvGrpSpPr>
            <p:grpSpPr bwMode="auto">
              <a:xfrm rot="-40404">
                <a:off x="9572" y="8209"/>
                <a:ext cx="205" cy="249"/>
                <a:chOff x="4297" y="9376"/>
                <a:chExt cx="1220" cy="2462"/>
              </a:xfrm>
            </p:grpSpPr>
            <p:sp>
              <p:nvSpPr>
                <p:cNvPr id="22755" name="Arc 1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56" name="Arc 1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50" name="Group 14"/>
              <p:cNvGrpSpPr>
                <a:grpSpLocks/>
              </p:cNvGrpSpPr>
              <p:nvPr/>
            </p:nvGrpSpPr>
            <p:grpSpPr bwMode="auto">
              <a:xfrm rot="-40404">
                <a:off x="9751" y="8192"/>
                <a:ext cx="203" cy="249"/>
                <a:chOff x="4297" y="9376"/>
                <a:chExt cx="1220" cy="2462"/>
              </a:xfrm>
            </p:grpSpPr>
            <p:sp>
              <p:nvSpPr>
                <p:cNvPr id="22753" name="Arc 1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54" name="Arc 1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2751" name="Line 17"/>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2752" name="Line 18"/>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2552" name="Group 19"/>
            <p:cNvGrpSpPr>
              <a:grpSpLocks/>
            </p:cNvGrpSpPr>
            <p:nvPr/>
          </p:nvGrpSpPr>
          <p:grpSpPr bwMode="auto">
            <a:xfrm>
              <a:off x="2190775" y="4002812"/>
              <a:ext cx="700087" cy="114300"/>
              <a:chOff x="1796" y="5577"/>
              <a:chExt cx="1102" cy="180"/>
            </a:xfrm>
          </p:grpSpPr>
          <p:grpSp>
            <p:nvGrpSpPr>
              <p:cNvPr id="22728" name="Group 20"/>
              <p:cNvGrpSpPr>
                <a:grpSpLocks/>
              </p:cNvGrpSpPr>
              <p:nvPr/>
            </p:nvGrpSpPr>
            <p:grpSpPr bwMode="auto">
              <a:xfrm>
                <a:off x="1796" y="5577"/>
                <a:ext cx="722" cy="180"/>
                <a:chOff x="1876" y="5577"/>
                <a:chExt cx="722" cy="180"/>
              </a:xfrm>
            </p:grpSpPr>
            <p:grpSp>
              <p:nvGrpSpPr>
                <p:cNvPr id="22730" name="Group 21"/>
                <p:cNvGrpSpPr>
                  <a:grpSpLocks/>
                </p:cNvGrpSpPr>
                <p:nvPr/>
              </p:nvGrpSpPr>
              <p:grpSpPr bwMode="auto">
                <a:xfrm rot="10739694">
                  <a:off x="2058" y="5577"/>
                  <a:ext cx="540" cy="180"/>
                  <a:chOff x="8257" y="9157"/>
                  <a:chExt cx="1800" cy="180"/>
                </a:xfrm>
              </p:grpSpPr>
              <p:grpSp>
                <p:nvGrpSpPr>
                  <p:cNvPr id="22732" name="Group 22"/>
                  <p:cNvGrpSpPr>
                    <a:grpSpLocks/>
                  </p:cNvGrpSpPr>
                  <p:nvPr/>
                </p:nvGrpSpPr>
                <p:grpSpPr bwMode="auto">
                  <a:xfrm>
                    <a:off x="8617" y="9157"/>
                    <a:ext cx="360" cy="180"/>
                    <a:chOff x="8617" y="9157"/>
                    <a:chExt cx="360" cy="180"/>
                  </a:xfrm>
                </p:grpSpPr>
                <p:sp>
                  <p:nvSpPr>
                    <p:cNvPr id="22745" name="Line 2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46" name="Line 2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33" name="Group 25"/>
                  <p:cNvGrpSpPr>
                    <a:grpSpLocks/>
                  </p:cNvGrpSpPr>
                  <p:nvPr/>
                </p:nvGrpSpPr>
                <p:grpSpPr bwMode="auto">
                  <a:xfrm>
                    <a:off x="8977" y="9157"/>
                    <a:ext cx="360" cy="180"/>
                    <a:chOff x="8617" y="9157"/>
                    <a:chExt cx="360" cy="180"/>
                  </a:xfrm>
                </p:grpSpPr>
                <p:sp>
                  <p:nvSpPr>
                    <p:cNvPr id="22743" name="Line 2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44" name="Line 2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34" name="Group 28"/>
                  <p:cNvGrpSpPr>
                    <a:grpSpLocks/>
                  </p:cNvGrpSpPr>
                  <p:nvPr/>
                </p:nvGrpSpPr>
                <p:grpSpPr bwMode="auto">
                  <a:xfrm>
                    <a:off x="9337" y="9157"/>
                    <a:ext cx="360" cy="180"/>
                    <a:chOff x="8617" y="9157"/>
                    <a:chExt cx="360" cy="180"/>
                  </a:xfrm>
                </p:grpSpPr>
                <p:sp>
                  <p:nvSpPr>
                    <p:cNvPr id="22741" name="Line 2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42" name="Line 3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35" name="Group 31"/>
                  <p:cNvGrpSpPr>
                    <a:grpSpLocks/>
                  </p:cNvGrpSpPr>
                  <p:nvPr/>
                </p:nvGrpSpPr>
                <p:grpSpPr bwMode="auto">
                  <a:xfrm>
                    <a:off x="9697" y="9157"/>
                    <a:ext cx="360" cy="180"/>
                    <a:chOff x="8617" y="9157"/>
                    <a:chExt cx="360" cy="180"/>
                  </a:xfrm>
                </p:grpSpPr>
                <p:sp>
                  <p:nvSpPr>
                    <p:cNvPr id="22739" name="Line 3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40" name="Line 3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36" name="Group 34"/>
                  <p:cNvGrpSpPr>
                    <a:grpSpLocks/>
                  </p:cNvGrpSpPr>
                  <p:nvPr/>
                </p:nvGrpSpPr>
                <p:grpSpPr bwMode="auto">
                  <a:xfrm>
                    <a:off x="8257" y="9157"/>
                    <a:ext cx="360" cy="180"/>
                    <a:chOff x="8617" y="9157"/>
                    <a:chExt cx="360" cy="180"/>
                  </a:xfrm>
                </p:grpSpPr>
                <p:sp>
                  <p:nvSpPr>
                    <p:cNvPr id="22737" name="Line 3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38" name="Line 3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2731" name="Line 37"/>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2729" name="Line 38"/>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2553" name="Line 39"/>
            <p:cNvSpPr>
              <a:spLocks noChangeShapeType="1"/>
            </p:cNvSpPr>
            <p:nvPr/>
          </p:nvSpPr>
          <p:spPr bwMode="auto">
            <a:xfrm>
              <a:off x="3551262" y="3990112"/>
              <a:ext cx="1485900" cy="0"/>
            </a:xfrm>
            <a:prstGeom prst="line">
              <a:avLst/>
            </a:prstGeom>
            <a:noFill/>
            <a:ln w="9525">
              <a:solidFill>
                <a:srgbClr val="000000"/>
              </a:solidFill>
              <a:round/>
              <a:headEnd/>
              <a:tailEnd/>
            </a:ln>
          </p:spPr>
          <p:txBody>
            <a:bodyPr/>
            <a:lstStyle/>
            <a:p>
              <a:endParaRPr lang="fr-FR"/>
            </a:p>
          </p:txBody>
        </p:sp>
        <p:sp>
          <p:nvSpPr>
            <p:cNvPr id="22554" name="Line 40"/>
            <p:cNvSpPr>
              <a:spLocks noChangeShapeType="1"/>
            </p:cNvSpPr>
            <p:nvPr/>
          </p:nvSpPr>
          <p:spPr bwMode="auto">
            <a:xfrm>
              <a:off x="4071962" y="3977412"/>
              <a:ext cx="0" cy="457200"/>
            </a:xfrm>
            <a:prstGeom prst="line">
              <a:avLst/>
            </a:prstGeom>
            <a:noFill/>
            <a:ln w="9525">
              <a:solidFill>
                <a:srgbClr val="000000"/>
              </a:solidFill>
              <a:round/>
              <a:headEnd/>
              <a:tailEnd/>
            </a:ln>
          </p:spPr>
          <p:txBody>
            <a:bodyPr/>
            <a:lstStyle/>
            <a:p>
              <a:endParaRPr lang="fr-FR"/>
            </a:p>
          </p:txBody>
        </p:sp>
        <p:sp>
          <p:nvSpPr>
            <p:cNvPr id="22555" name="Line 41"/>
            <p:cNvSpPr>
              <a:spLocks noChangeShapeType="1"/>
            </p:cNvSpPr>
            <p:nvPr/>
          </p:nvSpPr>
          <p:spPr bwMode="auto">
            <a:xfrm>
              <a:off x="3652862" y="4447312"/>
              <a:ext cx="800100" cy="0"/>
            </a:xfrm>
            <a:prstGeom prst="line">
              <a:avLst/>
            </a:prstGeom>
            <a:noFill/>
            <a:ln w="9525">
              <a:solidFill>
                <a:srgbClr val="000000"/>
              </a:solidFill>
              <a:round/>
              <a:headEnd/>
              <a:tailEnd/>
            </a:ln>
          </p:spPr>
          <p:txBody>
            <a:bodyPr/>
            <a:lstStyle/>
            <a:p>
              <a:endParaRPr lang="fr-FR"/>
            </a:p>
          </p:txBody>
        </p:sp>
        <p:grpSp>
          <p:nvGrpSpPr>
            <p:cNvPr id="22556" name="Group 42"/>
            <p:cNvGrpSpPr>
              <a:grpSpLocks/>
            </p:cNvGrpSpPr>
            <p:nvPr/>
          </p:nvGrpSpPr>
          <p:grpSpPr bwMode="auto">
            <a:xfrm rot="-5652810">
              <a:off x="3440137" y="4818787"/>
              <a:ext cx="342900" cy="114300"/>
              <a:chOff x="8257" y="9157"/>
              <a:chExt cx="1800" cy="180"/>
            </a:xfrm>
          </p:grpSpPr>
          <p:grpSp>
            <p:nvGrpSpPr>
              <p:cNvPr id="22713" name="Group 43"/>
              <p:cNvGrpSpPr>
                <a:grpSpLocks/>
              </p:cNvGrpSpPr>
              <p:nvPr/>
            </p:nvGrpSpPr>
            <p:grpSpPr bwMode="auto">
              <a:xfrm>
                <a:off x="8617" y="9157"/>
                <a:ext cx="360" cy="180"/>
                <a:chOff x="8617" y="9157"/>
                <a:chExt cx="360" cy="180"/>
              </a:xfrm>
            </p:grpSpPr>
            <p:sp>
              <p:nvSpPr>
                <p:cNvPr id="22726" name="Line 4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27" name="Line 4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14" name="Group 46"/>
              <p:cNvGrpSpPr>
                <a:grpSpLocks/>
              </p:cNvGrpSpPr>
              <p:nvPr/>
            </p:nvGrpSpPr>
            <p:grpSpPr bwMode="auto">
              <a:xfrm>
                <a:off x="8977" y="9157"/>
                <a:ext cx="360" cy="180"/>
                <a:chOff x="8617" y="9157"/>
                <a:chExt cx="360" cy="180"/>
              </a:xfrm>
            </p:grpSpPr>
            <p:sp>
              <p:nvSpPr>
                <p:cNvPr id="22724" name="Line 4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25" name="Line 4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15" name="Group 49"/>
              <p:cNvGrpSpPr>
                <a:grpSpLocks/>
              </p:cNvGrpSpPr>
              <p:nvPr/>
            </p:nvGrpSpPr>
            <p:grpSpPr bwMode="auto">
              <a:xfrm>
                <a:off x="9337" y="9157"/>
                <a:ext cx="360" cy="180"/>
                <a:chOff x="8617" y="9157"/>
                <a:chExt cx="360" cy="180"/>
              </a:xfrm>
            </p:grpSpPr>
            <p:sp>
              <p:nvSpPr>
                <p:cNvPr id="22722" name="Line 5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23" name="Line 5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16" name="Group 52"/>
              <p:cNvGrpSpPr>
                <a:grpSpLocks/>
              </p:cNvGrpSpPr>
              <p:nvPr/>
            </p:nvGrpSpPr>
            <p:grpSpPr bwMode="auto">
              <a:xfrm>
                <a:off x="9697" y="9157"/>
                <a:ext cx="360" cy="180"/>
                <a:chOff x="8617" y="9157"/>
                <a:chExt cx="360" cy="180"/>
              </a:xfrm>
            </p:grpSpPr>
            <p:sp>
              <p:nvSpPr>
                <p:cNvPr id="22720" name="Line 5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21" name="Line 5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17" name="Group 55"/>
              <p:cNvGrpSpPr>
                <a:grpSpLocks/>
              </p:cNvGrpSpPr>
              <p:nvPr/>
            </p:nvGrpSpPr>
            <p:grpSpPr bwMode="auto">
              <a:xfrm>
                <a:off x="8257" y="9157"/>
                <a:ext cx="360" cy="180"/>
                <a:chOff x="8617" y="9157"/>
                <a:chExt cx="360" cy="180"/>
              </a:xfrm>
            </p:grpSpPr>
            <p:sp>
              <p:nvSpPr>
                <p:cNvPr id="22718" name="Line 5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19" name="Line 5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2557" name="Line 58"/>
            <p:cNvSpPr>
              <a:spLocks noChangeShapeType="1"/>
            </p:cNvSpPr>
            <p:nvPr/>
          </p:nvSpPr>
          <p:spPr bwMode="auto">
            <a:xfrm>
              <a:off x="3649687" y="4450487"/>
              <a:ext cx="0" cy="228600"/>
            </a:xfrm>
            <a:prstGeom prst="line">
              <a:avLst/>
            </a:prstGeom>
            <a:noFill/>
            <a:ln w="9525">
              <a:solidFill>
                <a:srgbClr val="000000"/>
              </a:solidFill>
              <a:round/>
              <a:headEnd/>
              <a:tailEnd/>
            </a:ln>
          </p:spPr>
          <p:txBody>
            <a:bodyPr/>
            <a:lstStyle/>
            <a:p>
              <a:endParaRPr lang="fr-FR"/>
            </a:p>
          </p:txBody>
        </p:sp>
        <p:sp>
          <p:nvSpPr>
            <p:cNvPr id="22558" name="Line 59"/>
            <p:cNvSpPr>
              <a:spLocks noChangeShapeType="1"/>
            </p:cNvSpPr>
            <p:nvPr/>
          </p:nvSpPr>
          <p:spPr bwMode="auto">
            <a:xfrm>
              <a:off x="3681437" y="5056912"/>
              <a:ext cx="0" cy="228600"/>
            </a:xfrm>
            <a:prstGeom prst="line">
              <a:avLst/>
            </a:prstGeom>
            <a:noFill/>
            <a:ln w="9525">
              <a:solidFill>
                <a:srgbClr val="000000"/>
              </a:solidFill>
              <a:round/>
              <a:headEnd/>
              <a:tailEnd/>
            </a:ln>
          </p:spPr>
          <p:txBody>
            <a:bodyPr/>
            <a:lstStyle/>
            <a:p>
              <a:endParaRPr lang="fr-FR"/>
            </a:p>
          </p:txBody>
        </p:sp>
        <p:grpSp>
          <p:nvGrpSpPr>
            <p:cNvPr id="22559" name="Group 60"/>
            <p:cNvGrpSpPr>
              <a:grpSpLocks/>
            </p:cNvGrpSpPr>
            <p:nvPr/>
          </p:nvGrpSpPr>
          <p:grpSpPr bwMode="auto">
            <a:xfrm>
              <a:off x="4310087" y="4647337"/>
              <a:ext cx="193675" cy="488950"/>
              <a:chOff x="5138" y="6587"/>
              <a:chExt cx="304" cy="769"/>
            </a:xfrm>
          </p:grpSpPr>
          <p:grpSp>
            <p:nvGrpSpPr>
              <p:cNvPr id="22701" name="Group 61"/>
              <p:cNvGrpSpPr>
                <a:grpSpLocks/>
              </p:cNvGrpSpPr>
              <p:nvPr/>
            </p:nvGrpSpPr>
            <p:grpSpPr bwMode="auto">
              <a:xfrm rot="5287804">
                <a:off x="5161" y="6560"/>
                <a:ext cx="203" cy="249"/>
                <a:chOff x="4297" y="9376"/>
                <a:chExt cx="1220" cy="2462"/>
              </a:xfrm>
            </p:grpSpPr>
            <p:sp>
              <p:nvSpPr>
                <p:cNvPr id="22711" name="Arc 6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12" name="Arc 6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02" name="Group 64"/>
              <p:cNvGrpSpPr>
                <a:grpSpLocks/>
              </p:cNvGrpSpPr>
              <p:nvPr/>
            </p:nvGrpSpPr>
            <p:grpSpPr bwMode="auto">
              <a:xfrm rot="5287804">
                <a:off x="5175" y="6761"/>
                <a:ext cx="205" cy="249"/>
                <a:chOff x="4297" y="9376"/>
                <a:chExt cx="1220" cy="2462"/>
              </a:xfrm>
            </p:grpSpPr>
            <p:sp>
              <p:nvSpPr>
                <p:cNvPr id="22709" name="Arc 6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10" name="Arc 6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03" name="Group 67"/>
              <p:cNvGrpSpPr>
                <a:grpSpLocks/>
              </p:cNvGrpSpPr>
              <p:nvPr/>
            </p:nvGrpSpPr>
            <p:grpSpPr bwMode="auto">
              <a:xfrm rot="5287804">
                <a:off x="5195" y="6948"/>
                <a:ext cx="205" cy="249"/>
                <a:chOff x="4297" y="9376"/>
                <a:chExt cx="1220" cy="2462"/>
              </a:xfrm>
            </p:grpSpPr>
            <p:sp>
              <p:nvSpPr>
                <p:cNvPr id="22707" name="Arc 6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08" name="Arc 6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04" name="Group 70"/>
              <p:cNvGrpSpPr>
                <a:grpSpLocks/>
              </p:cNvGrpSpPr>
              <p:nvPr/>
            </p:nvGrpSpPr>
            <p:grpSpPr bwMode="auto">
              <a:xfrm rot="5287804">
                <a:off x="5216" y="7125"/>
                <a:ext cx="203" cy="249"/>
                <a:chOff x="4297" y="9376"/>
                <a:chExt cx="1220" cy="2462"/>
              </a:xfrm>
            </p:grpSpPr>
            <p:sp>
              <p:nvSpPr>
                <p:cNvPr id="22705" name="Arc 7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06" name="Arc 7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2560" name="Line 73"/>
            <p:cNvSpPr>
              <a:spLocks noChangeShapeType="1"/>
            </p:cNvSpPr>
            <p:nvPr/>
          </p:nvSpPr>
          <p:spPr bwMode="auto">
            <a:xfrm rot="-33776">
              <a:off x="4452962" y="4450487"/>
              <a:ext cx="6350" cy="187325"/>
            </a:xfrm>
            <a:prstGeom prst="line">
              <a:avLst/>
            </a:prstGeom>
            <a:noFill/>
            <a:ln w="9525">
              <a:solidFill>
                <a:srgbClr val="000000"/>
              </a:solidFill>
              <a:round/>
              <a:headEnd/>
              <a:tailEnd/>
            </a:ln>
          </p:spPr>
          <p:txBody>
            <a:bodyPr/>
            <a:lstStyle/>
            <a:p>
              <a:endParaRPr lang="fr-FR"/>
            </a:p>
          </p:txBody>
        </p:sp>
        <p:sp>
          <p:nvSpPr>
            <p:cNvPr id="22561" name="Line 74"/>
            <p:cNvSpPr>
              <a:spLocks noChangeShapeType="1"/>
            </p:cNvSpPr>
            <p:nvPr/>
          </p:nvSpPr>
          <p:spPr bwMode="auto">
            <a:xfrm>
              <a:off x="4084662" y="5285512"/>
              <a:ext cx="0" cy="457200"/>
            </a:xfrm>
            <a:prstGeom prst="line">
              <a:avLst/>
            </a:prstGeom>
            <a:noFill/>
            <a:ln w="9525">
              <a:solidFill>
                <a:srgbClr val="000000"/>
              </a:solidFill>
              <a:round/>
              <a:headEnd/>
              <a:tailEnd/>
            </a:ln>
          </p:spPr>
          <p:txBody>
            <a:bodyPr/>
            <a:lstStyle/>
            <a:p>
              <a:endParaRPr lang="fr-FR"/>
            </a:p>
          </p:txBody>
        </p:sp>
        <p:grpSp>
          <p:nvGrpSpPr>
            <p:cNvPr id="22562" name="Group 75"/>
            <p:cNvGrpSpPr>
              <a:grpSpLocks/>
            </p:cNvGrpSpPr>
            <p:nvPr/>
          </p:nvGrpSpPr>
          <p:grpSpPr bwMode="auto">
            <a:xfrm rot="233845">
              <a:off x="4897462" y="3963124"/>
              <a:ext cx="434975" cy="1795463"/>
              <a:chOff x="6098" y="5493"/>
              <a:chExt cx="685" cy="2827"/>
            </a:xfrm>
          </p:grpSpPr>
          <p:grpSp>
            <p:nvGrpSpPr>
              <p:cNvPr id="22669" name="Group 76"/>
              <p:cNvGrpSpPr>
                <a:grpSpLocks/>
              </p:cNvGrpSpPr>
              <p:nvPr/>
            </p:nvGrpSpPr>
            <p:grpSpPr bwMode="auto">
              <a:xfrm>
                <a:off x="6100" y="5493"/>
                <a:ext cx="663" cy="2544"/>
                <a:chOff x="6100" y="5493"/>
                <a:chExt cx="663" cy="2544"/>
              </a:xfrm>
            </p:grpSpPr>
            <p:grpSp>
              <p:nvGrpSpPr>
                <p:cNvPr id="22671" name="Group 77"/>
                <p:cNvGrpSpPr>
                  <a:grpSpLocks/>
                </p:cNvGrpSpPr>
                <p:nvPr/>
              </p:nvGrpSpPr>
              <p:grpSpPr bwMode="auto">
                <a:xfrm>
                  <a:off x="6100" y="5493"/>
                  <a:ext cx="663" cy="2294"/>
                  <a:chOff x="6100" y="5493"/>
                  <a:chExt cx="663" cy="2294"/>
                </a:xfrm>
              </p:grpSpPr>
              <p:grpSp>
                <p:nvGrpSpPr>
                  <p:cNvPr id="22675" name="Group 78"/>
                  <p:cNvGrpSpPr>
                    <a:grpSpLocks/>
                  </p:cNvGrpSpPr>
                  <p:nvPr/>
                </p:nvGrpSpPr>
                <p:grpSpPr bwMode="auto">
                  <a:xfrm rot="144924">
                    <a:off x="6100" y="5761"/>
                    <a:ext cx="663" cy="2026"/>
                    <a:chOff x="2125" y="8571"/>
                    <a:chExt cx="663" cy="2026"/>
                  </a:xfrm>
                </p:grpSpPr>
                <p:grpSp>
                  <p:nvGrpSpPr>
                    <p:cNvPr id="22677" name="Group 79"/>
                    <p:cNvGrpSpPr>
                      <a:grpSpLocks/>
                    </p:cNvGrpSpPr>
                    <p:nvPr/>
                  </p:nvGrpSpPr>
                  <p:grpSpPr bwMode="auto">
                    <a:xfrm rot="5321579">
                      <a:off x="2211" y="8485"/>
                      <a:ext cx="275" cy="448"/>
                      <a:chOff x="4297" y="9376"/>
                      <a:chExt cx="1220" cy="2462"/>
                    </a:xfrm>
                  </p:grpSpPr>
                  <p:sp>
                    <p:nvSpPr>
                      <p:cNvPr id="22699" name="Arc 8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00" name="Arc 8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78" name="Group 82"/>
                    <p:cNvGrpSpPr>
                      <a:grpSpLocks/>
                    </p:cNvGrpSpPr>
                    <p:nvPr/>
                  </p:nvGrpSpPr>
                  <p:grpSpPr bwMode="auto">
                    <a:xfrm rot="5321579">
                      <a:off x="2242" y="8718"/>
                      <a:ext cx="275" cy="449"/>
                      <a:chOff x="4297" y="9376"/>
                      <a:chExt cx="1220" cy="2462"/>
                    </a:xfrm>
                  </p:grpSpPr>
                  <p:sp>
                    <p:nvSpPr>
                      <p:cNvPr id="22697" name="Arc 8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98" name="Arc 8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79" name="Group 85"/>
                    <p:cNvGrpSpPr>
                      <a:grpSpLocks/>
                    </p:cNvGrpSpPr>
                    <p:nvPr/>
                  </p:nvGrpSpPr>
                  <p:grpSpPr bwMode="auto">
                    <a:xfrm rot="5321579">
                      <a:off x="2262" y="8984"/>
                      <a:ext cx="275" cy="448"/>
                      <a:chOff x="4297" y="9376"/>
                      <a:chExt cx="1220" cy="2462"/>
                    </a:xfrm>
                  </p:grpSpPr>
                  <p:sp>
                    <p:nvSpPr>
                      <p:cNvPr id="22695" name="Arc 8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96" name="Arc 8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80" name="Group 88"/>
                    <p:cNvGrpSpPr>
                      <a:grpSpLocks/>
                    </p:cNvGrpSpPr>
                    <p:nvPr/>
                  </p:nvGrpSpPr>
                  <p:grpSpPr bwMode="auto">
                    <a:xfrm rot="5321579">
                      <a:off x="2293" y="9237"/>
                      <a:ext cx="275" cy="449"/>
                      <a:chOff x="4297" y="9376"/>
                      <a:chExt cx="1220" cy="2462"/>
                    </a:xfrm>
                  </p:grpSpPr>
                  <p:sp>
                    <p:nvSpPr>
                      <p:cNvPr id="22693" name="Arc 8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94" name="Arc 9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81" name="Group 91"/>
                    <p:cNvGrpSpPr>
                      <a:grpSpLocks/>
                    </p:cNvGrpSpPr>
                    <p:nvPr/>
                  </p:nvGrpSpPr>
                  <p:grpSpPr bwMode="auto">
                    <a:xfrm rot="5321579">
                      <a:off x="2326" y="9482"/>
                      <a:ext cx="275" cy="448"/>
                      <a:chOff x="4297" y="9376"/>
                      <a:chExt cx="1220" cy="2462"/>
                    </a:xfrm>
                  </p:grpSpPr>
                  <p:sp>
                    <p:nvSpPr>
                      <p:cNvPr id="22691" name="Arc 9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92" name="Arc 9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82" name="Group 94"/>
                    <p:cNvGrpSpPr>
                      <a:grpSpLocks/>
                    </p:cNvGrpSpPr>
                    <p:nvPr/>
                  </p:nvGrpSpPr>
                  <p:grpSpPr bwMode="auto">
                    <a:xfrm rot="5321579">
                      <a:off x="2362" y="9738"/>
                      <a:ext cx="275" cy="448"/>
                      <a:chOff x="4297" y="9376"/>
                      <a:chExt cx="1220" cy="2462"/>
                    </a:xfrm>
                  </p:grpSpPr>
                  <p:sp>
                    <p:nvSpPr>
                      <p:cNvPr id="22689" name="Arc 9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90" name="Arc 9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83" name="Group 97"/>
                    <p:cNvGrpSpPr>
                      <a:grpSpLocks/>
                    </p:cNvGrpSpPr>
                    <p:nvPr/>
                  </p:nvGrpSpPr>
                  <p:grpSpPr bwMode="auto">
                    <a:xfrm rot="5321579">
                      <a:off x="2393" y="9991"/>
                      <a:ext cx="275" cy="449"/>
                      <a:chOff x="4297" y="9376"/>
                      <a:chExt cx="1220" cy="2462"/>
                    </a:xfrm>
                  </p:grpSpPr>
                  <p:sp>
                    <p:nvSpPr>
                      <p:cNvPr id="22687" name="Arc 9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88" name="Arc 9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84" name="Group 100"/>
                    <p:cNvGrpSpPr>
                      <a:grpSpLocks/>
                    </p:cNvGrpSpPr>
                    <p:nvPr/>
                  </p:nvGrpSpPr>
                  <p:grpSpPr bwMode="auto">
                    <a:xfrm rot="5321579">
                      <a:off x="2426" y="10236"/>
                      <a:ext cx="275" cy="448"/>
                      <a:chOff x="4297" y="9376"/>
                      <a:chExt cx="1220" cy="2462"/>
                    </a:xfrm>
                  </p:grpSpPr>
                  <p:sp>
                    <p:nvSpPr>
                      <p:cNvPr id="22685" name="Arc 10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86" name="Arc 10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2676" name="Freeform 103"/>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2672" name="Group 104"/>
                <p:cNvGrpSpPr>
                  <a:grpSpLocks/>
                </p:cNvGrpSpPr>
                <p:nvPr/>
              </p:nvGrpSpPr>
              <p:grpSpPr bwMode="auto">
                <a:xfrm rot="5321579">
                  <a:off x="6376" y="7676"/>
                  <a:ext cx="275" cy="448"/>
                  <a:chOff x="4297" y="9376"/>
                  <a:chExt cx="1220" cy="2462"/>
                </a:xfrm>
              </p:grpSpPr>
              <p:sp>
                <p:nvSpPr>
                  <p:cNvPr id="22673" name="Arc 10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74" name="Arc 10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2670" name="Freeform 107"/>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2563" name="Group 108"/>
            <p:cNvGrpSpPr>
              <a:grpSpLocks/>
            </p:cNvGrpSpPr>
            <p:nvPr/>
          </p:nvGrpSpPr>
          <p:grpSpPr bwMode="auto">
            <a:xfrm rot="-10546580">
              <a:off x="5389587" y="3977412"/>
              <a:ext cx="434975" cy="1795462"/>
              <a:chOff x="6098" y="5493"/>
              <a:chExt cx="685" cy="2827"/>
            </a:xfrm>
          </p:grpSpPr>
          <p:grpSp>
            <p:nvGrpSpPr>
              <p:cNvPr id="22637" name="Group 109"/>
              <p:cNvGrpSpPr>
                <a:grpSpLocks/>
              </p:cNvGrpSpPr>
              <p:nvPr/>
            </p:nvGrpSpPr>
            <p:grpSpPr bwMode="auto">
              <a:xfrm>
                <a:off x="6100" y="5493"/>
                <a:ext cx="663" cy="2544"/>
                <a:chOff x="6100" y="5493"/>
                <a:chExt cx="663" cy="2544"/>
              </a:xfrm>
            </p:grpSpPr>
            <p:grpSp>
              <p:nvGrpSpPr>
                <p:cNvPr id="22639" name="Group 110"/>
                <p:cNvGrpSpPr>
                  <a:grpSpLocks/>
                </p:cNvGrpSpPr>
                <p:nvPr/>
              </p:nvGrpSpPr>
              <p:grpSpPr bwMode="auto">
                <a:xfrm>
                  <a:off x="6100" y="5493"/>
                  <a:ext cx="663" cy="2294"/>
                  <a:chOff x="6100" y="5493"/>
                  <a:chExt cx="663" cy="2294"/>
                </a:xfrm>
              </p:grpSpPr>
              <p:grpSp>
                <p:nvGrpSpPr>
                  <p:cNvPr id="22643" name="Group 111"/>
                  <p:cNvGrpSpPr>
                    <a:grpSpLocks/>
                  </p:cNvGrpSpPr>
                  <p:nvPr/>
                </p:nvGrpSpPr>
                <p:grpSpPr bwMode="auto">
                  <a:xfrm rot="144924">
                    <a:off x="6100" y="5761"/>
                    <a:ext cx="663" cy="2026"/>
                    <a:chOff x="2125" y="8571"/>
                    <a:chExt cx="663" cy="2026"/>
                  </a:xfrm>
                </p:grpSpPr>
                <p:grpSp>
                  <p:nvGrpSpPr>
                    <p:cNvPr id="22645" name="Group 112"/>
                    <p:cNvGrpSpPr>
                      <a:grpSpLocks/>
                    </p:cNvGrpSpPr>
                    <p:nvPr/>
                  </p:nvGrpSpPr>
                  <p:grpSpPr bwMode="auto">
                    <a:xfrm rot="5321579">
                      <a:off x="2211" y="8485"/>
                      <a:ext cx="275" cy="448"/>
                      <a:chOff x="4297" y="9376"/>
                      <a:chExt cx="1220" cy="2462"/>
                    </a:xfrm>
                  </p:grpSpPr>
                  <p:sp>
                    <p:nvSpPr>
                      <p:cNvPr id="22667" name="Arc 1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68" name="Arc 1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46" name="Group 115"/>
                    <p:cNvGrpSpPr>
                      <a:grpSpLocks/>
                    </p:cNvGrpSpPr>
                    <p:nvPr/>
                  </p:nvGrpSpPr>
                  <p:grpSpPr bwMode="auto">
                    <a:xfrm rot="5321579">
                      <a:off x="2242" y="8718"/>
                      <a:ext cx="275" cy="449"/>
                      <a:chOff x="4297" y="9376"/>
                      <a:chExt cx="1220" cy="2462"/>
                    </a:xfrm>
                  </p:grpSpPr>
                  <p:sp>
                    <p:nvSpPr>
                      <p:cNvPr id="22665" name="Arc 1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66" name="Arc 1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47" name="Group 118"/>
                    <p:cNvGrpSpPr>
                      <a:grpSpLocks/>
                    </p:cNvGrpSpPr>
                    <p:nvPr/>
                  </p:nvGrpSpPr>
                  <p:grpSpPr bwMode="auto">
                    <a:xfrm rot="5321579">
                      <a:off x="2262" y="8984"/>
                      <a:ext cx="275" cy="448"/>
                      <a:chOff x="4297" y="9376"/>
                      <a:chExt cx="1220" cy="2462"/>
                    </a:xfrm>
                  </p:grpSpPr>
                  <p:sp>
                    <p:nvSpPr>
                      <p:cNvPr id="22663" name="Arc 1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64" name="Arc 1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48" name="Group 121"/>
                    <p:cNvGrpSpPr>
                      <a:grpSpLocks/>
                    </p:cNvGrpSpPr>
                    <p:nvPr/>
                  </p:nvGrpSpPr>
                  <p:grpSpPr bwMode="auto">
                    <a:xfrm rot="5321579">
                      <a:off x="2293" y="9237"/>
                      <a:ext cx="275" cy="449"/>
                      <a:chOff x="4297" y="9376"/>
                      <a:chExt cx="1220" cy="2462"/>
                    </a:xfrm>
                  </p:grpSpPr>
                  <p:sp>
                    <p:nvSpPr>
                      <p:cNvPr id="22661" name="Arc 12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62" name="Arc 12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49" name="Group 124"/>
                    <p:cNvGrpSpPr>
                      <a:grpSpLocks/>
                    </p:cNvGrpSpPr>
                    <p:nvPr/>
                  </p:nvGrpSpPr>
                  <p:grpSpPr bwMode="auto">
                    <a:xfrm rot="5321579">
                      <a:off x="2326" y="9482"/>
                      <a:ext cx="275" cy="448"/>
                      <a:chOff x="4297" y="9376"/>
                      <a:chExt cx="1220" cy="2462"/>
                    </a:xfrm>
                  </p:grpSpPr>
                  <p:sp>
                    <p:nvSpPr>
                      <p:cNvPr id="22659" name="Arc 12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60" name="Arc 12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50" name="Group 127"/>
                    <p:cNvGrpSpPr>
                      <a:grpSpLocks/>
                    </p:cNvGrpSpPr>
                    <p:nvPr/>
                  </p:nvGrpSpPr>
                  <p:grpSpPr bwMode="auto">
                    <a:xfrm rot="5321579">
                      <a:off x="2362" y="9738"/>
                      <a:ext cx="275" cy="448"/>
                      <a:chOff x="4297" y="9376"/>
                      <a:chExt cx="1220" cy="2462"/>
                    </a:xfrm>
                  </p:grpSpPr>
                  <p:sp>
                    <p:nvSpPr>
                      <p:cNvPr id="22657" name="Arc 1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58" name="Arc 1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51" name="Group 130"/>
                    <p:cNvGrpSpPr>
                      <a:grpSpLocks/>
                    </p:cNvGrpSpPr>
                    <p:nvPr/>
                  </p:nvGrpSpPr>
                  <p:grpSpPr bwMode="auto">
                    <a:xfrm rot="5321579">
                      <a:off x="2393" y="9991"/>
                      <a:ext cx="275" cy="449"/>
                      <a:chOff x="4297" y="9376"/>
                      <a:chExt cx="1220" cy="2462"/>
                    </a:xfrm>
                  </p:grpSpPr>
                  <p:sp>
                    <p:nvSpPr>
                      <p:cNvPr id="22655" name="Arc 13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56" name="Arc 13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52" name="Group 133"/>
                    <p:cNvGrpSpPr>
                      <a:grpSpLocks/>
                    </p:cNvGrpSpPr>
                    <p:nvPr/>
                  </p:nvGrpSpPr>
                  <p:grpSpPr bwMode="auto">
                    <a:xfrm rot="5321579">
                      <a:off x="2426" y="10236"/>
                      <a:ext cx="275" cy="448"/>
                      <a:chOff x="4297" y="9376"/>
                      <a:chExt cx="1220" cy="2462"/>
                    </a:xfrm>
                  </p:grpSpPr>
                  <p:sp>
                    <p:nvSpPr>
                      <p:cNvPr id="22653" name="Arc 1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54" name="Arc 1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2644" name="Freeform 136"/>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2640" name="Group 137"/>
                <p:cNvGrpSpPr>
                  <a:grpSpLocks/>
                </p:cNvGrpSpPr>
                <p:nvPr/>
              </p:nvGrpSpPr>
              <p:grpSpPr bwMode="auto">
                <a:xfrm rot="5321579">
                  <a:off x="6376" y="7676"/>
                  <a:ext cx="275" cy="448"/>
                  <a:chOff x="4297" y="9376"/>
                  <a:chExt cx="1220" cy="2462"/>
                </a:xfrm>
              </p:grpSpPr>
              <p:sp>
                <p:nvSpPr>
                  <p:cNvPr id="22641" name="Arc 13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42" name="Arc 13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2638" name="Freeform 140"/>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22564" name="Line 141"/>
            <p:cNvSpPr>
              <a:spLocks noChangeShapeType="1"/>
            </p:cNvSpPr>
            <p:nvPr/>
          </p:nvSpPr>
          <p:spPr bwMode="auto">
            <a:xfrm>
              <a:off x="5316562" y="4002812"/>
              <a:ext cx="0" cy="1714500"/>
            </a:xfrm>
            <a:prstGeom prst="line">
              <a:avLst/>
            </a:prstGeom>
            <a:noFill/>
            <a:ln w="9525">
              <a:solidFill>
                <a:srgbClr val="000000"/>
              </a:solidFill>
              <a:round/>
              <a:headEnd/>
              <a:tailEnd/>
            </a:ln>
          </p:spPr>
          <p:txBody>
            <a:bodyPr/>
            <a:lstStyle/>
            <a:p>
              <a:endParaRPr lang="fr-FR"/>
            </a:p>
          </p:txBody>
        </p:sp>
        <p:sp>
          <p:nvSpPr>
            <p:cNvPr id="22565" name="Line 142"/>
            <p:cNvSpPr>
              <a:spLocks noChangeShapeType="1"/>
            </p:cNvSpPr>
            <p:nvPr/>
          </p:nvSpPr>
          <p:spPr bwMode="auto">
            <a:xfrm>
              <a:off x="5354662" y="4002812"/>
              <a:ext cx="0" cy="1714500"/>
            </a:xfrm>
            <a:prstGeom prst="line">
              <a:avLst/>
            </a:prstGeom>
            <a:noFill/>
            <a:ln w="9525">
              <a:solidFill>
                <a:srgbClr val="000000"/>
              </a:solidFill>
              <a:round/>
              <a:headEnd/>
              <a:tailEnd/>
            </a:ln>
          </p:spPr>
          <p:txBody>
            <a:bodyPr/>
            <a:lstStyle/>
            <a:p>
              <a:endParaRPr lang="fr-FR"/>
            </a:p>
          </p:txBody>
        </p:sp>
        <p:sp>
          <p:nvSpPr>
            <p:cNvPr id="22566" name="Line 143"/>
            <p:cNvSpPr>
              <a:spLocks noChangeShapeType="1"/>
            </p:cNvSpPr>
            <p:nvPr/>
          </p:nvSpPr>
          <p:spPr bwMode="auto">
            <a:xfrm>
              <a:off x="5392762" y="4002812"/>
              <a:ext cx="0" cy="1714500"/>
            </a:xfrm>
            <a:prstGeom prst="line">
              <a:avLst/>
            </a:prstGeom>
            <a:noFill/>
            <a:ln w="9525">
              <a:solidFill>
                <a:srgbClr val="000000"/>
              </a:solidFill>
              <a:round/>
              <a:headEnd/>
              <a:tailEnd/>
            </a:ln>
          </p:spPr>
          <p:txBody>
            <a:bodyPr/>
            <a:lstStyle/>
            <a:p>
              <a:endParaRPr lang="fr-FR"/>
            </a:p>
          </p:txBody>
        </p:sp>
        <p:sp>
          <p:nvSpPr>
            <p:cNvPr id="22567" name="Line 144"/>
            <p:cNvSpPr>
              <a:spLocks noChangeShapeType="1"/>
            </p:cNvSpPr>
            <p:nvPr/>
          </p:nvSpPr>
          <p:spPr bwMode="auto">
            <a:xfrm flipH="1">
              <a:off x="1965350" y="4002812"/>
              <a:ext cx="228600" cy="0"/>
            </a:xfrm>
            <a:prstGeom prst="line">
              <a:avLst/>
            </a:prstGeom>
            <a:noFill/>
            <a:ln w="9525">
              <a:solidFill>
                <a:srgbClr val="000000"/>
              </a:solidFill>
              <a:round/>
              <a:headEnd/>
              <a:tailEnd/>
            </a:ln>
          </p:spPr>
          <p:txBody>
            <a:bodyPr/>
            <a:lstStyle/>
            <a:p>
              <a:endParaRPr lang="fr-FR"/>
            </a:p>
          </p:txBody>
        </p:sp>
        <p:sp>
          <p:nvSpPr>
            <p:cNvPr id="22568" name="Line 145"/>
            <p:cNvSpPr>
              <a:spLocks noChangeShapeType="1"/>
            </p:cNvSpPr>
            <p:nvPr/>
          </p:nvSpPr>
          <p:spPr bwMode="auto">
            <a:xfrm flipV="1">
              <a:off x="2090762" y="4066312"/>
              <a:ext cx="0" cy="1600200"/>
            </a:xfrm>
            <a:prstGeom prst="line">
              <a:avLst/>
            </a:prstGeom>
            <a:noFill/>
            <a:ln w="9525">
              <a:solidFill>
                <a:srgbClr val="000000"/>
              </a:solidFill>
              <a:round/>
              <a:headEnd/>
              <a:tailEnd type="triangle" w="med" len="med"/>
            </a:ln>
          </p:spPr>
          <p:txBody>
            <a:bodyPr/>
            <a:lstStyle/>
            <a:p>
              <a:endParaRPr lang="fr-FR"/>
            </a:p>
          </p:txBody>
        </p:sp>
        <p:sp>
          <p:nvSpPr>
            <p:cNvPr id="22569" name="Line 146"/>
            <p:cNvSpPr>
              <a:spLocks noChangeShapeType="1"/>
            </p:cNvSpPr>
            <p:nvPr/>
          </p:nvSpPr>
          <p:spPr bwMode="auto">
            <a:xfrm flipV="1">
              <a:off x="4783162" y="4091712"/>
              <a:ext cx="0" cy="1600200"/>
            </a:xfrm>
            <a:prstGeom prst="line">
              <a:avLst/>
            </a:prstGeom>
            <a:noFill/>
            <a:ln w="9525">
              <a:solidFill>
                <a:srgbClr val="000000"/>
              </a:solidFill>
              <a:round/>
              <a:headEnd/>
              <a:tailEnd type="triangle" w="med" len="med"/>
            </a:ln>
          </p:spPr>
          <p:txBody>
            <a:bodyPr/>
            <a:lstStyle/>
            <a:p>
              <a:endParaRPr lang="fr-FR"/>
            </a:p>
          </p:txBody>
        </p:sp>
        <p:sp>
          <p:nvSpPr>
            <p:cNvPr id="22570" name="Line 147"/>
            <p:cNvSpPr>
              <a:spLocks noChangeShapeType="1"/>
            </p:cNvSpPr>
            <p:nvPr/>
          </p:nvSpPr>
          <p:spPr bwMode="auto">
            <a:xfrm flipV="1">
              <a:off x="5900762" y="4079012"/>
              <a:ext cx="0" cy="1600200"/>
            </a:xfrm>
            <a:prstGeom prst="line">
              <a:avLst/>
            </a:prstGeom>
            <a:noFill/>
            <a:ln w="9525">
              <a:solidFill>
                <a:srgbClr val="000000"/>
              </a:solidFill>
              <a:round/>
              <a:headEnd/>
              <a:tailEnd type="triangle" w="med" len="med"/>
            </a:ln>
          </p:spPr>
          <p:txBody>
            <a:bodyPr/>
            <a:lstStyle/>
            <a:p>
              <a:endParaRPr lang="fr-FR"/>
            </a:p>
          </p:txBody>
        </p:sp>
        <p:sp>
          <p:nvSpPr>
            <p:cNvPr id="22571" name="Line 148"/>
            <p:cNvSpPr>
              <a:spLocks noChangeShapeType="1"/>
            </p:cNvSpPr>
            <p:nvPr/>
          </p:nvSpPr>
          <p:spPr bwMode="auto">
            <a:xfrm>
              <a:off x="4211662" y="4447312"/>
              <a:ext cx="114300" cy="0"/>
            </a:xfrm>
            <a:prstGeom prst="line">
              <a:avLst/>
            </a:prstGeom>
            <a:noFill/>
            <a:ln w="9525">
              <a:solidFill>
                <a:srgbClr val="000000"/>
              </a:solidFill>
              <a:round/>
              <a:headEnd/>
              <a:tailEnd type="stealth" w="med" len="med"/>
            </a:ln>
          </p:spPr>
          <p:txBody>
            <a:bodyPr/>
            <a:lstStyle/>
            <a:p>
              <a:endParaRPr lang="fr-FR"/>
            </a:p>
          </p:txBody>
        </p:sp>
        <p:sp>
          <p:nvSpPr>
            <p:cNvPr id="22572" name="Line 149"/>
            <p:cNvSpPr>
              <a:spLocks noChangeShapeType="1"/>
            </p:cNvSpPr>
            <p:nvPr/>
          </p:nvSpPr>
          <p:spPr bwMode="auto">
            <a:xfrm>
              <a:off x="1785962" y="5755412"/>
              <a:ext cx="3429000" cy="0"/>
            </a:xfrm>
            <a:prstGeom prst="line">
              <a:avLst/>
            </a:prstGeom>
            <a:noFill/>
            <a:ln w="9525">
              <a:solidFill>
                <a:srgbClr val="000000"/>
              </a:solidFill>
              <a:round/>
              <a:headEnd/>
              <a:tailEnd/>
            </a:ln>
          </p:spPr>
          <p:txBody>
            <a:bodyPr/>
            <a:lstStyle/>
            <a:p>
              <a:endParaRPr lang="fr-FR"/>
            </a:p>
          </p:txBody>
        </p:sp>
        <p:grpSp>
          <p:nvGrpSpPr>
            <p:cNvPr id="22573" name="Group 150"/>
            <p:cNvGrpSpPr>
              <a:grpSpLocks/>
            </p:cNvGrpSpPr>
            <p:nvPr/>
          </p:nvGrpSpPr>
          <p:grpSpPr bwMode="auto">
            <a:xfrm>
              <a:off x="6726262" y="3950424"/>
              <a:ext cx="685800" cy="185738"/>
              <a:chOff x="9037" y="8192"/>
              <a:chExt cx="1081" cy="292"/>
            </a:xfrm>
          </p:grpSpPr>
          <p:grpSp>
            <p:nvGrpSpPr>
              <p:cNvPr id="22623" name="Group 151"/>
              <p:cNvGrpSpPr>
                <a:grpSpLocks/>
              </p:cNvGrpSpPr>
              <p:nvPr/>
            </p:nvGrpSpPr>
            <p:grpSpPr bwMode="auto">
              <a:xfrm rot="-40404">
                <a:off x="9185" y="8235"/>
                <a:ext cx="203" cy="249"/>
                <a:chOff x="4297" y="9376"/>
                <a:chExt cx="1220" cy="2462"/>
              </a:xfrm>
            </p:grpSpPr>
            <p:sp>
              <p:nvSpPr>
                <p:cNvPr id="22635" name="Arc 15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36" name="Arc 15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24" name="Group 154"/>
              <p:cNvGrpSpPr>
                <a:grpSpLocks/>
              </p:cNvGrpSpPr>
              <p:nvPr/>
            </p:nvGrpSpPr>
            <p:grpSpPr bwMode="auto">
              <a:xfrm rot="-40404">
                <a:off x="9384" y="8225"/>
                <a:ext cx="205" cy="249"/>
                <a:chOff x="4297" y="9376"/>
                <a:chExt cx="1220" cy="2462"/>
              </a:xfrm>
            </p:grpSpPr>
            <p:sp>
              <p:nvSpPr>
                <p:cNvPr id="22633" name="Arc 15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34" name="Arc 15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25" name="Group 157"/>
              <p:cNvGrpSpPr>
                <a:grpSpLocks/>
              </p:cNvGrpSpPr>
              <p:nvPr/>
            </p:nvGrpSpPr>
            <p:grpSpPr bwMode="auto">
              <a:xfrm rot="-40404">
                <a:off x="9572" y="8209"/>
                <a:ext cx="205" cy="249"/>
                <a:chOff x="4297" y="9376"/>
                <a:chExt cx="1220" cy="2462"/>
              </a:xfrm>
            </p:grpSpPr>
            <p:sp>
              <p:nvSpPr>
                <p:cNvPr id="22631" name="Arc 15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32" name="Arc 15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26" name="Group 160"/>
              <p:cNvGrpSpPr>
                <a:grpSpLocks/>
              </p:cNvGrpSpPr>
              <p:nvPr/>
            </p:nvGrpSpPr>
            <p:grpSpPr bwMode="auto">
              <a:xfrm rot="-40404">
                <a:off x="9751" y="8192"/>
                <a:ext cx="203" cy="249"/>
                <a:chOff x="4297" y="9376"/>
                <a:chExt cx="1220" cy="2462"/>
              </a:xfrm>
            </p:grpSpPr>
            <p:sp>
              <p:nvSpPr>
                <p:cNvPr id="22629" name="Arc 16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30" name="Arc 16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2627" name="Line 163"/>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2628" name="Line 164"/>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2574" name="Group 165"/>
            <p:cNvGrpSpPr>
              <a:grpSpLocks/>
            </p:cNvGrpSpPr>
            <p:nvPr/>
          </p:nvGrpSpPr>
          <p:grpSpPr bwMode="auto">
            <a:xfrm>
              <a:off x="6026175" y="3975824"/>
              <a:ext cx="700087" cy="114300"/>
              <a:chOff x="1796" y="5577"/>
              <a:chExt cx="1102" cy="180"/>
            </a:xfrm>
          </p:grpSpPr>
          <p:grpSp>
            <p:nvGrpSpPr>
              <p:cNvPr id="22604" name="Group 166"/>
              <p:cNvGrpSpPr>
                <a:grpSpLocks/>
              </p:cNvGrpSpPr>
              <p:nvPr/>
            </p:nvGrpSpPr>
            <p:grpSpPr bwMode="auto">
              <a:xfrm>
                <a:off x="1796" y="5577"/>
                <a:ext cx="722" cy="180"/>
                <a:chOff x="1876" y="5577"/>
                <a:chExt cx="722" cy="180"/>
              </a:xfrm>
            </p:grpSpPr>
            <p:grpSp>
              <p:nvGrpSpPr>
                <p:cNvPr id="22606" name="Group 167"/>
                <p:cNvGrpSpPr>
                  <a:grpSpLocks/>
                </p:cNvGrpSpPr>
                <p:nvPr/>
              </p:nvGrpSpPr>
              <p:grpSpPr bwMode="auto">
                <a:xfrm rot="10739694">
                  <a:off x="2058" y="5577"/>
                  <a:ext cx="540" cy="180"/>
                  <a:chOff x="8257" y="9157"/>
                  <a:chExt cx="1800" cy="180"/>
                </a:xfrm>
              </p:grpSpPr>
              <p:grpSp>
                <p:nvGrpSpPr>
                  <p:cNvPr id="22608" name="Group 168"/>
                  <p:cNvGrpSpPr>
                    <a:grpSpLocks/>
                  </p:cNvGrpSpPr>
                  <p:nvPr/>
                </p:nvGrpSpPr>
                <p:grpSpPr bwMode="auto">
                  <a:xfrm>
                    <a:off x="8617" y="9157"/>
                    <a:ext cx="360" cy="180"/>
                    <a:chOff x="8617" y="9157"/>
                    <a:chExt cx="360" cy="180"/>
                  </a:xfrm>
                </p:grpSpPr>
                <p:sp>
                  <p:nvSpPr>
                    <p:cNvPr id="22621" name="Line 16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622" name="Line 17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609" name="Group 171"/>
                  <p:cNvGrpSpPr>
                    <a:grpSpLocks/>
                  </p:cNvGrpSpPr>
                  <p:nvPr/>
                </p:nvGrpSpPr>
                <p:grpSpPr bwMode="auto">
                  <a:xfrm>
                    <a:off x="8977" y="9157"/>
                    <a:ext cx="360" cy="180"/>
                    <a:chOff x="8617" y="9157"/>
                    <a:chExt cx="360" cy="180"/>
                  </a:xfrm>
                </p:grpSpPr>
                <p:sp>
                  <p:nvSpPr>
                    <p:cNvPr id="22619" name="Line 17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620" name="Line 17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610" name="Group 174"/>
                  <p:cNvGrpSpPr>
                    <a:grpSpLocks/>
                  </p:cNvGrpSpPr>
                  <p:nvPr/>
                </p:nvGrpSpPr>
                <p:grpSpPr bwMode="auto">
                  <a:xfrm>
                    <a:off x="9337" y="9157"/>
                    <a:ext cx="360" cy="180"/>
                    <a:chOff x="8617" y="9157"/>
                    <a:chExt cx="360" cy="180"/>
                  </a:xfrm>
                </p:grpSpPr>
                <p:sp>
                  <p:nvSpPr>
                    <p:cNvPr id="22617" name="Line 17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618" name="Line 17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611" name="Group 177"/>
                  <p:cNvGrpSpPr>
                    <a:grpSpLocks/>
                  </p:cNvGrpSpPr>
                  <p:nvPr/>
                </p:nvGrpSpPr>
                <p:grpSpPr bwMode="auto">
                  <a:xfrm>
                    <a:off x="9697" y="9157"/>
                    <a:ext cx="360" cy="180"/>
                    <a:chOff x="8617" y="9157"/>
                    <a:chExt cx="360" cy="180"/>
                  </a:xfrm>
                </p:grpSpPr>
                <p:sp>
                  <p:nvSpPr>
                    <p:cNvPr id="22615" name="Line 17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616" name="Line 17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612" name="Group 180"/>
                  <p:cNvGrpSpPr>
                    <a:grpSpLocks/>
                  </p:cNvGrpSpPr>
                  <p:nvPr/>
                </p:nvGrpSpPr>
                <p:grpSpPr bwMode="auto">
                  <a:xfrm>
                    <a:off x="8257" y="9157"/>
                    <a:ext cx="360" cy="180"/>
                    <a:chOff x="8617" y="9157"/>
                    <a:chExt cx="360" cy="180"/>
                  </a:xfrm>
                </p:grpSpPr>
                <p:sp>
                  <p:nvSpPr>
                    <p:cNvPr id="22613" name="Line 18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614" name="Line 18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2607" name="Line 183"/>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2605" name="Line 184"/>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2575" name="Line 185"/>
            <p:cNvSpPr>
              <a:spLocks noChangeShapeType="1"/>
            </p:cNvSpPr>
            <p:nvPr/>
          </p:nvSpPr>
          <p:spPr bwMode="auto">
            <a:xfrm flipH="1">
              <a:off x="5786462" y="3975824"/>
              <a:ext cx="228600" cy="0"/>
            </a:xfrm>
            <a:prstGeom prst="line">
              <a:avLst/>
            </a:prstGeom>
            <a:noFill/>
            <a:ln w="9525">
              <a:solidFill>
                <a:srgbClr val="000000"/>
              </a:solidFill>
              <a:round/>
              <a:headEnd/>
              <a:tailEnd/>
            </a:ln>
          </p:spPr>
          <p:txBody>
            <a:bodyPr/>
            <a:lstStyle/>
            <a:p>
              <a:endParaRPr lang="fr-FR"/>
            </a:p>
          </p:txBody>
        </p:sp>
        <p:sp>
          <p:nvSpPr>
            <p:cNvPr id="22576" name="Line 186"/>
            <p:cNvSpPr>
              <a:spLocks noChangeShapeType="1"/>
            </p:cNvSpPr>
            <p:nvPr/>
          </p:nvSpPr>
          <p:spPr bwMode="auto">
            <a:xfrm>
              <a:off x="5545162" y="3975824"/>
              <a:ext cx="228600" cy="0"/>
            </a:xfrm>
            <a:prstGeom prst="line">
              <a:avLst/>
            </a:prstGeom>
            <a:noFill/>
            <a:ln w="9525">
              <a:solidFill>
                <a:srgbClr val="000000"/>
              </a:solidFill>
              <a:round/>
              <a:headEnd/>
              <a:tailEnd/>
            </a:ln>
          </p:spPr>
          <p:txBody>
            <a:bodyPr/>
            <a:lstStyle/>
            <a:p>
              <a:endParaRPr lang="fr-FR"/>
            </a:p>
          </p:txBody>
        </p:sp>
        <p:sp>
          <p:nvSpPr>
            <p:cNvPr id="22577" name="Line 187"/>
            <p:cNvSpPr>
              <a:spLocks noChangeShapeType="1"/>
            </p:cNvSpPr>
            <p:nvPr/>
          </p:nvSpPr>
          <p:spPr bwMode="auto">
            <a:xfrm>
              <a:off x="7386662" y="3959949"/>
              <a:ext cx="342900" cy="0"/>
            </a:xfrm>
            <a:prstGeom prst="line">
              <a:avLst/>
            </a:prstGeom>
            <a:noFill/>
            <a:ln w="9525">
              <a:solidFill>
                <a:srgbClr val="000000"/>
              </a:solidFill>
              <a:round/>
              <a:headEnd/>
              <a:tailEnd type="stealth" w="med" len="med"/>
            </a:ln>
          </p:spPr>
          <p:txBody>
            <a:bodyPr/>
            <a:lstStyle/>
            <a:p>
              <a:endParaRPr lang="fr-FR"/>
            </a:p>
          </p:txBody>
        </p:sp>
        <p:sp>
          <p:nvSpPr>
            <p:cNvPr id="22578" name="Line 188"/>
            <p:cNvSpPr>
              <a:spLocks noChangeShapeType="1"/>
            </p:cNvSpPr>
            <p:nvPr/>
          </p:nvSpPr>
          <p:spPr bwMode="auto">
            <a:xfrm>
              <a:off x="5634062" y="5741124"/>
              <a:ext cx="2286000" cy="0"/>
            </a:xfrm>
            <a:prstGeom prst="line">
              <a:avLst/>
            </a:prstGeom>
            <a:noFill/>
            <a:ln w="9525">
              <a:solidFill>
                <a:srgbClr val="000000"/>
              </a:solidFill>
              <a:round/>
              <a:headEnd/>
              <a:tailEnd/>
            </a:ln>
          </p:spPr>
          <p:txBody>
            <a:bodyPr/>
            <a:lstStyle/>
            <a:p>
              <a:endParaRPr lang="fr-FR"/>
            </a:p>
          </p:txBody>
        </p:sp>
        <p:sp>
          <p:nvSpPr>
            <p:cNvPr id="22579" name="Line 189"/>
            <p:cNvSpPr>
              <a:spLocks noChangeShapeType="1"/>
            </p:cNvSpPr>
            <p:nvPr/>
          </p:nvSpPr>
          <p:spPr bwMode="auto">
            <a:xfrm flipV="1">
              <a:off x="7691462" y="4077424"/>
              <a:ext cx="0" cy="1600200"/>
            </a:xfrm>
            <a:prstGeom prst="line">
              <a:avLst/>
            </a:prstGeom>
            <a:noFill/>
            <a:ln w="9525">
              <a:solidFill>
                <a:srgbClr val="000000"/>
              </a:solidFill>
              <a:round/>
              <a:headEnd/>
              <a:tailEnd type="triangle" w="med" len="med"/>
            </a:ln>
          </p:spPr>
          <p:txBody>
            <a:bodyPr/>
            <a:lstStyle/>
            <a:p>
              <a:endParaRPr lang="fr-FR"/>
            </a:p>
          </p:txBody>
        </p:sp>
        <p:sp>
          <p:nvSpPr>
            <p:cNvPr id="22580" name="Text Box 190"/>
            <p:cNvSpPr txBox="1">
              <a:spLocks noChangeArrowheads="1"/>
            </p:cNvSpPr>
            <p:nvPr/>
          </p:nvSpPr>
          <p:spPr bwMode="auto">
            <a:xfrm>
              <a:off x="1989162" y="3676115"/>
              <a:ext cx="342900" cy="228600"/>
            </a:xfrm>
            <a:prstGeom prst="rect">
              <a:avLst/>
            </a:prstGeom>
            <a:noFill/>
            <a:ln w="9525">
              <a:noFill/>
              <a:miter lim="800000"/>
              <a:headEnd/>
              <a:tailEnd/>
            </a:ln>
          </p:spPr>
          <p:txBody>
            <a:bodyPr/>
            <a:lstStyle/>
            <a:p>
              <a:r>
                <a:rPr lang="fr-FR" sz="1400" i="1" u="sng"/>
                <a:t>I</a:t>
              </a:r>
              <a:r>
                <a:rPr lang="fr-FR" sz="1400" i="1" baseline="-25000"/>
                <a:t>1</a:t>
              </a:r>
              <a:endParaRPr lang="fr-FR" sz="1400"/>
            </a:p>
          </p:txBody>
        </p:sp>
        <p:sp>
          <p:nvSpPr>
            <p:cNvPr id="22581" name="Line 191"/>
            <p:cNvSpPr>
              <a:spLocks noChangeShapeType="1"/>
            </p:cNvSpPr>
            <p:nvPr/>
          </p:nvSpPr>
          <p:spPr bwMode="auto">
            <a:xfrm>
              <a:off x="2014562" y="4001224"/>
              <a:ext cx="114300" cy="0"/>
            </a:xfrm>
            <a:prstGeom prst="line">
              <a:avLst/>
            </a:prstGeom>
            <a:noFill/>
            <a:ln w="9525">
              <a:solidFill>
                <a:srgbClr val="000000"/>
              </a:solidFill>
              <a:round/>
              <a:headEnd/>
              <a:tailEnd type="stealth" w="med" len="med"/>
            </a:ln>
          </p:spPr>
          <p:txBody>
            <a:bodyPr/>
            <a:lstStyle/>
            <a:p>
              <a:endParaRPr lang="fr-FR"/>
            </a:p>
          </p:txBody>
        </p:sp>
        <p:sp>
          <p:nvSpPr>
            <p:cNvPr id="22582" name="Text Box 192"/>
            <p:cNvSpPr txBox="1">
              <a:spLocks noChangeArrowheads="1"/>
            </p:cNvSpPr>
            <p:nvPr/>
          </p:nvSpPr>
          <p:spPr bwMode="auto">
            <a:xfrm>
              <a:off x="2332062" y="3658297"/>
              <a:ext cx="342900" cy="349250"/>
            </a:xfrm>
            <a:prstGeom prst="rect">
              <a:avLst/>
            </a:prstGeom>
            <a:noFill/>
            <a:ln w="9525">
              <a:noFill/>
              <a:miter lim="800000"/>
              <a:headEnd/>
              <a:tailEnd/>
            </a:ln>
          </p:spPr>
          <p:txBody>
            <a:bodyPr/>
            <a:lstStyle/>
            <a:p>
              <a:r>
                <a:rPr lang="fr-FR" sz="1400" i="1"/>
                <a:t>r</a:t>
              </a:r>
              <a:r>
                <a:rPr lang="fr-FR" sz="1400" i="1" baseline="-25000"/>
                <a:t>1</a:t>
              </a:r>
              <a:endParaRPr lang="fr-FR" sz="1400"/>
            </a:p>
          </p:txBody>
        </p:sp>
        <p:sp>
          <p:nvSpPr>
            <p:cNvPr id="22583" name="Text Box 193"/>
            <p:cNvSpPr txBox="1">
              <a:spLocks noChangeArrowheads="1"/>
            </p:cNvSpPr>
            <p:nvPr/>
          </p:nvSpPr>
          <p:spPr bwMode="auto">
            <a:xfrm>
              <a:off x="2928926" y="3643314"/>
              <a:ext cx="714380" cy="285752"/>
            </a:xfrm>
            <a:prstGeom prst="rect">
              <a:avLst/>
            </a:prstGeom>
            <a:noFill/>
            <a:ln w="9525">
              <a:noFill/>
              <a:miter lim="800000"/>
              <a:headEnd/>
              <a:tailEnd/>
            </a:ln>
          </p:spPr>
          <p:txBody>
            <a:bodyPr/>
            <a:lstStyle/>
            <a:p>
              <a:r>
                <a:rPr lang="fr-FR" sz="1400" i="1"/>
                <a:t>j </a:t>
              </a:r>
              <a:r>
                <a:rPr lang="it-IT" sz="1400" i="1"/>
                <a:t>ℓ</a:t>
              </a:r>
              <a:r>
                <a:rPr lang="fr-FR" sz="1400" i="1" baseline="-25000"/>
                <a:t> 1 </a:t>
              </a:r>
              <a:r>
                <a:rPr lang="el-GR" sz="1400" i="1"/>
                <a:t>ω</a:t>
              </a:r>
              <a:endParaRPr lang="fr-FR" sz="1400"/>
            </a:p>
          </p:txBody>
        </p:sp>
        <p:sp>
          <p:nvSpPr>
            <p:cNvPr id="22584" name="Line 194"/>
            <p:cNvSpPr>
              <a:spLocks noChangeShapeType="1"/>
            </p:cNvSpPr>
            <p:nvPr/>
          </p:nvSpPr>
          <p:spPr bwMode="auto">
            <a:xfrm>
              <a:off x="4452962" y="3988524"/>
              <a:ext cx="114300" cy="0"/>
            </a:xfrm>
            <a:prstGeom prst="line">
              <a:avLst/>
            </a:prstGeom>
            <a:noFill/>
            <a:ln w="9525">
              <a:solidFill>
                <a:srgbClr val="000000"/>
              </a:solidFill>
              <a:round/>
              <a:headEnd/>
              <a:tailEnd type="stealth" w="med" len="med"/>
            </a:ln>
          </p:spPr>
          <p:txBody>
            <a:bodyPr/>
            <a:lstStyle/>
            <a:p>
              <a:endParaRPr lang="fr-FR"/>
            </a:p>
          </p:txBody>
        </p:sp>
        <p:sp>
          <p:nvSpPr>
            <p:cNvPr id="22585" name="Line 195"/>
            <p:cNvSpPr>
              <a:spLocks noChangeShapeType="1"/>
            </p:cNvSpPr>
            <p:nvPr/>
          </p:nvSpPr>
          <p:spPr bwMode="auto">
            <a:xfrm>
              <a:off x="4071962" y="4075837"/>
              <a:ext cx="0" cy="228600"/>
            </a:xfrm>
            <a:prstGeom prst="line">
              <a:avLst/>
            </a:prstGeom>
            <a:noFill/>
            <a:ln w="9525">
              <a:solidFill>
                <a:srgbClr val="000000"/>
              </a:solidFill>
              <a:round/>
              <a:headEnd/>
              <a:tailEnd type="stealth" w="med" len="med"/>
            </a:ln>
          </p:spPr>
          <p:txBody>
            <a:bodyPr/>
            <a:lstStyle/>
            <a:p>
              <a:endParaRPr lang="fr-FR"/>
            </a:p>
          </p:txBody>
        </p:sp>
        <p:sp>
          <p:nvSpPr>
            <p:cNvPr id="22586" name="Text Box 196"/>
            <p:cNvSpPr txBox="1">
              <a:spLocks noChangeArrowheads="1"/>
            </p:cNvSpPr>
            <p:nvPr/>
          </p:nvSpPr>
          <p:spPr bwMode="auto">
            <a:xfrm>
              <a:off x="3728525" y="3969474"/>
              <a:ext cx="447648" cy="355600"/>
            </a:xfrm>
            <a:prstGeom prst="rect">
              <a:avLst/>
            </a:prstGeom>
            <a:noFill/>
            <a:ln w="9525">
              <a:noFill/>
              <a:miter lim="800000"/>
              <a:headEnd/>
              <a:tailEnd/>
            </a:ln>
          </p:spPr>
          <p:txBody>
            <a:bodyPr/>
            <a:lstStyle/>
            <a:p>
              <a:r>
                <a:rPr lang="fr-FR" sz="1400" i="1" u="sng"/>
                <a:t>I</a:t>
              </a:r>
              <a:r>
                <a:rPr lang="fr-FR" sz="1400" i="1" baseline="-25000"/>
                <a:t>10</a:t>
              </a:r>
              <a:endParaRPr lang="fr-FR" sz="1400"/>
            </a:p>
          </p:txBody>
        </p:sp>
        <p:sp>
          <p:nvSpPr>
            <p:cNvPr id="22587" name="Text Box 197"/>
            <p:cNvSpPr txBox="1">
              <a:spLocks noChangeArrowheads="1"/>
            </p:cNvSpPr>
            <p:nvPr/>
          </p:nvSpPr>
          <p:spPr bwMode="auto">
            <a:xfrm>
              <a:off x="1795487" y="4382224"/>
              <a:ext cx="406400" cy="342900"/>
            </a:xfrm>
            <a:prstGeom prst="rect">
              <a:avLst/>
            </a:prstGeom>
            <a:noFill/>
            <a:ln w="9525">
              <a:noFill/>
              <a:miter lim="800000"/>
              <a:headEnd/>
              <a:tailEnd/>
            </a:ln>
          </p:spPr>
          <p:txBody>
            <a:bodyPr/>
            <a:lstStyle/>
            <a:p>
              <a:r>
                <a:rPr lang="fr-FR" sz="1400" i="1"/>
                <a:t>U</a:t>
              </a:r>
              <a:r>
                <a:rPr lang="fr-FR" sz="1400" i="1" baseline="-25000"/>
                <a:t>1</a:t>
              </a:r>
              <a:endParaRPr lang="fr-FR" sz="1400"/>
            </a:p>
          </p:txBody>
        </p:sp>
        <p:sp>
          <p:nvSpPr>
            <p:cNvPr id="22588" name="Line 198"/>
            <p:cNvSpPr>
              <a:spLocks noChangeShapeType="1"/>
            </p:cNvSpPr>
            <p:nvPr/>
          </p:nvSpPr>
          <p:spPr bwMode="auto">
            <a:xfrm>
              <a:off x="1900262" y="4433024"/>
              <a:ext cx="114300" cy="0"/>
            </a:xfrm>
            <a:prstGeom prst="line">
              <a:avLst/>
            </a:prstGeom>
            <a:noFill/>
            <a:ln w="9525">
              <a:solidFill>
                <a:srgbClr val="000000"/>
              </a:solidFill>
              <a:round/>
              <a:headEnd/>
              <a:tailEnd/>
            </a:ln>
          </p:spPr>
          <p:txBody>
            <a:bodyPr/>
            <a:lstStyle/>
            <a:p>
              <a:endParaRPr lang="fr-FR"/>
            </a:p>
          </p:txBody>
        </p:sp>
        <p:sp>
          <p:nvSpPr>
            <p:cNvPr id="22589" name="Text Box 199"/>
            <p:cNvSpPr txBox="1">
              <a:spLocks noChangeArrowheads="1"/>
            </p:cNvSpPr>
            <p:nvPr/>
          </p:nvSpPr>
          <p:spPr bwMode="auto">
            <a:xfrm>
              <a:off x="4451888" y="4024297"/>
              <a:ext cx="471466" cy="342900"/>
            </a:xfrm>
            <a:prstGeom prst="rect">
              <a:avLst/>
            </a:prstGeom>
            <a:noFill/>
            <a:ln w="9525">
              <a:noFill/>
              <a:miter lim="800000"/>
              <a:headEnd/>
              <a:tailEnd/>
            </a:ln>
          </p:spPr>
          <p:txBody>
            <a:bodyPr/>
            <a:lstStyle/>
            <a:p>
              <a:r>
                <a:rPr lang="fr-FR" sz="1400" i="1" u="sng"/>
                <a:t>E</a:t>
              </a:r>
              <a:r>
                <a:rPr lang="fr-FR" sz="1400" i="1" baseline="-25000"/>
                <a:t>1</a:t>
              </a:r>
              <a:endParaRPr lang="fr-FR" sz="1400"/>
            </a:p>
          </p:txBody>
        </p:sp>
        <p:sp>
          <p:nvSpPr>
            <p:cNvPr id="22590" name="Text Box 202"/>
            <p:cNvSpPr txBox="1">
              <a:spLocks noChangeArrowheads="1"/>
            </p:cNvSpPr>
            <p:nvPr/>
          </p:nvSpPr>
          <p:spPr bwMode="auto">
            <a:xfrm>
              <a:off x="3203600" y="4763224"/>
              <a:ext cx="344487" cy="228600"/>
            </a:xfrm>
            <a:prstGeom prst="rect">
              <a:avLst/>
            </a:prstGeom>
            <a:noFill/>
            <a:ln w="9525">
              <a:noFill/>
              <a:miter lim="800000"/>
              <a:headEnd/>
              <a:tailEnd/>
            </a:ln>
          </p:spPr>
          <p:txBody>
            <a:bodyPr lIns="54000" tIns="10800" rIns="54000" bIns="10800"/>
            <a:lstStyle/>
            <a:p>
              <a:r>
                <a:rPr lang="fr-FR" sz="1400" i="1">
                  <a:sym typeface="Symbol" pitchFamily="18" charset="2"/>
                </a:rPr>
                <a:t></a:t>
              </a:r>
              <a:r>
                <a:rPr lang="fr-FR" sz="1400" i="1" baseline="-25000"/>
                <a:t>F</a:t>
              </a:r>
              <a:endParaRPr lang="fr-FR" sz="1400"/>
            </a:p>
          </p:txBody>
        </p:sp>
        <p:sp>
          <p:nvSpPr>
            <p:cNvPr id="22591" name="Text Box 203"/>
            <p:cNvSpPr txBox="1">
              <a:spLocks noChangeArrowheads="1"/>
            </p:cNvSpPr>
            <p:nvPr/>
          </p:nvSpPr>
          <p:spPr bwMode="auto">
            <a:xfrm>
              <a:off x="3944962" y="4725124"/>
              <a:ext cx="495300" cy="457200"/>
            </a:xfrm>
            <a:prstGeom prst="rect">
              <a:avLst/>
            </a:prstGeom>
            <a:noFill/>
            <a:ln w="9525">
              <a:noFill/>
              <a:miter lim="800000"/>
              <a:headEnd/>
              <a:tailEnd/>
            </a:ln>
          </p:spPr>
          <p:txBody>
            <a:bodyPr/>
            <a:lstStyle/>
            <a:p>
              <a:r>
                <a:rPr lang="fr-FR" sz="1400" i="1"/>
                <a:t>j </a:t>
              </a:r>
              <a:r>
                <a:rPr lang="fr-FR" sz="1400" i="1">
                  <a:sym typeface="Symbol" pitchFamily="18" charset="2"/>
                </a:rPr>
                <a:t></a:t>
              </a:r>
              <a:r>
                <a:rPr lang="fr-FR" sz="1400" i="1" baseline="-25000"/>
                <a:t>m</a:t>
              </a:r>
              <a:endParaRPr lang="fr-FR" sz="1400"/>
            </a:p>
          </p:txBody>
        </p:sp>
        <p:sp>
          <p:nvSpPr>
            <p:cNvPr id="22592" name="Text Box 209"/>
            <p:cNvSpPr txBox="1">
              <a:spLocks noChangeArrowheads="1"/>
            </p:cNvSpPr>
            <p:nvPr/>
          </p:nvSpPr>
          <p:spPr bwMode="auto">
            <a:xfrm>
              <a:off x="6113487" y="3593392"/>
              <a:ext cx="457196" cy="551550"/>
            </a:xfrm>
            <a:prstGeom prst="rect">
              <a:avLst/>
            </a:prstGeom>
            <a:noFill/>
            <a:ln w="9525">
              <a:noFill/>
              <a:miter lim="800000"/>
              <a:headEnd/>
              <a:tailEnd/>
            </a:ln>
          </p:spPr>
          <p:txBody>
            <a:bodyPr/>
            <a:lstStyle/>
            <a:p>
              <a:r>
                <a:rPr lang="fr-FR" sz="1400" i="1"/>
                <a:t>r</a:t>
              </a:r>
              <a:r>
                <a:rPr lang="fr-FR" sz="1400" i="1" baseline="-25000"/>
                <a:t>2</a:t>
              </a:r>
              <a:endParaRPr lang="fr-FR" sz="1400"/>
            </a:p>
          </p:txBody>
        </p:sp>
        <p:sp>
          <p:nvSpPr>
            <p:cNvPr id="22593" name="Text Box 210"/>
            <p:cNvSpPr txBox="1">
              <a:spLocks noChangeArrowheads="1"/>
            </p:cNvSpPr>
            <p:nvPr/>
          </p:nvSpPr>
          <p:spPr bwMode="auto">
            <a:xfrm>
              <a:off x="6789761" y="3620223"/>
              <a:ext cx="671507" cy="532531"/>
            </a:xfrm>
            <a:prstGeom prst="rect">
              <a:avLst/>
            </a:prstGeom>
            <a:noFill/>
            <a:ln w="9525">
              <a:noFill/>
              <a:miter lim="800000"/>
              <a:headEnd/>
              <a:tailEnd/>
            </a:ln>
          </p:spPr>
          <p:txBody>
            <a:bodyPr/>
            <a:lstStyle/>
            <a:p>
              <a:r>
                <a:rPr lang="fr-FR" sz="1400" i="1"/>
                <a:t>j </a:t>
              </a:r>
              <a:r>
                <a:rPr lang="it-IT" sz="1400" i="1"/>
                <a:t>ℓ</a:t>
              </a:r>
              <a:r>
                <a:rPr lang="fr-FR" sz="1400" i="1" baseline="-25000"/>
                <a:t> 2 </a:t>
              </a:r>
              <a:r>
                <a:rPr lang="el-GR" sz="1400" i="1"/>
                <a:t>ω</a:t>
              </a:r>
              <a:endParaRPr lang="fr-FR" sz="1400"/>
            </a:p>
          </p:txBody>
        </p:sp>
        <p:sp>
          <p:nvSpPr>
            <p:cNvPr id="22594" name="Text Box 211"/>
            <p:cNvSpPr txBox="1">
              <a:spLocks noChangeArrowheads="1"/>
            </p:cNvSpPr>
            <p:nvPr/>
          </p:nvSpPr>
          <p:spPr bwMode="auto">
            <a:xfrm>
              <a:off x="7487008" y="3657787"/>
              <a:ext cx="385759" cy="513512"/>
            </a:xfrm>
            <a:prstGeom prst="rect">
              <a:avLst/>
            </a:prstGeom>
            <a:noFill/>
            <a:ln w="9525">
              <a:noFill/>
              <a:miter lim="800000"/>
              <a:headEnd/>
              <a:tailEnd/>
            </a:ln>
          </p:spPr>
          <p:txBody>
            <a:bodyPr/>
            <a:lstStyle/>
            <a:p>
              <a:r>
                <a:rPr lang="fr-FR" sz="1400" i="1" u="sng"/>
                <a:t>I</a:t>
              </a:r>
              <a:r>
                <a:rPr lang="fr-FR" sz="1400" i="1" baseline="-25000"/>
                <a:t>2</a:t>
              </a:r>
              <a:endParaRPr lang="fr-FR" sz="1400"/>
            </a:p>
          </p:txBody>
        </p:sp>
        <p:sp>
          <p:nvSpPr>
            <p:cNvPr id="22595" name="Text Box 213"/>
            <p:cNvSpPr txBox="1">
              <a:spLocks noChangeArrowheads="1"/>
            </p:cNvSpPr>
            <p:nvPr/>
          </p:nvSpPr>
          <p:spPr bwMode="auto">
            <a:xfrm>
              <a:off x="7666956" y="4214260"/>
              <a:ext cx="528633" cy="684682"/>
            </a:xfrm>
            <a:prstGeom prst="rect">
              <a:avLst/>
            </a:prstGeom>
            <a:noFill/>
            <a:ln w="9525">
              <a:noFill/>
              <a:miter lim="800000"/>
              <a:headEnd/>
              <a:tailEnd/>
            </a:ln>
          </p:spPr>
          <p:txBody>
            <a:bodyPr/>
            <a:lstStyle/>
            <a:p>
              <a:r>
                <a:rPr lang="fr-FR" sz="1400" i="1" u="sng"/>
                <a:t>U</a:t>
              </a:r>
              <a:r>
                <a:rPr lang="fr-FR" sz="1400" i="1" baseline="-25000"/>
                <a:t>2</a:t>
              </a:r>
              <a:endParaRPr lang="fr-FR" sz="1400"/>
            </a:p>
          </p:txBody>
        </p:sp>
        <p:sp>
          <p:nvSpPr>
            <p:cNvPr id="22596" name="Text Box 215"/>
            <p:cNvSpPr txBox="1">
              <a:spLocks noChangeArrowheads="1"/>
            </p:cNvSpPr>
            <p:nvPr/>
          </p:nvSpPr>
          <p:spPr bwMode="auto">
            <a:xfrm>
              <a:off x="5877806" y="4257076"/>
              <a:ext cx="1028692" cy="508874"/>
            </a:xfrm>
            <a:prstGeom prst="rect">
              <a:avLst/>
            </a:prstGeom>
            <a:noFill/>
            <a:ln w="9525">
              <a:noFill/>
              <a:miter lim="800000"/>
              <a:headEnd/>
              <a:tailEnd/>
            </a:ln>
          </p:spPr>
          <p:txBody>
            <a:bodyPr/>
            <a:lstStyle/>
            <a:p>
              <a:r>
                <a:rPr lang="fr-FR" sz="1400" i="1" u="sng"/>
                <a:t>E</a:t>
              </a:r>
              <a:r>
                <a:rPr lang="fr-FR" sz="1400" i="1" baseline="-25000"/>
                <a:t>2 </a:t>
              </a:r>
              <a:r>
                <a:rPr lang="fr-FR" sz="1400" i="1"/>
                <a:t>= -m </a:t>
              </a:r>
              <a:r>
                <a:rPr lang="fr-FR" sz="1400" i="1" u="sng"/>
                <a:t>E</a:t>
              </a:r>
              <a:r>
                <a:rPr lang="fr-FR" sz="1400" i="1" baseline="-25000"/>
                <a:t>1</a:t>
              </a:r>
              <a:endParaRPr lang="fr-FR" sz="1400"/>
            </a:p>
          </p:txBody>
        </p:sp>
        <p:sp>
          <p:nvSpPr>
            <p:cNvPr id="22597" name="Line 218"/>
            <p:cNvSpPr>
              <a:spLocks noChangeShapeType="1"/>
            </p:cNvSpPr>
            <p:nvPr/>
          </p:nvSpPr>
          <p:spPr bwMode="auto">
            <a:xfrm flipH="1" flipV="1">
              <a:off x="3757637" y="4448899"/>
              <a:ext cx="114300" cy="0"/>
            </a:xfrm>
            <a:prstGeom prst="line">
              <a:avLst/>
            </a:prstGeom>
            <a:noFill/>
            <a:ln w="9525">
              <a:solidFill>
                <a:srgbClr val="000000"/>
              </a:solidFill>
              <a:round/>
              <a:headEnd/>
              <a:tailEnd type="stealth" w="med" len="med"/>
            </a:ln>
          </p:spPr>
          <p:txBody>
            <a:bodyPr/>
            <a:lstStyle/>
            <a:p>
              <a:endParaRPr lang="fr-FR"/>
            </a:p>
          </p:txBody>
        </p:sp>
        <p:sp>
          <p:nvSpPr>
            <p:cNvPr id="22598" name="Line 219"/>
            <p:cNvSpPr>
              <a:spLocks noChangeShapeType="1"/>
            </p:cNvSpPr>
            <p:nvPr/>
          </p:nvSpPr>
          <p:spPr bwMode="auto">
            <a:xfrm flipH="1">
              <a:off x="3690962" y="5287099"/>
              <a:ext cx="800100" cy="0"/>
            </a:xfrm>
            <a:prstGeom prst="line">
              <a:avLst/>
            </a:prstGeom>
            <a:noFill/>
            <a:ln w="9525">
              <a:solidFill>
                <a:srgbClr val="000000"/>
              </a:solidFill>
              <a:round/>
              <a:headEnd/>
              <a:tailEnd/>
            </a:ln>
          </p:spPr>
          <p:txBody>
            <a:bodyPr/>
            <a:lstStyle/>
            <a:p>
              <a:endParaRPr lang="fr-FR"/>
            </a:p>
          </p:txBody>
        </p:sp>
        <p:sp>
          <p:nvSpPr>
            <p:cNvPr id="22599" name="Line 220"/>
            <p:cNvSpPr>
              <a:spLocks noChangeShapeType="1"/>
            </p:cNvSpPr>
            <p:nvPr/>
          </p:nvSpPr>
          <p:spPr bwMode="auto">
            <a:xfrm>
              <a:off x="4500587" y="5125174"/>
              <a:ext cx="0" cy="114300"/>
            </a:xfrm>
            <a:prstGeom prst="line">
              <a:avLst/>
            </a:prstGeom>
            <a:noFill/>
            <a:ln w="9525">
              <a:solidFill>
                <a:srgbClr val="000000"/>
              </a:solidFill>
              <a:round/>
              <a:headEnd/>
              <a:tailEnd/>
            </a:ln>
          </p:spPr>
          <p:txBody>
            <a:bodyPr/>
            <a:lstStyle/>
            <a:p>
              <a:endParaRPr lang="fr-FR"/>
            </a:p>
          </p:txBody>
        </p:sp>
        <p:sp>
          <p:nvSpPr>
            <p:cNvPr id="22600" name="Line 221"/>
            <p:cNvSpPr>
              <a:spLocks noChangeShapeType="1"/>
            </p:cNvSpPr>
            <p:nvPr/>
          </p:nvSpPr>
          <p:spPr bwMode="auto">
            <a:xfrm>
              <a:off x="4500587" y="5172799"/>
              <a:ext cx="0" cy="114300"/>
            </a:xfrm>
            <a:prstGeom prst="line">
              <a:avLst/>
            </a:prstGeom>
            <a:noFill/>
            <a:ln w="9525">
              <a:solidFill>
                <a:srgbClr val="000000"/>
              </a:solidFill>
              <a:round/>
              <a:headEnd/>
              <a:tailEnd/>
            </a:ln>
          </p:spPr>
          <p:txBody>
            <a:bodyPr/>
            <a:lstStyle/>
            <a:p>
              <a:endParaRPr lang="fr-FR"/>
            </a:p>
          </p:txBody>
        </p:sp>
        <p:sp>
          <p:nvSpPr>
            <p:cNvPr id="22601" name="Text Box 222"/>
            <p:cNvSpPr txBox="1">
              <a:spLocks noChangeArrowheads="1"/>
            </p:cNvSpPr>
            <p:nvPr/>
          </p:nvSpPr>
          <p:spPr bwMode="auto">
            <a:xfrm>
              <a:off x="3452837" y="4153087"/>
              <a:ext cx="457200" cy="352425"/>
            </a:xfrm>
            <a:prstGeom prst="rect">
              <a:avLst/>
            </a:prstGeom>
            <a:noFill/>
            <a:ln w="9525">
              <a:noFill/>
              <a:miter lim="800000"/>
              <a:headEnd/>
              <a:tailEnd/>
            </a:ln>
          </p:spPr>
          <p:txBody>
            <a:bodyPr/>
            <a:lstStyle/>
            <a:p>
              <a:r>
                <a:rPr lang="fr-FR" sz="1400" i="1" u="sng"/>
                <a:t>I</a:t>
              </a:r>
              <a:r>
                <a:rPr lang="fr-FR" sz="1400" i="1" baseline="-25000"/>
                <a:t>10a</a:t>
              </a:r>
              <a:endParaRPr lang="fr-FR" sz="1400"/>
            </a:p>
          </p:txBody>
        </p:sp>
        <p:sp>
          <p:nvSpPr>
            <p:cNvPr id="22602" name="Text Box 223"/>
            <p:cNvSpPr txBox="1">
              <a:spLocks noChangeArrowheads="1"/>
            </p:cNvSpPr>
            <p:nvPr/>
          </p:nvSpPr>
          <p:spPr bwMode="auto">
            <a:xfrm>
              <a:off x="4176737" y="4149733"/>
              <a:ext cx="457200" cy="342900"/>
            </a:xfrm>
            <a:prstGeom prst="rect">
              <a:avLst/>
            </a:prstGeom>
            <a:noFill/>
            <a:ln w="9525">
              <a:noFill/>
              <a:miter lim="800000"/>
              <a:headEnd/>
              <a:tailEnd/>
            </a:ln>
          </p:spPr>
          <p:txBody>
            <a:bodyPr/>
            <a:lstStyle/>
            <a:p>
              <a:r>
                <a:rPr lang="fr-FR" sz="1400" i="1" u="sng"/>
                <a:t>I</a:t>
              </a:r>
              <a:r>
                <a:rPr lang="fr-FR" sz="1400" i="1" baseline="-25000"/>
                <a:t>10r</a:t>
              </a:r>
              <a:endParaRPr lang="fr-FR" sz="1400"/>
            </a:p>
          </p:txBody>
        </p:sp>
        <p:sp>
          <p:nvSpPr>
            <p:cNvPr id="22603" name="Text Box 196"/>
            <p:cNvSpPr txBox="1">
              <a:spLocks noChangeArrowheads="1"/>
            </p:cNvSpPr>
            <p:nvPr/>
          </p:nvSpPr>
          <p:spPr bwMode="auto">
            <a:xfrm>
              <a:off x="4000496" y="3586166"/>
              <a:ext cx="1500198" cy="342900"/>
            </a:xfrm>
            <a:prstGeom prst="rect">
              <a:avLst/>
            </a:prstGeom>
            <a:noFill/>
            <a:ln w="9525">
              <a:noFill/>
              <a:miter lim="800000"/>
              <a:headEnd/>
              <a:tailEnd/>
            </a:ln>
          </p:spPr>
          <p:txBody>
            <a:bodyPr/>
            <a:lstStyle/>
            <a:p>
              <a:r>
                <a:rPr lang="fr-FR" sz="1600" i="1" u="sng"/>
                <a:t>I</a:t>
              </a:r>
              <a:r>
                <a:rPr lang="fr-FR" sz="1600" i="1" baseline="-25000"/>
                <a:t>1 </a:t>
              </a:r>
              <a:r>
                <a:rPr lang="fr-FR" sz="1600" i="1"/>
                <a:t>– </a:t>
              </a:r>
              <a:r>
                <a:rPr lang="fr-FR" sz="1600" i="1" u="sng"/>
                <a:t>I</a:t>
              </a:r>
              <a:r>
                <a:rPr lang="fr-FR" sz="1600" i="1" baseline="-25000"/>
                <a:t>10 </a:t>
              </a:r>
              <a:r>
                <a:rPr lang="fr-FR" sz="1600" i="1"/>
                <a:t>= - m</a:t>
              </a:r>
              <a:r>
                <a:rPr lang="fr-FR" sz="1600" i="1" u="sng"/>
                <a:t>I</a:t>
              </a:r>
              <a:r>
                <a:rPr lang="fr-FR" sz="1600" i="1" baseline="-25000"/>
                <a:t>2</a:t>
              </a:r>
              <a:r>
                <a:rPr lang="fr-FR" sz="1600" i="1"/>
                <a:t>  </a:t>
              </a:r>
              <a:endParaRPr lang="fr-FR" sz="1600"/>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30</a:t>
            </a:fld>
            <a:endParaRPr lang="fr-F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3572" name="ZoneTexte 230"/>
          <p:cNvSpPr txBox="1">
            <a:spLocks noChangeArrowheads="1"/>
          </p:cNvSpPr>
          <p:nvPr/>
        </p:nvSpPr>
        <p:spPr bwMode="auto">
          <a:xfrm>
            <a:off x="790280" y="1346432"/>
            <a:ext cx="4286250" cy="2620963"/>
          </a:xfrm>
          <a:prstGeom prst="rect">
            <a:avLst/>
          </a:prstGeom>
          <a:noFill/>
          <a:ln w="9525">
            <a:noFill/>
            <a:miter lim="800000"/>
            <a:headEnd/>
            <a:tailEnd/>
          </a:ln>
        </p:spPr>
        <p:txBody>
          <a:bodyPr>
            <a:spAutoFit/>
          </a:bodyPr>
          <a:lstStyle/>
          <a:p>
            <a:pPr algn="just"/>
            <a:r>
              <a:rPr lang="fr-FR" sz="1700" b="1" dirty="0"/>
              <a:t>Schéma équivalent ramené au primaire:</a:t>
            </a:r>
          </a:p>
          <a:p>
            <a:pPr algn="just"/>
            <a:endParaRPr lang="fr-FR" sz="1700" b="1" dirty="0"/>
          </a:p>
          <a:p>
            <a:r>
              <a:rPr lang="it-IT" sz="1700" dirty="0"/>
              <a:t>    </a:t>
            </a:r>
            <a:r>
              <a:rPr lang="it-IT" sz="1700" u="sng" dirty="0"/>
              <a:t>U</a:t>
            </a:r>
            <a:r>
              <a:rPr lang="it-IT" sz="1700" baseline="-25000" dirty="0"/>
              <a:t>1</a:t>
            </a:r>
            <a:r>
              <a:rPr lang="it-IT" sz="1700" dirty="0"/>
              <a:t> = </a:t>
            </a:r>
            <a:r>
              <a:rPr lang="it-IT" sz="1700" u="sng" dirty="0"/>
              <a:t>E</a:t>
            </a:r>
            <a:r>
              <a:rPr lang="it-IT" sz="1700" baseline="-25000" dirty="0"/>
              <a:t>1</a:t>
            </a:r>
            <a:r>
              <a:rPr lang="it-IT" sz="1700" dirty="0"/>
              <a:t> + r</a:t>
            </a:r>
            <a:r>
              <a:rPr lang="it-IT" sz="1700" baseline="-25000" dirty="0"/>
              <a:t>1</a:t>
            </a:r>
            <a:r>
              <a:rPr lang="it-IT" sz="1700" dirty="0"/>
              <a:t> </a:t>
            </a:r>
            <a:r>
              <a:rPr lang="it-IT" sz="1700" u="sng" dirty="0"/>
              <a:t>I</a:t>
            </a:r>
            <a:r>
              <a:rPr lang="it-IT" sz="1700" baseline="-25000" dirty="0"/>
              <a:t>1</a:t>
            </a:r>
            <a:r>
              <a:rPr lang="it-IT" sz="1700" dirty="0"/>
              <a:t> + j ℓ</a:t>
            </a:r>
            <a:r>
              <a:rPr lang="it-IT" sz="1700" baseline="-25000" dirty="0"/>
              <a:t> 1</a:t>
            </a:r>
            <a:r>
              <a:rPr lang="it-IT" sz="1700" dirty="0"/>
              <a:t> </a:t>
            </a:r>
            <a:r>
              <a:rPr lang="el-GR" sz="1700" dirty="0"/>
              <a:t>ω</a:t>
            </a:r>
            <a:r>
              <a:rPr lang="it-IT" sz="1700" dirty="0"/>
              <a:t> </a:t>
            </a:r>
            <a:r>
              <a:rPr lang="it-IT" sz="1700" u="sng" dirty="0"/>
              <a:t>I</a:t>
            </a:r>
            <a:r>
              <a:rPr lang="it-IT" sz="1700" baseline="-25000" dirty="0"/>
              <a:t>1</a:t>
            </a:r>
            <a:endParaRPr lang="fr-FR" sz="1700" dirty="0"/>
          </a:p>
          <a:p>
            <a:endParaRPr lang="it-IT" sz="1700" dirty="0"/>
          </a:p>
          <a:p>
            <a:r>
              <a:rPr lang="it-IT" sz="1700" dirty="0"/>
              <a:t>    </a:t>
            </a:r>
            <a:r>
              <a:rPr lang="it-IT" sz="1700" u="sng" dirty="0"/>
              <a:t>U</a:t>
            </a:r>
            <a:r>
              <a:rPr lang="it-IT" sz="1700" baseline="-25000" dirty="0"/>
              <a:t>2</a:t>
            </a:r>
            <a:r>
              <a:rPr lang="it-IT" sz="1700" dirty="0"/>
              <a:t> = </a:t>
            </a:r>
            <a:r>
              <a:rPr lang="it-IT" sz="1700" u="sng" dirty="0"/>
              <a:t>E</a:t>
            </a:r>
            <a:r>
              <a:rPr lang="it-IT" sz="1700" baseline="-25000" dirty="0"/>
              <a:t>2</a:t>
            </a:r>
            <a:r>
              <a:rPr lang="it-IT" sz="1700" dirty="0"/>
              <a:t> - r</a:t>
            </a:r>
            <a:r>
              <a:rPr lang="it-IT" sz="1700" baseline="-25000" dirty="0"/>
              <a:t>2</a:t>
            </a:r>
            <a:r>
              <a:rPr lang="it-IT" sz="1700" dirty="0"/>
              <a:t> </a:t>
            </a:r>
            <a:r>
              <a:rPr lang="it-IT" sz="1700" u="sng" dirty="0"/>
              <a:t>I</a:t>
            </a:r>
            <a:r>
              <a:rPr lang="it-IT" sz="1700" baseline="-25000" dirty="0"/>
              <a:t>2</a:t>
            </a:r>
            <a:r>
              <a:rPr lang="it-IT" sz="1700" dirty="0"/>
              <a:t> - j ℓ</a:t>
            </a:r>
            <a:r>
              <a:rPr lang="it-IT" sz="1700" baseline="-25000" dirty="0"/>
              <a:t>2</a:t>
            </a:r>
            <a:r>
              <a:rPr lang="it-IT" sz="1700" dirty="0"/>
              <a:t> </a:t>
            </a:r>
            <a:r>
              <a:rPr lang="el-GR" sz="1700" dirty="0"/>
              <a:t>ω </a:t>
            </a:r>
            <a:r>
              <a:rPr lang="it-IT" sz="1700" u="sng" dirty="0"/>
              <a:t>I</a:t>
            </a:r>
            <a:r>
              <a:rPr lang="it-IT" sz="1700" baseline="-25000" dirty="0"/>
              <a:t>2</a:t>
            </a:r>
          </a:p>
          <a:p>
            <a:endParaRPr lang="fr-FR" sz="1700" dirty="0"/>
          </a:p>
          <a:p>
            <a:r>
              <a:rPr lang="it-IT" sz="1700" dirty="0"/>
              <a:t>     </a:t>
            </a:r>
            <a:r>
              <a:rPr lang="it-IT" sz="1700" u="sng" dirty="0"/>
              <a:t>E</a:t>
            </a:r>
            <a:r>
              <a:rPr lang="it-IT" sz="1700" baseline="-25000" dirty="0"/>
              <a:t>2</a:t>
            </a:r>
            <a:r>
              <a:rPr lang="it-IT" sz="1700" dirty="0"/>
              <a:t> = - m </a:t>
            </a:r>
            <a:r>
              <a:rPr lang="it-IT" sz="1700" u="sng" dirty="0"/>
              <a:t>E</a:t>
            </a:r>
            <a:r>
              <a:rPr lang="it-IT" sz="1700" baseline="-25000" dirty="0"/>
              <a:t>1</a:t>
            </a:r>
          </a:p>
          <a:p>
            <a:endParaRPr lang="it-IT" sz="1700" baseline="-25000" dirty="0"/>
          </a:p>
          <a:p>
            <a:r>
              <a:rPr lang="it-IT" sz="1700" dirty="0"/>
              <a:t>     </a:t>
            </a:r>
            <a:r>
              <a:rPr lang="it-IT" sz="1700" u="sng" dirty="0"/>
              <a:t>I</a:t>
            </a:r>
            <a:r>
              <a:rPr lang="it-IT" sz="1700" baseline="-25000" dirty="0"/>
              <a:t>1</a:t>
            </a:r>
            <a:r>
              <a:rPr lang="it-IT" sz="1700" dirty="0"/>
              <a:t> + m </a:t>
            </a:r>
            <a:r>
              <a:rPr lang="it-IT" sz="1700" u="sng" dirty="0"/>
              <a:t>I</a:t>
            </a:r>
            <a:r>
              <a:rPr lang="it-IT" sz="1700" baseline="-25000" dirty="0"/>
              <a:t>2</a:t>
            </a:r>
            <a:r>
              <a:rPr lang="it-IT" sz="1700" dirty="0"/>
              <a:t> = </a:t>
            </a:r>
            <a:r>
              <a:rPr lang="it-IT" sz="1700" u="sng" dirty="0"/>
              <a:t>I</a:t>
            </a:r>
            <a:r>
              <a:rPr lang="it-IT" sz="1700" baseline="-25000" dirty="0"/>
              <a:t>10</a:t>
            </a:r>
          </a:p>
          <a:p>
            <a:endParaRPr lang="fr-FR" sz="1700" dirty="0"/>
          </a:p>
        </p:txBody>
      </p:sp>
      <p:sp>
        <p:nvSpPr>
          <p:cNvPr id="238" name="Accolade ouvrante 237"/>
          <p:cNvSpPr/>
          <p:nvPr/>
        </p:nvSpPr>
        <p:spPr>
          <a:xfrm>
            <a:off x="971600" y="2204864"/>
            <a:ext cx="142875" cy="16430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grpSp>
        <p:nvGrpSpPr>
          <p:cNvPr id="23576" name="Groupe 459"/>
          <p:cNvGrpSpPr>
            <a:grpSpLocks/>
          </p:cNvGrpSpPr>
          <p:nvPr/>
        </p:nvGrpSpPr>
        <p:grpSpPr bwMode="auto">
          <a:xfrm>
            <a:off x="1481931" y="3967395"/>
            <a:ext cx="6180137" cy="2557462"/>
            <a:chOff x="1963762" y="4157670"/>
            <a:chExt cx="6180138" cy="2557478"/>
          </a:xfrm>
        </p:grpSpPr>
        <p:sp>
          <p:nvSpPr>
            <p:cNvPr id="23577" name="Text Box 43"/>
            <p:cNvSpPr txBox="1">
              <a:spLocks noChangeArrowheads="1"/>
            </p:cNvSpPr>
            <p:nvPr/>
          </p:nvSpPr>
          <p:spPr bwMode="auto">
            <a:xfrm>
              <a:off x="2933694" y="4157670"/>
              <a:ext cx="781050" cy="342900"/>
            </a:xfrm>
            <a:prstGeom prst="rect">
              <a:avLst/>
            </a:prstGeom>
            <a:solidFill>
              <a:srgbClr val="FFFFFF"/>
            </a:solidFill>
            <a:ln w="9525">
              <a:noFill/>
              <a:miter lim="800000"/>
              <a:headEnd/>
              <a:tailEnd/>
            </a:ln>
          </p:spPr>
          <p:txBody>
            <a:bodyPr/>
            <a:lstStyle/>
            <a:p>
              <a:r>
                <a:rPr lang="fr-FR" sz="1600" i="1"/>
                <a:t>j </a:t>
              </a:r>
              <a:r>
                <a:rPr lang="it-IT" sz="1600"/>
                <a:t>ℓ</a:t>
              </a:r>
              <a:r>
                <a:rPr lang="fr-FR" sz="1600" i="1" baseline="-25000"/>
                <a:t>1 </a:t>
              </a:r>
              <a:r>
                <a:rPr lang="el-GR" sz="1600" i="1"/>
                <a:t>ω</a:t>
              </a:r>
              <a:endParaRPr lang="fr-FR" sz="1600"/>
            </a:p>
          </p:txBody>
        </p:sp>
        <p:sp>
          <p:nvSpPr>
            <p:cNvPr id="23578" name="Text Box 196"/>
            <p:cNvSpPr txBox="1">
              <a:spLocks noChangeArrowheads="1"/>
            </p:cNvSpPr>
            <p:nvPr/>
          </p:nvSpPr>
          <p:spPr bwMode="auto">
            <a:xfrm>
              <a:off x="3643306" y="4229108"/>
              <a:ext cx="1357322" cy="342900"/>
            </a:xfrm>
            <a:prstGeom prst="rect">
              <a:avLst/>
            </a:prstGeom>
            <a:noFill/>
            <a:ln w="9525">
              <a:noFill/>
              <a:miter lim="800000"/>
              <a:headEnd/>
              <a:tailEnd/>
            </a:ln>
          </p:spPr>
          <p:txBody>
            <a:bodyPr/>
            <a:lstStyle/>
            <a:p>
              <a:r>
                <a:rPr lang="fr-FR" sz="1400" i="1"/>
                <a:t>(</a:t>
              </a:r>
              <a:r>
                <a:rPr lang="fr-FR" sz="1400" i="1" u="sng"/>
                <a:t>I</a:t>
              </a:r>
              <a:r>
                <a:rPr lang="fr-FR" sz="1400" i="1" baseline="-25000"/>
                <a:t>1 </a:t>
              </a:r>
              <a:r>
                <a:rPr lang="fr-FR" sz="1400" i="1"/>
                <a:t>– </a:t>
              </a:r>
              <a:r>
                <a:rPr lang="fr-FR" sz="1400" i="1" u="sng"/>
                <a:t>I</a:t>
              </a:r>
              <a:r>
                <a:rPr lang="fr-FR" sz="1400" i="1" baseline="-25000"/>
                <a:t>10 </a:t>
              </a:r>
              <a:r>
                <a:rPr lang="fr-FR" sz="1400" i="1"/>
                <a:t>)   r</a:t>
              </a:r>
              <a:r>
                <a:rPr lang="fr-FR" sz="1400" i="1" baseline="-25000"/>
                <a:t>2</a:t>
              </a:r>
              <a:r>
                <a:rPr lang="fr-FR" sz="1400" i="1"/>
                <a:t>/m</a:t>
              </a:r>
              <a:r>
                <a:rPr lang="fr-FR" sz="1400" i="1" baseline="30000"/>
                <a:t>2</a:t>
              </a:r>
              <a:endParaRPr lang="fr-FR" sz="1400"/>
            </a:p>
          </p:txBody>
        </p:sp>
        <p:grpSp>
          <p:nvGrpSpPr>
            <p:cNvPr id="23579" name="Group 226"/>
            <p:cNvGrpSpPr>
              <a:grpSpLocks/>
            </p:cNvGrpSpPr>
            <p:nvPr/>
          </p:nvGrpSpPr>
          <p:grpSpPr bwMode="auto">
            <a:xfrm>
              <a:off x="2827362" y="4589469"/>
              <a:ext cx="687387" cy="184150"/>
              <a:chOff x="9037" y="8192"/>
              <a:chExt cx="1081" cy="292"/>
            </a:xfrm>
          </p:grpSpPr>
          <p:grpSp>
            <p:nvGrpSpPr>
              <p:cNvPr id="23766" name="Group 227"/>
              <p:cNvGrpSpPr>
                <a:grpSpLocks/>
              </p:cNvGrpSpPr>
              <p:nvPr/>
            </p:nvGrpSpPr>
            <p:grpSpPr bwMode="auto">
              <a:xfrm rot="-40404">
                <a:off x="9185" y="8235"/>
                <a:ext cx="203" cy="249"/>
                <a:chOff x="4297" y="9376"/>
                <a:chExt cx="1220" cy="2462"/>
              </a:xfrm>
            </p:grpSpPr>
            <p:sp>
              <p:nvSpPr>
                <p:cNvPr id="23778" name="Arc 2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9" name="Arc 2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7" name="Group 230"/>
              <p:cNvGrpSpPr>
                <a:grpSpLocks/>
              </p:cNvGrpSpPr>
              <p:nvPr/>
            </p:nvGrpSpPr>
            <p:grpSpPr bwMode="auto">
              <a:xfrm rot="-40404">
                <a:off x="9384" y="8225"/>
                <a:ext cx="205" cy="249"/>
                <a:chOff x="4297" y="9376"/>
                <a:chExt cx="1220" cy="2462"/>
              </a:xfrm>
            </p:grpSpPr>
            <p:sp>
              <p:nvSpPr>
                <p:cNvPr id="23776" name="Arc 23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7" name="Arc 23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8" name="Group 233"/>
              <p:cNvGrpSpPr>
                <a:grpSpLocks/>
              </p:cNvGrpSpPr>
              <p:nvPr/>
            </p:nvGrpSpPr>
            <p:grpSpPr bwMode="auto">
              <a:xfrm rot="-40404">
                <a:off x="9572" y="8209"/>
                <a:ext cx="205" cy="249"/>
                <a:chOff x="4297" y="9376"/>
                <a:chExt cx="1220" cy="2462"/>
              </a:xfrm>
            </p:grpSpPr>
            <p:sp>
              <p:nvSpPr>
                <p:cNvPr id="23774" name="Arc 2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5" name="Arc 2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9" name="Group 236"/>
              <p:cNvGrpSpPr>
                <a:grpSpLocks/>
              </p:cNvGrpSpPr>
              <p:nvPr/>
            </p:nvGrpSpPr>
            <p:grpSpPr bwMode="auto">
              <a:xfrm rot="-40404">
                <a:off x="9751" y="8192"/>
                <a:ext cx="203" cy="249"/>
                <a:chOff x="4297" y="9376"/>
                <a:chExt cx="1220" cy="2462"/>
              </a:xfrm>
            </p:grpSpPr>
            <p:sp>
              <p:nvSpPr>
                <p:cNvPr id="23772" name="Arc 2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3" name="Arc 2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3770" name="Line 23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3771" name="Line 24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3580" name="Group 241"/>
            <p:cNvGrpSpPr>
              <a:grpSpLocks/>
            </p:cNvGrpSpPr>
            <p:nvPr/>
          </p:nvGrpSpPr>
          <p:grpSpPr bwMode="auto">
            <a:xfrm>
              <a:off x="2139974" y="4614869"/>
              <a:ext cx="700088" cy="114300"/>
              <a:chOff x="1796" y="5577"/>
              <a:chExt cx="1102" cy="180"/>
            </a:xfrm>
          </p:grpSpPr>
          <p:grpSp>
            <p:nvGrpSpPr>
              <p:cNvPr id="23747" name="Group 242"/>
              <p:cNvGrpSpPr>
                <a:grpSpLocks/>
              </p:cNvGrpSpPr>
              <p:nvPr/>
            </p:nvGrpSpPr>
            <p:grpSpPr bwMode="auto">
              <a:xfrm>
                <a:off x="1796" y="5577"/>
                <a:ext cx="722" cy="180"/>
                <a:chOff x="1876" y="5577"/>
                <a:chExt cx="722" cy="180"/>
              </a:xfrm>
            </p:grpSpPr>
            <p:grpSp>
              <p:nvGrpSpPr>
                <p:cNvPr id="23749" name="Group 243"/>
                <p:cNvGrpSpPr>
                  <a:grpSpLocks/>
                </p:cNvGrpSpPr>
                <p:nvPr/>
              </p:nvGrpSpPr>
              <p:grpSpPr bwMode="auto">
                <a:xfrm rot="10739694">
                  <a:off x="2058" y="5577"/>
                  <a:ext cx="540" cy="180"/>
                  <a:chOff x="8257" y="9157"/>
                  <a:chExt cx="1800" cy="180"/>
                </a:xfrm>
              </p:grpSpPr>
              <p:grpSp>
                <p:nvGrpSpPr>
                  <p:cNvPr id="23751" name="Group 244"/>
                  <p:cNvGrpSpPr>
                    <a:grpSpLocks/>
                  </p:cNvGrpSpPr>
                  <p:nvPr/>
                </p:nvGrpSpPr>
                <p:grpSpPr bwMode="auto">
                  <a:xfrm>
                    <a:off x="8617" y="9157"/>
                    <a:ext cx="360" cy="180"/>
                    <a:chOff x="8617" y="9157"/>
                    <a:chExt cx="360" cy="180"/>
                  </a:xfrm>
                </p:grpSpPr>
                <p:sp>
                  <p:nvSpPr>
                    <p:cNvPr id="23764" name="Line 24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5" name="Line 24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2" name="Group 247"/>
                  <p:cNvGrpSpPr>
                    <a:grpSpLocks/>
                  </p:cNvGrpSpPr>
                  <p:nvPr/>
                </p:nvGrpSpPr>
                <p:grpSpPr bwMode="auto">
                  <a:xfrm>
                    <a:off x="8977" y="9157"/>
                    <a:ext cx="360" cy="180"/>
                    <a:chOff x="8617" y="9157"/>
                    <a:chExt cx="360" cy="180"/>
                  </a:xfrm>
                </p:grpSpPr>
                <p:sp>
                  <p:nvSpPr>
                    <p:cNvPr id="23762" name="Line 24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3" name="Line 24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3" name="Group 250"/>
                  <p:cNvGrpSpPr>
                    <a:grpSpLocks/>
                  </p:cNvGrpSpPr>
                  <p:nvPr/>
                </p:nvGrpSpPr>
                <p:grpSpPr bwMode="auto">
                  <a:xfrm>
                    <a:off x="9337" y="9157"/>
                    <a:ext cx="360" cy="180"/>
                    <a:chOff x="8617" y="9157"/>
                    <a:chExt cx="360" cy="180"/>
                  </a:xfrm>
                </p:grpSpPr>
                <p:sp>
                  <p:nvSpPr>
                    <p:cNvPr id="23760" name="Line 25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1" name="Line 25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4" name="Group 253"/>
                  <p:cNvGrpSpPr>
                    <a:grpSpLocks/>
                  </p:cNvGrpSpPr>
                  <p:nvPr/>
                </p:nvGrpSpPr>
                <p:grpSpPr bwMode="auto">
                  <a:xfrm>
                    <a:off x="9697" y="9157"/>
                    <a:ext cx="360" cy="180"/>
                    <a:chOff x="8617" y="9157"/>
                    <a:chExt cx="360" cy="180"/>
                  </a:xfrm>
                </p:grpSpPr>
                <p:sp>
                  <p:nvSpPr>
                    <p:cNvPr id="23758" name="Line 25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59" name="Line 25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5" name="Group 256"/>
                  <p:cNvGrpSpPr>
                    <a:grpSpLocks/>
                  </p:cNvGrpSpPr>
                  <p:nvPr/>
                </p:nvGrpSpPr>
                <p:grpSpPr bwMode="auto">
                  <a:xfrm>
                    <a:off x="8257" y="9157"/>
                    <a:ext cx="360" cy="180"/>
                    <a:chOff x="8617" y="9157"/>
                    <a:chExt cx="360" cy="180"/>
                  </a:xfrm>
                </p:grpSpPr>
                <p:sp>
                  <p:nvSpPr>
                    <p:cNvPr id="23756" name="Line 25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57" name="Line 25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750" name="Line 25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3748" name="Line 26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3581" name="Line 261"/>
            <p:cNvSpPr>
              <a:spLocks noChangeShapeType="1"/>
            </p:cNvSpPr>
            <p:nvPr/>
          </p:nvSpPr>
          <p:spPr bwMode="auto">
            <a:xfrm>
              <a:off x="3817962" y="4602169"/>
              <a:ext cx="0" cy="457200"/>
            </a:xfrm>
            <a:prstGeom prst="line">
              <a:avLst/>
            </a:prstGeom>
            <a:noFill/>
            <a:ln w="9525">
              <a:solidFill>
                <a:srgbClr val="000000"/>
              </a:solidFill>
              <a:round/>
              <a:headEnd/>
              <a:tailEnd/>
            </a:ln>
          </p:spPr>
          <p:txBody>
            <a:bodyPr/>
            <a:lstStyle/>
            <a:p>
              <a:endParaRPr lang="fr-FR"/>
            </a:p>
          </p:txBody>
        </p:sp>
        <p:sp>
          <p:nvSpPr>
            <p:cNvPr id="23582" name="Line 262"/>
            <p:cNvSpPr>
              <a:spLocks noChangeShapeType="1"/>
            </p:cNvSpPr>
            <p:nvPr/>
          </p:nvSpPr>
          <p:spPr bwMode="auto">
            <a:xfrm>
              <a:off x="3398862" y="5072069"/>
              <a:ext cx="800100" cy="0"/>
            </a:xfrm>
            <a:prstGeom prst="line">
              <a:avLst/>
            </a:prstGeom>
            <a:noFill/>
            <a:ln w="9525">
              <a:solidFill>
                <a:srgbClr val="000000"/>
              </a:solidFill>
              <a:round/>
              <a:headEnd/>
              <a:tailEnd/>
            </a:ln>
          </p:spPr>
          <p:txBody>
            <a:bodyPr/>
            <a:lstStyle/>
            <a:p>
              <a:endParaRPr lang="fr-FR"/>
            </a:p>
          </p:txBody>
        </p:sp>
        <p:grpSp>
          <p:nvGrpSpPr>
            <p:cNvPr id="23583" name="Group 263"/>
            <p:cNvGrpSpPr>
              <a:grpSpLocks/>
            </p:cNvGrpSpPr>
            <p:nvPr/>
          </p:nvGrpSpPr>
          <p:grpSpPr bwMode="auto">
            <a:xfrm rot="-5652810">
              <a:off x="3167087" y="5438781"/>
              <a:ext cx="342900" cy="114300"/>
              <a:chOff x="8257" y="9157"/>
              <a:chExt cx="1800" cy="180"/>
            </a:xfrm>
          </p:grpSpPr>
          <p:grpSp>
            <p:nvGrpSpPr>
              <p:cNvPr id="23732" name="Group 264"/>
              <p:cNvGrpSpPr>
                <a:grpSpLocks/>
              </p:cNvGrpSpPr>
              <p:nvPr/>
            </p:nvGrpSpPr>
            <p:grpSpPr bwMode="auto">
              <a:xfrm>
                <a:off x="8617" y="9157"/>
                <a:ext cx="360" cy="180"/>
                <a:chOff x="8617" y="9157"/>
                <a:chExt cx="360" cy="180"/>
              </a:xfrm>
            </p:grpSpPr>
            <p:sp>
              <p:nvSpPr>
                <p:cNvPr id="23745" name="Line 26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6" name="Line 26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3" name="Group 267"/>
              <p:cNvGrpSpPr>
                <a:grpSpLocks/>
              </p:cNvGrpSpPr>
              <p:nvPr/>
            </p:nvGrpSpPr>
            <p:grpSpPr bwMode="auto">
              <a:xfrm>
                <a:off x="8977" y="9157"/>
                <a:ext cx="360" cy="180"/>
                <a:chOff x="8617" y="9157"/>
                <a:chExt cx="360" cy="180"/>
              </a:xfrm>
            </p:grpSpPr>
            <p:sp>
              <p:nvSpPr>
                <p:cNvPr id="23743" name="Line 26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4" name="Line 26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4" name="Group 270"/>
              <p:cNvGrpSpPr>
                <a:grpSpLocks/>
              </p:cNvGrpSpPr>
              <p:nvPr/>
            </p:nvGrpSpPr>
            <p:grpSpPr bwMode="auto">
              <a:xfrm>
                <a:off x="9337" y="9157"/>
                <a:ext cx="360" cy="180"/>
                <a:chOff x="8617" y="9157"/>
                <a:chExt cx="360" cy="180"/>
              </a:xfrm>
            </p:grpSpPr>
            <p:sp>
              <p:nvSpPr>
                <p:cNvPr id="23741" name="Line 27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2" name="Line 27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5" name="Group 273"/>
              <p:cNvGrpSpPr>
                <a:grpSpLocks/>
              </p:cNvGrpSpPr>
              <p:nvPr/>
            </p:nvGrpSpPr>
            <p:grpSpPr bwMode="auto">
              <a:xfrm>
                <a:off x="9697" y="9157"/>
                <a:ext cx="360" cy="180"/>
                <a:chOff x="8617" y="9157"/>
                <a:chExt cx="360" cy="180"/>
              </a:xfrm>
            </p:grpSpPr>
            <p:sp>
              <p:nvSpPr>
                <p:cNvPr id="23739" name="Line 27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0" name="Line 27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6" name="Group 276"/>
              <p:cNvGrpSpPr>
                <a:grpSpLocks/>
              </p:cNvGrpSpPr>
              <p:nvPr/>
            </p:nvGrpSpPr>
            <p:grpSpPr bwMode="auto">
              <a:xfrm>
                <a:off x="8257" y="9157"/>
                <a:ext cx="360" cy="180"/>
                <a:chOff x="8617" y="9157"/>
                <a:chExt cx="360" cy="180"/>
              </a:xfrm>
            </p:grpSpPr>
            <p:sp>
              <p:nvSpPr>
                <p:cNvPr id="23737" name="Line 27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38" name="Line 27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584" name="Line 279"/>
            <p:cNvSpPr>
              <a:spLocks noChangeShapeType="1"/>
            </p:cNvSpPr>
            <p:nvPr/>
          </p:nvSpPr>
          <p:spPr bwMode="auto">
            <a:xfrm>
              <a:off x="3386162" y="5084769"/>
              <a:ext cx="0" cy="228600"/>
            </a:xfrm>
            <a:prstGeom prst="line">
              <a:avLst/>
            </a:prstGeom>
            <a:noFill/>
            <a:ln w="9525">
              <a:solidFill>
                <a:srgbClr val="000000"/>
              </a:solidFill>
              <a:round/>
              <a:headEnd/>
              <a:tailEnd/>
            </a:ln>
          </p:spPr>
          <p:txBody>
            <a:bodyPr/>
            <a:lstStyle/>
            <a:p>
              <a:endParaRPr lang="fr-FR"/>
            </a:p>
          </p:txBody>
        </p:sp>
        <p:sp>
          <p:nvSpPr>
            <p:cNvPr id="23585" name="Line 280"/>
            <p:cNvSpPr>
              <a:spLocks noChangeShapeType="1"/>
            </p:cNvSpPr>
            <p:nvPr/>
          </p:nvSpPr>
          <p:spPr bwMode="auto">
            <a:xfrm>
              <a:off x="3398862" y="5681669"/>
              <a:ext cx="0" cy="228600"/>
            </a:xfrm>
            <a:prstGeom prst="line">
              <a:avLst/>
            </a:prstGeom>
            <a:noFill/>
            <a:ln w="9525">
              <a:solidFill>
                <a:srgbClr val="000000"/>
              </a:solidFill>
              <a:round/>
              <a:headEnd/>
              <a:tailEnd/>
            </a:ln>
          </p:spPr>
          <p:txBody>
            <a:bodyPr/>
            <a:lstStyle/>
            <a:p>
              <a:endParaRPr lang="fr-FR"/>
            </a:p>
          </p:txBody>
        </p:sp>
        <p:grpSp>
          <p:nvGrpSpPr>
            <p:cNvPr id="23586" name="Group 281"/>
            <p:cNvGrpSpPr>
              <a:grpSpLocks/>
            </p:cNvGrpSpPr>
            <p:nvPr/>
          </p:nvGrpSpPr>
          <p:grpSpPr bwMode="auto">
            <a:xfrm rot="274450">
              <a:off x="4030687" y="5303844"/>
              <a:ext cx="193675" cy="487362"/>
              <a:chOff x="5138" y="6587"/>
              <a:chExt cx="304" cy="769"/>
            </a:xfrm>
          </p:grpSpPr>
          <p:grpSp>
            <p:nvGrpSpPr>
              <p:cNvPr id="23720" name="Group 282"/>
              <p:cNvGrpSpPr>
                <a:grpSpLocks/>
              </p:cNvGrpSpPr>
              <p:nvPr/>
            </p:nvGrpSpPr>
            <p:grpSpPr bwMode="auto">
              <a:xfrm rot="5287804">
                <a:off x="5161" y="6560"/>
                <a:ext cx="203" cy="249"/>
                <a:chOff x="4297" y="9376"/>
                <a:chExt cx="1220" cy="2462"/>
              </a:xfrm>
            </p:grpSpPr>
            <p:sp>
              <p:nvSpPr>
                <p:cNvPr id="23730" name="Arc 28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31" name="Arc 28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1" name="Group 285"/>
              <p:cNvGrpSpPr>
                <a:grpSpLocks/>
              </p:cNvGrpSpPr>
              <p:nvPr/>
            </p:nvGrpSpPr>
            <p:grpSpPr bwMode="auto">
              <a:xfrm rot="5287804">
                <a:off x="5175" y="6761"/>
                <a:ext cx="205" cy="249"/>
                <a:chOff x="4297" y="9376"/>
                <a:chExt cx="1220" cy="2462"/>
              </a:xfrm>
            </p:grpSpPr>
            <p:sp>
              <p:nvSpPr>
                <p:cNvPr id="23728" name="Arc 28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9" name="Arc 28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2" name="Group 288"/>
              <p:cNvGrpSpPr>
                <a:grpSpLocks/>
              </p:cNvGrpSpPr>
              <p:nvPr/>
            </p:nvGrpSpPr>
            <p:grpSpPr bwMode="auto">
              <a:xfrm rot="5287804">
                <a:off x="5195" y="6948"/>
                <a:ext cx="205" cy="249"/>
                <a:chOff x="4297" y="9376"/>
                <a:chExt cx="1220" cy="2462"/>
              </a:xfrm>
            </p:grpSpPr>
            <p:sp>
              <p:nvSpPr>
                <p:cNvPr id="23726" name="Arc 28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7" name="Arc 29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3" name="Group 291"/>
              <p:cNvGrpSpPr>
                <a:grpSpLocks/>
              </p:cNvGrpSpPr>
              <p:nvPr/>
            </p:nvGrpSpPr>
            <p:grpSpPr bwMode="auto">
              <a:xfrm rot="5287804">
                <a:off x="5216" y="7125"/>
                <a:ext cx="203" cy="249"/>
                <a:chOff x="4297" y="9376"/>
                <a:chExt cx="1220" cy="2462"/>
              </a:xfrm>
            </p:grpSpPr>
            <p:sp>
              <p:nvSpPr>
                <p:cNvPr id="23724" name="Arc 29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5" name="Arc 29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587" name="Line 294"/>
            <p:cNvSpPr>
              <a:spLocks noChangeShapeType="1"/>
            </p:cNvSpPr>
            <p:nvPr/>
          </p:nvSpPr>
          <p:spPr bwMode="auto">
            <a:xfrm>
              <a:off x="3405212" y="5910269"/>
              <a:ext cx="800100" cy="0"/>
            </a:xfrm>
            <a:prstGeom prst="line">
              <a:avLst/>
            </a:prstGeom>
            <a:noFill/>
            <a:ln w="9525">
              <a:solidFill>
                <a:srgbClr val="000000"/>
              </a:solidFill>
              <a:round/>
              <a:headEnd/>
              <a:tailEnd/>
            </a:ln>
          </p:spPr>
          <p:txBody>
            <a:bodyPr/>
            <a:lstStyle/>
            <a:p>
              <a:endParaRPr lang="fr-FR"/>
            </a:p>
          </p:txBody>
        </p:sp>
        <p:sp>
          <p:nvSpPr>
            <p:cNvPr id="23588" name="Line 295"/>
            <p:cNvSpPr>
              <a:spLocks noChangeShapeType="1"/>
            </p:cNvSpPr>
            <p:nvPr/>
          </p:nvSpPr>
          <p:spPr bwMode="auto">
            <a:xfrm>
              <a:off x="3830662" y="5910269"/>
              <a:ext cx="0" cy="457200"/>
            </a:xfrm>
            <a:prstGeom prst="line">
              <a:avLst/>
            </a:prstGeom>
            <a:noFill/>
            <a:ln w="9525">
              <a:solidFill>
                <a:srgbClr val="000000"/>
              </a:solidFill>
              <a:round/>
              <a:headEnd/>
              <a:tailEnd/>
            </a:ln>
          </p:spPr>
          <p:txBody>
            <a:bodyPr/>
            <a:lstStyle/>
            <a:p>
              <a:endParaRPr lang="fr-FR"/>
            </a:p>
          </p:txBody>
        </p:sp>
        <p:grpSp>
          <p:nvGrpSpPr>
            <p:cNvPr id="23589" name="Group 296"/>
            <p:cNvGrpSpPr>
              <a:grpSpLocks/>
            </p:cNvGrpSpPr>
            <p:nvPr/>
          </p:nvGrpSpPr>
          <p:grpSpPr bwMode="auto">
            <a:xfrm rot="233845">
              <a:off x="5849962" y="4548194"/>
              <a:ext cx="434975" cy="1795462"/>
              <a:chOff x="6098" y="5493"/>
              <a:chExt cx="685" cy="2827"/>
            </a:xfrm>
          </p:grpSpPr>
          <p:grpSp>
            <p:nvGrpSpPr>
              <p:cNvPr id="23688" name="Group 297"/>
              <p:cNvGrpSpPr>
                <a:grpSpLocks/>
              </p:cNvGrpSpPr>
              <p:nvPr/>
            </p:nvGrpSpPr>
            <p:grpSpPr bwMode="auto">
              <a:xfrm>
                <a:off x="6100" y="5493"/>
                <a:ext cx="663" cy="2544"/>
                <a:chOff x="6100" y="5493"/>
                <a:chExt cx="663" cy="2544"/>
              </a:xfrm>
            </p:grpSpPr>
            <p:grpSp>
              <p:nvGrpSpPr>
                <p:cNvPr id="23690" name="Group 298"/>
                <p:cNvGrpSpPr>
                  <a:grpSpLocks/>
                </p:cNvGrpSpPr>
                <p:nvPr/>
              </p:nvGrpSpPr>
              <p:grpSpPr bwMode="auto">
                <a:xfrm>
                  <a:off x="6100" y="5493"/>
                  <a:ext cx="663" cy="2294"/>
                  <a:chOff x="6100" y="5493"/>
                  <a:chExt cx="663" cy="2294"/>
                </a:xfrm>
              </p:grpSpPr>
              <p:grpSp>
                <p:nvGrpSpPr>
                  <p:cNvPr id="23694" name="Group 299"/>
                  <p:cNvGrpSpPr>
                    <a:grpSpLocks/>
                  </p:cNvGrpSpPr>
                  <p:nvPr/>
                </p:nvGrpSpPr>
                <p:grpSpPr bwMode="auto">
                  <a:xfrm rot="144924">
                    <a:off x="6100" y="5761"/>
                    <a:ext cx="663" cy="2026"/>
                    <a:chOff x="2125" y="8571"/>
                    <a:chExt cx="663" cy="2026"/>
                  </a:xfrm>
                </p:grpSpPr>
                <p:grpSp>
                  <p:nvGrpSpPr>
                    <p:cNvPr id="23696" name="Group 300"/>
                    <p:cNvGrpSpPr>
                      <a:grpSpLocks/>
                    </p:cNvGrpSpPr>
                    <p:nvPr/>
                  </p:nvGrpSpPr>
                  <p:grpSpPr bwMode="auto">
                    <a:xfrm rot="5321579">
                      <a:off x="2211" y="8485"/>
                      <a:ext cx="275" cy="448"/>
                      <a:chOff x="4297" y="9376"/>
                      <a:chExt cx="1220" cy="2462"/>
                    </a:xfrm>
                  </p:grpSpPr>
                  <p:sp>
                    <p:nvSpPr>
                      <p:cNvPr id="23718" name="Arc 30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9" name="Arc 30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7" name="Group 303"/>
                    <p:cNvGrpSpPr>
                      <a:grpSpLocks/>
                    </p:cNvGrpSpPr>
                    <p:nvPr/>
                  </p:nvGrpSpPr>
                  <p:grpSpPr bwMode="auto">
                    <a:xfrm rot="5321579">
                      <a:off x="2242" y="8718"/>
                      <a:ext cx="275" cy="449"/>
                      <a:chOff x="4297" y="9376"/>
                      <a:chExt cx="1220" cy="2462"/>
                    </a:xfrm>
                  </p:grpSpPr>
                  <p:sp>
                    <p:nvSpPr>
                      <p:cNvPr id="23716" name="Arc 30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7" name="Arc 30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8" name="Group 306"/>
                    <p:cNvGrpSpPr>
                      <a:grpSpLocks/>
                    </p:cNvGrpSpPr>
                    <p:nvPr/>
                  </p:nvGrpSpPr>
                  <p:grpSpPr bwMode="auto">
                    <a:xfrm rot="5321579">
                      <a:off x="2262" y="8984"/>
                      <a:ext cx="275" cy="448"/>
                      <a:chOff x="4297" y="9376"/>
                      <a:chExt cx="1220" cy="2462"/>
                    </a:xfrm>
                  </p:grpSpPr>
                  <p:sp>
                    <p:nvSpPr>
                      <p:cNvPr id="23714" name="Arc 30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5" name="Arc 30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9" name="Group 309"/>
                    <p:cNvGrpSpPr>
                      <a:grpSpLocks/>
                    </p:cNvGrpSpPr>
                    <p:nvPr/>
                  </p:nvGrpSpPr>
                  <p:grpSpPr bwMode="auto">
                    <a:xfrm rot="5321579">
                      <a:off x="2293" y="9237"/>
                      <a:ext cx="275" cy="449"/>
                      <a:chOff x="4297" y="9376"/>
                      <a:chExt cx="1220" cy="2462"/>
                    </a:xfrm>
                  </p:grpSpPr>
                  <p:sp>
                    <p:nvSpPr>
                      <p:cNvPr id="23712" name="Arc 3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3" name="Arc 3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0" name="Group 312"/>
                    <p:cNvGrpSpPr>
                      <a:grpSpLocks/>
                    </p:cNvGrpSpPr>
                    <p:nvPr/>
                  </p:nvGrpSpPr>
                  <p:grpSpPr bwMode="auto">
                    <a:xfrm rot="5321579">
                      <a:off x="2326" y="9482"/>
                      <a:ext cx="275" cy="448"/>
                      <a:chOff x="4297" y="9376"/>
                      <a:chExt cx="1220" cy="2462"/>
                    </a:xfrm>
                  </p:grpSpPr>
                  <p:sp>
                    <p:nvSpPr>
                      <p:cNvPr id="23710" name="Arc 3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1" name="Arc 3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1" name="Group 315"/>
                    <p:cNvGrpSpPr>
                      <a:grpSpLocks/>
                    </p:cNvGrpSpPr>
                    <p:nvPr/>
                  </p:nvGrpSpPr>
                  <p:grpSpPr bwMode="auto">
                    <a:xfrm rot="5321579">
                      <a:off x="2362" y="9738"/>
                      <a:ext cx="275" cy="448"/>
                      <a:chOff x="4297" y="9376"/>
                      <a:chExt cx="1220" cy="2462"/>
                    </a:xfrm>
                  </p:grpSpPr>
                  <p:sp>
                    <p:nvSpPr>
                      <p:cNvPr id="23708" name="Arc 3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9" name="Arc 3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2" name="Group 318"/>
                    <p:cNvGrpSpPr>
                      <a:grpSpLocks/>
                    </p:cNvGrpSpPr>
                    <p:nvPr/>
                  </p:nvGrpSpPr>
                  <p:grpSpPr bwMode="auto">
                    <a:xfrm rot="5321579">
                      <a:off x="2393" y="9991"/>
                      <a:ext cx="275" cy="449"/>
                      <a:chOff x="4297" y="9376"/>
                      <a:chExt cx="1220" cy="2462"/>
                    </a:xfrm>
                  </p:grpSpPr>
                  <p:sp>
                    <p:nvSpPr>
                      <p:cNvPr id="23706" name="Arc 3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7" name="Arc 3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3" name="Group 321"/>
                    <p:cNvGrpSpPr>
                      <a:grpSpLocks/>
                    </p:cNvGrpSpPr>
                    <p:nvPr/>
                  </p:nvGrpSpPr>
                  <p:grpSpPr bwMode="auto">
                    <a:xfrm rot="5321579">
                      <a:off x="2426" y="10236"/>
                      <a:ext cx="275" cy="448"/>
                      <a:chOff x="4297" y="9376"/>
                      <a:chExt cx="1220" cy="2462"/>
                    </a:xfrm>
                  </p:grpSpPr>
                  <p:sp>
                    <p:nvSpPr>
                      <p:cNvPr id="23704" name="Arc 32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5" name="Arc 32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95" name="Freeform 324"/>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3691" name="Group 325"/>
                <p:cNvGrpSpPr>
                  <a:grpSpLocks/>
                </p:cNvGrpSpPr>
                <p:nvPr/>
              </p:nvGrpSpPr>
              <p:grpSpPr bwMode="auto">
                <a:xfrm rot="5321579">
                  <a:off x="6376" y="7676"/>
                  <a:ext cx="275" cy="448"/>
                  <a:chOff x="4297" y="9376"/>
                  <a:chExt cx="1220" cy="2462"/>
                </a:xfrm>
              </p:grpSpPr>
              <p:sp>
                <p:nvSpPr>
                  <p:cNvPr id="23692" name="Arc 32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93" name="Arc 32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89" name="Freeform 328"/>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3590" name="Group 329"/>
            <p:cNvGrpSpPr>
              <a:grpSpLocks/>
            </p:cNvGrpSpPr>
            <p:nvPr/>
          </p:nvGrpSpPr>
          <p:grpSpPr bwMode="auto">
            <a:xfrm rot="-10546580">
              <a:off x="6342087" y="4564069"/>
              <a:ext cx="434975" cy="1793875"/>
              <a:chOff x="6098" y="5493"/>
              <a:chExt cx="685" cy="2827"/>
            </a:xfrm>
          </p:grpSpPr>
          <p:grpSp>
            <p:nvGrpSpPr>
              <p:cNvPr id="23656" name="Group 330"/>
              <p:cNvGrpSpPr>
                <a:grpSpLocks/>
              </p:cNvGrpSpPr>
              <p:nvPr/>
            </p:nvGrpSpPr>
            <p:grpSpPr bwMode="auto">
              <a:xfrm>
                <a:off x="6100" y="5493"/>
                <a:ext cx="663" cy="2544"/>
                <a:chOff x="6100" y="5493"/>
                <a:chExt cx="663" cy="2544"/>
              </a:xfrm>
            </p:grpSpPr>
            <p:grpSp>
              <p:nvGrpSpPr>
                <p:cNvPr id="23658" name="Group 331"/>
                <p:cNvGrpSpPr>
                  <a:grpSpLocks/>
                </p:cNvGrpSpPr>
                <p:nvPr/>
              </p:nvGrpSpPr>
              <p:grpSpPr bwMode="auto">
                <a:xfrm>
                  <a:off x="6100" y="5493"/>
                  <a:ext cx="663" cy="2294"/>
                  <a:chOff x="6100" y="5493"/>
                  <a:chExt cx="663" cy="2294"/>
                </a:xfrm>
              </p:grpSpPr>
              <p:grpSp>
                <p:nvGrpSpPr>
                  <p:cNvPr id="23662" name="Group 332"/>
                  <p:cNvGrpSpPr>
                    <a:grpSpLocks/>
                  </p:cNvGrpSpPr>
                  <p:nvPr/>
                </p:nvGrpSpPr>
                <p:grpSpPr bwMode="auto">
                  <a:xfrm rot="144924">
                    <a:off x="6100" y="5761"/>
                    <a:ext cx="663" cy="2026"/>
                    <a:chOff x="2125" y="8571"/>
                    <a:chExt cx="663" cy="2026"/>
                  </a:xfrm>
                </p:grpSpPr>
                <p:grpSp>
                  <p:nvGrpSpPr>
                    <p:cNvPr id="23664" name="Group 333"/>
                    <p:cNvGrpSpPr>
                      <a:grpSpLocks/>
                    </p:cNvGrpSpPr>
                    <p:nvPr/>
                  </p:nvGrpSpPr>
                  <p:grpSpPr bwMode="auto">
                    <a:xfrm rot="5321579">
                      <a:off x="2211" y="8485"/>
                      <a:ext cx="275" cy="448"/>
                      <a:chOff x="4297" y="9376"/>
                      <a:chExt cx="1220" cy="2462"/>
                    </a:xfrm>
                  </p:grpSpPr>
                  <p:sp>
                    <p:nvSpPr>
                      <p:cNvPr id="23686" name="Arc 3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7" name="Arc 3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5" name="Group 336"/>
                    <p:cNvGrpSpPr>
                      <a:grpSpLocks/>
                    </p:cNvGrpSpPr>
                    <p:nvPr/>
                  </p:nvGrpSpPr>
                  <p:grpSpPr bwMode="auto">
                    <a:xfrm rot="5321579">
                      <a:off x="2242" y="8718"/>
                      <a:ext cx="275" cy="449"/>
                      <a:chOff x="4297" y="9376"/>
                      <a:chExt cx="1220" cy="2462"/>
                    </a:xfrm>
                  </p:grpSpPr>
                  <p:sp>
                    <p:nvSpPr>
                      <p:cNvPr id="23684" name="Arc 3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5" name="Arc 3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6" name="Group 339"/>
                    <p:cNvGrpSpPr>
                      <a:grpSpLocks/>
                    </p:cNvGrpSpPr>
                    <p:nvPr/>
                  </p:nvGrpSpPr>
                  <p:grpSpPr bwMode="auto">
                    <a:xfrm rot="5321579">
                      <a:off x="2262" y="8984"/>
                      <a:ext cx="275" cy="448"/>
                      <a:chOff x="4297" y="9376"/>
                      <a:chExt cx="1220" cy="2462"/>
                    </a:xfrm>
                  </p:grpSpPr>
                  <p:sp>
                    <p:nvSpPr>
                      <p:cNvPr id="23682" name="Arc 34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3" name="Arc 34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7" name="Group 342"/>
                    <p:cNvGrpSpPr>
                      <a:grpSpLocks/>
                    </p:cNvGrpSpPr>
                    <p:nvPr/>
                  </p:nvGrpSpPr>
                  <p:grpSpPr bwMode="auto">
                    <a:xfrm rot="5321579">
                      <a:off x="2293" y="9237"/>
                      <a:ext cx="275" cy="449"/>
                      <a:chOff x="4297" y="9376"/>
                      <a:chExt cx="1220" cy="2462"/>
                    </a:xfrm>
                  </p:grpSpPr>
                  <p:sp>
                    <p:nvSpPr>
                      <p:cNvPr id="23680" name="Arc 34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1" name="Arc 34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8" name="Group 345"/>
                    <p:cNvGrpSpPr>
                      <a:grpSpLocks/>
                    </p:cNvGrpSpPr>
                    <p:nvPr/>
                  </p:nvGrpSpPr>
                  <p:grpSpPr bwMode="auto">
                    <a:xfrm rot="5321579">
                      <a:off x="2326" y="9482"/>
                      <a:ext cx="275" cy="448"/>
                      <a:chOff x="4297" y="9376"/>
                      <a:chExt cx="1220" cy="2462"/>
                    </a:xfrm>
                  </p:grpSpPr>
                  <p:sp>
                    <p:nvSpPr>
                      <p:cNvPr id="23678" name="Arc 34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9" name="Arc 34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9" name="Group 348"/>
                    <p:cNvGrpSpPr>
                      <a:grpSpLocks/>
                    </p:cNvGrpSpPr>
                    <p:nvPr/>
                  </p:nvGrpSpPr>
                  <p:grpSpPr bwMode="auto">
                    <a:xfrm rot="5321579">
                      <a:off x="2362" y="9738"/>
                      <a:ext cx="275" cy="448"/>
                      <a:chOff x="4297" y="9376"/>
                      <a:chExt cx="1220" cy="2462"/>
                    </a:xfrm>
                  </p:grpSpPr>
                  <p:sp>
                    <p:nvSpPr>
                      <p:cNvPr id="23676" name="Arc 34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7" name="Arc 35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70" name="Group 351"/>
                    <p:cNvGrpSpPr>
                      <a:grpSpLocks/>
                    </p:cNvGrpSpPr>
                    <p:nvPr/>
                  </p:nvGrpSpPr>
                  <p:grpSpPr bwMode="auto">
                    <a:xfrm rot="5321579">
                      <a:off x="2393" y="9991"/>
                      <a:ext cx="275" cy="449"/>
                      <a:chOff x="4297" y="9376"/>
                      <a:chExt cx="1220" cy="2462"/>
                    </a:xfrm>
                  </p:grpSpPr>
                  <p:sp>
                    <p:nvSpPr>
                      <p:cNvPr id="23674" name="Arc 35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5" name="Arc 35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71" name="Group 354"/>
                    <p:cNvGrpSpPr>
                      <a:grpSpLocks/>
                    </p:cNvGrpSpPr>
                    <p:nvPr/>
                  </p:nvGrpSpPr>
                  <p:grpSpPr bwMode="auto">
                    <a:xfrm rot="5321579">
                      <a:off x="2426" y="10236"/>
                      <a:ext cx="275" cy="448"/>
                      <a:chOff x="4297" y="9376"/>
                      <a:chExt cx="1220" cy="2462"/>
                    </a:xfrm>
                  </p:grpSpPr>
                  <p:sp>
                    <p:nvSpPr>
                      <p:cNvPr id="23672" name="Arc 35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3" name="Arc 35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63" name="Freeform 357"/>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3659" name="Group 358"/>
                <p:cNvGrpSpPr>
                  <a:grpSpLocks/>
                </p:cNvGrpSpPr>
                <p:nvPr/>
              </p:nvGrpSpPr>
              <p:grpSpPr bwMode="auto">
                <a:xfrm rot="5321579">
                  <a:off x="6376" y="7676"/>
                  <a:ext cx="275" cy="448"/>
                  <a:chOff x="4297" y="9376"/>
                  <a:chExt cx="1220" cy="2462"/>
                </a:xfrm>
              </p:grpSpPr>
              <p:sp>
                <p:nvSpPr>
                  <p:cNvPr id="23660" name="Arc 35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61" name="Arc 36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57" name="Freeform 361"/>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23591" name="Line 362"/>
            <p:cNvSpPr>
              <a:spLocks noChangeShapeType="1"/>
            </p:cNvSpPr>
            <p:nvPr/>
          </p:nvSpPr>
          <p:spPr bwMode="auto">
            <a:xfrm>
              <a:off x="6269062" y="4589469"/>
              <a:ext cx="0" cy="1714500"/>
            </a:xfrm>
            <a:prstGeom prst="line">
              <a:avLst/>
            </a:prstGeom>
            <a:noFill/>
            <a:ln w="9525">
              <a:solidFill>
                <a:srgbClr val="000000"/>
              </a:solidFill>
              <a:round/>
              <a:headEnd/>
              <a:tailEnd/>
            </a:ln>
          </p:spPr>
          <p:txBody>
            <a:bodyPr/>
            <a:lstStyle/>
            <a:p>
              <a:endParaRPr lang="fr-FR"/>
            </a:p>
          </p:txBody>
        </p:sp>
        <p:sp>
          <p:nvSpPr>
            <p:cNvPr id="23592" name="Line 363"/>
            <p:cNvSpPr>
              <a:spLocks noChangeShapeType="1"/>
            </p:cNvSpPr>
            <p:nvPr/>
          </p:nvSpPr>
          <p:spPr bwMode="auto">
            <a:xfrm>
              <a:off x="6307162" y="4589469"/>
              <a:ext cx="0" cy="1714500"/>
            </a:xfrm>
            <a:prstGeom prst="line">
              <a:avLst/>
            </a:prstGeom>
            <a:noFill/>
            <a:ln w="9525">
              <a:solidFill>
                <a:srgbClr val="000000"/>
              </a:solidFill>
              <a:round/>
              <a:headEnd/>
              <a:tailEnd/>
            </a:ln>
          </p:spPr>
          <p:txBody>
            <a:bodyPr/>
            <a:lstStyle/>
            <a:p>
              <a:endParaRPr lang="fr-FR"/>
            </a:p>
          </p:txBody>
        </p:sp>
        <p:sp>
          <p:nvSpPr>
            <p:cNvPr id="23593" name="Line 364"/>
            <p:cNvSpPr>
              <a:spLocks noChangeShapeType="1"/>
            </p:cNvSpPr>
            <p:nvPr/>
          </p:nvSpPr>
          <p:spPr bwMode="auto">
            <a:xfrm>
              <a:off x="6345262" y="4589469"/>
              <a:ext cx="0" cy="1714500"/>
            </a:xfrm>
            <a:prstGeom prst="line">
              <a:avLst/>
            </a:prstGeom>
            <a:noFill/>
            <a:ln w="9525">
              <a:solidFill>
                <a:srgbClr val="000000"/>
              </a:solidFill>
              <a:round/>
              <a:headEnd/>
              <a:tailEnd/>
            </a:ln>
          </p:spPr>
          <p:txBody>
            <a:bodyPr/>
            <a:lstStyle/>
            <a:p>
              <a:endParaRPr lang="fr-FR"/>
            </a:p>
          </p:txBody>
        </p:sp>
        <p:sp>
          <p:nvSpPr>
            <p:cNvPr id="23594" name="Line 365"/>
            <p:cNvSpPr>
              <a:spLocks noChangeShapeType="1"/>
            </p:cNvSpPr>
            <p:nvPr/>
          </p:nvSpPr>
          <p:spPr bwMode="auto">
            <a:xfrm flipV="1">
              <a:off x="2039962" y="4691069"/>
              <a:ext cx="0" cy="1600200"/>
            </a:xfrm>
            <a:prstGeom prst="line">
              <a:avLst/>
            </a:prstGeom>
            <a:noFill/>
            <a:ln w="9525">
              <a:solidFill>
                <a:srgbClr val="000000"/>
              </a:solidFill>
              <a:round/>
              <a:headEnd/>
              <a:tailEnd type="triangle" w="med" len="med"/>
            </a:ln>
          </p:spPr>
          <p:txBody>
            <a:bodyPr/>
            <a:lstStyle/>
            <a:p>
              <a:endParaRPr lang="fr-FR"/>
            </a:p>
          </p:txBody>
        </p:sp>
        <p:grpSp>
          <p:nvGrpSpPr>
            <p:cNvPr id="23595" name="Group 366"/>
            <p:cNvGrpSpPr>
              <a:grpSpLocks/>
            </p:cNvGrpSpPr>
            <p:nvPr/>
          </p:nvGrpSpPr>
          <p:grpSpPr bwMode="auto">
            <a:xfrm>
              <a:off x="5038749" y="4573594"/>
              <a:ext cx="685800" cy="185737"/>
              <a:chOff x="9037" y="8192"/>
              <a:chExt cx="1081" cy="292"/>
            </a:xfrm>
          </p:grpSpPr>
          <p:grpSp>
            <p:nvGrpSpPr>
              <p:cNvPr id="23642" name="Group 367"/>
              <p:cNvGrpSpPr>
                <a:grpSpLocks/>
              </p:cNvGrpSpPr>
              <p:nvPr/>
            </p:nvGrpSpPr>
            <p:grpSpPr bwMode="auto">
              <a:xfrm rot="-40404">
                <a:off x="9185" y="8235"/>
                <a:ext cx="203" cy="249"/>
                <a:chOff x="4297" y="9376"/>
                <a:chExt cx="1220" cy="2462"/>
              </a:xfrm>
            </p:grpSpPr>
            <p:sp>
              <p:nvSpPr>
                <p:cNvPr id="23654" name="Arc 36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5" name="Arc 36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3" name="Group 370"/>
              <p:cNvGrpSpPr>
                <a:grpSpLocks/>
              </p:cNvGrpSpPr>
              <p:nvPr/>
            </p:nvGrpSpPr>
            <p:grpSpPr bwMode="auto">
              <a:xfrm rot="-40404">
                <a:off x="9384" y="8225"/>
                <a:ext cx="205" cy="249"/>
                <a:chOff x="4297" y="9376"/>
                <a:chExt cx="1220" cy="2462"/>
              </a:xfrm>
            </p:grpSpPr>
            <p:sp>
              <p:nvSpPr>
                <p:cNvPr id="23652" name="Arc 37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3" name="Arc 37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4" name="Group 373"/>
              <p:cNvGrpSpPr>
                <a:grpSpLocks/>
              </p:cNvGrpSpPr>
              <p:nvPr/>
            </p:nvGrpSpPr>
            <p:grpSpPr bwMode="auto">
              <a:xfrm rot="-40404">
                <a:off x="9572" y="8209"/>
                <a:ext cx="205" cy="249"/>
                <a:chOff x="4297" y="9376"/>
                <a:chExt cx="1220" cy="2462"/>
              </a:xfrm>
            </p:grpSpPr>
            <p:sp>
              <p:nvSpPr>
                <p:cNvPr id="23650" name="Arc 37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1" name="Arc 37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5" name="Group 376"/>
              <p:cNvGrpSpPr>
                <a:grpSpLocks/>
              </p:cNvGrpSpPr>
              <p:nvPr/>
            </p:nvGrpSpPr>
            <p:grpSpPr bwMode="auto">
              <a:xfrm rot="-40404">
                <a:off x="9751" y="8192"/>
                <a:ext cx="203" cy="249"/>
                <a:chOff x="4297" y="9376"/>
                <a:chExt cx="1220" cy="2462"/>
              </a:xfrm>
            </p:grpSpPr>
            <p:sp>
              <p:nvSpPr>
                <p:cNvPr id="23648" name="Arc 37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49" name="Arc 37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3646" name="Line 37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3647" name="Line 38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3596" name="Group 381"/>
            <p:cNvGrpSpPr>
              <a:grpSpLocks/>
            </p:cNvGrpSpPr>
            <p:nvPr/>
          </p:nvGrpSpPr>
          <p:grpSpPr bwMode="auto">
            <a:xfrm>
              <a:off x="4325962" y="4598994"/>
              <a:ext cx="700087" cy="114300"/>
              <a:chOff x="1796" y="5577"/>
              <a:chExt cx="1102" cy="180"/>
            </a:xfrm>
          </p:grpSpPr>
          <p:grpSp>
            <p:nvGrpSpPr>
              <p:cNvPr id="23623" name="Group 382"/>
              <p:cNvGrpSpPr>
                <a:grpSpLocks/>
              </p:cNvGrpSpPr>
              <p:nvPr/>
            </p:nvGrpSpPr>
            <p:grpSpPr bwMode="auto">
              <a:xfrm>
                <a:off x="1796" y="5577"/>
                <a:ext cx="722" cy="180"/>
                <a:chOff x="1876" y="5577"/>
                <a:chExt cx="722" cy="180"/>
              </a:xfrm>
            </p:grpSpPr>
            <p:grpSp>
              <p:nvGrpSpPr>
                <p:cNvPr id="23625" name="Group 383"/>
                <p:cNvGrpSpPr>
                  <a:grpSpLocks/>
                </p:cNvGrpSpPr>
                <p:nvPr/>
              </p:nvGrpSpPr>
              <p:grpSpPr bwMode="auto">
                <a:xfrm rot="10739694">
                  <a:off x="2058" y="5577"/>
                  <a:ext cx="540" cy="180"/>
                  <a:chOff x="8257" y="9157"/>
                  <a:chExt cx="1800" cy="180"/>
                </a:xfrm>
              </p:grpSpPr>
              <p:grpSp>
                <p:nvGrpSpPr>
                  <p:cNvPr id="23627" name="Group 384"/>
                  <p:cNvGrpSpPr>
                    <a:grpSpLocks/>
                  </p:cNvGrpSpPr>
                  <p:nvPr/>
                </p:nvGrpSpPr>
                <p:grpSpPr bwMode="auto">
                  <a:xfrm>
                    <a:off x="8617" y="9157"/>
                    <a:ext cx="360" cy="180"/>
                    <a:chOff x="8617" y="9157"/>
                    <a:chExt cx="360" cy="180"/>
                  </a:xfrm>
                </p:grpSpPr>
                <p:sp>
                  <p:nvSpPr>
                    <p:cNvPr id="23640" name="Line 38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41" name="Line 38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28" name="Group 387"/>
                  <p:cNvGrpSpPr>
                    <a:grpSpLocks/>
                  </p:cNvGrpSpPr>
                  <p:nvPr/>
                </p:nvGrpSpPr>
                <p:grpSpPr bwMode="auto">
                  <a:xfrm>
                    <a:off x="8977" y="9157"/>
                    <a:ext cx="360" cy="180"/>
                    <a:chOff x="8617" y="9157"/>
                    <a:chExt cx="360" cy="180"/>
                  </a:xfrm>
                </p:grpSpPr>
                <p:sp>
                  <p:nvSpPr>
                    <p:cNvPr id="23638" name="Line 38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9" name="Line 38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29" name="Group 390"/>
                  <p:cNvGrpSpPr>
                    <a:grpSpLocks/>
                  </p:cNvGrpSpPr>
                  <p:nvPr/>
                </p:nvGrpSpPr>
                <p:grpSpPr bwMode="auto">
                  <a:xfrm>
                    <a:off x="9337" y="9157"/>
                    <a:ext cx="360" cy="180"/>
                    <a:chOff x="8617" y="9157"/>
                    <a:chExt cx="360" cy="180"/>
                  </a:xfrm>
                </p:grpSpPr>
                <p:sp>
                  <p:nvSpPr>
                    <p:cNvPr id="23636" name="Line 39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7" name="Line 39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30" name="Group 393"/>
                  <p:cNvGrpSpPr>
                    <a:grpSpLocks/>
                  </p:cNvGrpSpPr>
                  <p:nvPr/>
                </p:nvGrpSpPr>
                <p:grpSpPr bwMode="auto">
                  <a:xfrm>
                    <a:off x="9697" y="9157"/>
                    <a:ext cx="360" cy="180"/>
                    <a:chOff x="8617" y="9157"/>
                    <a:chExt cx="360" cy="180"/>
                  </a:xfrm>
                </p:grpSpPr>
                <p:sp>
                  <p:nvSpPr>
                    <p:cNvPr id="23634" name="Line 39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5" name="Line 39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31" name="Group 396"/>
                  <p:cNvGrpSpPr>
                    <a:grpSpLocks/>
                  </p:cNvGrpSpPr>
                  <p:nvPr/>
                </p:nvGrpSpPr>
                <p:grpSpPr bwMode="auto">
                  <a:xfrm>
                    <a:off x="8257" y="9157"/>
                    <a:ext cx="360" cy="180"/>
                    <a:chOff x="8617" y="9157"/>
                    <a:chExt cx="360" cy="180"/>
                  </a:xfrm>
                </p:grpSpPr>
                <p:sp>
                  <p:nvSpPr>
                    <p:cNvPr id="23632" name="Line 39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3" name="Line 39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626" name="Line 39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3624" name="Line 40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3597" name="Line 401"/>
            <p:cNvSpPr>
              <a:spLocks noChangeShapeType="1"/>
            </p:cNvSpPr>
            <p:nvPr/>
          </p:nvSpPr>
          <p:spPr bwMode="auto">
            <a:xfrm>
              <a:off x="7450162" y="4560894"/>
              <a:ext cx="342900" cy="0"/>
            </a:xfrm>
            <a:prstGeom prst="line">
              <a:avLst/>
            </a:prstGeom>
            <a:noFill/>
            <a:ln w="9525">
              <a:solidFill>
                <a:srgbClr val="000000"/>
              </a:solidFill>
              <a:round/>
              <a:headEnd/>
              <a:tailEnd type="stealth" w="med" len="med"/>
            </a:ln>
          </p:spPr>
          <p:txBody>
            <a:bodyPr/>
            <a:lstStyle/>
            <a:p>
              <a:endParaRPr lang="fr-FR"/>
            </a:p>
          </p:txBody>
        </p:sp>
        <p:sp>
          <p:nvSpPr>
            <p:cNvPr id="23598" name="Line 402"/>
            <p:cNvSpPr>
              <a:spLocks noChangeShapeType="1"/>
            </p:cNvSpPr>
            <p:nvPr/>
          </p:nvSpPr>
          <p:spPr bwMode="auto">
            <a:xfrm flipV="1">
              <a:off x="7640662" y="4624394"/>
              <a:ext cx="0" cy="1600200"/>
            </a:xfrm>
            <a:prstGeom prst="line">
              <a:avLst/>
            </a:prstGeom>
            <a:noFill/>
            <a:ln w="9525">
              <a:solidFill>
                <a:srgbClr val="000000"/>
              </a:solidFill>
              <a:round/>
              <a:headEnd/>
              <a:tailEnd type="triangle" w="med" len="med"/>
            </a:ln>
          </p:spPr>
          <p:txBody>
            <a:bodyPr/>
            <a:lstStyle/>
            <a:p>
              <a:endParaRPr lang="fr-FR"/>
            </a:p>
          </p:txBody>
        </p:sp>
        <p:sp>
          <p:nvSpPr>
            <p:cNvPr id="23599" name="Line 403"/>
            <p:cNvSpPr>
              <a:spLocks noChangeShapeType="1"/>
            </p:cNvSpPr>
            <p:nvPr/>
          </p:nvSpPr>
          <p:spPr bwMode="auto">
            <a:xfrm>
              <a:off x="2039962" y="4611694"/>
              <a:ext cx="114300" cy="0"/>
            </a:xfrm>
            <a:prstGeom prst="line">
              <a:avLst/>
            </a:prstGeom>
            <a:noFill/>
            <a:ln w="9525">
              <a:solidFill>
                <a:srgbClr val="000000"/>
              </a:solidFill>
              <a:round/>
              <a:headEnd/>
              <a:tailEnd type="stealth" w="med" len="med"/>
            </a:ln>
          </p:spPr>
          <p:txBody>
            <a:bodyPr/>
            <a:lstStyle/>
            <a:p>
              <a:endParaRPr lang="fr-FR"/>
            </a:p>
          </p:txBody>
        </p:sp>
        <p:sp>
          <p:nvSpPr>
            <p:cNvPr id="23600" name="Line 404"/>
            <p:cNvSpPr>
              <a:spLocks noChangeShapeType="1"/>
            </p:cNvSpPr>
            <p:nvPr/>
          </p:nvSpPr>
          <p:spPr bwMode="auto">
            <a:xfrm>
              <a:off x="3817962" y="4699006"/>
              <a:ext cx="0" cy="228600"/>
            </a:xfrm>
            <a:prstGeom prst="line">
              <a:avLst/>
            </a:prstGeom>
            <a:noFill/>
            <a:ln w="9525">
              <a:solidFill>
                <a:srgbClr val="000000"/>
              </a:solidFill>
              <a:round/>
              <a:headEnd/>
              <a:tailEnd type="stealth" w="med" len="med"/>
            </a:ln>
          </p:spPr>
          <p:txBody>
            <a:bodyPr/>
            <a:lstStyle/>
            <a:p>
              <a:endParaRPr lang="fr-FR"/>
            </a:p>
          </p:txBody>
        </p:sp>
        <p:sp>
          <p:nvSpPr>
            <p:cNvPr id="23601" name="Line 405"/>
            <p:cNvSpPr>
              <a:spLocks noChangeShapeType="1"/>
            </p:cNvSpPr>
            <p:nvPr/>
          </p:nvSpPr>
          <p:spPr bwMode="auto">
            <a:xfrm>
              <a:off x="4198962" y="5068894"/>
              <a:ext cx="0" cy="228600"/>
            </a:xfrm>
            <a:prstGeom prst="line">
              <a:avLst/>
            </a:prstGeom>
            <a:noFill/>
            <a:ln w="9525">
              <a:solidFill>
                <a:srgbClr val="000000"/>
              </a:solidFill>
              <a:round/>
              <a:headEnd/>
              <a:tailEnd/>
            </a:ln>
          </p:spPr>
          <p:txBody>
            <a:bodyPr/>
            <a:lstStyle/>
            <a:p>
              <a:endParaRPr lang="fr-FR"/>
            </a:p>
          </p:txBody>
        </p:sp>
        <p:sp>
          <p:nvSpPr>
            <p:cNvPr id="23602" name="Line 406"/>
            <p:cNvSpPr>
              <a:spLocks noChangeShapeType="1"/>
            </p:cNvSpPr>
            <p:nvPr/>
          </p:nvSpPr>
          <p:spPr bwMode="auto">
            <a:xfrm>
              <a:off x="4208487" y="5792794"/>
              <a:ext cx="0" cy="114300"/>
            </a:xfrm>
            <a:prstGeom prst="line">
              <a:avLst/>
            </a:prstGeom>
            <a:noFill/>
            <a:ln w="9525">
              <a:solidFill>
                <a:srgbClr val="000000"/>
              </a:solidFill>
              <a:round/>
              <a:headEnd/>
              <a:tailEnd/>
            </a:ln>
          </p:spPr>
          <p:txBody>
            <a:bodyPr/>
            <a:lstStyle/>
            <a:p>
              <a:endParaRPr lang="fr-FR"/>
            </a:p>
          </p:txBody>
        </p:sp>
        <p:sp>
          <p:nvSpPr>
            <p:cNvPr id="23603" name="Line 407"/>
            <p:cNvSpPr>
              <a:spLocks noChangeShapeType="1"/>
            </p:cNvSpPr>
            <p:nvPr/>
          </p:nvSpPr>
          <p:spPr bwMode="auto">
            <a:xfrm>
              <a:off x="3513162" y="4598994"/>
              <a:ext cx="800100" cy="0"/>
            </a:xfrm>
            <a:prstGeom prst="line">
              <a:avLst/>
            </a:prstGeom>
            <a:noFill/>
            <a:ln w="9525">
              <a:solidFill>
                <a:srgbClr val="000000"/>
              </a:solidFill>
              <a:round/>
              <a:headEnd/>
              <a:tailEnd/>
            </a:ln>
          </p:spPr>
          <p:txBody>
            <a:bodyPr/>
            <a:lstStyle/>
            <a:p>
              <a:endParaRPr lang="fr-FR"/>
            </a:p>
          </p:txBody>
        </p:sp>
        <p:sp>
          <p:nvSpPr>
            <p:cNvPr id="23604" name="Line 408"/>
            <p:cNvSpPr>
              <a:spLocks noChangeShapeType="1"/>
            </p:cNvSpPr>
            <p:nvPr/>
          </p:nvSpPr>
          <p:spPr bwMode="auto">
            <a:xfrm>
              <a:off x="5710262" y="4573594"/>
              <a:ext cx="342900" cy="0"/>
            </a:xfrm>
            <a:prstGeom prst="line">
              <a:avLst/>
            </a:prstGeom>
            <a:noFill/>
            <a:ln w="9525">
              <a:solidFill>
                <a:srgbClr val="000000"/>
              </a:solidFill>
              <a:round/>
              <a:headEnd/>
              <a:tailEnd/>
            </a:ln>
          </p:spPr>
          <p:txBody>
            <a:bodyPr/>
            <a:lstStyle/>
            <a:p>
              <a:endParaRPr lang="fr-FR"/>
            </a:p>
          </p:txBody>
        </p:sp>
        <p:sp>
          <p:nvSpPr>
            <p:cNvPr id="23605" name="Line 409"/>
            <p:cNvSpPr>
              <a:spLocks noChangeShapeType="1"/>
            </p:cNvSpPr>
            <p:nvPr/>
          </p:nvSpPr>
          <p:spPr bwMode="auto">
            <a:xfrm flipH="1">
              <a:off x="1989162" y="6351594"/>
              <a:ext cx="4114800" cy="0"/>
            </a:xfrm>
            <a:prstGeom prst="line">
              <a:avLst/>
            </a:prstGeom>
            <a:noFill/>
            <a:ln w="9525">
              <a:solidFill>
                <a:srgbClr val="000000"/>
              </a:solidFill>
              <a:round/>
              <a:headEnd/>
              <a:tailEnd/>
            </a:ln>
          </p:spPr>
          <p:txBody>
            <a:bodyPr/>
            <a:lstStyle/>
            <a:p>
              <a:endParaRPr lang="fr-FR"/>
            </a:p>
          </p:txBody>
        </p:sp>
        <p:sp>
          <p:nvSpPr>
            <p:cNvPr id="23606" name="Line 410"/>
            <p:cNvSpPr>
              <a:spLocks noChangeShapeType="1"/>
            </p:cNvSpPr>
            <p:nvPr/>
          </p:nvSpPr>
          <p:spPr bwMode="auto">
            <a:xfrm>
              <a:off x="4198962" y="5145094"/>
              <a:ext cx="0" cy="114300"/>
            </a:xfrm>
            <a:prstGeom prst="line">
              <a:avLst/>
            </a:prstGeom>
            <a:noFill/>
            <a:ln w="9525">
              <a:solidFill>
                <a:srgbClr val="000000"/>
              </a:solidFill>
              <a:round/>
              <a:headEnd/>
              <a:tailEnd type="stealth" w="med" len="med"/>
            </a:ln>
          </p:spPr>
          <p:txBody>
            <a:bodyPr/>
            <a:lstStyle/>
            <a:p>
              <a:endParaRPr lang="fr-FR"/>
            </a:p>
          </p:txBody>
        </p:sp>
        <p:sp>
          <p:nvSpPr>
            <p:cNvPr id="23607" name="Line 411"/>
            <p:cNvSpPr>
              <a:spLocks noChangeShapeType="1"/>
            </p:cNvSpPr>
            <p:nvPr/>
          </p:nvSpPr>
          <p:spPr bwMode="auto">
            <a:xfrm>
              <a:off x="3386162" y="5145094"/>
              <a:ext cx="0" cy="114300"/>
            </a:xfrm>
            <a:prstGeom prst="line">
              <a:avLst/>
            </a:prstGeom>
            <a:noFill/>
            <a:ln w="9525">
              <a:solidFill>
                <a:srgbClr val="000000"/>
              </a:solidFill>
              <a:round/>
              <a:headEnd/>
              <a:tailEnd type="stealth" w="med" len="med"/>
            </a:ln>
          </p:spPr>
          <p:txBody>
            <a:bodyPr/>
            <a:lstStyle/>
            <a:p>
              <a:endParaRPr lang="fr-FR"/>
            </a:p>
          </p:txBody>
        </p:sp>
        <p:sp>
          <p:nvSpPr>
            <p:cNvPr id="23608" name="Line 412"/>
            <p:cNvSpPr>
              <a:spLocks noChangeShapeType="1"/>
            </p:cNvSpPr>
            <p:nvPr/>
          </p:nvSpPr>
          <p:spPr bwMode="auto">
            <a:xfrm>
              <a:off x="6510362" y="4560894"/>
              <a:ext cx="1371600" cy="0"/>
            </a:xfrm>
            <a:prstGeom prst="line">
              <a:avLst/>
            </a:prstGeom>
            <a:noFill/>
            <a:ln w="9525">
              <a:solidFill>
                <a:srgbClr val="000000"/>
              </a:solidFill>
              <a:round/>
              <a:headEnd/>
              <a:tailEnd/>
            </a:ln>
          </p:spPr>
          <p:txBody>
            <a:bodyPr/>
            <a:lstStyle/>
            <a:p>
              <a:endParaRPr lang="fr-FR"/>
            </a:p>
          </p:txBody>
        </p:sp>
        <p:sp>
          <p:nvSpPr>
            <p:cNvPr id="23609" name="Line 413"/>
            <p:cNvSpPr>
              <a:spLocks noChangeShapeType="1"/>
            </p:cNvSpPr>
            <p:nvPr/>
          </p:nvSpPr>
          <p:spPr bwMode="auto">
            <a:xfrm>
              <a:off x="6624662" y="6326194"/>
              <a:ext cx="1371600" cy="0"/>
            </a:xfrm>
            <a:prstGeom prst="line">
              <a:avLst/>
            </a:prstGeom>
            <a:noFill/>
            <a:ln w="9525">
              <a:solidFill>
                <a:srgbClr val="000000"/>
              </a:solidFill>
              <a:round/>
              <a:headEnd/>
              <a:tailEnd/>
            </a:ln>
          </p:spPr>
          <p:txBody>
            <a:bodyPr/>
            <a:lstStyle/>
            <a:p>
              <a:endParaRPr lang="fr-FR"/>
            </a:p>
          </p:txBody>
        </p:sp>
        <p:sp>
          <p:nvSpPr>
            <p:cNvPr id="23610" name="Line 414"/>
            <p:cNvSpPr>
              <a:spLocks noChangeShapeType="1"/>
            </p:cNvSpPr>
            <p:nvPr/>
          </p:nvSpPr>
          <p:spPr bwMode="auto">
            <a:xfrm>
              <a:off x="4110062" y="4598994"/>
              <a:ext cx="114300" cy="0"/>
            </a:xfrm>
            <a:prstGeom prst="line">
              <a:avLst/>
            </a:prstGeom>
            <a:noFill/>
            <a:ln w="9525">
              <a:solidFill>
                <a:srgbClr val="000000"/>
              </a:solidFill>
              <a:round/>
              <a:headEnd/>
              <a:tailEnd type="stealth" w="med" len="med"/>
            </a:ln>
          </p:spPr>
          <p:txBody>
            <a:bodyPr/>
            <a:lstStyle/>
            <a:p>
              <a:endParaRPr lang="fr-FR"/>
            </a:p>
          </p:txBody>
        </p:sp>
        <p:sp>
          <p:nvSpPr>
            <p:cNvPr id="23611" name="Text Box 415"/>
            <p:cNvSpPr txBox="1">
              <a:spLocks noChangeArrowheads="1"/>
            </p:cNvSpPr>
            <p:nvPr/>
          </p:nvSpPr>
          <p:spPr bwMode="auto">
            <a:xfrm>
              <a:off x="1963762" y="4214818"/>
              <a:ext cx="342900" cy="342900"/>
            </a:xfrm>
            <a:prstGeom prst="rect">
              <a:avLst/>
            </a:prstGeom>
            <a:noFill/>
            <a:ln w="9525">
              <a:noFill/>
              <a:miter lim="800000"/>
              <a:headEnd/>
              <a:tailEnd/>
            </a:ln>
          </p:spPr>
          <p:txBody>
            <a:bodyPr/>
            <a:lstStyle/>
            <a:p>
              <a:r>
                <a:rPr lang="fr-FR" sz="1600" u="sng"/>
                <a:t>I</a:t>
              </a:r>
              <a:r>
                <a:rPr lang="fr-FR" sz="1600" baseline="-25000"/>
                <a:t>1</a:t>
              </a:r>
              <a:endParaRPr lang="fr-FR" sz="1600"/>
            </a:p>
          </p:txBody>
        </p:sp>
        <p:sp>
          <p:nvSpPr>
            <p:cNvPr id="23612" name="Text Box 417"/>
            <p:cNvSpPr txBox="1">
              <a:spLocks noChangeArrowheads="1"/>
            </p:cNvSpPr>
            <p:nvPr/>
          </p:nvSpPr>
          <p:spPr bwMode="auto">
            <a:xfrm>
              <a:off x="2281262" y="4214818"/>
              <a:ext cx="342900" cy="342900"/>
            </a:xfrm>
            <a:prstGeom prst="rect">
              <a:avLst/>
            </a:prstGeom>
            <a:noFill/>
            <a:ln w="9525">
              <a:noFill/>
              <a:miter lim="800000"/>
              <a:headEnd/>
              <a:tailEnd/>
            </a:ln>
          </p:spPr>
          <p:txBody>
            <a:bodyPr/>
            <a:lstStyle/>
            <a:p>
              <a:r>
                <a:rPr lang="fr-FR" sz="1600"/>
                <a:t>r</a:t>
              </a:r>
              <a:r>
                <a:rPr lang="fr-FR" sz="1600" baseline="-25000"/>
                <a:t>1</a:t>
              </a:r>
              <a:endParaRPr lang="fr-FR" sz="1600"/>
            </a:p>
          </p:txBody>
        </p:sp>
        <p:sp>
          <p:nvSpPr>
            <p:cNvPr id="23613" name="Text Box 422"/>
            <p:cNvSpPr txBox="1">
              <a:spLocks noChangeArrowheads="1"/>
            </p:cNvSpPr>
            <p:nvPr/>
          </p:nvSpPr>
          <p:spPr bwMode="auto">
            <a:xfrm>
              <a:off x="3538562" y="4700594"/>
              <a:ext cx="342900" cy="342900"/>
            </a:xfrm>
            <a:prstGeom prst="rect">
              <a:avLst/>
            </a:prstGeom>
            <a:noFill/>
            <a:ln w="9525">
              <a:noFill/>
              <a:miter lim="800000"/>
              <a:headEnd/>
              <a:tailEnd/>
            </a:ln>
          </p:spPr>
          <p:txBody>
            <a:bodyPr/>
            <a:lstStyle/>
            <a:p>
              <a:r>
                <a:rPr lang="fr-FR" sz="1200" i="1"/>
                <a:t>I</a:t>
              </a:r>
              <a:r>
                <a:rPr lang="fr-FR" sz="1200" i="1" baseline="-25000"/>
                <a:t>10</a:t>
              </a:r>
              <a:endParaRPr lang="fr-FR"/>
            </a:p>
          </p:txBody>
        </p:sp>
        <p:sp>
          <p:nvSpPr>
            <p:cNvPr id="23614" name="Text Box 423"/>
            <p:cNvSpPr txBox="1">
              <a:spLocks noChangeArrowheads="1"/>
            </p:cNvSpPr>
            <p:nvPr/>
          </p:nvSpPr>
          <p:spPr bwMode="auto">
            <a:xfrm>
              <a:off x="3043262" y="5005394"/>
              <a:ext cx="457200" cy="342900"/>
            </a:xfrm>
            <a:prstGeom prst="rect">
              <a:avLst/>
            </a:prstGeom>
            <a:noFill/>
            <a:ln w="9525">
              <a:noFill/>
              <a:miter lim="800000"/>
              <a:headEnd/>
              <a:tailEnd/>
            </a:ln>
          </p:spPr>
          <p:txBody>
            <a:bodyPr/>
            <a:lstStyle/>
            <a:p>
              <a:r>
                <a:rPr lang="fr-FR" sz="1200" i="1"/>
                <a:t>I</a:t>
              </a:r>
              <a:r>
                <a:rPr lang="fr-FR" sz="1200" i="1" baseline="-25000"/>
                <a:t>10r</a:t>
              </a:r>
              <a:endParaRPr lang="fr-FR"/>
            </a:p>
          </p:txBody>
        </p:sp>
        <p:sp>
          <p:nvSpPr>
            <p:cNvPr id="23615" name="Text Box 424"/>
            <p:cNvSpPr txBox="1">
              <a:spLocks noChangeArrowheads="1"/>
            </p:cNvSpPr>
            <p:nvPr/>
          </p:nvSpPr>
          <p:spPr bwMode="auto">
            <a:xfrm>
              <a:off x="4173562" y="5005394"/>
              <a:ext cx="457200" cy="342900"/>
            </a:xfrm>
            <a:prstGeom prst="rect">
              <a:avLst/>
            </a:prstGeom>
            <a:noFill/>
            <a:ln w="9525">
              <a:noFill/>
              <a:miter lim="800000"/>
              <a:headEnd/>
              <a:tailEnd/>
            </a:ln>
          </p:spPr>
          <p:txBody>
            <a:bodyPr/>
            <a:lstStyle/>
            <a:p>
              <a:r>
                <a:rPr lang="fr-FR" sz="1200" i="1"/>
                <a:t>I</a:t>
              </a:r>
              <a:r>
                <a:rPr lang="fr-FR" sz="1200" i="1" baseline="-25000"/>
                <a:t>10r</a:t>
              </a:r>
              <a:endParaRPr lang="fr-FR"/>
            </a:p>
          </p:txBody>
        </p:sp>
        <p:sp>
          <p:nvSpPr>
            <p:cNvPr id="23616" name="Text Box 427"/>
            <p:cNvSpPr txBox="1">
              <a:spLocks noChangeArrowheads="1"/>
            </p:cNvSpPr>
            <p:nvPr/>
          </p:nvSpPr>
          <p:spPr bwMode="auto">
            <a:xfrm>
              <a:off x="4198962" y="5360994"/>
              <a:ext cx="457200" cy="325437"/>
            </a:xfrm>
            <a:prstGeom prst="rect">
              <a:avLst/>
            </a:prstGeom>
            <a:noFill/>
            <a:ln w="9525">
              <a:noFill/>
              <a:miter lim="800000"/>
              <a:headEnd/>
              <a:tailEnd/>
            </a:ln>
          </p:spPr>
          <p:txBody>
            <a:bodyPr/>
            <a:lstStyle/>
            <a:p>
              <a:r>
                <a:rPr lang="fr-FR" sz="1200"/>
                <a:t>j </a:t>
              </a:r>
              <a:r>
                <a:rPr lang="fr-FR" sz="1200">
                  <a:sym typeface="Symbol" pitchFamily="18" charset="2"/>
                </a:rPr>
                <a:t></a:t>
              </a:r>
              <a:r>
                <a:rPr lang="fr-FR" sz="1200" baseline="-25000"/>
                <a:t>m</a:t>
              </a:r>
              <a:endParaRPr lang="fr-FR"/>
            </a:p>
          </p:txBody>
        </p:sp>
        <p:sp>
          <p:nvSpPr>
            <p:cNvPr id="23617" name="Text Box 428"/>
            <p:cNvSpPr txBox="1">
              <a:spLocks noChangeArrowheads="1"/>
            </p:cNvSpPr>
            <p:nvPr/>
          </p:nvSpPr>
          <p:spPr bwMode="auto">
            <a:xfrm>
              <a:off x="2941662" y="5310194"/>
              <a:ext cx="457200" cy="419100"/>
            </a:xfrm>
            <a:prstGeom prst="rect">
              <a:avLst/>
            </a:prstGeom>
            <a:noFill/>
            <a:ln w="9525">
              <a:noFill/>
              <a:miter lim="800000"/>
              <a:headEnd/>
              <a:tailEnd/>
            </a:ln>
          </p:spPr>
          <p:txBody>
            <a:bodyPr/>
            <a:lstStyle/>
            <a:p>
              <a:r>
                <a:rPr lang="fr-FR" sz="1200">
                  <a:sym typeface="Symbol" pitchFamily="18" charset="2"/>
                </a:rPr>
                <a:t></a:t>
              </a:r>
              <a:r>
                <a:rPr lang="fr-FR" sz="1200" baseline="-25000"/>
                <a:t>e</a:t>
              </a:r>
              <a:endParaRPr lang="fr-FR"/>
            </a:p>
          </p:txBody>
        </p:sp>
        <p:sp>
          <p:nvSpPr>
            <p:cNvPr id="23618" name="Text Box 429"/>
            <p:cNvSpPr txBox="1">
              <a:spLocks noChangeArrowheads="1"/>
            </p:cNvSpPr>
            <p:nvPr/>
          </p:nvSpPr>
          <p:spPr bwMode="auto">
            <a:xfrm>
              <a:off x="7615262" y="5157794"/>
              <a:ext cx="457200" cy="342900"/>
            </a:xfrm>
            <a:prstGeom prst="rect">
              <a:avLst/>
            </a:prstGeom>
            <a:noFill/>
            <a:ln w="9525">
              <a:noFill/>
              <a:miter lim="800000"/>
              <a:headEnd/>
              <a:tailEnd/>
            </a:ln>
          </p:spPr>
          <p:txBody>
            <a:bodyPr/>
            <a:lstStyle/>
            <a:p>
              <a:r>
                <a:rPr lang="fr-FR" sz="1200" i="1"/>
                <a:t>U</a:t>
              </a:r>
              <a:r>
                <a:rPr lang="fr-FR" sz="1200" i="1" baseline="-25000"/>
                <a:t>2</a:t>
              </a:r>
              <a:endParaRPr lang="fr-FR"/>
            </a:p>
          </p:txBody>
        </p:sp>
        <p:sp>
          <p:nvSpPr>
            <p:cNvPr id="23619" name="Line 430"/>
            <p:cNvSpPr>
              <a:spLocks noChangeShapeType="1"/>
            </p:cNvSpPr>
            <p:nvPr/>
          </p:nvSpPr>
          <p:spPr bwMode="auto">
            <a:xfrm>
              <a:off x="7716862" y="5195894"/>
              <a:ext cx="114300" cy="0"/>
            </a:xfrm>
            <a:prstGeom prst="line">
              <a:avLst/>
            </a:prstGeom>
            <a:noFill/>
            <a:ln w="9525">
              <a:solidFill>
                <a:srgbClr val="000000"/>
              </a:solidFill>
              <a:round/>
              <a:headEnd/>
              <a:tailEnd/>
            </a:ln>
          </p:spPr>
          <p:txBody>
            <a:bodyPr/>
            <a:lstStyle/>
            <a:p>
              <a:endParaRPr lang="fr-FR"/>
            </a:p>
          </p:txBody>
        </p:sp>
        <p:sp>
          <p:nvSpPr>
            <p:cNvPr id="23620" name="Text Box 196"/>
            <p:cNvSpPr txBox="1">
              <a:spLocks noChangeArrowheads="1"/>
            </p:cNvSpPr>
            <p:nvPr/>
          </p:nvSpPr>
          <p:spPr bwMode="auto">
            <a:xfrm>
              <a:off x="5143504" y="4214818"/>
              <a:ext cx="1357322" cy="342900"/>
            </a:xfrm>
            <a:prstGeom prst="rect">
              <a:avLst/>
            </a:prstGeom>
            <a:noFill/>
            <a:ln w="9525">
              <a:noFill/>
              <a:miter lim="800000"/>
              <a:headEnd/>
              <a:tailEnd/>
            </a:ln>
          </p:spPr>
          <p:txBody>
            <a:bodyPr/>
            <a:lstStyle/>
            <a:p>
              <a:r>
                <a:rPr lang="fr-FR" sz="1400" i="1"/>
                <a:t>j</a:t>
              </a:r>
              <a:r>
                <a:rPr lang="it-IT" sz="1400"/>
                <a:t>ℓ</a:t>
              </a:r>
              <a:r>
                <a:rPr lang="fr-FR" sz="1400" i="1" baseline="-25000"/>
                <a:t>2</a:t>
              </a:r>
              <a:r>
                <a:rPr lang="el-GR" sz="1400" i="1"/>
                <a:t> ω </a:t>
              </a:r>
              <a:r>
                <a:rPr lang="fr-FR" sz="1400" i="1"/>
                <a:t>/m</a:t>
              </a:r>
              <a:r>
                <a:rPr lang="fr-FR" sz="1400" i="1" baseline="30000"/>
                <a:t>2</a:t>
              </a:r>
              <a:endParaRPr lang="fr-FR" sz="1400"/>
            </a:p>
          </p:txBody>
        </p:sp>
        <p:sp>
          <p:nvSpPr>
            <p:cNvPr id="23621" name="Text Box 209"/>
            <p:cNvSpPr txBox="1">
              <a:spLocks noChangeArrowheads="1"/>
            </p:cNvSpPr>
            <p:nvPr/>
          </p:nvSpPr>
          <p:spPr bwMode="auto">
            <a:xfrm>
              <a:off x="6002337" y="6372248"/>
              <a:ext cx="1357315" cy="342900"/>
            </a:xfrm>
            <a:prstGeom prst="rect">
              <a:avLst/>
            </a:prstGeom>
            <a:noFill/>
            <a:ln w="9525">
              <a:noFill/>
              <a:miter lim="800000"/>
              <a:headEnd/>
              <a:tailEnd/>
            </a:ln>
          </p:spPr>
          <p:txBody>
            <a:bodyPr/>
            <a:lstStyle/>
            <a:p>
              <a:r>
                <a:rPr lang="fr-FR" sz="1600" i="1" dirty="0"/>
                <a:t>(T.P)</a:t>
              </a:r>
            </a:p>
            <a:p>
              <a:r>
                <a:rPr lang="fr-FR" sz="1600" i="1" dirty="0"/>
                <a:t>   </a:t>
              </a:r>
              <a:endParaRPr lang="fr-FR" sz="1600" dirty="0"/>
            </a:p>
          </p:txBody>
        </p:sp>
        <p:sp>
          <p:nvSpPr>
            <p:cNvPr id="23622" name="Text Box 211"/>
            <p:cNvSpPr txBox="1">
              <a:spLocks noChangeArrowheads="1"/>
            </p:cNvSpPr>
            <p:nvPr/>
          </p:nvSpPr>
          <p:spPr bwMode="auto">
            <a:xfrm>
              <a:off x="7572396" y="4201372"/>
              <a:ext cx="571504" cy="513512"/>
            </a:xfrm>
            <a:prstGeom prst="rect">
              <a:avLst/>
            </a:prstGeom>
            <a:noFill/>
            <a:ln w="9525">
              <a:noFill/>
              <a:miter lim="800000"/>
              <a:headEnd/>
              <a:tailEnd/>
            </a:ln>
          </p:spPr>
          <p:txBody>
            <a:bodyPr/>
            <a:lstStyle/>
            <a:p>
              <a:r>
                <a:rPr lang="fr-FR" sz="1400" i="1" u="sng"/>
                <a:t>I</a:t>
              </a:r>
              <a:r>
                <a:rPr lang="fr-FR" sz="1400" i="1" baseline="-25000"/>
                <a:t>2</a:t>
              </a:r>
              <a:endParaRPr lang="fr-FR" sz="1400"/>
            </a:p>
          </p:txBody>
        </p:sp>
      </p:grpSp>
      <p:sp>
        <p:nvSpPr>
          <p:cNvPr id="2" name="Rectangle 1">
            <a:extLst>
              <a:ext uri="{FF2B5EF4-FFF2-40B4-BE49-F238E27FC236}">
                <a16:creationId xmlns:a16="http://schemas.microsoft.com/office/drawing/2014/main" id="{DECD393F-406C-4EFC-A724-E4F424C49292}"/>
              </a:ext>
            </a:extLst>
          </p:cNvPr>
          <p:cNvSpPr/>
          <p:nvPr/>
        </p:nvSpPr>
        <p:spPr>
          <a:xfrm>
            <a:off x="5639142" y="4076703"/>
            <a:ext cx="377026" cy="369332"/>
          </a:xfrm>
          <a:prstGeom prst="rect">
            <a:avLst/>
          </a:prstGeom>
        </p:spPr>
        <p:txBody>
          <a:bodyPr wrap="none">
            <a:spAutoFit/>
          </a:bodyPr>
          <a:lstStyle/>
          <a:p>
            <a:r>
              <a:rPr lang="fr-FR" i="1" dirty="0"/>
              <a:t>m</a:t>
            </a:r>
            <a:endParaRPr lang="en-US" dirty="0"/>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31</a:t>
            </a:fld>
            <a:endParaRPr lang="fr-F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grpSp>
        <p:nvGrpSpPr>
          <p:cNvPr id="23576" name="Groupe 459"/>
          <p:cNvGrpSpPr>
            <a:grpSpLocks/>
          </p:cNvGrpSpPr>
          <p:nvPr/>
        </p:nvGrpSpPr>
        <p:grpSpPr bwMode="auto">
          <a:xfrm>
            <a:off x="1481931" y="3479740"/>
            <a:ext cx="6180137" cy="2557462"/>
            <a:chOff x="1963762" y="4157670"/>
            <a:chExt cx="6180138" cy="2557478"/>
          </a:xfrm>
        </p:grpSpPr>
        <p:sp>
          <p:nvSpPr>
            <p:cNvPr id="23577" name="Text Box 43"/>
            <p:cNvSpPr txBox="1">
              <a:spLocks noChangeArrowheads="1"/>
            </p:cNvSpPr>
            <p:nvPr/>
          </p:nvSpPr>
          <p:spPr bwMode="auto">
            <a:xfrm>
              <a:off x="2933694" y="4157670"/>
              <a:ext cx="781050" cy="342900"/>
            </a:xfrm>
            <a:prstGeom prst="rect">
              <a:avLst/>
            </a:prstGeom>
            <a:solidFill>
              <a:srgbClr val="FFFFFF"/>
            </a:solidFill>
            <a:ln w="9525">
              <a:noFill/>
              <a:miter lim="800000"/>
              <a:headEnd/>
              <a:tailEnd/>
            </a:ln>
          </p:spPr>
          <p:txBody>
            <a:bodyPr/>
            <a:lstStyle/>
            <a:p>
              <a:r>
                <a:rPr lang="fr-FR" sz="1600" i="1"/>
                <a:t>j </a:t>
              </a:r>
              <a:r>
                <a:rPr lang="it-IT" sz="1600"/>
                <a:t>ℓ</a:t>
              </a:r>
              <a:r>
                <a:rPr lang="fr-FR" sz="1600" i="1" baseline="-25000"/>
                <a:t>1 </a:t>
              </a:r>
              <a:r>
                <a:rPr lang="el-GR" sz="1600" i="1"/>
                <a:t>ω</a:t>
              </a:r>
              <a:endParaRPr lang="fr-FR" sz="1600"/>
            </a:p>
          </p:txBody>
        </p:sp>
        <p:sp>
          <p:nvSpPr>
            <p:cNvPr id="23578" name="Text Box 196"/>
            <p:cNvSpPr txBox="1">
              <a:spLocks noChangeArrowheads="1"/>
            </p:cNvSpPr>
            <p:nvPr/>
          </p:nvSpPr>
          <p:spPr bwMode="auto">
            <a:xfrm>
              <a:off x="3643306" y="4229108"/>
              <a:ext cx="1357322" cy="342900"/>
            </a:xfrm>
            <a:prstGeom prst="rect">
              <a:avLst/>
            </a:prstGeom>
            <a:noFill/>
            <a:ln w="9525">
              <a:noFill/>
              <a:miter lim="800000"/>
              <a:headEnd/>
              <a:tailEnd/>
            </a:ln>
          </p:spPr>
          <p:txBody>
            <a:bodyPr/>
            <a:lstStyle/>
            <a:p>
              <a:r>
                <a:rPr lang="fr-FR" sz="1400" i="1" dirty="0"/>
                <a:t>(</a:t>
              </a:r>
              <a:r>
                <a:rPr lang="fr-FR" sz="1400" i="1" u="sng" dirty="0"/>
                <a:t>I</a:t>
              </a:r>
              <a:r>
                <a:rPr lang="fr-FR" sz="1400" i="1" baseline="-25000" dirty="0"/>
                <a:t>1 </a:t>
              </a:r>
              <a:r>
                <a:rPr lang="fr-FR" sz="1400" i="1" dirty="0"/>
                <a:t>– </a:t>
              </a:r>
              <a:r>
                <a:rPr lang="fr-FR" sz="1400" i="1" u="sng" dirty="0"/>
                <a:t>I</a:t>
              </a:r>
              <a:r>
                <a:rPr lang="fr-FR" sz="1400" i="1" baseline="-25000" dirty="0"/>
                <a:t>10 </a:t>
              </a:r>
              <a:r>
                <a:rPr lang="fr-FR" sz="1400" i="1" dirty="0"/>
                <a:t>)   r</a:t>
              </a:r>
              <a:r>
                <a:rPr lang="fr-FR" sz="1400" i="1" baseline="-25000" dirty="0"/>
                <a:t>2</a:t>
              </a:r>
              <a:r>
                <a:rPr lang="fr-FR" sz="1400" i="1" dirty="0"/>
                <a:t>/m</a:t>
              </a:r>
              <a:r>
                <a:rPr lang="fr-FR" sz="1400" i="1" baseline="30000" dirty="0"/>
                <a:t>2</a:t>
              </a:r>
              <a:endParaRPr lang="fr-FR" sz="1400" dirty="0"/>
            </a:p>
          </p:txBody>
        </p:sp>
        <p:grpSp>
          <p:nvGrpSpPr>
            <p:cNvPr id="23579" name="Group 226"/>
            <p:cNvGrpSpPr>
              <a:grpSpLocks/>
            </p:cNvGrpSpPr>
            <p:nvPr/>
          </p:nvGrpSpPr>
          <p:grpSpPr bwMode="auto">
            <a:xfrm>
              <a:off x="2827362" y="4589469"/>
              <a:ext cx="687387" cy="184150"/>
              <a:chOff x="9037" y="8192"/>
              <a:chExt cx="1081" cy="292"/>
            </a:xfrm>
          </p:grpSpPr>
          <p:grpSp>
            <p:nvGrpSpPr>
              <p:cNvPr id="23766" name="Group 227"/>
              <p:cNvGrpSpPr>
                <a:grpSpLocks/>
              </p:cNvGrpSpPr>
              <p:nvPr/>
            </p:nvGrpSpPr>
            <p:grpSpPr bwMode="auto">
              <a:xfrm rot="-40404">
                <a:off x="9185" y="8235"/>
                <a:ext cx="203" cy="249"/>
                <a:chOff x="4297" y="9376"/>
                <a:chExt cx="1220" cy="2462"/>
              </a:xfrm>
            </p:grpSpPr>
            <p:sp>
              <p:nvSpPr>
                <p:cNvPr id="23778" name="Arc 2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9" name="Arc 2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7" name="Group 230"/>
              <p:cNvGrpSpPr>
                <a:grpSpLocks/>
              </p:cNvGrpSpPr>
              <p:nvPr/>
            </p:nvGrpSpPr>
            <p:grpSpPr bwMode="auto">
              <a:xfrm rot="-40404">
                <a:off x="9384" y="8225"/>
                <a:ext cx="205" cy="249"/>
                <a:chOff x="4297" y="9376"/>
                <a:chExt cx="1220" cy="2462"/>
              </a:xfrm>
            </p:grpSpPr>
            <p:sp>
              <p:nvSpPr>
                <p:cNvPr id="23776" name="Arc 23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7" name="Arc 23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8" name="Group 233"/>
              <p:cNvGrpSpPr>
                <a:grpSpLocks/>
              </p:cNvGrpSpPr>
              <p:nvPr/>
            </p:nvGrpSpPr>
            <p:grpSpPr bwMode="auto">
              <a:xfrm rot="-40404">
                <a:off x="9572" y="8209"/>
                <a:ext cx="205" cy="249"/>
                <a:chOff x="4297" y="9376"/>
                <a:chExt cx="1220" cy="2462"/>
              </a:xfrm>
            </p:grpSpPr>
            <p:sp>
              <p:nvSpPr>
                <p:cNvPr id="23774" name="Arc 2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5" name="Arc 2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9" name="Group 236"/>
              <p:cNvGrpSpPr>
                <a:grpSpLocks/>
              </p:cNvGrpSpPr>
              <p:nvPr/>
            </p:nvGrpSpPr>
            <p:grpSpPr bwMode="auto">
              <a:xfrm rot="-40404">
                <a:off x="9751" y="8192"/>
                <a:ext cx="203" cy="249"/>
                <a:chOff x="4297" y="9376"/>
                <a:chExt cx="1220" cy="2462"/>
              </a:xfrm>
            </p:grpSpPr>
            <p:sp>
              <p:nvSpPr>
                <p:cNvPr id="23772" name="Arc 2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3" name="Arc 2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3770" name="Line 23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3771" name="Line 24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3580" name="Group 241"/>
            <p:cNvGrpSpPr>
              <a:grpSpLocks/>
            </p:cNvGrpSpPr>
            <p:nvPr/>
          </p:nvGrpSpPr>
          <p:grpSpPr bwMode="auto">
            <a:xfrm>
              <a:off x="2139974" y="4614869"/>
              <a:ext cx="700088" cy="114300"/>
              <a:chOff x="1796" y="5577"/>
              <a:chExt cx="1102" cy="180"/>
            </a:xfrm>
          </p:grpSpPr>
          <p:grpSp>
            <p:nvGrpSpPr>
              <p:cNvPr id="23747" name="Group 242"/>
              <p:cNvGrpSpPr>
                <a:grpSpLocks/>
              </p:cNvGrpSpPr>
              <p:nvPr/>
            </p:nvGrpSpPr>
            <p:grpSpPr bwMode="auto">
              <a:xfrm>
                <a:off x="1796" y="5577"/>
                <a:ext cx="722" cy="180"/>
                <a:chOff x="1876" y="5577"/>
                <a:chExt cx="722" cy="180"/>
              </a:xfrm>
            </p:grpSpPr>
            <p:grpSp>
              <p:nvGrpSpPr>
                <p:cNvPr id="23749" name="Group 243"/>
                <p:cNvGrpSpPr>
                  <a:grpSpLocks/>
                </p:cNvGrpSpPr>
                <p:nvPr/>
              </p:nvGrpSpPr>
              <p:grpSpPr bwMode="auto">
                <a:xfrm rot="10739694">
                  <a:off x="2058" y="5577"/>
                  <a:ext cx="540" cy="180"/>
                  <a:chOff x="8257" y="9157"/>
                  <a:chExt cx="1800" cy="180"/>
                </a:xfrm>
              </p:grpSpPr>
              <p:grpSp>
                <p:nvGrpSpPr>
                  <p:cNvPr id="23751" name="Group 244"/>
                  <p:cNvGrpSpPr>
                    <a:grpSpLocks/>
                  </p:cNvGrpSpPr>
                  <p:nvPr/>
                </p:nvGrpSpPr>
                <p:grpSpPr bwMode="auto">
                  <a:xfrm>
                    <a:off x="8617" y="9157"/>
                    <a:ext cx="360" cy="180"/>
                    <a:chOff x="8617" y="9157"/>
                    <a:chExt cx="360" cy="180"/>
                  </a:xfrm>
                </p:grpSpPr>
                <p:sp>
                  <p:nvSpPr>
                    <p:cNvPr id="23764" name="Line 24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5" name="Line 24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2" name="Group 247"/>
                  <p:cNvGrpSpPr>
                    <a:grpSpLocks/>
                  </p:cNvGrpSpPr>
                  <p:nvPr/>
                </p:nvGrpSpPr>
                <p:grpSpPr bwMode="auto">
                  <a:xfrm>
                    <a:off x="8977" y="9157"/>
                    <a:ext cx="360" cy="180"/>
                    <a:chOff x="8617" y="9157"/>
                    <a:chExt cx="360" cy="180"/>
                  </a:xfrm>
                </p:grpSpPr>
                <p:sp>
                  <p:nvSpPr>
                    <p:cNvPr id="23762" name="Line 24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3" name="Line 24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3" name="Group 250"/>
                  <p:cNvGrpSpPr>
                    <a:grpSpLocks/>
                  </p:cNvGrpSpPr>
                  <p:nvPr/>
                </p:nvGrpSpPr>
                <p:grpSpPr bwMode="auto">
                  <a:xfrm>
                    <a:off x="9337" y="9157"/>
                    <a:ext cx="360" cy="180"/>
                    <a:chOff x="8617" y="9157"/>
                    <a:chExt cx="360" cy="180"/>
                  </a:xfrm>
                </p:grpSpPr>
                <p:sp>
                  <p:nvSpPr>
                    <p:cNvPr id="23760" name="Line 25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1" name="Line 25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4" name="Group 253"/>
                  <p:cNvGrpSpPr>
                    <a:grpSpLocks/>
                  </p:cNvGrpSpPr>
                  <p:nvPr/>
                </p:nvGrpSpPr>
                <p:grpSpPr bwMode="auto">
                  <a:xfrm>
                    <a:off x="9697" y="9157"/>
                    <a:ext cx="360" cy="180"/>
                    <a:chOff x="8617" y="9157"/>
                    <a:chExt cx="360" cy="180"/>
                  </a:xfrm>
                </p:grpSpPr>
                <p:sp>
                  <p:nvSpPr>
                    <p:cNvPr id="23758" name="Line 25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59" name="Line 25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5" name="Group 256"/>
                  <p:cNvGrpSpPr>
                    <a:grpSpLocks/>
                  </p:cNvGrpSpPr>
                  <p:nvPr/>
                </p:nvGrpSpPr>
                <p:grpSpPr bwMode="auto">
                  <a:xfrm>
                    <a:off x="8257" y="9157"/>
                    <a:ext cx="360" cy="180"/>
                    <a:chOff x="8617" y="9157"/>
                    <a:chExt cx="360" cy="180"/>
                  </a:xfrm>
                </p:grpSpPr>
                <p:sp>
                  <p:nvSpPr>
                    <p:cNvPr id="23756" name="Line 25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57" name="Line 25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750" name="Line 25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3748" name="Line 26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3581" name="Line 261"/>
            <p:cNvSpPr>
              <a:spLocks noChangeShapeType="1"/>
            </p:cNvSpPr>
            <p:nvPr/>
          </p:nvSpPr>
          <p:spPr bwMode="auto">
            <a:xfrm>
              <a:off x="3817962" y="4602169"/>
              <a:ext cx="0" cy="457200"/>
            </a:xfrm>
            <a:prstGeom prst="line">
              <a:avLst/>
            </a:prstGeom>
            <a:noFill/>
            <a:ln w="9525">
              <a:solidFill>
                <a:srgbClr val="000000"/>
              </a:solidFill>
              <a:round/>
              <a:headEnd/>
              <a:tailEnd/>
            </a:ln>
          </p:spPr>
          <p:txBody>
            <a:bodyPr/>
            <a:lstStyle/>
            <a:p>
              <a:endParaRPr lang="fr-FR"/>
            </a:p>
          </p:txBody>
        </p:sp>
        <p:sp>
          <p:nvSpPr>
            <p:cNvPr id="23582" name="Line 262"/>
            <p:cNvSpPr>
              <a:spLocks noChangeShapeType="1"/>
            </p:cNvSpPr>
            <p:nvPr/>
          </p:nvSpPr>
          <p:spPr bwMode="auto">
            <a:xfrm>
              <a:off x="3398862" y="5072069"/>
              <a:ext cx="800100" cy="0"/>
            </a:xfrm>
            <a:prstGeom prst="line">
              <a:avLst/>
            </a:prstGeom>
            <a:noFill/>
            <a:ln w="9525">
              <a:solidFill>
                <a:srgbClr val="000000"/>
              </a:solidFill>
              <a:round/>
              <a:headEnd/>
              <a:tailEnd/>
            </a:ln>
          </p:spPr>
          <p:txBody>
            <a:bodyPr/>
            <a:lstStyle/>
            <a:p>
              <a:endParaRPr lang="fr-FR"/>
            </a:p>
          </p:txBody>
        </p:sp>
        <p:grpSp>
          <p:nvGrpSpPr>
            <p:cNvPr id="23583" name="Group 263"/>
            <p:cNvGrpSpPr>
              <a:grpSpLocks/>
            </p:cNvGrpSpPr>
            <p:nvPr/>
          </p:nvGrpSpPr>
          <p:grpSpPr bwMode="auto">
            <a:xfrm rot="-5652810">
              <a:off x="3167087" y="5438781"/>
              <a:ext cx="342900" cy="114300"/>
              <a:chOff x="8257" y="9157"/>
              <a:chExt cx="1800" cy="180"/>
            </a:xfrm>
          </p:grpSpPr>
          <p:grpSp>
            <p:nvGrpSpPr>
              <p:cNvPr id="23732" name="Group 264"/>
              <p:cNvGrpSpPr>
                <a:grpSpLocks/>
              </p:cNvGrpSpPr>
              <p:nvPr/>
            </p:nvGrpSpPr>
            <p:grpSpPr bwMode="auto">
              <a:xfrm>
                <a:off x="8617" y="9157"/>
                <a:ext cx="360" cy="180"/>
                <a:chOff x="8617" y="9157"/>
                <a:chExt cx="360" cy="180"/>
              </a:xfrm>
            </p:grpSpPr>
            <p:sp>
              <p:nvSpPr>
                <p:cNvPr id="23745" name="Line 26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6" name="Line 26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3" name="Group 267"/>
              <p:cNvGrpSpPr>
                <a:grpSpLocks/>
              </p:cNvGrpSpPr>
              <p:nvPr/>
            </p:nvGrpSpPr>
            <p:grpSpPr bwMode="auto">
              <a:xfrm>
                <a:off x="8977" y="9157"/>
                <a:ext cx="360" cy="180"/>
                <a:chOff x="8617" y="9157"/>
                <a:chExt cx="360" cy="180"/>
              </a:xfrm>
            </p:grpSpPr>
            <p:sp>
              <p:nvSpPr>
                <p:cNvPr id="23743" name="Line 26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4" name="Line 26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4" name="Group 270"/>
              <p:cNvGrpSpPr>
                <a:grpSpLocks/>
              </p:cNvGrpSpPr>
              <p:nvPr/>
            </p:nvGrpSpPr>
            <p:grpSpPr bwMode="auto">
              <a:xfrm>
                <a:off x="9337" y="9157"/>
                <a:ext cx="360" cy="180"/>
                <a:chOff x="8617" y="9157"/>
                <a:chExt cx="360" cy="180"/>
              </a:xfrm>
            </p:grpSpPr>
            <p:sp>
              <p:nvSpPr>
                <p:cNvPr id="23741" name="Line 27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2" name="Line 27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5" name="Group 273"/>
              <p:cNvGrpSpPr>
                <a:grpSpLocks/>
              </p:cNvGrpSpPr>
              <p:nvPr/>
            </p:nvGrpSpPr>
            <p:grpSpPr bwMode="auto">
              <a:xfrm>
                <a:off x="9697" y="9157"/>
                <a:ext cx="360" cy="180"/>
                <a:chOff x="8617" y="9157"/>
                <a:chExt cx="360" cy="180"/>
              </a:xfrm>
            </p:grpSpPr>
            <p:sp>
              <p:nvSpPr>
                <p:cNvPr id="23739" name="Line 27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0" name="Line 27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6" name="Group 276"/>
              <p:cNvGrpSpPr>
                <a:grpSpLocks/>
              </p:cNvGrpSpPr>
              <p:nvPr/>
            </p:nvGrpSpPr>
            <p:grpSpPr bwMode="auto">
              <a:xfrm>
                <a:off x="8257" y="9157"/>
                <a:ext cx="360" cy="180"/>
                <a:chOff x="8617" y="9157"/>
                <a:chExt cx="360" cy="180"/>
              </a:xfrm>
            </p:grpSpPr>
            <p:sp>
              <p:nvSpPr>
                <p:cNvPr id="23737" name="Line 27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38" name="Line 27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584" name="Line 279"/>
            <p:cNvSpPr>
              <a:spLocks noChangeShapeType="1"/>
            </p:cNvSpPr>
            <p:nvPr/>
          </p:nvSpPr>
          <p:spPr bwMode="auto">
            <a:xfrm>
              <a:off x="3386162" y="5084769"/>
              <a:ext cx="0" cy="228600"/>
            </a:xfrm>
            <a:prstGeom prst="line">
              <a:avLst/>
            </a:prstGeom>
            <a:noFill/>
            <a:ln w="9525">
              <a:solidFill>
                <a:srgbClr val="000000"/>
              </a:solidFill>
              <a:round/>
              <a:headEnd/>
              <a:tailEnd/>
            </a:ln>
          </p:spPr>
          <p:txBody>
            <a:bodyPr/>
            <a:lstStyle/>
            <a:p>
              <a:endParaRPr lang="fr-FR"/>
            </a:p>
          </p:txBody>
        </p:sp>
        <p:sp>
          <p:nvSpPr>
            <p:cNvPr id="23585" name="Line 280"/>
            <p:cNvSpPr>
              <a:spLocks noChangeShapeType="1"/>
            </p:cNvSpPr>
            <p:nvPr/>
          </p:nvSpPr>
          <p:spPr bwMode="auto">
            <a:xfrm>
              <a:off x="3398862" y="5681669"/>
              <a:ext cx="0" cy="228600"/>
            </a:xfrm>
            <a:prstGeom prst="line">
              <a:avLst/>
            </a:prstGeom>
            <a:noFill/>
            <a:ln w="9525">
              <a:solidFill>
                <a:srgbClr val="000000"/>
              </a:solidFill>
              <a:round/>
              <a:headEnd/>
              <a:tailEnd/>
            </a:ln>
          </p:spPr>
          <p:txBody>
            <a:bodyPr/>
            <a:lstStyle/>
            <a:p>
              <a:endParaRPr lang="fr-FR"/>
            </a:p>
          </p:txBody>
        </p:sp>
        <p:grpSp>
          <p:nvGrpSpPr>
            <p:cNvPr id="23586" name="Group 281"/>
            <p:cNvGrpSpPr>
              <a:grpSpLocks/>
            </p:cNvGrpSpPr>
            <p:nvPr/>
          </p:nvGrpSpPr>
          <p:grpSpPr bwMode="auto">
            <a:xfrm rot="274450">
              <a:off x="4030687" y="5303844"/>
              <a:ext cx="193675" cy="487362"/>
              <a:chOff x="5138" y="6587"/>
              <a:chExt cx="304" cy="769"/>
            </a:xfrm>
          </p:grpSpPr>
          <p:grpSp>
            <p:nvGrpSpPr>
              <p:cNvPr id="23720" name="Group 282"/>
              <p:cNvGrpSpPr>
                <a:grpSpLocks/>
              </p:cNvGrpSpPr>
              <p:nvPr/>
            </p:nvGrpSpPr>
            <p:grpSpPr bwMode="auto">
              <a:xfrm rot="5287804">
                <a:off x="5161" y="6560"/>
                <a:ext cx="203" cy="249"/>
                <a:chOff x="4297" y="9376"/>
                <a:chExt cx="1220" cy="2462"/>
              </a:xfrm>
            </p:grpSpPr>
            <p:sp>
              <p:nvSpPr>
                <p:cNvPr id="23730" name="Arc 28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31" name="Arc 28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1" name="Group 285"/>
              <p:cNvGrpSpPr>
                <a:grpSpLocks/>
              </p:cNvGrpSpPr>
              <p:nvPr/>
            </p:nvGrpSpPr>
            <p:grpSpPr bwMode="auto">
              <a:xfrm rot="5287804">
                <a:off x="5175" y="6761"/>
                <a:ext cx="205" cy="249"/>
                <a:chOff x="4297" y="9376"/>
                <a:chExt cx="1220" cy="2462"/>
              </a:xfrm>
            </p:grpSpPr>
            <p:sp>
              <p:nvSpPr>
                <p:cNvPr id="23728" name="Arc 28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9" name="Arc 28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2" name="Group 288"/>
              <p:cNvGrpSpPr>
                <a:grpSpLocks/>
              </p:cNvGrpSpPr>
              <p:nvPr/>
            </p:nvGrpSpPr>
            <p:grpSpPr bwMode="auto">
              <a:xfrm rot="5287804">
                <a:off x="5195" y="6948"/>
                <a:ext cx="205" cy="249"/>
                <a:chOff x="4297" y="9376"/>
                <a:chExt cx="1220" cy="2462"/>
              </a:xfrm>
            </p:grpSpPr>
            <p:sp>
              <p:nvSpPr>
                <p:cNvPr id="23726" name="Arc 28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7" name="Arc 29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3" name="Group 291"/>
              <p:cNvGrpSpPr>
                <a:grpSpLocks/>
              </p:cNvGrpSpPr>
              <p:nvPr/>
            </p:nvGrpSpPr>
            <p:grpSpPr bwMode="auto">
              <a:xfrm rot="5287804">
                <a:off x="5216" y="7125"/>
                <a:ext cx="203" cy="249"/>
                <a:chOff x="4297" y="9376"/>
                <a:chExt cx="1220" cy="2462"/>
              </a:xfrm>
            </p:grpSpPr>
            <p:sp>
              <p:nvSpPr>
                <p:cNvPr id="23724" name="Arc 29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5" name="Arc 29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587" name="Line 294"/>
            <p:cNvSpPr>
              <a:spLocks noChangeShapeType="1"/>
            </p:cNvSpPr>
            <p:nvPr/>
          </p:nvSpPr>
          <p:spPr bwMode="auto">
            <a:xfrm>
              <a:off x="3405212" y="5910269"/>
              <a:ext cx="800100" cy="0"/>
            </a:xfrm>
            <a:prstGeom prst="line">
              <a:avLst/>
            </a:prstGeom>
            <a:noFill/>
            <a:ln w="9525">
              <a:solidFill>
                <a:srgbClr val="000000"/>
              </a:solidFill>
              <a:round/>
              <a:headEnd/>
              <a:tailEnd/>
            </a:ln>
          </p:spPr>
          <p:txBody>
            <a:bodyPr/>
            <a:lstStyle/>
            <a:p>
              <a:endParaRPr lang="fr-FR"/>
            </a:p>
          </p:txBody>
        </p:sp>
        <p:sp>
          <p:nvSpPr>
            <p:cNvPr id="23588" name="Line 295"/>
            <p:cNvSpPr>
              <a:spLocks noChangeShapeType="1"/>
            </p:cNvSpPr>
            <p:nvPr/>
          </p:nvSpPr>
          <p:spPr bwMode="auto">
            <a:xfrm>
              <a:off x="3830662" y="5910269"/>
              <a:ext cx="0" cy="457200"/>
            </a:xfrm>
            <a:prstGeom prst="line">
              <a:avLst/>
            </a:prstGeom>
            <a:noFill/>
            <a:ln w="9525">
              <a:solidFill>
                <a:srgbClr val="000000"/>
              </a:solidFill>
              <a:round/>
              <a:headEnd/>
              <a:tailEnd/>
            </a:ln>
          </p:spPr>
          <p:txBody>
            <a:bodyPr/>
            <a:lstStyle/>
            <a:p>
              <a:endParaRPr lang="fr-FR"/>
            </a:p>
          </p:txBody>
        </p:sp>
        <p:grpSp>
          <p:nvGrpSpPr>
            <p:cNvPr id="23589" name="Group 296"/>
            <p:cNvGrpSpPr>
              <a:grpSpLocks/>
            </p:cNvGrpSpPr>
            <p:nvPr/>
          </p:nvGrpSpPr>
          <p:grpSpPr bwMode="auto">
            <a:xfrm rot="233845">
              <a:off x="5849962" y="4548194"/>
              <a:ext cx="434975" cy="1795462"/>
              <a:chOff x="6098" y="5493"/>
              <a:chExt cx="685" cy="2827"/>
            </a:xfrm>
          </p:grpSpPr>
          <p:grpSp>
            <p:nvGrpSpPr>
              <p:cNvPr id="23688" name="Group 297"/>
              <p:cNvGrpSpPr>
                <a:grpSpLocks/>
              </p:cNvGrpSpPr>
              <p:nvPr/>
            </p:nvGrpSpPr>
            <p:grpSpPr bwMode="auto">
              <a:xfrm>
                <a:off x="6100" y="5493"/>
                <a:ext cx="663" cy="2544"/>
                <a:chOff x="6100" y="5493"/>
                <a:chExt cx="663" cy="2544"/>
              </a:xfrm>
            </p:grpSpPr>
            <p:grpSp>
              <p:nvGrpSpPr>
                <p:cNvPr id="23690" name="Group 298"/>
                <p:cNvGrpSpPr>
                  <a:grpSpLocks/>
                </p:cNvGrpSpPr>
                <p:nvPr/>
              </p:nvGrpSpPr>
              <p:grpSpPr bwMode="auto">
                <a:xfrm>
                  <a:off x="6100" y="5493"/>
                  <a:ext cx="663" cy="2294"/>
                  <a:chOff x="6100" y="5493"/>
                  <a:chExt cx="663" cy="2294"/>
                </a:xfrm>
              </p:grpSpPr>
              <p:grpSp>
                <p:nvGrpSpPr>
                  <p:cNvPr id="23694" name="Group 299"/>
                  <p:cNvGrpSpPr>
                    <a:grpSpLocks/>
                  </p:cNvGrpSpPr>
                  <p:nvPr/>
                </p:nvGrpSpPr>
                <p:grpSpPr bwMode="auto">
                  <a:xfrm rot="144924">
                    <a:off x="6100" y="5761"/>
                    <a:ext cx="663" cy="2026"/>
                    <a:chOff x="2125" y="8571"/>
                    <a:chExt cx="663" cy="2026"/>
                  </a:xfrm>
                </p:grpSpPr>
                <p:grpSp>
                  <p:nvGrpSpPr>
                    <p:cNvPr id="23696" name="Group 300"/>
                    <p:cNvGrpSpPr>
                      <a:grpSpLocks/>
                    </p:cNvGrpSpPr>
                    <p:nvPr/>
                  </p:nvGrpSpPr>
                  <p:grpSpPr bwMode="auto">
                    <a:xfrm rot="5321579">
                      <a:off x="2211" y="8485"/>
                      <a:ext cx="275" cy="448"/>
                      <a:chOff x="4297" y="9376"/>
                      <a:chExt cx="1220" cy="2462"/>
                    </a:xfrm>
                  </p:grpSpPr>
                  <p:sp>
                    <p:nvSpPr>
                      <p:cNvPr id="23718" name="Arc 30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9" name="Arc 30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7" name="Group 303"/>
                    <p:cNvGrpSpPr>
                      <a:grpSpLocks/>
                    </p:cNvGrpSpPr>
                    <p:nvPr/>
                  </p:nvGrpSpPr>
                  <p:grpSpPr bwMode="auto">
                    <a:xfrm rot="5321579">
                      <a:off x="2242" y="8718"/>
                      <a:ext cx="275" cy="449"/>
                      <a:chOff x="4297" y="9376"/>
                      <a:chExt cx="1220" cy="2462"/>
                    </a:xfrm>
                  </p:grpSpPr>
                  <p:sp>
                    <p:nvSpPr>
                      <p:cNvPr id="23716" name="Arc 30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7" name="Arc 30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8" name="Group 306"/>
                    <p:cNvGrpSpPr>
                      <a:grpSpLocks/>
                    </p:cNvGrpSpPr>
                    <p:nvPr/>
                  </p:nvGrpSpPr>
                  <p:grpSpPr bwMode="auto">
                    <a:xfrm rot="5321579">
                      <a:off x="2262" y="8984"/>
                      <a:ext cx="275" cy="448"/>
                      <a:chOff x="4297" y="9376"/>
                      <a:chExt cx="1220" cy="2462"/>
                    </a:xfrm>
                  </p:grpSpPr>
                  <p:sp>
                    <p:nvSpPr>
                      <p:cNvPr id="23714" name="Arc 30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5" name="Arc 30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9" name="Group 309"/>
                    <p:cNvGrpSpPr>
                      <a:grpSpLocks/>
                    </p:cNvGrpSpPr>
                    <p:nvPr/>
                  </p:nvGrpSpPr>
                  <p:grpSpPr bwMode="auto">
                    <a:xfrm rot="5321579">
                      <a:off x="2293" y="9237"/>
                      <a:ext cx="275" cy="449"/>
                      <a:chOff x="4297" y="9376"/>
                      <a:chExt cx="1220" cy="2462"/>
                    </a:xfrm>
                  </p:grpSpPr>
                  <p:sp>
                    <p:nvSpPr>
                      <p:cNvPr id="23712" name="Arc 3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3" name="Arc 3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0" name="Group 312"/>
                    <p:cNvGrpSpPr>
                      <a:grpSpLocks/>
                    </p:cNvGrpSpPr>
                    <p:nvPr/>
                  </p:nvGrpSpPr>
                  <p:grpSpPr bwMode="auto">
                    <a:xfrm rot="5321579">
                      <a:off x="2326" y="9482"/>
                      <a:ext cx="275" cy="448"/>
                      <a:chOff x="4297" y="9376"/>
                      <a:chExt cx="1220" cy="2462"/>
                    </a:xfrm>
                  </p:grpSpPr>
                  <p:sp>
                    <p:nvSpPr>
                      <p:cNvPr id="23710" name="Arc 3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1" name="Arc 3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1" name="Group 315"/>
                    <p:cNvGrpSpPr>
                      <a:grpSpLocks/>
                    </p:cNvGrpSpPr>
                    <p:nvPr/>
                  </p:nvGrpSpPr>
                  <p:grpSpPr bwMode="auto">
                    <a:xfrm rot="5321579">
                      <a:off x="2362" y="9738"/>
                      <a:ext cx="275" cy="448"/>
                      <a:chOff x="4297" y="9376"/>
                      <a:chExt cx="1220" cy="2462"/>
                    </a:xfrm>
                  </p:grpSpPr>
                  <p:sp>
                    <p:nvSpPr>
                      <p:cNvPr id="23708" name="Arc 3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9" name="Arc 3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2" name="Group 318"/>
                    <p:cNvGrpSpPr>
                      <a:grpSpLocks/>
                    </p:cNvGrpSpPr>
                    <p:nvPr/>
                  </p:nvGrpSpPr>
                  <p:grpSpPr bwMode="auto">
                    <a:xfrm rot="5321579">
                      <a:off x="2393" y="9991"/>
                      <a:ext cx="275" cy="449"/>
                      <a:chOff x="4297" y="9376"/>
                      <a:chExt cx="1220" cy="2462"/>
                    </a:xfrm>
                  </p:grpSpPr>
                  <p:sp>
                    <p:nvSpPr>
                      <p:cNvPr id="23706" name="Arc 3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7" name="Arc 3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3" name="Group 321"/>
                    <p:cNvGrpSpPr>
                      <a:grpSpLocks/>
                    </p:cNvGrpSpPr>
                    <p:nvPr/>
                  </p:nvGrpSpPr>
                  <p:grpSpPr bwMode="auto">
                    <a:xfrm rot="5321579">
                      <a:off x="2426" y="10236"/>
                      <a:ext cx="275" cy="448"/>
                      <a:chOff x="4297" y="9376"/>
                      <a:chExt cx="1220" cy="2462"/>
                    </a:xfrm>
                  </p:grpSpPr>
                  <p:sp>
                    <p:nvSpPr>
                      <p:cNvPr id="23704" name="Arc 32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5" name="Arc 32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95" name="Freeform 324"/>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3691" name="Group 325"/>
                <p:cNvGrpSpPr>
                  <a:grpSpLocks/>
                </p:cNvGrpSpPr>
                <p:nvPr/>
              </p:nvGrpSpPr>
              <p:grpSpPr bwMode="auto">
                <a:xfrm rot="5321579">
                  <a:off x="6376" y="7676"/>
                  <a:ext cx="275" cy="448"/>
                  <a:chOff x="4297" y="9376"/>
                  <a:chExt cx="1220" cy="2462"/>
                </a:xfrm>
              </p:grpSpPr>
              <p:sp>
                <p:nvSpPr>
                  <p:cNvPr id="23692" name="Arc 32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93" name="Arc 32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89" name="Freeform 328"/>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3590" name="Group 329"/>
            <p:cNvGrpSpPr>
              <a:grpSpLocks/>
            </p:cNvGrpSpPr>
            <p:nvPr/>
          </p:nvGrpSpPr>
          <p:grpSpPr bwMode="auto">
            <a:xfrm rot="-10546580">
              <a:off x="6342087" y="4564069"/>
              <a:ext cx="434975" cy="1793875"/>
              <a:chOff x="6098" y="5493"/>
              <a:chExt cx="685" cy="2827"/>
            </a:xfrm>
          </p:grpSpPr>
          <p:grpSp>
            <p:nvGrpSpPr>
              <p:cNvPr id="23656" name="Group 330"/>
              <p:cNvGrpSpPr>
                <a:grpSpLocks/>
              </p:cNvGrpSpPr>
              <p:nvPr/>
            </p:nvGrpSpPr>
            <p:grpSpPr bwMode="auto">
              <a:xfrm>
                <a:off x="6100" y="5493"/>
                <a:ext cx="663" cy="2544"/>
                <a:chOff x="6100" y="5493"/>
                <a:chExt cx="663" cy="2544"/>
              </a:xfrm>
            </p:grpSpPr>
            <p:grpSp>
              <p:nvGrpSpPr>
                <p:cNvPr id="23658" name="Group 331"/>
                <p:cNvGrpSpPr>
                  <a:grpSpLocks/>
                </p:cNvGrpSpPr>
                <p:nvPr/>
              </p:nvGrpSpPr>
              <p:grpSpPr bwMode="auto">
                <a:xfrm>
                  <a:off x="6100" y="5493"/>
                  <a:ext cx="663" cy="2294"/>
                  <a:chOff x="6100" y="5493"/>
                  <a:chExt cx="663" cy="2294"/>
                </a:xfrm>
              </p:grpSpPr>
              <p:grpSp>
                <p:nvGrpSpPr>
                  <p:cNvPr id="23662" name="Group 332"/>
                  <p:cNvGrpSpPr>
                    <a:grpSpLocks/>
                  </p:cNvGrpSpPr>
                  <p:nvPr/>
                </p:nvGrpSpPr>
                <p:grpSpPr bwMode="auto">
                  <a:xfrm rot="144924">
                    <a:off x="6100" y="5761"/>
                    <a:ext cx="663" cy="2026"/>
                    <a:chOff x="2125" y="8571"/>
                    <a:chExt cx="663" cy="2026"/>
                  </a:xfrm>
                </p:grpSpPr>
                <p:grpSp>
                  <p:nvGrpSpPr>
                    <p:cNvPr id="23664" name="Group 333"/>
                    <p:cNvGrpSpPr>
                      <a:grpSpLocks/>
                    </p:cNvGrpSpPr>
                    <p:nvPr/>
                  </p:nvGrpSpPr>
                  <p:grpSpPr bwMode="auto">
                    <a:xfrm rot="5321579">
                      <a:off x="2211" y="8485"/>
                      <a:ext cx="275" cy="448"/>
                      <a:chOff x="4297" y="9376"/>
                      <a:chExt cx="1220" cy="2462"/>
                    </a:xfrm>
                  </p:grpSpPr>
                  <p:sp>
                    <p:nvSpPr>
                      <p:cNvPr id="23686" name="Arc 3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7" name="Arc 3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5" name="Group 336"/>
                    <p:cNvGrpSpPr>
                      <a:grpSpLocks/>
                    </p:cNvGrpSpPr>
                    <p:nvPr/>
                  </p:nvGrpSpPr>
                  <p:grpSpPr bwMode="auto">
                    <a:xfrm rot="5321579">
                      <a:off x="2242" y="8718"/>
                      <a:ext cx="275" cy="449"/>
                      <a:chOff x="4297" y="9376"/>
                      <a:chExt cx="1220" cy="2462"/>
                    </a:xfrm>
                  </p:grpSpPr>
                  <p:sp>
                    <p:nvSpPr>
                      <p:cNvPr id="23684" name="Arc 3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5" name="Arc 3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6" name="Group 339"/>
                    <p:cNvGrpSpPr>
                      <a:grpSpLocks/>
                    </p:cNvGrpSpPr>
                    <p:nvPr/>
                  </p:nvGrpSpPr>
                  <p:grpSpPr bwMode="auto">
                    <a:xfrm rot="5321579">
                      <a:off x="2262" y="8984"/>
                      <a:ext cx="275" cy="448"/>
                      <a:chOff x="4297" y="9376"/>
                      <a:chExt cx="1220" cy="2462"/>
                    </a:xfrm>
                  </p:grpSpPr>
                  <p:sp>
                    <p:nvSpPr>
                      <p:cNvPr id="23682" name="Arc 34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3" name="Arc 34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7" name="Group 342"/>
                    <p:cNvGrpSpPr>
                      <a:grpSpLocks/>
                    </p:cNvGrpSpPr>
                    <p:nvPr/>
                  </p:nvGrpSpPr>
                  <p:grpSpPr bwMode="auto">
                    <a:xfrm rot="5321579">
                      <a:off x="2293" y="9237"/>
                      <a:ext cx="275" cy="449"/>
                      <a:chOff x="4297" y="9376"/>
                      <a:chExt cx="1220" cy="2462"/>
                    </a:xfrm>
                  </p:grpSpPr>
                  <p:sp>
                    <p:nvSpPr>
                      <p:cNvPr id="23680" name="Arc 34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1" name="Arc 34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8" name="Group 345"/>
                    <p:cNvGrpSpPr>
                      <a:grpSpLocks/>
                    </p:cNvGrpSpPr>
                    <p:nvPr/>
                  </p:nvGrpSpPr>
                  <p:grpSpPr bwMode="auto">
                    <a:xfrm rot="5321579">
                      <a:off x="2326" y="9482"/>
                      <a:ext cx="275" cy="448"/>
                      <a:chOff x="4297" y="9376"/>
                      <a:chExt cx="1220" cy="2462"/>
                    </a:xfrm>
                  </p:grpSpPr>
                  <p:sp>
                    <p:nvSpPr>
                      <p:cNvPr id="23678" name="Arc 34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9" name="Arc 34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9" name="Group 348"/>
                    <p:cNvGrpSpPr>
                      <a:grpSpLocks/>
                    </p:cNvGrpSpPr>
                    <p:nvPr/>
                  </p:nvGrpSpPr>
                  <p:grpSpPr bwMode="auto">
                    <a:xfrm rot="5321579">
                      <a:off x="2362" y="9738"/>
                      <a:ext cx="275" cy="448"/>
                      <a:chOff x="4297" y="9376"/>
                      <a:chExt cx="1220" cy="2462"/>
                    </a:xfrm>
                  </p:grpSpPr>
                  <p:sp>
                    <p:nvSpPr>
                      <p:cNvPr id="23676" name="Arc 34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7" name="Arc 35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70" name="Group 351"/>
                    <p:cNvGrpSpPr>
                      <a:grpSpLocks/>
                    </p:cNvGrpSpPr>
                    <p:nvPr/>
                  </p:nvGrpSpPr>
                  <p:grpSpPr bwMode="auto">
                    <a:xfrm rot="5321579">
                      <a:off x="2393" y="9991"/>
                      <a:ext cx="275" cy="449"/>
                      <a:chOff x="4297" y="9376"/>
                      <a:chExt cx="1220" cy="2462"/>
                    </a:xfrm>
                  </p:grpSpPr>
                  <p:sp>
                    <p:nvSpPr>
                      <p:cNvPr id="23674" name="Arc 35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5" name="Arc 35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71" name="Group 354"/>
                    <p:cNvGrpSpPr>
                      <a:grpSpLocks/>
                    </p:cNvGrpSpPr>
                    <p:nvPr/>
                  </p:nvGrpSpPr>
                  <p:grpSpPr bwMode="auto">
                    <a:xfrm rot="5321579">
                      <a:off x="2426" y="10236"/>
                      <a:ext cx="275" cy="448"/>
                      <a:chOff x="4297" y="9376"/>
                      <a:chExt cx="1220" cy="2462"/>
                    </a:xfrm>
                  </p:grpSpPr>
                  <p:sp>
                    <p:nvSpPr>
                      <p:cNvPr id="23672" name="Arc 35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3" name="Arc 35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63" name="Freeform 357"/>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3659" name="Group 358"/>
                <p:cNvGrpSpPr>
                  <a:grpSpLocks/>
                </p:cNvGrpSpPr>
                <p:nvPr/>
              </p:nvGrpSpPr>
              <p:grpSpPr bwMode="auto">
                <a:xfrm rot="5321579">
                  <a:off x="6376" y="7676"/>
                  <a:ext cx="275" cy="448"/>
                  <a:chOff x="4297" y="9376"/>
                  <a:chExt cx="1220" cy="2462"/>
                </a:xfrm>
              </p:grpSpPr>
              <p:sp>
                <p:nvSpPr>
                  <p:cNvPr id="23660" name="Arc 35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61" name="Arc 36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57" name="Freeform 361"/>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23591" name="Line 362"/>
            <p:cNvSpPr>
              <a:spLocks noChangeShapeType="1"/>
            </p:cNvSpPr>
            <p:nvPr/>
          </p:nvSpPr>
          <p:spPr bwMode="auto">
            <a:xfrm>
              <a:off x="6269062" y="4589469"/>
              <a:ext cx="0" cy="1714500"/>
            </a:xfrm>
            <a:prstGeom prst="line">
              <a:avLst/>
            </a:prstGeom>
            <a:noFill/>
            <a:ln w="9525">
              <a:solidFill>
                <a:srgbClr val="000000"/>
              </a:solidFill>
              <a:round/>
              <a:headEnd/>
              <a:tailEnd/>
            </a:ln>
          </p:spPr>
          <p:txBody>
            <a:bodyPr/>
            <a:lstStyle/>
            <a:p>
              <a:endParaRPr lang="fr-FR"/>
            </a:p>
          </p:txBody>
        </p:sp>
        <p:sp>
          <p:nvSpPr>
            <p:cNvPr id="23592" name="Line 363"/>
            <p:cNvSpPr>
              <a:spLocks noChangeShapeType="1"/>
            </p:cNvSpPr>
            <p:nvPr/>
          </p:nvSpPr>
          <p:spPr bwMode="auto">
            <a:xfrm>
              <a:off x="6307162" y="4589469"/>
              <a:ext cx="0" cy="1714500"/>
            </a:xfrm>
            <a:prstGeom prst="line">
              <a:avLst/>
            </a:prstGeom>
            <a:noFill/>
            <a:ln w="9525">
              <a:solidFill>
                <a:srgbClr val="000000"/>
              </a:solidFill>
              <a:round/>
              <a:headEnd/>
              <a:tailEnd/>
            </a:ln>
          </p:spPr>
          <p:txBody>
            <a:bodyPr/>
            <a:lstStyle/>
            <a:p>
              <a:endParaRPr lang="fr-FR"/>
            </a:p>
          </p:txBody>
        </p:sp>
        <p:sp>
          <p:nvSpPr>
            <p:cNvPr id="23593" name="Line 364"/>
            <p:cNvSpPr>
              <a:spLocks noChangeShapeType="1"/>
            </p:cNvSpPr>
            <p:nvPr/>
          </p:nvSpPr>
          <p:spPr bwMode="auto">
            <a:xfrm>
              <a:off x="6345262" y="4589469"/>
              <a:ext cx="0" cy="1714500"/>
            </a:xfrm>
            <a:prstGeom prst="line">
              <a:avLst/>
            </a:prstGeom>
            <a:noFill/>
            <a:ln w="9525">
              <a:solidFill>
                <a:srgbClr val="000000"/>
              </a:solidFill>
              <a:round/>
              <a:headEnd/>
              <a:tailEnd/>
            </a:ln>
          </p:spPr>
          <p:txBody>
            <a:bodyPr/>
            <a:lstStyle/>
            <a:p>
              <a:endParaRPr lang="fr-FR"/>
            </a:p>
          </p:txBody>
        </p:sp>
        <p:sp>
          <p:nvSpPr>
            <p:cNvPr id="23594" name="Line 365"/>
            <p:cNvSpPr>
              <a:spLocks noChangeShapeType="1"/>
            </p:cNvSpPr>
            <p:nvPr/>
          </p:nvSpPr>
          <p:spPr bwMode="auto">
            <a:xfrm flipV="1">
              <a:off x="2039962" y="4691069"/>
              <a:ext cx="0" cy="1600200"/>
            </a:xfrm>
            <a:prstGeom prst="line">
              <a:avLst/>
            </a:prstGeom>
            <a:noFill/>
            <a:ln w="9525">
              <a:solidFill>
                <a:srgbClr val="000000"/>
              </a:solidFill>
              <a:round/>
              <a:headEnd/>
              <a:tailEnd type="triangle" w="med" len="med"/>
            </a:ln>
          </p:spPr>
          <p:txBody>
            <a:bodyPr/>
            <a:lstStyle/>
            <a:p>
              <a:endParaRPr lang="fr-FR"/>
            </a:p>
          </p:txBody>
        </p:sp>
        <p:grpSp>
          <p:nvGrpSpPr>
            <p:cNvPr id="23595" name="Group 366"/>
            <p:cNvGrpSpPr>
              <a:grpSpLocks/>
            </p:cNvGrpSpPr>
            <p:nvPr/>
          </p:nvGrpSpPr>
          <p:grpSpPr bwMode="auto">
            <a:xfrm>
              <a:off x="5038749" y="4573594"/>
              <a:ext cx="685800" cy="185737"/>
              <a:chOff x="9037" y="8192"/>
              <a:chExt cx="1081" cy="292"/>
            </a:xfrm>
          </p:grpSpPr>
          <p:grpSp>
            <p:nvGrpSpPr>
              <p:cNvPr id="23642" name="Group 367"/>
              <p:cNvGrpSpPr>
                <a:grpSpLocks/>
              </p:cNvGrpSpPr>
              <p:nvPr/>
            </p:nvGrpSpPr>
            <p:grpSpPr bwMode="auto">
              <a:xfrm rot="-40404">
                <a:off x="9185" y="8235"/>
                <a:ext cx="203" cy="249"/>
                <a:chOff x="4297" y="9376"/>
                <a:chExt cx="1220" cy="2462"/>
              </a:xfrm>
            </p:grpSpPr>
            <p:sp>
              <p:nvSpPr>
                <p:cNvPr id="23654" name="Arc 36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5" name="Arc 36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3" name="Group 370"/>
              <p:cNvGrpSpPr>
                <a:grpSpLocks/>
              </p:cNvGrpSpPr>
              <p:nvPr/>
            </p:nvGrpSpPr>
            <p:grpSpPr bwMode="auto">
              <a:xfrm rot="-40404">
                <a:off x="9384" y="8225"/>
                <a:ext cx="205" cy="249"/>
                <a:chOff x="4297" y="9376"/>
                <a:chExt cx="1220" cy="2462"/>
              </a:xfrm>
            </p:grpSpPr>
            <p:sp>
              <p:nvSpPr>
                <p:cNvPr id="23652" name="Arc 37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3" name="Arc 37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4" name="Group 373"/>
              <p:cNvGrpSpPr>
                <a:grpSpLocks/>
              </p:cNvGrpSpPr>
              <p:nvPr/>
            </p:nvGrpSpPr>
            <p:grpSpPr bwMode="auto">
              <a:xfrm rot="-40404">
                <a:off x="9572" y="8209"/>
                <a:ext cx="205" cy="249"/>
                <a:chOff x="4297" y="9376"/>
                <a:chExt cx="1220" cy="2462"/>
              </a:xfrm>
            </p:grpSpPr>
            <p:sp>
              <p:nvSpPr>
                <p:cNvPr id="23650" name="Arc 37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1" name="Arc 37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5" name="Group 376"/>
              <p:cNvGrpSpPr>
                <a:grpSpLocks/>
              </p:cNvGrpSpPr>
              <p:nvPr/>
            </p:nvGrpSpPr>
            <p:grpSpPr bwMode="auto">
              <a:xfrm rot="-40404">
                <a:off x="9751" y="8192"/>
                <a:ext cx="203" cy="249"/>
                <a:chOff x="4297" y="9376"/>
                <a:chExt cx="1220" cy="2462"/>
              </a:xfrm>
            </p:grpSpPr>
            <p:sp>
              <p:nvSpPr>
                <p:cNvPr id="23648" name="Arc 37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49" name="Arc 37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3646" name="Line 37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3647" name="Line 38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3596" name="Group 381"/>
            <p:cNvGrpSpPr>
              <a:grpSpLocks/>
            </p:cNvGrpSpPr>
            <p:nvPr/>
          </p:nvGrpSpPr>
          <p:grpSpPr bwMode="auto">
            <a:xfrm>
              <a:off x="4325962" y="4598994"/>
              <a:ext cx="700087" cy="114300"/>
              <a:chOff x="1796" y="5577"/>
              <a:chExt cx="1102" cy="180"/>
            </a:xfrm>
          </p:grpSpPr>
          <p:grpSp>
            <p:nvGrpSpPr>
              <p:cNvPr id="23623" name="Group 382"/>
              <p:cNvGrpSpPr>
                <a:grpSpLocks/>
              </p:cNvGrpSpPr>
              <p:nvPr/>
            </p:nvGrpSpPr>
            <p:grpSpPr bwMode="auto">
              <a:xfrm>
                <a:off x="1796" y="5577"/>
                <a:ext cx="722" cy="180"/>
                <a:chOff x="1876" y="5577"/>
                <a:chExt cx="722" cy="180"/>
              </a:xfrm>
            </p:grpSpPr>
            <p:grpSp>
              <p:nvGrpSpPr>
                <p:cNvPr id="23625" name="Group 383"/>
                <p:cNvGrpSpPr>
                  <a:grpSpLocks/>
                </p:cNvGrpSpPr>
                <p:nvPr/>
              </p:nvGrpSpPr>
              <p:grpSpPr bwMode="auto">
                <a:xfrm rot="10739694">
                  <a:off x="2058" y="5577"/>
                  <a:ext cx="540" cy="180"/>
                  <a:chOff x="8257" y="9157"/>
                  <a:chExt cx="1800" cy="180"/>
                </a:xfrm>
              </p:grpSpPr>
              <p:grpSp>
                <p:nvGrpSpPr>
                  <p:cNvPr id="23627" name="Group 384"/>
                  <p:cNvGrpSpPr>
                    <a:grpSpLocks/>
                  </p:cNvGrpSpPr>
                  <p:nvPr/>
                </p:nvGrpSpPr>
                <p:grpSpPr bwMode="auto">
                  <a:xfrm>
                    <a:off x="8617" y="9157"/>
                    <a:ext cx="360" cy="180"/>
                    <a:chOff x="8617" y="9157"/>
                    <a:chExt cx="360" cy="180"/>
                  </a:xfrm>
                </p:grpSpPr>
                <p:sp>
                  <p:nvSpPr>
                    <p:cNvPr id="23640" name="Line 38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41" name="Line 38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28" name="Group 387"/>
                  <p:cNvGrpSpPr>
                    <a:grpSpLocks/>
                  </p:cNvGrpSpPr>
                  <p:nvPr/>
                </p:nvGrpSpPr>
                <p:grpSpPr bwMode="auto">
                  <a:xfrm>
                    <a:off x="8977" y="9157"/>
                    <a:ext cx="360" cy="180"/>
                    <a:chOff x="8617" y="9157"/>
                    <a:chExt cx="360" cy="180"/>
                  </a:xfrm>
                </p:grpSpPr>
                <p:sp>
                  <p:nvSpPr>
                    <p:cNvPr id="23638" name="Line 38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9" name="Line 38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29" name="Group 390"/>
                  <p:cNvGrpSpPr>
                    <a:grpSpLocks/>
                  </p:cNvGrpSpPr>
                  <p:nvPr/>
                </p:nvGrpSpPr>
                <p:grpSpPr bwMode="auto">
                  <a:xfrm>
                    <a:off x="9337" y="9157"/>
                    <a:ext cx="360" cy="180"/>
                    <a:chOff x="8617" y="9157"/>
                    <a:chExt cx="360" cy="180"/>
                  </a:xfrm>
                </p:grpSpPr>
                <p:sp>
                  <p:nvSpPr>
                    <p:cNvPr id="23636" name="Line 39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7" name="Line 39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30" name="Group 393"/>
                  <p:cNvGrpSpPr>
                    <a:grpSpLocks/>
                  </p:cNvGrpSpPr>
                  <p:nvPr/>
                </p:nvGrpSpPr>
                <p:grpSpPr bwMode="auto">
                  <a:xfrm>
                    <a:off x="9697" y="9157"/>
                    <a:ext cx="360" cy="180"/>
                    <a:chOff x="8617" y="9157"/>
                    <a:chExt cx="360" cy="180"/>
                  </a:xfrm>
                </p:grpSpPr>
                <p:sp>
                  <p:nvSpPr>
                    <p:cNvPr id="23634" name="Line 39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5" name="Line 39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31" name="Group 396"/>
                  <p:cNvGrpSpPr>
                    <a:grpSpLocks/>
                  </p:cNvGrpSpPr>
                  <p:nvPr/>
                </p:nvGrpSpPr>
                <p:grpSpPr bwMode="auto">
                  <a:xfrm>
                    <a:off x="8257" y="9157"/>
                    <a:ext cx="360" cy="180"/>
                    <a:chOff x="8617" y="9157"/>
                    <a:chExt cx="360" cy="180"/>
                  </a:xfrm>
                </p:grpSpPr>
                <p:sp>
                  <p:nvSpPr>
                    <p:cNvPr id="23632" name="Line 39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3" name="Line 39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626" name="Line 39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3624" name="Line 40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3597" name="Line 401"/>
            <p:cNvSpPr>
              <a:spLocks noChangeShapeType="1"/>
            </p:cNvSpPr>
            <p:nvPr/>
          </p:nvSpPr>
          <p:spPr bwMode="auto">
            <a:xfrm>
              <a:off x="7450162" y="4560894"/>
              <a:ext cx="342900" cy="0"/>
            </a:xfrm>
            <a:prstGeom prst="line">
              <a:avLst/>
            </a:prstGeom>
            <a:noFill/>
            <a:ln w="9525">
              <a:solidFill>
                <a:srgbClr val="000000"/>
              </a:solidFill>
              <a:round/>
              <a:headEnd/>
              <a:tailEnd type="stealth" w="med" len="med"/>
            </a:ln>
          </p:spPr>
          <p:txBody>
            <a:bodyPr/>
            <a:lstStyle/>
            <a:p>
              <a:endParaRPr lang="fr-FR"/>
            </a:p>
          </p:txBody>
        </p:sp>
        <p:sp>
          <p:nvSpPr>
            <p:cNvPr id="23598" name="Line 402"/>
            <p:cNvSpPr>
              <a:spLocks noChangeShapeType="1"/>
            </p:cNvSpPr>
            <p:nvPr/>
          </p:nvSpPr>
          <p:spPr bwMode="auto">
            <a:xfrm flipV="1">
              <a:off x="7640662" y="4624394"/>
              <a:ext cx="0" cy="1600200"/>
            </a:xfrm>
            <a:prstGeom prst="line">
              <a:avLst/>
            </a:prstGeom>
            <a:noFill/>
            <a:ln w="9525">
              <a:solidFill>
                <a:srgbClr val="000000"/>
              </a:solidFill>
              <a:round/>
              <a:headEnd/>
              <a:tailEnd type="triangle" w="med" len="med"/>
            </a:ln>
          </p:spPr>
          <p:txBody>
            <a:bodyPr/>
            <a:lstStyle/>
            <a:p>
              <a:endParaRPr lang="fr-FR"/>
            </a:p>
          </p:txBody>
        </p:sp>
        <p:sp>
          <p:nvSpPr>
            <p:cNvPr id="23599" name="Line 403"/>
            <p:cNvSpPr>
              <a:spLocks noChangeShapeType="1"/>
            </p:cNvSpPr>
            <p:nvPr/>
          </p:nvSpPr>
          <p:spPr bwMode="auto">
            <a:xfrm>
              <a:off x="2039962" y="4611694"/>
              <a:ext cx="114300" cy="0"/>
            </a:xfrm>
            <a:prstGeom prst="line">
              <a:avLst/>
            </a:prstGeom>
            <a:noFill/>
            <a:ln w="9525">
              <a:solidFill>
                <a:srgbClr val="000000"/>
              </a:solidFill>
              <a:round/>
              <a:headEnd/>
              <a:tailEnd type="stealth" w="med" len="med"/>
            </a:ln>
          </p:spPr>
          <p:txBody>
            <a:bodyPr/>
            <a:lstStyle/>
            <a:p>
              <a:endParaRPr lang="fr-FR"/>
            </a:p>
          </p:txBody>
        </p:sp>
        <p:sp>
          <p:nvSpPr>
            <p:cNvPr id="23600" name="Line 404"/>
            <p:cNvSpPr>
              <a:spLocks noChangeShapeType="1"/>
            </p:cNvSpPr>
            <p:nvPr/>
          </p:nvSpPr>
          <p:spPr bwMode="auto">
            <a:xfrm>
              <a:off x="3817962" y="4699006"/>
              <a:ext cx="0" cy="228600"/>
            </a:xfrm>
            <a:prstGeom prst="line">
              <a:avLst/>
            </a:prstGeom>
            <a:noFill/>
            <a:ln w="9525">
              <a:solidFill>
                <a:srgbClr val="000000"/>
              </a:solidFill>
              <a:round/>
              <a:headEnd/>
              <a:tailEnd type="stealth" w="med" len="med"/>
            </a:ln>
          </p:spPr>
          <p:txBody>
            <a:bodyPr/>
            <a:lstStyle/>
            <a:p>
              <a:endParaRPr lang="fr-FR"/>
            </a:p>
          </p:txBody>
        </p:sp>
        <p:sp>
          <p:nvSpPr>
            <p:cNvPr id="23601" name="Line 405"/>
            <p:cNvSpPr>
              <a:spLocks noChangeShapeType="1"/>
            </p:cNvSpPr>
            <p:nvPr/>
          </p:nvSpPr>
          <p:spPr bwMode="auto">
            <a:xfrm>
              <a:off x="4198962" y="5068894"/>
              <a:ext cx="0" cy="228600"/>
            </a:xfrm>
            <a:prstGeom prst="line">
              <a:avLst/>
            </a:prstGeom>
            <a:noFill/>
            <a:ln w="9525">
              <a:solidFill>
                <a:srgbClr val="000000"/>
              </a:solidFill>
              <a:round/>
              <a:headEnd/>
              <a:tailEnd/>
            </a:ln>
          </p:spPr>
          <p:txBody>
            <a:bodyPr/>
            <a:lstStyle/>
            <a:p>
              <a:endParaRPr lang="fr-FR"/>
            </a:p>
          </p:txBody>
        </p:sp>
        <p:sp>
          <p:nvSpPr>
            <p:cNvPr id="23602" name="Line 406"/>
            <p:cNvSpPr>
              <a:spLocks noChangeShapeType="1"/>
            </p:cNvSpPr>
            <p:nvPr/>
          </p:nvSpPr>
          <p:spPr bwMode="auto">
            <a:xfrm>
              <a:off x="4208487" y="5792794"/>
              <a:ext cx="0" cy="114300"/>
            </a:xfrm>
            <a:prstGeom prst="line">
              <a:avLst/>
            </a:prstGeom>
            <a:noFill/>
            <a:ln w="9525">
              <a:solidFill>
                <a:srgbClr val="000000"/>
              </a:solidFill>
              <a:round/>
              <a:headEnd/>
              <a:tailEnd/>
            </a:ln>
          </p:spPr>
          <p:txBody>
            <a:bodyPr/>
            <a:lstStyle/>
            <a:p>
              <a:endParaRPr lang="fr-FR"/>
            </a:p>
          </p:txBody>
        </p:sp>
        <p:sp>
          <p:nvSpPr>
            <p:cNvPr id="23603" name="Line 407"/>
            <p:cNvSpPr>
              <a:spLocks noChangeShapeType="1"/>
            </p:cNvSpPr>
            <p:nvPr/>
          </p:nvSpPr>
          <p:spPr bwMode="auto">
            <a:xfrm>
              <a:off x="3513162" y="4598994"/>
              <a:ext cx="800100" cy="0"/>
            </a:xfrm>
            <a:prstGeom prst="line">
              <a:avLst/>
            </a:prstGeom>
            <a:noFill/>
            <a:ln w="9525">
              <a:solidFill>
                <a:srgbClr val="000000"/>
              </a:solidFill>
              <a:round/>
              <a:headEnd/>
              <a:tailEnd/>
            </a:ln>
          </p:spPr>
          <p:txBody>
            <a:bodyPr/>
            <a:lstStyle/>
            <a:p>
              <a:endParaRPr lang="fr-FR"/>
            </a:p>
          </p:txBody>
        </p:sp>
        <p:sp>
          <p:nvSpPr>
            <p:cNvPr id="23604" name="Line 408"/>
            <p:cNvSpPr>
              <a:spLocks noChangeShapeType="1"/>
            </p:cNvSpPr>
            <p:nvPr/>
          </p:nvSpPr>
          <p:spPr bwMode="auto">
            <a:xfrm>
              <a:off x="5710262" y="4573594"/>
              <a:ext cx="342900" cy="0"/>
            </a:xfrm>
            <a:prstGeom prst="line">
              <a:avLst/>
            </a:prstGeom>
            <a:noFill/>
            <a:ln w="9525">
              <a:solidFill>
                <a:srgbClr val="000000"/>
              </a:solidFill>
              <a:round/>
              <a:headEnd/>
              <a:tailEnd/>
            </a:ln>
          </p:spPr>
          <p:txBody>
            <a:bodyPr/>
            <a:lstStyle/>
            <a:p>
              <a:endParaRPr lang="fr-FR"/>
            </a:p>
          </p:txBody>
        </p:sp>
        <p:sp>
          <p:nvSpPr>
            <p:cNvPr id="23605" name="Line 409"/>
            <p:cNvSpPr>
              <a:spLocks noChangeShapeType="1"/>
            </p:cNvSpPr>
            <p:nvPr/>
          </p:nvSpPr>
          <p:spPr bwMode="auto">
            <a:xfrm flipH="1">
              <a:off x="1989162" y="6351594"/>
              <a:ext cx="4114800" cy="0"/>
            </a:xfrm>
            <a:prstGeom prst="line">
              <a:avLst/>
            </a:prstGeom>
            <a:noFill/>
            <a:ln w="9525">
              <a:solidFill>
                <a:srgbClr val="000000"/>
              </a:solidFill>
              <a:round/>
              <a:headEnd/>
              <a:tailEnd/>
            </a:ln>
          </p:spPr>
          <p:txBody>
            <a:bodyPr/>
            <a:lstStyle/>
            <a:p>
              <a:endParaRPr lang="fr-FR"/>
            </a:p>
          </p:txBody>
        </p:sp>
        <p:sp>
          <p:nvSpPr>
            <p:cNvPr id="23606" name="Line 410"/>
            <p:cNvSpPr>
              <a:spLocks noChangeShapeType="1"/>
            </p:cNvSpPr>
            <p:nvPr/>
          </p:nvSpPr>
          <p:spPr bwMode="auto">
            <a:xfrm>
              <a:off x="4198962" y="5145094"/>
              <a:ext cx="0" cy="114300"/>
            </a:xfrm>
            <a:prstGeom prst="line">
              <a:avLst/>
            </a:prstGeom>
            <a:noFill/>
            <a:ln w="9525">
              <a:solidFill>
                <a:srgbClr val="000000"/>
              </a:solidFill>
              <a:round/>
              <a:headEnd/>
              <a:tailEnd type="stealth" w="med" len="med"/>
            </a:ln>
          </p:spPr>
          <p:txBody>
            <a:bodyPr/>
            <a:lstStyle/>
            <a:p>
              <a:endParaRPr lang="fr-FR"/>
            </a:p>
          </p:txBody>
        </p:sp>
        <p:sp>
          <p:nvSpPr>
            <p:cNvPr id="23607" name="Line 411"/>
            <p:cNvSpPr>
              <a:spLocks noChangeShapeType="1"/>
            </p:cNvSpPr>
            <p:nvPr/>
          </p:nvSpPr>
          <p:spPr bwMode="auto">
            <a:xfrm>
              <a:off x="3386162" y="5145094"/>
              <a:ext cx="0" cy="114300"/>
            </a:xfrm>
            <a:prstGeom prst="line">
              <a:avLst/>
            </a:prstGeom>
            <a:noFill/>
            <a:ln w="9525">
              <a:solidFill>
                <a:srgbClr val="000000"/>
              </a:solidFill>
              <a:round/>
              <a:headEnd/>
              <a:tailEnd type="stealth" w="med" len="med"/>
            </a:ln>
          </p:spPr>
          <p:txBody>
            <a:bodyPr/>
            <a:lstStyle/>
            <a:p>
              <a:endParaRPr lang="fr-FR"/>
            </a:p>
          </p:txBody>
        </p:sp>
        <p:sp>
          <p:nvSpPr>
            <p:cNvPr id="23608" name="Line 412"/>
            <p:cNvSpPr>
              <a:spLocks noChangeShapeType="1"/>
            </p:cNvSpPr>
            <p:nvPr/>
          </p:nvSpPr>
          <p:spPr bwMode="auto">
            <a:xfrm>
              <a:off x="6510362" y="4560894"/>
              <a:ext cx="1371600" cy="0"/>
            </a:xfrm>
            <a:prstGeom prst="line">
              <a:avLst/>
            </a:prstGeom>
            <a:noFill/>
            <a:ln w="9525">
              <a:solidFill>
                <a:srgbClr val="000000"/>
              </a:solidFill>
              <a:round/>
              <a:headEnd/>
              <a:tailEnd/>
            </a:ln>
          </p:spPr>
          <p:txBody>
            <a:bodyPr/>
            <a:lstStyle/>
            <a:p>
              <a:endParaRPr lang="fr-FR"/>
            </a:p>
          </p:txBody>
        </p:sp>
        <p:sp>
          <p:nvSpPr>
            <p:cNvPr id="23609" name="Line 413"/>
            <p:cNvSpPr>
              <a:spLocks noChangeShapeType="1"/>
            </p:cNvSpPr>
            <p:nvPr/>
          </p:nvSpPr>
          <p:spPr bwMode="auto">
            <a:xfrm>
              <a:off x="6624662" y="6326194"/>
              <a:ext cx="1371600" cy="0"/>
            </a:xfrm>
            <a:prstGeom prst="line">
              <a:avLst/>
            </a:prstGeom>
            <a:noFill/>
            <a:ln w="9525">
              <a:solidFill>
                <a:srgbClr val="000000"/>
              </a:solidFill>
              <a:round/>
              <a:headEnd/>
              <a:tailEnd/>
            </a:ln>
          </p:spPr>
          <p:txBody>
            <a:bodyPr/>
            <a:lstStyle/>
            <a:p>
              <a:endParaRPr lang="fr-FR"/>
            </a:p>
          </p:txBody>
        </p:sp>
        <p:sp>
          <p:nvSpPr>
            <p:cNvPr id="23610" name="Line 414"/>
            <p:cNvSpPr>
              <a:spLocks noChangeShapeType="1"/>
            </p:cNvSpPr>
            <p:nvPr/>
          </p:nvSpPr>
          <p:spPr bwMode="auto">
            <a:xfrm>
              <a:off x="4110062" y="4598994"/>
              <a:ext cx="114300" cy="0"/>
            </a:xfrm>
            <a:prstGeom prst="line">
              <a:avLst/>
            </a:prstGeom>
            <a:noFill/>
            <a:ln w="9525">
              <a:solidFill>
                <a:srgbClr val="000000"/>
              </a:solidFill>
              <a:round/>
              <a:headEnd/>
              <a:tailEnd type="stealth" w="med" len="med"/>
            </a:ln>
          </p:spPr>
          <p:txBody>
            <a:bodyPr/>
            <a:lstStyle/>
            <a:p>
              <a:endParaRPr lang="fr-FR"/>
            </a:p>
          </p:txBody>
        </p:sp>
        <p:sp>
          <p:nvSpPr>
            <p:cNvPr id="23611" name="Text Box 415"/>
            <p:cNvSpPr txBox="1">
              <a:spLocks noChangeArrowheads="1"/>
            </p:cNvSpPr>
            <p:nvPr/>
          </p:nvSpPr>
          <p:spPr bwMode="auto">
            <a:xfrm>
              <a:off x="1963762" y="4214818"/>
              <a:ext cx="342900" cy="342900"/>
            </a:xfrm>
            <a:prstGeom prst="rect">
              <a:avLst/>
            </a:prstGeom>
            <a:noFill/>
            <a:ln w="9525">
              <a:noFill/>
              <a:miter lim="800000"/>
              <a:headEnd/>
              <a:tailEnd/>
            </a:ln>
          </p:spPr>
          <p:txBody>
            <a:bodyPr/>
            <a:lstStyle/>
            <a:p>
              <a:r>
                <a:rPr lang="fr-FR" sz="1600" u="sng"/>
                <a:t>I</a:t>
              </a:r>
              <a:r>
                <a:rPr lang="fr-FR" sz="1600" baseline="-25000"/>
                <a:t>1</a:t>
              </a:r>
              <a:endParaRPr lang="fr-FR" sz="1600"/>
            </a:p>
          </p:txBody>
        </p:sp>
        <p:sp>
          <p:nvSpPr>
            <p:cNvPr id="23612" name="Text Box 417"/>
            <p:cNvSpPr txBox="1">
              <a:spLocks noChangeArrowheads="1"/>
            </p:cNvSpPr>
            <p:nvPr/>
          </p:nvSpPr>
          <p:spPr bwMode="auto">
            <a:xfrm>
              <a:off x="2281262" y="4214818"/>
              <a:ext cx="342900" cy="342900"/>
            </a:xfrm>
            <a:prstGeom prst="rect">
              <a:avLst/>
            </a:prstGeom>
            <a:noFill/>
            <a:ln w="9525">
              <a:noFill/>
              <a:miter lim="800000"/>
              <a:headEnd/>
              <a:tailEnd/>
            </a:ln>
          </p:spPr>
          <p:txBody>
            <a:bodyPr/>
            <a:lstStyle/>
            <a:p>
              <a:r>
                <a:rPr lang="fr-FR" sz="1600"/>
                <a:t>r</a:t>
              </a:r>
              <a:r>
                <a:rPr lang="fr-FR" sz="1600" baseline="-25000"/>
                <a:t>1</a:t>
              </a:r>
              <a:endParaRPr lang="fr-FR" sz="1600"/>
            </a:p>
          </p:txBody>
        </p:sp>
        <p:sp>
          <p:nvSpPr>
            <p:cNvPr id="23613" name="Text Box 422"/>
            <p:cNvSpPr txBox="1">
              <a:spLocks noChangeArrowheads="1"/>
            </p:cNvSpPr>
            <p:nvPr/>
          </p:nvSpPr>
          <p:spPr bwMode="auto">
            <a:xfrm>
              <a:off x="3538562" y="4700594"/>
              <a:ext cx="342900" cy="342900"/>
            </a:xfrm>
            <a:prstGeom prst="rect">
              <a:avLst/>
            </a:prstGeom>
            <a:noFill/>
            <a:ln w="9525">
              <a:noFill/>
              <a:miter lim="800000"/>
              <a:headEnd/>
              <a:tailEnd/>
            </a:ln>
          </p:spPr>
          <p:txBody>
            <a:bodyPr/>
            <a:lstStyle/>
            <a:p>
              <a:r>
                <a:rPr lang="fr-FR" sz="1200" i="1"/>
                <a:t>I</a:t>
              </a:r>
              <a:r>
                <a:rPr lang="fr-FR" sz="1200" i="1" baseline="-25000"/>
                <a:t>10</a:t>
              </a:r>
              <a:endParaRPr lang="fr-FR"/>
            </a:p>
          </p:txBody>
        </p:sp>
        <p:sp>
          <p:nvSpPr>
            <p:cNvPr id="23614" name="Text Box 423"/>
            <p:cNvSpPr txBox="1">
              <a:spLocks noChangeArrowheads="1"/>
            </p:cNvSpPr>
            <p:nvPr/>
          </p:nvSpPr>
          <p:spPr bwMode="auto">
            <a:xfrm>
              <a:off x="3043262" y="5005394"/>
              <a:ext cx="457200" cy="342900"/>
            </a:xfrm>
            <a:prstGeom prst="rect">
              <a:avLst/>
            </a:prstGeom>
            <a:noFill/>
            <a:ln w="9525">
              <a:noFill/>
              <a:miter lim="800000"/>
              <a:headEnd/>
              <a:tailEnd/>
            </a:ln>
          </p:spPr>
          <p:txBody>
            <a:bodyPr/>
            <a:lstStyle/>
            <a:p>
              <a:r>
                <a:rPr lang="fr-FR" sz="1200" i="1"/>
                <a:t>I</a:t>
              </a:r>
              <a:r>
                <a:rPr lang="fr-FR" sz="1200" i="1" baseline="-25000"/>
                <a:t>10r</a:t>
              </a:r>
              <a:endParaRPr lang="fr-FR"/>
            </a:p>
          </p:txBody>
        </p:sp>
        <p:sp>
          <p:nvSpPr>
            <p:cNvPr id="23615" name="Text Box 424"/>
            <p:cNvSpPr txBox="1">
              <a:spLocks noChangeArrowheads="1"/>
            </p:cNvSpPr>
            <p:nvPr/>
          </p:nvSpPr>
          <p:spPr bwMode="auto">
            <a:xfrm>
              <a:off x="4173562" y="5005394"/>
              <a:ext cx="457200" cy="342900"/>
            </a:xfrm>
            <a:prstGeom prst="rect">
              <a:avLst/>
            </a:prstGeom>
            <a:noFill/>
            <a:ln w="9525">
              <a:noFill/>
              <a:miter lim="800000"/>
              <a:headEnd/>
              <a:tailEnd/>
            </a:ln>
          </p:spPr>
          <p:txBody>
            <a:bodyPr/>
            <a:lstStyle/>
            <a:p>
              <a:r>
                <a:rPr lang="fr-FR" sz="1200" i="1"/>
                <a:t>I</a:t>
              </a:r>
              <a:r>
                <a:rPr lang="fr-FR" sz="1200" i="1" baseline="-25000"/>
                <a:t>10r</a:t>
              </a:r>
              <a:endParaRPr lang="fr-FR"/>
            </a:p>
          </p:txBody>
        </p:sp>
        <p:sp>
          <p:nvSpPr>
            <p:cNvPr id="23616" name="Text Box 427"/>
            <p:cNvSpPr txBox="1">
              <a:spLocks noChangeArrowheads="1"/>
            </p:cNvSpPr>
            <p:nvPr/>
          </p:nvSpPr>
          <p:spPr bwMode="auto">
            <a:xfrm>
              <a:off x="4198962" y="5360994"/>
              <a:ext cx="457200" cy="325437"/>
            </a:xfrm>
            <a:prstGeom prst="rect">
              <a:avLst/>
            </a:prstGeom>
            <a:noFill/>
            <a:ln w="9525">
              <a:noFill/>
              <a:miter lim="800000"/>
              <a:headEnd/>
              <a:tailEnd/>
            </a:ln>
          </p:spPr>
          <p:txBody>
            <a:bodyPr/>
            <a:lstStyle/>
            <a:p>
              <a:r>
                <a:rPr lang="fr-FR" sz="1200"/>
                <a:t>j </a:t>
              </a:r>
              <a:r>
                <a:rPr lang="fr-FR" sz="1200">
                  <a:sym typeface="Symbol" pitchFamily="18" charset="2"/>
                </a:rPr>
                <a:t></a:t>
              </a:r>
              <a:r>
                <a:rPr lang="fr-FR" sz="1200" baseline="-25000"/>
                <a:t>m</a:t>
              </a:r>
              <a:endParaRPr lang="fr-FR"/>
            </a:p>
          </p:txBody>
        </p:sp>
        <p:sp>
          <p:nvSpPr>
            <p:cNvPr id="23617" name="Text Box 428"/>
            <p:cNvSpPr txBox="1">
              <a:spLocks noChangeArrowheads="1"/>
            </p:cNvSpPr>
            <p:nvPr/>
          </p:nvSpPr>
          <p:spPr bwMode="auto">
            <a:xfrm>
              <a:off x="2941662" y="5310194"/>
              <a:ext cx="457200" cy="419100"/>
            </a:xfrm>
            <a:prstGeom prst="rect">
              <a:avLst/>
            </a:prstGeom>
            <a:noFill/>
            <a:ln w="9525">
              <a:noFill/>
              <a:miter lim="800000"/>
              <a:headEnd/>
              <a:tailEnd/>
            </a:ln>
          </p:spPr>
          <p:txBody>
            <a:bodyPr/>
            <a:lstStyle/>
            <a:p>
              <a:r>
                <a:rPr lang="fr-FR" sz="1200">
                  <a:sym typeface="Symbol" pitchFamily="18" charset="2"/>
                </a:rPr>
                <a:t></a:t>
              </a:r>
              <a:r>
                <a:rPr lang="fr-FR" sz="1200" baseline="-25000"/>
                <a:t>e</a:t>
              </a:r>
              <a:endParaRPr lang="fr-FR"/>
            </a:p>
          </p:txBody>
        </p:sp>
        <p:sp>
          <p:nvSpPr>
            <p:cNvPr id="23618" name="Text Box 429"/>
            <p:cNvSpPr txBox="1">
              <a:spLocks noChangeArrowheads="1"/>
            </p:cNvSpPr>
            <p:nvPr/>
          </p:nvSpPr>
          <p:spPr bwMode="auto">
            <a:xfrm>
              <a:off x="7615262" y="5157794"/>
              <a:ext cx="457200" cy="342900"/>
            </a:xfrm>
            <a:prstGeom prst="rect">
              <a:avLst/>
            </a:prstGeom>
            <a:noFill/>
            <a:ln w="9525">
              <a:noFill/>
              <a:miter lim="800000"/>
              <a:headEnd/>
              <a:tailEnd/>
            </a:ln>
          </p:spPr>
          <p:txBody>
            <a:bodyPr/>
            <a:lstStyle/>
            <a:p>
              <a:r>
                <a:rPr lang="fr-FR" sz="1200" i="1"/>
                <a:t>U</a:t>
              </a:r>
              <a:r>
                <a:rPr lang="fr-FR" sz="1200" i="1" baseline="-25000"/>
                <a:t>2</a:t>
              </a:r>
              <a:endParaRPr lang="fr-FR"/>
            </a:p>
          </p:txBody>
        </p:sp>
        <p:sp>
          <p:nvSpPr>
            <p:cNvPr id="23619" name="Line 430"/>
            <p:cNvSpPr>
              <a:spLocks noChangeShapeType="1"/>
            </p:cNvSpPr>
            <p:nvPr/>
          </p:nvSpPr>
          <p:spPr bwMode="auto">
            <a:xfrm>
              <a:off x="7716862" y="5195894"/>
              <a:ext cx="114300" cy="0"/>
            </a:xfrm>
            <a:prstGeom prst="line">
              <a:avLst/>
            </a:prstGeom>
            <a:noFill/>
            <a:ln w="9525">
              <a:solidFill>
                <a:srgbClr val="000000"/>
              </a:solidFill>
              <a:round/>
              <a:headEnd/>
              <a:tailEnd/>
            </a:ln>
          </p:spPr>
          <p:txBody>
            <a:bodyPr/>
            <a:lstStyle/>
            <a:p>
              <a:endParaRPr lang="fr-FR"/>
            </a:p>
          </p:txBody>
        </p:sp>
        <p:sp>
          <p:nvSpPr>
            <p:cNvPr id="23620" name="Text Box 196"/>
            <p:cNvSpPr txBox="1">
              <a:spLocks noChangeArrowheads="1"/>
            </p:cNvSpPr>
            <p:nvPr/>
          </p:nvSpPr>
          <p:spPr bwMode="auto">
            <a:xfrm>
              <a:off x="5143504" y="4214818"/>
              <a:ext cx="1357322" cy="342900"/>
            </a:xfrm>
            <a:prstGeom prst="rect">
              <a:avLst/>
            </a:prstGeom>
            <a:noFill/>
            <a:ln w="9525">
              <a:noFill/>
              <a:miter lim="800000"/>
              <a:headEnd/>
              <a:tailEnd/>
            </a:ln>
          </p:spPr>
          <p:txBody>
            <a:bodyPr/>
            <a:lstStyle/>
            <a:p>
              <a:r>
                <a:rPr lang="fr-FR" sz="1400" i="1"/>
                <a:t>j</a:t>
              </a:r>
              <a:r>
                <a:rPr lang="it-IT" sz="1400"/>
                <a:t>ℓ</a:t>
              </a:r>
              <a:r>
                <a:rPr lang="fr-FR" sz="1400" i="1" baseline="-25000"/>
                <a:t>2</a:t>
              </a:r>
              <a:r>
                <a:rPr lang="el-GR" sz="1400" i="1"/>
                <a:t> ω </a:t>
              </a:r>
              <a:r>
                <a:rPr lang="fr-FR" sz="1400" i="1"/>
                <a:t>/m</a:t>
              </a:r>
              <a:r>
                <a:rPr lang="fr-FR" sz="1400" i="1" baseline="30000"/>
                <a:t>2</a:t>
              </a:r>
              <a:endParaRPr lang="fr-FR" sz="1400"/>
            </a:p>
          </p:txBody>
        </p:sp>
        <p:sp>
          <p:nvSpPr>
            <p:cNvPr id="23621" name="Text Box 209"/>
            <p:cNvSpPr txBox="1">
              <a:spLocks noChangeArrowheads="1"/>
            </p:cNvSpPr>
            <p:nvPr/>
          </p:nvSpPr>
          <p:spPr bwMode="auto">
            <a:xfrm>
              <a:off x="6002338" y="6372248"/>
              <a:ext cx="712802" cy="342900"/>
            </a:xfrm>
            <a:prstGeom prst="rect">
              <a:avLst/>
            </a:prstGeom>
            <a:noFill/>
            <a:ln w="9525">
              <a:noFill/>
              <a:miter lim="800000"/>
              <a:headEnd/>
              <a:tailEnd/>
            </a:ln>
          </p:spPr>
          <p:txBody>
            <a:bodyPr/>
            <a:lstStyle/>
            <a:p>
              <a:r>
                <a:rPr lang="fr-FR" sz="1600" i="1" dirty="0"/>
                <a:t>(T.P)</a:t>
              </a:r>
            </a:p>
            <a:p>
              <a:r>
                <a:rPr lang="fr-FR" sz="1600" i="1" dirty="0"/>
                <a:t>   </a:t>
              </a:r>
              <a:endParaRPr lang="fr-FR" sz="1600" dirty="0"/>
            </a:p>
          </p:txBody>
        </p:sp>
        <p:sp>
          <p:nvSpPr>
            <p:cNvPr id="23622" name="Text Box 211"/>
            <p:cNvSpPr txBox="1">
              <a:spLocks noChangeArrowheads="1"/>
            </p:cNvSpPr>
            <p:nvPr/>
          </p:nvSpPr>
          <p:spPr bwMode="auto">
            <a:xfrm>
              <a:off x="7572396" y="4201372"/>
              <a:ext cx="571504" cy="513512"/>
            </a:xfrm>
            <a:prstGeom prst="rect">
              <a:avLst/>
            </a:prstGeom>
            <a:noFill/>
            <a:ln w="9525">
              <a:noFill/>
              <a:miter lim="800000"/>
              <a:headEnd/>
              <a:tailEnd/>
            </a:ln>
          </p:spPr>
          <p:txBody>
            <a:bodyPr/>
            <a:lstStyle/>
            <a:p>
              <a:r>
                <a:rPr lang="fr-FR" sz="1400" i="1" u="sng"/>
                <a:t>I</a:t>
              </a:r>
              <a:r>
                <a:rPr lang="fr-FR" sz="1400" i="1" baseline="-25000"/>
                <a:t>2</a:t>
              </a:r>
              <a:endParaRPr lang="fr-FR" sz="1400"/>
            </a:p>
          </p:txBody>
        </p:sp>
      </p:grpSp>
      <p:sp>
        <p:nvSpPr>
          <p:cNvPr id="209" name="ZoneTexte 238">
            <a:extLst>
              <a:ext uri="{FF2B5EF4-FFF2-40B4-BE49-F238E27FC236}">
                <a16:creationId xmlns:a16="http://schemas.microsoft.com/office/drawing/2014/main" id="{E10159EC-CCCE-4C69-889D-90F26D994B73}"/>
              </a:ext>
            </a:extLst>
          </p:cNvPr>
          <p:cNvSpPr txBox="1">
            <a:spLocks noChangeArrowheads="1"/>
          </p:cNvSpPr>
          <p:nvPr/>
        </p:nvSpPr>
        <p:spPr bwMode="auto">
          <a:xfrm>
            <a:off x="1246025" y="1382043"/>
            <a:ext cx="6051550" cy="1585913"/>
          </a:xfrm>
          <a:prstGeom prst="rect">
            <a:avLst/>
          </a:prstGeom>
          <a:noFill/>
          <a:ln w="9525">
            <a:noFill/>
            <a:miter lim="800000"/>
            <a:headEnd/>
            <a:tailEnd/>
          </a:ln>
        </p:spPr>
        <p:txBody>
          <a:bodyPr>
            <a:spAutoFit/>
          </a:bodyPr>
          <a:lstStyle/>
          <a:p>
            <a:r>
              <a:rPr lang="it-IT" sz="1600" u="sng" dirty="0"/>
              <a:t>U</a:t>
            </a:r>
            <a:r>
              <a:rPr lang="it-IT" sz="1600" baseline="-25000" dirty="0"/>
              <a:t>1</a:t>
            </a:r>
            <a:r>
              <a:rPr lang="it-IT" sz="1600" dirty="0"/>
              <a:t> = ( -1 / m)</a:t>
            </a:r>
            <a:r>
              <a:rPr lang="it-IT" sz="1600" u="sng" dirty="0"/>
              <a:t>E</a:t>
            </a:r>
            <a:r>
              <a:rPr lang="it-IT" sz="1600" baseline="-25000" dirty="0"/>
              <a:t>2</a:t>
            </a:r>
            <a:r>
              <a:rPr lang="it-IT" sz="1600" dirty="0"/>
              <a:t> + r</a:t>
            </a:r>
            <a:r>
              <a:rPr lang="it-IT" sz="1600" baseline="-25000" dirty="0"/>
              <a:t>1</a:t>
            </a:r>
            <a:r>
              <a:rPr lang="it-IT" sz="1600" dirty="0"/>
              <a:t> </a:t>
            </a:r>
            <a:r>
              <a:rPr lang="it-IT" sz="1600" u="sng" dirty="0"/>
              <a:t>I</a:t>
            </a:r>
            <a:r>
              <a:rPr lang="it-IT" sz="1600" baseline="-25000" dirty="0"/>
              <a:t>1</a:t>
            </a:r>
            <a:r>
              <a:rPr lang="it-IT" sz="1600" dirty="0"/>
              <a:t> + j ℓ</a:t>
            </a:r>
            <a:r>
              <a:rPr lang="it-IT" sz="1600" baseline="-25000" dirty="0"/>
              <a:t> 1</a:t>
            </a:r>
            <a:r>
              <a:rPr lang="it-IT" sz="1600" dirty="0"/>
              <a:t> </a:t>
            </a:r>
            <a:r>
              <a:rPr lang="el-GR" sz="1600" dirty="0"/>
              <a:t>ω</a:t>
            </a:r>
            <a:r>
              <a:rPr lang="it-IT" sz="1600" dirty="0"/>
              <a:t> </a:t>
            </a:r>
            <a:r>
              <a:rPr lang="it-IT" sz="1600" u="sng" dirty="0"/>
              <a:t>I</a:t>
            </a:r>
            <a:r>
              <a:rPr lang="it-IT" sz="1600" baseline="-25000" dirty="0"/>
              <a:t>1</a:t>
            </a:r>
            <a:r>
              <a:rPr lang="it-IT" sz="1600" dirty="0"/>
              <a:t> </a:t>
            </a:r>
          </a:p>
          <a:p>
            <a:endParaRPr lang="it-IT" sz="1600" dirty="0"/>
          </a:p>
          <a:p>
            <a:r>
              <a:rPr lang="it-IT" sz="1600" dirty="0"/>
              <a:t>     = (- </a:t>
            </a:r>
            <a:r>
              <a:rPr lang="it-IT" sz="1600" u="sng" dirty="0"/>
              <a:t>U</a:t>
            </a:r>
            <a:r>
              <a:rPr lang="it-IT" sz="1600" baseline="-25000" dirty="0"/>
              <a:t>2</a:t>
            </a:r>
            <a:r>
              <a:rPr lang="it-IT" sz="1600" dirty="0"/>
              <a:t> / m) – (1/m)(r</a:t>
            </a:r>
            <a:r>
              <a:rPr lang="it-IT" sz="1600" baseline="-25000" dirty="0"/>
              <a:t>2</a:t>
            </a:r>
            <a:r>
              <a:rPr lang="it-IT" sz="1600" dirty="0"/>
              <a:t> + j ℓ</a:t>
            </a:r>
            <a:r>
              <a:rPr lang="it-IT" sz="1600" baseline="-25000" dirty="0"/>
              <a:t> 2</a:t>
            </a:r>
            <a:r>
              <a:rPr lang="it-IT" sz="1600" dirty="0"/>
              <a:t> </a:t>
            </a:r>
            <a:r>
              <a:rPr lang="el-GR" sz="1600" dirty="0"/>
              <a:t>ω</a:t>
            </a:r>
            <a:r>
              <a:rPr lang="fr-FR" sz="1600" dirty="0"/>
              <a:t>)</a:t>
            </a:r>
            <a:r>
              <a:rPr lang="it-IT" sz="1600" dirty="0"/>
              <a:t> .( 1 / m)(</a:t>
            </a:r>
            <a:r>
              <a:rPr lang="it-IT" sz="1600" u="sng" dirty="0"/>
              <a:t>I</a:t>
            </a:r>
            <a:r>
              <a:rPr lang="it-IT" sz="1600" baseline="-25000" dirty="0"/>
              <a:t>10</a:t>
            </a:r>
            <a:r>
              <a:rPr lang="it-IT" sz="1600" dirty="0"/>
              <a:t> – </a:t>
            </a:r>
            <a:r>
              <a:rPr lang="it-IT" sz="1600" u="sng" dirty="0"/>
              <a:t>I</a:t>
            </a:r>
            <a:r>
              <a:rPr lang="it-IT" sz="1600" baseline="-25000" dirty="0"/>
              <a:t>1</a:t>
            </a:r>
            <a:r>
              <a:rPr lang="it-IT" sz="1600" dirty="0"/>
              <a:t>) + (r</a:t>
            </a:r>
            <a:r>
              <a:rPr lang="it-IT" sz="1600" baseline="-25000" dirty="0"/>
              <a:t>1</a:t>
            </a:r>
            <a:r>
              <a:rPr lang="it-IT" sz="1600" dirty="0"/>
              <a:t> + jℓ</a:t>
            </a:r>
            <a:r>
              <a:rPr lang="it-IT" sz="1600" baseline="-25000" dirty="0"/>
              <a:t>1</a:t>
            </a:r>
            <a:r>
              <a:rPr lang="it-IT" sz="1600" dirty="0"/>
              <a:t> </a:t>
            </a:r>
            <a:r>
              <a:rPr lang="el-GR" sz="1600" dirty="0"/>
              <a:t>ω </a:t>
            </a:r>
            <a:r>
              <a:rPr lang="it-IT" sz="1600" dirty="0"/>
              <a:t>)</a:t>
            </a:r>
            <a:r>
              <a:rPr lang="it-IT" sz="1600" u="sng" dirty="0"/>
              <a:t>I</a:t>
            </a:r>
            <a:r>
              <a:rPr lang="it-IT" sz="1600" baseline="-25000" dirty="0"/>
              <a:t>1</a:t>
            </a:r>
            <a:endParaRPr lang="fr-FR" sz="1600" dirty="0"/>
          </a:p>
          <a:p>
            <a:endParaRPr lang="it-IT" sz="1600" dirty="0"/>
          </a:p>
          <a:p>
            <a:r>
              <a:rPr lang="it-IT" sz="1600" u="sng" dirty="0"/>
              <a:t>U</a:t>
            </a:r>
            <a:r>
              <a:rPr lang="it-IT" sz="1600" baseline="-25000" dirty="0"/>
              <a:t>1 </a:t>
            </a:r>
            <a:r>
              <a:rPr lang="it-IT" sz="1600" dirty="0"/>
              <a:t>= (- </a:t>
            </a:r>
            <a:r>
              <a:rPr lang="it-IT" sz="1600" u="sng" dirty="0"/>
              <a:t>U</a:t>
            </a:r>
            <a:r>
              <a:rPr lang="it-IT" sz="1600" baseline="-25000" dirty="0"/>
              <a:t>2</a:t>
            </a:r>
            <a:r>
              <a:rPr lang="it-IT" sz="1600" dirty="0"/>
              <a:t> / m) + (1 /m</a:t>
            </a:r>
            <a:r>
              <a:rPr lang="it-IT" sz="1600" baseline="30000" dirty="0"/>
              <a:t>2</a:t>
            </a:r>
            <a:r>
              <a:rPr lang="it-IT" sz="1600" dirty="0"/>
              <a:t>)(r</a:t>
            </a:r>
            <a:r>
              <a:rPr lang="it-IT" sz="1600" baseline="-25000" dirty="0"/>
              <a:t>2</a:t>
            </a:r>
            <a:r>
              <a:rPr lang="it-IT" sz="1600" dirty="0"/>
              <a:t> + j ℓ</a:t>
            </a:r>
            <a:r>
              <a:rPr lang="it-IT" sz="1600" baseline="-25000" dirty="0"/>
              <a:t>2</a:t>
            </a:r>
            <a:r>
              <a:rPr lang="it-IT" sz="1600" dirty="0"/>
              <a:t> </a:t>
            </a:r>
            <a:r>
              <a:rPr lang="el-GR" sz="1600" dirty="0"/>
              <a:t>ω</a:t>
            </a:r>
            <a:r>
              <a:rPr lang="it-IT" sz="1600" dirty="0"/>
              <a:t>)(</a:t>
            </a:r>
            <a:r>
              <a:rPr lang="it-IT" sz="1600" u="sng" dirty="0"/>
              <a:t>I</a:t>
            </a:r>
            <a:r>
              <a:rPr lang="it-IT" sz="1600" baseline="-25000" dirty="0"/>
              <a:t>1</a:t>
            </a:r>
            <a:r>
              <a:rPr lang="it-IT" sz="1600" dirty="0"/>
              <a:t> – </a:t>
            </a:r>
            <a:r>
              <a:rPr lang="it-IT" sz="1600" u="sng" dirty="0"/>
              <a:t>I</a:t>
            </a:r>
            <a:r>
              <a:rPr lang="it-IT" sz="1600" baseline="-25000" dirty="0"/>
              <a:t>10</a:t>
            </a:r>
            <a:r>
              <a:rPr lang="it-IT" sz="1600" dirty="0"/>
              <a:t>) + (r</a:t>
            </a:r>
            <a:r>
              <a:rPr lang="it-IT" sz="1600" baseline="-25000" dirty="0"/>
              <a:t>1</a:t>
            </a:r>
            <a:r>
              <a:rPr lang="it-IT" sz="1600" dirty="0"/>
              <a:t> + j ℓ</a:t>
            </a:r>
            <a:r>
              <a:rPr lang="it-IT" sz="1600" baseline="-25000" dirty="0"/>
              <a:t>1</a:t>
            </a:r>
            <a:r>
              <a:rPr lang="it-IT" sz="1600" dirty="0"/>
              <a:t> </a:t>
            </a:r>
            <a:r>
              <a:rPr lang="el-GR" sz="1600" dirty="0"/>
              <a:t>ω</a:t>
            </a:r>
            <a:r>
              <a:rPr lang="it-IT" sz="1600" dirty="0"/>
              <a:t>) </a:t>
            </a:r>
            <a:r>
              <a:rPr lang="it-IT" sz="1600" u="sng" dirty="0"/>
              <a:t>I</a:t>
            </a:r>
            <a:r>
              <a:rPr lang="it-IT" sz="1600" baseline="-25000" dirty="0"/>
              <a:t>1</a:t>
            </a:r>
            <a:endParaRPr lang="fr-FR" sz="1600" b="1" dirty="0"/>
          </a:p>
          <a:p>
            <a:endParaRPr lang="fr-FR" sz="1600" dirty="0"/>
          </a:p>
        </p:txBody>
      </p:sp>
      <p:sp>
        <p:nvSpPr>
          <p:cNvPr id="210" name="Accolade ouvrante 239">
            <a:extLst>
              <a:ext uri="{FF2B5EF4-FFF2-40B4-BE49-F238E27FC236}">
                <a16:creationId xmlns:a16="http://schemas.microsoft.com/office/drawing/2014/main" id="{2895A15E-AAB1-4381-9B13-995260E9E72B}"/>
              </a:ext>
            </a:extLst>
          </p:cNvPr>
          <p:cNvSpPr/>
          <p:nvPr/>
        </p:nvSpPr>
        <p:spPr>
          <a:xfrm>
            <a:off x="1153950" y="1340768"/>
            <a:ext cx="71438" cy="15001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 name="Rectangle 1">
            <a:extLst>
              <a:ext uri="{FF2B5EF4-FFF2-40B4-BE49-F238E27FC236}">
                <a16:creationId xmlns:a16="http://schemas.microsoft.com/office/drawing/2014/main" id="{475E6CB2-7EE6-47C9-95F5-FCDCB2813341}"/>
              </a:ext>
            </a:extLst>
          </p:cNvPr>
          <p:cNvSpPr/>
          <p:nvPr/>
        </p:nvSpPr>
        <p:spPr>
          <a:xfrm>
            <a:off x="5609691" y="3524309"/>
            <a:ext cx="377026" cy="369332"/>
          </a:xfrm>
          <a:prstGeom prst="rect">
            <a:avLst/>
          </a:prstGeom>
        </p:spPr>
        <p:txBody>
          <a:bodyPr wrap="none">
            <a:spAutoFit/>
          </a:bodyPr>
          <a:lstStyle/>
          <a:p>
            <a:r>
              <a:rPr lang="fr-FR" i="1" dirty="0"/>
              <a:t>m</a:t>
            </a:r>
            <a:endParaRPr lang="en-US" dirty="0"/>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32</a:t>
            </a:fld>
            <a:endParaRPr lang="fr-FR"/>
          </a:p>
        </p:txBody>
      </p:sp>
      <p:sp>
        <p:nvSpPr>
          <p:cNvPr id="211" name="TextBox 210">
            <a:extLst>
              <a:ext uri="{FF2B5EF4-FFF2-40B4-BE49-F238E27FC236}">
                <a16:creationId xmlns:a16="http://schemas.microsoft.com/office/drawing/2014/main" id="{A34D1BD6-9B3F-401B-9CF0-2B3018F20CF6}"/>
              </a:ext>
            </a:extLst>
          </p:cNvPr>
          <p:cNvSpPr txBox="1"/>
          <p:nvPr/>
        </p:nvSpPr>
        <p:spPr>
          <a:xfrm>
            <a:off x="1836092" y="5929633"/>
            <a:ext cx="5471815" cy="338554"/>
          </a:xfrm>
          <a:prstGeom prst="rect">
            <a:avLst/>
          </a:prstGeom>
          <a:noFill/>
        </p:spPr>
        <p:txBody>
          <a:bodyPr wrap="square" rtlCol="0">
            <a:spAutoFit/>
          </a:bodyPr>
          <a:lstStyle/>
          <a:p>
            <a:pPr algn="ctr"/>
            <a:r>
              <a:rPr lang="en-US" sz="1600" u="sng" dirty="0" err="1"/>
              <a:t>Schéma</a:t>
            </a:r>
            <a:r>
              <a:rPr lang="en-US" sz="1600" u="sng" dirty="0"/>
              <a:t> </a:t>
            </a:r>
            <a:r>
              <a:rPr lang="en-US" sz="1600" u="sng" dirty="0" err="1"/>
              <a:t>équivalent</a:t>
            </a:r>
            <a:r>
              <a:rPr lang="en-US" sz="1600" u="sng" dirty="0"/>
              <a:t> du </a:t>
            </a:r>
            <a:r>
              <a:rPr lang="en-US" sz="1600" u="sng" dirty="0" err="1"/>
              <a:t>transformateur</a:t>
            </a:r>
            <a:r>
              <a:rPr lang="en-US" sz="1600" u="sng" dirty="0"/>
              <a:t> </a:t>
            </a:r>
            <a:r>
              <a:rPr lang="en-US" sz="1600" u="sng" dirty="0" err="1"/>
              <a:t>ramené</a:t>
            </a:r>
            <a:r>
              <a:rPr lang="en-US" sz="1600" u="sng" dirty="0"/>
              <a:t> au </a:t>
            </a:r>
            <a:r>
              <a:rPr lang="en-US" sz="1600" u="sng" dirty="0" err="1"/>
              <a:t>primaire</a:t>
            </a:r>
            <a:endParaRPr lang="fr-FR" sz="1600" u="sng" dirty="0"/>
          </a:p>
        </p:txBody>
      </p:sp>
    </p:spTree>
    <p:extLst>
      <p:ext uri="{BB962C8B-B14F-4D97-AF65-F5344CB8AC3E}">
        <p14:creationId xmlns:p14="http://schemas.microsoft.com/office/powerpoint/2010/main" val="173661948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4596" name="ZoneTexte 230"/>
          <p:cNvSpPr txBox="1">
            <a:spLocks noChangeArrowheads="1"/>
          </p:cNvSpPr>
          <p:nvPr/>
        </p:nvSpPr>
        <p:spPr bwMode="auto">
          <a:xfrm>
            <a:off x="871992" y="1558422"/>
            <a:ext cx="4857750" cy="2620963"/>
          </a:xfrm>
          <a:prstGeom prst="rect">
            <a:avLst/>
          </a:prstGeom>
          <a:noFill/>
          <a:ln w="9525">
            <a:noFill/>
            <a:miter lim="800000"/>
            <a:headEnd/>
            <a:tailEnd/>
          </a:ln>
        </p:spPr>
        <p:txBody>
          <a:bodyPr>
            <a:spAutoFit/>
          </a:bodyPr>
          <a:lstStyle/>
          <a:p>
            <a:pPr algn="just"/>
            <a:r>
              <a:rPr lang="fr-FR" sz="1700" b="1" dirty="0"/>
              <a:t>Schéma équivalent ramené au secondaire:</a:t>
            </a:r>
          </a:p>
          <a:p>
            <a:pPr algn="just"/>
            <a:endParaRPr lang="fr-FR" sz="1700" b="1" dirty="0"/>
          </a:p>
          <a:p>
            <a:r>
              <a:rPr lang="it-IT" sz="1700" dirty="0"/>
              <a:t>    </a:t>
            </a:r>
            <a:r>
              <a:rPr lang="it-IT" sz="1700" u="sng" dirty="0"/>
              <a:t>U</a:t>
            </a:r>
            <a:r>
              <a:rPr lang="it-IT" sz="1700" baseline="-25000" dirty="0"/>
              <a:t>1</a:t>
            </a:r>
            <a:r>
              <a:rPr lang="it-IT" sz="1700" dirty="0"/>
              <a:t> = </a:t>
            </a:r>
            <a:r>
              <a:rPr lang="it-IT" sz="1700" u="sng" dirty="0"/>
              <a:t>E</a:t>
            </a:r>
            <a:r>
              <a:rPr lang="it-IT" sz="1700" baseline="-25000" dirty="0"/>
              <a:t>1</a:t>
            </a:r>
            <a:r>
              <a:rPr lang="it-IT" sz="1700" dirty="0"/>
              <a:t> + r</a:t>
            </a:r>
            <a:r>
              <a:rPr lang="it-IT" sz="1700" baseline="-25000" dirty="0"/>
              <a:t>1</a:t>
            </a:r>
            <a:r>
              <a:rPr lang="it-IT" sz="1700" dirty="0"/>
              <a:t> </a:t>
            </a:r>
            <a:r>
              <a:rPr lang="it-IT" sz="1700" u="sng" dirty="0"/>
              <a:t>I</a:t>
            </a:r>
            <a:r>
              <a:rPr lang="it-IT" sz="1700" baseline="-25000" dirty="0"/>
              <a:t>1</a:t>
            </a:r>
            <a:r>
              <a:rPr lang="it-IT" sz="1700" dirty="0"/>
              <a:t> + j ℓ</a:t>
            </a:r>
            <a:r>
              <a:rPr lang="it-IT" sz="1700" baseline="-25000" dirty="0"/>
              <a:t> 1</a:t>
            </a:r>
            <a:r>
              <a:rPr lang="it-IT" sz="1700" dirty="0"/>
              <a:t> </a:t>
            </a:r>
            <a:r>
              <a:rPr lang="el-GR" sz="1700" dirty="0"/>
              <a:t>ω</a:t>
            </a:r>
            <a:r>
              <a:rPr lang="it-IT" sz="1700" dirty="0"/>
              <a:t> </a:t>
            </a:r>
            <a:r>
              <a:rPr lang="it-IT" sz="1700" u="sng" dirty="0"/>
              <a:t>I</a:t>
            </a:r>
            <a:r>
              <a:rPr lang="it-IT" sz="1700" baseline="-25000" dirty="0"/>
              <a:t>1</a:t>
            </a:r>
            <a:endParaRPr lang="fr-FR" sz="1700" dirty="0"/>
          </a:p>
          <a:p>
            <a:endParaRPr lang="it-IT" sz="1700" dirty="0"/>
          </a:p>
          <a:p>
            <a:r>
              <a:rPr lang="it-IT" sz="1700" dirty="0"/>
              <a:t>    </a:t>
            </a:r>
            <a:r>
              <a:rPr lang="it-IT" sz="1700" u="sng" dirty="0"/>
              <a:t>U</a:t>
            </a:r>
            <a:r>
              <a:rPr lang="it-IT" sz="1700" baseline="-25000" dirty="0"/>
              <a:t>2</a:t>
            </a:r>
            <a:r>
              <a:rPr lang="it-IT" sz="1700" dirty="0"/>
              <a:t> = </a:t>
            </a:r>
            <a:r>
              <a:rPr lang="it-IT" sz="1700" u="sng" dirty="0"/>
              <a:t>E</a:t>
            </a:r>
            <a:r>
              <a:rPr lang="it-IT" sz="1700" baseline="-25000" dirty="0"/>
              <a:t>2</a:t>
            </a:r>
            <a:r>
              <a:rPr lang="it-IT" sz="1700" dirty="0"/>
              <a:t> - r</a:t>
            </a:r>
            <a:r>
              <a:rPr lang="it-IT" sz="1700" baseline="-25000" dirty="0"/>
              <a:t>2</a:t>
            </a:r>
            <a:r>
              <a:rPr lang="it-IT" sz="1700" dirty="0"/>
              <a:t> </a:t>
            </a:r>
            <a:r>
              <a:rPr lang="it-IT" sz="1700" u="sng" dirty="0"/>
              <a:t>I</a:t>
            </a:r>
            <a:r>
              <a:rPr lang="it-IT" sz="1700" baseline="-25000" dirty="0"/>
              <a:t>2</a:t>
            </a:r>
            <a:r>
              <a:rPr lang="it-IT" sz="1700" dirty="0"/>
              <a:t> - j ℓ</a:t>
            </a:r>
            <a:r>
              <a:rPr lang="it-IT" sz="1700" baseline="-25000" dirty="0"/>
              <a:t>2</a:t>
            </a:r>
            <a:r>
              <a:rPr lang="it-IT" sz="1700" dirty="0"/>
              <a:t> </a:t>
            </a:r>
            <a:r>
              <a:rPr lang="el-GR" sz="1700" dirty="0"/>
              <a:t>ω </a:t>
            </a:r>
            <a:r>
              <a:rPr lang="it-IT" sz="1700" u="sng" dirty="0"/>
              <a:t>I</a:t>
            </a:r>
            <a:r>
              <a:rPr lang="it-IT" sz="1700" baseline="-25000" dirty="0"/>
              <a:t>2</a:t>
            </a:r>
          </a:p>
          <a:p>
            <a:endParaRPr lang="fr-FR" sz="1700" dirty="0"/>
          </a:p>
          <a:p>
            <a:r>
              <a:rPr lang="it-IT" sz="1700" dirty="0"/>
              <a:t>     </a:t>
            </a:r>
            <a:r>
              <a:rPr lang="it-IT" sz="1700" u="sng" dirty="0"/>
              <a:t>E</a:t>
            </a:r>
            <a:r>
              <a:rPr lang="it-IT" sz="1700" baseline="-25000" dirty="0"/>
              <a:t>2</a:t>
            </a:r>
            <a:r>
              <a:rPr lang="it-IT" sz="1700" dirty="0"/>
              <a:t> = - m </a:t>
            </a:r>
            <a:r>
              <a:rPr lang="it-IT" sz="1700" u="sng" dirty="0"/>
              <a:t>E</a:t>
            </a:r>
            <a:r>
              <a:rPr lang="it-IT" sz="1700" baseline="-25000" dirty="0"/>
              <a:t>1</a:t>
            </a:r>
          </a:p>
          <a:p>
            <a:endParaRPr lang="it-IT" sz="1700" baseline="-25000" dirty="0"/>
          </a:p>
          <a:p>
            <a:r>
              <a:rPr lang="it-IT" sz="1700" dirty="0"/>
              <a:t>     </a:t>
            </a:r>
            <a:r>
              <a:rPr lang="it-IT" sz="1700" u="sng" dirty="0"/>
              <a:t>I</a:t>
            </a:r>
            <a:r>
              <a:rPr lang="it-IT" sz="1700" baseline="-25000" dirty="0"/>
              <a:t>1</a:t>
            </a:r>
            <a:r>
              <a:rPr lang="it-IT" sz="1700" dirty="0"/>
              <a:t> + m </a:t>
            </a:r>
            <a:r>
              <a:rPr lang="it-IT" sz="1700" u="sng" dirty="0"/>
              <a:t>I</a:t>
            </a:r>
            <a:r>
              <a:rPr lang="it-IT" sz="1700" baseline="-25000" dirty="0"/>
              <a:t>2</a:t>
            </a:r>
            <a:r>
              <a:rPr lang="it-IT" sz="1700" dirty="0"/>
              <a:t> = </a:t>
            </a:r>
            <a:r>
              <a:rPr lang="it-IT" sz="1700" u="sng" dirty="0"/>
              <a:t>I</a:t>
            </a:r>
            <a:r>
              <a:rPr lang="it-IT" sz="1700" baseline="-25000" dirty="0"/>
              <a:t>10</a:t>
            </a:r>
          </a:p>
          <a:p>
            <a:endParaRPr lang="fr-FR" sz="1700" dirty="0"/>
          </a:p>
        </p:txBody>
      </p:sp>
      <p:sp>
        <p:nvSpPr>
          <p:cNvPr id="238" name="Accolade ouvrante 237"/>
          <p:cNvSpPr/>
          <p:nvPr/>
        </p:nvSpPr>
        <p:spPr>
          <a:xfrm>
            <a:off x="1000125" y="2191544"/>
            <a:ext cx="142875" cy="16430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grpSp>
        <p:nvGrpSpPr>
          <p:cNvPr id="24600" name="Groupe 142"/>
          <p:cNvGrpSpPr>
            <a:grpSpLocks/>
          </p:cNvGrpSpPr>
          <p:nvPr/>
        </p:nvGrpSpPr>
        <p:grpSpPr bwMode="auto">
          <a:xfrm>
            <a:off x="1853387" y="4595564"/>
            <a:ext cx="5437226" cy="1589088"/>
            <a:chOff x="1143000" y="4124325"/>
            <a:chExt cx="5437226" cy="1589088"/>
          </a:xfrm>
        </p:grpSpPr>
        <p:grpSp>
          <p:nvGrpSpPr>
            <p:cNvPr id="24601" name="Groupe 139"/>
            <p:cNvGrpSpPr>
              <a:grpSpLocks/>
            </p:cNvGrpSpPr>
            <p:nvPr/>
          </p:nvGrpSpPr>
          <p:grpSpPr bwMode="auto">
            <a:xfrm>
              <a:off x="1143000" y="4124325"/>
              <a:ext cx="5437226" cy="1589088"/>
              <a:chOff x="1143000" y="4124325"/>
              <a:chExt cx="5437226" cy="1589088"/>
            </a:xfrm>
          </p:grpSpPr>
          <p:grpSp>
            <p:nvGrpSpPr>
              <p:cNvPr id="24604" name="Group 2"/>
              <p:cNvGrpSpPr>
                <a:grpSpLocks/>
              </p:cNvGrpSpPr>
              <p:nvPr/>
            </p:nvGrpSpPr>
            <p:grpSpPr bwMode="auto">
              <a:xfrm>
                <a:off x="1854200" y="4675188"/>
                <a:ext cx="228600" cy="1017587"/>
                <a:chOff x="2168" y="13849"/>
                <a:chExt cx="599" cy="1648"/>
              </a:xfrm>
            </p:grpSpPr>
            <p:grpSp>
              <p:nvGrpSpPr>
                <p:cNvPr id="24697" name="Group 3"/>
                <p:cNvGrpSpPr>
                  <a:grpSpLocks/>
                </p:cNvGrpSpPr>
                <p:nvPr/>
              </p:nvGrpSpPr>
              <p:grpSpPr bwMode="auto">
                <a:xfrm rot="-5217827">
                  <a:off x="2435" y="14987"/>
                  <a:ext cx="193" cy="470"/>
                  <a:chOff x="4297" y="9376"/>
                  <a:chExt cx="1220" cy="2462"/>
                </a:xfrm>
              </p:grpSpPr>
              <p:sp>
                <p:nvSpPr>
                  <p:cNvPr id="24718" name="Arc 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9" name="Arc 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98" name="Group 6"/>
                <p:cNvGrpSpPr>
                  <a:grpSpLocks/>
                </p:cNvGrpSpPr>
                <p:nvPr/>
              </p:nvGrpSpPr>
              <p:grpSpPr bwMode="auto">
                <a:xfrm rot="-5217827">
                  <a:off x="2429" y="14793"/>
                  <a:ext cx="193" cy="471"/>
                  <a:chOff x="4297" y="9376"/>
                  <a:chExt cx="1220" cy="2462"/>
                </a:xfrm>
              </p:grpSpPr>
              <p:sp>
                <p:nvSpPr>
                  <p:cNvPr id="24716" name="Arc 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7" name="Arc 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99" name="Group 9"/>
                <p:cNvGrpSpPr>
                  <a:grpSpLocks/>
                </p:cNvGrpSpPr>
                <p:nvPr/>
              </p:nvGrpSpPr>
              <p:grpSpPr bwMode="auto">
                <a:xfrm rot="-5217827">
                  <a:off x="2407" y="14621"/>
                  <a:ext cx="193" cy="469"/>
                  <a:chOff x="4297" y="9376"/>
                  <a:chExt cx="1220" cy="2462"/>
                </a:xfrm>
              </p:grpSpPr>
              <p:sp>
                <p:nvSpPr>
                  <p:cNvPr id="24714" name="Arc 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5" name="Arc 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0" name="Group 12"/>
                <p:cNvGrpSpPr>
                  <a:grpSpLocks/>
                </p:cNvGrpSpPr>
                <p:nvPr/>
              </p:nvGrpSpPr>
              <p:grpSpPr bwMode="auto">
                <a:xfrm rot="-5217827">
                  <a:off x="2384" y="14440"/>
                  <a:ext cx="193" cy="470"/>
                  <a:chOff x="4297" y="9376"/>
                  <a:chExt cx="1220" cy="2462"/>
                </a:xfrm>
              </p:grpSpPr>
              <p:sp>
                <p:nvSpPr>
                  <p:cNvPr id="24712" name="Arc 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3" name="Arc 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1" name="Group 15"/>
                <p:cNvGrpSpPr>
                  <a:grpSpLocks/>
                </p:cNvGrpSpPr>
                <p:nvPr/>
              </p:nvGrpSpPr>
              <p:grpSpPr bwMode="auto">
                <a:xfrm rot="-5217827">
                  <a:off x="2365" y="14260"/>
                  <a:ext cx="193" cy="470"/>
                  <a:chOff x="4297" y="9376"/>
                  <a:chExt cx="1220" cy="2462"/>
                </a:xfrm>
              </p:grpSpPr>
              <p:sp>
                <p:nvSpPr>
                  <p:cNvPr id="24710" name="Arc 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1" name="Arc 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2" name="Group 18"/>
                <p:cNvGrpSpPr>
                  <a:grpSpLocks/>
                </p:cNvGrpSpPr>
                <p:nvPr/>
              </p:nvGrpSpPr>
              <p:grpSpPr bwMode="auto">
                <a:xfrm rot="-5217827">
                  <a:off x="2343" y="14087"/>
                  <a:ext cx="193" cy="470"/>
                  <a:chOff x="4297" y="9376"/>
                  <a:chExt cx="1220" cy="2462"/>
                </a:xfrm>
              </p:grpSpPr>
              <p:sp>
                <p:nvSpPr>
                  <p:cNvPr id="24708" name="Arc 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09" name="Arc 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703" name="Freeform 21"/>
                <p:cNvSpPr>
                  <a:spLocks/>
                </p:cNvSpPr>
                <p:nvPr/>
              </p:nvSpPr>
              <p:spPr bwMode="auto">
                <a:xfrm rot="-10684330">
                  <a:off x="2293" y="15310"/>
                  <a:ext cx="324" cy="187"/>
                </a:xfrm>
                <a:custGeom>
                  <a:avLst/>
                  <a:gdLst>
                    <a:gd name="T0" fmla="*/ 0 w 309"/>
                    <a:gd name="T1" fmla="*/ 11 h 267"/>
                    <a:gd name="T2" fmla="*/ 363 w 309"/>
                    <a:gd name="T3" fmla="*/ 30 h 267"/>
                    <a:gd name="T4" fmla="*/ 363 w 309"/>
                    <a:gd name="T5" fmla="*/ 64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nvGrpSpPr>
                <p:cNvPr id="24704" name="Group 22"/>
                <p:cNvGrpSpPr>
                  <a:grpSpLocks/>
                </p:cNvGrpSpPr>
                <p:nvPr/>
              </p:nvGrpSpPr>
              <p:grpSpPr bwMode="auto">
                <a:xfrm rot="-5362751">
                  <a:off x="2347" y="13914"/>
                  <a:ext cx="193" cy="470"/>
                  <a:chOff x="4297" y="9376"/>
                  <a:chExt cx="1220" cy="2462"/>
                </a:xfrm>
              </p:grpSpPr>
              <p:sp>
                <p:nvSpPr>
                  <p:cNvPr id="24706" name="Arc 2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07" name="Arc 2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705" name="Freeform 25"/>
                <p:cNvSpPr>
                  <a:spLocks/>
                </p:cNvSpPr>
                <p:nvPr/>
              </p:nvSpPr>
              <p:spPr bwMode="auto">
                <a:xfrm rot="-10684330">
                  <a:off x="2168" y="13849"/>
                  <a:ext cx="171" cy="210"/>
                </a:xfrm>
                <a:custGeom>
                  <a:avLst/>
                  <a:gdLst>
                    <a:gd name="T0" fmla="*/ 145 w 163"/>
                    <a:gd name="T1" fmla="*/ 0 h 300"/>
                    <a:gd name="T2" fmla="*/ 145 w 163"/>
                    <a:gd name="T3" fmla="*/ 53 h 300"/>
                    <a:gd name="T4" fmla="*/ 72 w 163"/>
                    <a:gd name="T5" fmla="*/ 67 h 300"/>
                    <a:gd name="T6" fmla="*/ 0 w 163"/>
                    <a:gd name="T7" fmla="*/ 72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4605" name="Group 26"/>
              <p:cNvGrpSpPr>
                <a:grpSpLocks/>
              </p:cNvGrpSpPr>
              <p:nvPr/>
            </p:nvGrpSpPr>
            <p:grpSpPr bwMode="auto">
              <a:xfrm>
                <a:off x="3127375" y="4645025"/>
                <a:ext cx="687388" cy="185738"/>
                <a:chOff x="9037" y="8192"/>
                <a:chExt cx="1081" cy="292"/>
              </a:xfrm>
            </p:grpSpPr>
            <p:grpSp>
              <p:nvGrpSpPr>
                <p:cNvPr id="24683" name="Group 27"/>
                <p:cNvGrpSpPr>
                  <a:grpSpLocks/>
                </p:cNvGrpSpPr>
                <p:nvPr/>
              </p:nvGrpSpPr>
              <p:grpSpPr bwMode="auto">
                <a:xfrm rot="-40404">
                  <a:off x="9188" y="8235"/>
                  <a:ext cx="204" cy="249"/>
                  <a:chOff x="4297" y="9376"/>
                  <a:chExt cx="1220" cy="2462"/>
                </a:xfrm>
              </p:grpSpPr>
              <p:sp>
                <p:nvSpPr>
                  <p:cNvPr id="24695" name="Arc 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6" name="Arc 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4" name="Group 30"/>
                <p:cNvGrpSpPr>
                  <a:grpSpLocks/>
                </p:cNvGrpSpPr>
                <p:nvPr/>
              </p:nvGrpSpPr>
              <p:grpSpPr bwMode="auto">
                <a:xfrm rot="-40404">
                  <a:off x="9384" y="8225"/>
                  <a:ext cx="205" cy="249"/>
                  <a:chOff x="4297" y="9376"/>
                  <a:chExt cx="1220" cy="2462"/>
                </a:xfrm>
              </p:grpSpPr>
              <p:sp>
                <p:nvSpPr>
                  <p:cNvPr id="24693" name="Arc 3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4" name="Arc 3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5" name="Group 33"/>
                <p:cNvGrpSpPr>
                  <a:grpSpLocks/>
                </p:cNvGrpSpPr>
                <p:nvPr/>
              </p:nvGrpSpPr>
              <p:grpSpPr bwMode="auto">
                <a:xfrm rot="-40404">
                  <a:off x="9572" y="8209"/>
                  <a:ext cx="205" cy="249"/>
                  <a:chOff x="4297" y="9376"/>
                  <a:chExt cx="1220" cy="2462"/>
                </a:xfrm>
              </p:grpSpPr>
              <p:sp>
                <p:nvSpPr>
                  <p:cNvPr id="24691" name="Arc 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2" name="Arc 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6" name="Group 36"/>
                <p:cNvGrpSpPr>
                  <a:grpSpLocks/>
                </p:cNvGrpSpPr>
                <p:nvPr/>
              </p:nvGrpSpPr>
              <p:grpSpPr bwMode="auto">
                <a:xfrm rot="-40404">
                  <a:off x="9754" y="8192"/>
                  <a:ext cx="204" cy="249"/>
                  <a:chOff x="4297" y="9376"/>
                  <a:chExt cx="1220" cy="2462"/>
                </a:xfrm>
              </p:grpSpPr>
              <p:sp>
                <p:nvSpPr>
                  <p:cNvPr id="24689" name="Arc 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0" name="Arc 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687" name="Line 3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4688" name="Line 4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4606" name="Group 41"/>
              <p:cNvGrpSpPr>
                <a:grpSpLocks/>
              </p:cNvGrpSpPr>
              <p:nvPr/>
            </p:nvGrpSpPr>
            <p:grpSpPr bwMode="auto">
              <a:xfrm>
                <a:off x="2439988" y="4670425"/>
                <a:ext cx="700087" cy="114300"/>
                <a:chOff x="1796" y="5577"/>
                <a:chExt cx="1102" cy="180"/>
              </a:xfrm>
            </p:grpSpPr>
            <p:grpSp>
              <p:nvGrpSpPr>
                <p:cNvPr id="24664" name="Group 42"/>
                <p:cNvGrpSpPr>
                  <a:grpSpLocks/>
                </p:cNvGrpSpPr>
                <p:nvPr/>
              </p:nvGrpSpPr>
              <p:grpSpPr bwMode="auto">
                <a:xfrm>
                  <a:off x="1796" y="5577"/>
                  <a:ext cx="722" cy="180"/>
                  <a:chOff x="1876" y="5577"/>
                  <a:chExt cx="722" cy="180"/>
                </a:xfrm>
              </p:grpSpPr>
              <p:grpSp>
                <p:nvGrpSpPr>
                  <p:cNvPr id="24666" name="Group 43"/>
                  <p:cNvGrpSpPr>
                    <a:grpSpLocks/>
                  </p:cNvGrpSpPr>
                  <p:nvPr/>
                </p:nvGrpSpPr>
                <p:grpSpPr bwMode="auto">
                  <a:xfrm rot="10739694">
                    <a:off x="2058" y="5577"/>
                    <a:ext cx="540" cy="180"/>
                    <a:chOff x="8257" y="9157"/>
                    <a:chExt cx="1800" cy="180"/>
                  </a:xfrm>
                </p:grpSpPr>
                <p:grpSp>
                  <p:nvGrpSpPr>
                    <p:cNvPr id="24668" name="Group 44"/>
                    <p:cNvGrpSpPr>
                      <a:grpSpLocks/>
                    </p:cNvGrpSpPr>
                    <p:nvPr/>
                  </p:nvGrpSpPr>
                  <p:grpSpPr bwMode="auto">
                    <a:xfrm>
                      <a:off x="8617" y="9157"/>
                      <a:ext cx="360" cy="180"/>
                      <a:chOff x="8617" y="9157"/>
                      <a:chExt cx="360" cy="180"/>
                    </a:xfrm>
                  </p:grpSpPr>
                  <p:sp>
                    <p:nvSpPr>
                      <p:cNvPr id="24681" name="Line 4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82" name="Line 4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69" name="Group 47"/>
                    <p:cNvGrpSpPr>
                      <a:grpSpLocks/>
                    </p:cNvGrpSpPr>
                    <p:nvPr/>
                  </p:nvGrpSpPr>
                  <p:grpSpPr bwMode="auto">
                    <a:xfrm>
                      <a:off x="8977" y="9157"/>
                      <a:ext cx="360" cy="180"/>
                      <a:chOff x="8617" y="9157"/>
                      <a:chExt cx="360" cy="180"/>
                    </a:xfrm>
                  </p:grpSpPr>
                  <p:sp>
                    <p:nvSpPr>
                      <p:cNvPr id="24679" name="Line 4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80" name="Line 4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0" name="Group 50"/>
                    <p:cNvGrpSpPr>
                      <a:grpSpLocks/>
                    </p:cNvGrpSpPr>
                    <p:nvPr/>
                  </p:nvGrpSpPr>
                  <p:grpSpPr bwMode="auto">
                    <a:xfrm>
                      <a:off x="9337" y="9157"/>
                      <a:ext cx="360" cy="180"/>
                      <a:chOff x="8617" y="9157"/>
                      <a:chExt cx="360" cy="180"/>
                    </a:xfrm>
                  </p:grpSpPr>
                  <p:sp>
                    <p:nvSpPr>
                      <p:cNvPr id="24677" name="Line 5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8" name="Line 5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1" name="Group 53"/>
                    <p:cNvGrpSpPr>
                      <a:grpSpLocks/>
                    </p:cNvGrpSpPr>
                    <p:nvPr/>
                  </p:nvGrpSpPr>
                  <p:grpSpPr bwMode="auto">
                    <a:xfrm>
                      <a:off x="9697" y="9157"/>
                      <a:ext cx="360" cy="180"/>
                      <a:chOff x="8617" y="9157"/>
                      <a:chExt cx="360" cy="180"/>
                    </a:xfrm>
                  </p:grpSpPr>
                  <p:sp>
                    <p:nvSpPr>
                      <p:cNvPr id="24675" name="Line 5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6" name="Line 5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2" name="Group 56"/>
                    <p:cNvGrpSpPr>
                      <a:grpSpLocks/>
                    </p:cNvGrpSpPr>
                    <p:nvPr/>
                  </p:nvGrpSpPr>
                  <p:grpSpPr bwMode="auto">
                    <a:xfrm>
                      <a:off x="8257" y="9157"/>
                      <a:ext cx="360" cy="180"/>
                      <a:chOff x="8617" y="9157"/>
                      <a:chExt cx="360" cy="180"/>
                    </a:xfrm>
                  </p:grpSpPr>
                  <p:sp>
                    <p:nvSpPr>
                      <p:cNvPr id="24673" name="Line 5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4" name="Line 5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4667" name="Line 5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4665" name="Line 6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4607" name="Line 61"/>
              <p:cNvSpPr>
                <a:spLocks noChangeShapeType="1"/>
              </p:cNvSpPr>
              <p:nvPr/>
            </p:nvSpPr>
            <p:spPr bwMode="auto">
              <a:xfrm>
                <a:off x="3816350" y="4654550"/>
                <a:ext cx="685800" cy="0"/>
              </a:xfrm>
              <a:prstGeom prst="line">
                <a:avLst/>
              </a:prstGeom>
              <a:noFill/>
              <a:ln w="9525">
                <a:solidFill>
                  <a:srgbClr val="000000"/>
                </a:solidFill>
                <a:round/>
                <a:headEnd/>
                <a:tailEnd/>
              </a:ln>
            </p:spPr>
            <p:txBody>
              <a:bodyPr/>
              <a:lstStyle/>
              <a:p>
                <a:endParaRPr lang="fr-FR"/>
              </a:p>
            </p:txBody>
          </p:sp>
          <p:grpSp>
            <p:nvGrpSpPr>
              <p:cNvPr id="24608" name="Group 62"/>
              <p:cNvGrpSpPr>
                <a:grpSpLocks/>
              </p:cNvGrpSpPr>
              <p:nvPr/>
            </p:nvGrpSpPr>
            <p:grpSpPr bwMode="auto">
              <a:xfrm>
                <a:off x="5210175" y="4611688"/>
                <a:ext cx="685800" cy="185737"/>
                <a:chOff x="9037" y="8192"/>
                <a:chExt cx="1081" cy="292"/>
              </a:xfrm>
            </p:grpSpPr>
            <p:grpSp>
              <p:nvGrpSpPr>
                <p:cNvPr id="24650" name="Group 63"/>
                <p:cNvGrpSpPr>
                  <a:grpSpLocks/>
                </p:cNvGrpSpPr>
                <p:nvPr/>
              </p:nvGrpSpPr>
              <p:grpSpPr bwMode="auto">
                <a:xfrm rot="-40404">
                  <a:off x="9188" y="8235"/>
                  <a:ext cx="204" cy="249"/>
                  <a:chOff x="4297" y="9376"/>
                  <a:chExt cx="1220" cy="2462"/>
                </a:xfrm>
              </p:grpSpPr>
              <p:sp>
                <p:nvSpPr>
                  <p:cNvPr id="24662" name="Arc 6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63" name="Arc 6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1" name="Group 66"/>
                <p:cNvGrpSpPr>
                  <a:grpSpLocks/>
                </p:cNvGrpSpPr>
                <p:nvPr/>
              </p:nvGrpSpPr>
              <p:grpSpPr bwMode="auto">
                <a:xfrm rot="-40404">
                  <a:off x="9384" y="8225"/>
                  <a:ext cx="205" cy="249"/>
                  <a:chOff x="4297" y="9376"/>
                  <a:chExt cx="1220" cy="2462"/>
                </a:xfrm>
              </p:grpSpPr>
              <p:sp>
                <p:nvSpPr>
                  <p:cNvPr id="24660" name="Arc 6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61" name="Arc 6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2" name="Group 69"/>
                <p:cNvGrpSpPr>
                  <a:grpSpLocks/>
                </p:cNvGrpSpPr>
                <p:nvPr/>
              </p:nvGrpSpPr>
              <p:grpSpPr bwMode="auto">
                <a:xfrm rot="-40404">
                  <a:off x="9572" y="8209"/>
                  <a:ext cx="205" cy="249"/>
                  <a:chOff x="4297" y="9376"/>
                  <a:chExt cx="1220" cy="2462"/>
                </a:xfrm>
              </p:grpSpPr>
              <p:sp>
                <p:nvSpPr>
                  <p:cNvPr id="24658" name="Arc 7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59" name="Arc 7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3" name="Group 72"/>
                <p:cNvGrpSpPr>
                  <a:grpSpLocks/>
                </p:cNvGrpSpPr>
                <p:nvPr/>
              </p:nvGrpSpPr>
              <p:grpSpPr bwMode="auto">
                <a:xfrm rot="-40404">
                  <a:off x="9754" y="8192"/>
                  <a:ext cx="204" cy="249"/>
                  <a:chOff x="4297" y="9376"/>
                  <a:chExt cx="1220" cy="2462"/>
                </a:xfrm>
              </p:grpSpPr>
              <p:sp>
                <p:nvSpPr>
                  <p:cNvPr id="24656" name="Arc 7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57" name="Arc 7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654" name="Line 75"/>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4655" name="Line 76"/>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4609" name="Group 77"/>
              <p:cNvGrpSpPr>
                <a:grpSpLocks/>
              </p:cNvGrpSpPr>
              <p:nvPr/>
            </p:nvGrpSpPr>
            <p:grpSpPr bwMode="auto">
              <a:xfrm>
                <a:off x="4513263" y="4646613"/>
                <a:ext cx="700087" cy="114300"/>
                <a:chOff x="1796" y="5577"/>
                <a:chExt cx="1102" cy="180"/>
              </a:xfrm>
            </p:grpSpPr>
            <p:grpSp>
              <p:nvGrpSpPr>
                <p:cNvPr id="24631" name="Group 78"/>
                <p:cNvGrpSpPr>
                  <a:grpSpLocks/>
                </p:cNvGrpSpPr>
                <p:nvPr/>
              </p:nvGrpSpPr>
              <p:grpSpPr bwMode="auto">
                <a:xfrm>
                  <a:off x="1796" y="5577"/>
                  <a:ext cx="722" cy="180"/>
                  <a:chOff x="1876" y="5577"/>
                  <a:chExt cx="722" cy="180"/>
                </a:xfrm>
              </p:grpSpPr>
              <p:grpSp>
                <p:nvGrpSpPr>
                  <p:cNvPr id="24633" name="Group 79"/>
                  <p:cNvGrpSpPr>
                    <a:grpSpLocks/>
                  </p:cNvGrpSpPr>
                  <p:nvPr/>
                </p:nvGrpSpPr>
                <p:grpSpPr bwMode="auto">
                  <a:xfrm rot="10739694">
                    <a:off x="2058" y="5577"/>
                    <a:ext cx="540" cy="180"/>
                    <a:chOff x="8257" y="9157"/>
                    <a:chExt cx="1800" cy="180"/>
                  </a:xfrm>
                </p:grpSpPr>
                <p:grpSp>
                  <p:nvGrpSpPr>
                    <p:cNvPr id="24635" name="Group 80"/>
                    <p:cNvGrpSpPr>
                      <a:grpSpLocks/>
                    </p:cNvGrpSpPr>
                    <p:nvPr/>
                  </p:nvGrpSpPr>
                  <p:grpSpPr bwMode="auto">
                    <a:xfrm>
                      <a:off x="8617" y="9157"/>
                      <a:ext cx="360" cy="180"/>
                      <a:chOff x="8617" y="9157"/>
                      <a:chExt cx="360" cy="180"/>
                    </a:xfrm>
                  </p:grpSpPr>
                  <p:sp>
                    <p:nvSpPr>
                      <p:cNvPr id="24648" name="Line 8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9" name="Line 8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6" name="Group 83"/>
                    <p:cNvGrpSpPr>
                      <a:grpSpLocks/>
                    </p:cNvGrpSpPr>
                    <p:nvPr/>
                  </p:nvGrpSpPr>
                  <p:grpSpPr bwMode="auto">
                    <a:xfrm>
                      <a:off x="8977" y="9157"/>
                      <a:ext cx="360" cy="180"/>
                      <a:chOff x="8617" y="9157"/>
                      <a:chExt cx="360" cy="180"/>
                    </a:xfrm>
                  </p:grpSpPr>
                  <p:sp>
                    <p:nvSpPr>
                      <p:cNvPr id="24646" name="Line 8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7" name="Line 8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7" name="Group 86"/>
                    <p:cNvGrpSpPr>
                      <a:grpSpLocks/>
                    </p:cNvGrpSpPr>
                    <p:nvPr/>
                  </p:nvGrpSpPr>
                  <p:grpSpPr bwMode="auto">
                    <a:xfrm>
                      <a:off x="9337" y="9157"/>
                      <a:ext cx="360" cy="180"/>
                      <a:chOff x="8617" y="9157"/>
                      <a:chExt cx="360" cy="180"/>
                    </a:xfrm>
                  </p:grpSpPr>
                  <p:sp>
                    <p:nvSpPr>
                      <p:cNvPr id="24644" name="Line 8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5" name="Line 8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8" name="Group 89"/>
                    <p:cNvGrpSpPr>
                      <a:grpSpLocks/>
                    </p:cNvGrpSpPr>
                    <p:nvPr/>
                  </p:nvGrpSpPr>
                  <p:grpSpPr bwMode="auto">
                    <a:xfrm>
                      <a:off x="9697" y="9157"/>
                      <a:ext cx="360" cy="180"/>
                      <a:chOff x="8617" y="9157"/>
                      <a:chExt cx="360" cy="180"/>
                    </a:xfrm>
                  </p:grpSpPr>
                  <p:sp>
                    <p:nvSpPr>
                      <p:cNvPr id="24642" name="Line 9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3" name="Line 9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9" name="Group 92"/>
                    <p:cNvGrpSpPr>
                      <a:grpSpLocks/>
                    </p:cNvGrpSpPr>
                    <p:nvPr/>
                  </p:nvGrpSpPr>
                  <p:grpSpPr bwMode="auto">
                    <a:xfrm>
                      <a:off x="8257" y="9157"/>
                      <a:ext cx="360" cy="180"/>
                      <a:chOff x="8617" y="9157"/>
                      <a:chExt cx="360" cy="180"/>
                    </a:xfrm>
                  </p:grpSpPr>
                  <p:sp>
                    <p:nvSpPr>
                      <p:cNvPr id="24640" name="Line 9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1" name="Line 9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4634" name="Line 95"/>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4632" name="Line 96"/>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4610" name="Line 97"/>
              <p:cNvSpPr>
                <a:spLocks noChangeShapeType="1"/>
              </p:cNvSpPr>
              <p:nvPr/>
            </p:nvSpPr>
            <p:spPr bwMode="auto">
              <a:xfrm>
                <a:off x="5857875" y="4629150"/>
                <a:ext cx="114300" cy="0"/>
              </a:xfrm>
              <a:prstGeom prst="line">
                <a:avLst/>
              </a:prstGeom>
              <a:noFill/>
              <a:ln w="9525">
                <a:solidFill>
                  <a:srgbClr val="000000"/>
                </a:solidFill>
                <a:round/>
                <a:headEnd/>
                <a:tailEnd type="stealth" w="med" len="med"/>
              </a:ln>
            </p:spPr>
            <p:txBody>
              <a:bodyPr/>
              <a:lstStyle/>
              <a:p>
                <a:endParaRPr lang="fr-FR"/>
              </a:p>
            </p:txBody>
          </p:sp>
          <p:sp>
            <p:nvSpPr>
              <p:cNvPr id="24611" name="Line 98"/>
              <p:cNvSpPr>
                <a:spLocks noChangeShapeType="1"/>
              </p:cNvSpPr>
              <p:nvPr/>
            </p:nvSpPr>
            <p:spPr bwMode="auto">
              <a:xfrm>
                <a:off x="4168775" y="4660900"/>
                <a:ext cx="0" cy="342900"/>
              </a:xfrm>
              <a:prstGeom prst="line">
                <a:avLst/>
              </a:prstGeom>
              <a:noFill/>
              <a:ln w="9525">
                <a:solidFill>
                  <a:srgbClr val="000000"/>
                </a:solidFill>
                <a:round/>
                <a:headEnd/>
                <a:tailEnd/>
              </a:ln>
            </p:spPr>
            <p:txBody>
              <a:bodyPr/>
              <a:lstStyle/>
              <a:p>
                <a:endParaRPr lang="fr-FR"/>
              </a:p>
            </p:txBody>
          </p:sp>
          <p:sp>
            <p:nvSpPr>
              <p:cNvPr id="24612" name="Line 99"/>
              <p:cNvSpPr>
                <a:spLocks noChangeShapeType="1"/>
              </p:cNvSpPr>
              <p:nvPr/>
            </p:nvSpPr>
            <p:spPr bwMode="auto">
              <a:xfrm>
                <a:off x="4168775" y="4797425"/>
                <a:ext cx="0" cy="114300"/>
              </a:xfrm>
              <a:prstGeom prst="line">
                <a:avLst/>
              </a:prstGeom>
              <a:noFill/>
              <a:ln w="9525">
                <a:solidFill>
                  <a:srgbClr val="000000"/>
                </a:solidFill>
                <a:round/>
                <a:headEnd/>
                <a:tailEnd type="stealth" w="med" len="med"/>
              </a:ln>
            </p:spPr>
            <p:txBody>
              <a:bodyPr/>
              <a:lstStyle/>
              <a:p>
                <a:endParaRPr lang="fr-FR"/>
              </a:p>
            </p:txBody>
          </p:sp>
          <p:sp>
            <p:nvSpPr>
              <p:cNvPr id="24613" name="Line 100"/>
              <p:cNvSpPr>
                <a:spLocks noChangeShapeType="1"/>
              </p:cNvSpPr>
              <p:nvPr/>
            </p:nvSpPr>
            <p:spPr bwMode="auto">
              <a:xfrm>
                <a:off x="1997075" y="5676900"/>
                <a:ext cx="4229100" cy="0"/>
              </a:xfrm>
              <a:prstGeom prst="line">
                <a:avLst/>
              </a:prstGeom>
              <a:noFill/>
              <a:ln w="9525">
                <a:solidFill>
                  <a:srgbClr val="000000"/>
                </a:solidFill>
                <a:round/>
                <a:headEnd/>
                <a:tailEnd/>
              </a:ln>
            </p:spPr>
            <p:txBody>
              <a:bodyPr/>
              <a:lstStyle/>
              <a:p>
                <a:endParaRPr lang="fr-FR"/>
              </a:p>
            </p:txBody>
          </p:sp>
          <p:sp>
            <p:nvSpPr>
              <p:cNvPr id="24614" name="Line 102"/>
              <p:cNvSpPr>
                <a:spLocks noChangeShapeType="1"/>
              </p:cNvSpPr>
              <p:nvPr/>
            </p:nvSpPr>
            <p:spPr bwMode="auto">
              <a:xfrm flipV="1">
                <a:off x="2122415" y="4797152"/>
                <a:ext cx="0" cy="800100"/>
              </a:xfrm>
              <a:prstGeom prst="line">
                <a:avLst/>
              </a:prstGeom>
              <a:noFill/>
              <a:ln w="9525">
                <a:solidFill>
                  <a:srgbClr val="000000"/>
                </a:solidFill>
                <a:round/>
                <a:headEnd/>
                <a:tailEnd type="triangle" w="med" len="med"/>
              </a:ln>
            </p:spPr>
            <p:txBody>
              <a:bodyPr/>
              <a:lstStyle/>
              <a:p>
                <a:endParaRPr lang="fr-FR"/>
              </a:p>
            </p:txBody>
          </p:sp>
          <p:sp>
            <p:nvSpPr>
              <p:cNvPr id="24615" name="Line 103"/>
              <p:cNvSpPr>
                <a:spLocks noChangeShapeType="1"/>
              </p:cNvSpPr>
              <p:nvPr/>
            </p:nvSpPr>
            <p:spPr bwMode="auto">
              <a:xfrm>
                <a:off x="2111375" y="4670425"/>
                <a:ext cx="228600" cy="0"/>
              </a:xfrm>
              <a:prstGeom prst="line">
                <a:avLst/>
              </a:prstGeom>
              <a:noFill/>
              <a:ln w="9525">
                <a:solidFill>
                  <a:srgbClr val="000000"/>
                </a:solidFill>
                <a:round/>
                <a:headEnd/>
                <a:tailEnd type="stealth" w="med" len="med"/>
              </a:ln>
            </p:spPr>
            <p:txBody>
              <a:bodyPr/>
              <a:lstStyle/>
              <a:p>
                <a:endParaRPr lang="fr-FR"/>
              </a:p>
            </p:txBody>
          </p:sp>
          <p:sp>
            <p:nvSpPr>
              <p:cNvPr id="24616" name="Line 105"/>
              <p:cNvSpPr>
                <a:spLocks noChangeShapeType="1"/>
              </p:cNvSpPr>
              <p:nvPr/>
            </p:nvSpPr>
            <p:spPr bwMode="auto">
              <a:xfrm flipV="1">
                <a:off x="5997575" y="4645025"/>
                <a:ext cx="0" cy="1028700"/>
              </a:xfrm>
              <a:prstGeom prst="line">
                <a:avLst/>
              </a:prstGeom>
              <a:noFill/>
              <a:ln w="9525">
                <a:solidFill>
                  <a:srgbClr val="000000"/>
                </a:solidFill>
                <a:round/>
                <a:headEnd/>
                <a:tailEnd type="triangle" w="med" len="med"/>
              </a:ln>
            </p:spPr>
            <p:txBody>
              <a:bodyPr/>
              <a:lstStyle/>
              <a:p>
                <a:endParaRPr lang="fr-FR"/>
              </a:p>
            </p:txBody>
          </p:sp>
          <p:sp>
            <p:nvSpPr>
              <p:cNvPr id="24617" name="Line 106"/>
              <p:cNvSpPr>
                <a:spLocks noChangeShapeType="1"/>
              </p:cNvSpPr>
              <p:nvPr/>
            </p:nvSpPr>
            <p:spPr bwMode="auto">
              <a:xfrm>
                <a:off x="3816350" y="5018088"/>
                <a:ext cx="685800" cy="0"/>
              </a:xfrm>
              <a:prstGeom prst="line">
                <a:avLst/>
              </a:prstGeom>
              <a:noFill/>
              <a:ln w="9525">
                <a:solidFill>
                  <a:srgbClr val="000000"/>
                </a:solidFill>
                <a:round/>
                <a:headEnd/>
                <a:tailEnd/>
              </a:ln>
            </p:spPr>
            <p:txBody>
              <a:bodyPr/>
              <a:lstStyle/>
              <a:p>
                <a:endParaRPr lang="fr-FR"/>
              </a:p>
            </p:txBody>
          </p:sp>
          <p:sp>
            <p:nvSpPr>
              <p:cNvPr id="24618" name="Line 107"/>
              <p:cNvSpPr>
                <a:spLocks noChangeShapeType="1"/>
              </p:cNvSpPr>
              <p:nvPr/>
            </p:nvSpPr>
            <p:spPr bwMode="auto">
              <a:xfrm>
                <a:off x="3816350" y="5026025"/>
                <a:ext cx="9525" cy="687388"/>
              </a:xfrm>
              <a:prstGeom prst="line">
                <a:avLst/>
              </a:prstGeom>
              <a:noFill/>
              <a:ln w="9525">
                <a:solidFill>
                  <a:srgbClr val="000000"/>
                </a:solidFill>
                <a:prstDash val="dash"/>
                <a:round/>
                <a:headEnd/>
                <a:tailEnd/>
              </a:ln>
            </p:spPr>
            <p:txBody>
              <a:bodyPr/>
              <a:lstStyle/>
              <a:p>
                <a:endParaRPr lang="fr-FR"/>
              </a:p>
            </p:txBody>
          </p:sp>
          <p:sp>
            <p:nvSpPr>
              <p:cNvPr id="24619" name="Line 108"/>
              <p:cNvSpPr>
                <a:spLocks noChangeShapeType="1"/>
              </p:cNvSpPr>
              <p:nvPr/>
            </p:nvSpPr>
            <p:spPr bwMode="auto">
              <a:xfrm>
                <a:off x="4511675" y="5027613"/>
                <a:ext cx="0" cy="685800"/>
              </a:xfrm>
              <a:prstGeom prst="line">
                <a:avLst/>
              </a:prstGeom>
              <a:noFill/>
              <a:ln w="9525">
                <a:solidFill>
                  <a:srgbClr val="000000"/>
                </a:solidFill>
                <a:prstDash val="dash"/>
                <a:round/>
                <a:headEnd/>
                <a:tailEnd/>
              </a:ln>
            </p:spPr>
            <p:txBody>
              <a:bodyPr/>
              <a:lstStyle/>
              <a:p>
                <a:endParaRPr lang="fr-FR"/>
              </a:p>
            </p:txBody>
          </p:sp>
          <p:sp>
            <p:nvSpPr>
              <p:cNvPr id="24620" name="Line 109"/>
              <p:cNvSpPr>
                <a:spLocks noChangeShapeType="1"/>
              </p:cNvSpPr>
              <p:nvPr/>
            </p:nvSpPr>
            <p:spPr bwMode="auto">
              <a:xfrm>
                <a:off x="1928813" y="4668838"/>
                <a:ext cx="571500" cy="0"/>
              </a:xfrm>
              <a:prstGeom prst="line">
                <a:avLst/>
              </a:prstGeom>
              <a:noFill/>
              <a:ln w="9525">
                <a:solidFill>
                  <a:srgbClr val="000000"/>
                </a:solidFill>
                <a:round/>
                <a:headEnd/>
                <a:tailEnd/>
              </a:ln>
            </p:spPr>
            <p:txBody>
              <a:bodyPr/>
              <a:lstStyle/>
              <a:p>
                <a:endParaRPr lang="fr-FR"/>
              </a:p>
            </p:txBody>
          </p:sp>
          <p:sp>
            <p:nvSpPr>
              <p:cNvPr id="24621" name="Text Box 110"/>
              <p:cNvSpPr txBox="1">
                <a:spLocks noChangeArrowheads="1"/>
              </p:cNvSpPr>
              <p:nvPr/>
            </p:nvSpPr>
            <p:spPr bwMode="auto">
              <a:xfrm>
                <a:off x="1143000" y="4300538"/>
                <a:ext cx="1273175" cy="342900"/>
              </a:xfrm>
              <a:prstGeom prst="rect">
                <a:avLst/>
              </a:prstGeom>
              <a:noFill/>
              <a:ln w="9525">
                <a:noFill/>
                <a:miter lim="800000"/>
                <a:headEnd/>
                <a:tailEnd/>
              </a:ln>
            </p:spPr>
            <p:txBody>
              <a:bodyPr/>
              <a:lstStyle/>
              <a:p>
                <a:pPr algn="ctr">
                  <a:spcAft>
                    <a:spcPts val="1000"/>
                  </a:spcAft>
                </a:pPr>
                <a:r>
                  <a:rPr lang="en-GB" sz="1600" i="1"/>
                  <a:t>(</a:t>
                </a:r>
                <a:r>
                  <a:rPr lang="en-GB" sz="1600" i="1" u="sng"/>
                  <a:t>I</a:t>
                </a:r>
                <a:r>
                  <a:rPr lang="en-GB" sz="1600" i="1" baseline="-25000"/>
                  <a:t>2</a:t>
                </a:r>
                <a:r>
                  <a:rPr lang="en-GB" sz="1600" i="1"/>
                  <a:t> – </a:t>
                </a:r>
                <a:r>
                  <a:rPr lang="en-GB" sz="1600" i="1" u="sng"/>
                  <a:t>I</a:t>
                </a:r>
                <a:r>
                  <a:rPr lang="en-GB" sz="1600" i="1" baseline="-25000"/>
                  <a:t>10</a:t>
                </a:r>
                <a:r>
                  <a:rPr lang="en-GB" sz="1600" i="1"/>
                  <a:t>/m)</a:t>
                </a:r>
              </a:p>
              <a:p>
                <a:endParaRPr lang="fr-FR" sz="1600"/>
              </a:p>
            </p:txBody>
          </p:sp>
          <p:sp>
            <p:nvSpPr>
              <p:cNvPr id="24622" name="Text Box 111"/>
              <p:cNvSpPr txBox="1">
                <a:spLocks noChangeArrowheads="1"/>
              </p:cNvSpPr>
              <p:nvPr/>
            </p:nvSpPr>
            <p:spPr bwMode="auto">
              <a:xfrm>
                <a:off x="2357438" y="4300538"/>
                <a:ext cx="1071562" cy="342900"/>
              </a:xfrm>
              <a:prstGeom prst="rect">
                <a:avLst/>
              </a:prstGeom>
              <a:noFill/>
              <a:ln w="9525">
                <a:noFill/>
                <a:miter lim="800000"/>
                <a:headEnd/>
                <a:tailEnd/>
              </a:ln>
            </p:spPr>
            <p:txBody>
              <a:bodyPr/>
              <a:lstStyle/>
              <a:p>
                <a:pPr>
                  <a:spcAft>
                    <a:spcPts val="1000"/>
                  </a:spcAft>
                </a:pPr>
                <a:r>
                  <a:rPr lang="fr-FR" sz="1600" i="1"/>
                  <a:t>m</a:t>
                </a:r>
                <a:r>
                  <a:rPr lang="fr-FR" sz="1600" i="1" baseline="30000"/>
                  <a:t>2</a:t>
                </a:r>
                <a:r>
                  <a:rPr lang="fr-FR" sz="1600" i="1"/>
                  <a:t> r</a:t>
                </a:r>
                <a:r>
                  <a:rPr lang="fr-FR" sz="1600" i="1" baseline="-25000"/>
                  <a:t>1</a:t>
                </a:r>
                <a:endParaRPr lang="fr-FR" sz="1600"/>
              </a:p>
            </p:txBody>
          </p:sp>
          <p:sp>
            <p:nvSpPr>
              <p:cNvPr id="24623" name="Text Box 112"/>
              <p:cNvSpPr txBox="1">
                <a:spLocks noChangeArrowheads="1"/>
              </p:cNvSpPr>
              <p:nvPr/>
            </p:nvSpPr>
            <p:spPr bwMode="auto">
              <a:xfrm>
                <a:off x="3143250" y="4300538"/>
                <a:ext cx="1357313" cy="342900"/>
              </a:xfrm>
              <a:prstGeom prst="rect">
                <a:avLst/>
              </a:prstGeom>
              <a:noFill/>
              <a:ln w="9525">
                <a:noFill/>
                <a:miter lim="800000"/>
                <a:headEnd/>
                <a:tailEnd/>
              </a:ln>
            </p:spPr>
            <p:txBody>
              <a:bodyPr/>
              <a:lstStyle/>
              <a:p>
                <a:pPr>
                  <a:spcAft>
                    <a:spcPts val="1000"/>
                  </a:spcAft>
                </a:pPr>
                <a:r>
                  <a:rPr lang="fr-FR" sz="1600" i="1"/>
                  <a:t>j m</a:t>
                </a:r>
                <a:r>
                  <a:rPr lang="fr-FR" sz="1600" i="1" baseline="30000"/>
                  <a:t>2 </a:t>
                </a:r>
                <a:r>
                  <a:rPr lang="it-IT" sz="1600" i="1"/>
                  <a:t>ℓ</a:t>
                </a:r>
                <a:r>
                  <a:rPr lang="fr-FR" sz="1600" i="1" baseline="-25000"/>
                  <a:t>1</a:t>
                </a:r>
                <a:r>
                  <a:rPr lang="fr-FR" sz="1600" i="1"/>
                  <a:t> </a:t>
                </a:r>
                <a:r>
                  <a:rPr lang="el-GR" sz="1600" i="1"/>
                  <a:t>ω</a:t>
                </a:r>
                <a:endParaRPr lang="fr-FR" sz="1600"/>
              </a:p>
            </p:txBody>
          </p:sp>
          <p:sp>
            <p:nvSpPr>
              <p:cNvPr id="24624" name="Text Box 113"/>
              <p:cNvSpPr txBox="1">
                <a:spLocks noChangeArrowheads="1"/>
              </p:cNvSpPr>
              <p:nvPr/>
            </p:nvSpPr>
            <p:spPr bwMode="auto">
              <a:xfrm>
                <a:off x="4622800" y="4286250"/>
                <a:ext cx="520700" cy="342900"/>
              </a:xfrm>
              <a:prstGeom prst="rect">
                <a:avLst/>
              </a:prstGeom>
              <a:noFill/>
              <a:ln w="9525">
                <a:noFill/>
                <a:miter lim="800000"/>
                <a:headEnd/>
                <a:tailEnd/>
              </a:ln>
            </p:spPr>
            <p:txBody>
              <a:bodyPr/>
              <a:lstStyle/>
              <a:p>
                <a:pPr>
                  <a:spcAft>
                    <a:spcPts val="1000"/>
                  </a:spcAft>
                </a:pPr>
                <a:r>
                  <a:rPr lang="fr-FR" sz="1600" i="1"/>
                  <a:t>r</a:t>
                </a:r>
                <a:r>
                  <a:rPr lang="fr-FR" sz="1600" i="1" baseline="-25000"/>
                  <a:t>2</a:t>
                </a:r>
                <a:endParaRPr lang="fr-FR" sz="1600"/>
              </a:p>
            </p:txBody>
          </p:sp>
          <p:sp>
            <p:nvSpPr>
              <p:cNvPr id="24625" name="Text Box 114"/>
              <p:cNvSpPr txBox="1">
                <a:spLocks noChangeArrowheads="1"/>
              </p:cNvSpPr>
              <p:nvPr/>
            </p:nvSpPr>
            <p:spPr bwMode="auto">
              <a:xfrm>
                <a:off x="5214938" y="4124325"/>
                <a:ext cx="844550" cy="342900"/>
              </a:xfrm>
              <a:prstGeom prst="rect">
                <a:avLst/>
              </a:prstGeom>
              <a:noFill/>
              <a:ln w="9525">
                <a:noFill/>
                <a:miter lim="800000"/>
                <a:headEnd/>
                <a:tailEnd/>
              </a:ln>
            </p:spPr>
            <p:txBody>
              <a:bodyPr/>
              <a:lstStyle/>
              <a:p>
                <a:pPr>
                  <a:spcAft>
                    <a:spcPts val="1000"/>
                  </a:spcAft>
                </a:pPr>
                <a:r>
                  <a:rPr lang="fr-FR" sz="1600" i="1"/>
                  <a:t>j </a:t>
                </a:r>
                <a:r>
                  <a:rPr lang="it-IT" sz="1600" i="1"/>
                  <a:t>ℓ</a:t>
                </a:r>
                <a:r>
                  <a:rPr lang="fr-FR" sz="1600" i="1" baseline="-25000"/>
                  <a:t>2</a:t>
                </a:r>
                <a:r>
                  <a:rPr lang="fr-FR" sz="1600" i="1"/>
                  <a:t> </a:t>
                </a:r>
                <a:r>
                  <a:rPr lang="el-GR" sz="1600" i="1"/>
                  <a:t>ω</a:t>
                </a:r>
                <a:r>
                  <a:rPr lang="fr-FR" sz="1600" i="1"/>
                  <a:t> </a:t>
                </a:r>
                <a:endParaRPr lang="fr-FR" sz="1600"/>
              </a:p>
            </p:txBody>
          </p:sp>
          <p:sp>
            <p:nvSpPr>
              <p:cNvPr id="24626" name="Text Box 115"/>
              <p:cNvSpPr txBox="1">
                <a:spLocks noChangeArrowheads="1"/>
              </p:cNvSpPr>
              <p:nvPr/>
            </p:nvSpPr>
            <p:spPr bwMode="auto">
              <a:xfrm>
                <a:off x="5878513" y="4227513"/>
                <a:ext cx="520700" cy="342900"/>
              </a:xfrm>
              <a:prstGeom prst="rect">
                <a:avLst/>
              </a:prstGeom>
              <a:noFill/>
              <a:ln w="9525">
                <a:noFill/>
                <a:miter lim="800000"/>
                <a:headEnd/>
                <a:tailEnd/>
              </a:ln>
            </p:spPr>
            <p:txBody>
              <a:bodyPr/>
              <a:lstStyle/>
              <a:p>
                <a:pPr>
                  <a:spcAft>
                    <a:spcPts val="1000"/>
                  </a:spcAft>
                </a:pPr>
                <a:r>
                  <a:rPr lang="fr-FR" sz="1600" i="1" u="sng"/>
                  <a:t>I</a:t>
                </a:r>
                <a:r>
                  <a:rPr lang="fr-FR" sz="1600" i="1" baseline="-25000"/>
                  <a:t>2</a:t>
                </a:r>
                <a:endParaRPr lang="fr-FR" sz="1600"/>
              </a:p>
            </p:txBody>
          </p:sp>
          <p:sp>
            <p:nvSpPr>
              <p:cNvPr id="24627" name="Text Box 116"/>
              <p:cNvSpPr txBox="1">
                <a:spLocks noChangeArrowheads="1"/>
              </p:cNvSpPr>
              <p:nvPr/>
            </p:nvSpPr>
            <p:spPr bwMode="auto">
              <a:xfrm>
                <a:off x="2071291" y="5082612"/>
                <a:ext cx="790575" cy="414337"/>
              </a:xfrm>
              <a:prstGeom prst="rect">
                <a:avLst/>
              </a:prstGeom>
              <a:noFill/>
              <a:ln w="9525">
                <a:noFill/>
                <a:miter lim="800000"/>
                <a:headEnd/>
                <a:tailEnd/>
              </a:ln>
            </p:spPr>
            <p:txBody>
              <a:bodyPr/>
              <a:lstStyle/>
              <a:p>
                <a:pPr>
                  <a:spcAft>
                    <a:spcPts val="1000"/>
                  </a:spcAft>
                </a:pPr>
                <a:r>
                  <a:rPr lang="fr-FR" sz="1600" i="1" dirty="0"/>
                  <a:t>- m </a:t>
                </a:r>
                <a:r>
                  <a:rPr lang="fr-FR" sz="1600" i="1" u="sng" dirty="0"/>
                  <a:t>U</a:t>
                </a:r>
                <a:r>
                  <a:rPr lang="fr-FR" sz="1600" i="1" baseline="-25000" dirty="0"/>
                  <a:t>1</a:t>
                </a:r>
                <a:endParaRPr lang="fr-FR" sz="1600" dirty="0"/>
              </a:p>
            </p:txBody>
          </p:sp>
          <p:sp>
            <p:nvSpPr>
              <p:cNvPr id="24628" name="Text Box 117"/>
              <p:cNvSpPr txBox="1">
                <a:spLocks noChangeArrowheads="1"/>
              </p:cNvSpPr>
              <p:nvPr/>
            </p:nvSpPr>
            <p:spPr bwMode="auto">
              <a:xfrm>
                <a:off x="4143375" y="4729163"/>
                <a:ext cx="752475" cy="342900"/>
              </a:xfrm>
              <a:prstGeom prst="rect">
                <a:avLst/>
              </a:prstGeom>
              <a:noFill/>
              <a:ln w="9525">
                <a:noFill/>
                <a:miter lim="800000"/>
                <a:headEnd/>
                <a:tailEnd/>
              </a:ln>
            </p:spPr>
            <p:txBody>
              <a:bodyPr/>
              <a:lstStyle/>
              <a:p>
                <a:pPr>
                  <a:spcAft>
                    <a:spcPts val="1000"/>
                  </a:spcAft>
                </a:pPr>
                <a:r>
                  <a:rPr lang="fr-FR" sz="1600" i="1"/>
                  <a:t>- </a:t>
                </a:r>
                <a:r>
                  <a:rPr lang="fr-FR" sz="1600" i="1" u="sng"/>
                  <a:t>I</a:t>
                </a:r>
                <a:r>
                  <a:rPr lang="fr-FR" sz="1600" i="1" baseline="-25000"/>
                  <a:t>10</a:t>
                </a:r>
                <a:r>
                  <a:rPr lang="fr-FR" sz="1600" i="1"/>
                  <a:t>/m</a:t>
                </a:r>
                <a:endParaRPr lang="fr-FR" sz="1600"/>
              </a:p>
            </p:txBody>
          </p:sp>
          <p:sp>
            <p:nvSpPr>
              <p:cNvPr id="24629" name="Text Box 118"/>
              <p:cNvSpPr txBox="1">
                <a:spLocks noChangeArrowheads="1"/>
              </p:cNvSpPr>
              <p:nvPr/>
            </p:nvSpPr>
            <p:spPr bwMode="auto">
              <a:xfrm>
                <a:off x="6059526" y="4989583"/>
                <a:ext cx="520700" cy="342900"/>
              </a:xfrm>
              <a:prstGeom prst="rect">
                <a:avLst/>
              </a:prstGeom>
              <a:noFill/>
              <a:ln w="9525">
                <a:noFill/>
                <a:miter lim="800000"/>
                <a:headEnd/>
                <a:tailEnd/>
              </a:ln>
            </p:spPr>
            <p:txBody>
              <a:bodyPr/>
              <a:lstStyle/>
              <a:p>
                <a:pPr>
                  <a:spcAft>
                    <a:spcPts val="1000"/>
                  </a:spcAft>
                </a:pPr>
                <a:r>
                  <a:rPr lang="fr-FR" sz="1600" i="1" u="sng" dirty="0"/>
                  <a:t>U</a:t>
                </a:r>
                <a:r>
                  <a:rPr lang="fr-FR" sz="1600" i="1" baseline="-25000" dirty="0"/>
                  <a:t>2</a:t>
                </a:r>
                <a:endParaRPr lang="fr-FR" sz="1600" dirty="0"/>
              </a:p>
            </p:txBody>
          </p:sp>
          <p:sp>
            <p:nvSpPr>
              <p:cNvPr id="24630" name="Line 109"/>
              <p:cNvSpPr>
                <a:spLocks noChangeShapeType="1"/>
              </p:cNvSpPr>
              <p:nvPr/>
            </p:nvSpPr>
            <p:spPr bwMode="auto">
              <a:xfrm>
                <a:off x="5668963" y="4618038"/>
                <a:ext cx="571500" cy="0"/>
              </a:xfrm>
              <a:prstGeom prst="line">
                <a:avLst/>
              </a:prstGeom>
              <a:noFill/>
              <a:ln w="9525">
                <a:solidFill>
                  <a:srgbClr val="000000"/>
                </a:solidFill>
                <a:round/>
                <a:headEnd/>
                <a:tailEnd/>
              </a:ln>
            </p:spPr>
            <p:txBody>
              <a:bodyPr/>
              <a:lstStyle/>
              <a:p>
                <a:endParaRPr lang="fr-FR"/>
              </a:p>
            </p:txBody>
          </p:sp>
        </p:grpSp>
        <p:sp>
          <p:nvSpPr>
            <p:cNvPr id="24602" name="ZoneTexte 140"/>
            <p:cNvSpPr txBox="1">
              <a:spLocks noChangeArrowheads="1"/>
            </p:cNvSpPr>
            <p:nvPr/>
          </p:nvSpPr>
          <p:spPr bwMode="auto">
            <a:xfrm>
              <a:off x="4572000" y="5214950"/>
              <a:ext cx="312906" cy="369332"/>
            </a:xfrm>
            <a:prstGeom prst="rect">
              <a:avLst/>
            </a:prstGeom>
            <a:noFill/>
            <a:ln w="9525">
              <a:noFill/>
              <a:miter lim="800000"/>
              <a:headEnd/>
              <a:tailEnd/>
            </a:ln>
          </p:spPr>
          <p:txBody>
            <a:bodyPr wrap="none">
              <a:spAutoFit/>
            </a:bodyPr>
            <a:lstStyle/>
            <a:p>
              <a:r>
                <a:rPr lang="fr-FR"/>
                <a:t>?</a:t>
              </a:r>
            </a:p>
          </p:txBody>
        </p:sp>
        <p:sp>
          <p:nvSpPr>
            <p:cNvPr id="24603" name="ZoneTexte 141"/>
            <p:cNvSpPr txBox="1">
              <a:spLocks noChangeArrowheads="1"/>
            </p:cNvSpPr>
            <p:nvPr/>
          </p:nvSpPr>
          <p:spPr bwMode="auto">
            <a:xfrm>
              <a:off x="3500430" y="5214950"/>
              <a:ext cx="312906" cy="369332"/>
            </a:xfrm>
            <a:prstGeom prst="rect">
              <a:avLst/>
            </a:prstGeom>
            <a:noFill/>
            <a:ln w="9525">
              <a:noFill/>
              <a:miter lim="800000"/>
              <a:headEnd/>
              <a:tailEnd/>
            </a:ln>
          </p:spPr>
          <p:txBody>
            <a:bodyPr wrap="none">
              <a:spAutoFit/>
            </a:bodyPr>
            <a:lstStyle/>
            <a:p>
              <a:r>
                <a:rPr lang="fr-FR"/>
                <a:t>?</a:t>
              </a:r>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33</a:t>
            </a:fld>
            <a:endParaRPr lang="fr-F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grpSp>
        <p:nvGrpSpPr>
          <p:cNvPr id="24600" name="Groupe 142"/>
          <p:cNvGrpSpPr>
            <a:grpSpLocks/>
          </p:cNvGrpSpPr>
          <p:nvPr/>
        </p:nvGrpSpPr>
        <p:grpSpPr bwMode="auto">
          <a:xfrm>
            <a:off x="1625974" y="4336667"/>
            <a:ext cx="5388960" cy="1589088"/>
            <a:chOff x="1143000" y="4124325"/>
            <a:chExt cx="5388960" cy="1589088"/>
          </a:xfrm>
        </p:grpSpPr>
        <p:grpSp>
          <p:nvGrpSpPr>
            <p:cNvPr id="24601" name="Groupe 139"/>
            <p:cNvGrpSpPr>
              <a:grpSpLocks/>
            </p:cNvGrpSpPr>
            <p:nvPr/>
          </p:nvGrpSpPr>
          <p:grpSpPr bwMode="auto">
            <a:xfrm>
              <a:off x="1143000" y="4124325"/>
              <a:ext cx="5388960" cy="1589088"/>
              <a:chOff x="1143000" y="4124325"/>
              <a:chExt cx="5388960" cy="1589088"/>
            </a:xfrm>
          </p:grpSpPr>
          <p:grpSp>
            <p:nvGrpSpPr>
              <p:cNvPr id="24604" name="Group 2"/>
              <p:cNvGrpSpPr>
                <a:grpSpLocks/>
              </p:cNvGrpSpPr>
              <p:nvPr/>
            </p:nvGrpSpPr>
            <p:grpSpPr bwMode="auto">
              <a:xfrm>
                <a:off x="1854200" y="4675188"/>
                <a:ext cx="228600" cy="1017587"/>
                <a:chOff x="2168" y="13849"/>
                <a:chExt cx="599" cy="1648"/>
              </a:xfrm>
            </p:grpSpPr>
            <p:grpSp>
              <p:nvGrpSpPr>
                <p:cNvPr id="24697" name="Group 3"/>
                <p:cNvGrpSpPr>
                  <a:grpSpLocks/>
                </p:cNvGrpSpPr>
                <p:nvPr/>
              </p:nvGrpSpPr>
              <p:grpSpPr bwMode="auto">
                <a:xfrm rot="-5217827">
                  <a:off x="2435" y="14987"/>
                  <a:ext cx="193" cy="470"/>
                  <a:chOff x="4297" y="9376"/>
                  <a:chExt cx="1220" cy="2462"/>
                </a:xfrm>
              </p:grpSpPr>
              <p:sp>
                <p:nvSpPr>
                  <p:cNvPr id="24718" name="Arc 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9" name="Arc 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98" name="Group 6"/>
                <p:cNvGrpSpPr>
                  <a:grpSpLocks/>
                </p:cNvGrpSpPr>
                <p:nvPr/>
              </p:nvGrpSpPr>
              <p:grpSpPr bwMode="auto">
                <a:xfrm rot="-5217827">
                  <a:off x="2429" y="14793"/>
                  <a:ext cx="193" cy="471"/>
                  <a:chOff x="4297" y="9376"/>
                  <a:chExt cx="1220" cy="2462"/>
                </a:xfrm>
              </p:grpSpPr>
              <p:sp>
                <p:nvSpPr>
                  <p:cNvPr id="24716" name="Arc 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7" name="Arc 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99" name="Group 9"/>
                <p:cNvGrpSpPr>
                  <a:grpSpLocks/>
                </p:cNvGrpSpPr>
                <p:nvPr/>
              </p:nvGrpSpPr>
              <p:grpSpPr bwMode="auto">
                <a:xfrm rot="-5217827">
                  <a:off x="2407" y="14621"/>
                  <a:ext cx="193" cy="469"/>
                  <a:chOff x="4297" y="9376"/>
                  <a:chExt cx="1220" cy="2462"/>
                </a:xfrm>
              </p:grpSpPr>
              <p:sp>
                <p:nvSpPr>
                  <p:cNvPr id="24714" name="Arc 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5" name="Arc 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0" name="Group 12"/>
                <p:cNvGrpSpPr>
                  <a:grpSpLocks/>
                </p:cNvGrpSpPr>
                <p:nvPr/>
              </p:nvGrpSpPr>
              <p:grpSpPr bwMode="auto">
                <a:xfrm rot="-5217827">
                  <a:off x="2384" y="14440"/>
                  <a:ext cx="193" cy="470"/>
                  <a:chOff x="4297" y="9376"/>
                  <a:chExt cx="1220" cy="2462"/>
                </a:xfrm>
              </p:grpSpPr>
              <p:sp>
                <p:nvSpPr>
                  <p:cNvPr id="24712" name="Arc 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3" name="Arc 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1" name="Group 15"/>
                <p:cNvGrpSpPr>
                  <a:grpSpLocks/>
                </p:cNvGrpSpPr>
                <p:nvPr/>
              </p:nvGrpSpPr>
              <p:grpSpPr bwMode="auto">
                <a:xfrm rot="-5217827">
                  <a:off x="2365" y="14260"/>
                  <a:ext cx="193" cy="470"/>
                  <a:chOff x="4297" y="9376"/>
                  <a:chExt cx="1220" cy="2462"/>
                </a:xfrm>
              </p:grpSpPr>
              <p:sp>
                <p:nvSpPr>
                  <p:cNvPr id="24710" name="Arc 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1" name="Arc 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2" name="Group 18"/>
                <p:cNvGrpSpPr>
                  <a:grpSpLocks/>
                </p:cNvGrpSpPr>
                <p:nvPr/>
              </p:nvGrpSpPr>
              <p:grpSpPr bwMode="auto">
                <a:xfrm rot="-5217827">
                  <a:off x="2343" y="14087"/>
                  <a:ext cx="193" cy="470"/>
                  <a:chOff x="4297" y="9376"/>
                  <a:chExt cx="1220" cy="2462"/>
                </a:xfrm>
              </p:grpSpPr>
              <p:sp>
                <p:nvSpPr>
                  <p:cNvPr id="24708" name="Arc 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09" name="Arc 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703" name="Freeform 21"/>
                <p:cNvSpPr>
                  <a:spLocks/>
                </p:cNvSpPr>
                <p:nvPr/>
              </p:nvSpPr>
              <p:spPr bwMode="auto">
                <a:xfrm rot="-10684330">
                  <a:off x="2293" y="15310"/>
                  <a:ext cx="324" cy="187"/>
                </a:xfrm>
                <a:custGeom>
                  <a:avLst/>
                  <a:gdLst>
                    <a:gd name="T0" fmla="*/ 0 w 309"/>
                    <a:gd name="T1" fmla="*/ 11 h 267"/>
                    <a:gd name="T2" fmla="*/ 363 w 309"/>
                    <a:gd name="T3" fmla="*/ 30 h 267"/>
                    <a:gd name="T4" fmla="*/ 363 w 309"/>
                    <a:gd name="T5" fmla="*/ 64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nvGrpSpPr>
                <p:cNvPr id="24704" name="Group 22"/>
                <p:cNvGrpSpPr>
                  <a:grpSpLocks/>
                </p:cNvGrpSpPr>
                <p:nvPr/>
              </p:nvGrpSpPr>
              <p:grpSpPr bwMode="auto">
                <a:xfrm rot="-5362751">
                  <a:off x="2347" y="13914"/>
                  <a:ext cx="193" cy="470"/>
                  <a:chOff x="4297" y="9376"/>
                  <a:chExt cx="1220" cy="2462"/>
                </a:xfrm>
              </p:grpSpPr>
              <p:sp>
                <p:nvSpPr>
                  <p:cNvPr id="24706" name="Arc 2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07" name="Arc 2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705" name="Freeform 25"/>
                <p:cNvSpPr>
                  <a:spLocks/>
                </p:cNvSpPr>
                <p:nvPr/>
              </p:nvSpPr>
              <p:spPr bwMode="auto">
                <a:xfrm rot="-10684330">
                  <a:off x="2168" y="13849"/>
                  <a:ext cx="171" cy="210"/>
                </a:xfrm>
                <a:custGeom>
                  <a:avLst/>
                  <a:gdLst>
                    <a:gd name="T0" fmla="*/ 145 w 163"/>
                    <a:gd name="T1" fmla="*/ 0 h 300"/>
                    <a:gd name="T2" fmla="*/ 145 w 163"/>
                    <a:gd name="T3" fmla="*/ 53 h 300"/>
                    <a:gd name="T4" fmla="*/ 72 w 163"/>
                    <a:gd name="T5" fmla="*/ 67 h 300"/>
                    <a:gd name="T6" fmla="*/ 0 w 163"/>
                    <a:gd name="T7" fmla="*/ 72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4605" name="Group 26"/>
              <p:cNvGrpSpPr>
                <a:grpSpLocks/>
              </p:cNvGrpSpPr>
              <p:nvPr/>
            </p:nvGrpSpPr>
            <p:grpSpPr bwMode="auto">
              <a:xfrm>
                <a:off x="3127375" y="4645025"/>
                <a:ext cx="687388" cy="185738"/>
                <a:chOff x="9037" y="8192"/>
                <a:chExt cx="1081" cy="292"/>
              </a:xfrm>
            </p:grpSpPr>
            <p:grpSp>
              <p:nvGrpSpPr>
                <p:cNvPr id="24683" name="Group 27"/>
                <p:cNvGrpSpPr>
                  <a:grpSpLocks/>
                </p:cNvGrpSpPr>
                <p:nvPr/>
              </p:nvGrpSpPr>
              <p:grpSpPr bwMode="auto">
                <a:xfrm rot="-40404">
                  <a:off x="9188" y="8235"/>
                  <a:ext cx="204" cy="249"/>
                  <a:chOff x="4297" y="9376"/>
                  <a:chExt cx="1220" cy="2462"/>
                </a:xfrm>
              </p:grpSpPr>
              <p:sp>
                <p:nvSpPr>
                  <p:cNvPr id="24695" name="Arc 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6" name="Arc 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4" name="Group 30"/>
                <p:cNvGrpSpPr>
                  <a:grpSpLocks/>
                </p:cNvGrpSpPr>
                <p:nvPr/>
              </p:nvGrpSpPr>
              <p:grpSpPr bwMode="auto">
                <a:xfrm rot="-40404">
                  <a:off x="9384" y="8225"/>
                  <a:ext cx="205" cy="249"/>
                  <a:chOff x="4297" y="9376"/>
                  <a:chExt cx="1220" cy="2462"/>
                </a:xfrm>
              </p:grpSpPr>
              <p:sp>
                <p:nvSpPr>
                  <p:cNvPr id="24693" name="Arc 3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4" name="Arc 3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5" name="Group 33"/>
                <p:cNvGrpSpPr>
                  <a:grpSpLocks/>
                </p:cNvGrpSpPr>
                <p:nvPr/>
              </p:nvGrpSpPr>
              <p:grpSpPr bwMode="auto">
                <a:xfrm rot="-40404">
                  <a:off x="9572" y="8209"/>
                  <a:ext cx="205" cy="249"/>
                  <a:chOff x="4297" y="9376"/>
                  <a:chExt cx="1220" cy="2462"/>
                </a:xfrm>
              </p:grpSpPr>
              <p:sp>
                <p:nvSpPr>
                  <p:cNvPr id="24691" name="Arc 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2" name="Arc 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6" name="Group 36"/>
                <p:cNvGrpSpPr>
                  <a:grpSpLocks/>
                </p:cNvGrpSpPr>
                <p:nvPr/>
              </p:nvGrpSpPr>
              <p:grpSpPr bwMode="auto">
                <a:xfrm rot="-40404">
                  <a:off x="9754" y="8192"/>
                  <a:ext cx="204" cy="249"/>
                  <a:chOff x="4297" y="9376"/>
                  <a:chExt cx="1220" cy="2462"/>
                </a:xfrm>
              </p:grpSpPr>
              <p:sp>
                <p:nvSpPr>
                  <p:cNvPr id="24689" name="Arc 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0" name="Arc 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687" name="Line 3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4688" name="Line 4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4606" name="Group 41"/>
              <p:cNvGrpSpPr>
                <a:grpSpLocks/>
              </p:cNvGrpSpPr>
              <p:nvPr/>
            </p:nvGrpSpPr>
            <p:grpSpPr bwMode="auto">
              <a:xfrm>
                <a:off x="2439988" y="4670425"/>
                <a:ext cx="700087" cy="114300"/>
                <a:chOff x="1796" y="5577"/>
                <a:chExt cx="1102" cy="180"/>
              </a:xfrm>
            </p:grpSpPr>
            <p:grpSp>
              <p:nvGrpSpPr>
                <p:cNvPr id="24664" name="Group 42"/>
                <p:cNvGrpSpPr>
                  <a:grpSpLocks/>
                </p:cNvGrpSpPr>
                <p:nvPr/>
              </p:nvGrpSpPr>
              <p:grpSpPr bwMode="auto">
                <a:xfrm>
                  <a:off x="1796" y="5577"/>
                  <a:ext cx="722" cy="180"/>
                  <a:chOff x="1876" y="5577"/>
                  <a:chExt cx="722" cy="180"/>
                </a:xfrm>
              </p:grpSpPr>
              <p:grpSp>
                <p:nvGrpSpPr>
                  <p:cNvPr id="24666" name="Group 43"/>
                  <p:cNvGrpSpPr>
                    <a:grpSpLocks/>
                  </p:cNvGrpSpPr>
                  <p:nvPr/>
                </p:nvGrpSpPr>
                <p:grpSpPr bwMode="auto">
                  <a:xfrm rot="10739694">
                    <a:off x="2058" y="5577"/>
                    <a:ext cx="540" cy="180"/>
                    <a:chOff x="8257" y="9157"/>
                    <a:chExt cx="1800" cy="180"/>
                  </a:xfrm>
                </p:grpSpPr>
                <p:grpSp>
                  <p:nvGrpSpPr>
                    <p:cNvPr id="24668" name="Group 44"/>
                    <p:cNvGrpSpPr>
                      <a:grpSpLocks/>
                    </p:cNvGrpSpPr>
                    <p:nvPr/>
                  </p:nvGrpSpPr>
                  <p:grpSpPr bwMode="auto">
                    <a:xfrm>
                      <a:off x="8617" y="9157"/>
                      <a:ext cx="360" cy="180"/>
                      <a:chOff x="8617" y="9157"/>
                      <a:chExt cx="360" cy="180"/>
                    </a:xfrm>
                  </p:grpSpPr>
                  <p:sp>
                    <p:nvSpPr>
                      <p:cNvPr id="24681" name="Line 4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82" name="Line 4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69" name="Group 47"/>
                    <p:cNvGrpSpPr>
                      <a:grpSpLocks/>
                    </p:cNvGrpSpPr>
                    <p:nvPr/>
                  </p:nvGrpSpPr>
                  <p:grpSpPr bwMode="auto">
                    <a:xfrm>
                      <a:off x="8977" y="9157"/>
                      <a:ext cx="360" cy="180"/>
                      <a:chOff x="8617" y="9157"/>
                      <a:chExt cx="360" cy="180"/>
                    </a:xfrm>
                  </p:grpSpPr>
                  <p:sp>
                    <p:nvSpPr>
                      <p:cNvPr id="24679" name="Line 4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80" name="Line 4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0" name="Group 50"/>
                    <p:cNvGrpSpPr>
                      <a:grpSpLocks/>
                    </p:cNvGrpSpPr>
                    <p:nvPr/>
                  </p:nvGrpSpPr>
                  <p:grpSpPr bwMode="auto">
                    <a:xfrm>
                      <a:off x="9337" y="9157"/>
                      <a:ext cx="360" cy="180"/>
                      <a:chOff x="8617" y="9157"/>
                      <a:chExt cx="360" cy="180"/>
                    </a:xfrm>
                  </p:grpSpPr>
                  <p:sp>
                    <p:nvSpPr>
                      <p:cNvPr id="24677" name="Line 5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8" name="Line 5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1" name="Group 53"/>
                    <p:cNvGrpSpPr>
                      <a:grpSpLocks/>
                    </p:cNvGrpSpPr>
                    <p:nvPr/>
                  </p:nvGrpSpPr>
                  <p:grpSpPr bwMode="auto">
                    <a:xfrm>
                      <a:off x="9697" y="9157"/>
                      <a:ext cx="360" cy="180"/>
                      <a:chOff x="8617" y="9157"/>
                      <a:chExt cx="360" cy="180"/>
                    </a:xfrm>
                  </p:grpSpPr>
                  <p:sp>
                    <p:nvSpPr>
                      <p:cNvPr id="24675" name="Line 5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6" name="Line 5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2" name="Group 56"/>
                    <p:cNvGrpSpPr>
                      <a:grpSpLocks/>
                    </p:cNvGrpSpPr>
                    <p:nvPr/>
                  </p:nvGrpSpPr>
                  <p:grpSpPr bwMode="auto">
                    <a:xfrm>
                      <a:off x="8257" y="9157"/>
                      <a:ext cx="360" cy="180"/>
                      <a:chOff x="8617" y="9157"/>
                      <a:chExt cx="360" cy="180"/>
                    </a:xfrm>
                  </p:grpSpPr>
                  <p:sp>
                    <p:nvSpPr>
                      <p:cNvPr id="24673" name="Line 5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4" name="Line 5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4667" name="Line 5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4665" name="Line 6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4607" name="Line 61"/>
              <p:cNvSpPr>
                <a:spLocks noChangeShapeType="1"/>
              </p:cNvSpPr>
              <p:nvPr/>
            </p:nvSpPr>
            <p:spPr bwMode="auto">
              <a:xfrm>
                <a:off x="3816350" y="4654550"/>
                <a:ext cx="685800" cy="0"/>
              </a:xfrm>
              <a:prstGeom prst="line">
                <a:avLst/>
              </a:prstGeom>
              <a:noFill/>
              <a:ln w="9525">
                <a:solidFill>
                  <a:srgbClr val="000000"/>
                </a:solidFill>
                <a:round/>
                <a:headEnd/>
                <a:tailEnd/>
              </a:ln>
            </p:spPr>
            <p:txBody>
              <a:bodyPr/>
              <a:lstStyle/>
              <a:p>
                <a:endParaRPr lang="fr-FR"/>
              </a:p>
            </p:txBody>
          </p:sp>
          <p:grpSp>
            <p:nvGrpSpPr>
              <p:cNvPr id="24608" name="Group 62"/>
              <p:cNvGrpSpPr>
                <a:grpSpLocks/>
              </p:cNvGrpSpPr>
              <p:nvPr/>
            </p:nvGrpSpPr>
            <p:grpSpPr bwMode="auto">
              <a:xfrm>
                <a:off x="5210175" y="4611688"/>
                <a:ext cx="685800" cy="185737"/>
                <a:chOff x="9037" y="8192"/>
                <a:chExt cx="1081" cy="292"/>
              </a:xfrm>
            </p:grpSpPr>
            <p:grpSp>
              <p:nvGrpSpPr>
                <p:cNvPr id="24650" name="Group 63"/>
                <p:cNvGrpSpPr>
                  <a:grpSpLocks/>
                </p:cNvGrpSpPr>
                <p:nvPr/>
              </p:nvGrpSpPr>
              <p:grpSpPr bwMode="auto">
                <a:xfrm rot="-40404">
                  <a:off x="9188" y="8235"/>
                  <a:ext cx="204" cy="249"/>
                  <a:chOff x="4297" y="9376"/>
                  <a:chExt cx="1220" cy="2462"/>
                </a:xfrm>
              </p:grpSpPr>
              <p:sp>
                <p:nvSpPr>
                  <p:cNvPr id="24662" name="Arc 6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63" name="Arc 6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1" name="Group 66"/>
                <p:cNvGrpSpPr>
                  <a:grpSpLocks/>
                </p:cNvGrpSpPr>
                <p:nvPr/>
              </p:nvGrpSpPr>
              <p:grpSpPr bwMode="auto">
                <a:xfrm rot="-40404">
                  <a:off x="9384" y="8225"/>
                  <a:ext cx="205" cy="249"/>
                  <a:chOff x="4297" y="9376"/>
                  <a:chExt cx="1220" cy="2462"/>
                </a:xfrm>
              </p:grpSpPr>
              <p:sp>
                <p:nvSpPr>
                  <p:cNvPr id="24660" name="Arc 6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61" name="Arc 6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2" name="Group 69"/>
                <p:cNvGrpSpPr>
                  <a:grpSpLocks/>
                </p:cNvGrpSpPr>
                <p:nvPr/>
              </p:nvGrpSpPr>
              <p:grpSpPr bwMode="auto">
                <a:xfrm rot="-40404">
                  <a:off x="9572" y="8209"/>
                  <a:ext cx="205" cy="249"/>
                  <a:chOff x="4297" y="9376"/>
                  <a:chExt cx="1220" cy="2462"/>
                </a:xfrm>
              </p:grpSpPr>
              <p:sp>
                <p:nvSpPr>
                  <p:cNvPr id="24658" name="Arc 7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59" name="Arc 7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3" name="Group 72"/>
                <p:cNvGrpSpPr>
                  <a:grpSpLocks/>
                </p:cNvGrpSpPr>
                <p:nvPr/>
              </p:nvGrpSpPr>
              <p:grpSpPr bwMode="auto">
                <a:xfrm rot="-40404">
                  <a:off x="9754" y="8192"/>
                  <a:ext cx="204" cy="249"/>
                  <a:chOff x="4297" y="9376"/>
                  <a:chExt cx="1220" cy="2462"/>
                </a:xfrm>
              </p:grpSpPr>
              <p:sp>
                <p:nvSpPr>
                  <p:cNvPr id="24656" name="Arc 7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57" name="Arc 7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654" name="Line 75"/>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4655" name="Line 76"/>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4609" name="Group 77"/>
              <p:cNvGrpSpPr>
                <a:grpSpLocks/>
              </p:cNvGrpSpPr>
              <p:nvPr/>
            </p:nvGrpSpPr>
            <p:grpSpPr bwMode="auto">
              <a:xfrm>
                <a:off x="4513263" y="4646613"/>
                <a:ext cx="700087" cy="114300"/>
                <a:chOff x="1796" y="5577"/>
                <a:chExt cx="1102" cy="180"/>
              </a:xfrm>
            </p:grpSpPr>
            <p:grpSp>
              <p:nvGrpSpPr>
                <p:cNvPr id="24631" name="Group 78"/>
                <p:cNvGrpSpPr>
                  <a:grpSpLocks/>
                </p:cNvGrpSpPr>
                <p:nvPr/>
              </p:nvGrpSpPr>
              <p:grpSpPr bwMode="auto">
                <a:xfrm>
                  <a:off x="1796" y="5577"/>
                  <a:ext cx="722" cy="180"/>
                  <a:chOff x="1876" y="5577"/>
                  <a:chExt cx="722" cy="180"/>
                </a:xfrm>
              </p:grpSpPr>
              <p:grpSp>
                <p:nvGrpSpPr>
                  <p:cNvPr id="24633" name="Group 79"/>
                  <p:cNvGrpSpPr>
                    <a:grpSpLocks/>
                  </p:cNvGrpSpPr>
                  <p:nvPr/>
                </p:nvGrpSpPr>
                <p:grpSpPr bwMode="auto">
                  <a:xfrm rot="10739694">
                    <a:off x="2058" y="5577"/>
                    <a:ext cx="540" cy="180"/>
                    <a:chOff x="8257" y="9157"/>
                    <a:chExt cx="1800" cy="180"/>
                  </a:xfrm>
                </p:grpSpPr>
                <p:grpSp>
                  <p:nvGrpSpPr>
                    <p:cNvPr id="24635" name="Group 80"/>
                    <p:cNvGrpSpPr>
                      <a:grpSpLocks/>
                    </p:cNvGrpSpPr>
                    <p:nvPr/>
                  </p:nvGrpSpPr>
                  <p:grpSpPr bwMode="auto">
                    <a:xfrm>
                      <a:off x="8617" y="9157"/>
                      <a:ext cx="360" cy="180"/>
                      <a:chOff x="8617" y="9157"/>
                      <a:chExt cx="360" cy="180"/>
                    </a:xfrm>
                  </p:grpSpPr>
                  <p:sp>
                    <p:nvSpPr>
                      <p:cNvPr id="24648" name="Line 8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9" name="Line 8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6" name="Group 83"/>
                    <p:cNvGrpSpPr>
                      <a:grpSpLocks/>
                    </p:cNvGrpSpPr>
                    <p:nvPr/>
                  </p:nvGrpSpPr>
                  <p:grpSpPr bwMode="auto">
                    <a:xfrm>
                      <a:off x="8977" y="9157"/>
                      <a:ext cx="360" cy="180"/>
                      <a:chOff x="8617" y="9157"/>
                      <a:chExt cx="360" cy="180"/>
                    </a:xfrm>
                  </p:grpSpPr>
                  <p:sp>
                    <p:nvSpPr>
                      <p:cNvPr id="24646" name="Line 8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7" name="Line 8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7" name="Group 86"/>
                    <p:cNvGrpSpPr>
                      <a:grpSpLocks/>
                    </p:cNvGrpSpPr>
                    <p:nvPr/>
                  </p:nvGrpSpPr>
                  <p:grpSpPr bwMode="auto">
                    <a:xfrm>
                      <a:off x="9337" y="9157"/>
                      <a:ext cx="360" cy="180"/>
                      <a:chOff x="8617" y="9157"/>
                      <a:chExt cx="360" cy="180"/>
                    </a:xfrm>
                  </p:grpSpPr>
                  <p:sp>
                    <p:nvSpPr>
                      <p:cNvPr id="24644" name="Line 8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5" name="Line 8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8" name="Group 89"/>
                    <p:cNvGrpSpPr>
                      <a:grpSpLocks/>
                    </p:cNvGrpSpPr>
                    <p:nvPr/>
                  </p:nvGrpSpPr>
                  <p:grpSpPr bwMode="auto">
                    <a:xfrm>
                      <a:off x="9697" y="9157"/>
                      <a:ext cx="360" cy="180"/>
                      <a:chOff x="8617" y="9157"/>
                      <a:chExt cx="360" cy="180"/>
                    </a:xfrm>
                  </p:grpSpPr>
                  <p:sp>
                    <p:nvSpPr>
                      <p:cNvPr id="24642" name="Line 9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3" name="Line 9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9" name="Group 92"/>
                    <p:cNvGrpSpPr>
                      <a:grpSpLocks/>
                    </p:cNvGrpSpPr>
                    <p:nvPr/>
                  </p:nvGrpSpPr>
                  <p:grpSpPr bwMode="auto">
                    <a:xfrm>
                      <a:off x="8257" y="9157"/>
                      <a:ext cx="360" cy="180"/>
                      <a:chOff x="8617" y="9157"/>
                      <a:chExt cx="360" cy="180"/>
                    </a:xfrm>
                  </p:grpSpPr>
                  <p:sp>
                    <p:nvSpPr>
                      <p:cNvPr id="24640" name="Line 9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1" name="Line 9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4634" name="Line 95"/>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4632" name="Line 96"/>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4610" name="Line 97"/>
              <p:cNvSpPr>
                <a:spLocks noChangeShapeType="1"/>
              </p:cNvSpPr>
              <p:nvPr/>
            </p:nvSpPr>
            <p:spPr bwMode="auto">
              <a:xfrm>
                <a:off x="5857875" y="4629150"/>
                <a:ext cx="114300" cy="0"/>
              </a:xfrm>
              <a:prstGeom prst="line">
                <a:avLst/>
              </a:prstGeom>
              <a:noFill/>
              <a:ln w="9525">
                <a:solidFill>
                  <a:srgbClr val="000000"/>
                </a:solidFill>
                <a:round/>
                <a:headEnd/>
                <a:tailEnd type="stealth" w="med" len="med"/>
              </a:ln>
            </p:spPr>
            <p:txBody>
              <a:bodyPr/>
              <a:lstStyle/>
              <a:p>
                <a:endParaRPr lang="fr-FR"/>
              </a:p>
            </p:txBody>
          </p:sp>
          <p:sp>
            <p:nvSpPr>
              <p:cNvPr id="24611" name="Line 98"/>
              <p:cNvSpPr>
                <a:spLocks noChangeShapeType="1"/>
              </p:cNvSpPr>
              <p:nvPr/>
            </p:nvSpPr>
            <p:spPr bwMode="auto">
              <a:xfrm>
                <a:off x="4168775" y="4660900"/>
                <a:ext cx="0" cy="342900"/>
              </a:xfrm>
              <a:prstGeom prst="line">
                <a:avLst/>
              </a:prstGeom>
              <a:noFill/>
              <a:ln w="9525">
                <a:solidFill>
                  <a:srgbClr val="000000"/>
                </a:solidFill>
                <a:round/>
                <a:headEnd/>
                <a:tailEnd/>
              </a:ln>
            </p:spPr>
            <p:txBody>
              <a:bodyPr/>
              <a:lstStyle/>
              <a:p>
                <a:endParaRPr lang="fr-FR"/>
              </a:p>
            </p:txBody>
          </p:sp>
          <p:sp>
            <p:nvSpPr>
              <p:cNvPr id="24612" name="Line 99"/>
              <p:cNvSpPr>
                <a:spLocks noChangeShapeType="1"/>
              </p:cNvSpPr>
              <p:nvPr/>
            </p:nvSpPr>
            <p:spPr bwMode="auto">
              <a:xfrm>
                <a:off x="4168775" y="4797425"/>
                <a:ext cx="0" cy="114300"/>
              </a:xfrm>
              <a:prstGeom prst="line">
                <a:avLst/>
              </a:prstGeom>
              <a:noFill/>
              <a:ln w="9525">
                <a:solidFill>
                  <a:srgbClr val="000000"/>
                </a:solidFill>
                <a:round/>
                <a:headEnd/>
                <a:tailEnd type="stealth" w="med" len="med"/>
              </a:ln>
            </p:spPr>
            <p:txBody>
              <a:bodyPr/>
              <a:lstStyle/>
              <a:p>
                <a:endParaRPr lang="fr-FR"/>
              </a:p>
            </p:txBody>
          </p:sp>
          <p:sp>
            <p:nvSpPr>
              <p:cNvPr id="24613" name="Line 100"/>
              <p:cNvSpPr>
                <a:spLocks noChangeShapeType="1"/>
              </p:cNvSpPr>
              <p:nvPr/>
            </p:nvSpPr>
            <p:spPr bwMode="auto">
              <a:xfrm>
                <a:off x="1997075" y="5676900"/>
                <a:ext cx="4229100" cy="0"/>
              </a:xfrm>
              <a:prstGeom prst="line">
                <a:avLst/>
              </a:prstGeom>
              <a:noFill/>
              <a:ln w="9525">
                <a:solidFill>
                  <a:srgbClr val="000000"/>
                </a:solidFill>
                <a:round/>
                <a:headEnd/>
                <a:tailEnd/>
              </a:ln>
            </p:spPr>
            <p:txBody>
              <a:bodyPr/>
              <a:lstStyle/>
              <a:p>
                <a:endParaRPr lang="fr-FR"/>
              </a:p>
            </p:txBody>
          </p:sp>
          <p:sp>
            <p:nvSpPr>
              <p:cNvPr id="24614" name="Line 102"/>
              <p:cNvSpPr>
                <a:spLocks noChangeShapeType="1"/>
              </p:cNvSpPr>
              <p:nvPr/>
            </p:nvSpPr>
            <p:spPr bwMode="auto">
              <a:xfrm flipV="1">
                <a:off x="2197894" y="4814854"/>
                <a:ext cx="0" cy="800100"/>
              </a:xfrm>
              <a:prstGeom prst="line">
                <a:avLst/>
              </a:prstGeom>
              <a:noFill/>
              <a:ln w="9525">
                <a:solidFill>
                  <a:srgbClr val="000000"/>
                </a:solidFill>
                <a:round/>
                <a:headEnd/>
                <a:tailEnd type="triangle" w="med" len="med"/>
              </a:ln>
            </p:spPr>
            <p:txBody>
              <a:bodyPr/>
              <a:lstStyle/>
              <a:p>
                <a:endParaRPr lang="fr-FR"/>
              </a:p>
            </p:txBody>
          </p:sp>
          <p:sp>
            <p:nvSpPr>
              <p:cNvPr id="24615" name="Line 103"/>
              <p:cNvSpPr>
                <a:spLocks noChangeShapeType="1"/>
              </p:cNvSpPr>
              <p:nvPr/>
            </p:nvSpPr>
            <p:spPr bwMode="auto">
              <a:xfrm>
                <a:off x="2111375" y="4670425"/>
                <a:ext cx="228600" cy="0"/>
              </a:xfrm>
              <a:prstGeom prst="line">
                <a:avLst/>
              </a:prstGeom>
              <a:noFill/>
              <a:ln w="9525">
                <a:solidFill>
                  <a:srgbClr val="000000"/>
                </a:solidFill>
                <a:round/>
                <a:headEnd/>
                <a:tailEnd type="stealth" w="med" len="med"/>
              </a:ln>
            </p:spPr>
            <p:txBody>
              <a:bodyPr/>
              <a:lstStyle/>
              <a:p>
                <a:endParaRPr lang="fr-FR"/>
              </a:p>
            </p:txBody>
          </p:sp>
          <p:sp>
            <p:nvSpPr>
              <p:cNvPr id="24616" name="Line 105"/>
              <p:cNvSpPr>
                <a:spLocks noChangeShapeType="1"/>
              </p:cNvSpPr>
              <p:nvPr/>
            </p:nvSpPr>
            <p:spPr bwMode="auto">
              <a:xfrm flipV="1">
                <a:off x="5997575" y="4645025"/>
                <a:ext cx="0" cy="1028700"/>
              </a:xfrm>
              <a:prstGeom prst="line">
                <a:avLst/>
              </a:prstGeom>
              <a:noFill/>
              <a:ln w="9525">
                <a:solidFill>
                  <a:srgbClr val="000000"/>
                </a:solidFill>
                <a:round/>
                <a:headEnd/>
                <a:tailEnd type="triangle" w="med" len="med"/>
              </a:ln>
            </p:spPr>
            <p:txBody>
              <a:bodyPr/>
              <a:lstStyle/>
              <a:p>
                <a:endParaRPr lang="fr-FR"/>
              </a:p>
            </p:txBody>
          </p:sp>
          <p:sp>
            <p:nvSpPr>
              <p:cNvPr id="24617" name="Line 106"/>
              <p:cNvSpPr>
                <a:spLocks noChangeShapeType="1"/>
              </p:cNvSpPr>
              <p:nvPr/>
            </p:nvSpPr>
            <p:spPr bwMode="auto">
              <a:xfrm>
                <a:off x="3816350" y="5018088"/>
                <a:ext cx="685800" cy="0"/>
              </a:xfrm>
              <a:prstGeom prst="line">
                <a:avLst/>
              </a:prstGeom>
              <a:noFill/>
              <a:ln w="9525">
                <a:solidFill>
                  <a:srgbClr val="000000"/>
                </a:solidFill>
                <a:round/>
                <a:headEnd/>
                <a:tailEnd/>
              </a:ln>
            </p:spPr>
            <p:txBody>
              <a:bodyPr/>
              <a:lstStyle/>
              <a:p>
                <a:endParaRPr lang="fr-FR"/>
              </a:p>
            </p:txBody>
          </p:sp>
          <p:sp>
            <p:nvSpPr>
              <p:cNvPr id="24618" name="Line 107"/>
              <p:cNvSpPr>
                <a:spLocks noChangeShapeType="1"/>
              </p:cNvSpPr>
              <p:nvPr/>
            </p:nvSpPr>
            <p:spPr bwMode="auto">
              <a:xfrm>
                <a:off x="3816350" y="5026025"/>
                <a:ext cx="9525" cy="687388"/>
              </a:xfrm>
              <a:prstGeom prst="line">
                <a:avLst/>
              </a:prstGeom>
              <a:noFill/>
              <a:ln w="9525">
                <a:solidFill>
                  <a:srgbClr val="000000"/>
                </a:solidFill>
                <a:prstDash val="dash"/>
                <a:round/>
                <a:headEnd/>
                <a:tailEnd/>
              </a:ln>
            </p:spPr>
            <p:txBody>
              <a:bodyPr/>
              <a:lstStyle/>
              <a:p>
                <a:endParaRPr lang="fr-FR"/>
              </a:p>
            </p:txBody>
          </p:sp>
          <p:sp>
            <p:nvSpPr>
              <p:cNvPr id="24619" name="Line 108"/>
              <p:cNvSpPr>
                <a:spLocks noChangeShapeType="1"/>
              </p:cNvSpPr>
              <p:nvPr/>
            </p:nvSpPr>
            <p:spPr bwMode="auto">
              <a:xfrm>
                <a:off x="4511675" y="5027613"/>
                <a:ext cx="0" cy="685800"/>
              </a:xfrm>
              <a:prstGeom prst="line">
                <a:avLst/>
              </a:prstGeom>
              <a:noFill/>
              <a:ln w="9525">
                <a:solidFill>
                  <a:srgbClr val="000000"/>
                </a:solidFill>
                <a:prstDash val="dash"/>
                <a:round/>
                <a:headEnd/>
                <a:tailEnd/>
              </a:ln>
            </p:spPr>
            <p:txBody>
              <a:bodyPr/>
              <a:lstStyle/>
              <a:p>
                <a:endParaRPr lang="fr-FR"/>
              </a:p>
            </p:txBody>
          </p:sp>
          <p:sp>
            <p:nvSpPr>
              <p:cNvPr id="24620" name="Line 109"/>
              <p:cNvSpPr>
                <a:spLocks noChangeShapeType="1"/>
              </p:cNvSpPr>
              <p:nvPr/>
            </p:nvSpPr>
            <p:spPr bwMode="auto">
              <a:xfrm>
                <a:off x="1928813" y="4668838"/>
                <a:ext cx="571500" cy="0"/>
              </a:xfrm>
              <a:prstGeom prst="line">
                <a:avLst/>
              </a:prstGeom>
              <a:noFill/>
              <a:ln w="9525">
                <a:solidFill>
                  <a:srgbClr val="000000"/>
                </a:solidFill>
                <a:round/>
                <a:headEnd/>
                <a:tailEnd/>
              </a:ln>
            </p:spPr>
            <p:txBody>
              <a:bodyPr/>
              <a:lstStyle/>
              <a:p>
                <a:endParaRPr lang="fr-FR"/>
              </a:p>
            </p:txBody>
          </p:sp>
          <p:sp>
            <p:nvSpPr>
              <p:cNvPr id="24621" name="Text Box 110"/>
              <p:cNvSpPr txBox="1">
                <a:spLocks noChangeArrowheads="1"/>
              </p:cNvSpPr>
              <p:nvPr/>
            </p:nvSpPr>
            <p:spPr bwMode="auto">
              <a:xfrm>
                <a:off x="1143000" y="4300538"/>
                <a:ext cx="1273175" cy="342900"/>
              </a:xfrm>
              <a:prstGeom prst="rect">
                <a:avLst/>
              </a:prstGeom>
              <a:noFill/>
              <a:ln w="9525">
                <a:noFill/>
                <a:miter lim="800000"/>
                <a:headEnd/>
                <a:tailEnd/>
              </a:ln>
            </p:spPr>
            <p:txBody>
              <a:bodyPr/>
              <a:lstStyle/>
              <a:p>
                <a:pPr algn="ctr">
                  <a:spcAft>
                    <a:spcPts val="1000"/>
                  </a:spcAft>
                </a:pPr>
                <a:r>
                  <a:rPr lang="en-GB" sz="1600" i="1" dirty="0"/>
                  <a:t>(</a:t>
                </a:r>
                <a:r>
                  <a:rPr lang="en-GB" sz="1600" i="1" u="sng" dirty="0"/>
                  <a:t>I</a:t>
                </a:r>
                <a:r>
                  <a:rPr lang="en-GB" sz="1600" i="1" baseline="-25000" dirty="0"/>
                  <a:t>2</a:t>
                </a:r>
                <a:r>
                  <a:rPr lang="en-GB" sz="1600" i="1" dirty="0"/>
                  <a:t> – </a:t>
                </a:r>
                <a:r>
                  <a:rPr lang="en-GB" sz="1600" i="1" u="sng" dirty="0"/>
                  <a:t>I</a:t>
                </a:r>
                <a:r>
                  <a:rPr lang="en-GB" sz="1600" i="1" baseline="-25000" dirty="0"/>
                  <a:t>10</a:t>
                </a:r>
                <a:r>
                  <a:rPr lang="en-GB" sz="1600" i="1" dirty="0"/>
                  <a:t>/m)</a:t>
                </a:r>
              </a:p>
              <a:p>
                <a:endParaRPr lang="fr-FR" sz="1600" dirty="0"/>
              </a:p>
            </p:txBody>
          </p:sp>
          <p:sp>
            <p:nvSpPr>
              <p:cNvPr id="24622" name="Text Box 111"/>
              <p:cNvSpPr txBox="1">
                <a:spLocks noChangeArrowheads="1"/>
              </p:cNvSpPr>
              <p:nvPr/>
            </p:nvSpPr>
            <p:spPr bwMode="auto">
              <a:xfrm>
                <a:off x="2433635" y="4282451"/>
                <a:ext cx="1071562" cy="342900"/>
              </a:xfrm>
              <a:prstGeom prst="rect">
                <a:avLst/>
              </a:prstGeom>
              <a:noFill/>
              <a:ln w="9525">
                <a:noFill/>
                <a:miter lim="800000"/>
                <a:headEnd/>
                <a:tailEnd/>
              </a:ln>
            </p:spPr>
            <p:txBody>
              <a:bodyPr/>
              <a:lstStyle/>
              <a:p>
                <a:pPr>
                  <a:spcAft>
                    <a:spcPts val="1000"/>
                  </a:spcAft>
                </a:pPr>
                <a:r>
                  <a:rPr lang="fr-FR" sz="1600" i="1" dirty="0"/>
                  <a:t>m</a:t>
                </a:r>
                <a:r>
                  <a:rPr lang="fr-FR" sz="1600" i="1" baseline="30000" dirty="0"/>
                  <a:t>2</a:t>
                </a:r>
                <a:r>
                  <a:rPr lang="fr-FR" sz="1600" i="1" dirty="0"/>
                  <a:t> r</a:t>
                </a:r>
                <a:r>
                  <a:rPr lang="fr-FR" sz="1600" i="1" baseline="-25000" dirty="0"/>
                  <a:t>1</a:t>
                </a:r>
                <a:endParaRPr lang="fr-FR" sz="1600" dirty="0"/>
              </a:p>
            </p:txBody>
          </p:sp>
          <p:sp>
            <p:nvSpPr>
              <p:cNvPr id="24623" name="Text Box 112"/>
              <p:cNvSpPr txBox="1">
                <a:spLocks noChangeArrowheads="1"/>
              </p:cNvSpPr>
              <p:nvPr/>
            </p:nvSpPr>
            <p:spPr bwMode="auto">
              <a:xfrm>
                <a:off x="3134056" y="4264026"/>
                <a:ext cx="1357313" cy="342900"/>
              </a:xfrm>
              <a:prstGeom prst="rect">
                <a:avLst/>
              </a:prstGeom>
              <a:noFill/>
              <a:ln w="9525">
                <a:noFill/>
                <a:miter lim="800000"/>
                <a:headEnd/>
                <a:tailEnd/>
              </a:ln>
            </p:spPr>
            <p:txBody>
              <a:bodyPr/>
              <a:lstStyle/>
              <a:p>
                <a:pPr>
                  <a:spcAft>
                    <a:spcPts val="1000"/>
                  </a:spcAft>
                </a:pPr>
                <a:r>
                  <a:rPr lang="fr-FR" sz="1600" i="1" dirty="0"/>
                  <a:t>j m</a:t>
                </a:r>
                <a:r>
                  <a:rPr lang="fr-FR" sz="1600" i="1" baseline="30000" dirty="0"/>
                  <a:t>2 </a:t>
                </a:r>
                <a:r>
                  <a:rPr lang="it-IT" sz="1600" i="1" dirty="0"/>
                  <a:t>ℓ</a:t>
                </a:r>
                <a:r>
                  <a:rPr lang="fr-FR" sz="1600" i="1" baseline="-25000" dirty="0"/>
                  <a:t>1</a:t>
                </a:r>
                <a:r>
                  <a:rPr lang="fr-FR" sz="1600" i="1" dirty="0"/>
                  <a:t> </a:t>
                </a:r>
                <a:r>
                  <a:rPr lang="el-GR" sz="1600" i="1" dirty="0"/>
                  <a:t>ω</a:t>
                </a:r>
                <a:endParaRPr lang="fr-FR" sz="1600" dirty="0"/>
              </a:p>
            </p:txBody>
          </p:sp>
          <p:sp>
            <p:nvSpPr>
              <p:cNvPr id="24624" name="Text Box 113"/>
              <p:cNvSpPr txBox="1">
                <a:spLocks noChangeArrowheads="1"/>
              </p:cNvSpPr>
              <p:nvPr/>
            </p:nvSpPr>
            <p:spPr bwMode="auto">
              <a:xfrm>
                <a:off x="4622800" y="4286250"/>
                <a:ext cx="520700" cy="342900"/>
              </a:xfrm>
              <a:prstGeom prst="rect">
                <a:avLst/>
              </a:prstGeom>
              <a:noFill/>
              <a:ln w="9525">
                <a:noFill/>
                <a:miter lim="800000"/>
                <a:headEnd/>
                <a:tailEnd/>
              </a:ln>
            </p:spPr>
            <p:txBody>
              <a:bodyPr/>
              <a:lstStyle/>
              <a:p>
                <a:pPr>
                  <a:spcAft>
                    <a:spcPts val="1000"/>
                  </a:spcAft>
                </a:pPr>
                <a:r>
                  <a:rPr lang="fr-FR" sz="1600" i="1" dirty="0"/>
                  <a:t>r</a:t>
                </a:r>
                <a:r>
                  <a:rPr lang="fr-FR" sz="1600" i="1" baseline="-25000" dirty="0"/>
                  <a:t>2</a:t>
                </a:r>
                <a:endParaRPr lang="fr-FR" sz="1600" dirty="0"/>
              </a:p>
            </p:txBody>
          </p:sp>
          <p:sp>
            <p:nvSpPr>
              <p:cNvPr id="24625" name="Text Box 114"/>
              <p:cNvSpPr txBox="1">
                <a:spLocks noChangeArrowheads="1"/>
              </p:cNvSpPr>
              <p:nvPr/>
            </p:nvSpPr>
            <p:spPr bwMode="auto">
              <a:xfrm>
                <a:off x="5214938" y="4124325"/>
                <a:ext cx="844550" cy="342900"/>
              </a:xfrm>
              <a:prstGeom prst="rect">
                <a:avLst/>
              </a:prstGeom>
              <a:noFill/>
              <a:ln w="9525">
                <a:noFill/>
                <a:miter lim="800000"/>
                <a:headEnd/>
                <a:tailEnd/>
              </a:ln>
            </p:spPr>
            <p:txBody>
              <a:bodyPr/>
              <a:lstStyle/>
              <a:p>
                <a:pPr>
                  <a:spcAft>
                    <a:spcPts val="1000"/>
                  </a:spcAft>
                </a:pPr>
                <a:r>
                  <a:rPr lang="fr-FR" sz="1600" i="1"/>
                  <a:t>j </a:t>
                </a:r>
                <a:r>
                  <a:rPr lang="it-IT" sz="1600" i="1"/>
                  <a:t>ℓ</a:t>
                </a:r>
                <a:r>
                  <a:rPr lang="fr-FR" sz="1600" i="1" baseline="-25000"/>
                  <a:t>2</a:t>
                </a:r>
                <a:r>
                  <a:rPr lang="fr-FR" sz="1600" i="1"/>
                  <a:t> </a:t>
                </a:r>
                <a:r>
                  <a:rPr lang="el-GR" sz="1600" i="1"/>
                  <a:t>ω</a:t>
                </a:r>
                <a:r>
                  <a:rPr lang="fr-FR" sz="1600" i="1"/>
                  <a:t> </a:t>
                </a:r>
                <a:endParaRPr lang="fr-FR" sz="1600"/>
              </a:p>
            </p:txBody>
          </p:sp>
          <p:sp>
            <p:nvSpPr>
              <p:cNvPr id="24626" name="Text Box 115"/>
              <p:cNvSpPr txBox="1">
                <a:spLocks noChangeArrowheads="1"/>
              </p:cNvSpPr>
              <p:nvPr/>
            </p:nvSpPr>
            <p:spPr bwMode="auto">
              <a:xfrm>
                <a:off x="5878513" y="4227513"/>
                <a:ext cx="520700" cy="342900"/>
              </a:xfrm>
              <a:prstGeom prst="rect">
                <a:avLst/>
              </a:prstGeom>
              <a:noFill/>
              <a:ln w="9525">
                <a:noFill/>
                <a:miter lim="800000"/>
                <a:headEnd/>
                <a:tailEnd/>
              </a:ln>
            </p:spPr>
            <p:txBody>
              <a:bodyPr/>
              <a:lstStyle/>
              <a:p>
                <a:pPr>
                  <a:spcAft>
                    <a:spcPts val="1000"/>
                  </a:spcAft>
                </a:pPr>
                <a:r>
                  <a:rPr lang="fr-FR" sz="1600" i="1" u="sng"/>
                  <a:t>I</a:t>
                </a:r>
                <a:r>
                  <a:rPr lang="fr-FR" sz="1600" i="1" baseline="-25000"/>
                  <a:t>2</a:t>
                </a:r>
                <a:endParaRPr lang="fr-FR" sz="1600"/>
              </a:p>
            </p:txBody>
          </p:sp>
          <p:sp>
            <p:nvSpPr>
              <p:cNvPr id="24627" name="Text Box 116"/>
              <p:cNvSpPr txBox="1">
                <a:spLocks noChangeArrowheads="1"/>
              </p:cNvSpPr>
              <p:nvPr/>
            </p:nvSpPr>
            <p:spPr bwMode="auto">
              <a:xfrm>
                <a:off x="2146461" y="5100282"/>
                <a:ext cx="790575" cy="414337"/>
              </a:xfrm>
              <a:prstGeom prst="rect">
                <a:avLst/>
              </a:prstGeom>
              <a:noFill/>
              <a:ln w="9525">
                <a:noFill/>
                <a:miter lim="800000"/>
                <a:headEnd/>
                <a:tailEnd/>
              </a:ln>
            </p:spPr>
            <p:txBody>
              <a:bodyPr/>
              <a:lstStyle/>
              <a:p>
                <a:pPr>
                  <a:spcAft>
                    <a:spcPts val="1000"/>
                  </a:spcAft>
                </a:pPr>
                <a:r>
                  <a:rPr lang="fr-FR" sz="1600" i="1" dirty="0"/>
                  <a:t>- m </a:t>
                </a:r>
                <a:r>
                  <a:rPr lang="fr-FR" sz="1600" i="1" u="sng" dirty="0"/>
                  <a:t>U</a:t>
                </a:r>
                <a:r>
                  <a:rPr lang="fr-FR" sz="1600" i="1" baseline="-25000" dirty="0"/>
                  <a:t>1</a:t>
                </a:r>
                <a:endParaRPr lang="fr-FR" sz="1600" dirty="0"/>
              </a:p>
            </p:txBody>
          </p:sp>
          <p:sp>
            <p:nvSpPr>
              <p:cNvPr id="24628" name="Text Box 117"/>
              <p:cNvSpPr txBox="1">
                <a:spLocks noChangeArrowheads="1"/>
              </p:cNvSpPr>
              <p:nvPr/>
            </p:nvSpPr>
            <p:spPr bwMode="auto">
              <a:xfrm>
                <a:off x="4143375" y="4729163"/>
                <a:ext cx="752475" cy="342900"/>
              </a:xfrm>
              <a:prstGeom prst="rect">
                <a:avLst/>
              </a:prstGeom>
              <a:noFill/>
              <a:ln w="9525">
                <a:noFill/>
                <a:miter lim="800000"/>
                <a:headEnd/>
                <a:tailEnd/>
              </a:ln>
            </p:spPr>
            <p:txBody>
              <a:bodyPr/>
              <a:lstStyle/>
              <a:p>
                <a:pPr>
                  <a:spcAft>
                    <a:spcPts val="1000"/>
                  </a:spcAft>
                </a:pPr>
                <a:r>
                  <a:rPr lang="fr-FR" sz="1600" i="1" dirty="0"/>
                  <a:t>- </a:t>
                </a:r>
                <a:r>
                  <a:rPr lang="fr-FR" sz="1600" i="1" u="sng" dirty="0"/>
                  <a:t>I</a:t>
                </a:r>
                <a:r>
                  <a:rPr lang="fr-FR" sz="1600" i="1" baseline="-25000" dirty="0"/>
                  <a:t>10</a:t>
                </a:r>
                <a:r>
                  <a:rPr lang="fr-FR" sz="1600" i="1" dirty="0"/>
                  <a:t>/m</a:t>
                </a:r>
                <a:endParaRPr lang="fr-FR" sz="1600" dirty="0"/>
              </a:p>
            </p:txBody>
          </p:sp>
          <p:sp>
            <p:nvSpPr>
              <p:cNvPr id="24629" name="Text Box 118"/>
              <p:cNvSpPr txBox="1">
                <a:spLocks noChangeArrowheads="1"/>
              </p:cNvSpPr>
              <p:nvPr/>
            </p:nvSpPr>
            <p:spPr bwMode="auto">
              <a:xfrm>
                <a:off x="6011260" y="5035260"/>
                <a:ext cx="520700" cy="342900"/>
              </a:xfrm>
              <a:prstGeom prst="rect">
                <a:avLst/>
              </a:prstGeom>
              <a:noFill/>
              <a:ln w="9525">
                <a:noFill/>
                <a:miter lim="800000"/>
                <a:headEnd/>
                <a:tailEnd/>
              </a:ln>
            </p:spPr>
            <p:txBody>
              <a:bodyPr/>
              <a:lstStyle/>
              <a:p>
                <a:pPr>
                  <a:spcAft>
                    <a:spcPts val="1000"/>
                  </a:spcAft>
                </a:pPr>
                <a:r>
                  <a:rPr lang="fr-FR" sz="1600" i="1" u="sng" dirty="0"/>
                  <a:t>U</a:t>
                </a:r>
                <a:r>
                  <a:rPr lang="fr-FR" sz="1600" i="1" baseline="-25000" dirty="0"/>
                  <a:t>2</a:t>
                </a:r>
                <a:endParaRPr lang="fr-FR" sz="1600" dirty="0"/>
              </a:p>
            </p:txBody>
          </p:sp>
          <p:sp>
            <p:nvSpPr>
              <p:cNvPr id="24630" name="Line 109"/>
              <p:cNvSpPr>
                <a:spLocks noChangeShapeType="1"/>
              </p:cNvSpPr>
              <p:nvPr/>
            </p:nvSpPr>
            <p:spPr bwMode="auto">
              <a:xfrm>
                <a:off x="5668963" y="4618038"/>
                <a:ext cx="571500" cy="0"/>
              </a:xfrm>
              <a:prstGeom prst="line">
                <a:avLst/>
              </a:prstGeom>
              <a:noFill/>
              <a:ln w="9525">
                <a:solidFill>
                  <a:srgbClr val="000000"/>
                </a:solidFill>
                <a:round/>
                <a:headEnd/>
                <a:tailEnd/>
              </a:ln>
            </p:spPr>
            <p:txBody>
              <a:bodyPr/>
              <a:lstStyle/>
              <a:p>
                <a:endParaRPr lang="fr-FR"/>
              </a:p>
            </p:txBody>
          </p:sp>
        </p:grpSp>
        <p:sp>
          <p:nvSpPr>
            <p:cNvPr id="24602" name="ZoneTexte 140"/>
            <p:cNvSpPr txBox="1">
              <a:spLocks noChangeArrowheads="1"/>
            </p:cNvSpPr>
            <p:nvPr/>
          </p:nvSpPr>
          <p:spPr bwMode="auto">
            <a:xfrm>
              <a:off x="4572000" y="5214950"/>
              <a:ext cx="312906" cy="369332"/>
            </a:xfrm>
            <a:prstGeom prst="rect">
              <a:avLst/>
            </a:prstGeom>
            <a:noFill/>
            <a:ln w="9525">
              <a:noFill/>
              <a:miter lim="800000"/>
              <a:headEnd/>
              <a:tailEnd/>
            </a:ln>
          </p:spPr>
          <p:txBody>
            <a:bodyPr wrap="none">
              <a:spAutoFit/>
            </a:bodyPr>
            <a:lstStyle/>
            <a:p>
              <a:r>
                <a:rPr lang="fr-FR"/>
                <a:t>?</a:t>
              </a:r>
            </a:p>
          </p:txBody>
        </p:sp>
        <p:sp>
          <p:nvSpPr>
            <p:cNvPr id="24603" name="ZoneTexte 141"/>
            <p:cNvSpPr txBox="1">
              <a:spLocks noChangeArrowheads="1"/>
            </p:cNvSpPr>
            <p:nvPr/>
          </p:nvSpPr>
          <p:spPr bwMode="auto">
            <a:xfrm>
              <a:off x="3500430" y="5214950"/>
              <a:ext cx="312906" cy="369332"/>
            </a:xfrm>
            <a:prstGeom prst="rect">
              <a:avLst/>
            </a:prstGeom>
            <a:noFill/>
            <a:ln w="9525">
              <a:noFill/>
              <a:miter lim="800000"/>
              <a:headEnd/>
              <a:tailEnd/>
            </a:ln>
          </p:spPr>
          <p:txBody>
            <a:bodyPr wrap="none">
              <a:spAutoFit/>
            </a:bodyPr>
            <a:lstStyle/>
            <a:p>
              <a:r>
                <a:rPr lang="fr-FR"/>
                <a:t>?</a:t>
              </a:r>
            </a:p>
          </p:txBody>
        </p:sp>
      </p:grpSp>
      <p:sp>
        <p:nvSpPr>
          <p:cNvPr id="125" name="ZoneTexte 238">
            <a:extLst>
              <a:ext uri="{FF2B5EF4-FFF2-40B4-BE49-F238E27FC236}">
                <a16:creationId xmlns:a16="http://schemas.microsoft.com/office/drawing/2014/main" id="{79D6AD82-A263-4A3C-9BAA-FFB65C6F98C5}"/>
              </a:ext>
            </a:extLst>
          </p:cNvPr>
          <p:cNvSpPr txBox="1">
            <a:spLocks noChangeArrowheads="1"/>
          </p:cNvSpPr>
          <p:nvPr/>
        </p:nvSpPr>
        <p:spPr bwMode="auto">
          <a:xfrm>
            <a:off x="1278311" y="1894077"/>
            <a:ext cx="6051550" cy="1652588"/>
          </a:xfrm>
          <a:prstGeom prst="rect">
            <a:avLst/>
          </a:prstGeom>
          <a:noFill/>
          <a:ln w="9525">
            <a:noFill/>
            <a:miter lim="800000"/>
            <a:headEnd/>
            <a:tailEnd/>
          </a:ln>
        </p:spPr>
        <p:txBody>
          <a:bodyPr>
            <a:spAutoFit/>
          </a:bodyPr>
          <a:lstStyle/>
          <a:p>
            <a:r>
              <a:rPr lang="it-IT" sz="1600" u="sng" dirty="0"/>
              <a:t>U</a:t>
            </a:r>
            <a:r>
              <a:rPr lang="it-IT" sz="1600" baseline="-25000" dirty="0"/>
              <a:t>2</a:t>
            </a:r>
            <a:r>
              <a:rPr lang="it-IT" sz="1600" dirty="0"/>
              <a:t> = - m</a:t>
            </a:r>
            <a:r>
              <a:rPr lang="it-IT" sz="1600" u="sng" dirty="0"/>
              <a:t>E</a:t>
            </a:r>
            <a:r>
              <a:rPr lang="it-IT" sz="1600" baseline="-25000" dirty="0"/>
              <a:t>1</a:t>
            </a:r>
            <a:r>
              <a:rPr lang="it-IT" sz="1600" dirty="0"/>
              <a:t> – (r</a:t>
            </a:r>
            <a:r>
              <a:rPr lang="it-IT" sz="1600" baseline="-25000" dirty="0"/>
              <a:t>2</a:t>
            </a:r>
            <a:r>
              <a:rPr lang="it-IT" sz="1600" dirty="0"/>
              <a:t> + j ℓ</a:t>
            </a:r>
            <a:r>
              <a:rPr lang="it-IT" sz="1600" baseline="-25000" dirty="0"/>
              <a:t> 2</a:t>
            </a:r>
            <a:r>
              <a:rPr lang="it-IT" sz="1600" dirty="0"/>
              <a:t> </a:t>
            </a:r>
            <a:r>
              <a:rPr lang="el-GR" sz="1600" dirty="0"/>
              <a:t>ω</a:t>
            </a:r>
            <a:r>
              <a:rPr lang="fr-FR" sz="1600" dirty="0"/>
              <a:t>) </a:t>
            </a:r>
            <a:r>
              <a:rPr lang="fr-FR" sz="1600" u="sng" dirty="0"/>
              <a:t>I</a:t>
            </a:r>
            <a:r>
              <a:rPr lang="fr-FR" sz="1600" baseline="-25000" dirty="0"/>
              <a:t>2</a:t>
            </a:r>
            <a:endParaRPr lang="fr-FR" sz="1600" dirty="0"/>
          </a:p>
          <a:p>
            <a:endParaRPr lang="it-IT" sz="1600" dirty="0"/>
          </a:p>
          <a:p>
            <a:r>
              <a:rPr lang="it-IT" sz="1600" u="sng" dirty="0"/>
              <a:t>U</a:t>
            </a:r>
            <a:r>
              <a:rPr lang="it-IT" sz="1600" baseline="-25000" dirty="0"/>
              <a:t>2 </a:t>
            </a:r>
            <a:r>
              <a:rPr lang="it-IT" sz="1600" dirty="0"/>
              <a:t>= -m </a:t>
            </a:r>
            <a:r>
              <a:rPr lang="it-IT" sz="1600" u="sng" dirty="0"/>
              <a:t>U</a:t>
            </a:r>
            <a:r>
              <a:rPr lang="it-IT" sz="1600" baseline="-25000" dirty="0"/>
              <a:t>1</a:t>
            </a:r>
            <a:r>
              <a:rPr lang="it-IT" sz="1600" dirty="0"/>
              <a:t> + m(r</a:t>
            </a:r>
            <a:r>
              <a:rPr lang="it-IT" sz="1600" baseline="-25000" dirty="0"/>
              <a:t>1</a:t>
            </a:r>
            <a:r>
              <a:rPr lang="it-IT" sz="1600" dirty="0"/>
              <a:t> + j ℓ</a:t>
            </a:r>
            <a:r>
              <a:rPr lang="it-IT" sz="1600" baseline="-25000" dirty="0"/>
              <a:t>1</a:t>
            </a:r>
            <a:r>
              <a:rPr lang="el-GR" sz="1600" dirty="0"/>
              <a:t>ω</a:t>
            </a:r>
            <a:r>
              <a:rPr lang="fr-FR" sz="1600" dirty="0"/>
              <a:t>) </a:t>
            </a:r>
            <a:r>
              <a:rPr lang="it-IT" sz="1600" i="1" dirty="0"/>
              <a:t>(</a:t>
            </a:r>
            <a:r>
              <a:rPr lang="it-IT" sz="1600" i="1" u="sng" dirty="0"/>
              <a:t>I</a:t>
            </a:r>
            <a:r>
              <a:rPr lang="it-IT" sz="1600" i="1" baseline="-25000" dirty="0"/>
              <a:t>10</a:t>
            </a:r>
            <a:r>
              <a:rPr lang="it-IT" sz="1600" i="1" dirty="0"/>
              <a:t> – m </a:t>
            </a:r>
            <a:r>
              <a:rPr lang="it-IT" sz="1600" i="1" u="sng" dirty="0"/>
              <a:t>I</a:t>
            </a:r>
            <a:r>
              <a:rPr lang="it-IT" sz="1600" i="1" baseline="-25000" dirty="0"/>
              <a:t>2</a:t>
            </a:r>
            <a:r>
              <a:rPr lang="it-IT" sz="1600" i="1" dirty="0"/>
              <a:t>) – (r</a:t>
            </a:r>
            <a:r>
              <a:rPr lang="it-IT" sz="1600" i="1" baseline="-25000" dirty="0"/>
              <a:t>2</a:t>
            </a:r>
            <a:r>
              <a:rPr lang="it-IT" sz="1600" i="1" dirty="0"/>
              <a:t> + j ℓ</a:t>
            </a:r>
            <a:r>
              <a:rPr lang="it-IT" sz="1600" i="1" baseline="-25000" dirty="0"/>
              <a:t>2</a:t>
            </a:r>
            <a:r>
              <a:rPr lang="it-IT" sz="1600" i="1" dirty="0"/>
              <a:t> </a:t>
            </a:r>
            <a:r>
              <a:rPr lang="el-GR" sz="1600" dirty="0"/>
              <a:t>ω</a:t>
            </a:r>
            <a:r>
              <a:rPr lang="it-IT" sz="1600" i="1" dirty="0"/>
              <a:t>) </a:t>
            </a:r>
            <a:r>
              <a:rPr lang="it-IT" sz="1600" i="1" u="sng" dirty="0"/>
              <a:t>I</a:t>
            </a:r>
            <a:r>
              <a:rPr lang="it-IT" sz="1600" i="1" baseline="-25000" dirty="0"/>
              <a:t>2</a:t>
            </a:r>
            <a:r>
              <a:rPr lang="it-IT" sz="1600" i="1" dirty="0"/>
              <a:t>.</a:t>
            </a:r>
            <a:endParaRPr lang="it-IT" sz="1600" baseline="-25000" dirty="0"/>
          </a:p>
          <a:p>
            <a:endParaRPr lang="it-IT" sz="1600" b="1" baseline="-25000" dirty="0"/>
          </a:p>
          <a:p>
            <a:endParaRPr lang="it-IT" sz="1600" b="1" baseline="-25000" dirty="0"/>
          </a:p>
          <a:p>
            <a:r>
              <a:rPr lang="it-IT" sz="1600" i="1" u="sng" dirty="0"/>
              <a:t>U</a:t>
            </a:r>
            <a:r>
              <a:rPr lang="it-IT" sz="1600" i="1" baseline="-25000" dirty="0"/>
              <a:t>2</a:t>
            </a:r>
            <a:r>
              <a:rPr lang="it-IT" sz="1600" i="1" dirty="0"/>
              <a:t> = - m </a:t>
            </a:r>
            <a:r>
              <a:rPr lang="it-IT" sz="1600" i="1" u="sng" dirty="0"/>
              <a:t>U</a:t>
            </a:r>
            <a:r>
              <a:rPr lang="it-IT" sz="1600" i="1" baseline="-25000" dirty="0"/>
              <a:t>1</a:t>
            </a:r>
            <a:r>
              <a:rPr lang="it-IT" sz="1600" i="1" dirty="0"/>
              <a:t> – m</a:t>
            </a:r>
            <a:r>
              <a:rPr lang="it-IT" sz="1600" i="1" baseline="30000" dirty="0"/>
              <a:t>2</a:t>
            </a:r>
            <a:r>
              <a:rPr lang="it-IT" sz="1600" i="1" dirty="0"/>
              <a:t> (r</a:t>
            </a:r>
            <a:r>
              <a:rPr lang="it-IT" sz="1600" i="1" baseline="-25000" dirty="0"/>
              <a:t>1</a:t>
            </a:r>
            <a:r>
              <a:rPr lang="it-IT" sz="1600" i="1" dirty="0"/>
              <a:t> + j ℓ</a:t>
            </a:r>
            <a:r>
              <a:rPr lang="it-IT" sz="1600" i="1" baseline="-25000" dirty="0"/>
              <a:t>1</a:t>
            </a:r>
            <a:r>
              <a:rPr lang="it-IT" sz="1600" i="1" dirty="0"/>
              <a:t> </a:t>
            </a:r>
            <a:r>
              <a:rPr lang="el-GR" sz="1600" dirty="0"/>
              <a:t>ω</a:t>
            </a:r>
            <a:r>
              <a:rPr lang="it-IT" sz="1600" i="1" dirty="0"/>
              <a:t>)(</a:t>
            </a:r>
            <a:r>
              <a:rPr lang="it-IT" sz="1600" i="1" u="sng" dirty="0"/>
              <a:t>I</a:t>
            </a:r>
            <a:r>
              <a:rPr lang="it-IT" sz="1600" i="1" baseline="-25000" dirty="0"/>
              <a:t>2</a:t>
            </a:r>
            <a:r>
              <a:rPr lang="it-IT" sz="1600" i="1" dirty="0"/>
              <a:t> – (1/m)</a:t>
            </a:r>
            <a:r>
              <a:rPr lang="it-IT" sz="1600" i="1" u="sng" dirty="0"/>
              <a:t>I</a:t>
            </a:r>
            <a:r>
              <a:rPr lang="it-IT" sz="1600" i="1" baseline="-25000" dirty="0"/>
              <a:t>10</a:t>
            </a:r>
            <a:r>
              <a:rPr lang="it-IT" sz="1600" i="1" dirty="0"/>
              <a:t>) – (r</a:t>
            </a:r>
            <a:r>
              <a:rPr lang="it-IT" sz="1600" i="1" baseline="-25000" dirty="0"/>
              <a:t>2</a:t>
            </a:r>
            <a:r>
              <a:rPr lang="it-IT" sz="1600" i="1" dirty="0"/>
              <a:t> + j ℓ</a:t>
            </a:r>
            <a:r>
              <a:rPr lang="it-IT" sz="1600" i="1" baseline="-25000" dirty="0"/>
              <a:t> 2</a:t>
            </a:r>
            <a:r>
              <a:rPr lang="it-IT" sz="1600" i="1" dirty="0"/>
              <a:t> </a:t>
            </a:r>
            <a:r>
              <a:rPr lang="el-GR" sz="1600" dirty="0"/>
              <a:t>ω</a:t>
            </a:r>
            <a:r>
              <a:rPr lang="it-IT" sz="1600" i="1" dirty="0"/>
              <a:t>) </a:t>
            </a:r>
            <a:r>
              <a:rPr lang="it-IT" sz="1600" i="1" u="sng" dirty="0"/>
              <a:t>I</a:t>
            </a:r>
            <a:r>
              <a:rPr lang="it-IT" sz="1600" i="1" baseline="-25000" dirty="0"/>
              <a:t>2</a:t>
            </a:r>
            <a:endParaRPr lang="fr-FR" sz="1600" b="1" dirty="0"/>
          </a:p>
          <a:p>
            <a:endParaRPr lang="fr-FR" sz="1600" dirty="0"/>
          </a:p>
        </p:txBody>
      </p:sp>
      <p:sp>
        <p:nvSpPr>
          <p:cNvPr id="126" name="Accolade ouvrante 239">
            <a:extLst>
              <a:ext uri="{FF2B5EF4-FFF2-40B4-BE49-F238E27FC236}">
                <a16:creationId xmlns:a16="http://schemas.microsoft.com/office/drawing/2014/main" id="{F769A030-8C72-440D-B260-E75DA132ED84}"/>
              </a:ext>
            </a:extLst>
          </p:cNvPr>
          <p:cNvSpPr/>
          <p:nvPr/>
        </p:nvSpPr>
        <p:spPr>
          <a:xfrm>
            <a:off x="1202604" y="2147135"/>
            <a:ext cx="71438" cy="15001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34</a:t>
            </a:fld>
            <a:endParaRPr lang="fr-FR"/>
          </a:p>
        </p:txBody>
      </p:sp>
    </p:spTree>
    <p:extLst>
      <p:ext uri="{BB962C8B-B14F-4D97-AF65-F5344CB8AC3E}">
        <p14:creationId xmlns:p14="http://schemas.microsoft.com/office/powerpoint/2010/main" val="255853754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7668" name="ZoneTexte 238"/>
          <p:cNvSpPr txBox="1">
            <a:spLocks noChangeArrowheads="1"/>
          </p:cNvSpPr>
          <p:nvPr/>
        </p:nvSpPr>
        <p:spPr bwMode="auto">
          <a:xfrm>
            <a:off x="827584" y="1772816"/>
            <a:ext cx="8429625" cy="3785652"/>
          </a:xfrm>
          <a:prstGeom prst="rect">
            <a:avLst/>
          </a:prstGeom>
          <a:noFill/>
          <a:ln w="9525">
            <a:noFill/>
            <a:miter lim="800000"/>
            <a:headEnd/>
            <a:tailEnd/>
          </a:ln>
        </p:spPr>
        <p:txBody>
          <a:bodyPr>
            <a:spAutoFit/>
          </a:bodyPr>
          <a:lstStyle/>
          <a:p>
            <a:r>
              <a:rPr lang="it-IT" sz="1600" u="sng" dirty="0"/>
              <a:t>E</a:t>
            </a:r>
            <a:r>
              <a:rPr lang="it-IT" sz="1600" baseline="-25000" dirty="0"/>
              <a:t>1</a:t>
            </a:r>
            <a:r>
              <a:rPr lang="it-IT" sz="1600" dirty="0"/>
              <a:t> = ( </a:t>
            </a:r>
            <a:r>
              <a:rPr lang="it-IT" sz="1600" dirty="0">
                <a:sym typeface="Symbol" pitchFamily="18" charset="2"/>
              </a:rPr>
              <a:t></a:t>
            </a:r>
            <a:r>
              <a:rPr lang="it-IT" sz="1600" baseline="-25000" dirty="0"/>
              <a:t>F</a:t>
            </a:r>
            <a:r>
              <a:rPr lang="it-IT" sz="1600" dirty="0"/>
              <a:t> // j </a:t>
            </a:r>
            <a:r>
              <a:rPr lang="it-IT" sz="1600" dirty="0">
                <a:sym typeface="Symbol" pitchFamily="18" charset="2"/>
              </a:rPr>
              <a:t></a:t>
            </a:r>
            <a:r>
              <a:rPr lang="it-IT" sz="1600" baseline="-25000" dirty="0"/>
              <a:t>m</a:t>
            </a:r>
            <a:r>
              <a:rPr lang="it-IT" sz="1600" dirty="0"/>
              <a:t>) </a:t>
            </a:r>
            <a:r>
              <a:rPr lang="it-IT" sz="1600" u="sng" dirty="0"/>
              <a:t>I</a:t>
            </a:r>
            <a:r>
              <a:rPr lang="it-IT" sz="1600" baseline="-25000" dirty="0"/>
              <a:t>10</a:t>
            </a:r>
          </a:p>
          <a:p>
            <a:endParaRPr lang="it-IT" sz="1600" baseline="-25000" dirty="0"/>
          </a:p>
          <a:p>
            <a:endParaRPr lang="fr-FR" sz="1600" dirty="0"/>
          </a:p>
          <a:p>
            <a:pPr>
              <a:buFontTx/>
              <a:buChar char="-"/>
            </a:pPr>
            <a:r>
              <a:rPr lang="it-IT" sz="1600" u="sng" dirty="0"/>
              <a:t>E</a:t>
            </a:r>
            <a:r>
              <a:rPr lang="it-IT" sz="1600" baseline="-25000" dirty="0"/>
              <a:t>2</a:t>
            </a:r>
            <a:r>
              <a:rPr lang="it-IT" sz="1600" dirty="0"/>
              <a:t> / m = (</a:t>
            </a:r>
            <a:r>
              <a:rPr lang="it-IT" sz="1600" dirty="0">
                <a:sym typeface="Symbol" pitchFamily="18" charset="2"/>
              </a:rPr>
              <a:t></a:t>
            </a:r>
            <a:r>
              <a:rPr lang="it-IT" sz="1600" baseline="-25000" dirty="0"/>
              <a:t>F</a:t>
            </a:r>
            <a:r>
              <a:rPr lang="it-IT" sz="1600" dirty="0"/>
              <a:t> // j </a:t>
            </a:r>
            <a:r>
              <a:rPr lang="it-IT" sz="1600" dirty="0">
                <a:sym typeface="Symbol" pitchFamily="18" charset="2"/>
              </a:rPr>
              <a:t></a:t>
            </a:r>
            <a:r>
              <a:rPr lang="it-IT" sz="1600" baseline="-25000" dirty="0"/>
              <a:t>m</a:t>
            </a:r>
            <a:r>
              <a:rPr lang="it-IT" sz="1600" dirty="0"/>
              <a:t>) </a:t>
            </a:r>
            <a:r>
              <a:rPr lang="it-IT" sz="1600" u="sng" dirty="0"/>
              <a:t>I</a:t>
            </a:r>
            <a:r>
              <a:rPr lang="it-IT" sz="1600" baseline="-25000" dirty="0"/>
              <a:t>10</a:t>
            </a:r>
          </a:p>
          <a:p>
            <a:pPr>
              <a:buFontTx/>
              <a:buChar char="-"/>
            </a:pPr>
            <a:endParaRPr lang="it-IT" sz="1600" baseline="-25000" dirty="0"/>
          </a:p>
          <a:p>
            <a:endParaRPr lang="fr-FR" sz="1600" dirty="0"/>
          </a:p>
          <a:p>
            <a:r>
              <a:rPr lang="it-IT" sz="1600" dirty="0"/>
              <a:t>(</a:t>
            </a:r>
            <a:r>
              <a:rPr lang="it-IT" sz="1600" u="sng" dirty="0"/>
              <a:t>U</a:t>
            </a:r>
            <a:r>
              <a:rPr lang="it-IT" sz="1600" baseline="-25000" dirty="0"/>
              <a:t>2</a:t>
            </a:r>
            <a:r>
              <a:rPr lang="it-IT" sz="1600" dirty="0"/>
              <a:t> + (r</a:t>
            </a:r>
            <a:r>
              <a:rPr lang="it-IT" sz="1600" baseline="-25000" dirty="0"/>
              <a:t>2</a:t>
            </a:r>
            <a:r>
              <a:rPr lang="it-IT" sz="1600" dirty="0"/>
              <a:t> + j ℓ</a:t>
            </a:r>
            <a:r>
              <a:rPr lang="it-IT" sz="1600" baseline="-25000" dirty="0"/>
              <a:t> 2</a:t>
            </a:r>
            <a:r>
              <a:rPr lang="it-IT" sz="1600" dirty="0"/>
              <a:t> </a:t>
            </a:r>
            <a:r>
              <a:rPr lang="el-GR" sz="1600" dirty="0"/>
              <a:t>ω</a:t>
            </a:r>
            <a:r>
              <a:rPr lang="it-IT" sz="1600" dirty="0"/>
              <a:t>) </a:t>
            </a:r>
            <a:r>
              <a:rPr lang="it-IT" sz="1600" u="sng" dirty="0"/>
              <a:t>I</a:t>
            </a:r>
            <a:r>
              <a:rPr lang="it-IT" sz="1600" baseline="-25000" dirty="0"/>
              <a:t>2</a:t>
            </a:r>
            <a:r>
              <a:rPr lang="it-IT" sz="1600" dirty="0"/>
              <a:t>) = - m (</a:t>
            </a:r>
            <a:r>
              <a:rPr lang="it-IT" sz="1600" dirty="0">
                <a:sym typeface="Symbol" pitchFamily="18" charset="2"/>
              </a:rPr>
              <a:t></a:t>
            </a:r>
            <a:r>
              <a:rPr lang="it-IT" sz="1600" baseline="-25000" dirty="0"/>
              <a:t>F</a:t>
            </a:r>
            <a:r>
              <a:rPr lang="it-IT" sz="1600" dirty="0"/>
              <a:t> // j </a:t>
            </a:r>
            <a:r>
              <a:rPr lang="it-IT" sz="1600" dirty="0">
                <a:sym typeface="Symbol" pitchFamily="18" charset="2"/>
              </a:rPr>
              <a:t></a:t>
            </a:r>
            <a:r>
              <a:rPr lang="it-IT" sz="1600" baseline="-25000" dirty="0"/>
              <a:t>m</a:t>
            </a:r>
            <a:r>
              <a:rPr lang="it-IT" sz="1600" dirty="0"/>
              <a:t>) </a:t>
            </a:r>
            <a:r>
              <a:rPr lang="it-IT" sz="1600" u="sng" dirty="0"/>
              <a:t>I</a:t>
            </a:r>
            <a:r>
              <a:rPr lang="it-IT" sz="1600" baseline="-25000" dirty="0"/>
              <a:t>10</a:t>
            </a:r>
          </a:p>
          <a:p>
            <a:endParaRPr lang="it-IT" sz="1600" baseline="-25000" dirty="0"/>
          </a:p>
          <a:p>
            <a:endParaRPr lang="fr-FR" sz="1600" dirty="0"/>
          </a:p>
          <a:p>
            <a:r>
              <a:rPr lang="it-IT" sz="1600" u="sng" dirty="0"/>
              <a:t>U</a:t>
            </a:r>
            <a:r>
              <a:rPr lang="it-IT" sz="1600" baseline="-25000" dirty="0"/>
              <a:t>2</a:t>
            </a:r>
            <a:r>
              <a:rPr lang="it-IT" sz="1600" dirty="0"/>
              <a:t> = - m (</a:t>
            </a:r>
            <a:r>
              <a:rPr lang="it-IT" sz="1600" dirty="0">
                <a:sym typeface="Symbol" pitchFamily="18" charset="2"/>
              </a:rPr>
              <a:t></a:t>
            </a:r>
            <a:r>
              <a:rPr lang="it-IT" sz="1600" baseline="-25000" dirty="0"/>
              <a:t>F</a:t>
            </a:r>
            <a:r>
              <a:rPr lang="it-IT" sz="1600" dirty="0"/>
              <a:t> // j</a:t>
            </a:r>
            <a:r>
              <a:rPr lang="it-IT" sz="1600" dirty="0">
                <a:sym typeface="Symbol" pitchFamily="18" charset="2"/>
              </a:rPr>
              <a:t></a:t>
            </a:r>
            <a:r>
              <a:rPr lang="it-IT" sz="1600" baseline="-25000" dirty="0"/>
              <a:t>m</a:t>
            </a:r>
            <a:r>
              <a:rPr lang="it-IT" sz="1600" dirty="0"/>
              <a:t>) </a:t>
            </a:r>
            <a:r>
              <a:rPr lang="it-IT" sz="1600" u="sng" dirty="0"/>
              <a:t>I</a:t>
            </a:r>
            <a:r>
              <a:rPr lang="it-IT" sz="1600" baseline="-25000" dirty="0"/>
              <a:t>10</a:t>
            </a:r>
            <a:r>
              <a:rPr lang="it-IT" sz="1600" dirty="0"/>
              <a:t> – (r</a:t>
            </a:r>
            <a:r>
              <a:rPr lang="it-IT" sz="1600" baseline="-25000" dirty="0"/>
              <a:t>2</a:t>
            </a:r>
            <a:r>
              <a:rPr lang="it-IT" sz="1600" dirty="0"/>
              <a:t> + j ℓ</a:t>
            </a:r>
            <a:r>
              <a:rPr lang="it-IT" sz="1600" baseline="-25000" dirty="0"/>
              <a:t> 2</a:t>
            </a:r>
            <a:r>
              <a:rPr lang="it-IT" sz="1600" dirty="0"/>
              <a:t> </a:t>
            </a:r>
            <a:r>
              <a:rPr lang="el-GR" sz="1600" dirty="0"/>
              <a:t>ω</a:t>
            </a:r>
            <a:r>
              <a:rPr lang="it-IT" sz="1600" dirty="0"/>
              <a:t>) </a:t>
            </a:r>
            <a:r>
              <a:rPr lang="it-IT" sz="1600" u="sng" dirty="0"/>
              <a:t>I</a:t>
            </a:r>
            <a:r>
              <a:rPr lang="it-IT" sz="1600" baseline="-25000" dirty="0"/>
              <a:t>2 </a:t>
            </a:r>
            <a:r>
              <a:rPr lang="it-IT" sz="1600" dirty="0"/>
              <a:t> = m</a:t>
            </a:r>
            <a:r>
              <a:rPr lang="it-IT" sz="1600" baseline="30000" dirty="0"/>
              <a:t>2</a:t>
            </a:r>
            <a:r>
              <a:rPr lang="it-IT" sz="1600" dirty="0"/>
              <a:t> (</a:t>
            </a:r>
            <a:r>
              <a:rPr lang="it-IT" sz="1600" dirty="0">
                <a:sym typeface="Symbol" pitchFamily="18" charset="2"/>
              </a:rPr>
              <a:t></a:t>
            </a:r>
            <a:r>
              <a:rPr lang="it-IT" sz="1600" baseline="-25000" dirty="0"/>
              <a:t>F</a:t>
            </a:r>
            <a:r>
              <a:rPr lang="it-IT" sz="1600" dirty="0"/>
              <a:t> // j</a:t>
            </a:r>
            <a:r>
              <a:rPr lang="it-IT" sz="1600" dirty="0">
                <a:sym typeface="Symbol" pitchFamily="18" charset="2"/>
              </a:rPr>
              <a:t></a:t>
            </a:r>
            <a:r>
              <a:rPr lang="it-IT" sz="1600" baseline="-25000" dirty="0"/>
              <a:t>m</a:t>
            </a:r>
            <a:r>
              <a:rPr lang="it-IT" sz="1600" dirty="0"/>
              <a:t>) – </a:t>
            </a:r>
            <a:r>
              <a:rPr lang="it-IT" sz="1600" u="sng" dirty="0"/>
              <a:t>I</a:t>
            </a:r>
            <a:r>
              <a:rPr lang="it-IT" sz="1600" baseline="-25000" dirty="0"/>
              <a:t>10</a:t>
            </a:r>
            <a:r>
              <a:rPr lang="it-IT" sz="1600" dirty="0"/>
              <a:t> / m – (r</a:t>
            </a:r>
            <a:r>
              <a:rPr lang="it-IT" sz="1600" baseline="-25000" dirty="0"/>
              <a:t>2 </a:t>
            </a:r>
            <a:r>
              <a:rPr lang="it-IT" sz="1600" dirty="0"/>
              <a:t>+ j ℓ</a:t>
            </a:r>
            <a:r>
              <a:rPr lang="it-IT" sz="1600" baseline="-25000" dirty="0"/>
              <a:t> 2</a:t>
            </a:r>
            <a:r>
              <a:rPr lang="el-GR" sz="1600" dirty="0"/>
              <a:t> ω</a:t>
            </a:r>
            <a:r>
              <a:rPr lang="it-IT" sz="1600" dirty="0"/>
              <a:t>) </a:t>
            </a:r>
            <a:r>
              <a:rPr lang="it-IT" sz="1600" u="sng" dirty="0"/>
              <a:t>I</a:t>
            </a:r>
            <a:r>
              <a:rPr lang="it-IT" sz="1600" baseline="-25000" dirty="0"/>
              <a:t>2</a:t>
            </a:r>
            <a:endParaRPr lang="fr-FR" sz="1600" dirty="0"/>
          </a:p>
          <a:p>
            <a:endParaRPr lang="it-IT" sz="1600" dirty="0"/>
          </a:p>
          <a:p>
            <a:endParaRPr lang="it-IT" sz="1600" b="1" dirty="0"/>
          </a:p>
          <a:p>
            <a:r>
              <a:rPr lang="it-IT" sz="1600" b="1" dirty="0"/>
              <a:t>m</a:t>
            </a:r>
            <a:r>
              <a:rPr lang="it-IT" sz="1600" b="1" baseline="30000" dirty="0"/>
              <a:t>2</a:t>
            </a:r>
            <a:r>
              <a:rPr lang="it-IT" sz="1600" b="1" dirty="0"/>
              <a:t> [ </a:t>
            </a:r>
            <a:r>
              <a:rPr lang="it-IT" sz="1600" b="1" dirty="0">
                <a:sym typeface="Symbol" pitchFamily="18" charset="2"/>
              </a:rPr>
              <a:t></a:t>
            </a:r>
            <a:r>
              <a:rPr lang="it-IT" sz="1600" b="1" baseline="-25000" dirty="0"/>
              <a:t>F </a:t>
            </a:r>
            <a:r>
              <a:rPr lang="it-IT" sz="1600" b="1" dirty="0"/>
              <a:t>// j</a:t>
            </a:r>
            <a:r>
              <a:rPr lang="it-IT" sz="1600" b="1" dirty="0">
                <a:sym typeface="Symbol" pitchFamily="18" charset="2"/>
              </a:rPr>
              <a:t></a:t>
            </a:r>
            <a:r>
              <a:rPr lang="it-IT" sz="1600" b="1" baseline="-25000" dirty="0"/>
              <a:t>m</a:t>
            </a:r>
            <a:r>
              <a:rPr lang="it-IT" sz="1600" b="1" dirty="0"/>
              <a:t> ] </a:t>
            </a:r>
            <a:r>
              <a:rPr lang="it-IT" sz="1600" dirty="0"/>
              <a:t>= m</a:t>
            </a:r>
            <a:r>
              <a:rPr lang="it-IT" sz="1600" baseline="30000" dirty="0"/>
              <a:t>2</a:t>
            </a:r>
            <a:r>
              <a:rPr lang="it-IT" sz="1600" dirty="0"/>
              <a:t> </a:t>
            </a:r>
            <a:r>
              <a:rPr lang="it-IT" sz="1600" dirty="0">
                <a:sym typeface="Symbol" pitchFamily="18" charset="2"/>
              </a:rPr>
              <a:t></a:t>
            </a:r>
            <a:r>
              <a:rPr lang="it-IT" sz="1600" baseline="-25000" dirty="0"/>
              <a:t>F</a:t>
            </a:r>
            <a:r>
              <a:rPr lang="it-IT" sz="1600" dirty="0"/>
              <a:t> (j </a:t>
            </a:r>
            <a:r>
              <a:rPr lang="it-IT" sz="1600" dirty="0">
                <a:sym typeface="Symbol" pitchFamily="18" charset="2"/>
              </a:rPr>
              <a:t></a:t>
            </a:r>
            <a:r>
              <a:rPr lang="it-IT" sz="1600" baseline="-25000" dirty="0"/>
              <a:t>m</a:t>
            </a:r>
            <a:r>
              <a:rPr lang="it-IT" sz="1600" dirty="0"/>
              <a:t>)/( </a:t>
            </a:r>
            <a:r>
              <a:rPr lang="nl-NL" sz="1600" dirty="0">
                <a:sym typeface="Symbol" pitchFamily="18" charset="2"/>
              </a:rPr>
              <a:t></a:t>
            </a:r>
            <a:r>
              <a:rPr lang="nl-NL" sz="1600" baseline="-25000" dirty="0"/>
              <a:t>F</a:t>
            </a:r>
            <a:r>
              <a:rPr lang="nl-NL" sz="1600" dirty="0"/>
              <a:t> + j </a:t>
            </a:r>
            <a:r>
              <a:rPr lang="nl-NL" sz="1600" dirty="0">
                <a:sym typeface="Symbol" pitchFamily="18" charset="2"/>
              </a:rPr>
              <a:t></a:t>
            </a:r>
            <a:r>
              <a:rPr lang="nl-NL" sz="1600" baseline="-25000" dirty="0"/>
              <a:t>m</a:t>
            </a:r>
            <a:r>
              <a:rPr lang="it-IT" sz="1600" dirty="0"/>
              <a:t> ) = (m</a:t>
            </a:r>
            <a:r>
              <a:rPr lang="it-IT" sz="1600" baseline="30000" dirty="0"/>
              <a:t>2</a:t>
            </a:r>
            <a:r>
              <a:rPr lang="it-IT" sz="1600" dirty="0"/>
              <a:t> </a:t>
            </a:r>
            <a:r>
              <a:rPr lang="it-IT" sz="1600" dirty="0">
                <a:sym typeface="Symbol" pitchFamily="18" charset="2"/>
              </a:rPr>
              <a:t></a:t>
            </a:r>
            <a:r>
              <a:rPr lang="it-IT" sz="1600" baseline="-25000" dirty="0"/>
              <a:t>F</a:t>
            </a:r>
            <a:r>
              <a:rPr lang="it-IT" sz="1600" dirty="0"/>
              <a:t> . j m</a:t>
            </a:r>
            <a:r>
              <a:rPr lang="it-IT" sz="1600" baseline="30000" dirty="0"/>
              <a:t>2</a:t>
            </a:r>
            <a:r>
              <a:rPr lang="it-IT" sz="1600" dirty="0"/>
              <a:t> </a:t>
            </a:r>
            <a:r>
              <a:rPr lang="it-IT" sz="1600" dirty="0">
                <a:sym typeface="Symbol" pitchFamily="18" charset="2"/>
              </a:rPr>
              <a:t></a:t>
            </a:r>
            <a:r>
              <a:rPr lang="it-IT" sz="1600" baseline="-25000" dirty="0"/>
              <a:t>m</a:t>
            </a:r>
            <a:r>
              <a:rPr lang="it-IT" sz="1600" dirty="0"/>
              <a:t>)/(</a:t>
            </a:r>
            <a:r>
              <a:rPr lang="nl-NL" sz="1600" dirty="0"/>
              <a:t> m</a:t>
            </a:r>
            <a:r>
              <a:rPr lang="nl-NL" sz="1600" baseline="30000" dirty="0"/>
              <a:t>2</a:t>
            </a:r>
            <a:r>
              <a:rPr lang="nl-NL" sz="1600" dirty="0">
                <a:sym typeface="Symbol" pitchFamily="18" charset="2"/>
              </a:rPr>
              <a:t></a:t>
            </a:r>
            <a:r>
              <a:rPr lang="nl-NL" sz="1600" baseline="-25000" dirty="0"/>
              <a:t>F</a:t>
            </a:r>
            <a:r>
              <a:rPr lang="nl-NL" sz="1600" dirty="0"/>
              <a:t> + j m</a:t>
            </a:r>
            <a:r>
              <a:rPr lang="nl-NL" sz="1600" baseline="30000" dirty="0"/>
              <a:t>2</a:t>
            </a:r>
            <a:r>
              <a:rPr lang="nl-NL" sz="1600" dirty="0">
                <a:sym typeface="Symbol" pitchFamily="18" charset="2"/>
              </a:rPr>
              <a:t></a:t>
            </a:r>
            <a:r>
              <a:rPr lang="nl-NL" sz="1600" baseline="-25000" dirty="0"/>
              <a:t>m</a:t>
            </a:r>
            <a:r>
              <a:rPr lang="nl-NL" sz="1600" dirty="0"/>
              <a:t>)</a:t>
            </a:r>
          </a:p>
          <a:p>
            <a:endParaRPr lang="nl-NL" sz="1600" dirty="0"/>
          </a:p>
          <a:p>
            <a:endParaRPr lang="fr-FR" sz="1600" dirty="0"/>
          </a:p>
          <a:p>
            <a:r>
              <a:rPr lang="nl-NL" sz="1600" dirty="0"/>
              <a:t>                                                                 </a:t>
            </a:r>
            <a:r>
              <a:rPr lang="nl-NL" sz="1600" b="1" dirty="0"/>
              <a:t>= ( m</a:t>
            </a:r>
            <a:r>
              <a:rPr lang="nl-NL" sz="1600" b="1" baseline="30000" dirty="0"/>
              <a:t>2</a:t>
            </a:r>
            <a:r>
              <a:rPr lang="nl-NL" sz="1600" b="1" dirty="0">
                <a:sym typeface="Symbol" pitchFamily="18" charset="2"/>
              </a:rPr>
              <a:t></a:t>
            </a:r>
            <a:r>
              <a:rPr lang="nl-NL" sz="1600" b="1" baseline="-25000" dirty="0"/>
              <a:t>F</a:t>
            </a:r>
            <a:r>
              <a:rPr lang="nl-NL" sz="1600" b="1" dirty="0"/>
              <a:t> ) // (  j m</a:t>
            </a:r>
            <a:r>
              <a:rPr lang="nl-NL" sz="1600" b="1" baseline="30000" dirty="0"/>
              <a:t>2</a:t>
            </a:r>
            <a:r>
              <a:rPr lang="nl-NL" sz="1600" b="1" dirty="0">
                <a:sym typeface="Symbol" pitchFamily="18" charset="2"/>
              </a:rPr>
              <a:t></a:t>
            </a:r>
            <a:r>
              <a:rPr lang="nl-NL" sz="1600" b="1" baseline="-25000" dirty="0"/>
              <a:t>m </a:t>
            </a:r>
            <a:r>
              <a:rPr lang="nl-NL" sz="1600" b="1" dirty="0"/>
              <a:t> )</a:t>
            </a:r>
            <a:endParaRPr lang="fr-FR" sz="1600" dirty="0"/>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35</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7668">
                                            <p:txEl>
                                              <p:pRg st="0" end="0"/>
                                            </p:txEl>
                                          </p:spTgt>
                                        </p:tgtEl>
                                        <p:attrNameLst>
                                          <p:attrName>style.visibility</p:attrName>
                                        </p:attrNameLst>
                                      </p:cBhvr>
                                      <p:to>
                                        <p:strVal val="visible"/>
                                      </p:to>
                                    </p:set>
                                    <p:animEffect transition="in" filter="checkerboard(across)">
                                      <p:cBhvr>
                                        <p:cTn id="7" dur="500"/>
                                        <p:tgtEl>
                                          <p:spTgt spid="2766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7668">
                                            <p:txEl>
                                              <p:pRg st="3" end="3"/>
                                            </p:txEl>
                                          </p:spTgt>
                                        </p:tgtEl>
                                        <p:attrNameLst>
                                          <p:attrName>style.visibility</p:attrName>
                                        </p:attrNameLst>
                                      </p:cBhvr>
                                      <p:to>
                                        <p:strVal val="visible"/>
                                      </p:to>
                                    </p:set>
                                    <p:animEffect transition="in" filter="checkerboard(across)">
                                      <p:cBhvr>
                                        <p:cTn id="10" dur="500"/>
                                        <p:tgtEl>
                                          <p:spTgt spid="27668">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7668">
                                            <p:txEl>
                                              <p:pRg st="6" end="6"/>
                                            </p:txEl>
                                          </p:spTgt>
                                        </p:tgtEl>
                                        <p:attrNameLst>
                                          <p:attrName>style.visibility</p:attrName>
                                        </p:attrNameLst>
                                      </p:cBhvr>
                                      <p:to>
                                        <p:strVal val="visible"/>
                                      </p:to>
                                    </p:set>
                                    <p:animEffect transition="in" filter="checkerboard(across)">
                                      <p:cBhvr>
                                        <p:cTn id="13" dur="500"/>
                                        <p:tgtEl>
                                          <p:spTgt spid="27668">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7668">
                                            <p:txEl>
                                              <p:pRg st="9" end="9"/>
                                            </p:txEl>
                                          </p:spTgt>
                                        </p:tgtEl>
                                        <p:attrNameLst>
                                          <p:attrName>style.visibility</p:attrName>
                                        </p:attrNameLst>
                                      </p:cBhvr>
                                      <p:to>
                                        <p:strVal val="visible"/>
                                      </p:to>
                                    </p:set>
                                    <p:animEffect transition="in" filter="checkerboard(across)">
                                      <p:cBhvr>
                                        <p:cTn id="16" dur="500"/>
                                        <p:tgtEl>
                                          <p:spTgt spid="27668">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7668">
                                            <p:txEl>
                                              <p:pRg st="12" end="12"/>
                                            </p:txEl>
                                          </p:spTgt>
                                        </p:tgtEl>
                                        <p:attrNameLst>
                                          <p:attrName>style.visibility</p:attrName>
                                        </p:attrNameLst>
                                      </p:cBhvr>
                                      <p:to>
                                        <p:strVal val="visible"/>
                                      </p:to>
                                    </p:set>
                                    <p:animEffect transition="in" filter="checkerboard(across)">
                                      <p:cBhvr>
                                        <p:cTn id="21" dur="500"/>
                                        <p:tgtEl>
                                          <p:spTgt spid="27668">
                                            <p:txEl>
                                              <p:pRg st="12" end="12"/>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7668">
                                            <p:txEl>
                                              <p:pRg st="15" end="15"/>
                                            </p:txEl>
                                          </p:spTgt>
                                        </p:tgtEl>
                                        <p:attrNameLst>
                                          <p:attrName>style.visibility</p:attrName>
                                        </p:attrNameLst>
                                      </p:cBhvr>
                                      <p:to>
                                        <p:strVal val="visible"/>
                                      </p:to>
                                    </p:set>
                                    <p:animEffect transition="in" filter="checkerboard(across)">
                                      <p:cBhvr>
                                        <p:cTn id="24" dur="500"/>
                                        <p:tgtEl>
                                          <p:spTgt spid="2766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grpSp>
        <p:nvGrpSpPr>
          <p:cNvPr id="2" name="Groupe 543"/>
          <p:cNvGrpSpPr>
            <a:grpSpLocks/>
          </p:cNvGrpSpPr>
          <p:nvPr/>
        </p:nvGrpSpPr>
        <p:grpSpPr bwMode="auto">
          <a:xfrm>
            <a:off x="1500187" y="2132856"/>
            <a:ext cx="6143625" cy="2424112"/>
            <a:chOff x="1714480" y="4143380"/>
            <a:chExt cx="6143668" cy="2424727"/>
          </a:xfrm>
        </p:grpSpPr>
        <p:grpSp>
          <p:nvGrpSpPr>
            <p:cNvPr id="25622" name="Group 117"/>
            <p:cNvGrpSpPr>
              <a:grpSpLocks/>
            </p:cNvGrpSpPr>
            <p:nvPr/>
          </p:nvGrpSpPr>
          <p:grpSpPr bwMode="auto">
            <a:xfrm>
              <a:off x="3971948" y="4809157"/>
              <a:ext cx="687387" cy="185737"/>
              <a:chOff x="9037" y="8192"/>
              <a:chExt cx="1081" cy="292"/>
            </a:xfrm>
          </p:grpSpPr>
          <p:grpSp>
            <p:nvGrpSpPr>
              <p:cNvPr id="25812" name="Group 118"/>
              <p:cNvGrpSpPr>
                <a:grpSpLocks/>
              </p:cNvGrpSpPr>
              <p:nvPr/>
            </p:nvGrpSpPr>
            <p:grpSpPr bwMode="auto">
              <a:xfrm rot="-40404">
                <a:off x="9185" y="8235"/>
                <a:ext cx="203" cy="249"/>
                <a:chOff x="4297" y="9376"/>
                <a:chExt cx="1220" cy="2462"/>
              </a:xfrm>
            </p:grpSpPr>
            <p:sp>
              <p:nvSpPr>
                <p:cNvPr id="25824" name="Arc 119"/>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825" name="Arc 120"/>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813" name="Group 121"/>
              <p:cNvGrpSpPr>
                <a:grpSpLocks/>
              </p:cNvGrpSpPr>
              <p:nvPr/>
            </p:nvGrpSpPr>
            <p:grpSpPr bwMode="auto">
              <a:xfrm rot="-40404">
                <a:off x="9384" y="8225"/>
                <a:ext cx="205" cy="249"/>
                <a:chOff x="4297" y="9376"/>
                <a:chExt cx="1220" cy="2462"/>
              </a:xfrm>
            </p:grpSpPr>
            <p:sp>
              <p:nvSpPr>
                <p:cNvPr id="25822" name="Arc 122"/>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823" name="Arc 123"/>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814" name="Group 124"/>
              <p:cNvGrpSpPr>
                <a:grpSpLocks/>
              </p:cNvGrpSpPr>
              <p:nvPr/>
            </p:nvGrpSpPr>
            <p:grpSpPr bwMode="auto">
              <a:xfrm rot="-40404">
                <a:off x="9572" y="8209"/>
                <a:ext cx="205" cy="249"/>
                <a:chOff x="4297" y="9376"/>
                <a:chExt cx="1220" cy="2462"/>
              </a:xfrm>
            </p:grpSpPr>
            <p:sp>
              <p:nvSpPr>
                <p:cNvPr id="25820" name="Arc 125"/>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821" name="Arc 126"/>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815" name="Group 127"/>
              <p:cNvGrpSpPr>
                <a:grpSpLocks/>
              </p:cNvGrpSpPr>
              <p:nvPr/>
            </p:nvGrpSpPr>
            <p:grpSpPr bwMode="auto">
              <a:xfrm rot="-40404">
                <a:off x="9751" y="8192"/>
                <a:ext cx="203" cy="249"/>
                <a:chOff x="4297" y="9376"/>
                <a:chExt cx="1220" cy="2462"/>
              </a:xfrm>
            </p:grpSpPr>
            <p:sp>
              <p:nvSpPr>
                <p:cNvPr id="25818" name="Arc 128"/>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819" name="Arc 129"/>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5816" name="Line 130"/>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5817" name="Line 131"/>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5623" name="Group 132"/>
            <p:cNvGrpSpPr>
              <a:grpSpLocks/>
            </p:cNvGrpSpPr>
            <p:nvPr/>
          </p:nvGrpSpPr>
          <p:grpSpPr bwMode="auto">
            <a:xfrm>
              <a:off x="3284560" y="4834557"/>
              <a:ext cx="700088" cy="114300"/>
              <a:chOff x="1796" y="5577"/>
              <a:chExt cx="1102" cy="180"/>
            </a:xfrm>
          </p:grpSpPr>
          <p:grpSp>
            <p:nvGrpSpPr>
              <p:cNvPr id="25793" name="Group 133"/>
              <p:cNvGrpSpPr>
                <a:grpSpLocks/>
              </p:cNvGrpSpPr>
              <p:nvPr/>
            </p:nvGrpSpPr>
            <p:grpSpPr bwMode="auto">
              <a:xfrm>
                <a:off x="1796" y="5577"/>
                <a:ext cx="722" cy="180"/>
                <a:chOff x="1876" y="5577"/>
                <a:chExt cx="722" cy="180"/>
              </a:xfrm>
            </p:grpSpPr>
            <p:grpSp>
              <p:nvGrpSpPr>
                <p:cNvPr id="25795" name="Group 134"/>
                <p:cNvGrpSpPr>
                  <a:grpSpLocks/>
                </p:cNvGrpSpPr>
                <p:nvPr/>
              </p:nvGrpSpPr>
              <p:grpSpPr bwMode="auto">
                <a:xfrm rot="10739694">
                  <a:off x="2058" y="5577"/>
                  <a:ext cx="540" cy="180"/>
                  <a:chOff x="8257" y="9157"/>
                  <a:chExt cx="1800" cy="180"/>
                </a:xfrm>
              </p:grpSpPr>
              <p:grpSp>
                <p:nvGrpSpPr>
                  <p:cNvPr id="25797" name="Group 135"/>
                  <p:cNvGrpSpPr>
                    <a:grpSpLocks/>
                  </p:cNvGrpSpPr>
                  <p:nvPr/>
                </p:nvGrpSpPr>
                <p:grpSpPr bwMode="auto">
                  <a:xfrm>
                    <a:off x="8617" y="9157"/>
                    <a:ext cx="360" cy="180"/>
                    <a:chOff x="8617" y="9157"/>
                    <a:chExt cx="360" cy="180"/>
                  </a:xfrm>
                </p:grpSpPr>
                <p:sp>
                  <p:nvSpPr>
                    <p:cNvPr id="25810" name="Line 13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811" name="Line 13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98" name="Group 138"/>
                  <p:cNvGrpSpPr>
                    <a:grpSpLocks/>
                  </p:cNvGrpSpPr>
                  <p:nvPr/>
                </p:nvGrpSpPr>
                <p:grpSpPr bwMode="auto">
                  <a:xfrm>
                    <a:off x="8977" y="9157"/>
                    <a:ext cx="360" cy="180"/>
                    <a:chOff x="8617" y="9157"/>
                    <a:chExt cx="360" cy="180"/>
                  </a:xfrm>
                </p:grpSpPr>
                <p:sp>
                  <p:nvSpPr>
                    <p:cNvPr id="25808" name="Line 13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809" name="Line 14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99" name="Group 141"/>
                  <p:cNvGrpSpPr>
                    <a:grpSpLocks/>
                  </p:cNvGrpSpPr>
                  <p:nvPr/>
                </p:nvGrpSpPr>
                <p:grpSpPr bwMode="auto">
                  <a:xfrm>
                    <a:off x="9337" y="9157"/>
                    <a:ext cx="360" cy="180"/>
                    <a:chOff x="8617" y="9157"/>
                    <a:chExt cx="360" cy="180"/>
                  </a:xfrm>
                </p:grpSpPr>
                <p:sp>
                  <p:nvSpPr>
                    <p:cNvPr id="25806" name="Line 14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807" name="Line 14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800" name="Group 144"/>
                  <p:cNvGrpSpPr>
                    <a:grpSpLocks/>
                  </p:cNvGrpSpPr>
                  <p:nvPr/>
                </p:nvGrpSpPr>
                <p:grpSpPr bwMode="auto">
                  <a:xfrm>
                    <a:off x="9697" y="9157"/>
                    <a:ext cx="360" cy="180"/>
                    <a:chOff x="8617" y="9157"/>
                    <a:chExt cx="360" cy="180"/>
                  </a:xfrm>
                </p:grpSpPr>
                <p:sp>
                  <p:nvSpPr>
                    <p:cNvPr id="25804" name="Line 14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805" name="Line 14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801" name="Group 147"/>
                  <p:cNvGrpSpPr>
                    <a:grpSpLocks/>
                  </p:cNvGrpSpPr>
                  <p:nvPr/>
                </p:nvGrpSpPr>
                <p:grpSpPr bwMode="auto">
                  <a:xfrm>
                    <a:off x="8257" y="9157"/>
                    <a:ext cx="360" cy="180"/>
                    <a:chOff x="8617" y="9157"/>
                    <a:chExt cx="360" cy="180"/>
                  </a:xfrm>
                </p:grpSpPr>
                <p:sp>
                  <p:nvSpPr>
                    <p:cNvPr id="25802" name="Line 14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803" name="Line 14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5796" name="Line 150"/>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5794" name="Line 151"/>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5624" name="Line 152"/>
            <p:cNvSpPr>
              <a:spLocks noChangeShapeType="1"/>
            </p:cNvSpPr>
            <p:nvPr/>
          </p:nvSpPr>
          <p:spPr bwMode="auto">
            <a:xfrm>
              <a:off x="4776810" y="5285407"/>
              <a:ext cx="800100" cy="0"/>
            </a:xfrm>
            <a:prstGeom prst="line">
              <a:avLst/>
            </a:prstGeom>
            <a:noFill/>
            <a:ln w="9525">
              <a:solidFill>
                <a:srgbClr val="000000"/>
              </a:solidFill>
              <a:round/>
              <a:headEnd/>
              <a:tailEnd/>
            </a:ln>
          </p:spPr>
          <p:txBody>
            <a:bodyPr/>
            <a:lstStyle/>
            <a:p>
              <a:endParaRPr lang="fr-FR"/>
            </a:p>
          </p:txBody>
        </p:sp>
        <p:grpSp>
          <p:nvGrpSpPr>
            <p:cNvPr id="25625" name="Group 153"/>
            <p:cNvGrpSpPr>
              <a:grpSpLocks/>
            </p:cNvGrpSpPr>
            <p:nvPr/>
          </p:nvGrpSpPr>
          <p:grpSpPr bwMode="auto">
            <a:xfrm rot="-5652810">
              <a:off x="4552973" y="5664819"/>
              <a:ext cx="342900" cy="114300"/>
              <a:chOff x="8257" y="9157"/>
              <a:chExt cx="1800" cy="180"/>
            </a:xfrm>
          </p:grpSpPr>
          <p:grpSp>
            <p:nvGrpSpPr>
              <p:cNvPr id="25778" name="Group 154"/>
              <p:cNvGrpSpPr>
                <a:grpSpLocks/>
              </p:cNvGrpSpPr>
              <p:nvPr/>
            </p:nvGrpSpPr>
            <p:grpSpPr bwMode="auto">
              <a:xfrm>
                <a:off x="8617" y="9157"/>
                <a:ext cx="360" cy="180"/>
                <a:chOff x="8617" y="9157"/>
                <a:chExt cx="360" cy="180"/>
              </a:xfrm>
            </p:grpSpPr>
            <p:sp>
              <p:nvSpPr>
                <p:cNvPr id="25791" name="Line 15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792" name="Line 15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79" name="Group 157"/>
              <p:cNvGrpSpPr>
                <a:grpSpLocks/>
              </p:cNvGrpSpPr>
              <p:nvPr/>
            </p:nvGrpSpPr>
            <p:grpSpPr bwMode="auto">
              <a:xfrm>
                <a:off x="8977" y="9157"/>
                <a:ext cx="360" cy="180"/>
                <a:chOff x="8617" y="9157"/>
                <a:chExt cx="360" cy="180"/>
              </a:xfrm>
            </p:grpSpPr>
            <p:sp>
              <p:nvSpPr>
                <p:cNvPr id="25789" name="Line 15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790" name="Line 15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80" name="Group 160"/>
              <p:cNvGrpSpPr>
                <a:grpSpLocks/>
              </p:cNvGrpSpPr>
              <p:nvPr/>
            </p:nvGrpSpPr>
            <p:grpSpPr bwMode="auto">
              <a:xfrm>
                <a:off x="9337" y="9157"/>
                <a:ext cx="360" cy="180"/>
                <a:chOff x="8617" y="9157"/>
                <a:chExt cx="360" cy="180"/>
              </a:xfrm>
            </p:grpSpPr>
            <p:sp>
              <p:nvSpPr>
                <p:cNvPr id="25787" name="Line 16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788" name="Line 16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81" name="Group 163"/>
              <p:cNvGrpSpPr>
                <a:grpSpLocks/>
              </p:cNvGrpSpPr>
              <p:nvPr/>
            </p:nvGrpSpPr>
            <p:grpSpPr bwMode="auto">
              <a:xfrm>
                <a:off x="9697" y="9157"/>
                <a:ext cx="360" cy="180"/>
                <a:chOff x="8617" y="9157"/>
                <a:chExt cx="360" cy="180"/>
              </a:xfrm>
            </p:grpSpPr>
            <p:sp>
              <p:nvSpPr>
                <p:cNvPr id="25785" name="Line 16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786" name="Line 16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82" name="Group 166"/>
              <p:cNvGrpSpPr>
                <a:grpSpLocks/>
              </p:cNvGrpSpPr>
              <p:nvPr/>
            </p:nvGrpSpPr>
            <p:grpSpPr bwMode="auto">
              <a:xfrm>
                <a:off x="8257" y="9157"/>
                <a:ext cx="360" cy="180"/>
                <a:chOff x="8617" y="9157"/>
                <a:chExt cx="360" cy="180"/>
              </a:xfrm>
            </p:grpSpPr>
            <p:sp>
              <p:nvSpPr>
                <p:cNvPr id="25783" name="Line 16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784" name="Line 16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grpSp>
          <p:nvGrpSpPr>
            <p:cNvPr id="25626" name="Group 169"/>
            <p:cNvGrpSpPr>
              <a:grpSpLocks/>
            </p:cNvGrpSpPr>
            <p:nvPr/>
          </p:nvGrpSpPr>
          <p:grpSpPr bwMode="auto">
            <a:xfrm>
              <a:off x="5424510" y="5526707"/>
              <a:ext cx="192088" cy="488950"/>
              <a:chOff x="5138" y="6587"/>
              <a:chExt cx="304" cy="769"/>
            </a:xfrm>
          </p:grpSpPr>
          <p:grpSp>
            <p:nvGrpSpPr>
              <p:cNvPr id="25766" name="Group 170"/>
              <p:cNvGrpSpPr>
                <a:grpSpLocks/>
              </p:cNvGrpSpPr>
              <p:nvPr/>
            </p:nvGrpSpPr>
            <p:grpSpPr bwMode="auto">
              <a:xfrm rot="5287804">
                <a:off x="5161" y="6560"/>
                <a:ext cx="203" cy="249"/>
                <a:chOff x="4297" y="9376"/>
                <a:chExt cx="1220" cy="2462"/>
              </a:xfrm>
            </p:grpSpPr>
            <p:sp>
              <p:nvSpPr>
                <p:cNvPr id="25776" name="Arc 171"/>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77" name="Arc 172"/>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67" name="Group 173"/>
              <p:cNvGrpSpPr>
                <a:grpSpLocks/>
              </p:cNvGrpSpPr>
              <p:nvPr/>
            </p:nvGrpSpPr>
            <p:grpSpPr bwMode="auto">
              <a:xfrm rot="5287804">
                <a:off x="5175" y="6761"/>
                <a:ext cx="205" cy="249"/>
                <a:chOff x="4297" y="9376"/>
                <a:chExt cx="1220" cy="2462"/>
              </a:xfrm>
            </p:grpSpPr>
            <p:sp>
              <p:nvSpPr>
                <p:cNvPr id="25774" name="Arc 17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75" name="Arc 17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68" name="Group 176"/>
              <p:cNvGrpSpPr>
                <a:grpSpLocks/>
              </p:cNvGrpSpPr>
              <p:nvPr/>
            </p:nvGrpSpPr>
            <p:grpSpPr bwMode="auto">
              <a:xfrm rot="5287804">
                <a:off x="5195" y="6948"/>
                <a:ext cx="205" cy="249"/>
                <a:chOff x="4297" y="9376"/>
                <a:chExt cx="1220" cy="2462"/>
              </a:xfrm>
            </p:grpSpPr>
            <p:sp>
              <p:nvSpPr>
                <p:cNvPr id="25772" name="Arc 17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73" name="Arc 17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69" name="Group 179"/>
              <p:cNvGrpSpPr>
                <a:grpSpLocks/>
              </p:cNvGrpSpPr>
              <p:nvPr/>
            </p:nvGrpSpPr>
            <p:grpSpPr bwMode="auto">
              <a:xfrm rot="5287804">
                <a:off x="5216" y="7125"/>
                <a:ext cx="203" cy="249"/>
                <a:chOff x="4297" y="9376"/>
                <a:chExt cx="1220" cy="2462"/>
              </a:xfrm>
            </p:grpSpPr>
            <p:sp>
              <p:nvSpPr>
                <p:cNvPr id="25770" name="Arc 18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71" name="Arc 18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5627" name="Line 182"/>
            <p:cNvSpPr>
              <a:spLocks noChangeShapeType="1"/>
            </p:cNvSpPr>
            <p:nvPr/>
          </p:nvSpPr>
          <p:spPr bwMode="auto">
            <a:xfrm>
              <a:off x="4802210" y="6133132"/>
              <a:ext cx="800100" cy="0"/>
            </a:xfrm>
            <a:prstGeom prst="line">
              <a:avLst/>
            </a:prstGeom>
            <a:noFill/>
            <a:ln w="9525">
              <a:solidFill>
                <a:srgbClr val="000000"/>
              </a:solidFill>
              <a:round/>
              <a:headEnd/>
              <a:tailEnd/>
            </a:ln>
          </p:spPr>
          <p:txBody>
            <a:bodyPr/>
            <a:lstStyle/>
            <a:p>
              <a:endParaRPr lang="fr-FR"/>
            </a:p>
          </p:txBody>
        </p:sp>
        <p:grpSp>
          <p:nvGrpSpPr>
            <p:cNvPr id="25628" name="Group 183"/>
            <p:cNvGrpSpPr>
              <a:grpSpLocks/>
            </p:cNvGrpSpPr>
            <p:nvPr/>
          </p:nvGrpSpPr>
          <p:grpSpPr bwMode="auto">
            <a:xfrm rot="233845">
              <a:off x="2401910" y="4837732"/>
              <a:ext cx="434975" cy="1671637"/>
              <a:chOff x="6098" y="5493"/>
              <a:chExt cx="685" cy="2827"/>
            </a:xfrm>
          </p:grpSpPr>
          <p:grpSp>
            <p:nvGrpSpPr>
              <p:cNvPr id="25734" name="Group 184"/>
              <p:cNvGrpSpPr>
                <a:grpSpLocks/>
              </p:cNvGrpSpPr>
              <p:nvPr/>
            </p:nvGrpSpPr>
            <p:grpSpPr bwMode="auto">
              <a:xfrm>
                <a:off x="6100" y="5493"/>
                <a:ext cx="663" cy="2544"/>
                <a:chOff x="6100" y="5493"/>
                <a:chExt cx="663" cy="2544"/>
              </a:xfrm>
            </p:grpSpPr>
            <p:grpSp>
              <p:nvGrpSpPr>
                <p:cNvPr id="25736" name="Group 185"/>
                <p:cNvGrpSpPr>
                  <a:grpSpLocks/>
                </p:cNvGrpSpPr>
                <p:nvPr/>
              </p:nvGrpSpPr>
              <p:grpSpPr bwMode="auto">
                <a:xfrm>
                  <a:off x="6100" y="5493"/>
                  <a:ext cx="663" cy="2294"/>
                  <a:chOff x="6100" y="5493"/>
                  <a:chExt cx="663" cy="2294"/>
                </a:xfrm>
              </p:grpSpPr>
              <p:grpSp>
                <p:nvGrpSpPr>
                  <p:cNvPr id="25740" name="Group 186"/>
                  <p:cNvGrpSpPr>
                    <a:grpSpLocks/>
                  </p:cNvGrpSpPr>
                  <p:nvPr/>
                </p:nvGrpSpPr>
                <p:grpSpPr bwMode="auto">
                  <a:xfrm rot="144924">
                    <a:off x="6100" y="5761"/>
                    <a:ext cx="663" cy="2026"/>
                    <a:chOff x="2125" y="8571"/>
                    <a:chExt cx="663" cy="2026"/>
                  </a:xfrm>
                </p:grpSpPr>
                <p:grpSp>
                  <p:nvGrpSpPr>
                    <p:cNvPr id="25742" name="Group 187"/>
                    <p:cNvGrpSpPr>
                      <a:grpSpLocks/>
                    </p:cNvGrpSpPr>
                    <p:nvPr/>
                  </p:nvGrpSpPr>
                  <p:grpSpPr bwMode="auto">
                    <a:xfrm rot="5321579">
                      <a:off x="2211" y="8485"/>
                      <a:ext cx="275" cy="448"/>
                      <a:chOff x="4297" y="9376"/>
                      <a:chExt cx="1220" cy="2462"/>
                    </a:xfrm>
                  </p:grpSpPr>
                  <p:sp>
                    <p:nvSpPr>
                      <p:cNvPr id="25764" name="Arc 188"/>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65" name="Arc 189"/>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3" name="Group 190"/>
                    <p:cNvGrpSpPr>
                      <a:grpSpLocks/>
                    </p:cNvGrpSpPr>
                    <p:nvPr/>
                  </p:nvGrpSpPr>
                  <p:grpSpPr bwMode="auto">
                    <a:xfrm rot="5321579">
                      <a:off x="2242" y="8718"/>
                      <a:ext cx="275" cy="449"/>
                      <a:chOff x="4297" y="9376"/>
                      <a:chExt cx="1220" cy="2462"/>
                    </a:xfrm>
                  </p:grpSpPr>
                  <p:sp>
                    <p:nvSpPr>
                      <p:cNvPr id="25762" name="Arc 191"/>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63" name="Arc 192"/>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4" name="Group 193"/>
                    <p:cNvGrpSpPr>
                      <a:grpSpLocks/>
                    </p:cNvGrpSpPr>
                    <p:nvPr/>
                  </p:nvGrpSpPr>
                  <p:grpSpPr bwMode="auto">
                    <a:xfrm rot="5321579">
                      <a:off x="2262" y="8984"/>
                      <a:ext cx="275" cy="448"/>
                      <a:chOff x="4297" y="9376"/>
                      <a:chExt cx="1220" cy="2462"/>
                    </a:xfrm>
                  </p:grpSpPr>
                  <p:sp>
                    <p:nvSpPr>
                      <p:cNvPr id="25760" name="Arc 19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61" name="Arc 19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5" name="Group 196"/>
                    <p:cNvGrpSpPr>
                      <a:grpSpLocks/>
                    </p:cNvGrpSpPr>
                    <p:nvPr/>
                  </p:nvGrpSpPr>
                  <p:grpSpPr bwMode="auto">
                    <a:xfrm rot="5321579">
                      <a:off x="2293" y="9237"/>
                      <a:ext cx="275" cy="449"/>
                      <a:chOff x="4297" y="9376"/>
                      <a:chExt cx="1220" cy="2462"/>
                    </a:xfrm>
                  </p:grpSpPr>
                  <p:sp>
                    <p:nvSpPr>
                      <p:cNvPr id="25758" name="Arc 19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59" name="Arc 19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6" name="Group 199"/>
                    <p:cNvGrpSpPr>
                      <a:grpSpLocks/>
                    </p:cNvGrpSpPr>
                    <p:nvPr/>
                  </p:nvGrpSpPr>
                  <p:grpSpPr bwMode="auto">
                    <a:xfrm rot="5321579">
                      <a:off x="2326" y="9482"/>
                      <a:ext cx="275" cy="448"/>
                      <a:chOff x="4297" y="9376"/>
                      <a:chExt cx="1220" cy="2462"/>
                    </a:xfrm>
                  </p:grpSpPr>
                  <p:sp>
                    <p:nvSpPr>
                      <p:cNvPr id="25756" name="Arc 20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57" name="Arc 20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7" name="Group 202"/>
                    <p:cNvGrpSpPr>
                      <a:grpSpLocks/>
                    </p:cNvGrpSpPr>
                    <p:nvPr/>
                  </p:nvGrpSpPr>
                  <p:grpSpPr bwMode="auto">
                    <a:xfrm rot="5321579">
                      <a:off x="2362" y="9738"/>
                      <a:ext cx="275" cy="448"/>
                      <a:chOff x="4297" y="9376"/>
                      <a:chExt cx="1220" cy="2462"/>
                    </a:xfrm>
                  </p:grpSpPr>
                  <p:sp>
                    <p:nvSpPr>
                      <p:cNvPr id="25754" name="Arc 20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55" name="Arc 20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8" name="Group 205"/>
                    <p:cNvGrpSpPr>
                      <a:grpSpLocks/>
                    </p:cNvGrpSpPr>
                    <p:nvPr/>
                  </p:nvGrpSpPr>
                  <p:grpSpPr bwMode="auto">
                    <a:xfrm rot="5321579">
                      <a:off x="2393" y="9991"/>
                      <a:ext cx="275" cy="449"/>
                      <a:chOff x="4297" y="9376"/>
                      <a:chExt cx="1220" cy="2462"/>
                    </a:xfrm>
                  </p:grpSpPr>
                  <p:sp>
                    <p:nvSpPr>
                      <p:cNvPr id="25752" name="Arc 20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53" name="Arc 20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9" name="Group 208"/>
                    <p:cNvGrpSpPr>
                      <a:grpSpLocks/>
                    </p:cNvGrpSpPr>
                    <p:nvPr/>
                  </p:nvGrpSpPr>
                  <p:grpSpPr bwMode="auto">
                    <a:xfrm rot="5321579">
                      <a:off x="2426" y="10236"/>
                      <a:ext cx="275" cy="448"/>
                      <a:chOff x="4297" y="9376"/>
                      <a:chExt cx="1220" cy="2462"/>
                    </a:xfrm>
                  </p:grpSpPr>
                  <p:sp>
                    <p:nvSpPr>
                      <p:cNvPr id="25750" name="Arc 209"/>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51" name="Arc 210"/>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5741" name="Freeform 211"/>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5737" name="Group 212"/>
                <p:cNvGrpSpPr>
                  <a:grpSpLocks/>
                </p:cNvGrpSpPr>
                <p:nvPr/>
              </p:nvGrpSpPr>
              <p:grpSpPr bwMode="auto">
                <a:xfrm rot="5321579">
                  <a:off x="6376" y="7676"/>
                  <a:ext cx="275" cy="448"/>
                  <a:chOff x="4297" y="9376"/>
                  <a:chExt cx="1220" cy="2462"/>
                </a:xfrm>
              </p:grpSpPr>
              <p:sp>
                <p:nvSpPr>
                  <p:cNvPr id="25738" name="Arc 21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39" name="Arc 21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5735" name="Freeform 215"/>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5629" name="Group 216"/>
            <p:cNvGrpSpPr>
              <a:grpSpLocks/>
            </p:cNvGrpSpPr>
            <p:nvPr/>
          </p:nvGrpSpPr>
          <p:grpSpPr bwMode="auto">
            <a:xfrm rot="-10546580">
              <a:off x="2898798" y="4844082"/>
              <a:ext cx="434975" cy="1714500"/>
              <a:chOff x="6098" y="5493"/>
              <a:chExt cx="685" cy="2827"/>
            </a:xfrm>
          </p:grpSpPr>
          <p:grpSp>
            <p:nvGrpSpPr>
              <p:cNvPr id="25702" name="Group 217"/>
              <p:cNvGrpSpPr>
                <a:grpSpLocks/>
              </p:cNvGrpSpPr>
              <p:nvPr/>
            </p:nvGrpSpPr>
            <p:grpSpPr bwMode="auto">
              <a:xfrm>
                <a:off x="6100" y="5493"/>
                <a:ext cx="663" cy="2544"/>
                <a:chOff x="6100" y="5493"/>
                <a:chExt cx="663" cy="2544"/>
              </a:xfrm>
            </p:grpSpPr>
            <p:grpSp>
              <p:nvGrpSpPr>
                <p:cNvPr id="25704" name="Group 218"/>
                <p:cNvGrpSpPr>
                  <a:grpSpLocks/>
                </p:cNvGrpSpPr>
                <p:nvPr/>
              </p:nvGrpSpPr>
              <p:grpSpPr bwMode="auto">
                <a:xfrm>
                  <a:off x="6100" y="5493"/>
                  <a:ext cx="663" cy="2294"/>
                  <a:chOff x="6100" y="5493"/>
                  <a:chExt cx="663" cy="2294"/>
                </a:xfrm>
              </p:grpSpPr>
              <p:grpSp>
                <p:nvGrpSpPr>
                  <p:cNvPr id="25708" name="Group 219"/>
                  <p:cNvGrpSpPr>
                    <a:grpSpLocks/>
                  </p:cNvGrpSpPr>
                  <p:nvPr/>
                </p:nvGrpSpPr>
                <p:grpSpPr bwMode="auto">
                  <a:xfrm rot="144924">
                    <a:off x="6100" y="5761"/>
                    <a:ext cx="663" cy="2026"/>
                    <a:chOff x="2125" y="8571"/>
                    <a:chExt cx="663" cy="2026"/>
                  </a:xfrm>
                </p:grpSpPr>
                <p:grpSp>
                  <p:nvGrpSpPr>
                    <p:cNvPr id="25710" name="Group 220"/>
                    <p:cNvGrpSpPr>
                      <a:grpSpLocks/>
                    </p:cNvGrpSpPr>
                    <p:nvPr/>
                  </p:nvGrpSpPr>
                  <p:grpSpPr bwMode="auto">
                    <a:xfrm rot="5321579">
                      <a:off x="2211" y="8485"/>
                      <a:ext cx="275" cy="448"/>
                      <a:chOff x="4297" y="9376"/>
                      <a:chExt cx="1220" cy="2462"/>
                    </a:xfrm>
                  </p:grpSpPr>
                  <p:sp>
                    <p:nvSpPr>
                      <p:cNvPr id="25732" name="Arc 221"/>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33" name="Arc 222"/>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1" name="Group 223"/>
                    <p:cNvGrpSpPr>
                      <a:grpSpLocks/>
                    </p:cNvGrpSpPr>
                    <p:nvPr/>
                  </p:nvGrpSpPr>
                  <p:grpSpPr bwMode="auto">
                    <a:xfrm rot="5321579">
                      <a:off x="2242" y="8718"/>
                      <a:ext cx="275" cy="449"/>
                      <a:chOff x="4297" y="9376"/>
                      <a:chExt cx="1220" cy="2462"/>
                    </a:xfrm>
                  </p:grpSpPr>
                  <p:sp>
                    <p:nvSpPr>
                      <p:cNvPr id="25730" name="Arc 22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31" name="Arc 22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2" name="Group 226"/>
                    <p:cNvGrpSpPr>
                      <a:grpSpLocks/>
                    </p:cNvGrpSpPr>
                    <p:nvPr/>
                  </p:nvGrpSpPr>
                  <p:grpSpPr bwMode="auto">
                    <a:xfrm rot="5321579">
                      <a:off x="2262" y="8984"/>
                      <a:ext cx="275" cy="448"/>
                      <a:chOff x="4297" y="9376"/>
                      <a:chExt cx="1220" cy="2462"/>
                    </a:xfrm>
                  </p:grpSpPr>
                  <p:sp>
                    <p:nvSpPr>
                      <p:cNvPr id="25728" name="Arc 22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29" name="Arc 22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3" name="Group 229"/>
                    <p:cNvGrpSpPr>
                      <a:grpSpLocks/>
                    </p:cNvGrpSpPr>
                    <p:nvPr/>
                  </p:nvGrpSpPr>
                  <p:grpSpPr bwMode="auto">
                    <a:xfrm rot="5321579">
                      <a:off x="2293" y="9237"/>
                      <a:ext cx="275" cy="449"/>
                      <a:chOff x="4297" y="9376"/>
                      <a:chExt cx="1220" cy="2462"/>
                    </a:xfrm>
                  </p:grpSpPr>
                  <p:sp>
                    <p:nvSpPr>
                      <p:cNvPr id="25726" name="Arc 23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27" name="Arc 23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4" name="Group 232"/>
                    <p:cNvGrpSpPr>
                      <a:grpSpLocks/>
                    </p:cNvGrpSpPr>
                    <p:nvPr/>
                  </p:nvGrpSpPr>
                  <p:grpSpPr bwMode="auto">
                    <a:xfrm rot="5321579">
                      <a:off x="2326" y="9482"/>
                      <a:ext cx="275" cy="448"/>
                      <a:chOff x="4297" y="9376"/>
                      <a:chExt cx="1220" cy="2462"/>
                    </a:xfrm>
                  </p:grpSpPr>
                  <p:sp>
                    <p:nvSpPr>
                      <p:cNvPr id="25724" name="Arc 23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25" name="Arc 23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5" name="Group 235"/>
                    <p:cNvGrpSpPr>
                      <a:grpSpLocks/>
                    </p:cNvGrpSpPr>
                    <p:nvPr/>
                  </p:nvGrpSpPr>
                  <p:grpSpPr bwMode="auto">
                    <a:xfrm rot="5321579">
                      <a:off x="2362" y="9738"/>
                      <a:ext cx="275" cy="448"/>
                      <a:chOff x="4297" y="9376"/>
                      <a:chExt cx="1220" cy="2462"/>
                    </a:xfrm>
                  </p:grpSpPr>
                  <p:sp>
                    <p:nvSpPr>
                      <p:cNvPr id="25722" name="Arc 23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23" name="Arc 23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6" name="Group 238"/>
                    <p:cNvGrpSpPr>
                      <a:grpSpLocks/>
                    </p:cNvGrpSpPr>
                    <p:nvPr/>
                  </p:nvGrpSpPr>
                  <p:grpSpPr bwMode="auto">
                    <a:xfrm rot="5321579">
                      <a:off x="2393" y="9991"/>
                      <a:ext cx="275" cy="449"/>
                      <a:chOff x="4297" y="9376"/>
                      <a:chExt cx="1220" cy="2462"/>
                    </a:xfrm>
                  </p:grpSpPr>
                  <p:sp>
                    <p:nvSpPr>
                      <p:cNvPr id="25720" name="Arc 239"/>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21" name="Arc 240"/>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7" name="Group 241"/>
                    <p:cNvGrpSpPr>
                      <a:grpSpLocks/>
                    </p:cNvGrpSpPr>
                    <p:nvPr/>
                  </p:nvGrpSpPr>
                  <p:grpSpPr bwMode="auto">
                    <a:xfrm rot="5321579">
                      <a:off x="2426" y="10236"/>
                      <a:ext cx="275" cy="448"/>
                      <a:chOff x="4297" y="9376"/>
                      <a:chExt cx="1220" cy="2462"/>
                    </a:xfrm>
                  </p:grpSpPr>
                  <p:sp>
                    <p:nvSpPr>
                      <p:cNvPr id="25718" name="Arc 242"/>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19" name="Arc 243"/>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5709" name="Freeform 244"/>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5705" name="Group 245"/>
                <p:cNvGrpSpPr>
                  <a:grpSpLocks/>
                </p:cNvGrpSpPr>
                <p:nvPr/>
              </p:nvGrpSpPr>
              <p:grpSpPr bwMode="auto">
                <a:xfrm rot="5321579">
                  <a:off x="6376" y="7676"/>
                  <a:ext cx="275" cy="448"/>
                  <a:chOff x="4297" y="9376"/>
                  <a:chExt cx="1220" cy="2462"/>
                </a:xfrm>
              </p:grpSpPr>
              <p:sp>
                <p:nvSpPr>
                  <p:cNvPr id="25706" name="Arc 24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07" name="Arc 24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5703" name="Freeform 248"/>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25630" name="Line 249"/>
            <p:cNvSpPr>
              <a:spLocks noChangeShapeType="1"/>
            </p:cNvSpPr>
            <p:nvPr/>
          </p:nvSpPr>
          <p:spPr bwMode="auto">
            <a:xfrm>
              <a:off x="2816248" y="4853607"/>
              <a:ext cx="0" cy="1714500"/>
            </a:xfrm>
            <a:prstGeom prst="line">
              <a:avLst/>
            </a:prstGeom>
            <a:noFill/>
            <a:ln w="9525">
              <a:solidFill>
                <a:srgbClr val="000000"/>
              </a:solidFill>
              <a:round/>
              <a:headEnd/>
              <a:tailEnd/>
            </a:ln>
          </p:spPr>
          <p:txBody>
            <a:bodyPr/>
            <a:lstStyle/>
            <a:p>
              <a:endParaRPr lang="fr-FR"/>
            </a:p>
          </p:txBody>
        </p:sp>
        <p:sp>
          <p:nvSpPr>
            <p:cNvPr id="25631" name="Line 250"/>
            <p:cNvSpPr>
              <a:spLocks noChangeShapeType="1"/>
            </p:cNvSpPr>
            <p:nvPr/>
          </p:nvSpPr>
          <p:spPr bwMode="auto">
            <a:xfrm>
              <a:off x="2854348" y="4853607"/>
              <a:ext cx="0" cy="1714500"/>
            </a:xfrm>
            <a:prstGeom prst="line">
              <a:avLst/>
            </a:prstGeom>
            <a:noFill/>
            <a:ln w="9525">
              <a:solidFill>
                <a:srgbClr val="000000"/>
              </a:solidFill>
              <a:round/>
              <a:headEnd/>
              <a:tailEnd/>
            </a:ln>
          </p:spPr>
          <p:txBody>
            <a:bodyPr/>
            <a:lstStyle/>
            <a:p>
              <a:endParaRPr lang="fr-FR"/>
            </a:p>
          </p:txBody>
        </p:sp>
        <p:sp>
          <p:nvSpPr>
            <p:cNvPr id="25632" name="Line 251"/>
            <p:cNvSpPr>
              <a:spLocks noChangeShapeType="1"/>
            </p:cNvSpPr>
            <p:nvPr/>
          </p:nvSpPr>
          <p:spPr bwMode="auto">
            <a:xfrm>
              <a:off x="2892448" y="4853607"/>
              <a:ext cx="0" cy="1714500"/>
            </a:xfrm>
            <a:prstGeom prst="line">
              <a:avLst/>
            </a:prstGeom>
            <a:noFill/>
            <a:ln w="9525">
              <a:solidFill>
                <a:srgbClr val="000000"/>
              </a:solidFill>
              <a:round/>
              <a:headEnd/>
              <a:tailEnd/>
            </a:ln>
          </p:spPr>
          <p:txBody>
            <a:bodyPr/>
            <a:lstStyle/>
            <a:p>
              <a:endParaRPr lang="fr-FR"/>
            </a:p>
          </p:txBody>
        </p:sp>
        <p:grpSp>
          <p:nvGrpSpPr>
            <p:cNvPr id="25633" name="Group 252"/>
            <p:cNvGrpSpPr>
              <a:grpSpLocks/>
            </p:cNvGrpSpPr>
            <p:nvPr/>
          </p:nvGrpSpPr>
          <p:grpSpPr bwMode="auto">
            <a:xfrm>
              <a:off x="6272235" y="4782169"/>
              <a:ext cx="685800" cy="184150"/>
              <a:chOff x="9037" y="8192"/>
              <a:chExt cx="1081" cy="292"/>
            </a:xfrm>
          </p:grpSpPr>
          <p:grpSp>
            <p:nvGrpSpPr>
              <p:cNvPr id="25688" name="Group 253"/>
              <p:cNvGrpSpPr>
                <a:grpSpLocks/>
              </p:cNvGrpSpPr>
              <p:nvPr/>
            </p:nvGrpSpPr>
            <p:grpSpPr bwMode="auto">
              <a:xfrm rot="-40404">
                <a:off x="9185" y="8235"/>
                <a:ext cx="203" cy="249"/>
                <a:chOff x="4297" y="9376"/>
                <a:chExt cx="1220" cy="2462"/>
              </a:xfrm>
            </p:grpSpPr>
            <p:sp>
              <p:nvSpPr>
                <p:cNvPr id="25700" name="Arc 25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01" name="Arc 25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689" name="Group 256"/>
              <p:cNvGrpSpPr>
                <a:grpSpLocks/>
              </p:cNvGrpSpPr>
              <p:nvPr/>
            </p:nvGrpSpPr>
            <p:grpSpPr bwMode="auto">
              <a:xfrm rot="-40404">
                <a:off x="9384" y="8225"/>
                <a:ext cx="205" cy="249"/>
                <a:chOff x="4297" y="9376"/>
                <a:chExt cx="1220" cy="2462"/>
              </a:xfrm>
            </p:grpSpPr>
            <p:sp>
              <p:nvSpPr>
                <p:cNvPr id="25698" name="Arc 25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699" name="Arc 25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690" name="Group 259"/>
              <p:cNvGrpSpPr>
                <a:grpSpLocks/>
              </p:cNvGrpSpPr>
              <p:nvPr/>
            </p:nvGrpSpPr>
            <p:grpSpPr bwMode="auto">
              <a:xfrm rot="-40404">
                <a:off x="9572" y="8209"/>
                <a:ext cx="205" cy="249"/>
                <a:chOff x="4297" y="9376"/>
                <a:chExt cx="1220" cy="2462"/>
              </a:xfrm>
            </p:grpSpPr>
            <p:sp>
              <p:nvSpPr>
                <p:cNvPr id="25696" name="Arc 26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697" name="Arc 26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691" name="Group 262"/>
              <p:cNvGrpSpPr>
                <a:grpSpLocks/>
              </p:cNvGrpSpPr>
              <p:nvPr/>
            </p:nvGrpSpPr>
            <p:grpSpPr bwMode="auto">
              <a:xfrm rot="-40404">
                <a:off x="9751" y="8192"/>
                <a:ext cx="203" cy="249"/>
                <a:chOff x="4297" y="9376"/>
                <a:chExt cx="1220" cy="2462"/>
              </a:xfrm>
            </p:grpSpPr>
            <p:sp>
              <p:nvSpPr>
                <p:cNvPr id="25694" name="Arc 26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695" name="Arc 26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5692" name="Line 265"/>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5693" name="Line 266"/>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5634" name="Group 267"/>
            <p:cNvGrpSpPr>
              <a:grpSpLocks/>
            </p:cNvGrpSpPr>
            <p:nvPr/>
          </p:nvGrpSpPr>
          <p:grpSpPr bwMode="auto">
            <a:xfrm>
              <a:off x="5559448" y="4807569"/>
              <a:ext cx="700087" cy="114300"/>
              <a:chOff x="1796" y="5577"/>
              <a:chExt cx="1102" cy="180"/>
            </a:xfrm>
          </p:grpSpPr>
          <p:grpSp>
            <p:nvGrpSpPr>
              <p:cNvPr id="25669" name="Group 268"/>
              <p:cNvGrpSpPr>
                <a:grpSpLocks/>
              </p:cNvGrpSpPr>
              <p:nvPr/>
            </p:nvGrpSpPr>
            <p:grpSpPr bwMode="auto">
              <a:xfrm>
                <a:off x="1796" y="5577"/>
                <a:ext cx="722" cy="180"/>
                <a:chOff x="1876" y="5577"/>
                <a:chExt cx="722" cy="180"/>
              </a:xfrm>
            </p:grpSpPr>
            <p:grpSp>
              <p:nvGrpSpPr>
                <p:cNvPr id="25671" name="Group 269"/>
                <p:cNvGrpSpPr>
                  <a:grpSpLocks/>
                </p:cNvGrpSpPr>
                <p:nvPr/>
              </p:nvGrpSpPr>
              <p:grpSpPr bwMode="auto">
                <a:xfrm rot="10739694">
                  <a:off x="2058" y="5577"/>
                  <a:ext cx="540" cy="180"/>
                  <a:chOff x="8257" y="9157"/>
                  <a:chExt cx="1800" cy="180"/>
                </a:xfrm>
              </p:grpSpPr>
              <p:grpSp>
                <p:nvGrpSpPr>
                  <p:cNvPr id="25673" name="Group 270"/>
                  <p:cNvGrpSpPr>
                    <a:grpSpLocks/>
                  </p:cNvGrpSpPr>
                  <p:nvPr/>
                </p:nvGrpSpPr>
                <p:grpSpPr bwMode="auto">
                  <a:xfrm>
                    <a:off x="8617" y="9157"/>
                    <a:ext cx="360" cy="180"/>
                    <a:chOff x="8617" y="9157"/>
                    <a:chExt cx="360" cy="180"/>
                  </a:xfrm>
                </p:grpSpPr>
                <p:sp>
                  <p:nvSpPr>
                    <p:cNvPr id="25686" name="Line 27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7" name="Line 27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4" name="Group 273"/>
                  <p:cNvGrpSpPr>
                    <a:grpSpLocks/>
                  </p:cNvGrpSpPr>
                  <p:nvPr/>
                </p:nvGrpSpPr>
                <p:grpSpPr bwMode="auto">
                  <a:xfrm>
                    <a:off x="8977" y="9157"/>
                    <a:ext cx="360" cy="180"/>
                    <a:chOff x="8617" y="9157"/>
                    <a:chExt cx="360" cy="180"/>
                  </a:xfrm>
                </p:grpSpPr>
                <p:sp>
                  <p:nvSpPr>
                    <p:cNvPr id="25684" name="Line 27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5" name="Line 27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5" name="Group 276"/>
                  <p:cNvGrpSpPr>
                    <a:grpSpLocks/>
                  </p:cNvGrpSpPr>
                  <p:nvPr/>
                </p:nvGrpSpPr>
                <p:grpSpPr bwMode="auto">
                  <a:xfrm>
                    <a:off x="9337" y="9157"/>
                    <a:ext cx="360" cy="180"/>
                    <a:chOff x="8617" y="9157"/>
                    <a:chExt cx="360" cy="180"/>
                  </a:xfrm>
                </p:grpSpPr>
                <p:sp>
                  <p:nvSpPr>
                    <p:cNvPr id="25682" name="Line 27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3" name="Line 27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6" name="Group 279"/>
                  <p:cNvGrpSpPr>
                    <a:grpSpLocks/>
                  </p:cNvGrpSpPr>
                  <p:nvPr/>
                </p:nvGrpSpPr>
                <p:grpSpPr bwMode="auto">
                  <a:xfrm>
                    <a:off x="9697" y="9157"/>
                    <a:ext cx="360" cy="180"/>
                    <a:chOff x="8617" y="9157"/>
                    <a:chExt cx="360" cy="180"/>
                  </a:xfrm>
                </p:grpSpPr>
                <p:sp>
                  <p:nvSpPr>
                    <p:cNvPr id="25680" name="Line 28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1" name="Line 28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7" name="Group 282"/>
                  <p:cNvGrpSpPr>
                    <a:grpSpLocks/>
                  </p:cNvGrpSpPr>
                  <p:nvPr/>
                </p:nvGrpSpPr>
                <p:grpSpPr bwMode="auto">
                  <a:xfrm>
                    <a:off x="8257" y="9157"/>
                    <a:ext cx="360" cy="180"/>
                    <a:chOff x="8617" y="9157"/>
                    <a:chExt cx="360" cy="180"/>
                  </a:xfrm>
                </p:grpSpPr>
                <p:sp>
                  <p:nvSpPr>
                    <p:cNvPr id="25678" name="Line 2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79" name="Line 2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5672" name="Line 285"/>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5670" name="Line 286"/>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5635" name="Line 287"/>
            <p:cNvSpPr>
              <a:spLocks noChangeShapeType="1"/>
            </p:cNvSpPr>
            <p:nvPr/>
          </p:nvSpPr>
          <p:spPr bwMode="auto">
            <a:xfrm>
              <a:off x="7261248" y="4782169"/>
              <a:ext cx="342900" cy="0"/>
            </a:xfrm>
            <a:prstGeom prst="line">
              <a:avLst/>
            </a:prstGeom>
            <a:noFill/>
            <a:ln w="9525">
              <a:solidFill>
                <a:srgbClr val="000000"/>
              </a:solidFill>
              <a:round/>
              <a:headEnd/>
              <a:tailEnd type="stealth" w="med" len="med"/>
            </a:ln>
          </p:spPr>
          <p:txBody>
            <a:bodyPr/>
            <a:lstStyle/>
            <a:p>
              <a:endParaRPr lang="fr-FR"/>
            </a:p>
          </p:txBody>
        </p:sp>
        <p:sp>
          <p:nvSpPr>
            <p:cNvPr id="25636" name="Line 288"/>
            <p:cNvSpPr>
              <a:spLocks noChangeShapeType="1"/>
            </p:cNvSpPr>
            <p:nvPr/>
          </p:nvSpPr>
          <p:spPr bwMode="auto">
            <a:xfrm flipV="1">
              <a:off x="7451748" y="4845669"/>
              <a:ext cx="0" cy="1600200"/>
            </a:xfrm>
            <a:prstGeom prst="line">
              <a:avLst/>
            </a:prstGeom>
            <a:noFill/>
            <a:ln w="9525">
              <a:solidFill>
                <a:srgbClr val="000000"/>
              </a:solidFill>
              <a:round/>
              <a:headEnd/>
              <a:tailEnd type="triangle" w="med" len="med"/>
            </a:ln>
          </p:spPr>
          <p:txBody>
            <a:bodyPr/>
            <a:lstStyle/>
            <a:p>
              <a:endParaRPr lang="fr-FR"/>
            </a:p>
          </p:txBody>
        </p:sp>
        <p:sp>
          <p:nvSpPr>
            <p:cNvPr id="25637" name="Line 289"/>
            <p:cNvSpPr>
              <a:spLocks noChangeShapeType="1"/>
            </p:cNvSpPr>
            <p:nvPr/>
          </p:nvSpPr>
          <p:spPr bwMode="auto">
            <a:xfrm>
              <a:off x="3184548" y="4832969"/>
              <a:ext cx="114300" cy="0"/>
            </a:xfrm>
            <a:prstGeom prst="line">
              <a:avLst/>
            </a:prstGeom>
            <a:noFill/>
            <a:ln w="9525">
              <a:solidFill>
                <a:srgbClr val="000000"/>
              </a:solidFill>
              <a:round/>
              <a:headEnd/>
              <a:tailEnd type="stealth" w="med" len="med"/>
            </a:ln>
          </p:spPr>
          <p:txBody>
            <a:bodyPr/>
            <a:lstStyle/>
            <a:p>
              <a:endParaRPr lang="fr-FR"/>
            </a:p>
          </p:txBody>
        </p:sp>
        <p:sp>
          <p:nvSpPr>
            <p:cNvPr id="25638" name="Line 290"/>
            <p:cNvSpPr>
              <a:spLocks noChangeShapeType="1"/>
            </p:cNvSpPr>
            <p:nvPr/>
          </p:nvSpPr>
          <p:spPr bwMode="auto">
            <a:xfrm>
              <a:off x="6943748" y="4782169"/>
              <a:ext cx="342900" cy="0"/>
            </a:xfrm>
            <a:prstGeom prst="line">
              <a:avLst/>
            </a:prstGeom>
            <a:noFill/>
            <a:ln w="9525">
              <a:solidFill>
                <a:srgbClr val="000000"/>
              </a:solidFill>
              <a:round/>
              <a:headEnd/>
              <a:tailEnd/>
            </a:ln>
          </p:spPr>
          <p:txBody>
            <a:bodyPr/>
            <a:lstStyle/>
            <a:p>
              <a:endParaRPr lang="fr-FR"/>
            </a:p>
          </p:txBody>
        </p:sp>
        <p:sp>
          <p:nvSpPr>
            <p:cNvPr id="25639" name="Line 291"/>
            <p:cNvSpPr>
              <a:spLocks noChangeShapeType="1"/>
            </p:cNvSpPr>
            <p:nvPr/>
          </p:nvSpPr>
          <p:spPr bwMode="auto">
            <a:xfrm flipH="1">
              <a:off x="3400448" y="6534769"/>
              <a:ext cx="4114800" cy="0"/>
            </a:xfrm>
            <a:prstGeom prst="line">
              <a:avLst/>
            </a:prstGeom>
            <a:noFill/>
            <a:ln w="9525">
              <a:solidFill>
                <a:srgbClr val="000000"/>
              </a:solidFill>
              <a:round/>
              <a:headEnd/>
              <a:tailEnd/>
            </a:ln>
          </p:spPr>
          <p:txBody>
            <a:bodyPr/>
            <a:lstStyle/>
            <a:p>
              <a:endParaRPr lang="fr-FR"/>
            </a:p>
          </p:txBody>
        </p:sp>
        <p:sp>
          <p:nvSpPr>
            <p:cNvPr id="25640" name="Line 292"/>
            <p:cNvSpPr>
              <a:spLocks noChangeShapeType="1"/>
            </p:cNvSpPr>
            <p:nvPr/>
          </p:nvSpPr>
          <p:spPr bwMode="auto">
            <a:xfrm>
              <a:off x="4789510" y="5899769"/>
              <a:ext cx="0" cy="228600"/>
            </a:xfrm>
            <a:prstGeom prst="line">
              <a:avLst/>
            </a:prstGeom>
            <a:noFill/>
            <a:ln w="9525">
              <a:solidFill>
                <a:srgbClr val="000000"/>
              </a:solidFill>
              <a:round/>
              <a:headEnd/>
              <a:tailEnd/>
            </a:ln>
          </p:spPr>
          <p:txBody>
            <a:bodyPr/>
            <a:lstStyle/>
            <a:p>
              <a:endParaRPr lang="fr-FR"/>
            </a:p>
          </p:txBody>
        </p:sp>
        <p:sp>
          <p:nvSpPr>
            <p:cNvPr id="25641" name="Line 293"/>
            <p:cNvSpPr>
              <a:spLocks noChangeShapeType="1"/>
            </p:cNvSpPr>
            <p:nvPr/>
          </p:nvSpPr>
          <p:spPr bwMode="auto">
            <a:xfrm>
              <a:off x="5610248" y="6014069"/>
              <a:ext cx="0" cy="114300"/>
            </a:xfrm>
            <a:prstGeom prst="line">
              <a:avLst/>
            </a:prstGeom>
            <a:noFill/>
            <a:ln w="9525">
              <a:solidFill>
                <a:srgbClr val="000000"/>
              </a:solidFill>
              <a:round/>
              <a:headEnd/>
              <a:tailEnd/>
            </a:ln>
          </p:spPr>
          <p:txBody>
            <a:bodyPr/>
            <a:lstStyle/>
            <a:p>
              <a:endParaRPr lang="fr-FR"/>
            </a:p>
          </p:txBody>
        </p:sp>
        <p:sp>
          <p:nvSpPr>
            <p:cNvPr id="25642" name="Line 294"/>
            <p:cNvSpPr>
              <a:spLocks noChangeShapeType="1"/>
            </p:cNvSpPr>
            <p:nvPr/>
          </p:nvSpPr>
          <p:spPr bwMode="auto">
            <a:xfrm>
              <a:off x="5572148" y="5290169"/>
              <a:ext cx="0" cy="228600"/>
            </a:xfrm>
            <a:prstGeom prst="line">
              <a:avLst/>
            </a:prstGeom>
            <a:noFill/>
            <a:ln w="9525">
              <a:solidFill>
                <a:srgbClr val="000000"/>
              </a:solidFill>
              <a:round/>
              <a:headEnd/>
              <a:tailEnd/>
            </a:ln>
          </p:spPr>
          <p:txBody>
            <a:bodyPr/>
            <a:lstStyle/>
            <a:p>
              <a:endParaRPr lang="fr-FR"/>
            </a:p>
          </p:txBody>
        </p:sp>
        <p:sp>
          <p:nvSpPr>
            <p:cNvPr id="25643" name="Line 295"/>
            <p:cNvSpPr>
              <a:spLocks noChangeShapeType="1"/>
            </p:cNvSpPr>
            <p:nvPr/>
          </p:nvSpPr>
          <p:spPr bwMode="auto">
            <a:xfrm>
              <a:off x="4772048" y="5302869"/>
              <a:ext cx="0" cy="228600"/>
            </a:xfrm>
            <a:prstGeom prst="line">
              <a:avLst/>
            </a:prstGeom>
            <a:noFill/>
            <a:ln w="9525">
              <a:solidFill>
                <a:srgbClr val="000000"/>
              </a:solidFill>
              <a:round/>
              <a:headEnd/>
              <a:tailEnd/>
            </a:ln>
          </p:spPr>
          <p:txBody>
            <a:bodyPr/>
            <a:lstStyle/>
            <a:p>
              <a:endParaRPr lang="fr-FR"/>
            </a:p>
          </p:txBody>
        </p:sp>
        <p:sp>
          <p:nvSpPr>
            <p:cNvPr id="25644" name="Line 296"/>
            <p:cNvSpPr>
              <a:spLocks noChangeShapeType="1"/>
            </p:cNvSpPr>
            <p:nvPr/>
          </p:nvSpPr>
          <p:spPr bwMode="auto">
            <a:xfrm>
              <a:off x="4657748" y="4807569"/>
              <a:ext cx="914400" cy="0"/>
            </a:xfrm>
            <a:prstGeom prst="line">
              <a:avLst/>
            </a:prstGeom>
            <a:noFill/>
            <a:ln w="9525">
              <a:solidFill>
                <a:srgbClr val="000000"/>
              </a:solidFill>
              <a:round/>
              <a:headEnd/>
              <a:tailEnd/>
            </a:ln>
          </p:spPr>
          <p:txBody>
            <a:bodyPr/>
            <a:lstStyle/>
            <a:p>
              <a:endParaRPr lang="fr-FR"/>
            </a:p>
          </p:txBody>
        </p:sp>
        <p:sp>
          <p:nvSpPr>
            <p:cNvPr id="25645" name="Line 297"/>
            <p:cNvSpPr>
              <a:spLocks noChangeShapeType="1"/>
            </p:cNvSpPr>
            <p:nvPr/>
          </p:nvSpPr>
          <p:spPr bwMode="auto">
            <a:xfrm>
              <a:off x="5178448" y="4820269"/>
              <a:ext cx="0" cy="457200"/>
            </a:xfrm>
            <a:prstGeom prst="line">
              <a:avLst/>
            </a:prstGeom>
            <a:noFill/>
            <a:ln w="9525">
              <a:solidFill>
                <a:srgbClr val="000000"/>
              </a:solidFill>
              <a:round/>
              <a:headEnd/>
              <a:tailEnd/>
            </a:ln>
          </p:spPr>
          <p:txBody>
            <a:bodyPr/>
            <a:lstStyle/>
            <a:p>
              <a:endParaRPr lang="fr-FR"/>
            </a:p>
          </p:txBody>
        </p:sp>
        <p:sp>
          <p:nvSpPr>
            <p:cNvPr id="25646" name="Line 298"/>
            <p:cNvSpPr>
              <a:spLocks noChangeShapeType="1"/>
            </p:cNvSpPr>
            <p:nvPr/>
          </p:nvSpPr>
          <p:spPr bwMode="auto">
            <a:xfrm>
              <a:off x="5178448" y="4883769"/>
              <a:ext cx="0" cy="114300"/>
            </a:xfrm>
            <a:prstGeom prst="line">
              <a:avLst/>
            </a:prstGeom>
            <a:noFill/>
            <a:ln w="9525">
              <a:solidFill>
                <a:srgbClr val="000000"/>
              </a:solidFill>
              <a:round/>
              <a:headEnd/>
              <a:tailEnd type="stealth" w="med" len="med"/>
            </a:ln>
          </p:spPr>
          <p:txBody>
            <a:bodyPr/>
            <a:lstStyle/>
            <a:p>
              <a:endParaRPr lang="fr-FR"/>
            </a:p>
          </p:txBody>
        </p:sp>
        <p:sp>
          <p:nvSpPr>
            <p:cNvPr id="25647" name="Line 299"/>
            <p:cNvSpPr>
              <a:spLocks noChangeShapeType="1"/>
            </p:cNvSpPr>
            <p:nvPr/>
          </p:nvSpPr>
          <p:spPr bwMode="auto">
            <a:xfrm flipH="1">
              <a:off x="3057548" y="4832969"/>
              <a:ext cx="228600" cy="0"/>
            </a:xfrm>
            <a:prstGeom prst="line">
              <a:avLst/>
            </a:prstGeom>
            <a:noFill/>
            <a:ln w="9525">
              <a:solidFill>
                <a:srgbClr val="000000"/>
              </a:solidFill>
              <a:round/>
              <a:headEnd/>
              <a:tailEnd/>
            </a:ln>
          </p:spPr>
          <p:txBody>
            <a:bodyPr/>
            <a:lstStyle/>
            <a:p>
              <a:endParaRPr lang="fr-FR"/>
            </a:p>
          </p:txBody>
        </p:sp>
        <p:sp>
          <p:nvSpPr>
            <p:cNvPr id="25648" name="Line 300"/>
            <p:cNvSpPr>
              <a:spLocks noChangeShapeType="1"/>
            </p:cNvSpPr>
            <p:nvPr/>
          </p:nvSpPr>
          <p:spPr bwMode="auto">
            <a:xfrm flipH="1">
              <a:off x="3171848" y="6534769"/>
              <a:ext cx="228600" cy="0"/>
            </a:xfrm>
            <a:prstGeom prst="line">
              <a:avLst/>
            </a:prstGeom>
            <a:noFill/>
            <a:ln w="9525">
              <a:solidFill>
                <a:srgbClr val="000000"/>
              </a:solidFill>
              <a:round/>
              <a:headEnd/>
              <a:tailEnd/>
            </a:ln>
          </p:spPr>
          <p:txBody>
            <a:bodyPr/>
            <a:lstStyle/>
            <a:p>
              <a:endParaRPr lang="fr-FR"/>
            </a:p>
          </p:txBody>
        </p:sp>
        <p:sp>
          <p:nvSpPr>
            <p:cNvPr id="25649" name="Line 301"/>
            <p:cNvSpPr>
              <a:spLocks noChangeShapeType="1"/>
            </p:cNvSpPr>
            <p:nvPr/>
          </p:nvSpPr>
          <p:spPr bwMode="auto">
            <a:xfrm>
              <a:off x="5229248" y="6153769"/>
              <a:ext cx="0" cy="342900"/>
            </a:xfrm>
            <a:prstGeom prst="line">
              <a:avLst/>
            </a:prstGeom>
            <a:noFill/>
            <a:ln w="9525">
              <a:solidFill>
                <a:srgbClr val="000000"/>
              </a:solidFill>
              <a:round/>
              <a:headEnd/>
              <a:tailEnd/>
            </a:ln>
          </p:spPr>
          <p:txBody>
            <a:bodyPr/>
            <a:lstStyle/>
            <a:p>
              <a:endParaRPr lang="fr-FR"/>
            </a:p>
          </p:txBody>
        </p:sp>
        <p:sp>
          <p:nvSpPr>
            <p:cNvPr id="25650" name="Line 302"/>
            <p:cNvSpPr>
              <a:spLocks noChangeShapeType="1"/>
            </p:cNvSpPr>
            <p:nvPr/>
          </p:nvSpPr>
          <p:spPr bwMode="auto">
            <a:xfrm flipH="1">
              <a:off x="2028848" y="4858369"/>
              <a:ext cx="571500" cy="0"/>
            </a:xfrm>
            <a:prstGeom prst="line">
              <a:avLst/>
            </a:prstGeom>
            <a:noFill/>
            <a:ln w="9525">
              <a:solidFill>
                <a:srgbClr val="000000"/>
              </a:solidFill>
              <a:round/>
              <a:headEnd/>
              <a:tailEnd/>
            </a:ln>
          </p:spPr>
          <p:txBody>
            <a:bodyPr/>
            <a:lstStyle/>
            <a:p>
              <a:endParaRPr lang="fr-FR"/>
            </a:p>
          </p:txBody>
        </p:sp>
        <p:sp>
          <p:nvSpPr>
            <p:cNvPr id="25651" name="Line 303"/>
            <p:cNvSpPr>
              <a:spLocks noChangeShapeType="1"/>
            </p:cNvSpPr>
            <p:nvPr/>
          </p:nvSpPr>
          <p:spPr bwMode="auto">
            <a:xfrm flipH="1">
              <a:off x="2028848" y="6509369"/>
              <a:ext cx="685800" cy="0"/>
            </a:xfrm>
            <a:prstGeom prst="line">
              <a:avLst/>
            </a:prstGeom>
            <a:noFill/>
            <a:ln w="9525">
              <a:solidFill>
                <a:srgbClr val="000000"/>
              </a:solidFill>
              <a:round/>
              <a:headEnd/>
              <a:tailEnd/>
            </a:ln>
          </p:spPr>
          <p:txBody>
            <a:bodyPr/>
            <a:lstStyle/>
            <a:p>
              <a:endParaRPr lang="fr-FR"/>
            </a:p>
          </p:txBody>
        </p:sp>
        <p:sp>
          <p:nvSpPr>
            <p:cNvPr id="25652" name="Line 304"/>
            <p:cNvSpPr>
              <a:spLocks noChangeShapeType="1"/>
            </p:cNvSpPr>
            <p:nvPr/>
          </p:nvSpPr>
          <p:spPr bwMode="auto">
            <a:xfrm flipV="1">
              <a:off x="2143148" y="4883769"/>
              <a:ext cx="0" cy="1600200"/>
            </a:xfrm>
            <a:prstGeom prst="line">
              <a:avLst/>
            </a:prstGeom>
            <a:noFill/>
            <a:ln w="9525">
              <a:solidFill>
                <a:srgbClr val="000000"/>
              </a:solidFill>
              <a:round/>
              <a:headEnd/>
              <a:tailEnd type="triangle" w="med" len="med"/>
            </a:ln>
          </p:spPr>
          <p:txBody>
            <a:bodyPr/>
            <a:lstStyle/>
            <a:p>
              <a:endParaRPr lang="fr-FR"/>
            </a:p>
          </p:txBody>
        </p:sp>
        <p:sp>
          <p:nvSpPr>
            <p:cNvPr id="25653" name="Line 305"/>
            <p:cNvSpPr>
              <a:spLocks noChangeShapeType="1"/>
            </p:cNvSpPr>
            <p:nvPr/>
          </p:nvSpPr>
          <p:spPr bwMode="auto">
            <a:xfrm>
              <a:off x="2143148" y="4858369"/>
              <a:ext cx="114300" cy="0"/>
            </a:xfrm>
            <a:prstGeom prst="line">
              <a:avLst/>
            </a:prstGeom>
            <a:noFill/>
            <a:ln w="9525">
              <a:solidFill>
                <a:srgbClr val="000000"/>
              </a:solidFill>
              <a:round/>
              <a:headEnd/>
              <a:tailEnd type="stealth" w="med" len="med"/>
            </a:ln>
          </p:spPr>
          <p:txBody>
            <a:bodyPr/>
            <a:lstStyle/>
            <a:p>
              <a:endParaRPr lang="fr-FR"/>
            </a:p>
          </p:txBody>
        </p:sp>
        <p:sp>
          <p:nvSpPr>
            <p:cNvPr id="25654" name="Line 306"/>
            <p:cNvSpPr>
              <a:spLocks noChangeShapeType="1"/>
            </p:cNvSpPr>
            <p:nvPr/>
          </p:nvSpPr>
          <p:spPr bwMode="auto">
            <a:xfrm flipV="1">
              <a:off x="3349648" y="4947269"/>
              <a:ext cx="0" cy="1485900"/>
            </a:xfrm>
            <a:prstGeom prst="line">
              <a:avLst/>
            </a:prstGeom>
            <a:noFill/>
            <a:ln w="9525">
              <a:solidFill>
                <a:srgbClr val="000000"/>
              </a:solidFill>
              <a:round/>
              <a:headEnd/>
              <a:tailEnd type="triangle" w="med" len="med"/>
            </a:ln>
          </p:spPr>
          <p:txBody>
            <a:bodyPr/>
            <a:lstStyle/>
            <a:p>
              <a:endParaRPr lang="fr-FR"/>
            </a:p>
          </p:txBody>
        </p:sp>
        <p:sp>
          <p:nvSpPr>
            <p:cNvPr id="25655" name="Text Box 307"/>
            <p:cNvSpPr txBox="1">
              <a:spLocks noChangeArrowheads="1"/>
            </p:cNvSpPr>
            <p:nvPr/>
          </p:nvSpPr>
          <p:spPr bwMode="auto">
            <a:xfrm>
              <a:off x="2014522" y="4500570"/>
              <a:ext cx="342900" cy="342900"/>
            </a:xfrm>
            <a:prstGeom prst="rect">
              <a:avLst/>
            </a:prstGeom>
            <a:noFill/>
            <a:ln w="9525">
              <a:noFill/>
              <a:miter lim="800000"/>
              <a:headEnd/>
              <a:tailEnd/>
            </a:ln>
          </p:spPr>
          <p:txBody>
            <a:bodyPr/>
            <a:lstStyle/>
            <a:p>
              <a:r>
                <a:rPr lang="fr-FR" sz="1600" i="1" u="sng"/>
                <a:t>I</a:t>
              </a:r>
              <a:r>
                <a:rPr lang="fr-FR" sz="1600" i="1" baseline="-25000"/>
                <a:t>1</a:t>
              </a:r>
              <a:endParaRPr lang="fr-FR" sz="1600"/>
            </a:p>
          </p:txBody>
        </p:sp>
        <p:sp>
          <p:nvSpPr>
            <p:cNvPr id="25656" name="Text Box 308"/>
            <p:cNvSpPr txBox="1">
              <a:spLocks noChangeArrowheads="1"/>
            </p:cNvSpPr>
            <p:nvPr/>
          </p:nvSpPr>
          <p:spPr bwMode="auto">
            <a:xfrm>
              <a:off x="2447948" y="4143380"/>
              <a:ext cx="1338234" cy="342900"/>
            </a:xfrm>
            <a:prstGeom prst="rect">
              <a:avLst/>
            </a:prstGeom>
            <a:noFill/>
            <a:ln w="9525">
              <a:noFill/>
              <a:miter lim="800000"/>
              <a:headEnd/>
              <a:tailEnd/>
            </a:ln>
          </p:spPr>
          <p:txBody>
            <a:bodyPr/>
            <a:lstStyle/>
            <a:p>
              <a:r>
                <a:rPr lang="en-GB" sz="1600" i="1"/>
                <a:t>(</a:t>
              </a:r>
              <a:r>
                <a:rPr lang="en-GB" sz="1600" i="1" u="sng"/>
                <a:t>I</a:t>
              </a:r>
              <a:r>
                <a:rPr lang="en-GB" sz="1600" i="1" baseline="-25000"/>
                <a:t>2 </a:t>
              </a:r>
              <a:r>
                <a:rPr lang="en-GB" sz="1600" i="1"/>
                <a:t>– </a:t>
              </a:r>
              <a:r>
                <a:rPr lang="en-GB" sz="1600" i="1" u="sng"/>
                <a:t>I</a:t>
              </a:r>
              <a:r>
                <a:rPr lang="en-GB" sz="1600" i="1" baseline="-25000"/>
                <a:t>10</a:t>
              </a:r>
              <a:r>
                <a:rPr lang="en-GB" sz="1600" i="1"/>
                <a:t>/m)</a:t>
              </a:r>
              <a:endParaRPr lang="fr-FR" sz="1600"/>
            </a:p>
          </p:txBody>
        </p:sp>
        <p:sp>
          <p:nvSpPr>
            <p:cNvPr id="25657" name="Text Box 309"/>
            <p:cNvSpPr txBox="1">
              <a:spLocks noChangeArrowheads="1"/>
            </p:cNvSpPr>
            <p:nvPr/>
          </p:nvSpPr>
          <p:spPr bwMode="auto">
            <a:xfrm>
              <a:off x="3286116" y="4443422"/>
              <a:ext cx="663548" cy="342900"/>
            </a:xfrm>
            <a:prstGeom prst="rect">
              <a:avLst/>
            </a:prstGeom>
            <a:noFill/>
            <a:ln w="9525">
              <a:noFill/>
              <a:miter lim="800000"/>
              <a:headEnd/>
              <a:tailEnd/>
            </a:ln>
          </p:spPr>
          <p:txBody>
            <a:bodyPr/>
            <a:lstStyle/>
            <a:p>
              <a:r>
                <a:rPr lang="fr-FR" sz="1600" i="1"/>
                <a:t>m</a:t>
              </a:r>
              <a:r>
                <a:rPr lang="fr-FR" sz="1600" i="1" baseline="30000"/>
                <a:t>2</a:t>
              </a:r>
              <a:r>
                <a:rPr lang="fr-FR" sz="1600" i="1"/>
                <a:t>r</a:t>
              </a:r>
              <a:r>
                <a:rPr lang="fr-FR" sz="1600" i="1" baseline="-25000"/>
                <a:t>1</a:t>
              </a:r>
              <a:endParaRPr lang="fr-FR" sz="1600"/>
            </a:p>
          </p:txBody>
        </p:sp>
        <p:sp>
          <p:nvSpPr>
            <p:cNvPr id="25658" name="Text Box 310"/>
            <p:cNvSpPr txBox="1">
              <a:spLocks noChangeArrowheads="1"/>
            </p:cNvSpPr>
            <p:nvPr/>
          </p:nvSpPr>
          <p:spPr bwMode="auto">
            <a:xfrm>
              <a:off x="3971948" y="4429132"/>
              <a:ext cx="1100118" cy="342900"/>
            </a:xfrm>
            <a:prstGeom prst="rect">
              <a:avLst/>
            </a:prstGeom>
            <a:noFill/>
            <a:ln w="9525">
              <a:noFill/>
              <a:miter lim="800000"/>
              <a:headEnd/>
              <a:tailEnd/>
            </a:ln>
          </p:spPr>
          <p:txBody>
            <a:bodyPr/>
            <a:lstStyle/>
            <a:p>
              <a:r>
                <a:rPr lang="nl-NL" sz="1600" i="1"/>
                <a:t>j </a:t>
              </a:r>
              <a:r>
                <a:rPr lang="it-IT" sz="1600" i="1"/>
                <a:t>ℓ</a:t>
              </a:r>
              <a:r>
                <a:rPr lang="nl-NL" sz="1600" i="1" baseline="-25000"/>
                <a:t>1</a:t>
              </a:r>
              <a:r>
                <a:rPr lang="nl-NL" sz="1600" i="1"/>
                <a:t> </a:t>
              </a:r>
              <a:r>
                <a:rPr lang="el-GR" sz="1600"/>
                <a:t>ω</a:t>
              </a:r>
              <a:r>
                <a:rPr lang="nl-NL" sz="1600" i="1"/>
                <a:t> m</a:t>
              </a:r>
              <a:r>
                <a:rPr lang="nl-NL" sz="1600" i="1" baseline="30000"/>
                <a:t>2</a:t>
              </a:r>
              <a:endParaRPr lang="fr-FR" sz="1600"/>
            </a:p>
          </p:txBody>
        </p:sp>
        <p:sp>
          <p:nvSpPr>
            <p:cNvPr id="25659" name="Text Box 311"/>
            <p:cNvSpPr txBox="1">
              <a:spLocks noChangeArrowheads="1"/>
            </p:cNvSpPr>
            <p:nvPr/>
          </p:nvSpPr>
          <p:spPr bwMode="auto">
            <a:xfrm>
              <a:off x="1714480" y="5086364"/>
              <a:ext cx="542968" cy="342900"/>
            </a:xfrm>
            <a:prstGeom prst="rect">
              <a:avLst/>
            </a:prstGeom>
            <a:noFill/>
            <a:ln w="9525">
              <a:noFill/>
              <a:miter lim="800000"/>
              <a:headEnd/>
              <a:tailEnd/>
            </a:ln>
          </p:spPr>
          <p:txBody>
            <a:bodyPr/>
            <a:lstStyle/>
            <a:p>
              <a:r>
                <a:rPr lang="fr-FR" sz="1600" u="sng"/>
                <a:t>U</a:t>
              </a:r>
              <a:r>
                <a:rPr lang="fr-FR" sz="1600" baseline="-25000"/>
                <a:t>1</a:t>
              </a:r>
              <a:endParaRPr lang="fr-FR" sz="1600"/>
            </a:p>
          </p:txBody>
        </p:sp>
        <p:sp>
          <p:nvSpPr>
            <p:cNvPr id="25660" name="Text Box 312"/>
            <p:cNvSpPr txBox="1">
              <a:spLocks noChangeArrowheads="1"/>
            </p:cNvSpPr>
            <p:nvPr/>
          </p:nvSpPr>
          <p:spPr bwMode="auto">
            <a:xfrm>
              <a:off x="3317539" y="5255685"/>
              <a:ext cx="915962" cy="342900"/>
            </a:xfrm>
            <a:prstGeom prst="rect">
              <a:avLst/>
            </a:prstGeom>
            <a:noFill/>
            <a:ln w="9525">
              <a:noFill/>
              <a:miter lim="800000"/>
              <a:headEnd/>
              <a:tailEnd/>
            </a:ln>
          </p:spPr>
          <p:txBody>
            <a:bodyPr/>
            <a:lstStyle/>
            <a:p>
              <a:r>
                <a:rPr lang="fr-FR" sz="1600" i="1" dirty="0"/>
                <a:t>- m </a:t>
              </a:r>
              <a:r>
                <a:rPr lang="fr-FR" sz="1600" i="1" u="sng" dirty="0"/>
                <a:t>U</a:t>
              </a:r>
              <a:r>
                <a:rPr lang="fr-FR" sz="1600" i="1" baseline="-25000" dirty="0"/>
                <a:t>1</a:t>
              </a:r>
              <a:endParaRPr lang="fr-FR" sz="1600" dirty="0"/>
            </a:p>
          </p:txBody>
        </p:sp>
        <p:sp>
          <p:nvSpPr>
            <p:cNvPr id="25661" name="Text Box 313"/>
            <p:cNvSpPr txBox="1">
              <a:spLocks noChangeArrowheads="1"/>
            </p:cNvSpPr>
            <p:nvPr/>
          </p:nvSpPr>
          <p:spPr bwMode="auto">
            <a:xfrm>
              <a:off x="4000496" y="5580682"/>
              <a:ext cx="685800" cy="342900"/>
            </a:xfrm>
            <a:prstGeom prst="rect">
              <a:avLst/>
            </a:prstGeom>
            <a:noFill/>
            <a:ln w="9525">
              <a:noFill/>
              <a:miter lim="800000"/>
              <a:headEnd/>
              <a:tailEnd/>
            </a:ln>
          </p:spPr>
          <p:txBody>
            <a:bodyPr/>
            <a:lstStyle/>
            <a:p>
              <a:r>
                <a:rPr lang="fr-FR" sz="1600" i="1"/>
                <a:t>m</a:t>
              </a:r>
              <a:r>
                <a:rPr lang="fr-FR" sz="1600" i="1" baseline="30000"/>
                <a:t>2</a:t>
              </a:r>
              <a:r>
                <a:rPr lang="fr-FR" sz="1600" i="1">
                  <a:sym typeface="Symbol" pitchFamily="18" charset="2"/>
                </a:rPr>
                <a:t></a:t>
              </a:r>
              <a:r>
                <a:rPr lang="fr-FR" sz="1600" i="1" baseline="-25000"/>
                <a:t>F</a:t>
              </a:r>
              <a:endParaRPr lang="fr-FR" sz="1600"/>
            </a:p>
          </p:txBody>
        </p:sp>
        <p:sp>
          <p:nvSpPr>
            <p:cNvPr id="25662" name="Text Box 314"/>
            <p:cNvSpPr txBox="1">
              <a:spLocks noChangeArrowheads="1"/>
            </p:cNvSpPr>
            <p:nvPr/>
          </p:nvSpPr>
          <p:spPr bwMode="auto">
            <a:xfrm>
              <a:off x="5153048" y="4943488"/>
              <a:ext cx="847712" cy="342900"/>
            </a:xfrm>
            <a:prstGeom prst="rect">
              <a:avLst/>
            </a:prstGeom>
            <a:noFill/>
            <a:ln w="9525">
              <a:noFill/>
              <a:miter lim="800000"/>
              <a:headEnd/>
              <a:tailEnd/>
            </a:ln>
          </p:spPr>
          <p:txBody>
            <a:bodyPr/>
            <a:lstStyle/>
            <a:p>
              <a:r>
                <a:rPr lang="fr-FR" sz="1600" i="1"/>
                <a:t>- </a:t>
              </a:r>
              <a:r>
                <a:rPr lang="fr-FR" sz="1600" i="1" u="sng"/>
                <a:t>I</a:t>
              </a:r>
              <a:r>
                <a:rPr lang="fr-FR" sz="1600" i="1" baseline="-25000"/>
                <a:t>10 </a:t>
              </a:r>
              <a:r>
                <a:rPr lang="fr-FR" sz="1600" i="1"/>
                <a:t>/m</a:t>
              </a:r>
              <a:endParaRPr lang="fr-FR" sz="1600"/>
            </a:p>
          </p:txBody>
        </p:sp>
        <p:sp>
          <p:nvSpPr>
            <p:cNvPr id="25663" name="Text Box 315"/>
            <p:cNvSpPr txBox="1">
              <a:spLocks noChangeArrowheads="1"/>
            </p:cNvSpPr>
            <p:nvPr/>
          </p:nvSpPr>
          <p:spPr bwMode="auto">
            <a:xfrm>
              <a:off x="5559448" y="5517182"/>
              <a:ext cx="1084254" cy="342900"/>
            </a:xfrm>
            <a:prstGeom prst="rect">
              <a:avLst/>
            </a:prstGeom>
            <a:noFill/>
            <a:ln w="9525">
              <a:noFill/>
              <a:miter lim="800000"/>
              <a:headEnd/>
              <a:tailEnd/>
            </a:ln>
          </p:spPr>
          <p:txBody>
            <a:bodyPr/>
            <a:lstStyle/>
            <a:p>
              <a:r>
                <a:rPr lang="fr-FR" sz="1600" i="1"/>
                <a:t>j m</a:t>
              </a:r>
              <a:r>
                <a:rPr lang="fr-FR" sz="1600" i="1" baseline="30000"/>
                <a:t>2</a:t>
              </a:r>
              <a:r>
                <a:rPr lang="fr-FR" sz="1600" i="1">
                  <a:sym typeface="Symbol" pitchFamily="18" charset="2"/>
                </a:rPr>
                <a:t></a:t>
              </a:r>
              <a:r>
                <a:rPr lang="fr-FR" sz="1600" i="1" baseline="-25000"/>
                <a:t>m</a:t>
              </a:r>
              <a:endParaRPr lang="fr-FR" sz="1600"/>
            </a:p>
          </p:txBody>
        </p:sp>
        <p:sp>
          <p:nvSpPr>
            <p:cNvPr id="25664" name="Text Box 316"/>
            <p:cNvSpPr txBox="1">
              <a:spLocks noChangeArrowheads="1"/>
            </p:cNvSpPr>
            <p:nvPr/>
          </p:nvSpPr>
          <p:spPr bwMode="auto">
            <a:xfrm>
              <a:off x="5686448" y="4429132"/>
              <a:ext cx="368300" cy="342900"/>
            </a:xfrm>
            <a:prstGeom prst="rect">
              <a:avLst/>
            </a:prstGeom>
            <a:noFill/>
            <a:ln w="9525">
              <a:noFill/>
              <a:miter lim="800000"/>
              <a:headEnd/>
              <a:tailEnd/>
            </a:ln>
          </p:spPr>
          <p:txBody>
            <a:bodyPr/>
            <a:lstStyle/>
            <a:p>
              <a:r>
                <a:rPr lang="fr-FR" sz="1600" i="1"/>
                <a:t>r</a:t>
              </a:r>
              <a:r>
                <a:rPr lang="fr-FR" sz="1600" i="1" baseline="-25000"/>
                <a:t>2</a:t>
              </a:r>
              <a:endParaRPr lang="fr-FR" sz="1600"/>
            </a:p>
          </p:txBody>
        </p:sp>
        <p:sp>
          <p:nvSpPr>
            <p:cNvPr id="25665" name="Text Box 318"/>
            <p:cNvSpPr txBox="1">
              <a:spLocks noChangeArrowheads="1"/>
            </p:cNvSpPr>
            <p:nvPr/>
          </p:nvSpPr>
          <p:spPr bwMode="auto">
            <a:xfrm>
              <a:off x="6245248" y="4429132"/>
              <a:ext cx="827082" cy="342900"/>
            </a:xfrm>
            <a:prstGeom prst="rect">
              <a:avLst/>
            </a:prstGeom>
            <a:noFill/>
            <a:ln w="9525">
              <a:noFill/>
              <a:miter lim="800000"/>
              <a:headEnd/>
              <a:tailEnd/>
            </a:ln>
          </p:spPr>
          <p:txBody>
            <a:bodyPr/>
            <a:lstStyle/>
            <a:p>
              <a:r>
                <a:rPr lang="fr-FR" sz="1600" i="1"/>
                <a:t>j l</a:t>
              </a:r>
              <a:r>
                <a:rPr lang="fr-FR" sz="1600" i="1" baseline="-25000"/>
                <a:t>2 </a:t>
              </a:r>
              <a:r>
                <a:rPr lang="el-GR" sz="1600"/>
                <a:t>ω</a:t>
              </a:r>
              <a:endParaRPr lang="fr-FR" sz="1600"/>
            </a:p>
          </p:txBody>
        </p:sp>
        <p:sp>
          <p:nvSpPr>
            <p:cNvPr id="25666" name="Text Box 319"/>
            <p:cNvSpPr txBox="1">
              <a:spLocks noChangeArrowheads="1"/>
            </p:cNvSpPr>
            <p:nvPr/>
          </p:nvSpPr>
          <p:spPr bwMode="auto">
            <a:xfrm>
              <a:off x="7300934" y="4443422"/>
              <a:ext cx="342900" cy="342900"/>
            </a:xfrm>
            <a:prstGeom prst="rect">
              <a:avLst/>
            </a:prstGeom>
            <a:noFill/>
            <a:ln w="9525">
              <a:noFill/>
              <a:miter lim="800000"/>
              <a:headEnd/>
              <a:tailEnd/>
            </a:ln>
          </p:spPr>
          <p:txBody>
            <a:bodyPr/>
            <a:lstStyle/>
            <a:p>
              <a:r>
                <a:rPr lang="fr-FR" sz="1600" i="1" u="sng"/>
                <a:t>I</a:t>
              </a:r>
              <a:r>
                <a:rPr lang="fr-FR" sz="1600" i="1" baseline="-25000"/>
                <a:t>2</a:t>
              </a:r>
              <a:endParaRPr lang="fr-FR" sz="1600"/>
            </a:p>
          </p:txBody>
        </p:sp>
        <p:sp>
          <p:nvSpPr>
            <p:cNvPr id="25667" name="Text Box 325"/>
            <p:cNvSpPr txBox="1">
              <a:spLocks noChangeArrowheads="1"/>
            </p:cNvSpPr>
            <p:nvPr/>
          </p:nvSpPr>
          <p:spPr bwMode="auto">
            <a:xfrm>
              <a:off x="7388248" y="5237782"/>
              <a:ext cx="469900" cy="342900"/>
            </a:xfrm>
            <a:prstGeom prst="rect">
              <a:avLst/>
            </a:prstGeom>
            <a:noFill/>
            <a:ln w="9525">
              <a:noFill/>
              <a:miter lim="800000"/>
              <a:headEnd/>
              <a:tailEnd/>
            </a:ln>
          </p:spPr>
          <p:txBody>
            <a:bodyPr/>
            <a:lstStyle/>
            <a:p>
              <a:r>
                <a:rPr lang="fr-FR" sz="1600" u="sng"/>
                <a:t>U</a:t>
              </a:r>
              <a:r>
                <a:rPr lang="fr-FR" sz="1600" baseline="-25000"/>
                <a:t>2</a:t>
              </a:r>
              <a:endParaRPr lang="fr-FR" sz="1600"/>
            </a:p>
          </p:txBody>
        </p:sp>
        <p:cxnSp>
          <p:nvCxnSpPr>
            <p:cNvPr id="543" name="Connecteur droit avec flèche 542"/>
            <p:cNvCxnSpPr/>
            <p:nvPr/>
          </p:nvCxnSpPr>
          <p:spPr>
            <a:xfrm rot="16200000" flipV="1">
              <a:off x="2857454" y="4572130"/>
              <a:ext cx="285822" cy="142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36</a:t>
            </a:fld>
            <a:endParaRPr lang="fr-FR"/>
          </a:p>
        </p:txBody>
      </p:sp>
      <p:sp>
        <p:nvSpPr>
          <p:cNvPr id="210" name="TextBox 209">
            <a:extLst>
              <a:ext uri="{FF2B5EF4-FFF2-40B4-BE49-F238E27FC236}">
                <a16:creationId xmlns:a16="http://schemas.microsoft.com/office/drawing/2014/main" id="{E33FCD63-C2B7-4B2D-B1E8-4BD5567F7C9B}"/>
              </a:ext>
            </a:extLst>
          </p:cNvPr>
          <p:cNvSpPr txBox="1"/>
          <p:nvPr/>
        </p:nvSpPr>
        <p:spPr>
          <a:xfrm>
            <a:off x="1814553" y="4950504"/>
            <a:ext cx="5976268" cy="338554"/>
          </a:xfrm>
          <a:prstGeom prst="rect">
            <a:avLst/>
          </a:prstGeom>
          <a:noFill/>
        </p:spPr>
        <p:txBody>
          <a:bodyPr wrap="square" rtlCol="0">
            <a:spAutoFit/>
          </a:bodyPr>
          <a:lstStyle/>
          <a:p>
            <a:pPr algn="ctr"/>
            <a:r>
              <a:rPr lang="en-US" sz="1600" u="sng" dirty="0" err="1"/>
              <a:t>Schéma</a:t>
            </a:r>
            <a:r>
              <a:rPr lang="en-US" sz="1600" u="sng" dirty="0"/>
              <a:t> </a:t>
            </a:r>
            <a:r>
              <a:rPr lang="en-US" sz="1600" u="sng" dirty="0" err="1"/>
              <a:t>équivalent</a:t>
            </a:r>
            <a:r>
              <a:rPr lang="en-US" sz="1600" u="sng" dirty="0"/>
              <a:t> du </a:t>
            </a:r>
            <a:r>
              <a:rPr lang="en-US" sz="1600" u="sng" dirty="0" err="1"/>
              <a:t>transformateur</a:t>
            </a:r>
            <a:r>
              <a:rPr lang="en-US" sz="1600" u="sng" dirty="0"/>
              <a:t> </a:t>
            </a:r>
            <a:r>
              <a:rPr lang="en-US" sz="1600" u="sng" dirty="0" err="1"/>
              <a:t>ramené</a:t>
            </a:r>
            <a:r>
              <a:rPr lang="en-US" sz="1600" u="sng" dirty="0"/>
              <a:t> au </a:t>
            </a:r>
            <a:r>
              <a:rPr lang="en-US" sz="1600" u="sng" dirty="0" err="1"/>
              <a:t>secondaire</a:t>
            </a:r>
            <a:endParaRPr lang="fr-FR" sz="1600" u="sng" dirty="0"/>
          </a:p>
        </p:txBody>
      </p:sp>
    </p:spTree>
    <p:extLst>
      <p:ext uri="{BB962C8B-B14F-4D97-AF65-F5344CB8AC3E}">
        <p14:creationId xmlns:p14="http://schemas.microsoft.com/office/powerpoint/2010/main" val="1228306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70" name="Rectangle 3"/>
          <p:cNvSpPr txBox="1">
            <a:spLocks noChangeArrowheads="1"/>
          </p:cNvSpPr>
          <p:nvPr/>
        </p:nvSpPr>
        <p:spPr bwMode="auto">
          <a:xfrm>
            <a:off x="755576" y="1564779"/>
            <a:ext cx="7776864" cy="5715000"/>
          </a:xfrm>
          <a:prstGeom prst="rect">
            <a:avLst/>
          </a:prstGeom>
          <a:noFill/>
          <a:ln w="9525">
            <a:noFill/>
            <a:miter lim="800000"/>
            <a:headEnd/>
            <a:tailEnd/>
          </a:ln>
        </p:spPr>
        <p:txBody>
          <a:bodyPr/>
          <a:lstStyle/>
          <a:p>
            <a:pPr>
              <a:defRPr/>
            </a:pPr>
            <a:r>
              <a:rPr lang="fr-FR" sz="1700" b="1" dirty="0"/>
              <a:t>1- Equation – Diagramme vectoriel – schéma équivalent </a:t>
            </a:r>
          </a:p>
          <a:p>
            <a:pPr>
              <a:defRPr/>
            </a:pPr>
            <a:endParaRPr lang="fr-FR" sz="1700" dirty="0"/>
          </a:p>
          <a:p>
            <a:pPr>
              <a:defRPr/>
            </a:pPr>
            <a:r>
              <a:rPr lang="fr-FR" sz="1700" dirty="0"/>
              <a:t>L’hypothèse de Kapp consiste à négliger le courant primaire à vide devant le courant primaire en charge ( I</a:t>
            </a:r>
            <a:r>
              <a:rPr lang="fr-FR" sz="1700" baseline="-25000" dirty="0"/>
              <a:t>10</a:t>
            </a:r>
            <a:r>
              <a:rPr lang="fr-FR" sz="1700" dirty="0"/>
              <a:t> &lt;&lt;  I</a:t>
            </a:r>
            <a:r>
              <a:rPr lang="fr-FR" sz="1700" baseline="-25000" dirty="0"/>
              <a:t>1</a:t>
            </a:r>
            <a:r>
              <a:rPr lang="fr-FR" sz="1700" dirty="0"/>
              <a:t>) . Cette hypothèse est d’autant plus justifiée qu’on est proche du régime nominal.</a:t>
            </a:r>
          </a:p>
          <a:p>
            <a:pPr>
              <a:defRPr/>
            </a:pPr>
            <a:endParaRPr lang="fr-FR" sz="1700" dirty="0"/>
          </a:p>
          <a:p>
            <a:pPr>
              <a:defRPr/>
            </a:pPr>
            <a:r>
              <a:rPr lang="fr-FR" sz="1700" dirty="0"/>
              <a:t>L’équation des </a:t>
            </a:r>
            <a:r>
              <a:rPr lang="fr-FR" sz="1700" dirty="0" err="1"/>
              <a:t>A.t</a:t>
            </a:r>
            <a:r>
              <a:rPr lang="fr-FR" sz="1700" dirty="0"/>
              <a:t> se réduit à n</a:t>
            </a:r>
            <a:r>
              <a:rPr lang="fr-FR" sz="1700" baseline="-25000" dirty="0"/>
              <a:t>1</a:t>
            </a:r>
            <a:r>
              <a:rPr lang="fr-FR" sz="1700" u="sng" dirty="0"/>
              <a:t>I</a:t>
            </a:r>
            <a:r>
              <a:rPr lang="fr-FR" sz="1700" baseline="-25000" dirty="0"/>
              <a:t>1</a:t>
            </a:r>
            <a:r>
              <a:rPr lang="fr-FR" sz="1700" dirty="0"/>
              <a:t> + n</a:t>
            </a:r>
            <a:r>
              <a:rPr lang="fr-FR" sz="1700" baseline="-25000" dirty="0"/>
              <a:t>2</a:t>
            </a:r>
            <a:r>
              <a:rPr lang="fr-FR" sz="1700" dirty="0"/>
              <a:t> </a:t>
            </a:r>
            <a:r>
              <a:rPr lang="fr-FR" sz="1700" u="sng" dirty="0"/>
              <a:t>I</a:t>
            </a:r>
            <a:r>
              <a:rPr lang="fr-FR" sz="1700" baseline="-25000" dirty="0"/>
              <a:t>2</a:t>
            </a:r>
            <a:r>
              <a:rPr lang="fr-FR" sz="1700" dirty="0"/>
              <a:t> = 0    ou    </a:t>
            </a:r>
            <a:r>
              <a:rPr lang="fr-FR" sz="1700" u="sng" dirty="0"/>
              <a:t>I</a:t>
            </a:r>
            <a:r>
              <a:rPr lang="fr-FR" sz="1700" baseline="-25000" dirty="0"/>
              <a:t>1</a:t>
            </a:r>
            <a:r>
              <a:rPr lang="fr-FR" sz="1700" dirty="0"/>
              <a:t> = - m </a:t>
            </a:r>
            <a:r>
              <a:rPr lang="fr-FR" sz="1700" u="sng" dirty="0"/>
              <a:t>I</a:t>
            </a:r>
            <a:r>
              <a:rPr lang="fr-FR" sz="1700" baseline="-25000" dirty="0"/>
              <a:t>2</a:t>
            </a:r>
          </a:p>
          <a:p>
            <a:pPr>
              <a:defRPr/>
            </a:pPr>
            <a:endParaRPr lang="fr-FR" sz="1700" dirty="0"/>
          </a:p>
          <a:p>
            <a:pPr>
              <a:defRPr/>
            </a:pPr>
            <a:r>
              <a:rPr lang="it-IT" sz="1700" b="1" dirty="0"/>
              <a:t>- </a:t>
            </a:r>
            <a:r>
              <a:rPr lang="it-IT" sz="1700" b="1" u="sng" dirty="0"/>
              <a:t>Equations:</a:t>
            </a:r>
            <a:endParaRPr lang="fr-FR" sz="1700" dirty="0"/>
          </a:p>
          <a:p>
            <a:pPr>
              <a:defRPr/>
            </a:pPr>
            <a:r>
              <a:rPr lang="it-IT" sz="1700" dirty="0"/>
              <a:t>   </a:t>
            </a:r>
          </a:p>
          <a:p>
            <a:pPr>
              <a:defRPr/>
            </a:pPr>
            <a:r>
              <a:rPr lang="it-IT" sz="1700" dirty="0"/>
              <a:t>   </a:t>
            </a:r>
            <a:r>
              <a:rPr lang="it-IT" sz="1700" u="sng" dirty="0"/>
              <a:t>U</a:t>
            </a:r>
            <a:r>
              <a:rPr lang="it-IT" sz="1700" baseline="-25000" dirty="0"/>
              <a:t>1</a:t>
            </a:r>
            <a:r>
              <a:rPr lang="it-IT" sz="1700" dirty="0"/>
              <a:t> = </a:t>
            </a:r>
            <a:r>
              <a:rPr lang="it-IT" sz="1700" u="sng" dirty="0"/>
              <a:t>E</a:t>
            </a:r>
            <a:r>
              <a:rPr lang="it-IT" sz="1700" baseline="-25000" dirty="0"/>
              <a:t>1</a:t>
            </a:r>
            <a:r>
              <a:rPr lang="it-IT" sz="1700" dirty="0"/>
              <a:t> + (r</a:t>
            </a:r>
            <a:r>
              <a:rPr lang="it-IT" sz="1700" baseline="-25000" dirty="0"/>
              <a:t>1</a:t>
            </a:r>
            <a:r>
              <a:rPr lang="it-IT" sz="1700" dirty="0"/>
              <a:t> + j x</a:t>
            </a:r>
            <a:r>
              <a:rPr lang="it-IT" sz="1700" baseline="-25000" dirty="0"/>
              <a:t>1</a:t>
            </a:r>
            <a:r>
              <a:rPr lang="it-IT" sz="1700" dirty="0"/>
              <a:t>) </a:t>
            </a:r>
            <a:r>
              <a:rPr lang="it-IT" sz="1700" u="sng" dirty="0"/>
              <a:t>I</a:t>
            </a:r>
            <a:r>
              <a:rPr lang="it-IT" sz="1700" baseline="-25000" dirty="0"/>
              <a:t>1</a:t>
            </a:r>
            <a:r>
              <a:rPr lang="it-IT" sz="1700" dirty="0"/>
              <a:t>                                 (x</a:t>
            </a:r>
            <a:r>
              <a:rPr lang="it-IT" sz="1700" baseline="-25000" dirty="0"/>
              <a:t>1</a:t>
            </a:r>
            <a:r>
              <a:rPr lang="it-IT" sz="1700" dirty="0"/>
              <a:t> = ℓ</a:t>
            </a:r>
            <a:r>
              <a:rPr lang="it-IT" sz="1700" baseline="-25000" dirty="0"/>
              <a:t>1</a:t>
            </a:r>
            <a:r>
              <a:rPr lang="it-IT" sz="1700" dirty="0"/>
              <a:t> </a:t>
            </a:r>
            <a:r>
              <a:rPr lang="el-GR" sz="1700" dirty="0"/>
              <a:t>ω</a:t>
            </a:r>
            <a:r>
              <a:rPr lang="it-IT" sz="1700" dirty="0"/>
              <a:t>)</a:t>
            </a:r>
            <a:endParaRPr lang="fr-FR" sz="1700" dirty="0"/>
          </a:p>
          <a:p>
            <a:pPr>
              <a:defRPr/>
            </a:pPr>
            <a:r>
              <a:rPr lang="de-DE" sz="1700" dirty="0"/>
              <a:t>   </a:t>
            </a:r>
            <a:r>
              <a:rPr lang="de-DE" sz="1700" u="sng" dirty="0"/>
              <a:t>U</a:t>
            </a:r>
            <a:r>
              <a:rPr lang="de-DE" sz="1700" baseline="-25000" dirty="0"/>
              <a:t>2</a:t>
            </a:r>
            <a:r>
              <a:rPr lang="de-DE" sz="1700" dirty="0"/>
              <a:t> = </a:t>
            </a:r>
            <a:r>
              <a:rPr lang="de-DE" sz="1700" u="sng" dirty="0"/>
              <a:t>E</a:t>
            </a:r>
            <a:r>
              <a:rPr lang="de-DE" sz="1700" baseline="-25000" dirty="0"/>
              <a:t>2</a:t>
            </a:r>
            <a:r>
              <a:rPr lang="de-DE" sz="1700" dirty="0"/>
              <a:t> = (r</a:t>
            </a:r>
            <a:r>
              <a:rPr lang="de-DE" sz="1700" baseline="-25000" dirty="0"/>
              <a:t>2</a:t>
            </a:r>
            <a:r>
              <a:rPr lang="de-DE" sz="1700" dirty="0"/>
              <a:t> + j x</a:t>
            </a:r>
            <a:r>
              <a:rPr lang="de-DE" sz="1700" baseline="-25000" dirty="0"/>
              <a:t>2</a:t>
            </a:r>
            <a:r>
              <a:rPr lang="de-DE" sz="1700" dirty="0"/>
              <a:t>) </a:t>
            </a:r>
            <a:r>
              <a:rPr lang="de-DE" sz="1700" u="sng" dirty="0"/>
              <a:t>I</a:t>
            </a:r>
            <a:r>
              <a:rPr lang="de-DE" sz="1700" baseline="-25000" dirty="0"/>
              <a:t>2</a:t>
            </a:r>
            <a:r>
              <a:rPr lang="de-DE" sz="1700" dirty="0"/>
              <a:t>                                 (x</a:t>
            </a:r>
            <a:r>
              <a:rPr lang="de-DE" sz="1700" baseline="-25000" dirty="0"/>
              <a:t>2</a:t>
            </a:r>
            <a:r>
              <a:rPr lang="de-DE" sz="1700" dirty="0"/>
              <a:t> = </a:t>
            </a:r>
            <a:r>
              <a:rPr lang="it-IT" sz="1700" dirty="0"/>
              <a:t>ℓ</a:t>
            </a:r>
            <a:r>
              <a:rPr lang="de-DE" sz="1700" baseline="-25000" dirty="0"/>
              <a:t>2</a:t>
            </a:r>
            <a:r>
              <a:rPr lang="de-DE" sz="1700" dirty="0"/>
              <a:t> </a:t>
            </a:r>
            <a:r>
              <a:rPr lang="el-GR" sz="1700" dirty="0"/>
              <a:t>ω</a:t>
            </a:r>
            <a:r>
              <a:rPr lang="de-DE" sz="1700" dirty="0"/>
              <a:t>)</a:t>
            </a:r>
            <a:endParaRPr lang="fr-FR" sz="1700" dirty="0"/>
          </a:p>
          <a:p>
            <a:pPr>
              <a:defRPr/>
            </a:pPr>
            <a:r>
              <a:rPr lang="de-DE" sz="1700" dirty="0"/>
              <a:t>   </a:t>
            </a:r>
            <a:r>
              <a:rPr lang="de-DE" sz="1700" u="sng" dirty="0"/>
              <a:t>E</a:t>
            </a:r>
            <a:r>
              <a:rPr lang="de-DE" sz="1700" baseline="-25000" dirty="0"/>
              <a:t>2</a:t>
            </a:r>
            <a:r>
              <a:rPr lang="de-DE" sz="1700" dirty="0"/>
              <a:t> = - m </a:t>
            </a:r>
            <a:r>
              <a:rPr lang="de-DE" sz="1700" u="sng" dirty="0"/>
              <a:t>E</a:t>
            </a:r>
            <a:r>
              <a:rPr lang="de-DE" sz="1700" baseline="-25000" dirty="0"/>
              <a:t>1</a:t>
            </a:r>
            <a:endParaRPr lang="fr-FR" sz="1700" dirty="0"/>
          </a:p>
          <a:p>
            <a:pPr>
              <a:defRPr/>
            </a:pPr>
            <a:r>
              <a:rPr lang="it-IT" sz="1700" dirty="0"/>
              <a:t>   </a:t>
            </a:r>
            <a:r>
              <a:rPr lang="it-IT" sz="1700" u="sng" dirty="0"/>
              <a:t>I</a:t>
            </a:r>
            <a:r>
              <a:rPr lang="it-IT" sz="1700" baseline="-25000" dirty="0"/>
              <a:t>1</a:t>
            </a:r>
            <a:r>
              <a:rPr lang="it-IT" sz="1700" dirty="0"/>
              <a:t> = - m </a:t>
            </a:r>
            <a:r>
              <a:rPr lang="it-IT" sz="1700" u="sng" dirty="0"/>
              <a:t>I</a:t>
            </a:r>
            <a:r>
              <a:rPr lang="it-IT" sz="1700" baseline="-25000" dirty="0"/>
              <a:t>2</a:t>
            </a:r>
            <a:r>
              <a:rPr lang="it-IT" sz="1700" dirty="0"/>
              <a:t> </a:t>
            </a:r>
          </a:p>
          <a:p>
            <a:pPr>
              <a:defRPr/>
            </a:pPr>
            <a:endParaRPr lang="fr-FR" sz="1700" dirty="0"/>
          </a:p>
          <a:p>
            <a:pPr marL="609600" indent="-609600" eaLnBrk="0" hangingPunct="0">
              <a:spcBef>
                <a:spcPct val="20000"/>
              </a:spcBef>
              <a:defRPr/>
            </a:pPr>
            <a:endParaRPr lang="fr-FR" sz="1700" dirty="0">
              <a:latin typeface="Arial" pitchFamily="34" charset="0"/>
              <a:cs typeface="Arial" pitchFamily="34" charset="0"/>
            </a:endParaRPr>
          </a:p>
          <a:p>
            <a:pPr marL="609600" indent="-609600" eaLnBrk="0" hangingPunct="0">
              <a:spcBef>
                <a:spcPct val="20000"/>
              </a:spcBef>
              <a:defRPr/>
            </a:pPr>
            <a:endParaRPr lang="fr-FR" sz="1700" baseline="30000" dirty="0">
              <a:latin typeface="Arial" pitchFamily="34" charset="0"/>
              <a:cs typeface="Arial" pitchFamily="34" charset="0"/>
            </a:endParaRPr>
          </a:p>
          <a:p>
            <a:pPr marL="609600" indent="-609600" eaLnBrk="0" hangingPunct="0">
              <a:spcBef>
                <a:spcPct val="20000"/>
              </a:spcBef>
              <a:defRPr/>
            </a:pPr>
            <a:endParaRPr lang="fr-FR" sz="1700" baseline="30000" dirty="0">
              <a:latin typeface="Arial" pitchFamily="34" charset="0"/>
              <a:cs typeface="Arial" pitchFamily="34" charset="0"/>
            </a:endParaRPr>
          </a:p>
        </p:txBody>
      </p:sp>
      <p:sp>
        <p:nvSpPr>
          <p:cNvPr id="45" name="Accolade ouvrante 44"/>
          <p:cNvSpPr/>
          <p:nvPr/>
        </p:nvSpPr>
        <p:spPr>
          <a:xfrm>
            <a:off x="755576" y="4293096"/>
            <a:ext cx="142875" cy="100012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37</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4" end="4"/>
                                            </p:txEl>
                                          </p:spTgt>
                                        </p:tgtEl>
                                        <p:attrNameLst>
                                          <p:attrName>style.visibility</p:attrName>
                                        </p:attrNameLst>
                                      </p:cBhvr>
                                      <p:to>
                                        <p:strVal val="visible"/>
                                      </p:to>
                                    </p:set>
                                    <p:animEffect transition="in" filter="checkerboard(across)">
                                      <p:cBhvr>
                                        <p:cTn id="7" dur="500"/>
                                        <p:tgtEl>
                                          <p:spTgt spid="7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6" end="6"/>
                                            </p:txEl>
                                          </p:spTgt>
                                        </p:tgtEl>
                                        <p:attrNameLst>
                                          <p:attrName>style.visibility</p:attrName>
                                        </p:attrNameLst>
                                      </p:cBhvr>
                                      <p:to>
                                        <p:strVal val="visible"/>
                                      </p:to>
                                    </p:set>
                                    <p:animEffect transition="in" filter="checkerboard(across)">
                                      <p:cBhvr>
                                        <p:cTn id="12" dur="500"/>
                                        <p:tgtEl>
                                          <p:spTgt spid="70">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checkerboard(across)">
                                      <p:cBhvr>
                                        <p:cTn id="17" dur="500"/>
                                        <p:tgtEl>
                                          <p:spTgt spid="45"/>
                                        </p:tgtEl>
                                      </p:cBhvr>
                                    </p:animEffect>
                                  </p:childTnLst>
                                </p:cTn>
                              </p:par>
                              <p:par>
                                <p:cTn id="18" presetID="5" presetClass="entr" presetSubtype="10" fill="hold" nodeType="withEffect">
                                  <p:stCondLst>
                                    <p:cond delay="0"/>
                                  </p:stCondLst>
                                  <p:childTnLst>
                                    <p:set>
                                      <p:cBhvr>
                                        <p:cTn id="19" dur="1" fill="hold">
                                          <p:stCondLst>
                                            <p:cond delay="0"/>
                                          </p:stCondLst>
                                        </p:cTn>
                                        <p:tgtEl>
                                          <p:spTgt spid="70">
                                            <p:txEl>
                                              <p:pRg st="7" end="7"/>
                                            </p:txEl>
                                          </p:spTgt>
                                        </p:tgtEl>
                                        <p:attrNameLst>
                                          <p:attrName>style.visibility</p:attrName>
                                        </p:attrNameLst>
                                      </p:cBhvr>
                                      <p:to>
                                        <p:strVal val="visible"/>
                                      </p:to>
                                    </p:set>
                                    <p:animEffect transition="in" filter="checkerboard(across)">
                                      <p:cBhvr>
                                        <p:cTn id="20" dur="500"/>
                                        <p:tgtEl>
                                          <p:spTgt spid="70">
                                            <p:txEl>
                                              <p:pRg st="7" end="7"/>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70">
                                            <p:txEl>
                                              <p:pRg st="8" end="8"/>
                                            </p:txEl>
                                          </p:spTgt>
                                        </p:tgtEl>
                                        <p:attrNameLst>
                                          <p:attrName>style.visibility</p:attrName>
                                        </p:attrNameLst>
                                      </p:cBhvr>
                                      <p:to>
                                        <p:strVal val="visible"/>
                                      </p:to>
                                    </p:set>
                                    <p:animEffect transition="in" filter="checkerboard(across)">
                                      <p:cBhvr>
                                        <p:cTn id="23" dur="500"/>
                                        <p:tgtEl>
                                          <p:spTgt spid="70">
                                            <p:txEl>
                                              <p:pRg st="8" end="8"/>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70">
                                            <p:txEl>
                                              <p:pRg st="9" end="9"/>
                                            </p:txEl>
                                          </p:spTgt>
                                        </p:tgtEl>
                                        <p:attrNameLst>
                                          <p:attrName>style.visibility</p:attrName>
                                        </p:attrNameLst>
                                      </p:cBhvr>
                                      <p:to>
                                        <p:strVal val="visible"/>
                                      </p:to>
                                    </p:set>
                                    <p:animEffect transition="in" filter="checkerboard(across)">
                                      <p:cBhvr>
                                        <p:cTn id="26" dur="500"/>
                                        <p:tgtEl>
                                          <p:spTgt spid="70">
                                            <p:txEl>
                                              <p:pRg st="9" end="9"/>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70">
                                            <p:txEl>
                                              <p:pRg st="10" end="10"/>
                                            </p:txEl>
                                          </p:spTgt>
                                        </p:tgtEl>
                                        <p:attrNameLst>
                                          <p:attrName>style.visibility</p:attrName>
                                        </p:attrNameLst>
                                      </p:cBhvr>
                                      <p:to>
                                        <p:strVal val="visible"/>
                                      </p:to>
                                    </p:set>
                                    <p:animEffect transition="in" filter="checkerboard(across)">
                                      <p:cBhvr>
                                        <p:cTn id="29" dur="500"/>
                                        <p:tgtEl>
                                          <p:spTgt spid="70">
                                            <p:txEl>
                                              <p:pRg st="10" end="10"/>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70">
                                            <p:txEl>
                                              <p:pRg st="11" end="11"/>
                                            </p:txEl>
                                          </p:spTgt>
                                        </p:tgtEl>
                                        <p:attrNameLst>
                                          <p:attrName>style.visibility</p:attrName>
                                        </p:attrNameLst>
                                      </p:cBhvr>
                                      <p:to>
                                        <p:strVal val="visible"/>
                                      </p:to>
                                    </p:set>
                                    <p:animEffect transition="in" filter="checkerboard(across)">
                                      <p:cBhvr>
                                        <p:cTn id="32" dur="500"/>
                                        <p:tgtEl>
                                          <p:spTgt spid="7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70" name="Rectangle 3"/>
          <p:cNvSpPr txBox="1">
            <a:spLocks noChangeArrowheads="1"/>
          </p:cNvSpPr>
          <p:nvPr/>
        </p:nvSpPr>
        <p:spPr bwMode="auto">
          <a:xfrm>
            <a:off x="755576" y="1484784"/>
            <a:ext cx="7776864" cy="5715000"/>
          </a:xfrm>
          <a:prstGeom prst="rect">
            <a:avLst/>
          </a:prstGeom>
          <a:noFill/>
          <a:ln w="9525">
            <a:noFill/>
            <a:miter lim="800000"/>
            <a:headEnd/>
            <a:tailEnd/>
          </a:ln>
        </p:spPr>
        <p:txBody>
          <a:bodyPr/>
          <a:lstStyle/>
          <a:p>
            <a:pPr>
              <a:defRPr/>
            </a:pPr>
            <a:endParaRPr lang="fr-FR" sz="1700" dirty="0"/>
          </a:p>
          <a:p>
            <a:pPr algn="ctr">
              <a:defRPr/>
            </a:pPr>
            <a:r>
              <a:rPr lang="it-IT" sz="1700" dirty="0"/>
              <a:t>   </a:t>
            </a:r>
            <a:r>
              <a:rPr lang="it-IT" sz="1700" u="sng" dirty="0"/>
              <a:t>U</a:t>
            </a:r>
            <a:r>
              <a:rPr lang="it-IT" sz="1700" baseline="-25000" dirty="0"/>
              <a:t>2</a:t>
            </a:r>
            <a:r>
              <a:rPr lang="it-IT" sz="1700" dirty="0"/>
              <a:t> = - m </a:t>
            </a:r>
            <a:r>
              <a:rPr lang="it-IT" sz="1700" u="sng" dirty="0"/>
              <a:t>U</a:t>
            </a:r>
            <a:r>
              <a:rPr lang="it-IT" sz="1700" baseline="-25000" dirty="0"/>
              <a:t>1</a:t>
            </a:r>
            <a:r>
              <a:rPr lang="it-IT" sz="1700" dirty="0"/>
              <a:t> - [ (r</a:t>
            </a:r>
            <a:r>
              <a:rPr lang="it-IT" sz="1700" baseline="-25000" dirty="0"/>
              <a:t>2</a:t>
            </a:r>
            <a:r>
              <a:rPr lang="it-IT" sz="1700" dirty="0"/>
              <a:t> + m</a:t>
            </a:r>
            <a:r>
              <a:rPr lang="it-IT" sz="1700" baseline="30000" dirty="0"/>
              <a:t>2</a:t>
            </a:r>
            <a:r>
              <a:rPr lang="it-IT" sz="1700" dirty="0"/>
              <a:t> r</a:t>
            </a:r>
            <a:r>
              <a:rPr lang="it-IT" sz="1700" baseline="-25000" dirty="0"/>
              <a:t>1</a:t>
            </a:r>
            <a:r>
              <a:rPr lang="it-IT" sz="1700" dirty="0"/>
              <a:t>) + j(x</a:t>
            </a:r>
            <a:r>
              <a:rPr lang="it-IT" sz="1700" baseline="-25000" dirty="0"/>
              <a:t>2</a:t>
            </a:r>
            <a:r>
              <a:rPr lang="it-IT" sz="1700" dirty="0"/>
              <a:t> + m</a:t>
            </a:r>
            <a:r>
              <a:rPr lang="it-IT" sz="1700" baseline="30000" dirty="0"/>
              <a:t>2</a:t>
            </a:r>
            <a:r>
              <a:rPr lang="it-IT" sz="1700" dirty="0"/>
              <a:t> x</a:t>
            </a:r>
            <a:r>
              <a:rPr lang="it-IT" sz="1700" baseline="-25000" dirty="0"/>
              <a:t>1</a:t>
            </a:r>
            <a:r>
              <a:rPr lang="it-IT" sz="1700" dirty="0"/>
              <a:t>)] </a:t>
            </a:r>
            <a:r>
              <a:rPr lang="it-IT" sz="1700" u="sng" dirty="0"/>
              <a:t>I</a:t>
            </a:r>
            <a:r>
              <a:rPr lang="it-IT" sz="1700" baseline="-25000" dirty="0"/>
              <a:t>2</a:t>
            </a:r>
            <a:endParaRPr lang="fr-FR" sz="1700" dirty="0"/>
          </a:p>
          <a:p>
            <a:pPr>
              <a:defRPr/>
            </a:pPr>
            <a:r>
              <a:rPr lang="fr-FR" sz="1700" dirty="0"/>
              <a:t>  </a:t>
            </a:r>
          </a:p>
          <a:p>
            <a:pPr>
              <a:defRPr/>
            </a:pPr>
            <a:endParaRPr lang="fr-FR" sz="1700" dirty="0"/>
          </a:p>
          <a:p>
            <a:pPr>
              <a:defRPr/>
            </a:pPr>
            <a:r>
              <a:rPr lang="fr-FR" sz="1700" dirty="0"/>
              <a:t>Ramenée au secondaire</a:t>
            </a:r>
          </a:p>
          <a:p>
            <a:pPr>
              <a:defRPr/>
            </a:pPr>
            <a:r>
              <a:rPr lang="fr-FR" sz="1700" dirty="0"/>
              <a:t>r</a:t>
            </a:r>
            <a:r>
              <a:rPr lang="fr-FR" sz="1700" baseline="-25000" dirty="0"/>
              <a:t>2</a:t>
            </a:r>
            <a:r>
              <a:rPr lang="fr-FR" sz="1700" dirty="0"/>
              <a:t> + m</a:t>
            </a:r>
            <a:r>
              <a:rPr lang="fr-FR" sz="1700" baseline="30000" dirty="0"/>
              <a:t>2</a:t>
            </a:r>
            <a:r>
              <a:rPr lang="fr-FR" sz="1700" dirty="0"/>
              <a:t>r</a:t>
            </a:r>
            <a:r>
              <a:rPr lang="fr-FR" sz="1700" baseline="-25000" dirty="0"/>
              <a:t>1</a:t>
            </a:r>
            <a:r>
              <a:rPr lang="fr-FR" sz="1700" dirty="0"/>
              <a:t> = r</a:t>
            </a:r>
            <a:r>
              <a:rPr lang="fr-FR" sz="1700" baseline="-25000" dirty="0"/>
              <a:t>t2</a:t>
            </a:r>
            <a:r>
              <a:rPr lang="fr-FR" sz="1700" dirty="0"/>
              <a:t>     (résistance totale) </a:t>
            </a:r>
          </a:p>
          <a:p>
            <a:pPr>
              <a:defRPr/>
            </a:pPr>
            <a:r>
              <a:rPr lang="fr-FR" sz="1700" dirty="0"/>
              <a:t>x</a:t>
            </a:r>
            <a:r>
              <a:rPr lang="fr-FR" sz="1700" baseline="-25000" dirty="0"/>
              <a:t>2</a:t>
            </a:r>
            <a:r>
              <a:rPr lang="fr-FR" sz="1700" dirty="0"/>
              <a:t> + m</a:t>
            </a:r>
            <a:r>
              <a:rPr lang="fr-FR" sz="1700" baseline="30000" dirty="0"/>
              <a:t>2</a:t>
            </a:r>
            <a:r>
              <a:rPr lang="fr-FR" sz="1700" dirty="0"/>
              <a:t> x</a:t>
            </a:r>
            <a:r>
              <a:rPr lang="fr-FR" sz="1700" baseline="-25000" dirty="0"/>
              <a:t>1</a:t>
            </a:r>
            <a:r>
              <a:rPr lang="fr-FR" sz="1700" dirty="0"/>
              <a:t> = x</a:t>
            </a:r>
            <a:r>
              <a:rPr lang="fr-FR" sz="1700" baseline="-25000" dirty="0"/>
              <a:t>t2</a:t>
            </a:r>
            <a:r>
              <a:rPr lang="fr-FR" sz="1700" dirty="0"/>
              <a:t>   (réactance totale)</a:t>
            </a:r>
          </a:p>
          <a:p>
            <a:pPr algn="ctr">
              <a:defRPr/>
            </a:pPr>
            <a:endParaRPr lang="nl-NL" sz="1700" dirty="0"/>
          </a:p>
          <a:p>
            <a:pPr algn="ctr">
              <a:defRPr/>
            </a:pPr>
            <a:r>
              <a:rPr lang="nl-NL" sz="1700" dirty="0"/>
              <a:t>- m </a:t>
            </a:r>
            <a:r>
              <a:rPr lang="nl-NL" sz="1700" u="sng" dirty="0"/>
              <a:t>U</a:t>
            </a:r>
            <a:r>
              <a:rPr lang="nl-NL" sz="1700" baseline="-25000" dirty="0"/>
              <a:t>1</a:t>
            </a:r>
            <a:r>
              <a:rPr lang="nl-NL" sz="1700" dirty="0"/>
              <a:t> = </a:t>
            </a:r>
            <a:r>
              <a:rPr lang="nl-NL" sz="1700" u="sng" dirty="0"/>
              <a:t>U</a:t>
            </a:r>
            <a:r>
              <a:rPr lang="nl-NL" sz="1700" baseline="-25000" dirty="0"/>
              <a:t>20</a:t>
            </a:r>
            <a:r>
              <a:rPr lang="nl-NL" sz="1700" dirty="0"/>
              <a:t> = </a:t>
            </a:r>
            <a:r>
              <a:rPr lang="nl-NL" sz="1700" u="sng" dirty="0"/>
              <a:t>U</a:t>
            </a:r>
            <a:r>
              <a:rPr lang="nl-NL" sz="1700" baseline="-25000" dirty="0"/>
              <a:t>2</a:t>
            </a:r>
            <a:r>
              <a:rPr lang="nl-NL" sz="1700" dirty="0"/>
              <a:t> + (r</a:t>
            </a:r>
            <a:r>
              <a:rPr lang="nl-NL" sz="1700" baseline="-25000" dirty="0"/>
              <a:t>t2</a:t>
            </a:r>
            <a:r>
              <a:rPr lang="nl-NL" sz="1700" dirty="0"/>
              <a:t> + jx</a:t>
            </a:r>
            <a:r>
              <a:rPr lang="nl-NL" sz="1700" baseline="-25000" dirty="0"/>
              <a:t>t2</a:t>
            </a:r>
            <a:r>
              <a:rPr lang="nl-NL" sz="1700" dirty="0"/>
              <a:t>) </a:t>
            </a:r>
            <a:r>
              <a:rPr lang="nl-NL" sz="1700" u="sng" dirty="0"/>
              <a:t>I</a:t>
            </a:r>
            <a:r>
              <a:rPr lang="nl-NL" sz="1700" baseline="-25000" dirty="0"/>
              <a:t>2</a:t>
            </a:r>
            <a:r>
              <a:rPr lang="nl-NL" sz="1700" dirty="0"/>
              <a:t> </a:t>
            </a:r>
            <a:endParaRPr lang="el-GR" sz="1700" dirty="0">
              <a:latin typeface="Arial" pitchFamily="34" charset="0"/>
              <a:cs typeface="Arial" pitchFamily="34" charset="0"/>
            </a:endParaRPr>
          </a:p>
          <a:p>
            <a:pPr marL="609600" indent="-609600" eaLnBrk="0" hangingPunct="0">
              <a:spcBef>
                <a:spcPct val="20000"/>
              </a:spcBef>
              <a:defRPr/>
            </a:pPr>
            <a:endParaRPr lang="fr-FR" sz="1700" dirty="0">
              <a:latin typeface="Arial" pitchFamily="34" charset="0"/>
              <a:cs typeface="Arial" pitchFamily="34" charset="0"/>
            </a:endParaRPr>
          </a:p>
          <a:p>
            <a:pPr marL="609600" indent="-609600" eaLnBrk="0" hangingPunct="0">
              <a:spcBef>
                <a:spcPct val="20000"/>
              </a:spcBef>
              <a:defRPr/>
            </a:pPr>
            <a:endParaRPr lang="fr-FR" sz="1700" baseline="30000" dirty="0">
              <a:latin typeface="Arial" pitchFamily="34" charset="0"/>
              <a:cs typeface="Arial" pitchFamily="34" charset="0"/>
            </a:endParaRPr>
          </a:p>
          <a:p>
            <a:pPr marL="609600" indent="-609600" eaLnBrk="0" hangingPunct="0">
              <a:spcBef>
                <a:spcPct val="20000"/>
              </a:spcBef>
              <a:defRPr/>
            </a:pPr>
            <a:endParaRPr lang="fr-FR" sz="1700" baseline="30000" dirty="0">
              <a:latin typeface="Arial" pitchFamily="34" charset="0"/>
              <a:cs typeface="Arial" pitchFamily="34" charset="0"/>
            </a:endParaRP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38</a:t>
            </a:fld>
            <a:endParaRPr lang="fr-FR"/>
          </a:p>
        </p:txBody>
      </p:sp>
    </p:spTree>
    <p:extLst>
      <p:ext uri="{BB962C8B-B14F-4D97-AF65-F5344CB8AC3E}">
        <p14:creationId xmlns:p14="http://schemas.microsoft.com/office/powerpoint/2010/main" val="4223302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1" end="1"/>
                                            </p:txEl>
                                          </p:spTgt>
                                        </p:tgtEl>
                                        <p:attrNameLst>
                                          <p:attrName>style.visibility</p:attrName>
                                        </p:attrNameLst>
                                      </p:cBhvr>
                                      <p:to>
                                        <p:strVal val="visible"/>
                                      </p:to>
                                    </p:set>
                                    <p:animEffect transition="in" filter="checkerboard(across)">
                                      <p:cBhvr>
                                        <p:cTn id="7" dur="500"/>
                                        <p:tgtEl>
                                          <p:spTgt spid="7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4" end="4"/>
                                            </p:txEl>
                                          </p:spTgt>
                                        </p:tgtEl>
                                        <p:attrNameLst>
                                          <p:attrName>style.visibility</p:attrName>
                                        </p:attrNameLst>
                                      </p:cBhvr>
                                      <p:to>
                                        <p:strVal val="visible"/>
                                      </p:to>
                                    </p:set>
                                    <p:animEffect transition="in" filter="checkerboard(across)">
                                      <p:cBhvr>
                                        <p:cTn id="12" dur="500"/>
                                        <p:tgtEl>
                                          <p:spTgt spid="70">
                                            <p:txEl>
                                              <p:pRg st="4" end="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70">
                                            <p:txEl>
                                              <p:pRg st="5" end="5"/>
                                            </p:txEl>
                                          </p:spTgt>
                                        </p:tgtEl>
                                        <p:attrNameLst>
                                          <p:attrName>style.visibility</p:attrName>
                                        </p:attrNameLst>
                                      </p:cBhvr>
                                      <p:to>
                                        <p:strVal val="visible"/>
                                      </p:to>
                                    </p:set>
                                    <p:animEffect transition="in" filter="checkerboard(across)">
                                      <p:cBhvr>
                                        <p:cTn id="15" dur="500"/>
                                        <p:tgtEl>
                                          <p:spTgt spid="70">
                                            <p:txEl>
                                              <p:pRg st="5" end="5"/>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70">
                                            <p:txEl>
                                              <p:pRg st="6" end="6"/>
                                            </p:txEl>
                                          </p:spTgt>
                                        </p:tgtEl>
                                        <p:attrNameLst>
                                          <p:attrName>style.visibility</p:attrName>
                                        </p:attrNameLst>
                                      </p:cBhvr>
                                      <p:to>
                                        <p:strVal val="visible"/>
                                      </p:to>
                                    </p:set>
                                    <p:animEffect transition="in" filter="checkerboard(across)">
                                      <p:cBhvr>
                                        <p:cTn id="18" dur="500"/>
                                        <p:tgtEl>
                                          <p:spTgt spid="70">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70">
                                            <p:txEl>
                                              <p:pRg st="8" end="8"/>
                                            </p:txEl>
                                          </p:spTgt>
                                        </p:tgtEl>
                                        <p:attrNameLst>
                                          <p:attrName>style.visibility</p:attrName>
                                        </p:attrNameLst>
                                      </p:cBhvr>
                                      <p:to>
                                        <p:strVal val="visible"/>
                                      </p:to>
                                    </p:set>
                                    <p:animEffect transition="in" filter="checkerboard(across)">
                                      <p:cBhvr>
                                        <p:cTn id="21" dur="500"/>
                                        <p:tgtEl>
                                          <p:spTgt spid="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33812" name="Rectangle 3"/>
          <p:cNvSpPr txBox="1">
            <a:spLocks noChangeArrowheads="1"/>
          </p:cNvSpPr>
          <p:nvPr/>
        </p:nvSpPr>
        <p:spPr bwMode="auto">
          <a:xfrm>
            <a:off x="677634" y="1420393"/>
            <a:ext cx="9144000" cy="928688"/>
          </a:xfrm>
          <a:prstGeom prst="rect">
            <a:avLst/>
          </a:prstGeom>
          <a:noFill/>
          <a:ln w="9525">
            <a:noFill/>
            <a:miter lim="800000"/>
            <a:headEnd/>
            <a:tailEnd/>
          </a:ln>
        </p:spPr>
        <p:txBody>
          <a:bodyPr/>
          <a:lstStyle/>
          <a:p>
            <a:r>
              <a:rPr lang="it-IT" sz="1700" b="1" u="sng" dirty="0"/>
              <a:t>Diagramme vectoriel:</a:t>
            </a:r>
          </a:p>
          <a:p>
            <a:endParaRPr lang="it-IT" sz="1700" b="1" u="sng" dirty="0"/>
          </a:p>
          <a:p>
            <a:r>
              <a:rPr lang="it-IT" sz="1700" b="1" dirty="0"/>
              <a:t> Cas d’une charge inductive:</a:t>
            </a:r>
            <a:endParaRPr lang="fr-FR" sz="1700" dirty="0"/>
          </a:p>
          <a:p>
            <a:r>
              <a:rPr lang="it-IT" sz="1700" dirty="0"/>
              <a:t>   </a:t>
            </a:r>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39</a:t>
            </a:fld>
            <a:endParaRPr lang="fr-FR"/>
          </a:p>
        </p:txBody>
      </p:sp>
      <p:grpSp>
        <p:nvGrpSpPr>
          <p:cNvPr id="13" name="Group 12">
            <a:extLst>
              <a:ext uri="{FF2B5EF4-FFF2-40B4-BE49-F238E27FC236}">
                <a16:creationId xmlns:a16="http://schemas.microsoft.com/office/drawing/2014/main" id="{3AF1FAEF-E764-488B-A5F8-102872350811}"/>
              </a:ext>
            </a:extLst>
          </p:cNvPr>
          <p:cNvGrpSpPr/>
          <p:nvPr/>
        </p:nvGrpSpPr>
        <p:grpSpPr>
          <a:xfrm>
            <a:off x="1934939" y="2278013"/>
            <a:ext cx="4194175" cy="1957387"/>
            <a:chOff x="1934939" y="2278013"/>
            <a:chExt cx="4194175" cy="1957387"/>
          </a:xfrm>
        </p:grpSpPr>
        <p:grpSp>
          <p:nvGrpSpPr>
            <p:cNvPr id="2" name="Groupe 102"/>
            <p:cNvGrpSpPr>
              <a:grpSpLocks/>
            </p:cNvGrpSpPr>
            <p:nvPr/>
          </p:nvGrpSpPr>
          <p:grpSpPr bwMode="auto">
            <a:xfrm>
              <a:off x="1934939" y="2278013"/>
              <a:ext cx="4194175" cy="1957387"/>
              <a:chOff x="4243398" y="1971668"/>
              <a:chExt cx="4194172" cy="1957398"/>
            </a:xfrm>
          </p:grpSpPr>
          <p:sp>
            <p:nvSpPr>
              <p:cNvPr id="27825" name="Text Box 362"/>
              <p:cNvSpPr txBox="1">
                <a:spLocks noChangeArrowheads="1"/>
              </p:cNvSpPr>
              <p:nvPr/>
            </p:nvSpPr>
            <p:spPr bwMode="auto">
              <a:xfrm>
                <a:off x="6973898" y="1971668"/>
                <a:ext cx="457200" cy="342900"/>
              </a:xfrm>
              <a:prstGeom prst="rect">
                <a:avLst/>
              </a:prstGeom>
              <a:noFill/>
              <a:ln w="9525">
                <a:noFill/>
                <a:miter lim="800000"/>
                <a:headEnd/>
                <a:tailEnd/>
              </a:ln>
            </p:spPr>
            <p:txBody>
              <a:bodyPr/>
              <a:lstStyle/>
              <a:p>
                <a:r>
                  <a:rPr lang="fr-FR" sz="1400">
                    <a:sym typeface="Symbol" pitchFamily="18" charset="2"/>
                  </a:rPr>
                  <a:t>()</a:t>
                </a:r>
                <a:endParaRPr lang="fr-FR"/>
              </a:p>
            </p:txBody>
          </p:sp>
          <p:grpSp>
            <p:nvGrpSpPr>
              <p:cNvPr id="27826" name="Groupe 62"/>
              <p:cNvGrpSpPr>
                <a:grpSpLocks/>
              </p:cNvGrpSpPr>
              <p:nvPr/>
            </p:nvGrpSpPr>
            <p:grpSpPr bwMode="auto">
              <a:xfrm>
                <a:off x="4243398" y="2143116"/>
                <a:ext cx="4194172" cy="1785950"/>
                <a:chOff x="4243398" y="2143116"/>
                <a:chExt cx="4194172" cy="1785950"/>
              </a:xfrm>
            </p:grpSpPr>
            <p:sp>
              <p:nvSpPr>
                <p:cNvPr id="27827" name="Line 328"/>
                <p:cNvSpPr>
                  <a:spLocks noChangeShapeType="1"/>
                </p:cNvSpPr>
                <p:nvPr/>
              </p:nvSpPr>
              <p:spPr bwMode="auto">
                <a:xfrm>
                  <a:off x="4243398" y="3114668"/>
                  <a:ext cx="13716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fr-FR"/>
                </a:p>
              </p:txBody>
            </p:sp>
            <p:sp>
              <p:nvSpPr>
                <p:cNvPr id="27828" name="Line 329"/>
                <p:cNvSpPr>
                  <a:spLocks noChangeShapeType="1"/>
                </p:cNvSpPr>
                <p:nvPr/>
              </p:nvSpPr>
              <p:spPr bwMode="auto">
                <a:xfrm>
                  <a:off x="5589598" y="3114668"/>
                  <a:ext cx="2768600" cy="0"/>
                </a:xfrm>
                <a:prstGeom prst="line">
                  <a:avLst/>
                </a:prstGeom>
                <a:noFill/>
                <a:ln w="9525">
                  <a:solidFill>
                    <a:srgbClr val="000000"/>
                  </a:solidFill>
                  <a:prstDash val="dash"/>
                  <a:round/>
                  <a:headEnd/>
                  <a:tailEnd type="triangle" w="med" len="med"/>
                </a:ln>
              </p:spPr>
              <p:txBody>
                <a:bodyPr/>
                <a:lstStyle/>
                <a:p>
                  <a:endParaRPr lang="fr-FR"/>
                </a:p>
              </p:txBody>
            </p:sp>
            <p:sp>
              <p:nvSpPr>
                <p:cNvPr id="27829" name="Line 330"/>
                <p:cNvSpPr>
                  <a:spLocks noChangeShapeType="1"/>
                </p:cNvSpPr>
                <p:nvPr/>
              </p:nvSpPr>
              <p:spPr bwMode="auto">
                <a:xfrm flipV="1">
                  <a:off x="5614998" y="2428868"/>
                  <a:ext cx="1600200" cy="685800"/>
                </a:xfrm>
                <a:prstGeom prst="line">
                  <a:avLst/>
                </a:prstGeom>
                <a:noFill/>
                <a:ln w="9525">
                  <a:solidFill>
                    <a:srgbClr val="000000"/>
                  </a:solidFill>
                  <a:round/>
                  <a:headEnd/>
                  <a:tailEnd type="triangle" w="med" len="med"/>
                </a:ln>
              </p:spPr>
              <p:txBody>
                <a:bodyPr/>
                <a:lstStyle/>
                <a:p>
                  <a:endParaRPr lang="fr-FR"/>
                </a:p>
              </p:txBody>
            </p:sp>
            <p:sp>
              <p:nvSpPr>
                <p:cNvPr id="27830" name="Line 331"/>
                <p:cNvSpPr>
                  <a:spLocks noChangeShapeType="1"/>
                </p:cNvSpPr>
                <p:nvPr/>
              </p:nvSpPr>
              <p:spPr bwMode="auto">
                <a:xfrm>
                  <a:off x="5614998" y="3114668"/>
                  <a:ext cx="457200" cy="457200"/>
                </a:xfrm>
                <a:prstGeom prst="line">
                  <a:avLst/>
                </a:prstGeom>
                <a:ln>
                  <a:headEnd/>
                  <a:tailEnd type="stealth" w="med" len="med"/>
                </a:ln>
              </p:spPr>
              <p:style>
                <a:lnRef idx="2">
                  <a:schemeClr val="dk1"/>
                </a:lnRef>
                <a:fillRef idx="0">
                  <a:schemeClr val="dk1"/>
                </a:fillRef>
                <a:effectRef idx="1">
                  <a:schemeClr val="dk1"/>
                </a:effectRef>
                <a:fontRef idx="minor">
                  <a:schemeClr val="tx1"/>
                </a:fontRef>
              </p:style>
              <p:txBody>
                <a:bodyPr/>
                <a:lstStyle/>
                <a:p>
                  <a:endParaRPr lang="fr-FR"/>
                </a:p>
              </p:txBody>
            </p:sp>
            <p:sp>
              <p:nvSpPr>
                <p:cNvPr id="27831" name="Line 332"/>
                <p:cNvSpPr>
                  <a:spLocks noChangeShapeType="1"/>
                </p:cNvSpPr>
                <p:nvPr/>
              </p:nvSpPr>
              <p:spPr bwMode="auto">
                <a:xfrm>
                  <a:off x="6072198" y="3571868"/>
                  <a:ext cx="914400" cy="0"/>
                </a:xfrm>
                <a:prstGeom prst="line">
                  <a:avLst/>
                </a:prstGeom>
                <a:noFill/>
                <a:ln w="9525">
                  <a:solidFill>
                    <a:srgbClr val="000000"/>
                  </a:solidFill>
                  <a:prstDash val="dash"/>
                  <a:round/>
                  <a:headEnd/>
                  <a:tailEnd/>
                </a:ln>
              </p:spPr>
              <p:txBody>
                <a:bodyPr/>
                <a:lstStyle/>
                <a:p>
                  <a:endParaRPr lang="fr-FR"/>
                </a:p>
              </p:txBody>
            </p:sp>
            <p:sp>
              <p:nvSpPr>
                <p:cNvPr id="27832" name="Line 333"/>
                <p:cNvSpPr>
                  <a:spLocks noChangeShapeType="1"/>
                </p:cNvSpPr>
                <p:nvPr/>
              </p:nvSpPr>
              <p:spPr bwMode="auto">
                <a:xfrm flipV="1">
                  <a:off x="6072198" y="2428868"/>
                  <a:ext cx="1143000" cy="1143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fr-FR"/>
                </a:p>
              </p:txBody>
            </p:sp>
            <p:sp>
              <p:nvSpPr>
                <p:cNvPr id="27833" name="Line 334"/>
                <p:cNvSpPr>
                  <a:spLocks noChangeShapeType="1"/>
                </p:cNvSpPr>
                <p:nvPr/>
              </p:nvSpPr>
              <p:spPr bwMode="auto">
                <a:xfrm>
                  <a:off x="7215198" y="2416168"/>
                  <a:ext cx="0" cy="685800"/>
                </a:xfrm>
                <a:prstGeom prst="line">
                  <a:avLst/>
                </a:prstGeom>
                <a:noFill/>
                <a:ln w="9525">
                  <a:solidFill>
                    <a:srgbClr val="000000"/>
                  </a:solidFill>
                  <a:prstDash val="dash"/>
                  <a:round/>
                  <a:headEnd/>
                  <a:tailEnd/>
                </a:ln>
              </p:spPr>
              <p:txBody>
                <a:bodyPr/>
                <a:lstStyle/>
                <a:p>
                  <a:endParaRPr lang="fr-FR"/>
                </a:p>
              </p:txBody>
            </p:sp>
            <p:sp>
              <p:nvSpPr>
                <p:cNvPr id="27834" name="Arc 335"/>
                <p:cNvSpPr>
                  <a:spLocks/>
                </p:cNvSpPr>
                <p:nvPr/>
              </p:nvSpPr>
              <p:spPr bwMode="auto">
                <a:xfrm>
                  <a:off x="6777048" y="2203443"/>
                  <a:ext cx="573087" cy="973138"/>
                </a:xfrm>
                <a:custGeom>
                  <a:avLst/>
                  <a:gdLst>
                    <a:gd name="T0" fmla="*/ 176905578 w 21600"/>
                    <a:gd name="T1" fmla="*/ 0 h 22991"/>
                    <a:gd name="T2" fmla="*/ 2147483647 w 21600"/>
                    <a:gd name="T3" fmla="*/ 2147483647 h 22991"/>
                    <a:gd name="T4" fmla="*/ 0 w 21600"/>
                    <a:gd name="T5" fmla="*/ 2147483647 h 22991"/>
                    <a:gd name="T6" fmla="*/ 0 60000 65536"/>
                    <a:gd name="T7" fmla="*/ 0 60000 65536"/>
                    <a:gd name="T8" fmla="*/ 0 60000 65536"/>
                    <a:gd name="T9" fmla="*/ 0 w 21600"/>
                    <a:gd name="T10" fmla="*/ 0 h 22991"/>
                    <a:gd name="T11" fmla="*/ 21600 w 21600"/>
                    <a:gd name="T12" fmla="*/ 22991 h 22991"/>
                  </a:gdLst>
                  <a:ahLst/>
                  <a:cxnLst>
                    <a:cxn ang="T6">
                      <a:pos x="T0" y="T1"/>
                    </a:cxn>
                    <a:cxn ang="T7">
                      <a:pos x="T2" y="T3"/>
                    </a:cxn>
                    <a:cxn ang="T8">
                      <a:pos x="T4" y="T5"/>
                    </a:cxn>
                  </a:cxnLst>
                  <a:rect l="T9" t="T10" r="T11" b="T12"/>
                  <a:pathLst>
                    <a:path w="21600" h="22991" fill="none" extrusionOk="0">
                      <a:moveTo>
                        <a:pt x="357" y="-1"/>
                      </a:moveTo>
                      <a:cubicBezTo>
                        <a:pt x="12145" y="194"/>
                        <a:pt x="21600" y="9806"/>
                        <a:pt x="21600" y="21597"/>
                      </a:cubicBezTo>
                      <a:cubicBezTo>
                        <a:pt x="21600" y="22062"/>
                        <a:pt x="21584" y="22526"/>
                        <a:pt x="21554" y="22990"/>
                      </a:cubicBezTo>
                    </a:path>
                    <a:path w="21600" h="22991" stroke="0" extrusionOk="0">
                      <a:moveTo>
                        <a:pt x="357" y="-1"/>
                      </a:moveTo>
                      <a:cubicBezTo>
                        <a:pt x="12145" y="194"/>
                        <a:pt x="21600" y="9806"/>
                        <a:pt x="21600" y="21597"/>
                      </a:cubicBezTo>
                      <a:cubicBezTo>
                        <a:pt x="21600" y="22062"/>
                        <a:pt x="21584" y="22526"/>
                        <a:pt x="21554" y="22990"/>
                      </a:cubicBezTo>
                      <a:lnTo>
                        <a:pt x="0" y="21597"/>
                      </a:lnTo>
                      <a:close/>
                    </a:path>
                  </a:pathLst>
                </a:custGeom>
                <a:noFill/>
                <a:ln w="9525">
                  <a:solidFill>
                    <a:srgbClr val="000000"/>
                  </a:solidFill>
                  <a:prstDash val="dash"/>
                  <a:round/>
                  <a:headEnd/>
                  <a:tailEnd/>
                </a:ln>
              </p:spPr>
              <p:txBody>
                <a:bodyPr/>
                <a:lstStyle/>
                <a:p>
                  <a:endParaRPr lang="fr-FR"/>
                </a:p>
              </p:txBody>
            </p:sp>
            <p:sp>
              <p:nvSpPr>
                <p:cNvPr id="27835" name="Line 336"/>
                <p:cNvSpPr>
                  <a:spLocks noChangeShapeType="1"/>
                </p:cNvSpPr>
                <p:nvPr/>
              </p:nvSpPr>
              <p:spPr bwMode="auto">
                <a:xfrm>
                  <a:off x="4243398" y="3114668"/>
                  <a:ext cx="571500" cy="571500"/>
                </a:xfrm>
                <a:prstGeom prst="line">
                  <a:avLst/>
                </a:prstGeom>
                <a:noFill/>
                <a:ln w="9525">
                  <a:solidFill>
                    <a:srgbClr val="000000"/>
                  </a:solidFill>
                  <a:round/>
                  <a:headEnd/>
                  <a:tailEnd type="triangle" w="med" len="med"/>
                </a:ln>
              </p:spPr>
              <p:txBody>
                <a:bodyPr/>
                <a:lstStyle/>
                <a:p>
                  <a:endParaRPr lang="fr-FR"/>
                </a:p>
              </p:txBody>
            </p:sp>
            <p:sp>
              <p:nvSpPr>
                <p:cNvPr id="27836" name="Line 337"/>
                <p:cNvSpPr>
                  <a:spLocks noChangeShapeType="1"/>
                </p:cNvSpPr>
                <p:nvPr/>
              </p:nvSpPr>
              <p:spPr bwMode="auto">
                <a:xfrm flipV="1">
                  <a:off x="4243398" y="2428868"/>
                  <a:ext cx="2971800" cy="6858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fr-FR" dirty="0"/>
                </a:p>
              </p:txBody>
            </p:sp>
            <p:sp>
              <p:nvSpPr>
                <p:cNvPr id="27837" name="Arc 338"/>
                <p:cNvSpPr>
                  <a:spLocks/>
                </p:cNvSpPr>
                <p:nvPr/>
              </p:nvSpPr>
              <p:spPr bwMode="auto">
                <a:xfrm>
                  <a:off x="5145098" y="2898768"/>
                  <a:ext cx="114300" cy="228600"/>
                </a:xfrm>
                <a:custGeom>
                  <a:avLst/>
                  <a:gdLst>
                    <a:gd name="T0" fmla="*/ 0 w 21600"/>
                    <a:gd name="T1" fmla="*/ 0 h 21600"/>
                    <a:gd name="T2" fmla="*/ 16936486 w 21600"/>
                    <a:gd name="T3" fmla="*/ 270983951 h 21600"/>
                    <a:gd name="T4" fmla="*/ 0 w 21600"/>
                    <a:gd name="T5" fmla="*/ 27098395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7838" name="Arc 339"/>
                <p:cNvSpPr>
                  <a:spLocks/>
                </p:cNvSpPr>
                <p:nvPr/>
              </p:nvSpPr>
              <p:spPr bwMode="auto">
                <a:xfrm rot="9623155" flipH="1">
                  <a:off x="4465648" y="3144831"/>
                  <a:ext cx="147637" cy="228600"/>
                </a:xfrm>
                <a:custGeom>
                  <a:avLst/>
                  <a:gdLst>
                    <a:gd name="T0" fmla="*/ 0 w 27727"/>
                    <a:gd name="T1" fmla="*/ 11127445 h 21600"/>
                    <a:gd name="T2" fmla="*/ 22288069 w 27727"/>
                    <a:gd name="T3" fmla="*/ 270983951 h 21600"/>
                    <a:gd name="T4" fmla="*/ 4925092 w 27727"/>
                    <a:gd name="T5" fmla="*/ 270983951 h 21600"/>
                    <a:gd name="T6" fmla="*/ 0 60000 65536"/>
                    <a:gd name="T7" fmla="*/ 0 60000 65536"/>
                    <a:gd name="T8" fmla="*/ 0 60000 65536"/>
                    <a:gd name="T9" fmla="*/ 0 w 27727"/>
                    <a:gd name="T10" fmla="*/ 0 h 21600"/>
                    <a:gd name="T11" fmla="*/ 27727 w 27727"/>
                    <a:gd name="T12" fmla="*/ 21600 h 21600"/>
                  </a:gdLst>
                  <a:ahLst/>
                  <a:cxnLst>
                    <a:cxn ang="T6">
                      <a:pos x="T0" y="T1"/>
                    </a:cxn>
                    <a:cxn ang="T7">
                      <a:pos x="T2" y="T3"/>
                    </a:cxn>
                    <a:cxn ang="T8">
                      <a:pos x="T4" y="T5"/>
                    </a:cxn>
                  </a:cxnLst>
                  <a:rect l="T9" t="T10" r="T11" b="T12"/>
                  <a:pathLst>
                    <a:path w="27727" h="21600" fill="none" extrusionOk="0">
                      <a:moveTo>
                        <a:pt x="0" y="887"/>
                      </a:moveTo>
                      <a:cubicBezTo>
                        <a:pt x="1989" y="298"/>
                        <a:pt x="4052" y="-1"/>
                        <a:pt x="6127" y="0"/>
                      </a:cubicBezTo>
                      <a:cubicBezTo>
                        <a:pt x="18056" y="0"/>
                        <a:pt x="27727" y="9670"/>
                        <a:pt x="27727" y="21600"/>
                      </a:cubicBezTo>
                    </a:path>
                    <a:path w="27727" h="21600" stroke="0" extrusionOk="0">
                      <a:moveTo>
                        <a:pt x="0" y="887"/>
                      </a:moveTo>
                      <a:cubicBezTo>
                        <a:pt x="1989" y="298"/>
                        <a:pt x="4052" y="-1"/>
                        <a:pt x="6127" y="0"/>
                      </a:cubicBezTo>
                      <a:cubicBezTo>
                        <a:pt x="18056" y="0"/>
                        <a:pt x="27727" y="9670"/>
                        <a:pt x="27727" y="21600"/>
                      </a:cubicBezTo>
                      <a:lnTo>
                        <a:pt x="6127" y="21600"/>
                      </a:lnTo>
                      <a:close/>
                    </a:path>
                  </a:pathLst>
                </a:custGeom>
                <a:noFill/>
                <a:ln w="9525">
                  <a:solidFill>
                    <a:srgbClr val="000000"/>
                  </a:solidFill>
                  <a:round/>
                  <a:headEnd type="stealth" w="med" len="med"/>
                  <a:tailEnd/>
                </a:ln>
              </p:spPr>
              <p:txBody>
                <a:bodyPr/>
                <a:lstStyle/>
                <a:p>
                  <a:endParaRPr lang="fr-FR"/>
                </a:p>
              </p:txBody>
            </p:sp>
            <p:sp>
              <p:nvSpPr>
                <p:cNvPr id="27839" name="Text Box 341"/>
                <p:cNvSpPr txBox="1">
                  <a:spLocks noChangeArrowheads="1"/>
                </p:cNvSpPr>
                <p:nvPr/>
              </p:nvSpPr>
              <p:spPr bwMode="auto">
                <a:xfrm>
                  <a:off x="5680088" y="2143116"/>
                  <a:ext cx="1392242" cy="342900"/>
                </a:xfrm>
                <a:prstGeom prst="rect">
                  <a:avLst/>
                </a:prstGeom>
                <a:noFill/>
                <a:ln w="9525">
                  <a:noFill/>
                  <a:miter lim="800000"/>
                  <a:headEnd/>
                  <a:tailEnd/>
                </a:ln>
              </p:spPr>
              <p:txBody>
                <a:bodyPr/>
                <a:lstStyle/>
                <a:p>
                  <a:r>
                    <a:rPr lang="fr-FR" sz="1600" u="sng" dirty="0"/>
                    <a:t>U</a:t>
                  </a:r>
                  <a:r>
                    <a:rPr lang="fr-FR" sz="1600" baseline="-25000" dirty="0"/>
                    <a:t>20</a:t>
                  </a:r>
                  <a:r>
                    <a:rPr lang="fr-FR" sz="1600" dirty="0"/>
                    <a:t> = - m </a:t>
                  </a:r>
                  <a:r>
                    <a:rPr lang="fr-FR" sz="1600" u="sng" dirty="0"/>
                    <a:t>U</a:t>
                  </a:r>
                  <a:r>
                    <a:rPr lang="fr-FR" sz="1600" baseline="-25000" dirty="0"/>
                    <a:t>1</a:t>
                  </a:r>
                  <a:endParaRPr lang="fr-FR" sz="1600" dirty="0"/>
                </a:p>
              </p:txBody>
            </p:sp>
            <p:sp>
              <p:nvSpPr>
                <p:cNvPr id="27840" name="Text Box 344"/>
                <p:cNvSpPr txBox="1">
                  <a:spLocks noChangeArrowheads="1"/>
                </p:cNvSpPr>
                <p:nvPr/>
              </p:nvSpPr>
              <p:spPr bwMode="auto">
                <a:xfrm>
                  <a:off x="4346609" y="3437849"/>
                  <a:ext cx="457200" cy="342900"/>
                </a:xfrm>
                <a:prstGeom prst="rect">
                  <a:avLst/>
                </a:prstGeom>
                <a:noFill/>
                <a:ln w="9525">
                  <a:noFill/>
                  <a:miter lim="800000"/>
                  <a:headEnd/>
                  <a:tailEnd/>
                </a:ln>
              </p:spPr>
              <p:txBody>
                <a:bodyPr/>
                <a:lstStyle/>
                <a:p>
                  <a:r>
                    <a:rPr lang="fr-FR" sz="1700" u="sng"/>
                    <a:t>I</a:t>
                  </a:r>
                  <a:r>
                    <a:rPr lang="fr-FR" sz="1700" baseline="-25000"/>
                    <a:t>2</a:t>
                  </a:r>
                  <a:endParaRPr lang="fr-FR" sz="1700"/>
                </a:p>
              </p:txBody>
            </p:sp>
            <p:sp>
              <p:nvSpPr>
                <p:cNvPr id="27841" name="Text Box 346"/>
                <p:cNvSpPr txBox="1">
                  <a:spLocks noChangeArrowheads="1"/>
                </p:cNvSpPr>
                <p:nvPr/>
              </p:nvSpPr>
              <p:spPr bwMode="auto">
                <a:xfrm>
                  <a:off x="5443542" y="3375019"/>
                  <a:ext cx="557218" cy="411171"/>
                </a:xfrm>
                <a:prstGeom prst="rect">
                  <a:avLst/>
                </a:prstGeom>
                <a:noFill/>
                <a:ln w="9525">
                  <a:noFill/>
                  <a:miter lim="800000"/>
                  <a:headEnd/>
                  <a:tailEnd/>
                </a:ln>
              </p:spPr>
              <p:txBody>
                <a:bodyPr/>
                <a:lstStyle/>
                <a:p>
                  <a:r>
                    <a:rPr lang="fr-FR" sz="1700"/>
                    <a:t>r</a:t>
                  </a:r>
                  <a:r>
                    <a:rPr lang="fr-FR" sz="1700" baseline="-25000"/>
                    <a:t>t2 </a:t>
                  </a:r>
                  <a:r>
                    <a:rPr lang="fr-FR" sz="1700" u="sng"/>
                    <a:t>I</a:t>
                  </a:r>
                  <a:r>
                    <a:rPr lang="fr-FR" sz="1700" baseline="-25000"/>
                    <a:t>2</a:t>
                  </a:r>
                  <a:endParaRPr lang="fr-FR" sz="1700"/>
                </a:p>
              </p:txBody>
            </p:sp>
            <p:sp>
              <p:nvSpPr>
                <p:cNvPr id="27842" name="Arc 348"/>
                <p:cNvSpPr>
                  <a:spLocks/>
                </p:cNvSpPr>
                <p:nvPr/>
              </p:nvSpPr>
              <p:spPr bwMode="auto">
                <a:xfrm rot="9403059" flipH="1">
                  <a:off x="5722948" y="3146418"/>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7843" name="Line 349"/>
                <p:cNvSpPr>
                  <a:spLocks noChangeShapeType="1"/>
                </p:cNvSpPr>
                <p:nvPr/>
              </p:nvSpPr>
              <p:spPr bwMode="auto">
                <a:xfrm>
                  <a:off x="6072198" y="3143243"/>
                  <a:ext cx="0" cy="457200"/>
                </a:xfrm>
                <a:prstGeom prst="line">
                  <a:avLst/>
                </a:prstGeom>
                <a:noFill/>
                <a:ln w="9525">
                  <a:solidFill>
                    <a:srgbClr val="000000"/>
                  </a:solidFill>
                  <a:prstDash val="dash"/>
                  <a:round/>
                  <a:headEnd/>
                  <a:tailEnd/>
                </a:ln>
              </p:spPr>
              <p:txBody>
                <a:bodyPr/>
                <a:lstStyle/>
                <a:p>
                  <a:endParaRPr lang="fr-FR"/>
                </a:p>
              </p:txBody>
            </p:sp>
            <p:sp>
              <p:nvSpPr>
                <p:cNvPr id="27844" name="Line 350"/>
                <p:cNvSpPr>
                  <a:spLocks noChangeShapeType="1"/>
                </p:cNvSpPr>
                <p:nvPr/>
              </p:nvSpPr>
              <p:spPr bwMode="auto">
                <a:xfrm flipH="1" flipV="1">
                  <a:off x="6072198" y="3371843"/>
                  <a:ext cx="114300" cy="114300"/>
                </a:xfrm>
                <a:prstGeom prst="line">
                  <a:avLst/>
                </a:prstGeom>
                <a:noFill/>
                <a:ln w="9525">
                  <a:solidFill>
                    <a:srgbClr val="000000"/>
                  </a:solidFill>
                  <a:round/>
                  <a:headEnd/>
                  <a:tailEnd/>
                </a:ln>
              </p:spPr>
              <p:txBody>
                <a:bodyPr/>
                <a:lstStyle/>
                <a:p>
                  <a:endParaRPr lang="fr-FR"/>
                </a:p>
              </p:txBody>
            </p:sp>
            <p:sp>
              <p:nvSpPr>
                <p:cNvPr id="27845" name="Line 351"/>
                <p:cNvSpPr>
                  <a:spLocks noChangeShapeType="1"/>
                </p:cNvSpPr>
                <p:nvPr/>
              </p:nvSpPr>
              <p:spPr bwMode="auto">
                <a:xfrm flipH="1">
                  <a:off x="5957898" y="3371843"/>
                  <a:ext cx="114300" cy="114300"/>
                </a:xfrm>
                <a:prstGeom prst="line">
                  <a:avLst/>
                </a:prstGeom>
                <a:noFill/>
                <a:ln w="9525">
                  <a:solidFill>
                    <a:srgbClr val="000000"/>
                  </a:solidFill>
                  <a:round/>
                  <a:headEnd/>
                  <a:tailEnd/>
                </a:ln>
              </p:spPr>
              <p:txBody>
                <a:bodyPr/>
                <a:lstStyle/>
                <a:p>
                  <a:endParaRPr lang="fr-FR"/>
                </a:p>
              </p:txBody>
            </p:sp>
            <p:sp>
              <p:nvSpPr>
                <p:cNvPr id="27846" name="Text Box 352"/>
                <p:cNvSpPr txBox="1">
                  <a:spLocks noChangeArrowheads="1"/>
                </p:cNvSpPr>
                <p:nvPr/>
              </p:nvSpPr>
              <p:spPr bwMode="auto">
                <a:xfrm>
                  <a:off x="4586298" y="3168643"/>
                  <a:ext cx="457200" cy="342900"/>
                </a:xfrm>
                <a:prstGeom prst="rect">
                  <a:avLst/>
                </a:prstGeom>
                <a:noFill/>
                <a:ln w="9525">
                  <a:noFill/>
                  <a:miter lim="800000"/>
                  <a:headEnd/>
                  <a:tailEnd/>
                </a:ln>
              </p:spPr>
              <p:txBody>
                <a:bodyPr/>
                <a:lstStyle/>
                <a:p>
                  <a:r>
                    <a:rPr lang="fr-FR" sz="1200">
                      <a:latin typeface="Times New Roman" pitchFamily="18" charset="0"/>
                    </a:rPr>
                    <a:t>φ</a:t>
                  </a:r>
                  <a:r>
                    <a:rPr lang="fr-FR" sz="1200" baseline="-25000"/>
                    <a:t>2</a:t>
                  </a:r>
                  <a:endParaRPr lang="fr-FR"/>
                </a:p>
              </p:txBody>
            </p:sp>
            <p:sp>
              <p:nvSpPr>
                <p:cNvPr id="27847" name="Arc 353"/>
                <p:cNvSpPr>
                  <a:spLocks/>
                </p:cNvSpPr>
                <p:nvPr/>
              </p:nvSpPr>
              <p:spPr bwMode="auto">
                <a:xfrm>
                  <a:off x="6300798" y="3371843"/>
                  <a:ext cx="114300" cy="228600"/>
                </a:xfrm>
                <a:custGeom>
                  <a:avLst/>
                  <a:gdLst>
                    <a:gd name="T0" fmla="*/ 0 w 21600"/>
                    <a:gd name="T1" fmla="*/ 0 h 21600"/>
                    <a:gd name="T2" fmla="*/ 16936486 w 21600"/>
                    <a:gd name="T3" fmla="*/ 270983951 h 21600"/>
                    <a:gd name="T4" fmla="*/ 0 w 21600"/>
                    <a:gd name="T5" fmla="*/ 27098395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7848" name="Line 354"/>
                <p:cNvSpPr>
                  <a:spLocks noChangeShapeType="1"/>
                </p:cNvSpPr>
                <p:nvPr/>
              </p:nvSpPr>
              <p:spPr bwMode="auto">
                <a:xfrm flipH="1">
                  <a:off x="6338898" y="3486143"/>
                  <a:ext cx="114300" cy="0"/>
                </a:xfrm>
                <a:prstGeom prst="line">
                  <a:avLst/>
                </a:prstGeom>
                <a:noFill/>
                <a:ln w="9525">
                  <a:solidFill>
                    <a:srgbClr val="000000"/>
                  </a:solidFill>
                  <a:round/>
                  <a:headEnd/>
                  <a:tailEnd/>
                </a:ln>
              </p:spPr>
              <p:txBody>
                <a:bodyPr/>
                <a:lstStyle/>
                <a:p>
                  <a:endParaRPr lang="fr-FR"/>
                </a:p>
              </p:txBody>
            </p:sp>
            <p:sp>
              <p:nvSpPr>
                <p:cNvPr id="27849" name="Text Box 355"/>
                <p:cNvSpPr txBox="1">
                  <a:spLocks noChangeArrowheads="1"/>
                </p:cNvSpPr>
                <p:nvPr/>
              </p:nvSpPr>
              <p:spPr bwMode="auto">
                <a:xfrm>
                  <a:off x="5767398" y="3092443"/>
                  <a:ext cx="457200" cy="342900"/>
                </a:xfrm>
                <a:prstGeom prst="rect">
                  <a:avLst/>
                </a:prstGeom>
                <a:noFill/>
                <a:ln w="9525">
                  <a:noFill/>
                  <a:miter lim="800000"/>
                  <a:headEnd/>
                  <a:tailEnd/>
                </a:ln>
              </p:spPr>
              <p:txBody>
                <a:bodyPr/>
                <a:lstStyle/>
                <a:p>
                  <a:r>
                    <a:rPr lang="fr-FR" sz="1200">
                      <a:latin typeface="Times New Roman" pitchFamily="18" charset="0"/>
                    </a:rPr>
                    <a:t>φ</a:t>
                  </a:r>
                  <a:r>
                    <a:rPr lang="fr-FR" sz="1200" baseline="-25000"/>
                    <a:t>2</a:t>
                  </a:r>
                  <a:endParaRPr lang="fr-FR"/>
                </a:p>
              </p:txBody>
            </p:sp>
            <p:sp>
              <p:nvSpPr>
                <p:cNvPr id="27850" name="Text Box 356"/>
                <p:cNvSpPr txBox="1">
                  <a:spLocks noChangeArrowheads="1"/>
                </p:cNvSpPr>
                <p:nvPr/>
              </p:nvSpPr>
              <p:spPr bwMode="auto">
                <a:xfrm>
                  <a:off x="6355204" y="3242307"/>
                  <a:ext cx="698500" cy="342900"/>
                </a:xfrm>
                <a:prstGeom prst="rect">
                  <a:avLst/>
                </a:prstGeom>
                <a:noFill/>
                <a:ln w="9525">
                  <a:noFill/>
                  <a:miter lim="800000"/>
                  <a:headEnd/>
                  <a:tailEnd/>
                </a:ln>
              </p:spPr>
              <p:txBody>
                <a:bodyPr/>
                <a:lstStyle/>
                <a:p>
                  <a:r>
                    <a:rPr lang="en-GB" sz="1400" i="1" dirty="0">
                      <a:latin typeface="Courier New" pitchFamily="49" charset="0"/>
                      <a:sym typeface="Symbol" pitchFamily="18" charset="2"/>
                    </a:rPr>
                    <a:t></a:t>
                  </a:r>
                  <a:r>
                    <a:rPr lang="en-GB" sz="1200" i="1" dirty="0"/>
                    <a:t>/2 - </a:t>
                  </a:r>
                  <a:r>
                    <a:rPr lang="fr-FR" sz="1200" dirty="0">
                      <a:latin typeface="Times New Roman" pitchFamily="18" charset="0"/>
                    </a:rPr>
                    <a:t>φ</a:t>
                  </a:r>
                  <a:r>
                    <a:rPr lang="fr-FR" sz="1200" baseline="-25000" dirty="0"/>
                    <a:t>2</a:t>
                  </a:r>
                  <a:endParaRPr lang="fr-FR" dirty="0"/>
                </a:p>
              </p:txBody>
            </p:sp>
            <p:sp>
              <p:nvSpPr>
                <p:cNvPr id="27851" name="Text Box 357"/>
                <p:cNvSpPr txBox="1">
                  <a:spLocks noChangeArrowheads="1"/>
                </p:cNvSpPr>
                <p:nvPr/>
              </p:nvSpPr>
              <p:spPr bwMode="auto">
                <a:xfrm>
                  <a:off x="5233998" y="2851143"/>
                  <a:ext cx="338134" cy="292105"/>
                </a:xfrm>
                <a:prstGeom prst="rect">
                  <a:avLst/>
                </a:prstGeom>
                <a:noFill/>
                <a:ln w="9525">
                  <a:noFill/>
                  <a:miter lim="800000"/>
                  <a:headEnd/>
                  <a:tailEnd/>
                </a:ln>
              </p:spPr>
              <p:txBody>
                <a:bodyPr/>
                <a:lstStyle/>
                <a:p>
                  <a:r>
                    <a:rPr lang="el-GR" sz="1200"/>
                    <a:t>θ</a:t>
                  </a:r>
                  <a:endParaRPr lang="fr-FR"/>
                </a:p>
              </p:txBody>
            </p:sp>
            <p:sp>
              <p:nvSpPr>
                <p:cNvPr id="27852" name="Text Box 358"/>
                <p:cNvSpPr txBox="1">
                  <a:spLocks noChangeArrowheads="1"/>
                </p:cNvSpPr>
                <p:nvPr/>
              </p:nvSpPr>
              <p:spPr bwMode="auto">
                <a:xfrm>
                  <a:off x="7100898" y="3105143"/>
                  <a:ext cx="457200" cy="342900"/>
                </a:xfrm>
                <a:prstGeom prst="rect">
                  <a:avLst/>
                </a:prstGeom>
                <a:noFill/>
                <a:ln w="9525">
                  <a:noFill/>
                  <a:miter lim="800000"/>
                  <a:headEnd/>
                  <a:tailEnd/>
                </a:ln>
              </p:spPr>
              <p:txBody>
                <a:bodyPr/>
                <a:lstStyle/>
                <a:p>
                  <a:r>
                    <a:rPr lang="fr-FR" sz="1100"/>
                    <a:t>H</a:t>
                  </a:r>
                  <a:endParaRPr lang="fr-FR"/>
                </a:p>
              </p:txBody>
            </p:sp>
            <p:sp>
              <p:nvSpPr>
                <p:cNvPr id="27853" name="Text Box 359"/>
                <p:cNvSpPr txBox="1">
                  <a:spLocks noChangeArrowheads="1"/>
                </p:cNvSpPr>
                <p:nvPr/>
              </p:nvSpPr>
              <p:spPr bwMode="auto">
                <a:xfrm>
                  <a:off x="7329498" y="3079743"/>
                  <a:ext cx="457200" cy="342900"/>
                </a:xfrm>
                <a:prstGeom prst="rect">
                  <a:avLst/>
                </a:prstGeom>
                <a:noFill/>
                <a:ln w="9525">
                  <a:noFill/>
                  <a:miter lim="800000"/>
                  <a:headEnd/>
                  <a:tailEnd/>
                </a:ln>
              </p:spPr>
              <p:txBody>
                <a:bodyPr/>
                <a:lstStyle/>
                <a:p>
                  <a:r>
                    <a:rPr lang="fr-FR" sz="1100"/>
                    <a:t>M</a:t>
                  </a:r>
                  <a:endParaRPr lang="fr-FR"/>
                </a:p>
              </p:txBody>
            </p:sp>
            <p:sp>
              <p:nvSpPr>
                <p:cNvPr id="27854" name="Text Box 360"/>
                <p:cNvSpPr txBox="1">
                  <a:spLocks noChangeArrowheads="1"/>
                </p:cNvSpPr>
                <p:nvPr/>
              </p:nvSpPr>
              <p:spPr bwMode="auto">
                <a:xfrm>
                  <a:off x="6662249" y="2844440"/>
                  <a:ext cx="685800" cy="342900"/>
                </a:xfrm>
                <a:prstGeom prst="rect">
                  <a:avLst/>
                </a:prstGeom>
                <a:noFill/>
                <a:ln w="9525">
                  <a:noFill/>
                  <a:miter lim="800000"/>
                  <a:headEnd/>
                  <a:tailEnd/>
                </a:ln>
              </p:spPr>
              <p:txBody>
                <a:bodyPr/>
                <a:lstStyle/>
                <a:p>
                  <a:r>
                    <a:rPr lang="fr-FR" sz="1200" dirty="0"/>
                    <a:t>j x</a:t>
                  </a:r>
                  <a:r>
                    <a:rPr lang="fr-FR" sz="1200" baseline="-25000" dirty="0"/>
                    <a:t>t2</a:t>
                  </a:r>
                  <a:r>
                    <a:rPr lang="fr-FR" sz="1200" dirty="0"/>
                    <a:t> </a:t>
                  </a:r>
                  <a:r>
                    <a:rPr lang="fr-FR" sz="1200" u="sng" dirty="0"/>
                    <a:t>I</a:t>
                  </a:r>
                  <a:r>
                    <a:rPr lang="fr-FR" sz="1200" baseline="-25000" dirty="0"/>
                    <a:t>2</a:t>
                  </a:r>
                  <a:endParaRPr lang="fr-FR" dirty="0"/>
                </a:p>
              </p:txBody>
            </p:sp>
            <p:sp>
              <p:nvSpPr>
                <p:cNvPr id="27855" name="Text Box 363"/>
                <p:cNvSpPr txBox="1">
                  <a:spLocks noChangeArrowheads="1"/>
                </p:cNvSpPr>
                <p:nvPr/>
              </p:nvSpPr>
              <p:spPr bwMode="auto">
                <a:xfrm>
                  <a:off x="5464185" y="2886068"/>
                  <a:ext cx="266700" cy="269875"/>
                </a:xfrm>
                <a:prstGeom prst="rect">
                  <a:avLst/>
                </a:prstGeom>
                <a:noFill/>
                <a:ln w="9525">
                  <a:noFill/>
                  <a:miter lim="800000"/>
                  <a:headEnd/>
                  <a:tailEnd/>
                </a:ln>
              </p:spPr>
              <p:txBody>
                <a:bodyPr/>
                <a:lstStyle/>
                <a:p>
                  <a:r>
                    <a:rPr lang="fr-FR" sz="1200"/>
                    <a:t>A</a:t>
                  </a:r>
                  <a:endParaRPr lang="fr-FR"/>
                </a:p>
              </p:txBody>
            </p:sp>
            <p:sp>
              <p:nvSpPr>
                <p:cNvPr id="27856" name="Text Box 364"/>
                <p:cNvSpPr txBox="1">
                  <a:spLocks noChangeArrowheads="1"/>
                </p:cNvSpPr>
                <p:nvPr/>
              </p:nvSpPr>
              <p:spPr bwMode="auto">
                <a:xfrm>
                  <a:off x="5259398" y="3126832"/>
                  <a:ext cx="457200" cy="342900"/>
                </a:xfrm>
                <a:prstGeom prst="rect">
                  <a:avLst/>
                </a:prstGeom>
                <a:noFill/>
                <a:ln w="9525">
                  <a:noFill/>
                  <a:miter lim="800000"/>
                  <a:headEnd/>
                  <a:tailEnd/>
                </a:ln>
              </p:spPr>
              <p:txBody>
                <a:bodyPr/>
                <a:lstStyle/>
                <a:p>
                  <a:r>
                    <a:rPr lang="fr-FR" sz="1100" u="sng" dirty="0">
                      <a:solidFill>
                        <a:schemeClr val="accent1"/>
                      </a:solidFill>
                    </a:rPr>
                    <a:t>U</a:t>
                  </a:r>
                  <a:r>
                    <a:rPr lang="fr-FR" sz="1100" dirty="0">
                      <a:solidFill>
                        <a:schemeClr val="accent1"/>
                      </a:solidFill>
                    </a:rPr>
                    <a:t>2</a:t>
                  </a:r>
                  <a:endParaRPr lang="fr-FR" dirty="0">
                    <a:solidFill>
                      <a:schemeClr val="accent1"/>
                    </a:solidFill>
                  </a:endParaRPr>
                </a:p>
              </p:txBody>
            </p:sp>
            <p:sp>
              <p:nvSpPr>
                <p:cNvPr id="27857" name="ZoneTexte 59"/>
                <p:cNvSpPr txBox="1">
                  <a:spLocks noChangeArrowheads="1"/>
                </p:cNvSpPr>
                <p:nvPr/>
              </p:nvSpPr>
              <p:spPr bwMode="auto">
                <a:xfrm>
                  <a:off x="7207288" y="2214554"/>
                  <a:ext cx="293670" cy="353943"/>
                </a:xfrm>
                <a:prstGeom prst="rect">
                  <a:avLst/>
                </a:prstGeom>
                <a:noFill/>
                <a:ln w="9525">
                  <a:noFill/>
                  <a:miter lim="800000"/>
                  <a:headEnd/>
                  <a:tailEnd/>
                </a:ln>
              </p:spPr>
              <p:txBody>
                <a:bodyPr wrap="none">
                  <a:spAutoFit/>
                </a:bodyPr>
                <a:lstStyle/>
                <a:p>
                  <a:r>
                    <a:rPr lang="fr-FR" sz="1700"/>
                    <a:t>c</a:t>
                  </a:r>
                </a:p>
              </p:txBody>
            </p:sp>
            <p:sp>
              <p:nvSpPr>
                <p:cNvPr id="27858" name="ZoneTexte 60"/>
                <p:cNvSpPr txBox="1">
                  <a:spLocks noChangeArrowheads="1"/>
                </p:cNvSpPr>
                <p:nvPr/>
              </p:nvSpPr>
              <p:spPr bwMode="auto">
                <a:xfrm>
                  <a:off x="5929322" y="3575123"/>
                  <a:ext cx="330540" cy="353943"/>
                </a:xfrm>
                <a:prstGeom prst="rect">
                  <a:avLst/>
                </a:prstGeom>
                <a:noFill/>
                <a:ln w="9525">
                  <a:noFill/>
                  <a:miter lim="800000"/>
                  <a:headEnd/>
                  <a:tailEnd/>
                </a:ln>
              </p:spPr>
              <p:txBody>
                <a:bodyPr wrap="none">
                  <a:spAutoFit/>
                </a:bodyPr>
                <a:lstStyle/>
                <a:p>
                  <a:r>
                    <a:rPr lang="fr-FR" sz="1700"/>
                    <a:t>B</a:t>
                  </a:r>
                </a:p>
              </p:txBody>
            </p:sp>
            <p:sp>
              <p:nvSpPr>
                <p:cNvPr id="27859" name="ZoneTexte 61"/>
                <p:cNvSpPr txBox="1">
                  <a:spLocks noChangeArrowheads="1"/>
                </p:cNvSpPr>
                <p:nvPr/>
              </p:nvSpPr>
              <p:spPr bwMode="auto">
                <a:xfrm>
                  <a:off x="8143900" y="2786058"/>
                  <a:ext cx="293670" cy="353943"/>
                </a:xfrm>
                <a:prstGeom prst="rect">
                  <a:avLst/>
                </a:prstGeom>
                <a:noFill/>
                <a:ln w="9525">
                  <a:noFill/>
                  <a:miter lim="800000"/>
                  <a:headEnd/>
                  <a:tailEnd/>
                </a:ln>
              </p:spPr>
              <p:txBody>
                <a:bodyPr wrap="none">
                  <a:spAutoFit/>
                </a:bodyPr>
                <a:lstStyle/>
                <a:p>
                  <a:r>
                    <a:rPr lang="fr-FR" sz="1700"/>
                    <a:t>x</a:t>
                  </a:r>
                </a:p>
              </p:txBody>
            </p:sp>
          </p:grpSp>
        </p:grpSp>
        <p:cxnSp>
          <p:nvCxnSpPr>
            <p:cNvPr id="7" name="Straight Connector 6">
              <a:extLst>
                <a:ext uri="{FF2B5EF4-FFF2-40B4-BE49-F238E27FC236}">
                  <a16:creationId xmlns:a16="http://schemas.microsoft.com/office/drawing/2014/main" id="{230304D7-8F8D-4CE3-A22A-D273795E5570}"/>
                </a:ext>
              </a:extLst>
            </p:cNvPr>
            <p:cNvCxnSpPr>
              <a:cxnSpLocks/>
            </p:cNvCxnSpPr>
            <p:nvPr/>
          </p:nvCxnSpPr>
          <p:spPr>
            <a:xfrm flipV="1">
              <a:off x="3289077" y="3429000"/>
              <a:ext cx="1789682" cy="0"/>
            </a:xfrm>
            <a:prstGeom prst="line">
              <a:avLst/>
            </a:prstGeom>
          </p:spPr>
          <p:style>
            <a:lnRef idx="2">
              <a:schemeClr val="accent4"/>
            </a:lnRef>
            <a:fillRef idx="0">
              <a:schemeClr val="accent4"/>
            </a:fillRef>
            <a:effectRef idx="1">
              <a:schemeClr val="accent4"/>
            </a:effectRef>
            <a:fontRef idx="minor">
              <a:schemeClr val="tx1"/>
            </a:fontRef>
          </p:style>
        </p:cxnSp>
      </p:grpSp>
      <p:cxnSp>
        <p:nvCxnSpPr>
          <p:cNvPr id="81" name="Straight Connector 80">
            <a:extLst>
              <a:ext uri="{FF2B5EF4-FFF2-40B4-BE49-F238E27FC236}">
                <a16:creationId xmlns:a16="http://schemas.microsoft.com/office/drawing/2014/main" id="{858DE80B-CD2D-4E0C-AF86-100D58E600FC}"/>
              </a:ext>
            </a:extLst>
          </p:cNvPr>
          <p:cNvCxnSpPr>
            <a:cxnSpLocks/>
          </p:cNvCxnSpPr>
          <p:nvPr/>
        </p:nvCxnSpPr>
        <p:spPr>
          <a:xfrm>
            <a:off x="3224774" y="5004259"/>
            <a:ext cx="322458" cy="0"/>
          </a:xfrm>
          <a:prstGeom prst="line">
            <a:avLst/>
          </a:prstGeom>
        </p:spPr>
        <p:style>
          <a:lnRef idx="2">
            <a:schemeClr val="accent4"/>
          </a:lnRef>
          <a:fillRef idx="0">
            <a:schemeClr val="accent4"/>
          </a:fillRef>
          <a:effectRef idx="1">
            <a:schemeClr val="accent4"/>
          </a:effectRef>
          <a:fontRef idx="minor">
            <a:schemeClr val="tx1"/>
          </a:fontRef>
        </p:style>
      </p:cxnSp>
      <p:sp>
        <p:nvSpPr>
          <p:cNvPr id="11" name="TextBox 10">
            <a:extLst>
              <a:ext uri="{FF2B5EF4-FFF2-40B4-BE49-F238E27FC236}">
                <a16:creationId xmlns:a16="http://schemas.microsoft.com/office/drawing/2014/main" id="{0192020A-872A-4861-B20E-48D0A90D2505}"/>
              </a:ext>
            </a:extLst>
          </p:cNvPr>
          <p:cNvSpPr txBox="1"/>
          <p:nvPr/>
        </p:nvSpPr>
        <p:spPr>
          <a:xfrm>
            <a:off x="3620864" y="4802976"/>
            <a:ext cx="1368152" cy="523220"/>
          </a:xfrm>
          <a:prstGeom prst="rect">
            <a:avLst/>
          </a:prstGeom>
          <a:noFill/>
        </p:spPr>
        <p:txBody>
          <a:bodyPr wrap="square" rtlCol="0">
            <a:spAutoFit/>
          </a:bodyPr>
          <a:lstStyle/>
          <a:p>
            <a:r>
              <a:rPr lang="en-US" sz="1400" dirty="0"/>
              <a:t>AM : chute de tension</a:t>
            </a:r>
            <a:endParaRPr lang="fr-FR" sz="1400" dirty="0"/>
          </a:p>
        </p:txBody>
      </p:sp>
      <p:sp>
        <p:nvSpPr>
          <p:cNvPr id="14" name="Rectangle 13">
            <a:extLst>
              <a:ext uri="{FF2B5EF4-FFF2-40B4-BE49-F238E27FC236}">
                <a16:creationId xmlns:a16="http://schemas.microsoft.com/office/drawing/2014/main" id="{2A96F800-0C15-45A1-B168-DF88EC585756}"/>
              </a:ext>
            </a:extLst>
          </p:cNvPr>
          <p:cNvSpPr/>
          <p:nvPr/>
        </p:nvSpPr>
        <p:spPr>
          <a:xfrm>
            <a:off x="1947129" y="5586898"/>
            <a:ext cx="4572000" cy="1169551"/>
          </a:xfrm>
          <a:prstGeom prst="rect">
            <a:avLst/>
          </a:prstGeom>
        </p:spPr>
        <p:txBody>
          <a:bodyPr>
            <a:spAutoFit/>
          </a:bodyPr>
          <a:lstStyle/>
          <a:p>
            <a:pPr algn="ctr">
              <a:defRPr/>
            </a:pPr>
            <a:r>
              <a:rPr lang="nl-NL" sz="1400" dirty="0"/>
              <a:t>∆ U</a:t>
            </a:r>
            <a:r>
              <a:rPr lang="nl-NL" sz="1400" baseline="-25000" dirty="0"/>
              <a:t>2</a:t>
            </a:r>
            <a:r>
              <a:rPr lang="nl-NL" sz="1400" dirty="0"/>
              <a:t> = U</a:t>
            </a:r>
            <a:r>
              <a:rPr lang="nl-NL" sz="1400" baseline="-25000" dirty="0"/>
              <a:t>20</a:t>
            </a:r>
            <a:r>
              <a:rPr lang="nl-NL" sz="1400" dirty="0"/>
              <a:t> – U</a:t>
            </a:r>
            <a:r>
              <a:rPr lang="nl-NL" sz="1400" baseline="-25000" dirty="0"/>
              <a:t>2</a:t>
            </a:r>
            <a:r>
              <a:rPr lang="nl-NL" sz="1400" dirty="0"/>
              <a:t> = AM.</a:t>
            </a:r>
            <a:endParaRPr lang="fr-FR" sz="1400" dirty="0"/>
          </a:p>
          <a:p>
            <a:pPr algn="just">
              <a:defRPr/>
            </a:pPr>
            <a:endParaRPr lang="fr-FR" sz="1400" dirty="0"/>
          </a:p>
          <a:p>
            <a:pPr algn="just">
              <a:defRPr/>
            </a:pPr>
            <a:r>
              <a:rPr lang="fr-FR" sz="1400" dirty="0"/>
              <a:t>M étant le point d’intersection du cercle ( ζ ) de centre O et de rayon OC avec l’axe Ox.</a:t>
            </a:r>
          </a:p>
          <a:p>
            <a:pPr algn="just">
              <a:defRPr/>
            </a:pPr>
            <a:endParaRPr lang="fr-FR" sz="1400" dirty="0"/>
          </a:p>
        </p:txBody>
      </p:sp>
    </p:spTree>
    <p:extLst>
      <p:ext uri="{BB962C8B-B14F-4D97-AF65-F5344CB8AC3E}">
        <p14:creationId xmlns:p14="http://schemas.microsoft.com/office/powerpoint/2010/main" val="48918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812">
                                            <p:txEl>
                                              <p:pRg st="0" end="0"/>
                                            </p:txEl>
                                          </p:spTgt>
                                        </p:tgtEl>
                                        <p:attrNameLst>
                                          <p:attrName>style.visibility</p:attrName>
                                        </p:attrNameLst>
                                      </p:cBhvr>
                                      <p:to>
                                        <p:strVal val="visible"/>
                                      </p:to>
                                    </p:set>
                                    <p:animEffect transition="in" filter="checkerboard(across)">
                                      <p:cBhvr>
                                        <p:cTn id="7" dur="500"/>
                                        <p:tgtEl>
                                          <p:spTgt spid="338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3812">
                                            <p:txEl>
                                              <p:pRg st="2" end="2"/>
                                            </p:txEl>
                                          </p:spTgt>
                                        </p:tgtEl>
                                        <p:attrNameLst>
                                          <p:attrName>style.visibility</p:attrName>
                                        </p:attrNameLst>
                                      </p:cBhvr>
                                      <p:to>
                                        <p:strVal val="visible"/>
                                      </p:to>
                                    </p:set>
                                    <p:animEffect transition="in" filter="checkerboard(across)">
                                      <p:cBhvr>
                                        <p:cTn id="12" dur="500"/>
                                        <p:tgtEl>
                                          <p:spTgt spid="338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6148" name="ZoneTexte 7"/>
          <p:cNvSpPr txBox="1">
            <a:spLocks noChangeArrowheads="1"/>
          </p:cNvSpPr>
          <p:nvPr/>
        </p:nvSpPr>
        <p:spPr bwMode="auto">
          <a:xfrm>
            <a:off x="971600" y="1484784"/>
            <a:ext cx="7416824" cy="4801314"/>
          </a:xfrm>
          <a:prstGeom prst="rect">
            <a:avLst/>
          </a:prstGeom>
          <a:noFill/>
          <a:ln w="9525">
            <a:noFill/>
            <a:miter lim="800000"/>
            <a:headEnd/>
            <a:tailEnd/>
          </a:ln>
        </p:spPr>
        <p:txBody>
          <a:bodyPr wrap="square">
            <a:spAutoFit/>
          </a:bodyPr>
          <a:lstStyle/>
          <a:p>
            <a:pPr marL="285750"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Un transformateur est une machine statique qui réalise le transfert d’énergie électrique par voie électromagnétique. Il permet de transformer une tension et un courant alternatifs en une tension et un courant alternatifs de même fréquence mais de valeurs efficaces généralement différentes.</a:t>
            </a:r>
          </a:p>
          <a:p>
            <a:pPr algn="just"/>
            <a:endParaRPr lang="fr-FR"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Le transformateur est utilisé à chaque fois qu’on veut modifier la présence de l’énergie électrique alternative pour la rendre plus commode à l’utilisation. C’est cette facilité de transformation qui explique l’utilisation de l’alternatif dans les réseaux de distribution</a:t>
            </a:r>
          </a:p>
          <a:p>
            <a:pPr algn="just"/>
            <a:endParaRPr lang="fr-FR"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Un transformateur monophasé comporte un circuit magnétique feuilleté sur lequel sont montés deux enroulements: l’enroulement relié à la source appelé « Primaire » et l’enroulement relié à la charge appelé « secondaire».</a:t>
            </a:r>
          </a:p>
          <a:p>
            <a:pPr algn="just"/>
            <a:endParaRPr lang="fr-FR" dirty="0">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checkerboard(across)">
                                      <p:cBhvr>
                                        <p:cTn id="7" dur="500"/>
                                        <p:tgtEl>
                                          <p:spTgt spid="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8">
                                            <p:txEl>
                                              <p:pRg st="2" end="2"/>
                                            </p:txEl>
                                          </p:spTgt>
                                        </p:tgtEl>
                                        <p:attrNameLst>
                                          <p:attrName>style.visibility</p:attrName>
                                        </p:attrNameLst>
                                      </p:cBhvr>
                                      <p:to>
                                        <p:strVal val="visible"/>
                                      </p:to>
                                    </p:set>
                                    <p:animEffect transition="in" filter="checkerboard(across)">
                                      <p:cBhvr>
                                        <p:cTn id="12" dur="500"/>
                                        <p:tgtEl>
                                          <p:spTgt spid="61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8">
                                            <p:txEl>
                                              <p:pRg st="4" end="4"/>
                                            </p:txEl>
                                          </p:spTgt>
                                        </p:tgtEl>
                                        <p:attrNameLst>
                                          <p:attrName>style.visibility</p:attrName>
                                        </p:attrNameLst>
                                      </p:cBhvr>
                                      <p:to>
                                        <p:strVal val="visible"/>
                                      </p:to>
                                    </p:set>
                                    <p:animEffect transition="in" filter="checkerboard(across)">
                                      <p:cBhvr>
                                        <p:cTn id="17" dur="500"/>
                                        <p:tgtEl>
                                          <p:spTgt spid="6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33814" name="Rectangle 63"/>
          <p:cNvSpPr>
            <a:spLocks noChangeArrowheads="1"/>
          </p:cNvSpPr>
          <p:nvPr/>
        </p:nvSpPr>
        <p:spPr bwMode="auto">
          <a:xfrm>
            <a:off x="683568" y="1477936"/>
            <a:ext cx="3197225" cy="354013"/>
          </a:xfrm>
          <a:prstGeom prst="rect">
            <a:avLst/>
          </a:prstGeom>
          <a:noFill/>
          <a:ln w="9525">
            <a:noFill/>
            <a:miter lim="800000"/>
            <a:headEnd/>
            <a:tailEnd/>
          </a:ln>
        </p:spPr>
        <p:txBody>
          <a:bodyPr wrap="none">
            <a:spAutoFit/>
          </a:bodyPr>
          <a:lstStyle/>
          <a:p>
            <a:r>
              <a:rPr lang="it-IT" sz="1700" b="1" dirty="0"/>
              <a:t>Cas d’une charge capacitive:</a:t>
            </a:r>
            <a:endParaRPr lang="fr-FR" sz="1700" b="1" dirty="0"/>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40</a:t>
            </a:fld>
            <a:endParaRPr lang="fr-FR"/>
          </a:p>
        </p:txBody>
      </p:sp>
      <p:grpSp>
        <p:nvGrpSpPr>
          <p:cNvPr id="12" name="Group 11">
            <a:extLst>
              <a:ext uri="{FF2B5EF4-FFF2-40B4-BE49-F238E27FC236}">
                <a16:creationId xmlns:a16="http://schemas.microsoft.com/office/drawing/2014/main" id="{D6BD8799-D59F-48BD-B006-D463E6625DA4}"/>
              </a:ext>
            </a:extLst>
          </p:cNvPr>
          <p:cNvGrpSpPr/>
          <p:nvPr/>
        </p:nvGrpSpPr>
        <p:grpSpPr>
          <a:xfrm>
            <a:off x="1861492" y="2198737"/>
            <a:ext cx="4038601" cy="1817687"/>
            <a:chOff x="2068289" y="5005919"/>
            <a:chExt cx="4038601" cy="1817687"/>
          </a:xfrm>
        </p:grpSpPr>
        <p:grpSp>
          <p:nvGrpSpPr>
            <p:cNvPr id="4" name="Groupe 103"/>
            <p:cNvGrpSpPr>
              <a:grpSpLocks/>
            </p:cNvGrpSpPr>
            <p:nvPr/>
          </p:nvGrpSpPr>
          <p:grpSpPr bwMode="auto">
            <a:xfrm>
              <a:off x="2068289" y="5005919"/>
              <a:ext cx="4038601" cy="1817687"/>
              <a:chOff x="4319613" y="4782090"/>
              <a:chExt cx="4038601" cy="1817688"/>
            </a:xfrm>
          </p:grpSpPr>
          <p:sp>
            <p:nvSpPr>
              <p:cNvPr id="27793" name="Line 365"/>
              <p:cNvSpPr>
                <a:spLocks noChangeShapeType="1"/>
              </p:cNvSpPr>
              <p:nvPr/>
            </p:nvSpPr>
            <p:spPr bwMode="auto">
              <a:xfrm>
                <a:off x="4319614" y="6242590"/>
                <a:ext cx="22860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fr-FR" dirty="0"/>
              </a:p>
            </p:txBody>
          </p:sp>
          <p:sp>
            <p:nvSpPr>
              <p:cNvPr id="27794" name="Line 366"/>
              <p:cNvSpPr>
                <a:spLocks noChangeShapeType="1"/>
              </p:cNvSpPr>
              <p:nvPr/>
            </p:nvSpPr>
            <p:spPr bwMode="auto">
              <a:xfrm>
                <a:off x="6491314" y="6242590"/>
                <a:ext cx="1600200" cy="0"/>
              </a:xfrm>
              <a:prstGeom prst="line">
                <a:avLst/>
              </a:prstGeom>
              <a:noFill/>
              <a:ln w="9525">
                <a:solidFill>
                  <a:srgbClr val="000000"/>
                </a:solidFill>
                <a:prstDash val="dash"/>
                <a:round/>
                <a:headEnd/>
                <a:tailEnd type="triangle" w="med" len="med"/>
              </a:ln>
            </p:spPr>
            <p:txBody>
              <a:bodyPr/>
              <a:lstStyle/>
              <a:p>
                <a:endParaRPr lang="fr-FR"/>
              </a:p>
            </p:txBody>
          </p:sp>
          <p:sp>
            <p:nvSpPr>
              <p:cNvPr id="27795" name="Line 367"/>
              <p:cNvSpPr>
                <a:spLocks noChangeShapeType="1"/>
              </p:cNvSpPr>
              <p:nvPr/>
            </p:nvSpPr>
            <p:spPr bwMode="auto">
              <a:xfrm flipV="1">
                <a:off x="4319614" y="4983703"/>
                <a:ext cx="1943100" cy="1257300"/>
              </a:xfrm>
              <a:prstGeom prst="line">
                <a:avLst/>
              </a:prstGeom>
              <a:ln>
                <a:headEnd/>
                <a:tailEnd type="stealth" w="med" len="med"/>
              </a:ln>
            </p:spPr>
            <p:style>
              <a:lnRef idx="2">
                <a:schemeClr val="accent2"/>
              </a:lnRef>
              <a:fillRef idx="0">
                <a:schemeClr val="accent2"/>
              </a:fillRef>
              <a:effectRef idx="1">
                <a:schemeClr val="accent2"/>
              </a:effectRef>
              <a:fontRef idx="minor">
                <a:schemeClr val="tx1"/>
              </a:fontRef>
            </p:style>
            <p:txBody>
              <a:bodyPr/>
              <a:lstStyle/>
              <a:p>
                <a:endParaRPr lang="fr-FR" dirty="0"/>
              </a:p>
            </p:txBody>
          </p:sp>
          <p:sp>
            <p:nvSpPr>
              <p:cNvPr id="27796" name="Line 368"/>
              <p:cNvSpPr>
                <a:spLocks noChangeShapeType="1"/>
              </p:cNvSpPr>
              <p:nvPr/>
            </p:nvSpPr>
            <p:spPr bwMode="auto">
              <a:xfrm rot="731019" flipV="1">
                <a:off x="6631014" y="5721890"/>
                <a:ext cx="228600" cy="571500"/>
              </a:xfrm>
              <a:prstGeom prst="line">
                <a:avLst/>
              </a:prstGeom>
              <a:noFill/>
              <a:ln w="28575">
                <a:solidFill>
                  <a:srgbClr val="000000"/>
                </a:solidFill>
                <a:round/>
                <a:headEnd/>
                <a:tailEnd type="stealth" w="med" len="med"/>
              </a:ln>
            </p:spPr>
            <p:txBody>
              <a:bodyPr/>
              <a:lstStyle/>
              <a:p>
                <a:endParaRPr lang="fr-FR"/>
              </a:p>
            </p:txBody>
          </p:sp>
          <p:sp>
            <p:nvSpPr>
              <p:cNvPr id="27797" name="Line 369"/>
              <p:cNvSpPr>
                <a:spLocks noChangeShapeType="1"/>
              </p:cNvSpPr>
              <p:nvPr/>
            </p:nvSpPr>
            <p:spPr bwMode="auto">
              <a:xfrm flipH="1" flipV="1">
                <a:off x="6237266" y="5002476"/>
                <a:ext cx="711247" cy="782913"/>
              </a:xfrm>
              <a:prstGeom prst="line">
                <a:avLst/>
              </a:prstGeom>
              <a:noFill/>
              <a:ln w="28575">
                <a:solidFill>
                  <a:srgbClr val="000000"/>
                </a:solidFill>
                <a:round/>
                <a:headEnd/>
                <a:tailEnd type="stealth" w="med" len="med"/>
              </a:ln>
            </p:spPr>
            <p:txBody>
              <a:bodyPr/>
              <a:lstStyle/>
              <a:p>
                <a:endParaRPr lang="fr-FR" dirty="0"/>
              </a:p>
            </p:txBody>
          </p:sp>
          <p:sp>
            <p:nvSpPr>
              <p:cNvPr id="27798" name="Line 370"/>
              <p:cNvSpPr>
                <a:spLocks noChangeShapeType="1"/>
              </p:cNvSpPr>
              <p:nvPr/>
            </p:nvSpPr>
            <p:spPr bwMode="auto">
              <a:xfrm rot="231068" flipH="1" flipV="1">
                <a:off x="6148414" y="4997990"/>
                <a:ext cx="457200" cy="1257300"/>
              </a:xfrm>
              <a:prstGeom prst="line">
                <a:avLst/>
              </a:prstGeom>
              <a:noFill/>
              <a:ln w="9525">
                <a:solidFill>
                  <a:srgbClr val="000000"/>
                </a:solidFill>
                <a:round/>
                <a:headEnd/>
                <a:tailEnd type="stealth" w="med" len="med"/>
              </a:ln>
            </p:spPr>
            <p:txBody>
              <a:bodyPr/>
              <a:lstStyle/>
              <a:p>
                <a:endParaRPr lang="fr-FR"/>
              </a:p>
            </p:txBody>
          </p:sp>
          <p:sp>
            <p:nvSpPr>
              <p:cNvPr id="27799" name="Line 371"/>
              <p:cNvSpPr>
                <a:spLocks noChangeShapeType="1"/>
              </p:cNvSpPr>
              <p:nvPr/>
            </p:nvSpPr>
            <p:spPr bwMode="auto">
              <a:xfrm>
                <a:off x="6199214" y="5086890"/>
                <a:ext cx="0" cy="1143000"/>
              </a:xfrm>
              <a:prstGeom prst="line">
                <a:avLst/>
              </a:prstGeom>
              <a:noFill/>
              <a:ln w="9525">
                <a:solidFill>
                  <a:srgbClr val="000000"/>
                </a:solidFill>
                <a:prstDash val="dash"/>
                <a:round/>
                <a:headEnd/>
                <a:tailEnd/>
              </a:ln>
            </p:spPr>
            <p:txBody>
              <a:bodyPr/>
              <a:lstStyle/>
              <a:p>
                <a:endParaRPr lang="fr-FR"/>
              </a:p>
            </p:txBody>
          </p:sp>
          <p:sp>
            <p:nvSpPr>
              <p:cNvPr id="27800" name="Line 372"/>
              <p:cNvSpPr>
                <a:spLocks noChangeShapeType="1"/>
              </p:cNvSpPr>
              <p:nvPr/>
            </p:nvSpPr>
            <p:spPr bwMode="auto">
              <a:xfrm flipV="1">
                <a:off x="4319613" y="5581434"/>
                <a:ext cx="487363" cy="662742"/>
              </a:xfrm>
              <a:prstGeom prst="line">
                <a:avLst/>
              </a:prstGeom>
              <a:noFill/>
              <a:ln w="9525">
                <a:solidFill>
                  <a:srgbClr val="000000"/>
                </a:solidFill>
                <a:round/>
                <a:headEnd/>
                <a:tailEnd type="stealth" w="med" len="med"/>
              </a:ln>
            </p:spPr>
            <p:txBody>
              <a:bodyPr/>
              <a:lstStyle/>
              <a:p>
                <a:endParaRPr lang="fr-FR" dirty="0"/>
              </a:p>
            </p:txBody>
          </p:sp>
          <p:grpSp>
            <p:nvGrpSpPr>
              <p:cNvPr id="27801" name="Group 373"/>
              <p:cNvGrpSpPr>
                <a:grpSpLocks/>
              </p:cNvGrpSpPr>
              <p:nvPr/>
            </p:nvGrpSpPr>
            <p:grpSpPr bwMode="auto">
              <a:xfrm>
                <a:off x="6097614" y="6128290"/>
                <a:ext cx="114300" cy="114300"/>
                <a:chOff x="5658" y="6837"/>
                <a:chExt cx="180" cy="180"/>
              </a:xfrm>
            </p:grpSpPr>
            <p:sp>
              <p:nvSpPr>
                <p:cNvPr id="27823" name="Line 374"/>
                <p:cNvSpPr>
                  <a:spLocks noChangeShapeType="1"/>
                </p:cNvSpPr>
                <p:nvPr/>
              </p:nvSpPr>
              <p:spPr bwMode="auto">
                <a:xfrm>
                  <a:off x="5658" y="6837"/>
                  <a:ext cx="0" cy="180"/>
                </a:xfrm>
                <a:prstGeom prst="line">
                  <a:avLst/>
                </a:prstGeom>
                <a:noFill/>
                <a:ln w="9525">
                  <a:solidFill>
                    <a:srgbClr val="000000"/>
                  </a:solidFill>
                  <a:round/>
                  <a:headEnd/>
                  <a:tailEnd/>
                </a:ln>
              </p:spPr>
              <p:txBody>
                <a:bodyPr/>
                <a:lstStyle/>
                <a:p>
                  <a:endParaRPr lang="fr-FR"/>
                </a:p>
              </p:txBody>
            </p:sp>
            <p:sp>
              <p:nvSpPr>
                <p:cNvPr id="27824" name="Line 375"/>
                <p:cNvSpPr>
                  <a:spLocks noChangeShapeType="1"/>
                </p:cNvSpPr>
                <p:nvPr/>
              </p:nvSpPr>
              <p:spPr bwMode="auto">
                <a:xfrm>
                  <a:off x="5658" y="6837"/>
                  <a:ext cx="180" cy="0"/>
                </a:xfrm>
                <a:prstGeom prst="line">
                  <a:avLst/>
                </a:prstGeom>
                <a:noFill/>
                <a:ln w="9525">
                  <a:solidFill>
                    <a:srgbClr val="000000"/>
                  </a:solidFill>
                  <a:round/>
                  <a:headEnd/>
                  <a:tailEnd/>
                </a:ln>
              </p:spPr>
              <p:txBody>
                <a:bodyPr/>
                <a:lstStyle/>
                <a:p>
                  <a:endParaRPr lang="fr-FR"/>
                </a:p>
              </p:txBody>
            </p:sp>
          </p:grpSp>
          <p:sp>
            <p:nvSpPr>
              <p:cNvPr id="27802" name="Arc 376"/>
              <p:cNvSpPr>
                <a:spLocks/>
              </p:cNvSpPr>
              <p:nvPr/>
            </p:nvSpPr>
            <p:spPr bwMode="auto">
              <a:xfrm rot="1219672">
                <a:off x="4980014" y="5829840"/>
                <a:ext cx="342900" cy="338138"/>
              </a:xfrm>
              <a:custGeom>
                <a:avLst/>
                <a:gdLst>
                  <a:gd name="T0" fmla="*/ 221273099 w 21600"/>
                  <a:gd name="T1" fmla="*/ 0 h 21317"/>
                  <a:gd name="T2" fmla="*/ 1371856044 w 21600"/>
                  <a:gd name="T3" fmla="*/ 1349576995 h 21317"/>
                  <a:gd name="T4" fmla="*/ 0 w 21600"/>
                  <a:gd name="T5" fmla="*/ 1349576995 h 21317"/>
                  <a:gd name="T6" fmla="*/ 0 60000 65536"/>
                  <a:gd name="T7" fmla="*/ 0 60000 65536"/>
                  <a:gd name="T8" fmla="*/ 0 60000 65536"/>
                  <a:gd name="T9" fmla="*/ 0 w 21600"/>
                  <a:gd name="T10" fmla="*/ 0 h 21317"/>
                  <a:gd name="T11" fmla="*/ 21600 w 21600"/>
                  <a:gd name="T12" fmla="*/ 21317 h 21317"/>
                </a:gdLst>
                <a:ahLst/>
                <a:cxnLst>
                  <a:cxn ang="T6">
                    <a:pos x="T0" y="T1"/>
                  </a:cxn>
                  <a:cxn ang="T7">
                    <a:pos x="T2" y="T3"/>
                  </a:cxn>
                  <a:cxn ang="T8">
                    <a:pos x="T4" y="T5"/>
                  </a:cxn>
                </a:cxnLst>
                <a:rect l="T9" t="T10" r="T11" b="T12"/>
                <a:pathLst>
                  <a:path w="21600" h="21317" fill="none" extrusionOk="0">
                    <a:moveTo>
                      <a:pt x="3484" y="-1"/>
                    </a:moveTo>
                    <a:cubicBezTo>
                      <a:pt x="13930" y="1707"/>
                      <a:pt x="21600" y="10732"/>
                      <a:pt x="21600" y="21317"/>
                    </a:cubicBezTo>
                  </a:path>
                  <a:path w="21600" h="21317" stroke="0" extrusionOk="0">
                    <a:moveTo>
                      <a:pt x="3484" y="-1"/>
                    </a:moveTo>
                    <a:cubicBezTo>
                      <a:pt x="13930" y="1707"/>
                      <a:pt x="21600" y="10732"/>
                      <a:pt x="21600" y="21317"/>
                    </a:cubicBezTo>
                    <a:lnTo>
                      <a:pt x="0" y="21317"/>
                    </a:lnTo>
                    <a:close/>
                  </a:path>
                </a:pathLst>
              </a:custGeom>
              <a:noFill/>
              <a:ln w="9525">
                <a:solidFill>
                  <a:srgbClr val="000000"/>
                </a:solidFill>
                <a:round/>
                <a:headEnd/>
                <a:tailEnd/>
              </a:ln>
            </p:spPr>
            <p:txBody>
              <a:bodyPr/>
              <a:lstStyle/>
              <a:p>
                <a:endParaRPr lang="fr-FR"/>
              </a:p>
            </p:txBody>
          </p:sp>
          <p:sp>
            <p:nvSpPr>
              <p:cNvPr id="27803" name="Arc 377"/>
              <p:cNvSpPr>
                <a:spLocks/>
              </p:cNvSpPr>
              <p:nvPr/>
            </p:nvSpPr>
            <p:spPr bwMode="auto">
              <a:xfrm>
                <a:off x="4627158" y="5898935"/>
                <a:ext cx="263956" cy="343655"/>
              </a:xfrm>
              <a:custGeom>
                <a:avLst/>
                <a:gdLst>
                  <a:gd name="T0" fmla="*/ 0 w 21600"/>
                  <a:gd name="T1" fmla="*/ 0 h 21600"/>
                  <a:gd name="T2" fmla="*/ 270983951 w 21600"/>
                  <a:gd name="T3" fmla="*/ 1371856044 h 21600"/>
                  <a:gd name="T4" fmla="*/ 0 w 21600"/>
                  <a:gd name="T5" fmla="*/ 13718560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stealth" w="med" len="med"/>
                <a:tailEnd/>
              </a:ln>
            </p:spPr>
            <p:txBody>
              <a:bodyPr/>
              <a:lstStyle/>
              <a:p>
                <a:endParaRPr lang="fr-FR"/>
              </a:p>
            </p:txBody>
          </p:sp>
          <p:sp>
            <p:nvSpPr>
              <p:cNvPr id="27804" name="Text Box 378"/>
              <p:cNvSpPr txBox="1">
                <a:spLocks noChangeArrowheads="1"/>
              </p:cNvSpPr>
              <p:nvPr/>
            </p:nvSpPr>
            <p:spPr bwMode="auto">
              <a:xfrm>
                <a:off x="4427343" y="5361400"/>
                <a:ext cx="317500" cy="317500"/>
              </a:xfrm>
              <a:prstGeom prst="rect">
                <a:avLst/>
              </a:prstGeom>
              <a:noFill/>
              <a:ln w="9525">
                <a:noFill/>
                <a:miter lim="800000"/>
                <a:headEnd/>
                <a:tailEnd/>
              </a:ln>
            </p:spPr>
            <p:txBody>
              <a:bodyPr/>
              <a:lstStyle/>
              <a:p>
                <a:r>
                  <a:rPr lang="fr-FR" sz="1400" u="sng" dirty="0"/>
                  <a:t>I</a:t>
                </a:r>
                <a:r>
                  <a:rPr lang="fr-FR" sz="1400" baseline="-25000" dirty="0"/>
                  <a:t>2</a:t>
                </a:r>
                <a:endParaRPr lang="fr-FR" sz="1400" dirty="0"/>
              </a:p>
            </p:txBody>
          </p:sp>
          <p:sp>
            <p:nvSpPr>
              <p:cNvPr id="27805" name="Text Box 380"/>
              <p:cNvSpPr txBox="1">
                <a:spLocks noChangeArrowheads="1"/>
              </p:cNvSpPr>
              <p:nvPr/>
            </p:nvSpPr>
            <p:spPr bwMode="auto">
              <a:xfrm>
                <a:off x="4800778" y="5854726"/>
                <a:ext cx="312170" cy="288365"/>
              </a:xfrm>
              <a:prstGeom prst="rect">
                <a:avLst/>
              </a:prstGeom>
              <a:noFill/>
              <a:ln w="9525">
                <a:noFill/>
                <a:miter lim="800000"/>
                <a:headEnd/>
                <a:tailEnd/>
              </a:ln>
            </p:spPr>
            <p:txBody>
              <a:bodyPr/>
              <a:lstStyle/>
              <a:p>
                <a:r>
                  <a:rPr lang="fr-FR" sz="1400" dirty="0"/>
                  <a:t>φ</a:t>
                </a:r>
                <a:r>
                  <a:rPr lang="fr-FR" sz="1400" baseline="-25000" dirty="0"/>
                  <a:t>2</a:t>
                </a:r>
                <a:endParaRPr lang="fr-FR" sz="1400" dirty="0"/>
              </a:p>
            </p:txBody>
          </p:sp>
          <p:sp>
            <p:nvSpPr>
              <p:cNvPr id="27806" name="Text Box 381"/>
              <p:cNvSpPr txBox="1">
                <a:spLocks noChangeArrowheads="1"/>
              </p:cNvSpPr>
              <p:nvPr/>
            </p:nvSpPr>
            <p:spPr bwMode="auto">
              <a:xfrm>
                <a:off x="5221314" y="5785390"/>
                <a:ext cx="317500" cy="317500"/>
              </a:xfrm>
              <a:prstGeom prst="rect">
                <a:avLst/>
              </a:prstGeom>
              <a:noFill/>
              <a:ln w="9525">
                <a:noFill/>
                <a:miter lim="800000"/>
                <a:headEnd/>
                <a:tailEnd/>
              </a:ln>
            </p:spPr>
            <p:txBody>
              <a:bodyPr/>
              <a:lstStyle/>
              <a:p>
                <a:r>
                  <a:rPr lang="el-GR" sz="1400"/>
                  <a:t>θ</a:t>
                </a:r>
                <a:endParaRPr lang="fr-FR" sz="1400"/>
              </a:p>
            </p:txBody>
          </p:sp>
          <p:sp>
            <p:nvSpPr>
              <p:cNvPr id="27807" name="Text Box 382"/>
              <p:cNvSpPr txBox="1">
                <a:spLocks noChangeArrowheads="1"/>
              </p:cNvSpPr>
              <p:nvPr/>
            </p:nvSpPr>
            <p:spPr bwMode="auto">
              <a:xfrm>
                <a:off x="5628075" y="5944140"/>
                <a:ext cx="381000" cy="317500"/>
              </a:xfrm>
              <a:prstGeom prst="rect">
                <a:avLst/>
              </a:prstGeom>
              <a:noFill/>
              <a:ln w="9525">
                <a:noFill/>
                <a:miter lim="800000"/>
                <a:headEnd/>
                <a:tailEnd/>
              </a:ln>
            </p:spPr>
            <p:txBody>
              <a:bodyPr/>
              <a:lstStyle/>
              <a:p>
                <a:r>
                  <a:rPr lang="fr-FR" sz="1400" u="sng" dirty="0">
                    <a:solidFill>
                      <a:schemeClr val="accent1"/>
                    </a:solidFill>
                  </a:rPr>
                  <a:t>U</a:t>
                </a:r>
                <a:r>
                  <a:rPr lang="fr-FR" sz="1400" baseline="-25000" dirty="0">
                    <a:solidFill>
                      <a:schemeClr val="accent1"/>
                    </a:solidFill>
                  </a:rPr>
                  <a:t>2</a:t>
                </a:r>
                <a:endParaRPr lang="fr-FR" sz="1400" dirty="0">
                  <a:solidFill>
                    <a:schemeClr val="accent1"/>
                  </a:solidFill>
                </a:endParaRPr>
              </a:p>
            </p:txBody>
          </p:sp>
          <p:sp>
            <p:nvSpPr>
              <p:cNvPr id="27808" name="Text Box 384"/>
              <p:cNvSpPr txBox="1">
                <a:spLocks noChangeArrowheads="1"/>
              </p:cNvSpPr>
              <p:nvPr/>
            </p:nvSpPr>
            <p:spPr bwMode="auto">
              <a:xfrm>
                <a:off x="4727415" y="5037275"/>
                <a:ext cx="1385890" cy="317500"/>
              </a:xfrm>
              <a:prstGeom prst="rect">
                <a:avLst/>
              </a:prstGeom>
              <a:noFill/>
              <a:ln w="9525">
                <a:noFill/>
                <a:miter lim="800000"/>
                <a:headEnd/>
                <a:tailEnd/>
              </a:ln>
            </p:spPr>
            <p:txBody>
              <a:bodyPr/>
              <a:lstStyle/>
              <a:p>
                <a:r>
                  <a:rPr lang="fr-FR" sz="1400" u="sng" dirty="0">
                    <a:solidFill>
                      <a:srgbClr val="FF0000"/>
                    </a:solidFill>
                  </a:rPr>
                  <a:t>U</a:t>
                </a:r>
                <a:r>
                  <a:rPr lang="fr-FR" sz="1400" baseline="-25000" dirty="0">
                    <a:solidFill>
                      <a:srgbClr val="FF0000"/>
                    </a:solidFill>
                  </a:rPr>
                  <a:t>20 </a:t>
                </a:r>
                <a:r>
                  <a:rPr lang="fr-FR" sz="1400" dirty="0">
                    <a:solidFill>
                      <a:srgbClr val="FF0000"/>
                    </a:solidFill>
                  </a:rPr>
                  <a:t>= - m </a:t>
                </a:r>
                <a:r>
                  <a:rPr lang="fr-FR" sz="1400" u="sng" dirty="0">
                    <a:solidFill>
                      <a:srgbClr val="FF0000"/>
                    </a:solidFill>
                  </a:rPr>
                  <a:t>U</a:t>
                </a:r>
                <a:r>
                  <a:rPr lang="fr-FR" sz="1400" baseline="-25000" dirty="0">
                    <a:solidFill>
                      <a:srgbClr val="FF0000"/>
                    </a:solidFill>
                  </a:rPr>
                  <a:t>1</a:t>
                </a:r>
                <a:endParaRPr lang="fr-FR" sz="1400" dirty="0">
                  <a:solidFill>
                    <a:srgbClr val="FF0000"/>
                  </a:solidFill>
                </a:endParaRPr>
              </a:p>
            </p:txBody>
          </p:sp>
          <p:sp>
            <p:nvSpPr>
              <p:cNvPr id="27809" name="Text Box 387"/>
              <p:cNvSpPr txBox="1">
                <a:spLocks noChangeArrowheads="1"/>
              </p:cNvSpPr>
              <p:nvPr/>
            </p:nvSpPr>
            <p:spPr bwMode="auto">
              <a:xfrm>
                <a:off x="6148414" y="4782090"/>
                <a:ext cx="317500" cy="317500"/>
              </a:xfrm>
              <a:prstGeom prst="rect">
                <a:avLst/>
              </a:prstGeom>
              <a:noFill/>
              <a:ln w="9525">
                <a:noFill/>
                <a:miter lim="800000"/>
                <a:headEnd/>
                <a:tailEnd/>
              </a:ln>
            </p:spPr>
            <p:txBody>
              <a:bodyPr/>
              <a:lstStyle/>
              <a:p>
                <a:r>
                  <a:rPr lang="fr-FR" sz="1200"/>
                  <a:t>C</a:t>
                </a:r>
                <a:endParaRPr lang="fr-FR"/>
              </a:p>
            </p:txBody>
          </p:sp>
          <p:sp>
            <p:nvSpPr>
              <p:cNvPr id="27810" name="Text Box 388"/>
              <p:cNvSpPr txBox="1">
                <a:spLocks noChangeArrowheads="1"/>
              </p:cNvSpPr>
              <p:nvPr/>
            </p:nvSpPr>
            <p:spPr bwMode="auto">
              <a:xfrm>
                <a:off x="6059514" y="6179090"/>
                <a:ext cx="317500" cy="317500"/>
              </a:xfrm>
              <a:prstGeom prst="rect">
                <a:avLst/>
              </a:prstGeom>
              <a:noFill/>
              <a:ln w="9525">
                <a:noFill/>
                <a:miter lim="800000"/>
                <a:headEnd/>
                <a:tailEnd/>
              </a:ln>
            </p:spPr>
            <p:txBody>
              <a:bodyPr/>
              <a:lstStyle/>
              <a:p>
                <a:r>
                  <a:rPr lang="fr-FR" sz="1100"/>
                  <a:t>H</a:t>
                </a:r>
                <a:endParaRPr lang="fr-FR"/>
              </a:p>
            </p:txBody>
          </p:sp>
          <p:sp>
            <p:nvSpPr>
              <p:cNvPr id="27811" name="Text Box 389"/>
              <p:cNvSpPr txBox="1">
                <a:spLocks noChangeArrowheads="1"/>
              </p:cNvSpPr>
              <p:nvPr/>
            </p:nvSpPr>
            <p:spPr bwMode="auto">
              <a:xfrm>
                <a:off x="6466272" y="5086711"/>
                <a:ext cx="800100" cy="317500"/>
              </a:xfrm>
              <a:prstGeom prst="rect">
                <a:avLst/>
              </a:prstGeom>
              <a:noFill/>
              <a:ln w="9525">
                <a:noFill/>
                <a:miter lim="800000"/>
                <a:headEnd/>
                <a:tailEnd/>
              </a:ln>
            </p:spPr>
            <p:txBody>
              <a:bodyPr/>
              <a:lstStyle/>
              <a:p>
                <a:r>
                  <a:rPr lang="fr-FR" sz="1400"/>
                  <a:t>j xt</a:t>
                </a:r>
                <a:r>
                  <a:rPr lang="fr-FR" sz="1400" baseline="-25000"/>
                  <a:t>2</a:t>
                </a:r>
                <a:r>
                  <a:rPr lang="fr-FR" sz="1400"/>
                  <a:t> </a:t>
                </a:r>
                <a:r>
                  <a:rPr lang="fr-FR" sz="1400" u="sng"/>
                  <a:t>I</a:t>
                </a:r>
                <a:r>
                  <a:rPr lang="fr-FR" sz="1400" baseline="-25000"/>
                  <a:t>2</a:t>
                </a:r>
                <a:endParaRPr lang="fr-FR" sz="1400"/>
              </a:p>
            </p:txBody>
          </p:sp>
          <p:sp>
            <p:nvSpPr>
              <p:cNvPr id="27812" name="Arc 391"/>
              <p:cNvSpPr>
                <a:spLocks/>
              </p:cNvSpPr>
              <p:nvPr/>
            </p:nvSpPr>
            <p:spPr bwMode="auto">
              <a:xfrm rot="260004">
                <a:off x="5576914" y="4983703"/>
                <a:ext cx="1223963" cy="1616075"/>
              </a:xfrm>
              <a:custGeom>
                <a:avLst/>
                <a:gdLst>
                  <a:gd name="T0" fmla="*/ 2147483647 w 21600"/>
                  <a:gd name="T1" fmla="*/ 0 h 22821"/>
                  <a:gd name="T2" fmla="*/ 2147483647 w 21600"/>
                  <a:gd name="T3" fmla="*/ 2147483647 h 22821"/>
                  <a:gd name="T4" fmla="*/ 0 w 21600"/>
                  <a:gd name="T5" fmla="*/ 2147483647 h 22821"/>
                  <a:gd name="T6" fmla="*/ 0 60000 65536"/>
                  <a:gd name="T7" fmla="*/ 0 60000 65536"/>
                  <a:gd name="T8" fmla="*/ 0 60000 65536"/>
                  <a:gd name="T9" fmla="*/ 0 w 21600"/>
                  <a:gd name="T10" fmla="*/ 0 h 22821"/>
                  <a:gd name="T11" fmla="*/ 21600 w 21600"/>
                  <a:gd name="T12" fmla="*/ 22821 h 22821"/>
                </a:gdLst>
                <a:ahLst/>
                <a:cxnLst>
                  <a:cxn ang="T6">
                    <a:pos x="T0" y="T1"/>
                  </a:cxn>
                  <a:cxn ang="T7">
                    <a:pos x="T2" y="T3"/>
                  </a:cxn>
                  <a:cxn ang="T8">
                    <a:pos x="T4" y="T5"/>
                  </a:cxn>
                </a:cxnLst>
                <a:rect l="T9" t="T10" r="T11" b="T12"/>
                <a:pathLst>
                  <a:path w="21600" h="22821" fill="none" extrusionOk="0">
                    <a:moveTo>
                      <a:pt x="6575" y="0"/>
                    </a:moveTo>
                    <a:cubicBezTo>
                      <a:pt x="15525" y="2860"/>
                      <a:pt x="21600" y="11179"/>
                      <a:pt x="21600" y="20575"/>
                    </a:cubicBezTo>
                    <a:cubicBezTo>
                      <a:pt x="21600" y="21325"/>
                      <a:pt x="21560" y="22074"/>
                      <a:pt x="21482" y="22820"/>
                    </a:cubicBezTo>
                  </a:path>
                  <a:path w="21600" h="22821" stroke="0" extrusionOk="0">
                    <a:moveTo>
                      <a:pt x="6575" y="0"/>
                    </a:moveTo>
                    <a:cubicBezTo>
                      <a:pt x="15525" y="2860"/>
                      <a:pt x="21600" y="11179"/>
                      <a:pt x="21600" y="20575"/>
                    </a:cubicBezTo>
                    <a:cubicBezTo>
                      <a:pt x="21600" y="21325"/>
                      <a:pt x="21560" y="22074"/>
                      <a:pt x="21482" y="22820"/>
                    </a:cubicBezTo>
                    <a:lnTo>
                      <a:pt x="0" y="20575"/>
                    </a:lnTo>
                    <a:close/>
                  </a:path>
                </a:pathLst>
              </a:custGeom>
              <a:noFill/>
              <a:ln w="9525">
                <a:solidFill>
                  <a:srgbClr val="000000"/>
                </a:solidFill>
                <a:prstDash val="dash"/>
                <a:round/>
                <a:headEnd/>
                <a:tailEnd/>
              </a:ln>
            </p:spPr>
            <p:txBody>
              <a:bodyPr/>
              <a:lstStyle/>
              <a:p>
                <a:endParaRPr lang="fr-FR"/>
              </a:p>
            </p:txBody>
          </p:sp>
          <p:sp>
            <p:nvSpPr>
              <p:cNvPr id="27813" name="Line 392"/>
              <p:cNvSpPr>
                <a:spLocks noChangeShapeType="1"/>
              </p:cNvSpPr>
              <p:nvPr/>
            </p:nvSpPr>
            <p:spPr bwMode="auto">
              <a:xfrm flipH="1">
                <a:off x="6148414" y="5785390"/>
                <a:ext cx="800100" cy="0"/>
              </a:xfrm>
              <a:prstGeom prst="line">
                <a:avLst/>
              </a:prstGeom>
              <a:noFill/>
              <a:ln w="9525">
                <a:solidFill>
                  <a:srgbClr val="000000"/>
                </a:solidFill>
                <a:prstDash val="dash"/>
                <a:round/>
                <a:headEnd/>
                <a:tailEnd/>
              </a:ln>
            </p:spPr>
            <p:txBody>
              <a:bodyPr/>
              <a:lstStyle/>
              <a:p>
                <a:endParaRPr lang="fr-FR"/>
              </a:p>
            </p:txBody>
          </p:sp>
          <p:sp>
            <p:nvSpPr>
              <p:cNvPr id="27814" name="Line 393"/>
              <p:cNvSpPr>
                <a:spLocks noChangeShapeType="1"/>
              </p:cNvSpPr>
              <p:nvPr/>
            </p:nvSpPr>
            <p:spPr bwMode="auto">
              <a:xfrm>
                <a:off x="6948514" y="5785390"/>
                <a:ext cx="0" cy="457200"/>
              </a:xfrm>
              <a:prstGeom prst="line">
                <a:avLst/>
              </a:prstGeom>
              <a:noFill/>
              <a:ln w="9525">
                <a:solidFill>
                  <a:srgbClr val="000000"/>
                </a:solidFill>
                <a:prstDash val="dash"/>
                <a:round/>
                <a:headEnd/>
                <a:tailEnd/>
              </a:ln>
            </p:spPr>
            <p:txBody>
              <a:bodyPr/>
              <a:lstStyle/>
              <a:p>
                <a:endParaRPr lang="fr-FR"/>
              </a:p>
            </p:txBody>
          </p:sp>
          <p:sp>
            <p:nvSpPr>
              <p:cNvPr id="27815" name="Arc 394"/>
              <p:cNvSpPr>
                <a:spLocks/>
              </p:cNvSpPr>
              <p:nvPr/>
            </p:nvSpPr>
            <p:spPr bwMode="auto">
              <a:xfrm rot="-5725514">
                <a:off x="6719914" y="5671090"/>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7816" name="Text Box 395"/>
              <p:cNvSpPr txBox="1">
                <a:spLocks noChangeArrowheads="1"/>
              </p:cNvSpPr>
              <p:nvPr/>
            </p:nvSpPr>
            <p:spPr bwMode="auto">
              <a:xfrm>
                <a:off x="6910414" y="5620290"/>
                <a:ext cx="317500" cy="317500"/>
              </a:xfrm>
              <a:prstGeom prst="rect">
                <a:avLst/>
              </a:prstGeom>
              <a:solidFill>
                <a:srgbClr val="FFFFFF"/>
              </a:solidFill>
              <a:ln w="9525">
                <a:noFill/>
                <a:miter lim="800000"/>
                <a:headEnd/>
                <a:tailEnd/>
              </a:ln>
            </p:spPr>
            <p:txBody>
              <a:bodyPr/>
              <a:lstStyle/>
              <a:p>
                <a:r>
                  <a:rPr lang="fr-FR" sz="1200"/>
                  <a:t>B</a:t>
                </a:r>
                <a:endParaRPr lang="fr-FR"/>
              </a:p>
            </p:txBody>
          </p:sp>
          <p:sp>
            <p:nvSpPr>
              <p:cNvPr id="27817" name="Text Box 397"/>
              <p:cNvSpPr txBox="1">
                <a:spLocks noChangeArrowheads="1"/>
              </p:cNvSpPr>
              <p:nvPr/>
            </p:nvSpPr>
            <p:spPr bwMode="auto">
              <a:xfrm>
                <a:off x="6427814" y="6242590"/>
                <a:ext cx="317500" cy="317500"/>
              </a:xfrm>
              <a:prstGeom prst="rect">
                <a:avLst/>
              </a:prstGeom>
              <a:noFill/>
              <a:ln w="9525">
                <a:noFill/>
                <a:miter lim="800000"/>
                <a:headEnd/>
                <a:tailEnd/>
              </a:ln>
            </p:spPr>
            <p:txBody>
              <a:bodyPr/>
              <a:lstStyle/>
              <a:p>
                <a:r>
                  <a:rPr lang="fr-FR" sz="1100"/>
                  <a:t>A</a:t>
                </a:r>
                <a:endParaRPr lang="fr-FR"/>
              </a:p>
            </p:txBody>
          </p:sp>
          <p:sp>
            <p:nvSpPr>
              <p:cNvPr id="27818" name="Text Box 398"/>
              <p:cNvSpPr txBox="1">
                <a:spLocks noChangeArrowheads="1"/>
              </p:cNvSpPr>
              <p:nvPr/>
            </p:nvSpPr>
            <p:spPr bwMode="auto">
              <a:xfrm>
                <a:off x="6707214" y="6242590"/>
                <a:ext cx="317500" cy="317500"/>
              </a:xfrm>
              <a:prstGeom prst="rect">
                <a:avLst/>
              </a:prstGeom>
              <a:noFill/>
              <a:ln w="9525">
                <a:noFill/>
                <a:miter lim="800000"/>
                <a:headEnd/>
                <a:tailEnd/>
              </a:ln>
            </p:spPr>
            <p:txBody>
              <a:bodyPr/>
              <a:lstStyle/>
              <a:p>
                <a:r>
                  <a:rPr lang="fr-FR" sz="1100"/>
                  <a:t>M</a:t>
                </a:r>
                <a:endParaRPr lang="fr-FR"/>
              </a:p>
            </p:txBody>
          </p:sp>
          <p:sp>
            <p:nvSpPr>
              <p:cNvPr id="27819" name="Text Box 399"/>
              <p:cNvSpPr txBox="1">
                <a:spLocks noChangeArrowheads="1"/>
              </p:cNvSpPr>
              <p:nvPr/>
            </p:nvSpPr>
            <p:spPr bwMode="auto">
              <a:xfrm>
                <a:off x="6910414" y="6191790"/>
                <a:ext cx="317500" cy="317500"/>
              </a:xfrm>
              <a:prstGeom prst="rect">
                <a:avLst/>
              </a:prstGeom>
              <a:noFill/>
              <a:ln w="9525">
                <a:noFill/>
                <a:miter lim="800000"/>
                <a:headEnd/>
                <a:tailEnd/>
              </a:ln>
            </p:spPr>
            <p:txBody>
              <a:bodyPr/>
              <a:lstStyle/>
              <a:p>
                <a:r>
                  <a:rPr lang="fr-FR" sz="1200"/>
                  <a:t>N</a:t>
                </a:r>
                <a:endParaRPr lang="fr-FR"/>
              </a:p>
            </p:txBody>
          </p:sp>
          <p:sp>
            <p:nvSpPr>
              <p:cNvPr id="27820" name="Text Box 400"/>
              <p:cNvSpPr txBox="1">
                <a:spLocks noChangeArrowheads="1"/>
              </p:cNvSpPr>
              <p:nvPr/>
            </p:nvSpPr>
            <p:spPr bwMode="auto">
              <a:xfrm>
                <a:off x="8040714" y="6077490"/>
                <a:ext cx="317500" cy="317500"/>
              </a:xfrm>
              <a:prstGeom prst="rect">
                <a:avLst/>
              </a:prstGeom>
              <a:solidFill>
                <a:srgbClr val="FFFFFF"/>
              </a:solidFill>
              <a:ln w="9525">
                <a:noFill/>
                <a:miter lim="800000"/>
                <a:headEnd/>
                <a:tailEnd/>
              </a:ln>
            </p:spPr>
            <p:txBody>
              <a:bodyPr/>
              <a:lstStyle/>
              <a:p>
                <a:r>
                  <a:rPr lang="fr-FR" sz="1200"/>
                  <a:t>x</a:t>
                </a:r>
                <a:endParaRPr lang="fr-FR"/>
              </a:p>
            </p:txBody>
          </p:sp>
          <p:sp>
            <p:nvSpPr>
              <p:cNvPr id="27821" name="Text Box 401"/>
              <p:cNvSpPr txBox="1">
                <a:spLocks noChangeArrowheads="1"/>
              </p:cNvSpPr>
              <p:nvPr/>
            </p:nvSpPr>
            <p:spPr bwMode="auto">
              <a:xfrm>
                <a:off x="6771283" y="5768722"/>
                <a:ext cx="558800" cy="317500"/>
              </a:xfrm>
              <a:prstGeom prst="rect">
                <a:avLst/>
              </a:prstGeom>
              <a:noFill/>
              <a:ln w="9525">
                <a:noFill/>
                <a:miter lim="800000"/>
                <a:headEnd/>
                <a:tailEnd/>
              </a:ln>
            </p:spPr>
            <p:txBody>
              <a:bodyPr/>
              <a:lstStyle/>
              <a:p>
                <a:r>
                  <a:rPr lang="fr-FR" sz="1400"/>
                  <a:t>r t</a:t>
                </a:r>
                <a:r>
                  <a:rPr lang="fr-FR" sz="1400" baseline="-25000"/>
                  <a:t>1</a:t>
                </a:r>
                <a:r>
                  <a:rPr lang="fr-FR" sz="1400" u="sng"/>
                  <a:t>I</a:t>
                </a:r>
                <a:r>
                  <a:rPr lang="fr-FR" sz="1400" baseline="-25000"/>
                  <a:t>2</a:t>
                </a:r>
                <a:endParaRPr lang="fr-FR" sz="1400"/>
              </a:p>
            </p:txBody>
          </p:sp>
          <p:sp>
            <p:nvSpPr>
              <p:cNvPr id="27822" name="Text Box 402"/>
              <p:cNvSpPr txBox="1">
                <a:spLocks noChangeArrowheads="1"/>
              </p:cNvSpPr>
              <p:nvPr/>
            </p:nvSpPr>
            <p:spPr bwMode="auto">
              <a:xfrm>
                <a:off x="6567514" y="6015578"/>
                <a:ext cx="381000" cy="317500"/>
              </a:xfrm>
              <a:prstGeom prst="rect">
                <a:avLst/>
              </a:prstGeom>
              <a:noFill/>
              <a:ln w="9525">
                <a:noFill/>
                <a:miter lim="800000"/>
                <a:headEnd/>
                <a:tailEnd/>
              </a:ln>
            </p:spPr>
            <p:txBody>
              <a:bodyPr/>
              <a:lstStyle/>
              <a:p>
                <a:r>
                  <a:rPr lang="fr-FR" sz="1200" dirty="0">
                    <a:latin typeface="Times New Roman" pitchFamily="18" charset="0"/>
                  </a:rPr>
                  <a:t>φ</a:t>
                </a:r>
                <a:r>
                  <a:rPr lang="fr-FR" sz="1200" baseline="-25000" dirty="0"/>
                  <a:t>2</a:t>
                </a:r>
                <a:endParaRPr lang="fr-FR" dirty="0"/>
              </a:p>
            </p:txBody>
          </p:sp>
        </p:grpSp>
        <p:cxnSp>
          <p:nvCxnSpPr>
            <p:cNvPr id="78" name="Straight Connector 77">
              <a:extLst>
                <a:ext uri="{FF2B5EF4-FFF2-40B4-BE49-F238E27FC236}">
                  <a16:creationId xmlns:a16="http://schemas.microsoft.com/office/drawing/2014/main" id="{EC21E7E5-942F-4491-BFF8-8DC155758D40}"/>
                </a:ext>
              </a:extLst>
            </p:cNvPr>
            <p:cNvCxnSpPr>
              <a:cxnSpLocks/>
              <a:endCxn id="27822" idx="2"/>
            </p:cNvCxnSpPr>
            <p:nvPr/>
          </p:nvCxnSpPr>
          <p:spPr>
            <a:xfrm>
              <a:off x="4297660" y="6453336"/>
              <a:ext cx="209030" cy="0"/>
            </a:xfrm>
            <a:prstGeom prst="line">
              <a:avLst/>
            </a:prstGeom>
          </p:spPr>
          <p:style>
            <a:lnRef idx="2">
              <a:schemeClr val="accent4"/>
            </a:lnRef>
            <a:fillRef idx="0">
              <a:schemeClr val="accent4"/>
            </a:fillRef>
            <a:effectRef idx="1">
              <a:schemeClr val="accent4"/>
            </a:effectRef>
            <a:fontRef idx="minor">
              <a:schemeClr val="tx1"/>
            </a:fontRef>
          </p:style>
        </p:cxnSp>
      </p:grpSp>
      <p:cxnSp>
        <p:nvCxnSpPr>
          <p:cNvPr id="81" name="Straight Connector 80">
            <a:extLst>
              <a:ext uri="{FF2B5EF4-FFF2-40B4-BE49-F238E27FC236}">
                <a16:creationId xmlns:a16="http://schemas.microsoft.com/office/drawing/2014/main" id="{858DE80B-CD2D-4E0C-AF86-100D58E600FC}"/>
              </a:ext>
            </a:extLst>
          </p:cNvPr>
          <p:cNvCxnSpPr>
            <a:cxnSpLocks/>
          </p:cNvCxnSpPr>
          <p:nvPr/>
        </p:nvCxnSpPr>
        <p:spPr>
          <a:xfrm>
            <a:off x="3212606" y="4785778"/>
            <a:ext cx="322458" cy="0"/>
          </a:xfrm>
          <a:prstGeom prst="line">
            <a:avLst/>
          </a:prstGeom>
        </p:spPr>
        <p:style>
          <a:lnRef idx="2">
            <a:schemeClr val="accent4"/>
          </a:lnRef>
          <a:fillRef idx="0">
            <a:schemeClr val="accent4"/>
          </a:fillRef>
          <a:effectRef idx="1">
            <a:schemeClr val="accent4"/>
          </a:effectRef>
          <a:fontRef idx="minor">
            <a:schemeClr val="tx1"/>
          </a:fontRef>
        </p:style>
      </p:cxnSp>
      <p:sp>
        <p:nvSpPr>
          <p:cNvPr id="11" name="TextBox 10">
            <a:extLst>
              <a:ext uri="{FF2B5EF4-FFF2-40B4-BE49-F238E27FC236}">
                <a16:creationId xmlns:a16="http://schemas.microsoft.com/office/drawing/2014/main" id="{0192020A-872A-4861-B20E-48D0A90D2505}"/>
              </a:ext>
            </a:extLst>
          </p:cNvPr>
          <p:cNvSpPr txBox="1"/>
          <p:nvPr/>
        </p:nvSpPr>
        <p:spPr>
          <a:xfrm>
            <a:off x="3608696" y="4584495"/>
            <a:ext cx="1368152" cy="523220"/>
          </a:xfrm>
          <a:prstGeom prst="rect">
            <a:avLst/>
          </a:prstGeom>
          <a:noFill/>
        </p:spPr>
        <p:txBody>
          <a:bodyPr wrap="square" rtlCol="0">
            <a:spAutoFit/>
          </a:bodyPr>
          <a:lstStyle/>
          <a:p>
            <a:r>
              <a:rPr lang="en-US" sz="1400" dirty="0"/>
              <a:t>AM : chute de tension</a:t>
            </a:r>
            <a:endParaRPr lang="fr-FR" sz="1400" dirty="0"/>
          </a:p>
        </p:txBody>
      </p:sp>
      <p:sp>
        <p:nvSpPr>
          <p:cNvPr id="14" name="Rectangle 13">
            <a:extLst>
              <a:ext uri="{FF2B5EF4-FFF2-40B4-BE49-F238E27FC236}">
                <a16:creationId xmlns:a16="http://schemas.microsoft.com/office/drawing/2014/main" id="{2A96F800-0C15-45A1-B168-DF88EC585756}"/>
              </a:ext>
            </a:extLst>
          </p:cNvPr>
          <p:cNvSpPr/>
          <p:nvPr/>
        </p:nvSpPr>
        <p:spPr>
          <a:xfrm>
            <a:off x="2037989" y="5242780"/>
            <a:ext cx="4572000" cy="1169551"/>
          </a:xfrm>
          <a:prstGeom prst="rect">
            <a:avLst/>
          </a:prstGeom>
        </p:spPr>
        <p:txBody>
          <a:bodyPr>
            <a:spAutoFit/>
          </a:bodyPr>
          <a:lstStyle/>
          <a:p>
            <a:pPr algn="ctr">
              <a:defRPr/>
            </a:pPr>
            <a:r>
              <a:rPr lang="nl-NL" sz="1400" dirty="0"/>
              <a:t>∆ U</a:t>
            </a:r>
            <a:r>
              <a:rPr lang="nl-NL" sz="1400" baseline="-25000" dirty="0"/>
              <a:t>2</a:t>
            </a:r>
            <a:r>
              <a:rPr lang="nl-NL" sz="1400" dirty="0"/>
              <a:t> = U</a:t>
            </a:r>
            <a:r>
              <a:rPr lang="nl-NL" sz="1400" baseline="-25000" dirty="0"/>
              <a:t>20</a:t>
            </a:r>
            <a:r>
              <a:rPr lang="nl-NL" sz="1400" dirty="0"/>
              <a:t> – U</a:t>
            </a:r>
            <a:r>
              <a:rPr lang="nl-NL" sz="1400" baseline="-25000" dirty="0"/>
              <a:t>2</a:t>
            </a:r>
            <a:r>
              <a:rPr lang="nl-NL" sz="1400" dirty="0"/>
              <a:t> = AM.</a:t>
            </a:r>
            <a:endParaRPr lang="fr-FR" sz="1400" dirty="0"/>
          </a:p>
          <a:p>
            <a:pPr algn="just">
              <a:defRPr/>
            </a:pPr>
            <a:endParaRPr lang="fr-FR" sz="1400" dirty="0"/>
          </a:p>
          <a:p>
            <a:pPr algn="just">
              <a:defRPr/>
            </a:pPr>
            <a:r>
              <a:rPr lang="fr-FR" sz="1400" dirty="0"/>
              <a:t>M étant le point d’intersection du cercle ( ζ ) de centre O et de rayon OC avec l’axe Ox.14</a:t>
            </a:r>
          </a:p>
          <a:p>
            <a:pPr algn="just">
              <a:defRPr/>
            </a:pPr>
            <a:endParaRPr lang="fr-FR"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814"/>
                                        </p:tgtEl>
                                        <p:attrNameLst>
                                          <p:attrName>style.visibility</p:attrName>
                                        </p:attrNameLst>
                                      </p:cBhvr>
                                      <p:to>
                                        <p:strVal val="visible"/>
                                      </p:to>
                                    </p:set>
                                    <p:animEffect transition="in" filter="checkerboard(across)">
                                      <p:cBhvr>
                                        <p:cTn id="7" dur="500"/>
                                        <p:tgtEl>
                                          <p:spTgt spid="338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4" grpId="0"/>
      <p:bldP spid="11"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33816" name="Rectangle 3"/>
          <p:cNvSpPr txBox="1">
            <a:spLocks noChangeArrowheads="1"/>
          </p:cNvSpPr>
          <p:nvPr/>
        </p:nvSpPr>
        <p:spPr bwMode="auto">
          <a:xfrm>
            <a:off x="625490" y="1624244"/>
            <a:ext cx="9144000" cy="428625"/>
          </a:xfrm>
          <a:prstGeom prst="rect">
            <a:avLst/>
          </a:prstGeom>
          <a:noFill/>
          <a:ln w="9525">
            <a:noFill/>
            <a:miter lim="800000"/>
            <a:headEnd/>
            <a:tailEnd/>
          </a:ln>
        </p:spPr>
        <p:txBody>
          <a:bodyPr/>
          <a:lstStyle/>
          <a:p>
            <a:r>
              <a:rPr lang="it-IT" sz="1700" b="1" u="sng" dirty="0"/>
              <a:t>Schéma équivalent ramené au secondaire:</a:t>
            </a:r>
            <a:r>
              <a:rPr lang="it-IT" sz="1700" dirty="0"/>
              <a:t>  </a:t>
            </a:r>
          </a:p>
        </p:txBody>
      </p:sp>
      <p:grpSp>
        <p:nvGrpSpPr>
          <p:cNvPr id="7" name="Groupe 105"/>
          <p:cNvGrpSpPr>
            <a:grpSpLocks/>
          </p:cNvGrpSpPr>
          <p:nvPr/>
        </p:nvGrpSpPr>
        <p:grpSpPr bwMode="auto">
          <a:xfrm>
            <a:off x="1928812" y="2843615"/>
            <a:ext cx="5286375" cy="3160742"/>
            <a:chOff x="1500166" y="1500174"/>
            <a:chExt cx="5286412" cy="3160758"/>
          </a:xfrm>
        </p:grpSpPr>
        <p:grpSp>
          <p:nvGrpSpPr>
            <p:cNvPr id="27674" name="Group 5"/>
            <p:cNvGrpSpPr>
              <a:grpSpLocks/>
            </p:cNvGrpSpPr>
            <p:nvPr/>
          </p:nvGrpSpPr>
          <p:grpSpPr bwMode="auto">
            <a:xfrm>
              <a:off x="4983178" y="1863657"/>
              <a:ext cx="687388" cy="185736"/>
              <a:chOff x="9037" y="8192"/>
              <a:chExt cx="1081" cy="292"/>
            </a:xfrm>
          </p:grpSpPr>
          <p:grpSp>
            <p:nvGrpSpPr>
              <p:cNvPr id="27779" name="Group 6"/>
              <p:cNvGrpSpPr>
                <a:grpSpLocks/>
              </p:cNvGrpSpPr>
              <p:nvPr/>
            </p:nvGrpSpPr>
            <p:grpSpPr bwMode="auto">
              <a:xfrm rot="-40404">
                <a:off x="9185" y="8235"/>
                <a:ext cx="203" cy="249"/>
                <a:chOff x="4297" y="9376"/>
                <a:chExt cx="1220" cy="2462"/>
              </a:xfrm>
            </p:grpSpPr>
            <p:sp>
              <p:nvSpPr>
                <p:cNvPr id="27791" name="Arc 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92" name="Arc 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80" name="Group 9"/>
              <p:cNvGrpSpPr>
                <a:grpSpLocks/>
              </p:cNvGrpSpPr>
              <p:nvPr/>
            </p:nvGrpSpPr>
            <p:grpSpPr bwMode="auto">
              <a:xfrm rot="-40404">
                <a:off x="9384" y="8225"/>
                <a:ext cx="205" cy="249"/>
                <a:chOff x="4297" y="9376"/>
                <a:chExt cx="1220" cy="2462"/>
              </a:xfrm>
            </p:grpSpPr>
            <p:sp>
              <p:nvSpPr>
                <p:cNvPr id="27789" name="Arc 1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90" name="Arc 1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81" name="Group 12"/>
              <p:cNvGrpSpPr>
                <a:grpSpLocks/>
              </p:cNvGrpSpPr>
              <p:nvPr/>
            </p:nvGrpSpPr>
            <p:grpSpPr bwMode="auto">
              <a:xfrm rot="-40404">
                <a:off x="9572" y="8209"/>
                <a:ext cx="205" cy="249"/>
                <a:chOff x="4297" y="9376"/>
                <a:chExt cx="1220" cy="2462"/>
              </a:xfrm>
            </p:grpSpPr>
            <p:sp>
              <p:nvSpPr>
                <p:cNvPr id="27787" name="Arc 1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88" name="Arc 1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82" name="Group 15"/>
              <p:cNvGrpSpPr>
                <a:grpSpLocks/>
              </p:cNvGrpSpPr>
              <p:nvPr/>
            </p:nvGrpSpPr>
            <p:grpSpPr bwMode="auto">
              <a:xfrm rot="-40404">
                <a:off x="9751" y="8192"/>
                <a:ext cx="203" cy="249"/>
                <a:chOff x="4297" y="9376"/>
                <a:chExt cx="1220" cy="2462"/>
              </a:xfrm>
            </p:grpSpPr>
            <p:sp>
              <p:nvSpPr>
                <p:cNvPr id="27785" name="Arc 1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86" name="Arc 1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7783" name="Line 18"/>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7784" name="Line 19"/>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7675" name="Group 20"/>
            <p:cNvGrpSpPr>
              <a:grpSpLocks/>
            </p:cNvGrpSpPr>
            <p:nvPr/>
          </p:nvGrpSpPr>
          <p:grpSpPr bwMode="auto">
            <a:xfrm>
              <a:off x="4295791" y="1889113"/>
              <a:ext cx="700087" cy="114300"/>
              <a:chOff x="1796" y="5577"/>
              <a:chExt cx="1102" cy="180"/>
            </a:xfrm>
          </p:grpSpPr>
          <p:grpSp>
            <p:nvGrpSpPr>
              <p:cNvPr id="27760" name="Group 21"/>
              <p:cNvGrpSpPr>
                <a:grpSpLocks/>
              </p:cNvGrpSpPr>
              <p:nvPr/>
            </p:nvGrpSpPr>
            <p:grpSpPr bwMode="auto">
              <a:xfrm>
                <a:off x="1796" y="5577"/>
                <a:ext cx="722" cy="180"/>
                <a:chOff x="1876" y="5577"/>
                <a:chExt cx="722" cy="180"/>
              </a:xfrm>
            </p:grpSpPr>
            <p:grpSp>
              <p:nvGrpSpPr>
                <p:cNvPr id="27762" name="Group 22"/>
                <p:cNvGrpSpPr>
                  <a:grpSpLocks/>
                </p:cNvGrpSpPr>
                <p:nvPr/>
              </p:nvGrpSpPr>
              <p:grpSpPr bwMode="auto">
                <a:xfrm rot="10739694">
                  <a:off x="2058" y="5577"/>
                  <a:ext cx="540" cy="180"/>
                  <a:chOff x="8257" y="9157"/>
                  <a:chExt cx="1800" cy="180"/>
                </a:xfrm>
              </p:grpSpPr>
              <p:grpSp>
                <p:nvGrpSpPr>
                  <p:cNvPr id="27764" name="Group 23"/>
                  <p:cNvGrpSpPr>
                    <a:grpSpLocks/>
                  </p:cNvGrpSpPr>
                  <p:nvPr/>
                </p:nvGrpSpPr>
                <p:grpSpPr bwMode="auto">
                  <a:xfrm>
                    <a:off x="8617" y="9157"/>
                    <a:ext cx="360" cy="180"/>
                    <a:chOff x="8617" y="9157"/>
                    <a:chExt cx="360" cy="180"/>
                  </a:xfrm>
                </p:grpSpPr>
                <p:sp>
                  <p:nvSpPr>
                    <p:cNvPr id="27777" name="Line 2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7778" name="Line 2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7765" name="Group 26"/>
                  <p:cNvGrpSpPr>
                    <a:grpSpLocks/>
                  </p:cNvGrpSpPr>
                  <p:nvPr/>
                </p:nvGrpSpPr>
                <p:grpSpPr bwMode="auto">
                  <a:xfrm>
                    <a:off x="8977" y="9157"/>
                    <a:ext cx="360" cy="180"/>
                    <a:chOff x="8617" y="9157"/>
                    <a:chExt cx="360" cy="180"/>
                  </a:xfrm>
                </p:grpSpPr>
                <p:sp>
                  <p:nvSpPr>
                    <p:cNvPr id="27775" name="Line 2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7776" name="Line 2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7766" name="Group 29"/>
                  <p:cNvGrpSpPr>
                    <a:grpSpLocks/>
                  </p:cNvGrpSpPr>
                  <p:nvPr/>
                </p:nvGrpSpPr>
                <p:grpSpPr bwMode="auto">
                  <a:xfrm>
                    <a:off x="9337" y="9157"/>
                    <a:ext cx="360" cy="180"/>
                    <a:chOff x="8617" y="9157"/>
                    <a:chExt cx="360" cy="180"/>
                  </a:xfrm>
                </p:grpSpPr>
                <p:sp>
                  <p:nvSpPr>
                    <p:cNvPr id="27773" name="Line 3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7774" name="Line 3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7767" name="Group 32"/>
                  <p:cNvGrpSpPr>
                    <a:grpSpLocks/>
                  </p:cNvGrpSpPr>
                  <p:nvPr/>
                </p:nvGrpSpPr>
                <p:grpSpPr bwMode="auto">
                  <a:xfrm>
                    <a:off x="9697" y="9157"/>
                    <a:ext cx="360" cy="180"/>
                    <a:chOff x="8617" y="9157"/>
                    <a:chExt cx="360" cy="180"/>
                  </a:xfrm>
                </p:grpSpPr>
                <p:sp>
                  <p:nvSpPr>
                    <p:cNvPr id="27771" name="Line 3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7772" name="Line 3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7768" name="Group 35"/>
                  <p:cNvGrpSpPr>
                    <a:grpSpLocks/>
                  </p:cNvGrpSpPr>
                  <p:nvPr/>
                </p:nvGrpSpPr>
                <p:grpSpPr bwMode="auto">
                  <a:xfrm>
                    <a:off x="8257" y="9157"/>
                    <a:ext cx="360" cy="180"/>
                    <a:chOff x="8617" y="9157"/>
                    <a:chExt cx="360" cy="180"/>
                  </a:xfrm>
                </p:grpSpPr>
                <p:sp>
                  <p:nvSpPr>
                    <p:cNvPr id="27769" name="Line 3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7770" name="Line 3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7763" name="Line 38"/>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7761" name="Line 39"/>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grpSp>
          <p:nvGrpSpPr>
            <p:cNvPr id="27676" name="Group 40"/>
            <p:cNvGrpSpPr>
              <a:grpSpLocks/>
            </p:cNvGrpSpPr>
            <p:nvPr/>
          </p:nvGrpSpPr>
          <p:grpSpPr bwMode="auto">
            <a:xfrm rot="306510">
              <a:off x="3012448" y="1892405"/>
              <a:ext cx="432435" cy="1568450"/>
              <a:chOff x="6102" y="5493"/>
              <a:chExt cx="681" cy="2827"/>
            </a:xfrm>
          </p:grpSpPr>
          <p:grpSp>
            <p:nvGrpSpPr>
              <p:cNvPr id="27728" name="Group 41"/>
              <p:cNvGrpSpPr>
                <a:grpSpLocks/>
              </p:cNvGrpSpPr>
              <p:nvPr/>
            </p:nvGrpSpPr>
            <p:grpSpPr bwMode="auto">
              <a:xfrm>
                <a:off x="6102" y="5493"/>
                <a:ext cx="663" cy="2544"/>
                <a:chOff x="6102" y="5493"/>
                <a:chExt cx="663" cy="2544"/>
              </a:xfrm>
            </p:grpSpPr>
            <p:grpSp>
              <p:nvGrpSpPr>
                <p:cNvPr id="27730" name="Group 42"/>
                <p:cNvGrpSpPr>
                  <a:grpSpLocks/>
                </p:cNvGrpSpPr>
                <p:nvPr/>
              </p:nvGrpSpPr>
              <p:grpSpPr bwMode="auto">
                <a:xfrm>
                  <a:off x="6102" y="5493"/>
                  <a:ext cx="663" cy="2298"/>
                  <a:chOff x="6102" y="5493"/>
                  <a:chExt cx="663" cy="2298"/>
                </a:xfrm>
              </p:grpSpPr>
              <p:grpSp>
                <p:nvGrpSpPr>
                  <p:cNvPr id="27734" name="Group 43"/>
                  <p:cNvGrpSpPr>
                    <a:grpSpLocks/>
                  </p:cNvGrpSpPr>
                  <p:nvPr/>
                </p:nvGrpSpPr>
                <p:grpSpPr bwMode="auto">
                  <a:xfrm rot="144924">
                    <a:off x="6102" y="5765"/>
                    <a:ext cx="663" cy="2026"/>
                    <a:chOff x="2125" y="8571"/>
                    <a:chExt cx="663" cy="2026"/>
                  </a:xfrm>
                </p:grpSpPr>
                <p:grpSp>
                  <p:nvGrpSpPr>
                    <p:cNvPr id="27736" name="Group 44"/>
                    <p:cNvGrpSpPr>
                      <a:grpSpLocks/>
                    </p:cNvGrpSpPr>
                    <p:nvPr/>
                  </p:nvGrpSpPr>
                  <p:grpSpPr bwMode="auto">
                    <a:xfrm rot="5321579">
                      <a:off x="2211" y="8485"/>
                      <a:ext cx="275" cy="448"/>
                      <a:chOff x="4297" y="9376"/>
                      <a:chExt cx="1220" cy="2462"/>
                    </a:xfrm>
                  </p:grpSpPr>
                  <p:sp>
                    <p:nvSpPr>
                      <p:cNvPr id="27758" name="Arc 45"/>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59" name="Arc 46"/>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37" name="Group 47"/>
                    <p:cNvGrpSpPr>
                      <a:grpSpLocks/>
                    </p:cNvGrpSpPr>
                    <p:nvPr/>
                  </p:nvGrpSpPr>
                  <p:grpSpPr bwMode="auto">
                    <a:xfrm rot="5321579">
                      <a:off x="2242" y="8718"/>
                      <a:ext cx="275" cy="449"/>
                      <a:chOff x="4297" y="9376"/>
                      <a:chExt cx="1220" cy="2462"/>
                    </a:xfrm>
                  </p:grpSpPr>
                  <p:sp>
                    <p:nvSpPr>
                      <p:cNvPr id="27756" name="Arc 48"/>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57" name="Arc 49"/>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38" name="Group 50"/>
                    <p:cNvGrpSpPr>
                      <a:grpSpLocks/>
                    </p:cNvGrpSpPr>
                    <p:nvPr/>
                  </p:nvGrpSpPr>
                  <p:grpSpPr bwMode="auto">
                    <a:xfrm rot="5321579">
                      <a:off x="2262" y="8984"/>
                      <a:ext cx="275" cy="448"/>
                      <a:chOff x="4297" y="9376"/>
                      <a:chExt cx="1220" cy="2462"/>
                    </a:xfrm>
                  </p:grpSpPr>
                  <p:sp>
                    <p:nvSpPr>
                      <p:cNvPr id="27754" name="Arc 51"/>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55" name="Arc 52"/>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39" name="Group 53"/>
                    <p:cNvGrpSpPr>
                      <a:grpSpLocks/>
                    </p:cNvGrpSpPr>
                    <p:nvPr/>
                  </p:nvGrpSpPr>
                  <p:grpSpPr bwMode="auto">
                    <a:xfrm rot="5321579">
                      <a:off x="2293" y="9237"/>
                      <a:ext cx="275" cy="449"/>
                      <a:chOff x="4297" y="9376"/>
                      <a:chExt cx="1220" cy="2462"/>
                    </a:xfrm>
                  </p:grpSpPr>
                  <p:sp>
                    <p:nvSpPr>
                      <p:cNvPr id="27752" name="Arc 5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53" name="Arc 5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40" name="Group 56"/>
                    <p:cNvGrpSpPr>
                      <a:grpSpLocks/>
                    </p:cNvGrpSpPr>
                    <p:nvPr/>
                  </p:nvGrpSpPr>
                  <p:grpSpPr bwMode="auto">
                    <a:xfrm rot="5321579">
                      <a:off x="2326" y="9482"/>
                      <a:ext cx="275" cy="448"/>
                      <a:chOff x="4297" y="9376"/>
                      <a:chExt cx="1220" cy="2462"/>
                    </a:xfrm>
                  </p:grpSpPr>
                  <p:sp>
                    <p:nvSpPr>
                      <p:cNvPr id="27750" name="Arc 5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51" name="Arc 5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41" name="Group 59"/>
                    <p:cNvGrpSpPr>
                      <a:grpSpLocks/>
                    </p:cNvGrpSpPr>
                    <p:nvPr/>
                  </p:nvGrpSpPr>
                  <p:grpSpPr bwMode="auto">
                    <a:xfrm rot="5321579">
                      <a:off x="2362" y="9738"/>
                      <a:ext cx="275" cy="448"/>
                      <a:chOff x="4297" y="9376"/>
                      <a:chExt cx="1220" cy="2462"/>
                    </a:xfrm>
                  </p:grpSpPr>
                  <p:sp>
                    <p:nvSpPr>
                      <p:cNvPr id="27748" name="Arc 6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49" name="Arc 6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42" name="Group 62"/>
                    <p:cNvGrpSpPr>
                      <a:grpSpLocks/>
                    </p:cNvGrpSpPr>
                    <p:nvPr/>
                  </p:nvGrpSpPr>
                  <p:grpSpPr bwMode="auto">
                    <a:xfrm rot="5321579">
                      <a:off x="2393" y="9991"/>
                      <a:ext cx="275" cy="449"/>
                      <a:chOff x="4297" y="9376"/>
                      <a:chExt cx="1220" cy="2462"/>
                    </a:xfrm>
                  </p:grpSpPr>
                  <p:sp>
                    <p:nvSpPr>
                      <p:cNvPr id="27746" name="Arc 6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47" name="Arc 6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43" name="Group 65"/>
                    <p:cNvGrpSpPr>
                      <a:grpSpLocks/>
                    </p:cNvGrpSpPr>
                    <p:nvPr/>
                  </p:nvGrpSpPr>
                  <p:grpSpPr bwMode="auto">
                    <a:xfrm rot="5321579">
                      <a:off x="2426" y="10236"/>
                      <a:ext cx="275" cy="448"/>
                      <a:chOff x="4297" y="9376"/>
                      <a:chExt cx="1220" cy="2462"/>
                    </a:xfrm>
                  </p:grpSpPr>
                  <p:sp>
                    <p:nvSpPr>
                      <p:cNvPr id="27744" name="Arc 6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45" name="Arc 6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7735" name="Freeform 68"/>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7731" name="Group 69"/>
                <p:cNvGrpSpPr>
                  <a:grpSpLocks/>
                </p:cNvGrpSpPr>
                <p:nvPr/>
              </p:nvGrpSpPr>
              <p:grpSpPr bwMode="auto">
                <a:xfrm rot="5321579">
                  <a:off x="6376" y="7676"/>
                  <a:ext cx="275" cy="448"/>
                  <a:chOff x="4297" y="9376"/>
                  <a:chExt cx="1220" cy="2462"/>
                </a:xfrm>
              </p:grpSpPr>
              <p:sp>
                <p:nvSpPr>
                  <p:cNvPr id="27732" name="Arc 7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33" name="Arc 7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7729" name="Freeform 72"/>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7677" name="Group 73"/>
            <p:cNvGrpSpPr>
              <a:grpSpLocks/>
            </p:cNvGrpSpPr>
            <p:nvPr/>
          </p:nvGrpSpPr>
          <p:grpSpPr bwMode="auto">
            <a:xfrm rot="-10504226">
              <a:off x="3570305" y="1898525"/>
              <a:ext cx="432435" cy="1562100"/>
              <a:chOff x="6102" y="5493"/>
              <a:chExt cx="681" cy="2827"/>
            </a:xfrm>
          </p:grpSpPr>
          <p:grpSp>
            <p:nvGrpSpPr>
              <p:cNvPr id="27696" name="Group 74"/>
              <p:cNvGrpSpPr>
                <a:grpSpLocks/>
              </p:cNvGrpSpPr>
              <p:nvPr/>
            </p:nvGrpSpPr>
            <p:grpSpPr bwMode="auto">
              <a:xfrm>
                <a:off x="6102" y="5493"/>
                <a:ext cx="663" cy="2544"/>
                <a:chOff x="6102" y="5493"/>
                <a:chExt cx="663" cy="2544"/>
              </a:xfrm>
            </p:grpSpPr>
            <p:grpSp>
              <p:nvGrpSpPr>
                <p:cNvPr id="27698" name="Group 75"/>
                <p:cNvGrpSpPr>
                  <a:grpSpLocks/>
                </p:cNvGrpSpPr>
                <p:nvPr/>
              </p:nvGrpSpPr>
              <p:grpSpPr bwMode="auto">
                <a:xfrm>
                  <a:off x="6102" y="5493"/>
                  <a:ext cx="663" cy="2298"/>
                  <a:chOff x="6102" y="5493"/>
                  <a:chExt cx="663" cy="2298"/>
                </a:xfrm>
              </p:grpSpPr>
              <p:grpSp>
                <p:nvGrpSpPr>
                  <p:cNvPr id="27702" name="Group 76"/>
                  <p:cNvGrpSpPr>
                    <a:grpSpLocks/>
                  </p:cNvGrpSpPr>
                  <p:nvPr/>
                </p:nvGrpSpPr>
                <p:grpSpPr bwMode="auto">
                  <a:xfrm rot="144924">
                    <a:off x="6102" y="5765"/>
                    <a:ext cx="663" cy="2026"/>
                    <a:chOff x="2125" y="8571"/>
                    <a:chExt cx="663" cy="2026"/>
                  </a:xfrm>
                </p:grpSpPr>
                <p:grpSp>
                  <p:nvGrpSpPr>
                    <p:cNvPr id="27704" name="Group 77"/>
                    <p:cNvGrpSpPr>
                      <a:grpSpLocks/>
                    </p:cNvGrpSpPr>
                    <p:nvPr/>
                  </p:nvGrpSpPr>
                  <p:grpSpPr bwMode="auto">
                    <a:xfrm rot="5321579">
                      <a:off x="2211" y="8485"/>
                      <a:ext cx="275" cy="448"/>
                      <a:chOff x="4297" y="9376"/>
                      <a:chExt cx="1220" cy="2462"/>
                    </a:xfrm>
                  </p:grpSpPr>
                  <p:sp>
                    <p:nvSpPr>
                      <p:cNvPr id="27726" name="Arc 78"/>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27" name="Arc 79"/>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05" name="Group 80"/>
                    <p:cNvGrpSpPr>
                      <a:grpSpLocks/>
                    </p:cNvGrpSpPr>
                    <p:nvPr/>
                  </p:nvGrpSpPr>
                  <p:grpSpPr bwMode="auto">
                    <a:xfrm rot="5321579">
                      <a:off x="2242" y="8718"/>
                      <a:ext cx="275" cy="449"/>
                      <a:chOff x="4297" y="9376"/>
                      <a:chExt cx="1220" cy="2462"/>
                    </a:xfrm>
                  </p:grpSpPr>
                  <p:sp>
                    <p:nvSpPr>
                      <p:cNvPr id="27724" name="Arc 81"/>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25" name="Arc 82"/>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06" name="Group 83"/>
                    <p:cNvGrpSpPr>
                      <a:grpSpLocks/>
                    </p:cNvGrpSpPr>
                    <p:nvPr/>
                  </p:nvGrpSpPr>
                  <p:grpSpPr bwMode="auto">
                    <a:xfrm rot="5321579">
                      <a:off x="2262" y="8984"/>
                      <a:ext cx="275" cy="448"/>
                      <a:chOff x="4297" y="9376"/>
                      <a:chExt cx="1220" cy="2462"/>
                    </a:xfrm>
                  </p:grpSpPr>
                  <p:sp>
                    <p:nvSpPr>
                      <p:cNvPr id="27722" name="Arc 8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23" name="Arc 8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07" name="Group 86"/>
                    <p:cNvGrpSpPr>
                      <a:grpSpLocks/>
                    </p:cNvGrpSpPr>
                    <p:nvPr/>
                  </p:nvGrpSpPr>
                  <p:grpSpPr bwMode="auto">
                    <a:xfrm rot="5321579">
                      <a:off x="2293" y="9237"/>
                      <a:ext cx="275" cy="449"/>
                      <a:chOff x="4297" y="9376"/>
                      <a:chExt cx="1220" cy="2462"/>
                    </a:xfrm>
                  </p:grpSpPr>
                  <p:sp>
                    <p:nvSpPr>
                      <p:cNvPr id="27720" name="Arc 8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21" name="Arc 8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08" name="Group 89"/>
                    <p:cNvGrpSpPr>
                      <a:grpSpLocks/>
                    </p:cNvGrpSpPr>
                    <p:nvPr/>
                  </p:nvGrpSpPr>
                  <p:grpSpPr bwMode="auto">
                    <a:xfrm rot="5321579">
                      <a:off x="2326" y="9482"/>
                      <a:ext cx="275" cy="448"/>
                      <a:chOff x="4297" y="9376"/>
                      <a:chExt cx="1220" cy="2462"/>
                    </a:xfrm>
                  </p:grpSpPr>
                  <p:sp>
                    <p:nvSpPr>
                      <p:cNvPr id="27718" name="Arc 9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19" name="Arc 9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09" name="Group 92"/>
                    <p:cNvGrpSpPr>
                      <a:grpSpLocks/>
                    </p:cNvGrpSpPr>
                    <p:nvPr/>
                  </p:nvGrpSpPr>
                  <p:grpSpPr bwMode="auto">
                    <a:xfrm rot="5321579">
                      <a:off x="2362" y="9738"/>
                      <a:ext cx="275" cy="448"/>
                      <a:chOff x="4297" y="9376"/>
                      <a:chExt cx="1220" cy="2462"/>
                    </a:xfrm>
                  </p:grpSpPr>
                  <p:sp>
                    <p:nvSpPr>
                      <p:cNvPr id="27716" name="Arc 9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17" name="Arc 9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10" name="Group 95"/>
                    <p:cNvGrpSpPr>
                      <a:grpSpLocks/>
                    </p:cNvGrpSpPr>
                    <p:nvPr/>
                  </p:nvGrpSpPr>
                  <p:grpSpPr bwMode="auto">
                    <a:xfrm rot="5321579">
                      <a:off x="2393" y="9991"/>
                      <a:ext cx="275" cy="449"/>
                      <a:chOff x="4297" y="9376"/>
                      <a:chExt cx="1220" cy="2462"/>
                    </a:xfrm>
                  </p:grpSpPr>
                  <p:sp>
                    <p:nvSpPr>
                      <p:cNvPr id="27714" name="Arc 9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15" name="Arc 9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11" name="Group 98"/>
                    <p:cNvGrpSpPr>
                      <a:grpSpLocks/>
                    </p:cNvGrpSpPr>
                    <p:nvPr/>
                  </p:nvGrpSpPr>
                  <p:grpSpPr bwMode="auto">
                    <a:xfrm rot="5321579">
                      <a:off x="2426" y="10236"/>
                      <a:ext cx="275" cy="448"/>
                      <a:chOff x="4297" y="9376"/>
                      <a:chExt cx="1220" cy="2462"/>
                    </a:xfrm>
                  </p:grpSpPr>
                  <p:sp>
                    <p:nvSpPr>
                      <p:cNvPr id="27712" name="Arc 99"/>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13" name="Arc 100"/>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7703" name="Freeform 101"/>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7699" name="Group 102"/>
                <p:cNvGrpSpPr>
                  <a:grpSpLocks/>
                </p:cNvGrpSpPr>
                <p:nvPr/>
              </p:nvGrpSpPr>
              <p:grpSpPr bwMode="auto">
                <a:xfrm rot="5321579">
                  <a:off x="6376" y="7676"/>
                  <a:ext cx="275" cy="448"/>
                  <a:chOff x="4297" y="9376"/>
                  <a:chExt cx="1220" cy="2462"/>
                </a:xfrm>
              </p:grpSpPr>
              <p:sp>
                <p:nvSpPr>
                  <p:cNvPr id="27700" name="Arc 10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01" name="Arc 10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7697" name="Freeform 105"/>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27678" name="Line 110"/>
            <p:cNvSpPr>
              <a:spLocks noChangeShapeType="1"/>
            </p:cNvSpPr>
            <p:nvPr/>
          </p:nvSpPr>
          <p:spPr bwMode="auto">
            <a:xfrm>
              <a:off x="5681678" y="1873238"/>
              <a:ext cx="914400" cy="0"/>
            </a:xfrm>
            <a:prstGeom prst="line">
              <a:avLst/>
            </a:prstGeom>
            <a:noFill/>
            <a:ln w="9525">
              <a:solidFill>
                <a:srgbClr val="000000"/>
              </a:solidFill>
              <a:round/>
              <a:headEnd/>
              <a:tailEnd/>
            </a:ln>
          </p:spPr>
          <p:txBody>
            <a:bodyPr/>
            <a:lstStyle/>
            <a:p>
              <a:endParaRPr lang="fr-FR"/>
            </a:p>
          </p:txBody>
        </p:sp>
        <p:sp>
          <p:nvSpPr>
            <p:cNvPr id="27679" name="Line 111"/>
            <p:cNvSpPr>
              <a:spLocks noChangeShapeType="1"/>
            </p:cNvSpPr>
            <p:nvPr/>
          </p:nvSpPr>
          <p:spPr bwMode="auto">
            <a:xfrm>
              <a:off x="2062178" y="1911338"/>
              <a:ext cx="114300" cy="0"/>
            </a:xfrm>
            <a:prstGeom prst="line">
              <a:avLst/>
            </a:prstGeom>
            <a:noFill/>
            <a:ln w="9525">
              <a:solidFill>
                <a:srgbClr val="000000"/>
              </a:solidFill>
              <a:round/>
              <a:headEnd/>
              <a:tailEnd type="stealth" w="med" len="med"/>
            </a:ln>
          </p:spPr>
          <p:txBody>
            <a:bodyPr/>
            <a:lstStyle/>
            <a:p>
              <a:endParaRPr lang="fr-FR"/>
            </a:p>
          </p:txBody>
        </p:sp>
        <p:sp>
          <p:nvSpPr>
            <p:cNvPr id="27680" name="Line 112"/>
            <p:cNvSpPr>
              <a:spLocks noChangeShapeType="1"/>
            </p:cNvSpPr>
            <p:nvPr/>
          </p:nvSpPr>
          <p:spPr bwMode="auto">
            <a:xfrm flipH="1">
              <a:off x="1719278" y="1911338"/>
              <a:ext cx="1485900" cy="0"/>
            </a:xfrm>
            <a:prstGeom prst="line">
              <a:avLst/>
            </a:prstGeom>
            <a:noFill/>
            <a:ln w="9525">
              <a:solidFill>
                <a:srgbClr val="000000"/>
              </a:solidFill>
              <a:round/>
              <a:headEnd/>
              <a:tailEnd/>
            </a:ln>
          </p:spPr>
          <p:txBody>
            <a:bodyPr/>
            <a:lstStyle/>
            <a:p>
              <a:endParaRPr lang="fr-FR"/>
            </a:p>
          </p:txBody>
        </p:sp>
        <p:sp>
          <p:nvSpPr>
            <p:cNvPr id="27681" name="Line 113"/>
            <p:cNvSpPr>
              <a:spLocks noChangeShapeType="1"/>
            </p:cNvSpPr>
            <p:nvPr/>
          </p:nvSpPr>
          <p:spPr bwMode="auto">
            <a:xfrm flipH="1">
              <a:off x="1808178" y="3460738"/>
              <a:ext cx="1485900" cy="0"/>
            </a:xfrm>
            <a:prstGeom prst="line">
              <a:avLst/>
            </a:prstGeom>
            <a:noFill/>
            <a:ln w="9525">
              <a:solidFill>
                <a:srgbClr val="000000"/>
              </a:solidFill>
              <a:round/>
              <a:headEnd/>
              <a:tailEnd/>
            </a:ln>
          </p:spPr>
          <p:txBody>
            <a:bodyPr/>
            <a:lstStyle/>
            <a:p>
              <a:endParaRPr lang="fr-FR"/>
            </a:p>
          </p:txBody>
        </p:sp>
        <p:sp>
          <p:nvSpPr>
            <p:cNvPr id="27682" name="Line 114"/>
            <p:cNvSpPr>
              <a:spLocks noChangeShapeType="1"/>
            </p:cNvSpPr>
            <p:nvPr/>
          </p:nvSpPr>
          <p:spPr bwMode="auto">
            <a:xfrm>
              <a:off x="3713178" y="1885938"/>
              <a:ext cx="685800" cy="0"/>
            </a:xfrm>
            <a:prstGeom prst="line">
              <a:avLst/>
            </a:prstGeom>
            <a:noFill/>
            <a:ln w="9525">
              <a:solidFill>
                <a:srgbClr val="000000"/>
              </a:solidFill>
              <a:round/>
              <a:headEnd/>
              <a:tailEnd/>
            </a:ln>
          </p:spPr>
          <p:txBody>
            <a:bodyPr/>
            <a:lstStyle/>
            <a:p>
              <a:endParaRPr lang="fr-FR"/>
            </a:p>
          </p:txBody>
        </p:sp>
        <p:sp>
          <p:nvSpPr>
            <p:cNvPr id="27683" name="Line 115"/>
            <p:cNvSpPr>
              <a:spLocks noChangeShapeType="1"/>
            </p:cNvSpPr>
            <p:nvPr/>
          </p:nvSpPr>
          <p:spPr bwMode="auto">
            <a:xfrm flipV="1">
              <a:off x="1947878" y="1974838"/>
              <a:ext cx="0" cy="1371600"/>
            </a:xfrm>
            <a:prstGeom prst="line">
              <a:avLst/>
            </a:prstGeom>
            <a:noFill/>
            <a:ln w="9525">
              <a:solidFill>
                <a:srgbClr val="000000"/>
              </a:solidFill>
              <a:round/>
              <a:headEnd/>
              <a:tailEnd type="triangle" w="med" len="med"/>
            </a:ln>
          </p:spPr>
          <p:txBody>
            <a:bodyPr/>
            <a:lstStyle/>
            <a:p>
              <a:endParaRPr lang="fr-FR"/>
            </a:p>
          </p:txBody>
        </p:sp>
        <p:sp>
          <p:nvSpPr>
            <p:cNvPr id="27684" name="Line 116"/>
            <p:cNvSpPr>
              <a:spLocks noChangeShapeType="1"/>
            </p:cNvSpPr>
            <p:nvPr/>
          </p:nvSpPr>
          <p:spPr bwMode="auto">
            <a:xfrm flipV="1">
              <a:off x="4005278" y="2089138"/>
              <a:ext cx="0" cy="1143000"/>
            </a:xfrm>
            <a:prstGeom prst="line">
              <a:avLst/>
            </a:prstGeom>
            <a:noFill/>
            <a:ln w="9525">
              <a:solidFill>
                <a:srgbClr val="000000"/>
              </a:solidFill>
              <a:round/>
              <a:headEnd/>
              <a:tailEnd type="triangle" w="med" len="med"/>
            </a:ln>
          </p:spPr>
          <p:txBody>
            <a:bodyPr/>
            <a:lstStyle/>
            <a:p>
              <a:endParaRPr lang="fr-FR"/>
            </a:p>
          </p:txBody>
        </p:sp>
        <p:sp>
          <p:nvSpPr>
            <p:cNvPr id="27685" name="Line 117"/>
            <p:cNvSpPr>
              <a:spLocks noChangeShapeType="1"/>
            </p:cNvSpPr>
            <p:nvPr/>
          </p:nvSpPr>
          <p:spPr bwMode="auto">
            <a:xfrm>
              <a:off x="3814778" y="3435338"/>
              <a:ext cx="2971800" cy="0"/>
            </a:xfrm>
            <a:prstGeom prst="line">
              <a:avLst/>
            </a:prstGeom>
            <a:noFill/>
            <a:ln w="9525">
              <a:solidFill>
                <a:srgbClr val="000000"/>
              </a:solidFill>
              <a:round/>
              <a:headEnd/>
              <a:tailEnd/>
            </a:ln>
          </p:spPr>
          <p:txBody>
            <a:bodyPr/>
            <a:lstStyle/>
            <a:p>
              <a:endParaRPr lang="fr-FR"/>
            </a:p>
          </p:txBody>
        </p:sp>
        <p:sp>
          <p:nvSpPr>
            <p:cNvPr id="27686" name="Line 118"/>
            <p:cNvSpPr>
              <a:spLocks noChangeShapeType="1"/>
            </p:cNvSpPr>
            <p:nvPr/>
          </p:nvSpPr>
          <p:spPr bwMode="auto">
            <a:xfrm>
              <a:off x="6291278" y="1873238"/>
              <a:ext cx="114300" cy="0"/>
            </a:xfrm>
            <a:prstGeom prst="line">
              <a:avLst/>
            </a:prstGeom>
            <a:noFill/>
            <a:ln w="9525">
              <a:solidFill>
                <a:srgbClr val="000000"/>
              </a:solidFill>
              <a:round/>
              <a:headEnd/>
              <a:tailEnd type="stealth" w="med" len="med"/>
            </a:ln>
          </p:spPr>
          <p:txBody>
            <a:bodyPr/>
            <a:lstStyle/>
            <a:p>
              <a:endParaRPr lang="fr-FR"/>
            </a:p>
          </p:txBody>
        </p:sp>
        <p:sp>
          <p:nvSpPr>
            <p:cNvPr id="27687" name="Line 119"/>
            <p:cNvSpPr>
              <a:spLocks noChangeShapeType="1"/>
            </p:cNvSpPr>
            <p:nvPr/>
          </p:nvSpPr>
          <p:spPr bwMode="auto">
            <a:xfrm flipV="1">
              <a:off x="6189678" y="1974838"/>
              <a:ext cx="0" cy="1371600"/>
            </a:xfrm>
            <a:prstGeom prst="line">
              <a:avLst/>
            </a:prstGeom>
            <a:noFill/>
            <a:ln w="9525">
              <a:solidFill>
                <a:srgbClr val="000000"/>
              </a:solidFill>
              <a:round/>
              <a:headEnd/>
              <a:tailEnd type="triangle" w="med" len="med"/>
            </a:ln>
          </p:spPr>
          <p:txBody>
            <a:bodyPr/>
            <a:lstStyle/>
            <a:p>
              <a:endParaRPr lang="fr-FR"/>
            </a:p>
          </p:txBody>
        </p:sp>
        <p:sp>
          <p:nvSpPr>
            <p:cNvPr id="27688" name="Text Box 209"/>
            <p:cNvSpPr txBox="1">
              <a:spLocks noChangeArrowheads="1"/>
            </p:cNvSpPr>
            <p:nvPr/>
          </p:nvSpPr>
          <p:spPr bwMode="auto">
            <a:xfrm>
              <a:off x="3071802" y="3571876"/>
              <a:ext cx="712802" cy="342898"/>
            </a:xfrm>
            <a:prstGeom prst="rect">
              <a:avLst/>
            </a:prstGeom>
            <a:noFill/>
            <a:ln w="9525">
              <a:noFill/>
              <a:miter lim="800000"/>
              <a:headEnd/>
              <a:tailEnd/>
            </a:ln>
          </p:spPr>
          <p:txBody>
            <a:bodyPr/>
            <a:lstStyle/>
            <a:p>
              <a:r>
                <a:rPr lang="fr-FR" sz="1600" i="1"/>
                <a:t>(T.P)</a:t>
              </a:r>
            </a:p>
            <a:p>
              <a:r>
                <a:rPr lang="fr-FR" sz="1600" i="1"/>
                <a:t>   </a:t>
              </a:r>
              <a:endParaRPr lang="fr-FR" sz="1600"/>
            </a:p>
          </p:txBody>
        </p:sp>
        <p:sp>
          <p:nvSpPr>
            <p:cNvPr id="27689" name="ZoneTexte 122"/>
            <p:cNvSpPr txBox="1">
              <a:spLocks noChangeArrowheads="1"/>
            </p:cNvSpPr>
            <p:nvPr/>
          </p:nvSpPr>
          <p:spPr bwMode="auto">
            <a:xfrm>
              <a:off x="1928794" y="1500174"/>
              <a:ext cx="333746" cy="369332"/>
            </a:xfrm>
            <a:prstGeom prst="rect">
              <a:avLst/>
            </a:prstGeom>
            <a:noFill/>
            <a:ln w="9525">
              <a:noFill/>
              <a:miter lim="800000"/>
              <a:headEnd/>
              <a:tailEnd/>
            </a:ln>
          </p:spPr>
          <p:txBody>
            <a:bodyPr wrap="none">
              <a:spAutoFit/>
            </a:bodyPr>
            <a:lstStyle/>
            <a:p>
              <a:r>
                <a:rPr lang="fr-FR" u="sng"/>
                <a:t>I</a:t>
              </a:r>
              <a:r>
                <a:rPr lang="fr-FR" baseline="-25000"/>
                <a:t>1</a:t>
              </a:r>
            </a:p>
          </p:txBody>
        </p:sp>
        <p:sp>
          <p:nvSpPr>
            <p:cNvPr id="27690" name="ZoneTexte 123"/>
            <p:cNvSpPr txBox="1">
              <a:spLocks noChangeArrowheads="1"/>
            </p:cNvSpPr>
            <p:nvPr/>
          </p:nvSpPr>
          <p:spPr bwMode="auto">
            <a:xfrm>
              <a:off x="1500166" y="2000240"/>
              <a:ext cx="436338" cy="369332"/>
            </a:xfrm>
            <a:prstGeom prst="rect">
              <a:avLst/>
            </a:prstGeom>
            <a:noFill/>
            <a:ln w="9525">
              <a:noFill/>
              <a:miter lim="800000"/>
              <a:headEnd/>
              <a:tailEnd/>
            </a:ln>
          </p:spPr>
          <p:txBody>
            <a:bodyPr wrap="none">
              <a:spAutoFit/>
            </a:bodyPr>
            <a:lstStyle/>
            <a:p>
              <a:r>
                <a:rPr lang="fr-FR" u="sng"/>
                <a:t>U</a:t>
              </a:r>
              <a:r>
                <a:rPr lang="fr-FR" baseline="-25000"/>
                <a:t>1</a:t>
              </a:r>
            </a:p>
          </p:txBody>
        </p:sp>
        <p:sp>
          <p:nvSpPr>
            <p:cNvPr id="27691" name="ZoneTexte 124"/>
            <p:cNvSpPr txBox="1">
              <a:spLocks noChangeArrowheads="1"/>
            </p:cNvSpPr>
            <p:nvPr/>
          </p:nvSpPr>
          <p:spPr bwMode="auto">
            <a:xfrm>
              <a:off x="4357686" y="1500174"/>
              <a:ext cx="367408" cy="338554"/>
            </a:xfrm>
            <a:prstGeom prst="rect">
              <a:avLst/>
            </a:prstGeom>
            <a:noFill/>
            <a:ln w="9525">
              <a:noFill/>
              <a:miter lim="800000"/>
              <a:headEnd/>
              <a:tailEnd/>
            </a:ln>
          </p:spPr>
          <p:txBody>
            <a:bodyPr wrap="none">
              <a:spAutoFit/>
            </a:bodyPr>
            <a:lstStyle/>
            <a:p>
              <a:r>
                <a:rPr lang="fr-FR" sz="1600"/>
                <a:t>r</a:t>
              </a:r>
              <a:r>
                <a:rPr lang="fr-FR" sz="1600" baseline="-25000"/>
                <a:t>t2</a:t>
              </a:r>
            </a:p>
          </p:txBody>
        </p:sp>
        <p:sp>
          <p:nvSpPr>
            <p:cNvPr id="27692" name="ZoneTexte 125"/>
            <p:cNvSpPr txBox="1">
              <a:spLocks noChangeArrowheads="1"/>
            </p:cNvSpPr>
            <p:nvPr/>
          </p:nvSpPr>
          <p:spPr bwMode="auto">
            <a:xfrm>
              <a:off x="5072066" y="1500174"/>
              <a:ext cx="445956" cy="338554"/>
            </a:xfrm>
            <a:prstGeom prst="rect">
              <a:avLst/>
            </a:prstGeom>
            <a:noFill/>
            <a:ln w="9525">
              <a:noFill/>
              <a:miter lim="800000"/>
              <a:headEnd/>
              <a:tailEnd/>
            </a:ln>
          </p:spPr>
          <p:txBody>
            <a:bodyPr wrap="none">
              <a:spAutoFit/>
            </a:bodyPr>
            <a:lstStyle/>
            <a:p>
              <a:r>
                <a:rPr lang="fr-FR" sz="1600"/>
                <a:t>jx</a:t>
              </a:r>
              <a:r>
                <a:rPr lang="fr-FR" sz="1600" baseline="-25000"/>
                <a:t>t2</a:t>
              </a:r>
            </a:p>
          </p:txBody>
        </p:sp>
        <p:sp>
          <p:nvSpPr>
            <p:cNvPr id="27693" name="ZoneTexte 126"/>
            <p:cNvSpPr txBox="1">
              <a:spLocks noChangeArrowheads="1"/>
            </p:cNvSpPr>
            <p:nvPr/>
          </p:nvSpPr>
          <p:spPr bwMode="auto">
            <a:xfrm>
              <a:off x="6143636" y="1500174"/>
              <a:ext cx="333746" cy="369332"/>
            </a:xfrm>
            <a:prstGeom prst="rect">
              <a:avLst/>
            </a:prstGeom>
            <a:noFill/>
            <a:ln w="9525">
              <a:noFill/>
              <a:miter lim="800000"/>
              <a:headEnd/>
              <a:tailEnd/>
            </a:ln>
          </p:spPr>
          <p:txBody>
            <a:bodyPr wrap="none">
              <a:spAutoFit/>
            </a:bodyPr>
            <a:lstStyle/>
            <a:p>
              <a:r>
                <a:rPr lang="fr-FR" u="sng"/>
                <a:t>I</a:t>
              </a:r>
              <a:r>
                <a:rPr lang="fr-FR" baseline="-25000"/>
                <a:t>2</a:t>
              </a:r>
            </a:p>
          </p:txBody>
        </p:sp>
        <p:sp>
          <p:nvSpPr>
            <p:cNvPr id="27694" name="ZoneTexte 127"/>
            <p:cNvSpPr txBox="1">
              <a:spLocks noChangeArrowheads="1"/>
            </p:cNvSpPr>
            <p:nvPr/>
          </p:nvSpPr>
          <p:spPr bwMode="auto">
            <a:xfrm>
              <a:off x="6196071" y="2498286"/>
              <a:ext cx="436338" cy="369332"/>
            </a:xfrm>
            <a:prstGeom prst="rect">
              <a:avLst/>
            </a:prstGeom>
            <a:noFill/>
            <a:ln w="9525">
              <a:noFill/>
              <a:miter lim="800000"/>
              <a:headEnd/>
              <a:tailEnd/>
            </a:ln>
          </p:spPr>
          <p:txBody>
            <a:bodyPr wrap="none">
              <a:spAutoFit/>
            </a:bodyPr>
            <a:lstStyle/>
            <a:p>
              <a:r>
                <a:rPr lang="fr-FR" u="sng" dirty="0"/>
                <a:t>U</a:t>
              </a:r>
              <a:r>
                <a:rPr lang="fr-FR" baseline="-25000" dirty="0"/>
                <a:t>2</a:t>
              </a:r>
            </a:p>
          </p:txBody>
        </p:sp>
        <p:sp>
          <p:nvSpPr>
            <p:cNvPr id="27695" name="ZoneTexte 128"/>
            <p:cNvSpPr txBox="1">
              <a:spLocks noChangeArrowheads="1"/>
            </p:cNvSpPr>
            <p:nvPr/>
          </p:nvSpPr>
          <p:spPr bwMode="auto">
            <a:xfrm>
              <a:off x="3968360" y="2549115"/>
              <a:ext cx="1096783" cy="502704"/>
            </a:xfrm>
            <a:prstGeom prst="rect">
              <a:avLst/>
            </a:prstGeom>
            <a:noFill/>
            <a:ln w="9525">
              <a:noFill/>
              <a:miter lim="800000"/>
              <a:headEnd/>
              <a:tailEnd/>
            </a:ln>
          </p:spPr>
          <p:txBody>
            <a:bodyPr wrap="none">
              <a:spAutoFit/>
            </a:bodyPr>
            <a:lstStyle/>
            <a:p>
              <a:r>
                <a:rPr lang="fr-FR" sz="1600" dirty="0"/>
                <a:t>-m</a:t>
              </a:r>
              <a:r>
                <a:rPr lang="fr-FR" sz="1600" u="sng" dirty="0"/>
                <a:t>U</a:t>
              </a:r>
              <a:r>
                <a:rPr lang="fr-FR" sz="1600" baseline="-25000" dirty="0"/>
                <a:t>1</a:t>
              </a:r>
              <a:r>
                <a:rPr lang="fr-FR" sz="1600" dirty="0"/>
                <a:t>=</a:t>
              </a:r>
              <a:r>
                <a:rPr lang="fr-FR" sz="1600" u="sng" dirty="0"/>
                <a:t>U</a:t>
              </a:r>
              <a:r>
                <a:rPr lang="fr-FR" sz="1600" baseline="-25000" dirty="0"/>
                <a:t>2O</a:t>
              </a:r>
            </a:p>
            <a:p>
              <a:endParaRPr lang="fr-FR" sz="1600" baseline="-25000" dirty="0"/>
            </a:p>
          </p:txBody>
        </p:sp>
        <p:sp>
          <p:nvSpPr>
            <p:cNvPr id="125" name="ZoneTexte 128"/>
            <p:cNvSpPr txBox="1">
              <a:spLocks noChangeArrowheads="1"/>
            </p:cNvSpPr>
            <p:nvPr/>
          </p:nvSpPr>
          <p:spPr bwMode="auto">
            <a:xfrm>
              <a:off x="1570935" y="4322376"/>
              <a:ext cx="3424359" cy="338556"/>
            </a:xfrm>
            <a:prstGeom prst="rect">
              <a:avLst/>
            </a:prstGeom>
            <a:noFill/>
            <a:ln w="9525">
              <a:noFill/>
              <a:miter lim="800000"/>
              <a:headEnd/>
              <a:tailEnd/>
            </a:ln>
          </p:spPr>
          <p:txBody>
            <a:bodyPr wrap="none">
              <a:spAutoFit/>
            </a:bodyPr>
            <a:lstStyle/>
            <a:p>
              <a:r>
                <a:rPr lang="fr-FR" sz="1600" u="sng" dirty="0"/>
                <a:t>U</a:t>
              </a:r>
              <a:r>
                <a:rPr lang="fr-FR" sz="1600" baseline="-25000" dirty="0"/>
                <a:t>2O </a:t>
              </a:r>
              <a:r>
                <a:rPr lang="fr-FR" sz="1600" dirty="0"/>
                <a:t>est la tension secondaire à vide</a:t>
              </a:r>
              <a:endParaRPr lang="fr-FR" sz="1600" baseline="-25000" dirty="0"/>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41</a:t>
            </a:fld>
            <a:endParaRPr lang="fr-FR"/>
          </a:p>
        </p:txBody>
      </p:sp>
    </p:spTree>
    <p:extLst>
      <p:ext uri="{BB962C8B-B14F-4D97-AF65-F5344CB8AC3E}">
        <p14:creationId xmlns:p14="http://schemas.microsoft.com/office/powerpoint/2010/main" val="797371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816"/>
                                        </p:tgtEl>
                                        <p:attrNameLst>
                                          <p:attrName>style.visibility</p:attrName>
                                        </p:attrNameLst>
                                      </p:cBhvr>
                                      <p:to>
                                        <p:strVal val="visible"/>
                                      </p:to>
                                    </p:set>
                                    <p:animEffect transition="in" filter="checkerboard(across)">
                                      <p:cBhvr>
                                        <p:cTn id="7" dur="500"/>
                                        <p:tgtEl>
                                          <p:spTgt spid="338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6"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70" name="Rectangle 3"/>
          <p:cNvSpPr txBox="1">
            <a:spLocks noChangeArrowheads="1"/>
          </p:cNvSpPr>
          <p:nvPr/>
        </p:nvSpPr>
        <p:spPr bwMode="auto">
          <a:xfrm>
            <a:off x="755576" y="1412776"/>
            <a:ext cx="7488832" cy="4857768"/>
          </a:xfrm>
          <a:prstGeom prst="rect">
            <a:avLst/>
          </a:prstGeom>
          <a:noFill/>
          <a:ln w="9525">
            <a:noFill/>
            <a:miter lim="800000"/>
            <a:headEnd/>
            <a:tailEnd/>
          </a:ln>
        </p:spPr>
        <p:txBody>
          <a:bodyPr/>
          <a:lstStyle/>
          <a:p>
            <a:pPr algn="just">
              <a:defRPr/>
            </a:pPr>
            <a:r>
              <a:rPr lang="it-IT" sz="1700" b="1" dirty="0"/>
              <a:t>2- </a:t>
            </a:r>
            <a:r>
              <a:rPr lang="fr-FR" sz="1700" b="1" dirty="0"/>
              <a:t> Etude de la chute de tension</a:t>
            </a:r>
          </a:p>
          <a:p>
            <a:pPr algn="just">
              <a:defRPr/>
            </a:pPr>
            <a:endParaRPr lang="en-US" sz="1700" b="1" dirty="0"/>
          </a:p>
          <a:p>
            <a:pPr algn="just">
              <a:defRPr/>
            </a:pPr>
            <a:endParaRPr lang="it-IT" sz="1700" b="1" dirty="0"/>
          </a:p>
          <a:p>
            <a:pPr algn="just">
              <a:defRPr/>
            </a:pPr>
            <a:r>
              <a:rPr lang="fr-FR" sz="1700" dirty="0"/>
              <a:t>Par définition la chute de tension dans un transformateur est la différence des tensions secondaires à vide et en charge :</a:t>
            </a:r>
          </a:p>
          <a:p>
            <a:pPr algn="just">
              <a:defRPr/>
            </a:pPr>
            <a:endParaRPr lang="fr-FR" sz="1700" dirty="0"/>
          </a:p>
          <a:p>
            <a:pPr algn="ctr">
              <a:defRPr/>
            </a:pPr>
            <a:r>
              <a:rPr lang="nl-NL" sz="1700" dirty="0"/>
              <a:t>∆ U</a:t>
            </a:r>
            <a:r>
              <a:rPr lang="nl-NL" sz="1700" baseline="-25000" dirty="0"/>
              <a:t>2</a:t>
            </a:r>
            <a:r>
              <a:rPr lang="nl-NL" sz="1700" dirty="0"/>
              <a:t> = U</a:t>
            </a:r>
            <a:r>
              <a:rPr lang="nl-NL" sz="1700" baseline="-25000" dirty="0"/>
              <a:t>20</a:t>
            </a:r>
            <a:r>
              <a:rPr lang="nl-NL" sz="1700" dirty="0"/>
              <a:t> – U</a:t>
            </a:r>
            <a:r>
              <a:rPr lang="nl-NL" sz="1700" baseline="-25000" dirty="0"/>
              <a:t>2</a:t>
            </a:r>
            <a:r>
              <a:rPr lang="nl-NL" sz="1700" dirty="0"/>
              <a:t> = AM.</a:t>
            </a:r>
            <a:endParaRPr lang="fr-FR" sz="1700" dirty="0"/>
          </a:p>
          <a:p>
            <a:pPr algn="just">
              <a:defRPr/>
            </a:pPr>
            <a:endParaRPr lang="fr-FR" sz="1700" dirty="0"/>
          </a:p>
          <a:p>
            <a:pPr algn="just">
              <a:defRPr/>
            </a:pPr>
            <a:endParaRPr lang="fr-FR" sz="1700" dirty="0"/>
          </a:p>
          <a:p>
            <a:pPr algn="just">
              <a:defRPr/>
            </a:pPr>
            <a:r>
              <a:rPr lang="fr-FR" sz="1700" dirty="0"/>
              <a:t>M étant le point d’intersection du cercle ( ζ ) de centre O et de rayon OC avec l’axe Ox.</a:t>
            </a:r>
          </a:p>
          <a:p>
            <a:pPr algn="just">
              <a:defRPr/>
            </a:pPr>
            <a:endParaRPr lang="fr-FR" sz="1700" dirty="0"/>
          </a:p>
          <a:p>
            <a:pPr algn="just">
              <a:defRPr/>
            </a:pPr>
            <a:endParaRPr lang="fr-FR" sz="1700" dirty="0"/>
          </a:p>
          <a:p>
            <a:pPr algn="just">
              <a:defRPr/>
            </a:pPr>
            <a:r>
              <a:rPr lang="fr-FR" sz="1700" dirty="0"/>
              <a:t>Pour un transformateur de bonne qualité, le triangle de Kapp (ABC) est de petites dimensions ( les chutes de tension résistive r</a:t>
            </a:r>
            <a:r>
              <a:rPr lang="fr-FR" sz="1700" baseline="-25000" dirty="0"/>
              <a:t>t2</a:t>
            </a:r>
            <a:r>
              <a:rPr lang="fr-FR" sz="1700" dirty="0"/>
              <a:t> I</a:t>
            </a:r>
            <a:r>
              <a:rPr lang="fr-FR" sz="1700" baseline="-25000" dirty="0"/>
              <a:t>2</a:t>
            </a:r>
            <a:r>
              <a:rPr lang="fr-FR" sz="1700" dirty="0"/>
              <a:t> et inductive x</a:t>
            </a:r>
            <a:r>
              <a:rPr lang="fr-FR" sz="1700" baseline="-25000" dirty="0"/>
              <a:t>t2</a:t>
            </a:r>
            <a:r>
              <a:rPr lang="fr-FR" sz="1700" dirty="0"/>
              <a:t> I</a:t>
            </a:r>
            <a:r>
              <a:rPr lang="fr-FR" sz="1700" baseline="-25000" dirty="0"/>
              <a:t>2</a:t>
            </a:r>
            <a:r>
              <a:rPr lang="fr-FR" sz="1700" dirty="0"/>
              <a:t> sont faibles devant U</a:t>
            </a:r>
            <a:r>
              <a:rPr lang="fr-FR" sz="1700" baseline="-25000" dirty="0"/>
              <a:t>2</a:t>
            </a:r>
            <a:r>
              <a:rPr lang="fr-FR" sz="1700" dirty="0"/>
              <a:t> et U</a:t>
            </a:r>
            <a:r>
              <a:rPr lang="fr-FR" sz="1700" baseline="-25000" dirty="0"/>
              <a:t>20</a:t>
            </a:r>
            <a:r>
              <a:rPr lang="fr-FR" sz="1700" dirty="0"/>
              <a:t>) et on peut confondre le point M avec le point H projection de C sur l’axe Ox.</a:t>
            </a:r>
          </a:p>
          <a:p>
            <a:pPr algn="just">
              <a:defRPr/>
            </a:pPr>
            <a:endParaRPr lang="fr-FR" sz="17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42</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8" end="8"/>
                                            </p:txEl>
                                          </p:spTgt>
                                        </p:tgtEl>
                                        <p:attrNameLst>
                                          <p:attrName>style.visibility</p:attrName>
                                        </p:attrNameLst>
                                      </p:cBhvr>
                                      <p:to>
                                        <p:strVal val="visible"/>
                                      </p:to>
                                    </p:set>
                                    <p:animEffect transition="in" filter="checkerboard(across)">
                                      <p:cBhvr>
                                        <p:cTn id="7" dur="500"/>
                                        <p:tgtEl>
                                          <p:spTgt spid="70">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11" end="11"/>
                                            </p:txEl>
                                          </p:spTgt>
                                        </p:tgtEl>
                                        <p:attrNameLst>
                                          <p:attrName>style.visibility</p:attrName>
                                        </p:attrNameLst>
                                      </p:cBhvr>
                                      <p:to>
                                        <p:strVal val="visible"/>
                                      </p:to>
                                    </p:set>
                                    <p:animEffect transition="in" filter="checkerboard(across)">
                                      <p:cBhvr>
                                        <p:cTn id="12" dur="500"/>
                                        <p:tgtEl>
                                          <p:spTgt spid="7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70" name="Rectangle 3"/>
          <p:cNvSpPr txBox="1">
            <a:spLocks noChangeArrowheads="1"/>
          </p:cNvSpPr>
          <p:nvPr/>
        </p:nvSpPr>
        <p:spPr bwMode="auto">
          <a:xfrm>
            <a:off x="827584" y="1628800"/>
            <a:ext cx="7488832" cy="4857768"/>
          </a:xfrm>
          <a:prstGeom prst="rect">
            <a:avLst/>
          </a:prstGeom>
          <a:noFill/>
          <a:ln w="9525">
            <a:noFill/>
            <a:miter lim="800000"/>
            <a:headEnd/>
            <a:tailEnd/>
          </a:ln>
        </p:spPr>
        <p:txBody>
          <a:bodyPr/>
          <a:lstStyle/>
          <a:p>
            <a:pPr algn="just">
              <a:defRPr/>
            </a:pPr>
            <a:endParaRPr lang="fr-FR" sz="1700" dirty="0"/>
          </a:p>
          <a:p>
            <a:pPr algn="ctr">
              <a:defRPr/>
            </a:pPr>
            <a:r>
              <a:rPr lang="nl-NL" sz="1700" dirty="0"/>
              <a:t>U</a:t>
            </a:r>
            <a:r>
              <a:rPr lang="nl-NL" sz="1700" baseline="-25000" dirty="0"/>
              <a:t>20</a:t>
            </a:r>
            <a:r>
              <a:rPr lang="nl-NL" sz="1700" dirty="0"/>
              <a:t> cos</a:t>
            </a:r>
            <a:r>
              <a:rPr lang="el-GR" sz="1700" dirty="0"/>
              <a:t>θ</a:t>
            </a:r>
            <a:r>
              <a:rPr lang="fr-FR" sz="1700" dirty="0"/>
              <a:t> </a:t>
            </a:r>
            <a:r>
              <a:rPr lang="nl-NL" sz="1700" dirty="0"/>
              <a:t>≈ U</a:t>
            </a:r>
            <a:r>
              <a:rPr lang="nl-NL" sz="1700" baseline="-25000" dirty="0"/>
              <a:t>20</a:t>
            </a:r>
            <a:r>
              <a:rPr lang="nl-NL" sz="1700" dirty="0"/>
              <a:t> = U</a:t>
            </a:r>
            <a:r>
              <a:rPr lang="nl-NL" sz="1700" baseline="-25000" dirty="0"/>
              <a:t>2</a:t>
            </a:r>
            <a:r>
              <a:rPr lang="nl-NL" sz="1700" dirty="0"/>
              <a:t> + (r</a:t>
            </a:r>
            <a:r>
              <a:rPr lang="nl-NL" sz="1700" baseline="-25000" dirty="0"/>
              <a:t>t2</a:t>
            </a:r>
            <a:r>
              <a:rPr lang="nl-NL" sz="1700" dirty="0"/>
              <a:t> cos</a:t>
            </a:r>
            <a:r>
              <a:rPr lang="fr-FR" sz="1700" dirty="0"/>
              <a:t>φ</a:t>
            </a:r>
            <a:r>
              <a:rPr lang="nl-NL" sz="1700" baseline="-25000" dirty="0"/>
              <a:t>2 </a:t>
            </a:r>
            <a:r>
              <a:rPr lang="nl-NL" sz="1700" u="sng" dirty="0"/>
              <a:t>+</a:t>
            </a:r>
            <a:r>
              <a:rPr lang="nl-NL" sz="1700" dirty="0"/>
              <a:t> x</a:t>
            </a:r>
            <a:r>
              <a:rPr lang="nl-NL" sz="1700" baseline="-25000" dirty="0"/>
              <a:t>t2</a:t>
            </a:r>
            <a:r>
              <a:rPr lang="nl-NL" sz="1700" dirty="0"/>
              <a:t> sin </a:t>
            </a:r>
            <a:r>
              <a:rPr lang="fr-FR" sz="1700" dirty="0"/>
              <a:t>φ</a:t>
            </a:r>
            <a:r>
              <a:rPr lang="nl-NL" sz="1700" baseline="-25000" dirty="0"/>
              <a:t>2 </a:t>
            </a:r>
            <a:r>
              <a:rPr lang="nl-NL" sz="1700" dirty="0"/>
              <a:t>) I</a:t>
            </a:r>
            <a:r>
              <a:rPr lang="nl-NL" sz="1700" baseline="-25000" dirty="0"/>
              <a:t>2</a:t>
            </a:r>
            <a:r>
              <a:rPr lang="nl-NL" sz="1700" dirty="0"/>
              <a:t>   </a:t>
            </a:r>
          </a:p>
          <a:p>
            <a:pPr algn="just">
              <a:defRPr/>
            </a:pPr>
            <a:endParaRPr lang="fr-FR" sz="1700" dirty="0"/>
          </a:p>
          <a:p>
            <a:pPr algn="ctr">
              <a:defRPr/>
            </a:pPr>
            <a:r>
              <a:rPr lang="fr-FR" sz="1700" dirty="0"/>
              <a:t>∆ U</a:t>
            </a:r>
            <a:r>
              <a:rPr lang="fr-FR" sz="1700" baseline="-25000" dirty="0"/>
              <a:t>2</a:t>
            </a:r>
            <a:r>
              <a:rPr lang="fr-FR" sz="1700" dirty="0"/>
              <a:t> = (r</a:t>
            </a:r>
            <a:r>
              <a:rPr lang="fr-FR" sz="1700" baseline="-25000" dirty="0"/>
              <a:t>t2</a:t>
            </a:r>
            <a:r>
              <a:rPr lang="fr-FR" sz="1700" dirty="0"/>
              <a:t> cosφ</a:t>
            </a:r>
            <a:r>
              <a:rPr lang="fr-FR" sz="1700" baseline="-25000" dirty="0"/>
              <a:t>2 </a:t>
            </a:r>
            <a:r>
              <a:rPr lang="fr-FR" sz="1700" strike="sngStrike" dirty="0"/>
              <a:t>+</a:t>
            </a:r>
            <a:r>
              <a:rPr lang="fr-FR" sz="1700" dirty="0"/>
              <a:t> x</a:t>
            </a:r>
            <a:r>
              <a:rPr lang="fr-FR" sz="1700" baseline="-25000" dirty="0"/>
              <a:t>t2</a:t>
            </a:r>
            <a:r>
              <a:rPr lang="fr-FR" sz="1700" dirty="0"/>
              <a:t> sin φ</a:t>
            </a:r>
            <a:r>
              <a:rPr lang="fr-FR" sz="1700" baseline="-25000" dirty="0"/>
              <a:t>2 </a:t>
            </a:r>
            <a:r>
              <a:rPr lang="fr-FR" sz="1700" dirty="0"/>
              <a:t>)I</a:t>
            </a:r>
            <a:r>
              <a:rPr lang="fr-FR" sz="1700" baseline="-25000" dirty="0"/>
              <a:t>2</a:t>
            </a:r>
            <a:r>
              <a:rPr lang="fr-FR" sz="1700" dirty="0"/>
              <a:t> </a:t>
            </a:r>
          </a:p>
          <a:p>
            <a:pPr algn="just">
              <a:defRPr/>
            </a:pPr>
            <a:endParaRPr lang="fr-FR" sz="1700" dirty="0"/>
          </a:p>
          <a:p>
            <a:pPr lvl="1" algn="just">
              <a:defRPr/>
            </a:pPr>
            <a:r>
              <a:rPr lang="fr-FR" sz="1700" dirty="0"/>
              <a:t>+ : pour une charge inductive    </a:t>
            </a:r>
          </a:p>
          <a:p>
            <a:pPr lvl="1" algn="just">
              <a:defRPr/>
            </a:pPr>
            <a:r>
              <a:rPr lang="fr-FR" sz="1700" dirty="0"/>
              <a:t> - : pour une charge capacitive</a:t>
            </a:r>
          </a:p>
          <a:p>
            <a:pPr algn="just">
              <a:defRPr/>
            </a:pPr>
            <a:endParaRPr lang="fr-FR" sz="1700" dirty="0"/>
          </a:p>
          <a:p>
            <a:pPr algn="just">
              <a:defRPr/>
            </a:pPr>
            <a:endParaRPr lang="fr-FR" sz="1700" dirty="0"/>
          </a:p>
          <a:p>
            <a:pPr algn="just">
              <a:defRPr/>
            </a:pPr>
            <a:endParaRPr lang="fr-FR" sz="1700" dirty="0"/>
          </a:p>
          <a:p>
            <a:pPr algn="just">
              <a:defRPr/>
            </a:pPr>
            <a:r>
              <a:rPr lang="fr-FR" sz="1700" dirty="0"/>
              <a:t>Si la charge est résistive φ</a:t>
            </a:r>
            <a:r>
              <a:rPr lang="fr-FR" sz="1700" baseline="-25000" dirty="0"/>
              <a:t>2 </a:t>
            </a:r>
            <a:r>
              <a:rPr lang="fr-FR" sz="1700" dirty="0"/>
              <a:t>= 0         ∆U</a:t>
            </a:r>
            <a:r>
              <a:rPr lang="fr-FR" sz="1700" baseline="-25000" dirty="0"/>
              <a:t>2</a:t>
            </a:r>
            <a:r>
              <a:rPr lang="fr-FR" sz="1700" dirty="0"/>
              <a:t> = r</a:t>
            </a:r>
            <a:r>
              <a:rPr lang="fr-FR" sz="1700" baseline="-25000" dirty="0"/>
              <a:t>t2 </a:t>
            </a:r>
            <a:r>
              <a:rPr lang="fr-FR" sz="1700" dirty="0"/>
              <a:t>I</a:t>
            </a:r>
            <a:r>
              <a:rPr lang="fr-FR" sz="1700" baseline="-25000" dirty="0"/>
              <a:t>2</a:t>
            </a:r>
            <a:r>
              <a:rPr lang="fr-FR" sz="1700" dirty="0"/>
              <a:t>  </a:t>
            </a:r>
          </a:p>
          <a:p>
            <a:pPr algn="just">
              <a:defRPr/>
            </a:pPr>
            <a:endParaRPr lang="it-IT" sz="1700" u="sng" dirty="0"/>
          </a:p>
          <a:p>
            <a:pPr algn="just">
              <a:defRPr/>
            </a:pPr>
            <a:endParaRPr lang="it-IT" sz="1700" b="1" u="sng" dirty="0"/>
          </a:p>
          <a:p>
            <a:pPr algn="just">
              <a:defRPr/>
            </a:pPr>
            <a:r>
              <a:rPr lang="it-IT" sz="1700" b="1" dirty="0"/>
              <a:t>	</a:t>
            </a:r>
            <a:endParaRPr lang="fr-FR" sz="1700" dirty="0"/>
          </a:p>
          <a:p>
            <a:pPr algn="just">
              <a:defRPr/>
            </a:pPr>
            <a:r>
              <a:rPr lang="it-IT" sz="1700" dirty="0"/>
              <a:t>   </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43</a:t>
            </a:fld>
            <a:endParaRPr lang="fr-FR"/>
          </a:p>
        </p:txBody>
      </p:sp>
    </p:spTree>
    <p:extLst>
      <p:ext uri="{BB962C8B-B14F-4D97-AF65-F5344CB8AC3E}">
        <p14:creationId xmlns:p14="http://schemas.microsoft.com/office/powerpoint/2010/main" val="1252029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1" end="1"/>
                                            </p:txEl>
                                          </p:spTgt>
                                        </p:tgtEl>
                                        <p:attrNameLst>
                                          <p:attrName>style.visibility</p:attrName>
                                        </p:attrNameLst>
                                      </p:cBhvr>
                                      <p:to>
                                        <p:strVal val="visible"/>
                                      </p:to>
                                    </p:set>
                                    <p:animEffect transition="in" filter="checkerboard(across)">
                                      <p:cBhvr>
                                        <p:cTn id="7" dur="500"/>
                                        <p:tgtEl>
                                          <p:spTgt spid="70">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0">
                                            <p:txEl>
                                              <p:pRg st="3" end="3"/>
                                            </p:txEl>
                                          </p:spTgt>
                                        </p:tgtEl>
                                        <p:attrNameLst>
                                          <p:attrName>style.visibility</p:attrName>
                                        </p:attrNameLst>
                                      </p:cBhvr>
                                      <p:to>
                                        <p:strVal val="visible"/>
                                      </p:to>
                                    </p:set>
                                    <p:animEffect transition="in" filter="checkerboard(across)">
                                      <p:cBhvr>
                                        <p:cTn id="10" dur="500"/>
                                        <p:tgtEl>
                                          <p:spTgt spid="7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0">
                                            <p:txEl>
                                              <p:pRg st="5" end="5"/>
                                            </p:txEl>
                                          </p:spTgt>
                                        </p:tgtEl>
                                        <p:attrNameLst>
                                          <p:attrName>style.visibility</p:attrName>
                                        </p:attrNameLst>
                                      </p:cBhvr>
                                      <p:to>
                                        <p:strVal val="visible"/>
                                      </p:to>
                                    </p:set>
                                    <p:animEffect transition="in" filter="checkerboard(across)">
                                      <p:cBhvr>
                                        <p:cTn id="15" dur="500"/>
                                        <p:tgtEl>
                                          <p:spTgt spid="70">
                                            <p:txEl>
                                              <p:pRg st="5" end="5"/>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70">
                                            <p:txEl>
                                              <p:pRg st="6" end="6"/>
                                            </p:txEl>
                                          </p:spTgt>
                                        </p:tgtEl>
                                        <p:attrNameLst>
                                          <p:attrName>style.visibility</p:attrName>
                                        </p:attrNameLst>
                                      </p:cBhvr>
                                      <p:to>
                                        <p:strVal val="visible"/>
                                      </p:to>
                                    </p:set>
                                    <p:animEffect transition="in" filter="checkerboard(across)">
                                      <p:cBhvr>
                                        <p:cTn id="18" dur="500"/>
                                        <p:tgtEl>
                                          <p:spTgt spid="70">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70">
                                            <p:txEl>
                                              <p:pRg st="10" end="10"/>
                                            </p:txEl>
                                          </p:spTgt>
                                        </p:tgtEl>
                                        <p:attrNameLst>
                                          <p:attrName>style.visibility</p:attrName>
                                        </p:attrNameLst>
                                      </p:cBhvr>
                                      <p:to>
                                        <p:strVal val="visible"/>
                                      </p:to>
                                    </p:set>
                                    <p:animEffect transition="in" filter="checkerboard(across)">
                                      <p:cBhvr>
                                        <p:cTn id="21" dur="500"/>
                                        <p:tgtEl>
                                          <p:spTgt spid="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200" b="1" i="1" dirty="0"/>
            </a:br>
            <a:r>
              <a:rPr lang="fr-FR" sz="3200" b="1" dirty="0"/>
              <a:t> V- Etude du transformateur dans </a:t>
            </a:r>
            <a:br>
              <a:rPr lang="fr-FR" sz="3200" b="1" dirty="0"/>
            </a:br>
            <a:r>
              <a:rPr lang="fr-FR" sz="3200" b="1" dirty="0"/>
              <a:t>l’approximation de Kapp </a:t>
            </a:r>
            <a:br>
              <a:rPr lang="fr-FR" sz="3200" b="1" dirty="0"/>
            </a:br>
            <a:r>
              <a:rPr lang="fr-FR" sz="3200" b="1" i="1" dirty="0"/>
              <a:t> </a:t>
            </a:r>
            <a:endParaRPr lang="fr-FR" sz="3200" b="1" dirty="0"/>
          </a:p>
        </p:txBody>
      </p:sp>
      <mc:AlternateContent xmlns:mc="http://schemas.openxmlformats.org/markup-compatibility/2006">
        <mc:Choice xmlns:a14="http://schemas.microsoft.com/office/drawing/2010/main" Requires="a14">
          <p:sp>
            <p:nvSpPr>
              <p:cNvPr id="70" name="Rectangle 3"/>
              <p:cNvSpPr txBox="1">
                <a:spLocks noChangeArrowheads="1"/>
              </p:cNvSpPr>
              <p:nvPr/>
            </p:nvSpPr>
            <p:spPr bwMode="auto">
              <a:xfrm>
                <a:off x="831872" y="1143000"/>
                <a:ext cx="7469351" cy="3786188"/>
              </a:xfrm>
              <a:prstGeom prst="rect">
                <a:avLst/>
              </a:prstGeom>
              <a:noFill/>
              <a:ln w="9525">
                <a:noFill/>
                <a:miter lim="800000"/>
                <a:headEnd/>
                <a:tailEnd/>
              </a:ln>
            </p:spPr>
            <p:txBody>
              <a:bodyPr/>
              <a:lstStyle/>
              <a:p>
                <a:pPr algn="just"/>
                <a:r>
                  <a:rPr lang="fr-FR" sz="1700" b="1" dirty="0"/>
                  <a:t>3- Etude du rendement </a:t>
                </a:r>
              </a:p>
              <a:p>
                <a:pPr algn="just"/>
                <a:r>
                  <a:rPr lang="fr-FR" sz="1700" b="1" dirty="0"/>
                  <a:t> </a:t>
                </a:r>
              </a:p>
              <a:p>
                <a:r>
                  <a:rPr lang="fr-FR" sz="1700" b="1" dirty="0"/>
                  <a:t>Par définition </a:t>
                </a:r>
                <a:r>
                  <a:rPr lang="fr-FR" sz="1700" dirty="0"/>
                  <a:t>:</a:t>
                </a:r>
              </a:p>
              <a:p>
                <a:endParaRPr lang="en-US" sz="1700" dirty="0"/>
              </a:p>
              <a:p>
                <a:endParaRPr lang="fr-FR" sz="1700" dirty="0"/>
              </a:p>
              <a:p>
                <a:pPr lvl="2"/>
                <a:r>
                  <a:rPr lang="fr-FR" sz="1700" dirty="0"/>
                  <a:t> </a:t>
                </a:r>
                <a14:m>
                  <m:oMath xmlns:m="http://schemas.openxmlformats.org/officeDocument/2006/math">
                    <m:r>
                      <a:rPr lang="fr-FR" sz="1700" i="1" dirty="0" smtClean="0">
                        <a:latin typeface="Cambria Math" panose="02040503050406030204" pitchFamily="18" charset="0"/>
                      </a:rPr>
                      <m:t>ɳ=</m:t>
                    </m:r>
                    <m:r>
                      <a:rPr lang="fr-FR" sz="1700" i="1" dirty="0" smtClean="0">
                        <a:latin typeface="Cambria Math" panose="02040503050406030204" pitchFamily="18" charset="0"/>
                      </a:rPr>
                      <m:t>𝑃</m:t>
                    </m:r>
                    <m:r>
                      <a:rPr lang="fr-FR" sz="1700" i="1" baseline="-25000" dirty="0">
                        <a:latin typeface="Cambria Math" panose="02040503050406030204" pitchFamily="18" charset="0"/>
                      </a:rPr>
                      <m:t>2</m:t>
                    </m:r>
                    <m:r>
                      <a:rPr lang="fr-FR" sz="1700" i="1" dirty="0">
                        <a:latin typeface="Cambria Math" panose="02040503050406030204" pitchFamily="18" charset="0"/>
                      </a:rPr>
                      <m:t> / </m:t>
                    </m:r>
                    <m:r>
                      <a:rPr lang="fr-FR" sz="1700" i="1" dirty="0">
                        <a:latin typeface="Cambria Math" panose="02040503050406030204" pitchFamily="18" charset="0"/>
                      </a:rPr>
                      <m:t>𝑃</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a:latin typeface="Cambria Math" panose="02040503050406030204" pitchFamily="18" charset="0"/>
                      </a:rPr>
                      <m:t>𝑃</m:t>
                    </m:r>
                    <m:r>
                      <a:rPr lang="fr-FR" sz="1700" i="1" baseline="-25000" dirty="0">
                        <a:latin typeface="Cambria Math" panose="02040503050406030204" pitchFamily="18" charset="0"/>
                      </a:rPr>
                      <m:t>2 </m:t>
                    </m:r>
                    <m:r>
                      <a:rPr lang="fr-FR" sz="1700" i="1" dirty="0">
                        <a:latin typeface="Cambria Math" panose="02040503050406030204" pitchFamily="18" charset="0"/>
                      </a:rPr>
                      <m:t>/(</m:t>
                    </m:r>
                    <m:r>
                      <a:rPr lang="fr-FR" sz="1700" i="1" dirty="0">
                        <a:latin typeface="Cambria Math" panose="02040503050406030204" pitchFamily="18" charset="0"/>
                      </a:rPr>
                      <m:t>𝑃</m:t>
                    </m:r>
                    <m:r>
                      <a:rPr lang="fr-FR" sz="1700" i="1" baseline="-25000" dirty="0">
                        <a:latin typeface="Cambria Math" panose="02040503050406030204" pitchFamily="18" charset="0"/>
                      </a:rPr>
                      <m:t>2</m:t>
                    </m:r>
                    <m:r>
                      <a:rPr lang="fr-FR" sz="1700" i="1" dirty="0" smtClean="0">
                        <a:latin typeface="Cambria Math" panose="02040503050406030204" pitchFamily="18" charset="0"/>
                      </a:rPr>
                      <m:t>+</m:t>
                    </m:r>
                    <m:r>
                      <a:rPr lang="fr-FR" sz="1700" i="1" dirty="0" err="1">
                        <a:latin typeface="Cambria Math" panose="02040503050406030204" pitchFamily="18" charset="0"/>
                      </a:rPr>
                      <m:t>𝑃</m:t>
                    </m:r>
                    <m:r>
                      <a:rPr lang="fr-FR" sz="1700" i="1" baseline="-25000" dirty="0" err="1">
                        <a:latin typeface="Cambria Math" panose="02040503050406030204" pitchFamily="18" charset="0"/>
                      </a:rPr>
                      <m:t>𝑓𝑒𝑟</m:t>
                    </m:r>
                    <m:r>
                      <a:rPr lang="fr-FR" sz="1700" i="1" dirty="0">
                        <a:latin typeface="Cambria Math" panose="02040503050406030204" pitchFamily="18" charset="0"/>
                      </a:rPr>
                      <m:t>+</m:t>
                    </m:r>
                    <m:r>
                      <a:rPr lang="fr-FR" sz="1700" i="1" dirty="0" err="1">
                        <a:latin typeface="Cambria Math" panose="02040503050406030204" pitchFamily="18" charset="0"/>
                      </a:rPr>
                      <m:t>𝑃</m:t>
                    </m:r>
                    <m:r>
                      <a:rPr lang="fr-FR" sz="1700" i="1" baseline="-25000" dirty="0" err="1">
                        <a:latin typeface="Cambria Math" panose="02040503050406030204" pitchFamily="18" charset="0"/>
                      </a:rPr>
                      <m:t>𝑐𝑢</m:t>
                    </m:r>
                    <m:r>
                      <a:rPr lang="fr-FR" sz="1700" i="1" dirty="0">
                        <a:latin typeface="Cambria Math" panose="02040503050406030204" pitchFamily="18" charset="0"/>
                      </a:rPr>
                      <m:t>)</m:t>
                    </m:r>
                  </m:oMath>
                </a14:m>
                <a:r>
                  <a:rPr lang="fr-FR" sz="1700" dirty="0"/>
                  <a:t>  </a:t>
                </a:r>
              </a:p>
              <a:p>
                <a:pPr lvl="2"/>
                <a:endParaRPr lang="fr-FR" sz="1700" dirty="0"/>
              </a:p>
              <a:p>
                <a:pPr lvl="2"/>
                <a:r>
                  <a:rPr lang="fr-FR" sz="1700" dirty="0"/>
                  <a:t>    </a:t>
                </a:r>
                <a14:m>
                  <m:oMath xmlns:m="http://schemas.openxmlformats.org/officeDocument/2006/math">
                    <m:r>
                      <a:rPr lang="fr-FR" sz="1700" i="1" dirty="0" smtClean="0">
                        <a:latin typeface="Cambria Math" panose="02040503050406030204" pitchFamily="18" charset="0"/>
                      </a:rPr>
                      <m:t>=  </m:t>
                    </m:r>
                    <m:r>
                      <a:rPr lang="fr-FR" sz="1700" i="1" dirty="0">
                        <a:latin typeface="Cambria Math" panose="02040503050406030204" pitchFamily="18" charset="0"/>
                      </a:rPr>
                      <m:t>𝑈</m:t>
                    </m:r>
                    <m:r>
                      <a:rPr lang="fr-FR" sz="1700" i="1" baseline="-25000" dirty="0">
                        <a:latin typeface="Cambria Math" panose="02040503050406030204" pitchFamily="18" charset="0"/>
                      </a:rPr>
                      <m:t>2</m:t>
                    </m:r>
                    <m:r>
                      <a:rPr lang="fr-FR" sz="1700" i="1" dirty="0">
                        <a:latin typeface="Cambria Math" panose="02040503050406030204" pitchFamily="18" charset="0"/>
                      </a:rPr>
                      <m:t> </m:t>
                    </m:r>
                    <m:r>
                      <a:rPr lang="fr-FR" sz="1700" i="1" dirty="0">
                        <a:latin typeface="Cambria Math" panose="02040503050406030204" pitchFamily="18" charset="0"/>
                      </a:rPr>
                      <m:t>𝐼</m:t>
                    </m:r>
                    <m:r>
                      <a:rPr lang="fr-FR" sz="1700" i="1" baseline="-25000" dirty="0">
                        <a:latin typeface="Cambria Math" panose="02040503050406030204" pitchFamily="18" charset="0"/>
                      </a:rPr>
                      <m:t>2</m:t>
                    </m:r>
                    <m:r>
                      <a:rPr lang="fr-FR" sz="1700" i="1" dirty="0">
                        <a:latin typeface="Cambria Math" panose="02040503050406030204" pitchFamily="18" charset="0"/>
                      </a:rPr>
                      <m:t> </m:t>
                    </m:r>
                    <m:r>
                      <m:rPr>
                        <m:sty m:val="p"/>
                      </m:rPr>
                      <a:rPr lang="fr-FR" sz="1700" i="1" dirty="0">
                        <a:latin typeface="Cambria Math" panose="02040503050406030204" pitchFamily="18" charset="0"/>
                      </a:rPr>
                      <m:t>cos</m:t>
                    </m:r>
                    <m:r>
                      <a:rPr lang="fr-FR" sz="1700" i="1" dirty="0">
                        <a:latin typeface="Cambria Math" panose="02040503050406030204" pitchFamily="18" charset="0"/>
                      </a:rPr>
                      <m:t>𝜑</m:t>
                    </m:r>
                    <m:r>
                      <a:rPr lang="fr-FR" sz="1700" i="1" baseline="-25000" dirty="0">
                        <a:latin typeface="Cambria Math" panose="02040503050406030204" pitchFamily="18" charset="0"/>
                      </a:rPr>
                      <m:t>2 </m:t>
                    </m:r>
                    <m:r>
                      <a:rPr lang="fr-FR" sz="1700" i="1" dirty="0">
                        <a:latin typeface="Cambria Math" panose="02040503050406030204" pitchFamily="18" charset="0"/>
                      </a:rPr>
                      <m:t>/ (</m:t>
                    </m:r>
                    <m:r>
                      <a:rPr lang="fr-FR" sz="1700" i="1" dirty="0">
                        <a:latin typeface="Cambria Math" panose="02040503050406030204" pitchFamily="18" charset="0"/>
                      </a:rPr>
                      <m:t>𝑈</m:t>
                    </m:r>
                    <m:r>
                      <a:rPr lang="fr-FR" sz="1700" i="1" baseline="-25000" dirty="0">
                        <a:latin typeface="Cambria Math" panose="02040503050406030204" pitchFamily="18" charset="0"/>
                      </a:rPr>
                      <m:t>2</m:t>
                    </m:r>
                    <m:r>
                      <a:rPr lang="fr-FR" sz="1700" i="1" dirty="0">
                        <a:latin typeface="Cambria Math" panose="02040503050406030204" pitchFamily="18" charset="0"/>
                      </a:rPr>
                      <m:t> </m:t>
                    </m:r>
                    <m:r>
                      <a:rPr lang="fr-FR" sz="1700" i="1" dirty="0">
                        <a:latin typeface="Cambria Math" panose="02040503050406030204" pitchFamily="18" charset="0"/>
                      </a:rPr>
                      <m:t>𝐼</m:t>
                    </m:r>
                    <m:r>
                      <a:rPr lang="fr-FR" sz="1700" i="1" baseline="-25000" dirty="0">
                        <a:latin typeface="Cambria Math" panose="02040503050406030204" pitchFamily="18" charset="0"/>
                      </a:rPr>
                      <m:t>2</m:t>
                    </m:r>
                    <m:r>
                      <a:rPr lang="fr-FR" sz="1700" i="1" dirty="0">
                        <a:latin typeface="Cambria Math" panose="02040503050406030204" pitchFamily="18" charset="0"/>
                      </a:rPr>
                      <m:t> </m:t>
                    </m:r>
                    <m:r>
                      <m:rPr>
                        <m:sty m:val="p"/>
                      </m:rPr>
                      <a:rPr lang="fr-FR" sz="1700" i="1" dirty="0">
                        <a:latin typeface="Cambria Math" panose="02040503050406030204" pitchFamily="18" charset="0"/>
                      </a:rPr>
                      <m:t>cos</m:t>
                    </m:r>
                    <m:r>
                      <a:rPr lang="fr-FR" sz="1700" i="1" dirty="0">
                        <a:latin typeface="Cambria Math" panose="02040503050406030204" pitchFamily="18" charset="0"/>
                      </a:rPr>
                      <m:t>𝜑</m:t>
                    </m:r>
                    <m:r>
                      <a:rPr lang="fr-FR" sz="1700" i="1" baseline="-25000" dirty="0">
                        <a:latin typeface="Cambria Math" panose="02040503050406030204" pitchFamily="18" charset="0"/>
                      </a:rPr>
                      <m:t>2 </m:t>
                    </m:r>
                    <m:r>
                      <a:rPr lang="fr-FR" sz="1700" i="1" dirty="0">
                        <a:latin typeface="Cambria Math" panose="02040503050406030204" pitchFamily="18" charset="0"/>
                      </a:rPr>
                      <m:t>+ </m:t>
                    </m:r>
                    <m:r>
                      <a:rPr lang="fr-FR" sz="1700" i="1" dirty="0" err="1">
                        <a:latin typeface="Cambria Math" panose="02040503050406030204" pitchFamily="18" charset="0"/>
                      </a:rPr>
                      <m:t>𝑃</m:t>
                    </m:r>
                    <m:r>
                      <a:rPr lang="fr-FR" sz="1700" i="1" baseline="-25000" dirty="0" err="1">
                        <a:latin typeface="Cambria Math" panose="02040503050406030204" pitchFamily="18" charset="0"/>
                      </a:rPr>
                      <m:t>𝑓𝑒𝑟</m:t>
                    </m:r>
                    <m:r>
                      <a:rPr lang="fr-FR" sz="1700" i="1" dirty="0">
                        <a:latin typeface="Cambria Math" panose="02040503050406030204" pitchFamily="18" charset="0"/>
                      </a:rPr>
                      <m:t> + </m:t>
                    </m:r>
                    <m:r>
                      <a:rPr lang="fr-FR" sz="1700" i="1" dirty="0" err="1">
                        <a:latin typeface="Cambria Math" panose="02040503050406030204" pitchFamily="18" charset="0"/>
                      </a:rPr>
                      <m:t>𝑃</m:t>
                    </m:r>
                    <m:r>
                      <a:rPr lang="fr-FR" sz="1700" i="1" baseline="-25000" dirty="0" err="1">
                        <a:latin typeface="Cambria Math" panose="02040503050406030204" pitchFamily="18" charset="0"/>
                      </a:rPr>
                      <m:t>𝑐𝑢</m:t>
                    </m:r>
                    <m:r>
                      <a:rPr lang="fr-FR" sz="1700" i="1" dirty="0">
                        <a:latin typeface="Cambria Math" panose="02040503050406030204" pitchFamily="18" charset="0"/>
                      </a:rPr>
                      <m:t>)</m:t>
                    </m:r>
                  </m:oMath>
                </a14:m>
                <a:endParaRPr lang="fr-FR" sz="1700" dirty="0"/>
              </a:p>
              <a:p>
                <a:pPr lvl="2"/>
                <a:endParaRPr lang="fr-FR" sz="1700" dirty="0"/>
              </a:p>
              <a:p>
                <a:endParaRPr lang="it-IT" sz="1700" dirty="0"/>
              </a:p>
              <a:p>
                <a:r>
                  <a:rPr lang="it-IT" sz="1700" dirty="0"/>
                  <a:t>	</a:t>
                </a:r>
                <a14:m>
                  <m:oMath xmlns:m="http://schemas.openxmlformats.org/officeDocument/2006/math">
                    <m:r>
                      <a:rPr lang="it-IT" sz="1700" i="1" dirty="0" smtClean="0">
                        <a:latin typeface="Cambria Math" panose="02040503050406030204" pitchFamily="18" charset="0"/>
                      </a:rPr>
                      <m:t>𝑃</m:t>
                    </m:r>
                    <m:r>
                      <a:rPr lang="it-IT" sz="1700" i="1" baseline="-25000" dirty="0">
                        <a:latin typeface="Cambria Math" panose="02040503050406030204" pitchFamily="18" charset="0"/>
                      </a:rPr>
                      <m:t>𝑓𝑒𝑟</m:t>
                    </m:r>
                    <m:r>
                      <a:rPr lang="it-IT" sz="1700" i="1" dirty="0">
                        <a:latin typeface="Cambria Math" panose="02040503050406030204" pitchFamily="18" charset="0"/>
                      </a:rPr>
                      <m:t> ≈ </m:t>
                    </m:r>
                    <m:f>
                      <m:fPr>
                        <m:ctrlPr>
                          <a:rPr lang="it-IT" sz="1700" i="1" dirty="0" smtClean="0">
                            <a:latin typeface="Cambria Math" panose="02040503050406030204" pitchFamily="18" charset="0"/>
                          </a:rPr>
                        </m:ctrlPr>
                      </m:fPr>
                      <m:num>
                        <m:r>
                          <a:rPr lang="it-IT" sz="1700" i="1" dirty="0">
                            <a:latin typeface="Cambria Math" panose="02040503050406030204" pitchFamily="18" charset="0"/>
                          </a:rPr>
                          <m:t>𝑈</m:t>
                        </m:r>
                        <m:r>
                          <a:rPr lang="it-IT" sz="1700" i="1" baseline="30000" dirty="0">
                            <a:latin typeface="Cambria Math" panose="02040503050406030204" pitchFamily="18" charset="0"/>
                          </a:rPr>
                          <m:t>2</m:t>
                        </m:r>
                        <m:r>
                          <a:rPr lang="it-IT" sz="1700" i="1" baseline="-25000" dirty="0">
                            <a:latin typeface="Cambria Math" panose="02040503050406030204" pitchFamily="18" charset="0"/>
                          </a:rPr>
                          <m:t>1</m:t>
                        </m:r>
                      </m:num>
                      <m:den>
                        <m:sSub>
                          <m:sSubPr>
                            <m:ctrlPr>
                              <a:rPr lang="it-IT" sz="1700" i="1" dirty="0" smtClean="0">
                                <a:latin typeface="Cambria Math" panose="02040503050406030204" pitchFamily="18" charset="0"/>
                              </a:rPr>
                            </m:ctrlPr>
                          </m:sSubPr>
                          <m:e>
                            <m:r>
                              <a:rPr lang="en-US" sz="1700" b="0" i="1" dirty="0" smtClean="0">
                                <a:latin typeface="Cambria Math" panose="02040503050406030204" pitchFamily="18" charset="0"/>
                              </a:rPr>
                              <m:t>𝑅</m:t>
                            </m:r>
                          </m:e>
                          <m:sub>
                            <m:r>
                              <a:rPr lang="en-US" sz="1700" b="0" i="1" dirty="0" smtClean="0">
                                <a:latin typeface="Cambria Math" panose="02040503050406030204" pitchFamily="18" charset="0"/>
                              </a:rPr>
                              <m:t>𝑓</m:t>
                            </m:r>
                          </m:sub>
                        </m:sSub>
                      </m:den>
                    </m:f>
                  </m:oMath>
                </a14:m>
                <a:r>
                  <a:rPr lang="it-IT" sz="1700" baseline="-25000" dirty="0"/>
                  <a:t>          </a:t>
                </a:r>
                <a:r>
                  <a:rPr lang="it-IT" sz="1700" dirty="0"/>
                  <a:t>et </a:t>
                </a:r>
                <a:r>
                  <a:rPr lang="it-IT" sz="1700" baseline="-25000" dirty="0"/>
                  <a:t>	 </a:t>
                </a:r>
                <a14:m>
                  <m:oMath xmlns:m="http://schemas.openxmlformats.org/officeDocument/2006/math">
                    <m:r>
                      <a:rPr lang="it-IT" sz="1700" i="1" dirty="0" smtClean="0">
                        <a:latin typeface="Cambria Math" panose="02040503050406030204" pitchFamily="18" charset="0"/>
                      </a:rPr>
                      <m:t>𝑃</m:t>
                    </m:r>
                    <m:r>
                      <a:rPr lang="it-IT" sz="1700" i="1" baseline="-25000" dirty="0">
                        <a:latin typeface="Cambria Math" panose="02040503050406030204" pitchFamily="18" charset="0"/>
                      </a:rPr>
                      <m:t>𝑐𝑢</m:t>
                    </m:r>
                    <m:r>
                      <a:rPr lang="it-IT" sz="1700" i="1" dirty="0">
                        <a:latin typeface="Cambria Math" panose="02040503050406030204" pitchFamily="18" charset="0"/>
                      </a:rPr>
                      <m:t>=</m:t>
                    </m:r>
                    <m:r>
                      <a:rPr lang="it-IT" sz="1700" i="1" dirty="0">
                        <a:latin typeface="Cambria Math" panose="02040503050406030204" pitchFamily="18" charset="0"/>
                      </a:rPr>
                      <m:t>𝑟</m:t>
                    </m:r>
                    <m:r>
                      <a:rPr lang="it-IT" sz="1700" i="1" baseline="-25000" dirty="0">
                        <a:latin typeface="Cambria Math" panose="02040503050406030204" pitchFamily="18" charset="0"/>
                      </a:rPr>
                      <m:t>1</m:t>
                    </m:r>
                    <m:r>
                      <a:rPr lang="it-IT" sz="1700" i="1" dirty="0">
                        <a:latin typeface="Cambria Math" panose="02040503050406030204" pitchFamily="18" charset="0"/>
                      </a:rPr>
                      <m:t> </m:t>
                    </m:r>
                    <m:r>
                      <a:rPr lang="it-IT" sz="1700" i="1" dirty="0">
                        <a:latin typeface="Cambria Math" panose="02040503050406030204" pitchFamily="18" charset="0"/>
                      </a:rPr>
                      <m:t>𝐼</m:t>
                    </m:r>
                    <m:r>
                      <a:rPr lang="it-IT" sz="1700" i="1" baseline="30000" dirty="0">
                        <a:latin typeface="Cambria Math" panose="02040503050406030204" pitchFamily="18" charset="0"/>
                      </a:rPr>
                      <m:t>2</m:t>
                    </m:r>
                    <m:r>
                      <a:rPr lang="it-IT" sz="1700" i="1" baseline="-25000" dirty="0">
                        <a:latin typeface="Cambria Math" panose="02040503050406030204" pitchFamily="18" charset="0"/>
                      </a:rPr>
                      <m:t>1</m:t>
                    </m:r>
                    <m:r>
                      <a:rPr lang="it-IT" sz="1700" i="1" dirty="0">
                        <a:latin typeface="Cambria Math" panose="02040503050406030204" pitchFamily="18" charset="0"/>
                      </a:rPr>
                      <m:t>+</m:t>
                    </m:r>
                    <m:r>
                      <a:rPr lang="it-IT" sz="1700" i="1" dirty="0">
                        <a:latin typeface="Cambria Math" panose="02040503050406030204" pitchFamily="18" charset="0"/>
                      </a:rPr>
                      <m:t>𝑟</m:t>
                    </m:r>
                    <m:r>
                      <a:rPr lang="it-IT" sz="1700" i="1" baseline="-25000" dirty="0">
                        <a:latin typeface="Cambria Math" panose="02040503050406030204" pitchFamily="18" charset="0"/>
                      </a:rPr>
                      <m:t>2</m:t>
                    </m:r>
                    <m:r>
                      <a:rPr lang="it-IT" sz="1700" i="1" dirty="0">
                        <a:latin typeface="Cambria Math" panose="02040503050406030204" pitchFamily="18" charset="0"/>
                      </a:rPr>
                      <m:t> </m:t>
                    </m:r>
                    <m:r>
                      <a:rPr lang="it-IT" sz="1700" i="1" dirty="0">
                        <a:latin typeface="Cambria Math" panose="02040503050406030204" pitchFamily="18" charset="0"/>
                      </a:rPr>
                      <m:t>𝐼</m:t>
                    </m:r>
                    <m:r>
                      <a:rPr lang="it-IT" sz="1700" i="1" baseline="30000" dirty="0">
                        <a:latin typeface="Cambria Math" panose="02040503050406030204" pitchFamily="18" charset="0"/>
                      </a:rPr>
                      <m:t>2</m:t>
                    </m:r>
                    <m:r>
                      <a:rPr lang="it-IT" sz="1700" i="1" baseline="-25000" dirty="0">
                        <a:latin typeface="Cambria Math" panose="02040503050406030204" pitchFamily="18" charset="0"/>
                      </a:rPr>
                      <m:t>2</m:t>
                    </m:r>
                    <m:r>
                      <a:rPr lang="it-IT" sz="1700" i="1" dirty="0">
                        <a:latin typeface="Cambria Math" panose="02040503050406030204" pitchFamily="18" charset="0"/>
                      </a:rPr>
                      <m:t>=</m:t>
                    </m:r>
                    <m:r>
                      <a:rPr lang="it-IT" sz="1700" i="1" dirty="0">
                        <a:latin typeface="Cambria Math" panose="02040503050406030204" pitchFamily="18" charset="0"/>
                      </a:rPr>
                      <m:t>𝑟</m:t>
                    </m:r>
                    <m:r>
                      <a:rPr lang="it-IT" sz="1700" i="1" dirty="0">
                        <a:latin typeface="Cambria Math" panose="02040503050406030204" pitchFamily="18" charset="0"/>
                      </a:rPr>
                      <m:t> </m:t>
                    </m:r>
                    <m:r>
                      <a:rPr lang="it-IT" sz="1700" i="1" baseline="-25000" dirty="0">
                        <a:latin typeface="Cambria Math" panose="02040503050406030204" pitchFamily="18" charset="0"/>
                      </a:rPr>
                      <m:t>𝑡</m:t>
                    </m:r>
                    <m:r>
                      <a:rPr lang="it-IT" sz="1700" i="1" baseline="-25000" dirty="0">
                        <a:latin typeface="Cambria Math" panose="02040503050406030204" pitchFamily="18" charset="0"/>
                      </a:rPr>
                      <m:t>2 </m:t>
                    </m:r>
                    <m:r>
                      <a:rPr lang="it-IT" sz="1700" i="1" dirty="0">
                        <a:latin typeface="Cambria Math" panose="02040503050406030204" pitchFamily="18" charset="0"/>
                      </a:rPr>
                      <m:t>𝐼</m:t>
                    </m:r>
                    <m:r>
                      <a:rPr lang="it-IT" sz="1700" i="1" baseline="30000" dirty="0">
                        <a:latin typeface="Cambria Math" panose="02040503050406030204" pitchFamily="18" charset="0"/>
                      </a:rPr>
                      <m:t>2</m:t>
                    </m:r>
                    <m:r>
                      <a:rPr lang="it-IT" sz="1700" i="1" baseline="-25000" dirty="0">
                        <a:latin typeface="Cambria Math" panose="02040503050406030204" pitchFamily="18" charset="0"/>
                      </a:rPr>
                      <m:t>2</m:t>
                    </m:r>
                  </m:oMath>
                </a14:m>
                <a:r>
                  <a:rPr lang="it-IT" sz="1700" baseline="-25000" dirty="0"/>
                  <a:t> </a:t>
                </a:r>
                <a:endParaRPr lang="fr-FR" sz="1700" dirty="0"/>
              </a:p>
              <a:p>
                <a:r>
                  <a:rPr lang="it-IT" sz="1700" dirty="0"/>
                  <a:t>             </a:t>
                </a:r>
              </a:p>
              <a:p>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ɳ = </m:t>
                      </m:r>
                      <m:r>
                        <a:rPr lang="en-GB" sz="1700" i="1" dirty="0" smtClean="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𝐼</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m:t>
                      </m:r>
                      <m:r>
                        <a:rPr lang="en-GB" sz="1700" i="1" dirty="0">
                          <a:latin typeface="Cambria Math" panose="02040503050406030204" pitchFamily="18" charset="0"/>
                        </a:rPr>
                        <m:t> / (</m:t>
                      </m:r>
                      <m:r>
                        <a:rPr lang="en-GB" sz="1700" i="1" dirty="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𝐼</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2 </m:t>
                      </m:r>
                      <m:r>
                        <a:rPr lang="en-GB" sz="1700" i="1" dirty="0">
                          <a:latin typeface="Cambria Math" panose="02040503050406030204" pitchFamily="18" charset="0"/>
                        </a:rPr>
                        <m:t>+ </m:t>
                      </m:r>
                      <m:r>
                        <a:rPr lang="en-GB" sz="1700" i="1" dirty="0" err="1">
                          <a:latin typeface="Cambria Math" panose="02040503050406030204" pitchFamily="18" charset="0"/>
                        </a:rPr>
                        <m:t>𝑃</m:t>
                      </m:r>
                      <m:r>
                        <a:rPr lang="en-GB" sz="1700" i="1" baseline="-25000" dirty="0" err="1">
                          <a:latin typeface="Cambria Math" panose="02040503050406030204" pitchFamily="18" charset="0"/>
                        </a:rPr>
                        <m:t>𝑓𝑒𝑟</m:t>
                      </m:r>
                      <m:r>
                        <a:rPr lang="en-GB" sz="1700" i="1" dirty="0">
                          <a:latin typeface="Cambria Math" panose="02040503050406030204" pitchFamily="18" charset="0"/>
                        </a:rPr>
                        <m:t> + </m:t>
                      </m:r>
                      <m:r>
                        <a:rPr lang="en-GB" sz="1700" i="1" dirty="0">
                          <a:latin typeface="Cambria Math" panose="02040503050406030204" pitchFamily="18" charset="0"/>
                        </a:rPr>
                        <m:t>𝑟𝑡</m:t>
                      </m:r>
                      <m:r>
                        <a:rPr lang="en-GB" sz="1700" i="1" baseline="-25000" dirty="0">
                          <a:latin typeface="Cambria Math" panose="02040503050406030204" pitchFamily="18" charset="0"/>
                        </a:rPr>
                        <m:t>2 </m:t>
                      </m:r>
                      <m:r>
                        <a:rPr lang="en-GB" sz="1700" i="1" dirty="0">
                          <a:latin typeface="Cambria Math" panose="02040503050406030204" pitchFamily="18" charset="0"/>
                        </a:rPr>
                        <m:t>𝐼</m:t>
                      </m:r>
                      <m:r>
                        <a:rPr lang="en-GB" sz="1700" i="1" baseline="30000" dirty="0">
                          <a:latin typeface="Cambria Math" panose="02040503050406030204" pitchFamily="18" charset="0"/>
                        </a:rPr>
                        <m:t>2</m:t>
                      </m:r>
                      <m:r>
                        <a:rPr lang="en-GB" sz="1700" i="1" baseline="-25000" dirty="0">
                          <a:latin typeface="Cambria Math" panose="02040503050406030204" pitchFamily="18" charset="0"/>
                        </a:rPr>
                        <m:t>2</m:t>
                      </m:r>
                      <m:r>
                        <a:rPr lang="en-GB" sz="1700" i="1" dirty="0">
                          <a:latin typeface="Cambria Math" panose="02040503050406030204" pitchFamily="18" charset="0"/>
                        </a:rPr>
                        <m:t>)</m:t>
                      </m:r>
                    </m:oMath>
                  </m:oMathPara>
                </a14:m>
                <a:endParaRPr lang="fr-FR" sz="1700" dirty="0"/>
              </a:p>
              <a:p>
                <a:endParaRPr lang="fr-FR" sz="1700" dirty="0"/>
              </a:p>
              <a:p>
                <a:endParaRPr lang="fr-FR" sz="1700" dirty="0"/>
              </a:p>
              <a:p>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ɳ </m:t>
                      </m:r>
                      <m:r>
                        <a:rPr lang="en-GB" sz="1700" i="1" dirty="0">
                          <a:latin typeface="Cambria Math" panose="02040503050406030204" pitchFamily="18" charset="0"/>
                        </a:rPr>
                        <m:t>=  </m:t>
                      </m:r>
                      <m:r>
                        <a:rPr lang="en-GB" sz="1700" i="1" dirty="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m:t>
                      </m:r>
                      <m:r>
                        <a:rPr lang="en-GB" sz="1700" i="1" dirty="0">
                          <a:latin typeface="Cambria Math" panose="02040503050406030204" pitchFamily="18" charset="0"/>
                        </a:rPr>
                        <m:t> / (</m:t>
                      </m:r>
                      <m:r>
                        <a:rPr lang="en-GB" sz="1700" i="1" dirty="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2 </m:t>
                      </m:r>
                      <m:r>
                        <a:rPr lang="en-GB" sz="1700" i="1" dirty="0">
                          <a:latin typeface="Cambria Math" panose="02040503050406030204" pitchFamily="18" charset="0"/>
                        </a:rPr>
                        <m:t>+ </m:t>
                      </m:r>
                      <m:r>
                        <a:rPr lang="en-GB" sz="1700" i="1" dirty="0" err="1" smtClean="0">
                          <a:latin typeface="Cambria Math" panose="02040503050406030204" pitchFamily="18" charset="0"/>
                        </a:rPr>
                        <m:t>𝑃</m:t>
                      </m:r>
                      <m:r>
                        <a:rPr lang="en-GB" sz="1700" i="1" baseline="-25000" dirty="0" err="1" smtClean="0">
                          <a:latin typeface="Cambria Math" panose="02040503050406030204" pitchFamily="18" charset="0"/>
                        </a:rPr>
                        <m:t>𝑓𝑒𝑟</m:t>
                      </m:r>
                      <m:r>
                        <a:rPr lang="en-GB" sz="1700" i="1" dirty="0" smtClean="0">
                          <a:latin typeface="Cambria Math" panose="02040503050406030204" pitchFamily="18" charset="0"/>
                        </a:rPr>
                        <m:t>/</m:t>
                      </m:r>
                      <m:r>
                        <a:rPr lang="en-GB" sz="1700" i="1" dirty="0">
                          <a:latin typeface="Cambria Math" panose="02040503050406030204" pitchFamily="18" charset="0"/>
                        </a:rPr>
                        <m:t>𝐼</m:t>
                      </m:r>
                      <m:r>
                        <a:rPr lang="en-GB" sz="1700" i="1" baseline="-25000" dirty="0">
                          <a:latin typeface="Cambria Math" panose="02040503050406030204" pitchFamily="18" charset="0"/>
                        </a:rPr>
                        <m:t>2 </m:t>
                      </m:r>
                      <m:r>
                        <a:rPr lang="en-GB" sz="1700" i="1" dirty="0">
                          <a:latin typeface="Cambria Math" panose="02040503050406030204" pitchFamily="18" charset="0"/>
                        </a:rPr>
                        <m:t>+ </m:t>
                      </m:r>
                      <m:r>
                        <a:rPr lang="en-GB" sz="1700" i="1" dirty="0">
                          <a:latin typeface="Cambria Math" panose="02040503050406030204" pitchFamily="18" charset="0"/>
                        </a:rPr>
                        <m:t>𝑟𝑡</m:t>
                      </m:r>
                      <m:r>
                        <a:rPr lang="en-GB" sz="1700" i="1" baseline="-25000" dirty="0">
                          <a:latin typeface="Cambria Math" panose="02040503050406030204" pitchFamily="18" charset="0"/>
                        </a:rPr>
                        <m:t>2 </m:t>
                      </m:r>
                      <m:r>
                        <a:rPr lang="en-GB" sz="1700" i="1" dirty="0">
                          <a:latin typeface="Cambria Math" panose="02040503050406030204" pitchFamily="18" charset="0"/>
                        </a:rPr>
                        <m:t>𝐼</m:t>
                      </m:r>
                      <m:r>
                        <a:rPr lang="en-GB" sz="1700" i="1" baseline="-25000" dirty="0">
                          <a:latin typeface="Cambria Math" panose="02040503050406030204" pitchFamily="18" charset="0"/>
                        </a:rPr>
                        <m:t>2</m:t>
                      </m:r>
                      <m:r>
                        <a:rPr lang="en-GB" sz="1700" i="1" dirty="0">
                          <a:latin typeface="Cambria Math" panose="02040503050406030204" pitchFamily="18" charset="0"/>
                        </a:rPr>
                        <m:t>)</m:t>
                      </m:r>
                    </m:oMath>
                  </m:oMathPara>
                </a14:m>
                <a:endParaRPr lang="fr-FR" sz="1700" dirty="0"/>
              </a:p>
              <a:p>
                <a:endParaRPr lang="fr-FR" sz="1700" dirty="0"/>
              </a:p>
              <a:p>
                <a:endParaRPr lang="en-US" sz="1700" dirty="0"/>
              </a:p>
              <a:p>
                <a:endParaRPr lang="fr-FR" sz="1700" dirty="0"/>
              </a:p>
              <a:p>
                <a:endParaRPr lang="it-IT" sz="1700" dirty="0"/>
              </a:p>
            </p:txBody>
          </p:sp>
        </mc:Choice>
        <mc:Fallback>
          <p:sp>
            <p:nvSpPr>
              <p:cNvPr id="70" name="Rectangle 3"/>
              <p:cNvSpPr txBox="1">
                <a:spLocks noRot="1" noChangeAspect="1" noMove="1" noResize="1" noEditPoints="1" noAdjustHandles="1" noChangeArrowheads="1" noChangeShapeType="1" noTextEdit="1"/>
              </p:cNvSpPr>
              <p:nvPr/>
            </p:nvSpPr>
            <p:spPr bwMode="auto">
              <a:xfrm>
                <a:off x="831872" y="1143000"/>
                <a:ext cx="7469351" cy="3786188"/>
              </a:xfrm>
              <a:prstGeom prst="rect">
                <a:avLst/>
              </a:prstGeom>
              <a:blipFill>
                <a:blip r:embed="rId2"/>
                <a:stretch>
                  <a:fillRect l="-489" t="-644" b="-17874"/>
                </a:stretch>
              </a:blipFill>
              <a:ln w="9525">
                <a:noFill/>
                <a:miter lim="800000"/>
                <a:headEnd/>
                <a:tailEnd/>
              </a:ln>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44</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checkerboard(across)">
                                      <p:cBhvr>
                                        <p:cTn id="7" dur="500"/>
                                        <p:tgtEl>
                                          <p:spTgt spid="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1" end="1"/>
                                            </p:txEl>
                                          </p:spTgt>
                                        </p:tgtEl>
                                        <p:attrNameLst>
                                          <p:attrName>style.visibility</p:attrName>
                                        </p:attrNameLst>
                                      </p:cBhvr>
                                      <p:to>
                                        <p:strVal val="visible"/>
                                      </p:to>
                                    </p:set>
                                    <p:animEffect transition="in" filter="checkerboard(across)">
                                      <p:cBhvr>
                                        <p:cTn id="12" dur="500"/>
                                        <p:tgtEl>
                                          <p:spTgt spid="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0">
                                            <p:txEl>
                                              <p:pRg st="2" end="2"/>
                                            </p:txEl>
                                          </p:spTgt>
                                        </p:tgtEl>
                                        <p:attrNameLst>
                                          <p:attrName>style.visibility</p:attrName>
                                        </p:attrNameLst>
                                      </p:cBhvr>
                                      <p:to>
                                        <p:strVal val="visible"/>
                                      </p:to>
                                    </p:set>
                                    <p:animEffect transition="in" filter="checkerboard(across)">
                                      <p:cBhvr>
                                        <p:cTn id="17" dur="500"/>
                                        <p:tgtEl>
                                          <p:spTgt spid="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0">
                                            <p:txEl>
                                              <p:pRg st="5" end="5"/>
                                            </p:txEl>
                                          </p:spTgt>
                                        </p:tgtEl>
                                        <p:attrNameLst>
                                          <p:attrName>style.visibility</p:attrName>
                                        </p:attrNameLst>
                                      </p:cBhvr>
                                      <p:to>
                                        <p:strVal val="visible"/>
                                      </p:to>
                                    </p:set>
                                    <p:animEffect transition="in" filter="checkerboard(across)">
                                      <p:cBhvr>
                                        <p:cTn id="22" dur="500"/>
                                        <p:tgtEl>
                                          <p:spTgt spid="7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0">
                                            <p:txEl>
                                              <p:pRg st="7" end="7"/>
                                            </p:txEl>
                                          </p:spTgt>
                                        </p:tgtEl>
                                        <p:attrNameLst>
                                          <p:attrName>style.visibility</p:attrName>
                                        </p:attrNameLst>
                                      </p:cBhvr>
                                      <p:to>
                                        <p:strVal val="visible"/>
                                      </p:to>
                                    </p:set>
                                    <p:animEffect transition="in" filter="checkerboard(across)">
                                      <p:cBhvr>
                                        <p:cTn id="27" dur="500"/>
                                        <p:tgtEl>
                                          <p:spTgt spid="7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0">
                                            <p:txEl>
                                              <p:pRg st="10" end="10"/>
                                            </p:txEl>
                                          </p:spTgt>
                                        </p:tgtEl>
                                        <p:attrNameLst>
                                          <p:attrName>style.visibility</p:attrName>
                                        </p:attrNameLst>
                                      </p:cBhvr>
                                      <p:to>
                                        <p:strVal val="visible"/>
                                      </p:to>
                                    </p:set>
                                    <p:animEffect transition="in" filter="checkerboard(across)">
                                      <p:cBhvr>
                                        <p:cTn id="32" dur="500"/>
                                        <p:tgtEl>
                                          <p:spTgt spid="70">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0">
                                            <p:txEl>
                                              <p:pRg st="11" end="11"/>
                                            </p:txEl>
                                          </p:spTgt>
                                        </p:tgtEl>
                                        <p:attrNameLst>
                                          <p:attrName>style.visibility</p:attrName>
                                        </p:attrNameLst>
                                      </p:cBhvr>
                                      <p:to>
                                        <p:strVal val="visible"/>
                                      </p:to>
                                    </p:set>
                                    <p:animEffect transition="in" filter="checkerboard(across)">
                                      <p:cBhvr>
                                        <p:cTn id="37" dur="500"/>
                                        <p:tgtEl>
                                          <p:spTgt spid="70">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0">
                                            <p:txEl>
                                              <p:pRg st="12" end="12"/>
                                            </p:txEl>
                                          </p:spTgt>
                                        </p:tgtEl>
                                        <p:attrNameLst>
                                          <p:attrName>style.visibility</p:attrName>
                                        </p:attrNameLst>
                                      </p:cBhvr>
                                      <p:to>
                                        <p:strVal val="visible"/>
                                      </p:to>
                                    </p:set>
                                    <p:animEffect transition="in" filter="checkerboard(across)">
                                      <p:cBhvr>
                                        <p:cTn id="42" dur="500"/>
                                        <p:tgtEl>
                                          <p:spTgt spid="70">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70">
                                            <p:txEl>
                                              <p:pRg st="15" end="15"/>
                                            </p:txEl>
                                          </p:spTgt>
                                        </p:tgtEl>
                                        <p:attrNameLst>
                                          <p:attrName>style.visibility</p:attrName>
                                        </p:attrNameLst>
                                      </p:cBhvr>
                                      <p:to>
                                        <p:strVal val="visible"/>
                                      </p:to>
                                    </p:set>
                                    <p:animEffect transition="in" filter="checkerboard(across)">
                                      <p:cBhvr>
                                        <p:cTn id="47" dur="500"/>
                                        <p:tgtEl>
                                          <p:spTgt spid="7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200" b="1" i="1" dirty="0"/>
            </a:br>
            <a:r>
              <a:rPr lang="fr-FR" sz="3200" b="1" dirty="0"/>
              <a:t> V- Etude du transformateur dans </a:t>
            </a:r>
            <a:br>
              <a:rPr lang="fr-FR" sz="3200" b="1" dirty="0"/>
            </a:br>
            <a:r>
              <a:rPr lang="fr-FR" sz="3200" b="1" dirty="0"/>
              <a:t>l’approximation de Kapp </a:t>
            </a:r>
            <a:br>
              <a:rPr lang="fr-FR" sz="3200" b="1" dirty="0"/>
            </a:br>
            <a:r>
              <a:rPr lang="fr-FR" sz="3200" b="1" i="1" dirty="0"/>
              <a:t> </a:t>
            </a:r>
            <a:endParaRPr lang="fr-FR" sz="3200" b="1" dirty="0"/>
          </a:p>
        </p:txBody>
      </p:sp>
      <p:sp>
        <p:nvSpPr>
          <p:cNvPr id="70" name="Rectangle 3"/>
          <p:cNvSpPr txBox="1">
            <a:spLocks noChangeArrowheads="1"/>
          </p:cNvSpPr>
          <p:nvPr/>
        </p:nvSpPr>
        <p:spPr bwMode="auto">
          <a:xfrm>
            <a:off x="831872" y="1143000"/>
            <a:ext cx="7469351" cy="3786188"/>
          </a:xfrm>
          <a:prstGeom prst="rect">
            <a:avLst/>
          </a:prstGeom>
          <a:noFill/>
          <a:ln w="9525">
            <a:noFill/>
            <a:miter lim="800000"/>
            <a:headEnd/>
            <a:tailEnd/>
          </a:ln>
        </p:spPr>
        <p:txBody>
          <a:bodyPr/>
          <a:lstStyle/>
          <a:p>
            <a:endParaRPr lang="fr-FR" sz="1700" dirty="0"/>
          </a:p>
          <a:p>
            <a:endParaRPr lang="fr-FR" sz="1700" dirty="0"/>
          </a:p>
          <a:p>
            <a:pPr algn="ctr"/>
            <a:r>
              <a:rPr lang="en-GB" sz="1700" dirty="0"/>
              <a:t>ɳ =  U</a:t>
            </a:r>
            <a:r>
              <a:rPr lang="en-GB" sz="1700" baseline="-25000" dirty="0"/>
              <a:t>2</a:t>
            </a:r>
            <a:r>
              <a:rPr lang="en-GB" sz="1700" dirty="0"/>
              <a:t>  cos</a:t>
            </a:r>
            <a:r>
              <a:rPr lang="fr-FR" sz="1700" dirty="0"/>
              <a:t>φ</a:t>
            </a:r>
            <a:r>
              <a:rPr lang="en-GB" sz="1700" baseline="-25000" dirty="0"/>
              <a:t>2</a:t>
            </a:r>
            <a:r>
              <a:rPr lang="en-GB" sz="1700" dirty="0"/>
              <a:t> / (U</a:t>
            </a:r>
            <a:r>
              <a:rPr lang="en-GB" sz="1700" baseline="-25000" dirty="0"/>
              <a:t>2</a:t>
            </a:r>
            <a:r>
              <a:rPr lang="en-GB" sz="1700" dirty="0"/>
              <a:t> cos</a:t>
            </a:r>
            <a:r>
              <a:rPr lang="fr-FR" sz="1700" dirty="0"/>
              <a:t>φ</a:t>
            </a:r>
            <a:r>
              <a:rPr lang="en-GB" sz="1700" baseline="-25000" dirty="0"/>
              <a:t>2 </a:t>
            </a:r>
            <a:r>
              <a:rPr lang="en-GB" sz="1700" dirty="0"/>
              <a:t>+ </a:t>
            </a:r>
            <a:r>
              <a:rPr lang="en-GB" sz="1700" dirty="0" err="1"/>
              <a:t>P</a:t>
            </a:r>
            <a:r>
              <a:rPr lang="en-GB" sz="1700" baseline="-25000" dirty="0" err="1"/>
              <a:t>fer</a:t>
            </a:r>
            <a:r>
              <a:rPr lang="en-GB" sz="1700" dirty="0"/>
              <a:t>/I</a:t>
            </a:r>
            <a:r>
              <a:rPr lang="en-GB" sz="1700" baseline="-25000" dirty="0"/>
              <a:t>2 </a:t>
            </a:r>
            <a:r>
              <a:rPr lang="en-GB" sz="1700" dirty="0"/>
              <a:t>+ r</a:t>
            </a:r>
            <a:r>
              <a:rPr lang="en-GB" sz="1700" baseline="-25000" dirty="0"/>
              <a:t>t2</a:t>
            </a:r>
            <a:r>
              <a:rPr lang="en-GB" sz="1700" dirty="0"/>
              <a:t> I</a:t>
            </a:r>
            <a:r>
              <a:rPr lang="en-GB" sz="1700" baseline="-25000" dirty="0"/>
              <a:t>2</a:t>
            </a:r>
            <a:r>
              <a:rPr lang="en-GB" sz="1700" dirty="0"/>
              <a:t>)</a:t>
            </a:r>
            <a:endParaRPr lang="fr-FR" sz="1700" dirty="0"/>
          </a:p>
          <a:p>
            <a:endParaRPr lang="fr-FR" sz="1700" dirty="0"/>
          </a:p>
          <a:p>
            <a:endParaRPr lang="en-US" sz="1700" dirty="0"/>
          </a:p>
          <a:p>
            <a:r>
              <a:rPr lang="fr-FR" sz="1700" dirty="0"/>
              <a:t>Si l’on suppose U</a:t>
            </a:r>
            <a:r>
              <a:rPr lang="fr-FR" sz="1700" baseline="-25000" dirty="0"/>
              <a:t>2 </a:t>
            </a:r>
            <a:r>
              <a:rPr lang="fr-FR" sz="1700" dirty="0"/>
              <a:t>et cosφ</a:t>
            </a:r>
            <a:r>
              <a:rPr lang="fr-FR" sz="1700" baseline="-25000" dirty="0"/>
              <a:t>2 </a:t>
            </a:r>
            <a:r>
              <a:rPr lang="fr-FR" sz="1700" dirty="0"/>
              <a:t> constants :</a:t>
            </a:r>
          </a:p>
          <a:p>
            <a:endParaRPr lang="fr-FR" sz="1700" dirty="0"/>
          </a:p>
          <a:p>
            <a:r>
              <a:rPr lang="fr-FR" sz="1700" dirty="0"/>
              <a:t>ɳ  passe par son maximum pour I</a:t>
            </a:r>
            <a:r>
              <a:rPr lang="fr-FR" sz="1700" baseline="-25000" dirty="0"/>
              <a:t>2</a:t>
            </a:r>
            <a:r>
              <a:rPr lang="fr-FR" sz="1700" dirty="0"/>
              <a:t> = I</a:t>
            </a:r>
            <a:r>
              <a:rPr lang="fr-FR" sz="1700" baseline="-25000" dirty="0"/>
              <a:t>2M</a:t>
            </a:r>
            <a:r>
              <a:rPr lang="fr-FR" sz="1700" dirty="0"/>
              <a:t> qui rend minimale la quantité</a:t>
            </a:r>
          </a:p>
          <a:p>
            <a:r>
              <a:rPr lang="fr-FR" sz="1700" dirty="0"/>
              <a:t> </a:t>
            </a:r>
          </a:p>
          <a:p>
            <a:pPr algn="ctr"/>
            <a:r>
              <a:rPr lang="fr-FR" sz="1700" dirty="0"/>
              <a:t>(</a:t>
            </a:r>
            <a:r>
              <a:rPr lang="fr-FR" sz="1700" dirty="0" err="1"/>
              <a:t>P</a:t>
            </a:r>
            <a:r>
              <a:rPr lang="fr-FR" sz="1700" baseline="-25000" dirty="0" err="1"/>
              <a:t>fer</a:t>
            </a:r>
            <a:r>
              <a:rPr lang="fr-FR" sz="1700" dirty="0"/>
              <a:t> / I</a:t>
            </a:r>
            <a:r>
              <a:rPr lang="fr-FR" sz="1700" baseline="-25000" dirty="0"/>
              <a:t>2</a:t>
            </a:r>
            <a:r>
              <a:rPr lang="fr-FR" sz="1700" dirty="0"/>
              <a:t> + r</a:t>
            </a:r>
            <a:r>
              <a:rPr lang="fr-FR" sz="1700" baseline="-25000" dirty="0"/>
              <a:t>t2</a:t>
            </a:r>
            <a:r>
              <a:rPr lang="fr-FR" sz="1700" dirty="0"/>
              <a:t> I</a:t>
            </a:r>
            <a:r>
              <a:rPr lang="fr-FR" sz="1700" baseline="-25000" dirty="0"/>
              <a:t>2</a:t>
            </a:r>
            <a:r>
              <a:rPr lang="fr-FR" sz="1700" dirty="0"/>
              <a:t>), </a:t>
            </a:r>
          </a:p>
          <a:p>
            <a:endParaRPr lang="fr-FR" sz="1700" dirty="0"/>
          </a:p>
          <a:p>
            <a:endParaRPr lang="it-IT" sz="1700" dirty="0"/>
          </a:p>
        </p:txBody>
      </p:sp>
      <p:grpSp>
        <p:nvGrpSpPr>
          <p:cNvPr id="2" name="Groupe 41"/>
          <p:cNvGrpSpPr>
            <a:grpSpLocks/>
          </p:cNvGrpSpPr>
          <p:nvPr/>
        </p:nvGrpSpPr>
        <p:grpSpPr bwMode="auto">
          <a:xfrm>
            <a:off x="3085409" y="4365104"/>
            <a:ext cx="2962275" cy="1928812"/>
            <a:chOff x="5643570" y="2428868"/>
            <a:chExt cx="2962966" cy="1928826"/>
          </a:xfrm>
        </p:grpSpPr>
        <p:sp>
          <p:nvSpPr>
            <p:cNvPr id="29719" name="Text Box 15"/>
            <p:cNvSpPr txBox="1">
              <a:spLocks noChangeArrowheads="1"/>
            </p:cNvSpPr>
            <p:nvPr/>
          </p:nvSpPr>
          <p:spPr bwMode="auto">
            <a:xfrm>
              <a:off x="7215206" y="4014794"/>
              <a:ext cx="457200" cy="342900"/>
            </a:xfrm>
            <a:prstGeom prst="rect">
              <a:avLst/>
            </a:prstGeom>
            <a:noFill/>
            <a:ln w="9525">
              <a:noFill/>
              <a:miter lim="800000"/>
              <a:headEnd/>
              <a:tailEnd/>
            </a:ln>
          </p:spPr>
          <p:txBody>
            <a:bodyPr/>
            <a:lstStyle/>
            <a:p>
              <a:pPr>
                <a:spcAft>
                  <a:spcPts val="1000"/>
                </a:spcAft>
              </a:pPr>
              <a:r>
                <a:rPr lang="fr-FR" sz="1400" i="1"/>
                <a:t>I</a:t>
              </a:r>
              <a:r>
                <a:rPr lang="fr-FR" sz="1400" i="1" baseline="-25000"/>
                <a:t>2M</a:t>
              </a:r>
              <a:endParaRPr lang="fr-FR" sz="1400"/>
            </a:p>
          </p:txBody>
        </p:sp>
        <p:grpSp>
          <p:nvGrpSpPr>
            <p:cNvPr id="29720" name="Groupe 40"/>
            <p:cNvGrpSpPr>
              <a:grpSpLocks/>
            </p:cNvGrpSpPr>
            <p:nvPr/>
          </p:nvGrpSpPr>
          <p:grpSpPr bwMode="auto">
            <a:xfrm>
              <a:off x="5643570" y="2428868"/>
              <a:ext cx="2962966" cy="1855787"/>
              <a:chOff x="5966752" y="4929198"/>
              <a:chExt cx="2962966" cy="1855787"/>
            </a:xfrm>
          </p:grpSpPr>
          <p:sp>
            <p:nvSpPr>
              <p:cNvPr id="29721" name="Line 2"/>
              <p:cNvSpPr>
                <a:spLocks noChangeShapeType="1"/>
              </p:cNvSpPr>
              <p:nvPr/>
            </p:nvSpPr>
            <p:spPr bwMode="auto">
              <a:xfrm flipV="1">
                <a:off x="6491318" y="5070485"/>
                <a:ext cx="0" cy="1714500"/>
              </a:xfrm>
              <a:prstGeom prst="line">
                <a:avLst/>
              </a:prstGeom>
              <a:noFill/>
              <a:ln w="9525">
                <a:solidFill>
                  <a:srgbClr val="000000"/>
                </a:solidFill>
                <a:round/>
                <a:headEnd/>
                <a:tailEnd type="triangle" w="med" len="med"/>
              </a:ln>
            </p:spPr>
            <p:txBody>
              <a:bodyPr/>
              <a:lstStyle/>
              <a:p>
                <a:endParaRPr lang="fr-FR"/>
              </a:p>
            </p:txBody>
          </p:sp>
          <p:sp>
            <p:nvSpPr>
              <p:cNvPr id="29722" name="Line 3"/>
              <p:cNvSpPr>
                <a:spLocks noChangeShapeType="1"/>
              </p:cNvSpPr>
              <p:nvPr/>
            </p:nvSpPr>
            <p:spPr bwMode="auto">
              <a:xfrm>
                <a:off x="6377018" y="6556385"/>
                <a:ext cx="2171700" cy="0"/>
              </a:xfrm>
              <a:prstGeom prst="line">
                <a:avLst/>
              </a:prstGeom>
              <a:noFill/>
              <a:ln w="9525">
                <a:solidFill>
                  <a:srgbClr val="000000"/>
                </a:solidFill>
                <a:round/>
                <a:headEnd/>
                <a:tailEnd type="triangle" w="med" len="med"/>
              </a:ln>
            </p:spPr>
            <p:txBody>
              <a:bodyPr/>
              <a:lstStyle/>
              <a:p>
                <a:endParaRPr lang="fr-FR"/>
              </a:p>
            </p:txBody>
          </p:sp>
          <p:sp>
            <p:nvSpPr>
              <p:cNvPr id="29723" name="Line 4"/>
              <p:cNvSpPr>
                <a:spLocks noChangeShapeType="1"/>
              </p:cNvSpPr>
              <p:nvPr/>
            </p:nvSpPr>
            <p:spPr bwMode="auto">
              <a:xfrm>
                <a:off x="6491318" y="5984885"/>
                <a:ext cx="1943100" cy="0"/>
              </a:xfrm>
              <a:prstGeom prst="line">
                <a:avLst/>
              </a:prstGeom>
              <a:noFill/>
              <a:ln w="9525">
                <a:solidFill>
                  <a:srgbClr val="000000"/>
                </a:solidFill>
                <a:round/>
                <a:headEnd/>
                <a:tailEnd/>
              </a:ln>
            </p:spPr>
            <p:txBody>
              <a:bodyPr/>
              <a:lstStyle/>
              <a:p>
                <a:endParaRPr lang="fr-FR"/>
              </a:p>
            </p:txBody>
          </p:sp>
          <p:sp>
            <p:nvSpPr>
              <p:cNvPr id="29724" name="Arc 5"/>
              <p:cNvSpPr>
                <a:spLocks/>
              </p:cNvSpPr>
              <p:nvPr/>
            </p:nvSpPr>
            <p:spPr bwMode="auto">
              <a:xfrm flipV="1">
                <a:off x="6338918" y="5070485"/>
                <a:ext cx="1714500" cy="1485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9725" name="Line 6"/>
              <p:cNvSpPr>
                <a:spLocks noChangeShapeType="1"/>
              </p:cNvSpPr>
              <p:nvPr/>
            </p:nvSpPr>
            <p:spPr bwMode="auto">
              <a:xfrm>
                <a:off x="7685118" y="5348298"/>
                <a:ext cx="0" cy="1257300"/>
              </a:xfrm>
              <a:prstGeom prst="line">
                <a:avLst/>
              </a:prstGeom>
              <a:noFill/>
              <a:ln w="9525">
                <a:solidFill>
                  <a:srgbClr val="000000"/>
                </a:solidFill>
                <a:prstDash val="dash"/>
                <a:round/>
                <a:headEnd/>
                <a:tailEnd/>
              </a:ln>
            </p:spPr>
            <p:txBody>
              <a:bodyPr/>
              <a:lstStyle/>
              <a:p>
                <a:endParaRPr lang="fr-FR"/>
              </a:p>
            </p:txBody>
          </p:sp>
          <p:grpSp>
            <p:nvGrpSpPr>
              <p:cNvPr id="29726" name="Group 7"/>
              <p:cNvGrpSpPr>
                <a:grpSpLocks/>
              </p:cNvGrpSpPr>
              <p:nvPr/>
            </p:nvGrpSpPr>
            <p:grpSpPr bwMode="auto">
              <a:xfrm>
                <a:off x="6531005" y="5335598"/>
                <a:ext cx="1943100" cy="1347787"/>
                <a:chOff x="2380" y="6452"/>
                <a:chExt cx="3060" cy="2123"/>
              </a:xfrm>
            </p:grpSpPr>
            <p:sp>
              <p:nvSpPr>
                <p:cNvPr id="29735" name="Arc 8"/>
                <p:cNvSpPr>
                  <a:spLocks/>
                </p:cNvSpPr>
                <p:nvPr/>
              </p:nvSpPr>
              <p:spPr bwMode="auto">
                <a:xfrm rot="11025791" flipV="1">
                  <a:off x="2380" y="6452"/>
                  <a:ext cx="3060" cy="2123"/>
                </a:xfrm>
                <a:custGeom>
                  <a:avLst/>
                  <a:gdLst>
                    <a:gd name="T0" fmla="*/ 26 w 21600"/>
                    <a:gd name="T1" fmla="*/ 0 h 19604"/>
                    <a:gd name="T2" fmla="*/ 61 w 21600"/>
                    <a:gd name="T3" fmla="*/ 25 h 19604"/>
                    <a:gd name="T4" fmla="*/ 0 w 21600"/>
                    <a:gd name="T5" fmla="*/ 25 h 19604"/>
                    <a:gd name="T6" fmla="*/ 0 60000 65536"/>
                    <a:gd name="T7" fmla="*/ 0 60000 65536"/>
                    <a:gd name="T8" fmla="*/ 0 60000 65536"/>
                    <a:gd name="T9" fmla="*/ 0 w 21600"/>
                    <a:gd name="T10" fmla="*/ 0 h 19604"/>
                    <a:gd name="T11" fmla="*/ 21600 w 21600"/>
                    <a:gd name="T12" fmla="*/ 19604 h 19604"/>
                  </a:gdLst>
                  <a:ahLst/>
                  <a:cxnLst>
                    <a:cxn ang="T6">
                      <a:pos x="T0" y="T1"/>
                    </a:cxn>
                    <a:cxn ang="T7">
                      <a:pos x="T2" y="T3"/>
                    </a:cxn>
                    <a:cxn ang="T8">
                      <a:pos x="T4" y="T5"/>
                    </a:cxn>
                  </a:cxnLst>
                  <a:rect l="T9" t="T10" r="T11" b="T12"/>
                  <a:pathLst>
                    <a:path w="21600" h="19604" fill="none" extrusionOk="0">
                      <a:moveTo>
                        <a:pt x="9068" y="-1"/>
                      </a:moveTo>
                      <a:cubicBezTo>
                        <a:pt x="16708" y="3533"/>
                        <a:pt x="21600" y="11185"/>
                        <a:pt x="21600" y="19604"/>
                      </a:cubicBezTo>
                    </a:path>
                    <a:path w="21600" h="19604" stroke="0" extrusionOk="0">
                      <a:moveTo>
                        <a:pt x="9068" y="-1"/>
                      </a:moveTo>
                      <a:cubicBezTo>
                        <a:pt x="16708" y="3533"/>
                        <a:pt x="21600" y="11185"/>
                        <a:pt x="21600" y="19604"/>
                      </a:cubicBezTo>
                      <a:lnTo>
                        <a:pt x="0" y="19604"/>
                      </a:lnTo>
                      <a:close/>
                    </a:path>
                  </a:pathLst>
                </a:custGeom>
                <a:noFill/>
                <a:ln w="9525">
                  <a:solidFill>
                    <a:srgbClr val="000000"/>
                  </a:solidFill>
                  <a:round/>
                  <a:headEnd/>
                  <a:tailEnd/>
                </a:ln>
              </p:spPr>
              <p:txBody>
                <a:bodyPr/>
                <a:lstStyle/>
                <a:p>
                  <a:endParaRPr lang="fr-FR"/>
                </a:p>
              </p:txBody>
            </p:sp>
            <p:sp>
              <p:nvSpPr>
                <p:cNvPr id="29736" name="Arc 9"/>
                <p:cNvSpPr>
                  <a:spLocks/>
                </p:cNvSpPr>
                <p:nvPr/>
              </p:nvSpPr>
              <p:spPr bwMode="auto">
                <a:xfrm>
                  <a:off x="4078" y="6479"/>
                  <a:ext cx="990" cy="1438"/>
                </a:xfrm>
                <a:custGeom>
                  <a:avLst/>
                  <a:gdLst>
                    <a:gd name="T0" fmla="*/ 0 w 14848"/>
                    <a:gd name="T1" fmla="*/ 0 h 21570"/>
                    <a:gd name="T2" fmla="*/ 4 w 14848"/>
                    <a:gd name="T3" fmla="*/ 2 h 21570"/>
                    <a:gd name="T4" fmla="*/ 0 w 14848"/>
                    <a:gd name="T5" fmla="*/ 6 h 21570"/>
                    <a:gd name="T6" fmla="*/ 0 60000 65536"/>
                    <a:gd name="T7" fmla="*/ 0 60000 65536"/>
                    <a:gd name="T8" fmla="*/ 0 60000 65536"/>
                    <a:gd name="T9" fmla="*/ 0 w 14848"/>
                    <a:gd name="T10" fmla="*/ 0 h 21570"/>
                    <a:gd name="T11" fmla="*/ 14848 w 14848"/>
                    <a:gd name="T12" fmla="*/ 21570 h 21570"/>
                  </a:gdLst>
                  <a:ahLst/>
                  <a:cxnLst>
                    <a:cxn ang="T6">
                      <a:pos x="T0" y="T1"/>
                    </a:cxn>
                    <a:cxn ang="T7">
                      <a:pos x="T2" y="T3"/>
                    </a:cxn>
                    <a:cxn ang="T8">
                      <a:pos x="T4" y="T5"/>
                    </a:cxn>
                  </a:cxnLst>
                  <a:rect l="T9" t="T10" r="T11" b="T12"/>
                  <a:pathLst>
                    <a:path w="14848" h="21570" fill="none" extrusionOk="0">
                      <a:moveTo>
                        <a:pt x="1135" y="-1"/>
                      </a:moveTo>
                      <a:cubicBezTo>
                        <a:pt x="6259" y="269"/>
                        <a:pt x="11120" y="2354"/>
                        <a:pt x="14847" y="5882"/>
                      </a:cubicBezTo>
                    </a:path>
                    <a:path w="14848" h="21570" stroke="0" extrusionOk="0">
                      <a:moveTo>
                        <a:pt x="1135" y="-1"/>
                      </a:moveTo>
                      <a:cubicBezTo>
                        <a:pt x="6259" y="269"/>
                        <a:pt x="11120" y="2354"/>
                        <a:pt x="14847" y="5882"/>
                      </a:cubicBezTo>
                      <a:lnTo>
                        <a:pt x="0" y="21570"/>
                      </a:lnTo>
                      <a:close/>
                    </a:path>
                  </a:pathLst>
                </a:custGeom>
                <a:noFill/>
                <a:ln w="9525">
                  <a:solidFill>
                    <a:srgbClr val="000000"/>
                  </a:solidFill>
                  <a:round/>
                  <a:headEnd/>
                  <a:tailEnd/>
                </a:ln>
              </p:spPr>
              <p:txBody>
                <a:bodyPr/>
                <a:lstStyle/>
                <a:p>
                  <a:endParaRPr lang="fr-FR"/>
                </a:p>
              </p:txBody>
            </p:sp>
          </p:grpSp>
          <p:sp>
            <p:nvSpPr>
              <p:cNvPr id="29727" name="Line 10"/>
              <p:cNvSpPr>
                <a:spLocks noChangeShapeType="1"/>
              </p:cNvSpPr>
              <p:nvPr/>
            </p:nvSpPr>
            <p:spPr bwMode="auto">
              <a:xfrm>
                <a:off x="7505730" y="5346710"/>
                <a:ext cx="342900" cy="0"/>
              </a:xfrm>
              <a:prstGeom prst="line">
                <a:avLst/>
              </a:prstGeom>
              <a:noFill/>
              <a:ln w="28575">
                <a:solidFill>
                  <a:srgbClr val="000000"/>
                </a:solidFill>
                <a:round/>
                <a:headEnd type="stealth" w="med" len="med"/>
                <a:tailEnd type="stealth" w="med" len="med"/>
              </a:ln>
            </p:spPr>
            <p:txBody>
              <a:bodyPr/>
              <a:lstStyle/>
              <a:p>
                <a:endParaRPr lang="fr-FR"/>
              </a:p>
            </p:txBody>
          </p:sp>
          <p:sp>
            <p:nvSpPr>
              <p:cNvPr id="29728" name="Text Box 11"/>
              <p:cNvSpPr txBox="1">
                <a:spLocks noChangeArrowheads="1"/>
              </p:cNvSpPr>
              <p:nvPr/>
            </p:nvSpPr>
            <p:spPr bwMode="auto">
              <a:xfrm>
                <a:off x="7977218" y="4929198"/>
                <a:ext cx="457200" cy="342900"/>
              </a:xfrm>
              <a:prstGeom prst="rect">
                <a:avLst/>
              </a:prstGeom>
              <a:solidFill>
                <a:srgbClr val="FFFFFF"/>
              </a:solidFill>
              <a:ln w="9525">
                <a:noFill/>
                <a:miter lim="800000"/>
                <a:headEnd/>
                <a:tailEnd/>
              </a:ln>
            </p:spPr>
            <p:txBody>
              <a:bodyPr/>
              <a:lstStyle/>
              <a:p>
                <a:pPr>
                  <a:spcAft>
                    <a:spcPts val="1000"/>
                  </a:spcAft>
                </a:pPr>
                <a:r>
                  <a:rPr lang="fr-FR" sz="1400" i="1"/>
                  <a:t>P</a:t>
                </a:r>
                <a:r>
                  <a:rPr lang="fr-FR" sz="1400" i="1" baseline="-25000"/>
                  <a:t>cu</a:t>
                </a:r>
                <a:endParaRPr lang="fr-FR" sz="1400"/>
              </a:p>
            </p:txBody>
          </p:sp>
          <p:sp>
            <p:nvSpPr>
              <p:cNvPr id="29729" name="Text Box 12"/>
              <p:cNvSpPr txBox="1">
                <a:spLocks noChangeArrowheads="1"/>
              </p:cNvSpPr>
              <p:nvPr/>
            </p:nvSpPr>
            <p:spPr bwMode="auto">
              <a:xfrm>
                <a:off x="8129618" y="5348298"/>
                <a:ext cx="457200" cy="342900"/>
              </a:xfrm>
              <a:prstGeom prst="rect">
                <a:avLst/>
              </a:prstGeom>
              <a:solidFill>
                <a:srgbClr val="FFFFFF"/>
              </a:solidFill>
              <a:ln w="9525">
                <a:noFill/>
                <a:miter lim="800000"/>
                <a:headEnd/>
                <a:tailEnd/>
              </a:ln>
            </p:spPr>
            <p:txBody>
              <a:bodyPr/>
              <a:lstStyle/>
              <a:p>
                <a:pPr>
                  <a:spcAft>
                    <a:spcPts val="1000"/>
                  </a:spcAft>
                </a:pPr>
                <a:r>
                  <a:rPr lang="en-GB" sz="1400" i="1"/>
                  <a:t>ɳ</a:t>
                </a:r>
                <a:endParaRPr lang="fr-FR" sz="1400"/>
              </a:p>
            </p:txBody>
          </p:sp>
          <p:sp>
            <p:nvSpPr>
              <p:cNvPr id="29730" name="Text Box 13"/>
              <p:cNvSpPr txBox="1">
                <a:spLocks noChangeArrowheads="1"/>
              </p:cNvSpPr>
              <p:nvPr/>
            </p:nvSpPr>
            <p:spPr bwMode="auto">
              <a:xfrm>
                <a:off x="8370918" y="5794385"/>
                <a:ext cx="457200" cy="342900"/>
              </a:xfrm>
              <a:prstGeom prst="rect">
                <a:avLst/>
              </a:prstGeom>
              <a:solidFill>
                <a:srgbClr val="FFFFFF"/>
              </a:solidFill>
              <a:ln w="9525">
                <a:noFill/>
                <a:miter lim="800000"/>
                <a:headEnd/>
                <a:tailEnd/>
              </a:ln>
            </p:spPr>
            <p:txBody>
              <a:bodyPr/>
              <a:lstStyle/>
              <a:p>
                <a:pPr>
                  <a:spcAft>
                    <a:spcPts val="1000"/>
                  </a:spcAft>
                </a:pPr>
                <a:r>
                  <a:rPr lang="fr-FR" sz="1400" i="1"/>
                  <a:t>P</a:t>
                </a:r>
                <a:r>
                  <a:rPr lang="fr-FR" sz="1400" i="1" baseline="-25000"/>
                  <a:t>fer</a:t>
                </a:r>
                <a:endParaRPr lang="fr-FR" sz="1400"/>
              </a:p>
            </p:txBody>
          </p:sp>
          <p:sp>
            <p:nvSpPr>
              <p:cNvPr id="29731" name="Text Box 14"/>
              <p:cNvSpPr txBox="1">
                <a:spLocks noChangeArrowheads="1"/>
              </p:cNvSpPr>
              <p:nvPr/>
            </p:nvSpPr>
            <p:spPr bwMode="auto">
              <a:xfrm>
                <a:off x="8472518" y="6378585"/>
                <a:ext cx="457200" cy="342900"/>
              </a:xfrm>
              <a:prstGeom prst="rect">
                <a:avLst/>
              </a:prstGeom>
              <a:solidFill>
                <a:srgbClr val="FFFFFF"/>
              </a:solidFill>
              <a:ln w="9525">
                <a:noFill/>
                <a:miter lim="800000"/>
                <a:headEnd/>
                <a:tailEnd/>
              </a:ln>
            </p:spPr>
            <p:txBody>
              <a:bodyPr/>
              <a:lstStyle/>
              <a:p>
                <a:pPr>
                  <a:spcAft>
                    <a:spcPts val="1000"/>
                  </a:spcAft>
                </a:pPr>
                <a:r>
                  <a:rPr lang="fr-FR" sz="1400" i="1"/>
                  <a:t>I</a:t>
                </a:r>
                <a:r>
                  <a:rPr lang="fr-FR" sz="1400" i="1" baseline="-25000"/>
                  <a:t>2</a:t>
                </a:r>
                <a:endParaRPr lang="fr-FR" sz="1400"/>
              </a:p>
            </p:txBody>
          </p:sp>
          <p:sp>
            <p:nvSpPr>
              <p:cNvPr id="29732" name="Text Box 12"/>
              <p:cNvSpPr txBox="1">
                <a:spLocks noChangeArrowheads="1"/>
              </p:cNvSpPr>
              <p:nvPr/>
            </p:nvSpPr>
            <p:spPr bwMode="auto">
              <a:xfrm>
                <a:off x="6215074" y="4929198"/>
                <a:ext cx="457200" cy="342900"/>
              </a:xfrm>
              <a:prstGeom prst="rect">
                <a:avLst/>
              </a:prstGeom>
              <a:noFill/>
              <a:ln w="9525">
                <a:noFill/>
                <a:miter lim="800000"/>
                <a:headEnd/>
                <a:tailEnd/>
              </a:ln>
            </p:spPr>
            <p:txBody>
              <a:bodyPr/>
              <a:lstStyle/>
              <a:p>
                <a:pPr>
                  <a:spcAft>
                    <a:spcPts val="1000"/>
                  </a:spcAft>
                </a:pPr>
                <a:r>
                  <a:rPr lang="en-GB" sz="1400" i="1"/>
                  <a:t>ɳ</a:t>
                </a:r>
                <a:endParaRPr lang="fr-FR" sz="1400"/>
              </a:p>
            </p:txBody>
          </p:sp>
          <p:sp>
            <p:nvSpPr>
              <p:cNvPr id="29733" name="Text Box 12"/>
              <p:cNvSpPr txBox="1">
                <a:spLocks noChangeArrowheads="1"/>
              </p:cNvSpPr>
              <p:nvPr/>
            </p:nvSpPr>
            <p:spPr bwMode="auto">
              <a:xfrm>
                <a:off x="5966752" y="5190603"/>
                <a:ext cx="814390" cy="342900"/>
              </a:xfrm>
              <a:prstGeom prst="rect">
                <a:avLst/>
              </a:prstGeom>
              <a:noFill/>
              <a:ln w="9525">
                <a:noFill/>
                <a:miter lim="800000"/>
                <a:headEnd/>
                <a:tailEnd/>
              </a:ln>
            </p:spPr>
            <p:txBody>
              <a:bodyPr/>
              <a:lstStyle/>
              <a:p>
                <a:pPr>
                  <a:spcAft>
                    <a:spcPts val="1000"/>
                  </a:spcAft>
                </a:pPr>
                <a:r>
                  <a:rPr lang="en-GB" sz="1400" i="1"/>
                  <a:t>ɳ</a:t>
                </a:r>
                <a:r>
                  <a:rPr lang="en-GB" sz="1400" baseline="-25000"/>
                  <a:t>max</a:t>
                </a:r>
                <a:endParaRPr lang="fr-FR" sz="1400" baseline="-25000"/>
              </a:p>
            </p:txBody>
          </p:sp>
          <p:cxnSp>
            <p:nvCxnSpPr>
              <p:cNvPr id="38" name="Connecteur droit 37"/>
              <p:cNvCxnSpPr/>
              <p:nvPr/>
            </p:nvCxnSpPr>
            <p:spPr>
              <a:xfrm rot="10800000">
                <a:off x="6500276" y="5357826"/>
                <a:ext cx="114326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45</a:t>
            </a:fld>
            <a:endParaRPr lang="fr-FR"/>
          </a:p>
        </p:txBody>
      </p:sp>
    </p:spTree>
    <p:extLst>
      <p:ext uri="{BB962C8B-B14F-4D97-AF65-F5344CB8AC3E}">
        <p14:creationId xmlns:p14="http://schemas.microsoft.com/office/powerpoint/2010/main" val="1676879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2" end="2"/>
                                            </p:txEl>
                                          </p:spTgt>
                                        </p:tgtEl>
                                        <p:attrNameLst>
                                          <p:attrName>style.visibility</p:attrName>
                                        </p:attrNameLst>
                                      </p:cBhvr>
                                      <p:to>
                                        <p:strVal val="visible"/>
                                      </p:to>
                                    </p:set>
                                    <p:animEffect transition="in" filter="checkerboard(across)">
                                      <p:cBhvr>
                                        <p:cTn id="7" dur="500"/>
                                        <p:tgtEl>
                                          <p:spTgt spid="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5" end="5"/>
                                            </p:txEl>
                                          </p:spTgt>
                                        </p:tgtEl>
                                        <p:attrNameLst>
                                          <p:attrName>style.visibility</p:attrName>
                                        </p:attrNameLst>
                                      </p:cBhvr>
                                      <p:to>
                                        <p:strVal val="visible"/>
                                      </p:to>
                                    </p:set>
                                    <p:animEffect transition="in" filter="checkerboard(across)">
                                      <p:cBhvr>
                                        <p:cTn id="12" dur="500"/>
                                        <p:tgtEl>
                                          <p:spTgt spid="70">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0">
                                            <p:txEl>
                                              <p:pRg st="7" end="7"/>
                                            </p:txEl>
                                          </p:spTgt>
                                        </p:tgtEl>
                                        <p:attrNameLst>
                                          <p:attrName>style.visibility</p:attrName>
                                        </p:attrNameLst>
                                      </p:cBhvr>
                                      <p:to>
                                        <p:strVal val="visible"/>
                                      </p:to>
                                    </p:set>
                                    <p:animEffect transition="in" filter="checkerboard(across)">
                                      <p:cBhvr>
                                        <p:cTn id="17" dur="500"/>
                                        <p:tgtEl>
                                          <p:spTgt spid="7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0">
                                            <p:txEl>
                                              <p:pRg st="8" end="8"/>
                                            </p:txEl>
                                          </p:spTgt>
                                        </p:tgtEl>
                                        <p:attrNameLst>
                                          <p:attrName>style.visibility</p:attrName>
                                        </p:attrNameLst>
                                      </p:cBhvr>
                                      <p:to>
                                        <p:strVal val="visible"/>
                                      </p:to>
                                    </p:set>
                                    <p:animEffect transition="in" filter="checkerboard(across)">
                                      <p:cBhvr>
                                        <p:cTn id="22" dur="500"/>
                                        <p:tgtEl>
                                          <p:spTgt spid="70">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0">
                                            <p:txEl>
                                              <p:pRg st="9" end="9"/>
                                            </p:txEl>
                                          </p:spTgt>
                                        </p:tgtEl>
                                        <p:attrNameLst>
                                          <p:attrName>style.visibility</p:attrName>
                                        </p:attrNameLst>
                                      </p:cBhvr>
                                      <p:to>
                                        <p:strVal val="visible"/>
                                      </p:to>
                                    </p:set>
                                    <p:animEffect transition="in" filter="checkerboard(across)">
                                      <p:cBhvr>
                                        <p:cTn id="27" dur="500"/>
                                        <p:tgtEl>
                                          <p:spTgt spid="70">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heckerboard(across)">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200" b="1" i="1" dirty="0"/>
            </a:br>
            <a:r>
              <a:rPr lang="fr-FR" sz="3200" b="1" dirty="0"/>
              <a:t> V- Etude du transformateur dans </a:t>
            </a:r>
            <a:br>
              <a:rPr lang="fr-FR" sz="3200" b="1" dirty="0"/>
            </a:br>
            <a:r>
              <a:rPr lang="fr-FR" sz="3200" b="1" dirty="0"/>
              <a:t>l’approximation de Kapp </a:t>
            </a:r>
            <a:br>
              <a:rPr lang="fr-FR" sz="3200" b="1" dirty="0"/>
            </a:br>
            <a:r>
              <a:rPr lang="fr-FR" sz="3200" b="1" i="1" dirty="0"/>
              <a:t> </a:t>
            </a:r>
            <a:endParaRPr lang="fr-FR" sz="3200" b="1" dirty="0"/>
          </a:p>
        </p:txBody>
      </p:sp>
      <p:sp>
        <p:nvSpPr>
          <p:cNvPr id="70" name="Rectangle 3"/>
          <p:cNvSpPr txBox="1">
            <a:spLocks noChangeArrowheads="1"/>
          </p:cNvSpPr>
          <p:nvPr/>
        </p:nvSpPr>
        <p:spPr bwMode="auto">
          <a:xfrm>
            <a:off x="723115" y="3710742"/>
            <a:ext cx="7469351" cy="3786188"/>
          </a:xfrm>
          <a:prstGeom prst="rect">
            <a:avLst/>
          </a:prstGeom>
          <a:noFill/>
          <a:ln w="9525">
            <a:noFill/>
            <a:miter lim="800000"/>
            <a:headEnd/>
            <a:tailEnd/>
          </a:ln>
        </p:spPr>
        <p:txBody>
          <a:bodyPr/>
          <a:lstStyle/>
          <a:p>
            <a:endParaRPr lang="fr-FR" sz="1700" dirty="0"/>
          </a:p>
          <a:p>
            <a:r>
              <a:rPr lang="fr-FR" sz="1700" dirty="0"/>
              <a:t>soit       I</a:t>
            </a:r>
            <a:r>
              <a:rPr lang="fr-FR" sz="1700" baseline="-25000" dirty="0"/>
              <a:t>2M</a:t>
            </a:r>
            <a:r>
              <a:rPr lang="fr-FR" sz="1700" dirty="0"/>
              <a:t> =</a:t>
            </a:r>
            <a:r>
              <a:rPr lang="fr-FR" b="1" dirty="0"/>
              <a:t>√ </a:t>
            </a:r>
            <a:r>
              <a:rPr lang="fr-FR" sz="1700" dirty="0"/>
              <a:t>(</a:t>
            </a:r>
            <a:r>
              <a:rPr lang="fr-FR" sz="1700" dirty="0" err="1"/>
              <a:t>P</a:t>
            </a:r>
            <a:r>
              <a:rPr lang="fr-FR" sz="1700" baseline="-25000" dirty="0" err="1"/>
              <a:t>fer</a:t>
            </a:r>
            <a:r>
              <a:rPr lang="fr-FR" sz="1700" dirty="0"/>
              <a:t> / r</a:t>
            </a:r>
            <a:r>
              <a:rPr lang="fr-FR" sz="1700" baseline="-25000" dirty="0"/>
              <a:t>t2</a:t>
            </a:r>
            <a:r>
              <a:rPr lang="fr-FR" sz="1700" dirty="0"/>
              <a:t>)   ou I</a:t>
            </a:r>
            <a:r>
              <a:rPr lang="fr-FR" sz="1700" baseline="-25000" dirty="0"/>
              <a:t>2</a:t>
            </a:r>
            <a:r>
              <a:rPr lang="fr-FR" sz="1700" dirty="0"/>
              <a:t> tel que </a:t>
            </a:r>
            <a:r>
              <a:rPr lang="fr-FR" sz="1700" dirty="0" err="1"/>
              <a:t>P</a:t>
            </a:r>
            <a:r>
              <a:rPr lang="fr-FR" sz="1700" baseline="-25000" dirty="0" err="1"/>
              <a:t>fer</a:t>
            </a:r>
            <a:r>
              <a:rPr lang="fr-FR" sz="1700" dirty="0"/>
              <a:t> = r</a:t>
            </a:r>
            <a:r>
              <a:rPr lang="fr-FR" sz="1700" baseline="-25000" dirty="0"/>
              <a:t>t2</a:t>
            </a:r>
            <a:r>
              <a:rPr lang="fr-FR" sz="1700" dirty="0"/>
              <a:t> I</a:t>
            </a:r>
            <a:r>
              <a:rPr lang="fr-FR" sz="1700" baseline="30000" dirty="0"/>
              <a:t>2</a:t>
            </a:r>
            <a:r>
              <a:rPr lang="fr-FR" sz="1700" baseline="-25000" dirty="0"/>
              <a:t>2  </a:t>
            </a:r>
            <a:r>
              <a:rPr lang="fr-FR" sz="1700" dirty="0"/>
              <a:t> càd </a:t>
            </a:r>
            <a:r>
              <a:rPr lang="fr-FR" sz="1700" dirty="0" err="1"/>
              <a:t>P</a:t>
            </a:r>
            <a:r>
              <a:rPr lang="fr-FR" sz="1700" baseline="-25000" dirty="0" err="1"/>
              <a:t>fer</a:t>
            </a:r>
            <a:r>
              <a:rPr lang="fr-FR" sz="1700" dirty="0"/>
              <a:t> = </a:t>
            </a:r>
            <a:r>
              <a:rPr lang="fr-FR" sz="1700" dirty="0" err="1"/>
              <a:t>P</a:t>
            </a:r>
            <a:r>
              <a:rPr lang="fr-FR" sz="1700" baseline="-25000" dirty="0" err="1"/>
              <a:t>cu</a:t>
            </a:r>
            <a:r>
              <a:rPr lang="fr-FR" sz="1700" dirty="0"/>
              <a:t>.</a:t>
            </a:r>
          </a:p>
          <a:p>
            <a:endParaRPr lang="fr-FR" sz="1700" dirty="0"/>
          </a:p>
          <a:p>
            <a:r>
              <a:rPr lang="fr-FR" sz="1700" dirty="0"/>
              <a:t>La valeur maximale du rendement est : </a:t>
            </a:r>
          </a:p>
          <a:p>
            <a:r>
              <a:rPr lang="en-GB" sz="1700" dirty="0"/>
              <a:t>     </a:t>
            </a:r>
          </a:p>
          <a:p>
            <a:r>
              <a:rPr lang="en-GB" sz="1700" dirty="0"/>
              <a:t>	</a:t>
            </a:r>
            <a:r>
              <a:rPr lang="en-GB" sz="1700" dirty="0" err="1"/>
              <a:t>ɳ</a:t>
            </a:r>
            <a:r>
              <a:rPr lang="en-GB" sz="1700" baseline="-25000" dirty="0" err="1"/>
              <a:t>max</a:t>
            </a:r>
            <a:r>
              <a:rPr lang="en-GB" sz="1700" dirty="0"/>
              <a:t> =  U</a:t>
            </a:r>
            <a:r>
              <a:rPr lang="en-GB" sz="1700" baseline="-25000" dirty="0"/>
              <a:t>2</a:t>
            </a:r>
            <a:r>
              <a:rPr lang="en-GB" sz="1700" dirty="0"/>
              <a:t> I</a:t>
            </a:r>
            <a:r>
              <a:rPr lang="en-GB" sz="1700" baseline="-25000" dirty="0"/>
              <a:t>2M</a:t>
            </a:r>
            <a:r>
              <a:rPr lang="en-GB" sz="1700" dirty="0"/>
              <a:t> cos</a:t>
            </a:r>
            <a:r>
              <a:rPr lang="fr-FR" sz="1700" dirty="0"/>
              <a:t>φ</a:t>
            </a:r>
            <a:r>
              <a:rPr lang="en-GB" sz="1700" baseline="-25000" dirty="0"/>
              <a:t>2</a:t>
            </a:r>
            <a:r>
              <a:rPr lang="en-GB" sz="1700" dirty="0"/>
              <a:t> / (U</a:t>
            </a:r>
            <a:r>
              <a:rPr lang="en-GB" sz="1700" baseline="-25000" dirty="0"/>
              <a:t>2</a:t>
            </a:r>
            <a:r>
              <a:rPr lang="en-GB" sz="1700" dirty="0"/>
              <a:t> I</a:t>
            </a:r>
            <a:r>
              <a:rPr lang="en-GB" sz="1700" baseline="-25000" dirty="0"/>
              <a:t>2M</a:t>
            </a:r>
            <a:r>
              <a:rPr lang="en-GB" sz="1700" dirty="0"/>
              <a:t> cos</a:t>
            </a:r>
            <a:r>
              <a:rPr lang="fr-FR" sz="1700" dirty="0"/>
              <a:t>φ</a:t>
            </a:r>
            <a:r>
              <a:rPr lang="en-GB" sz="1700" baseline="-25000" dirty="0"/>
              <a:t>2 </a:t>
            </a:r>
            <a:r>
              <a:rPr lang="en-GB" sz="1700" dirty="0"/>
              <a:t>+ 2P</a:t>
            </a:r>
            <a:r>
              <a:rPr lang="en-GB" sz="1700" baseline="-25000" dirty="0"/>
              <a:t>fer</a:t>
            </a:r>
            <a:r>
              <a:rPr lang="en-GB" sz="1700" dirty="0"/>
              <a:t> )  </a:t>
            </a:r>
          </a:p>
          <a:p>
            <a:endParaRPr lang="fr-FR" sz="1600" i="1" dirty="0"/>
          </a:p>
          <a:p>
            <a:r>
              <a:rPr lang="fr-FR" sz="1700" dirty="0"/>
              <a:t>- Le rendement est d’autant plus élevé que cosφ</a:t>
            </a:r>
            <a:r>
              <a:rPr lang="fr-FR" sz="1700" baseline="-25000" dirty="0"/>
              <a:t>2 </a:t>
            </a:r>
            <a:r>
              <a:rPr lang="fr-FR" sz="1700" dirty="0"/>
              <a:t> tend vers 1.</a:t>
            </a:r>
          </a:p>
          <a:p>
            <a:r>
              <a:rPr lang="fr-FR" sz="1700" dirty="0"/>
              <a:t>- Le rendement est d’autant plus élevé que la puissance apparente est plus importante.</a:t>
            </a:r>
          </a:p>
          <a:p>
            <a:r>
              <a:rPr lang="en-GB" sz="1700" dirty="0"/>
              <a:t>                                 </a:t>
            </a:r>
            <a:endParaRPr lang="fr-FR" sz="1700" dirty="0"/>
          </a:p>
          <a:p>
            <a:pPr algn="just"/>
            <a:r>
              <a:rPr lang="it-IT" sz="1700" dirty="0"/>
              <a:t>   </a:t>
            </a:r>
          </a:p>
        </p:txBody>
      </p:sp>
      <p:grpSp>
        <p:nvGrpSpPr>
          <p:cNvPr id="2" name="Groupe 41"/>
          <p:cNvGrpSpPr>
            <a:grpSpLocks/>
          </p:cNvGrpSpPr>
          <p:nvPr/>
        </p:nvGrpSpPr>
        <p:grpSpPr bwMode="auto">
          <a:xfrm>
            <a:off x="3090862" y="1516212"/>
            <a:ext cx="2962275" cy="1928812"/>
            <a:chOff x="5643570" y="2428868"/>
            <a:chExt cx="2962966" cy="1928826"/>
          </a:xfrm>
        </p:grpSpPr>
        <p:sp>
          <p:nvSpPr>
            <p:cNvPr id="29719" name="Text Box 15"/>
            <p:cNvSpPr txBox="1">
              <a:spLocks noChangeArrowheads="1"/>
            </p:cNvSpPr>
            <p:nvPr/>
          </p:nvSpPr>
          <p:spPr bwMode="auto">
            <a:xfrm>
              <a:off x="7215206" y="4014794"/>
              <a:ext cx="457200" cy="342900"/>
            </a:xfrm>
            <a:prstGeom prst="rect">
              <a:avLst/>
            </a:prstGeom>
            <a:noFill/>
            <a:ln w="9525">
              <a:noFill/>
              <a:miter lim="800000"/>
              <a:headEnd/>
              <a:tailEnd/>
            </a:ln>
          </p:spPr>
          <p:txBody>
            <a:bodyPr/>
            <a:lstStyle/>
            <a:p>
              <a:pPr>
                <a:spcAft>
                  <a:spcPts val="1000"/>
                </a:spcAft>
              </a:pPr>
              <a:r>
                <a:rPr lang="fr-FR" sz="1400" i="1"/>
                <a:t>I</a:t>
              </a:r>
              <a:r>
                <a:rPr lang="fr-FR" sz="1400" i="1" baseline="-25000"/>
                <a:t>2M</a:t>
              </a:r>
              <a:endParaRPr lang="fr-FR" sz="1400"/>
            </a:p>
          </p:txBody>
        </p:sp>
        <p:grpSp>
          <p:nvGrpSpPr>
            <p:cNvPr id="29720" name="Groupe 40"/>
            <p:cNvGrpSpPr>
              <a:grpSpLocks/>
            </p:cNvGrpSpPr>
            <p:nvPr/>
          </p:nvGrpSpPr>
          <p:grpSpPr bwMode="auto">
            <a:xfrm>
              <a:off x="5643570" y="2428868"/>
              <a:ext cx="2962966" cy="1855787"/>
              <a:chOff x="5966752" y="4929198"/>
              <a:chExt cx="2962966" cy="1855787"/>
            </a:xfrm>
          </p:grpSpPr>
          <p:sp>
            <p:nvSpPr>
              <p:cNvPr id="29721" name="Line 2"/>
              <p:cNvSpPr>
                <a:spLocks noChangeShapeType="1"/>
              </p:cNvSpPr>
              <p:nvPr/>
            </p:nvSpPr>
            <p:spPr bwMode="auto">
              <a:xfrm flipV="1">
                <a:off x="6491318" y="5070485"/>
                <a:ext cx="0" cy="1714500"/>
              </a:xfrm>
              <a:prstGeom prst="line">
                <a:avLst/>
              </a:prstGeom>
              <a:noFill/>
              <a:ln w="9525">
                <a:solidFill>
                  <a:srgbClr val="000000"/>
                </a:solidFill>
                <a:round/>
                <a:headEnd/>
                <a:tailEnd type="triangle" w="med" len="med"/>
              </a:ln>
            </p:spPr>
            <p:txBody>
              <a:bodyPr/>
              <a:lstStyle/>
              <a:p>
                <a:endParaRPr lang="fr-FR"/>
              </a:p>
            </p:txBody>
          </p:sp>
          <p:sp>
            <p:nvSpPr>
              <p:cNvPr id="29722" name="Line 3"/>
              <p:cNvSpPr>
                <a:spLocks noChangeShapeType="1"/>
              </p:cNvSpPr>
              <p:nvPr/>
            </p:nvSpPr>
            <p:spPr bwMode="auto">
              <a:xfrm>
                <a:off x="6377018" y="6556385"/>
                <a:ext cx="2171700" cy="0"/>
              </a:xfrm>
              <a:prstGeom prst="line">
                <a:avLst/>
              </a:prstGeom>
              <a:noFill/>
              <a:ln w="9525">
                <a:solidFill>
                  <a:srgbClr val="000000"/>
                </a:solidFill>
                <a:round/>
                <a:headEnd/>
                <a:tailEnd type="triangle" w="med" len="med"/>
              </a:ln>
            </p:spPr>
            <p:txBody>
              <a:bodyPr/>
              <a:lstStyle/>
              <a:p>
                <a:endParaRPr lang="fr-FR"/>
              </a:p>
            </p:txBody>
          </p:sp>
          <p:sp>
            <p:nvSpPr>
              <p:cNvPr id="29723" name="Line 4"/>
              <p:cNvSpPr>
                <a:spLocks noChangeShapeType="1"/>
              </p:cNvSpPr>
              <p:nvPr/>
            </p:nvSpPr>
            <p:spPr bwMode="auto">
              <a:xfrm>
                <a:off x="6491318" y="5984885"/>
                <a:ext cx="1943100" cy="0"/>
              </a:xfrm>
              <a:prstGeom prst="line">
                <a:avLst/>
              </a:prstGeom>
              <a:noFill/>
              <a:ln w="9525">
                <a:solidFill>
                  <a:srgbClr val="000000"/>
                </a:solidFill>
                <a:round/>
                <a:headEnd/>
                <a:tailEnd/>
              </a:ln>
            </p:spPr>
            <p:txBody>
              <a:bodyPr/>
              <a:lstStyle/>
              <a:p>
                <a:endParaRPr lang="fr-FR"/>
              </a:p>
            </p:txBody>
          </p:sp>
          <p:sp>
            <p:nvSpPr>
              <p:cNvPr id="29724" name="Arc 5"/>
              <p:cNvSpPr>
                <a:spLocks/>
              </p:cNvSpPr>
              <p:nvPr/>
            </p:nvSpPr>
            <p:spPr bwMode="auto">
              <a:xfrm flipV="1">
                <a:off x="6338918" y="5070485"/>
                <a:ext cx="1714500" cy="1485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9725" name="Line 6"/>
              <p:cNvSpPr>
                <a:spLocks noChangeShapeType="1"/>
              </p:cNvSpPr>
              <p:nvPr/>
            </p:nvSpPr>
            <p:spPr bwMode="auto">
              <a:xfrm>
                <a:off x="7685118" y="5348298"/>
                <a:ext cx="0" cy="1257300"/>
              </a:xfrm>
              <a:prstGeom prst="line">
                <a:avLst/>
              </a:prstGeom>
              <a:noFill/>
              <a:ln w="9525">
                <a:solidFill>
                  <a:srgbClr val="000000"/>
                </a:solidFill>
                <a:prstDash val="dash"/>
                <a:round/>
                <a:headEnd/>
                <a:tailEnd/>
              </a:ln>
            </p:spPr>
            <p:txBody>
              <a:bodyPr/>
              <a:lstStyle/>
              <a:p>
                <a:endParaRPr lang="fr-FR"/>
              </a:p>
            </p:txBody>
          </p:sp>
          <p:grpSp>
            <p:nvGrpSpPr>
              <p:cNvPr id="29726" name="Group 7"/>
              <p:cNvGrpSpPr>
                <a:grpSpLocks/>
              </p:cNvGrpSpPr>
              <p:nvPr/>
            </p:nvGrpSpPr>
            <p:grpSpPr bwMode="auto">
              <a:xfrm>
                <a:off x="6531005" y="5335598"/>
                <a:ext cx="1943100" cy="1347787"/>
                <a:chOff x="2380" y="6452"/>
                <a:chExt cx="3060" cy="2123"/>
              </a:xfrm>
            </p:grpSpPr>
            <p:sp>
              <p:nvSpPr>
                <p:cNvPr id="29735" name="Arc 8"/>
                <p:cNvSpPr>
                  <a:spLocks/>
                </p:cNvSpPr>
                <p:nvPr/>
              </p:nvSpPr>
              <p:spPr bwMode="auto">
                <a:xfrm rot="11025791" flipV="1">
                  <a:off x="2380" y="6452"/>
                  <a:ext cx="3060" cy="2123"/>
                </a:xfrm>
                <a:custGeom>
                  <a:avLst/>
                  <a:gdLst>
                    <a:gd name="T0" fmla="*/ 26 w 21600"/>
                    <a:gd name="T1" fmla="*/ 0 h 19604"/>
                    <a:gd name="T2" fmla="*/ 61 w 21600"/>
                    <a:gd name="T3" fmla="*/ 25 h 19604"/>
                    <a:gd name="T4" fmla="*/ 0 w 21600"/>
                    <a:gd name="T5" fmla="*/ 25 h 19604"/>
                    <a:gd name="T6" fmla="*/ 0 60000 65536"/>
                    <a:gd name="T7" fmla="*/ 0 60000 65536"/>
                    <a:gd name="T8" fmla="*/ 0 60000 65536"/>
                    <a:gd name="T9" fmla="*/ 0 w 21600"/>
                    <a:gd name="T10" fmla="*/ 0 h 19604"/>
                    <a:gd name="T11" fmla="*/ 21600 w 21600"/>
                    <a:gd name="T12" fmla="*/ 19604 h 19604"/>
                  </a:gdLst>
                  <a:ahLst/>
                  <a:cxnLst>
                    <a:cxn ang="T6">
                      <a:pos x="T0" y="T1"/>
                    </a:cxn>
                    <a:cxn ang="T7">
                      <a:pos x="T2" y="T3"/>
                    </a:cxn>
                    <a:cxn ang="T8">
                      <a:pos x="T4" y="T5"/>
                    </a:cxn>
                  </a:cxnLst>
                  <a:rect l="T9" t="T10" r="T11" b="T12"/>
                  <a:pathLst>
                    <a:path w="21600" h="19604" fill="none" extrusionOk="0">
                      <a:moveTo>
                        <a:pt x="9068" y="-1"/>
                      </a:moveTo>
                      <a:cubicBezTo>
                        <a:pt x="16708" y="3533"/>
                        <a:pt x="21600" y="11185"/>
                        <a:pt x="21600" y="19604"/>
                      </a:cubicBezTo>
                    </a:path>
                    <a:path w="21600" h="19604" stroke="0" extrusionOk="0">
                      <a:moveTo>
                        <a:pt x="9068" y="-1"/>
                      </a:moveTo>
                      <a:cubicBezTo>
                        <a:pt x="16708" y="3533"/>
                        <a:pt x="21600" y="11185"/>
                        <a:pt x="21600" y="19604"/>
                      </a:cubicBezTo>
                      <a:lnTo>
                        <a:pt x="0" y="19604"/>
                      </a:lnTo>
                      <a:close/>
                    </a:path>
                  </a:pathLst>
                </a:custGeom>
                <a:noFill/>
                <a:ln w="9525">
                  <a:solidFill>
                    <a:srgbClr val="000000"/>
                  </a:solidFill>
                  <a:round/>
                  <a:headEnd/>
                  <a:tailEnd/>
                </a:ln>
              </p:spPr>
              <p:txBody>
                <a:bodyPr/>
                <a:lstStyle/>
                <a:p>
                  <a:endParaRPr lang="fr-FR"/>
                </a:p>
              </p:txBody>
            </p:sp>
            <p:sp>
              <p:nvSpPr>
                <p:cNvPr id="29736" name="Arc 9"/>
                <p:cNvSpPr>
                  <a:spLocks/>
                </p:cNvSpPr>
                <p:nvPr/>
              </p:nvSpPr>
              <p:spPr bwMode="auto">
                <a:xfrm>
                  <a:off x="4078" y="6479"/>
                  <a:ext cx="990" cy="1438"/>
                </a:xfrm>
                <a:custGeom>
                  <a:avLst/>
                  <a:gdLst>
                    <a:gd name="T0" fmla="*/ 0 w 14848"/>
                    <a:gd name="T1" fmla="*/ 0 h 21570"/>
                    <a:gd name="T2" fmla="*/ 4 w 14848"/>
                    <a:gd name="T3" fmla="*/ 2 h 21570"/>
                    <a:gd name="T4" fmla="*/ 0 w 14848"/>
                    <a:gd name="T5" fmla="*/ 6 h 21570"/>
                    <a:gd name="T6" fmla="*/ 0 60000 65536"/>
                    <a:gd name="T7" fmla="*/ 0 60000 65536"/>
                    <a:gd name="T8" fmla="*/ 0 60000 65536"/>
                    <a:gd name="T9" fmla="*/ 0 w 14848"/>
                    <a:gd name="T10" fmla="*/ 0 h 21570"/>
                    <a:gd name="T11" fmla="*/ 14848 w 14848"/>
                    <a:gd name="T12" fmla="*/ 21570 h 21570"/>
                  </a:gdLst>
                  <a:ahLst/>
                  <a:cxnLst>
                    <a:cxn ang="T6">
                      <a:pos x="T0" y="T1"/>
                    </a:cxn>
                    <a:cxn ang="T7">
                      <a:pos x="T2" y="T3"/>
                    </a:cxn>
                    <a:cxn ang="T8">
                      <a:pos x="T4" y="T5"/>
                    </a:cxn>
                  </a:cxnLst>
                  <a:rect l="T9" t="T10" r="T11" b="T12"/>
                  <a:pathLst>
                    <a:path w="14848" h="21570" fill="none" extrusionOk="0">
                      <a:moveTo>
                        <a:pt x="1135" y="-1"/>
                      </a:moveTo>
                      <a:cubicBezTo>
                        <a:pt x="6259" y="269"/>
                        <a:pt x="11120" y="2354"/>
                        <a:pt x="14847" y="5882"/>
                      </a:cubicBezTo>
                    </a:path>
                    <a:path w="14848" h="21570" stroke="0" extrusionOk="0">
                      <a:moveTo>
                        <a:pt x="1135" y="-1"/>
                      </a:moveTo>
                      <a:cubicBezTo>
                        <a:pt x="6259" y="269"/>
                        <a:pt x="11120" y="2354"/>
                        <a:pt x="14847" y="5882"/>
                      </a:cubicBezTo>
                      <a:lnTo>
                        <a:pt x="0" y="21570"/>
                      </a:lnTo>
                      <a:close/>
                    </a:path>
                  </a:pathLst>
                </a:custGeom>
                <a:noFill/>
                <a:ln w="9525">
                  <a:solidFill>
                    <a:srgbClr val="000000"/>
                  </a:solidFill>
                  <a:round/>
                  <a:headEnd/>
                  <a:tailEnd/>
                </a:ln>
              </p:spPr>
              <p:txBody>
                <a:bodyPr/>
                <a:lstStyle/>
                <a:p>
                  <a:endParaRPr lang="fr-FR"/>
                </a:p>
              </p:txBody>
            </p:sp>
          </p:grpSp>
          <p:sp>
            <p:nvSpPr>
              <p:cNvPr id="29727" name="Line 10"/>
              <p:cNvSpPr>
                <a:spLocks noChangeShapeType="1"/>
              </p:cNvSpPr>
              <p:nvPr/>
            </p:nvSpPr>
            <p:spPr bwMode="auto">
              <a:xfrm>
                <a:off x="7505730" y="5346710"/>
                <a:ext cx="342900" cy="0"/>
              </a:xfrm>
              <a:prstGeom prst="line">
                <a:avLst/>
              </a:prstGeom>
              <a:noFill/>
              <a:ln w="28575">
                <a:solidFill>
                  <a:srgbClr val="000000"/>
                </a:solidFill>
                <a:round/>
                <a:headEnd type="stealth" w="med" len="med"/>
                <a:tailEnd type="stealth" w="med" len="med"/>
              </a:ln>
            </p:spPr>
            <p:txBody>
              <a:bodyPr/>
              <a:lstStyle/>
              <a:p>
                <a:endParaRPr lang="fr-FR"/>
              </a:p>
            </p:txBody>
          </p:sp>
          <p:sp>
            <p:nvSpPr>
              <p:cNvPr id="29728" name="Text Box 11"/>
              <p:cNvSpPr txBox="1">
                <a:spLocks noChangeArrowheads="1"/>
              </p:cNvSpPr>
              <p:nvPr/>
            </p:nvSpPr>
            <p:spPr bwMode="auto">
              <a:xfrm>
                <a:off x="7977218" y="4929198"/>
                <a:ext cx="457200" cy="342900"/>
              </a:xfrm>
              <a:prstGeom prst="rect">
                <a:avLst/>
              </a:prstGeom>
              <a:solidFill>
                <a:srgbClr val="FFFFFF"/>
              </a:solidFill>
              <a:ln w="9525">
                <a:noFill/>
                <a:miter lim="800000"/>
                <a:headEnd/>
                <a:tailEnd/>
              </a:ln>
            </p:spPr>
            <p:txBody>
              <a:bodyPr/>
              <a:lstStyle/>
              <a:p>
                <a:pPr>
                  <a:spcAft>
                    <a:spcPts val="1000"/>
                  </a:spcAft>
                </a:pPr>
                <a:r>
                  <a:rPr lang="fr-FR" sz="1400" i="1"/>
                  <a:t>P</a:t>
                </a:r>
                <a:r>
                  <a:rPr lang="fr-FR" sz="1400" i="1" baseline="-25000"/>
                  <a:t>cu</a:t>
                </a:r>
                <a:endParaRPr lang="fr-FR" sz="1400"/>
              </a:p>
            </p:txBody>
          </p:sp>
          <p:sp>
            <p:nvSpPr>
              <p:cNvPr id="29729" name="Text Box 12"/>
              <p:cNvSpPr txBox="1">
                <a:spLocks noChangeArrowheads="1"/>
              </p:cNvSpPr>
              <p:nvPr/>
            </p:nvSpPr>
            <p:spPr bwMode="auto">
              <a:xfrm>
                <a:off x="8129618" y="5348298"/>
                <a:ext cx="457200" cy="342900"/>
              </a:xfrm>
              <a:prstGeom prst="rect">
                <a:avLst/>
              </a:prstGeom>
              <a:solidFill>
                <a:srgbClr val="FFFFFF"/>
              </a:solidFill>
              <a:ln w="9525">
                <a:noFill/>
                <a:miter lim="800000"/>
                <a:headEnd/>
                <a:tailEnd/>
              </a:ln>
            </p:spPr>
            <p:txBody>
              <a:bodyPr/>
              <a:lstStyle/>
              <a:p>
                <a:pPr>
                  <a:spcAft>
                    <a:spcPts val="1000"/>
                  </a:spcAft>
                </a:pPr>
                <a:r>
                  <a:rPr lang="en-GB" sz="1400" i="1"/>
                  <a:t>ɳ</a:t>
                </a:r>
                <a:endParaRPr lang="fr-FR" sz="1400"/>
              </a:p>
            </p:txBody>
          </p:sp>
          <p:sp>
            <p:nvSpPr>
              <p:cNvPr id="29730" name="Text Box 13"/>
              <p:cNvSpPr txBox="1">
                <a:spLocks noChangeArrowheads="1"/>
              </p:cNvSpPr>
              <p:nvPr/>
            </p:nvSpPr>
            <p:spPr bwMode="auto">
              <a:xfrm>
                <a:off x="8370918" y="5794385"/>
                <a:ext cx="457200" cy="342900"/>
              </a:xfrm>
              <a:prstGeom prst="rect">
                <a:avLst/>
              </a:prstGeom>
              <a:solidFill>
                <a:srgbClr val="FFFFFF"/>
              </a:solidFill>
              <a:ln w="9525">
                <a:noFill/>
                <a:miter lim="800000"/>
                <a:headEnd/>
                <a:tailEnd/>
              </a:ln>
            </p:spPr>
            <p:txBody>
              <a:bodyPr/>
              <a:lstStyle/>
              <a:p>
                <a:pPr>
                  <a:spcAft>
                    <a:spcPts val="1000"/>
                  </a:spcAft>
                </a:pPr>
                <a:r>
                  <a:rPr lang="fr-FR" sz="1400" i="1"/>
                  <a:t>P</a:t>
                </a:r>
                <a:r>
                  <a:rPr lang="fr-FR" sz="1400" i="1" baseline="-25000"/>
                  <a:t>fer</a:t>
                </a:r>
                <a:endParaRPr lang="fr-FR" sz="1400"/>
              </a:p>
            </p:txBody>
          </p:sp>
          <p:sp>
            <p:nvSpPr>
              <p:cNvPr id="29731" name="Text Box 14"/>
              <p:cNvSpPr txBox="1">
                <a:spLocks noChangeArrowheads="1"/>
              </p:cNvSpPr>
              <p:nvPr/>
            </p:nvSpPr>
            <p:spPr bwMode="auto">
              <a:xfrm>
                <a:off x="8472518" y="6378585"/>
                <a:ext cx="457200" cy="342900"/>
              </a:xfrm>
              <a:prstGeom prst="rect">
                <a:avLst/>
              </a:prstGeom>
              <a:solidFill>
                <a:srgbClr val="FFFFFF"/>
              </a:solidFill>
              <a:ln w="9525">
                <a:noFill/>
                <a:miter lim="800000"/>
                <a:headEnd/>
                <a:tailEnd/>
              </a:ln>
            </p:spPr>
            <p:txBody>
              <a:bodyPr/>
              <a:lstStyle/>
              <a:p>
                <a:pPr>
                  <a:spcAft>
                    <a:spcPts val="1000"/>
                  </a:spcAft>
                </a:pPr>
                <a:r>
                  <a:rPr lang="fr-FR" sz="1400" i="1"/>
                  <a:t>I</a:t>
                </a:r>
                <a:r>
                  <a:rPr lang="fr-FR" sz="1400" i="1" baseline="-25000"/>
                  <a:t>2</a:t>
                </a:r>
                <a:endParaRPr lang="fr-FR" sz="1400"/>
              </a:p>
            </p:txBody>
          </p:sp>
          <p:sp>
            <p:nvSpPr>
              <p:cNvPr id="29732" name="Text Box 12"/>
              <p:cNvSpPr txBox="1">
                <a:spLocks noChangeArrowheads="1"/>
              </p:cNvSpPr>
              <p:nvPr/>
            </p:nvSpPr>
            <p:spPr bwMode="auto">
              <a:xfrm>
                <a:off x="6215074" y="4929198"/>
                <a:ext cx="457200" cy="342900"/>
              </a:xfrm>
              <a:prstGeom prst="rect">
                <a:avLst/>
              </a:prstGeom>
              <a:noFill/>
              <a:ln w="9525">
                <a:noFill/>
                <a:miter lim="800000"/>
                <a:headEnd/>
                <a:tailEnd/>
              </a:ln>
            </p:spPr>
            <p:txBody>
              <a:bodyPr/>
              <a:lstStyle/>
              <a:p>
                <a:pPr>
                  <a:spcAft>
                    <a:spcPts val="1000"/>
                  </a:spcAft>
                </a:pPr>
                <a:r>
                  <a:rPr lang="en-GB" sz="1400" i="1"/>
                  <a:t>ɳ</a:t>
                </a:r>
                <a:endParaRPr lang="fr-FR" sz="1400"/>
              </a:p>
            </p:txBody>
          </p:sp>
          <p:sp>
            <p:nvSpPr>
              <p:cNvPr id="29733" name="Text Box 12"/>
              <p:cNvSpPr txBox="1">
                <a:spLocks noChangeArrowheads="1"/>
              </p:cNvSpPr>
              <p:nvPr/>
            </p:nvSpPr>
            <p:spPr bwMode="auto">
              <a:xfrm>
                <a:off x="5966752" y="5190603"/>
                <a:ext cx="814390" cy="342900"/>
              </a:xfrm>
              <a:prstGeom prst="rect">
                <a:avLst/>
              </a:prstGeom>
              <a:noFill/>
              <a:ln w="9525">
                <a:noFill/>
                <a:miter lim="800000"/>
                <a:headEnd/>
                <a:tailEnd/>
              </a:ln>
            </p:spPr>
            <p:txBody>
              <a:bodyPr/>
              <a:lstStyle/>
              <a:p>
                <a:pPr>
                  <a:spcAft>
                    <a:spcPts val="1000"/>
                  </a:spcAft>
                </a:pPr>
                <a:r>
                  <a:rPr lang="en-GB" sz="1400" i="1"/>
                  <a:t>ɳ</a:t>
                </a:r>
                <a:r>
                  <a:rPr lang="en-GB" sz="1400" baseline="-25000"/>
                  <a:t>max</a:t>
                </a:r>
                <a:endParaRPr lang="fr-FR" sz="1400" baseline="-25000"/>
              </a:p>
            </p:txBody>
          </p:sp>
          <p:cxnSp>
            <p:nvCxnSpPr>
              <p:cNvPr id="38" name="Connecteur droit 37"/>
              <p:cNvCxnSpPr/>
              <p:nvPr/>
            </p:nvCxnSpPr>
            <p:spPr>
              <a:xfrm rot="10800000">
                <a:off x="6500276" y="5357826"/>
                <a:ext cx="114326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40" name="Connecteur droit 39"/>
          <p:cNvCxnSpPr/>
          <p:nvPr/>
        </p:nvCxnSpPr>
        <p:spPr>
          <a:xfrm>
            <a:off x="2123728" y="4005064"/>
            <a:ext cx="857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46</a:t>
            </a:fld>
            <a:endParaRPr lang="fr-FR"/>
          </a:p>
        </p:txBody>
      </p:sp>
    </p:spTree>
    <p:extLst>
      <p:ext uri="{BB962C8B-B14F-4D97-AF65-F5344CB8AC3E}">
        <p14:creationId xmlns:p14="http://schemas.microsoft.com/office/powerpoint/2010/main" val="2672328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70">
                                            <p:txEl>
                                              <p:pRg st="1" end="1"/>
                                            </p:txEl>
                                          </p:spTgt>
                                        </p:tgtEl>
                                        <p:attrNameLst>
                                          <p:attrName>style.visibility</p:attrName>
                                        </p:attrNameLst>
                                      </p:cBhvr>
                                      <p:to>
                                        <p:strVal val="visible"/>
                                      </p:to>
                                    </p:set>
                                    <p:animEffect transition="in" filter="checkerboard(across)">
                                      <p:cBhvr>
                                        <p:cTn id="10" dur="500"/>
                                        <p:tgtEl>
                                          <p:spTgt spid="70">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checkerboard(across)">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70">
                                            <p:txEl>
                                              <p:pRg st="3" end="3"/>
                                            </p:txEl>
                                          </p:spTgt>
                                        </p:tgtEl>
                                        <p:attrNameLst>
                                          <p:attrName>style.visibility</p:attrName>
                                        </p:attrNameLst>
                                      </p:cBhvr>
                                      <p:to>
                                        <p:strVal val="visible"/>
                                      </p:to>
                                    </p:set>
                                    <p:animEffect transition="in" filter="checkerboard(across)">
                                      <p:cBhvr>
                                        <p:cTn id="18" dur="500"/>
                                        <p:tgtEl>
                                          <p:spTgt spid="70">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70">
                                            <p:txEl>
                                              <p:pRg st="4" end="4"/>
                                            </p:txEl>
                                          </p:spTgt>
                                        </p:tgtEl>
                                        <p:attrNameLst>
                                          <p:attrName>style.visibility</p:attrName>
                                        </p:attrNameLst>
                                      </p:cBhvr>
                                      <p:to>
                                        <p:strVal val="visible"/>
                                      </p:to>
                                    </p:set>
                                    <p:animEffect transition="in" filter="checkerboard(across)">
                                      <p:cBhvr>
                                        <p:cTn id="21" dur="500"/>
                                        <p:tgtEl>
                                          <p:spTgt spid="70">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70">
                                            <p:txEl>
                                              <p:pRg st="5" end="5"/>
                                            </p:txEl>
                                          </p:spTgt>
                                        </p:tgtEl>
                                        <p:attrNameLst>
                                          <p:attrName>style.visibility</p:attrName>
                                        </p:attrNameLst>
                                      </p:cBhvr>
                                      <p:to>
                                        <p:strVal val="visible"/>
                                      </p:to>
                                    </p:set>
                                    <p:animEffect transition="in" filter="checkerboard(across)">
                                      <p:cBhvr>
                                        <p:cTn id="24" dur="500"/>
                                        <p:tgtEl>
                                          <p:spTgt spid="7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70">
                                            <p:txEl>
                                              <p:pRg st="7" end="7"/>
                                            </p:txEl>
                                          </p:spTgt>
                                        </p:tgtEl>
                                        <p:attrNameLst>
                                          <p:attrName>style.visibility</p:attrName>
                                        </p:attrNameLst>
                                      </p:cBhvr>
                                      <p:to>
                                        <p:strVal val="visible"/>
                                      </p:to>
                                    </p:set>
                                    <p:animEffect transition="in" filter="checkerboard(across)">
                                      <p:cBhvr>
                                        <p:cTn id="29" dur="500"/>
                                        <p:tgtEl>
                                          <p:spTgt spid="70">
                                            <p:txEl>
                                              <p:pRg st="7" end="7"/>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70">
                                            <p:txEl>
                                              <p:pRg st="8" end="8"/>
                                            </p:txEl>
                                          </p:spTgt>
                                        </p:tgtEl>
                                        <p:attrNameLst>
                                          <p:attrName>style.visibility</p:attrName>
                                        </p:attrNameLst>
                                      </p:cBhvr>
                                      <p:to>
                                        <p:strVal val="visible"/>
                                      </p:to>
                                    </p:set>
                                    <p:animEffect transition="in" filter="checkerboard(across)">
                                      <p:cBhvr>
                                        <p:cTn id="32" dur="500"/>
                                        <p:tgtEl>
                                          <p:spTgt spid="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a:t>
            </a:r>
            <a:r>
              <a:rPr lang="fr-FR" sz="3000" b="1" dirty="0"/>
              <a:t>VII- Détermination pratique des caractéristiques en charge d’un transformateur</a:t>
            </a:r>
            <a:br>
              <a:rPr lang="fr-FR" sz="3000" dirty="0"/>
            </a:br>
            <a:r>
              <a:rPr lang="fr-FR" sz="3400" b="1" i="1" dirty="0"/>
              <a:t> </a:t>
            </a:r>
            <a:endParaRPr lang="fr-FR" sz="3400" b="1" dirty="0"/>
          </a:p>
        </p:txBody>
      </p:sp>
      <p:sp>
        <p:nvSpPr>
          <p:cNvPr id="70" name="Rectangle 3"/>
          <p:cNvSpPr txBox="1">
            <a:spLocks noChangeArrowheads="1"/>
          </p:cNvSpPr>
          <p:nvPr/>
        </p:nvSpPr>
        <p:spPr bwMode="auto">
          <a:xfrm>
            <a:off x="722010" y="1556792"/>
            <a:ext cx="7699980" cy="2286000"/>
          </a:xfrm>
          <a:prstGeom prst="rect">
            <a:avLst/>
          </a:prstGeom>
          <a:noFill/>
          <a:ln w="9525">
            <a:noFill/>
            <a:miter lim="800000"/>
            <a:headEnd/>
            <a:tailEnd/>
          </a:ln>
        </p:spPr>
        <p:txBody>
          <a:bodyPr/>
          <a:lstStyle/>
          <a:p>
            <a:pPr algn="just"/>
            <a:r>
              <a:rPr lang="fr-FR" sz="1700" dirty="0"/>
              <a:t>Afin de déterminer ou vérifier expérimentalement les caractéristiques en charge d’un transformateur, on peut procéder de deux façons différentes :</a:t>
            </a:r>
          </a:p>
          <a:p>
            <a:pPr algn="just"/>
            <a:r>
              <a:rPr lang="fr-FR" sz="1700" dirty="0"/>
              <a:t> </a:t>
            </a:r>
          </a:p>
          <a:p>
            <a:pPr algn="just"/>
            <a:endParaRPr lang="fr-FR" sz="1700" dirty="0"/>
          </a:p>
          <a:p>
            <a:pPr algn="just"/>
            <a:r>
              <a:rPr lang="fr-FR" sz="1700" dirty="0"/>
              <a:t>soit directement à partir d’essais en charge méthode lourde et coûteuse, </a:t>
            </a:r>
          </a:p>
          <a:p>
            <a:pPr algn="just"/>
            <a:r>
              <a:rPr lang="fr-FR" sz="1700" dirty="0"/>
              <a:t>ou indirectement à partir d’essais à puissance utile nulle, méthode généralement adoptée. </a:t>
            </a:r>
          </a:p>
          <a:p>
            <a:pPr algn="just"/>
            <a:endParaRPr lang="fr-FR" sz="1700" dirty="0"/>
          </a:p>
          <a:p>
            <a:pPr algn="just"/>
            <a:endParaRPr lang="fr-FR" sz="1700" dirty="0"/>
          </a:p>
          <a:p>
            <a:pPr algn="just"/>
            <a:r>
              <a:rPr lang="fr-FR" sz="1700" dirty="0"/>
              <a:t>Elle consiste à faire deux essais : un essais à vide et un essai en court circuit.</a:t>
            </a:r>
          </a:p>
          <a:p>
            <a:pPr algn="just"/>
            <a:endParaRPr lang="fr-FR" sz="1600" b="1" i="1" dirty="0"/>
          </a:p>
          <a:p>
            <a:pPr algn="just"/>
            <a:endParaRPr lang="it-IT" sz="17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47</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3" end="3"/>
                                            </p:txEl>
                                          </p:spTgt>
                                        </p:tgtEl>
                                        <p:attrNameLst>
                                          <p:attrName>style.visibility</p:attrName>
                                        </p:attrNameLst>
                                      </p:cBhvr>
                                      <p:to>
                                        <p:strVal val="visible"/>
                                      </p:to>
                                    </p:set>
                                    <p:animEffect transition="in" filter="checkerboard(across)">
                                      <p:cBhvr>
                                        <p:cTn id="7" dur="500"/>
                                        <p:tgtEl>
                                          <p:spTgt spid="7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4" end="4"/>
                                            </p:txEl>
                                          </p:spTgt>
                                        </p:tgtEl>
                                        <p:attrNameLst>
                                          <p:attrName>style.visibility</p:attrName>
                                        </p:attrNameLst>
                                      </p:cBhvr>
                                      <p:to>
                                        <p:strVal val="visible"/>
                                      </p:to>
                                    </p:set>
                                    <p:animEffect transition="in" filter="checkerboard(across)">
                                      <p:cBhvr>
                                        <p:cTn id="12" dur="500"/>
                                        <p:tgtEl>
                                          <p:spTgt spid="7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0">
                                            <p:txEl>
                                              <p:pRg st="7" end="7"/>
                                            </p:txEl>
                                          </p:spTgt>
                                        </p:tgtEl>
                                        <p:attrNameLst>
                                          <p:attrName>style.visibility</p:attrName>
                                        </p:attrNameLst>
                                      </p:cBhvr>
                                      <p:to>
                                        <p:strVal val="visible"/>
                                      </p:to>
                                    </p:set>
                                    <p:animEffect transition="in" filter="checkerboard(across)">
                                      <p:cBhvr>
                                        <p:cTn id="17" dur="500"/>
                                        <p:tgtEl>
                                          <p:spTgt spid="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a:t>
            </a:r>
            <a:r>
              <a:rPr lang="fr-FR" sz="3000" b="1" dirty="0"/>
              <a:t>VII- Détermination pratique des caractéristiques en charge d’un transformateur</a:t>
            </a:r>
            <a:br>
              <a:rPr lang="fr-FR" sz="3000" dirty="0"/>
            </a:br>
            <a:r>
              <a:rPr lang="fr-FR" sz="3400" b="1" i="1" dirty="0"/>
              <a:t> </a:t>
            </a:r>
            <a:endParaRPr lang="fr-FR" sz="3400" b="1" dirty="0"/>
          </a:p>
        </p:txBody>
      </p:sp>
      <p:sp>
        <p:nvSpPr>
          <p:cNvPr id="70" name="Rectangle 3"/>
          <p:cNvSpPr txBox="1">
            <a:spLocks noChangeArrowheads="1"/>
          </p:cNvSpPr>
          <p:nvPr/>
        </p:nvSpPr>
        <p:spPr bwMode="auto">
          <a:xfrm>
            <a:off x="611560" y="1431700"/>
            <a:ext cx="2051720" cy="340510"/>
          </a:xfrm>
          <a:prstGeom prst="rect">
            <a:avLst/>
          </a:prstGeom>
          <a:noFill/>
          <a:ln w="9525">
            <a:noFill/>
            <a:miter lim="800000"/>
            <a:headEnd/>
            <a:tailEnd/>
          </a:ln>
        </p:spPr>
        <p:txBody>
          <a:bodyPr/>
          <a:lstStyle/>
          <a:p>
            <a:pPr algn="just"/>
            <a:r>
              <a:rPr lang="fr-FR" sz="1600" b="1" dirty="0"/>
              <a:t>1-  Essai à vide :</a:t>
            </a:r>
            <a:r>
              <a:rPr lang="en-GB" sz="1700" dirty="0"/>
              <a:t>                                 </a:t>
            </a:r>
            <a:endParaRPr lang="fr-FR" sz="1700" dirty="0"/>
          </a:p>
          <a:p>
            <a:pPr algn="just"/>
            <a:r>
              <a:rPr lang="it-IT" sz="1700" dirty="0"/>
              <a:t>   </a:t>
            </a:r>
          </a:p>
        </p:txBody>
      </p:sp>
      <p:grpSp>
        <p:nvGrpSpPr>
          <p:cNvPr id="2" name="Groupe 251"/>
          <p:cNvGrpSpPr>
            <a:grpSpLocks/>
          </p:cNvGrpSpPr>
          <p:nvPr/>
        </p:nvGrpSpPr>
        <p:grpSpPr bwMode="auto">
          <a:xfrm>
            <a:off x="1965325" y="1601955"/>
            <a:ext cx="5213350" cy="2262187"/>
            <a:chOff x="2072883" y="3429000"/>
            <a:chExt cx="5213761" cy="2261874"/>
          </a:xfrm>
        </p:grpSpPr>
        <p:sp>
          <p:nvSpPr>
            <p:cNvPr id="30743" name="ZoneTexte 240"/>
            <p:cNvSpPr txBox="1">
              <a:spLocks noChangeArrowheads="1"/>
            </p:cNvSpPr>
            <p:nvPr/>
          </p:nvSpPr>
          <p:spPr bwMode="auto">
            <a:xfrm>
              <a:off x="2928926" y="3429000"/>
              <a:ext cx="405880" cy="353943"/>
            </a:xfrm>
            <a:prstGeom prst="rect">
              <a:avLst/>
            </a:prstGeom>
            <a:noFill/>
            <a:ln w="9525">
              <a:noFill/>
              <a:miter lim="800000"/>
              <a:headEnd/>
              <a:tailEnd/>
            </a:ln>
          </p:spPr>
          <p:txBody>
            <a:bodyPr wrap="none">
              <a:spAutoFit/>
            </a:bodyPr>
            <a:lstStyle/>
            <a:p>
              <a:r>
                <a:rPr lang="fr-FR" sz="1700"/>
                <a:t>I</a:t>
              </a:r>
              <a:r>
                <a:rPr lang="fr-FR" sz="1700" baseline="-25000"/>
                <a:t>10</a:t>
              </a:r>
            </a:p>
          </p:txBody>
        </p:sp>
        <p:sp>
          <p:nvSpPr>
            <p:cNvPr id="30744" name="ZoneTexte 241"/>
            <p:cNvSpPr txBox="1">
              <a:spLocks noChangeArrowheads="1"/>
            </p:cNvSpPr>
            <p:nvPr/>
          </p:nvSpPr>
          <p:spPr bwMode="auto">
            <a:xfrm>
              <a:off x="3714744" y="3429000"/>
              <a:ext cx="490840" cy="353943"/>
            </a:xfrm>
            <a:prstGeom prst="rect">
              <a:avLst/>
            </a:prstGeom>
            <a:noFill/>
            <a:ln w="9525">
              <a:noFill/>
              <a:miter lim="800000"/>
              <a:headEnd/>
              <a:tailEnd/>
            </a:ln>
          </p:spPr>
          <p:txBody>
            <a:bodyPr wrap="none">
              <a:spAutoFit/>
            </a:bodyPr>
            <a:lstStyle/>
            <a:p>
              <a:r>
                <a:rPr lang="fr-FR" sz="1700"/>
                <a:t>P</a:t>
              </a:r>
              <a:r>
                <a:rPr lang="fr-FR" sz="1700" baseline="-25000"/>
                <a:t>10</a:t>
              </a:r>
            </a:p>
          </p:txBody>
        </p:sp>
        <p:grpSp>
          <p:nvGrpSpPr>
            <p:cNvPr id="30745" name="Groupe 250"/>
            <p:cNvGrpSpPr>
              <a:grpSpLocks/>
            </p:cNvGrpSpPr>
            <p:nvPr/>
          </p:nvGrpSpPr>
          <p:grpSpPr bwMode="auto">
            <a:xfrm>
              <a:off x="2072883" y="3714752"/>
              <a:ext cx="5213761" cy="1976122"/>
              <a:chOff x="2003440" y="3786190"/>
              <a:chExt cx="5213761" cy="1976122"/>
            </a:xfrm>
          </p:grpSpPr>
          <p:grpSp>
            <p:nvGrpSpPr>
              <p:cNvPr id="30746" name="Group 6"/>
              <p:cNvGrpSpPr>
                <a:grpSpLocks/>
              </p:cNvGrpSpPr>
              <p:nvPr/>
            </p:nvGrpSpPr>
            <p:grpSpPr bwMode="auto">
              <a:xfrm>
                <a:off x="5176852" y="3906691"/>
                <a:ext cx="298450" cy="1281113"/>
                <a:chOff x="7295" y="14298"/>
                <a:chExt cx="470" cy="2018"/>
              </a:xfrm>
            </p:grpSpPr>
            <p:grpSp>
              <p:nvGrpSpPr>
                <p:cNvPr id="30800" name="Group 7"/>
                <p:cNvGrpSpPr>
                  <a:grpSpLocks/>
                </p:cNvGrpSpPr>
                <p:nvPr/>
              </p:nvGrpSpPr>
              <p:grpSpPr bwMode="auto">
                <a:xfrm>
                  <a:off x="7298" y="14531"/>
                  <a:ext cx="467" cy="1563"/>
                  <a:chOff x="8058" y="14531"/>
                  <a:chExt cx="467" cy="1563"/>
                </a:xfrm>
              </p:grpSpPr>
              <p:grpSp>
                <p:nvGrpSpPr>
                  <p:cNvPr id="30803" name="Group 8"/>
                  <p:cNvGrpSpPr>
                    <a:grpSpLocks/>
                  </p:cNvGrpSpPr>
                  <p:nvPr/>
                </p:nvGrpSpPr>
                <p:grpSpPr bwMode="auto">
                  <a:xfrm rot="-5037723">
                    <a:off x="8176" y="15751"/>
                    <a:ext cx="239" cy="448"/>
                    <a:chOff x="4297" y="9376"/>
                    <a:chExt cx="1220" cy="2462"/>
                  </a:xfrm>
                </p:grpSpPr>
                <p:sp>
                  <p:nvSpPr>
                    <p:cNvPr id="30822" name="Arc 9"/>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23" name="Arc 10"/>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4" name="Group 11"/>
                  <p:cNvGrpSpPr>
                    <a:grpSpLocks/>
                  </p:cNvGrpSpPr>
                  <p:nvPr/>
                </p:nvGrpSpPr>
                <p:grpSpPr bwMode="auto">
                  <a:xfrm rot="-5037723">
                    <a:off x="8172" y="15544"/>
                    <a:ext cx="239" cy="449"/>
                    <a:chOff x="4297" y="9376"/>
                    <a:chExt cx="1220" cy="2462"/>
                  </a:xfrm>
                </p:grpSpPr>
                <p:sp>
                  <p:nvSpPr>
                    <p:cNvPr id="30820" name="Arc 12"/>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21" name="Arc 13"/>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5" name="Group 14"/>
                  <p:cNvGrpSpPr>
                    <a:grpSpLocks/>
                  </p:cNvGrpSpPr>
                  <p:nvPr/>
                </p:nvGrpSpPr>
                <p:grpSpPr bwMode="auto">
                  <a:xfrm rot="-5037723">
                    <a:off x="8181" y="15314"/>
                    <a:ext cx="240" cy="448"/>
                    <a:chOff x="4297" y="9376"/>
                    <a:chExt cx="1220" cy="2462"/>
                  </a:xfrm>
                </p:grpSpPr>
                <p:sp>
                  <p:nvSpPr>
                    <p:cNvPr id="30818" name="Arc 15"/>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19" name="Arc 16"/>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6" name="Group 17"/>
                  <p:cNvGrpSpPr>
                    <a:grpSpLocks/>
                  </p:cNvGrpSpPr>
                  <p:nvPr/>
                </p:nvGrpSpPr>
                <p:grpSpPr bwMode="auto">
                  <a:xfrm rot="-5037723">
                    <a:off x="8179" y="15089"/>
                    <a:ext cx="239" cy="449"/>
                    <a:chOff x="4297" y="9376"/>
                    <a:chExt cx="1220" cy="2462"/>
                  </a:xfrm>
                </p:grpSpPr>
                <p:sp>
                  <p:nvSpPr>
                    <p:cNvPr id="30816" name="Arc 18"/>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17" name="Arc 19"/>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7" name="Group 20"/>
                  <p:cNvGrpSpPr>
                    <a:grpSpLocks/>
                  </p:cNvGrpSpPr>
                  <p:nvPr/>
                </p:nvGrpSpPr>
                <p:grpSpPr bwMode="auto">
                  <a:xfrm rot="-5037723">
                    <a:off x="8173" y="14875"/>
                    <a:ext cx="240" cy="448"/>
                    <a:chOff x="4297" y="9376"/>
                    <a:chExt cx="1220" cy="2462"/>
                  </a:xfrm>
                </p:grpSpPr>
                <p:sp>
                  <p:nvSpPr>
                    <p:cNvPr id="30814" name="Arc 21"/>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15" name="Arc 22"/>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8" name="Group 23"/>
                  <p:cNvGrpSpPr>
                    <a:grpSpLocks/>
                  </p:cNvGrpSpPr>
                  <p:nvPr/>
                </p:nvGrpSpPr>
                <p:grpSpPr bwMode="auto">
                  <a:xfrm rot="-5037723">
                    <a:off x="8166" y="14650"/>
                    <a:ext cx="239" cy="448"/>
                    <a:chOff x="4297" y="9376"/>
                    <a:chExt cx="1220" cy="2462"/>
                  </a:xfrm>
                </p:grpSpPr>
                <p:sp>
                  <p:nvSpPr>
                    <p:cNvPr id="30812" name="Arc 24"/>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13" name="Arc 25"/>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9" name="Group 26"/>
                  <p:cNvGrpSpPr>
                    <a:grpSpLocks/>
                  </p:cNvGrpSpPr>
                  <p:nvPr/>
                </p:nvGrpSpPr>
                <p:grpSpPr bwMode="auto">
                  <a:xfrm rot="-5037723">
                    <a:off x="8163" y="14426"/>
                    <a:ext cx="240" cy="449"/>
                    <a:chOff x="4297" y="9376"/>
                    <a:chExt cx="1220" cy="2462"/>
                  </a:xfrm>
                </p:grpSpPr>
                <p:sp>
                  <p:nvSpPr>
                    <p:cNvPr id="30810" name="Arc 27"/>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11" name="Arc 28"/>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30801" name="Freeform 29"/>
                <p:cNvSpPr>
                  <a:spLocks/>
                </p:cNvSpPr>
                <p:nvPr/>
              </p:nvSpPr>
              <p:spPr bwMode="auto">
                <a:xfrm rot="-10504226">
                  <a:off x="7295" y="16084"/>
                  <a:ext cx="309" cy="232"/>
                </a:xfrm>
                <a:custGeom>
                  <a:avLst/>
                  <a:gdLst>
                    <a:gd name="T0" fmla="*/ 0 w 309"/>
                    <a:gd name="T1" fmla="*/ 36 h 267"/>
                    <a:gd name="T2" fmla="*/ 300 w 309"/>
                    <a:gd name="T3" fmla="*/ 96 h 267"/>
                    <a:gd name="T4" fmla="*/ 300 w 309"/>
                    <a:gd name="T5" fmla="*/ 202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sp>
              <p:nvSpPr>
                <p:cNvPr id="30802" name="Freeform 30"/>
                <p:cNvSpPr>
                  <a:spLocks/>
                </p:cNvSpPr>
                <p:nvPr/>
              </p:nvSpPr>
              <p:spPr bwMode="auto">
                <a:xfrm rot="-10504226">
                  <a:off x="7313" y="14298"/>
                  <a:ext cx="163" cy="261"/>
                </a:xfrm>
                <a:custGeom>
                  <a:avLst/>
                  <a:gdLst>
                    <a:gd name="T0" fmla="*/ 120 w 163"/>
                    <a:gd name="T1" fmla="*/ 0 h 300"/>
                    <a:gd name="T2" fmla="*/ 120 w 163"/>
                    <a:gd name="T3" fmla="*/ 166 h 300"/>
                    <a:gd name="T4" fmla="*/ 60 w 163"/>
                    <a:gd name="T5" fmla="*/ 212 h 300"/>
                    <a:gd name="T6" fmla="*/ 0 w 163"/>
                    <a:gd name="T7" fmla="*/ 227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30747" name="Group 31"/>
              <p:cNvGrpSpPr>
                <a:grpSpLocks/>
              </p:cNvGrpSpPr>
              <p:nvPr/>
            </p:nvGrpSpPr>
            <p:grpSpPr bwMode="auto">
              <a:xfrm rot="10719114">
                <a:off x="4721240" y="3930504"/>
                <a:ext cx="298450" cy="1281112"/>
                <a:chOff x="7295" y="14298"/>
                <a:chExt cx="470" cy="2018"/>
              </a:xfrm>
            </p:grpSpPr>
            <p:grpSp>
              <p:nvGrpSpPr>
                <p:cNvPr id="30776" name="Group 32"/>
                <p:cNvGrpSpPr>
                  <a:grpSpLocks/>
                </p:cNvGrpSpPr>
                <p:nvPr/>
              </p:nvGrpSpPr>
              <p:grpSpPr bwMode="auto">
                <a:xfrm>
                  <a:off x="7298" y="14531"/>
                  <a:ext cx="467" cy="1563"/>
                  <a:chOff x="8058" y="14531"/>
                  <a:chExt cx="467" cy="1563"/>
                </a:xfrm>
              </p:grpSpPr>
              <p:grpSp>
                <p:nvGrpSpPr>
                  <p:cNvPr id="30779" name="Group 33"/>
                  <p:cNvGrpSpPr>
                    <a:grpSpLocks/>
                  </p:cNvGrpSpPr>
                  <p:nvPr/>
                </p:nvGrpSpPr>
                <p:grpSpPr bwMode="auto">
                  <a:xfrm rot="-5037723">
                    <a:off x="8176" y="15751"/>
                    <a:ext cx="239" cy="448"/>
                    <a:chOff x="4297" y="9376"/>
                    <a:chExt cx="1220" cy="2462"/>
                  </a:xfrm>
                </p:grpSpPr>
                <p:sp>
                  <p:nvSpPr>
                    <p:cNvPr id="30798" name="Arc 34"/>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99" name="Arc 35"/>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0" name="Group 36"/>
                  <p:cNvGrpSpPr>
                    <a:grpSpLocks/>
                  </p:cNvGrpSpPr>
                  <p:nvPr/>
                </p:nvGrpSpPr>
                <p:grpSpPr bwMode="auto">
                  <a:xfrm rot="-5037723">
                    <a:off x="8172" y="15544"/>
                    <a:ext cx="239" cy="449"/>
                    <a:chOff x="4297" y="9376"/>
                    <a:chExt cx="1220" cy="2462"/>
                  </a:xfrm>
                </p:grpSpPr>
                <p:sp>
                  <p:nvSpPr>
                    <p:cNvPr id="30796" name="Arc 37"/>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97" name="Arc 38"/>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1" name="Group 39"/>
                  <p:cNvGrpSpPr>
                    <a:grpSpLocks/>
                  </p:cNvGrpSpPr>
                  <p:nvPr/>
                </p:nvGrpSpPr>
                <p:grpSpPr bwMode="auto">
                  <a:xfrm rot="-5037723">
                    <a:off x="8181" y="15314"/>
                    <a:ext cx="240" cy="448"/>
                    <a:chOff x="4297" y="9376"/>
                    <a:chExt cx="1220" cy="2462"/>
                  </a:xfrm>
                </p:grpSpPr>
                <p:sp>
                  <p:nvSpPr>
                    <p:cNvPr id="30794" name="Arc 40"/>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95" name="Arc 41"/>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2" name="Group 42"/>
                  <p:cNvGrpSpPr>
                    <a:grpSpLocks/>
                  </p:cNvGrpSpPr>
                  <p:nvPr/>
                </p:nvGrpSpPr>
                <p:grpSpPr bwMode="auto">
                  <a:xfrm rot="-5037723">
                    <a:off x="8179" y="15089"/>
                    <a:ext cx="239" cy="449"/>
                    <a:chOff x="4297" y="9376"/>
                    <a:chExt cx="1220" cy="2462"/>
                  </a:xfrm>
                </p:grpSpPr>
                <p:sp>
                  <p:nvSpPr>
                    <p:cNvPr id="30792" name="Arc 43"/>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93" name="Arc 44"/>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3" name="Group 45"/>
                  <p:cNvGrpSpPr>
                    <a:grpSpLocks/>
                  </p:cNvGrpSpPr>
                  <p:nvPr/>
                </p:nvGrpSpPr>
                <p:grpSpPr bwMode="auto">
                  <a:xfrm rot="-5037723">
                    <a:off x="8173" y="14875"/>
                    <a:ext cx="240" cy="448"/>
                    <a:chOff x="4297" y="9376"/>
                    <a:chExt cx="1220" cy="2462"/>
                  </a:xfrm>
                </p:grpSpPr>
                <p:sp>
                  <p:nvSpPr>
                    <p:cNvPr id="30790" name="Arc 46"/>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91" name="Arc 47"/>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4" name="Group 48"/>
                  <p:cNvGrpSpPr>
                    <a:grpSpLocks/>
                  </p:cNvGrpSpPr>
                  <p:nvPr/>
                </p:nvGrpSpPr>
                <p:grpSpPr bwMode="auto">
                  <a:xfrm rot="-5037723">
                    <a:off x="8166" y="14650"/>
                    <a:ext cx="239" cy="448"/>
                    <a:chOff x="4297" y="9376"/>
                    <a:chExt cx="1220" cy="2462"/>
                  </a:xfrm>
                </p:grpSpPr>
                <p:sp>
                  <p:nvSpPr>
                    <p:cNvPr id="30788" name="Arc 49"/>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89" name="Arc 50"/>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5" name="Group 51"/>
                  <p:cNvGrpSpPr>
                    <a:grpSpLocks/>
                  </p:cNvGrpSpPr>
                  <p:nvPr/>
                </p:nvGrpSpPr>
                <p:grpSpPr bwMode="auto">
                  <a:xfrm rot="-5037723">
                    <a:off x="8163" y="14426"/>
                    <a:ext cx="240" cy="449"/>
                    <a:chOff x="4297" y="9376"/>
                    <a:chExt cx="1220" cy="2462"/>
                  </a:xfrm>
                </p:grpSpPr>
                <p:sp>
                  <p:nvSpPr>
                    <p:cNvPr id="30786" name="Arc 52"/>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87" name="Arc 53"/>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30777" name="Freeform 54"/>
                <p:cNvSpPr>
                  <a:spLocks/>
                </p:cNvSpPr>
                <p:nvPr/>
              </p:nvSpPr>
              <p:spPr bwMode="auto">
                <a:xfrm rot="-10504226">
                  <a:off x="7295" y="16084"/>
                  <a:ext cx="309" cy="232"/>
                </a:xfrm>
                <a:custGeom>
                  <a:avLst/>
                  <a:gdLst>
                    <a:gd name="T0" fmla="*/ 0 w 309"/>
                    <a:gd name="T1" fmla="*/ 36 h 267"/>
                    <a:gd name="T2" fmla="*/ 300 w 309"/>
                    <a:gd name="T3" fmla="*/ 96 h 267"/>
                    <a:gd name="T4" fmla="*/ 300 w 309"/>
                    <a:gd name="T5" fmla="*/ 202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sp>
              <p:nvSpPr>
                <p:cNvPr id="30778" name="Freeform 55"/>
                <p:cNvSpPr>
                  <a:spLocks/>
                </p:cNvSpPr>
                <p:nvPr/>
              </p:nvSpPr>
              <p:spPr bwMode="auto">
                <a:xfrm rot="-10504226">
                  <a:off x="7313" y="14298"/>
                  <a:ext cx="163" cy="261"/>
                </a:xfrm>
                <a:custGeom>
                  <a:avLst/>
                  <a:gdLst>
                    <a:gd name="T0" fmla="*/ 120 w 163"/>
                    <a:gd name="T1" fmla="*/ 0 h 300"/>
                    <a:gd name="T2" fmla="*/ 120 w 163"/>
                    <a:gd name="T3" fmla="*/ 166 h 300"/>
                    <a:gd name="T4" fmla="*/ 60 w 163"/>
                    <a:gd name="T5" fmla="*/ 212 h 300"/>
                    <a:gd name="T6" fmla="*/ 0 w 163"/>
                    <a:gd name="T7" fmla="*/ 227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30748" name="Line 56"/>
              <p:cNvSpPr>
                <a:spLocks noChangeShapeType="1"/>
              </p:cNvSpPr>
              <p:nvPr/>
            </p:nvSpPr>
            <p:spPr bwMode="auto">
              <a:xfrm>
                <a:off x="5051440" y="3930504"/>
                <a:ext cx="0" cy="1257300"/>
              </a:xfrm>
              <a:prstGeom prst="line">
                <a:avLst/>
              </a:prstGeom>
              <a:noFill/>
              <a:ln w="9525">
                <a:solidFill>
                  <a:srgbClr val="000000"/>
                </a:solidFill>
                <a:round/>
                <a:headEnd/>
                <a:tailEnd/>
              </a:ln>
            </p:spPr>
            <p:txBody>
              <a:bodyPr/>
              <a:lstStyle/>
              <a:p>
                <a:endParaRPr lang="fr-FR"/>
              </a:p>
            </p:txBody>
          </p:sp>
          <p:sp>
            <p:nvSpPr>
              <p:cNvPr id="30749" name="Line 57"/>
              <p:cNvSpPr>
                <a:spLocks noChangeShapeType="1"/>
              </p:cNvSpPr>
              <p:nvPr/>
            </p:nvSpPr>
            <p:spPr bwMode="auto">
              <a:xfrm>
                <a:off x="5102240" y="3930504"/>
                <a:ext cx="0" cy="1257300"/>
              </a:xfrm>
              <a:prstGeom prst="line">
                <a:avLst/>
              </a:prstGeom>
              <a:noFill/>
              <a:ln w="9525">
                <a:solidFill>
                  <a:srgbClr val="000000"/>
                </a:solidFill>
                <a:round/>
                <a:headEnd/>
                <a:tailEnd/>
              </a:ln>
            </p:spPr>
            <p:txBody>
              <a:bodyPr/>
              <a:lstStyle/>
              <a:p>
                <a:endParaRPr lang="fr-FR"/>
              </a:p>
            </p:txBody>
          </p:sp>
          <p:sp>
            <p:nvSpPr>
              <p:cNvPr id="30750" name="Line 58"/>
              <p:cNvSpPr>
                <a:spLocks noChangeShapeType="1"/>
              </p:cNvSpPr>
              <p:nvPr/>
            </p:nvSpPr>
            <p:spPr bwMode="auto">
              <a:xfrm>
                <a:off x="5153040" y="3930504"/>
                <a:ext cx="0" cy="1257300"/>
              </a:xfrm>
              <a:prstGeom prst="line">
                <a:avLst/>
              </a:prstGeom>
              <a:noFill/>
              <a:ln w="9525">
                <a:solidFill>
                  <a:srgbClr val="000000"/>
                </a:solidFill>
                <a:round/>
                <a:headEnd/>
                <a:tailEnd/>
              </a:ln>
            </p:spPr>
            <p:txBody>
              <a:bodyPr/>
              <a:lstStyle/>
              <a:p>
                <a:endParaRPr lang="fr-FR"/>
              </a:p>
            </p:txBody>
          </p:sp>
          <p:sp>
            <p:nvSpPr>
              <p:cNvPr id="30751" name="Line 59"/>
              <p:cNvSpPr>
                <a:spLocks noChangeShapeType="1"/>
              </p:cNvSpPr>
              <p:nvPr/>
            </p:nvSpPr>
            <p:spPr bwMode="auto">
              <a:xfrm flipH="1">
                <a:off x="4098940" y="3943204"/>
                <a:ext cx="800100" cy="0"/>
              </a:xfrm>
              <a:prstGeom prst="line">
                <a:avLst/>
              </a:prstGeom>
              <a:noFill/>
              <a:ln w="9525">
                <a:solidFill>
                  <a:srgbClr val="000000"/>
                </a:solidFill>
                <a:round/>
                <a:headEnd/>
                <a:tailEnd/>
              </a:ln>
            </p:spPr>
            <p:txBody>
              <a:bodyPr/>
              <a:lstStyle/>
              <a:p>
                <a:endParaRPr lang="fr-FR"/>
              </a:p>
            </p:txBody>
          </p:sp>
          <p:sp>
            <p:nvSpPr>
              <p:cNvPr id="30752" name="Oval 60"/>
              <p:cNvSpPr>
                <a:spLocks noChangeArrowheads="1"/>
              </p:cNvSpPr>
              <p:nvPr/>
            </p:nvSpPr>
            <p:spPr bwMode="auto">
              <a:xfrm>
                <a:off x="3756040" y="3803504"/>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0753" name="Line 61"/>
              <p:cNvSpPr>
                <a:spLocks noChangeShapeType="1"/>
              </p:cNvSpPr>
              <p:nvPr/>
            </p:nvSpPr>
            <p:spPr bwMode="auto">
              <a:xfrm>
                <a:off x="5267340" y="3905104"/>
                <a:ext cx="1257300" cy="0"/>
              </a:xfrm>
              <a:prstGeom prst="line">
                <a:avLst/>
              </a:prstGeom>
              <a:noFill/>
              <a:ln w="9525">
                <a:solidFill>
                  <a:srgbClr val="000000"/>
                </a:solidFill>
                <a:round/>
                <a:headEnd/>
                <a:tailEnd/>
              </a:ln>
            </p:spPr>
            <p:txBody>
              <a:bodyPr/>
              <a:lstStyle/>
              <a:p>
                <a:endParaRPr lang="fr-FR"/>
              </a:p>
            </p:txBody>
          </p:sp>
          <p:sp>
            <p:nvSpPr>
              <p:cNvPr id="30754" name="Line 62"/>
              <p:cNvSpPr>
                <a:spLocks noChangeShapeType="1"/>
              </p:cNvSpPr>
              <p:nvPr/>
            </p:nvSpPr>
            <p:spPr bwMode="auto">
              <a:xfrm>
                <a:off x="5381640" y="5162404"/>
                <a:ext cx="1155700" cy="0"/>
              </a:xfrm>
              <a:prstGeom prst="line">
                <a:avLst/>
              </a:prstGeom>
              <a:noFill/>
              <a:ln w="9525">
                <a:solidFill>
                  <a:srgbClr val="000000"/>
                </a:solidFill>
                <a:round/>
                <a:headEnd/>
                <a:tailEnd/>
              </a:ln>
            </p:spPr>
            <p:txBody>
              <a:bodyPr/>
              <a:lstStyle/>
              <a:p>
                <a:endParaRPr lang="fr-FR"/>
              </a:p>
            </p:txBody>
          </p:sp>
          <p:sp>
            <p:nvSpPr>
              <p:cNvPr id="30755" name="Line 64"/>
              <p:cNvSpPr>
                <a:spLocks noChangeShapeType="1"/>
              </p:cNvSpPr>
              <p:nvPr/>
            </p:nvSpPr>
            <p:spPr bwMode="auto">
              <a:xfrm>
                <a:off x="3286140" y="3943204"/>
                <a:ext cx="457200" cy="0"/>
              </a:xfrm>
              <a:prstGeom prst="line">
                <a:avLst/>
              </a:prstGeom>
              <a:noFill/>
              <a:ln w="9525">
                <a:solidFill>
                  <a:srgbClr val="000000"/>
                </a:solidFill>
                <a:round/>
                <a:headEnd/>
                <a:tailEnd/>
              </a:ln>
            </p:spPr>
            <p:txBody>
              <a:bodyPr/>
              <a:lstStyle/>
              <a:p>
                <a:endParaRPr lang="fr-FR"/>
              </a:p>
            </p:txBody>
          </p:sp>
          <p:sp>
            <p:nvSpPr>
              <p:cNvPr id="30756" name="Line 65"/>
              <p:cNvSpPr>
                <a:spLocks noChangeShapeType="1"/>
              </p:cNvSpPr>
              <p:nvPr/>
            </p:nvSpPr>
            <p:spPr bwMode="auto">
              <a:xfrm flipH="1">
                <a:off x="2003440" y="3955904"/>
                <a:ext cx="914400" cy="0"/>
              </a:xfrm>
              <a:prstGeom prst="line">
                <a:avLst/>
              </a:prstGeom>
              <a:noFill/>
              <a:ln w="9525">
                <a:solidFill>
                  <a:srgbClr val="000000"/>
                </a:solidFill>
                <a:round/>
                <a:headEnd/>
                <a:tailEnd/>
              </a:ln>
            </p:spPr>
            <p:txBody>
              <a:bodyPr/>
              <a:lstStyle/>
              <a:p>
                <a:endParaRPr lang="fr-FR"/>
              </a:p>
            </p:txBody>
          </p:sp>
          <p:sp>
            <p:nvSpPr>
              <p:cNvPr id="30757" name="Line 66"/>
              <p:cNvSpPr>
                <a:spLocks noChangeShapeType="1"/>
              </p:cNvSpPr>
              <p:nvPr/>
            </p:nvSpPr>
            <p:spPr bwMode="auto">
              <a:xfrm flipH="1">
                <a:off x="2054240" y="5200504"/>
                <a:ext cx="2857500" cy="0"/>
              </a:xfrm>
              <a:prstGeom prst="line">
                <a:avLst/>
              </a:prstGeom>
              <a:noFill/>
              <a:ln w="9525">
                <a:solidFill>
                  <a:srgbClr val="000000"/>
                </a:solidFill>
                <a:round/>
                <a:headEnd/>
                <a:tailEnd/>
              </a:ln>
            </p:spPr>
            <p:txBody>
              <a:bodyPr/>
              <a:lstStyle/>
              <a:p>
                <a:endParaRPr lang="fr-FR"/>
              </a:p>
            </p:txBody>
          </p:sp>
          <p:sp>
            <p:nvSpPr>
              <p:cNvPr id="30758" name="Line 67"/>
              <p:cNvSpPr>
                <a:spLocks noChangeShapeType="1"/>
              </p:cNvSpPr>
              <p:nvPr/>
            </p:nvSpPr>
            <p:spPr bwMode="auto">
              <a:xfrm>
                <a:off x="3959240" y="4159104"/>
                <a:ext cx="0" cy="1028700"/>
              </a:xfrm>
              <a:prstGeom prst="line">
                <a:avLst/>
              </a:prstGeom>
              <a:noFill/>
              <a:ln w="9525">
                <a:solidFill>
                  <a:srgbClr val="000000"/>
                </a:solidFill>
                <a:round/>
                <a:headEnd/>
                <a:tailEnd/>
              </a:ln>
            </p:spPr>
            <p:txBody>
              <a:bodyPr/>
              <a:lstStyle/>
              <a:p>
                <a:endParaRPr lang="fr-FR"/>
              </a:p>
            </p:txBody>
          </p:sp>
          <p:sp>
            <p:nvSpPr>
              <p:cNvPr id="30759" name="Line 68"/>
              <p:cNvSpPr>
                <a:spLocks noChangeShapeType="1"/>
              </p:cNvSpPr>
              <p:nvPr/>
            </p:nvSpPr>
            <p:spPr bwMode="auto">
              <a:xfrm>
                <a:off x="3641740" y="3955904"/>
                <a:ext cx="0" cy="228600"/>
              </a:xfrm>
              <a:prstGeom prst="line">
                <a:avLst/>
              </a:prstGeom>
              <a:noFill/>
              <a:ln w="9525">
                <a:solidFill>
                  <a:srgbClr val="000000"/>
                </a:solidFill>
                <a:round/>
                <a:headEnd/>
                <a:tailEnd/>
              </a:ln>
            </p:spPr>
            <p:txBody>
              <a:bodyPr/>
              <a:lstStyle/>
              <a:p>
                <a:endParaRPr lang="fr-FR"/>
              </a:p>
            </p:txBody>
          </p:sp>
          <p:sp>
            <p:nvSpPr>
              <p:cNvPr id="30760" name="Line 69"/>
              <p:cNvSpPr>
                <a:spLocks noChangeShapeType="1"/>
              </p:cNvSpPr>
              <p:nvPr/>
            </p:nvSpPr>
            <p:spPr bwMode="auto">
              <a:xfrm flipH="1">
                <a:off x="3641740" y="4184504"/>
                <a:ext cx="114300" cy="0"/>
              </a:xfrm>
              <a:prstGeom prst="line">
                <a:avLst/>
              </a:prstGeom>
              <a:noFill/>
              <a:ln w="9525">
                <a:solidFill>
                  <a:srgbClr val="000000"/>
                </a:solidFill>
                <a:round/>
                <a:headEnd/>
                <a:tailEnd/>
              </a:ln>
            </p:spPr>
            <p:txBody>
              <a:bodyPr/>
              <a:lstStyle/>
              <a:p>
                <a:endParaRPr lang="fr-FR"/>
              </a:p>
            </p:txBody>
          </p:sp>
          <p:sp>
            <p:nvSpPr>
              <p:cNvPr id="30761" name="Line 70"/>
              <p:cNvSpPr>
                <a:spLocks noChangeShapeType="1"/>
              </p:cNvSpPr>
              <p:nvPr/>
            </p:nvSpPr>
            <p:spPr bwMode="auto">
              <a:xfrm rot="6323744">
                <a:off x="3730640" y="4127354"/>
                <a:ext cx="114300" cy="0"/>
              </a:xfrm>
              <a:prstGeom prst="line">
                <a:avLst/>
              </a:prstGeom>
              <a:noFill/>
              <a:ln w="9525">
                <a:solidFill>
                  <a:srgbClr val="000000"/>
                </a:solidFill>
                <a:round/>
                <a:headEnd/>
                <a:tailEnd/>
              </a:ln>
            </p:spPr>
            <p:txBody>
              <a:bodyPr/>
              <a:lstStyle/>
              <a:p>
                <a:endParaRPr lang="fr-FR"/>
              </a:p>
            </p:txBody>
          </p:sp>
          <p:sp>
            <p:nvSpPr>
              <p:cNvPr id="30762" name="Line 71"/>
              <p:cNvSpPr>
                <a:spLocks noChangeShapeType="1"/>
              </p:cNvSpPr>
              <p:nvPr/>
            </p:nvSpPr>
            <p:spPr bwMode="auto">
              <a:xfrm>
                <a:off x="4441840" y="3955904"/>
                <a:ext cx="0" cy="520700"/>
              </a:xfrm>
              <a:prstGeom prst="line">
                <a:avLst/>
              </a:prstGeom>
              <a:noFill/>
              <a:ln w="9525">
                <a:solidFill>
                  <a:srgbClr val="000000"/>
                </a:solidFill>
                <a:round/>
                <a:headEnd/>
                <a:tailEnd/>
              </a:ln>
            </p:spPr>
            <p:txBody>
              <a:bodyPr/>
              <a:lstStyle/>
              <a:p>
                <a:endParaRPr lang="fr-FR"/>
              </a:p>
            </p:txBody>
          </p:sp>
          <p:sp>
            <p:nvSpPr>
              <p:cNvPr id="30763" name="Oval 72"/>
              <p:cNvSpPr>
                <a:spLocks noChangeArrowheads="1"/>
              </p:cNvSpPr>
              <p:nvPr/>
            </p:nvSpPr>
            <p:spPr bwMode="auto">
              <a:xfrm>
                <a:off x="4265627" y="4501825"/>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0764" name="Line 73"/>
              <p:cNvSpPr>
                <a:spLocks noChangeShapeType="1"/>
              </p:cNvSpPr>
              <p:nvPr/>
            </p:nvSpPr>
            <p:spPr bwMode="auto">
              <a:xfrm>
                <a:off x="4441840" y="4857604"/>
                <a:ext cx="0" cy="342900"/>
              </a:xfrm>
              <a:prstGeom prst="line">
                <a:avLst/>
              </a:prstGeom>
              <a:noFill/>
              <a:ln w="9525">
                <a:solidFill>
                  <a:srgbClr val="000000"/>
                </a:solidFill>
                <a:round/>
                <a:headEnd/>
                <a:tailEnd/>
              </a:ln>
            </p:spPr>
            <p:txBody>
              <a:bodyPr/>
              <a:lstStyle/>
              <a:p>
                <a:endParaRPr lang="fr-FR"/>
              </a:p>
            </p:txBody>
          </p:sp>
          <p:sp>
            <p:nvSpPr>
              <p:cNvPr id="30765" name="Oval 74"/>
              <p:cNvSpPr>
                <a:spLocks noChangeArrowheads="1"/>
              </p:cNvSpPr>
              <p:nvPr/>
            </p:nvSpPr>
            <p:spPr bwMode="auto">
              <a:xfrm>
                <a:off x="6372240" y="4349604"/>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0766" name="Line 75"/>
              <p:cNvSpPr>
                <a:spLocks noChangeShapeType="1"/>
              </p:cNvSpPr>
              <p:nvPr/>
            </p:nvSpPr>
            <p:spPr bwMode="auto">
              <a:xfrm>
                <a:off x="6537340" y="3905104"/>
                <a:ext cx="0" cy="457200"/>
              </a:xfrm>
              <a:prstGeom prst="line">
                <a:avLst/>
              </a:prstGeom>
              <a:noFill/>
              <a:ln w="9525">
                <a:solidFill>
                  <a:srgbClr val="000000"/>
                </a:solidFill>
                <a:round/>
                <a:headEnd/>
                <a:tailEnd/>
              </a:ln>
            </p:spPr>
            <p:txBody>
              <a:bodyPr/>
              <a:lstStyle/>
              <a:p>
                <a:endParaRPr lang="fr-FR"/>
              </a:p>
            </p:txBody>
          </p:sp>
          <p:sp>
            <p:nvSpPr>
              <p:cNvPr id="30767" name="Line 76"/>
              <p:cNvSpPr>
                <a:spLocks noChangeShapeType="1"/>
              </p:cNvSpPr>
              <p:nvPr/>
            </p:nvSpPr>
            <p:spPr bwMode="auto">
              <a:xfrm>
                <a:off x="6550040" y="4692504"/>
                <a:ext cx="0" cy="457200"/>
              </a:xfrm>
              <a:prstGeom prst="line">
                <a:avLst/>
              </a:prstGeom>
              <a:noFill/>
              <a:ln w="9525">
                <a:solidFill>
                  <a:srgbClr val="000000"/>
                </a:solidFill>
                <a:round/>
                <a:headEnd/>
                <a:tailEnd/>
              </a:ln>
            </p:spPr>
            <p:txBody>
              <a:bodyPr/>
              <a:lstStyle/>
              <a:p>
                <a:endParaRPr lang="fr-FR"/>
              </a:p>
            </p:txBody>
          </p:sp>
          <p:sp>
            <p:nvSpPr>
              <p:cNvPr id="30768" name="Oval 60"/>
              <p:cNvSpPr>
                <a:spLocks noChangeArrowheads="1"/>
              </p:cNvSpPr>
              <p:nvPr/>
            </p:nvSpPr>
            <p:spPr bwMode="auto">
              <a:xfrm>
                <a:off x="2928926" y="3786190"/>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0769" name="ZoneTexte 237"/>
              <p:cNvSpPr txBox="1">
                <a:spLocks noChangeArrowheads="1"/>
              </p:cNvSpPr>
              <p:nvPr/>
            </p:nvSpPr>
            <p:spPr bwMode="auto">
              <a:xfrm>
                <a:off x="2928926" y="3786190"/>
                <a:ext cx="330540" cy="353943"/>
              </a:xfrm>
              <a:prstGeom prst="rect">
                <a:avLst/>
              </a:prstGeom>
              <a:noFill/>
              <a:ln w="9525">
                <a:noFill/>
                <a:miter lim="800000"/>
                <a:headEnd/>
                <a:tailEnd/>
              </a:ln>
            </p:spPr>
            <p:txBody>
              <a:bodyPr wrap="none">
                <a:spAutoFit/>
              </a:bodyPr>
              <a:lstStyle/>
              <a:p>
                <a:r>
                  <a:rPr lang="fr-FR" sz="1700"/>
                  <a:t>A</a:t>
                </a:r>
              </a:p>
            </p:txBody>
          </p:sp>
          <p:sp>
            <p:nvSpPr>
              <p:cNvPr id="30770" name="ZoneTexte 238"/>
              <p:cNvSpPr txBox="1">
                <a:spLocks noChangeArrowheads="1"/>
              </p:cNvSpPr>
              <p:nvPr/>
            </p:nvSpPr>
            <p:spPr bwMode="auto">
              <a:xfrm>
                <a:off x="3741394" y="3786190"/>
                <a:ext cx="389850" cy="353943"/>
              </a:xfrm>
              <a:prstGeom prst="rect">
                <a:avLst/>
              </a:prstGeom>
              <a:noFill/>
              <a:ln w="9525">
                <a:noFill/>
                <a:miter lim="800000"/>
                <a:headEnd/>
                <a:tailEnd/>
              </a:ln>
            </p:spPr>
            <p:txBody>
              <a:bodyPr wrap="none">
                <a:spAutoFit/>
              </a:bodyPr>
              <a:lstStyle/>
              <a:p>
                <a:r>
                  <a:rPr lang="fr-FR" sz="1700" dirty="0"/>
                  <a:t>W</a:t>
                </a:r>
              </a:p>
            </p:txBody>
          </p:sp>
          <p:sp>
            <p:nvSpPr>
              <p:cNvPr id="30771" name="ZoneTexte 239"/>
              <p:cNvSpPr txBox="1">
                <a:spLocks noChangeArrowheads="1"/>
              </p:cNvSpPr>
              <p:nvPr/>
            </p:nvSpPr>
            <p:spPr bwMode="auto">
              <a:xfrm>
                <a:off x="4271847" y="4503817"/>
                <a:ext cx="330540" cy="353943"/>
              </a:xfrm>
              <a:prstGeom prst="rect">
                <a:avLst/>
              </a:prstGeom>
              <a:noFill/>
              <a:ln w="9525">
                <a:noFill/>
                <a:miter lim="800000"/>
                <a:headEnd/>
                <a:tailEnd/>
              </a:ln>
            </p:spPr>
            <p:txBody>
              <a:bodyPr wrap="none">
                <a:spAutoFit/>
              </a:bodyPr>
              <a:lstStyle/>
              <a:p>
                <a:r>
                  <a:rPr lang="fr-FR" sz="1700"/>
                  <a:t>V</a:t>
                </a:r>
              </a:p>
            </p:txBody>
          </p:sp>
          <p:sp>
            <p:nvSpPr>
              <p:cNvPr id="30772" name="ZoneTexte 242"/>
              <p:cNvSpPr txBox="1">
                <a:spLocks noChangeArrowheads="1"/>
              </p:cNvSpPr>
              <p:nvPr/>
            </p:nvSpPr>
            <p:spPr bwMode="auto">
              <a:xfrm>
                <a:off x="4880500" y="5146759"/>
                <a:ext cx="365806" cy="615553"/>
              </a:xfrm>
              <a:prstGeom prst="rect">
                <a:avLst/>
              </a:prstGeom>
              <a:noFill/>
              <a:ln w="9525">
                <a:noFill/>
                <a:miter lim="800000"/>
                <a:headEnd/>
                <a:tailEnd/>
              </a:ln>
            </p:spPr>
            <p:txBody>
              <a:bodyPr wrap="none">
                <a:spAutoFit/>
              </a:bodyPr>
              <a:lstStyle/>
              <a:p>
                <a:r>
                  <a:rPr lang="fr-FR" sz="1700"/>
                  <a:t>T</a:t>
                </a:r>
              </a:p>
              <a:p>
                <a:r>
                  <a:rPr lang="fr-FR" sz="1700"/>
                  <a:t>m</a:t>
                </a:r>
              </a:p>
            </p:txBody>
          </p:sp>
          <p:sp>
            <p:nvSpPr>
              <p:cNvPr id="30773" name="ZoneTexte 243"/>
              <p:cNvSpPr txBox="1">
                <a:spLocks noChangeArrowheads="1"/>
              </p:cNvSpPr>
              <p:nvPr/>
            </p:nvSpPr>
            <p:spPr bwMode="auto">
              <a:xfrm>
                <a:off x="6357950" y="4357694"/>
                <a:ext cx="330540" cy="353943"/>
              </a:xfrm>
              <a:prstGeom prst="rect">
                <a:avLst/>
              </a:prstGeom>
              <a:noFill/>
              <a:ln w="9525">
                <a:noFill/>
                <a:miter lim="800000"/>
                <a:headEnd/>
                <a:tailEnd/>
              </a:ln>
            </p:spPr>
            <p:txBody>
              <a:bodyPr wrap="none">
                <a:spAutoFit/>
              </a:bodyPr>
              <a:lstStyle/>
              <a:p>
                <a:r>
                  <a:rPr lang="fr-FR" sz="1700"/>
                  <a:t>V</a:t>
                </a:r>
              </a:p>
            </p:txBody>
          </p:sp>
          <p:sp>
            <p:nvSpPr>
              <p:cNvPr id="30774" name="ZoneTexte 244"/>
              <p:cNvSpPr txBox="1">
                <a:spLocks noChangeArrowheads="1"/>
              </p:cNvSpPr>
              <p:nvPr/>
            </p:nvSpPr>
            <p:spPr bwMode="auto">
              <a:xfrm>
                <a:off x="4380434" y="4789569"/>
                <a:ext cx="421910" cy="353943"/>
              </a:xfrm>
              <a:prstGeom prst="rect">
                <a:avLst/>
              </a:prstGeom>
              <a:noFill/>
              <a:ln w="9525">
                <a:noFill/>
                <a:miter lim="800000"/>
                <a:headEnd/>
                <a:tailEnd/>
              </a:ln>
            </p:spPr>
            <p:txBody>
              <a:bodyPr wrap="none">
                <a:spAutoFit/>
              </a:bodyPr>
              <a:lstStyle/>
              <a:p>
                <a:r>
                  <a:rPr lang="fr-FR" sz="1700"/>
                  <a:t>U</a:t>
                </a:r>
                <a:r>
                  <a:rPr lang="fr-FR" sz="1700" baseline="-25000"/>
                  <a:t>1</a:t>
                </a:r>
              </a:p>
            </p:txBody>
          </p:sp>
          <p:sp>
            <p:nvSpPr>
              <p:cNvPr id="30775" name="ZoneTexte 245"/>
              <p:cNvSpPr txBox="1">
                <a:spLocks noChangeArrowheads="1"/>
              </p:cNvSpPr>
              <p:nvPr/>
            </p:nvSpPr>
            <p:spPr bwMode="auto">
              <a:xfrm>
                <a:off x="6715140" y="4357694"/>
                <a:ext cx="502061" cy="353943"/>
              </a:xfrm>
              <a:prstGeom prst="rect">
                <a:avLst/>
              </a:prstGeom>
              <a:noFill/>
              <a:ln w="9525">
                <a:noFill/>
                <a:miter lim="800000"/>
                <a:headEnd/>
                <a:tailEnd/>
              </a:ln>
            </p:spPr>
            <p:txBody>
              <a:bodyPr wrap="none">
                <a:spAutoFit/>
              </a:bodyPr>
              <a:lstStyle/>
              <a:p>
                <a:r>
                  <a:rPr lang="fr-FR" sz="1700"/>
                  <a:t>U</a:t>
                </a:r>
                <a:r>
                  <a:rPr lang="fr-FR" sz="1700" baseline="-25000"/>
                  <a:t>20</a:t>
                </a:r>
              </a:p>
            </p:txBody>
          </p:sp>
        </p:grpSp>
      </p:grpSp>
      <mc:AlternateContent xmlns:mc="http://schemas.openxmlformats.org/markup-compatibility/2006">
        <mc:Choice xmlns:a14="http://schemas.microsoft.com/office/drawing/2010/main" Requires="a14">
          <p:sp>
            <p:nvSpPr>
              <p:cNvPr id="250" name="ZoneTexte 249"/>
              <p:cNvSpPr txBox="1">
                <a:spLocks noChangeArrowheads="1"/>
              </p:cNvSpPr>
              <p:nvPr/>
            </p:nvSpPr>
            <p:spPr bwMode="auto">
              <a:xfrm>
                <a:off x="910977" y="3940361"/>
                <a:ext cx="7805930" cy="2708434"/>
              </a:xfrm>
              <a:prstGeom prst="rect">
                <a:avLst/>
              </a:prstGeom>
              <a:noFill/>
              <a:ln w="9525">
                <a:noFill/>
                <a:miter lim="800000"/>
                <a:headEnd/>
                <a:tailEnd/>
              </a:ln>
            </p:spPr>
            <p:txBody>
              <a:bodyPr wrap="square">
                <a:spAutoFit/>
              </a:bodyPr>
              <a:lstStyle/>
              <a:p>
                <a:pPr>
                  <a:buFont typeface="Arial" charset="0"/>
                  <a:buChar char="•"/>
                </a:pPr>
                <a:r>
                  <a:rPr lang="fr-FR" sz="1700" dirty="0"/>
                  <a:t> I</a:t>
                </a:r>
                <a:r>
                  <a:rPr lang="fr-FR" sz="1700" baseline="-25000" dirty="0"/>
                  <a:t>10</a:t>
                </a:r>
                <a:r>
                  <a:rPr lang="fr-FR" sz="1700" dirty="0"/>
                  <a:t> est faible ( 1 à 5% de I</a:t>
                </a:r>
                <a:r>
                  <a:rPr lang="fr-FR" sz="1700" baseline="-25000" dirty="0"/>
                  <a:t>1</a:t>
                </a:r>
                <a:r>
                  <a:rPr lang="fr-FR" sz="1700" dirty="0"/>
                  <a:t> nominal ).</a:t>
                </a:r>
              </a:p>
              <a:p>
                <a:pPr>
                  <a:buFont typeface="Arial" charset="0"/>
                  <a:buChar char="•"/>
                </a:pPr>
                <a:r>
                  <a:rPr lang="fr-FR" sz="1700" dirty="0"/>
                  <a:t> Le rapport de transformation est </a:t>
                </a:r>
              </a:p>
              <a:p>
                <a:pPr>
                  <a:buFont typeface="Arial" charset="0"/>
                  <a:buChar char="•"/>
                </a:pPr>
                <a:endParaRPr lang="fr-FR" sz="1700" dirty="0"/>
              </a:p>
              <a:p>
                <a:pPr algn="ctr"/>
                <a:r>
                  <a:rPr lang="fr-FR" sz="1700" dirty="0"/>
                  <a:t>m = U</a:t>
                </a:r>
                <a:r>
                  <a:rPr lang="fr-FR" sz="1700" baseline="-25000" dirty="0"/>
                  <a:t>20</a:t>
                </a:r>
                <a:r>
                  <a:rPr lang="fr-FR" sz="1700" dirty="0"/>
                  <a:t> / U</a:t>
                </a:r>
                <a:r>
                  <a:rPr lang="fr-FR" sz="1700" baseline="-25000" dirty="0"/>
                  <a:t>1</a:t>
                </a:r>
              </a:p>
              <a:p>
                <a:endParaRPr lang="fr-FR" sz="1700" dirty="0"/>
              </a:p>
              <a:p>
                <a:pPr algn="ctr"/>
                <a:r>
                  <a:rPr lang="en-GB" sz="1700" dirty="0"/>
                  <a:t>P</a:t>
                </a:r>
                <a:r>
                  <a:rPr lang="en-GB" sz="1700" baseline="-25000" dirty="0"/>
                  <a:t>10</a:t>
                </a:r>
                <a:r>
                  <a:rPr lang="en-GB" sz="1700" dirty="0"/>
                  <a:t> = </a:t>
                </a:r>
                <a:r>
                  <a:rPr lang="en-GB" sz="1700" dirty="0" err="1"/>
                  <a:t>P</a:t>
                </a:r>
                <a:r>
                  <a:rPr lang="en-GB" sz="1700" baseline="-25000" dirty="0" err="1"/>
                  <a:t>fer</a:t>
                </a:r>
                <a:r>
                  <a:rPr lang="en-GB" sz="1700" dirty="0"/>
                  <a:t> + r</a:t>
                </a:r>
                <a:r>
                  <a:rPr lang="en-GB" sz="1700" baseline="-25000" dirty="0"/>
                  <a:t>1</a:t>
                </a:r>
                <a:r>
                  <a:rPr lang="en-GB" sz="1700" dirty="0"/>
                  <a:t> I</a:t>
                </a:r>
                <a:r>
                  <a:rPr lang="en-GB" sz="1700" baseline="30000" dirty="0"/>
                  <a:t>2</a:t>
                </a:r>
                <a:r>
                  <a:rPr lang="en-GB" sz="1700" baseline="-25000" dirty="0"/>
                  <a:t>10</a:t>
                </a:r>
                <a:r>
                  <a:rPr lang="en-GB" sz="1700" dirty="0"/>
                  <a:t> ≈ </a:t>
                </a:r>
                <a:r>
                  <a:rPr lang="en-GB" sz="1700" dirty="0" err="1"/>
                  <a:t>P</a:t>
                </a:r>
                <a:r>
                  <a:rPr lang="en-GB" sz="1700" baseline="-25000" dirty="0" err="1"/>
                  <a:t>fer</a:t>
                </a:r>
                <a:r>
                  <a:rPr lang="en-GB" sz="1700" dirty="0"/>
                  <a:t>       </a:t>
                </a:r>
              </a:p>
              <a:p>
                <a:endParaRPr lang="en-GB" sz="1700" dirty="0"/>
              </a:p>
              <a:p>
                <a:r>
                  <a:rPr lang="en-GB" sz="1700" dirty="0"/>
                  <a:t>		→          </a:t>
                </a:r>
              </a:p>
              <a:p>
                <a:endParaRPr lang="en-GB" sz="1700" b="1" dirty="0">
                  <a:sym typeface="Symbol" pitchFamily="18" charset="2"/>
                </a:endParaRPr>
              </a:p>
              <a:p>
                <a:pPr algn="ctr"/>
                <a14:m>
                  <m:oMath xmlns:m="http://schemas.openxmlformats.org/officeDocument/2006/math">
                    <m:r>
                      <a:rPr lang="en-US" sz="1700" b="1" i="1" dirty="0" smtClean="0">
                        <a:latin typeface="Cambria Math" panose="02040503050406030204" pitchFamily="18" charset="0"/>
                        <a:sym typeface="Symbol" pitchFamily="18" charset="2"/>
                      </a:rPr>
                      <m:t>𝑹</m:t>
                    </m:r>
                    <m:r>
                      <a:rPr lang="en-GB" sz="1700" b="1" i="1" baseline="-25000" dirty="0" smtClean="0">
                        <a:latin typeface="Cambria Math" panose="02040503050406030204" pitchFamily="18" charset="0"/>
                      </a:rPr>
                      <m:t>𝑭</m:t>
                    </m:r>
                    <m:r>
                      <a:rPr lang="en-GB" sz="1700" b="1" i="1" dirty="0" smtClean="0">
                        <a:latin typeface="Cambria Math" panose="02040503050406030204" pitchFamily="18" charset="0"/>
                      </a:rPr>
                      <m:t>=</m:t>
                    </m:r>
                    <m:r>
                      <a:rPr lang="en-GB" sz="1700" b="1" i="1" dirty="0">
                        <a:latin typeface="Cambria Math" panose="02040503050406030204" pitchFamily="18" charset="0"/>
                      </a:rPr>
                      <m:t>𝑼</m:t>
                    </m:r>
                    <m:r>
                      <a:rPr lang="en-GB" sz="1700" b="1" i="1" baseline="-25000" dirty="0">
                        <a:latin typeface="Cambria Math" panose="02040503050406030204" pitchFamily="18" charset="0"/>
                      </a:rPr>
                      <m:t>𝟏</m:t>
                    </m:r>
                    <m:r>
                      <a:rPr lang="en-GB" sz="1700" b="1" i="1" baseline="-25000" dirty="0">
                        <a:latin typeface="Cambria Math" panose="02040503050406030204" pitchFamily="18" charset="0"/>
                      </a:rPr>
                      <m:t> /( </m:t>
                    </m:r>
                    <m:r>
                      <a:rPr lang="en-GB" sz="1700" b="1" i="1" dirty="0">
                        <a:latin typeface="Cambria Math" panose="02040503050406030204" pitchFamily="18" charset="0"/>
                      </a:rPr>
                      <m:t>𝑰</m:t>
                    </m:r>
                    <m:r>
                      <a:rPr lang="en-GB" sz="1700" b="1" i="1" baseline="-25000" dirty="0">
                        <a:latin typeface="Cambria Math" panose="02040503050406030204" pitchFamily="18" charset="0"/>
                      </a:rPr>
                      <m:t>𝟏𝟎</m:t>
                    </m:r>
                    <m:r>
                      <a:rPr lang="en-GB" sz="1700" b="1" i="1" dirty="0">
                        <a:latin typeface="Cambria Math" panose="02040503050406030204" pitchFamily="18" charset="0"/>
                      </a:rPr>
                      <m:t> </m:t>
                    </m:r>
                    <m:r>
                      <m:rPr>
                        <m:sty m:val="p"/>
                      </m:rPr>
                      <a:rPr lang="en-GB" sz="1700" b="1" i="1" dirty="0">
                        <a:latin typeface="Cambria Math" panose="02040503050406030204" pitchFamily="18" charset="0"/>
                      </a:rPr>
                      <m:t>cos</m:t>
                    </m:r>
                    <m:r>
                      <a:rPr lang="fr-FR" sz="1700" b="1" i="1" dirty="0">
                        <a:latin typeface="Cambria Math" panose="02040503050406030204" pitchFamily="18" charset="0"/>
                      </a:rPr>
                      <m:t>𝝋</m:t>
                    </m:r>
                    <m:r>
                      <a:rPr lang="en-GB" sz="1700" b="1" i="1" baseline="-25000" dirty="0">
                        <a:latin typeface="Cambria Math" panose="02040503050406030204" pitchFamily="18" charset="0"/>
                      </a:rPr>
                      <m:t>𝟏𝟎</m:t>
                    </m:r>
                    <m:r>
                      <a:rPr lang="en-GB" sz="1700" b="1" i="1" dirty="0">
                        <a:latin typeface="Cambria Math" panose="02040503050406030204" pitchFamily="18" charset="0"/>
                      </a:rPr>
                      <m:t>)</m:t>
                    </m:r>
                  </m:oMath>
                </a14:m>
                <a:r>
                  <a:rPr lang="en-GB" sz="1700" b="1" baseline="-25000" dirty="0"/>
                  <a:t>     </a:t>
                </a:r>
                <a:r>
                  <a:rPr lang="en-GB" sz="1700" b="1" dirty="0"/>
                  <a:t>et     </a:t>
                </a:r>
                <a14:m>
                  <m:oMath xmlns:m="http://schemas.openxmlformats.org/officeDocument/2006/math">
                    <m:r>
                      <a:rPr lang="fr-FR" sz="1700" b="1" i="1" dirty="0" smtClean="0">
                        <a:latin typeface="Cambria Math" panose="02040503050406030204" pitchFamily="18" charset="0"/>
                        <a:sym typeface="Symbol" pitchFamily="18" charset="2"/>
                      </a:rPr>
                      <m:t>𝑿</m:t>
                    </m:r>
                    <m:r>
                      <a:rPr lang="en-GB" sz="1700" b="1" i="1" baseline="-25000" dirty="0" smtClean="0">
                        <a:latin typeface="Cambria Math" panose="02040503050406030204" pitchFamily="18" charset="0"/>
                      </a:rPr>
                      <m:t>𝒎</m:t>
                    </m:r>
                    <m:r>
                      <a:rPr lang="en-GB" sz="1700" b="1" i="1" dirty="0">
                        <a:latin typeface="Cambria Math" panose="02040503050406030204" pitchFamily="18" charset="0"/>
                      </a:rPr>
                      <m:t>=</m:t>
                    </m:r>
                    <m:r>
                      <a:rPr lang="en-GB" sz="1700" b="1" i="1" dirty="0">
                        <a:latin typeface="Cambria Math" panose="02040503050406030204" pitchFamily="18" charset="0"/>
                      </a:rPr>
                      <m:t>𝑼</m:t>
                    </m:r>
                    <m:r>
                      <a:rPr lang="en-GB" sz="1700" b="1" i="1" baseline="-25000" dirty="0">
                        <a:latin typeface="Cambria Math" panose="02040503050406030204" pitchFamily="18" charset="0"/>
                      </a:rPr>
                      <m:t>𝟏</m:t>
                    </m:r>
                    <m:r>
                      <a:rPr lang="en-GB" sz="1700" b="1" i="1" dirty="0">
                        <a:latin typeface="Cambria Math" panose="02040503050406030204" pitchFamily="18" charset="0"/>
                      </a:rPr>
                      <m:t>/(</m:t>
                    </m:r>
                    <m:r>
                      <a:rPr lang="en-GB" sz="1700" b="1" i="1" dirty="0">
                        <a:latin typeface="Cambria Math" panose="02040503050406030204" pitchFamily="18" charset="0"/>
                      </a:rPr>
                      <m:t>𝑰</m:t>
                    </m:r>
                    <m:r>
                      <a:rPr lang="en-GB" sz="1700" b="1" i="1" baseline="-25000" dirty="0">
                        <a:latin typeface="Cambria Math" panose="02040503050406030204" pitchFamily="18" charset="0"/>
                      </a:rPr>
                      <m:t>𝟏𝟎</m:t>
                    </m:r>
                    <m:r>
                      <a:rPr lang="en-GB" sz="1700" b="1" i="1" dirty="0">
                        <a:latin typeface="Cambria Math" panose="02040503050406030204" pitchFamily="18" charset="0"/>
                      </a:rPr>
                      <m:t> </m:t>
                    </m:r>
                    <m:r>
                      <m:rPr>
                        <m:sty m:val="p"/>
                      </m:rPr>
                      <a:rPr lang="en-GB" sz="1700" b="1" i="1" dirty="0">
                        <a:latin typeface="Cambria Math" panose="02040503050406030204" pitchFamily="18" charset="0"/>
                      </a:rPr>
                      <m:t>sin</m:t>
                    </m:r>
                    <m:r>
                      <a:rPr lang="fr-FR" sz="1700" b="1" i="1" dirty="0">
                        <a:latin typeface="Cambria Math" panose="02040503050406030204" pitchFamily="18" charset="0"/>
                      </a:rPr>
                      <m:t>𝝋</m:t>
                    </m:r>
                    <m:r>
                      <a:rPr lang="en-GB" sz="1700" b="1" i="1" baseline="-25000" dirty="0">
                        <a:latin typeface="Cambria Math" panose="02040503050406030204" pitchFamily="18" charset="0"/>
                      </a:rPr>
                      <m:t>𝟏𝟎</m:t>
                    </m:r>
                    <m:r>
                      <a:rPr lang="en-GB" sz="1700" b="1" i="1" baseline="-25000" dirty="0">
                        <a:latin typeface="Cambria Math" panose="02040503050406030204" pitchFamily="18" charset="0"/>
                      </a:rPr>
                      <m:t> )</m:t>
                    </m:r>
                  </m:oMath>
                </a14:m>
                <a:endParaRPr lang="fr-FR" sz="1700" b="1" dirty="0"/>
              </a:p>
            </p:txBody>
          </p:sp>
        </mc:Choice>
        <mc:Fallback>
          <p:sp>
            <p:nvSpPr>
              <p:cNvPr id="250" name="ZoneTexte 249"/>
              <p:cNvSpPr txBox="1">
                <a:spLocks noRot="1" noChangeAspect="1" noMove="1" noResize="1" noEditPoints="1" noAdjustHandles="1" noChangeArrowheads="1" noChangeShapeType="1" noTextEdit="1"/>
              </p:cNvSpPr>
              <p:nvPr/>
            </p:nvSpPr>
            <p:spPr bwMode="auto">
              <a:xfrm>
                <a:off x="910977" y="3940361"/>
                <a:ext cx="7805930" cy="2708434"/>
              </a:xfrm>
              <a:prstGeom prst="rect">
                <a:avLst/>
              </a:prstGeom>
              <a:blipFill>
                <a:blip r:embed="rId2"/>
                <a:stretch>
                  <a:fillRect l="-390" t="-674" b="-2022"/>
                </a:stretch>
              </a:blipFill>
              <a:ln w="9525">
                <a:noFill/>
                <a:miter lim="800000"/>
                <a:headEnd/>
                <a:tailEnd/>
              </a:ln>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48</a:t>
            </a:fld>
            <a:endParaRPr lang="fr-FR"/>
          </a:p>
        </p:txBody>
      </p:sp>
    </p:spTree>
    <p:extLst>
      <p:ext uri="{BB962C8B-B14F-4D97-AF65-F5344CB8AC3E}">
        <p14:creationId xmlns:p14="http://schemas.microsoft.com/office/powerpoint/2010/main" val="28831089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checkerboard(across)">
                                      <p:cBhvr>
                                        <p:cTn id="7" dur="500"/>
                                        <p:tgtEl>
                                          <p:spTgt spid="70">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50">
                                            <p:txEl>
                                              <p:pRg st="0" end="0"/>
                                            </p:txEl>
                                          </p:spTgt>
                                        </p:tgtEl>
                                        <p:attrNameLst>
                                          <p:attrName>style.visibility</p:attrName>
                                        </p:attrNameLst>
                                      </p:cBhvr>
                                      <p:to>
                                        <p:strVal val="visible"/>
                                      </p:to>
                                    </p:set>
                                    <p:animEffect transition="in" filter="checkerboard(across)">
                                      <p:cBhvr>
                                        <p:cTn id="15" dur="500"/>
                                        <p:tgtEl>
                                          <p:spTgt spid="2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50">
                                            <p:txEl>
                                              <p:pRg st="1" end="1"/>
                                            </p:txEl>
                                          </p:spTgt>
                                        </p:tgtEl>
                                        <p:attrNameLst>
                                          <p:attrName>style.visibility</p:attrName>
                                        </p:attrNameLst>
                                      </p:cBhvr>
                                      <p:to>
                                        <p:strVal val="visible"/>
                                      </p:to>
                                    </p:set>
                                    <p:animEffect transition="in" filter="checkerboard(across)">
                                      <p:cBhvr>
                                        <p:cTn id="20" dur="500"/>
                                        <p:tgtEl>
                                          <p:spTgt spid="25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50">
                                            <p:txEl>
                                              <p:pRg st="3" end="3"/>
                                            </p:txEl>
                                          </p:spTgt>
                                        </p:tgtEl>
                                        <p:attrNameLst>
                                          <p:attrName>style.visibility</p:attrName>
                                        </p:attrNameLst>
                                      </p:cBhvr>
                                      <p:to>
                                        <p:strVal val="visible"/>
                                      </p:to>
                                    </p:set>
                                    <p:animEffect transition="in" filter="checkerboard(across)">
                                      <p:cBhvr>
                                        <p:cTn id="25" dur="500"/>
                                        <p:tgtEl>
                                          <p:spTgt spid="25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50">
                                            <p:txEl>
                                              <p:pRg st="5" end="5"/>
                                            </p:txEl>
                                          </p:spTgt>
                                        </p:tgtEl>
                                        <p:attrNameLst>
                                          <p:attrName>style.visibility</p:attrName>
                                        </p:attrNameLst>
                                      </p:cBhvr>
                                      <p:to>
                                        <p:strVal val="visible"/>
                                      </p:to>
                                    </p:set>
                                    <p:animEffect transition="in" filter="checkerboard(across)">
                                      <p:cBhvr>
                                        <p:cTn id="30" dur="500"/>
                                        <p:tgtEl>
                                          <p:spTgt spid="25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50">
                                            <p:txEl>
                                              <p:pRg st="7" end="7"/>
                                            </p:txEl>
                                          </p:spTgt>
                                        </p:tgtEl>
                                        <p:attrNameLst>
                                          <p:attrName>style.visibility</p:attrName>
                                        </p:attrNameLst>
                                      </p:cBhvr>
                                      <p:to>
                                        <p:strVal val="visible"/>
                                      </p:to>
                                    </p:set>
                                    <p:animEffect transition="in" filter="checkerboard(across)">
                                      <p:cBhvr>
                                        <p:cTn id="35" dur="500"/>
                                        <p:tgtEl>
                                          <p:spTgt spid="250">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50">
                                            <p:txEl>
                                              <p:pRg st="9" end="9"/>
                                            </p:txEl>
                                          </p:spTgt>
                                        </p:tgtEl>
                                        <p:attrNameLst>
                                          <p:attrName>style.visibility</p:attrName>
                                        </p:attrNameLst>
                                      </p:cBhvr>
                                      <p:to>
                                        <p:strVal val="visible"/>
                                      </p:to>
                                    </p:set>
                                    <p:animEffect transition="in" filter="checkerboard(across)">
                                      <p:cBhvr>
                                        <p:cTn id="40" dur="500"/>
                                        <p:tgtEl>
                                          <p:spTgt spid="2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dirty="0"/>
              <a:t> </a:t>
            </a:r>
            <a:r>
              <a:rPr lang="fr-FR" sz="3200" b="1" dirty="0"/>
              <a:t> </a:t>
            </a:r>
            <a:r>
              <a:rPr lang="fr-FR" sz="3000" b="1" dirty="0"/>
              <a:t>VII- Détermination pratique des caractéristiques en charge d’un transformateur</a:t>
            </a:r>
            <a:br>
              <a:rPr lang="fr-FR" sz="3200" dirty="0"/>
            </a:br>
            <a:r>
              <a:rPr lang="fr-FR" sz="3400" b="1" i="1" dirty="0"/>
              <a:t> </a:t>
            </a:r>
            <a:endParaRPr lang="fr-FR" sz="3400" b="1" dirty="0"/>
          </a:p>
        </p:txBody>
      </p:sp>
      <p:sp>
        <p:nvSpPr>
          <p:cNvPr id="31764" name="ZoneTexte 103"/>
          <p:cNvSpPr txBox="1">
            <a:spLocks noChangeArrowheads="1"/>
          </p:cNvSpPr>
          <p:nvPr/>
        </p:nvSpPr>
        <p:spPr bwMode="auto">
          <a:xfrm>
            <a:off x="617155" y="1346258"/>
            <a:ext cx="1728787" cy="369888"/>
          </a:xfrm>
          <a:prstGeom prst="rect">
            <a:avLst/>
          </a:prstGeom>
          <a:noFill/>
          <a:ln w="9525">
            <a:noFill/>
            <a:miter lim="800000"/>
            <a:headEnd/>
            <a:tailEnd/>
          </a:ln>
        </p:spPr>
        <p:txBody>
          <a:bodyPr wrap="none">
            <a:spAutoFit/>
          </a:bodyPr>
          <a:lstStyle/>
          <a:p>
            <a:pPr algn="just"/>
            <a:r>
              <a:rPr lang="fr-FR" b="1" dirty="0"/>
              <a:t>2- </a:t>
            </a:r>
            <a:r>
              <a:rPr lang="fr-FR" sz="1600" b="1" dirty="0"/>
              <a:t>Essai en </a:t>
            </a:r>
            <a:r>
              <a:rPr lang="fr-FR" sz="1600" b="1" dirty="0" err="1"/>
              <a:t>c.c</a:t>
            </a:r>
            <a:r>
              <a:rPr lang="fr-FR" sz="1600" b="1" dirty="0"/>
              <a:t>.</a:t>
            </a:r>
          </a:p>
        </p:txBody>
      </p:sp>
      <p:grpSp>
        <p:nvGrpSpPr>
          <p:cNvPr id="31765" name="Groupe 138"/>
          <p:cNvGrpSpPr>
            <a:grpSpLocks/>
          </p:cNvGrpSpPr>
          <p:nvPr/>
        </p:nvGrpSpPr>
        <p:grpSpPr bwMode="auto">
          <a:xfrm>
            <a:off x="1262856" y="1595438"/>
            <a:ext cx="6618287" cy="2333625"/>
            <a:chOff x="928662" y="1571612"/>
            <a:chExt cx="6617545" cy="2333312"/>
          </a:xfrm>
        </p:grpSpPr>
        <p:sp>
          <p:nvSpPr>
            <p:cNvPr id="31767" name="ZoneTexte 240"/>
            <p:cNvSpPr txBox="1">
              <a:spLocks noChangeArrowheads="1"/>
            </p:cNvSpPr>
            <p:nvPr/>
          </p:nvSpPr>
          <p:spPr bwMode="auto">
            <a:xfrm>
              <a:off x="3213465" y="1571612"/>
              <a:ext cx="470000" cy="353943"/>
            </a:xfrm>
            <a:prstGeom prst="rect">
              <a:avLst/>
            </a:prstGeom>
            <a:noFill/>
            <a:ln w="9525">
              <a:noFill/>
              <a:miter lim="800000"/>
              <a:headEnd/>
              <a:tailEnd/>
            </a:ln>
          </p:spPr>
          <p:txBody>
            <a:bodyPr wrap="none">
              <a:spAutoFit/>
            </a:bodyPr>
            <a:lstStyle/>
            <a:p>
              <a:r>
                <a:rPr lang="fr-FR" sz="1700"/>
                <a:t>I</a:t>
              </a:r>
              <a:r>
                <a:rPr lang="fr-FR" sz="1700" baseline="-25000"/>
                <a:t>1cc</a:t>
              </a:r>
            </a:p>
          </p:txBody>
        </p:sp>
        <p:sp>
          <p:nvSpPr>
            <p:cNvPr id="31768" name="ZoneTexte 241"/>
            <p:cNvSpPr txBox="1">
              <a:spLocks noChangeArrowheads="1"/>
            </p:cNvSpPr>
            <p:nvPr/>
          </p:nvSpPr>
          <p:spPr bwMode="auto">
            <a:xfrm>
              <a:off x="3999283" y="1571612"/>
              <a:ext cx="554960" cy="353943"/>
            </a:xfrm>
            <a:prstGeom prst="rect">
              <a:avLst/>
            </a:prstGeom>
            <a:noFill/>
            <a:ln w="9525">
              <a:noFill/>
              <a:miter lim="800000"/>
              <a:headEnd/>
              <a:tailEnd/>
            </a:ln>
          </p:spPr>
          <p:txBody>
            <a:bodyPr wrap="none">
              <a:spAutoFit/>
            </a:bodyPr>
            <a:lstStyle/>
            <a:p>
              <a:r>
                <a:rPr lang="fr-FR" sz="1700"/>
                <a:t>P</a:t>
              </a:r>
              <a:r>
                <a:rPr lang="fr-FR" sz="1700" baseline="-25000"/>
                <a:t>1cc</a:t>
              </a:r>
            </a:p>
          </p:txBody>
        </p:sp>
        <p:grpSp>
          <p:nvGrpSpPr>
            <p:cNvPr id="31769" name="Groupe 137"/>
            <p:cNvGrpSpPr>
              <a:grpSpLocks/>
            </p:cNvGrpSpPr>
            <p:nvPr/>
          </p:nvGrpSpPr>
          <p:grpSpPr bwMode="auto">
            <a:xfrm>
              <a:off x="928662" y="1928802"/>
              <a:ext cx="6617545" cy="1976122"/>
              <a:chOff x="921577" y="1928802"/>
              <a:chExt cx="6617545" cy="1976122"/>
            </a:xfrm>
          </p:grpSpPr>
          <p:grpSp>
            <p:nvGrpSpPr>
              <p:cNvPr id="31770" name="Group 6"/>
              <p:cNvGrpSpPr>
                <a:grpSpLocks/>
              </p:cNvGrpSpPr>
              <p:nvPr/>
            </p:nvGrpSpPr>
            <p:grpSpPr bwMode="auto">
              <a:xfrm>
                <a:off x="5530834" y="2049303"/>
                <a:ext cx="298450" cy="1281113"/>
                <a:chOff x="7295" y="14298"/>
                <a:chExt cx="470" cy="2018"/>
              </a:xfrm>
            </p:grpSpPr>
            <p:grpSp>
              <p:nvGrpSpPr>
                <p:cNvPr id="31854" name="Group 7"/>
                <p:cNvGrpSpPr>
                  <a:grpSpLocks/>
                </p:cNvGrpSpPr>
                <p:nvPr/>
              </p:nvGrpSpPr>
              <p:grpSpPr bwMode="auto">
                <a:xfrm>
                  <a:off x="7298" y="14531"/>
                  <a:ext cx="467" cy="1563"/>
                  <a:chOff x="8058" y="14531"/>
                  <a:chExt cx="467" cy="1563"/>
                </a:xfrm>
              </p:grpSpPr>
              <p:grpSp>
                <p:nvGrpSpPr>
                  <p:cNvPr id="31857" name="Group 8"/>
                  <p:cNvGrpSpPr>
                    <a:grpSpLocks/>
                  </p:cNvGrpSpPr>
                  <p:nvPr/>
                </p:nvGrpSpPr>
                <p:grpSpPr bwMode="auto">
                  <a:xfrm rot="-5037723">
                    <a:off x="8176" y="15751"/>
                    <a:ext cx="239" cy="448"/>
                    <a:chOff x="4297" y="9376"/>
                    <a:chExt cx="1220" cy="2462"/>
                  </a:xfrm>
                </p:grpSpPr>
                <p:sp>
                  <p:nvSpPr>
                    <p:cNvPr id="31876" name="Arc 9"/>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77" name="Arc 10"/>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58" name="Group 11"/>
                  <p:cNvGrpSpPr>
                    <a:grpSpLocks/>
                  </p:cNvGrpSpPr>
                  <p:nvPr/>
                </p:nvGrpSpPr>
                <p:grpSpPr bwMode="auto">
                  <a:xfrm rot="-5037723">
                    <a:off x="8172" y="15544"/>
                    <a:ext cx="239" cy="449"/>
                    <a:chOff x="4297" y="9376"/>
                    <a:chExt cx="1220" cy="2462"/>
                  </a:xfrm>
                </p:grpSpPr>
                <p:sp>
                  <p:nvSpPr>
                    <p:cNvPr id="31874" name="Arc 12"/>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75" name="Arc 13"/>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59" name="Group 14"/>
                  <p:cNvGrpSpPr>
                    <a:grpSpLocks/>
                  </p:cNvGrpSpPr>
                  <p:nvPr/>
                </p:nvGrpSpPr>
                <p:grpSpPr bwMode="auto">
                  <a:xfrm rot="-5037723">
                    <a:off x="8181" y="15314"/>
                    <a:ext cx="240" cy="448"/>
                    <a:chOff x="4297" y="9376"/>
                    <a:chExt cx="1220" cy="2462"/>
                  </a:xfrm>
                </p:grpSpPr>
                <p:sp>
                  <p:nvSpPr>
                    <p:cNvPr id="31872" name="Arc 15"/>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73" name="Arc 16"/>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60" name="Group 17"/>
                  <p:cNvGrpSpPr>
                    <a:grpSpLocks/>
                  </p:cNvGrpSpPr>
                  <p:nvPr/>
                </p:nvGrpSpPr>
                <p:grpSpPr bwMode="auto">
                  <a:xfrm rot="-5037723">
                    <a:off x="8179" y="15089"/>
                    <a:ext cx="239" cy="449"/>
                    <a:chOff x="4297" y="9376"/>
                    <a:chExt cx="1220" cy="2462"/>
                  </a:xfrm>
                </p:grpSpPr>
                <p:sp>
                  <p:nvSpPr>
                    <p:cNvPr id="31870" name="Arc 18"/>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71" name="Arc 19"/>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61" name="Group 20"/>
                  <p:cNvGrpSpPr>
                    <a:grpSpLocks/>
                  </p:cNvGrpSpPr>
                  <p:nvPr/>
                </p:nvGrpSpPr>
                <p:grpSpPr bwMode="auto">
                  <a:xfrm rot="-5037723">
                    <a:off x="8173" y="14875"/>
                    <a:ext cx="240" cy="448"/>
                    <a:chOff x="4297" y="9376"/>
                    <a:chExt cx="1220" cy="2462"/>
                  </a:xfrm>
                </p:grpSpPr>
                <p:sp>
                  <p:nvSpPr>
                    <p:cNvPr id="31868" name="Arc 21"/>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69" name="Arc 22"/>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62" name="Group 23"/>
                  <p:cNvGrpSpPr>
                    <a:grpSpLocks/>
                  </p:cNvGrpSpPr>
                  <p:nvPr/>
                </p:nvGrpSpPr>
                <p:grpSpPr bwMode="auto">
                  <a:xfrm rot="-5037723">
                    <a:off x="8166" y="14650"/>
                    <a:ext cx="239" cy="448"/>
                    <a:chOff x="4297" y="9376"/>
                    <a:chExt cx="1220" cy="2462"/>
                  </a:xfrm>
                </p:grpSpPr>
                <p:sp>
                  <p:nvSpPr>
                    <p:cNvPr id="31866" name="Arc 24"/>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67" name="Arc 25"/>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63" name="Group 26"/>
                  <p:cNvGrpSpPr>
                    <a:grpSpLocks/>
                  </p:cNvGrpSpPr>
                  <p:nvPr/>
                </p:nvGrpSpPr>
                <p:grpSpPr bwMode="auto">
                  <a:xfrm rot="-5037723">
                    <a:off x="8163" y="14426"/>
                    <a:ext cx="240" cy="449"/>
                    <a:chOff x="4297" y="9376"/>
                    <a:chExt cx="1220" cy="2462"/>
                  </a:xfrm>
                </p:grpSpPr>
                <p:sp>
                  <p:nvSpPr>
                    <p:cNvPr id="31864" name="Arc 27"/>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65" name="Arc 28"/>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31855" name="Freeform 29"/>
                <p:cNvSpPr>
                  <a:spLocks/>
                </p:cNvSpPr>
                <p:nvPr/>
              </p:nvSpPr>
              <p:spPr bwMode="auto">
                <a:xfrm rot="-10504226">
                  <a:off x="7295" y="16084"/>
                  <a:ext cx="309" cy="232"/>
                </a:xfrm>
                <a:custGeom>
                  <a:avLst/>
                  <a:gdLst>
                    <a:gd name="T0" fmla="*/ 0 w 309"/>
                    <a:gd name="T1" fmla="*/ 36 h 267"/>
                    <a:gd name="T2" fmla="*/ 300 w 309"/>
                    <a:gd name="T3" fmla="*/ 96 h 267"/>
                    <a:gd name="T4" fmla="*/ 300 w 309"/>
                    <a:gd name="T5" fmla="*/ 202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sp>
              <p:nvSpPr>
                <p:cNvPr id="31856" name="Freeform 30"/>
                <p:cNvSpPr>
                  <a:spLocks/>
                </p:cNvSpPr>
                <p:nvPr/>
              </p:nvSpPr>
              <p:spPr bwMode="auto">
                <a:xfrm rot="-10504226">
                  <a:off x="7313" y="14298"/>
                  <a:ext cx="163" cy="261"/>
                </a:xfrm>
                <a:custGeom>
                  <a:avLst/>
                  <a:gdLst>
                    <a:gd name="T0" fmla="*/ 120 w 163"/>
                    <a:gd name="T1" fmla="*/ 0 h 300"/>
                    <a:gd name="T2" fmla="*/ 120 w 163"/>
                    <a:gd name="T3" fmla="*/ 166 h 300"/>
                    <a:gd name="T4" fmla="*/ 60 w 163"/>
                    <a:gd name="T5" fmla="*/ 212 h 300"/>
                    <a:gd name="T6" fmla="*/ 0 w 163"/>
                    <a:gd name="T7" fmla="*/ 227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31771" name="Group 31"/>
              <p:cNvGrpSpPr>
                <a:grpSpLocks/>
              </p:cNvGrpSpPr>
              <p:nvPr/>
            </p:nvGrpSpPr>
            <p:grpSpPr bwMode="auto">
              <a:xfrm rot="10719114">
                <a:off x="5075222" y="2073116"/>
                <a:ext cx="298450" cy="1281112"/>
                <a:chOff x="7295" y="14298"/>
                <a:chExt cx="470" cy="2018"/>
              </a:xfrm>
            </p:grpSpPr>
            <p:grpSp>
              <p:nvGrpSpPr>
                <p:cNvPr id="31830" name="Group 32"/>
                <p:cNvGrpSpPr>
                  <a:grpSpLocks/>
                </p:cNvGrpSpPr>
                <p:nvPr/>
              </p:nvGrpSpPr>
              <p:grpSpPr bwMode="auto">
                <a:xfrm>
                  <a:off x="7298" y="14531"/>
                  <a:ext cx="467" cy="1563"/>
                  <a:chOff x="8058" y="14531"/>
                  <a:chExt cx="467" cy="1563"/>
                </a:xfrm>
              </p:grpSpPr>
              <p:grpSp>
                <p:nvGrpSpPr>
                  <p:cNvPr id="31833" name="Group 33"/>
                  <p:cNvGrpSpPr>
                    <a:grpSpLocks/>
                  </p:cNvGrpSpPr>
                  <p:nvPr/>
                </p:nvGrpSpPr>
                <p:grpSpPr bwMode="auto">
                  <a:xfrm rot="-5037723">
                    <a:off x="8176" y="15751"/>
                    <a:ext cx="239" cy="448"/>
                    <a:chOff x="4297" y="9376"/>
                    <a:chExt cx="1220" cy="2462"/>
                  </a:xfrm>
                </p:grpSpPr>
                <p:sp>
                  <p:nvSpPr>
                    <p:cNvPr id="31852" name="Arc 34"/>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53" name="Arc 35"/>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4" name="Group 36"/>
                  <p:cNvGrpSpPr>
                    <a:grpSpLocks/>
                  </p:cNvGrpSpPr>
                  <p:nvPr/>
                </p:nvGrpSpPr>
                <p:grpSpPr bwMode="auto">
                  <a:xfrm rot="-5037723">
                    <a:off x="8172" y="15544"/>
                    <a:ext cx="239" cy="449"/>
                    <a:chOff x="4297" y="9376"/>
                    <a:chExt cx="1220" cy="2462"/>
                  </a:xfrm>
                </p:grpSpPr>
                <p:sp>
                  <p:nvSpPr>
                    <p:cNvPr id="31850" name="Arc 37"/>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51" name="Arc 38"/>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5" name="Group 39"/>
                  <p:cNvGrpSpPr>
                    <a:grpSpLocks/>
                  </p:cNvGrpSpPr>
                  <p:nvPr/>
                </p:nvGrpSpPr>
                <p:grpSpPr bwMode="auto">
                  <a:xfrm rot="-5037723">
                    <a:off x="8181" y="15314"/>
                    <a:ext cx="240" cy="448"/>
                    <a:chOff x="4297" y="9376"/>
                    <a:chExt cx="1220" cy="2462"/>
                  </a:xfrm>
                </p:grpSpPr>
                <p:sp>
                  <p:nvSpPr>
                    <p:cNvPr id="31848" name="Arc 40"/>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49" name="Arc 41"/>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6" name="Group 42"/>
                  <p:cNvGrpSpPr>
                    <a:grpSpLocks/>
                  </p:cNvGrpSpPr>
                  <p:nvPr/>
                </p:nvGrpSpPr>
                <p:grpSpPr bwMode="auto">
                  <a:xfrm rot="-5037723">
                    <a:off x="8179" y="15089"/>
                    <a:ext cx="239" cy="449"/>
                    <a:chOff x="4297" y="9376"/>
                    <a:chExt cx="1220" cy="2462"/>
                  </a:xfrm>
                </p:grpSpPr>
                <p:sp>
                  <p:nvSpPr>
                    <p:cNvPr id="31846" name="Arc 43"/>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47" name="Arc 44"/>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7" name="Group 45"/>
                  <p:cNvGrpSpPr>
                    <a:grpSpLocks/>
                  </p:cNvGrpSpPr>
                  <p:nvPr/>
                </p:nvGrpSpPr>
                <p:grpSpPr bwMode="auto">
                  <a:xfrm rot="-5037723">
                    <a:off x="8173" y="14875"/>
                    <a:ext cx="240" cy="448"/>
                    <a:chOff x="4297" y="9376"/>
                    <a:chExt cx="1220" cy="2462"/>
                  </a:xfrm>
                </p:grpSpPr>
                <p:sp>
                  <p:nvSpPr>
                    <p:cNvPr id="31844" name="Arc 46"/>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45" name="Arc 47"/>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8" name="Group 48"/>
                  <p:cNvGrpSpPr>
                    <a:grpSpLocks/>
                  </p:cNvGrpSpPr>
                  <p:nvPr/>
                </p:nvGrpSpPr>
                <p:grpSpPr bwMode="auto">
                  <a:xfrm rot="-5037723">
                    <a:off x="8166" y="14650"/>
                    <a:ext cx="239" cy="448"/>
                    <a:chOff x="4297" y="9376"/>
                    <a:chExt cx="1220" cy="2462"/>
                  </a:xfrm>
                </p:grpSpPr>
                <p:sp>
                  <p:nvSpPr>
                    <p:cNvPr id="31842" name="Arc 49"/>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43" name="Arc 50"/>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9" name="Group 51"/>
                  <p:cNvGrpSpPr>
                    <a:grpSpLocks/>
                  </p:cNvGrpSpPr>
                  <p:nvPr/>
                </p:nvGrpSpPr>
                <p:grpSpPr bwMode="auto">
                  <a:xfrm rot="-5037723">
                    <a:off x="8163" y="14426"/>
                    <a:ext cx="240" cy="449"/>
                    <a:chOff x="4297" y="9376"/>
                    <a:chExt cx="1220" cy="2462"/>
                  </a:xfrm>
                </p:grpSpPr>
                <p:sp>
                  <p:nvSpPr>
                    <p:cNvPr id="31840" name="Arc 52"/>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41" name="Arc 53"/>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31831" name="Freeform 54"/>
                <p:cNvSpPr>
                  <a:spLocks/>
                </p:cNvSpPr>
                <p:nvPr/>
              </p:nvSpPr>
              <p:spPr bwMode="auto">
                <a:xfrm rot="-10504226">
                  <a:off x="7295" y="16084"/>
                  <a:ext cx="309" cy="232"/>
                </a:xfrm>
                <a:custGeom>
                  <a:avLst/>
                  <a:gdLst>
                    <a:gd name="T0" fmla="*/ 0 w 309"/>
                    <a:gd name="T1" fmla="*/ 36 h 267"/>
                    <a:gd name="T2" fmla="*/ 300 w 309"/>
                    <a:gd name="T3" fmla="*/ 96 h 267"/>
                    <a:gd name="T4" fmla="*/ 300 w 309"/>
                    <a:gd name="T5" fmla="*/ 202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sp>
              <p:nvSpPr>
                <p:cNvPr id="31832" name="Freeform 55"/>
                <p:cNvSpPr>
                  <a:spLocks/>
                </p:cNvSpPr>
                <p:nvPr/>
              </p:nvSpPr>
              <p:spPr bwMode="auto">
                <a:xfrm rot="-10504226">
                  <a:off x="7313" y="14298"/>
                  <a:ext cx="163" cy="261"/>
                </a:xfrm>
                <a:custGeom>
                  <a:avLst/>
                  <a:gdLst>
                    <a:gd name="T0" fmla="*/ 120 w 163"/>
                    <a:gd name="T1" fmla="*/ 0 h 300"/>
                    <a:gd name="T2" fmla="*/ 120 w 163"/>
                    <a:gd name="T3" fmla="*/ 166 h 300"/>
                    <a:gd name="T4" fmla="*/ 60 w 163"/>
                    <a:gd name="T5" fmla="*/ 212 h 300"/>
                    <a:gd name="T6" fmla="*/ 0 w 163"/>
                    <a:gd name="T7" fmla="*/ 227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31772" name="Line 56"/>
              <p:cNvSpPr>
                <a:spLocks noChangeShapeType="1"/>
              </p:cNvSpPr>
              <p:nvPr/>
            </p:nvSpPr>
            <p:spPr bwMode="auto">
              <a:xfrm>
                <a:off x="5405422" y="2073116"/>
                <a:ext cx="0" cy="1257300"/>
              </a:xfrm>
              <a:prstGeom prst="line">
                <a:avLst/>
              </a:prstGeom>
              <a:noFill/>
              <a:ln w="9525">
                <a:solidFill>
                  <a:srgbClr val="000000"/>
                </a:solidFill>
                <a:round/>
                <a:headEnd/>
                <a:tailEnd/>
              </a:ln>
            </p:spPr>
            <p:txBody>
              <a:bodyPr/>
              <a:lstStyle/>
              <a:p>
                <a:endParaRPr lang="fr-FR"/>
              </a:p>
            </p:txBody>
          </p:sp>
          <p:sp>
            <p:nvSpPr>
              <p:cNvPr id="31773" name="Line 57"/>
              <p:cNvSpPr>
                <a:spLocks noChangeShapeType="1"/>
              </p:cNvSpPr>
              <p:nvPr/>
            </p:nvSpPr>
            <p:spPr bwMode="auto">
              <a:xfrm>
                <a:off x="5456222" y="2073116"/>
                <a:ext cx="0" cy="1257300"/>
              </a:xfrm>
              <a:prstGeom prst="line">
                <a:avLst/>
              </a:prstGeom>
              <a:noFill/>
              <a:ln w="9525">
                <a:solidFill>
                  <a:srgbClr val="000000"/>
                </a:solidFill>
                <a:round/>
                <a:headEnd/>
                <a:tailEnd/>
              </a:ln>
            </p:spPr>
            <p:txBody>
              <a:bodyPr/>
              <a:lstStyle/>
              <a:p>
                <a:endParaRPr lang="fr-FR"/>
              </a:p>
            </p:txBody>
          </p:sp>
          <p:sp>
            <p:nvSpPr>
              <p:cNvPr id="31774" name="Line 58"/>
              <p:cNvSpPr>
                <a:spLocks noChangeShapeType="1"/>
              </p:cNvSpPr>
              <p:nvPr/>
            </p:nvSpPr>
            <p:spPr bwMode="auto">
              <a:xfrm>
                <a:off x="5507022" y="2073116"/>
                <a:ext cx="0" cy="1257300"/>
              </a:xfrm>
              <a:prstGeom prst="line">
                <a:avLst/>
              </a:prstGeom>
              <a:noFill/>
              <a:ln w="9525">
                <a:solidFill>
                  <a:srgbClr val="000000"/>
                </a:solidFill>
                <a:round/>
                <a:headEnd/>
                <a:tailEnd/>
              </a:ln>
            </p:spPr>
            <p:txBody>
              <a:bodyPr/>
              <a:lstStyle/>
              <a:p>
                <a:endParaRPr lang="fr-FR"/>
              </a:p>
            </p:txBody>
          </p:sp>
          <p:sp>
            <p:nvSpPr>
              <p:cNvPr id="31775" name="Line 59"/>
              <p:cNvSpPr>
                <a:spLocks noChangeShapeType="1"/>
              </p:cNvSpPr>
              <p:nvPr/>
            </p:nvSpPr>
            <p:spPr bwMode="auto">
              <a:xfrm flipH="1">
                <a:off x="4452922" y="2085816"/>
                <a:ext cx="800100" cy="0"/>
              </a:xfrm>
              <a:prstGeom prst="line">
                <a:avLst/>
              </a:prstGeom>
              <a:noFill/>
              <a:ln w="9525">
                <a:solidFill>
                  <a:srgbClr val="000000"/>
                </a:solidFill>
                <a:round/>
                <a:headEnd/>
                <a:tailEnd/>
              </a:ln>
            </p:spPr>
            <p:txBody>
              <a:bodyPr/>
              <a:lstStyle/>
              <a:p>
                <a:endParaRPr lang="fr-FR"/>
              </a:p>
            </p:txBody>
          </p:sp>
          <p:sp>
            <p:nvSpPr>
              <p:cNvPr id="31776" name="Oval 60"/>
              <p:cNvSpPr>
                <a:spLocks noChangeArrowheads="1"/>
              </p:cNvSpPr>
              <p:nvPr/>
            </p:nvSpPr>
            <p:spPr bwMode="auto">
              <a:xfrm>
                <a:off x="4110022" y="1946116"/>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1777" name="Line 61"/>
              <p:cNvSpPr>
                <a:spLocks noChangeShapeType="1"/>
              </p:cNvSpPr>
              <p:nvPr/>
            </p:nvSpPr>
            <p:spPr bwMode="auto">
              <a:xfrm>
                <a:off x="5621322" y="2047716"/>
                <a:ext cx="1257300" cy="0"/>
              </a:xfrm>
              <a:prstGeom prst="line">
                <a:avLst/>
              </a:prstGeom>
              <a:noFill/>
              <a:ln w="9525">
                <a:solidFill>
                  <a:srgbClr val="000000"/>
                </a:solidFill>
                <a:round/>
                <a:headEnd/>
                <a:tailEnd/>
              </a:ln>
            </p:spPr>
            <p:txBody>
              <a:bodyPr/>
              <a:lstStyle/>
              <a:p>
                <a:endParaRPr lang="fr-FR"/>
              </a:p>
            </p:txBody>
          </p:sp>
          <p:sp>
            <p:nvSpPr>
              <p:cNvPr id="31778" name="Line 62"/>
              <p:cNvSpPr>
                <a:spLocks noChangeShapeType="1"/>
              </p:cNvSpPr>
              <p:nvPr/>
            </p:nvSpPr>
            <p:spPr bwMode="auto">
              <a:xfrm>
                <a:off x="5735622" y="3305016"/>
                <a:ext cx="1155700" cy="0"/>
              </a:xfrm>
              <a:prstGeom prst="line">
                <a:avLst/>
              </a:prstGeom>
              <a:noFill/>
              <a:ln w="9525">
                <a:solidFill>
                  <a:srgbClr val="000000"/>
                </a:solidFill>
                <a:round/>
                <a:headEnd/>
                <a:tailEnd/>
              </a:ln>
            </p:spPr>
            <p:txBody>
              <a:bodyPr/>
              <a:lstStyle/>
              <a:p>
                <a:endParaRPr lang="fr-FR"/>
              </a:p>
            </p:txBody>
          </p:sp>
          <p:sp>
            <p:nvSpPr>
              <p:cNvPr id="31779" name="Line 64"/>
              <p:cNvSpPr>
                <a:spLocks noChangeShapeType="1"/>
              </p:cNvSpPr>
              <p:nvPr/>
            </p:nvSpPr>
            <p:spPr bwMode="auto">
              <a:xfrm>
                <a:off x="3640122" y="2085816"/>
                <a:ext cx="457200" cy="0"/>
              </a:xfrm>
              <a:prstGeom prst="line">
                <a:avLst/>
              </a:prstGeom>
              <a:noFill/>
              <a:ln w="9525">
                <a:solidFill>
                  <a:srgbClr val="000000"/>
                </a:solidFill>
                <a:round/>
                <a:headEnd/>
                <a:tailEnd/>
              </a:ln>
            </p:spPr>
            <p:txBody>
              <a:bodyPr/>
              <a:lstStyle/>
              <a:p>
                <a:endParaRPr lang="fr-FR"/>
              </a:p>
            </p:txBody>
          </p:sp>
          <p:sp>
            <p:nvSpPr>
              <p:cNvPr id="31780" name="Line 65"/>
              <p:cNvSpPr>
                <a:spLocks noChangeShapeType="1"/>
              </p:cNvSpPr>
              <p:nvPr/>
            </p:nvSpPr>
            <p:spPr bwMode="auto">
              <a:xfrm flipH="1">
                <a:off x="2357422" y="2098516"/>
                <a:ext cx="914400" cy="0"/>
              </a:xfrm>
              <a:prstGeom prst="line">
                <a:avLst/>
              </a:prstGeom>
              <a:noFill/>
              <a:ln w="9525">
                <a:solidFill>
                  <a:srgbClr val="000000"/>
                </a:solidFill>
                <a:round/>
                <a:headEnd/>
                <a:tailEnd/>
              </a:ln>
            </p:spPr>
            <p:txBody>
              <a:bodyPr/>
              <a:lstStyle/>
              <a:p>
                <a:endParaRPr lang="fr-FR"/>
              </a:p>
            </p:txBody>
          </p:sp>
          <p:sp>
            <p:nvSpPr>
              <p:cNvPr id="31781" name="Line 66"/>
              <p:cNvSpPr>
                <a:spLocks noChangeShapeType="1"/>
              </p:cNvSpPr>
              <p:nvPr/>
            </p:nvSpPr>
            <p:spPr bwMode="auto">
              <a:xfrm flipH="1">
                <a:off x="921577" y="3343115"/>
                <a:ext cx="4344145" cy="0"/>
              </a:xfrm>
              <a:prstGeom prst="line">
                <a:avLst/>
              </a:prstGeom>
              <a:noFill/>
              <a:ln w="9525">
                <a:solidFill>
                  <a:srgbClr val="000000"/>
                </a:solidFill>
                <a:round/>
                <a:headEnd/>
                <a:tailEnd/>
              </a:ln>
            </p:spPr>
            <p:txBody>
              <a:bodyPr/>
              <a:lstStyle/>
              <a:p>
                <a:endParaRPr lang="fr-FR" dirty="0"/>
              </a:p>
            </p:txBody>
          </p:sp>
          <p:sp>
            <p:nvSpPr>
              <p:cNvPr id="31782" name="Line 67"/>
              <p:cNvSpPr>
                <a:spLocks noChangeShapeType="1"/>
              </p:cNvSpPr>
              <p:nvPr/>
            </p:nvSpPr>
            <p:spPr bwMode="auto">
              <a:xfrm>
                <a:off x="4313222" y="2301716"/>
                <a:ext cx="0" cy="1028700"/>
              </a:xfrm>
              <a:prstGeom prst="line">
                <a:avLst/>
              </a:prstGeom>
              <a:noFill/>
              <a:ln w="9525">
                <a:solidFill>
                  <a:srgbClr val="000000"/>
                </a:solidFill>
                <a:round/>
                <a:headEnd/>
                <a:tailEnd/>
              </a:ln>
            </p:spPr>
            <p:txBody>
              <a:bodyPr/>
              <a:lstStyle/>
              <a:p>
                <a:endParaRPr lang="fr-FR"/>
              </a:p>
            </p:txBody>
          </p:sp>
          <p:sp>
            <p:nvSpPr>
              <p:cNvPr id="31783" name="Line 68"/>
              <p:cNvSpPr>
                <a:spLocks noChangeShapeType="1"/>
              </p:cNvSpPr>
              <p:nvPr/>
            </p:nvSpPr>
            <p:spPr bwMode="auto">
              <a:xfrm>
                <a:off x="3995722" y="2098516"/>
                <a:ext cx="0" cy="228600"/>
              </a:xfrm>
              <a:prstGeom prst="line">
                <a:avLst/>
              </a:prstGeom>
              <a:noFill/>
              <a:ln w="9525">
                <a:solidFill>
                  <a:srgbClr val="000000"/>
                </a:solidFill>
                <a:round/>
                <a:headEnd/>
                <a:tailEnd/>
              </a:ln>
            </p:spPr>
            <p:txBody>
              <a:bodyPr/>
              <a:lstStyle/>
              <a:p>
                <a:endParaRPr lang="fr-FR"/>
              </a:p>
            </p:txBody>
          </p:sp>
          <p:sp>
            <p:nvSpPr>
              <p:cNvPr id="31784" name="Line 69"/>
              <p:cNvSpPr>
                <a:spLocks noChangeShapeType="1"/>
              </p:cNvSpPr>
              <p:nvPr/>
            </p:nvSpPr>
            <p:spPr bwMode="auto">
              <a:xfrm flipH="1">
                <a:off x="3995722" y="2327116"/>
                <a:ext cx="114300" cy="0"/>
              </a:xfrm>
              <a:prstGeom prst="line">
                <a:avLst/>
              </a:prstGeom>
              <a:noFill/>
              <a:ln w="9525">
                <a:solidFill>
                  <a:srgbClr val="000000"/>
                </a:solidFill>
                <a:round/>
                <a:headEnd/>
                <a:tailEnd/>
              </a:ln>
            </p:spPr>
            <p:txBody>
              <a:bodyPr/>
              <a:lstStyle/>
              <a:p>
                <a:endParaRPr lang="fr-FR"/>
              </a:p>
            </p:txBody>
          </p:sp>
          <p:sp>
            <p:nvSpPr>
              <p:cNvPr id="31785" name="Line 70"/>
              <p:cNvSpPr>
                <a:spLocks noChangeShapeType="1"/>
              </p:cNvSpPr>
              <p:nvPr/>
            </p:nvSpPr>
            <p:spPr bwMode="auto">
              <a:xfrm rot="6323744">
                <a:off x="4084622" y="2269966"/>
                <a:ext cx="114300" cy="0"/>
              </a:xfrm>
              <a:prstGeom prst="line">
                <a:avLst/>
              </a:prstGeom>
              <a:noFill/>
              <a:ln w="9525">
                <a:solidFill>
                  <a:srgbClr val="000000"/>
                </a:solidFill>
                <a:round/>
                <a:headEnd/>
                <a:tailEnd/>
              </a:ln>
            </p:spPr>
            <p:txBody>
              <a:bodyPr/>
              <a:lstStyle/>
              <a:p>
                <a:endParaRPr lang="fr-FR"/>
              </a:p>
            </p:txBody>
          </p:sp>
          <p:sp>
            <p:nvSpPr>
              <p:cNvPr id="31786" name="Line 71"/>
              <p:cNvSpPr>
                <a:spLocks noChangeShapeType="1"/>
              </p:cNvSpPr>
              <p:nvPr/>
            </p:nvSpPr>
            <p:spPr bwMode="auto">
              <a:xfrm>
                <a:off x="4795822" y="2098516"/>
                <a:ext cx="0" cy="520700"/>
              </a:xfrm>
              <a:prstGeom prst="line">
                <a:avLst/>
              </a:prstGeom>
              <a:noFill/>
              <a:ln w="9525">
                <a:solidFill>
                  <a:srgbClr val="000000"/>
                </a:solidFill>
                <a:round/>
                <a:headEnd/>
                <a:tailEnd/>
              </a:ln>
            </p:spPr>
            <p:txBody>
              <a:bodyPr/>
              <a:lstStyle/>
              <a:p>
                <a:endParaRPr lang="fr-FR"/>
              </a:p>
            </p:txBody>
          </p:sp>
          <p:sp>
            <p:nvSpPr>
              <p:cNvPr id="31787" name="Oval 72"/>
              <p:cNvSpPr>
                <a:spLocks noChangeArrowheads="1"/>
              </p:cNvSpPr>
              <p:nvPr/>
            </p:nvSpPr>
            <p:spPr bwMode="auto">
              <a:xfrm>
                <a:off x="4619609" y="2644437"/>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1788" name="Line 73"/>
              <p:cNvSpPr>
                <a:spLocks noChangeShapeType="1"/>
              </p:cNvSpPr>
              <p:nvPr/>
            </p:nvSpPr>
            <p:spPr bwMode="auto">
              <a:xfrm>
                <a:off x="4795822" y="3000216"/>
                <a:ext cx="0" cy="342900"/>
              </a:xfrm>
              <a:prstGeom prst="line">
                <a:avLst/>
              </a:prstGeom>
              <a:noFill/>
              <a:ln w="9525">
                <a:solidFill>
                  <a:srgbClr val="000000"/>
                </a:solidFill>
                <a:round/>
                <a:headEnd/>
                <a:tailEnd/>
              </a:ln>
            </p:spPr>
            <p:txBody>
              <a:bodyPr/>
              <a:lstStyle/>
              <a:p>
                <a:endParaRPr lang="fr-FR"/>
              </a:p>
            </p:txBody>
          </p:sp>
          <p:sp>
            <p:nvSpPr>
              <p:cNvPr id="31789" name="Oval 74"/>
              <p:cNvSpPr>
                <a:spLocks noChangeArrowheads="1"/>
              </p:cNvSpPr>
              <p:nvPr/>
            </p:nvSpPr>
            <p:spPr bwMode="auto">
              <a:xfrm>
                <a:off x="6726222" y="2492216"/>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1790" name="Line 75"/>
              <p:cNvSpPr>
                <a:spLocks noChangeShapeType="1"/>
              </p:cNvSpPr>
              <p:nvPr/>
            </p:nvSpPr>
            <p:spPr bwMode="auto">
              <a:xfrm>
                <a:off x="6891322" y="2047716"/>
                <a:ext cx="0" cy="457200"/>
              </a:xfrm>
              <a:prstGeom prst="line">
                <a:avLst/>
              </a:prstGeom>
              <a:noFill/>
              <a:ln w="9525">
                <a:solidFill>
                  <a:srgbClr val="000000"/>
                </a:solidFill>
                <a:round/>
                <a:headEnd/>
                <a:tailEnd/>
              </a:ln>
            </p:spPr>
            <p:txBody>
              <a:bodyPr/>
              <a:lstStyle/>
              <a:p>
                <a:endParaRPr lang="fr-FR"/>
              </a:p>
            </p:txBody>
          </p:sp>
          <p:sp>
            <p:nvSpPr>
              <p:cNvPr id="31791" name="Line 76"/>
              <p:cNvSpPr>
                <a:spLocks noChangeShapeType="1"/>
              </p:cNvSpPr>
              <p:nvPr/>
            </p:nvSpPr>
            <p:spPr bwMode="auto">
              <a:xfrm>
                <a:off x="6904022" y="2835116"/>
                <a:ext cx="0" cy="457200"/>
              </a:xfrm>
              <a:prstGeom prst="line">
                <a:avLst/>
              </a:prstGeom>
              <a:noFill/>
              <a:ln w="9525">
                <a:solidFill>
                  <a:srgbClr val="000000"/>
                </a:solidFill>
                <a:round/>
                <a:headEnd/>
                <a:tailEnd/>
              </a:ln>
            </p:spPr>
            <p:txBody>
              <a:bodyPr/>
              <a:lstStyle/>
              <a:p>
                <a:endParaRPr lang="fr-FR"/>
              </a:p>
            </p:txBody>
          </p:sp>
          <p:sp>
            <p:nvSpPr>
              <p:cNvPr id="31792" name="Oval 60"/>
              <p:cNvSpPr>
                <a:spLocks noChangeArrowheads="1"/>
              </p:cNvSpPr>
              <p:nvPr/>
            </p:nvSpPr>
            <p:spPr bwMode="auto">
              <a:xfrm>
                <a:off x="3282908" y="1928802"/>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1793" name="ZoneTexte 237"/>
              <p:cNvSpPr txBox="1">
                <a:spLocks noChangeArrowheads="1"/>
              </p:cNvSpPr>
              <p:nvPr/>
            </p:nvSpPr>
            <p:spPr bwMode="auto">
              <a:xfrm>
                <a:off x="3282908" y="1928802"/>
                <a:ext cx="330540" cy="353943"/>
              </a:xfrm>
              <a:prstGeom prst="rect">
                <a:avLst/>
              </a:prstGeom>
              <a:noFill/>
              <a:ln w="9525">
                <a:noFill/>
                <a:miter lim="800000"/>
                <a:headEnd/>
                <a:tailEnd/>
              </a:ln>
            </p:spPr>
            <p:txBody>
              <a:bodyPr wrap="none">
                <a:spAutoFit/>
              </a:bodyPr>
              <a:lstStyle/>
              <a:p>
                <a:r>
                  <a:rPr lang="fr-FR" sz="1700"/>
                  <a:t>A</a:t>
                </a:r>
              </a:p>
            </p:txBody>
          </p:sp>
          <p:sp>
            <p:nvSpPr>
              <p:cNvPr id="31794" name="ZoneTexte 238"/>
              <p:cNvSpPr txBox="1">
                <a:spLocks noChangeArrowheads="1"/>
              </p:cNvSpPr>
              <p:nvPr/>
            </p:nvSpPr>
            <p:spPr bwMode="auto">
              <a:xfrm>
                <a:off x="4095376" y="1928802"/>
                <a:ext cx="389850" cy="353943"/>
              </a:xfrm>
              <a:prstGeom prst="rect">
                <a:avLst/>
              </a:prstGeom>
              <a:noFill/>
              <a:ln w="9525">
                <a:noFill/>
                <a:miter lim="800000"/>
                <a:headEnd/>
                <a:tailEnd/>
              </a:ln>
            </p:spPr>
            <p:txBody>
              <a:bodyPr wrap="none">
                <a:spAutoFit/>
              </a:bodyPr>
              <a:lstStyle/>
              <a:p>
                <a:r>
                  <a:rPr lang="fr-FR" sz="1700"/>
                  <a:t>W</a:t>
                </a:r>
              </a:p>
            </p:txBody>
          </p:sp>
          <p:sp>
            <p:nvSpPr>
              <p:cNvPr id="31795" name="ZoneTexte 239"/>
              <p:cNvSpPr txBox="1">
                <a:spLocks noChangeArrowheads="1"/>
              </p:cNvSpPr>
              <p:nvPr/>
            </p:nvSpPr>
            <p:spPr bwMode="auto">
              <a:xfrm>
                <a:off x="4625829" y="2646429"/>
                <a:ext cx="330540" cy="353943"/>
              </a:xfrm>
              <a:prstGeom prst="rect">
                <a:avLst/>
              </a:prstGeom>
              <a:noFill/>
              <a:ln w="9525">
                <a:noFill/>
                <a:miter lim="800000"/>
                <a:headEnd/>
                <a:tailEnd/>
              </a:ln>
            </p:spPr>
            <p:txBody>
              <a:bodyPr wrap="none">
                <a:spAutoFit/>
              </a:bodyPr>
              <a:lstStyle/>
              <a:p>
                <a:r>
                  <a:rPr lang="fr-FR" sz="1700"/>
                  <a:t>V</a:t>
                </a:r>
              </a:p>
            </p:txBody>
          </p:sp>
          <p:sp>
            <p:nvSpPr>
              <p:cNvPr id="31796" name="ZoneTexte 242"/>
              <p:cNvSpPr txBox="1">
                <a:spLocks noChangeArrowheads="1"/>
              </p:cNvSpPr>
              <p:nvPr/>
            </p:nvSpPr>
            <p:spPr bwMode="auto">
              <a:xfrm>
                <a:off x="5234482" y="3289371"/>
                <a:ext cx="365806" cy="615553"/>
              </a:xfrm>
              <a:prstGeom prst="rect">
                <a:avLst/>
              </a:prstGeom>
              <a:noFill/>
              <a:ln w="9525">
                <a:noFill/>
                <a:miter lim="800000"/>
                <a:headEnd/>
                <a:tailEnd/>
              </a:ln>
            </p:spPr>
            <p:txBody>
              <a:bodyPr wrap="none">
                <a:spAutoFit/>
              </a:bodyPr>
              <a:lstStyle/>
              <a:p>
                <a:r>
                  <a:rPr lang="fr-FR" sz="1700"/>
                  <a:t>T</a:t>
                </a:r>
              </a:p>
              <a:p>
                <a:r>
                  <a:rPr lang="fr-FR" sz="1700"/>
                  <a:t>m</a:t>
                </a:r>
              </a:p>
            </p:txBody>
          </p:sp>
          <p:sp>
            <p:nvSpPr>
              <p:cNvPr id="31797" name="ZoneTexte 243"/>
              <p:cNvSpPr txBox="1">
                <a:spLocks noChangeArrowheads="1"/>
              </p:cNvSpPr>
              <p:nvPr/>
            </p:nvSpPr>
            <p:spPr bwMode="auto">
              <a:xfrm>
                <a:off x="6711932" y="2500306"/>
                <a:ext cx="330540" cy="353943"/>
              </a:xfrm>
              <a:prstGeom prst="rect">
                <a:avLst/>
              </a:prstGeom>
              <a:noFill/>
              <a:ln w="9525">
                <a:noFill/>
                <a:miter lim="800000"/>
                <a:headEnd/>
                <a:tailEnd/>
              </a:ln>
            </p:spPr>
            <p:txBody>
              <a:bodyPr wrap="none">
                <a:spAutoFit/>
              </a:bodyPr>
              <a:lstStyle/>
              <a:p>
                <a:r>
                  <a:rPr lang="fr-FR" sz="1700"/>
                  <a:t>A</a:t>
                </a:r>
              </a:p>
            </p:txBody>
          </p:sp>
          <p:sp>
            <p:nvSpPr>
              <p:cNvPr id="31798" name="ZoneTexte 244"/>
              <p:cNvSpPr txBox="1">
                <a:spLocks noChangeArrowheads="1"/>
              </p:cNvSpPr>
              <p:nvPr/>
            </p:nvSpPr>
            <p:spPr bwMode="auto">
              <a:xfrm>
                <a:off x="4734416" y="3003619"/>
                <a:ext cx="566181" cy="353943"/>
              </a:xfrm>
              <a:prstGeom prst="rect">
                <a:avLst/>
              </a:prstGeom>
              <a:noFill/>
              <a:ln w="9525">
                <a:noFill/>
                <a:miter lim="800000"/>
                <a:headEnd/>
                <a:tailEnd/>
              </a:ln>
            </p:spPr>
            <p:txBody>
              <a:bodyPr wrap="none">
                <a:spAutoFit/>
              </a:bodyPr>
              <a:lstStyle/>
              <a:p>
                <a:r>
                  <a:rPr lang="fr-FR" sz="1700"/>
                  <a:t>U</a:t>
                </a:r>
                <a:r>
                  <a:rPr lang="fr-FR" sz="1700" baseline="-25000"/>
                  <a:t>1cc</a:t>
                </a:r>
              </a:p>
            </p:txBody>
          </p:sp>
          <p:sp>
            <p:nvSpPr>
              <p:cNvPr id="31799" name="ZoneTexte 245"/>
              <p:cNvSpPr txBox="1">
                <a:spLocks noChangeArrowheads="1"/>
              </p:cNvSpPr>
              <p:nvPr/>
            </p:nvSpPr>
            <p:spPr bwMode="auto">
              <a:xfrm>
                <a:off x="7069122" y="2500306"/>
                <a:ext cx="470000" cy="353943"/>
              </a:xfrm>
              <a:prstGeom prst="rect">
                <a:avLst/>
              </a:prstGeom>
              <a:noFill/>
              <a:ln w="9525">
                <a:noFill/>
                <a:miter lim="800000"/>
                <a:headEnd/>
                <a:tailEnd/>
              </a:ln>
            </p:spPr>
            <p:txBody>
              <a:bodyPr wrap="none">
                <a:spAutoFit/>
              </a:bodyPr>
              <a:lstStyle/>
              <a:p>
                <a:r>
                  <a:rPr lang="fr-FR" sz="1700"/>
                  <a:t>I</a:t>
                </a:r>
                <a:r>
                  <a:rPr lang="fr-FR" sz="1700" baseline="-25000"/>
                  <a:t>2cc</a:t>
                </a:r>
              </a:p>
            </p:txBody>
          </p:sp>
          <p:cxnSp>
            <p:nvCxnSpPr>
              <p:cNvPr id="106" name="Connecteur droit 105"/>
              <p:cNvCxnSpPr>
                <a:stCxn id="31780" idx="1"/>
              </p:cNvCxnSpPr>
              <p:nvPr/>
            </p:nvCxnSpPr>
            <p:spPr>
              <a:xfrm rot="16200000" flipH="1">
                <a:off x="2121597" y="2335098"/>
                <a:ext cx="4730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Connecteur droit avec flèche 107"/>
              <p:cNvCxnSpPr/>
              <p:nvPr/>
            </p:nvCxnSpPr>
            <p:spPr>
              <a:xfrm rot="10800000">
                <a:off x="1786667" y="2571603"/>
                <a:ext cx="57143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1802" name="Group 31"/>
              <p:cNvGrpSpPr>
                <a:grpSpLocks/>
              </p:cNvGrpSpPr>
              <p:nvPr/>
            </p:nvGrpSpPr>
            <p:grpSpPr bwMode="auto">
              <a:xfrm rot="10719114">
                <a:off x="1543877" y="2080159"/>
                <a:ext cx="298450" cy="1281112"/>
                <a:chOff x="7295" y="14298"/>
                <a:chExt cx="470" cy="2018"/>
              </a:xfrm>
            </p:grpSpPr>
            <p:grpSp>
              <p:nvGrpSpPr>
                <p:cNvPr id="31806" name="Group 32"/>
                <p:cNvGrpSpPr>
                  <a:grpSpLocks/>
                </p:cNvGrpSpPr>
                <p:nvPr/>
              </p:nvGrpSpPr>
              <p:grpSpPr bwMode="auto">
                <a:xfrm>
                  <a:off x="7299" y="14526"/>
                  <a:ext cx="467" cy="1568"/>
                  <a:chOff x="8059" y="14526"/>
                  <a:chExt cx="467" cy="1568"/>
                </a:xfrm>
              </p:grpSpPr>
              <p:grpSp>
                <p:nvGrpSpPr>
                  <p:cNvPr id="31809" name="Group 33"/>
                  <p:cNvGrpSpPr>
                    <a:grpSpLocks/>
                  </p:cNvGrpSpPr>
                  <p:nvPr/>
                </p:nvGrpSpPr>
                <p:grpSpPr bwMode="auto">
                  <a:xfrm rot="-5037723">
                    <a:off x="8176" y="15751"/>
                    <a:ext cx="239" cy="448"/>
                    <a:chOff x="4297" y="9376"/>
                    <a:chExt cx="1220" cy="2462"/>
                  </a:xfrm>
                </p:grpSpPr>
                <p:sp>
                  <p:nvSpPr>
                    <p:cNvPr id="31828" name="Arc 34"/>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29" name="Arc 35"/>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0" name="Group 36"/>
                  <p:cNvGrpSpPr>
                    <a:grpSpLocks/>
                  </p:cNvGrpSpPr>
                  <p:nvPr/>
                </p:nvGrpSpPr>
                <p:grpSpPr bwMode="auto">
                  <a:xfrm rot="-5037723">
                    <a:off x="8172" y="15544"/>
                    <a:ext cx="239" cy="449"/>
                    <a:chOff x="4297" y="9376"/>
                    <a:chExt cx="1220" cy="2462"/>
                  </a:xfrm>
                </p:grpSpPr>
                <p:sp>
                  <p:nvSpPr>
                    <p:cNvPr id="31826" name="Arc 37"/>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27" name="Arc 38"/>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1" name="Group 39"/>
                  <p:cNvGrpSpPr>
                    <a:grpSpLocks/>
                  </p:cNvGrpSpPr>
                  <p:nvPr/>
                </p:nvGrpSpPr>
                <p:grpSpPr bwMode="auto">
                  <a:xfrm rot="-5037723">
                    <a:off x="8181" y="15310"/>
                    <a:ext cx="241" cy="448"/>
                    <a:chOff x="4297" y="9376"/>
                    <a:chExt cx="1220" cy="2462"/>
                  </a:xfrm>
                </p:grpSpPr>
                <p:sp>
                  <p:nvSpPr>
                    <p:cNvPr id="31824" name="Arc 40"/>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25" name="Arc 41"/>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2" name="Group 42"/>
                  <p:cNvGrpSpPr>
                    <a:grpSpLocks/>
                  </p:cNvGrpSpPr>
                  <p:nvPr/>
                </p:nvGrpSpPr>
                <p:grpSpPr bwMode="auto">
                  <a:xfrm rot="-5037723">
                    <a:off x="8179" y="15089"/>
                    <a:ext cx="239" cy="449"/>
                    <a:chOff x="4297" y="9376"/>
                    <a:chExt cx="1220" cy="2462"/>
                  </a:xfrm>
                </p:grpSpPr>
                <p:sp>
                  <p:nvSpPr>
                    <p:cNvPr id="31822" name="Arc 43"/>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23" name="Arc 44"/>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3" name="Group 45"/>
                  <p:cNvGrpSpPr>
                    <a:grpSpLocks/>
                  </p:cNvGrpSpPr>
                  <p:nvPr/>
                </p:nvGrpSpPr>
                <p:grpSpPr bwMode="auto">
                  <a:xfrm rot="-5037723">
                    <a:off x="8173" y="14871"/>
                    <a:ext cx="241" cy="448"/>
                    <a:chOff x="4297" y="9376"/>
                    <a:chExt cx="1220" cy="2462"/>
                  </a:xfrm>
                </p:grpSpPr>
                <p:sp>
                  <p:nvSpPr>
                    <p:cNvPr id="31820" name="Arc 46"/>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21" name="Arc 47"/>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4" name="Group 48"/>
                  <p:cNvGrpSpPr>
                    <a:grpSpLocks/>
                  </p:cNvGrpSpPr>
                  <p:nvPr/>
                </p:nvGrpSpPr>
                <p:grpSpPr bwMode="auto">
                  <a:xfrm rot="-5037723">
                    <a:off x="8166" y="14650"/>
                    <a:ext cx="239" cy="448"/>
                    <a:chOff x="4297" y="9376"/>
                    <a:chExt cx="1220" cy="2462"/>
                  </a:xfrm>
                </p:grpSpPr>
                <p:sp>
                  <p:nvSpPr>
                    <p:cNvPr id="31818" name="Arc 49"/>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19" name="Arc 50"/>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5" name="Group 51"/>
                  <p:cNvGrpSpPr>
                    <a:grpSpLocks/>
                  </p:cNvGrpSpPr>
                  <p:nvPr/>
                </p:nvGrpSpPr>
                <p:grpSpPr bwMode="auto">
                  <a:xfrm rot="-5037723">
                    <a:off x="8163" y="14422"/>
                    <a:ext cx="241" cy="449"/>
                    <a:chOff x="4297" y="9376"/>
                    <a:chExt cx="1220" cy="2462"/>
                  </a:xfrm>
                </p:grpSpPr>
                <p:sp>
                  <p:nvSpPr>
                    <p:cNvPr id="31816" name="Arc 52"/>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17" name="Arc 53"/>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31807" name="Freeform 54"/>
                <p:cNvSpPr>
                  <a:spLocks/>
                </p:cNvSpPr>
                <p:nvPr/>
              </p:nvSpPr>
              <p:spPr bwMode="auto">
                <a:xfrm rot="-10504226">
                  <a:off x="7295" y="16084"/>
                  <a:ext cx="309" cy="232"/>
                </a:xfrm>
                <a:custGeom>
                  <a:avLst/>
                  <a:gdLst>
                    <a:gd name="T0" fmla="*/ 0 w 309"/>
                    <a:gd name="T1" fmla="*/ 36 h 267"/>
                    <a:gd name="T2" fmla="*/ 300 w 309"/>
                    <a:gd name="T3" fmla="*/ 96 h 267"/>
                    <a:gd name="T4" fmla="*/ 300 w 309"/>
                    <a:gd name="T5" fmla="*/ 202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sp>
              <p:nvSpPr>
                <p:cNvPr id="31808" name="Freeform 55"/>
                <p:cNvSpPr>
                  <a:spLocks/>
                </p:cNvSpPr>
                <p:nvPr/>
              </p:nvSpPr>
              <p:spPr bwMode="auto">
                <a:xfrm rot="-10504226">
                  <a:off x="7313" y="14298"/>
                  <a:ext cx="163" cy="261"/>
                </a:xfrm>
                <a:custGeom>
                  <a:avLst/>
                  <a:gdLst>
                    <a:gd name="T0" fmla="*/ 120 w 163"/>
                    <a:gd name="T1" fmla="*/ 0 h 300"/>
                    <a:gd name="T2" fmla="*/ 120 w 163"/>
                    <a:gd name="T3" fmla="*/ 166 h 300"/>
                    <a:gd name="T4" fmla="*/ 60 w 163"/>
                    <a:gd name="T5" fmla="*/ 212 h 300"/>
                    <a:gd name="T6" fmla="*/ 0 w 163"/>
                    <a:gd name="T7" fmla="*/ 227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31803" name="Line 59"/>
              <p:cNvSpPr>
                <a:spLocks noChangeShapeType="1"/>
              </p:cNvSpPr>
              <p:nvPr/>
            </p:nvSpPr>
            <p:spPr bwMode="auto">
              <a:xfrm flipH="1">
                <a:off x="921577" y="2092859"/>
                <a:ext cx="800100" cy="0"/>
              </a:xfrm>
              <a:prstGeom prst="line">
                <a:avLst/>
              </a:prstGeom>
              <a:noFill/>
              <a:ln w="9525">
                <a:solidFill>
                  <a:srgbClr val="000000"/>
                </a:solidFill>
                <a:round/>
                <a:headEnd/>
                <a:tailEnd/>
              </a:ln>
            </p:spPr>
            <p:txBody>
              <a:bodyPr/>
              <a:lstStyle/>
              <a:p>
                <a:endParaRPr lang="fr-FR"/>
              </a:p>
            </p:txBody>
          </p:sp>
          <p:sp>
            <p:nvSpPr>
              <p:cNvPr id="31805" name="ZoneTexte 135"/>
              <p:cNvSpPr txBox="1">
                <a:spLocks noChangeArrowheads="1"/>
              </p:cNvSpPr>
              <p:nvPr/>
            </p:nvSpPr>
            <p:spPr bwMode="auto">
              <a:xfrm>
                <a:off x="1142976" y="2500306"/>
                <a:ext cx="447430" cy="353943"/>
              </a:xfrm>
              <a:prstGeom prst="rect">
                <a:avLst/>
              </a:prstGeom>
              <a:noFill/>
              <a:ln w="9525">
                <a:noFill/>
                <a:miter lim="800000"/>
                <a:headEnd/>
                <a:tailEnd/>
              </a:ln>
            </p:spPr>
            <p:txBody>
              <a:bodyPr wrap="none">
                <a:spAutoFit/>
              </a:bodyPr>
              <a:lstStyle/>
              <a:p>
                <a:r>
                  <a:rPr lang="fr-FR" sz="1700"/>
                  <a:t>AT</a:t>
                </a:r>
              </a:p>
            </p:txBody>
          </p:sp>
        </p:grpSp>
      </p:grpSp>
      <p:sp>
        <p:nvSpPr>
          <p:cNvPr id="137" name="ZoneTexte 136"/>
          <p:cNvSpPr txBox="1">
            <a:spLocks noChangeArrowheads="1"/>
          </p:cNvSpPr>
          <p:nvPr/>
        </p:nvSpPr>
        <p:spPr bwMode="auto">
          <a:xfrm>
            <a:off x="977761" y="4177503"/>
            <a:ext cx="7354240" cy="2185214"/>
          </a:xfrm>
          <a:prstGeom prst="rect">
            <a:avLst/>
          </a:prstGeom>
          <a:noFill/>
          <a:ln w="9525">
            <a:noFill/>
            <a:miter lim="800000"/>
            <a:headEnd/>
            <a:tailEnd/>
          </a:ln>
        </p:spPr>
        <p:txBody>
          <a:bodyPr wrap="square">
            <a:spAutoFit/>
          </a:bodyPr>
          <a:lstStyle/>
          <a:p>
            <a:pPr algn="just"/>
            <a:r>
              <a:rPr lang="fr-FR" sz="1700" dirty="0"/>
              <a:t>A l’aide de l’autotransformateur (AT), on alimente le transformateur à tension réduite U</a:t>
            </a:r>
            <a:r>
              <a:rPr lang="fr-FR" sz="1700" baseline="-25000" dirty="0"/>
              <a:t>1cc</a:t>
            </a:r>
            <a:r>
              <a:rPr lang="fr-FR" sz="1700" dirty="0"/>
              <a:t> jusqu’à  I</a:t>
            </a:r>
            <a:r>
              <a:rPr lang="fr-FR" sz="1700" baseline="-25000" dirty="0"/>
              <a:t>2cc</a:t>
            </a:r>
            <a:r>
              <a:rPr lang="fr-FR" sz="1700" dirty="0"/>
              <a:t> = I</a:t>
            </a:r>
            <a:r>
              <a:rPr lang="fr-FR" sz="1700" baseline="-25000" dirty="0"/>
              <a:t>2n</a:t>
            </a:r>
            <a:r>
              <a:rPr lang="fr-FR" sz="1700" dirty="0"/>
              <a:t>. </a:t>
            </a:r>
          </a:p>
          <a:p>
            <a:pPr algn="just"/>
            <a:endParaRPr lang="fr-FR" sz="1700" dirty="0"/>
          </a:p>
          <a:p>
            <a:pPr algn="just"/>
            <a:r>
              <a:rPr lang="fr-FR" sz="1700" dirty="0"/>
              <a:t>si c’est possible ( essai en cc normalisé).</a:t>
            </a:r>
          </a:p>
          <a:p>
            <a:pPr algn="just"/>
            <a:endParaRPr lang="fr-FR" sz="1700" dirty="0"/>
          </a:p>
          <a:p>
            <a:pPr algn="just"/>
            <a:r>
              <a:rPr lang="fr-FR" sz="1700" dirty="0"/>
              <a:t>Pour un essai normalisé ( U</a:t>
            </a:r>
            <a:r>
              <a:rPr lang="fr-FR" sz="1700" baseline="-25000" dirty="0"/>
              <a:t>1cc</a:t>
            </a:r>
            <a:r>
              <a:rPr lang="fr-FR" sz="1700" dirty="0"/>
              <a:t> = 1 à 5% de U</a:t>
            </a:r>
            <a:r>
              <a:rPr lang="fr-FR" sz="1700" baseline="-25000" dirty="0"/>
              <a:t>1n</a:t>
            </a:r>
            <a:r>
              <a:rPr lang="fr-FR" sz="1700" dirty="0"/>
              <a:t> ).</a:t>
            </a:r>
          </a:p>
          <a:p>
            <a:pPr algn="just"/>
            <a:endParaRPr lang="fr-FR" sz="1700" dirty="0"/>
          </a:p>
          <a:p>
            <a:pPr algn="just"/>
            <a:endParaRPr lang="fr-FR" sz="17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49</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checkerboard(across)">
                                      <p:cBhvr>
                                        <p:cTn id="7" dur="500"/>
                                        <p:tgtEl>
                                          <p:spTgt spid="13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7">
                                            <p:txEl>
                                              <p:pRg st="2" end="2"/>
                                            </p:txEl>
                                          </p:spTgt>
                                        </p:tgtEl>
                                        <p:attrNameLst>
                                          <p:attrName>style.visibility</p:attrName>
                                        </p:attrNameLst>
                                      </p:cBhvr>
                                      <p:to>
                                        <p:strVal val="visible"/>
                                      </p:to>
                                    </p:set>
                                    <p:animEffect transition="in" filter="checkerboard(across)">
                                      <p:cBhvr>
                                        <p:cTn id="10" dur="500"/>
                                        <p:tgtEl>
                                          <p:spTgt spid="13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37">
                                            <p:txEl>
                                              <p:pRg st="4" end="4"/>
                                            </p:txEl>
                                          </p:spTgt>
                                        </p:tgtEl>
                                        <p:attrNameLst>
                                          <p:attrName>style.visibility</p:attrName>
                                        </p:attrNameLst>
                                      </p:cBhvr>
                                      <p:to>
                                        <p:strVal val="visible"/>
                                      </p:to>
                                    </p:set>
                                    <p:animEffect transition="in" filter="checkerboard(across)">
                                      <p:cBhvr>
                                        <p:cTn id="13" dur="500"/>
                                        <p:tgtEl>
                                          <p:spTgt spid="1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99F72DF7-7591-402C-90A4-B97B8D81D0AF}"/>
              </a:ext>
            </a:extLst>
          </p:cNvPr>
          <p:cNvGrpSpPr/>
          <p:nvPr/>
        </p:nvGrpSpPr>
        <p:grpSpPr>
          <a:xfrm>
            <a:off x="1907704" y="1733173"/>
            <a:ext cx="4749135" cy="2353529"/>
            <a:chOff x="4427984" y="1844824"/>
            <a:chExt cx="4749135" cy="2353529"/>
          </a:xfrm>
        </p:grpSpPr>
        <p:grpSp>
          <p:nvGrpSpPr>
            <p:cNvPr id="31" name="Group 30">
              <a:extLst>
                <a:ext uri="{FF2B5EF4-FFF2-40B4-BE49-F238E27FC236}">
                  <a16:creationId xmlns:a16="http://schemas.microsoft.com/office/drawing/2014/main" id="{5CADA705-8E5D-419E-87ED-47004220A810}"/>
                </a:ext>
              </a:extLst>
            </p:cNvPr>
            <p:cNvGrpSpPr/>
            <p:nvPr/>
          </p:nvGrpSpPr>
          <p:grpSpPr>
            <a:xfrm>
              <a:off x="4427984" y="1844824"/>
              <a:ext cx="4749135" cy="2353529"/>
              <a:chOff x="4273809" y="1844824"/>
              <a:chExt cx="4749135" cy="2353529"/>
            </a:xfrm>
          </p:grpSpPr>
          <p:pic>
            <p:nvPicPr>
              <p:cNvPr id="34" name="Picture 33">
                <a:extLst>
                  <a:ext uri="{FF2B5EF4-FFF2-40B4-BE49-F238E27FC236}">
                    <a16:creationId xmlns:a16="http://schemas.microsoft.com/office/drawing/2014/main" id="{37EED56F-BC51-46E1-98CE-B5C035317421}"/>
                  </a:ext>
                </a:extLst>
              </p:cNvPr>
              <p:cNvPicPr>
                <a:picLocks noChangeAspect="1"/>
              </p:cNvPicPr>
              <p:nvPr/>
            </p:nvPicPr>
            <p:blipFill>
              <a:blip r:embed="rId2"/>
              <a:stretch>
                <a:fillRect/>
              </a:stretch>
            </p:blipFill>
            <p:spPr>
              <a:xfrm>
                <a:off x="4788024" y="1844824"/>
                <a:ext cx="3857410" cy="2353529"/>
              </a:xfrm>
              <a:prstGeom prst="rect">
                <a:avLst/>
              </a:prstGeom>
            </p:spPr>
          </p:pic>
          <p:sp>
            <p:nvSpPr>
              <p:cNvPr id="36" name="Rectangle 35">
                <a:extLst>
                  <a:ext uri="{FF2B5EF4-FFF2-40B4-BE49-F238E27FC236}">
                    <a16:creationId xmlns:a16="http://schemas.microsoft.com/office/drawing/2014/main" id="{7E3D9271-2330-4417-AF54-BCCC6496ABF6}"/>
                  </a:ext>
                </a:extLst>
              </p:cNvPr>
              <p:cNvSpPr/>
              <p:nvPr/>
            </p:nvSpPr>
            <p:spPr>
              <a:xfrm>
                <a:off x="8625078" y="3001837"/>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2</a:t>
                </a:r>
                <a:endParaRPr lang="fr-FR" dirty="0"/>
              </a:p>
            </p:txBody>
          </p:sp>
          <p:sp>
            <p:nvSpPr>
              <p:cNvPr id="37" name="Rectangle 36">
                <a:extLst>
                  <a:ext uri="{FF2B5EF4-FFF2-40B4-BE49-F238E27FC236}">
                    <a16:creationId xmlns:a16="http://schemas.microsoft.com/office/drawing/2014/main" id="{AD24C60D-EDC6-43BF-AA73-B04E67D37383}"/>
                  </a:ext>
                </a:extLst>
              </p:cNvPr>
              <p:cNvSpPr/>
              <p:nvPr/>
            </p:nvSpPr>
            <p:spPr>
              <a:xfrm>
                <a:off x="4273809" y="3021588"/>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1</a:t>
                </a:r>
                <a:endParaRPr lang="fr-FR" dirty="0"/>
              </a:p>
            </p:txBody>
          </p:sp>
          <p:cxnSp>
            <p:nvCxnSpPr>
              <p:cNvPr id="38" name="Straight Arrow Connector 37">
                <a:extLst>
                  <a:ext uri="{FF2B5EF4-FFF2-40B4-BE49-F238E27FC236}">
                    <a16:creationId xmlns:a16="http://schemas.microsoft.com/office/drawing/2014/main" id="{345487E0-88BF-4665-9084-72C1245393A6}"/>
                  </a:ext>
                </a:extLst>
              </p:cNvPr>
              <p:cNvCxnSpPr/>
              <p:nvPr/>
            </p:nvCxnSpPr>
            <p:spPr>
              <a:xfrm flipV="1">
                <a:off x="4671675"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3318E1-8959-4934-89C1-18AB1DF32EFC}"/>
                  </a:ext>
                </a:extLst>
              </p:cNvPr>
              <p:cNvCxnSpPr/>
              <p:nvPr/>
            </p:nvCxnSpPr>
            <p:spPr>
              <a:xfrm flipV="1">
                <a:off x="8623153"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9FC113FB-58C3-441E-B1C1-CA794DD8A1CB}"/>
                  </a:ext>
                </a:extLst>
              </p:cNvPr>
              <p:cNvSpPr/>
              <p:nvPr/>
            </p:nvSpPr>
            <p:spPr>
              <a:xfrm>
                <a:off x="7915717" y="2440602"/>
                <a:ext cx="320922"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2</a:t>
                </a:r>
                <a:endParaRPr lang="fr-FR" baseline="-25000" dirty="0"/>
              </a:p>
            </p:txBody>
          </p:sp>
          <p:sp>
            <p:nvSpPr>
              <p:cNvPr id="41" name="Rectangle 40">
                <a:extLst>
                  <a:ext uri="{FF2B5EF4-FFF2-40B4-BE49-F238E27FC236}">
                    <a16:creationId xmlns:a16="http://schemas.microsoft.com/office/drawing/2014/main" id="{B8FD51CE-5CFF-4EB5-B1D7-7A59610F070D}"/>
                  </a:ext>
                </a:extLst>
              </p:cNvPr>
              <p:cNvSpPr/>
              <p:nvPr/>
            </p:nvSpPr>
            <p:spPr>
              <a:xfrm>
                <a:off x="5161116" y="2440602"/>
                <a:ext cx="320922" cy="369332"/>
              </a:xfrm>
              <a:prstGeom prst="rect">
                <a:avLst/>
              </a:prstGeom>
              <a:solidFill>
                <a:schemeClr val="bg1"/>
              </a:solidFill>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1</a:t>
                </a:r>
                <a:endParaRPr lang="fr-FR" baseline="-25000" dirty="0"/>
              </a:p>
            </p:txBody>
          </p:sp>
        </p:grpSp>
        <p:cxnSp>
          <p:nvCxnSpPr>
            <p:cNvPr id="33" name="Straight Arrow Connector 32">
              <a:extLst>
                <a:ext uri="{FF2B5EF4-FFF2-40B4-BE49-F238E27FC236}">
                  <a16:creationId xmlns:a16="http://schemas.microsoft.com/office/drawing/2014/main" id="{1E720A33-13B3-430C-B23C-D3AAC8297F70}"/>
                </a:ext>
              </a:extLst>
            </p:cNvPr>
            <p:cNvCxnSpPr/>
            <p:nvPr/>
          </p:nvCxnSpPr>
          <p:spPr>
            <a:xfrm>
              <a:off x="8390814" y="2708920"/>
              <a:ext cx="213634"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32" name="Rectangle 6"/>
          <p:cNvSpPr txBox="1">
            <a:spLocks noChangeArrowheads="1"/>
          </p:cNvSpPr>
          <p:nvPr/>
        </p:nvSpPr>
        <p:spPr bwMode="auto">
          <a:xfrm>
            <a:off x="683568" y="1143000"/>
            <a:ext cx="7546032" cy="357188"/>
          </a:xfrm>
          <a:prstGeom prst="rect">
            <a:avLst/>
          </a:prstGeom>
          <a:noFill/>
          <a:ln w="9525">
            <a:noFill/>
            <a:miter lim="800000"/>
            <a:headEnd/>
            <a:tailEnd/>
          </a:ln>
        </p:spPr>
        <p:txBody>
          <a:bodyPr/>
          <a:lstStyle/>
          <a:p>
            <a:pPr marL="285750" indent="-285750">
              <a:spcBef>
                <a:spcPct val="20000"/>
              </a:spcBef>
              <a:buFont typeface="Arial" panose="020B0604020202020204" pitchFamily="34" charset="0"/>
              <a:buChar char="•"/>
              <a:defRPr/>
            </a:pPr>
            <a:r>
              <a:rPr lang="fr-FR" b="1" dirty="0">
                <a:latin typeface="Arial" panose="020B0604020202020204" pitchFamily="34" charset="0"/>
                <a:cs typeface="Arial" panose="020B0604020202020204" pitchFamily="34" charset="0"/>
              </a:rPr>
              <a:t>Structure schématique d’un transformateur</a:t>
            </a:r>
          </a:p>
          <a:p>
            <a:pPr marL="342900" indent="-342900">
              <a:spcBef>
                <a:spcPct val="20000"/>
              </a:spcBef>
              <a:buFont typeface="Arial" pitchFamily="34" charset="0"/>
              <a:buChar char="•"/>
              <a:defRPr/>
            </a:pPr>
            <a:endParaRPr lang="fr-FR" sz="3200" dirty="0">
              <a:latin typeface="Arial" panose="020B0604020202020204" pitchFamily="34" charset="0"/>
              <a:cs typeface="Arial" panose="020B0604020202020204" pitchFamily="34" charset="0"/>
            </a:endParaRPr>
          </a:p>
          <a:p>
            <a:pPr marL="457200" indent="-457200">
              <a:spcBef>
                <a:spcPct val="20000"/>
              </a:spcBef>
              <a:buFont typeface="Arial" panose="020B0604020202020204" pitchFamily="34" charset="0"/>
              <a:buChar char="•"/>
              <a:defRPr/>
            </a:pPr>
            <a:endParaRPr lang="fr-FR" sz="32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7188AD4-F708-4733-90BA-CAA3F8056C9D}"/>
              </a:ext>
            </a:extLst>
          </p:cNvPr>
          <p:cNvSpPr/>
          <p:nvPr/>
        </p:nvSpPr>
        <p:spPr>
          <a:xfrm>
            <a:off x="1252139" y="3717370"/>
            <a:ext cx="1800493" cy="369332"/>
          </a:xfrm>
          <a:prstGeom prst="rect">
            <a:avLst/>
          </a:prstGeom>
        </p:spPr>
        <p:txBody>
          <a:bodyPr wrap="none">
            <a:spAutoFit/>
          </a:bodyPr>
          <a:lstStyle/>
          <a:p>
            <a:r>
              <a:rPr lang="en-US" dirty="0" err="1"/>
              <a:t>Bobine</a:t>
            </a:r>
            <a:r>
              <a:rPr lang="en-US" dirty="0"/>
              <a:t> primaire</a:t>
            </a:r>
          </a:p>
        </p:txBody>
      </p:sp>
      <p:sp>
        <p:nvSpPr>
          <p:cNvPr id="9" name="Rectangle 8">
            <a:extLst>
              <a:ext uri="{FF2B5EF4-FFF2-40B4-BE49-F238E27FC236}">
                <a16:creationId xmlns:a16="http://schemas.microsoft.com/office/drawing/2014/main" id="{999B2E22-3907-44D3-8579-F3E557A44A1F}"/>
              </a:ext>
            </a:extLst>
          </p:cNvPr>
          <p:cNvSpPr/>
          <p:nvPr/>
        </p:nvSpPr>
        <p:spPr>
          <a:xfrm>
            <a:off x="5900541" y="3717370"/>
            <a:ext cx="2095445" cy="369332"/>
          </a:xfrm>
          <a:prstGeom prst="rect">
            <a:avLst/>
          </a:prstGeom>
        </p:spPr>
        <p:txBody>
          <a:bodyPr wrap="none">
            <a:spAutoFit/>
          </a:bodyPr>
          <a:lstStyle/>
          <a:p>
            <a:r>
              <a:rPr lang="en-US" dirty="0" err="1"/>
              <a:t>Bobine</a:t>
            </a:r>
            <a:r>
              <a:rPr lang="en-US" dirty="0"/>
              <a:t> </a:t>
            </a:r>
            <a:r>
              <a:rPr lang="en-US" dirty="0" err="1"/>
              <a:t>secondaire</a:t>
            </a:r>
            <a:endParaRPr lang="en-US" dirty="0"/>
          </a:p>
        </p:txBody>
      </p:sp>
      <p:cxnSp>
        <p:nvCxnSpPr>
          <p:cNvPr id="6" name="Straight Arrow Connector 5">
            <a:extLst>
              <a:ext uri="{FF2B5EF4-FFF2-40B4-BE49-F238E27FC236}">
                <a16:creationId xmlns:a16="http://schemas.microsoft.com/office/drawing/2014/main" id="{5EB793AD-5BC7-4F7A-B6F3-229A1C62295B}"/>
              </a:ext>
            </a:extLst>
          </p:cNvPr>
          <p:cNvCxnSpPr>
            <a:cxnSpLocks/>
          </p:cNvCxnSpPr>
          <p:nvPr/>
        </p:nvCxnSpPr>
        <p:spPr>
          <a:xfrm flipV="1">
            <a:off x="2709703" y="3246348"/>
            <a:ext cx="800838" cy="541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859DFCFC-CDAC-4FA7-9B44-969B32B1857D}"/>
              </a:ext>
            </a:extLst>
          </p:cNvPr>
          <p:cNvCxnSpPr/>
          <p:nvPr/>
        </p:nvCxnSpPr>
        <p:spPr>
          <a:xfrm flipH="1" flipV="1">
            <a:off x="5170657" y="3163407"/>
            <a:ext cx="720080" cy="79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1B081C5-9FCE-4C60-B467-ECA781EDDEFB}"/>
                  </a:ext>
                </a:extLst>
              </p:cNvPr>
              <p:cNvSpPr/>
              <p:nvPr/>
            </p:nvSpPr>
            <p:spPr>
              <a:xfrm>
                <a:off x="1403648" y="5661248"/>
                <a:ext cx="7065741" cy="923330"/>
              </a:xfrm>
              <a:prstGeom prst="rect">
                <a:avLst/>
              </a:prstGeom>
            </p:spPr>
            <p:txBody>
              <a:bodyPr wrap="square">
                <a:spAutoFit/>
              </a:bodyPr>
              <a:lstStyle/>
              <a:p>
                <a:pPr algn="just"/>
                <a:r>
                  <a:rPr lang="fr-FR" dirty="0"/>
                  <a:t>Le flux </a:t>
                </a:r>
                <a14:m>
                  <m:oMath xmlns:m="http://schemas.openxmlformats.org/officeDocument/2006/math">
                    <m:r>
                      <a:rPr lang="fr-FR" i="1" dirty="0" smtClean="0">
                        <a:latin typeface="Cambria Math" panose="02040503050406030204" pitchFamily="18" charset="0"/>
                        <a:ea typeface="Cambria Math" panose="02040503050406030204" pitchFamily="18" charset="0"/>
                      </a:rPr>
                      <m:t>𝜑</m:t>
                    </m:r>
                  </m:oMath>
                </a14:m>
                <a:r>
                  <a:rPr lang="fr-FR" dirty="0"/>
                  <a:t> est le flux mutuel. </a:t>
                </a:r>
              </a:p>
              <a:p>
                <a:pPr algn="just"/>
                <a:r>
                  <a:rPr lang="fr-FR" dirty="0"/>
                  <a:t>Le    indique la polarité des tensions. Par convention, un courant</a:t>
                </a:r>
              </a:p>
              <a:p>
                <a:pPr algn="just"/>
                <a:r>
                  <a:rPr lang="fr-FR" dirty="0"/>
                  <a:t>qui entre dans un     indique un flux positif.</a:t>
                </a:r>
                <a:endParaRPr lang="en-US" dirty="0"/>
              </a:p>
            </p:txBody>
          </p:sp>
        </mc:Choice>
        <mc:Fallback xmlns="">
          <p:sp>
            <p:nvSpPr>
              <p:cNvPr id="10" name="Rectangle 9">
                <a:extLst>
                  <a:ext uri="{FF2B5EF4-FFF2-40B4-BE49-F238E27FC236}">
                    <a16:creationId xmlns:a16="http://schemas.microsoft.com/office/drawing/2014/main" id="{C1B081C5-9FCE-4C60-B467-ECA781EDDEFB}"/>
                  </a:ext>
                </a:extLst>
              </p:cNvPr>
              <p:cNvSpPr>
                <a:spLocks noRot="1" noChangeAspect="1" noMove="1" noResize="1" noEditPoints="1" noAdjustHandles="1" noChangeArrowheads="1" noChangeShapeType="1" noTextEdit="1"/>
              </p:cNvSpPr>
              <p:nvPr/>
            </p:nvSpPr>
            <p:spPr>
              <a:xfrm>
                <a:off x="1403648" y="5661248"/>
                <a:ext cx="7065741" cy="923330"/>
              </a:xfrm>
              <a:prstGeom prst="rect">
                <a:avLst/>
              </a:prstGeom>
              <a:blipFill>
                <a:blip r:embed="rId3"/>
                <a:stretch>
                  <a:fillRect l="-690" t="-3974" b="-9934"/>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3C861D49-1FE4-4647-B9FE-A716F48C65DE}"/>
              </a:ext>
            </a:extLst>
          </p:cNvPr>
          <p:cNvSpPr/>
          <p:nvPr/>
        </p:nvSpPr>
        <p:spPr>
          <a:xfrm>
            <a:off x="1835696" y="6067621"/>
            <a:ext cx="72008" cy="92247"/>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6" name="Oval 15">
            <a:extLst>
              <a:ext uri="{FF2B5EF4-FFF2-40B4-BE49-F238E27FC236}">
                <a16:creationId xmlns:a16="http://schemas.microsoft.com/office/drawing/2014/main" id="{90A0760B-9E3E-4DA5-BB10-27C42874CD85}"/>
              </a:ext>
            </a:extLst>
          </p:cNvPr>
          <p:cNvSpPr/>
          <p:nvPr/>
        </p:nvSpPr>
        <p:spPr>
          <a:xfrm rot="356134" flipV="1">
            <a:off x="3333360" y="6360135"/>
            <a:ext cx="91344" cy="887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79501645-56E1-4838-962F-1F89957BA5E6}"/>
              </a:ext>
            </a:extLst>
          </p:cNvPr>
          <p:cNvSpPr/>
          <p:nvPr/>
        </p:nvSpPr>
        <p:spPr>
          <a:xfrm>
            <a:off x="3275856" y="4576651"/>
            <a:ext cx="4160113" cy="646331"/>
          </a:xfrm>
          <a:prstGeom prst="rect">
            <a:avLst/>
          </a:prstGeom>
        </p:spPr>
        <p:txBody>
          <a:bodyPr wrap="none">
            <a:spAutoFit/>
          </a:bodyPr>
          <a:lstStyle/>
          <a:p>
            <a:r>
              <a:rPr lang="en-US" dirty="0"/>
              <a:t>Circuit </a:t>
            </a:r>
            <a:r>
              <a:rPr lang="en-US" dirty="0" err="1"/>
              <a:t>magnétique</a:t>
            </a:r>
            <a:r>
              <a:rPr lang="en-US" dirty="0"/>
              <a:t> </a:t>
            </a:r>
            <a:r>
              <a:rPr lang="en-US" dirty="0" err="1"/>
              <a:t>composé</a:t>
            </a:r>
            <a:r>
              <a:rPr lang="en-US" dirty="0"/>
              <a:t> de </a:t>
            </a:r>
            <a:r>
              <a:rPr lang="en-US" dirty="0" err="1"/>
              <a:t>tôles</a:t>
            </a:r>
            <a:r>
              <a:rPr lang="en-US" dirty="0"/>
              <a:t> </a:t>
            </a:r>
          </a:p>
          <a:p>
            <a:r>
              <a:rPr lang="en-US" dirty="0" err="1"/>
              <a:t>ferromagnétiques</a:t>
            </a:r>
            <a:r>
              <a:rPr lang="en-US" dirty="0"/>
              <a:t> </a:t>
            </a:r>
            <a:r>
              <a:rPr lang="en-US" dirty="0" err="1"/>
              <a:t>feuillettées</a:t>
            </a:r>
            <a:r>
              <a:rPr lang="en-US" dirty="0"/>
              <a:t> </a:t>
            </a:r>
          </a:p>
        </p:txBody>
      </p:sp>
      <p:cxnSp>
        <p:nvCxnSpPr>
          <p:cNvPr id="19" name="Straight Arrow Connector 18">
            <a:extLst>
              <a:ext uri="{FF2B5EF4-FFF2-40B4-BE49-F238E27FC236}">
                <a16:creationId xmlns:a16="http://schemas.microsoft.com/office/drawing/2014/main" id="{5F367B7F-856E-42D9-B046-B5C88CD9F3C8}"/>
              </a:ext>
            </a:extLst>
          </p:cNvPr>
          <p:cNvCxnSpPr/>
          <p:nvPr/>
        </p:nvCxnSpPr>
        <p:spPr>
          <a:xfrm flipH="1" flipV="1">
            <a:off x="4172673" y="3787616"/>
            <a:ext cx="720080" cy="79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a:t>
            </a:fld>
            <a:endParaRPr lang="fr-F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dirty="0"/>
              <a:t> </a:t>
            </a:r>
            <a:r>
              <a:rPr lang="fr-FR" sz="3200" b="1" dirty="0"/>
              <a:t> </a:t>
            </a:r>
            <a:r>
              <a:rPr lang="fr-FR" sz="3000" b="1" dirty="0"/>
              <a:t>VII- Détermination pratique des caractéristiques en charge d’un transformateur</a:t>
            </a:r>
            <a:br>
              <a:rPr lang="fr-FR" sz="3200" dirty="0"/>
            </a:br>
            <a:r>
              <a:rPr lang="fr-FR" sz="3400" b="1" i="1" dirty="0"/>
              <a:t> </a:t>
            </a:r>
            <a:endParaRPr lang="fr-FR" sz="3400" b="1" dirty="0"/>
          </a:p>
        </p:txBody>
      </p:sp>
      <p:sp>
        <p:nvSpPr>
          <p:cNvPr id="137" name="ZoneTexte 136"/>
          <p:cNvSpPr txBox="1">
            <a:spLocks noChangeArrowheads="1"/>
          </p:cNvSpPr>
          <p:nvPr/>
        </p:nvSpPr>
        <p:spPr bwMode="auto">
          <a:xfrm>
            <a:off x="894880" y="1340768"/>
            <a:ext cx="7354240" cy="1661993"/>
          </a:xfrm>
          <a:prstGeom prst="rect">
            <a:avLst/>
          </a:prstGeom>
          <a:noFill/>
          <a:ln w="9525">
            <a:noFill/>
            <a:miter lim="800000"/>
            <a:headEnd/>
            <a:tailEnd/>
          </a:ln>
        </p:spPr>
        <p:txBody>
          <a:bodyPr wrap="square">
            <a:spAutoFit/>
          </a:bodyPr>
          <a:lstStyle/>
          <a:p>
            <a:pPr algn="just"/>
            <a:endParaRPr lang="fr-FR" sz="1700" dirty="0"/>
          </a:p>
          <a:p>
            <a:pPr algn="just"/>
            <a:r>
              <a:rPr lang="fr-FR" sz="1700" dirty="0"/>
              <a:t>Les pertes fer variant comme le carrée de la tension primaire sont donc négligeables et              </a:t>
            </a:r>
          </a:p>
          <a:p>
            <a:pPr algn="ctr"/>
            <a:endParaRPr lang="fr-FR" sz="1700" dirty="0"/>
          </a:p>
          <a:p>
            <a:pPr algn="ctr"/>
            <a:r>
              <a:rPr lang="fr-FR" sz="1700" b="1" dirty="0"/>
              <a:t>P</a:t>
            </a:r>
            <a:r>
              <a:rPr lang="fr-FR" sz="1700" b="1" baseline="-25000" dirty="0"/>
              <a:t>1cc</a:t>
            </a:r>
            <a:r>
              <a:rPr lang="fr-FR" sz="1700" b="1" dirty="0"/>
              <a:t> ≈ r</a:t>
            </a:r>
            <a:r>
              <a:rPr lang="fr-FR" sz="1700" b="1" baseline="-25000" dirty="0"/>
              <a:t>t2</a:t>
            </a:r>
            <a:r>
              <a:rPr lang="fr-FR" sz="1700" b="1" dirty="0"/>
              <a:t> I</a:t>
            </a:r>
            <a:r>
              <a:rPr lang="fr-FR" sz="1700" b="1" baseline="30000" dirty="0"/>
              <a:t>2</a:t>
            </a:r>
            <a:r>
              <a:rPr lang="fr-FR" sz="1700" b="1" baseline="-25000" dirty="0"/>
              <a:t>2cc</a:t>
            </a:r>
            <a:r>
              <a:rPr lang="fr-FR" sz="1700" b="1" dirty="0"/>
              <a:t>     →           r</a:t>
            </a:r>
            <a:r>
              <a:rPr lang="fr-FR" sz="1700" b="1" baseline="-25000" dirty="0"/>
              <a:t>t2</a:t>
            </a:r>
            <a:r>
              <a:rPr lang="fr-FR" sz="1700" b="1" dirty="0"/>
              <a:t> = P</a:t>
            </a:r>
            <a:r>
              <a:rPr lang="fr-FR" sz="1700" b="1" baseline="-25000" dirty="0"/>
              <a:t>1cc</a:t>
            </a:r>
            <a:r>
              <a:rPr lang="fr-FR" sz="1700" b="1" dirty="0"/>
              <a:t> / I</a:t>
            </a:r>
            <a:r>
              <a:rPr lang="fr-FR" sz="1700" b="1" baseline="30000" dirty="0"/>
              <a:t>2</a:t>
            </a:r>
            <a:r>
              <a:rPr lang="fr-FR" sz="1700" b="1" baseline="-25000" dirty="0"/>
              <a:t>2cc</a:t>
            </a:r>
            <a:r>
              <a:rPr lang="fr-FR" sz="1700" b="1" dirty="0"/>
              <a:t>          </a:t>
            </a:r>
          </a:p>
          <a:p>
            <a:pPr algn="just"/>
            <a:endParaRPr lang="fr-FR" sz="1700" dirty="0"/>
          </a:p>
        </p:txBody>
      </p:sp>
      <p:sp>
        <p:nvSpPr>
          <p:cNvPr id="117" name="Titre 1">
            <a:extLst>
              <a:ext uri="{FF2B5EF4-FFF2-40B4-BE49-F238E27FC236}">
                <a16:creationId xmlns:a16="http://schemas.microsoft.com/office/drawing/2014/main" id="{C7A91890-9B2A-4BAC-B31C-5A62B82A8826}"/>
              </a:ext>
            </a:extLst>
          </p:cNvPr>
          <p:cNvSpPr txBox="1">
            <a:spLocks/>
          </p:cNvSpPr>
          <p:nvPr/>
        </p:nvSpPr>
        <p:spPr bwMode="auto">
          <a:xfrm>
            <a:off x="0" y="0"/>
            <a:ext cx="9144000" cy="1143000"/>
          </a:xfrm>
          <a:prstGeom prst="rect">
            <a:avLst/>
          </a:prstGeom>
          <a:solidFill>
            <a:schemeClr val="accent6">
              <a:lumMod val="40000"/>
              <a:lumOff val="60000"/>
            </a:schemeClr>
          </a:solidFill>
          <a:ln w="9525">
            <a:noFill/>
            <a:miter lim="800000"/>
            <a:headEnd/>
            <a:tailEnd/>
          </a:ln>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br>
              <a:rPr lang="fr-FR" sz="3400" b="1" i="1" dirty="0"/>
            </a:br>
            <a:r>
              <a:rPr lang="fr-FR" sz="3200" dirty="0"/>
              <a:t> </a:t>
            </a:r>
            <a:r>
              <a:rPr lang="fr-FR" sz="3200" b="1" dirty="0"/>
              <a:t> </a:t>
            </a:r>
            <a:r>
              <a:rPr lang="fr-FR" sz="3000" b="1" dirty="0"/>
              <a:t>VII- Détermination pratique des caractéristiques en charge d’un transformateur</a:t>
            </a:r>
            <a:br>
              <a:rPr lang="fr-FR" sz="3200" dirty="0"/>
            </a:br>
            <a:r>
              <a:rPr lang="fr-FR" sz="3400" b="1" i="1" dirty="0"/>
              <a:t> </a:t>
            </a:r>
            <a:endParaRPr lang="fr-FR" sz="3400" b="1" dirty="0"/>
          </a:p>
        </p:txBody>
      </p:sp>
      <p:sp>
        <p:nvSpPr>
          <p:cNvPr id="121" name="ZoneTexte 103">
            <a:extLst>
              <a:ext uri="{FF2B5EF4-FFF2-40B4-BE49-F238E27FC236}">
                <a16:creationId xmlns:a16="http://schemas.microsoft.com/office/drawing/2014/main" id="{27D289C6-DA5E-47E2-A300-9D67BF99B209}"/>
              </a:ext>
            </a:extLst>
          </p:cNvPr>
          <p:cNvSpPr txBox="1">
            <a:spLocks noChangeArrowheads="1"/>
          </p:cNvSpPr>
          <p:nvPr/>
        </p:nvSpPr>
        <p:spPr bwMode="auto">
          <a:xfrm>
            <a:off x="894880" y="3173602"/>
            <a:ext cx="3794125" cy="354013"/>
          </a:xfrm>
          <a:prstGeom prst="rect">
            <a:avLst/>
          </a:prstGeom>
          <a:noFill/>
          <a:ln w="9525">
            <a:noFill/>
            <a:miter lim="800000"/>
            <a:headEnd/>
            <a:tailEnd/>
          </a:ln>
        </p:spPr>
        <p:txBody>
          <a:bodyPr wrap="none">
            <a:spAutoFit/>
          </a:bodyPr>
          <a:lstStyle/>
          <a:p>
            <a:pPr algn="just"/>
            <a:r>
              <a:rPr lang="fr-FR" sz="1700" dirty="0"/>
              <a:t>En cc, le schéma équivalent devient :</a:t>
            </a:r>
            <a:endParaRPr lang="fr-FR" sz="1700" b="1" dirty="0"/>
          </a:p>
        </p:txBody>
      </p:sp>
      <p:sp>
        <p:nvSpPr>
          <p:cNvPr id="122" name="Rectangle 274">
            <a:extLst>
              <a:ext uri="{FF2B5EF4-FFF2-40B4-BE49-F238E27FC236}">
                <a16:creationId xmlns:a16="http://schemas.microsoft.com/office/drawing/2014/main" id="{5E47D1B9-746F-4446-9F64-8FAB5185B063}"/>
              </a:ext>
            </a:extLst>
          </p:cNvPr>
          <p:cNvSpPr>
            <a:spLocks noChangeArrowheads="1"/>
          </p:cNvSpPr>
          <p:nvPr/>
        </p:nvSpPr>
        <p:spPr bwMode="auto">
          <a:xfrm>
            <a:off x="894880" y="3907027"/>
            <a:ext cx="2497138" cy="354013"/>
          </a:xfrm>
          <a:prstGeom prst="rect">
            <a:avLst/>
          </a:prstGeom>
          <a:noFill/>
          <a:ln w="9525">
            <a:noFill/>
            <a:miter lim="800000"/>
            <a:headEnd/>
            <a:tailEnd/>
          </a:ln>
        </p:spPr>
        <p:txBody>
          <a:bodyPr>
            <a:spAutoFit/>
          </a:bodyPr>
          <a:lstStyle/>
          <a:p>
            <a:r>
              <a:rPr lang="en-GB" sz="1700" dirty="0"/>
              <a:t>- m </a:t>
            </a:r>
            <a:r>
              <a:rPr lang="en-GB" sz="1700" u="sng" dirty="0"/>
              <a:t>U</a:t>
            </a:r>
            <a:r>
              <a:rPr lang="en-GB" sz="1700" baseline="-25000" dirty="0"/>
              <a:t>1cc</a:t>
            </a:r>
            <a:r>
              <a:rPr lang="en-GB" sz="1700" dirty="0"/>
              <a:t> = (r</a:t>
            </a:r>
            <a:r>
              <a:rPr lang="en-GB" sz="1700" baseline="-25000" dirty="0"/>
              <a:t>t2</a:t>
            </a:r>
            <a:r>
              <a:rPr lang="en-GB" sz="1700" dirty="0"/>
              <a:t> + jx</a:t>
            </a:r>
            <a:r>
              <a:rPr lang="en-GB" sz="1700" baseline="-25000" dirty="0"/>
              <a:t>t2</a:t>
            </a:r>
            <a:r>
              <a:rPr lang="en-GB" sz="1700" dirty="0"/>
              <a:t>) </a:t>
            </a:r>
            <a:r>
              <a:rPr lang="en-GB" sz="1700" u="sng" dirty="0"/>
              <a:t>I</a:t>
            </a:r>
            <a:r>
              <a:rPr lang="en-GB" sz="1700" baseline="-25000" dirty="0"/>
              <a:t>2cc</a:t>
            </a:r>
            <a:endParaRPr lang="fr-FR" sz="1700" dirty="0"/>
          </a:p>
        </p:txBody>
      </p:sp>
      <p:sp>
        <p:nvSpPr>
          <p:cNvPr id="123" name="Rectangle 275">
            <a:extLst>
              <a:ext uri="{FF2B5EF4-FFF2-40B4-BE49-F238E27FC236}">
                <a16:creationId xmlns:a16="http://schemas.microsoft.com/office/drawing/2014/main" id="{008F4553-5383-49D7-A38B-5CD23035C8FF}"/>
              </a:ext>
            </a:extLst>
          </p:cNvPr>
          <p:cNvSpPr>
            <a:spLocks noChangeArrowheads="1"/>
          </p:cNvSpPr>
          <p:nvPr/>
        </p:nvSpPr>
        <p:spPr bwMode="auto">
          <a:xfrm>
            <a:off x="894880" y="4478527"/>
            <a:ext cx="2714625" cy="354013"/>
          </a:xfrm>
          <a:prstGeom prst="rect">
            <a:avLst/>
          </a:prstGeom>
          <a:noFill/>
          <a:ln w="9525">
            <a:noFill/>
            <a:miter lim="800000"/>
            <a:headEnd/>
            <a:tailEnd/>
          </a:ln>
        </p:spPr>
        <p:txBody>
          <a:bodyPr>
            <a:spAutoFit/>
          </a:bodyPr>
          <a:lstStyle/>
          <a:p>
            <a:r>
              <a:rPr lang="nl-NL" sz="1700" dirty="0"/>
              <a:t>x</a:t>
            </a:r>
            <a:r>
              <a:rPr lang="nl-NL" sz="1700" baseline="-25000" dirty="0"/>
              <a:t>t2</a:t>
            </a:r>
            <a:r>
              <a:rPr lang="nl-NL" sz="1700" dirty="0"/>
              <a:t> =  √m</a:t>
            </a:r>
            <a:r>
              <a:rPr lang="nl-NL" sz="1700" baseline="30000" dirty="0"/>
              <a:t>2 </a:t>
            </a:r>
            <a:r>
              <a:rPr lang="nl-NL" sz="1700" dirty="0"/>
              <a:t>U</a:t>
            </a:r>
            <a:r>
              <a:rPr lang="nl-NL" sz="1700" baseline="30000" dirty="0"/>
              <a:t>2</a:t>
            </a:r>
            <a:r>
              <a:rPr lang="nl-NL" sz="1700" baseline="-25000" dirty="0"/>
              <a:t>1cc </a:t>
            </a:r>
            <a:r>
              <a:rPr lang="nl-NL" sz="1700" dirty="0"/>
              <a:t>/ (I</a:t>
            </a:r>
            <a:r>
              <a:rPr lang="nl-NL" sz="1700" baseline="30000" dirty="0"/>
              <a:t>2</a:t>
            </a:r>
            <a:r>
              <a:rPr lang="nl-NL" sz="1700" baseline="-25000" dirty="0"/>
              <a:t>2cc</a:t>
            </a:r>
            <a:r>
              <a:rPr lang="nl-NL" sz="1700" dirty="0"/>
              <a:t>)– r</a:t>
            </a:r>
            <a:r>
              <a:rPr lang="nl-NL" sz="1700" baseline="30000" dirty="0"/>
              <a:t>2</a:t>
            </a:r>
            <a:r>
              <a:rPr lang="nl-NL" sz="1700" baseline="-25000" dirty="0"/>
              <a:t>t2</a:t>
            </a:r>
            <a:endParaRPr lang="fr-FR" sz="1700" dirty="0"/>
          </a:p>
        </p:txBody>
      </p:sp>
      <p:grpSp>
        <p:nvGrpSpPr>
          <p:cNvPr id="124" name="Groupe 273">
            <a:extLst>
              <a:ext uri="{FF2B5EF4-FFF2-40B4-BE49-F238E27FC236}">
                <a16:creationId xmlns:a16="http://schemas.microsoft.com/office/drawing/2014/main" id="{F8A3CBDA-AC3A-4219-9A41-AA5AEC0C4395}"/>
              </a:ext>
            </a:extLst>
          </p:cNvPr>
          <p:cNvGrpSpPr>
            <a:grpSpLocks/>
          </p:cNvGrpSpPr>
          <p:nvPr/>
        </p:nvGrpSpPr>
        <p:grpSpPr bwMode="auto">
          <a:xfrm>
            <a:off x="4073366" y="3789040"/>
            <a:ext cx="4613435" cy="2220995"/>
            <a:chOff x="1499291" y="1368845"/>
            <a:chExt cx="5346293" cy="2488783"/>
          </a:xfrm>
        </p:grpSpPr>
        <p:grpSp>
          <p:nvGrpSpPr>
            <p:cNvPr id="125" name="Groupe 137">
              <a:extLst>
                <a:ext uri="{FF2B5EF4-FFF2-40B4-BE49-F238E27FC236}">
                  <a16:creationId xmlns:a16="http://schemas.microsoft.com/office/drawing/2014/main" id="{D2CEA3A6-DF32-42BD-84F6-24463258A7AB}"/>
                </a:ext>
              </a:extLst>
            </p:cNvPr>
            <p:cNvGrpSpPr>
              <a:grpSpLocks/>
            </p:cNvGrpSpPr>
            <p:nvPr/>
          </p:nvGrpSpPr>
          <p:grpSpPr bwMode="auto">
            <a:xfrm>
              <a:off x="1499291" y="1368845"/>
              <a:ext cx="5346293" cy="2488783"/>
              <a:chOff x="1284977" y="1425991"/>
              <a:chExt cx="5346293" cy="2488783"/>
            </a:xfrm>
          </p:grpSpPr>
          <p:grpSp>
            <p:nvGrpSpPr>
              <p:cNvPr id="130" name="Group 5">
                <a:extLst>
                  <a:ext uri="{FF2B5EF4-FFF2-40B4-BE49-F238E27FC236}">
                    <a16:creationId xmlns:a16="http://schemas.microsoft.com/office/drawing/2014/main" id="{FD6063CA-4CEE-4110-BDB3-0F3B8D69FB57}"/>
                  </a:ext>
                </a:extLst>
              </p:cNvPr>
              <p:cNvGrpSpPr>
                <a:grpSpLocks/>
              </p:cNvGrpSpPr>
              <p:nvPr/>
            </p:nvGrpSpPr>
            <p:grpSpPr bwMode="auto">
              <a:xfrm>
                <a:off x="4983178" y="1863629"/>
                <a:ext cx="687388" cy="185735"/>
                <a:chOff x="9037" y="8192"/>
                <a:chExt cx="1081" cy="292"/>
              </a:xfrm>
            </p:grpSpPr>
            <p:grpSp>
              <p:nvGrpSpPr>
                <p:cNvPr id="234" name="Group 6">
                  <a:extLst>
                    <a:ext uri="{FF2B5EF4-FFF2-40B4-BE49-F238E27FC236}">
                      <a16:creationId xmlns:a16="http://schemas.microsoft.com/office/drawing/2014/main" id="{A695935E-2C44-413F-BE04-11E280FDDAB0}"/>
                    </a:ext>
                  </a:extLst>
                </p:cNvPr>
                <p:cNvGrpSpPr>
                  <a:grpSpLocks/>
                </p:cNvGrpSpPr>
                <p:nvPr/>
              </p:nvGrpSpPr>
              <p:grpSpPr bwMode="auto">
                <a:xfrm rot="-40404">
                  <a:off x="9185" y="8235"/>
                  <a:ext cx="203" cy="249"/>
                  <a:chOff x="4297" y="9376"/>
                  <a:chExt cx="1220" cy="2462"/>
                </a:xfrm>
              </p:grpSpPr>
              <p:sp>
                <p:nvSpPr>
                  <p:cNvPr id="246" name="Arc 7">
                    <a:extLst>
                      <a:ext uri="{FF2B5EF4-FFF2-40B4-BE49-F238E27FC236}">
                        <a16:creationId xmlns:a16="http://schemas.microsoft.com/office/drawing/2014/main" id="{E866A010-C2B0-4D32-8627-D7334AE45B14}"/>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 name="Arc 8">
                    <a:extLst>
                      <a:ext uri="{FF2B5EF4-FFF2-40B4-BE49-F238E27FC236}">
                        <a16:creationId xmlns:a16="http://schemas.microsoft.com/office/drawing/2014/main" id="{AA922C87-C72A-4EBE-AB34-C7AE452CD3A4}"/>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5" name="Group 9">
                  <a:extLst>
                    <a:ext uri="{FF2B5EF4-FFF2-40B4-BE49-F238E27FC236}">
                      <a16:creationId xmlns:a16="http://schemas.microsoft.com/office/drawing/2014/main" id="{F345A572-7EAE-49A2-A402-E20A09525C42}"/>
                    </a:ext>
                  </a:extLst>
                </p:cNvPr>
                <p:cNvGrpSpPr>
                  <a:grpSpLocks/>
                </p:cNvGrpSpPr>
                <p:nvPr/>
              </p:nvGrpSpPr>
              <p:grpSpPr bwMode="auto">
                <a:xfrm rot="-40404">
                  <a:off x="9384" y="8225"/>
                  <a:ext cx="205" cy="249"/>
                  <a:chOff x="4297" y="9376"/>
                  <a:chExt cx="1220" cy="2462"/>
                </a:xfrm>
              </p:grpSpPr>
              <p:sp>
                <p:nvSpPr>
                  <p:cNvPr id="244" name="Arc 10">
                    <a:extLst>
                      <a:ext uri="{FF2B5EF4-FFF2-40B4-BE49-F238E27FC236}">
                        <a16:creationId xmlns:a16="http://schemas.microsoft.com/office/drawing/2014/main" id="{EE2D9CED-5B85-41E0-987F-114BB47516B8}"/>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5" name="Arc 11">
                    <a:extLst>
                      <a:ext uri="{FF2B5EF4-FFF2-40B4-BE49-F238E27FC236}">
                        <a16:creationId xmlns:a16="http://schemas.microsoft.com/office/drawing/2014/main" id="{97C1F147-6EE4-4907-9D72-AAD576F277D9}"/>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 name="Group 12">
                  <a:extLst>
                    <a:ext uri="{FF2B5EF4-FFF2-40B4-BE49-F238E27FC236}">
                      <a16:creationId xmlns:a16="http://schemas.microsoft.com/office/drawing/2014/main" id="{E69EAAD8-561C-4169-BD66-BAD98FB28D67}"/>
                    </a:ext>
                  </a:extLst>
                </p:cNvPr>
                <p:cNvGrpSpPr>
                  <a:grpSpLocks/>
                </p:cNvGrpSpPr>
                <p:nvPr/>
              </p:nvGrpSpPr>
              <p:grpSpPr bwMode="auto">
                <a:xfrm rot="-40404">
                  <a:off x="9572" y="8209"/>
                  <a:ext cx="205" cy="249"/>
                  <a:chOff x="4297" y="9376"/>
                  <a:chExt cx="1220" cy="2462"/>
                </a:xfrm>
              </p:grpSpPr>
              <p:sp>
                <p:nvSpPr>
                  <p:cNvPr id="242" name="Arc 13">
                    <a:extLst>
                      <a:ext uri="{FF2B5EF4-FFF2-40B4-BE49-F238E27FC236}">
                        <a16:creationId xmlns:a16="http://schemas.microsoft.com/office/drawing/2014/main" id="{65D30C48-F261-44EC-8FAB-399745C1601E}"/>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3" name="Arc 14">
                    <a:extLst>
                      <a:ext uri="{FF2B5EF4-FFF2-40B4-BE49-F238E27FC236}">
                        <a16:creationId xmlns:a16="http://schemas.microsoft.com/office/drawing/2014/main" id="{05127AE7-CC80-4481-8B9F-446B0DD42BB3}"/>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 name="Group 15">
                  <a:extLst>
                    <a:ext uri="{FF2B5EF4-FFF2-40B4-BE49-F238E27FC236}">
                      <a16:creationId xmlns:a16="http://schemas.microsoft.com/office/drawing/2014/main" id="{D48E4F34-BA61-4386-99AD-E9F1018D671E}"/>
                    </a:ext>
                  </a:extLst>
                </p:cNvPr>
                <p:cNvGrpSpPr>
                  <a:grpSpLocks/>
                </p:cNvGrpSpPr>
                <p:nvPr/>
              </p:nvGrpSpPr>
              <p:grpSpPr bwMode="auto">
                <a:xfrm rot="-40404">
                  <a:off x="9751" y="8192"/>
                  <a:ext cx="203" cy="249"/>
                  <a:chOff x="4297" y="9376"/>
                  <a:chExt cx="1220" cy="2462"/>
                </a:xfrm>
              </p:grpSpPr>
              <p:sp>
                <p:nvSpPr>
                  <p:cNvPr id="240" name="Arc 16">
                    <a:extLst>
                      <a:ext uri="{FF2B5EF4-FFF2-40B4-BE49-F238E27FC236}">
                        <a16:creationId xmlns:a16="http://schemas.microsoft.com/office/drawing/2014/main" id="{03E1C624-BD68-4D9B-AF42-0C015B611E52}"/>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1" name="Arc 17">
                    <a:extLst>
                      <a:ext uri="{FF2B5EF4-FFF2-40B4-BE49-F238E27FC236}">
                        <a16:creationId xmlns:a16="http://schemas.microsoft.com/office/drawing/2014/main" id="{6EFC4582-36E9-4BFD-8F8F-1346083399D3}"/>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38" name="Line 18">
                  <a:extLst>
                    <a:ext uri="{FF2B5EF4-FFF2-40B4-BE49-F238E27FC236}">
                      <a16:creationId xmlns:a16="http://schemas.microsoft.com/office/drawing/2014/main" id="{124E9E74-E3C5-4A10-806E-DA6702396229}"/>
                    </a:ext>
                  </a:extLst>
                </p:cNvPr>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39" name="Line 19">
                  <a:extLst>
                    <a:ext uri="{FF2B5EF4-FFF2-40B4-BE49-F238E27FC236}">
                      <a16:creationId xmlns:a16="http://schemas.microsoft.com/office/drawing/2014/main" id="{7B358626-710A-42B6-8718-6A36E7A24787}"/>
                    </a:ext>
                  </a:extLst>
                </p:cNvPr>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131" name="Group 20">
                <a:extLst>
                  <a:ext uri="{FF2B5EF4-FFF2-40B4-BE49-F238E27FC236}">
                    <a16:creationId xmlns:a16="http://schemas.microsoft.com/office/drawing/2014/main" id="{C68F39B1-E7E9-4CAD-9D66-86C28269818E}"/>
                  </a:ext>
                </a:extLst>
              </p:cNvPr>
              <p:cNvGrpSpPr>
                <a:grpSpLocks/>
              </p:cNvGrpSpPr>
              <p:nvPr/>
            </p:nvGrpSpPr>
            <p:grpSpPr bwMode="auto">
              <a:xfrm>
                <a:off x="4295791" y="1889113"/>
                <a:ext cx="700087" cy="114300"/>
                <a:chOff x="1796" y="5577"/>
                <a:chExt cx="1102" cy="180"/>
              </a:xfrm>
            </p:grpSpPr>
            <p:grpSp>
              <p:nvGrpSpPr>
                <p:cNvPr id="215" name="Group 21">
                  <a:extLst>
                    <a:ext uri="{FF2B5EF4-FFF2-40B4-BE49-F238E27FC236}">
                      <a16:creationId xmlns:a16="http://schemas.microsoft.com/office/drawing/2014/main" id="{62A6229C-D8F6-4C9E-AD7F-8B14D63C1A11}"/>
                    </a:ext>
                  </a:extLst>
                </p:cNvPr>
                <p:cNvGrpSpPr>
                  <a:grpSpLocks/>
                </p:cNvGrpSpPr>
                <p:nvPr/>
              </p:nvGrpSpPr>
              <p:grpSpPr bwMode="auto">
                <a:xfrm>
                  <a:off x="1796" y="5577"/>
                  <a:ext cx="722" cy="180"/>
                  <a:chOff x="1876" y="5577"/>
                  <a:chExt cx="722" cy="180"/>
                </a:xfrm>
              </p:grpSpPr>
              <p:grpSp>
                <p:nvGrpSpPr>
                  <p:cNvPr id="217" name="Group 22">
                    <a:extLst>
                      <a:ext uri="{FF2B5EF4-FFF2-40B4-BE49-F238E27FC236}">
                        <a16:creationId xmlns:a16="http://schemas.microsoft.com/office/drawing/2014/main" id="{B6CB2B80-812E-47EE-B089-0A0CC73B5C5C}"/>
                      </a:ext>
                    </a:extLst>
                  </p:cNvPr>
                  <p:cNvGrpSpPr>
                    <a:grpSpLocks/>
                  </p:cNvGrpSpPr>
                  <p:nvPr/>
                </p:nvGrpSpPr>
                <p:grpSpPr bwMode="auto">
                  <a:xfrm rot="10739694">
                    <a:off x="2058" y="5577"/>
                    <a:ext cx="540" cy="180"/>
                    <a:chOff x="8257" y="9157"/>
                    <a:chExt cx="1800" cy="180"/>
                  </a:xfrm>
                </p:grpSpPr>
                <p:grpSp>
                  <p:nvGrpSpPr>
                    <p:cNvPr id="219" name="Group 23">
                      <a:extLst>
                        <a:ext uri="{FF2B5EF4-FFF2-40B4-BE49-F238E27FC236}">
                          <a16:creationId xmlns:a16="http://schemas.microsoft.com/office/drawing/2014/main" id="{59B07885-9CA0-40C2-8234-BC82AA59CB53}"/>
                        </a:ext>
                      </a:extLst>
                    </p:cNvPr>
                    <p:cNvGrpSpPr>
                      <a:grpSpLocks/>
                    </p:cNvGrpSpPr>
                    <p:nvPr/>
                  </p:nvGrpSpPr>
                  <p:grpSpPr bwMode="auto">
                    <a:xfrm>
                      <a:off x="8617" y="9157"/>
                      <a:ext cx="360" cy="180"/>
                      <a:chOff x="8617" y="9157"/>
                      <a:chExt cx="360" cy="180"/>
                    </a:xfrm>
                  </p:grpSpPr>
                  <p:sp>
                    <p:nvSpPr>
                      <p:cNvPr id="232" name="Line 24">
                        <a:extLst>
                          <a:ext uri="{FF2B5EF4-FFF2-40B4-BE49-F238E27FC236}">
                            <a16:creationId xmlns:a16="http://schemas.microsoft.com/office/drawing/2014/main" id="{2ED8FE2F-969B-46D9-A18B-A2D9DF538C4C}"/>
                          </a:ext>
                        </a:extLst>
                      </p:cNvPr>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3" name="Line 25">
                        <a:extLst>
                          <a:ext uri="{FF2B5EF4-FFF2-40B4-BE49-F238E27FC236}">
                            <a16:creationId xmlns:a16="http://schemas.microsoft.com/office/drawing/2014/main" id="{C932B9B1-BD99-4BB3-9391-EF991EB5D598}"/>
                          </a:ext>
                        </a:extLst>
                      </p:cNvPr>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0" name="Group 26">
                      <a:extLst>
                        <a:ext uri="{FF2B5EF4-FFF2-40B4-BE49-F238E27FC236}">
                          <a16:creationId xmlns:a16="http://schemas.microsoft.com/office/drawing/2014/main" id="{0F1B6EA2-6484-4BD9-83BC-9C2796CBEDDA}"/>
                        </a:ext>
                      </a:extLst>
                    </p:cNvPr>
                    <p:cNvGrpSpPr>
                      <a:grpSpLocks/>
                    </p:cNvGrpSpPr>
                    <p:nvPr/>
                  </p:nvGrpSpPr>
                  <p:grpSpPr bwMode="auto">
                    <a:xfrm>
                      <a:off x="8977" y="9157"/>
                      <a:ext cx="360" cy="180"/>
                      <a:chOff x="8617" y="9157"/>
                      <a:chExt cx="360" cy="180"/>
                    </a:xfrm>
                  </p:grpSpPr>
                  <p:sp>
                    <p:nvSpPr>
                      <p:cNvPr id="230" name="Line 27">
                        <a:extLst>
                          <a:ext uri="{FF2B5EF4-FFF2-40B4-BE49-F238E27FC236}">
                            <a16:creationId xmlns:a16="http://schemas.microsoft.com/office/drawing/2014/main" id="{14E2526A-9BB0-4CBF-A2FD-1BA6DD606FF1}"/>
                          </a:ext>
                        </a:extLst>
                      </p:cNvPr>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1" name="Line 28">
                        <a:extLst>
                          <a:ext uri="{FF2B5EF4-FFF2-40B4-BE49-F238E27FC236}">
                            <a16:creationId xmlns:a16="http://schemas.microsoft.com/office/drawing/2014/main" id="{F55214E8-623A-4BE7-9294-235CCB6D3DFD}"/>
                          </a:ext>
                        </a:extLst>
                      </p:cNvPr>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1" name="Group 29">
                      <a:extLst>
                        <a:ext uri="{FF2B5EF4-FFF2-40B4-BE49-F238E27FC236}">
                          <a16:creationId xmlns:a16="http://schemas.microsoft.com/office/drawing/2014/main" id="{F2513B8D-4621-4EA0-9D12-854BABC49163}"/>
                        </a:ext>
                      </a:extLst>
                    </p:cNvPr>
                    <p:cNvGrpSpPr>
                      <a:grpSpLocks/>
                    </p:cNvGrpSpPr>
                    <p:nvPr/>
                  </p:nvGrpSpPr>
                  <p:grpSpPr bwMode="auto">
                    <a:xfrm>
                      <a:off x="9337" y="9157"/>
                      <a:ext cx="360" cy="180"/>
                      <a:chOff x="8617" y="9157"/>
                      <a:chExt cx="360" cy="180"/>
                    </a:xfrm>
                  </p:grpSpPr>
                  <p:sp>
                    <p:nvSpPr>
                      <p:cNvPr id="228" name="Line 30">
                        <a:extLst>
                          <a:ext uri="{FF2B5EF4-FFF2-40B4-BE49-F238E27FC236}">
                            <a16:creationId xmlns:a16="http://schemas.microsoft.com/office/drawing/2014/main" id="{4E85C9FE-A500-4278-AFA4-4B7E9EC8B8A9}"/>
                          </a:ext>
                        </a:extLst>
                      </p:cNvPr>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9" name="Line 31">
                        <a:extLst>
                          <a:ext uri="{FF2B5EF4-FFF2-40B4-BE49-F238E27FC236}">
                            <a16:creationId xmlns:a16="http://schemas.microsoft.com/office/drawing/2014/main" id="{86E24F76-3E16-4CD8-9B4E-8F84D32DB9F3}"/>
                          </a:ext>
                        </a:extLst>
                      </p:cNvPr>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2" name="Group 32">
                      <a:extLst>
                        <a:ext uri="{FF2B5EF4-FFF2-40B4-BE49-F238E27FC236}">
                          <a16:creationId xmlns:a16="http://schemas.microsoft.com/office/drawing/2014/main" id="{C430F35E-608D-42B5-B1E2-9AE574B27C31}"/>
                        </a:ext>
                      </a:extLst>
                    </p:cNvPr>
                    <p:cNvGrpSpPr>
                      <a:grpSpLocks/>
                    </p:cNvGrpSpPr>
                    <p:nvPr/>
                  </p:nvGrpSpPr>
                  <p:grpSpPr bwMode="auto">
                    <a:xfrm>
                      <a:off x="9697" y="9157"/>
                      <a:ext cx="360" cy="180"/>
                      <a:chOff x="8617" y="9157"/>
                      <a:chExt cx="360" cy="180"/>
                    </a:xfrm>
                  </p:grpSpPr>
                  <p:sp>
                    <p:nvSpPr>
                      <p:cNvPr id="226" name="Line 33">
                        <a:extLst>
                          <a:ext uri="{FF2B5EF4-FFF2-40B4-BE49-F238E27FC236}">
                            <a16:creationId xmlns:a16="http://schemas.microsoft.com/office/drawing/2014/main" id="{7EEB77DB-F730-4AA1-829B-AC7B43BB3F9C}"/>
                          </a:ext>
                        </a:extLst>
                      </p:cNvPr>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 name="Line 34">
                        <a:extLst>
                          <a:ext uri="{FF2B5EF4-FFF2-40B4-BE49-F238E27FC236}">
                            <a16:creationId xmlns:a16="http://schemas.microsoft.com/office/drawing/2014/main" id="{CC886DCC-EDD0-415E-8394-F891E490C5CD}"/>
                          </a:ext>
                        </a:extLst>
                      </p:cNvPr>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3" name="Group 35">
                      <a:extLst>
                        <a:ext uri="{FF2B5EF4-FFF2-40B4-BE49-F238E27FC236}">
                          <a16:creationId xmlns:a16="http://schemas.microsoft.com/office/drawing/2014/main" id="{F2C7AA81-5929-4E45-B5EA-1C7E9DDBD5C3}"/>
                        </a:ext>
                      </a:extLst>
                    </p:cNvPr>
                    <p:cNvGrpSpPr>
                      <a:grpSpLocks/>
                    </p:cNvGrpSpPr>
                    <p:nvPr/>
                  </p:nvGrpSpPr>
                  <p:grpSpPr bwMode="auto">
                    <a:xfrm>
                      <a:off x="8257" y="9157"/>
                      <a:ext cx="360" cy="180"/>
                      <a:chOff x="8617" y="9157"/>
                      <a:chExt cx="360" cy="180"/>
                    </a:xfrm>
                  </p:grpSpPr>
                  <p:sp>
                    <p:nvSpPr>
                      <p:cNvPr id="224" name="Line 36">
                        <a:extLst>
                          <a:ext uri="{FF2B5EF4-FFF2-40B4-BE49-F238E27FC236}">
                            <a16:creationId xmlns:a16="http://schemas.microsoft.com/office/drawing/2014/main" id="{D05BC9C6-38A8-4A81-8612-99C38B2E9AE8}"/>
                          </a:ext>
                        </a:extLst>
                      </p:cNvPr>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5" name="Line 37">
                        <a:extLst>
                          <a:ext uri="{FF2B5EF4-FFF2-40B4-BE49-F238E27FC236}">
                            <a16:creationId xmlns:a16="http://schemas.microsoft.com/office/drawing/2014/main" id="{8EB3ABA1-81EA-4CCC-882B-F74D8F74A96C}"/>
                          </a:ext>
                        </a:extLst>
                      </p:cNvPr>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18" name="Line 38">
                    <a:extLst>
                      <a:ext uri="{FF2B5EF4-FFF2-40B4-BE49-F238E27FC236}">
                        <a16:creationId xmlns:a16="http://schemas.microsoft.com/office/drawing/2014/main" id="{8ADB3D6F-A55A-4316-AC9F-347242EBA712}"/>
                      </a:ext>
                    </a:extLst>
                  </p:cNvPr>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16" name="Line 39">
                  <a:extLst>
                    <a:ext uri="{FF2B5EF4-FFF2-40B4-BE49-F238E27FC236}">
                      <a16:creationId xmlns:a16="http://schemas.microsoft.com/office/drawing/2014/main" id="{82D38A6A-B905-4BB0-8CD2-468EFAFECDF2}"/>
                    </a:ext>
                  </a:extLst>
                </p:cNvPr>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grpSp>
            <p:nvGrpSpPr>
              <p:cNvPr id="132" name="Group 40">
                <a:extLst>
                  <a:ext uri="{FF2B5EF4-FFF2-40B4-BE49-F238E27FC236}">
                    <a16:creationId xmlns:a16="http://schemas.microsoft.com/office/drawing/2014/main" id="{FE3E36F9-DFED-4DE7-972D-2080DE13F9D5}"/>
                  </a:ext>
                </a:extLst>
              </p:cNvPr>
              <p:cNvGrpSpPr>
                <a:grpSpLocks/>
              </p:cNvGrpSpPr>
              <p:nvPr/>
            </p:nvGrpSpPr>
            <p:grpSpPr bwMode="auto">
              <a:xfrm rot="306510">
                <a:off x="3013713" y="1892463"/>
                <a:ext cx="431165" cy="1568449"/>
                <a:chOff x="6104" y="5493"/>
                <a:chExt cx="679" cy="2827"/>
              </a:xfrm>
            </p:grpSpPr>
            <p:grpSp>
              <p:nvGrpSpPr>
                <p:cNvPr id="183" name="Group 41">
                  <a:extLst>
                    <a:ext uri="{FF2B5EF4-FFF2-40B4-BE49-F238E27FC236}">
                      <a16:creationId xmlns:a16="http://schemas.microsoft.com/office/drawing/2014/main" id="{9FEC8C06-A3B8-4543-82BA-B657A9B8C4D3}"/>
                    </a:ext>
                  </a:extLst>
                </p:cNvPr>
                <p:cNvGrpSpPr>
                  <a:grpSpLocks/>
                </p:cNvGrpSpPr>
                <p:nvPr/>
              </p:nvGrpSpPr>
              <p:grpSpPr bwMode="auto">
                <a:xfrm>
                  <a:off x="6104" y="5493"/>
                  <a:ext cx="663" cy="2544"/>
                  <a:chOff x="6104" y="5493"/>
                  <a:chExt cx="663" cy="2544"/>
                </a:xfrm>
              </p:grpSpPr>
              <p:grpSp>
                <p:nvGrpSpPr>
                  <p:cNvPr id="185" name="Group 42">
                    <a:extLst>
                      <a:ext uri="{FF2B5EF4-FFF2-40B4-BE49-F238E27FC236}">
                        <a16:creationId xmlns:a16="http://schemas.microsoft.com/office/drawing/2014/main" id="{FD480069-F4AF-4EFC-9F3A-7805E8FD8BBE}"/>
                      </a:ext>
                    </a:extLst>
                  </p:cNvPr>
                  <p:cNvGrpSpPr>
                    <a:grpSpLocks/>
                  </p:cNvGrpSpPr>
                  <p:nvPr/>
                </p:nvGrpSpPr>
                <p:grpSpPr bwMode="auto">
                  <a:xfrm>
                    <a:off x="6104" y="5493"/>
                    <a:ext cx="663" cy="2302"/>
                    <a:chOff x="6104" y="5493"/>
                    <a:chExt cx="663" cy="2302"/>
                  </a:xfrm>
                </p:grpSpPr>
                <p:grpSp>
                  <p:nvGrpSpPr>
                    <p:cNvPr id="189" name="Group 43">
                      <a:extLst>
                        <a:ext uri="{FF2B5EF4-FFF2-40B4-BE49-F238E27FC236}">
                          <a16:creationId xmlns:a16="http://schemas.microsoft.com/office/drawing/2014/main" id="{1F55B7F1-8907-4359-A2B4-7DBC8AA6EB88}"/>
                        </a:ext>
                      </a:extLst>
                    </p:cNvPr>
                    <p:cNvGrpSpPr>
                      <a:grpSpLocks/>
                    </p:cNvGrpSpPr>
                    <p:nvPr/>
                  </p:nvGrpSpPr>
                  <p:grpSpPr bwMode="auto">
                    <a:xfrm rot="144924">
                      <a:off x="6104" y="5769"/>
                      <a:ext cx="663" cy="2026"/>
                      <a:chOff x="2125" y="8571"/>
                      <a:chExt cx="663" cy="2026"/>
                    </a:xfrm>
                  </p:grpSpPr>
                  <p:grpSp>
                    <p:nvGrpSpPr>
                      <p:cNvPr id="191" name="Group 44">
                        <a:extLst>
                          <a:ext uri="{FF2B5EF4-FFF2-40B4-BE49-F238E27FC236}">
                            <a16:creationId xmlns:a16="http://schemas.microsoft.com/office/drawing/2014/main" id="{AE2F9DCB-2DDE-4AC3-A55D-A15E916EEFE5}"/>
                          </a:ext>
                        </a:extLst>
                      </p:cNvPr>
                      <p:cNvGrpSpPr>
                        <a:grpSpLocks/>
                      </p:cNvGrpSpPr>
                      <p:nvPr/>
                    </p:nvGrpSpPr>
                    <p:grpSpPr bwMode="auto">
                      <a:xfrm rot="5321579">
                        <a:off x="2211" y="8485"/>
                        <a:ext cx="275" cy="448"/>
                        <a:chOff x="4297" y="9376"/>
                        <a:chExt cx="1220" cy="2462"/>
                      </a:xfrm>
                    </p:grpSpPr>
                    <p:sp>
                      <p:nvSpPr>
                        <p:cNvPr id="213" name="Arc 45">
                          <a:extLst>
                            <a:ext uri="{FF2B5EF4-FFF2-40B4-BE49-F238E27FC236}">
                              <a16:creationId xmlns:a16="http://schemas.microsoft.com/office/drawing/2014/main" id="{7514DE4F-A3B5-46F0-99BA-F0D24DBC34A3}"/>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14" name="Arc 46">
                          <a:extLst>
                            <a:ext uri="{FF2B5EF4-FFF2-40B4-BE49-F238E27FC236}">
                              <a16:creationId xmlns:a16="http://schemas.microsoft.com/office/drawing/2014/main" id="{64539E32-4FC2-412E-B3E2-88CC92CCA760}"/>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2" name="Group 47">
                        <a:extLst>
                          <a:ext uri="{FF2B5EF4-FFF2-40B4-BE49-F238E27FC236}">
                            <a16:creationId xmlns:a16="http://schemas.microsoft.com/office/drawing/2014/main" id="{FFDF22DC-80E8-41E5-98CF-70B9A243C202}"/>
                          </a:ext>
                        </a:extLst>
                      </p:cNvPr>
                      <p:cNvGrpSpPr>
                        <a:grpSpLocks/>
                      </p:cNvGrpSpPr>
                      <p:nvPr/>
                    </p:nvGrpSpPr>
                    <p:grpSpPr bwMode="auto">
                      <a:xfrm rot="5321579">
                        <a:off x="2242" y="8718"/>
                        <a:ext cx="275" cy="449"/>
                        <a:chOff x="4297" y="9376"/>
                        <a:chExt cx="1220" cy="2462"/>
                      </a:xfrm>
                    </p:grpSpPr>
                    <p:sp>
                      <p:nvSpPr>
                        <p:cNvPr id="211" name="Arc 48">
                          <a:extLst>
                            <a:ext uri="{FF2B5EF4-FFF2-40B4-BE49-F238E27FC236}">
                              <a16:creationId xmlns:a16="http://schemas.microsoft.com/office/drawing/2014/main" id="{424B510B-BDA3-4BA3-B0F4-43511013C19A}"/>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12" name="Arc 49">
                          <a:extLst>
                            <a:ext uri="{FF2B5EF4-FFF2-40B4-BE49-F238E27FC236}">
                              <a16:creationId xmlns:a16="http://schemas.microsoft.com/office/drawing/2014/main" id="{0D12B4FB-7101-4FC6-898C-41A6B74D00F4}"/>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3" name="Group 50">
                        <a:extLst>
                          <a:ext uri="{FF2B5EF4-FFF2-40B4-BE49-F238E27FC236}">
                            <a16:creationId xmlns:a16="http://schemas.microsoft.com/office/drawing/2014/main" id="{C1559EEF-9B3A-4983-9704-D93A57D42DD1}"/>
                          </a:ext>
                        </a:extLst>
                      </p:cNvPr>
                      <p:cNvGrpSpPr>
                        <a:grpSpLocks/>
                      </p:cNvGrpSpPr>
                      <p:nvPr/>
                    </p:nvGrpSpPr>
                    <p:grpSpPr bwMode="auto">
                      <a:xfrm rot="5321579">
                        <a:off x="2262" y="8984"/>
                        <a:ext cx="275" cy="448"/>
                        <a:chOff x="4297" y="9376"/>
                        <a:chExt cx="1220" cy="2462"/>
                      </a:xfrm>
                    </p:grpSpPr>
                    <p:sp>
                      <p:nvSpPr>
                        <p:cNvPr id="209" name="Arc 51">
                          <a:extLst>
                            <a:ext uri="{FF2B5EF4-FFF2-40B4-BE49-F238E27FC236}">
                              <a16:creationId xmlns:a16="http://schemas.microsoft.com/office/drawing/2014/main" id="{1246436E-4F3D-4F65-B32D-2C8E2BE8CC1E}"/>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10" name="Arc 52">
                          <a:extLst>
                            <a:ext uri="{FF2B5EF4-FFF2-40B4-BE49-F238E27FC236}">
                              <a16:creationId xmlns:a16="http://schemas.microsoft.com/office/drawing/2014/main" id="{69A7D3E0-2F22-46FF-A920-8CA16189DE1F}"/>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4" name="Group 53">
                        <a:extLst>
                          <a:ext uri="{FF2B5EF4-FFF2-40B4-BE49-F238E27FC236}">
                            <a16:creationId xmlns:a16="http://schemas.microsoft.com/office/drawing/2014/main" id="{16171B5D-1BC7-408D-B743-0C0CA9BF3471}"/>
                          </a:ext>
                        </a:extLst>
                      </p:cNvPr>
                      <p:cNvGrpSpPr>
                        <a:grpSpLocks/>
                      </p:cNvGrpSpPr>
                      <p:nvPr/>
                    </p:nvGrpSpPr>
                    <p:grpSpPr bwMode="auto">
                      <a:xfrm rot="5321579">
                        <a:off x="2293" y="9237"/>
                        <a:ext cx="275" cy="449"/>
                        <a:chOff x="4297" y="9376"/>
                        <a:chExt cx="1220" cy="2462"/>
                      </a:xfrm>
                    </p:grpSpPr>
                    <p:sp>
                      <p:nvSpPr>
                        <p:cNvPr id="207" name="Arc 54">
                          <a:extLst>
                            <a:ext uri="{FF2B5EF4-FFF2-40B4-BE49-F238E27FC236}">
                              <a16:creationId xmlns:a16="http://schemas.microsoft.com/office/drawing/2014/main" id="{4758BDEC-C3DF-4239-BF24-3860F23C084C}"/>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08" name="Arc 55">
                          <a:extLst>
                            <a:ext uri="{FF2B5EF4-FFF2-40B4-BE49-F238E27FC236}">
                              <a16:creationId xmlns:a16="http://schemas.microsoft.com/office/drawing/2014/main" id="{5500955D-781C-4109-AFEE-504CB82F6041}"/>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5" name="Group 56">
                        <a:extLst>
                          <a:ext uri="{FF2B5EF4-FFF2-40B4-BE49-F238E27FC236}">
                            <a16:creationId xmlns:a16="http://schemas.microsoft.com/office/drawing/2014/main" id="{E42C5499-27B5-407D-BB42-442DED51EC6C}"/>
                          </a:ext>
                        </a:extLst>
                      </p:cNvPr>
                      <p:cNvGrpSpPr>
                        <a:grpSpLocks/>
                      </p:cNvGrpSpPr>
                      <p:nvPr/>
                    </p:nvGrpSpPr>
                    <p:grpSpPr bwMode="auto">
                      <a:xfrm rot="5321579">
                        <a:off x="2326" y="9482"/>
                        <a:ext cx="275" cy="448"/>
                        <a:chOff x="4297" y="9376"/>
                        <a:chExt cx="1220" cy="2462"/>
                      </a:xfrm>
                    </p:grpSpPr>
                    <p:sp>
                      <p:nvSpPr>
                        <p:cNvPr id="205" name="Arc 57">
                          <a:extLst>
                            <a:ext uri="{FF2B5EF4-FFF2-40B4-BE49-F238E27FC236}">
                              <a16:creationId xmlns:a16="http://schemas.microsoft.com/office/drawing/2014/main" id="{2FF56E78-6AB3-44C4-8438-C508081C7D30}"/>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06" name="Arc 58">
                          <a:extLst>
                            <a:ext uri="{FF2B5EF4-FFF2-40B4-BE49-F238E27FC236}">
                              <a16:creationId xmlns:a16="http://schemas.microsoft.com/office/drawing/2014/main" id="{C3A1AFF1-2D24-4FAD-BD66-3D2229007D68}"/>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6" name="Group 59">
                        <a:extLst>
                          <a:ext uri="{FF2B5EF4-FFF2-40B4-BE49-F238E27FC236}">
                            <a16:creationId xmlns:a16="http://schemas.microsoft.com/office/drawing/2014/main" id="{F043DAFD-4DCD-41F2-A441-14E261DDCB5F}"/>
                          </a:ext>
                        </a:extLst>
                      </p:cNvPr>
                      <p:cNvGrpSpPr>
                        <a:grpSpLocks/>
                      </p:cNvGrpSpPr>
                      <p:nvPr/>
                    </p:nvGrpSpPr>
                    <p:grpSpPr bwMode="auto">
                      <a:xfrm rot="5321579">
                        <a:off x="2362" y="9738"/>
                        <a:ext cx="275" cy="448"/>
                        <a:chOff x="4297" y="9376"/>
                        <a:chExt cx="1220" cy="2462"/>
                      </a:xfrm>
                    </p:grpSpPr>
                    <p:sp>
                      <p:nvSpPr>
                        <p:cNvPr id="203" name="Arc 60">
                          <a:extLst>
                            <a:ext uri="{FF2B5EF4-FFF2-40B4-BE49-F238E27FC236}">
                              <a16:creationId xmlns:a16="http://schemas.microsoft.com/office/drawing/2014/main" id="{9276A378-16E2-45E4-B02E-8CCEFFDE3B14}"/>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04" name="Arc 61">
                          <a:extLst>
                            <a:ext uri="{FF2B5EF4-FFF2-40B4-BE49-F238E27FC236}">
                              <a16:creationId xmlns:a16="http://schemas.microsoft.com/office/drawing/2014/main" id="{106D6325-550B-4B4A-94C7-AE42FA627196}"/>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7" name="Group 62">
                        <a:extLst>
                          <a:ext uri="{FF2B5EF4-FFF2-40B4-BE49-F238E27FC236}">
                            <a16:creationId xmlns:a16="http://schemas.microsoft.com/office/drawing/2014/main" id="{7DE38DD6-B144-4142-8D4B-C60292315D4C}"/>
                          </a:ext>
                        </a:extLst>
                      </p:cNvPr>
                      <p:cNvGrpSpPr>
                        <a:grpSpLocks/>
                      </p:cNvGrpSpPr>
                      <p:nvPr/>
                    </p:nvGrpSpPr>
                    <p:grpSpPr bwMode="auto">
                      <a:xfrm rot="5321579">
                        <a:off x="2393" y="9991"/>
                        <a:ext cx="275" cy="449"/>
                        <a:chOff x="4297" y="9376"/>
                        <a:chExt cx="1220" cy="2462"/>
                      </a:xfrm>
                    </p:grpSpPr>
                    <p:sp>
                      <p:nvSpPr>
                        <p:cNvPr id="201" name="Arc 63">
                          <a:extLst>
                            <a:ext uri="{FF2B5EF4-FFF2-40B4-BE49-F238E27FC236}">
                              <a16:creationId xmlns:a16="http://schemas.microsoft.com/office/drawing/2014/main" id="{0973E6B4-DEB9-45FD-8A20-000A7ED6D9C2}"/>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02" name="Arc 64">
                          <a:extLst>
                            <a:ext uri="{FF2B5EF4-FFF2-40B4-BE49-F238E27FC236}">
                              <a16:creationId xmlns:a16="http://schemas.microsoft.com/office/drawing/2014/main" id="{7F0300AA-2DBB-4166-A842-24C53688931E}"/>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8" name="Group 65">
                        <a:extLst>
                          <a:ext uri="{FF2B5EF4-FFF2-40B4-BE49-F238E27FC236}">
                            <a16:creationId xmlns:a16="http://schemas.microsoft.com/office/drawing/2014/main" id="{3551AAE5-5EC2-4DDA-A794-513A1C30741E}"/>
                          </a:ext>
                        </a:extLst>
                      </p:cNvPr>
                      <p:cNvGrpSpPr>
                        <a:grpSpLocks/>
                      </p:cNvGrpSpPr>
                      <p:nvPr/>
                    </p:nvGrpSpPr>
                    <p:grpSpPr bwMode="auto">
                      <a:xfrm rot="5321579">
                        <a:off x="2426" y="10236"/>
                        <a:ext cx="275" cy="448"/>
                        <a:chOff x="4297" y="9376"/>
                        <a:chExt cx="1220" cy="2462"/>
                      </a:xfrm>
                    </p:grpSpPr>
                    <p:sp>
                      <p:nvSpPr>
                        <p:cNvPr id="199" name="Arc 66">
                          <a:extLst>
                            <a:ext uri="{FF2B5EF4-FFF2-40B4-BE49-F238E27FC236}">
                              <a16:creationId xmlns:a16="http://schemas.microsoft.com/office/drawing/2014/main" id="{3A27C1C9-E13A-4173-BD95-F69F69A5C30B}"/>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00" name="Arc 67">
                          <a:extLst>
                            <a:ext uri="{FF2B5EF4-FFF2-40B4-BE49-F238E27FC236}">
                              <a16:creationId xmlns:a16="http://schemas.microsoft.com/office/drawing/2014/main" id="{E424667B-70EC-47F9-A62E-8B63C5C4F5F4}"/>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90" name="Freeform 68">
                      <a:extLst>
                        <a:ext uri="{FF2B5EF4-FFF2-40B4-BE49-F238E27FC236}">
                          <a16:creationId xmlns:a16="http://schemas.microsoft.com/office/drawing/2014/main" id="{B893B73F-7D02-476C-844B-498B82AAB6B1}"/>
                        </a:ext>
                      </a:extLst>
                    </p:cNvPr>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86" name="Group 69">
                    <a:extLst>
                      <a:ext uri="{FF2B5EF4-FFF2-40B4-BE49-F238E27FC236}">
                        <a16:creationId xmlns:a16="http://schemas.microsoft.com/office/drawing/2014/main" id="{FF8C25BE-D51E-49D1-88DE-80A90DEBE0B8}"/>
                      </a:ext>
                    </a:extLst>
                  </p:cNvPr>
                  <p:cNvGrpSpPr>
                    <a:grpSpLocks/>
                  </p:cNvGrpSpPr>
                  <p:nvPr/>
                </p:nvGrpSpPr>
                <p:grpSpPr bwMode="auto">
                  <a:xfrm rot="5321579">
                    <a:off x="6376" y="7676"/>
                    <a:ext cx="275" cy="448"/>
                    <a:chOff x="4297" y="9376"/>
                    <a:chExt cx="1220" cy="2462"/>
                  </a:xfrm>
                </p:grpSpPr>
                <p:sp>
                  <p:nvSpPr>
                    <p:cNvPr id="187" name="Arc 70">
                      <a:extLst>
                        <a:ext uri="{FF2B5EF4-FFF2-40B4-BE49-F238E27FC236}">
                          <a16:creationId xmlns:a16="http://schemas.microsoft.com/office/drawing/2014/main" id="{8AC7AF06-7794-4612-815A-A214EBC057A9}"/>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88" name="Arc 71">
                      <a:extLst>
                        <a:ext uri="{FF2B5EF4-FFF2-40B4-BE49-F238E27FC236}">
                          <a16:creationId xmlns:a16="http://schemas.microsoft.com/office/drawing/2014/main" id="{F09CF4DE-7ADF-4BA8-ADDC-5F807FED301B}"/>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84" name="Freeform 72">
                  <a:extLst>
                    <a:ext uri="{FF2B5EF4-FFF2-40B4-BE49-F238E27FC236}">
                      <a16:creationId xmlns:a16="http://schemas.microsoft.com/office/drawing/2014/main" id="{537D4F27-380C-44B9-B168-D7BA006847F1}"/>
                    </a:ext>
                  </a:extLst>
                </p:cNvPr>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133" name="Group 73">
                <a:extLst>
                  <a:ext uri="{FF2B5EF4-FFF2-40B4-BE49-F238E27FC236}">
                    <a16:creationId xmlns:a16="http://schemas.microsoft.com/office/drawing/2014/main" id="{B4BCA9C4-6CE1-4289-BFAD-943EE0006087}"/>
                  </a:ext>
                </a:extLst>
              </p:cNvPr>
              <p:cNvGrpSpPr>
                <a:grpSpLocks/>
              </p:cNvGrpSpPr>
              <p:nvPr/>
            </p:nvGrpSpPr>
            <p:grpSpPr bwMode="auto">
              <a:xfrm rot="-10504226">
                <a:off x="3570305" y="1898467"/>
                <a:ext cx="431165" cy="1562100"/>
                <a:chOff x="6104" y="5493"/>
                <a:chExt cx="679" cy="2827"/>
              </a:xfrm>
            </p:grpSpPr>
            <p:grpSp>
              <p:nvGrpSpPr>
                <p:cNvPr id="151" name="Group 74">
                  <a:extLst>
                    <a:ext uri="{FF2B5EF4-FFF2-40B4-BE49-F238E27FC236}">
                      <a16:creationId xmlns:a16="http://schemas.microsoft.com/office/drawing/2014/main" id="{99AC10D5-853C-4A4A-BF2F-3A23C9365A6F}"/>
                    </a:ext>
                  </a:extLst>
                </p:cNvPr>
                <p:cNvGrpSpPr>
                  <a:grpSpLocks/>
                </p:cNvGrpSpPr>
                <p:nvPr/>
              </p:nvGrpSpPr>
              <p:grpSpPr bwMode="auto">
                <a:xfrm>
                  <a:off x="6104" y="5493"/>
                  <a:ext cx="663" cy="2544"/>
                  <a:chOff x="6104" y="5493"/>
                  <a:chExt cx="663" cy="2544"/>
                </a:xfrm>
              </p:grpSpPr>
              <p:grpSp>
                <p:nvGrpSpPr>
                  <p:cNvPr id="153" name="Group 75">
                    <a:extLst>
                      <a:ext uri="{FF2B5EF4-FFF2-40B4-BE49-F238E27FC236}">
                        <a16:creationId xmlns:a16="http://schemas.microsoft.com/office/drawing/2014/main" id="{DF913E21-D2ED-476C-9597-2EC55BFEA8F6}"/>
                      </a:ext>
                    </a:extLst>
                  </p:cNvPr>
                  <p:cNvGrpSpPr>
                    <a:grpSpLocks/>
                  </p:cNvGrpSpPr>
                  <p:nvPr/>
                </p:nvGrpSpPr>
                <p:grpSpPr bwMode="auto">
                  <a:xfrm>
                    <a:off x="6104" y="5493"/>
                    <a:ext cx="663" cy="2302"/>
                    <a:chOff x="6104" y="5493"/>
                    <a:chExt cx="663" cy="2302"/>
                  </a:xfrm>
                </p:grpSpPr>
                <p:grpSp>
                  <p:nvGrpSpPr>
                    <p:cNvPr id="157" name="Group 76">
                      <a:extLst>
                        <a:ext uri="{FF2B5EF4-FFF2-40B4-BE49-F238E27FC236}">
                          <a16:creationId xmlns:a16="http://schemas.microsoft.com/office/drawing/2014/main" id="{D11AA8F0-6E74-4C81-B663-2D1AFE945DFC}"/>
                        </a:ext>
                      </a:extLst>
                    </p:cNvPr>
                    <p:cNvGrpSpPr>
                      <a:grpSpLocks/>
                    </p:cNvGrpSpPr>
                    <p:nvPr/>
                  </p:nvGrpSpPr>
                  <p:grpSpPr bwMode="auto">
                    <a:xfrm rot="144924">
                      <a:off x="6104" y="5769"/>
                      <a:ext cx="663" cy="2026"/>
                      <a:chOff x="2125" y="8571"/>
                      <a:chExt cx="663" cy="2026"/>
                    </a:xfrm>
                  </p:grpSpPr>
                  <p:grpSp>
                    <p:nvGrpSpPr>
                      <p:cNvPr id="159" name="Group 77">
                        <a:extLst>
                          <a:ext uri="{FF2B5EF4-FFF2-40B4-BE49-F238E27FC236}">
                            <a16:creationId xmlns:a16="http://schemas.microsoft.com/office/drawing/2014/main" id="{86CE1508-A95E-4B56-9B99-8A59FF848D2C}"/>
                          </a:ext>
                        </a:extLst>
                      </p:cNvPr>
                      <p:cNvGrpSpPr>
                        <a:grpSpLocks/>
                      </p:cNvGrpSpPr>
                      <p:nvPr/>
                    </p:nvGrpSpPr>
                    <p:grpSpPr bwMode="auto">
                      <a:xfrm rot="5321579">
                        <a:off x="2211" y="8485"/>
                        <a:ext cx="275" cy="448"/>
                        <a:chOff x="4297" y="9376"/>
                        <a:chExt cx="1220" cy="2462"/>
                      </a:xfrm>
                    </p:grpSpPr>
                    <p:sp>
                      <p:nvSpPr>
                        <p:cNvPr id="181" name="Arc 78">
                          <a:extLst>
                            <a:ext uri="{FF2B5EF4-FFF2-40B4-BE49-F238E27FC236}">
                              <a16:creationId xmlns:a16="http://schemas.microsoft.com/office/drawing/2014/main" id="{0A12EE81-F15A-4E2C-A01C-83D76A982B7C}"/>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82" name="Arc 79">
                          <a:extLst>
                            <a:ext uri="{FF2B5EF4-FFF2-40B4-BE49-F238E27FC236}">
                              <a16:creationId xmlns:a16="http://schemas.microsoft.com/office/drawing/2014/main" id="{05F9B68C-64BD-4EC3-A1A5-305C6516ED30}"/>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0" name="Group 80">
                        <a:extLst>
                          <a:ext uri="{FF2B5EF4-FFF2-40B4-BE49-F238E27FC236}">
                            <a16:creationId xmlns:a16="http://schemas.microsoft.com/office/drawing/2014/main" id="{38AE09D8-44E4-4049-8300-A79A6559F827}"/>
                          </a:ext>
                        </a:extLst>
                      </p:cNvPr>
                      <p:cNvGrpSpPr>
                        <a:grpSpLocks/>
                      </p:cNvGrpSpPr>
                      <p:nvPr/>
                    </p:nvGrpSpPr>
                    <p:grpSpPr bwMode="auto">
                      <a:xfrm rot="5321579">
                        <a:off x="2242" y="8718"/>
                        <a:ext cx="275" cy="449"/>
                        <a:chOff x="4297" y="9376"/>
                        <a:chExt cx="1220" cy="2462"/>
                      </a:xfrm>
                    </p:grpSpPr>
                    <p:sp>
                      <p:nvSpPr>
                        <p:cNvPr id="179" name="Arc 81">
                          <a:extLst>
                            <a:ext uri="{FF2B5EF4-FFF2-40B4-BE49-F238E27FC236}">
                              <a16:creationId xmlns:a16="http://schemas.microsoft.com/office/drawing/2014/main" id="{97901833-1639-4987-9D58-252D55FFBB80}"/>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80" name="Arc 82">
                          <a:extLst>
                            <a:ext uri="{FF2B5EF4-FFF2-40B4-BE49-F238E27FC236}">
                              <a16:creationId xmlns:a16="http://schemas.microsoft.com/office/drawing/2014/main" id="{AA577B38-B7F5-4D23-B6B4-19288FC2F753}"/>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1" name="Group 83">
                        <a:extLst>
                          <a:ext uri="{FF2B5EF4-FFF2-40B4-BE49-F238E27FC236}">
                            <a16:creationId xmlns:a16="http://schemas.microsoft.com/office/drawing/2014/main" id="{127BB550-C423-4A74-84FE-4458C3685C5C}"/>
                          </a:ext>
                        </a:extLst>
                      </p:cNvPr>
                      <p:cNvGrpSpPr>
                        <a:grpSpLocks/>
                      </p:cNvGrpSpPr>
                      <p:nvPr/>
                    </p:nvGrpSpPr>
                    <p:grpSpPr bwMode="auto">
                      <a:xfrm rot="5321579">
                        <a:off x="2262" y="8984"/>
                        <a:ext cx="275" cy="448"/>
                        <a:chOff x="4297" y="9376"/>
                        <a:chExt cx="1220" cy="2462"/>
                      </a:xfrm>
                    </p:grpSpPr>
                    <p:sp>
                      <p:nvSpPr>
                        <p:cNvPr id="177" name="Arc 84">
                          <a:extLst>
                            <a:ext uri="{FF2B5EF4-FFF2-40B4-BE49-F238E27FC236}">
                              <a16:creationId xmlns:a16="http://schemas.microsoft.com/office/drawing/2014/main" id="{5E830856-5287-4F12-84E6-82C1DF854412}"/>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8" name="Arc 85">
                          <a:extLst>
                            <a:ext uri="{FF2B5EF4-FFF2-40B4-BE49-F238E27FC236}">
                              <a16:creationId xmlns:a16="http://schemas.microsoft.com/office/drawing/2014/main" id="{5E268176-DBC0-4731-9EBC-37305B7CFE20}"/>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2" name="Group 86">
                        <a:extLst>
                          <a:ext uri="{FF2B5EF4-FFF2-40B4-BE49-F238E27FC236}">
                            <a16:creationId xmlns:a16="http://schemas.microsoft.com/office/drawing/2014/main" id="{E6056A0C-E02F-4F78-8D14-869FF9C30A12}"/>
                          </a:ext>
                        </a:extLst>
                      </p:cNvPr>
                      <p:cNvGrpSpPr>
                        <a:grpSpLocks/>
                      </p:cNvGrpSpPr>
                      <p:nvPr/>
                    </p:nvGrpSpPr>
                    <p:grpSpPr bwMode="auto">
                      <a:xfrm rot="5321579">
                        <a:off x="2293" y="9237"/>
                        <a:ext cx="275" cy="449"/>
                        <a:chOff x="4297" y="9376"/>
                        <a:chExt cx="1220" cy="2462"/>
                      </a:xfrm>
                    </p:grpSpPr>
                    <p:sp>
                      <p:nvSpPr>
                        <p:cNvPr id="175" name="Arc 87">
                          <a:extLst>
                            <a:ext uri="{FF2B5EF4-FFF2-40B4-BE49-F238E27FC236}">
                              <a16:creationId xmlns:a16="http://schemas.microsoft.com/office/drawing/2014/main" id="{0D2A23A8-98F1-406E-AF21-2945BF7DC127}"/>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6" name="Arc 88">
                          <a:extLst>
                            <a:ext uri="{FF2B5EF4-FFF2-40B4-BE49-F238E27FC236}">
                              <a16:creationId xmlns:a16="http://schemas.microsoft.com/office/drawing/2014/main" id="{72D8C87D-90DE-4BDE-9412-B62FB1670CDA}"/>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3" name="Group 89">
                        <a:extLst>
                          <a:ext uri="{FF2B5EF4-FFF2-40B4-BE49-F238E27FC236}">
                            <a16:creationId xmlns:a16="http://schemas.microsoft.com/office/drawing/2014/main" id="{9508F48A-0F98-4460-AEF5-4E5926412343}"/>
                          </a:ext>
                        </a:extLst>
                      </p:cNvPr>
                      <p:cNvGrpSpPr>
                        <a:grpSpLocks/>
                      </p:cNvGrpSpPr>
                      <p:nvPr/>
                    </p:nvGrpSpPr>
                    <p:grpSpPr bwMode="auto">
                      <a:xfrm rot="5321579">
                        <a:off x="2326" y="9482"/>
                        <a:ext cx="275" cy="448"/>
                        <a:chOff x="4297" y="9376"/>
                        <a:chExt cx="1220" cy="2462"/>
                      </a:xfrm>
                    </p:grpSpPr>
                    <p:sp>
                      <p:nvSpPr>
                        <p:cNvPr id="173" name="Arc 90">
                          <a:extLst>
                            <a:ext uri="{FF2B5EF4-FFF2-40B4-BE49-F238E27FC236}">
                              <a16:creationId xmlns:a16="http://schemas.microsoft.com/office/drawing/2014/main" id="{F95771AE-9C60-4D5C-B02D-8E4BF1D2FA11}"/>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 name="Arc 91">
                          <a:extLst>
                            <a:ext uri="{FF2B5EF4-FFF2-40B4-BE49-F238E27FC236}">
                              <a16:creationId xmlns:a16="http://schemas.microsoft.com/office/drawing/2014/main" id="{DB450E08-E43B-49BF-9A38-EDB5DCB80251}"/>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4" name="Group 92">
                        <a:extLst>
                          <a:ext uri="{FF2B5EF4-FFF2-40B4-BE49-F238E27FC236}">
                            <a16:creationId xmlns:a16="http://schemas.microsoft.com/office/drawing/2014/main" id="{B84FB8D5-C2D9-4E84-A226-3682A494CF64}"/>
                          </a:ext>
                        </a:extLst>
                      </p:cNvPr>
                      <p:cNvGrpSpPr>
                        <a:grpSpLocks/>
                      </p:cNvGrpSpPr>
                      <p:nvPr/>
                    </p:nvGrpSpPr>
                    <p:grpSpPr bwMode="auto">
                      <a:xfrm rot="5321579">
                        <a:off x="2362" y="9738"/>
                        <a:ext cx="275" cy="448"/>
                        <a:chOff x="4297" y="9376"/>
                        <a:chExt cx="1220" cy="2462"/>
                      </a:xfrm>
                    </p:grpSpPr>
                    <p:sp>
                      <p:nvSpPr>
                        <p:cNvPr id="171" name="Arc 93">
                          <a:extLst>
                            <a:ext uri="{FF2B5EF4-FFF2-40B4-BE49-F238E27FC236}">
                              <a16:creationId xmlns:a16="http://schemas.microsoft.com/office/drawing/2014/main" id="{175BFA91-9DDE-4906-8578-7FABD835594C}"/>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2" name="Arc 94">
                          <a:extLst>
                            <a:ext uri="{FF2B5EF4-FFF2-40B4-BE49-F238E27FC236}">
                              <a16:creationId xmlns:a16="http://schemas.microsoft.com/office/drawing/2014/main" id="{C9CD0D09-EA47-41E6-97E7-E1C5487FE69A}"/>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5" name="Group 95">
                        <a:extLst>
                          <a:ext uri="{FF2B5EF4-FFF2-40B4-BE49-F238E27FC236}">
                            <a16:creationId xmlns:a16="http://schemas.microsoft.com/office/drawing/2014/main" id="{C7B7AB57-E472-4AD3-BFE4-2F88CFA54C66}"/>
                          </a:ext>
                        </a:extLst>
                      </p:cNvPr>
                      <p:cNvGrpSpPr>
                        <a:grpSpLocks/>
                      </p:cNvGrpSpPr>
                      <p:nvPr/>
                    </p:nvGrpSpPr>
                    <p:grpSpPr bwMode="auto">
                      <a:xfrm rot="5321579">
                        <a:off x="2393" y="9991"/>
                        <a:ext cx="275" cy="449"/>
                        <a:chOff x="4297" y="9376"/>
                        <a:chExt cx="1220" cy="2462"/>
                      </a:xfrm>
                    </p:grpSpPr>
                    <p:sp>
                      <p:nvSpPr>
                        <p:cNvPr id="169" name="Arc 96">
                          <a:extLst>
                            <a:ext uri="{FF2B5EF4-FFF2-40B4-BE49-F238E27FC236}">
                              <a16:creationId xmlns:a16="http://schemas.microsoft.com/office/drawing/2014/main" id="{FC9E003F-EC8D-46C3-AB0F-E46888F61C46}"/>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0" name="Arc 97">
                          <a:extLst>
                            <a:ext uri="{FF2B5EF4-FFF2-40B4-BE49-F238E27FC236}">
                              <a16:creationId xmlns:a16="http://schemas.microsoft.com/office/drawing/2014/main" id="{E0FED5AF-1AC5-49DC-840E-E5E52AD55FE9}"/>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6" name="Group 98">
                        <a:extLst>
                          <a:ext uri="{FF2B5EF4-FFF2-40B4-BE49-F238E27FC236}">
                            <a16:creationId xmlns:a16="http://schemas.microsoft.com/office/drawing/2014/main" id="{EDD644CC-E680-404A-9CCB-F6CA7758A6B0}"/>
                          </a:ext>
                        </a:extLst>
                      </p:cNvPr>
                      <p:cNvGrpSpPr>
                        <a:grpSpLocks/>
                      </p:cNvGrpSpPr>
                      <p:nvPr/>
                    </p:nvGrpSpPr>
                    <p:grpSpPr bwMode="auto">
                      <a:xfrm rot="5321579">
                        <a:off x="2426" y="10236"/>
                        <a:ext cx="275" cy="448"/>
                        <a:chOff x="4297" y="9376"/>
                        <a:chExt cx="1220" cy="2462"/>
                      </a:xfrm>
                    </p:grpSpPr>
                    <p:sp>
                      <p:nvSpPr>
                        <p:cNvPr id="167" name="Arc 99">
                          <a:extLst>
                            <a:ext uri="{FF2B5EF4-FFF2-40B4-BE49-F238E27FC236}">
                              <a16:creationId xmlns:a16="http://schemas.microsoft.com/office/drawing/2014/main" id="{D90E3498-6039-41D5-8F62-33DABCE11181}"/>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68" name="Arc 100">
                          <a:extLst>
                            <a:ext uri="{FF2B5EF4-FFF2-40B4-BE49-F238E27FC236}">
                              <a16:creationId xmlns:a16="http://schemas.microsoft.com/office/drawing/2014/main" id="{BE80FBA1-C064-42D9-96AC-A039215B603F}"/>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8" name="Freeform 101">
                      <a:extLst>
                        <a:ext uri="{FF2B5EF4-FFF2-40B4-BE49-F238E27FC236}">
                          <a16:creationId xmlns:a16="http://schemas.microsoft.com/office/drawing/2014/main" id="{7B74E81E-91F1-4A53-A76D-9C630E84983F}"/>
                        </a:ext>
                      </a:extLst>
                    </p:cNvPr>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54" name="Group 102">
                    <a:extLst>
                      <a:ext uri="{FF2B5EF4-FFF2-40B4-BE49-F238E27FC236}">
                        <a16:creationId xmlns:a16="http://schemas.microsoft.com/office/drawing/2014/main" id="{02C39B33-818A-422D-9386-50BE1602B643}"/>
                      </a:ext>
                    </a:extLst>
                  </p:cNvPr>
                  <p:cNvGrpSpPr>
                    <a:grpSpLocks/>
                  </p:cNvGrpSpPr>
                  <p:nvPr/>
                </p:nvGrpSpPr>
                <p:grpSpPr bwMode="auto">
                  <a:xfrm rot="5321579">
                    <a:off x="6376" y="7676"/>
                    <a:ext cx="275" cy="448"/>
                    <a:chOff x="4297" y="9376"/>
                    <a:chExt cx="1220" cy="2462"/>
                  </a:xfrm>
                </p:grpSpPr>
                <p:sp>
                  <p:nvSpPr>
                    <p:cNvPr id="155" name="Arc 103">
                      <a:extLst>
                        <a:ext uri="{FF2B5EF4-FFF2-40B4-BE49-F238E27FC236}">
                          <a16:creationId xmlns:a16="http://schemas.microsoft.com/office/drawing/2014/main" id="{AB5841D8-5216-485F-B3C0-F683ED3EA030}"/>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6" name="Arc 104">
                      <a:extLst>
                        <a:ext uri="{FF2B5EF4-FFF2-40B4-BE49-F238E27FC236}">
                          <a16:creationId xmlns:a16="http://schemas.microsoft.com/office/drawing/2014/main" id="{A1D67B4D-6F81-4F89-AA55-DEBB901563BD}"/>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2" name="Freeform 105">
                  <a:extLst>
                    <a:ext uri="{FF2B5EF4-FFF2-40B4-BE49-F238E27FC236}">
                      <a16:creationId xmlns:a16="http://schemas.microsoft.com/office/drawing/2014/main" id="{4AAE2C4C-642A-4A14-BA3B-082920DDF1F3}"/>
                    </a:ext>
                  </a:extLst>
                </p:cNvPr>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134" name="Line 110">
                <a:extLst>
                  <a:ext uri="{FF2B5EF4-FFF2-40B4-BE49-F238E27FC236}">
                    <a16:creationId xmlns:a16="http://schemas.microsoft.com/office/drawing/2014/main" id="{CA65B514-5395-4998-AC45-CE5C18AD9FDC}"/>
                  </a:ext>
                </a:extLst>
              </p:cNvPr>
              <p:cNvSpPr>
                <a:spLocks noChangeShapeType="1"/>
              </p:cNvSpPr>
              <p:nvPr/>
            </p:nvSpPr>
            <p:spPr bwMode="auto">
              <a:xfrm>
                <a:off x="5681678" y="1873238"/>
                <a:ext cx="914400" cy="0"/>
              </a:xfrm>
              <a:prstGeom prst="line">
                <a:avLst/>
              </a:prstGeom>
              <a:noFill/>
              <a:ln w="9525">
                <a:solidFill>
                  <a:srgbClr val="000000"/>
                </a:solidFill>
                <a:round/>
                <a:headEnd/>
                <a:tailEnd/>
              </a:ln>
            </p:spPr>
            <p:txBody>
              <a:bodyPr/>
              <a:lstStyle/>
              <a:p>
                <a:endParaRPr lang="fr-FR"/>
              </a:p>
            </p:txBody>
          </p:sp>
          <p:sp>
            <p:nvSpPr>
              <p:cNvPr id="135" name="Line 111">
                <a:extLst>
                  <a:ext uri="{FF2B5EF4-FFF2-40B4-BE49-F238E27FC236}">
                    <a16:creationId xmlns:a16="http://schemas.microsoft.com/office/drawing/2014/main" id="{1F0615A9-04AE-4FDC-B2E2-499C50FF01F1}"/>
                  </a:ext>
                </a:extLst>
              </p:cNvPr>
              <p:cNvSpPr>
                <a:spLocks noChangeShapeType="1"/>
              </p:cNvSpPr>
              <p:nvPr/>
            </p:nvSpPr>
            <p:spPr bwMode="auto">
              <a:xfrm>
                <a:off x="2062178" y="1911338"/>
                <a:ext cx="114300" cy="0"/>
              </a:xfrm>
              <a:prstGeom prst="line">
                <a:avLst/>
              </a:prstGeom>
              <a:noFill/>
              <a:ln w="9525">
                <a:solidFill>
                  <a:srgbClr val="000000"/>
                </a:solidFill>
                <a:round/>
                <a:headEnd/>
                <a:tailEnd type="stealth" w="med" len="med"/>
              </a:ln>
            </p:spPr>
            <p:txBody>
              <a:bodyPr/>
              <a:lstStyle/>
              <a:p>
                <a:endParaRPr lang="fr-FR"/>
              </a:p>
            </p:txBody>
          </p:sp>
          <p:sp>
            <p:nvSpPr>
              <p:cNvPr id="136" name="Line 112">
                <a:extLst>
                  <a:ext uri="{FF2B5EF4-FFF2-40B4-BE49-F238E27FC236}">
                    <a16:creationId xmlns:a16="http://schemas.microsoft.com/office/drawing/2014/main" id="{92C2354D-1C89-4197-BAD9-D9CC8660D963}"/>
                  </a:ext>
                </a:extLst>
              </p:cNvPr>
              <p:cNvSpPr>
                <a:spLocks noChangeShapeType="1"/>
              </p:cNvSpPr>
              <p:nvPr/>
            </p:nvSpPr>
            <p:spPr bwMode="auto">
              <a:xfrm flipH="1">
                <a:off x="1719278" y="1911338"/>
                <a:ext cx="1485900" cy="0"/>
              </a:xfrm>
              <a:prstGeom prst="line">
                <a:avLst/>
              </a:prstGeom>
              <a:noFill/>
              <a:ln w="9525">
                <a:solidFill>
                  <a:srgbClr val="000000"/>
                </a:solidFill>
                <a:round/>
                <a:headEnd/>
                <a:tailEnd/>
              </a:ln>
            </p:spPr>
            <p:txBody>
              <a:bodyPr/>
              <a:lstStyle/>
              <a:p>
                <a:endParaRPr lang="fr-FR"/>
              </a:p>
            </p:txBody>
          </p:sp>
          <p:sp>
            <p:nvSpPr>
              <p:cNvPr id="138" name="Line 113">
                <a:extLst>
                  <a:ext uri="{FF2B5EF4-FFF2-40B4-BE49-F238E27FC236}">
                    <a16:creationId xmlns:a16="http://schemas.microsoft.com/office/drawing/2014/main" id="{EF094810-F75E-4A0B-95EA-114BDBD1A3BE}"/>
                  </a:ext>
                </a:extLst>
              </p:cNvPr>
              <p:cNvSpPr>
                <a:spLocks noChangeShapeType="1"/>
              </p:cNvSpPr>
              <p:nvPr/>
            </p:nvSpPr>
            <p:spPr bwMode="auto">
              <a:xfrm flipH="1">
                <a:off x="1808178" y="3460738"/>
                <a:ext cx="1485900" cy="0"/>
              </a:xfrm>
              <a:prstGeom prst="line">
                <a:avLst/>
              </a:prstGeom>
              <a:noFill/>
              <a:ln w="9525">
                <a:solidFill>
                  <a:srgbClr val="000000"/>
                </a:solidFill>
                <a:round/>
                <a:headEnd/>
                <a:tailEnd/>
              </a:ln>
            </p:spPr>
            <p:txBody>
              <a:bodyPr/>
              <a:lstStyle/>
              <a:p>
                <a:endParaRPr lang="fr-FR"/>
              </a:p>
            </p:txBody>
          </p:sp>
          <p:sp>
            <p:nvSpPr>
              <p:cNvPr id="139" name="Line 114">
                <a:extLst>
                  <a:ext uri="{FF2B5EF4-FFF2-40B4-BE49-F238E27FC236}">
                    <a16:creationId xmlns:a16="http://schemas.microsoft.com/office/drawing/2014/main" id="{90E3309F-695A-4D26-A083-3B84A7B20AC6}"/>
                  </a:ext>
                </a:extLst>
              </p:cNvPr>
              <p:cNvSpPr>
                <a:spLocks noChangeShapeType="1"/>
              </p:cNvSpPr>
              <p:nvPr/>
            </p:nvSpPr>
            <p:spPr bwMode="auto">
              <a:xfrm>
                <a:off x="3713178" y="1885938"/>
                <a:ext cx="685800" cy="0"/>
              </a:xfrm>
              <a:prstGeom prst="line">
                <a:avLst/>
              </a:prstGeom>
              <a:noFill/>
              <a:ln w="9525">
                <a:solidFill>
                  <a:srgbClr val="000000"/>
                </a:solidFill>
                <a:round/>
                <a:headEnd/>
                <a:tailEnd/>
              </a:ln>
            </p:spPr>
            <p:txBody>
              <a:bodyPr/>
              <a:lstStyle/>
              <a:p>
                <a:endParaRPr lang="fr-FR"/>
              </a:p>
            </p:txBody>
          </p:sp>
          <p:sp>
            <p:nvSpPr>
              <p:cNvPr id="140" name="Line 115">
                <a:extLst>
                  <a:ext uri="{FF2B5EF4-FFF2-40B4-BE49-F238E27FC236}">
                    <a16:creationId xmlns:a16="http://schemas.microsoft.com/office/drawing/2014/main" id="{0758B550-598B-408C-8118-32B40190B03E}"/>
                  </a:ext>
                </a:extLst>
              </p:cNvPr>
              <p:cNvSpPr>
                <a:spLocks noChangeShapeType="1"/>
              </p:cNvSpPr>
              <p:nvPr/>
            </p:nvSpPr>
            <p:spPr bwMode="auto">
              <a:xfrm flipV="1">
                <a:off x="1947878" y="1974838"/>
                <a:ext cx="0" cy="1371600"/>
              </a:xfrm>
              <a:prstGeom prst="line">
                <a:avLst/>
              </a:prstGeom>
              <a:noFill/>
              <a:ln w="9525">
                <a:solidFill>
                  <a:srgbClr val="000000"/>
                </a:solidFill>
                <a:round/>
                <a:headEnd/>
                <a:tailEnd type="triangle" w="med" len="med"/>
              </a:ln>
            </p:spPr>
            <p:txBody>
              <a:bodyPr/>
              <a:lstStyle/>
              <a:p>
                <a:endParaRPr lang="fr-FR"/>
              </a:p>
            </p:txBody>
          </p:sp>
          <p:sp>
            <p:nvSpPr>
              <p:cNvPr id="141" name="Line 116">
                <a:extLst>
                  <a:ext uri="{FF2B5EF4-FFF2-40B4-BE49-F238E27FC236}">
                    <a16:creationId xmlns:a16="http://schemas.microsoft.com/office/drawing/2014/main" id="{4A5B3F81-A9C4-4283-B9CE-A3BC7309A6FD}"/>
                  </a:ext>
                </a:extLst>
              </p:cNvPr>
              <p:cNvSpPr>
                <a:spLocks noChangeShapeType="1"/>
              </p:cNvSpPr>
              <p:nvPr/>
            </p:nvSpPr>
            <p:spPr bwMode="auto">
              <a:xfrm flipV="1">
                <a:off x="4005278" y="2089138"/>
                <a:ext cx="0" cy="1143000"/>
              </a:xfrm>
              <a:prstGeom prst="line">
                <a:avLst/>
              </a:prstGeom>
              <a:noFill/>
              <a:ln w="9525">
                <a:solidFill>
                  <a:srgbClr val="000000"/>
                </a:solidFill>
                <a:round/>
                <a:headEnd/>
                <a:tailEnd type="triangle" w="med" len="med"/>
              </a:ln>
            </p:spPr>
            <p:txBody>
              <a:bodyPr/>
              <a:lstStyle/>
              <a:p>
                <a:endParaRPr lang="fr-FR"/>
              </a:p>
            </p:txBody>
          </p:sp>
          <p:sp>
            <p:nvSpPr>
              <p:cNvPr id="142" name="Line 117">
                <a:extLst>
                  <a:ext uri="{FF2B5EF4-FFF2-40B4-BE49-F238E27FC236}">
                    <a16:creationId xmlns:a16="http://schemas.microsoft.com/office/drawing/2014/main" id="{D11D4352-BABF-4612-96F6-A4726890DB8D}"/>
                  </a:ext>
                </a:extLst>
              </p:cNvPr>
              <p:cNvSpPr>
                <a:spLocks noChangeShapeType="1"/>
              </p:cNvSpPr>
              <p:nvPr/>
            </p:nvSpPr>
            <p:spPr bwMode="auto">
              <a:xfrm>
                <a:off x="3656185" y="3435338"/>
                <a:ext cx="2971800" cy="0"/>
              </a:xfrm>
              <a:prstGeom prst="line">
                <a:avLst/>
              </a:prstGeom>
              <a:noFill/>
              <a:ln w="9525">
                <a:solidFill>
                  <a:srgbClr val="000000"/>
                </a:solidFill>
                <a:round/>
                <a:headEnd/>
                <a:tailEnd/>
              </a:ln>
            </p:spPr>
            <p:txBody>
              <a:bodyPr/>
              <a:lstStyle/>
              <a:p>
                <a:endParaRPr lang="fr-FR"/>
              </a:p>
            </p:txBody>
          </p:sp>
          <p:sp>
            <p:nvSpPr>
              <p:cNvPr id="143" name="Line 118">
                <a:extLst>
                  <a:ext uri="{FF2B5EF4-FFF2-40B4-BE49-F238E27FC236}">
                    <a16:creationId xmlns:a16="http://schemas.microsoft.com/office/drawing/2014/main" id="{E6449C93-A499-4838-AF73-AE519921341B}"/>
                  </a:ext>
                </a:extLst>
              </p:cNvPr>
              <p:cNvSpPr>
                <a:spLocks noChangeShapeType="1"/>
              </p:cNvSpPr>
              <p:nvPr/>
            </p:nvSpPr>
            <p:spPr bwMode="auto">
              <a:xfrm>
                <a:off x="6291278" y="1873238"/>
                <a:ext cx="114300" cy="0"/>
              </a:xfrm>
              <a:prstGeom prst="line">
                <a:avLst/>
              </a:prstGeom>
              <a:noFill/>
              <a:ln w="9525">
                <a:solidFill>
                  <a:srgbClr val="000000"/>
                </a:solidFill>
                <a:round/>
                <a:headEnd/>
                <a:tailEnd type="stealth" w="med" len="med"/>
              </a:ln>
            </p:spPr>
            <p:txBody>
              <a:bodyPr/>
              <a:lstStyle/>
              <a:p>
                <a:endParaRPr lang="fr-FR"/>
              </a:p>
            </p:txBody>
          </p:sp>
          <p:sp>
            <p:nvSpPr>
              <p:cNvPr id="144" name="Text Box 209">
                <a:extLst>
                  <a:ext uri="{FF2B5EF4-FFF2-40B4-BE49-F238E27FC236}">
                    <a16:creationId xmlns:a16="http://schemas.microsoft.com/office/drawing/2014/main" id="{63101946-6F4C-4A3B-A6BC-7077EFCEDD57}"/>
                  </a:ext>
                </a:extLst>
              </p:cNvPr>
              <p:cNvSpPr txBox="1">
                <a:spLocks noChangeArrowheads="1"/>
              </p:cNvSpPr>
              <p:nvPr/>
            </p:nvSpPr>
            <p:spPr bwMode="auto">
              <a:xfrm>
                <a:off x="3071802" y="3571876"/>
                <a:ext cx="850743" cy="342898"/>
              </a:xfrm>
              <a:prstGeom prst="rect">
                <a:avLst/>
              </a:prstGeom>
              <a:noFill/>
              <a:ln w="9525">
                <a:noFill/>
                <a:miter lim="800000"/>
                <a:headEnd/>
                <a:tailEnd/>
              </a:ln>
            </p:spPr>
            <p:txBody>
              <a:bodyPr/>
              <a:lstStyle/>
              <a:p>
                <a:r>
                  <a:rPr lang="fr-FR" sz="1600" i="1" dirty="0"/>
                  <a:t>(T.P)</a:t>
                </a:r>
              </a:p>
              <a:p>
                <a:r>
                  <a:rPr lang="fr-FR" sz="1600" i="1" dirty="0"/>
                  <a:t>   </a:t>
                </a:r>
                <a:endParaRPr lang="fr-FR" sz="1600" dirty="0"/>
              </a:p>
            </p:txBody>
          </p:sp>
          <p:sp>
            <p:nvSpPr>
              <p:cNvPr id="145" name="ZoneTexte 153">
                <a:extLst>
                  <a:ext uri="{FF2B5EF4-FFF2-40B4-BE49-F238E27FC236}">
                    <a16:creationId xmlns:a16="http://schemas.microsoft.com/office/drawing/2014/main" id="{B5F36BF6-81B4-4DD4-AF90-94847CCE3D61}"/>
                  </a:ext>
                </a:extLst>
              </p:cNvPr>
              <p:cNvSpPr txBox="1">
                <a:spLocks noChangeArrowheads="1"/>
              </p:cNvSpPr>
              <p:nvPr/>
            </p:nvSpPr>
            <p:spPr bwMode="auto">
              <a:xfrm>
                <a:off x="1928794" y="1500174"/>
                <a:ext cx="333746" cy="369332"/>
              </a:xfrm>
              <a:prstGeom prst="rect">
                <a:avLst/>
              </a:prstGeom>
              <a:noFill/>
              <a:ln w="9525">
                <a:noFill/>
                <a:miter lim="800000"/>
                <a:headEnd/>
                <a:tailEnd/>
              </a:ln>
            </p:spPr>
            <p:txBody>
              <a:bodyPr wrap="none">
                <a:spAutoFit/>
              </a:bodyPr>
              <a:lstStyle/>
              <a:p>
                <a:r>
                  <a:rPr lang="fr-FR" u="sng"/>
                  <a:t>I</a:t>
                </a:r>
                <a:r>
                  <a:rPr lang="fr-FR" baseline="-25000"/>
                  <a:t>1</a:t>
                </a:r>
              </a:p>
            </p:txBody>
          </p:sp>
          <p:sp>
            <p:nvSpPr>
              <p:cNvPr id="146" name="ZoneTexte 154">
                <a:extLst>
                  <a:ext uri="{FF2B5EF4-FFF2-40B4-BE49-F238E27FC236}">
                    <a16:creationId xmlns:a16="http://schemas.microsoft.com/office/drawing/2014/main" id="{AA0917EE-92C4-4ACA-9A4E-068339556712}"/>
                  </a:ext>
                </a:extLst>
              </p:cNvPr>
              <p:cNvSpPr txBox="1">
                <a:spLocks noChangeArrowheads="1"/>
              </p:cNvSpPr>
              <p:nvPr/>
            </p:nvSpPr>
            <p:spPr bwMode="auto">
              <a:xfrm>
                <a:off x="1284977" y="2486458"/>
                <a:ext cx="590226" cy="369332"/>
              </a:xfrm>
              <a:prstGeom prst="rect">
                <a:avLst/>
              </a:prstGeom>
              <a:noFill/>
              <a:ln w="9525">
                <a:noFill/>
                <a:miter lim="800000"/>
                <a:headEnd/>
                <a:tailEnd/>
              </a:ln>
            </p:spPr>
            <p:txBody>
              <a:bodyPr wrap="none">
                <a:spAutoFit/>
              </a:bodyPr>
              <a:lstStyle/>
              <a:p>
                <a:r>
                  <a:rPr lang="fr-FR" u="sng" dirty="0"/>
                  <a:t>U</a:t>
                </a:r>
                <a:r>
                  <a:rPr lang="fr-FR" baseline="-25000" dirty="0"/>
                  <a:t>1cc</a:t>
                </a:r>
              </a:p>
            </p:txBody>
          </p:sp>
          <p:sp>
            <p:nvSpPr>
              <p:cNvPr id="147" name="ZoneTexte 155">
                <a:extLst>
                  <a:ext uri="{FF2B5EF4-FFF2-40B4-BE49-F238E27FC236}">
                    <a16:creationId xmlns:a16="http://schemas.microsoft.com/office/drawing/2014/main" id="{245BA020-88AC-4132-AAC4-FFA89E0796B5}"/>
                  </a:ext>
                </a:extLst>
              </p:cNvPr>
              <p:cNvSpPr txBox="1">
                <a:spLocks noChangeArrowheads="1"/>
              </p:cNvSpPr>
              <p:nvPr/>
            </p:nvSpPr>
            <p:spPr bwMode="auto">
              <a:xfrm>
                <a:off x="4357686" y="1500174"/>
                <a:ext cx="367408" cy="338554"/>
              </a:xfrm>
              <a:prstGeom prst="rect">
                <a:avLst/>
              </a:prstGeom>
              <a:noFill/>
              <a:ln w="9525">
                <a:noFill/>
                <a:miter lim="800000"/>
                <a:headEnd/>
                <a:tailEnd/>
              </a:ln>
            </p:spPr>
            <p:txBody>
              <a:bodyPr wrap="none">
                <a:spAutoFit/>
              </a:bodyPr>
              <a:lstStyle/>
              <a:p>
                <a:r>
                  <a:rPr lang="fr-FR" sz="1600"/>
                  <a:t>r</a:t>
                </a:r>
                <a:r>
                  <a:rPr lang="fr-FR" sz="1600" baseline="-25000"/>
                  <a:t>t2</a:t>
                </a:r>
              </a:p>
            </p:txBody>
          </p:sp>
          <p:sp>
            <p:nvSpPr>
              <p:cNvPr id="148" name="ZoneTexte 156">
                <a:extLst>
                  <a:ext uri="{FF2B5EF4-FFF2-40B4-BE49-F238E27FC236}">
                    <a16:creationId xmlns:a16="http://schemas.microsoft.com/office/drawing/2014/main" id="{D4D4AD84-47D3-443B-AC56-2A2A871956C1}"/>
                  </a:ext>
                </a:extLst>
              </p:cNvPr>
              <p:cNvSpPr txBox="1">
                <a:spLocks noChangeArrowheads="1"/>
              </p:cNvSpPr>
              <p:nvPr/>
            </p:nvSpPr>
            <p:spPr bwMode="auto">
              <a:xfrm>
                <a:off x="5072066" y="1500174"/>
                <a:ext cx="445956" cy="338554"/>
              </a:xfrm>
              <a:prstGeom prst="rect">
                <a:avLst/>
              </a:prstGeom>
              <a:noFill/>
              <a:ln w="9525">
                <a:noFill/>
                <a:miter lim="800000"/>
                <a:headEnd/>
                <a:tailEnd/>
              </a:ln>
            </p:spPr>
            <p:txBody>
              <a:bodyPr wrap="none">
                <a:spAutoFit/>
              </a:bodyPr>
              <a:lstStyle/>
              <a:p>
                <a:r>
                  <a:rPr lang="fr-FR" sz="1600"/>
                  <a:t>jx</a:t>
                </a:r>
                <a:r>
                  <a:rPr lang="fr-FR" sz="1600" baseline="-25000"/>
                  <a:t>t2</a:t>
                </a:r>
              </a:p>
            </p:txBody>
          </p:sp>
          <p:sp>
            <p:nvSpPr>
              <p:cNvPr id="149" name="ZoneTexte 157">
                <a:extLst>
                  <a:ext uri="{FF2B5EF4-FFF2-40B4-BE49-F238E27FC236}">
                    <a16:creationId xmlns:a16="http://schemas.microsoft.com/office/drawing/2014/main" id="{D2C8F7C7-3FAE-40D5-A4B1-31B5FBBDDBAF}"/>
                  </a:ext>
                </a:extLst>
              </p:cNvPr>
              <p:cNvSpPr txBox="1">
                <a:spLocks noChangeArrowheads="1"/>
              </p:cNvSpPr>
              <p:nvPr/>
            </p:nvSpPr>
            <p:spPr bwMode="auto">
              <a:xfrm>
                <a:off x="6143636" y="1425991"/>
                <a:ext cx="487634" cy="369332"/>
              </a:xfrm>
              <a:prstGeom prst="rect">
                <a:avLst/>
              </a:prstGeom>
              <a:noFill/>
              <a:ln w="9525">
                <a:noFill/>
                <a:miter lim="800000"/>
                <a:headEnd/>
                <a:tailEnd/>
              </a:ln>
            </p:spPr>
            <p:txBody>
              <a:bodyPr wrap="none">
                <a:spAutoFit/>
              </a:bodyPr>
              <a:lstStyle/>
              <a:p>
                <a:r>
                  <a:rPr lang="fr-FR" u="sng" dirty="0"/>
                  <a:t>I</a:t>
                </a:r>
                <a:r>
                  <a:rPr lang="fr-FR" baseline="-25000" dirty="0"/>
                  <a:t>2cc</a:t>
                </a:r>
              </a:p>
            </p:txBody>
          </p:sp>
          <p:sp>
            <p:nvSpPr>
              <p:cNvPr id="150" name="ZoneTexte 159">
                <a:extLst>
                  <a:ext uri="{FF2B5EF4-FFF2-40B4-BE49-F238E27FC236}">
                    <a16:creationId xmlns:a16="http://schemas.microsoft.com/office/drawing/2014/main" id="{F61CAD2B-77D2-4FAE-8D1F-ACDE8FC8A5A1}"/>
                  </a:ext>
                </a:extLst>
              </p:cNvPr>
              <p:cNvSpPr txBox="1">
                <a:spLocks noChangeArrowheads="1"/>
              </p:cNvSpPr>
              <p:nvPr/>
            </p:nvSpPr>
            <p:spPr bwMode="auto">
              <a:xfrm>
                <a:off x="4008191" y="2569105"/>
                <a:ext cx="785793" cy="502702"/>
              </a:xfrm>
              <a:prstGeom prst="rect">
                <a:avLst/>
              </a:prstGeom>
              <a:noFill/>
              <a:ln w="9525">
                <a:noFill/>
                <a:miter lim="800000"/>
                <a:headEnd/>
                <a:tailEnd/>
              </a:ln>
            </p:spPr>
            <p:txBody>
              <a:bodyPr wrap="none">
                <a:spAutoFit/>
              </a:bodyPr>
              <a:lstStyle/>
              <a:p>
                <a:r>
                  <a:rPr lang="fr-FR" sz="1600" dirty="0"/>
                  <a:t>-m</a:t>
                </a:r>
                <a:r>
                  <a:rPr lang="fr-FR" sz="1600" u="sng" dirty="0"/>
                  <a:t>U</a:t>
                </a:r>
                <a:r>
                  <a:rPr lang="fr-FR" sz="1600" baseline="-25000" dirty="0"/>
                  <a:t>1cc</a:t>
                </a:r>
              </a:p>
              <a:p>
                <a:endParaRPr lang="fr-FR" sz="1600" baseline="-25000" dirty="0"/>
              </a:p>
            </p:txBody>
          </p:sp>
        </p:grpSp>
        <p:cxnSp>
          <p:nvCxnSpPr>
            <p:cNvPr id="126" name="Connecteur droit 268">
              <a:extLst>
                <a:ext uri="{FF2B5EF4-FFF2-40B4-BE49-F238E27FC236}">
                  <a16:creationId xmlns:a16="http://schemas.microsoft.com/office/drawing/2014/main" id="{0789ED57-B60F-4783-9022-F925BC0E4851}"/>
                </a:ext>
              </a:extLst>
            </p:cNvPr>
            <p:cNvCxnSpPr/>
            <p:nvPr/>
          </p:nvCxnSpPr>
          <p:spPr>
            <a:xfrm rot="5400000">
              <a:off x="2929034" y="2643184"/>
              <a:ext cx="14287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Connecteur droit 269">
              <a:extLst>
                <a:ext uri="{FF2B5EF4-FFF2-40B4-BE49-F238E27FC236}">
                  <a16:creationId xmlns:a16="http://schemas.microsoft.com/office/drawing/2014/main" id="{1BB39C86-A3DF-4545-AB6A-562D8296598A}"/>
                </a:ext>
              </a:extLst>
            </p:cNvPr>
            <p:cNvCxnSpPr/>
            <p:nvPr/>
          </p:nvCxnSpPr>
          <p:spPr>
            <a:xfrm rot="5400000">
              <a:off x="3081443" y="2643184"/>
              <a:ext cx="14287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Connecteur droit 270">
              <a:extLst>
                <a:ext uri="{FF2B5EF4-FFF2-40B4-BE49-F238E27FC236}">
                  <a16:creationId xmlns:a16="http://schemas.microsoft.com/office/drawing/2014/main" id="{27D2CBFB-5125-4BC1-9CCE-1D1A69A836C3}"/>
                </a:ext>
              </a:extLst>
            </p:cNvPr>
            <p:cNvCxnSpPr/>
            <p:nvPr/>
          </p:nvCxnSpPr>
          <p:spPr>
            <a:xfrm rot="5400000">
              <a:off x="3000477" y="2643184"/>
              <a:ext cx="14287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Connecteur droit 272">
              <a:extLst>
                <a:ext uri="{FF2B5EF4-FFF2-40B4-BE49-F238E27FC236}">
                  <a16:creationId xmlns:a16="http://schemas.microsoft.com/office/drawing/2014/main" id="{22251FEE-CA26-479C-B203-CB168F55E0AC}"/>
                </a:ext>
              </a:extLst>
            </p:cNvPr>
            <p:cNvCxnSpPr/>
            <p:nvPr/>
          </p:nvCxnSpPr>
          <p:spPr>
            <a:xfrm rot="5400000">
              <a:off x="6032777" y="2584447"/>
              <a:ext cx="15716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8" name="Connecteur droit 277">
            <a:extLst>
              <a:ext uri="{FF2B5EF4-FFF2-40B4-BE49-F238E27FC236}">
                <a16:creationId xmlns:a16="http://schemas.microsoft.com/office/drawing/2014/main" id="{CF1F7B9C-0C9A-43D5-AA68-5CA44A760BE2}"/>
              </a:ext>
            </a:extLst>
          </p:cNvPr>
          <p:cNvCxnSpPr/>
          <p:nvPr/>
        </p:nvCxnSpPr>
        <p:spPr>
          <a:xfrm>
            <a:off x="1619672" y="4530010"/>
            <a:ext cx="1714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50</a:t>
            </a:fld>
            <a:endParaRPr lang="fr-FR"/>
          </a:p>
        </p:txBody>
      </p:sp>
    </p:spTree>
    <p:extLst>
      <p:ext uri="{BB962C8B-B14F-4D97-AF65-F5344CB8AC3E}">
        <p14:creationId xmlns:p14="http://schemas.microsoft.com/office/powerpoint/2010/main" val="500448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37">
                                            <p:txEl>
                                              <p:pRg st="1" end="1"/>
                                            </p:txEl>
                                          </p:spTgt>
                                        </p:tgtEl>
                                        <p:attrNameLst>
                                          <p:attrName>style.visibility</p:attrName>
                                        </p:attrNameLst>
                                      </p:cBhvr>
                                      <p:to>
                                        <p:strVal val="visible"/>
                                      </p:to>
                                    </p:set>
                                    <p:animEffect transition="in" filter="checkerboard(across)">
                                      <p:cBhvr>
                                        <p:cTn id="7" dur="500"/>
                                        <p:tgtEl>
                                          <p:spTgt spid="13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7">
                                            <p:txEl>
                                              <p:pRg st="3" end="3"/>
                                            </p:txEl>
                                          </p:spTgt>
                                        </p:tgtEl>
                                        <p:attrNameLst>
                                          <p:attrName>style.visibility</p:attrName>
                                        </p:attrNameLst>
                                      </p:cBhvr>
                                      <p:to>
                                        <p:strVal val="visible"/>
                                      </p:to>
                                    </p:set>
                                    <p:animEffect transition="in" filter="checkerboard(across)">
                                      <p:cBhvr>
                                        <p:cTn id="10" dur="500"/>
                                        <p:tgtEl>
                                          <p:spTgt spid="1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dirty="0"/>
              <a:t> </a:t>
            </a:r>
            <a:r>
              <a:rPr lang="fr-FR" sz="3200" b="1" dirty="0"/>
              <a:t> </a:t>
            </a:r>
            <a:r>
              <a:rPr lang="fr-FR" sz="3000" b="1" dirty="0"/>
              <a:t>VII- Détermination pratique des caractéristiques en charge d’un transformateur</a:t>
            </a:r>
            <a:br>
              <a:rPr lang="fr-FR" sz="3200" dirty="0"/>
            </a:br>
            <a:r>
              <a:rPr lang="fr-FR" sz="3400" b="1" i="1" dirty="0"/>
              <a:t> </a:t>
            </a:r>
            <a:endParaRPr lang="fr-FR" sz="3400" b="1" dirty="0"/>
          </a:p>
        </p:txBody>
      </p:sp>
      <mc:AlternateContent xmlns:mc="http://schemas.openxmlformats.org/markup-compatibility/2006">
        <mc:Choice xmlns:a14="http://schemas.microsoft.com/office/drawing/2010/main" Requires="a14">
          <p:sp>
            <p:nvSpPr>
              <p:cNvPr id="137" name="ZoneTexte 136"/>
              <p:cNvSpPr txBox="1">
                <a:spLocks noChangeArrowheads="1"/>
              </p:cNvSpPr>
              <p:nvPr/>
            </p:nvSpPr>
            <p:spPr bwMode="auto">
              <a:xfrm>
                <a:off x="827584" y="1838722"/>
                <a:ext cx="7704856" cy="3462486"/>
              </a:xfrm>
              <a:prstGeom prst="rect">
                <a:avLst/>
              </a:prstGeom>
              <a:noFill/>
              <a:ln w="9525">
                <a:noFill/>
                <a:miter lim="800000"/>
                <a:headEnd/>
                <a:tailEnd/>
              </a:ln>
            </p:spPr>
            <p:txBody>
              <a:bodyPr wrap="square">
                <a:spAutoFit/>
              </a:bodyPr>
              <a:lstStyle/>
              <a:p>
                <a:r>
                  <a:rPr lang="fr-FR" sz="1700" dirty="0"/>
                  <a:t>A partir des résultats de ces 2 essais on peut prédéterminer les caractéristiques en charge du transformateur </a:t>
                </a:r>
              </a:p>
              <a:p>
                <a:endParaRPr lang="fr-FR" sz="1700" dirty="0"/>
              </a:p>
              <a:p>
                <a:endParaRPr lang="fr-FR" sz="1700" dirty="0"/>
              </a:p>
              <a:p>
                <a:r>
                  <a:rPr lang="fr-FR" sz="1700" dirty="0"/>
                  <a:t>		∆U</a:t>
                </a:r>
                <a:r>
                  <a:rPr lang="fr-FR" sz="1700" baseline="-25000" dirty="0"/>
                  <a:t>2</a:t>
                </a:r>
                <a:r>
                  <a:rPr lang="fr-FR" sz="1700" dirty="0"/>
                  <a:t> et ɳ  en fonction de I</a:t>
                </a:r>
                <a:r>
                  <a:rPr lang="fr-FR" sz="1700" baseline="-25000" dirty="0"/>
                  <a:t>2</a:t>
                </a:r>
                <a:r>
                  <a:rPr lang="fr-FR" sz="1700" dirty="0"/>
                  <a:t> .</a:t>
                </a:r>
              </a:p>
              <a:p>
                <a:endParaRPr lang="en-US" sz="1700" dirty="0"/>
              </a:p>
              <a:p>
                <a:endParaRPr lang="fr-FR" sz="1700" dirty="0"/>
              </a:p>
              <a:p>
                <a:r>
                  <a:rPr lang="en-GB" sz="1700" dirty="0"/>
                  <a:t> 		</a:t>
                </a:r>
                <a14:m>
                  <m:oMath xmlns:m="http://schemas.openxmlformats.org/officeDocument/2006/math">
                    <m:r>
                      <a:rPr lang="en-GB" sz="1700" i="1" dirty="0" smtClean="0">
                        <a:latin typeface="Cambria Math" panose="02040503050406030204" pitchFamily="18" charset="0"/>
                      </a:rPr>
                      <m:t>∆</m:t>
                    </m:r>
                    <m:r>
                      <a:rPr lang="en-GB" sz="1700" i="1" dirty="0" smtClean="0">
                        <a:latin typeface="Cambria Math" panose="02040503050406030204" pitchFamily="18" charset="0"/>
                      </a:rPr>
                      <m:t>𝑈</m:t>
                    </m:r>
                    <m:r>
                      <a:rPr lang="en-GB" sz="1700" i="1" baseline="-25000" dirty="0">
                        <a:latin typeface="Cambria Math" panose="02040503050406030204" pitchFamily="18" charset="0"/>
                      </a:rPr>
                      <m:t>2 </m:t>
                    </m:r>
                    <m:r>
                      <a:rPr lang="en-GB" sz="1700" i="1" dirty="0" smtClean="0">
                        <a:latin typeface="Cambria Math" panose="02040503050406030204" pitchFamily="18" charset="0"/>
                      </a:rPr>
                      <m:t>=</m:t>
                    </m:r>
                    <m:r>
                      <a:rPr lang="en-GB" sz="1700" i="1" dirty="0">
                        <a:latin typeface="Cambria Math" panose="02040503050406030204" pitchFamily="18" charset="0"/>
                      </a:rPr>
                      <m:t>( </m:t>
                    </m:r>
                    <m:r>
                      <a:rPr lang="en-GB" sz="1700" i="1" dirty="0">
                        <a:latin typeface="Cambria Math" panose="02040503050406030204" pitchFamily="18" charset="0"/>
                      </a:rPr>
                      <m:t>𝑟𝑡</m:t>
                    </m:r>
                    <m:r>
                      <a:rPr lang="en-GB" sz="1700" i="1" baseline="-25000" dirty="0">
                        <a:latin typeface="Cambria Math" panose="02040503050406030204" pitchFamily="18" charset="0"/>
                      </a:rPr>
                      <m:t>2 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2 </m:t>
                    </m:r>
                    <m:r>
                      <a:rPr lang="en-US" sz="1700" b="0" i="1" baseline="-25000" dirty="0" smtClean="0">
                        <a:latin typeface="Cambria Math" panose="02040503050406030204" pitchFamily="18" charset="0"/>
                      </a:rPr>
                      <m:t> </m:t>
                    </m:r>
                    <m:r>
                      <a:rPr lang="en-US" sz="1700" b="0" i="1" dirty="0" smtClean="0">
                        <a:latin typeface="Cambria Math" panose="02040503050406030204" pitchFamily="18" charset="0"/>
                        <a:ea typeface="Cambria Math" panose="02040503050406030204" pitchFamily="18" charset="0"/>
                      </a:rPr>
                      <m:t>±</m:t>
                    </m:r>
                    <m:r>
                      <a:rPr lang="en-GB" sz="1700" i="1" dirty="0">
                        <a:latin typeface="Cambria Math" panose="02040503050406030204" pitchFamily="18" charset="0"/>
                      </a:rPr>
                      <m:t>𝑥</m:t>
                    </m:r>
                    <m:r>
                      <a:rPr lang="en-GB" sz="1700" i="1" baseline="-25000" dirty="0">
                        <a:latin typeface="Cambria Math" panose="02040503050406030204" pitchFamily="18" charset="0"/>
                      </a:rPr>
                      <m:t>𝑡</m:t>
                    </m:r>
                    <m:r>
                      <a:rPr lang="en-GB" sz="1700" i="1" baseline="-25000" dirty="0">
                        <a:latin typeface="Cambria Math" panose="02040503050406030204" pitchFamily="18" charset="0"/>
                      </a:rPr>
                      <m:t>2 </m:t>
                    </m:r>
                    <m:r>
                      <m:rPr>
                        <m:sty m:val="p"/>
                      </m:rPr>
                      <a:rPr lang="en-GB" sz="1700" i="1" dirty="0">
                        <a:latin typeface="Cambria Math" panose="02040503050406030204" pitchFamily="18" charset="0"/>
                      </a:rPr>
                      <m:t>sin</m:t>
                    </m:r>
                    <m:r>
                      <a:rPr lang="fr-FR" sz="1700" i="1" dirty="0">
                        <a:latin typeface="Cambria Math" panose="02040503050406030204" pitchFamily="18" charset="0"/>
                      </a:rPr>
                      <m:t>𝜑</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𝐼</m:t>
                    </m:r>
                    <m:r>
                      <a:rPr lang="en-GB" sz="1700" i="1" baseline="-25000" dirty="0">
                        <a:latin typeface="Cambria Math" panose="02040503050406030204" pitchFamily="18" charset="0"/>
                      </a:rPr>
                      <m:t>2</m:t>
                    </m:r>
                  </m:oMath>
                </a14:m>
                <a:r>
                  <a:rPr lang="en-GB" sz="1700" dirty="0"/>
                  <a:t> </a:t>
                </a:r>
              </a:p>
              <a:p>
                <a:r>
                  <a:rPr lang="en-GB" sz="1700" dirty="0"/>
                  <a:t>    </a:t>
                </a:r>
              </a:p>
              <a:p>
                <a:endParaRPr lang="en-GB" sz="1700" dirty="0"/>
              </a:p>
              <a:p>
                <a:r>
                  <a:rPr lang="en-GB" sz="1700" dirty="0"/>
                  <a:t>		</a:t>
                </a:r>
                <a14:m>
                  <m:oMath xmlns:m="http://schemas.openxmlformats.org/officeDocument/2006/math">
                    <m:r>
                      <a:rPr lang="en-GB" sz="1700" i="1" dirty="0" smtClean="0">
                        <a:latin typeface="Cambria Math" panose="02040503050406030204" pitchFamily="18" charset="0"/>
                      </a:rPr>
                      <m:t>ɳ</m:t>
                    </m:r>
                    <m:r>
                      <a:rPr lang="en-GB" sz="1700" b="1" i="1" dirty="0">
                        <a:latin typeface="Cambria Math" panose="02040503050406030204" pitchFamily="18" charset="0"/>
                      </a:rPr>
                      <m:t> </m:t>
                    </m:r>
                    <m:r>
                      <a:rPr lang="en-GB" sz="1700" i="1" dirty="0">
                        <a:latin typeface="Cambria Math" panose="02040503050406030204" pitchFamily="18" charset="0"/>
                      </a:rPr>
                      <m:t>= </m:t>
                    </m:r>
                    <m:r>
                      <a:rPr lang="en-GB" sz="1700" i="1" dirty="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𝐼</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m:t>
                    </m:r>
                    <m:r>
                      <a:rPr lang="en-GB" sz="1700" i="1" dirty="0">
                        <a:latin typeface="Cambria Math" panose="02040503050406030204" pitchFamily="18" charset="0"/>
                      </a:rPr>
                      <m:t> / (</m:t>
                    </m:r>
                    <m:r>
                      <a:rPr lang="en-GB" sz="1700" i="1" dirty="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𝐼</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2 </m:t>
                    </m:r>
                    <m:r>
                      <a:rPr lang="en-GB" sz="1700" i="1" dirty="0">
                        <a:latin typeface="Cambria Math" panose="02040503050406030204" pitchFamily="18" charset="0"/>
                      </a:rPr>
                      <m:t>+ </m:t>
                    </m:r>
                    <m:r>
                      <a:rPr lang="en-GB" sz="1700" i="1" dirty="0" err="1">
                        <a:latin typeface="Cambria Math" panose="02040503050406030204" pitchFamily="18" charset="0"/>
                      </a:rPr>
                      <m:t>𝑃</m:t>
                    </m:r>
                    <m:r>
                      <a:rPr lang="en-GB" sz="1700" i="1" baseline="-25000" dirty="0" err="1">
                        <a:latin typeface="Cambria Math" panose="02040503050406030204" pitchFamily="18" charset="0"/>
                      </a:rPr>
                      <m:t>𝑓𝑒𝑟</m:t>
                    </m:r>
                    <m:r>
                      <a:rPr lang="en-GB" sz="1700" i="1" dirty="0">
                        <a:latin typeface="Cambria Math" panose="02040503050406030204" pitchFamily="18" charset="0"/>
                      </a:rPr>
                      <m:t> + </m:t>
                    </m:r>
                    <m:r>
                      <a:rPr lang="en-GB" sz="1700" i="1" dirty="0">
                        <a:latin typeface="Cambria Math" panose="02040503050406030204" pitchFamily="18" charset="0"/>
                      </a:rPr>
                      <m:t>𝑟𝑡</m:t>
                    </m:r>
                    <m:r>
                      <a:rPr lang="en-GB" sz="1700" i="1" baseline="-25000" dirty="0">
                        <a:latin typeface="Cambria Math" panose="02040503050406030204" pitchFamily="18" charset="0"/>
                      </a:rPr>
                      <m:t>2 </m:t>
                    </m:r>
                    <m:r>
                      <a:rPr lang="en-GB" sz="1700" i="1" dirty="0">
                        <a:latin typeface="Cambria Math" panose="02040503050406030204" pitchFamily="18" charset="0"/>
                      </a:rPr>
                      <m:t>𝐼</m:t>
                    </m:r>
                    <m:r>
                      <a:rPr lang="en-GB" sz="1700" i="1" baseline="30000" dirty="0">
                        <a:latin typeface="Cambria Math" panose="02040503050406030204" pitchFamily="18" charset="0"/>
                      </a:rPr>
                      <m:t>2</m:t>
                    </m:r>
                    <m:r>
                      <a:rPr lang="en-GB" sz="1700" i="1" baseline="-25000" dirty="0">
                        <a:latin typeface="Cambria Math" panose="02040503050406030204" pitchFamily="18" charset="0"/>
                      </a:rPr>
                      <m:t>2</m:t>
                    </m:r>
                    <m:r>
                      <a:rPr lang="en-GB" sz="1700" i="1" dirty="0">
                        <a:latin typeface="Cambria Math" panose="02040503050406030204" pitchFamily="18" charset="0"/>
                      </a:rPr>
                      <m:t>)</m:t>
                    </m:r>
                  </m:oMath>
                </a14:m>
                <a:endParaRPr lang="en-GB" sz="1600" dirty="0"/>
              </a:p>
              <a:p>
                <a:endParaRPr lang="en-GB" sz="1600" dirty="0"/>
              </a:p>
              <a:p>
                <a:r>
                  <a:rPr lang="en-GB" sz="1600" dirty="0"/>
                  <a:t> </a:t>
                </a:r>
                <a:endParaRPr lang="fr-FR" sz="1700" dirty="0"/>
              </a:p>
            </p:txBody>
          </p:sp>
        </mc:Choice>
        <mc:Fallback>
          <p:sp>
            <p:nvSpPr>
              <p:cNvPr id="137" name="ZoneTexte 136"/>
              <p:cNvSpPr txBox="1">
                <a:spLocks noRot="1" noChangeAspect="1" noMove="1" noResize="1" noEditPoints="1" noAdjustHandles="1" noChangeArrowheads="1" noChangeShapeType="1" noTextEdit="1"/>
              </p:cNvSpPr>
              <p:nvPr/>
            </p:nvSpPr>
            <p:spPr bwMode="auto">
              <a:xfrm>
                <a:off x="827584" y="1838722"/>
                <a:ext cx="7704856" cy="3462486"/>
              </a:xfrm>
              <a:prstGeom prst="rect">
                <a:avLst/>
              </a:prstGeom>
              <a:blipFill>
                <a:blip r:embed="rId2"/>
                <a:stretch>
                  <a:fillRect l="-554" t="-704"/>
                </a:stretch>
              </a:blipFill>
              <a:ln w="9525">
                <a:noFill/>
                <a:miter lim="800000"/>
                <a:headEnd/>
                <a:tailEnd/>
              </a:ln>
            </p:spPr>
            <p:txBody>
              <a:bodyPr/>
              <a:lstStyle/>
              <a:p>
                <a:r>
                  <a:rPr lang="fr-FR">
                    <a:noFill/>
                  </a:rPr>
                  <a:t> </a:t>
                </a:r>
              </a:p>
            </p:txBody>
          </p:sp>
        </mc:Fallback>
      </mc:AlternateContent>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51</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checkerboard(across)">
                                      <p:cBhvr>
                                        <p:cTn id="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600" b="1" dirty="0"/>
            </a:br>
            <a:r>
              <a:rPr lang="fr-FR" sz="3200" b="1" dirty="0"/>
              <a:t>VIII- Utilisation et réalisation des </a:t>
            </a:r>
            <a:br>
              <a:rPr lang="fr-FR" sz="3200" b="1" dirty="0"/>
            </a:br>
            <a:r>
              <a:rPr lang="fr-FR" sz="3200" b="1" dirty="0"/>
              <a:t>transformateurs monophasés </a:t>
            </a:r>
            <a:br>
              <a:rPr lang="fr-FR" sz="3400" b="1" dirty="0"/>
            </a:br>
            <a:r>
              <a:rPr lang="fr-FR" sz="3400" b="1" dirty="0"/>
              <a:t> </a:t>
            </a:r>
          </a:p>
        </p:txBody>
      </p:sp>
      <p:sp>
        <p:nvSpPr>
          <p:cNvPr id="45" name="Rectangle 3"/>
          <p:cNvSpPr txBox="1">
            <a:spLocks noChangeArrowheads="1"/>
          </p:cNvSpPr>
          <p:nvPr/>
        </p:nvSpPr>
        <p:spPr bwMode="auto">
          <a:xfrm>
            <a:off x="827584" y="1484784"/>
            <a:ext cx="7344816" cy="5113338"/>
          </a:xfrm>
          <a:prstGeom prst="rect">
            <a:avLst/>
          </a:prstGeom>
          <a:noFill/>
          <a:ln w="9525">
            <a:noFill/>
            <a:miter lim="800000"/>
            <a:headEnd/>
            <a:tailEnd/>
          </a:ln>
        </p:spPr>
        <p:txBody>
          <a:bodyPr/>
          <a:lstStyle/>
          <a:p>
            <a:pPr marL="342900" indent="-342900" eaLnBrk="0" hangingPunct="0">
              <a:spcBef>
                <a:spcPct val="20000"/>
              </a:spcBef>
            </a:pPr>
            <a:r>
              <a:rPr lang="fr-FR" sz="1700" b="1" dirty="0"/>
              <a:t>1- Utilisation</a:t>
            </a:r>
          </a:p>
          <a:p>
            <a:pPr marL="342900" indent="-342900" eaLnBrk="0" hangingPunct="0">
              <a:spcBef>
                <a:spcPct val="20000"/>
              </a:spcBef>
            </a:pPr>
            <a:endParaRPr lang="fr-FR" sz="1700" b="1" dirty="0"/>
          </a:p>
          <a:p>
            <a:pPr marL="573088" indent="-287338" algn="just" eaLnBrk="0" hangingPunct="0">
              <a:spcBef>
                <a:spcPct val="20000"/>
              </a:spcBef>
              <a:buFont typeface="Arial" panose="020B0604020202020204" pitchFamily="34" charset="0"/>
              <a:buChar char="•"/>
            </a:pPr>
            <a:r>
              <a:rPr lang="fr-FR" sz="1700" dirty="0"/>
              <a:t>Les transformateurs monophasés ne dépassant pas quelques KVA sont généralement utilisés :</a:t>
            </a:r>
          </a:p>
          <a:p>
            <a:pPr marL="342900" indent="-342900" algn="just" eaLnBrk="0" hangingPunct="0">
              <a:spcBef>
                <a:spcPct val="20000"/>
              </a:spcBef>
            </a:pPr>
            <a:endParaRPr lang="fr-FR" sz="1700" dirty="0"/>
          </a:p>
          <a:p>
            <a:pPr marL="742950" lvl="1" indent="-285750" algn="just" eaLnBrk="0" hangingPunct="0">
              <a:spcBef>
                <a:spcPct val="20000"/>
              </a:spcBef>
              <a:buFont typeface="Arial" charset="0"/>
              <a:buChar char="–"/>
            </a:pPr>
            <a:r>
              <a:rPr lang="fr-FR" sz="1700" dirty="0"/>
              <a:t>Pour l’obtention de très basses tensions de sécurité ( &lt; 24 V ) qu’on utilise pour alimenter les circuits mal isolés, les locaux humides, les jouets, …..</a:t>
            </a:r>
          </a:p>
          <a:p>
            <a:pPr marL="742950" lvl="1" indent="-285750" algn="just" eaLnBrk="0" hangingPunct="0">
              <a:spcBef>
                <a:spcPct val="20000"/>
              </a:spcBef>
            </a:pPr>
            <a:endParaRPr lang="fr-FR" sz="1700" dirty="0"/>
          </a:p>
          <a:p>
            <a:pPr marL="742950" lvl="1" indent="-285750" algn="just" eaLnBrk="0" hangingPunct="0">
              <a:spcBef>
                <a:spcPct val="20000"/>
              </a:spcBef>
              <a:buFont typeface="Arial" charset="0"/>
              <a:buChar char="–"/>
            </a:pPr>
            <a:r>
              <a:rPr lang="fr-FR" sz="1700" dirty="0"/>
              <a:t>Pour la production des B.T nécessaires pour les circuits électroniques à transistors et des H.T pour les dispositifs qui comportent des tubes cathodiques ;</a:t>
            </a:r>
          </a:p>
          <a:p>
            <a:pPr marL="742950" lvl="1" indent="-285750" algn="just" eaLnBrk="0" hangingPunct="0">
              <a:spcBef>
                <a:spcPct val="20000"/>
              </a:spcBef>
              <a:buFont typeface="Arial" charset="0"/>
              <a:buChar char="–"/>
            </a:pPr>
            <a:endParaRPr lang="fr-FR" sz="1700" dirty="0"/>
          </a:p>
          <a:p>
            <a:pPr marL="742950" lvl="1" indent="-285750" algn="just" eaLnBrk="0" hangingPunct="0">
              <a:spcBef>
                <a:spcPct val="20000"/>
              </a:spcBef>
              <a:buFont typeface="Arial" charset="0"/>
              <a:buChar char="–"/>
            </a:pPr>
            <a:r>
              <a:rPr lang="fr-FR" sz="1700" dirty="0"/>
              <a:t>Pour l’isolation d’appareils ou de portions de réseaux ; </a:t>
            </a:r>
          </a:p>
          <a:p>
            <a:pPr marL="742950" lvl="1" indent="-285750" algn="just" eaLnBrk="0" hangingPunct="0">
              <a:spcBef>
                <a:spcPct val="20000"/>
              </a:spcBef>
              <a:buFont typeface="Arial" charset="0"/>
              <a:buChar char="–"/>
            </a:pPr>
            <a:endParaRPr lang="fr-FR" sz="1700" dirty="0"/>
          </a:p>
          <a:p>
            <a:pPr marL="742950" lvl="1" indent="-285750" algn="just" eaLnBrk="0" hangingPunct="0">
              <a:spcBef>
                <a:spcPct val="20000"/>
              </a:spcBef>
              <a:buFont typeface="Arial" charset="0"/>
              <a:buChar char="–"/>
            </a:pPr>
            <a:r>
              <a:rPr lang="fr-FR" sz="1700" dirty="0"/>
              <a:t>Pour la production de forts courants sous faible tension grâce à un rapport de transformation très petit ( transformateurs pour poste de soudure, four à induction, …)</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52</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5">
                                            <p:txEl>
                                              <p:pRg st="2" end="2"/>
                                            </p:txEl>
                                          </p:spTgt>
                                        </p:tgtEl>
                                        <p:attrNameLst>
                                          <p:attrName>style.visibility</p:attrName>
                                        </p:attrNameLst>
                                      </p:cBhvr>
                                      <p:to>
                                        <p:strVal val="visible"/>
                                      </p:to>
                                    </p:set>
                                    <p:animEffect transition="in" filter="checkerboard(across)">
                                      <p:cBhvr>
                                        <p:cTn id="7" dur="500"/>
                                        <p:tgtEl>
                                          <p:spTgt spid="4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5">
                                            <p:txEl>
                                              <p:pRg st="4" end="4"/>
                                            </p:txEl>
                                          </p:spTgt>
                                        </p:tgtEl>
                                        <p:attrNameLst>
                                          <p:attrName>style.visibility</p:attrName>
                                        </p:attrNameLst>
                                      </p:cBhvr>
                                      <p:to>
                                        <p:strVal val="visible"/>
                                      </p:to>
                                    </p:set>
                                    <p:animEffect transition="in" filter="checkerboard(across)">
                                      <p:cBhvr>
                                        <p:cTn id="10" dur="500"/>
                                        <p:tgtEl>
                                          <p:spTgt spid="4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5">
                                            <p:txEl>
                                              <p:pRg st="6" end="6"/>
                                            </p:txEl>
                                          </p:spTgt>
                                        </p:tgtEl>
                                        <p:attrNameLst>
                                          <p:attrName>style.visibility</p:attrName>
                                        </p:attrNameLst>
                                      </p:cBhvr>
                                      <p:to>
                                        <p:strVal val="visible"/>
                                      </p:to>
                                    </p:set>
                                    <p:animEffect transition="in" filter="checkerboard(across)">
                                      <p:cBhvr>
                                        <p:cTn id="15" dur="500"/>
                                        <p:tgtEl>
                                          <p:spTgt spid="45">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45">
                                            <p:txEl>
                                              <p:pRg st="8" end="8"/>
                                            </p:txEl>
                                          </p:spTgt>
                                        </p:tgtEl>
                                        <p:attrNameLst>
                                          <p:attrName>style.visibility</p:attrName>
                                        </p:attrNameLst>
                                      </p:cBhvr>
                                      <p:to>
                                        <p:strVal val="visible"/>
                                      </p:to>
                                    </p:set>
                                    <p:animEffect transition="in" filter="checkerboard(across)">
                                      <p:cBhvr>
                                        <p:cTn id="20" dur="500"/>
                                        <p:tgtEl>
                                          <p:spTgt spid="45">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45">
                                            <p:txEl>
                                              <p:pRg st="10" end="10"/>
                                            </p:txEl>
                                          </p:spTgt>
                                        </p:tgtEl>
                                        <p:attrNameLst>
                                          <p:attrName>style.visibility</p:attrName>
                                        </p:attrNameLst>
                                      </p:cBhvr>
                                      <p:to>
                                        <p:strVal val="visible"/>
                                      </p:to>
                                    </p:set>
                                    <p:animEffect transition="in" filter="checkerboard(across)">
                                      <p:cBhvr>
                                        <p:cTn id="25" dur="500"/>
                                        <p:tgtEl>
                                          <p:spTgt spid="4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200" b="1" dirty="0"/>
            </a:br>
            <a:r>
              <a:rPr lang="fr-FR" sz="3200" b="1" dirty="0"/>
              <a:t> VIII- Utilisation et réalisation des </a:t>
            </a:r>
            <a:br>
              <a:rPr lang="fr-FR" sz="3200" b="1" dirty="0"/>
            </a:br>
            <a:r>
              <a:rPr lang="fr-FR" sz="3200" b="1" dirty="0"/>
              <a:t>transformateurs monophasés </a:t>
            </a:r>
            <a:br>
              <a:rPr lang="fr-FR" sz="3200" b="1" dirty="0"/>
            </a:br>
            <a:r>
              <a:rPr lang="fr-FR" sz="3200" b="1" dirty="0"/>
              <a:t> </a:t>
            </a:r>
          </a:p>
        </p:txBody>
      </p:sp>
      <p:sp>
        <p:nvSpPr>
          <p:cNvPr id="21" name="Rectangle 3"/>
          <p:cNvSpPr txBox="1">
            <a:spLocks noChangeArrowheads="1"/>
          </p:cNvSpPr>
          <p:nvPr/>
        </p:nvSpPr>
        <p:spPr bwMode="auto">
          <a:xfrm>
            <a:off x="755576" y="1556792"/>
            <a:ext cx="7776864" cy="4897438"/>
          </a:xfrm>
          <a:prstGeom prst="rect">
            <a:avLst/>
          </a:prstGeom>
          <a:noFill/>
          <a:ln w="9525">
            <a:noFill/>
            <a:miter lim="800000"/>
            <a:headEnd/>
            <a:tailEnd/>
          </a:ln>
        </p:spPr>
        <p:txBody>
          <a:bodyPr/>
          <a:lstStyle/>
          <a:p>
            <a:pPr marL="342900" indent="-342900" algn="just" eaLnBrk="0" hangingPunct="0">
              <a:spcBef>
                <a:spcPct val="20000"/>
              </a:spcBef>
            </a:pPr>
            <a:r>
              <a:rPr lang="fr-FR" sz="1700" b="1" dirty="0"/>
              <a:t>2- Grandeurs nominales </a:t>
            </a:r>
          </a:p>
          <a:p>
            <a:pPr marL="342900" indent="-342900" algn="just" eaLnBrk="0" hangingPunct="0">
              <a:spcBef>
                <a:spcPct val="20000"/>
              </a:spcBef>
            </a:pPr>
            <a:endParaRPr lang="fr-FR" sz="1700" dirty="0"/>
          </a:p>
          <a:p>
            <a:pPr marL="461963" indent="-231775" algn="just" eaLnBrk="0" hangingPunct="0">
              <a:spcBef>
                <a:spcPct val="20000"/>
              </a:spcBef>
              <a:buFont typeface="Arial" panose="020B0604020202020204" pitchFamily="34" charset="0"/>
              <a:buChar char="•"/>
            </a:pPr>
            <a:r>
              <a:rPr lang="fr-FR" sz="1700" dirty="0"/>
              <a:t>sont les valeurs données par le constructeur au delà des quelles le bon fonctionnement n’est plus garanti.</a:t>
            </a:r>
          </a:p>
          <a:p>
            <a:pPr marL="461963" indent="-231775" algn="just" eaLnBrk="0" hangingPunct="0">
              <a:spcBef>
                <a:spcPct val="20000"/>
              </a:spcBef>
            </a:pPr>
            <a:endParaRPr lang="fr-FR" sz="1700" dirty="0"/>
          </a:p>
          <a:p>
            <a:pPr marL="461963" indent="-231775" algn="just" eaLnBrk="0" hangingPunct="0">
              <a:spcBef>
                <a:spcPct val="20000"/>
              </a:spcBef>
              <a:buFont typeface="Arial" panose="020B0604020202020204" pitchFamily="34" charset="0"/>
              <a:buChar char="•"/>
            </a:pPr>
            <a:r>
              <a:rPr lang="fr-FR" sz="1700" dirty="0"/>
              <a:t>La plaque signalétique d’un transformateur indique les valeurs nominales de la tension primaire U</a:t>
            </a:r>
            <a:r>
              <a:rPr lang="fr-FR" sz="1700" baseline="-25000" dirty="0"/>
              <a:t>1n</a:t>
            </a:r>
            <a:r>
              <a:rPr lang="fr-FR" sz="1700" dirty="0"/>
              <a:t>, de la tension secondaire U</a:t>
            </a:r>
            <a:r>
              <a:rPr lang="fr-FR" sz="1700" baseline="-25000" dirty="0"/>
              <a:t>2n</a:t>
            </a:r>
            <a:r>
              <a:rPr lang="fr-FR" sz="1700" dirty="0"/>
              <a:t>, de la puissance apparente secondaire S</a:t>
            </a:r>
            <a:r>
              <a:rPr lang="fr-FR" sz="1700" baseline="-25000" dirty="0"/>
              <a:t>2n</a:t>
            </a:r>
            <a:r>
              <a:rPr lang="fr-FR" sz="1700" dirty="0"/>
              <a:t> ou du courant secondaire I</a:t>
            </a:r>
            <a:r>
              <a:rPr lang="fr-FR" sz="1700" baseline="-25000" dirty="0"/>
              <a:t>2n</a:t>
            </a:r>
            <a:r>
              <a:rPr lang="fr-FR" sz="1700" dirty="0"/>
              <a:t> (S</a:t>
            </a:r>
            <a:r>
              <a:rPr lang="fr-FR" sz="1700" baseline="-25000" dirty="0"/>
              <a:t>2n</a:t>
            </a:r>
            <a:r>
              <a:rPr lang="fr-FR" sz="1700" dirty="0"/>
              <a:t> = U</a:t>
            </a:r>
            <a:r>
              <a:rPr lang="fr-FR" sz="1700" baseline="-25000" dirty="0"/>
              <a:t>2n</a:t>
            </a:r>
            <a:r>
              <a:rPr lang="fr-FR" sz="1700" dirty="0"/>
              <a:t> I</a:t>
            </a:r>
            <a:r>
              <a:rPr lang="fr-FR" sz="1700" baseline="-25000" dirty="0"/>
              <a:t>2n</a:t>
            </a:r>
            <a:r>
              <a:rPr lang="fr-FR" sz="1700" dirty="0"/>
              <a:t>).</a:t>
            </a:r>
          </a:p>
          <a:p>
            <a:pPr marL="461963" indent="-231775" algn="just" eaLnBrk="0" hangingPunct="0">
              <a:spcBef>
                <a:spcPct val="20000"/>
              </a:spcBef>
              <a:buFont typeface="Arial" charset="0"/>
              <a:buChar char="•"/>
            </a:pPr>
            <a:endParaRPr lang="fr-FR" sz="1700" dirty="0"/>
          </a:p>
          <a:p>
            <a:pPr marL="461963" indent="-231775" algn="just" eaLnBrk="0" hangingPunct="0">
              <a:spcBef>
                <a:spcPct val="20000"/>
              </a:spcBef>
              <a:buFont typeface="Arial" panose="020B0604020202020204" pitchFamily="34" charset="0"/>
              <a:buChar char="•"/>
            </a:pPr>
            <a:r>
              <a:rPr lang="fr-FR" sz="1700" dirty="0"/>
              <a:t>U</a:t>
            </a:r>
            <a:r>
              <a:rPr lang="fr-FR" sz="1700" baseline="-25000" dirty="0"/>
              <a:t>2n</a:t>
            </a:r>
            <a:r>
              <a:rPr lang="fr-FR" sz="1700" dirty="0"/>
              <a:t> / U</a:t>
            </a:r>
            <a:r>
              <a:rPr lang="fr-FR" sz="1700" baseline="-25000" dirty="0"/>
              <a:t>1n</a:t>
            </a:r>
            <a:r>
              <a:rPr lang="fr-FR" sz="1700" dirty="0"/>
              <a:t> = m</a:t>
            </a:r>
            <a:r>
              <a:rPr lang="fr-FR" sz="1700" baseline="-25000" dirty="0"/>
              <a:t>n</a:t>
            </a:r>
            <a:r>
              <a:rPr lang="fr-FR" sz="1700" dirty="0"/>
              <a:t> &lt; m = U</a:t>
            </a:r>
            <a:r>
              <a:rPr lang="fr-FR" sz="1700" baseline="-25000" dirty="0"/>
              <a:t>20</a:t>
            </a:r>
            <a:r>
              <a:rPr lang="fr-FR" sz="1700" dirty="0"/>
              <a:t>/U</a:t>
            </a:r>
            <a:r>
              <a:rPr lang="fr-FR" sz="1700" baseline="-25000" dirty="0"/>
              <a:t>1n</a:t>
            </a:r>
            <a:r>
              <a:rPr lang="fr-FR" sz="1700" dirty="0"/>
              <a:t> à cause de la chute de tension en charge.</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53</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Effect transition="in" filter="checkerboard(across)">
                                      <p:cBhvr>
                                        <p:cTn id="7" dur="500"/>
                                        <p:tgtEl>
                                          <p:spTgt spid="2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
                                            <p:txEl>
                                              <p:pRg st="4" end="4"/>
                                            </p:txEl>
                                          </p:spTgt>
                                        </p:tgtEl>
                                        <p:attrNameLst>
                                          <p:attrName>style.visibility</p:attrName>
                                        </p:attrNameLst>
                                      </p:cBhvr>
                                      <p:to>
                                        <p:strVal val="visible"/>
                                      </p:to>
                                    </p:set>
                                    <p:animEffect transition="in" filter="checkerboard(across)">
                                      <p:cBhvr>
                                        <p:cTn id="12" dur="500"/>
                                        <p:tgtEl>
                                          <p:spTgt spid="2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
                                            <p:txEl>
                                              <p:pRg st="6" end="6"/>
                                            </p:txEl>
                                          </p:spTgt>
                                        </p:tgtEl>
                                        <p:attrNameLst>
                                          <p:attrName>style.visibility</p:attrName>
                                        </p:attrNameLst>
                                      </p:cBhvr>
                                      <p:to>
                                        <p:strVal val="visible"/>
                                      </p:to>
                                    </p:set>
                                    <p:animEffect transition="in" filter="checkerboard(across)">
                                      <p:cBhvr>
                                        <p:cTn id="17"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600" b="1" i="1" dirty="0"/>
            </a:br>
            <a:r>
              <a:rPr lang="fr-FR" sz="3200" b="1" dirty="0"/>
              <a:t> VIII- Utilisation et réalisation des </a:t>
            </a:r>
            <a:br>
              <a:rPr lang="fr-FR" sz="3200" b="1" dirty="0"/>
            </a:br>
            <a:r>
              <a:rPr lang="fr-FR" sz="3200" b="1" dirty="0"/>
              <a:t>transformateurs monophasés </a:t>
            </a:r>
            <a:br>
              <a:rPr lang="fr-FR" sz="3400" b="1" dirty="0"/>
            </a:br>
            <a:r>
              <a:rPr lang="fr-FR" sz="3400" b="1" i="1" dirty="0"/>
              <a:t> </a:t>
            </a:r>
            <a:endParaRPr lang="fr-FR" sz="3400" b="1" dirty="0"/>
          </a:p>
        </p:txBody>
      </p:sp>
      <p:sp>
        <p:nvSpPr>
          <p:cNvPr id="36884" name="Rectangle 3"/>
          <p:cNvSpPr txBox="1">
            <a:spLocks noChangeArrowheads="1"/>
          </p:cNvSpPr>
          <p:nvPr/>
        </p:nvSpPr>
        <p:spPr bwMode="auto">
          <a:xfrm>
            <a:off x="613080" y="1484784"/>
            <a:ext cx="1726294" cy="533400"/>
          </a:xfrm>
          <a:prstGeom prst="rect">
            <a:avLst/>
          </a:prstGeom>
          <a:noFill/>
          <a:ln w="9525">
            <a:noFill/>
            <a:miter lim="800000"/>
            <a:headEnd/>
            <a:tailEnd/>
          </a:ln>
        </p:spPr>
        <p:txBody>
          <a:bodyPr/>
          <a:lstStyle/>
          <a:p>
            <a:pPr marL="342900" indent="-342900" eaLnBrk="0" hangingPunct="0">
              <a:spcBef>
                <a:spcPct val="20000"/>
              </a:spcBef>
            </a:pPr>
            <a:r>
              <a:rPr lang="fr-FR" sz="1700" b="1" dirty="0"/>
              <a:t>4- Réalisation</a:t>
            </a:r>
          </a:p>
        </p:txBody>
      </p:sp>
      <p:grpSp>
        <p:nvGrpSpPr>
          <p:cNvPr id="36885" name="Group 10"/>
          <p:cNvGrpSpPr>
            <a:grpSpLocks/>
          </p:cNvGrpSpPr>
          <p:nvPr/>
        </p:nvGrpSpPr>
        <p:grpSpPr bwMode="auto">
          <a:xfrm>
            <a:off x="1547664" y="2636912"/>
            <a:ext cx="2309813" cy="1390650"/>
            <a:chOff x="1702" y="1975"/>
            <a:chExt cx="3637" cy="2190"/>
          </a:xfrm>
        </p:grpSpPr>
        <p:sp>
          <p:nvSpPr>
            <p:cNvPr id="36939" name="AutoShape 11"/>
            <p:cNvSpPr>
              <a:spLocks noChangeArrowheads="1"/>
            </p:cNvSpPr>
            <p:nvPr/>
          </p:nvSpPr>
          <p:spPr bwMode="auto">
            <a:xfrm rot="10491932">
              <a:off x="4042" y="2708"/>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40" name="AutoShape 12"/>
            <p:cNvSpPr>
              <a:spLocks noChangeArrowheads="1"/>
            </p:cNvSpPr>
            <p:nvPr/>
          </p:nvSpPr>
          <p:spPr bwMode="auto">
            <a:xfrm rot="10491932">
              <a:off x="4042" y="2648"/>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41" name="Line 13"/>
            <p:cNvSpPr>
              <a:spLocks noChangeShapeType="1"/>
            </p:cNvSpPr>
            <p:nvPr/>
          </p:nvSpPr>
          <p:spPr bwMode="auto">
            <a:xfrm flipV="1">
              <a:off x="4082" y="2968"/>
              <a:ext cx="0" cy="720"/>
            </a:xfrm>
            <a:prstGeom prst="line">
              <a:avLst/>
            </a:prstGeom>
            <a:noFill/>
            <a:ln w="9525">
              <a:solidFill>
                <a:srgbClr val="000000"/>
              </a:solidFill>
              <a:round/>
              <a:headEnd/>
              <a:tailEnd/>
            </a:ln>
          </p:spPr>
          <p:txBody>
            <a:bodyPr/>
            <a:lstStyle/>
            <a:p>
              <a:endParaRPr lang="fr-FR"/>
            </a:p>
          </p:txBody>
        </p:sp>
        <p:grpSp>
          <p:nvGrpSpPr>
            <p:cNvPr id="36942" name="Group 14"/>
            <p:cNvGrpSpPr>
              <a:grpSpLocks/>
            </p:cNvGrpSpPr>
            <p:nvPr/>
          </p:nvGrpSpPr>
          <p:grpSpPr bwMode="auto">
            <a:xfrm>
              <a:off x="1702" y="1975"/>
              <a:ext cx="3637" cy="2190"/>
              <a:chOff x="1418" y="8102"/>
              <a:chExt cx="3637" cy="2190"/>
            </a:xfrm>
          </p:grpSpPr>
          <p:grpSp>
            <p:nvGrpSpPr>
              <p:cNvPr id="36943" name="Group 15"/>
              <p:cNvGrpSpPr>
                <a:grpSpLocks/>
              </p:cNvGrpSpPr>
              <p:nvPr/>
            </p:nvGrpSpPr>
            <p:grpSpPr bwMode="auto">
              <a:xfrm>
                <a:off x="1418" y="8102"/>
                <a:ext cx="3637" cy="2190"/>
                <a:chOff x="1418" y="8487"/>
                <a:chExt cx="3637" cy="2190"/>
              </a:xfrm>
            </p:grpSpPr>
            <p:grpSp>
              <p:nvGrpSpPr>
                <p:cNvPr id="36945" name="Group 16"/>
                <p:cNvGrpSpPr>
                  <a:grpSpLocks/>
                </p:cNvGrpSpPr>
                <p:nvPr/>
              </p:nvGrpSpPr>
              <p:grpSpPr bwMode="auto">
                <a:xfrm>
                  <a:off x="1418" y="8487"/>
                  <a:ext cx="3637" cy="2170"/>
                  <a:chOff x="1418" y="8487"/>
                  <a:chExt cx="3637" cy="2170"/>
                </a:xfrm>
              </p:grpSpPr>
              <p:sp>
                <p:nvSpPr>
                  <p:cNvPr id="36951" name="Line 17"/>
                  <p:cNvSpPr>
                    <a:spLocks noChangeShapeType="1"/>
                  </p:cNvSpPr>
                  <p:nvPr/>
                </p:nvSpPr>
                <p:spPr bwMode="auto">
                  <a:xfrm flipH="1">
                    <a:off x="2238" y="10277"/>
                    <a:ext cx="1800" cy="0"/>
                  </a:xfrm>
                  <a:prstGeom prst="line">
                    <a:avLst/>
                  </a:prstGeom>
                  <a:noFill/>
                  <a:ln w="9525">
                    <a:solidFill>
                      <a:srgbClr val="000000"/>
                    </a:solidFill>
                    <a:round/>
                    <a:headEnd/>
                    <a:tailEnd/>
                  </a:ln>
                </p:spPr>
                <p:txBody>
                  <a:bodyPr/>
                  <a:lstStyle/>
                  <a:p>
                    <a:endParaRPr lang="fr-FR"/>
                  </a:p>
                </p:txBody>
              </p:sp>
              <p:grpSp>
                <p:nvGrpSpPr>
                  <p:cNvPr id="36952" name="Group 18"/>
                  <p:cNvGrpSpPr>
                    <a:grpSpLocks/>
                  </p:cNvGrpSpPr>
                  <p:nvPr/>
                </p:nvGrpSpPr>
                <p:grpSpPr bwMode="auto">
                  <a:xfrm>
                    <a:off x="1418" y="8487"/>
                    <a:ext cx="3637" cy="2170"/>
                    <a:chOff x="2660" y="8487"/>
                    <a:chExt cx="3637" cy="2170"/>
                  </a:xfrm>
                </p:grpSpPr>
                <p:sp>
                  <p:nvSpPr>
                    <p:cNvPr id="36953" name="Line 19"/>
                    <p:cNvSpPr>
                      <a:spLocks noChangeShapeType="1"/>
                    </p:cNvSpPr>
                    <p:nvPr/>
                  </p:nvSpPr>
                  <p:spPr bwMode="auto">
                    <a:xfrm flipV="1">
                      <a:off x="2858" y="8637"/>
                      <a:ext cx="360" cy="360"/>
                    </a:xfrm>
                    <a:prstGeom prst="line">
                      <a:avLst/>
                    </a:prstGeom>
                    <a:noFill/>
                    <a:ln w="9525">
                      <a:solidFill>
                        <a:srgbClr val="000000"/>
                      </a:solidFill>
                      <a:round/>
                      <a:headEnd/>
                      <a:tailEnd/>
                    </a:ln>
                  </p:spPr>
                  <p:txBody>
                    <a:bodyPr/>
                    <a:lstStyle/>
                    <a:p>
                      <a:endParaRPr lang="fr-FR"/>
                    </a:p>
                  </p:txBody>
                </p:sp>
                <p:sp>
                  <p:nvSpPr>
                    <p:cNvPr id="36954" name="Line 20"/>
                    <p:cNvSpPr>
                      <a:spLocks noChangeShapeType="1"/>
                    </p:cNvSpPr>
                    <p:nvPr/>
                  </p:nvSpPr>
                  <p:spPr bwMode="auto">
                    <a:xfrm flipV="1">
                      <a:off x="5718" y="8637"/>
                      <a:ext cx="360" cy="360"/>
                    </a:xfrm>
                    <a:prstGeom prst="line">
                      <a:avLst/>
                    </a:prstGeom>
                    <a:noFill/>
                    <a:ln w="9525">
                      <a:solidFill>
                        <a:srgbClr val="000000"/>
                      </a:solidFill>
                      <a:round/>
                      <a:headEnd/>
                      <a:tailEnd/>
                    </a:ln>
                  </p:spPr>
                  <p:txBody>
                    <a:bodyPr/>
                    <a:lstStyle/>
                    <a:p>
                      <a:endParaRPr lang="fr-FR"/>
                    </a:p>
                  </p:txBody>
                </p:sp>
                <p:grpSp>
                  <p:nvGrpSpPr>
                    <p:cNvPr id="36955" name="Group 21"/>
                    <p:cNvGrpSpPr>
                      <a:grpSpLocks/>
                    </p:cNvGrpSpPr>
                    <p:nvPr/>
                  </p:nvGrpSpPr>
                  <p:grpSpPr bwMode="auto">
                    <a:xfrm>
                      <a:off x="2660" y="8487"/>
                      <a:ext cx="3637" cy="2170"/>
                      <a:chOff x="2660" y="8487"/>
                      <a:chExt cx="3637" cy="2170"/>
                    </a:xfrm>
                  </p:grpSpPr>
                  <p:grpSp>
                    <p:nvGrpSpPr>
                      <p:cNvPr id="36959" name="Group 22"/>
                      <p:cNvGrpSpPr>
                        <a:grpSpLocks/>
                      </p:cNvGrpSpPr>
                      <p:nvPr/>
                    </p:nvGrpSpPr>
                    <p:grpSpPr bwMode="auto">
                      <a:xfrm>
                        <a:off x="3220" y="9317"/>
                        <a:ext cx="2180" cy="1080"/>
                        <a:chOff x="3218" y="9357"/>
                        <a:chExt cx="2180" cy="1080"/>
                      </a:xfrm>
                    </p:grpSpPr>
                    <p:sp>
                      <p:nvSpPr>
                        <p:cNvPr id="36992" name="Line 23"/>
                        <p:cNvSpPr>
                          <a:spLocks noChangeShapeType="1"/>
                        </p:cNvSpPr>
                        <p:nvPr/>
                      </p:nvSpPr>
                      <p:spPr bwMode="auto">
                        <a:xfrm>
                          <a:off x="3218" y="9357"/>
                          <a:ext cx="2160" cy="0"/>
                        </a:xfrm>
                        <a:prstGeom prst="line">
                          <a:avLst/>
                        </a:prstGeom>
                        <a:noFill/>
                        <a:ln w="9525">
                          <a:solidFill>
                            <a:srgbClr val="000000"/>
                          </a:solidFill>
                          <a:round/>
                          <a:headEnd/>
                          <a:tailEnd/>
                        </a:ln>
                      </p:spPr>
                      <p:txBody>
                        <a:bodyPr/>
                        <a:lstStyle/>
                        <a:p>
                          <a:endParaRPr lang="fr-FR"/>
                        </a:p>
                      </p:txBody>
                    </p:sp>
                    <p:sp>
                      <p:nvSpPr>
                        <p:cNvPr id="36993" name="Line 24"/>
                        <p:cNvSpPr>
                          <a:spLocks noChangeShapeType="1"/>
                        </p:cNvSpPr>
                        <p:nvPr/>
                      </p:nvSpPr>
                      <p:spPr bwMode="auto">
                        <a:xfrm>
                          <a:off x="3238" y="10437"/>
                          <a:ext cx="2160" cy="0"/>
                        </a:xfrm>
                        <a:prstGeom prst="line">
                          <a:avLst/>
                        </a:prstGeom>
                        <a:noFill/>
                        <a:ln w="9525">
                          <a:solidFill>
                            <a:srgbClr val="000000"/>
                          </a:solidFill>
                          <a:round/>
                          <a:headEnd/>
                          <a:tailEnd/>
                        </a:ln>
                      </p:spPr>
                      <p:txBody>
                        <a:bodyPr/>
                        <a:lstStyle/>
                        <a:p>
                          <a:endParaRPr lang="fr-FR"/>
                        </a:p>
                      </p:txBody>
                    </p:sp>
                    <p:sp>
                      <p:nvSpPr>
                        <p:cNvPr id="36994" name="Line 25"/>
                        <p:cNvSpPr>
                          <a:spLocks noChangeShapeType="1"/>
                        </p:cNvSpPr>
                        <p:nvPr/>
                      </p:nvSpPr>
                      <p:spPr bwMode="auto">
                        <a:xfrm>
                          <a:off x="3218" y="9357"/>
                          <a:ext cx="0" cy="1080"/>
                        </a:xfrm>
                        <a:prstGeom prst="line">
                          <a:avLst/>
                        </a:prstGeom>
                        <a:noFill/>
                        <a:ln w="9525">
                          <a:solidFill>
                            <a:srgbClr val="000000"/>
                          </a:solidFill>
                          <a:round/>
                          <a:headEnd/>
                          <a:tailEnd/>
                        </a:ln>
                      </p:spPr>
                      <p:txBody>
                        <a:bodyPr/>
                        <a:lstStyle/>
                        <a:p>
                          <a:endParaRPr lang="fr-FR"/>
                        </a:p>
                      </p:txBody>
                    </p:sp>
                    <p:sp>
                      <p:nvSpPr>
                        <p:cNvPr id="36995" name="Line 26"/>
                        <p:cNvSpPr>
                          <a:spLocks noChangeShapeType="1"/>
                        </p:cNvSpPr>
                        <p:nvPr/>
                      </p:nvSpPr>
                      <p:spPr bwMode="auto">
                        <a:xfrm>
                          <a:off x="5398" y="9357"/>
                          <a:ext cx="0" cy="1080"/>
                        </a:xfrm>
                        <a:prstGeom prst="line">
                          <a:avLst/>
                        </a:prstGeom>
                        <a:noFill/>
                        <a:ln w="9525">
                          <a:solidFill>
                            <a:srgbClr val="000000"/>
                          </a:solidFill>
                          <a:round/>
                          <a:headEnd/>
                          <a:tailEnd/>
                        </a:ln>
                      </p:spPr>
                      <p:txBody>
                        <a:bodyPr/>
                        <a:lstStyle/>
                        <a:p>
                          <a:endParaRPr lang="fr-FR"/>
                        </a:p>
                      </p:txBody>
                    </p:sp>
                  </p:grpSp>
                  <p:grpSp>
                    <p:nvGrpSpPr>
                      <p:cNvPr id="36960" name="Group 27"/>
                      <p:cNvGrpSpPr>
                        <a:grpSpLocks/>
                      </p:cNvGrpSpPr>
                      <p:nvPr/>
                    </p:nvGrpSpPr>
                    <p:grpSpPr bwMode="auto">
                      <a:xfrm>
                        <a:off x="2847" y="9029"/>
                        <a:ext cx="2891" cy="1616"/>
                        <a:chOff x="3213" y="14587"/>
                        <a:chExt cx="2191" cy="1616"/>
                      </a:xfrm>
                    </p:grpSpPr>
                    <p:sp>
                      <p:nvSpPr>
                        <p:cNvPr id="36988" name="Line 28"/>
                        <p:cNvSpPr>
                          <a:spLocks noChangeShapeType="1"/>
                        </p:cNvSpPr>
                        <p:nvPr/>
                      </p:nvSpPr>
                      <p:spPr bwMode="auto">
                        <a:xfrm>
                          <a:off x="3213" y="14587"/>
                          <a:ext cx="2162" cy="0"/>
                        </a:xfrm>
                        <a:prstGeom prst="line">
                          <a:avLst/>
                        </a:prstGeom>
                        <a:noFill/>
                        <a:ln w="9525">
                          <a:solidFill>
                            <a:srgbClr val="000000"/>
                          </a:solidFill>
                          <a:round/>
                          <a:headEnd/>
                          <a:tailEnd/>
                        </a:ln>
                      </p:spPr>
                      <p:txBody>
                        <a:bodyPr/>
                        <a:lstStyle/>
                        <a:p>
                          <a:endParaRPr lang="fr-FR"/>
                        </a:p>
                      </p:txBody>
                    </p:sp>
                    <p:sp>
                      <p:nvSpPr>
                        <p:cNvPr id="36989" name="Line 29"/>
                        <p:cNvSpPr>
                          <a:spLocks noChangeShapeType="1"/>
                        </p:cNvSpPr>
                        <p:nvPr/>
                      </p:nvSpPr>
                      <p:spPr bwMode="auto">
                        <a:xfrm>
                          <a:off x="3242" y="16203"/>
                          <a:ext cx="2162" cy="0"/>
                        </a:xfrm>
                        <a:prstGeom prst="line">
                          <a:avLst/>
                        </a:prstGeom>
                        <a:noFill/>
                        <a:ln w="9525">
                          <a:solidFill>
                            <a:srgbClr val="000000"/>
                          </a:solidFill>
                          <a:round/>
                          <a:headEnd/>
                          <a:tailEnd/>
                        </a:ln>
                      </p:spPr>
                      <p:txBody>
                        <a:bodyPr/>
                        <a:lstStyle/>
                        <a:p>
                          <a:endParaRPr lang="fr-FR"/>
                        </a:p>
                      </p:txBody>
                    </p:sp>
                    <p:sp>
                      <p:nvSpPr>
                        <p:cNvPr id="36990" name="Line 30"/>
                        <p:cNvSpPr>
                          <a:spLocks noChangeShapeType="1"/>
                        </p:cNvSpPr>
                        <p:nvPr/>
                      </p:nvSpPr>
                      <p:spPr bwMode="auto">
                        <a:xfrm>
                          <a:off x="3214" y="14587"/>
                          <a:ext cx="28" cy="1595"/>
                        </a:xfrm>
                        <a:prstGeom prst="line">
                          <a:avLst/>
                        </a:prstGeom>
                        <a:noFill/>
                        <a:ln w="9525">
                          <a:solidFill>
                            <a:srgbClr val="000000"/>
                          </a:solidFill>
                          <a:round/>
                          <a:headEnd/>
                          <a:tailEnd/>
                        </a:ln>
                      </p:spPr>
                      <p:txBody>
                        <a:bodyPr/>
                        <a:lstStyle/>
                        <a:p>
                          <a:endParaRPr lang="fr-FR"/>
                        </a:p>
                      </p:txBody>
                    </p:sp>
                    <p:sp>
                      <p:nvSpPr>
                        <p:cNvPr id="36991" name="Line 31"/>
                        <p:cNvSpPr>
                          <a:spLocks noChangeShapeType="1"/>
                        </p:cNvSpPr>
                        <p:nvPr/>
                      </p:nvSpPr>
                      <p:spPr bwMode="auto">
                        <a:xfrm>
                          <a:off x="5395" y="14587"/>
                          <a:ext cx="0" cy="1080"/>
                        </a:xfrm>
                        <a:prstGeom prst="line">
                          <a:avLst/>
                        </a:prstGeom>
                        <a:noFill/>
                        <a:ln w="9525">
                          <a:solidFill>
                            <a:srgbClr val="000000"/>
                          </a:solidFill>
                          <a:round/>
                          <a:headEnd/>
                          <a:tailEnd/>
                        </a:ln>
                      </p:spPr>
                      <p:txBody>
                        <a:bodyPr/>
                        <a:lstStyle/>
                        <a:p>
                          <a:endParaRPr lang="fr-FR"/>
                        </a:p>
                      </p:txBody>
                    </p:sp>
                  </p:grpSp>
                  <p:sp>
                    <p:nvSpPr>
                      <p:cNvPr id="36961" name="Line 32"/>
                      <p:cNvSpPr>
                        <a:spLocks noChangeShapeType="1"/>
                      </p:cNvSpPr>
                      <p:nvPr/>
                    </p:nvSpPr>
                    <p:spPr bwMode="auto">
                      <a:xfrm>
                        <a:off x="3200" y="8637"/>
                        <a:ext cx="2880" cy="0"/>
                      </a:xfrm>
                      <a:prstGeom prst="line">
                        <a:avLst/>
                      </a:prstGeom>
                      <a:noFill/>
                      <a:ln w="9525">
                        <a:solidFill>
                          <a:srgbClr val="000000"/>
                        </a:solidFill>
                        <a:round/>
                        <a:headEnd/>
                        <a:tailEnd/>
                      </a:ln>
                    </p:spPr>
                    <p:txBody>
                      <a:bodyPr/>
                      <a:lstStyle/>
                      <a:p>
                        <a:endParaRPr lang="fr-FR"/>
                      </a:p>
                    </p:txBody>
                  </p:sp>
                  <p:sp>
                    <p:nvSpPr>
                      <p:cNvPr id="36962" name="Line 33"/>
                      <p:cNvSpPr>
                        <a:spLocks noChangeShapeType="1"/>
                      </p:cNvSpPr>
                      <p:nvPr/>
                    </p:nvSpPr>
                    <p:spPr bwMode="auto">
                      <a:xfrm>
                        <a:off x="6100" y="8657"/>
                        <a:ext cx="0" cy="1800"/>
                      </a:xfrm>
                      <a:prstGeom prst="line">
                        <a:avLst/>
                      </a:prstGeom>
                      <a:noFill/>
                      <a:ln w="9525">
                        <a:solidFill>
                          <a:srgbClr val="000000"/>
                        </a:solidFill>
                        <a:round/>
                        <a:headEnd/>
                        <a:tailEnd/>
                      </a:ln>
                    </p:spPr>
                    <p:txBody>
                      <a:bodyPr/>
                      <a:lstStyle/>
                      <a:p>
                        <a:endParaRPr lang="fr-FR"/>
                      </a:p>
                    </p:txBody>
                  </p:sp>
                  <p:sp>
                    <p:nvSpPr>
                      <p:cNvPr id="36963" name="Line 34"/>
                      <p:cNvSpPr>
                        <a:spLocks noChangeShapeType="1"/>
                      </p:cNvSpPr>
                      <p:nvPr/>
                    </p:nvSpPr>
                    <p:spPr bwMode="auto">
                      <a:xfrm flipH="1">
                        <a:off x="5758" y="10477"/>
                        <a:ext cx="360" cy="180"/>
                      </a:xfrm>
                      <a:prstGeom prst="line">
                        <a:avLst/>
                      </a:prstGeom>
                      <a:noFill/>
                      <a:ln w="9525">
                        <a:solidFill>
                          <a:srgbClr val="000000"/>
                        </a:solidFill>
                        <a:round/>
                        <a:headEnd/>
                        <a:tailEnd/>
                      </a:ln>
                    </p:spPr>
                    <p:txBody>
                      <a:bodyPr/>
                      <a:lstStyle/>
                      <a:p>
                        <a:endParaRPr lang="fr-FR"/>
                      </a:p>
                    </p:txBody>
                  </p:sp>
                  <p:sp>
                    <p:nvSpPr>
                      <p:cNvPr id="36964" name="Line 35"/>
                      <p:cNvSpPr>
                        <a:spLocks noChangeShapeType="1"/>
                      </p:cNvSpPr>
                      <p:nvPr/>
                    </p:nvSpPr>
                    <p:spPr bwMode="auto">
                      <a:xfrm>
                        <a:off x="3140" y="8697"/>
                        <a:ext cx="2880" cy="0"/>
                      </a:xfrm>
                      <a:prstGeom prst="line">
                        <a:avLst/>
                      </a:prstGeom>
                      <a:noFill/>
                      <a:ln w="9525">
                        <a:solidFill>
                          <a:srgbClr val="000000"/>
                        </a:solidFill>
                        <a:round/>
                        <a:headEnd/>
                        <a:tailEnd/>
                      </a:ln>
                    </p:spPr>
                    <p:txBody>
                      <a:bodyPr/>
                      <a:lstStyle/>
                      <a:p>
                        <a:endParaRPr lang="fr-FR"/>
                      </a:p>
                    </p:txBody>
                  </p:sp>
                  <p:sp>
                    <p:nvSpPr>
                      <p:cNvPr id="36965" name="Line 36"/>
                      <p:cNvSpPr>
                        <a:spLocks noChangeShapeType="1"/>
                      </p:cNvSpPr>
                      <p:nvPr/>
                    </p:nvSpPr>
                    <p:spPr bwMode="auto">
                      <a:xfrm>
                        <a:off x="3040" y="8817"/>
                        <a:ext cx="2880" cy="0"/>
                      </a:xfrm>
                      <a:prstGeom prst="line">
                        <a:avLst/>
                      </a:prstGeom>
                      <a:noFill/>
                      <a:ln w="9525">
                        <a:solidFill>
                          <a:srgbClr val="000000"/>
                        </a:solidFill>
                        <a:round/>
                        <a:headEnd/>
                        <a:tailEnd/>
                      </a:ln>
                    </p:spPr>
                    <p:txBody>
                      <a:bodyPr/>
                      <a:lstStyle/>
                      <a:p>
                        <a:endParaRPr lang="fr-FR"/>
                      </a:p>
                    </p:txBody>
                  </p:sp>
                  <p:sp>
                    <p:nvSpPr>
                      <p:cNvPr id="36966" name="Line 37"/>
                      <p:cNvSpPr>
                        <a:spLocks noChangeShapeType="1"/>
                      </p:cNvSpPr>
                      <p:nvPr/>
                    </p:nvSpPr>
                    <p:spPr bwMode="auto">
                      <a:xfrm>
                        <a:off x="3080" y="8757"/>
                        <a:ext cx="2880" cy="0"/>
                      </a:xfrm>
                      <a:prstGeom prst="line">
                        <a:avLst/>
                      </a:prstGeom>
                      <a:noFill/>
                      <a:ln w="9525">
                        <a:solidFill>
                          <a:srgbClr val="000000"/>
                        </a:solidFill>
                        <a:round/>
                        <a:headEnd/>
                        <a:tailEnd/>
                      </a:ln>
                    </p:spPr>
                    <p:txBody>
                      <a:bodyPr/>
                      <a:lstStyle/>
                      <a:p>
                        <a:endParaRPr lang="fr-FR"/>
                      </a:p>
                    </p:txBody>
                  </p:sp>
                  <p:sp>
                    <p:nvSpPr>
                      <p:cNvPr id="36967" name="Line 38"/>
                      <p:cNvSpPr>
                        <a:spLocks noChangeShapeType="1"/>
                      </p:cNvSpPr>
                      <p:nvPr/>
                    </p:nvSpPr>
                    <p:spPr bwMode="auto">
                      <a:xfrm>
                        <a:off x="3000" y="8877"/>
                        <a:ext cx="2880" cy="0"/>
                      </a:xfrm>
                      <a:prstGeom prst="line">
                        <a:avLst/>
                      </a:prstGeom>
                      <a:noFill/>
                      <a:ln w="9525">
                        <a:solidFill>
                          <a:srgbClr val="000000"/>
                        </a:solidFill>
                        <a:round/>
                        <a:headEnd/>
                        <a:tailEnd/>
                      </a:ln>
                    </p:spPr>
                    <p:txBody>
                      <a:bodyPr/>
                      <a:lstStyle/>
                      <a:p>
                        <a:endParaRPr lang="fr-FR"/>
                      </a:p>
                    </p:txBody>
                  </p:sp>
                  <p:sp>
                    <p:nvSpPr>
                      <p:cNvPr id="36968" name="Line 39"/>
                      <p:cNvSpPr>
                        <a:spLocks noChangeShapeType="1"/>
                      </p:cNvSpPr>
                      <p:nvPr/>
                    </p:nvSpPr>
                    <p:spPr bwMode="auto">
                      <a:xfrm>
                        <a:off x="2900" y="8937"/>
                        <a:ext cx="2880" cy="0"/>
                      </a:xfrm>
                      <a:prstGeom prst="line">
                        <a:avLst/>
                      </a:prstGeom>
                      <a:noFill/>
                      <a:ln w="9525">
                        <a:solidFill>
                          <a:srgbClr val="000000"/>
                        </a:solidFill>
                        <a:round/>
                        <a:headEnd/>
                        <a:tailEnd/>
                      </a:ln>
                    </p:spPr>
                    <p:txBody>
                      <a:bodyPr/>
                      <a:lstStyle/>
                      <a:p>
                        <a:endParaRPr lang="fr-FR"/>
                      </a:p>
                    </p:txBody>
                  </p:sp>
                  <p:sp>
                    <p:nvSpPr>
                      <p:cNvPr id="36969" name="AutoShape 40"/>
                      <p:cNvSpPr>
                        <a:spLocks noChangeArrowheads="1"/>
                      </p:cNvSpPr>
                      <p:nvPr/>
                    </p:nvSpPr>
                    <p:spPr bwMode="auto">
                      <a:xfrm rot="9604236">
                        <a:off x="5017" y="8755"/>
                        <a:ext cx="1280" cy="11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2073 h 21600"/>
                        </a:gdLst>
                        <a:ahLst/>
                        <a:cxnLst>
                          <a:cxn ang="T8">
                            <a:pos x="T0" y="T1"/>
                          </a:cxn>
                          <a:cxn ang="T9">
                            <a:pos x="T2" y="T3"/>
                          </a:cxn>
                          <a:cxn ang="T10">
                            <a:pos x="T4" y="T5"/>
                          </a:cxn>
                          <a:cxn ang="T11">
                            <a:pos x="T6" y="T7"/>
                          </a:cxn>
                        </a:cxnLst>
                        <a:rect l="T12" t="T13" r="T14" b="T15"/>
                        <a:pathLst>
                          <a:path w="21600" h="21600">
                            <a:moveTo>
                              <a:pt x="746" y="14744"/>
                            </a:moveTo>
                            <a:cubicBezTo>
                              <a:pt x="253" y="13487"/>
                              <a:pt x="0" y="12149"/>
                              <a:pt x="0" y="10800"/>
                            </a:cubicBezTo>
                            <a:cubicBezTo>
                              <a:pt x="0" y="4835"/>
                              <a:pt x="4835" y="0"/>
                              <a:pt x="10800" y="0"/>
                            </a:cubicBezTo>
                            <a:cubicBezTo>
                              <a:pt x="16764" y="0"/>
                              <a:pt x="21600" y="4835"/>
                              <a:pt x="21600" y="10800"/>
                            </a:cubicBezTo>
                            <a:cubicBezTo>
                              <a:pt x="21600" y="12149"/>
                              <a:pt x="21346" y="13487"/>
                              <a:pt x="20853" y="14744"/>
                            </a:cubicBezTo>
                            <a:cubicBezTo>
                              <a:pt x="21346" y="13487"/>
                              <a:pt x="21600" y="12149"/>
                              <a:pt x="21600" y="10800"/>
                            </a:cubicBezTo>
                            <a:cubicBezTo>
                              <a:pt x="21600" y="4835"/>
                              <a:pt x="16764" y="0"/>
                              <a:pt x="10800" y="0"/>
                            </a:cubicBezTo>
                            <a:cubicBezTo>
                              <a:pt x="4835" y="0"/>
                              <a:pt x="0" y="4835"/>
                              <a:pt x="0" y="10800"/>
                            </a:cubicBezTo>
                            <a:cubicBezTo>
                              <a:pt x="-1" y="12149"/>
                              <a:pt x="253" y="13487"/>
                              <a:pt x="746" y="14744"/>
                            </a:cubicBezTo>
                            <a:close/>
                          </a:path>
                        </a:pathLst>
                      </a:custGeom>
                      <a:solidFill>
                        <a:srgbClr val="FFFFFF"/>
                      </a:solidFill>
                      <a:ln w="28575">
                        <a:solidFill>
                          <a:srgbClr val="000000"/>
                        </a:solidFill>
                        <a:miter lim="800000"/>
                        <a:headEnd/>
                        <a:tailEnd/>
                      </a:ln>
                    </p:spPr>
                    <p:txBody>
                      <a:bodyPr/>
                      <a:lstStyle/>
                      <a:p>
                        <a:endParaRPr lang="fr-FR"/>
                      </a:p>
                    </p:txBody>
                  </p:sp>
                  <p:sp>
                    <p:nvSpPr>
                      <p:cNvPr id="36970" name="AutoShape 41"/>
                      <p:cNvSpPr>
                        <a:spLocks noChangeArrowheads="1"/>
                      </p:cNvSpPr>
                      <p:nvPr/>
                    </p:nvSpPr>
                    <p:spPr bwMode="auto">
                      <a:xfrm rot="10502666">
                        <a:off x="5256" y="8971"/>
                        <a:ext cx="902" cy="7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9742 h 21600"/>
                        </a:gdLst>
                        <a:ahLst/>
                        <a:cxnLst>
                          <a:cxn ang="T8">
                            <a:pos x="T0" y="T1"/>
                          </a:cxn>
                          <a:cxn ang="T9">
                            <a:pos x="T2" y="T3"/>
                          </a:cxn>
                          <a:cxn ang="T10">
                            <a:pos x="T4" y="T5"/>
                          </a:cxn>
                          <a:cxn ang="T11">
                            <a:pos x="T6" y="T7"/>
                          </a:cxn>
                        </a:cxnLst>
                        <a:rect l="T12" t="T13" r="T14" b="T15"/>
                        <a:pathLst>
                          <a:path w="21600" h="21600">
                            <a:moveTo>
                              <a:pt x="165" y="12685"/>
                            </a:moveTo>
                            <a:cubicBezTo>
                              <a:pt x="55" y="12063"/>
                              <a:pt x="0" y="11432"/>
                              <a:pt x="0" y="10800"/>
                            </a:cubicBezTo>
                            <a:cubicBezTo>
                              <a:pt x="0" y="4835"/>
                              <a:pt x="4835" y="0"/>
                              <a:pt x="10800" y="0"/>
                            </a:cubicBezTo>
                            <a:cubicBezTo>
                              <a:pt x="16764" y="0"/>
                              <a:pt x="21600" y="4835"/>
                              <a:pt x="21600" y="10800"/>
                            </a:cubicBezTo>
                            <a:cubicBezTo>
                              <a:pt x="21600" y="11432"/>
                              <a:pt x="21544" y="12063"/>
                              <a:pt x="21434" y="12685"/>
                            </a:cubicBezTo>
                            <a:cubicBezTo>
                              <a:pt x="21544" y="12063"/>
                              <a:pt x="21600" y="11432"/>
                              <a:pt x="21600" y="10800"/>
                            </a:cubicBezTo>
                            <a:cubicBezTo>
                              <a:pt x="21600" y="4835"/>
                              <a:pt x="16764" y="0"/>
                              <a:pt x="10800" y="0"/>
                            </a:cubicBezTo>
                            <a:cubicBezTo>
                              <a:pt x="4835" y="0"/>
                              <a:pt x="0" y="4835"/>
                              <a:pt x="0" y="10800"/>
                            </a:cubicBezTo>
                            <a:cubicBezTo>
                              <a:pt x="-1" y="11432"/>
                              <a:pt x="55" y="12063"/>
                              <a:pt x="165" y="12685"/>
                            </a:cubicBezTo>
                            <a:close/>
                          </a:path>
                        </a:pathLst>
                      </a:custGeom>
                      <a:solidFill>
                        <a:srgbClr val="FFFFFF"/>
                      </a:solidFill>
                      <a:ln w="28575">
                        <a:solidFill>
                          <a:srgbClr val="000000"/>
                        </a:solidFill>
                        <a:miter lim="800000"/>
                        <a:headEnd/>
                        <a:tailEnd/>
                      </a:ln>
                    </p:spPr>
                    <p:txBody>
                      <a:bodyPr/>
                      <a:lstStyle/>
                      <a:p>
                        <a:endParaRPr lang="fr-FR"/>
                      </a:p>
                    </p:txBody>
                  </p:sp>
                  <p:sp>
                    <p:nvSpPr>
                      <p:cNvPr id="36971" name="AutoShape 42"/>
                      <p:cNvSpPr>
                        <a:spLocks noChangeArrowheads="1"/>
                      </p:cNvSpPr>
                      <p:nvPr/>
                    </p:nvSpPr>
                    <p:spPr bwMode="auto">
                      <a:xfrm rot="-10155465">
                        <a:off x="2818" y="8487"/>
                        <a:ext cx="768" cy="10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13 w 21600"/>
                          <a:gd name="T13" fmla="*/ 0 h 21600"/>
                          <a:gd name="T14" fmla="*/ 21488 w 21600"/>
                          <a:gd name="T15" fmla="*/ 9179 h 21600"/>
                        </a:gdLst>
                        <a:ahLst/>
                        <a:cxnLst>
                          <a:cxn ang="T8">
                            <a:pos x="T0" y="T1"/>
                          </a:cxn>
                          <a:cxn ang="T9">
                            <a:pos x="T2" y="T3"/>
                          </a:cxn>
                          <a:cxn ang="T10">
                            <a:pos x="T4" y="T5"/>
                          </a:cxn>
                          <a:cxn ang="T11">
                            <a:pos x="T6" y="T7"/>
                          </a:cxn>
                        </a:cxnLst>
                        <a:rect l="T12" t="T13" r="T14" b="T15"/>
                        <a:pathLst>
                          <a:path w="21600" h="21600">
                            <a:moveTo>
                              <a:pt x="869" y="6555"/>
                            </a:moveTo>
                            <a:cubicBezTo>
                              <a:pt x="2568" y="2579"/>
                              <a:pt x="6475" y="-1"/>
                              <a:pt x="10800" y="0"/>
                            </a:cubicBezTo>
                            <a:cubicBezTo>
                              <a:pt x="15124" y="0"/>
                              <a:pt x="19031" y="2579"/>
                              <a:pt x="20730" y="6555"/>
                            </a:cubicBezTo>
                            <a:cubicBezTo>
                              <a:pt x="19031" y="2579"/>
                              <a:pt x="15124" y="-1"/>
                              <a:pt x="10799" y="0"/>
                            </a:cubicBezTo>
                            <a:cubicBezTo>
                              <a:pt x="6475" y="0"/>
                              <a:pt x="2568" y="2579"/>
                              <a:pt x="869" y="6555"/>
                            </a:cubicBezTo>
                            <a:close/>
                          </a:path>
                        </a:pathLst>
                      </a:custGeom>
                      <a:solidFill>
                        <a:srgbClr val="FFFFFF"/>
                      </a:solidFill>
                      <a:ln w="28575">
                        <a:solidFill>
                          <a:srgbClr val="000000"/>
                        </a:solidFill>
                        <a:miter lim="800000"/>
                        <a:headEnd/>
                        <a:tailEnd/>
                      </a:ln>
                    </p:spPr>
                    <p:txBody>
                      <a:bodyPr/>
                      <a:lstStyle/>
                      <a:p>
                        <a:endParaRPr lang="fr-FR"/>
                      </a:p>
                    </p:txBody>
                  </p:sp>
                  <p:sp>
                    <p:nvSpPr>
                      <p:cNvPr id="36972" name="AutoShape 43"/>
                      <p:cNvSpPr>
                        <a:spLocks noChangeArrowheads="1"/>
                      </p:cNvSpPr>
                      <p:nvPr/>
                    </p:nvSpPr>
                    <p:spPr bwMode="auto">
                      <a:xfrm rot="-9474813">
                        <a:off x="2677" y="8889"/>
                        <a:ext cx="931" cy="98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2973 h 21600"/>
                        </a:gdLst>
                        <a:ahLst/>
                        <a:cxnLst>
                          <a:cxn ang="T8">
                            <a:pos x="T0" y="T1"/>
                          </a:cxn>
                          <a:cxn ang="T9">
                            <a:pos x="T2" y="T3"/>
                          </a:cxn>
                          <a:cxn ang="T10">
                            <a:pos x="T4" y="T5"/>
                          </a:cxn>
                          <a:cxn ang="T11">
                            <a:pos x="T6" y="T7"/>
                          </a:cxn>
                        </a:cxnLst>
                        <a:rect l="T12" t="T13" r="T14" b="T15"/>
                        <a:pathLst>
                          <a:path w="21600" h="21600">
                            <a:moveTo>
                              <a:pt x="1075" y="15498"/>
                            </a:moveTo>
                            <a:cubicBezTo>
                              <a:pt x="367" y="14033"/>
                              <a:pt x="0" y="12427"/>
                              <a:pt x="0" y="10800"/>
                            </a:cubicBezTo>
                            <a:cubicBezTo>
                              <a:pt x="0" y="4835"/>
                              <a:pt x="4835" y="0"/>
                              <a:pt x="10800" y="0"/>
                            </a:cubicBezTo>
                            <a:cubicBezTo>
                              <a:pt x="16764" y="0"/>
                              <a:pt x="21600" y="4835"/>
                              <a:pt x="21600" y="10800"/>
                            </a:cubicBezTo>
                            <a:cubicBezTo>
                              <a:pt x="21600" y="12427"/>
                              <a:pt x="21232" y="14033"/>
                              <a:pt x="20524" y="15498"/>
                            </a:cubicBezTo>
                            <a:cubicBezTo>
                              <a:pt x="21232" y="14033"/>
                              <a:pt x="21600" y="12427"/>
                              <a:pt x="21600" y="10800"/>
                            </a:cubicBezTo>
                            <a:cubicBezTo>
                              <a:pt x="21600" y="4835"/>
                              <a:pt x="16764" y="0"/>
                              <a:pt x="10800" y="0"/>
                            </a:cubicBezTo>
                            <a:cubicBezTo>
                              <a:pt x="4835" y="0"/>
                              <a:pt x="0" y="4835"/>
                              <a:pt x="0" y="10800"/>
                            </a:cubicBezTo>
                            <a:cubicBezTo>
                              <a:pt x="-1" y="12427"/>
                              <a:pt x="367" y="14033"/>
                              <a:pt x="1075" y="15498"/>
                            </a:cubicBezTo>
                            <a:close/>
                          </a:path>
                        </a:pathLst>
                      </a:custGeom>
                      <a:solidFill>
                        <a:srgbClr val="FFFFFF"/>
                      </a:solidFill>
                      <a:ln w="28575">
                        <a:solidFill>
                          <a:srgbClr val="000000"/>
                        </a:solidFill>
                        <a:miter lim="800000"/>
                        <a:headEnd/>
                        <a:tailEnd/>
                      </a:ln>
                    </p:spPr>
                    <p:txBody>
                      <a:bodyPr/>
                      <a:lstStyle/>
                      <a:p>
                        <a:endParaRPr lang="fr-FR"/>
                      </a:p>
                    </p:txBody>
                  </p:sp>
                  <p:sp>
                    <p:nvSpPr>
                      <p:cNvPr id="36973" name="AutoShape 44"/>
                      <p:cNvSpPr>
                        <a:spLocks noChangeArrowheads="1"/>
                      </p:cNvSpPr>
                      <p:nvPr/>
                    </p:nvSpPr>
                    <p:spPr bwMode="auto">
                      <a:xfrm rot="-10740303">
                        <a:off x="2680" y="9216"/>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4" name="AutoShape 45"/>
                      <p:cNvSpPr>
                        <a:spLocks noChangeArrowheads="1"/>
                      </p:cNvSpPr>
                      <p:nvPr/>
                    </p:nvSpPr>
                    <p:spPr bwMode="auto">
                      <a:xfrm rot="-10740303">
                        <a:off x="2680" y="9296"/>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5" name="AutoShape 46"/>
                      <p:cNvSpPr>
                        <a:spLocks noChangeArrowheads="1"/>
                      </p:cNvSpPr>
                      <p:nvPr/>
                    </p:nvSpPr>
                    <p:spPr bwMode="auto">
                      <a:xfrm rot="-10740303">
                        <a:off x="2680" y="9376"/>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6" name="AutoShape 47"/>
                      <p:cNvSpPr>
                        <a:spLocks noChangeArrowheads="1"/>
                      </p:cNvSpPr>
                      <p:nvPr/>
                    </p:nvSpPr>
                    <p:spPr bwMode="auto">
                      <a:xfrm rot="-10740303">
                        <a:off x="2660" y="9476"/>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7" name="AutoShape 48"/>
                      <p:cNvSpPr>
                        <a:spLocks noChangeArrowheads="1"/>
                      </p:cNvSpPr>
                      <p:nvPr/>
                    </p:nvSpPr>
                    <p:spPr bwMode="auto">
                      <a:xfrm rot="-10740303">
                        <a:off x="2680" y="9577"/>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8" name="AutoShape 49"/>
                      <p:cNvSpPr>
                        <a:spLocks noChangeArrowheads="1"/>
                      </p:cNvSpPr>
                      <p:nvPr/>
                    </p:nvSpPr>
                    <p:spPr bwMode="auto">
                      <a:xfrm rot="-10740303">
                        <a:off x="2680" y="9677"/>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9" name="AutoShape 50"/>
                      <p:cNvSpPr>
                        <a:spLocks noChangeArrowheads="1"/>
                      </p:cNvSpPr>
                      <p:nvPr/>
                    </p:nvSpPr>
                    <p:spPr bwMode="auto">
                      <a:xfrm rot="10491932">
                        <a:off x="5018" y="8937"/>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80" name="AutoShape 51"/>
                      <p:cNvSpPr>
                        <a:spLocks noChangeArrowheads="1"/>
                      </p:cNvSpPr>
                      <p:nvPr/>
                    </p:nvSpPr>
                    <p:spPr bwMode="auto">
                      <a:xfrm rot="10491932">
                        <a:off x="5018" y="9037"/>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81" name="AutoShape 52"/>
                      <p:cNvSpPr>
                        <a:spLocks noChangeArrowheads="1"/>
                      </p:cNvSpPr>
                      <p:nvPr/>
                    </p:nvSpPr>
                    <p:spPr bwMode="auto">
                      <a:xfrm rot="10491932">
                        <a:off x="5018" y="9157"/>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82" name="AutoShape 53"/>
                      <p:cNvSpPr>
                        <a:spLocks noChangeArrowheads="1"/>
                      </p:cNvSpPr>
                      <p:nvPr/>
                    </p:nvSpPr>
                    <p:spPr bwMode="auto">
                      <a:xfrm rot="10491932">
                        <a:off x="5018" y="9237"/>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83" name="AutoShape 54"/>
                      <p:cNvSpPr>
                        <a:spLocks noChangeArrowheads="1"/>
                      </p:cNvSpPr>
                      <p:nvPr/>
                    </p:nvSpPr>
                    <p:spPr bwMode="auto">
                      <a:xfrm rot="10491932">
                        <a:off x="5018" y="9338"/>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84" name="Line 55"/>
                      <p:cNvSpPr>
                        <a:spLocks noChangeShapeType="1"/>
                      </p:cNvSpPr>
                      <p:nvPr/>
                    </p:nvSpPr>
                    <p:spPr bwMode="auto">
                      <a:xfrm>
                        <a:off x="3420" y="10357"/>
                        <a:ext cx="1800" cy="0"/>
                      </a:xfrm>
                      <a:prstGeom prst="line">
                        <a:avLst/>
                      </a:prstGeom>
                      <a:noFill/>
                      <a:ln w="9525">
                        <a:solidFill>
                          <a:srgbClr val="000000"/>
                        </a:solidFill>
                        <a:round/>
                        <a:headEnd/>
                        <a:tailEnd/>
                      </a:ln>
                    </p:spPr>
                    <p:txBody>
                      <a:bodyPr/>
                      <a:lstStyle/>
                      <a:p>
                        <a:endParaRPr lang="fr-FR"/>
                      </a:p>
                    </p:txBody>
                  </p:sp>
                  <p:sp>
                    <p:nvSpPr>
                      <p:cNvPr id="36985" name="Line 56"/>
                      <p:cNvSpPr>
                        <a:spLocks noChangeShapeType="1"/>
                      </p:cNvSpPr>
                      <p:nvPr/>
                    </p:nvSpPr>
                    <p:spPr bwMode="auto">
                      <a:xfrm flipH="1">
                        <a:off x="3420" y="10317"/>
                        <a:ext cx="1800" cy="0"/>
                      </a:xfrm>
                      <a:prstGeom prst="line">
                        <a:avLst/>
                      </a:prstGeom>
                      <a:noFill/>
                      <a:ln w="9525">
                        <a:solidFill>
                          <a:srgbClr val="000000"/>
                        </a:solidFill>
                        <a:round/>
                        <a:headEnd/>
                        <a:tailEnd/>
                      </a:ln>
                    </p:spPr>
                    <p:txBody>
                      <a:bodyPr/>
                      <a:lstStyle/>
                      <a:p>
                        <a:endParaRPr lang="fr-FR"/>
                      </a:p>
                    </p:txBody>
                  </p:sp>
                  <p:sp>
                    <p:nvSpPr>
                      <p:cNvPr id="36986" name="Line 57"/>
                      <p:cNvSpPr>
                        <a:spLocks noChangeShapeType="1"/>
                      </p:cNvSpPr>
                      <p:nvPr/>
                    </p:nvSpPr>
                    <p:spPr bwMode="auto">
                      <a:xfrm>
                        <a:off x="3580" y="10077"/>
                        <a:ext cx="1440" cy="0"/>
                      </a:xfrm>
                      <a:prstGeom prst="line">
                        <a:avLst/>
                      </a:prstGeom>
                      <a:noFill/>
                      <a:ln w="9525">
                        <a:solidFill>
                          <a:srgbClr val="000000"/>
                        </a:solidFill>
                        <a:round/>
                        <a:headEnd/>
                        <a:tailEnd/>
                      </a:ln>
                    </p:spPr>
                    <p:txBody>
                      <a:bodyPr/>
                      <a:lstStyle/>
                      <a:p>
                        <a:endParaRPr lang="fr-FR"/>
                      </a:p>
                    </p:txBody>
                  </p:sp>
                  <p:sp>
                    <p:nvSpPr>
                      <p:cNvPr id="36987" name="Line 58"/>
                      <p:cNvSpPr>
                        <a:spLocks noChangeShapeType="1"/>
                      </p:cNvSpPr>
                      <p:nvPr/>
                    </p:nvSpPr>
                    <p:spPr bwMode="auto">
                      <a:xfrm flipH="1">
                        <a:off x="3600" y="10117"/>
                        <a:ext cx="1440" cy="0"/>
                      </a:xfrm>
                      <a:prstGeom prst="line">
                        <a:avLst/>
                      </a:prstGeom>
                      <a:noFill/>
                      <a:ln w="9525">
                        <a:solidFill>
                          <a:srgbClr val="000000"/>
                        </a:solidFill>
                        <a:round/>
                        <a:headEnd/>
                        <a:tailEnd/>
                      </a:ln>
                    </p:spPr>
                    <p:txBody>
                      <a:bodyPr/>
                      <a:lstStyle/>
                      <a:p>
                        <a:endParaRPr lang="fr-FR"/>
                      </a:p>
                    </p:txBody>
                  </p:sp>
                </p:grpSp>
                <p:sp>
                  <p:nvSpPr>
                    <p:cNvPr id="36956" name="Line 59"/>
                    <p:cNvSpPr>
                      <a:spLocks noChangeShapeType="1"/>
                    </p:cNvSpPr>
                    <p:nvPr/>
                  </p:nvSpPr>
                  <p:spPr bwMode="auto">
                    <a:xfrm flipH="1">
                      <a:off x="3618" y="10157"/>
                      <a:ext cx="1440" cy="0"/>
                    </a:xfrm>
                    <a:prstGeom prst="line">
                      <a:avLst/>
                    </a:prstGeom>
                    <a:noFill/>
                    <a:ln w="9525">
                      <a:solidFill>
                        <a:srgbClr val="000000"/>
                      </a:solidFill>
                      <a:round/>
                      <a:headEnd/>
                      <a:tailEnd/>
                    </a:ln>
                  </p:spPr>
                  <p:txBody>
                    <a:bodyPr/>
                    <a:lstStyle/>
                    <a:p>
                      <a:endParaRPr lang="fr-FR"/>
                    </a:p>
                  </p:txBody>
                </p:sp>
                <p:sp>
                  <p:nvSpPr>
                    <p:cNvPr id="36957" name="Line 60"/>
                    <p:cNvSpPr>
                      <a:spLocks noChangeShapeType="1"/>
                    </p:cNvSpPr>
                    <p:nvPr/>
                  </p:nvSpPr>
                  <p:spPr bwMode="auto">
                    <a:xfrm flipH="1">
                      <a:off x="3518" y="10197"/>
                      <a:ext cx="1620" cy="0"/>
                    </a:xfrm>
                    <a:prstGeom prst="line">
                      <a:avLst/>
                    </a:prstGeom>
                    <a:noFill/>
                    <a:ln w="9525">
                      <a:solidFill>
                        <a:srgbClr val="000000"/>
                      </a:solidFill>
                      <a:round/>
                      <a:headEnd/>
                      <a:tailEnd/>
                    </a:ln>
                  </p:spPr>
                  <p:txBody>
                    <a:bodyPr/>
                    <a:lstStyle/>
                    <a:p>
                      <a:endParaRPr lang="fr-FR"/>
                    </a:p>
                  </p:txBody>
                </p:sp>
                <p:sp>
                  <p:nvSpPr>
                    <p:cNvPr id="36958" name="Line 61"/>
                    <p:cNvSpPr>
                      <a:spLocks noChangeShapeType="1"/>
                    </p:cNvSpPr>
                    <p:nvPr/>
                  </p:nvSpPr>
                  <p:spPr bwMode="auto">
                    <a:xfrm flipH="1">
                      <a:off x="3518" y="10237"/>
                      <a:ext cx="1620" cy="0"/>
                    </a:xfrm>
                    <a:prstGeom prst="line">
                      <a:avLst/>
                    </a:prstGeom>
                    <a:noFill/>
                    <a:ln w="9525">
                      <a:solidFill>
                        <a:srgbClr val="000000"/>
                      </a:solidFill>
                      <a:round/>
                      <a:headEnd/>
                      <a:tailEnd/>
                    </a:ln>
                  </p:spPr>
                  <p:txBody>
                    <a:bodyPr/>
                    <a:lstStyle/>
                    <a:p>
                      <a:endParaRPr lang="fr-FR"/>
                    </a:p>
                  </p:txBody>
                </p:sp>
              </p:grpSp>
            </p:grpSp>
            <p:sp>
              <p:nvSpPr>
                <p:cNvPr id="36946" name="Line 62"/>
                <p:cNvSpPr>
                  <a:spLocks noChangeShapeType="1"/>
                </p:cNvSpPr>
                <p:nvPr/>
              </p:nvSpPr>
              <p:spPr bwMode="auto">
                <a:xfrm>
                  <a:off x="4798" y="8697"/>
                  <a:ext cx="0" cy="1800"/>
                </a:xfrm>
                <a:prstGeom prst="line">
                  <a:avLst/>
                </a:prstGeom>
                <a:noFill/>
                <a:ln w="9525">
                  <a:solidFill>
                    <a:srgbClr val="000000"/>
                  </a:solidFill>
                  <a:round/>
                  <a:headEnd/>
                  <a:tailEnd/>
                </a:ln>
              </p:spPr>
              <p:txBody>
                <a:bodyPr/>
                <a:lstStyle/>
                <a:p>
                  <a:endParaRPr lang="fr-FR"/>
                </a:p>
              </p:txBody>
            </p:sp>
            <p:sp>
              <p:nvSpPr>
                <p:cNvPr id="36947" name="Line 63"/>
                <p:cNvSpPr>
                  <a:spLocks noChangeShapeType="1"/>
                </p:cNvSpPr>
                <p:nvPr/>
              </p:nvSpPr>
              <p:spPr bwMode="auto">
                <a:xfrm>
                  <a:off x="4738" y="8737"/>
                  <a:ext cx="0" cy="1800"/>
                </a:xfrm>
                <a:prstGeom prst="line">
                  <a:avLst/>
                </a:prstGeom>
                <a:noFill/>
                <a:ln w="9525">
                  <a:solidFill>
                    <a:srgbClr val="000000"/>
                  </a:solidFill>
                  <a:round/>
                  <a:headEnd/>
                  <a:tailEnd/>
                </a:ln>
              </p:spPr>
              <p:txBody>
                <a:bodyPr/>
                <a:lstStyle/>
                <a:p>
                  <a:endParaRPr lang="fr-FR"/>
                </a:p>
              </p:txBody>
            </p:sp>
            <p:sp>
              <p:nvSpPr>
                <p:cNvPr id="36948" name="Line 64"/>
                <p:cNvSpPr>
                  <a:spLocks noChangeShapeType="1"/>
                </p:cNvSpPr>
                <p:nvPr/>
              </p:nvSpPr>
              <p:spPr bwMode="auto">
                <a:xfrm>
                  <a:off x="4678" y="8797"/>
                  <a:ext cx="0" cy="1800"/>
                </a:xfrm>
                <a:prstGeom prst="line">
                  <a:avLst/>
                </a:prstGeom>
                <a:noFill/>
                <a:ln w="9525">
                  <a:solidFill>
                    <a:srgbClr val="000000"/>
                  </a:solidFill>
                  <a:round/>
                  <a:headEnd/>
                  <a:tailEnd/>
                </a:ln>
              </p:spPr>
              <p:txBody>
                <a:bodyPr/>
                <a:lstStyle/>
                <a:p>
                  <a:endParaRPr lang="fr-FR"/>
                </a:p>
              </p:txBody>
            </p:sp>
            <p:sp>
              <p:nvSpPr>
                <p:cNvPr id="36949" name="Line 65"/>
                <p:cNvSpPr>
                  <a:spLocks noChangeShapeType="1"/>
                </p:cNvSpPr>
                <p:nvPr/>
              </p:nvSpPr>
              <p:spPr bwMode="auto">
                <a:xfrm>
                  <a:off x="4618" y="8857"/>
                  <a:ext cx="0" cy="1800"/>
                </a:xfrm>
                <a:prstGeom prst="line">
                  <a:avLst/>
                </a:prstGeom>
                <a:noFill/>
                <a:ln w="9525">
                  <a:solidFill>
                    <a:srgbClr val="000000"/>
                  </a:solidFill>
                  <a:round/>
                  <a:headEnd/>
                  <a:tailEnd/>
                </a:ln>
              </p:spPr>
              <p:txBody>
                <a:bodyPr/>
                <a:lstStyle/>
                <a:p>
                  <a:endParaRPr lang="fr-FR"/>
                </a:p>
              </p:txBody>
            </p:sp>
            <p:sp>
              <p:nvSpPr>
                <p:cNvPr id="36950" name="Line 66"/>
                <p:cNvSpPr>
                  <a:spLocks noChangeShapeType="1"/>
                </p:cNvSpPr>
                <p:nvPr/>
              </p:nvSpPr>
              <p:spPr bwMode="auto">
                <a:xfrm>
                  <a:off x="4558" y="8877"/>
                  <a:ext cx="0" cy="1800"/>
                </a:xfrm>
                <a:prstGeom prst="line">
                  <a:avLst/>
                </a:prstGeom>
                <a:noFill/>
                <a:ln w="9525">
                  <a:solidFill>
                    <a:srgbClr val="000000"/>
                  </a:solidFill>
                  <a:round/>
                  <a:headEnd/>
                  <a:tailEnd/>
                </a:ln>
              </p:spPr>
              <p:txBody>
                <a:bodyPr/>
                <a:lstStyle/>
                <a:p>
                  <a:endParaRPr lang="fr-FR"/>
                </a:p>
              </p:txBody>
            </p:sp>
          </p:grpSp>
          <p:sp>
            <p:nvSpPr>
              <p:cNvPr id="36944" name="Line 67"/>
              <p:cNvSpPr>
                <a:spLocks noChangeShapeType="1"/>
              </p:cNvSpPr>
              <p:nvPr/>
            </p:nvSpPr>
            <p:spPr bwMode="auto">
              <a:xfrm>
                <a:off x="5038" y="9158"/>
                <a:ext cx="0" cy="360"/>
              </a:xfrm>
              <a:prstGeom prst="line">
                <a:avLst/>
              </a:prstGeom>
              <a:noFill/>
              <a:ln w="9525">
                <a:solidFill>
                  <a:srgbClr val="000000"/>
                </a:solidFill>
                <a:round/>
                <a:headEnd/>
                <a:tailEnd/>
              </a:ln>
            </p:spPr>
            <p:txBody>
              <a:bodyPr/>
              <a:lstStyle/>
              <a:p>
                <a:endParaRPr lang="fr-FR"/>
              </a:p>
            </p:txBody>
          </p:sp>
        </p:grpSp>
      </p:grpSp>
      <p:grpSp>
        <p:nvGrpSpPr>
          <p:cNvPr id="36886" name="Group 68"/>
          <p:cNvGrpSpPr>
            <a:grpSpLocks/>
          </p:cNvGrpSpPr>
          <p:nvPr/>
        </p:nvGrpSpPr>
        <p:grpSpPr bwMode="auto">
          <a:xfrm>
            <a:off x="5730727" y="2390849"/>
            <a:ext cx="1841500" cy="1763713"/>
            <a:chOff x="7462" y="1791"/>
            <a:chExt cx="2900" cy="2777"/>
          </a:xfrm>
        </p:grpSpPr>
        <p:sp>
          <p:nvSpPr>
            <p:cNvPr id="36890" name="AutoShape 69"/>
            <p:cNvSpPr>
              <a:spLocks noChangeArrowheads="1"/>
            </p:cNvSpPr>
            <p:nvPr/>
          </p:nvSpPr>
          <p:spPr bwMode="auto">
            <a:xfrm>
              <a:off x="8122" y="1791"/>
              <a:ext cx="1440" cy="58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60 w 21600"/>
                <a:gd name="T13" fmla="*/ 0 h 21600"/>
                <a:gd name="T14" fmla="*/ 21240 w 21600"/>
                <a:gd name="T15" fmla="*/ 13593 h 21600"/>
              </a:gdLst>
              <a:ahLst/>
              <a:cxnLst>
                <a:cxn ang="T8">
                  <a:pos x="T0" y="T1"/>
                </a:cxn>
                <a:cxn ang="T9">
                  <a:pos x="T2" y="T3"/>
                </a:cxn>
                <a:cxn ang="T10">
                  <a:pos x="T4" y="T5"/>
                </a:cxn>
                <a:cxn ang="T11">
                  <a:pos x="T6" y="T7"/>
                </a:cxn>
              </a:cxnLst>
              <a:rect l="T12" t="T13" r="T14" b="T15"/>
              <a:pathLst>
                <a:path w="21600" h="21600">
                  <a:moveTo>
                    <a:pt x="3" y="10511"/>
                  </a:moveTo>
                  <a:cubicBezTo>
                    <a:pt x="160" y="4661"/>
                    <a:pt x="4947" y="-1"/>
                    <a:pt x="10800" y="0"/>
                  </a:cubicBezTo>
                  <a:cubicBezTo>
                    <a:pt x="16652" y="0"/>
                    <a:pt x="21439" y="4661"/>
                    <a:pt x="21596" y="10511"/>
                  </a:cubicBezTo>
                  <a:cubicBezTo>
                    <a:pt x="21439" y="4661"/>
                    <a:pt x="16652" y="-1"/>
                    <a:pt x="10799" y="0"/>
                  </a:cubicBezTo>
                  <a:cubicBezTo>
                    <a:pt x="4947" y="0"/>
                    <a:pt x="160" y="4661"/>
                    <a:pt x="3" y="10511"/>
                  </a:cubicBezTo>
                  <a:close/>
                </a:path>
              </a:pathLst>
            </a:custGeom>
            <a:solidFill>
              <a:srgbClr val="FFFFFF"/>
            </a:solidFill>
            <a:ln w="38100">
              <a:solidFill>
                <a:srgbClr val="000000"/>
              </a:solidFill>
              <a:miter lim="800000"/>
              <a:headEnd/>
              <a:tailEnd/>
            </a:ln>
          </p:spPr>
          <p:txBody>
            <a:bodyPr/>
            <a:lstStyle/>
            <a:p>
              <a:endParaRPr lang="fr-FR"/>
            </a:p>
          </p:txBody>
        </p:sp>
        <p:sp>
          <p:nvSpPr>
            <p:cNvPr id="36891" name="AutoShape 70"/>
            <p:cNvSpPr>
              <a:spLocks noChangeArrowheads="1"/>
            </p:cNvSpPr>
            <p:nvPr/>
          </p:nvSpPr>
          <p:spPr bwMode="auto">
            <a:xfrm>
              <a:off x="8382" y="1948"/>
              <a:ext cx="860" cy="2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5 w 21600"/>
                <a:gd name="T13" fmla="*/ 0 h 21600"/>
                <a:gd name="T14" fmla="*/ 21575 w 21600"/>
                <a:gd name="T15" fmla="*/ 10113 h 21600"/>
              </a:gdLst>
              <a:ahLst/>
              <a:cxnLst>
                <a:cxn ang="T8">
                  <a:pos x="T0" y="T1"/>
                </a:cxn>
                <a:cxn ang="T9">
                  <a:pos x="T2" y="T3"/>
                </a:cxn>
                <a:cxn ang="T10">
                  <a:pos x="T4" y="T5"/>
                </a:cxn>
                <a:cxn ang="T11">
                  <a:pos x="T6" y="T7"/>
                </a:cxn>
              </a:cxnLst>
              <a:rect l="T12" t="T13" r="T14" b="T15"/>
              <a:pathLst>
                <a:path w="21600" h="21600">
                  <a:moveTo>
                    <a:pt x="554" y="7384"/>
                  </a:moveTo>
                  <a:cubicBezTo>
                    <a:pt x="2024" y="2974"/>
                    <a:pt x="6151" y="-1"/>
                    <a:pt x="10800" y="0"/>
                  </a:cubicBezTo>
                  <a:cubicBezTo>
                    <a:pt x="15448" y="0"/>
                    <a:pt x="19575" y="2974"/>
                    <a:pt x="21045" y="7384"/>
                  </a:cubicBezTo>
                  <a:cubicBezTo>
                    <a:pt x="19575" y="2974"/>
                    <a:pt x="15448" y="-1"/>
                    <a:pt x="10799" y="0"/>
                  </a:cubicBezTo>
                  <a:cubicBezTo>
                    <a:pt x="6151" y="0"/>
                    <a:pt x="2024" y="2974"/>
                    <a:pt x="554" y="7384"/>
                  </a:cubicBezTo>
                  <a:close/>
                </a:path>
              </a:pathLst>
            </a:custGeom>
            <a:solidFill>
              <a:srgbClr val="FFFFFF"/>
            </a:solidFill>
            <a:ln w="38100">
              <a:solidFill>
                <a:srgbClr val="000000"/>
              </a:solidFill>
              <a:miter lim="800000"/>
              <a:headEnd/>
              <a:tailEnd/>
            </a:ln>
          </p:spPr>
          <p:txBody>
            <a:bodyPr/>
            <a:lstStyle/>
            <a:p>
              <a:endParaRPr lang="fr-FR"/>
            </a:p>
          </p:txBody>
        </p:sp>
        <p:sp>
          <p:nvSpPr>
            <p:cNvPr id="36892" name="Line 71"/>
            <p:cNvSpPr>
              <a:spLocks noChangeShapeType="1"/>
            </p:cNvSpPr>
            <p:nvPr/>
          </p:nvSpPr>
          <p:spPr bwMode="auto">
            <a:xfrm>
              <a:off x="7622" y="2088"/>
              <a:ext cx="2700" cy="0"/>
            </a:xfrm>
            <a:prstGeom prst="line">
              <a:avLst/>
            </a:prstGeom>
            <a:noFill/>
            <a:ln w="9525">
              <a:solidFill>
                <a:srgbClr val="000000"/>
              </a:solidFill>
              <a:round/>
              <a:headEnd/>
              <a:tailEnd/>
            </a:ln>
          </p:spPr>
          <p:txBody>
            <a:bodyPr/>
            <a:lstStyle/>
            <a:p>
              <a:endParaRPr lang="fr-FR"/>
            </a:p>
          </p:txBody>
        </p:sp>
        <p:sp>
          <p:nvSpPr>
            <p:cNvPr id="36893" name="Line 72"/>
            <p:cNvSpPr>
              <a:spLocks noChangeShapeType="1"/>
            </p:cNvSpPr>
            <p:nvPr/>
          </p:nvSpPr>
          <p:spPr bwMode="auto">
            <a:xfrm>
              <a:off x="7582" y="2128"/>
              <a:ext cx="2700" cy="0"/>
            </a:xfrm>
            <a:prstGeom prst="line">
              <a:avLst/>
            </a:prstGeom>
            <a:noFill/>
            <a:ln w="9525">
              <a:solidFill>
                <a:srgbClr val="000000"/>
              </a:solidFill>
              <a:round/>
              <a:headEnd/>
              <a:tailEnd/>
            </a:ln>
          </p:spPr>
          <p:txBody>
            <a:bodyPr/>
            <a:lstStyle/>
            <a:p>
              <a:endParaRPr lang="fr-FR"/>
            </a:p>
          </p:txBody>
        </p:sp>
        <p:sp>
          <p:nvSpPr>
            <p:cNvPr id="36894" name="Line 73"/>
            <p:cNvSpPr>
              <a:spLocks noChangeShapeType="1"/>
            </p:cNvSpPr>
            <p:nvPr/>
          </p:nvSpPr>
          <p:spPr bwMode="auto">
            <a:xfrm>
              <a:off x="7582" y="2149"/>
              <a:ext cx="2700" cy="0"/>
            </a:xfrm>
            <a:prstGeom prst="line">
              <a:avLst/>
            </a:prstGeom>
            <a:noFill/>
            <a:ln w="9525">
              <a:solidFill>
                <a:srgbClr val="000000"/>
              </a:solidFill>
              <a:round/>
              <a:headEnd/>
              <a:tailEnd/>
            </a:ln>
          </p:spPr>
          <p:txBody>
            <a:bodyPr/>
            <a:lstStyle/>
            <a:p>
              <a:endParaRPr lang="fr-FR"/>
            </a:p>
          </p:txBody>
        </p:sp>
        <p:sp>
          <p:nvSpPr>
            <p:cNvPr id="36895" name="Line 74"/>
            <p:cNvSpPr>
              <a:spLocks noChangeShapeType="1"/>
            </p:cNvSpPr>
            <p:nvPr/>
          </p:nvSpPr>
          <p:spPr bwMode="auto">
            <a:xfrm>
              <a:off x="7562" y="2189"/>
              <a:ext cx="2700" cy="0"/>
            </a:xfrm>
            <a:prstGeom prst="line">
              <a:avLst/>
            </a:prstGeom>
            <a:noFill/>
            <a:ln w="9525">
              <a:solidFill>
                <a:srgbClr val="000000"/>
              </a:solidFill>
              <a:round/>
              <a:headEnd/>
              <a:tailEnd/>
            </a:ln>
          </p:spPr>
          <p:txBody>
            <a:bodyPr/>
            <a:lstStyle/>
            <a:p>
              <a:endParaRPr lang="fr-FR"/>
            </a:p>
          </p:txBody>
        </p:sp>
        <p:sp>
          <p:nvSpPr>
            <p:cNvPr id="36896" name="Line 75"/>
            <p:cNvSpPr>
              <a:spLocks noChangeShapeType="1"/>
            </p:cNvSpPr>
            <p:nvPr/>
          </p:nvSpPr>
          <p:spPr bwMode="auto">
            <a:xfrm>
              <a:off x="7522" y="2229"/>
              <a:ext cx="2700" cy="0"/>
            </a:xfrm>
            <a:prstGeom prst="line">
              <a:avLst/>
            </a:prstGeom>
            <a:noFill/>
            <a:ln w="9525">
              <a:solidFill>
                <a:srgbClr val="000000"/>
              </a:solidFill>
              <a:round/>
              <a:headEnd/>
              <a:tailEnd/>
            </a:ln>
          </p:spPr>
          <p:txBody>
            <a:bodyPr/>
            <a:lstStyle/>
            <a:p>
              <a:endParaRPr lang="fr-FR"/>
            </a:p>
          </p:txBody>
        </p:sp>
        <p:sp>
          <p:nvSpPr>
            <p:cNvPr id="36897" name="Line 76"/>
            <p:cNvSpPr>
              <a:spLocks noChangeShapeType="1"/>
            </p:cNvSpPr>
            <p:nvPr/>
          </p:nvSpPr>
          <p:spPr bwMode="auto">
            <a:xfrm>
              <a:off x="7522" y="2311"/>
              <a:ext cx="2700" cy="0"/>
            </a:xfrm>
            <a:prstGeom prst="line">
              <a:avLst/>
            </a:prstGeom>
            <a:noFill/>
            <a:ln w="9525">
              <a:solidFill>
                <a:srgbClr val="000000"/>
              </a:solidFill>
              <a:round/>
              <a:headEnd/>
              <a:tailEnd/>
            </a:ln>
          </p:spPr>
          <p:txBody>
            <a:bodyPr/>
            <a:lstStyle/>
            <a:p>
              <a:endParaRPr lang="fr-FR"/>
            </a:p>
          </p:txBody>
        </p:sp>
        <p:sp>
          <p:nvSpPr>
            <p:cNvPr id="36898" name="Line 77"/>
            <p:cNvSpPr>
              <a:spLocks noChangeShapeType="1"/>
            </p:cNvSpPr>
            <p:nvPr/>
          </p:nvSpPr>
          <p:spPr bwMode="auto">
            <a:xfrm>
              <a:off x="7482" y="2349"/>
              <a:ext cx="2700" cy="0"/>
            </a:xfrm>
            <a:prstGeom prst="line">
              <a:avLst/>
            </a:prstGeom>
            <a:noFill/>
            <a:ln w="9525">
              <a:solidFill>
                <a:srgbClr val="000000"/>
              </a:solidFill>
              <a:round/>
              <a:headEnd/>
              <a:tailEnd/>
            </a:ln>
          </p:spPr>
          <p:txBody>
            <a:bodyPr/>
            <a:lstStyle/>
            <a:p>
              <a:endParaRPr lang="fr-FR"/>
            </a:p>
          </p:txBody>
        </p:sp>
        <p:sp>
          <p:nvSpPr>
            <p:cNvPr id="36899" name="Line 78"/>
            <p:cNvSpPr>
              <a:spLocks noChangeShapeType="1"/>
            </p:cNvSpPr>
            <p:nvPr/>
          </p:nvSpPr>
          <p:spPr bwMode="auto">
            <a:xfrm>
              <a:off x="7502" y="2273"/>
              <a:ext cx="2700" cy="0"/>
            </a:xfrm>
            <a:prstGeom prst="line">
              <a:avLst/>
            </a:prstGeom>
            <a:noFill/>
            <a:ln w="9525">
              <a:solidFill>
                <a:srgbClr val="000000"/>
              </a:solidFill>
              <a:round/>
              <a:headEnd/>
              <a:tailEnd/>
            </a:ln>
          </p:spPr>
          <p:txBody>
            <a:bodyPr/>
            <a:lstStyle/>
            <a:p>
              <a:endParaRPr lang="fr-FR"/>
            </a:p>
          </p:txBody>
        </p:sp>
        <p:grpSp>
          <p:nvGrpSpPr>
            <p:cNvPr id="36900" name="Group 79"/>
            <p:cNvGrpSpPr>
              <a:grpSpLocks/>
            </p:cNvGrpSpPr>
            <p:nvPr/>
          </p:nvGrpSpPr>
          <p:grpSpPr bwMode="auto">
            <a:xfrm>
              <a:off x="7462" y="2048"/>
              <a:ext cx="2900" cy="2520"/>
              <a:chOff x="7178" y="8175"/>
              <a:chExt cx="2900" cy="2520"/>
            </a:xfrm>
          </p:grpSpPr>
          <p:grpSp>
            <p:nvGrpSpPr>
              <p:cNvPr id="36901" name="Group 80"/>
              <p:cNvGrpSpPr>
                <a:grpSpLocks/>
              </p:cNvGrpSpPr>
              <p:nvPr/>
            </p:nvGrpSpPr>
            <p:grpSpPr bwMode="auto">
              <a:xfrm>
                <a:off x="7178" y="8175"/>
                <a:ext cx="2900" cy="2520"/>
                <a:chOff x="7178" y="8277"/>
                <a:chExt cx="2900" cy="2520"/>
              </a:xfrm>
            </p:grpSpPr>
            <p:grpSp>
              <p:nvGrpSpPr>
                <p:cNvPr id="36906" name="Group 81"/>
                <p:cNvGrpSpPr>
                  <a:grpSpLocks/>
                </p:cNvGrpSpPr>
                <p:nvPr/>
              </p:nvGrpSpPr>
              <p:grpSpPr bwMode="auto">
                <a:xfrm>
                  <a:off x="7178" y="8277"/>
                  <a:ext cx="2900" cy="2520"/>
                  <a:chOff x="7178" y="8277"/>
                  <a:chExt cx="2900" cy="2520"/>
                </a:xfrm>
              </p:grpSpPr>
              <p:grpSp>
                <p:nvGrpSpPr>
                  <p:cNvPr id="36920" name="Group 82"/>
                  <p:cNvGrpSpPr>
                    <a:grpSpLocks/>
                  </p:cNvGrpSpPr>
                  <p:nvPr/>
                </p:nvGrpSpPr>
                <p:grpSpPr bwMode="auto">
                  <a:xfrm>
                    <a:off x="7178" y="8637"/>
                    <a:ext cx="2700" cy="2160"/>
                    <a:chOff x="7178" y="8637"/>
                    <a:chExt cx="2700" cy="2160"/>
                  </a:xfrm>
                </p:grpSpPr>
                <p:sp>
                  <p:nvSpPr>
                    <p:cNvPr id="36935" name="Line 83"/>
                    <p:cNvSpPr>
                      <a:spLocks noChangeShapeType="1"/>
                    </p:cNvSpPr>
                    <p:nvPr/>
                  </p:nvSpPr>
                  <p:spPr bwMode="auto">
                    <a:xfrm>
                      <a:off x="7178" y="8637"/>
                      <a:ext cx="2700" cy="0"/>
                    </a:xfrm>
                    <a:prstGeom prst="line">
                      <a:avLst/>
                    </a:prstGeom>
                    <a:noFill/>
                    <a:ln w="9525">
                      <a:solidFill>
                        <a:srgbClr val="000000"/>
                      </a:solidFill>
                      <a:round/>
                      <a:headEnd/>
                      <a:tailEnd/>
                    </a:ln>
                  </p:spPr>
                  <p:txBody>
                    <a:bodyPr/>
                    <a:lstStyle/>
                    <a:p>
                      <a:endParaRPr lang="fr-FR"/>
                    </a:p>
                  </p:txBody>
                </p:sp>
                <p:sp>
                  <p:nvSpPr>
                    <p:cNvPr id="36936" name="Line 84"/>
                    <p:cNvSpPr>
                      <a:spLocks noChangeShapeType="1"/>
                    </p:cNvSpPr>
                    <p:nvPr/>
                  </p:nvSpPr>
                  <p:spPr bwMode="auto">
                    <a:xfrm>
                      <a:off x="7178" y="10797"/>
                      <a:ext cx="2700" cy="0"/>
                    </a:xfrm>
                    <a:prstGeom prst="line">
                      <a:avLst/>
                    </a:prstGeom>
                    <a:noFill/>
                    <a:ln w="9525">
                      <a:solidFill>
                        <a:srgbClr val="000000"/>
                      </a:solidFill>
                      <a:round/>
                      <a:headEnd/>
                      <a:tailEnd/>
                    </a:ln>
                  </p:spPr>
                  <p:txBody>
                    <a:bodyPr/>
                    <a:lstStyle/>
                    <a:p>
                      <a:endParaRPr lang="fr-FR"/>
                    </a:p>
                  </p:txBody>
                </p:sp>
                <p:sp>
                  <p:nvSpPr>
                    <p:cNvPr id="36937" name="Line 85"/>
                    <p:cNvSpPr>
                      <a:spLocks noChangeShapeType="1"/>
                    </p:cNvSpPr>
                    <p:nvPr/>
                  </p:nvSpPr>
                  <p:spPr bwMode="auto">
                    <a:xfrm>
                      <a:off x="7178" y="8637"/>
                      <a:ext cx="0" cy="2160"/>
                    </a:xfrm>
                    <a:prstGeom prst="line">
                      <a:avLst/>
                    </a:prstGeom>
                    <a:noFill/>
                    <a:ln w="9525">
                      <a:solidFill>
                        <a:srgbClr val="000000"/>
                      </a:solidFill>
                      <a:round/>
                      <a:headEnd/>
                      <a:tailEnd/>
                    </a:ln>
                  </p:spPr>
                  <p:txBody>
                    <a:bodyPr/>
                    <a:lstStyle/>
                    <a:p>
                      <a:endParaRPr lang="fr-FR"/>
                    </a:p>
                  </p:txBody>
                </p:sp>
                <p:sp>
                  <p:nvSpPr>
                    <p:cNvPr id="36938" name="Line 86"/>
                    <p:cNvSpPr>
                      <a:spLocks noChangeShapeType="1"/>
                    </p:cNvSpPr>
                    <p:nvPr/>
                  </p:nvSpPr>
                  <p:spPr bwMode="auto">
                    <a:xfrm>
                      <a:off x="9878" y="8637"/>
                      <a:ext cx="0" cy="2160"/>
                    </a:xfrm>
                    <a:prstGeom prst="line">
                      <a:avLst/>
                    </a:prstGeom>
                    <a:noFill/>
                    <a:ln w="9525">
                      <a:solidFill>
                        <a:srgbClr val="000000"/>
                      </a:solidFill>
                      <a:round/>
                      <a:headEnd/>
                      <a:tailEnd/>
                    </a:ln>
                  </p:spPr>
                  <p:txBody>
                    <a:bodyPr/>
                    <a:lstStyle/>
                    <a:p>
                      <a:endParaRPr lang="fr-FR"/>
                    </a:p>
                  </p:txBody>
                </p:sp>
              </p:grpSp>
              <p:grpSp>
                <p:nvGrpSpPr>
                  <p:cNvPr id="36921" name="Group 87"/>
                  <p:cNvGrpSpPr>
                    <a:grpSpLocks/>
                  </p:cNvGrpSpPr>
                  <p:nvPr/>
                </p:nvGrpSpPr>
                <p:grpSpPr bwMode="auto">
                  <a:xfrm>
                    <a:off x="7438" y="8997"/>
                    <a:ext cx="2160" cy="1480"/>
                    <a:chOff x="7438" y="8997"/>
                    <a:chExt cx="2160" cy="1480"/>
                  </a:xfrm>
                </p:grpSpPr>
                <p:grpSp>
                  <p:nvGrpSpPr>
                    <p:cNvPr id="36927" name="Group 88"/>
                    <p:cNvGrpSpPr>
                      <a:grpSpLocks/>
                    </p:cNvGrpSpPr>
                    <p:nvPr/>
                  </p:nvGrpSpPr>
                  <p:grpSpPr bwMode="auto">
                    <a:xfrm>
                      <a:off x="7438" y="8997"/>
                      <a:ext cx="2160" cy="1480"/>
                      <a:chOff x="7418" y="9017"/>
                      <a:chExt cx="2160" cy="1480"/>
                    </a:xfrm>
                  </p:grpSpPr>
                  <p:sp>
                    <p:nvSpPr>
                      <p:cNvPr id="36930" name="Line 89"/>
                      <p:cNvSpPr>
                        <a:spLocks noChangeShapeType="1"/>
                      </p:cNvSpPr>
                      <p:nvPr/>
                    </p:nvSpPr>
                    <p:spPr bwMode="auto">
                      <a:xfrm>
                        <a:off x="7418" y="9037"/>
                        <a:ext cx="0" cy="1440"/>
                      </a:xfrm>
                      <a:prstGeom prst="line">
                        <a:avLst/>
                      </a:prstGeom>
                      <a:noFill/>
                      <a:ln w="9525">
                        <a:solidFill>
                          <a:srgbClr val="000000"/>
                        </a:solidFill>
                        <a:round/>
                        <a:headEnd/>
                        <a:tailEnd/>
                      </a:ln>
                    </p:spPr>
                    <p:txBody>
                      <a:bodyPr/>
                      <a:lstStyle/>
                      <a:p>
                        <a:endParaRPr lang="fr-FR"/>
                      </a:p>
                    </p:txBody>
                  </p:sp>
                  <p:sp>
                    <p:nvSpPr>
                      <p:cNvPr id="36931" name="Line 90"/>
                      <p:cNvSpPr>
                        <a:spLocks noChangeShapeType="1"/>
                      </p:cNvSpPr>
                      <p:nvPr/>
                    </p:nvSpPr>
                    <p:spPr bwMode="auto">
                      <a:xfrm>
                        <a:off x="7418" y="9017"/>
                        <a:ext cx="720" cy="0"/>
                      </a:xfrm>
                      <a:prstGeom prst="line">
                        <a:avLst/>
                      </a:prstGeom>
                      <a:noFill/>
                      <a:ln w="9525">
                        <a:solidFill>
                          <a:srgbClr val="000000"/>
                        </a:solidFill>
                        <a:round/>
                        <a:headEnd/>
                        <a:tailEnd/>
                      </a:ln>
                    </p:spPr>
                    <p:txBody>
                      <a:bodyPr/>
                      <a:lstStyle/>
                      <a:p>
                        <a:endParaRPr lang="fr-FR"/>
                      </a:p>
                    </p:txBody>
                  </p:sp>
                  <p:sp>
                    <p:nvSpPr>
                      <p:cNvPr id="36932" name="Line 91"/>
                      <p:cNvSpPr>
                        <a:spLocks noChangeShapeType="1"/>
                      </p:cNvSpPr>
                      <p:nvPr/>
                    </p:nvSpPr>
                    <p:spPr bwMode="auto">
                      <a:xfrm>
                        <a:off x="9558" y="9057"/>
                        <a:ext cx="0" cy="1440"/>
                      </a:xfrm>
                      <a:prstGeom prst="line">
                        <a:avLst/>
                      </a:prstGeom>
                      <a:noFill/>
                      <a:ln w="9525">
                        <a:solidFill>
                          <a:srgbClr val="000000"/>
                        </a:solidFill>
                        <a:round/>
                        <a:headEnd/>
                        <a:tailEnd/>
                      </a:ln>
                    </p:spPr>
                    <p:txBody>
                      <a:bodyPr/>
                      <a:lstStyle/>
                      <a:p>
                        <a:endParaRPr lang="fr-FR"/>
                      </a:p>
                    </p:txBody>
                  </p:sp>
                  <p:sp>
                    <p:nvSpPr>
                      <p:cNvPr id="36933" name="Line 92"/>
                      <p:cNvSpPr>
                        <a:spLocks noChangeShapeType="1"/>
                      </p:cNvSpPr>
                      <p:nvPr/>
                    </p:nvSpPr>
                    <p:spPr bwMode="auto">
                      <a:xfrm>
                        <a:off x="8818" y="9057"/>
                        <a:ext cx="720" cy="0"/>
                      </a:xfrm>
                      <a:prstGeom prst="line">
                        <a:avLst/>
                      </a:prstGeom>
                      <a:noFill/>
                      <a:ln w="9525">
                        <a:solidFill>
                          <a:srgbClr val="000000"/>
                        </a:solidFill>
                        <a:round/>
                        <a:headEnd/>
                        <a:tailEnd/>
                      </a:ln>
                    </p:spPr>
                    <p:txBody>
                      <a:bodyPr/>
                      <a:lstStyle/>
                      <a:p>
                        <a:endParaRPr lang="fr-FR"/>
                      </a:p>
                    </p:txBody>
                  </p:sp>
                  <p:sp>
                    <p:nvSpPr>
                      <p:cNvPr id="36934" name="Line 93"/>
                      <p:cNvSpPr>
                        <a:spLocks noChangeShapeType="1"/>
                      </p:cNvSpPr>
                      <p:nvPr/>
                    </p:nvSpPr>
                    <p:spPr bwMode="auto">
                      <a:xfrm flipH="1">
                        <a:off x="7418" y="10497"/>
                        <a:ext cx="2160" cy="0"/>
                      </a:xfrm>
                      <a:prstGeom prst="line">
                        <a:avLst/>
                      </a:prstGeom>
                      <a:noFill/>
                      <a:ln w="9525">
                        <a:solidFill>
                          <a:srgbClr val="000000"/>
                        </a:solidFill>
                        <a:round/>
                        <a:headEnd/>
                        <a:tailEnd/>
                      </a:ln>
                    </p:spPr>
                    <p:txBody>
                      <a:bodyPr/>
                      <a:lstStyle/>
                      <a:p>
                        <a:endParaRPr lang="fr-FR"/>
                      </a:p>
                    </p:txBody>
                  </p:sp>
                </p:grpSp>
                <p:sp>
                  <p:nvSpPr>
                    <p:cNvPr id="36928" name="Line 94"/>
                    <p:cNvSpPr>
                      <a:spLocks noChangeShapeType="1"/>
                    </p:cNvSpPr>
                    <p:nvPr/>
                  </p:nvSpPr>
                  <p:spPr bwMode="auto">
                    <a:xfrm>
                      <a:off x="8178" y="9017"/>
                      <a:ext cx="0" cy="360"/>
                    </a:xfrm>
                    <a:prstGeom prst="line">
                      <a:avLst/>
                    </a:prstGeom>
                    <a:noFill/>
                    <a:ln w="9525">
                      <a:solidFill>
                        <a:srgbClr val="000000"/>
                      </a:solidFill>
                      <a:round/>
                      <a:headEnd/>
                      <a:tailEnd/>
                    </a:ln>
                  </p:spPr>
                  <p:txBody>
                    <a:bodyPr/>
                    <a:lstStyle/>
                    <a:p>
                      <a:endParaRPr lang="fr-FR"/>
                    </a:p>
                  </p:txBody>
                </p:sp>
                <p:sp>
                  <p:nvSpPr>
                    <p:cNvPr id="36929" name="Line 95"/>
                    <p:cNvSpPr>
                      <a:spLocks noChangeShapeType="1"/>
                    </p:cNvSpPr>
                    <p:nvPr/>
                  </p:nvSpPr>
                  <p:spPr bwMode="auto">
                    <a:xfrm>
                      <a:off x="8838" y="9037"/>
                      <a:ext cx="0" cy="360"/>
                    </a:xfrm>
                    <a:prstGeom prst="line">
                      <a:avLst/>
                    </a:prstGeom>
                    <a:noFill/>
                    <a:ln w="9525">
                      <a:solidFill>
                        <a:srgbClr val="000000"/>
                      </a:solidFill>
                      <a:round/>
                      <a:headEnd/>
                      <a:tailEnd/>
                    </a:ln>
                  </p:spPr>
                  <p:txBody>
                    <a:bodyPr/>
                    <a:lstStyle/>
                    <a:p>
                      <a:endParaRPr lang="fr-FR"/>
                    </a:p>
                  </p:txBody>
                </p:sp>
              </p:grpSp>
              <p:sp>
                <p:nvSpPr>
                  <p:cNvPr id="36922" name="Line 96"/>
                  <p:cNvSpPr>
                    <a:spLocks noChangeShapeType="1"/>
                  </p:cNvSpPr>
                  <p:nvPr/>
                </p:nvSpPr>
                <p:spPr bwMode="auto">
                  <a:xfrm flipH="1">
                    <a:off x="7178" y="8277"/>
                    <a:ext cx="180" cy="360"/>
                  </a:xfrm>
                  <a:prstGeom prst="line">
                    <a:avLst/>
                  </a:prstGeom>
                  <a:noFill/>
                  <a:ln w="9525">
                    <a:solidFill>
                      <a:srgbClr val="000000"/>
                    </a:solidFill>
                    <a:round/>
                    <a:headEnd/>
                    <a:tailEnd/>
                  </a:ln>
                </p:spPr>
                <p:txBody>
                  <a:bodyPr/>
                  <a:lstStyle/>
                  <a:p>
                    <a:endParaRPr lang="fr-FR"/>
                  </a:p>
                </p:txBody>
              </p:sp>
              <p:sp>
                <p:nvSpPr>
                  <p:cNvPr id="36923" name="Line 97"/>
                  <p:cNvSpPr>
                    <a:spLocks noChangeShapeType="1"/>
                  </p:cNvSpPr>
                  <p:nvPr/>
                </p:nvSpPr>
                <p:spPr bwMode="auto">
                  <a:xfrm flipH="1">
                    <a:off x="9878" y="8297"/>
                    <a:ext cx="180" cy="360"/>
                  </a:xfrm>
                  <a:prstGeom prst="line">
                    <a:avLst/>
                  </a:prstGeom>
                  <a:noFill/>
                  <a:ln w="9525">
                    <a:solidFill>
                      <a:srgbClr val="000000"/>
                    </a:solidFill>
                    <a:round/>
                    <a:headEnd/>
                    <a:tailEnd/>
                  </a:ln>
                </p:spPr>
                <p:txBody>
                  <a:bodyPr/>
                  <a:lstStyle/>
                  <a:p>
                    <a:endParaRPr lang="fr-FR"/>
                  </a:p>
                </p:txBody>
              </p:sp>
              <p:sp>
                <p:nvSpPr>
                  <p:cNvPr id="36924" name="Line 98"/>
                  <p:cNvSpPr>
                    <a:spLocks noChangeShapeType="1"/>
                  </p:cNvSpPr>
                  <p:nvPr/>
                </p:nvSpPr>
                <p:spPr bwMode="auto">
                  <a:xfrm>
                    <a:off x="7338" y="8277"/>
                    <a:ext cx="2700" cy="0"/>
                  </a:xfrm>
                  <a:prstGeom prst="line">
                    <a:avLst/>
                  </a:prstGeom>
                  <a:noFill/>
                  <a:ln w="9525">
                    <a:solidFill>
                      <a:srgbClr val="000000"/>
                    </a:solidFill>
                    <a:round/>
                    <a:headEnd/>
                    <a:tailEnd/>
                  </a:ln>
                </p:spPr>
                <p:txBody>
                  <a:bodyPr/>
                  <a:lstStyle/>
                  <a:p>
                    <a:endParaRPr lang="fr-FR"/>
                  </a:p>
                </p:txBody>
              </p:sp>
              <p:sp>
                <p:nvSpPr>
                  <p:cNvPr id="36925" name="Line 99"/>
                  <p:cNvSpPr>
                    <a:spLocks noChangeShapeType="1"/>
                  </p:cNvSpPr>
                  <p:nvPr/>
                </p:nvSpPr>
                <p:spPr bwMode="auto">
                  <a:xfrm flipH="1">
                    <a:off x="9898" y="10437"/>
                    <a:ext cx="180" cy="360"/>
                  </a:xfrm>
                  <a:prstGeom prst="line">
                    <a:avLst/>
                  </a:prstGeom>
                  <a:noFill/>
                  <a:ln w="9525">
                    <a:solidFill>
                      <a:srgbClr val="000000"/>
                    </a:solidFill>
                    <a:round/>
                    <a:headEnd/>
                    <a:tailEnd/>
                  </a:ln>
                </p:spPr>
                <p:txBody>
                  <a:bodyPr/>
                  <a:lstStyle/>
                  <a:p>
                    <a:endParaRPr lang="fr-FR"/>
                  </a:p>
                </p:txBody>
              </p:sp>
              <p:sp>
                <p:nvSpPr>
                  <p:cNvPr id="36926" name="Line 100"/>
                  <p:cNvSpPr>
                    <a:spLocks noChangeShapeType="1"/>
                  </p:cNvSpPr>
                  <p:nvPr/>
                </p:nvSpPr>
                <p:spPr bwMode="auto">
                  <a:xfrm>
                    <a:off x="10058" y="8277"/>
                    <a:ext cx="0" cy="2160"/>
                  </a:xfrm>
                  <a:prstGeom prst="line">
                    <a:avLst/>
                  </a:prstGeom>
                  <a:noFill/>
                  <a:ln w="9525">
                    <a:solidFill>
                      <a:srgbClr val="000000"/>
                    </a:solidFill>
                    <a:round/>
                    <a:headEnd/>
                    <a:tailEnd/>
                  </a:ln>
                </p:spPr>
                <p:txBody>
                  <a:bodyPr/>
                  <a:lstStyle/>
                  <a:p>
                    <a:endParaRPr lang="fr-FR"/>
                  </a:p>
                </p:txBody>
              </p:sp>
            </p:grpSp>
            <p:grpSp>
              <p:nvGrpSpPr>
                <p:cNvPr id="36907" name="Group 101"/>
                <p:cNvGrpSpPr>
                  <a:grpSpLocks/>
                </p:cNvGrpSpPr>
                <p:nvPr/>
              </p:nvGrpSpPr>
              <p:grpSpPr bwMode="auto">
                <a:xfrm>
                  <a:off x="7658" y="8577"/>
                  <a:ext cx="1703" cy="1900"/>
                  <a:chOff x="7658" y="8577"/>
                  <a:chExt cx="1703" cy="1900"/>
                </a:xfrm>
              </p:grpSpPr>
              <p:sp>
                <p:nvSpPr>
                  <p:cNvPr id="36908" name="AutoShape 102"/>
                  <p:cNvSpPr>
                    <a:spLocks noChangeArrowheads="1"/>
                  </p:cNvSpPr>
                  <p:nvPr/>
                </p:nvSpPr>
                <p:spPr bwMode="auto">
                  <a:xfrm rot="-10721988">
                    <a:off x="7802" y="8717"/>
                    <a:ext cx="1359"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8100">
                    <a:solidFill>
                      <a:srgbClr val="000000"/>
                    </a:solidFill>
                    <a:miter lim="800000"/>
                    <a:headEnd/>
                    <a:tailEnd/>
                  </a:ln>
                </p:spPr>
                <p:txBody>
                  <a:bodyPr/>
                  <a:lstStyle/>
                  <a:p>
                    <a:endParaRPr lang="fr-FR"/>
                  </a:p>
                </p:txBody>
              </p:sp>
              <p:sp>
                <p:nvSpPr>
                  <p:cNvPr id="36909" name="AutoShape 103"/>
                  <p:cNvSpPr>
                    <a:spLocks noChangeArrowheads="1"/>
                  </p:cNvSpPr>
                  <p:nvPr/>
                </p:nvSpPr>
                <p:spPr bwMode="auto">
                  <a:xfrm rot="-10721988">
                    <a:off x="7658" y="8577"/>
                    <a:ext cx="1680" cy="1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0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8100">
                    <a:solidFill>
                      <a:srgbClr val="000000"/>
                    </a:solidFill>
                    <a:miter lim="800000"/>
                    <a:headEnd/>
                    <a:tailEnd/>
                  </a:ln>
                </p:spPr>
                <p:txBody>
                  <a:bodyPr/>
                  <a:lstStyle/>
                  <a:p>
                    <a:endParaRPr lang="fr-FR"/>
                  </a:p>
                </p:txBody>
              </p:sp>
              <p:grpSp>
                <p:nvGrpSpPr>
                  <p:cNvPr id="36910" name="Group 104"/>
                  <p:cNvGrpSpPr>
                    <a:grpSpLocks/>
                  </p:cNvGrpSpPr>
                  <p:nvPr/>
                </p:nvGrpSpPr>
                <p:grpSpPr bwMode="auto">
                  <a:xfrm>
                    <a:off x="7658" y="8990"/>
                    <a:ext cx="1703" cy="1487"/>
                    <a:chOff x="7718" y="8970"/>
                    <a:chExt cx="1703" cy="1487"/>
                  </a:xfrm>
                </p:grpSpPr>
                <p:sp>
                  <p:nvSpPr>
                    <p:cNvPr id="36911" name="AutoShape 105"/>
                    <p:cNvSpPr>
                      <a:spLocks noChangeArrowheads="1"/>
                    </p:cNvSpPr>
                    <p:nvPr/>
                  </p:nvSpPr>
                  <p:spPr bwMode="auto">
                    <a:xfrm rot="-10721988">
                      <a:off x="7718" y="8970"/>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2" name="AutoShape 106"/>
                    <p:cNvSpPr>
                      <a:spLocks noChangeArrowheads="1"/>
                    </p:cNvSpPr>
                    <p:nvPr/>
                  </p:nvSpPr>
                  <p:spPr bwMode="auto">
                    <a:xfrm rot="-10721988">
                      <a:off x="7718" y="9070"/>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3" name="AutoShape 107"/>
                    <p:cNvSpPr>
                      <a:spLocks noChangeArrowheads="1"/>
                    </p:cNvSpPr>
                    <p:nvPr/>
                  </p:nvSpPr>
                  <p:spPr bwMode="auto">
                    <a:xfrm rot="-10721988">
                      <a:off x="7738" y="9150"/>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4" name="AutoShape 108"/>
                    <p:cNvSpPr>
                      <a:spLocks noChangeArrowheads="1"/>
                    </p:cNvSpPr>
                    <p:nvPr/>
                  </p:nvSpPr>
                  <p:spPr bwMode="auto">
                    <a:xfrm rot="-10721988">
                      <a:off x="7738" y="9230"/>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5" name="AutoShape 109"/>
                    <p:cNvSpPr>
                      <a:spLocks noChangeArrowheads="1"/>
                    </p:cNvSpPr>
                    <p:nvPr/>
                  </p:nvSpPr>
                  <p:spPr bwMode="auto">
                    <a:xfrm rot="-10721988">
                      <a:off x="7738" y="9314"/>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6" name="AutoShape 110"/>
                    <p:cNvSpPr>
                      <a:spLocks noChangeArrowheads="1"/>
                    </p:cNvSpPr>
                    <p:nvPr/>
                  </p:nvSpPr>
                  <p:spPr bwMode="auto">
                    <a:xfrm rot="-10721988">
                      <a:off x="7738" y="9390"/>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7" name="AutoShape 111"/>
                    <p:cNvSpPr>
                      <a:spLocks noChangeArrowheads="1"/>
                    </p:cNvSpPr>
                    <p:nvPr/>
                  </p:nvSpPr>
                  <p:spPr bwMode="auto">
                    <a:xfrm rot="-10721988">
                      <a:off x="7738" y="9477"/>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8" name="AutoShape 112"/>
                    <p:cNvSpPr>
                      <a:spLocks noChangeArrowheads="1"/>
                    </p:cNvSpPr>
                    <p:nvPr/>
                  </p:nvSpPr>
                  <p:spPr bwMode="auto">
                    <a:xfrm rot="-10721988">
                      <a:off x="7738" y="9554"/>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9" name="AutoShape 113"/>
                    <p:cNvSpPr>
                      <a:spLocks noChangeArrowheads="1"/>
                    </p:cNvSpPr>
                    <p:nvPr/>
                  </p:nvSpPr>
                  <p:spPr bwMode="auto">
                    <a:xfrm rot="-10721988">
                      <a:off x="7738" y="9654"/>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grpSp>
            </p:grpSp>
          </p:grpSp>
          <p:sp>
            <p:nvSpPr>
              <p:cNvPr id="36902" name="Line 114"/>
              <p:cNvSpPr>
                <a:spLocks noChangeShapeType="1"/>
              </p:cNvSpPr>
              <p:nvPr/>
            </p:nvSpPr>
            <p:spPr bwMode="auto">
              <a:xfrm>
                <a:off x="10020" y="8286"/>
                <a:ext cx="0" cy="2160"/>
              </a:xfrm>
              <a:prstGeom prst="line">
                <a:avLst/>
              </a:prstGeom>
              <a:noFill/>
              <a:ln w="9525">
                <a:solidFill>
                  <a:srgbClr val="000000"/>
                </a:solidFill>
                <a:round/>
                <a:headEnd/>
                <a:tailEnd/>
              </a:ln>
            </p:spPr>
            <p:txBody>
              <a:bodyPr/>
              <a:lstStyle/>
              <a:p>
                <a:endParaRPr lang="fr-FR"/>
              </a:p>
            </p:txBody>
          </p:sp>
          <p:sp>
            <p:nvSpPr>
              <p:cNvPr id="36903" name="Line 115"/>
              <p:cNvSpPr>
                <a:spLocks noChangeShapeType="1"/>
              </p:cNvSpPr>
              <p:nvPr/>
            </p:nvSpPr>
            <p:spPr bwMode="auto">
              <a:xfrm>
                <a:off x="9920" y="8457"/>
                <a:ext cx="0" cy="2160"/>
              </a:xfrm>
              <a:prstGeom prst="line">
                <a:avLst/>
              </a:prstGeom>
              <a:noFill/>
              <a:ln w="9525">
                <a:solidFill>
                  <a:srgbClr val="000000"/>
                </a:solidFill>
                <a:round/>
                <a:headEnd/>
                <a:tailEnd/>
              </a:ln>
            </p:spPr>
            <p:txBody>
              <a:bodyPr/>
              <a:lstStyle/>
              <a:p>
                <a:endParaRPr lang="fr-FR"/>
              </a:p>
            </p:txBody>
          </p:sp>
          <p:sp>
            <p:nvSpPr>
              <p:cNvPr id="36904" name="Line 116"/>
              <p:cNvSpPr>
                <a:spLocks noChangeShapeType="1"/>
              </p:cNvSpPr>
              <p:nvPr/>
            </p:nvSpPr>
            <p:spPr bwMode="auto">
              <a:xfrm>
                <a:off x="9979" y="8374"/>
                <a:ext cx="0" cy="2160"/>
              </a:xfrm>
              <a:prstGeom prst="line">
                <a:avLst/>
              </a:prstGeom>
              <a:noFill/>
              <a:ln w="9525">
                <a:solidFill>
                  <a:srgbClr val="000000"/>
                </a:solidFill>
                <a:round/>
                <a:headEnd/>
                <a:tailEnd/>
              </a:ln>
            </p:spPr>
            <p:txBody>
              <a:bodyPr/>
              <a:lstStyle/>
              <a:p>
                <a:endParaRPr lang="fr-FR"/>
              </a:p>
            </p:txBody>
          </p:sp>
          <p:sp>
            <p:nvSpPr>
              <p:cNvPr id="36905" name="Line 117"/>
              <p:cNvSpPr>
                <a:spLocks noChangeShapeType="1"/>
              </p:cNvSpPr>
              <p:nvPr/>
            </p:nvSpPr>
            <p:spPr bwMode="auto">
              <a:xfrm>
                <a:off x="9954" y="8446"/>
                <a:ext cx="0" cy="2160"/>
              </a:xfrm>
              <a:prstGeom prst="line">
                <a:avLst/>
              </a:prstGeom>
              <a:noFill/>
              <a:ln w="9525">
                <a:solidFill>
                  <a:srgbClr val="000000"/>
                </a:solidFill>
                <a:round/>
                <a:headEnd/>
                <a:tailEnd/>
              </a:ln>
            </p:spPr>
            <p:txBody>
              <a:bodyPr/>
              <a:lstStyle/>
              <a:p>
                <a:endParaRPr lang="fr-FR"/>
              </a:p>
            </p:txBody>
          </p:sp>
        </p:grpSp>
      </p:grpSp>
      <p:sp>
        <p:nvSpPr>
          <p:cNvPr id="36887" name="Text Box 118"/>
          <p:cNvSpPr txBox="1">
            <a:spLocks noChangeArrowheads="1"/>
          </p:cNvSpPr>
          <p:nvPr/>
        </p:nvSpPr>
        <p:spPr bwMode="auto">
          <a:xfrm>
            <a:off x="1476227" y="3981524"/>
            <a:ext cx="2066925" cy="615950"/>
          </a:xfrm>
          <a:prstGeom prst="rect">
            <a:avLst/>
          </a:prstGeom>
          <a:noFill/>
          <a:ln w="9525">
            <a:noFill/>
            <a:miter lim="800000"/>
            <a:headEnd/>
            <a:tailEnd/>
          </a:ln>
        </p:spPr>
        <p:txBody>
          <a:bodyPr wrap="none">
            <a:spAutoFit/>
          </a:bodyPr>
          <a:lstStyle/>
          <a:p>
            <a:r>
              <a:rPr lang="fr-FR" sz="1700"/>
              <a:t> </a:t>
            </a:r>
            <a:r>
              <a:rPr lang="fr-FR" sz="1700" i="1"/>
              <a:t>Circuit magnétique</a:t>
            </a:r>
          </a:p>
          <a:p>
            <a:r>
              <a:rPr lang="fr-FR" sz="1700" i="1"/>
              <a:t>        à 2 noyaux</a:t>
            </a:r>
            <a:r>
              <a:rPr lang="fr-FR" sz="1700"/>
              <a:t> </a:t>
            </a:r>
          </a:p>
        </p:txBody>
      </p:sp>
      <p:sp>
        <p:nvSpPr>
          <p:cNvPr id="36888" name="Text Box 119"/>
          <p:cNvSpPr txBox="1">
            <a:spLocks noChangeArrowheads="1"/>
          </p:cNvSpPr>
          <p:nvPr/>
        </p:nvSpPr>
        <p:spPr bwMode="auto">
          <a:xfrm>
            <a:off x="5083027" y="4341887"/>
            <a:ext cx="2830512" cy="354012"/>
          </a:xfrm>
          <a:prstGeom prst="rect">
            <a:avLst/>
          </a:prstGeom>
          <a:noFill/>
          <a:ln w="9525">
            <a:noFill/>
            <a:miter lim="800000"/>
            <a:headEnd/>
            <a:tailEnd/>
          </a:ln>
        </p:spPr>
        <p:txBody>
          <a:bodyPr wrap="none">
            <a:spAutoFit/>
          </a:bodyPr>
          <a:lstStyle/>
          <a:p>
            <a:r>
              <a:rPr lang="fr-FR" sz="1700" i="1"/>
              <a:t>Circuit magnétique cuiracé</a:t>
            </a:r>
            <a:r>
              <a:rPr lang="fr-FR" sz="1700"/>
              <a:t> </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54</a:t>
            </a:fld>
            <a:endParaRPr lang="fr-F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600" b="1" i="1" dirty="0"/>
            </a:br>
            <a:r>
              <a:rPr lang="fr-FR" sz="3200" b="1" dirty="0"/>
              <a:t> VIII- Utilisation et réalisation des </a:t>
            </a:r>
            <a:br>
              <a:rPr lang="fr-FR" sz="3200" b="1" dirty="0"/>
            </a:br>
            <a:r>
              <a:rPr lang="fr-FR" sz="3200" b="1" dirty="0"/>
              <a:t>transformateurs monophasés </a:t>
            </a:r>
            <a:br>
              <a:rPr lang="fr-FR" sz="3400" b="1" dirty="0"/>
            </a:br>
            <a:r>
              <a:rPr lang="fr-FR" sz="3400" b="1" i="1" dirty="0"/>
              <a:t> </a:t>
            </a:r>
            <a:endParaRPr lang="fr-FR" sz="3400" b="1" dirty="0"/>
          </a:p>
        </p:txBody>
      </p:sp>
      <p:sp>
        <p:nvSpPr>
          <p:cNvPr id="38937" name="Rectangle 120"/>
          <p:cNvSpPr>
            <a:spLocks noChangeArrowheads="1"/>
          </p:cNvSpPr>
          <p:nvPr/>
        </p:nvSpPr>
        <p:spPr bwMode="auto">
          <a:xfrm>
            <a:off x="755576" y="1700808"/>
            <a:ext cx="7416824" cy="3231654"/>
          </a:xfrm>
          <a:prstGeom prst="rect">
            <a:avLst/>
          </a:prstGeom>
          <a:noFill/>
          <a:ln w="9525">
            <a:noFill/>
            <a:miter lim="800000"/>
            <a:headEnd/>
            <a:tailEnd/>
          </a:ln>
        </p:spPr>
        <p:txBody>
          <a:bodyPr wrap="square" anchor="ctr">
            <a:spAutoFit/>
          </a:bodyPr>
          <a:lstStyle/>
          <a:p>
            <a:pPr algn="just"/>
            <a:r>
              <a:rPr lang="fr-FR" sz="1700" dirty="0"/>
              <a:t>On distingue 2 types de circuits magnétiques :</a:t>
            </a:r>
          </a:p>
          <a:p>
            <a:pPr algn="just"/>
            <a:endParaRPr lang="fr-FR" sz="1700" dirty="0"/>
          </a:p>
          <a:p>
            <a:pPr algn="just"/>
            <a:r>
              <a:rPr lang="fr-FR" sz="1700" dirty="0"/>
              <a:t>   - Circuits magnétique à 2 noyaux : chaque noyau porte la moitié de l’enroulement B.T et la moitié de l’enroulement HT pour obtenir un meilleur mélange de flux.</a:t>
            </a:r>
          </a:p>
          <a:p>
            <a:pPr algn="just"/>
            <a:r>
              <a:rPr lang="fr-FR" sz="1700" dirty="0"/>
              <a:t>  </a:t>
            </a:r>
          </a:p>
          <a:p>
            <a:pPr algn="just"/>
            <a:r>
              <a:rPr lang="fr-FR" sz="1700" dirty="0"/>
              <a:t> - Circuit magnétique </a:t>
            </a:r>
            <a:r>
              <a:rPr lang="fr-FR" sz="1700" dirty="0" err="1"/>
              <a:t>cuiracé</a:t>
            </a:r>
            <a:r>
              <a:rPr lang="fr-FR" sz="1700" dirty="0"/>
              <a:t> : le noyau central porte les 2 enroulements. B.T et H. T La colonne centrale a une épaisseur double de celle des 2 autres colonnes pour obtenir une induction constante dans tout le circuit magnétique (le flux se répartit symétriquement à droite et à gauche et il est double dans la partie centrale).</a:t>
            </a:r>
          </a:p>
          <a:p>
            <a:pPr algn="just"/>
            <a:r>
              <a:rPr lang="fr-FR" sz="1700" dirty="0"/>
              <a:t>   </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55</a:t>
            </a:fld>
            <a:endParaRPr lang="fr-FR"/>
          </a:p>
        </p:txBody>
      </p:sp>
    </p:spTree>
    <p:extLst>
      <p:ext uri="{BB962C8B-B14F-4D97-AF65-F5344CB8AC3E}">
        <p14:creationId xmlns:p14="http://schemas.microsoft.com/office/powerpoint/2010/main" val="3996626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8937">
                                            <p:txEl>
                                              <p:pRg st="0" end="0"/>
                                            </p:txEl>
                                          </p:spTgt>
                                        </p:tgtEl>
                                        <p:attrNameLst>
                                          <p:attrName>style.visibility</p:attrName>
                                        </p:attrNameLst>
                                      </p:cBhvr>
                                      <p:to>
                                        <p:strVal val="visible"/>
                                      </p:to>
                                    </p:set>
                                    <p:animEffect transition="in" filter="checkerboard(across)">
                                      <p:cBhvr>
                                        <p:cTn id="7" dur="500"/>
                                        <p:tgtEl>
                                          <p:spTgt spid="3893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8937">
                                            <p:txEl>
                                              <p:pRg st="2" end="2"/>
                                            </p:txEl>
                                          </p:spTgt>
                                        </p:tgtEl>
                                        <p:attrNameLst>
                                          <p:attrName>style.visibility</p:attrName>
                                        </p:attrNameLst>
                                      </p:cBhvr>
                                      <p:to>
                                        <p:strVal val="visible"/>
                                      </p:to>
                                    </p:set>
                                    <p:animEffect transition="in" filter="checkerboard(across)">
                                      <p:cBhvr>
                                        <p:cTn id="10" dur="500"/>
                                        <p:tgtEl>
                                          <p:spTgt spid="3893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8937">
                                            <p:txEl>
                                              <p:pRg st="4" end="4"/>
                                            </p:txEl>
                                          </p:spTgt>
                                        </p:tgtEl>
                                        <p:attrNameLst>
                                          <p:attrName>style.visibility</p:attrName>
                                        </p:attrNameLst>
                                      </p:cBhvr>
                                      <p:to>
                                        <p:strVal val="visible"/>
                                      </p:to>
                                    </p:set>
                                    <p:animEffect transition="in" filter="checkerboard(across)">
                                      <p:cBhvr>
                                        <p:cTn id="15" dur="500"/>
                                        <p:tgtEl>
                                          <p:spTgt spid="38937">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8937">
                                            <p:txEl>
                                              <p:pRg st="5" end="5"/>
                                            </p:txEl>
                                          </p:spTgt>
                                        </p:tgtEl>
                                        <p:attrNameLst>
                                          <p:attrName>style.visibility</p:attrName>
                                        </p:attrNameLst>
                                      </p:cBhvr>
                                      <p:to>
                                        <p:strVal val="visible"/>
                                      </p:to>
                                    </p:set>
                                    <p:animEffect transition="in" filter="checkerboard(across)">
                                      <p:cBhvr>
                                        <p:cTn id="18" dur="500"/>
                                        <p:tgtEl>
                                          <p:spTgt spid="389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200" b="1" dirty="0"/>
            </a:br>
            <a:r>
              <a:rPr lang="fr-FR" sz="3200" b="1" dirty="0"/>
              <a:t> VIII- Utilisation et réalisation des </a:t>
            </a:r>
            <a:br>
              <a:rPr lang="fr-FR" sz="3200" b="1" dirty="0"/>
            </a:br>
            <a:r>
              <a:rPr lang="fr-FR" sz="3200" b="1" dirty="0"/>
              <a:t>transformateurs monophasés </a:t>
            </a:r>
            <a:br>
              <a:rPr lang="fr-FR" sz="3200" b="1" dirty="0"/>
            </a:br>
            <a:r>
              <a:rPr lang="fr-FR" sz="3200" b="1" dirty="0"/>
              <a:t> </a:t>
            </a:r>
          </a:p>
        </p:txBody>
      </p:sp>
      <p:sp>
        <p:nvSpPr>
          <p:cNvPr id="132" name="Rectangle 3"/>
          <p:cNvSpPr txBox="1">
            <a:spLocks noChangeArrowheads="1"/>
          </p:cNvSpPr>
          <p:nvPr/>
        </p:nvSpPr>
        <p:spPr bwMode="auto">
          <a:xfrm>
            <a:off x="719572" y="1556792"/>
            <a:ext cx="7704856" cy="4525963"/>
          </a:xfrm>
          <a:prstGeom prst="rect">
            <a:avLst/>
          </a:prstGeom>
          <a:noFill/>
          <a:ln w="9525">
            <a:noFill/>
            <a:miter lim="800000"/>
            <a:headEnd/>
            <a:tailEnd/>
          </a:ln>
        </p:spPr>
        <p:txBody>
          <a:bodyPr/>
          <a:lstStyle/>
          <a:p>
            <a:pPr marL="342900" indent="-342900" eaLnBrk="0" hangingPunct="0">
              <a:spcBef>
                <a:spcPct val="20000"/>
              </a:spcBef>
            </a:pPr>
            <a:endParaRPr lang="fr-FR" sz="1700" b="1" dirty="0"/>
          </a:p>
          <a:p>
            <a:pPr marL="342900" indent="-342900" eaLnBrk="0" hangingPunct="0">
              <a:spcBef>
                <a:spcPct val="20000"/>
              </a:spcBef>
              <a:buFont typeface="Arial" charset="0"/>
              <a:buChar char="•"/>
            </a:pPr>
            <a:r>
              <a:rPr lang="fr-FR" sz="1700" dirty="0"/>
              <a:t>Les noyaux sont formés d’empilement de tôles </a:t>
            </a:r>
            <a:r>
              <a:rPr lang="fr-FR" sz="1700" dirty="0" err="1"/>
              <a:t>siliciées</a:t>
            </a:r>
            <a:r>
              <a:rPr lang="fr-FR" sz="1700" dirty="0"/>
              <a:t>, minces et isolées pour réduire les pertes fer.</a:t>
            </a:r>
          </a:p>
          <a:p>
            <a:pPr marL="342900" indent="-342900" eaLnBrk="0" hangingPunct="0">
              <a:spcBef>
                <a:spcPct val="20000"/>
              </a:spcBef>
            </a:pPr>
            <a:endParaRPr lang="fr-FR" sz="1700" dirty="0"/>
          </a:p>
          <a:p>
            <a:pPr marL="342900" indent="-342900" eaLnBrk="0" hangingPunct="0">
              <a:spcBef>
                <a:spcPct val="20000"/>
              </a:spcBef>
              <a:buFont typeface="Arial" charset="0"/>
              <a:buChar char="•"/>
            </a:pPr>
            <a:r>
              <a:rPr lang="fr-FR" sz="1700" dirty="0"/>
              <a:t>Les spires des enroulements sont jointives, serrées et isolées entre elles.</a:t>
            </a:r>
          </a:p>
          <a:p>
            <a:pPr marL="342900" indent="-342900" eaLnBrk="0" hangingPunct="0">
              <a:spcBef>
                <a:spcPct val="20000"/>
              </a:spcBef>
            </a:pPr>
            <a:endParaRPr lang="fr-FR" sz="1700" dirty="0"/>
          </a:p>
          <a:p>
            <a:pPr marL="342900" indent="-342900" eaLnBrk="0" hangingPunct="0">
              <a:spcBef>
                <a:spcPct val="20000"/>
              </a:spcBef>
              <a:buFont typeface="Arial" charset="0"/>
              <a:buChar char="•"/>
            </a:pPr>
            <a:r>
              <a:rPr lang="fr-FR" sz="1700" dirty="0"/>
              <a:t>L’enroulement B.T se trouve toujours du côté du noyau pour assurer une bonne isolation de l’enroulement H.T par rapport à la carcasse de circuit magnétique.</a:t>
            </a:r>
          </a:p>
          <a:p>
            <a:pPr marL="342900" indent="-342900" eaLnBrk="0" hangingPunct="0">
              <a:spcBef>
                <a:spcPct val="20000"/>
              </a:spcBef>
              <a:buFont typeface="Arial" charset="0"/>
              <a:buChar char="•"/>
            </a:pPr>
            <a:endParaRPr lang="fr-FR" sz="17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56</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2">
                                            <p:txEl>
                                              <p:pRg st="1" end="1"/>
                                            </p:txEl>
                                          </p:spTgt>
                                        </p:tgtEl>
                                        <p:attrNameLst>
                                          <p:attrName>style.visibility</p:attrName>
                                        </p:attrNameLst>
                                      </p:cBhvr>
                                      <p:to>
                                        <p:strVal val="visible"/>
                                      </p:to>
                                    </p:set>
                                    <p:animEffect transition="in" filter="checkerboard(across)">
                                      <p:cBhvr>
                                        <p:cTn id="7" dur="500"/>
                                        <p:tgtEl>
                                          <p:spTgt spid="1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2">
                                            <p:txEl>
                                              <p:pRg st="3" end="3"/>
                                            </p:txEl>
                                          </p:spTgt>
                                        </p:tgtEl>
                                        <p:attrNameLst>
                                          <p:attrName>style.visibility</p:attrName>
                                        </p:attrNameLst>
                                      </p:cBhvr>
                                      <p:to>
                                        <p:strVal val="visible"/>
                                      </p:to>
                                    </p:set>
                                    <p:animEffect transition="in" filter="checkerboard(across)">
                                      <p:cBhvr>
                                        <p:cTn id="12" dur="500"/>
                                        <p:tgtEl>
                                          <p:spTgt spid="13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2">
                                            <p:txEl>
                                              <p:pRg st="5" end="5"/>
                                            </p:txEl>
                                          </p:spTgt>
                                        </p:tgtEl>
                                        <p:attrNameLst>
                                          <p:attrName>style.visibility</p:attrName>
                                        </p:attrNameLst>
                                      </p:cBhvr>
                                      <p:to>
                                        <p:strVal val="visible"/>
                                      </p:to>
                                    </p:set>
                                    <p:animEffect transition="in" filter="checkerboard(across)">
                                      <p:cBhvr>
                                        <p:cTn id="17" dur="500"/>
                                        <p:tgtEl>
                                          <p:spTgt spid="1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32" name="Rectangle 6"/>
          <p:cNvSpPr txBox="1">
            <a:spLocks noChangeArrowheads="1"/>
          </p:cNvSpPr>
          <p:nvPr/>
        </p:nvSpPr>
        <p:spPr bwMode="auto">
          <a:xfrm>
            <a:off x="683568" y="1143000"/>
            <a:ext cx="7546032" cy="357188"/>
          </a:xfrm>
          <a:prstGeom prst="rect">
            <a:avLst/>
          </a:prstGeom>
          <a:noFill/>
          <a:ln w="9525">
            <a:noFill/>
            <a:miter lim="800000"/>
            <a:headEnd/>
            <a:tailEnd/>
          </a:ln>
        </p:spPr>
        <p:txBody>
          <a:bodyPr/>
          <a:lstStyle/>
          <a:p>
            <a:pPr marL="285750" indent="-285750">
              <a:spcBef>
                <a:spcPct val="20000"/>
              </a:spcBef>
              <a:buFont typeface="Arial" panose="020B0604020202020204" pitchFamily="34" charset="0"/>
              <a:buChar char="•"/>
              <a:defRPr/>
            </a:pPr>
            <a:r>
              <a:rPr lang="fr-FR" b="1" dirty="0">
                <a:latin typeface="Arial" panose="020B0604020202020204" pitchFamily="34" charset="0"/>
                <a:cs typeface="Arial" panose="020B0604020202020204" pitchFamily="34" charset="0"/>
              </a:rPr>
              <a:t>Structure schématique d’un transformateur</a:t>
            </a:r>
          </a:p>
          <a:p>
            <a:pPr marL="342900" indent="-342900">
              <a:spcBef>
                <a:spcPct val="20000"/>
              </a:spcBef>
              <a:buFont typeface="Arial" pitchFamily="34" charset="0"/>
              <a:buChar char="•"/>
              <a:defRPr/>
            </a:pPr>
            <a:endParaRPr lang="fr-FR" sz="3200" dirty="0">
              <a:latin typeface="Arial" panose="020B0604020202020204" pitchFamily="34" charset="0"/>
              <a:cs typeface="Arial" panose="020B0604020202020204" pitchFamily="34" charset="0"/>
            </a:endParaRPr>
          </a:p>
          <a:p>
            <a:pPr marL="457200" indent="-457200">
              <a:spcBef>
                <a:spcPct val="20000"/>
              </a:spcBef>
              <a:buFont typeface="Arial" panose="020B0604020202020204" pitchFamily="34" charset="0"/>
              <a:buChar char="•"/>
              <a:defRPr/>
            </a:pPr>
            <a:endParaRPr lang="fr-FR" sz="3200"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63BD5A4-755B-4714-B3A1-37930D1080FC}"/>
              </a:ext>
            </a:extLst>
          </p:cNvPr>
          <p:cNvGrpSpPr/>
          <p:nvPr/>
        </p:nvGrpSpPr>
        <p:grpSpPr>
          <a:xfrm>
            <a:off x="1907704" y="2017361"/>
            <a:ext cx="4749135" cy="2353529"/>
            <a:chOff x="4427984" y="1844824"/>
            <a:chExt cx="4749135" cy="2353529"/>
          </a:xfrm>
        </p:grpSpPr>
        <p:grpSp>
          <p:nvGrpSpPr>
            <p:cNvPr id="8" name="Group 7">
              <a:extLst>
                <a:ext uri="{FF2B5EF4-FFF2-40B4-BE49-F238E27FC236}">
                  <a16:creationId xmlns:a16="http://schemas.microsoft.com/office/drawing/2014/main" id="{602EFD44-BBB2-4438-A474-69DCC643F3B8}"/>
                </a:ext>
              </a:extLst>
            </p:cNvPr>
            <p:cNvGrpSpPr/>
            <p:nvPr/>
          </p:nvGrpSpPr>
          <p:grpSpPr>
            <a:xfrm>
              <a:off x="4427984" y="1844824"/>
              <a:ext cx="4749135" cy="2353529"/>
              <a:chOff x="4273809" y="1844824"/>
              <a:chExt cx="4749135" cy="2353529"/>
            </a:xfrm>
          </p:grpSpPr>
          <p:pic>
            <p:nvPicPr>
              <p:cNvPr id="10" name="Picture 9">
                <a:extLst>
                  <a:ext uri="{FF2B5EF4-FFF2-40B4-BE49-F238E27FC236}">
                    <a16:creationId xmlns:a16="http://schemas.microsoft.com/office/drawing/2014/main" id="{42CA3999-7C8B-4511-8F33-B0DAF4516C50}"/>
                  </a:ext>
                </a:extLst>
              </p:cNvPr>
              <p:cNvPicPr>
                <a:picLocks noChangeAspect="1"/>
              </p:cNvPicPr>
              <p:nvPr/>
            </p:nvPicPr>
            <p:blipFill>
              <a:blip r:embed="rId2"/>
              <a:stretch>
                <a:fillRect/>
              </a:stretch>
            </p:blipFill>
            <p:spPr>
              <a:xfrm>
                <a:off x="4788024" y="1844824"/>
                <a:ext cx="3857410" cy="2353529"/>
              </a:xfrm>
              <a:prstGeom prst="rect">
                <a:avLst/>
              </a:prstGeom>
            </p:spPr>
          </p:pic>
          <p:sp>
            <p:nvSpPr>
              <p:cNvPr id="11" name="Rectangle 10">
                <a:extLst>
                  <a:ext uri="{FF2B5EF4-FFF2-40B4-BE49-F238E27FC236}">
                    <a16:creationId xmlns:a16="http://schemas.microsoft.com/office/drawing/2014/main" id="{8DCC6170-1486-4E3D-8741-833C1C6B13B5}"/>
                  </a:ext>
                </a:extLst>
              </p:cNvPr>
              <p:cNvSpPr/>
              <p:nvPr/>
            </p:nvSpPr>
            <p:spPr>
              <a:xfrm>
                <a:off x="8625078" y="3001837"/>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2</a:t>
                </a:r>
                <a:endParaRPr lang="fr-FR" dirty="0"/>
              </a:p>
            </p:txBody>
          </p:sp>
          <p:sp>
            <p:nvSpPr>
              <p:cNvPr id="12" name="Rectangle 11">
                <a:extLst>
                  <a:ext uri="{FF2B5EF4-FFF2-40B4-BE49-F238E27FC236}">
                    <a16:creationId xmlns:a16="http://schemas.microsoft.com/office/drawing/2014/main" id="{47ED7571-0D07-4B6A-BA48-2CF2A948985E}"/>
                  </a:ext>
                </a:extLst>
              </p:cNvPr>
              <p:cNvSpPr/>
              <p:nvPr/>
            </p:nvSpPr>
            <p:spPr>
              <a:xfrm>
                <a:off x="4273809" y="3021588"/>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1</a:t>
                </a:r>
                <a:endParaRPr lang="fr-FR" dirty="0"/>
              </a:p>
            </p:txBody>
          </p:sp>
          <p:cxnSp>
            <p:nvCxnSpPr>
              <p:cNvPr id="13" name="Straight Arrow Connector 12">
                <a:extLst>
                  <a:ext uri="{FF2B5EF4-FFF2-40B4-BE49-F238E27FC236}">
                    <a16:creationId xmlns:a16="http://schemas.microsoft.com/office/drawing/2014/main" id="{D840F40E-F3B5-4C03-BB39-13399245A702}"/>
                  </a:ext>
                </a:extLst>
              </p:cNvPr>
              <p:cNvCxnSpPr/>
              <p:nvPr/>
            </p:nvCxnSpPr>
            <p:spPr>
              <a:xfrm flipV="1">
                <a:off x="4671675"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C52A15C-66AD-40A1-BED4-E6F739B04BB9}"/>
                  </a:ext>
                </a:extLst>
              </p:cNvPr>
              <p:cNvCxnSpPr/>
              <p:nvPr/>
            </p:nvCxnSpPr>
            <p:spPr>
              <a:xfrm flipV="1">
                <a:off x="8623153"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E12F8FC9-8A2A-42EE-A11D-4F204506E39D}"/>
                  </a:ext>
                </a:extLst>
              </p:cNvPr>
              <p:cNvSpPr/>
              <p:nvPr/>
            </p:nvSpPr>
            <p:spPr>
              <a:xfrm>
                <a:off x="7915717" y="2440602"/>
                <a:ext cx="320922"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2</a:t>
                </a:r>
                <a:endParaRPr lang="fr-FR" baseline="-25000" dirty="0"/>
              </a:p>
            </p:txBody>
          </p:sp>
          <p:sp>
            <p:nvSpPr>
              <p:cNvPr id="16" name="Rectangle 15">
                <a:extLst>
                  <a:ext uri="{FF2B5EF4-FFF2-40B4-BE49-F238E27FC236}">
                    <a16:creationId xmlns:a16="http://schemas.microsoft.com/office/drawing/2014/main" id="{84163E53-D098-41CB-A3C4-BC525DF3E331}"/>
                  </a:ext>
                </a:extLst>
              </p:cNvPr>
              <p:cNvSpPr/>
              <p:nvPr/>
            </p:nvSpPr>
            <p:spPr>
              <a:xfrm>
                <a:off x="5161116" y="2440602"/>
                <a:ext cx="320922" cy="369332"/>
              </a:xfrm>
              <a:prstGeom prst="rect">
                <a:avLst/>
              </a:prstGeom>
              <a:solidFill>
                <a:schemeClr val="bg1"/>
              </a:solidFill>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1</a:t>
                </a:r>
                <a:endParaRPr lang="fr-FR" baseline="-25000" dirty="0"/>
              </a:p>
            </p:txBody>
          </p:sp>
        </p:grpSp>
        <p:cxnSp>
          <p:nvCxnSpPr>
            <p:cNvPr id="9" name="Straight Arrow Connector 8">
              <a:extLst>
                <a:ext uri="{FF2B5EF4-FFF2-40B4-BE49-F238E27FC236}">
                  <a16:creationId xmlns:a16="http://schemas.microsoft.com/office/drawing/2014/main" id="{705ABD5C-ED0A-4359-AB57-E8E01FC6C74F}"/>
                </a:ext>
              </a:extLst>
            </p:cNvPr>
            <p:cNvCxnSpPr/>
            <p:nvPr/>
          </p:nvCxnSpPr>
          <p:spPr>
            <a:xfrm>
              <a:off x="8390814" y="2708920"/>
              <a:ext cx="213634"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grpSp>
      <p:sp>
        <p:nvSpPr>
          <p:cNvPr id="3" name="Rectangle 2">
            <a:extLst>
              <a:ext uri="{FF2B5EF4-FFF2-40B4-BE49-F238E27FC236}">
                <a16:creationId xmlns:a16="http://schemas.microsoft.com/office/drawing/2014/main" id="{E6342314-A3F5-4EF6-91BE-E0D4FF733AD0}"/>
              </a:ext>
            </a:extLst>
          </p:cNvPr>
          <p:cNvSpPr/>
          <p:nvPr/>
        </p:nvSpPr>
        <p:spPr>
          <a:xfrm>
            <a:off x="1175176" y="4564897"/>
            <a:ext cx="7501279" cy="1754326"/>
          </a:xfrm>
          <a:prstGeom prst="rect">
            <a:avLst/>
          </a:prstGeom>
        </p:spPr>
        <p:txBody>
          <a:bodyPr wrap="square">
            <a:spAutoFit/>
          </a:bodyPr>
          <a:lstStyle/>
          <a:p>
            <a:pPr algn="just"/>
            <a:r>
              <a:rPr lang="fr-FR" dirty="0">
                <a:latin typeface="Arial" panose="020B0604020202020204" pitchFamily="34" charset="0"/>
                <a:cs typeface="Arial" panose="020B0604020202020204" pitchFamily="34" charset="0"/>
              </a:rPr>
              <a:t>Grandeur primaires : i</a:t>
            </a:r>
            <a:r>
              <a:rPr lang="fr-FR" baseline="-25000" dirty="0">
                <a:latin typeface="Arial" panose="020B0604020202020204" pitchFamily="34" charset="0"/>
                <a:cs typeface="Arial" panose="020B0604020202020204" pitchFamily="34" charset="0"/>
              </a:rPr>
              <a:t>1</a:t>
            </a:r>
            <a:r>
              <a:rPr lang="fr-FR" dirty="0">
                <a:latin typeface="Arial" panose="020B0604020202020204" pitchFamily="34" charset="0"/>
                <a:cs typeface="Arial" panose="020B0604020202020204" pitchFamily="34" charset="0"/>
              </a:rPr>
              <a:t> et U</a:t>
            </a:r>
            <a:r>
              <a:rPr lang="fr-FR" baseline="-25000" dirty="0">
                <a:latin typeface="Arial" panose="020B0604020202020204" pitchFamily="34" charset="0"/>
                <a:cs typeface="Arial" panose="020B0604020202020204" pitchFamily="34" charset="0"/>
              </a:rPr>
              <a:t>1</a:t>
            </a:r>
          </a:p>
          <a:p>
            <a:pPr algn="just"/>
            <a:r>
              <a:rPr lang="fr-FR" dirty="0">
                <a:latin typeface="Arial" panose="020B0604020202020204" pitchFamily="34" charset="0"/>
                <a:cs typeface="Arial" panose="020B0604020202020204" pitchFamily="34" charset="0"/>
              </a:rPr>
              <a:t>Grandeur secondaires : i</a:t>
            </a:r>
            <a:r>
              <a:rPr lang="fr-FR" baseline="-25000" dirty="0">
                <a:latin typeface="Arial" panose="020B0604020202020204" pitchFamily="34" charset="0"/>
                <a:cs typeface="Arial" panose="020B0604020202020204" pitchFamily="34" charset="0"/>
              </a:rPr>
              <a:t>2</a:t>
            </a:r>
            <a:r>
              <a:rPr lang="fr-FR" dirty="0">
                <a:latin typeface="Arial" panose="020B0604020202020204" pitchFamily="34" charset="0"/>
                <a:cs typeface="Arial" panose="020B0604020202020204" pitchFamily="34" charset="0"/>
              </a:rPr>
              <a:t> et U</a:t>
            </a:r>
            <a:r>
              <a:rPr lang="fr-FR" baseline="-25000" dirty="0">
                <a:latin typeface="Arial" panose="020B0604020202020204" pitchFamily="34" charset="0"/>
                <a:cs typeface="Arial" panose="020B0604020202020204" pitchFamily="34" charset="0"/>
              </a:rPr>
              <a:t>2</a:t>
            </a:r>
            <a:r>
              <a:rPr lang="fr-FR" dirty="0">
                <a:latin typeface="Arial" panose="020B0604020202020204" pitchFamily="34" charset="0"/>
                <a:cs typeface="Arial" panose="020B0604020202020204" pitchFamily="34" charset="0"/>
              </a:rPr>
              <a:t> </a:t>
            </a:r>
          </a:p>
          <a:p>
            <a:pPr algn="just"/>
            <a:endParaRPr lang="fr-FR" dirty="0">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Dans le primaire on adopte la convention récepteur, et la convention générateur au secondaire   </a:t>
            </a:r>
            <a:endParaRPr lang="fr-FR"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6</a:t>
            </a:fld>
            <a:endParaRPr lang="fr-FR"/>
          </a:p>
        </p:txBody>
      </p:sp>
    </p:spTree>
    <p:extLst>
      <p:ext uri="{BB962C8B-B14F-4D97-AF65-F5344CB8AC3E}">
        <p14:creationId xmlns:p14="http://schemas.microsoft.com/office/powerpoint/2010/main" val="7846792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32" name="Rectangle 6"/>
          <p:cNvSpPr txBox="1">
            <a:spLocks noChangeArrowheads="1"/>
          </p:cNvSpPr>
          <p:nvPr/>
        </p:nvSpPr>
        <p:spPr bwMode="auto">
          <a:xfrm>
            <a:off x="683568" y="1143000"/>
            <a:ext cx="7546032" cy="357188"/>
          </a:xfrm>
          <a:prstGeom prst="rect">
            <a:avLst/>
          </a:prstGeom>
          <a:noFill/>
          <a:ln w="9525">
            <a:noFill/>
            <a:miter lim="800000"/>
            <a:headEnd/>
            <a:tailEnd/>
          </a:ln>
        </p:spPr>
        <p:txBody>
          <a:bodyPr/>
          <a:lstStyle/>
          <a:p>
            <a:pPr marL="285750" indent="-285750">
              <a:spcBef>
                <a:spcPct val="20000"/>
              </a:spcBef>
              <a:buFont typeface="Arial" panose="020B0604020202020204" pitchFamily="34" charset="0"/>
              <a:buChar char="•"/>
              <a:defRPr/>
            </a:pPr>
            <a:r>
              <a:rPr lang="fr-FR" b="1" dirty="0">
                <a:latin typeface="Arial" panose="020B0604020202020204" pitchFamily="34" charset="0"/>
                <a:cs typeface="Arial" panose="020B0604020202020204" pitchFamily="34" charset="0"/>
              </a:rPr>
              <a:t>Structure schématique d’un transformateur</a:t>
            </a:r>
          </a:p>
          <a:p>
            <a:pPr marL="342900" indent="-342900">
              <a:spcBef>
                <a:spcPct val="20000"/>
              </a:spcBef>
              <a:buFont typeface="Arial" pitchFamily="34" charset="0"/>
              <a:buChar char="•"/>
              <a:defRPr/>
            </a:pPr>
            <a:endParaRPr lang="fr-FR" sz="3200" dirty="0">
              <a:latin typeface="Arial" panose="020B0604020202020204" pitchFamily="34" charset="0"/>
              <a:cs typeface="Arial" panose="020B0604020202020204" pitchFamily="34" charset="0"/>
            </a:endParaRPr>
          </a:p>
          <a:p>
            <a:pPr marL="457200" indent="-457200">
              <a:spcBef>
                <a:spcPct val="20000"/>
              </a:spcBef>
              <a:buFont typeface="Arial" panose="020B0604020202020204" pitchFamily="34" charset="0"/>
              <a:buChar char="•"/>
              <a:defRPr/>
            </a:pPr>
            <a:endParaRPr lang="fr-FR" sz="32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8A1CF349-CFC9-4FC1-B41E-3B096EBC5D82}"/>
              </a:ext>
            </a:extLst>
          </p:cNvPr>
          <p:cNvSpPr/>
          <p:nvPr/>
        </p:nvSpPr>
        <p:spPr>
          <a:xfrm>
            <a:off x="4716016" y="5628982"/>
            <a:ext cx="4160113" cy="646331"/>
          </a:xfrm>
          <a:prstGeom prst="rect">
            <a:avLst/>
          </a:prstGeom>
        </p:spPr>
        <p:txBody>
          <a:bodyPr wrap="none">
            <a:spAutoFit/>
          </a:bodyPr>
          <a:lstStyle/>
          <a:p>
            <a:r>
              <a:rPr lang="en-US" dirty="0"/>
              <a:t>Circuit </a:t>
            </a:r>
            <a:r>
              <a:rPr lang="en-US" dirty="0" err="1"/>
              <a:t>magnétique</a:t>
            </a:r>
            <a:r>
              <a:rPr lang="en-US" dirty="0"/>
              <a:t> </a:t>
            </a:r>
            <a:r>
              <a:rPr lang="en-US" dirty="0" err="1"/>
              <a:t>composé</a:t>
            </a:r>
            <a:r>
              <a:rPr lang="en-US" dirty="0"/>
              <a:t> de </a:t>
            </a:r>
            <a:r>
              <a:rPr lang="en-US" dirty="0" err="1"/>
              <a:t>tôles</a:t>
            </a:r>
            <a:r>
              <a:rPr lang="en-US" dirty="0"/>
              <a:t> </a:t>
            </a:r>
          </a:p>
          <a:p>
            <a:r>
              <a:rPr lang="en-US" dirty="0" err="1"/>
              <a:t>ferromagnétiques</a:t>
            </a:r>
            <a:r>
              <a:rPr lang="en-US" dirty="0"/>
              <a:t> </a:t>
            </a:r>
            <a:r>
              <a:rPr lang="en-US" dirty="0" err="1"/>
              <a:t>feuillettées</a:t>
            </a:r>
            <a:r>
              <a:rPr lang="en-US" dirty="0"/>
              <a:t> </a:t>
            </a:r>
          </a:p>
        </p:txBody>
      </p:sp>
      <p:sp>
        <p:nvSpPr>
          <p:cNvPr id="22" name="Rectangle 21">
            <a:extLst>
              <a:ext uri="{FF2B5EF4-FFF2-40B4-BE49-F238E27FC236}">
                <a16:creationId xmlns:a16="http://schemas.microsoft.com/office/drawing/2014/main" id="{0022EEB7-0F46-4070-8316-D567D7A0FD44}"/>
              </a:ext>
            </a:extLst>
          </p:cNvPr>
          <p:cNvSpPr/>
          <p:nvPr/>
        </p:nvSpPr>
        <p:spPr>
          <a:xfrm>
            <a:off x="1604279" y="5636498"/>
            <a:ext cx="1018227" cy="369332"/>
          </a:xfrm>
          <a:prstGeom prst="rect">
            <a:avLst/>
          </a:prstGeom>
        </p:spPr>
        <p:txBody>
          <a:bodyPr wrap="none">
            <a:spAutoFit/>
          </a:bodyPr>
          <a:lstStyle/>
          <a:p>
            <a:r>
              <a:rPr lang="en-US" dirty="0" err="1"/>
              <a:t>Bobines</a:t>
            </a:r>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239" y="2286000"/>
            <a:ext cx="3357922" cy="3248026"/>
          </a:xfrm>
          <a:prstGeom prst="rect">
            <a:avLst/>
          </a:prstGeom>
        </p:spPr>
      </p:pic>
      <p:cxnSp>
        <p:nvCxnSpPr>
          <p:cNvPr id="26" name="Straight Arrow Connector 25">
            <a:extLst>
              <a:ext uri="{FF2B5EF4-FFF2-40B4-BE49-F238E27FC236}">
                <a16:creationId xmlns:a16="http://schemas.microsoft.com/office/drawing/2014/main" id="{E65D2C1A-0054-4D25-8C83-07CD2EBDA234}"/>
              </a:ext>
            </a:extLst>
          </p:cNvPr>
          <p:cNvCxnSpPr/>
          <p:nvPr/>
        </p:nvCxnSpPr>
        <p:spPr>
          <a:xfrm flipH="1" flipV="1">
            <a:off x="5573688" y="4550970"/>
            <a:ext cx="288032" cy="1073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907" y="1772816"/>
            <a:ext cx="3810000" cy="3810000"/>
          </a:xfrm>
          <a:prstGeom prst="rect">
            <a:avLst/>
          </a:prstGeom>
        </p:spPr>
      </p:pic>
      <p:cxnSp>
        <p:nvCxnSpPr>
          <p:cNvPr id="28" name="Straight Arrow Connector 27">
            <a:extLst>
              <a:ext uri="{FF2B5EF4-FFF2-40B4-BE49-F238E27FC236}">
                <a16:creationId xmlns:a16="http://schemas.microsoft.com/office/drawing/2014/main" id="{F3103507-291D-41D2-8BA3-1EB82D419BA4}"/>
              </a:ext>
            </a:extLst>
          </p:cNvPr>
          <p:cNvCxnSpPr>
            <a:cxnSpLocks/>
          </p:cNvCxnSpPr>
          <p:nvPr/>
        </p:nvCxnSpPr>
        <p:spPr>
          <a:xfrm flipH="1" flipV="1">
            <a:off x="1763688" y="4221088"/>
            <a:ext cx="288032" cy="1361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3B3D5A6-A259-4D94-8D67-E26F6E6BAA00}"/>
              </a:ext>
            </a:extLst>
          </p:cNvPr>
          <p:cNvCxnSpPr>
            <a:cxnSpLocks/>
          </p:cNvCxnSpPr>
          <p:nvPr/>
        </p:nvCxnSpPr>
        <p:spPr>
          <a:xfrm flipV="1">
            <a:off x="2131915" y="4437112"/>
            <a:ext cx="505984" cy="1145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7</a:t>
            </a:fld>
            <a:endParaRPr lang="fr-FR"/>
          </a:p>
        </p:txBody>
      </p:sp>
    </p:spTree>
    <p:extLst>
      <p:ext uri="{BB962C8B-B14F-4D97-AF65-F5344CB8AC3E}">
        <p14:creationId xmlns:p14="http://schemas.microsoft.com/office/powerpoint/2010/main" val="33194377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8A1CF349-CFC9-4FC1-B41E-3B096EBC5D82}"/>
              </a:ext>
            </a:extLst>
          </p:cNvPr>
          <p:cNvSpPr/>
          <p:nvPr/>
        </p:nvSpPr>
        <p:spPr>
          <a:xfrm>
            <a:off x="4716016" y="5628982"/>
            <a:ext cx="4160113" cy="646331"/>
          </a:xfrm>
          <a:prstGeom prst="rect">
            <a:avLst/>
          </a:prstGeom>
        </p:spPr>
        <p:txBody>
          <a:bodyPr wrap="none">
            <a:spAutoFit/>
          </a:bodyPr>
          <a:lstStyle/>
          <a:p>
            <a:r>
              <a:rPr lang="en-US" dirty="0"/>
              <a:t>Circuit </a:t>
            </a:r>
            <a:r>
              <a:rPr lang="en-US" dirty="0" err="1"/>
              <a:t>magnétique</a:t>
            </a:r>
            <a:r>
              <a:rPr lang="en-US" dirty="0"/>
              <a:t> </a:t>
            </a:r>
            <a:r>
              <a:rPr lang="en-US" dirty="0" err="1"/>
              <a:t>composé</a:t>
            </a:r>
            <a:r>
              <a:rPr lang="en-US" dirty="0"/>
              <a:t> de </a:t>
            </a:r>
            <a:r>
              <a:rPr lang="en-US" dirty="0" err="1"/>
              <a:t>tôles</a:t>
            </a:r>
            <a:r>
              <a:rPr lang="en-US" dirty="0"/>
              <a:t> </a:t>
            </a:r>
          </a:p>
          <a:p>
            <a:r>
              <a:rPr lang="en-US" dirty="0" err="1"/>
              <a:t>ferromagnétiques</a:t>
            </a:r>
            <a:r>
              <a:rPr lang="en-US" dirty="0"/>
              <a:t> </a:t>
            </a:r>
            <a:r>
              <a:rPr lang="en-US" dirty="0" err="1"/>
              <a:t>feuillettées</a:t>
            </a:r>
            <a:r>
              <a:rPr lang="en-US" dirty="0"/>
              <a:t> </a:t>
            </a:r>
          </a:p>
        </p:txBody>
      </p:sp>
      <p:sp>
        <p:nvSpPr>
          <p:cNvPr id="22" name="Rectangle 21">
            <a:extLst>
              <a:ext uri="{FF2B5EF4-FFF2-40B4-BE49-F238E27FC236}">
                <a16:creationId xmlns:a16="http://schemas.microsoft.com/office/drawing/2014/main" id="{0022EEB7-0F46-4070-8316-D567D7A0FD44}"/>
              </a:ext>
            </a:extLst>
          </p:cNvPr>
          <p:cNvSpPr/>
          <p:nvPr/>
        </p:nvSpPr>
        <p:spPr>
          <a:xfrm>
            <a:off x="1859830" y="4279477"/>
            <a:ext cx="1685077" cy="369332"/>
          </a:xfrm>
          <a:prstGeom prst="rect">
            <a:avLst/>
          </a:prstGeom>
        </p:spPr>
        <p:txBody>
          <a:bodyPr wrap="none">
            <a:spAutoFit/>
          </a:bodyPr>
          <a:lstStyle/>
          <a:p>
            <a:r>
              <a:rPr lang="en-US" dirty="0" err="1"/>
              <a:t>Tôle</a:t>
            </a:r>
            <a:r>
              <a:rPr lang="en-US" dirty="0"/>
              <a:t> </a:t>
            </a:r>
            <a:r>
              <a:rPr lang="en-US" dirty="0" err="1"/>
              <a:t>feuillettée</a:t>
            </a:r>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239" y="2286000"/>
            <a:ext cx="3357922" cy="3248026"/>
          </a:xfrm>
          <a:prstGeom prst="rect">
            <a:avLst/>
          </a:prstGeom>
        </p:spPr>
      </p:pic>
      <p:cxnSp>
        <p:nvCxnSpPr>
          <p:cNvPr id="26" name="Straight Arrow Connector 25">
            <a:extLst>
              <a:ext uri="{FF2B5EF4-FFF2-40B4-BE49-F238E27FC236}">
                <a16:creationId xmlns:a16="http://schemas.microsoft.com/office/drawing/2014/main" id="{E65D2C1A-0054-4D25-8C83-07CD2EBDA234}"/>
              </a:ext>
            </a:extLst>
          </p:cNvPr>
          <p:cNvCxnSpPr/>
          <p:nvPr/>
        </p:nvCxnSpPr>
        <p:spPr>
          <a:xfrm flipH="1" flipV="1">
            <a:off x="5573688" y="4550970"/>
            <a:ext cx="288032" cy="1073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8</a:t>
            </a:fld>
            <a:endParaRPr lang="fr-FR"/>
          </a:p>
        </p:txBody>
      </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437" y="2641969"/>
            <a:ext cx="4078802" cy="1495560"/>
          </a:xfrm>
          <a:prstGeom prst="rect">
            <a:avLst/>
          </a:prstGeom>
        </p:spPr>
      </p:pic>
      <p:sp>
        <p:nvSpPr>
          <p:cNvPr id="14" name="Rectangle 6"/>
          <p:cNvSpPr txBox="1">
            <a:spLocks noChangeArrowheads="1"/>
          </p:cNvSpPr>
          <p:nvPr/>
        </p:nvSpPr>
        <p:spPr bwMode="auto">
          <a:xfrm>
            <a:off x="683568" y="1143000"/>
            <a:ext cx="7546032" cy="357188"/>
          </a:xfrm>
          <a:prstGeom prst="rect">
            <a:avLst/>
          </a:prstGeom>
          <a:noFill/>
          <a:ln w="9525">
            <a:noFill/>
            <a:miter lim="800000"/>
            <a:headEnd/>
            <a:tailEnd/>
          </a:ln>
        </p:spPr>
        <p:txBody>
          <a:bodyPr/>
          <a:lstStyle/>
          <a:p>
            <a:pPr marL="285750" indent="-285750">
              <a:spcBef>
                <a:spcPct val="20000"/>
              </a:spcBef>
              <a:buFont typeface="Arial" panose="020B0604020202020204" pitchFamily="34" charset="0"/>
              <a:buChar char="•"/>
              <a:defRPr/>
            </a:pPr>
            <a:r>
              <a:rPr lang="fr-FR" b="1" dirty="0">
                <a:latin typeface="Arial" panose="020B0604020202020204" pitchFamily="34" charset="0"/>
                <a:cs typeface="Arial" panose="020B0604020202020204" pitchFamily="34" charset="0"/>
              </a:rPr>
              <a:t>Structure schématique d’un transformateur</a:t>
            </a:r>
          </a:p>
          <a:p>
            <a:pPr marL="342900" indent="-342900">
              <a:spcBef>
                <a:spcPct val="20000"/>
              </a:spcBef>
              <a:buFont typeface="Arial" pitchFamily="34" charset="0"/>
              <a:buChar char="•"/>
              <a:defRPr/>
            </a:pPr>
            <a:endParaRPr lang="fr-FR" sz="3200" dirty="0">
              <a:latin typeface="Arial" panose="020B0604020202020204" pitchFamily="34" charset="0"/>
              <a:cs typeface="Arial" panose="020B0604020202020204" pitchFamily="34" charset="0"/>
            </a:endParaRPr>
          </a:p>
          <a:p>
            <a:pPr marL="457200" indent="-457200">
              <a:spcBef>
                <a:spcPct val="20000"/>
              </a:spcBef>
              <a:buFont typeface="Arial" panose="020B0604020202020204" pitchFamily="34" charset="0"/>
              <a:buChar char="•"/>
              <a:defRPr/>
            </a:pPr>
            <a:endParaRPr lang="fr-FR"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31080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14" name="Text Box 4"/>
          <p:cNvSpPr txBox="1">
            <a:spLocks noChangeArrowheads="1"/>
          </p:cNvSpPr>
          <p:nvPr/>
        </p:nvSpPr>
        <p:spPr bwMode="auto">
          <a:xfrm>
            <a:off x="644525" y="1484784"/>
            <a:ext cx="7488832" cy="4895850"/>
          </a:xfrm>
          <a:prstGeom prst="rect">
            <a:avLst/>
          </a:prstGeom>
          <a:noFill/>
          <a:ln w="9525">
            <a:noFill/>
            <a:miter lim="800000"/>
            <a:headEnd/>
            <a:tailEnd/>
          </a:ln>
        </p:spPr>
        <p:txBody>
          <a:bodyPr/>
          <a:lstStyle/>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Si u</a:t>
            </a:r>
            <a:r>
              <a:rPr lang="fr-FR" sz="1700" baseline="-25000" dirty="0">
                <a:latin typeface="Arial" panose="020B0604020202020204" pitchFamily="34" charset="0"/>
                <a:cs typeface="Arial" panose="020B0604020202020204" pitchFamily="34" charset="0"/>
              </a:rPr>
              <a:t>2</a:t>
            </a:r>
            <a:r>
              <a:rPr lang="fr-FR" sz="1700" dirty="0">
                <a:latin typeface="Arial" panose="020B0604020202020204" pitchFamily="34" charset="0"/>
                <a:cs typeface="Arial" panose="020B0604020202020204" pitchFamily="34" charset="0"/>
              </a:rPr>
              <a:t>&gt;u</a:t>
            </a:r>
            <a:r>
              <a:rPr lang="fr-FR" sz="1700" baseline="-25000" dirty="0">
                <a:latin typeface="Arial" panose="020B0604020202020204" pitchFamily="34" charset="0"/>
                <a:cs typeface="Arial" panose="020B0604020202020204" pitchFamily="34" charset="0"/>
              </a:rPr>
              <a:t>1</a:t>
            </a:r>
            <a:r>
              <a:rPr lang="fr-FR" sz="1700" dirty="0">
                <a:latin typeface="Arial" panose="020B0604020202020204" pitchFamily="34" charset="0"/>
                <a:cs typeface="Arial" panose="020B0604020202020204" pitchFamily="34" charset="0"/>
              </a:rPr>
              <a:t>→I</a:t>
            </a:r>
            <a:r>
              <a:rPr lang="fr-FR" sz="1700" baseline="-25000" dirty="0">
                <a:latin typeface="Arial" panose="020B0604020202020204" pitchFamily="34" charset="0"/>
                <a:cs typeface="Arial" panose="020B0604020202020204" pitchFamily="34" charset="0"/>
              </a:rPr>
              <a:t>2</a:t>
            </a:r>
            <a:r>
              <a:rPr lang="fr-FR" sz="1700" dirty="0">
                <a:latin typeface="Arial" panose="020B0604020202020204" pitchFamily="34" charset="0"/>
                <a:cs typeface="Arial" panose="020B0604020202020204" pitchFamily="34" charset="0"/>
              </a:rPr>
              <a:t> &lt;I</a:t>
            </a:r>
            <a:r>
              <a:rPr lang="fr-FR" sz="1700" baseline="-25000" dirty="0">
                <a:latin typeface="Arial" panose="020B0604020202020204" pitchFamily="34" charset="0"/>
                <a:cs typeface="Arial" panose="020B0604020202020204" pitchFamily="34" charset="0"/>
              </a:rPr>
              <a:t>1</a:t>
            </a:r>
            <a:r>
              <a:rPr lang="fr-FR" sz="1700" dirty="0">
                <a:latin typeface="Arial" panose="020B0604020202020204" pitchFamily="34" charset="0"/>
                <a:cs typeface="Arial" panose="020B0604020202020204" pitchFamily="34" charset="0"/>
              </a:rPr>
              <a:t> le transformateur est alors:</a:t>
            </a:r>
          </a:p>
          <a:p>
            <a:pPr algn="just"/>
            <a:endParaRPr lang="fr-FR" sz="1700" dirty="0">
              <a:latin typeface="Arial" panose="020B0604020202020204" pitchFamily="34" charset="0"/>
              <a:cs typeface="Arial" panose="020B0604020202020204" pitchFamily="34" charset="0"/>
            </a:endParaRPr>
          </a:p>
          <a:p>
            <a:pPr lvl="1" algn="just">
              <a:buFontTx/>
              <a:buChar char="•"/>
            </a:pPr>
            <a:r>
              <a:rPr lang="fr-FR" sz="1700" dirty="0">
                <a:latin typeface="Arial" panose="020B0604020202020204" pitchFamily="34" charset="0"/>
                <a:cs typeface="Arial" panose="020B0604020202020204" pitchFamily="34" charset="0"/>
              </a:rPr>
              <a:t> élévateur de tension </a:t>
            </a:r>
          </a:p>
          <a:p>
            <a:pPr lvl="1" algn="just">
              <a:buFontTx/>
              <a:buChar char="•"/>
            </a:pPr>
            <a:r>
              <a:rPr lang="fr-FR" sz="1700" dirty="0">
                <a:latin typeface="Arial" panose="020B0604020202020204" pitchFamily="34" charset="0"/>
                <a:cs typeface="Arial" panose="020B0604020202020204" pitchFamily="34" charset="0"/>
              </a:rPr>
              <a:t> abaisseur de courant</a:t>
            </a:r>
          </a:p>
          <a:p>
            <a:pPr lvl="1"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C’est par exemple le cas des transformateurs pour tubes luminescents: ces tubes, contenant un gaz rare (néon, argon…) doivent être alimentés sous une tension atteignant une dizaine de milliers de volts alors que le secteur ne délivre que 220 V</a:t>
            </a: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7C3B5479-1FB2-4437-8A98-28142167A4EE}"/>
              </a:ext>
            </a:extLst>
          </p:cNvPr>
          <p:cNvGrpSpPr/>
          <p:nvPr/>
        </p:nvGrpSpPr>
        <p:grpSpPr>
          <a:xfrm>
            <a:off x="4427984" y="1844824"/>
            <a:ext cx="4749135" cy="2353529"/>
            <a:chOff x="4427984" y="1844824"/>
            <a:chExt cx="4749135" cy="2353529"/>
          </a:xfrm>
        </p:grpSpPr>
        <p:grpSp>
          <p:nvGrpSpPr>
            <p:cNvPr id="8" name="Group 7">
              <a:extLst>
                <a:ext uri="{FF2B5EF4-FFF2-40B4-BE49-F238E27FC236}">
                  <a16:creationId xmlns:a16="http://schemas.microsoft.com/office/drawing/2014/main" id="{DB593038-E07C-44DA-9BD5-A5227C64365B}"/>
                </a:ext>
              </a:extLst>
            </p:cNvPr>
            <p:cNvGrpSpPr/>
            <p:nvPr/>
          </p:nvGrpSpPr>
          <p:grpSpPr>
            <a:xfrm>
              <a:off x="4427984" y="1844824"/>
              <a:ext cx="4749135" cy="2353529"/>
              <a:chOff x="4273809" y="1844824"/>
              <a:chExt cx="4749135" cy="2353529"/>
            </a:xfrm>
          </p:grpSpPr>
          <p:pic>
            <p:nvPicPr>
              <p:cNvPr id="6" name="Picture 5">
                <a:extLst>
                  <a:ext uri="{FF2B5EF4-FFF2-40B4-BE49-F238E27FC236}">
                    <a16:creationId xmlns:a16="http://schemas.microsoft.com/office/drawing/2014/main" id="{4285526D-583A-4AF1-BFCC-4EAC355A97AB}"/>
                  </a:ext>
                </a:extLst>
              </p:cNvPr>
              <p:cNvPicPr>
                <a:picLocks noChangeAspect="1"/>
              </p:cNvPicPr>
              <p:nvPr/>
            </p:nvPicPr>
            <p:blipFill>
              <a:blip r:embed="rId2"/>
              <a:stretch>
                <a:fillRect/>
              </a:stretch>
            </p:blipFill>
            <p:spPr>
              <a:xfrm>
                <a:off x="4788024" y="1844824"/>
                <a:ext cx="3857410" cy="2353529"/>
              </a:xfrm>
              <a:prstGeom prst="rect">
                <a:avLst/>
              </a:prstGeom>
            </p:spPr>
          </p:pic>
          <p:sp>
            <p:nvSpPr>
              <p:cNvPr id="2" name="Rectangle 1">
                <a:extLst>
                  <a:ext uri="{FF2B5EF4-FFF2-40B4-BE49-F238E27FC236}">
                    <a16:creationId xmlns:a16="http://schemas.microsoft.com/office/drawing/2014/main" id="{1A54FB7D-2E43-4785-B1A0-2AF54059ECF9}"/>
                  </a:ext>
                </a:extLst>
              </p:cNvPr>
              <p:cNvSpPr/>
              <p:nvPr/>
            </p:nvSpPr>
            <p:spPr>
              <a:xfrm>
                <a:off x="8625078" y="3001837"/>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2</a:t>
                </a:r>
                <a:endParaRPr lang="fr-FR" dirty="0"/>
              </a:p>
            </p:txBody>
          </p:sp>
          <p:sp>
            <p:nvSpPr>
              <p:cNvPr id="7" name="Rectangle 6">
                <a:extLst>
                  <a:ext uri="{FF2B5EF4-FFF2-40B4-BE49-F238E27FC236}">
                    <a16:creationId xmlns:a16="http://schemas.microsoft.com/office/drawing/2014/main" id="{BF07046B-A924-4AFB-BE6C-2C391A76AF06}"/>
                  </a:ext>
                </a:extLst>
              </p:cNvPr>
              <p:cNvSpPr/>
              <p:nvPr/>
            </p:nvSpPr>
            <p:spPr>
              <a:xfrm>
                <a:off x="4273809" y="3021588"/>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1</a:t>
                </a:r>
                <a:endParaRPr lang="fr-FR" dirty="0"/>
              </a:p>
            </p:txBody>
          </p:sp>
          <p:cxnSp>
            <p:nvCxnSpPr>
              <p:cNvPr id="4" name="Straight Arrow Connector 3">
                <a:extLst>
                  <a:ext uri="{FF2B5EF4-FFF2-40B4-BE49-F238E27FC236}">
                    <a16:creationId xmlns:a16="http://schemas.microsoft.com/office/drawing/2014/main" id="{B1DFF250-8717-46ED-8B1D-FF5FA4F2FB95}"/>
                  </a:ext>
                </a:extLst>
              </p:cNvPr>
              <p:cNvCxnSpPr/>
              <p:nvPr/>
            </p:nvCxnSpPr>
            <p:spPr>
              <a:xfrm flipV="1">
                <a:off x="4671675"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3AAE90D-376B-47C4-ABFC-9FA736AA1056}"/>
                  </a:ext>
                </a:extLst>
              </p:cNvPr>
              <p:cNvCxnSpPr/>
              <p:nvPr/>
            </p:nvCxnSpPr>
            <p:spPr>
              <a:xfrm flipV="1">
                <a:off x="8623153"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8E0D393E-38D6-4A5C-B385-56E4B91AC5C3}"/>
                  </a:ext>
                </a:extLst>
              </p:cNvPr>
              <p:cNvSpPr/>
              <p:nvPr/>
            </p:nvSpPr>
            <p:spPr>
              <a:xfrm>
                <a:off x="7915717" y="2440602"/>
                <a:ext cx="320922"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2</a:t>
                </a:r>
                <a:endParaRPr lang="fr-FR" baseline="-25000" dirty="0"/>
              </a:p>
            </p:txBody>
          </p:sp>
          <p:sp>
            <p:nvSpPr>
              <p:cNvPr id="12" name="Rectangle 11">
                <a:extLst>
                  <a:ext uri="{FF2B5EF4-FFF2-40B4-BE49-F238E27FC236}">
                    <a16:creationId xmlns:a16="http://schemas.microsoft.com/office/drawing/2014/main" id="{7CA5D83D-85FB-4319-9B46-FF58B2124AA2}"/>
                  </a:ext>
                </a:extLst>
              </p:cNvPr>
              <p:cNvSpPr/>
              <p:nvPr/>
            </p:nvSpPr>
            <p:spPr>
              <a:xfrm>
                <a:off x="5161116" y="2440602"/>
                <a:ext cx="320922" cy="369332"/>
              </a:xfrm>
              <a:prstGeom prst="rect">
                <a:avLst/>
              </a:prstGeom>
              <a:solidFill>
                <a:schemeClr val="bg1"/>
              </a:solidFill>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1</a:t>
                </a:r>
                <a:endParaRPr lang="fr-FR" baseline="-25000" dirty="0"/>
              </a:p>
            </p:txBody>
          </p:sp>
        </p:grpSp>
        <p:cxnSp>
          <p:nvCxnSpPr>
            <p:cNvPr id="19" name="Straight Arrow Connector 18">
              <a:extLst>
                <a:ext uri="{FF2B5EF4-FFF2-40B4-BE49-F238E27FC236}">
                  <a16:creationId xmlns:a16="http://schemas.microsoft.com/office/drawing/2014/main" id="{6B90CBFA-CF4C-4112-95BA-445982F526A1}"/>
                </a:ext>
              </a:extLst>
            </p:cNvPr>
            <p:cNvCxnSpPr/>
            <p:nvPr/>
          </p:nvCxnSpPr>
          <p:spPr>
            <a:xfrm>
              <a:off x="8390814" y="2708920"/>
              <a:ext cx="213634"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9</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checkerboard(across)">
                                      <p:cBhvr>
                                        <p:cTn id="7" dur="500"/>
                                        <p:tgtEl>
                                          <p:spTgt spid="14">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
                                            <p:txEl>
                                              <p:pRg st="5" end="5"/>
                                            </p:txEl>
                                          </p:spTgt>
                                        </p:tgtEl>
                                        <p:attrNameLst>
                                          <p:attrName>style.visibility</p:attrName>
                                        </p:attrNameLst>
                                      </p:cBhvr>
                                      <p:to>
                                        <p:strVal val="visible"/>
                                      </p:to>
                                    </p:set>
                                    <p:animEffect transition="in" filter="checkerboard(across)">
                                      <p:cBhvr>
                                        <p:cTn id="10" dur="500"/>
                                        <p:tgtEl>
                                          <p:spTgt spid="14">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
                                            <p:txEl>
                                              <p:pRg st="6" end="6"/>
                                            </p:txEl>
                                          </p:spTgt>
                                        </p:tgtEl>
                                        <p:attrNameLst>
                                          <p:attrName>style.visibility</p:attrName>
                                        </p:attrNameLst>
                                      </p:cBhvr>
                                      <p:to>
                                        <p:strVal val="visible"/>
                                      </p:to>
                                    </p:set>
                                    <p:animEffect transition="in" filter="checkerboard(across)">
                                      <p:cBhvr>
                                        <p:cTn id="13" dur="500"/>
                                        <p:tgtEl>
                                          <p:spTgt spid="14">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
                                            <p:txEl>
                                              <p:pRg st="12" end="12"/>
                                            </p:txEl>
                                          </p:spTgt>
                                        </p:tgtEl>
                                        <p:attrNameLst>
                                          <p:attrName>style.visibility</p:attrName>
                                        </p:attrNameLst>
                                      </p:cBhvr>
                                      <p:to>
                                        <p:strVal val="visible"/>
                                      </p:to>
                                    </p:set>
                                    <p:animEffect transition="in" filter="checkerboard(across)">
                                      <p:cBhvr>
                                        <p:cTn id="16" dur="500"/>
                                        <p:tgtEl>
                                          <p:spTgt spid="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Custom 3">
      <a:dk1>
        <a:srgbClr val="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6146</TotalTime>
  <Words>4773</Words>
  <Application>Microsoft Office PowerPoint</Application>
  <PresentationFormat>On-screen Show (4:3)</PresentationFormat>
  <Paragraphs>990</Paragraphs>
  <Slides>56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Cambria Math</vt:lpstr>
      <vt:lpstr>Courier New</vt:lpstr>
      <vt:lpstr>Lucida Console</vt:lpstr>
      <vt:lpstr>Symbol</vt:lpstr>
      <vt:lpstr>Times New Roman</vt:lpstr>
      <vt:lpstr>Wingdings</vt:lpstr>
      <vt:lpstr>Thème Office</vt:lpstr>
      <vt:lpstr>Chapitre 4 Transformateur monophasé</vt:lpstr>
      <vt:lpstr>Transformateur monophasé</vt:lpstr>
      <vt:lpstr>Transformateur monophasé</vt:lpstr>
      <vt:lpstr>I- Introduction </vt:lpstr>
      <vt:lpstr>I- Introduction </vt:lpstr>
      <vt:lpstr>I- Introduction </vt:lpstr>
      <vt:lpstr>I- Introduction </vt:lpstr>
      <vt:lpstr>I- Introduction </vt:lpstr>
      <vt:lpstr>I- Introduction </vt:lpstr>
      <vt:lpstr>I- Introduction </vt:lpstr>
      <vt:lpstr>  II- Convention de signe  </vt:lpstr>
      <vt:lpstr>III- Fonctionnement à vide </vt:lpstr>
      <vt:lpstr>  III- Fonctionnement à vide   </vt:lpstr>
      <vt:lpstr>  III- Fonctionnement à vide   </vt:lpstr>
      <vt:lpstr>  III- Fonctionnement à vide   </vt:lpstr>
      <vt:lpstr>  III- Fonctionnement à vide   </vt:lpstr>
      <vt:lpstr>  III- Fonctionnement à vide  </vt:lpstr>
      <vt:lpstr>  III- Fonctionnement à vide  </vt:lpstr>
      <vt:lpstr>  III- Fonctionnement à vide  </vt:lpstr>
      <vt:lpstr>  III- Fonctionnement à vide  </vt:lpstr>
      <vt:lpstr>  III- Fonctionnement à vide  </vt:lpstr>
      <vt:lpstr>  III- Fonctionnement à vide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VII- Détermination pratique des caractéristiques en charge d’un transformateur  </vt:lpstr>
      <vt:lpstr>  VII- Détermination pratique des caractéristiques en charge d’un transformateur  </vt:lpstr>
      <vt:lpstr>   VII- Détermination pratique des caractéristiques en charge d’un transformateur  </vt:lpstr>
      <vt:lpstr>   VII- Détermination pratique des caractéristiques en charge d’un transformateur  </vt:lpstr>
      <vt:lpstr>   VII- Détermination pratique des caractéristiques en charge d’un transformateur  </vt:lpstr>
      <vt:lpstr> VIII- Utilisation et réalisation des  transformateurs monophasés   </vt:lpstr>
      <vt:lpstr>  VIII- Utilisation et réalisation des  transformateurs monophasés   </vt:lpstr>
      <vt:lpstr>  VIII- Utilisation et réalisation des  transformateurs monophasés   </vt:lpstr>
      <vt:lpstr>  VIII- Utilisation et réalisation des  transformateurs monophasés   </vt:lpstr>
      <vt:lpstr>  VIII- Utilisation et réalisation des  transformateurs monophasés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Accent</dc:creator>
  <cp:lastModifiedBy>ali nejmi</cp:lastModifiedBy>
  <cp:revision>565</cp:revision>
  <dcterms:created xsi:type="dcterms:W3CDTF">2009-04-04T23:47:53Z</dcterms:created>
  <dcterms:modified xsi:type="dcterms:W3CDTF">2024-05-16T19:17:14Z</dcterms:modified>
</cp:coreProperties>
</file>