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24" r:id="rId2"/>
    <p:sldId id="257" r:id="rId3"/>
    <p:sldId id="292" r:id="rId4"/>
    <p:sldId id="325" r:id="rId5"/>
    <p:sldId id="326" r:id="rId6"/>
    <p:sldId id="293" r:id="rId7"/>
    <p:sldId id="294" r:id="rId8"/>
    <p:sldId id="295" r:id="rId9"/>
    <p:sldId id="327" r:id="rId10"/>
    <p:sldId id="296" r:id="rId11"/>
    <p:sldId id="328" r:id="rId12"/>
    <p:sldId id="329" r:id="rId13"/>
    <p:sldId id="298" r:id="rId14"/>
    <p:sldId id="297" r:id="rId15"/>
    <p:sldId id="330" r:id="rId16"/>
    <p:sldId id="299" r:id="rId17"/>
    <p:sldId id="331" r:id="rId18"/>
    <p:sldId id="300" r:id="rId19"/>
    <p:sldId id="301" r:id="rId20"/>
    <p:sldId id="332" r:id="rId21"/>
    <p:sldId id="339" r:id="rId22"/>
    <p:sldId id="302" r:id="rId23"/>
    <p:sldId id="333" r:id="rId24"/>
    <p:sldId id="340" r:id="rId25"/>
    <p:sldId id="303" r:id="rId26"/>
    <p:sldId id="304" r:id="rId27"/>
    <p:sldId id="334" r:id="rId28"/>
    <p:sldId id="305" r:id="rId29"/>
    <p:sldId id="335" r:id="rId30"/>
    <p:sldId id="306" r:id="rId31"/>
    <p:sldId id="336" r:id="rId32"/>
    <p:sldId id="307" r:id="rId33"/>
    <p:sldId id="341" r:id="rId34"/>
    <p:sldId id="308" r:id="rId35"/>
    <p:sldId id="337" r:id="rId36"/>
    <p:sldId id="309" r:id="rId37"/>
    <p:sldId id="310" r:id="rId38"/>
    <p:sldId id="311" r:id="rId39"/>
    <p:sldId id="312" r:id="rId40"/>
    <p:sldId id="313" r:id="rId41"/>
    <p:sldId id="314" r:id="rId42"/>
    <p:sldId id="338" r:id="rId4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820D354-D297-4F2B-A944-93791B5332D1}" type="datetimeFigureOut">
              <a:rPr lang="fr-FR"/>
              <a:pPr>
                <a:defRPr/>
              </a:pPr>
              <a:t>11/02/2025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6722DFC-161F-4382-9DA6-57A4D37B8838}"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7C361E-C505-47F0-8D25-174E0DB43BD5}" type="slidenum">
              <a:rPr lang="fr-FR" smtClean="0"/>
              <a:pPr fontAlgn="base">
                <a:spcBef>
                  <a:spcPct val="0"/>
                </a:spcBef>
                <a:spcAft>
                  <a:spcPct val="0"/>
                </a:spcAft>
                <a:defRPr/>
              </a:pPr>
              <a:t>1</a:t>
            </a:fld>
            <a:endParaRPr lang="fr-F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CH"/>
              <a:t>fdvcxfbvcxvvbcb</a:t>
            </a:r>
            <a:endParaRPr lang="fr-FR"/>
          </a:p>
        </p:txBody>
      </p:sp>
      <p:sp>
        <p:nvSpPr>
          <p:cNvPr id="2" name="Espace réservé du pied de page 1"/>
          <p:cNvSpPr>
            <a:spLocks noGrp="1"/>
          </p:cNvSpPr>
          <p:nvPr>
            <p:ph type="ftr" sz="quarter" idx="10"/>
          </p:nvPr>
        </p:nvSpPr>
        <p:spPr/>
        <p:txBody>
          <a:bodyPr/>
          <a:lstStyle/>
          <a:p>
            <a:pPr>
              <a:defRPr/>
            </a:pPr>
            <a:endParaRPr lang="fr-FR"/>
          </a:p>
        </p:txBody>
      </p:sp>
    </p:spTree>
    <p:extLst>
      <p:ext uri="{BB962C8B-B14F-4D97-AF65-F5344CB8AC3E}">
        <p14:creationId xmlns:p14="http://schemas.microsoft.com/office/powerpoint/2010/main" val="73274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fld id="{3174EE4C-CCC9-4C7A-A39E-5D56D33B063B}" type="datetime1">
              <a:rPr lang="fr-FR" smtClean="0"/>
              <a:t>11/02/2025</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D42FEAB8-2E5A-4BEA-9097-E0DA4D9DA51D}"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8B0710FC-ADD8-46DA-841E-4348B75DC237}" type="datetime1">
              <a:rPr lang="fr-FR" smtClean="0"/>
              <a:t>11/02/2025</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A54E57F-37AF-43A8-AC7A-0AAD4A0187E0}"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D8C9BBE6-1A4A-4752-95C9-288264D7E6CE}" type="datetime1">
              <a:rPr lang="fr-FR" smtClean="0"/>
              <a:t>11/02/2025</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DD92DA6-5B7A-40A6-B3C9-257B76CE8ACB}"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3" name="Rectangle 2"/>
          <p:cNvSpPr>
            <a:spLocks noChangeArrowheads="1"/>
          </p:cNvSpPr>
          <p:nvPr/>
        </p:nvSpPr>
        <p:spPr bwMode="hidden">
          <a:xfrm>
            <a:off x="228600" y="17145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pic>
        <p:nvPicPr>
          <p:cNvPr id="4" name="Picture 3" descr="ANABNR2"/>
          <p:cNvPicPr>
            <a:picLocks noChangeAspect="1" noChangeArrowheads="1"/>
          </p:cNvPicPr>
          <p:nvPr/>
        </p:nvPicPr>
        <p:blipFill>
          <a:blip r:embed="rId2"/>
          <a:srcRect l="-900" t="-1314" r="-2" b="-36961"/>
          <a:stretch>
            <a:fillRect/>
          </a:stretch>
        </p:blipFill>
        <p:spPr bwMode="auto">
          <a:xfrm>
            <a:off x="428625" y="2303463"/>
            <a:ext cx="8458200" cy="1158875"/>
          </a:xfrm>
          <a:prstGeom prst="rect">
            <a:avLst/>
          </a:prstGeom>
          <a:noFill/>
          <a:ln w="9525">
            <a:noFill/>
            <a:miter lim="800000"/>
            <a:headEnd/>
            <a:tailEnd/>
          </a:ln>
        </p:spPr>
      </p:pic>
      <p:sp>
        <p:nvSpPr>
          <p:cNvPr id="5" name="Rectangle 4"/>
          <p:cNvSpPr>
            <a:spLocks noChangeArrowheads="1"/>
          </p:cNvSpPr>
          <p:nvPr/>
        </p:nvSpPr>
        <p:spPr bwMode="hidden">
          <a:xfrm>
            <a:off x="642938" y="2000250"/>
            <a:ext cx="304800" cy="990600"/>
          </a:xfrm>
          <a:prstGeom prst="rect">
            <a:avLst/>
          </a:prstGeom>
          <a:solidFill>
            <a:schemeClr val="accent2">
              <a:alpha val="50000"/>
            </a:schemeClr>
          </a:soli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sp>
        <p:nvSpPr>
          <p:cNvPr id="21510"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fr-FR"/>
              <a:t>Cliquez pour modifier le style des sous-titres du masque</a:t>
            </a:r>
          </a:p>
        </p:txBody>
      </p:sp>
      <p:sp>
        <p:nvSpPr>
          <p:cNvPr id="6" name="Rectangle 7"/>
          <p:cNvSpPr>
            <a:spLocks noGrp="1" noChangeArrowheads="1"/>
          </p:cNvSpPr>
          <p:nvPr>
            <p:ph type="dt" sz="half" idx="10"/>
          </p:nvPr>
        </p:nvSpPr>
        <p:spPr>
          <a:xfrm>
            <a:off x="685800" y="6324600"/>
            <a:ext cx="1905000" cy="457200"/>
          </a:xfrm>
        </p:spPr>
        <p:txBody>
          <a:bodyPr/>
          <a:lstStyle>
            <a:lvl1pPr>
              <a:defRPr/>
            </a:lvl1pPr>
          </a:lstStyle>
          <a:p>
            <a:pPr>
              <a:defRPr/>
            </a:pPr>
            <a:fld id="{9EE58AF4-6F5D-454C-B280-A274C8D43F8C}" type="datetime1">
              <a:rPr lang="fr-FR" smtClean="0"/>
              <a:t>11/02/2025</a:t>
            </a:fld>
            <a:endParaRPr lang="fr-FR"/>
          </a:p>
        </p:txBody>
      </p:sp>
      <p:sp>
        <p:nvSpPr>
          <p:cNvPr id="7" name="Rectangle 8"/>
          <p:cNvSpPr>
            <a:spLocks noGrp="1" noChangeArrowheads="1"/>
          </p:cNvSpPr>
          <p:nvPr>
            <p:ph type="ftr" sz="quarter" idx="11"/>
          </p:nvPr>
        </p:nvSpPr>
        <p:spPr>
          <a:xfrm>
            <a:off x="3124200" y="6324600"/>
            <a:ext cx="2895600" cy="457200"/>
          </a:xfrm>
        </p:spPr>
        <p:txBody>
          <a:bodyPr/>
          <a:lstStyle>
            <a:lvl1pPr>
              <a:defRPr/>
            </a:lvl1pPr>
          </a:lstStyle>
          <a:p>
            <a:pPr>
              <a:defRPr/>
            </a:pPr>
            <a:endParaRPr lang="fr-FR"/>
          </a:p>
        </p:txBody>
      </p:sp>
      <p:sp>
        <p:nvSpPr>
          <p:cNvPr id="8" name="Rectangle 9"/>
          <p:cNvSpPr>
            <a:spLocks noGrp="1" noChangeArrowheads="1"/>
          </p:cNvSpPr>
          <p:nvPr>
            <p:ph type="sldNum" sz="quarter" idx="12"/>
          </p:nvPr>
        </p:nvSpPr>
        <p:spPr>
          <a:xfrm>
            <a:off x="6553200" y="6324600"/>
            <a:ext cx="1905000" cy="457200"/>
          </a:xfrm>
        </p:spPr>
        <p:txBody>
          <a:bodyPr/>
          <a:lstStyle>
            <a:lvl1pPr>
              <a:defRPr sz="1400"/>
            </a:lvl1pPr>
          </a:lstStyle>
          <a:p>
            <a:pPr>
              <a:defRPr/>
            </a:pPr>
            <a:fld id="{A2CEBC8E-2ACF-4995-B8F2-391318D94E44}" type="slidenum">
              <a:rPr lang="fr-FR"/>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8A502314-9C47-4D77-87EF-F86D6C4BFB29}" type="datetime1">
              <a:rPr lang="fr-FR" smtClean="0"/>
              <a:t>11/02/2025</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71219859-84F9-4747-A32E-D3EFB9248F10}"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936551E8-A194-4502-B132-36C89C3060CD}" type="datetime1">
              <a:rPr lang="fr-FR" smtClean="0"/>
              <a:t>11/02/2025</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F43DD043-A169-4D78-A645-D1A2F422EB97}"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fld id="{5B3B06E3-01D9-4E1E-8F2E-AE8E62C93927}" type="datetime1">
              <a:rPr lang="fr-FR" smtClean="0"/>
              <a:t>11/02/2025</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A77B774E-B7AF-4466-A207-CE4F8FE07D5F}"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fld id="{EB69AFB6-370C-41A3-B525-C340ADAA4AF2}" type="datetime1">
              <a:rPr lang="fr-FR" smtClean="0"/>
              <a:t>11/02/2025</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800ADC84-0DA0-476E-BA71-5DF60D8273B5}"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3"/>
          <p:cNvSpPr>
            <a:spLocks noGrp="1"/>
          </p:cNvSpPr>
          <p:nvPr>
            <p:ph type="dt" sz="half" idx="10"/>
          </p:nvPr>
        </p:nvSpPr>
        <p:spPr/>
        <p:txBody>
          <a:bodyPr/>
          <a:lstStyle>
            <a:lvl1pPr>
              <a:defRPr/>
            </a:lvl1pPr>
          </a:lstStyle>
          <a:p>
            <a:pPr>
              <a:defRPr/>
            </a:pPr>
            <a:fld id="{64E32DFB-ADE8-4E08-9539-18C348601DE1}" type="datetime1">
              <a:rPr lang="fr-FR" smtClean="0"/>
              <a:t>11/02/2025</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89A3813E-7BB5-497C-947F-0AF88DBC00CC}"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02CAB409-007E-4C0D-A582-6A6A2907839D}" type="datetime1">
              <a:rPr lang="fr-FR" smtClean="0"/>
              <a:t>11/02/2025</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AB8C991F-7987-4E23-A101-7188DA6B7925}"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3E7E4D7-D414-4410-8A69-A3A0B9155F3F}" type="datetime1">
              <a:rPr lang="fr-FR" smtClean="0"/>
              <a:t>11/02/2025</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34659B09-ABF6-423A-A237-C100CFC9F3A2}"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6E5FBFC3-C9DC-4B4A-A6C2-3A29724F5BCD}" type="datetime1">
              <a:rPr lang="fr-FR" smtClean="0"/>
              <a:t>11/02/2025</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23BA3ABF-E068-4AAB-90E5-1324D3057097}"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263F9E4-21C4-4552-819E-A9038782A4C8}" type="datetime1">
              <a:rPr lang="fr-FR" smtClean="0"/>
              <a:t>11/02/2025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C177AB-AF36-451D-BB24-20D8BC014AA0}"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10.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30.png"/><Relationship Id="rId1" Type="http://schemas.openxmlformats.org/officeDocument/2006/relationships/slideLayout" Target="../slideLayouts/slideLayout2.xml"/><Relationship Id="rId4" Type="http://schemas.openxmlformats.org/officeDocument/2006/relationships/image" Target="../media/image540.png"/></Relationships>
</file>

<file path=ppt/slides/_rels/slide28.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0.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428359" y="3429000"/>
            <a:ext cx="8024812" cy="1135062"/>
          </a:xfrm>
        </p:spPr>
        <p:txBody>
          <a:bodyPr/>
          <a:lstStyle/>
          <a:p>
            <a:pPr eaLnBrk="1" hangingPunct="1"/>
            <a:r>
              <a:rPr lang="fr-FR" sz="3000" b="1" dirty="0"/>
              <a:t>Chapitre 3</a:t>
            </a:r>
            <a:br>
              <a:rPr lang="fr-FR" sz="3000" b="1" dirty="0"/>
            </a:br>
            <a:r>
              <a:rPr lang="fr-FR" sz="3000" b="1" dirty="0"/>
              <a:t>Circuits Magnétiques</a:t>
            </a:r>
          </a:p>
        </p:txBody>
      </p:sp>
      <p:sp>
        <p:nvSpPr>
          <p:cNvPr id="3" name="Rectangle 2"/>
          <p:cNvSpPr txBox="1">
            <a:spLocks noChangeArrowheads="1"/>
          </p:cNvSpPr>
          <p:nvPr/>
        </p:nvSpPr>
        <p:spPr bwMode="auto">
          <a:xfrm>
            <a:off x="559594" y="1554410"/>
            <a:ext cx="8024812" cy="1135062"/>
          </a:xfrm>
          <a:prstGeom prst="rect">
            <a:avLst/>
          </a:prstGeom>
          <a:solidFill>
            <a:schemeClr val="accent6">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fr-FR" sz="4000" b="1" dirty="0"/>
              <a:t>ELECTROTECHNIQUE</a:t>
            </a:r>
          </a:p>
          <a:p>
            <a:pPr eaLnBrk="1" hangingPunct="1"/>
            <a:r>
              <a:rPr lang="fr-FR" sz="4000" b="1" dirty="0"/>
              <a:t>GE_GM</a:t>
            </a:r>
          </a:p>
        </p:txBody>
      </p:sp>
      <p:sp>
        <p:nvSpPr>
          <p:cNvPr id="7" name="ZoneTexte 6"/>
          <p:cNvSpPr txBox="1"/>
          <p:nvPr/>
        </p:nvSpPr>
        <p:spPr>
          <a:xfrm>
            <a:off x="5292080" y="5373216"/>
            <a:ext cx="2304256" cy="369332"/>
          </a:xfrm>
          <a:prstGeom prst="rect">
            <a:avLst/>
          </a:prstGeom>
          <a:noFill/>
        </p:spPr>
        <p:txBody>
          <a:bodyPr wrap="square" rtlCol="0">
            <a:spAutoFit/>
          </a:bodyPr>
          <a:lstStyle/>
          <a:p>
            <a:r>
              <a:rPr lang="fr-FR" dirty="0"/>
              <a:t>Prof Ali NEJMI</a:t>
            </a:r>
          </a:p>
        </p:txBody>
      </p:sp>
      <p:sp>
        <p:nvSpPr>
          <p:cNvPr id="9" name="ZoneTexte 8"/>
          <p:cNvSpPr txBox="1"/>
          <p:nvPr/>
        </p:nvSpPr>
        <p:spPr>
          <a:xfrm>
            <a:off x="435178" y="495722"/>
            <a:ext cx="2689022" cy="461665"/>
          </a:xfrm>
          <a:prstGeom prst="rect">
            <a:avLst/>
          </a:prstGeom>
          <a:noFill/>
        </p:spPr>
        <p:txBody>
          <a:bodyPr wrap="square" rtlCol="0">
            <a:spAutoFit/>
          </a:bodyPr>
          <a:lstStyle/>
          <a:p>
            <a:r>
              <a:rPr lang="fr-FR" sz="1200" dirty="0"/>
              <a:t>Université Sultan Moulay Slimane</a:t>
            </a:r>
          </a:p>
          <a:p>
            <a:r>
              <a:rPr lang="fr-FR" sz="1200" dirty="0"/>
              <a:t>Faculté des Sciences et Techniques</a:t>
            </a:r>
          </a:p>
        </p:txBody>
      </p:sp>
      <p:sp>
        <p:nvSpPr>
          <p:cNvPr id="10" name="Espace réservé du numéro de diapositive 9"/>
          <p:cNvSpPr>
            <a:spLocks noGrp="1"/>
          </p:cNvSpPr>
          <p:nvPr>
            <p:ph type="sldNum" sz="quarter" idx="12"/>
          </p:nvPr>
        </p:nvSpPr>
        <p:spPr/>
        <p:txBody>
          <a:bodyPr/>
          <a:lstStyle/>
          <a:p>
            <a:pPr>
              <a:defRPr/>
            </a:pPr>
            <a:fld id="{3B85947F-F9A9-413B-8A2E-B1A077797CB1}" type="slidenum">
              <a:rPr lang="fr-FR" smtClean="0"/>
              <a:pPr>
                <a:defRPr/>
              </a:pPr>
              <a:t>1</a:t>
            </a:fld>
            <a:endParaRPr lang="fr-FR"/>
          </a:p>
        </p:txBody>
      </p:sp>
    </p:spTree>
    <p:extLst>
      <p:ext uri="{BB962C8B-B14F-4D97-AF65-F5344CB8AC3E}">
        <p14:creationId xmlns:p14="http://schemas.microsoft.com/office/powerpoint/2010/main" val="27156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0244" name="ZoneTexte 7"/>
          <p:cNvSpPr txBox="1">
            <a:spLocks noChangeArrowheads="1"/>
          </p:cNvSpPr>
          <p:nvPr/>
        </p:nvSpPr>
        <p:spPr bwMode="auto">
          <a:xfrm>
            <a:off x="529041" y="2586701"/>
            <a:ext cx="7782057" cy="1138773"/>
          </a:xfrm>
          <a:prstGeom prst="rect">
            <a:avLst/>
          </a:prstGeom>
          <a:noFill/>
          <a:ln w="9525">
            <a:noFill/>
            <a:miter lim="800000"/>
            <a:headEnd/>
            <a:tailEnd/>
          </a:ln>
        </p:spPr>
        <p:txBody>
          <a:bodyPr wrap="square">
            <a:spAutoFit/>
          </a:bodyPr>
          <a:lstStyle/>
          <a:p>
            <a:r>
              <a:rPr lang="fr-FR" sz="1700" b="1" dirty="0"/>
              <a:t>1) Circuits magnétiques linéaires  : (non saturés)</a:t>
            </a:r>
          </a:p>
          <a:p>
            <a:endParaRPr lang="fr-FR" sz="1700" dirty="0"/>
          </a:p>
          <a:p>
            <a:r>
              <a:rPr lang="fr-FR" sz="1700" dirty="0"/>
              <a:t>Considérons un circuit magnétique torique de perméabilité relative </a:t>
            </a:r>
            <a:r>
              <a:rPr lang="fr-FR" sz="1700" dirty="0" err="1"/>
              <a:t>μ</a:t>
            </a:r>
            <a:r>
              <a:rPr lang="fr-FR" sz="1700" baseline="-25000" dirty="0" err="1"/>
              <a:t>r</a:t>
            </a:r>
            <a:r>
              <a:rPr lang="fr-FR" sz="1700" baseline="-25000" dirty="0"/>
              <a:t> </a:t>
            </a:r>
            <a:r>
              <a:rPr lang="fr-FR" sz="1700" dirty="0"/>
              <a:t>&gt;&gt;1 sur lequel sont régulièrement enroulées </a:t>
            </a:r>
            <a:r>
              <a:rPr lang="fr-FR" sz="1700" b="1" dirty="0"/>
              <a:t>n</a:t>
            </a:r>
            <a:r>
              <a:rPr lang="fr-FR" sz="1700" dirty="0"/>
              <a:t> spires :</a:t>
            </a:r>
          </a:p>
        </p:txBody>
      </p:sp>
      <p:grpSp>
        <p:nvGrpSpPr>
          <p:cNvPr id="2" name="Groupe 23"/>
          <p:cNvGrpSpPr>
            <a:grpSpLocks/>
          </p:cNvGrpSpPr>
          <p:nvPr/>
        </p:nvGrpSpPr>
        <p:grpSpPr bwMode="auto">
          <a:xfrm>
            <a:off x="6228184" y="4443395"/>
            <a:ext cx="2270655" cy="2284283"/>
            <a:chOff x="1179942" y="4828561"/>
            <a:chExt cx="1849410" cy="1840527"/>
          </a:xfrm>
        </p:grpSpPr>
        <p:sp>
          <p:nvSpPr>
            <p:cNvPr id="10253" name="Oval 182"/>
            <p:cNvSpPr>
              <a:spLocks noChangeArrowheads="1"/>
            </p:cNvSpPr>
            <p:nvPr/>
          </p:nvSpPr>
          <p:spPr bwMode="auto">
            <a:xfrm>
              <a:off x="1471613" y="5086350"/>
              <a:ext cx="1257300" cy="1257300"/>
            </a:xfrm>
            <a:prstGeom prst="ellipse">
              <a:avLst/>
            </a:prstGeom>
            <a:solidFill>
              <a:srgbClr val="FFFFFF"/>
            </a:solidFill>
            <a:ln w="9525">
              <a:solidFill>
                <a:srgbClr val="000000"/>
              </a:solidFill>
              <a:round/>
              <a:headEnd/>
              <a:tailEnd/>
            </a:ln>
          </p:spPr>
          <p:txBody>
            <a:bodyPr/>
            <a:lstStyle/>
            <a:p>
              <a:endParaRPr lang="fr-FR"/>
            </a:p>
          </p:txBody>
        </p:sp>
        <p:sp>
          <p:nvSpPr>
            <p:cNvPr id="10254" name="Oval 183"/>
            <p:cNvSpPr>
              <a:spLocks noChangeArrowheads="1"/>
            </p:cNvSpPr>
            <p:nvPr/>
          </p:nvSpPr>
          <p:spPr bwMode="auto">
            <a:xfrm>
              <a:off x="1585913" y="5202238"/>
              <a:ext cx="1028700" cy="1027112"/>
            </a:xfrm>
            <a:prstGeom prst="ellipse">
              <a:avLst/>
            </a:prstGeom>
            <a:solidFill>
              <a:srgbClr val="FFFFFF"/>
            </a:solidFill>
            <a:ln w="9525">
              <a:solidFill>
                <a:srgbClr val="000000"/>
              </a:solidFill>
              <a:prstDash val="dash"/>
              <a:round/>
              <a:headEnd/>
              <a:tailEnd/>
            </a:ln>
          </p:spPr>
          <p:txBody>
            <a:bodyPr/>
            <a:lstStyle/>
            <a:p>
              <a:endParaRPr lang="fr-FR"/>
            </a:p>
          </p:txBody>
        </p:sp>
        <p:sp>
          <p:nvSpPr>
            <p:cNvPr id="10255" name="Oval 184"/>
            <p:cNvSpPr>
              <a:spLocks noChangeArrowheads="1"/>
            </p:cNvSpPr>
            <p:nvPr/>
          </p:nvSpPr>
          <p:spPr bwMode="auto">
            <a:xfrm>
              <a:off x="1700213" y="5345113"/>
              <a:ext cx="800100" cy="800100"/>
            </a:xfrm>
            <a:prstGeom prst="ellipse">
              <a:avLst/>
            </a:prstGeom>
            <a:solidFill>
              <a:srgbClr val="FFFFFF"/>
            </a:solidFill>
            <a:ln w="9525">
              <a:solidFill>
                <a:srgbClr val="000000"/>
              </a:solidFill>
              <a:round/>
              <a:headEnd/>
              <a:tailEnd/>
            </a:ln>
          </p:spPr>
          <p:txBody>
            <a:bodyPr/>
            <a:lstStyle/>
            <a:p>
              <a:endParaRPr lang="fr-FR"/>
            </a:p>
          </p:txBody>
        </p:sp>
        <p:sp>
          <p:nvSpPr>
            <p:cNvPr id="10256" name="Arc 185"/>
            <p:cNvSpPr>
              <a:spLocks/>
            </p:cNvSpPr>
            <p:nvPr/>
          </p:nvSpPr>
          <p:spPr bwMode="auto">
            <a:xfrm flipH="1">
              <a:off x="1573213" y="59436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10257" name="Arc 186"/>
            <p:cNvSpPr>
              <a:spLocks/>
            </p:cNvSpPr>
            <p:nvPr/>
          </p:nvSpPr>
          <p:spPr bwMode="auto">
            <a:xfrm flipH="1">
              <a:off x="1511300" y="5802313"/>
              <a:ext cx="227013" cy="342900"/>
            </a:xfrm>
            <a:custGeom>
              <a:avLst/>
              <a:gdLst>
                <a:gd name="T0" fmla="*/ 273953939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10258" name="Arc 187"/>
            <p:cNvSpPr>
              <a:spLocks/>
            </p:cNvSpPr>
            <p:nvPr/>
          </p:nvSpPr>
          <p:spPr bwMode="auto">
            <a:xfrm flipH="1">
              <a:off x="1662113" y="60325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10259" name="Arc 188"/>
            <p:cNvSpPr>
              <a:spLocks/>
            </p:cNvSpPr>
            <p:nvPr/>
          </p:nvSpPr>
          <p:spPr bwMode="auto">
            <a:xfrm flipH="1">
              <a:off x="1497013" y="56515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10260" name="Arc 189"/>
            <p:cNvSpPr>
              <a:spLocks/>
            </p:cNvSpPr>
            <p:nvPr/>
          </p:nvSpPr>
          <p:spPr bwMode="auto">
            <a:xfrm flipH="1">
              <a:off x="1763713" y="6094413"/>
              <a:ext cx="228600" cy="342900"/>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10261" name="Line 190"/>
            <p:cNvSpPr>
              <a:spLocks noChangeShapeType="1"/>
            </p:cNvSpPr>
            <p:nvPr/>
          </p:nvSpPr>
          <p:spPr bwMode="auto">
            <a:xfrm flipH="1">
              <a:off x="1243013" y="5878513"/>
              <a:ext cx="228600" cy="342900"/>
            </a:xfrm>
            <a:prstGeom prst="line">
              <a:avLst/>
            </a:prstGeom>
            <a:noFill/>
            <a:ln w="9525">
              <a:solidFill>
                <a:srgbClr val="000000"/>
              </a:solidFill>
              <a:round/>
              <a:headEnd/>
              <a:tailEnd/>
            </a:ln>
          </p:spPr>
          <p:txBody>
            <a:bodyPr/>
            <a:lstStyle/>
            <a:p>
              <a:endParaRPr lang="fr-FR"/>
            </a:p>
          </p:txBody>
        </p:sp>
        <p:sp>
          <p:nvSpPr>
            <p:cNvPr id="10262" name="Line 191"/>
            <p:cNvSpPr>
              <a:spLocks noChangeShapeType="1"/>
            </p:cNvSpPr>
            <p:nvPr/>
          </p:nvSpPr>
          <p:spPr bwMode="auto">
            <a:xfrm flipH="1">
              <a:off x="1649413" y="6326188"/>
              <a:ext cx="228600" cy="342900"/>
            </a:xfrm>
            <a:prstGeom prst="line">
              <a:avLst/>
            </a:prstGeom>
            <a:noFill/>
            <a:ln w="9525">
              <a:solidFill>
                <a:srgbClr val="000000"/>
              </a:solidFill>
              <a:round/>
              <a:headEnd/>
              <a:tailEnd/>
            </a:ln>
          </p:spPr>
          <p:txBody>
            <a:bodyPr/>
            <a:lstStyle/>
            <a:p>
              <a:endParaRPr lang="fr-FR"/>
            </a:p>
          </p:txBody>
        </p:sp>
        <p:sp>
          <p:nvSpPr>
            <p:cNvPr id="10263" name="Line 192"/>
            <p:cNvSpPr>
              <a:spLocks noChangeShapeType="1"/>
            </p:cNvSpPr>
            <p:nvPr/>
          </p:nvSpPr>
          <p:spPr bwMode="auto">
            <a:xfrm rot="-1604175">
              <a:off x="2386013" y="6018213"/>
              <a:ext cx="114300" cy="228600"/>
            </a:xfrm>
            <a:prstGeom prst="line">
              <a:avLst/>
            </a:prstGeom>
            <a:noFill/>
            <a:ln w="9525">
              <a:solidFill>
                <a:srgbClr val="000000"/>
              </a:solidFill>
              <a:round/>
              <a:headEnd/>
              <a:tailEnd/>
            </a:ln>
          </p:spPr>
          <p:txBody>
            <a:bodyPr/>
            <a:lstStyle/>
            <a:p>
              <a:endParaRPr lang="fr-FR"/>
            </a:p>
          </p:txBody>
        </p:sp>
        <p:sp>
          <p:nvSpPr>
            <p:cNvPr id="10264" name="Line 193"/>
            <p:cNvSpPr>
              <a:spLocks noChangeShapeType="1"/>
            </p:cNvSpPr>
            <p:nvPr/>
          </p:nvSpPr>
          <p:spPr bwMode="auto">
            <a:xfrm rot="20846191" flipV="1">
              <a:off x="1306513" y="5980113"/>
              <a:ext cx="114300" cy="114300"/>
            </a:xfrm>
            <a:prstGeom prst="line">
              <a:avLst/>
            </a:prstGeom>
            <a:noFill/>
            <a:ln w="9525">
              <a:solidFill>
                <a:srgbClr val="000000"/>
              </a:solidFill>
              <a:round/>
              <a:headEnd/>
              <a:tailEnd type="triangle" w="med" len="med"/>
            </a:ln>
          </p:spPr>
          <p:txBody>
            <a:bodyPr/>
            <a:lstStyle/>
            <a:p>
              <a:endParaRPr lang="fr-FR"/>
            </a:p>
          </p:txBody>
        </p:sp>
        <p:sp>
          <p:nvSpPr>
            <p:cNvPr id="10265" name="Line 194"/>
            <p:cNvSpPr>
              <a:spLocks noChangeShapeType="1"/>
            </p:cNvSpPr>
            <p:nvPr/>
          </p:nvSpPr>
          <p:spPr bwMode="auto">
            <a:xfrm rot="10279050" flipV="1">
              <a:off x="1700213" y="6453188"/>
              <a:ext cx="114300" cy="114300"/>
            </a:xfrm>
            <a:prstGeom prst="line">
              <a:avLst/>
            </a:prstGeom>
            <a:noFill/>
            <a:ln w="9525">
              <a:solidFill>
                <a:srgbClr val="000000"/>
              </a:solidFill>
              <a:round/>
              <a:headEnd/>
              <a:tailEnd type="triangle" w="med" len="med"/>
            </a:ln>
          </p:spPr>
          <p:txBody>
            <a:bodyPr/>
            <a:lstStyle/>
            <a:p>
              <a:endParaRPr lang="fr-FR"/>
            </a:p>
          </p:txBody>
        </p:sp>
        <p:sp>
          <p:nvSpPr>
            <p:cNvPr id="10266" name="AutoShape 195"/>
            <p:cNvSpPr>
              <a:spLocks noChangeArrowheads="1"/>
            </p:cNvSpPr>
            <p:nvPr/>
          </p:nvSpPr>
          <p:spPr bwMode="auto">
            <a:xfrm>
              <a:off x="1763800" y="5183386"/>
              <a:ext cx="800100" cy="130777"/>
            </a:xfrm>
            <a:prstGeom prst="curvedDownArrow">
              <a:avLst>
                <a:gd name="adj1" fmla="val 140000"/>
                <a:gd name="adj2" fmla="val 280000"/>
                <a:gd name="adj3" fmla="val 33333"/>
              </a:avLst>
            </a:prstGeom>
            <a:solidFill>
              <a:srgbClr val="FFFFFF"/>
            </a:solidFill>
            <a:ln w="9525">
              <a:solidFill>
                <a:srgbClr val="000000"/>
              </a:solidFill>
              <a:miter lim="800000"/>
              <a:headEnd/>
              <a:tailEnd/>
            </a:ln>
          </p:spPr>
          <p:txBody>
            <a:bodyPr/>
            <a:lstStyle/>
            <a:p>
              <a:endParaRPr lang="fr-FR"/>
            </a:p>
          </p:txBody>
        </p:sp>
        <p:sp>
          <p:nvSpPr>
            <p:cNvPr id="10267" name="ZoneTexte 19"/>
            <p:cNvSpPr txBox="1">
              <a:spLocks noChangeArrowheads="1"/>
            </p:cNvSpPr>
            <p:nvPr/>
          </p:nvSpPr>
          <p:spPr bwMode="auto">
            <a:xfrm>
              <a:off x="1179942" y="5715016"/>
              <a:ext cx="248786" cy="369332"/>
            </a:xfrm>
            <a:prstGeom prst="rect">
              <a:avLst/>
            </a:prstGeom>
            <a:noFill/>
            <a:ln w="9525">
              <a:noFill/>
              <a:miter lim="800000"/>
              <a:headEnd/>
              <a:tailEnd/>
            </a:ln>
          </p:spPr>
          <p:txBody>
            <a:bodyPr wrap="none">
              <a:spAutoFit/>
            </a:bodyPr>
            <a:lstStyle/>
            <a:p>
              <a:r>
                <a:rPr lang="fr-FR"/>
                <a:t>I</a:t>
              </a:r>
            </a:p>
          </p:txBody>
        </p:sp>
        <p:sp>
          <p:nvSpPr>
            <p:cNvPr id="10268" name="ZoneTexte 20"/>
            <p:cNvSpPr txBox="1">
              <a:spLocks noChangeArrowheads="1"/>
            </p:cNvSpPr>
            <p:nvPr/>
          </p:nvSpPr>
          <p:spPr bwMode="auto">
            <a:xfrm>
              <a:off x="2495297" y="6109992"/>
              <a:ext cx="338554" cy="369332"/>
            </a:xfrm>
            <a:prstGeom prst="rect">
              <a:avLst/>
            </a:prstGeom>
            <a:noFill/>
            <a:ln w="9525">
              <a:noFill/>
              <a:miter lim="800000"/>
              <a:headEnd/>
              <a:tailEnd/>
            </a:ln>
          </p:spPr>
          <p:txBody>
            <a:bodyPr wrap="none">
              <a:spAutoFit/>
            </a:bodyPr>
            <a:lstStyle/>
            <a:p>
              <a:r>
                <a:rPr lang="fr-FR" dirty="0"/>
                <a:t>S</a:t>
              </a:r>
            </a:p>
          </p:txBody>
        </p:sp>
        <mc:AlternateContent xmlns:mc="http://schemas.openxmlformats.org/markup-compatibility/2006" xmlns:a14="http://schemas.microsoft.com/office/drawing/2010/main">
          <mc:Choice Requires="a14">
            <p:sp>
              <p:nvSpPr>
                <p:cNvPr id="10269" name="Rectangle 21"/>
                <p:cNvSpPr>
                  <a:spLocks noChangeArrowheads="1"/>
                </p:cNvSpPr>
                <p:nvPr/>
              </p:nvSpPr>
              <p:spPr bwMode="auto">
                <a:xfrm>
                  <a:off x="2657075" y="5413348"/>
                  <a:ext cx="372277" cy="36298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i="1" dirty="0">
                            <a:latin typeface="Cambria Math" panose="02040503050406030204" pitchFamily="18" charset="0"/>
                            <a:ea typeface="Cambria Math" panose="02040503050406030204" pitchFamily="18" charset="0"/>
                          </a:rPr>
                          <m:t>Σ</m:t>
                        </m:r>
                      </m:oMath>
                    </m:oMathPara>
                  </a14:m>
                  <a:endParaRPr lang="fr-FR" sz="1700" dirty="0"/>
                </a:p>
              </p:txBody>
            </p:sp>
          </mc:Choice>
          <mc:Fallback xmlns="">
            <p:sp>
              <p:nvSpPr>
                <p:cNvPr id="10269" name="Rectangle 21"/>
                <p:cNvSpPr>
                  <a:spLocks noRot="1" noChangeAspect="1" noMove="1" noResize="1" noEditPoints="1" noAdjustHandles="1" noChangeArrowheads="1" noChangeShapeType="1" noTextEdit="1"/>
                </p:cNvSpPr>
                <p:nvPr/>
              </p:nvSpPr>
              <p:spPr bwMode="auto">
                <a:xfrm>
                  <a:off x="2657075" y="5413348"/>
                  <a:ext cx="372277" cy="362983"/>
                </a:xfrm>
                <a:prstGeom prst="rect">
                  <a:avLst/>
                </a:prstGeom>
                <a:blipFill>
                  <a:blip r:embed="rId2"/>
                  <a:stretch>
                    <a:fillRect/>
                  </a:stretch>
                </a:blipFill>
                <a:ln w="9525">
                  <a:noFill/>
                  <a:miter lim="800000"/>
                  <a:headEnd/>
                  <a:tailEnd/>
                </a:ln>
              </p:spPr>
              <p:txBody>
                <a:bodyPr/>
                <a:lstStyle/>
                <a:p>
                  <a:r>
                    <a:rPr lang="en-US">
                      <a:noFill/>
                    </a:rPr>
                    <a:t> </a:t>
                  </a:r>
                </a:p>
              </p:txBody>
            </p:sp>
          </mc:Fallback>
        </mc:AlternateContent>
        <p:sp>
          <p:nvSpPr>
            <p:cNvPr id="10270" name="Rectangle 22"/>
            <p:cNvSpPr>
              <a:spLocks noChangeArrowheads="1"/>
            </p:cNvSpPr>
            <p:nvPr/>
          </p:nvSpPr>
          <p:spPr bwMode="auto">
            <a:xfrm>
              <a:off x="2186896" y="4828561"/>
              <a:ext cx="306494" cy="353943"/>
            </a:xfrm>
            <a:prstGeom prst="rect">
              <a:avLst/>
            </a:prstGeom>
            <a:noFill/>
            <a:ln w="9525">
              <a:noFill/>
              <a:miter lim="800000"/>
              <a:headEnd/>
              <a:tailEnd/>
            </a:ln>
          </p:spPr>
          <p:txBody>
            <a:bodyPr wrap="none">
              <a:spAutoFit/>
            </a:bodyPr>
            <a:lstStyle/>
            <a:p>
              <a:r>
                <a:rPr lang="fr-FR" sz="1700" dirty="0"/>
                <a:t>ϕ</a:t>
              </a:r>
            </a:p>
          </p:txBody>
        </p:sp>
      </p:grpSp>
      <mc:AlternateContent xmlns:mc="http://schemas.openxmlformats.org/markup-compatibility/2006" xmlns:a14="http://schemas.microsoft.com/office/drawing/2010/main">
        <mc:Choice Requires="a14">
          <p:sp>
            <p:nvSpPr>
              <p:cNvPr id="10246" name="ZoneTexte 24"/>
              <p:cNvSpPr txBox="1">
                <a:spLocks noChangeArrowheads="1"/>
              </p:cNvSpPr>
              <p:nvPr/>
            </p:nvSpPr>
            <p:spPr bwMode="auto">
              <a:xfrm>
                <a:off x="529041" y="4002808"/>
                <a:ext cx="6715125" cy="624595"/>
              </a:xfrm>
              <a:prstGeom prst="rect">
                <a:avLst/>
              </a:prstGeom>
              <a:noFill/>
              <a:ln w="9525">
                <a:noFill/>
                <a:miter lim="800000"/>
                <a:headEnd/>
                <a:tailEnd/>
              </a:ln>
            </p:spPr>
            <p:txBody>
              <a:bodyPr>
                <a:spAutoFit/>
              </a:bodyPr>
              <a:lstStyle/>
              <a:p>
                <a:pPr algn="just"/>
                <a:r>
                  <a:rPr lang="fr-FR" sz="1700" i="1" dirty="0"/>
                  <a:t>Le théorème d’Ampère appliqué le long de la ligne de champ (</a:t>
                </a:r>
                <a14:m>
                  <m:oMath xmlns:m="http://schemas.openxmlformats.org/officeDocument/2006/math">
                    <m:r>
                      <a:rPr lang="fr-FR" i="1" dirty="0">
                        <a:latin typeface="Cambria Math" panose="02040503050406030204" pitchFamily="18" charset="0"/>
                        <a:ea typeface="Cambria Math" panose="02040503050406030204" pitchFamily="18" charset="0"/>
                      </a:rPr>
                      <m:t>ℓ</m:t>
                    </m:r>
                  </m:oMath>
                </a14:m>
                <a:r>
                  <a:rPr lang="fr-FR" sz="1700" i="1" dirty="0"/>
                  <a:t> ) donne :</a:t>
                </a:r>
                <a:endParaRPr lang="fr-FR" sz="1700" dirty="0"/>
              </a:p>
            </p:txBody>
          </p:sp>
        </mc:Choice>
        <mc:Fallback xmlns="">
          <p:sp>
            <p:nvSpPr>
              <p:cNvPr id="10246" name="ZoneTexte 24"/>
              <p:cNvSpPr txBox="1">
                <a:spLocks noRot="1" noChangeAspect="1" noMove="1" noResize="1" noEditPoints="1" noAdjustHandles="1" noChangeArrowheads="1" noChangeShapeType="1" noTextEdit="1"/>
              </p:cNvSpPr>
              <p:nvPr/>
            </p:nvSpPr>
            <p:spPr bwMode="auto">
              <a:xfrm>
                <a:off x="529041" y="4002808"/>
                <a:ext cx="6715125" cy="624595"/>
              </a:xfrm>
              <a:prstGeom prst="rect">
                <a:avLst/>
              </a:prstGeom>
              <a:blipFill>
                <a:blip r:embed="rId3"/>
                <a:stretch>
                  <a:fillRect l="-636" t="-1961" r="-545" b="-12745"/>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A2DDB6F-B7B7-4501-A742-3D2C0935D359}"/>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10</a:t>
            </a:fld>
            <a:endParaRPr lang="fr-FR">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5D624F64-7030-44EA-A41C-C97E331D88F6}"/>
                  </a:ext>
                </a:extLst>
              </p:cNvPr>
              <p:cNvSpPr/>
              <p:nvPr/>
            </p:nvSpPr>
            <p:spPr>
              <a:xfrm>
                <a:off x="2172842" y="4708170"/>
                <a:ext cx="3445455" cy="646459"/>
              </a:xfrm>
              <a:prstGeom prst="rect">
                <a:avLst/>
              </a:prstGeom>
            </p:spPr>
            <p:txBody>
              <a:bodyPr wrap="square">
                <a:spAutoFit/>
              </a:bodyPr>
              <a:lstStyle/>
              <a:p>
                <a14:m>
                  <m:oMath xmlns:m="http://schemas.openxmlformats.org/officeDocument/2006/math">
                    <m:nary>
                      <m:naryPr>
                        <m:chr m:val="∮"/>
                        <m:ctrlPr>
                          <a:rPr lang="fr-FR" sz="2500" b="1" i="1" smtClean="0">
                            <a:latin typeface="Cambria Math" panose="02040503050406030204" pitchFamily="18" charset="0"/>
                          </a:rPr>
                        </m:ctrlPr>
                      </m:naryPr>
                      <m:sub>
                        <m:r>
                          <m:rPr>
                            <m:sty m:val="p"/>
                          </m:rPr>
                          <a:rPr lang="el-GR" sz="2500" i="1" dirty="0" smtClean="0">
                            <a:latin typeface="Cambria Math" panose="02040503050406030204" pitchFamily="18" charset="0"/>
                            <a:ea typeface="Cambria Math" panose="02040503050406030204" pitchFamily="18" charset="0"/>
                          </a:rPr>
                          <m:t>Σ</m:t>
                        </m:r>
                      </m:sub>
                      <m:sup/>
                      <m:e>
                        <m:acc>
                          <m:accPr>
                            <m:chr m:val="⃗"/>
                            <m:ctrlPr>
                              <a:rPr lang="fr-FR" sz="2500" b="1" i="1" smtClean="0">
                                <a:latin typeface="Cambria Math" panose="02040503050406030204" pitchFamily="18" charset="0"/>
                              </a:rPr>
                            </m:ctrlPr>
                          </m:accPr>
                          <m:e>
                            <m:r>
                              <a:rPr lang="en-US" sz="2500" b="1" i="1" smtClean="0">
                                <a:latin typeface="Cambria Math" panose="02040503050406030204" pitchFamily="18" charset="0"/>
                              </a:rPr>
                              <m:t>𝑯</m:t>
                            </m:r>
                          </m:e>
                        </m:acc>
                      </m:e>
                    </m:nary>
                  </m:oMath>
                </a14:m>
                <a:r>
                  <a:rPr lang="fr-FR" sz="2500" b="1" dirty="0"/>
                  <a:t> </a:t>
                </a:r>
                <a14:m>
                  <m:oMath xmlns:m="http://schemas.openxmlformats.org/officeDocument/2006/math">
                    <m:acc>
                      <m:accPr>
                        <m:chr m:val="⃗"/>
                        <m:ctrlPr>
                          <a:rPr lang="fr-FR" sz="2500" b="1" i="1">
                            <a:latin typeface="Cambria Math" panose="02040503050406030204" pitchFamily="18" charset="0"/>
                          </a:rPr>
                        </m:ctrlPr>
                      </m:accPr>
                      <m:e>
                        <m:r>
                          <a:rPr lang="en-US" sz="2500" b="0" i="1" smtClean="0">
                            <a:latin typeface="Cambria Math" panose="02040503050406030204" pitchFamily="18" charset="0"/>
                          </a:rPr>
                          <m:t>𝑑</m:t>
                        </m:r>
                        <m:r>
                          <a:rPr lang="fr-FR" sz="2500" i="1" dirty="0">
                            <a:latin typeface="Cambria Math" panose="02040503050406030204" pitchFamily="18" charset="0"/>
                            <a:ea typeface="Cambria Math" panose="02040503050406030204" pitchFamily="18" charset="0"/>
                          </a:rPr>
                          <m:t>ℓ</m:t>
                        </m:r>
                      </m:e>
                    </m:acc>
                    <m:r>
                      <a:rPr lang="en-US" sz="2500" b="1" i="1" smtClean="0">
                        <a:latin typeface="Cambria Math" panose="02040503050406030204" pitchFamily="18" charset="0"/>
                      </a:rPr>
                      <m:t>=</m:t>
                    </m:r>
                    <m:nary>
                      <m:naryPr>
                        <m:chr m:val="∑"/>
                        <m:supHide m:val="on"/>
                        <m:ctrlPr>
                          <a:rPr lang="en-US" sz="2500" b="1" i="1" smtClean="0">
                            <a:latin typeface="Cambria Math" panose="02040503050406030204" pitchFamily="18" charset="0"/>
                          </a:rPr>
                        </m:ctrlPr>
                      </m:naryPr>
                      <m:sub>
                        <m:r>
                          <m:rPr>
                            <m:brk m:alnAt="7"/>
                          </m:rPr>
                          <a:rPr lang="en-US" sz="2500" b="1" i="1" smtClean="0">
                            <a:latin typeface="Cambria Math" panose="02040503050406030204" pitchFamily="18" charset="0"/>
                          </a:rPr>
                          <m:t>𝒊</m:t>
                        </m:r>
                      </m:sub>
                      <m:sup/>
                      <m:e>
                        <m:sSub>
                          <m:sSubPr>
                            <m:ctrlPr>
                              <a:rPr lang="en-US" sz="2500" b="1" i="1" smtClean="0">
                                <a:latin typeface="Cambria Math" panose="02040503050406030204" pitchFamily="18" charset="0"/>
                              </a:rPr>
                            </m:ctrlPr>
                          </m:sSubPr>
                          <m:e>
                            <m:r>
                              <a:rPr lang="en-US" sz="2500" b="1" i="1" smtClean="0">
                                <a:latin typeface="Cambria Math" panose="02040503050406030204" pitchFamily="18" charset="0"/>
                              </a:rPr>
                              <m:t>𝑰</m:t>
                            </m:r>
                          </m:e>
                          <m:sub>
                            <m:r>
                              <a:rPr lang="en-US" sz="2500" b="1" i="1" smtClean="0">
                                <a:latin typeface="Cambria Math" panose="02040503050406030204" pitchFamily="18" charset="0"/>
                              </a:rPr>
                              <m:t>𝒊</m:t>
                            </m:r>
                          </m:sub>
                        </m:sSub>
                        <m:r>
                          <a:rPr lang="en-US" sz="2500" b="1" i="1" smtClean="0">
                            <a:latin typeface="Cambria Math" panose="02040503050406030204" pitchFamily="18" charset="0"/>
                          </a:rPr>
                          <m:t>=</m:t>
                        </m:r>
                        <m:r>
                          <a:rPr lang="en-US" sz="2500" b="1" i="1" smtClean="0">
                            <a:latin typeface="Cambria Math" panose="02040503050406030204" pitchFamily="18" charset="0"/>
                          </a:rPr>
                          <m:t>𝒏𝑰</m:t>
                        </m:r>
                      </m:e>
                    </m:nary>
                  </m:oMath>
                </a14:m>
                <a:endParaRPr lang="en-US" sz="2500" dirty="0"/>
              </a:p>
            </p:txBody>
          </p:sp>
        </mc:Choice>
        <mc:Fallback xmlns="">
          <p:sp>
            <p:nvSpPr>
              <p:cNvPr id="32" name="Rectangle 31">
                <a:extLst>
                  <a:ext uri="{FF2B5EF4-FFF2-40B4-BE49-F238E27FC236}">
                    <a16:creationId xmlns:a16="http://schemas.microsoft.com/office/drawing/2014/main" id="{5D624F64-7030-44EA-A41C-C97E331D88F6}"/>
                  </a:ext>
                </a:extLst>
              </p:cNvPr>
              <p:cNvSpPr>
                <a:spLocks noRot="1" noChangeAspect="1" noMove="1" noResize="1" noEditPoints="1" noAdjustHandles="1" noChangeArrowheads="1" noChangeShapeType="1" noTextEdit="1"/>
              </p:cNvSpPr>
              <p:nvPr/>
            </p:nvSpPr>
            <p:spPr>
              <a:xfrm>
                <a:off x="2172842" y="4708170"/>
                <a:ext cx="3445455" cy="64645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F45D8D2B-8B38-4E8B-AA57-6BC8D1152951}"/>
                  </a:ext>
                </a:extLst>
              </p:cNvPr>
              <p:cNvSpPr/>
              <p:nvPr/>
            </p:nvSpPr>
            <p:spPr>
              <a:xfrm>
                <a:off x="2163875" y="5529951"/>
                <a:ext cx="3445455" cy="477054"/>
              </a:xfrm>
              <a:prstGeom prst="rect">
                <a:avLst/>
              </a:prstGeom>
              <a:ln w="28575">
                <a:solidFill>
                  <a:srgbClr val="FCD5B5"/>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rPr>
                        <m:t>𝑯</m:t>
                      </m:r>
                      <m:r>
                        <a:rPr lang="fr-FR" sz="2500" i="1" dirty="0">
                          <a:latin typeface="Cambria Math" panose="02040503050406030204" pitchFamily="18" charset="0"/>
                          <a:ea typeface="Cambria Math" panose="02040503050406030204" pitchFamily="18" charset="0"/>
                        </a:rPr>
                        <m:t>ℓ</m:t>
                      </m:r>
                      <m:r>
                        <a:rPr lang="en-US" sz="2500" b="1" i="1" smtClean="0">
                          <a:latin typeface="Cambria Math" panose="02040503050406030204" pitchFamily="18" charset="0"/>
                        </a:rPr>
                        <m:t>=</m:t>
                      </m:r>
                      <m:r>
                        <a:rPr lang="en-US" sz="2500" b="1" i="1" smtClean="0">
                          <a:latin typeface="Cambria Math" panose="02040503050406030204" pitchFamily="18" charset="0"/>
                        </a:rPr>
                        <m:t>𝒏𝑰</m:t>
                      </m:r>
                    </m:oMath>
                  </m:oMathPara>
                </a14:m>
                <a:endParaRPr lang="en-US" sz="2500" dirty="0"/>
              </a:p>
            </p:txBody>
          </p:sp>
        </mc:Choice>
        <mc:Fallback xmlns="">
          <p:sp>
            <p:nvSpPr>
              <p:cNvPr id="33" name="Rectangle 32">
                <a:extLst>
                  <a:ext uri="{FF2B5EF4-FFF2-40B4-BE49-F238E27FC236}">
                    <a16:creationId xmlns:a16="http://schemas.microsoft.com/office/drawing/2014/main" id="{F45D8D2B-8B38-4E8B-AA57-6BC8D1152951}"/>
                  </a:ext>
                </a:extLst>
              </p:cNvPr>
              <p:cNvSpPr>
                <a:spLocks noRot="1" noChangeAspect="1" noMove="1" noResize="1" noEditPoints="1" noAdjustHandles="1" noChangeArrowheads="1" noChangeShapeType="1" noTextEdit="1"/>
              </p:cNvSpPr>
              <p:nvPr/>
            </p:nvSpPr>
            <p:spPr>
              <a:xfrm>
                <a:off x="2163875" y="5529951"/>
                <a:ext cx="3445455" cy="477054"/>
              </a:xfrm>
              <a:prstGeom prst="rect">
                <a:avLst/>
              </a:prstGeom>
              <a:blipFill>
                <a:blip r:embed="rId5"/>
                <a:stretch>
                  <a:fillRect/>
                </a:stretch>
              </a:blipFill>
              <a:ln w="28575">
                <a:solidFill>
                  <a:srgbClr val="FCD5B5"/>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A139F3F6-1DB5-4978-A96E-D1A3CD31BCAE}"/>
              </a:ext>
            </a:extLst>
          </p:cNvPr>
          <p:cNvSpPr/>
          <p:nvPr/>
        </p:nvSpPr>
        <p:spPr>
          <a:xfrm>
            <a:off x="529041" y="1262513"/>
            <a:ext cx="3801041" cy="369332"/>
          </a:xfrm>
          <a:prstGeom prst="rect">
            <a:avLst/>
          </a:prstGeom>
        </p:spPr>
        <p:txBody>
          <a:bodyPr wrap="none">
            <a:spAutoFit/>
          </a:bodyPr>
          <a:lstStyle/>
          <a:p>
            <a:r>
              <a:rPr lang="fr-FR" b="1" dirty="0"/>
              <a:t>Circuits magnétiques sans fuites</a:t>
            </a:r>
            <a:endParaRPr lang="en-US" dirty="0"/>
          </a:p>
        </p:txBody>
      </p:sp>
      <p:sp>
        <p:nvSpPr>
          <p:cNvPr id="6" name="Rectangle 5">
            <a:extLst>
              <a:ext uri="{FF2B5EF4-FFF2-40B4-BE49-F238E27FC236}">
                <a16:creationId xmlns:a16="http://schemas.microsoft.com/office/drawing/2014/main" id="{97994E25-DAE3-4A88-9CC0-B15C82CC80F4}"/>
              </a:ext>
            </a:extLst>
          </p:cNvPr>
          <p:cNvSpPr/>
          <p:nvPr/>
        </p:nvSpPr>
        <p:spPr>
          <a:xfrm>
            <a:off x="1017276" y="1767892"/>
            <a:ext cx="7293822" cy="369332"/>
          </a:xfrm>
          <a:prstGeom prst="rect">
            <a:avLst/>
          </a:prstGeom>
        </p:spPr>
        <p:txBody>
          <a:bodyPr wrap="square">
            <a:spAutoFit/>
          </a:bodyPr>
          <a:lstStyle/>
          <a:p>
            <a:pPr algn="just"/>
            <a:r>
              <a:rPr lang="fr-FR" dirty="0"/>
              <a:t>Ce sont des circuits magnétiques où le flux est totalement canalisé.</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checkerboard(across)">
                                      <p:cBhvr>
                                        <p:cTn id="7" dur="500"/>
                                        <p:tgtEl>
                                          <p:spTgt spid="1024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244">
                                            <p:txEl>
                                              <p:pRg st="2" end="2"/>
                                            </p:txEl>
                                          </p:spTgt>
                                        </p:tgtEl>
                                        <p:attrNameLst>
                                          <p:attrName>style.visibility</p:attrName>
                                        </p:attrNameLst>
                                      </p:cBhvr>
                                      <p:to>
                                        <p:strVal val="visible"/>
                                      </p:to>
                                    </p:set>
                                    <p:animEffect transition="in" filter="checkerboard(across)">
                                      <p:cBhvr>
                                        <p:cTn id="10" dur="500"/>
                                        <p:tgtEl>
                                          <p:spTgt spid="10244">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0246">
                                            <p:txEl>
                                              <p:pRg st="0" end="0"/>
                                            </p:txEl>
                                          </p:spTgt>
                                        </p:tgtEl>
                                        <p:attrNameLst>
                                          <p:attrName>style.visibility</p:attrName>
                                        </p:attrNameLst>
                                      </p:cBhvr>
                                      <p:to>
                                        <p:strVal val="visible"/>
                                      </p:to>
                                    </p:set>
                                    <p:animEffect transition="in" filter="checkerboard(across)">
                                      <p:cBhvr>
                                        <p:cTn id="18" dur="500"/>
                                        <p:tgtEl>
                                          <p:spTgt spid="1024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252" name="ZoneTexte 33"/>
              <p:cNvSpPr txBox="1">
                <a:spLocks noChangeArrowheads="1"/>
              </p:cNvSpPr>
              <p:nvPr/>
            </p:nvSpPr>
            <p:spPr bwMode="auto">
              <a:xfrm>
                <a:off x="869682" y="3790488"/>
                <a:ext cx="7518742" cy="2970044"/>
              </a:xfrm>
              <a:prstGeom prst="rect">
                <a:avLst/>
              </a:prstGeom>
              <a:noFill/>
              <a:ln w="9525">
                <a:noFill/>
                <a:miter lim="800000"/>
                <a:headEnd/>
                <a:tailEnd/>
              </a:ln>
              <a:effectLst/>
              <a:scene3d>
                <a:camera prst="orthographicFront">
                  <a:rot lat="0" lon="0" rev="0"/>
                </a:camera>
                <a:lightRig rig="balanced" dir="t">
                  <a:rot lat="0" lon="0" rev="8700000"/>
                </a:lightRig>
              </a:scene3d>
              <a:sp3d>
                <a:bevelT w="190500" h="38100"/>
              </a:sp3d>
            </p:spPr>
            <p:txBody>
              <a:bodyPr wrap="square">
                <a:spAutoFit/>
              </a:bodyPr>
              <a:lstStyle/>
              <a:p>
                <a:pPr algn="just"/>
                <a:r>
                  <a:rPr lang="fr-FR" sz="1700" dirty="0"/>
                  <a:t>On néglige le phénomène d’hystérésis en supposant le matériau décrit par sa courbe de 1</a:t>
                </a:r>
                <a:r>
                  <a:rPr lang="fr-FR" sz="1700" baseline="30000" dirty="0"/>
                  <a:t>ère</a:t>
                </a:r>
                <a:r>
                  <a:rPr lang="fr-FR" sz="1700" dirty="0"/>
                  <a:t> aimantation. En plus le circuit magnétique est non saturé donc:</a:t>
                </a:r>
              </a:p>
              <a:p>
                <a:pPr algn="just"/>
                <a:r>
                  <a:rPr lang="fr-FR" sz="1700" dirty="0"/>
                  <a:t> </a:t>
                </a:r>
              </a:p>
              <a:p>
                <a:pPr algn="ctr"/>
                <a14:m>
                  <m:oMathPara xmlns:m="http://schemas.openxmlformats.org/officeDocument/2006/math">
                    <m:oMathParaPr>
                      <m:jc m:val="centerGroup"/>
                    </m:oMathParaPr>
                    <m:oMath xmlns:m="http://schemas.openxmlformats.org/officeDocument/2006/math">
                      <m:r>
                        <a:rPr lang="fr-FR" sz="1700" i="1" dirty="0" smtClean="0">
                          <a:latin typeface="Cambria Math" panose="02040503050406030204" pitchFamily="18" charset="0"/>
                        </a:rPr>
                        <m:t>𝐵</m:t>
                      </m:r>
                      <m:r>
                        <a:rPr lang="fr-FR" sz="1700" i="1" dirty="0" smtClean="0">
                          <a:latin typeface="Cambria Math" panose="02040503050406030204" pitchFamily="18" charset="0"/>
                        </a:rPr>
                        <m:t>=</m:t>
                      </m:r>
                      <m:r>
                        <a:rPr lang="fr-FR" sz="1700" i="1" dirty="0" smtClean="0">
                          <a:latin typeface="Cambria Math" panose="02040503050406030204" pitchFamily="18" charset="0"/>
                        </a:rPr>
                        <m:t>𝜇</m:t>
                      </m:r>
                      <m:r>
                        <a:rPr lang="fr-FR" sz="1700" i="1" dirty="0" smtClean="0">
                          <a:latin typeface="Cambria Math" panose="02040503050406030204" pitchFamily="18" charset="0"/>
                        </a:rPr>
                        <m:t> </m:t>
                      </m:r>
                      <m:r>
                        <a:rPr lang="fr-FR" sz="1700" i="1" dirty="0" smtClean="0">
                          <a:latin typeface="Cambria Math" panose="02040503050406030204" pitchFamily="18" charset="0"/>
                        </a:rPr>
                        <m:t>𝐻</m:t>
                      </m:r>
                      <m:r>
                        <a:rPr lang="fr-FR" sz="1700" i="1" dirty="0" smtClean="0">
                          <a:latin typeface="Cambria Math" panose="02040503050406030204" pitchFamily="18" charset="0"/>
                        </a:rPr>
                        <m:t>       (</m:t>
                      </m:r>
                      <m:r>
                        <a:rPr lang="fr-FR" sz="1700" i="1" dirty="0" smtClean="0">
                          <a:latin typeface="Cambria Math" panose="02040503050406030204" pitchFamily="18" charset="0"/>
                        </a:rPr>
                        <m:t>𝜇</m:t>
                      </m:r>
                      <m:r>
                        <a:rPr lang="fr-FR" sz="1700" i="1" dirty="0" smtClean="0">
                          <a:latin typeface="Cambria Math" panose="02040503050406030204" pitchFamily="18" charset="0"/>
                        </a:rPr>
                        <m:t>=</m:t>
                      </m:r>
                      <m:r>
                        <a:rPr lang="fr-FR" sz="1700" i="1" dirty="0" err="1">
                          <a:latin typeface="Cambria Math" panose="02040503050406030204" pitchFamily="18" charset="0"/>
                        </a:rPr>
                        <m:t>𝑐𝑡𝑒</m:t>
                      </m:r>
                      <m:r>
                        <a:rPr lang="fr-FR" sz="1700" i="1" dirty="0">
                          <a:latin typeface="Cambria Math" panose="02040503050406030204" pitchFamily="18" charset="0"/>
                        </a:rPr>
                        <m:t>)</m:t>
                      </m:r>
                    </m:oMath>
                  </m:oMathPara>
                </a14:m>
                <a:endParaRPr lang="fr-FR" sz="1700" dirty="0"/>
              </a:p>
              <a:p>
                <a:pPr algn="ctr"/>
                <a:endParaRPr lang="fr-FR" sz="1700" dirty="0"/>
              </a:p>
              <a:p>
                <a:pPr algn="ctr"/>
                <a:endParaRPr lang="fr-FR" sz="1700" dirty="0"/>
              </a:p>
              <a:p>
                <a:pPr algn="just"/>
                <a:r>
                  <a:rPr lang="fr-FR" sz="1700" dirty="0"/>
                  <a:t>Le flux à travers la surface (S) est </a:t>
                </a:r>
                <a14:m>
                  <m:oMath xmlns:m="http://schemas.openxmlformats.org/officeDocument/2006/math">
                    <m:r>
                      <a:rPr lang="fr-FR" sz="1700" i="1" dirty="0" smtClean="0">
                        <a:latin typeface="Cambria Math" panose="02040503050406030204" pitchFamily="18" charset="0"/>
                      </a:rPr>
                      <m:t>Ф=</m:t>
                    </m:r>
                    <m:r>
                      <a:rPr lang="fr-FR" sz="1700" i="1" dirty="0" smtClean="0">
                        <a:latin typeface="Cambria Math" panose="02040503050406030204" pitchFamily="18" charset="0"/>
                      </a:rPr>
                      <m:t>𝐵</m:t>
                    </m:r>
                    <m:r>
                      <a:rPr lang="fr-FR" sz="1700" i="1" dirty="0" smtClean="0">
                        <a:latin typeface="Cambria Math" panose="02040503050406030204" pitchFamily="18" charset="0"/>
                      </a:rPr>
                      <m:t>.</m:t>
                    </m:r>
                    <m:r>
                      <a:rPr lang="fr-FR" sz="1700" i="1" dirty="0" smtClean="0">
                        <a:latin typeface="Cambria Math" panose="02040503050406030204" pitchFamily="18" charset="0"/>
                      </a:rPr>
                      <m:t>𝑆</m:t>
                    </m:r>
                    <m:r>
                      <a:rPr lang="fr-FR" sz="1700" i="1" dirty="0" smtClean="0">
                        <a:latin typeface="Cambria Math" panose="02040503050406030204" pitchFamily="18" charset="0"/>
                      </a:rPr>
                      <m:t>=</m:t>
                    </m:r>
                    <m:r>
                      <a:rPr lang="fr-FR" sz="1700" i="1" dirty="0" smtClean="0">
                        <a:latin typeface="Cambria Math" panose="02040503050406030204" pitchFamily="18" charset="0"/>
                      </a:rPr>
                      <m:t>𝜇</m:t>
                    </m:r>
                    <m:r>
                      <a:rPr lang="fr-FR" sz="1700" i="1" dirty="0" smtClean="0">
                        <a:latin typeface="Cambria Math" panose="02040503050406030204" pitchFamily="18" charset="0"/>
                      </a:rPr>
                      <m:t> </m:t>
                    </m:r>
                    <m:r>
                      <a:rPr lang="fr-FR" sz="1700" i="1" dirty="0" smtClean="0">
                        <a:latin typeface="Cambria Math" panose="02040503050406030204" pitchFamily="18" charset="0"/>
                      </a:rPr>
                      <m:t>𝐻</m:t>
                    </m:r>
                    <m:r>
                      <a:rPr lang="fr-FR" sz="1700" i="1" dirty="0" smtClean="0">
                        <a:latin typeface="Cambria Math" panose="02040503050406030204" pitchFamily="18" charset="0"/>
                      </a:rPr>
                      <m:t>.</m:t>
                    </m:r>
                    <m:r>
                      <a:rPr lang="fr-FR" sz="1700" i="1" dirty="0" smtClean="0">
                        <a:latin typeface="Cambria Math" panose="02040503050406030204" pitchFamily="18" charset="0"/>
                      </a:rPr>
                      <m:t>𝑆</m:t>
                    </m:r>
                    <m:r>
                      <a:rPr lang="fr-FR" sz="1700" i="1" dirty="0" smtClean="0">
                        <a:latin typeface="Cambria Math" panose="02040503050406030204" pitchFamily="18" charset="0"/>
                      </a:rPr>
                      <m:t>    </m:t>
                    </m:r>
                  </m:oMath>
                </a14:m>
                <a:endParaRPr lang="fr-FR" sz="1700" dirty="0"/>
              </a:p>
              <a:p>
                <a:pPr algn="ctr"/>
                <a:endParaRPr lang="fr-FR" sz="1700" dirty="0"/>
              </a:p>
              <a:p>
                <a:pPr algn="ctr"/>
                <a:r>
                  <a:rPr lang="fr-FR" sz="1700" dirty="0"/>
                  <a:t>→    </a:t>
                </a:r>
                <a14:m>
                  <m:oMath xmlns:m="http://schemas.openxmlformats.org/officeDocument/2006/math">
                    <m:r>
                      <a:rPr lang="fr-FR" sz="1700" i="1" dirty="0" smtClean="0">
                        <a:latin typeface="Cambria Math" panose="02040503050406030204" pitchFamily="18" charset="0"/>
                      </a:rPr>
                      <m:t>𝑛𝐼</m:t>
                    </m:r>
                    <m:r>
                      <a:rPr lang="fr-FR" sz="1700" i="1" dirty="0">
                        <a:latin typeface="Cambria Math" panose="02040503050406030204" pitchFamily="18" charset="0"/>
                      </a:rPr>
                      <m:t> = (ℓ /</m:t>
                    </m:r>
                    <m:r>
                      <a:rPr lang="fr-FR" sz="1700" i="1" dirty="0" err="1">
                        <a:latin typeface="Cambria Math" panose="02040503050406030204" pitchFamily="18" charset="0"/>
                      </a:rPr>
                      <m:t>𝜇</m:t>
                    </m:r>
                    <m:r>
                      <a:rPr lang="fr-FR" sz="1700" i="1" dirty="0" err="1">
                        <a:latin typeface="Cambria Math" panose="02040503050406030204" pitchFamily="18" charset="0"/>
                      </a:rPr>
                      <m:t>𝑆</m:t>
                    </m:r>
                    <m:r>
                      <a:rPr lang="fr-FR" sz="1700" i="1" dirty="0">
                        <a:latin typeface="Cambria Math" panose="02040503050406030204" pitchFamily="18" charset="0"/>
                      </a:rPr>
                      <m:t>).Ф</m:t>
                    </m:r>
                  </m:oMath>
                </a14:m>
                <a:endParaRPr lang="fr-FR" sz="1700" dirty="0"/>
              </a:p>
              <a:p>
                <a:pPr algn="just"/>
                <a:endParaRPr lang="fr-FR" sz="1700" dirty="0"/>
              </a:p>
            </p:txBody>
          </p:sp>
        </mc:Choice>
        <mc:Fallback xmlns="">
          <p:sp>
            <p:nvSpPr>
              <p:cNvPr id="10252" name="ZoneTexte 33"/>
              <p:cNvSpPr txBox="1">
                <a:spLocks noRot="1" noChangeAspect="1" noMove="1" noResize="1" noEditPoints="1" noAdjustHandles="1" noChangeArrowheads="1" noChangeShapeType="1" noTextEdit="1"/>
              </p:cNvSpPr>
              <p:nvPr/>
            </p:nvSpPr>
            <p:spPr bwMode="auto">
              <a:xfrm>
                <a:off x="869682" y="3790488"/>
                <a:ext cx="7518742" cy="2970044"/>
              </a:xfrm>
              <a:prstGeom prst="rect">
                <a:avLst/>
              </a:prstGeom>
              <a:blipFill>
                <a:blip r:embed="rId2"/>
                <a:stretch>
                  <a:fillRect l="-323" t="-203" r="-242"/>
                </a:stretch>
              </a:blipFill>
              <a:ln w="9525">
                <a:noFill/>
                <a:miter lim="800000"/>
                <a:headEnd/>
                <a:tailEnd/>
              </a:ln>
              <a:effectLst/>
            </p:spPr>
            <p:txBody>
              <a:bodyPr/>
              <a:lstStyle/>
              <a:p>
                <a:r>
                  <a:rPr lang="fr-FR">
                    <a:noFill/>
                  </a:rPr>
                  <a:t> </a:t>
                </a:r>
              </a:p>
            </p:txBody>
          </p:sp>
        </mc:Fallback>
      </mc:AlternateContent>
      <p:sp>
        <p:nvSpPr>
          <p:cNvPr id="3" name="Slide Number Placeholder 2">
            <a:extLst>
              <a:ext uri="{FF2B5EF4-FFF2-40B4-BE49-F238E27FC236}">
                <a16:creationId xmlns:a16="http://schemas.microsoft.com/office/drawing/2014/main" id="{FA2DDB6F-B7B7-4501-A742-3D2C0935D359}"/>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11</a:t>
            </a:fld>
            <a:endParaRPr lang="fr-FR">
              <a:solidFill>
                <a:schemeClr val="tx1"/>
              </a:solidFill>
              <a:latin typeface="Arial" panose="020B0604020202020204" pitchFamily="34" charset="0"/>
              <a:cs typeface="Arial" panose="020B0604020202020204" pitchFamily="34" charset="0"/>
            </a:endParaRPr>
          </a:p>
        </p:txBody>
      </p:sp>
      <p:grpSp>
        <p:nvGrpSpPr>
          <p:cNvPr id="27" name="Groupe 23">
            <a:extLst>
              <a:ext uri="{FF2B5EF4-FFF2-40B4-BE49-F238E27FC236}">
                <a16:creationId xmlns:a16="http://schemas.microsoft.com/office/drawing/2014/main" id="{4414711F-7E2D-4A4B-8FFB-5C9D34C58796}"/>
              </a:ext>
            </a:extLst>
          </p:cNvPr>
          <p:cNvGrpSpPr>
            <a:grpSpLocks/>
          </p:cNvGrpSpPr>
          <p:nvPr/>
        </p:nvGrpSpPr>
        <p:grpSpPr bwMode="auto">
          <a:xfrm>
            <a:off x="3436672" y="1196752"/>
            <a:ext cx="2270655" cy="2284283"/>
            <a:chOff x="1179942" y="4828561"/>
            <a:chExt cx="1849410" cy="1840527"/>
          </a:xfrm>
        </p:grpSpPr>
        <p:sp>
          <p:nvSpPr>
            <p:cNvPr id="28" name="Oval 182">
              <a:extLst>
                <a:ext uri="{FF2B5EF4-FFF2-40B4-BE49-F238E27FC236}">
                  <a16:creationId xmlns:a16="http://schemas.microsoft.com/office/drawing/2014/main" id="{ACADA6CA-3214-457B-BD22-127F7EC57141}"/>
                </a:ext>
              </a:extLst>
            </p:cNvPr>
            <p:cNvSpPr>
              <a:spLocks noChangeArrowheads="1"/>
            </p:cNvSpPr>
            <p:nvPr/>
          </p:nvSpPr>
          <p:spPr bwMode="auto">
            <a:xfrm>
              <a:off x="1471613" y="5086350"/>
              <a:ext cx="1257300" cy="1257300"/>
            </a:xfrm>
            <a:prstGeom prst="ellipse">
              <a:avLst/>
            </a:prstGeom>
            <a:solidFill>
              <a:srgbClr val="FFFFFF"/>
            </a:solidFill>
            <a:ln w="9525">
              <a:solidFill>
                <a:srgbClr val="000000"/>
              </a:solidFill>
              <a:round/>
              <a:headEnd/>
              <a:tailEnd/>
            </a:ln>
          </p:spPr>
          <p:txBody>
            <a:bodyPr/>
            <a:lstStyle/>
            <a:p>
              <a:endParaRPr lang="fr-FR"/>
            </a:p>
          </p:txBody>
        </p:sp>
        <p:sp>
          <p:nvSpPr>
            <p:cNvPr id="29" name="Oval 183">
              <a:extLst>
                <a:ext uri="{FF2B5EF4-FFF2-40B4-BE49-F238E27FC236}">
                  <a16:creationId xmlns:a16="http://schemas.microsoft.com/office/drawing/2014/main" id="{5B5C87E0-E728-4904-AA27-17A51258C83A}"/>
                </a:ext>
              </a:extLst>
            </p:cNvPr>
            <p:cNvSpPr>
              <a:spLocks noChangeArrowheads="1"/>
            </p:cNvSpPr>
            <p:nvPr/>
          </p:nvSpPr>
          <p:spPr bwMode="auto">
            <a:xfrm>
              <a:off x="1585913" y="5202238"/>
              <a:ext cx="1028700" cy="1027112"/>
            </a:xfrm>
            <a:prstGeom prst="ellipse">
              <a:avLst/>
            </a:prstGeom>
            <a:solidFill>
              <a:srgbClr val="FFFFFF"/>
            </a:solidFill>
            <a:ln w="9525">
              <a:solidFill>
                <a:srgbClr val="000000"/>
              </a:solidFill>
              <a:prstDash val="dash"/>
              <a:round/>
              <a:headEnd/>
              <a:tailEnd/>
            </a:ln>
          </p:spPr>
          <p:txBody>
            <a:bodyPr/>
            <a:lstStyle/>
            <a:p>
              <a:endParaRPr lang="fr-FR"/>
            </a:p>
          </p:txBody>
        </p:sp>
        <p:sp>
          <p:nvSpPr>
            <p:cNvPr id="30" name="Oval 184">
              <a:extLst>
                <a:ext uri="{FF2B5EF4-FFF2-40B4-BE49-F238E27FC236}">
                  <a16:creationId xmlns:a16="http://schemas.microsoft.com/office/drawing/2014/main" id="{54548265-5420-4133-9739-478E53227574}"/>
                </a:ext>
              </a:extLst>
            </p:cNvPr>
            <p:cNvSpPr>
              <a:spLocks noChangeArrowheads="1"/>
            </p:cNvSpPr>
            <p:nvPr/>
          </p:nvSpPr>
          <p:spPr bwMode="auto">
            <a:xfrm>
              <a:off x="1700213" y="5345113"/>
              <a:ext cx="800100" cy="800100"/>
            </a:xfrm>
            <a:prstGeom prst="ellipse">
              <a:avLst/>
            </a:prstGeom>
            <a:solidFill>
              <a:srgbClr val="FFFFFF"/>
            </a:solidFill>
            <a:ln w="9525">
              <a:solidFill>
                <a:srgbClr val="000000"/>
              </a:solidFill>
              <a:round/>
              <a:headEnd/>
              <a:tailEnd/>
            </a:ln>
          </p:spPr>
          <p:txBody>
            <a:bodyPr/>
            <a:lstStyle/>
            <a:p>
              <a:endParaRPr lang="fr-FR"/>
            </a:p>
          </p:txBody>
        </p:sp>
        <p:sp>
          <p:nvSpPr>
            <p:cNvPr id="31" name="Arc 185">
              <a:extLst>
                <a:ext uri="{FF2B5EF4-FFF2-40B4-BE49-F238E27FC236}">
                  <a16:creationId xmlns:a16="http://schemas.microsoft.com/office/drawing/2014/main" id="{1E69CCA6-32CA-4478-B9BB-1438AA1042D0}"/>
                </a:ext>
              </a:extLst>
            </p:cNvPr>
            <p:cNvSpPr>
              <a:spLocks/>
            </p:cNvSpPr>
            <p:nvPr/>
          </p:nvSpPr>
          <p:spPr bwMode="auto">
            <a:xfrm flipH="1">
              <a:off x="1573213" y="59436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32" name="Arc 186">
              <a:extLst>
                <a:ext uri="{FF2B5EF4-FFF2-40B4-BE49-F238E27FC236}">
                  <a16:creationId xmlns:a16="http://schemas.microsoft.com/office/drawing/2014/main" id="{DF078FEA-B851-4D91-A81B-A178CACADB94}"/>
                </a:ext>
              </a:extLst>
            </p:cNvPr>
            <p:cNvSpPr>
              <a:spLocks/>
            </p:cNvSpPr>
            <p:nvPr/>
          </p:nvSpPr>
          <p:spPr bwMode="auto">
            <a:xfrm flipH="1">
              <a:off x="1511300" y="5802313"/>
              <a:ext cx="227013" cy="342900"/>
            </a:xfrm>
            <a:custGeom>
              <a:avLst/>
              <a:gdLst>
                <a:gd name="T0" fmla="*/ 273953939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33" name="Arc 187">
              <a:extLst>
                <a:ext uri="{FF2B5EF4-FFF2-40B4-BE49-F238E27FC236}">
                  <a16:creationId xmlns:a16="http://schemas.microsoft.com/office/drawing/2014/main" id="{8AA90A0B-553A-4D35-8605-BA5EA37FB739}"/>
                </a:ext>
              </a:extLst>
            </p:cNvPr>
            <p:cNvSpPr>
              <a:spLocks/>
            </p:cNvSpPr>
            <p:nvPr/>
          </p:nvSpPr>
          <p:spPr bwMode="auto">
            <a:xfrm flipH="1">
              <a:off x="1662113" y="60325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34" name="Arc 188">
              <a:extLst>
                <a:ext uri="{FF2B5EF4-FFF2-40B4-BE49-F238E27FC236}">
                  <a16:creationId xmlns:a16="http://schemas.microsoft.com/office/drawing/2014/main" id="{954ACF1A-686A-4B4A-9FE1-3548885627BE}"/>
                </a:ext>
              </a:extLst>
            </p:cNvPr>
            <p:cNvSpPr>
              <a:spLocks/>
            </p:cNvSpPr>
            <p:nvPr/>
          </p:nvSpPr>
          <p:spPr bwMode="auto">
            <a:xfrm flipH="1">
              <a:off x="1497013" y="56515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35" name="Arc 189">
              <a:extLst>
                <a:ext uri="{FF2B5EF4-FFF2-40B4-BE49-F238E27FC236}">
                  <a16:creationId xmlns:a16="http://schemas.microsoft.com/office/drawing/2014/main" id="{DC253243-A0B6-427A-859C-4EEF205DA8D9}"/>
                </a:ext>
              </a:extLst>
            </p:cNvPr>
            <p:cNvSpPr>
              <a:spLocks/>
            </p:cNvSpPr>
            <p:nvPr/>
          </p:nvSpPr>
          <p:spPr bwMode="auto">
            <a:xfrm flipH="1">
              <a:off x="1763713" y="6094413"/>
              <a:ext cx="228600" cy="342900"/>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36" name="Line 190">
              <a:extLst>
                <a:ext uri="{FF2B5EF4-FFF2-40B4-BE49-F238E27FC236}">
                  <a16:creationId xmlns:a16="http://schemas.microsoft.com/office/drawing/2014/main" id="{CB611FDB-5819-420A-AFFD-6A028348A62B}"/>
                </a:ext>
              </a:extLst>
            </p:cNvPr>
            <p:cNvSpPr>
              <a:spLocks noChangeShapeType="1"/>
            </p:cNvSpPr>
            <p:nvPr/>
          </p:nvSpPr>
          <p:spPr bwMode="auto">
            <a:xfrm flipH="1">
              <a:off x="1243013" y="5878513"/>
              <a:ext cx="228600" cy="342900"/>
            </a:xfrm>
            <a:prstGeom prst="line">
              <a:avLst/>
            </a:prstGeom>
            <a:noFill/>
            <a:ln w="9525">
              <a:solidFill>
                <a:srgbClr val="000000"/>
              </a:solidFill>
              <a:round/>
              <a:headEnd/>
              <a:tailEnd/>
            </a:ln>
          </p:spPr>
          <p:txBody>
            <a:bodyPr/>
            <a:lstStyle/>
            <a:p>
              <a:endParaRPr lang="fr-FR"/>
            </a:p>
          </p:txBody>
        </p:sp>
        <p:sp>
          <p:nvSpPr>
            <p:cNvPr id="37" name="Line 191">
              <a:extLst>
                <a:ext uri="{FF2B5EF4-FFF2-40B4-BE49-F238E27FC236}">
                  <a16:creationId xmlns:a16="http://schemas.microsoft.com/office/drawing/2014/main" id="{B4D8E86F-5D9B-4BA3-81F3-F67D717889E5}"/>
                </a:ext>
              </a:extLst>
            </p:cNvPr>
            <p:cNvSpPr>
              <a:spLocks noChangeShapeType="1"/>
            </p:cNvSpPr>
            <p:nvPr/>
          </p:nvSpPr>
          <p:spPr bwMode="auto">
            <a:xfrm flipH="1">
              <a:off x="1649413" y="6326188"/>
              <a:ext cx="228600" cy="342900"/>
            </a:xfrm>
            <a:prstGeom prst="line">
              <a:avLst/>
            </a:prstGeom>
            <a:noFill/>
            <a:ln w="9525">
              <a:solidFill>
                <a:srgbClr val="000000"/>
              </a:solidFill>
              <a:round/>
              <a:headEnd/>
              <a:tailEnd/>
            </a:ln>
          </p:spPr>
          <p:txBody>
            <a:bodyPr/>
            <a:lstStyle/>
            <a:p>
              <a:endParaRPr lang="fr-FR"/>
            </a:p>
          </p:txBody>
        </p:sp>
        <p:sp>
          <p:nvSpPr>
            <p:cNvPr id="38" name="Line 192">
              <a:extLst>
                <a:ext uri="{FF2B5EF4-FFF2-40B4-BE49-F238E27FC236}">
                  <a16:creationId xmlns:a16="http://schemas.microsoft.com/office/drawing/2014/main" id="{D6B798D7-2BEB-47E1-80CA-44FE041572CD}"/>
                </a:ext>
              </a:extLst>
            </p:cNvPr>
            <p:cNvSpPr>
              <a:spLocks noChangeShapeType="1"/>
            </p:cNvSpPr>
            <p:nvPr/>
          </p:nvSpPr>
          <p:spPr bwMode="auto">
            <a:xfrm rot="-1604175">
              <a:off x="2386013" y="6018213"/>
              <a:ext cx="114300" cy="228600"/>
            </a:xfrm>
            <a:prstGeom prst="line">
              <a:avLst/>
            </a:prstGeom>
            <a:noFill/>
            <a:ln w="9525">
              <a:solidFill>
                <a:srgbClr val="000000"/>
              </a:solidFill>
              <a:round/>
              <a:headEnd/>
              <a:tailEnd/>
            </a:ln>
          </p:spPr>
          <p:txBody>
            <a:bodyPr/>
            <a:lstStyle/>
            <a:p>
              <a:endParaRPr lang="fr-FR"/>
            </a:p>
          </p:txBody>
        </p:sp>
        <p:sp>
          <p:nvSpPr>
            <p:cNvPr id="39" name="Line 193">
              <a:extLst>
                <a:ext uri="{FF2B5EF4-FFF2-40B4-BE49-F238E27FC236}">
                  <a16:creationId xmlns:a16="http://schemas.microsoft.com/office/drawing/2014/main" id="{41C16218-0588-4671-BDA8-E353210E6663}"/>
                </a:ext>
              </a:extLst>
            </p:cNvPr>
            <p:cNvSpPr>
              <a:spLocks noChangeShapeType="1"/>
            </p:cNvSpPr>
            <p:nvPr/>
          </p:nvSpPr>
          <p:spPr bwMode="auto">
            <a:xfrm rot="20846191" flipV="1">
              <a:off x="1306513" y="5980113"/>
              <a:ext cx="114300" cy="114300"/>
            </a:xfrm>
            <a:prstGeom prst="line">
              <a:avLst/>
            </a:prstGeom>
            <a:noFill/>
            <a:ln w="9525">
              <a:solidFill>
                <a:srgbClr val="000000"/>
              </a:solidFill>
              <a:round/>
              <a:headEnd/>
              <a:tailEnd type="triangle" w="med" len="med"/>
            </a:ln>
          </p:spPr>
          <p:txBody>
            <a:bodyPr/>
            <a:lstStyle/>
            <a:p>
              <a:endParaRPr lang="fr-FR"/>
            </a:p>
          </p:txBody>
        </p:sp>
        <p:sp>
          <p:nvSpPr>
            <p:cNvPr id="40" name="Line 194">
              <a:extLst>
                <a:ext uri="{FF2B5EF4-FFF2-40B4-BE49-F238E27FC236}">
                  <a16:creationId xmlns:a16="http://schemas.microsoft.com/office/drawing/2014/main" id="{CD1F5A7E-DAEA-47D6-ADA8-1D9A375865D7}"/>
                </a:ext>
              </a:extLst>
            </p:cNvPr>
            <p:cNvSpPr>
              <a:spLocks noChangeShapeType="1"/>
            </p:cNvSpPr>
            <p:nvPr/>
          </p:nvSpPr>
          <p:spPr bwMode="auto">
            <a:xfrm rot="10279050" flipV="1">
              <a:off x="1700213" y="6453188"/>
              <a:ext cx="114300" cy="114300"/>
            </a:xfrm>
            <a:prstGeom prst="line">
              <a:avLst/>
            </a:prstGeom>
            <a:noFill/>
            <a:ln w="9525">
              <a:solidFill>
                <a:srgbClr val="000000"/>
              </a:solidFill>
              <a:round/>
              <a:headEnd/>
              <a:tailEnd type="triangle" w="med" len="med"/>
            </a:ln>
          </p:spPr>
          <p:txBody>
            <a:bodyPr/>
            <a:lstStyle/>
            <a:p>
              <a:endParaRPr lang="fr-FR"/>
            </a:p>
          </p:txBody>
        </p:sp>
        <p:sp>
          <p:nvSpPr>
            <p:cNvPr id="41" name="AutoShape 195">
              <a:extLst>
                <a:ext uri="{FF2B5EF4-FFF2-40B4-BE49-F238E27FC236}">
                  <a16:creationId xmlns:a16="http://schemas.microsoft.com/office/drawing/2014/main" id="{0F8C4654-7B88-448F-A550-FD981D324E78}"/>
                </a:ext>
              </a:extLst>
            </p:cNvPr>
            <p:cNvSpPr>
              <a:spLocks noChangeArrowheads="1"/>
            </p:cNvSpPr>
            <p:nvPr/>
          </p:nvSpPr>
          <p:spPr bwMode="auto">
            <a:xfrm>
              <a:off x="1763800" y="5183386"/>
              <a:ext cx="800100" cy="130777"/>
            </a:xfrm>
            <a:prstGeom prst="curvedDownArrow">
              <a:avLst>
                <a:gd name="adj1" fmla="val 140000"/>
                <a:gd name="adj2" fmla="val 280000"/>
                <a:gd name="adj3" fmla="val 33333"/>
              </a:avLst>
            </a:prstGeom>
            <a:solidFill>
              <a:srgbClr val="FFFFFF"/>
            </a:solidFill>
            <a:ln w="9525">
              <a:solidFill>
                <a:srgbClr val="000000"/>
              </a:solidFill>
              <a:miter lim="800000"/>
              <a:headEnd/>
              <a:tailEnd/>
            </a:ln>
          </p:spPr>
          <p:txBody>
            <a:bodyPr/>
            <a:lstStyle/>
            <a:p>
              <a:endParaRPr lang="fr-FR"/>
            </a:p>
          </p:txBody>
        </p:sp>
        <p:sp>
          <p:nvSpPr>
            <p:cNvPr id="42" name="ZoneTexte 19">
              <a:extLst>
                <a:ext uri="{FF2B5EF4-FFF2-40B4-BE49-F238E27FC236}">
                  <a16:creationId xmlns:a16="http://schemas.microsoft.com/office/drawing/2014/main" id="{EB3FB03E-B327-456D-85DC-9820057072CA}"/>
                </a:ext>
              </a:extLst>
            </p:cNvPr>
            <p:cNvSpPr txBox="1">
              <a:spLocks noChangeArrowheads="1"/>
            </p:cNvSpPr>
            <p:nvPr/>
          </p:nvSpPr>
          <p:spPr bwMode="auto">
            <a:xfrm>
              <a:off x="1179942" y="5715016"/>
              <a:ext cx="248786" cy="369332"/>
            </a:xfrm>
            <a:prstGeom prst="rect">
              <a:avLst/>
            </a:prstGeom>
            <a:noFill/>
            <a:ln w="9525">
              <a:noFill/>
              <a:miter lim="800000"/>
              <a:headEnd/>
              <a:tailEnd/>
            </a:ln>
          </p:spPr>
          <p:txBody>
            <a:bodyPr wrap="none">
              <a:spAutoFit/>
            </a:bodyPr>
            <a:lstStyle/>
            <a:p>
              <a:r>
                <a:rPr lang="fr-FR"/>
                <a:t>I</a:t>
              </a:r>
            </a:p>
          </p:txBody>
        </p:sp>
        <p:sp>
          <p:nvSpPr>
            <p:cNvPr id="43" name="ZoneTexte 20">
              <a:extLst>
                <a:ext uri="{FF2B5EF4-FFF2-40B4-BE49-F238E27FC236}">
                  <a16:creationId xmlns:a16="http://schemas.microsoft.com/office/drawing/2014/main" id="{D60EB648-D235-45EA-93EE-F30502239BD8}"/>
                </a:ext>
              </a:extLst>
            </p:cNvPr>
            <p:cNvSpPr txBox="1">
              <a:spLocks noChangeArrowheads="1"/>
            </p:cNvSpPr>
            <p:nvPr/>
          </p:nvSpPr>
          <p:spPr bwMode="auto">
            <a:xfrm>
              <a:off x="2495297" y="6109992"/>
              <a:ext cx="338554" cy="369332"/>
            </a:xfrm>
            <a:prstGeom prst="rect">
              <a:avLst/>
            </a:prstGeom>
            <a:noFill/>
            <a:ln w="9525">
              <a:noFill/>
              <a:miter lim="800000"/>
              <a:headEnd/>
              <a:tailEnd/>
            </a:ln>
          </p:spPr>
          <p:txBody>
            <a:bodyPr wrap="none">
              <a:spAutoFit/>
            </a:bodyPr>
            <a:lstStyle/>
            <a:p>
              <a:r>
                <a:rPr lang="fr-FR" dirty="0"/>
                <a:t>S</a:t>
              </a:r>
            </a:p>
          </p:txBody>
        </p:sp>
        <mc:AlternateContent xmlns:mc="http://schemas.openxmlformats.org/markup-compatibility/2006" xmlns:a14="http://schemas.microsoft.com/office/drawing/2010/main">
          <mc:Choice Requires="a14">
            <p:sp>
              <p:nvSpPr>
                <p:cNvPr id="44" name="Rectangle 21">
                  <a:extLst>
                    <a:ext uri="{FF2B5EF4-FFF2-40B4-BE49-F238E27FC236}">
                      <a16:creationId xmlns:a16="http://schemas.microsoft.com/office/drawing/2014/main" id="{ABDD3814-4933-405F-9486-7DE8833E764E}"/>
                    </a:ext>
                  </a:extLst>
                </p:cNvPr>
                <p:cNvSpPr>
                  <a:spLocks noChangeArrowheads="1"/>
                </p:cNvSpPr>
                <p:nvPr/>
              </p:nvSpPr>
              <p:spPr bwMode="auto">
                <a:xfrm>
                  <a:off x="2657075" y="5413348"/>
                  <a:ext cx="372277" cy="36298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i="1" dirty="0">
                            <a:latin typeface="Cambria Math" panose="02040503050406030204" pitchFamily="18" charset="0"/>
                            <a:ea typeface="Cambria Math" panose="02040503050406030204" pitchFamily="18" charset="0"/>
                          </a:rPr>
                          <m:t>Σ</m:t>
                        </m:r>
                      </m:oMath>
                    </m:oMathPara>
                  </a14:m>
                  <a:endParaRPr lang="fr-FR" sz="1700" dirty="0"/>
                </a:p>
              </p:txBody>
            </p:sp>
          </mc:Choice>
          <mc:Fallback xmlns="">
            <p:sp>
              <p:nvSpPr>
                <p:cNvPr id="44" name="Rectangle 21">
                  <a:extLst>
                    <a:ext uri="{FF2B5EF4-FFF2-40B4-BE49-F238E27FC236}">
                      <a16:creationId xmlns:a16="http://schemas.microsoft.com/office/drawing/2014/main" id="{ABDD3814-4933-405F-9486-7DE8833E764E}"/>
                    </a:ext>
                  </a:extLst>
                </p:cNvPr>
                <p:cNvSpPr>
                  <a:spLocks noRot="1" noChangeAspect="1" noMove="1" noResize="1" noEditPoints="1" noAdjustHandles="1" noChangeArrowheads="1" noChangeShapeType="1" noTextEdit="1"/>
                </p:cNvSpPr>
                <p:nvPr/>
              </p:nvSpPr>
              <p:spPr bwMode="auto">
                <a:xfrm>
                  <a:off x="2657075" y="5413348"/>
                  <a:ext cx="372277" cy="362983"/>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sp>
          <p:nvSpPr>
            <p:cNvPr id="45" name="Rectangle 22">
              <a:extLst>
                <a:ext uri="{FF2B5EF4-FFF2-40B4-BE49-F238E27FC236}">
                  <a16:creationId xmlns:a16="http://schemas.microsoft.com/office/drawing/2014/main" id="{36AAF341-2B90-42B6-9579-003B491BC1AC}"/>
                </a:ext>
              </a:extLst>
            </p:cNvPr>
            <p:cNvSpPr>
              <a:spLocks noChangeArrowheads="1"/>
            </p:cNvSpPr>
            <p:nvPr/>
          </p:nvSpPr>
          <p:spPr bwMode="auto">
            <a:xfrm>
              <a:off x="2186896" y="4828561"/>
              <a:ext cx="306494" cy="353943"/>
            </a:xfrm>
            <a:prstGeom prst="rect">
              <a:avLst/>
            </a:prstGeom>
            <a:noFill/>
            <a:ln w="9525">
              <a:noFill/>
              <a:miter lim="800000"/>
              <a:headEnd/>
              <a:tailEnd/>
            </a:ln>
          </p:spPr>
          <p:txBody>
            <a:bodyPr wrap="none">
              <a:spAutoFit/>
            </a:bodyPr>
            <a:lstStyle/>
            <a:p>
              <a:r>
                <a:rPr lang="fr-FR" sz="1700" dirty="0"/>
                <a:t>ϕ</a:t>
              </a:r>
            </a:p>
          </p:txBody>
        </p:sp>
      </p:grpSp>
    </p:spTree>
    <p:extLst>
      <p:ext uri="{BB962C8B-B14F-4D97-AF65-F5344CB8AC3E}">
        <p14:creationId xmlns:p14="http://schemas.microsoft.com/office/powerpoint/2010/main" val="1896118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52"/>
                                        </p:tgtEl>
                                        <p:attrNameLst>
                                          <p:attrName>style.visibility</p:attrName>
                                        </p:attrNameLst>
                                      </p:cBhvr>
                                      <p:to>
                                        <p:strVal val="visible"/>
                                      </p:to>
                                    </p:set>
                                    <p:animEffect transition="in" filter="checkerboard(across)">
                                      <p:cBhvr>
                                        <p:cTn id="7" dur="5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268" name="ZoneTexte 7"/>
              <p:cNvSpPr txBox="1">
                <a:spLocks noChangeArrowheads="1"/>
              </p:cNvSpPr>
              <p:nvPr/>
            </p:nvSpPr>
            <p:spPr bwMode="auto">
              <a:xfrm>
                <a:off x="971600" y="1464443"/>
                <a:ext cx="7416824" cy="5324535"/>
              </a:xfrm>
              <a:prstGeom prst="rect">
                <a:avLst/>
              </a:prstGeom>
              <a:noFill/>
              <a:ln w="9525">
                <a:noFill/>
                <a:miter lim="800000"/>
                <a:headEnd/>
                <a:tailEnd/>
              </a:ln>
              <a:effectLst/>
            </p:spPr>
            <p:txBody>
              <a:bodyPr wrap="square">
                <a:spAutoFit/>
              </a:bodyPr>
              <a:lstStyle/>
              <a:p>
                <a:pPr algn="just"/>
                <a:r>
                  <a:rPr lang="fr-FR" sz="1700" dirty="0">
                    <a:effectLst/>
                  </a:rPr>
                  <a:t>On pose :</a:t>
                </a:r>
              </a:p>
              <a:p>
                <a:pPr algn="just"/>
                <a:endParaRPr lang="fr-FR" sz="1700" dirty="0">
                  <a:effectLst/>
                </a:endParaRPr>
              </a:p>
              <a:p>
                <a:pPr algn="ctr"/>
                <a:r>
                  <a:rPr lang="fr-FR" sz="1700" dirty="0">
                    <a:effectLst/>
                  </a:rPr>
                  <a:t>  </a:t>
                </a:r>
                <a14:m>
                  <m:oMath xmlns:m="http://schemas.openxmlformats.org/officeDocument/2006/math">
                    <m:r>
                      <a:rPr lang="fr-FR" sz="1700" i="1" dirty="0" smtClean="0">
                        <a:effectLst/>
                        <a:latin typeface="Cambria Math" panose="02040503050406030204" pitchFamily="18" charset="0"/>
                      </a:rPr>
                      <m:t>ℛ</m:t>
                    </m:r>
                    <m:r>
                      <a:rPr lang="fr-FR" sz="1700" i="1" dirty="0" smtClean="0">
                        <a:effectLst/>
                        <a:latin typeface="Cambria Math" panose="02040503050406030204" pitchFamily="18" charset="0"/>
                      </a:rPr>
                      <m:t>=ℓ/(</m:t>
                    </m:r>
                    <m:r>
                      <a:rPr lang="fr-FR" sz="1700" i="1" dirty="0" err="1">
                        <a:effectLst/>
                        <a:latin typeface="Cambria Math" panose="02040503050406030204" pitchFamily="18" charset="0"/>
                      </a:rPr>
                      <m:t>𝜇</m:t>
                    </m:r>
                    <m:r>
                      <a:rPr lang="fr-FR" sz="1700" i="1" dirty="0" err="1">
                        <a:effectLst/>
                        <a:latin typeface="Cambria Math" panose="02040503050406030204" pitchFamily="18" charset="0"/>
                      </a:rPr>
                      <m:t>𝑆</m:t>
                    </m:r>
                    <m:r>
                      <a:rPr lang="fr-FR" sz="1700" i="1" dirty="0">
                        <a:effectLst/>
                        <a:latin typeface="Cambria Math" panose="02040503050406030204" pitchFamily="18" charset="0"/>
                      </a:rPr>
                      <m:t>)</m:t>
                    </m:r>
                  </m:oMath>
                </a14:m>
                <a:r>
                  <a:rPr lang="fr-FR" sz="1700" dirty="0">
                    <a:effectLst/>
                  </a:rPr>
                  <a:t> </a:t>
                </a:r>
              </a:p>
              <a:p>
                <a:pPr algn="just"/>
                <a:endParaRPr lang="fr-FR" sz="1700" dirty="0">
                  <a:effectLst/>
                </a:endParaRPr>
              </a:p>
              <a:p>
                <a:pPr algn="just"/>
                <a:endParaRPr lang="fr-FR" sz="1700" dirty="0">
                  <a:effectLst/>
                </a:endParaRPr>
              </a:p>
              <a:p>
                <a:pPr algn="just"/>
                <a:r>
                  <a:rPr lang="fr-FR" sz="1700" dirty="0">
                    <a:effectLst/>
                  </a:rPr>
                  <a:t>expression analogue à la résistance d’un conducteur ( </a:t>
                </a:r>
                <a14:m>
                  <m:oMath xmlns:m="http://schemas.openxmlformats.org/officeDocument/2006/math">
                    <m:r>
                      <a:rPr lang="fr-FR" sz="1700" i="1" dirty="0" smtClean="0">
                        <a:effectLst/>
                        <a:latin typeface="Cambria Math" panose="02040503050406030204" pitchFamily="18" charset="0"/>
                      </a:rPr>
                      <m:t>𝑅</m:t>
                    </m:r>
                    <m:r>
                      <a:rPr lang="fr-FR" sz="1700" i="1" dirty="0" smtClean="0">
                        <a:effectLst/>
                        <a:latin typeface="Cambria Math" panose="02040503050406030204" pitchFamily="18" charset="0"/>
                      </a:rPr>
                      <m:t>=ℓ/</m:t>
                    </m:r>
                    <m:r>
                      <a:rPr lang="el-GR" sz="1700" i="1" dirty="0">
                        <a:effectLst/>
                        <a:latin typeface="Cambria Math" panose="02040503050406030204" pitchFamily="18" charset="0"/>
                        <a:sym typeface="UniversalMath1 BT"/>
                      </a:rPr>
                      <m:t>𝜎</m:t>
                    </m:r>
                    <m:r>
                      <a:rPr lang="fr-FR" sz="1700" i="1" dirty="0">
                        <a:effectLst/>
                        <a:latin typeface="Cambria Math" panose="02040503050406030204" pitchFamily="18" charset="0"/>
                      </a:rPr>
                      <m:t>𝑆</m:t>
                    </m:r>
                  </m:oMath>
                </a14:m>
                <a:r>
                  <a:rPr lang="fr-FR" sz="1700" dirty="0">
                    <a:effectLst/>
                  </a:rPr>
                  <a:t>)</a:t>
                </a:r>
              </a:p>
              <a:p>
                <a:pPr algn="just"/>
                <a:endParaRPr lang="fr-FR" sz="1700" dirty="0">
                  <a:effectLst/>
                </a:endParaRPr>
              </a:p>
              <a:p>
                <a:pPr algn="just"/>
                <a:endParaRPr lang="fr-FR" sz="1700" dirty="0">
                  <a:effectLst/>
                </a:endParaRPr>
              </a:p>
              <a:p>
                <a:pPr algn="just"/>
                <a:r>
                  <a:rPr lang="fr-FR" sz="1700" dirty="0">
                    <a:effectLst/>
                  </a:rPr>
                  <a:t>ℛ s’appelle la </a:t>
                </a:r>
                <a:r>
                  <a:rPr lang="fr-FR" sz="1700" b="1" dirty="0">
                    <a:effectLst/>
                  </a:rPr>
                  <a:t>réluctance</a:t>
                </a:r>
                <a:r>
                  <a:rPr lang="fr-FR" sz="1700" dirty="0">
                    <a:effectLst/>
                  </a:rPr>
                  <a:t> du circuit magnétique (unité : </a:t>
                </a:r>
                <a14:m>
                  <m:oMath xmlns:m="http://schemas.openxmlformats.org/officeDocument/2006/math">
                    <m:sSup>
                      <m:sSupPr>
                        <m:ctrlPr>
                          <a:rPr lang="fr-FR" sz="1700" i="1" dirty="0" smtClean="0">
                            <a:effectLst/>
                            <a:latin typeface="Cambria Math" panose="02040503050406030204" pitchFamily="18" charset="0"/>
                          </a:rPr>
                        </m:ctrlPr>
                      </m:sSupPr>
                      <m:e>
                        <m:r>
                          <a:rPr lang="en-US" sz="1700" b="0" i="1" dirty="0" smtClean="0">
                            <a:effectLst/>
                            <a:latin typeface="Cambria Math" panose="02040503050406030204" pitchFamily="18" charset="0"/>
                          </a:rPr>
                          <m:t>𝐻</m:t>
                        </m:r>
                      </m:e>
                      <m:sup>
                        <m:r>
                          <a:rPr lang="en-US" sz="1700" b="0" i="1" dirty="0" smtClean="0">
                            <a:effectLst/>
                            <a:latin typeface="Cambria Math" panose="02040503050406030204" pitchFamily="18" charset="0"/>
                          </a:rPr>
                          <m:t>−1</m:t>
                        </m:r>
                      </m:sup>
                    </m:sSup>
                  </m:oMath>
                </a14:m>
                <a:r>
                  <a:rPr lang="fr-FR" sz="1700" dirty="0">
                    <a:effectLst/>
                  </a:rPr>
                  <a:t>)</a:t>
                </a:r>
              </a:p>
              <a:p>
                <a:pPr algn="just"/>
                <a:endParaRPr lang="fr-FR" sz="1700" dirty="0">
                  <a:effectLst/>
                </a:endParaRPr>
              </a:p>
              <a:p>
                <a:pPr algn="just"/>
                <a:endParaRPr lang="fr-FR" sz="1700" dirty="0">
                  <a:effectLst/>
                </a:endParaRPr>
              </a:p>
              <a:p>
                <a:pPr algn="just"/>
                <a:r>
                  <a:rPr lang="fr-FR" sz="1700" dirty="0">
                    <a:effectLst/>
                  </a:rPr>
                  <a:t>En posant 	 </a:t>
                </a:r>
                <a14:m>
                  <m:oMath xmlns:m="http://schemas.openxmlformats.org/officeDocument/2006/math">
                    <m:r>
                      <a:rPr lang="fr-FR" sz="1700" i="1" dirty="0" smtClean="0">
                        <a:effectLst/>
                        <a:latin typeface="Cambria Math" panose="02040503050406030204" pitchFamily="18" charset="0"/>
                        <a:sym typeface="Symbol" pitchFamily="18" charset="2"/>
                      </a:rPr>
                      <m:t></m:t>
                    </m:r>
                    <m:r>
                      <a:rPr lang="fr-FR" sz="1700" i="1" dirty="0" smtClean="0">
                        <a:effectLst/>
                        <a:latin typeface="Cambria Math" panose="02040503050406030204" pitchFamily="18" charset="0"/>
                      </a:rPr>
                      <m:t>=</m:t>
                    </m:r>
                    <m:r>
                      <a:rPr lang="fr-FR" sz="1700" i="1" dirty="0">
                        <a:effectLst/>
                        <a:latin typeface="Cambria Math" panose="02040503050406030204" pitchFamily="18" charset="0"/>
                      </a:rPr>
                      <m:t>𝑛</m:t>
                    </m:r>
                  </m:oMath>
                </a14:m>
                <a:r>
                  <a:rPr lang="fr-FR" sz="1700" dirty="0">
                    <a:effectLst/>
                  </a:rPr>
                  <a:t>I     </a:t>
                </a:r>
              </a:p>
              <a:p>
                <a:pPr algn="just"/>
                <a:r>
                  <a:rPr lang="fr-FR" sz="1700" dirty="0">
                    <a:effectLst/>
                  </a:rPr>
                  <a:t>		 </a:t>
                </a:r>
                <a14:m>
                  <m:oMath xmlns:m="http://schemas.openxmlformats.org/officeDocument/2006/math">
                    <m:r>
                      <a:rPr lang="fr-FR" sz="1700" i="1" dirty="0" smtClean="0">
                        <a:effectLst/>
                        <a:latin typeface="Cambria Math" panose="02040503050406030204" pitchFamily="18" charset="0"/>
                        <a:sym typeface="Symbol" pitchFamily="18" charset="2"/>
                      </a:rPr>
                      <m:t></m:t>
                    </m:r>
                    <m:r>
                      <a:rPr lang="fr-FR" sz="1700" i="1" dirty="0" smtClean="0">
                        <a:effectLst/>
                        <a:latin typeface="Cambria Math" panose="02040503050406030204" pitchFamily="18" charset="0"/>
                      </a:rPr>
                      <m:t>=</m:t>
                    </m:r>
                    <m:r>
                      <a:rPr lang="fr-FR" sz="1700" i="1" dirty="0">
                        <a:effectLst/>
                        <a:latin typeface="Cambria Math" panose="02040503050406030204" pitchFamily="18" charset="0"/>
                      </a:rPr>
                      <m:t> </m:t>
                    </m:r>
                    <m:r>
                      <a:rPr lang="fr-FR" sz="1700" i="1" dirty="0">
                        <a:effectLst/>
                        <a:latin typeface="Cambria Math" panose="02040503050406030204" pitchFamily="18" charset="0"/>
                      </a:rPr>
                      <m:t>ℛ</m:t>
                    </m:r>
                    <m:r>
                      <a:rPr lang="fr-FR" sz="1700" i="1" dirty="0">
                        <a:effectLst/>
                        <a:latin typeface="Cambria Math" panose="02040503050406030204" pitchFamily="18" charset="0"/>
                      </a:rPr>
                      <m:t>. Ф</m:t>
                    </m:r>
                  </m:oMath>
                </a14:m>
                <a:endParaRPr lang="fr-FR" sz="1700" dirty="0">
                  <a:effectLst/>
                </a:endParaRPr>
              </a:p>
              <a:p>
                <a:pPr algn="just"/>
                <a:endParaRPr lang="fr-FR" sz="1700" dirty="0">
                  <a:effectLst/>
                </a:endParaRPr>
              </a:p>
              <a:p>
                <a:pPr algn="just"/>
                <a:endParaRPr lang="fr-FR" sz="1700" dirty="0">
                  <a:effectLst/>
                </a:endParaRPr>
              </a:p>
              <a:p>
                <a:pPr algn="just">
                  <a:buFont typeface="Symbol" pitchFamily="18" charset="2"/>
                  <a:buChar char="x"/>
                </a:pPr>
                <a:r>
                  <a:rPr lang="fr-FR" sz="1700" dirty="0">
                    <a:effectLst/>
                  </a:rPr>
                  <a:t> analogue à une </a:t>
                </a:r>
                <a:r>
                  <a:rPr lang="fr-FR" sz="1700" dirty="0" err="1">
                    <a:effectLst/>
                  </a:rPr>
                  <a:t>f.e.m</a:t>
                </a:r>
                <a:r>
                  <a:rPr lang="fr-FR" sz="1700" dirty="0">
                    <a:effectLst/>
                  </a:rPr>
                  <a:t>, s’appelle </a:t>
                </a:r>
                <a:r>
                  <a:rPr lang="fr-FR" sz="1700" b="1" dirty="0">
                    <a:effectLst/>
                  </a:rPr>
                  <a:t>force magnétomotrice</a:t>
                </a:r>
                <a:r>
                  <a:rPr lang="fr-FR" sz="1700" dirty="0">
                    <a:effectLst/>
                  </a:rPr>
                  <a:t> (</a:t>
                </a:r>
                <a:r>
                  <a:rPr lang="fr-FR" sz="1700" dirty="0" err="1">
                    <a:effectLst/>
                  </a:rPr>
                  <a:t>f.m.m</a:t>
                </a:r>
                <a:r>
                  <a:rPr lang="fr-FR" sz="1700" dirty="0">
                    <a:effectLst/>
                  </a:rPr>
                  <a:t>) (unité : At) (ampère tours).</a:t>
                </a:r>
              </a:p>
              <a:p>
                <a:pPr algn="just"/>
                <a:r>
                  <a:rPr lang="fr-FR" sz="1700" dirty="0">
                    <a:effectLst/>
                  </a:rPr>
                  <a:t> </a:t>
                </a:r>
              </a:p>
              <a:p>
                <a:pPr algn="just">
                  <a:buFont typeface="Symbol" pitchFamily="18" charset="2"/>
                  <a:buChar char="x"/>
                </a:pPr>
                <a:endParaRPr lang="fr-FR" sz="1700" dirty="0">
                  <a:effectLst/>
                </a:endParaRPr>
              </a:p>
              <a:p>
                <a:pPr algn="just"/>
                <a:endParaRPr lang="fr-FR" sz="1700" dirty="0">
                  <a:effectLst/>
                </a:endParaRPr>
              </a:p>
            </p:txBody>
          </p:sp>
        </mc:Choice>
        <mc:Fallback xmlns="">
          <p:sp>
            <p:nvSpPr>
              <p:cNvPr id="11268" name="ZoneTexte 7"/>
              <p:cNvSpPr txBox="1">
                <a:spLocks noRot="1" noChangeAspect="1" noMove="1" noResize="1" noEditPoints="1" noAdjustHandles="1" noChangeArrowheads="1" noChangeShapeType="1" noTextEdit="1"/>
              </p:cNvSpPr>
              <p:nvPr/>
            </p:nvSpPr>
            <p:spPr bwMode="auto">
              <a:xfrm>
                <a:off x="971600" y="1464443"/>
                <a:ext cx="7416824" cy="5324535"/>
              </a:xfrm>
              <a:prstGeom prst="rect">
                <a:avLst/>
              </a:prstGeom>
              <a:blipFill>
                <a:blip r:embed="rId2"/>
                <a:stretch>
                  <a:fillRect l="-575" t="-343" r="-493"/>
                </a:stretch>
              </a:blipFill>
              <a:ln w="9525">
                <a:noFill/>
                <a:miter lim="800000"/>
                <a:headEnd/>
                <a:tailEnd/>
              </a:ln>
              <a:effectLst/>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F6B921AA-41AF-41EB-900B-B4FFA13E9C3D}"/>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12</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3518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checkerboard(across)">
                                      <p:cBhvr>
                                        <p:cTn id="7" dur="500"/>
                                        <p:tgtEl>
                                          <p:spTgt spid="11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268">
                                            <p:txEl>
                                              <p:pRg st="2" end="2"/>
                                            </p:txEl>
                                          </p:spTgt>
                                        </p:tgtEl>
                                        <p:attrNameLst>
                                          <p:attrName>style.visibility</p:attrName>
                                        </p:attrNameLst>
                                      </p:cBhvr>
                                      <p:to>
                                        <p:strVal val="visible"/>
                                      </p:to>
                                    </p:set>
                                    <p:animEffect transition="in" filter="checkerboard(across)">
                                      <p:cBhvr>
                                        <p:cTn id="12" dur="500"/>
                                        <p:tgtEl>
                                          <p:spTgt spid="112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268">
                                            <p:txEl>
                                              <p:pRg st="5" end="5"/>
                                            </p:txEl>
                                          </p:spTgt>
                                        </p:tgtEl>
                                        <p:attrNameLst>
                                          <p:attrName>style.visibility</p:attrName>
                                        </p:attrNameLst>
                                      </p:cBhvr>
                                      <p:to>
                                        <p:strVal val="visible"/>
                                      </p:to>
                                    </p:set>
                                    <p:animEffect transition="in" filter="checkerboard(across)">
                                      <p:cBhvr>
                                        <p:cTn id="17" dur="500"/>
                                        <p:tgtEl>
                                          <p:spTgt spid="1126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268">
                                            <p:txEl>
                                              <p:pRg st="8" end="8"/>
                                            </p:txEl>
                                          </p:spTgt>
                                        </p:tgtEl>
                                        <p:attrNameLst>
                                          <p:attrName>style.visibility</p:attrName>
                                        </p:attrNameLst>
                                      </p:cBhvr>
                                      <p:to>
                                        <p:strVal val="visible"/>
                                      </p:to>
                                    </p:set>
                                    <p:animEffect transition="in" filter="checkerboard(across)">
                                      <p:cBhvr>
                                        <p:cTn id="22" dur="500"/>
                                        <p:tgtEl>
                                          <p:spTgt spid="11268">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268">
                                            <p:txEl>
                                              <p:pRg st="11" end="11"/>
                                            </p:txEl>
                                          </p:spTgt>
                                        </p:tgtEl>
                                        <p:attrNameLst>
                                          <p:attrName>style.visibility</p:attrName>
                                        </p:attrNameLst>
                                      </p:cBhvr>
                                      <p:to>
                                        <p:strVal val="visible"/>
                                      </p:to>
                                    </p:set>
                                    <p:animEffect transition="in" filter="checkerboard(across)">
                                      <p:cBhvr>
                                        <p:cTn id="27" dur="500"/>
                                        <p:tgtEl>
                                          <p:spTgt spid="11268">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268">
                                            <p:txEl>
                                              <p:pRg st="12" end="12"/>
                                            </p:txEl>
                                          </p:spTgt>
                                        </p:tgtEl>
                                        <p:attrNameLst>
                                          <p:attrName>style.visibility</p:attrName>
                                        </p:attrNameLst>
                                      </p:cBhvr>
                                      <p:to>
                                        <p:strVal val="visible"/>
                                      </p:to>
                                    </p:set>
                                    <p:animEffect transition="in" filter="checkerboard(across)">
                                      <p:cBhvr>
                                        <p:cTn id="32" dur="500"/>
                                        <p:tgtEl>
                                          <p:spTgt spid="11268">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268">
                                            <p:txEl>
                                              <p:pRg st="15" end="15"/>
                                            </p:txEl>
                                          </p:spTgt>
                                        </p:tgtEl>
                                        <p:attrNameLst>
                                          <p:attrName>style.visibility</p:attrName>
                                        </p:attrNameLst>
                                      </p:cBhvr>
                                      <p:to>
                                        <p:strVal val="visible"/>
                                      </p:to>
                                    </p:set>
                                    <p:animEffect transition="in" filter="checkerboard(across)">
                                      <p:cBhvr>
                                        <p:cTn id="37" dur="500"/>
                                        <p:tgtEl>
                                          <p:spTgt spid="11268">
                                            <p:txEl>
                                              <p:pRg st="15" end="1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268">
                                            <p:txEl>
                                              <p:pRg st="16" end="16"/>
                                            </p:txEl>
                                          </p:spTgt>
                                        </p:tgtEl>
                                        <p:attrNameLst>
                                          <p:attrName>style.visibility</p:attrName>
                                        </p:attrNameLst>
                                      </p:cBhvr>
                                      <p:to>
                                        <p:strVal val="visible"/>
                                      </p:to>
                                    </p:set>
                                    <p:animEffect transition="in" filter="checkerboard(across)">
                                      <p:cBhvr>
                                        <p:cTn id="42" dur="500"/>
                                        <p:tgtEl>
                                          <p:spTgt spid="1126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268" name="ZoneTexte 7"/>
              <p:cNvSpPr txBox="1">
                <a:spLocks noChangeArrowheads="1"/>
              </p:cNvSpPr>
              <p:nvPr/>
            </p:nvSpPr>
            <p:spPr bwMode="auto">
              <a:xfrm>
                <a:off x="963345" y="1654508"/>
                <a:ext cx="6840760" cy="1923604"/>
              </a:xfrm>
              <a:prstGeom prst="rect">
                <a:avLst/>
              </a:prstGeom>
              <a:noFill/>
              <a:ln w="9525">
                <a:noFill/>
                <a:miter lim="800000"/>
                <a:headEnd/>
                <a:tailEnd/>
              </a:ln>
              <a:effectLst/>
              <a:scene3d>
                <a:camera prst="orthographicFront">
                  <a:rot lat="0" lon="0" rev="0"/>
                </a:camera>
                <a:lightRig rig="balanced" dir="t">
                  <a:rot lat="0" lon="0" rev="8700000"/>
                </a:lightRig>
              </a:scene3d>
              <a:sp3d>
                <a:bevelT w="190500" h="38100"/>
              </a:sp3d>
            </p:spPr>
            <p:txBody>
              <a:bodyPr wrap="square">
                <a:spAutoFit/>
              </a:bodyPr>
              <a:lstStyle/>
              <a:p>
                <a:pPr algn="just"/>
                <a:endParaRPr lang="fr-FR" sz="1700" dirty="0"/>
              </a:p>
              <a:p>
                <a:pPr algn="just"/>
                <a:r>
                  <a:rPr lang="fr-FR" sz="1700" dirty="0"/>
                  <a:t>En conséquence le flux </a:t>
                </a:r>
                <a14:m>
                  <m:oMath xmlns:m="http://schemas.openxmlformats.org/officeDocument/2006/math">
                    <m:r>
                      <a:rPr lang="fr-FR" sz="1700" i="1" dirty="0" smtClean="0">
                        <a:latin typeface="Cambria Math" panose="02040503050406030204" pitchFamily="18" charset="0"/>
                      </a:rPr>
                      <m:t>Ф</m:t>
                    </m:r>
                  </m:oMath>
                </a14:m>
                <a:r>
                  <a:rPr lang="fr-FR" sz="1700" dirty="0"/>
                  <a:t> est analogue à un courant : </a:t>
                </a:r>
              </a:p>
              <a:p>
                <a:pPr algn="just"/>
                <a:endParaRPr lang="fr-FR" sz="1700" dirty="0"/>
              </a:p>
              <a:p>
                <a:pPr algn="ctr"/>
                <a:r>
                  <a:rPr lang="fr-FR" sz="1700" dirty="0"/>
                  <a:t> </a:t>
                </a:r>
                <a14:m>
                  <m:oMath xmlns:m="http://schemas.openxmlformats.org/officeDocument/2006/math">
                    <m:r>
                      <a:rPr lang="fr-FR" sz="1700" b="0" i="1" dirty="0" smtClean="0">
                        <a:latin typeface="Cambria Math" panose="02040503050406030204" pitchFamily="18" charset="0"/>
                        <a:sym typeface="Symbol" pitchFamily="18" charset="2"/>
                      </a:rPr>
                      <m:t>=</m:t>
                    </m:r>
                    <m:r>
                      <a:rPr lang="fr-FR" sz="1700" b="0" i="1" dirty="0">
                        <a:latin typeface="Cambria Math" panose="02040503050406030204" pitchFamily="18" charset="0"/>
                      </a:rPr>
                      <m:t>𝑛</m:t>
                    </m:r>
                    <m:r>
                      <a:rPr lang="fr-FR" sz="1700" b="0" i="1" dirty="0">
                        <a:latin typeface="Cambria Math" panose="02040503050406030204" pitchFamily="18" charset="0"/>
                      </a:rPr>
                      <m:t> </m:t>
                    </m:r>
                    <m:r>
                      <a:rPr lang="fr-FR" sz="1700" b="0" i="1" dirty="0">
                        <a:latin typeface="Cambria Math" panose="02040503050406030204" pitchFamily="18" charset="0"/>
                      </a:rPr>
                      <m:t>𝐼</m:t>
                    </m:r>
                    <m:r>
                      <a:rPr lang="fr-FR" sz="1700" b="0" i="1" dirty="0">
                        <a:latin typeface="Cambria Math" panose="02040503050406030204" pitchFamily="18" charset="0"/>
                      </a:rPr>
                      <m:t>=</m:t>
                    </m:r>
                    <m:r>
                      <a:rPr lang="fr-FR" sz="1700" b="0" i="1" dirty="0">
                        <a:latin typeface="Cambria Math" panose="02040503050406030204" pitchFamily="18" charset="0"/>
                      </a:rPr>
                      <m:t>ℛ</m:t>
                    </m:r>
                    <m:r>
                      <a:rPr lang="fr-FR" sz="1700" b="0" i="1" dirty="0">
                        <a:latin typeface="Cambria Math" panose="02040503050406030204" pitchFamily="18" charset="0"/>
                      </a:rPr>
                      <m:t>.Ф  </m:t>
                    </m:r>
                  </m:oMath>
                </a14:m>
                <a:endParaRPr lang="fr-FR" sz="1700" i="1" dirty="0"/>
              </a:p>
              <a:p>
                <a:pPr algn="ctr"/>
                <a:endParaRPr lang="fr-FR" sz="1700" dirty="0"/>
              </a:p>
              <a:p>
                <a:pPr algn="just"/>
                <a:r>
                  <a:rPr lang="fr-FR" sz="1700" dirty="0"/>
                  <a:t>s’appelle la loi d’ohm pour les circuits magnétiques ou loi </a:t>
                </a:r>
                <a:r>
                  <a:rPr lang="fr-FR" sz="1700" b="1" dirty="0"/>
                  <a:t>d’</a:t>
                </a:r>
                <a:r>
                  <a:rPr lang="fr-FR" sz="1700" b="1" dirty="0" err="1"/>
                  <a:t>Hopkinson</a:t>
                </a:r>
                <a:endParaRPr lang="fr-FR" sz="1700" dirty="0"/>
              </a:p>
            </p:txBody>
          </p:sp>
        </mc:Choice>
        <mc:Fallback xmlns="">
          <p:sp>
            <p:nvSpPr>
              <p:cNvPr id="11268" name="ZoneTexte 7"/>
              <p:cNvSpPr txBox="1">
                <a:spLocks noRot="1" noChangeAspect="1" noMove="1" noResize="1" noEditPoints="1" noAdjustHandles="1" noChangeArrowheads="1" noChangeShapeType="1" noTextEdit="1"/>
              </p:cNvSpPr>
              <p:nvPr/>
            </p:nvSpPr>
            <p:spPr bwMode="auto">
              <a:xfrm>
                <a:off x="963345" y="1654508"/>
                <a:ext cx="6840760" cy="1923604"/>
              </a:xfrm>
              <a:prstGeom prst="rect">
                <a:avLst/>
              </a:prstGeom>
              <a:blipFill>
                <a:blip r:embed="rId2"/>
                <a:stretch>
                  <a:fillRect l="-355" r="-355" b="-2500"/>
                </a:stretch>
              </a:blipFill>
              <a:ln w="9525">
                <a:noFill/>
                <a:miter lim="800000"/>
                <a:headEnd/>
                <a:tailEnd/>
              </a:ln>
              <a:effectLst/>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F6B921AA-41AF-41EB-900B-B4FFA13E9C3D}"/>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13</a:t>
            </a:fld>
            <a:endParaRPr lang="fr-FR">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43AD872-0FD6-49F8-BCEE-A1C39A35628E}"/>
              </a:ext>
            </a:extLst>
          </p:cNvPr>
          <p:cNvSpPr/>
          <p:nvPr/>
        </p:nvSpPr>
        <p:spPr>
          <a:xfrm>
            <a:off x="971600" y="4886876"/>
            <a:ext cx="6840760" cy="923330"/>
          </a:xfrm>
          <a:prstGeom prst="rect">
            <a:avLst/>
          </a:prstGeom>
          <a:ln>
            <a:noFill/>
          </a:ln>
          <a:effectLst/>
          <a:scene3d>
            <a:camera prst="orthographicFront">
              <a:rot lat="0" lon="0" rev="0"/>
            </a:camera>
            <a:lightRig rig="balanced" dir="t">
              <a:rot lat="0" lon="0" rev="8700000"/>
            </a:lightRig>
          </a:scene3d>
          <a:sp3d>
            <a:bevelT w="190500" h="38100"/>
          </a:sp3d>
        </p:spPr>
        <p:txBody>
          <a:bodyPr wrap="square">
            <a:spAutoFit/>
          </a:bodyPr>
          <a:lstStyle/>
          <a:p>
            <a:pPr algn="just"/>
            <a:r>
              <a:rPr lang="fr-FR" dirty="0"/>
              <a:t>Il n’y a pas de vraie circulation des grandeurs magnétiques.</a:t>
            </a:r>
          </a:p>
          <a:p>
            <a:pPr algn="just"/>
            <a:r>
              <a:rPr lang="fr-FR" dirty="0"/>
              <a:t>Le flux existe mais ne correspond ni a un déplacement de charge ni de matière.</a:t>
            </a:r>
          </a:p>
        </p:txBody>
      </p:sp>
      <p:sp>
        <p:nvSpPr>
          <p:cNvPr id="4" name="Rectangle 3">
            <a:extLst>
              <a:ext uri="{FF2B5EF4-FFF2-40B4-BE49-F238E27FC236}">
                <a16:creationId xmlns:a16="http://schemas.microsoft.com/office/drawing/2014/main" id="{26D11312-0F5B-4C30-BD2B-DB6DD2DFB0E5}"/>
              </a:ext>
            </a:extLst>
          </p:cNvPr>
          <p:cNvSpPr/>
          <p:nvPr/>
        </p:nvSpPr>
        <p:spPr>
          <a:xfrm>
            <a:off x="966308" y="4337392"/>
            <a:ext cx="1441420" cy="369332"/>
          </a:xfrm>
          <a:prstGeom prst="rect">
            <a:avLst/>
          </a:prstGeom>
          <a:ln>
            <a:noFill/>
          </a:ln>
          <a:effectLst/>
          <a:scene3d>
            <a:camera prst="orthographicFront">
              <a:rot lat="0" lon="0" rev="0"/>
            </a:camera>
            <a:lightRig rig="balanced" dir="t">
              <a:rot lat="0" lon="0" rev="8700000"/>
            </a:lightRig>
          </a:scene3d>
          <a:sp3d>
            <a:bevelT w="190500" h="38100"/>
          </a:sp3d>
        </p:spPr>
        <p:txBody>
          <a:bodyPr wrap="none">
            <a:spAutoFit/>
          </a:bodyPr>
          <a:lstStyle/>
          <a:p>
            <a:pPr algn="just"/>
            <a:r>
              <a:rPr lang="fr-FR" b="1" u="sng" dirty="0"/>
              <a:t>Remarque</a:t>
            </a:r>
            <a:r>
              <a:rPr lang="fr-FR"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animEffect transition="in" filter="checkerboard(across)">
                                      <p:cBhvr>
                                        <p:cTn id="7" dur="500"/>
                                        <p:tgtEl>
                                          <p:spTgt spid="112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268">
                                            <p:txEl>
                                              <p:pRg st="3" end="3"/>
                                            </p:txEl>
                                          </p:spTgt>
                                        </p:tgtEl>
                                        <p:attrNameLst>
                                          <p:attrName>style.visibility</p:attrName>
                                        </p:attrNameLst>
                                      </p:cBhvr>
                                      <p:to>
                                        <p:strVal val="visible"/>
                                      </p:to>
                                    </p:set>
                                    <p:animEffect transition="in" filter="checkerboard(across)">
                                      <p:cBhvr>
                                        <p:cTn id="12" dur="500"/>
                                        <p:tgtEl>
                                          <p:spTgt spid="1126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268">
                                            <p:txEl>
                                              <p:pRg st="5" end="5"/>
                                            </p:txEl>
                                          </p:spTgt>
                                        </p:tgtEl>
                                        <p:attrNameLst>
                                          <p:attrName>style.visibility</p:attrName>
                                        </p:attrNameLst>
                                      </p:cBhvr>
                                      <p:to>
                                        <p:strVal val="visible"/>
                                      </p:to>
                                    </p:set>
                                    <p:animEffect transition="in" filter="checkerboard(across)">
                                      <p:cBhvr>
                                        <p:cTn id="17" dur="500"/>
                                        <p:tgtEl>
                                          <p:spTgt spid="1126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2292" name="ZoneTexte 7"/>
          <p:cNvSpPr txBox="1">
            <a:spLocks noChangeArrowheads="1"/>
          </p:cNvSpPr>
          <p:nvPr/>
        </p:nvSpPr>
        <p:spPr bwMode="auto">
          <a:xfrm>
            <a:off x="827584" y="1143000"/>
            <a:ext cx="7416824" cy="877163"/>
          </a:xfrm>
          <a:prstGeom prst="rect">
            <a:avLst/>
          </a:prstGeom>
          <a:noFill/>
          <a:ln w="9525">
            <a:noFill/>
            <a:miter lim="800000"/>
            <a:headEnd/>
            <a:tailEnd/>
          </a:ln>
        </p:spPr>
        <p:txBody>
          <a:bodyPr wrap="square">
            <a:spAutoFit/>
          </a:bodyPr>
          <a:lstStyle/>
          <a:p>
            <a:r>
              <a:rPr lang="fr-FR" sz="1700" b="1" dirty="0"/>
              <a:t>2) Associations de circuits magnétiques linéaires :</a:t>
            </a:r>
          </a:p>
          <a:p>
            <a:endParaRPr lang="fr-FR" sz="1700" dirty="0"/>
          </a:p>
          <a:p>
            <a:r>
              <a:rPr lang="fr-FR" sz="1700" b="1" i="1" dirty="0"/>
              <a:t>a – Association série :</a:t>
            </a:r>
            <a:endParaRPr lang="fr-FR" sz="1700" dirty="0"/>
          </a:p>
        </p:txBody>
      </p:sp>
      <p:grpSp>
        <p:nvGrpSpPr>
          <p:cNvPr id="2" name="Groupe 61"/>
          <p:cNvGrpSpPr>
            <a:grpSpLocks/>
          </p:cNvGrpSpPr>
          <p:nvPr/>
        </p:nvGrpSpPr>
        <p:grpSpPr bwMode="auto">
          <a:xfrm>
            <a:off x="2411760" y="1877055"/>
            <a:ext cx="5643562" cy="2184400"/>
            <a:chOff x="3428992" y="2071678"/>
            <a:chExt cx="5643602" cy="2184400"/>
          </a:xfrm>
        </p:grpSpPr>
        <p:grpSp>
          <p:nvGrpSpPr>
            <p:cNvPr id="12302" name="Group 4"/>
            <p:cNvGrpSpPr>
              <a:grpSpLocks/>
            </p:cNvGrpSpPr>
            <p:nvPr/>
          </p:nvGrpSpPr>
          <p:grpSpPr bwMode="auto">
            <a:xfrm>
              <a:off x="4559332" y="2249478"/>
              <a:ext cx="2925762" cy="1838325"/>
              <a:chOff x="1931" y="2417"/>
              <a:chExt cx="4607" cy="2895"/>
            </a:xfrm>
          </p:grpSpPr>
          <p:sp>
            <p:nvSpPr>
              <p:cNvPr id="12318" name="Line 5"/>
              <p:cNvSpPr>
                <a:spLocks noChangeShapeType="1"/>
              </p:cNvSpPr>
              <p:nvPr/>
            </p:nvSpPr>
            <p:spPr bwMode="auto">
              <a:xfrm>
                <a:off x="4938" y="2597"/>
                <a:ext cx="0" cy="180"/>
              </a:xfrm>
              <a:prstGeom prst="line">
                <a:avLst/>
              </a:prstGeom>
              <a:noFill/>
              <a:ln w="9525">
                <a:solidFill>
                  <a:srgbClr val="000000"/>
                </a:solidFill>
                <a:round/>
                <a:headEnd/>
                <a:tailEnd/>
              </a:ln>
            </p:spPr>
            <p:txBody>
              <a:bodyPr/>
              <a:lstStyle/>
              <a:p>
                <a:endParaRPr lang="fr-FR"/>
              </a:p>
            </p:txBody>
          </p:sp>
          <p:sp>
            <p:nvSpPr>
              <p:cNvPr id="12319" name="AutoShape 6"/>
              <p:cNvSpPr>
                <a:spLocks noChangeArrowheads="1"/>
              </p:cNvSpPr>
              <p:nvPr/>
            </p:nvSpPr>
            <p:spPr bwMode="auto">
              <a:xfrm>
                <a:off x="3578" y="2437"/>
                <a:ext cx="1440" cy="6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90 w 21600"/>
                  <a:gd name="T13" fmla="*/ 0 h 21600"/>
                  <a:gd name="T14" fmla="*/ 21210 w 21600"/>
                  <a:gd name="T15" fmla="*/ 7898 h 21600"/>
                </a:gdLst>
                <a:ahLst/>
                <a:cxnLst>
                  <a:cxn ang="T8">
                    <a:pos x="T0" y="T1"/>
                  </a:cxn>
                  <a:cxn ang="T9">
                    <a:pos x="T2" y="T3"/>
                  </a:cxn>
                  <a:cxn ang="T10">
                    <a:pos x="T4" y="T5"/>
                  </a:cxn>
                  <a:cxn ang="T11">
                    <a:pos x="T6" y="T7"/>
                  </a:cxn>
                </a:cxnLst>
                <a:rect l="T12" t="T13" r="T14" b="T15"/>
                <a:pathLst>
                  <a:path w="21600" h="21600">
                    <a:moveTo>
                      <a:pt x="1393" y="5494"/>
                    </a:moveTo>
                    <a:cubicBezTo>
                      <a:pt x="3307" y="2099"/>
                      <a:pt x="6902" y="-1"/>
                      <a:pt x="10800" y="0"/>
                    </a:cubicBezTo>
                    <a:cubicBezTo>
                      <a:pt x="14697" y="0"/>
                      <a:pt x="18292" y="2099"/>
                      <a:pt x="20206" y="5494"/>
                    </a:cubicBezTo>
                    <a:cubicBezTo>
                      <a:pt x="18292" y="2099"/>
                      <a:pt x="14697" y="-1"/>
                      <a:pt x="10799" y="0"/>
                    </a:cubicBezTo>
                    <a:cubicBezTo>
                      <a:pt x="6902" y="0"/>
                      <a:pt x="3307" y="2099"/>
                      <a:pt x="1393" y="5494"/>
                    </a:cubicBezTo>
                    <a:close/>
                  </a:path>
                </a:pathLst>
              </a:custGeom>
              <a:solidFill>
                <a:srgbClr val="FFFFFF"/>
              </a:solidFill>
              <a:ln w="9525">
                <a:solidFill>
                  <a:srgbClr val="000000"/>
                </a:solidFill>
                <a:miter lim="800000"/>
                <a:headEnd/>
                <a:tailEnd/>
              </a:ln>
            </p:spPr>
            <p:txBody>
              <a:bodyPr/>
              <a:lstStyle/>
              <a:p>
                <a:endParaRPr lang="fr-FR"/>
              </a:p>
            </p:txBody>
          </p:sp>
          <p:sp>
            <p:nvSpPr>
              <p:cNvPr id="12320" name="AutoShape 7"/>
              <p:cNvSpPr>
                <a:spLocks noChangeArrowheads="1"/>
              </p:cNvSpPr>
              <p:nvPr/>
            </p:nvSpPr>
            <p:spPr bwMode="auto">
              <a:xfrm>
                <a:off x="3658" y="3057"/>
                <a:ext cx="126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1 w 21600"/>
                  <a:gd name="T13" fmla="*/ 0 h 21600"/>
                  <a:gd name="T14" fmla="*/ 21309 w 21600"/>
                  <a:gd name="T15" fmla="*/ 8310 h 21600"/>
                </a:gdLst>
                <a:ahLst/>
                <a:cxnLst>
                  <a:cxn ang="T8">
                    <a:pos x="T0" y="T1"/>
                  </a:cxn>
                  <a:cxn ang="T9">
                    <a:pos x="T2" y="T3"/>
                  </a:cxn>
                  <a:cxn ang="T10">
                    <a:pos x="T4" y="T5"/>
                  </a:cxn>
                  <a:cxn ang="T11">
                    <a:pos x="T6" y="T7"/>
                  </a:cxn>
                </a:cxnLst>
                <a:rect l="T12" t="T13" r="T14" b="T15"/>
                <a:pathLst>
                  <a:path w="21600" h="21600">
                    <a:moveTo>
                      <a:pt x="1217" y="5818"/>
                    </a:moveTo>
                    <a:cubicBezTo>
                      <a:pt x="3075" y="2243"/>
                      <a:pt x="6770" y="-1"/>
                      <a:pt x="10800" y="0"/>
                    </a:cubicBezTo>
                    <a:cubicBezTo>
                      <a:pt x="14829" y="0"/>
                      <a:pt x="18524" y="2243"/>
                      <a:pt x="20382" y="5818"/>
                    </a:cubicBezTo>
                    <a:cubicBezTo>
                      <a:pt x="18524" y="2243"/>
                      <a:pt x="14829" y="-1"/>
                      <a:pt x="10799" y="0"/>
                    </a:cubicBezTo>
                    <a:cubicBezTo>
                      <a:pt x="6770" y="0"/>
                      <a:pt x="3075" y="2243"/>
                      <a:pt x="1217" y="5818"/>
                    </a:cubicBezTo>
                    <a:close/>
                  </a:path>
                </a:pathLst>
              </a:custGeom>
              <a:solidFill>
                <a:srgbClr val="FFFFFF"/>
              </a:solidFill>
              <a:ln w="9525">
                <a:solidFill>
                  <a:srgbClr val="000000"/>
                </a:solidFill>
                <a:miter lim="800000"/>
                <a:headEnd/>
                <a:tailEnd/>
              </a:ln>
            </p:spPr>
            <p:txBody>
              <a:bodyPr/>
              <a:lstStyle/>
              <a:p>
                <a:endParaRPr lang="fr-FR"/>
              </a:p>
            </p:txBody>
          </p:sp>
          <p:sp>
            <p:nvSpPr>
              <p:cNvPr id="12321" name="Line 8"/>
              <p:cNvSpPr>
                <a:spLocks noChangeShapeType="1"/>
              </p:cNvSpPr>
              <p:nvPr/>
            </p:nvSpPr>
            <p:spPr bwMode="auto">
              <a:xfrm>
                <a:off x="4838" y="3037"/>
                <a:ext cx="0" cy="180"/>
              </a:xfrm>
              <a:prstGeom prst="line">
                <a:avLst/>
              </a:prstGeom>
              <a:noFill/>
              <a:ln w="9525">
                <a:solidFill>
                  <a:srgbClr val="000000"/>
                </a:solidFill>
                <a:round/>
                <a:headEnd/>
                <a:tailEnd/>
              </a:ln>
            </p:spPr>
            <p:txBody>
              <a:bodyPr/>
              <a:lstStyle/>
              <a:p>
                <a:endParaRPr lang="fr-FR"/>
              </a:p>
            </p:txBody>
          </p:sp>
          <p:sp>
            <p:nvSpPr>
              <p:cNvPr id="12322" name="AutoShape 9"/>
              <p:cNvSpPr>
                <a:spLocks noChangeArrowheads="1"/>
              </p:cNvSpPr>
              <p:nvPr/>
            </p:nvSpPr>
            <p:spPr bwMode="auto">
              <a:xfrm rot="-2522966">
                <a:off x="1931" y="2780"/>
                <a:ext cx="1865" cy="5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93 w 21600"/>
                  <a:gd name="T13" fmla="*/ 0 h 21600"/>
                  <a:gd name="T14" fmla="*/ 21507 w 21600"/>
                  <a:gd name="T15" fmla="*/ 9421 h 21600"/>
                </a:gdLst>
                <a:ahLst/>
                <a:cxnLst>
                  <a:cxn ang="T8">
                    <a:pos x="T0" y="T1"/>
                  </a:cxn>
                  <a:cxn ang="T9">
                    <a:pos x="T2" y="T3"/>
                  </a:cxn>
                  <a:cxn ang="T10">
                    <a:pos x="T4" y="T5"/>
                  </a:cxn>
                  <a:cxn ang="T11">
                    <a:pos x="T6" y="T7"/>
                  </a:cxn>
                </a:cxnLst>
                <a:rect l="T12" t="T13" r="T14" b="T15"/>
                <a:pathLst>
                  <a:path w="21600" h="21600">
                    <a:moveTo>
                      <a:pt x="776" y="6777"/>
                    </a:moveTo>
                    <a:cubicBezTo>
                      <a:pt x="2419" y="2683"/>
                      <a:pt x="6388" y="-1"/>
                      <a:pt x="10800" y="0"/>
                    </a:cubicBezTo>
                    <a:cubicBezTo>
                      <a:pt x="15211" y="0"/>
                      <a:pt x="19180" y="2683"/>
                      <a:pt x="20823" y="6777"/>
                    </a:cubicBezTo>
                    <a:cubicBezTo>
                      <a:pt x="19180" y="2683"/>
                      <a:pt x="15211" y="-1"/>
                      <a:pt x="10799" y="0"/>
                    </a:cubicBezTo>
                    <a:cubicBezTo>
                      <a:pt x="6388" y="0"/>
                      <a:pt x="2419" y="2683"/>
                      <a:pt x="776" y="6777"/>
                    </a:cubicBezTo>
                    <a:close/>
                  </a:path>
                </a:pathLst>
              </a:custGeom>
              <a:solidFill>
                <a:srgbClr val="FFFFFF"/>
              </a:solidFill>
              <a:ln w="9525">
                <a:solidFill>
                  <a:srgbClr val="000000"/>
                </a:solidFill>
                <a:miter lim="800000"/>
                <a:headEnd/>
                <a:tailEnd/>
              </a:ln>
            </p:spPr>
            <p:txBody>
              <a:bodyPr/>
              <a:lstStyle/>
              <a:p>
                <a:endParaRPr lang="fr-FR"/>
              </a:p>
            </p:txBody>
          </p:sp>
          <p:sp>
            <p:nvSpPr>
              <p:cNvPr id="12323" name="AutoShape 10"/>
              <p:cNvSpPr>
                <a:spLocks noChangeArrowheads="1"/>
              </p:cNvSpPr>
              <p:nvPr/>
            </p:nvSpPr>
            <p:spPr bwMode="auto">
              <a:xfrm rot="-3596538">
                <a:off x="3168" y="3667"/>
                <a:ext cx="126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1 w 21600"/>
                  <a:gd name="T13" fmla="*/ 0 h 21600"/>
                  <a:gd name="T14" fmla="*/ 21309 w 21600"/>
                  <a:gd name="T15" fmla="*/ 8310 h 21600"/>
                </a:gdLst>
                <a:ahLst/>
                <a:cxnLst>
                  <a:cxn ang="T8">
                    <a:pos x="T0" y="T1"/>
                  </a:cxn>
                  <a:cxn ang="T9">
                    <a:pos x="T2" y="T3"/>
                  </a:cxn>
                  <a:cxn ang="T10">
                    <a:pos x="T4" y="T5"/>
                  </a:cxn>
                  <a:cxn ang="T11">
                    <a:pos x="T6" y="T7"/>
                  </a:cxn>
                </a:cxnLst>
                <a:rect l="T12" t="T13" r="T14" b="T15"/>
                <a:pathLst>
                  <a:path w="21600" h="21600">
                    <a:moveTo>
                      <a:pt x="1217" y="5818"/>
                    </a:moveTo>
                    <a:cubicBezTo>
                      <a:pt x="3075" y="2243"/>
                      <a:pt x="6770" y="-1"/>
                      <a:pt x="10800" y="0"/>
                    </a:cubicBezTo>
                    <a:cubicBezTo>
                      <a:pt x="14829" y="0"/>
                      <a:pt x="18524" y="2243"/>
                      <a:pt x="20382" y="5818"/>
                    </a:cubicBezTo>
                    <a:cubicBezTo>
                      <a:pt x="18524" y="2243"/>
                      <a:pt x="14829" y="-1"/>
                      <a:pt x="10799" y="0"/>
                    </a:cubicBezTo>
                    <a:cubicBezTo>
                      <a:pt x="6770" y="0"/>
                      <a:pt x="3075" y="2243"/>
                      <a:pt x="1217" y="5818"/>
                    </a:cubicBezTo>
                    <a:close/>
                  </a:path>
                </a:pathLst>
              </a:custGeom>
              <a:solidFill>
                <a:srgbClr val="FFFFFF"/>
              </a:solidFill>
              <a:ln w="9525">
                <a:solidFill>
                  <a:srgbClr val="000000"/>
                </a:solidFill>
                <a:miter lim="800000"/>
                <a:headEnd/>
                <a:tailEnd/>
              </a:ln>
            </p:spPr>
            <p:txBody>
              <a:bodyPr/>
              <a:lstStyle/>
              <a:p>
                <a:endParaRPr lang="fr-FR"/>
              </a:p>
            </p:txBody>
          </p:sp>
          <p:sp>
            <p:nvSpPr>
              <p:cNvPr id="12324" name="Line 11"/>
              <p:cNvSpPr>
                <a:spLocks noChangeShapeType="1"/>
              </p:cNvSpPr>
              <p:nvPr/>
            </p:nvSpPr>
            <p:spPr bwMode="auto">
              <a:xfrm>
                <a:off x="3738" y="3257"/>
                <a:ext cx="180" cy="180"/>
              </a:xfrm>
              <a:prstGeom prst="line">
                <a:avLst/>
              </a:prstGeom>
              <a:noFill/>
              <a:ln w="9525">
                <a:solidFill>
                  <a:srgbClr val="000000"/>
                </a:solidFill>
                <a:round/>
                <a:headEnd/>
                <a:tailEnd/>
              </a:ln>
            </p:spPr>
            <p:txBody>
              <a:bodyPr/>
              <a:lstStyle/>
              <a:p>
                <a:endParaRPr lang="fr-FR"/>
              </a:p>
            </p:txBody>
          </p:sp>
          <p:sp>
            <p:nvSpPr>
              <p:cNvPr id="12325" name="Line 12"/>
              <p:cNvSpPr>
                <a:spLocks noChangeShapeType="1"/>
              </p:cNvSpPr>
              <p:nvPr/>
            </p:nvSpPr>
            <p:spPr bwMode="auto">
              <a:xfrm>
                <a:off x="3458" y="2417"/>
                <a:ext cx="180" cy="180"/>
              </a:xfrm>
              <a:prstGeom prst="line">
                <a:avLst/>
              </a:prstGeom>
              <a:noFill/>
              <a:ln w="9525">
                <a:solidFill>
                  <a:srgbClr val="000000"/>
                </a:solidFill>
                <a:round/>
                <a:headEnd/>
                <a:tailEnd/>
              </a:ln>
            </p:spPr>
            <p:txBody>
              <a:bodyPr/>
              <a:lstStyle/>
              <a:p>
                <a:endParaRPr lang="fr-FR"/>
              </a:p>
            </p:txBody>
          </p:sp>
          <p:sp>
            <p:nvSpPr>
              <p:cNvPr id="12326" name="Line 13"/>
              <p:cNvSpPr>
                <a:spLocks noChangeShapeType="1"/>
              </p:cNvSpPr>
              <p:nvPr/>
            </p:nvSpPr>
            <p:spPr bwMode="auto">
              <a:xfrm rot="-356201" flipH="1" flipV="1">
                <a:off x="2860" y="4136"/>
                <a:ext cx="505" cy="364"/>
              </a:xfrm>
              <a:prstGeom prst="line">
                <a:avLst/>
              </a:prstGeom>
              <a:noFill/>
              <a:ln w="9525">
                <a:solidFill>
                  <a:srgbClr val="000000"/>
                </a:solidFill>
                <a:round/>
                <a:headEnd/>
                <a:tailEnd/>
              </a:ln>
            </p:spPr>
            <p:txBody>
              <a:bodyPr/>
              <a:lstStyle/>
              <a:p>
                <a:endParaRPr lang="fr-FR"/>
              </a:p>
            </p:txBody>
          </p:sp>
          <p:sp>
            <p:nvSpPr>
              <p:cNvPr id="12327" name="Line 14"/>
              <p:cNvSpPr>
                <a:spLocks noChangeShapeType="1"/>
              </p:cNvSpPr>
              <p:nvPr/>
            </p:nvSpPr>
            <p:spPr bwMode="auto">
              <a:xfrm flipH="1" flipV="1">
                <a:off x="2118" y="3577"/>
                <a:ext cx="360" cy="360"/>
              </a:xfrm>
              <a:prstGeom prst="line">
                <a:avLst/>
              </a:prstGeom>
              <a:noFill/>
              <a:ln w="9525">
                <a:solidFill>
                  <a:srgbClr val="000000"/>
                </a:solidFill>
                <a:round/>
                <a:headEnd/>
                <a:tailEnd/>
              </a:ln>
            </p:spPr>
            <p:txBody>
              <a:bodyPr/>
              <a:lstStyle/>
              <a:p>
                <a:endParaRPr lang="fr-FR"/>
              </a:p>
            </p:txBody>
          </p:sp>
          <p:sp>
            <p:nvSpPr>
              <p:cNvPr id="12328" name="AutoShape 15"/>
              <p:cNvSpPr>
                <a:spLocks noChangeArrowheads="1"/>
              </p:cNvSpPr>
              <p:nvPr/>
            </p:nvSpPr>
            <p:spPr bwMode="auto">
              <a:xfrm rot="5400000">
                <a:off x="3468" y="2167"/>
                <a:ext cx="2460" cy="3680"/>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114 w 21600"/>
                  <a:gd name="T13" fmla="*/ 0 h 21600"/>
                  <a:gd name="T14" fmla="*/ 21486 w 21600"/>
                  <a:gd name="T15" fmla="*/ 12350 h 21600"/>
                </a:gdLst>
                <a:ahLst/>
                <a:cxnLst>
                  <a:cxn ang="T8">
                    <a:pos x="T0" y="T1"/>
                  </a:cxn>
                  <a:cxn ang="T9">
                    <a:pos x="T2" y="T3"/>
                  </a:cxn>
                  <a:cxn ang="T10">
                    <a:pos x="T4" y="T5"/>
                  </a:cxn>
                  <a:cxn ang="T11">
                    <a:pos x="T6" y="T7"/>
                  </a:cxn>
                </a:cxnLst>
                <a:rect l="T12" t="T13" r="T14" b="T15"/>
                <a:pathLst>
                  <a:path w="21600" h="21600">
                    <a:moveTo>
                      <a:pt x="95" y="9363"/>
                    </a:moveTo>
                    <a:cubicBezTo>
                      <a:pt x="815" y="4002"/>
                      <a:pt x="5390" y="-1"/>
                      <a:pt x="10800" y="0"/>
                    </a:cubicBezTo>
                    <a:cubicBezTo>
                      <a:pt x="16209" y="0"/>
                      <a:pt x="20784" y="4002"/>
                      <a:pt x="21504" y="9363"/>
                    </a:cubicBezTo>
                    <a:cubicBezTo>
                      <a:pt x="20784" y="4002"/>
                      <a:pt x="16209" y="-1"/>
                      <a:pt x="10799" y="0"/>
                    </a:cubicBezTo>
                    <a:cubicBezTo>
                      <a:pt x="5390" y="0"/>
                      <a:pt x="815" y="4002"/>
                      <a:pt x="95" y="9363"/>
                    </a:cubicBezTo>
                    <a:close/>
                  </a:path>
                </a:pathLst>
              </a:custGeom>
              <a:solidFill>
                <a:srgbClr val="FFFFFF"/>
              </a:solidFill>
              <a:ln w="9525">
                <a:solidFill>
                  <a:srgbClr val="000000"/>
                </a:solidFill>
                <a:miter lim="800000"/>
                <a:headEnd/>
                <a:tailEnd/>
              </a:ln>
            </p:spPr>
            <p:txBody>
              <a:bodyPr/>
              <a:lstStyle/>
              <a:p>
                <a:endParaRPr lang="fr-FR"/>
              </a:p>
            </p:txBody>
          </p:sp>
          <p:sp>
            <p:nvSpPr>
              <p:cNvPr id="12329" name="Arc 16"/>
              <p:cNvSpPr>
                <a:spLocks/>
              </p:cNvSpPr>
              <p:nvPr/>
            </p:nvSpPr>
            <p:spPr bwMode="auto">
              <a:xfrm rot="10579640">
                <a:off x="2497" y="3861"/>
                <a:ext cx="2680" cy="1451"/>
              </a:xfrm>
              <a:custGeom>
                <a:avLst/>
                <a:gdLst>
                  <a:gd name="T0" fmla="*/ 0 w 21600"/>
                  <a:gd name="T1" fmla="*/ 0 h 21818"/>
                  <a:gd name="T2" fmla="*/ 1 w 21600"/>
                  <a:gd name="T3" fmla="*/ 0 h 21818"/>
                  <a:gd name="T4" fmla="*/ 0 w 21600"/>
                  <a:gd name="T5" fmla="*/ 0 h 21818"/>
                  <a:gd name="T6" fmla="*/ 0 60000 65536"/>
                  <a:gd name="T7" fmla="*/ 0 60000 65536"/>
                  <a:gd name="T8" fmla="*/ 0 60000 65536"/>
                  <a:gd name="T9" fmla="*/ 0 w 21600"/>
                  <a:gd name="T10" fmla="*/ 0 h 21818"/>
                  <a:gd name="T11" fmla="*/ 21600 w 21600"/>
                  <a:gd name="T12" fmla="*/ 21818 h 21818"/>
                </a:gdLst>
                <a:ahLst/>
                <a:cxnLst>
                  <a:cxn ang="T6">
                    <a:pos x="T0" y="T1"/>
                  </a:cxn>
                  <a:cxn ang="T7">
                    <a:pos x="T2" y="T3"/>
                  </a:cxn>
                  <a:cxn ang="T8">
                    <a:pos x="T4" y="T5"/>
                  </a:cxn>
                </a:cxnLst>
                <a:rect l="T9" t="T10" r="T11" b="T12"/>
                <a:pathLst>
                  <a:path w="21600" h="21818" fill="none" extrusionOk="0">
                    <a:moveTo>
                      <a:pt x="938" y="0"/>
                    </a:moveTo>
                    <a:cubicBezTo>
                      <a:pt x="12492" y="503"/>
                      <a:pt x="21600" y="10015"/>
                      <a:pt x="21600" y="21580"/>
                    </a:cubicBezTo>
                    <a:cubicBezTo>
                      <a:pt x="21600" y="21659"/>
                      <a:pt x="21599" y="21738"/>
                      <a:pt x="21598" y="21817"/>
                    </a:cubicBezTo>
                  </a:path>
                  <a:path w="21600" h="21818" stroke="0" extrusionOk="0">
                    <a:moveTo>
                      <a:pt x="938" y="0"/>
                    </a:moveTo>
                    <a:cubicBezTo>
                      <a:pt x="12492" y="503"/>
                      <a:pt x="21600" y="10015"/>
                      <a:pt x="21600" y="21580"/>
                    </a:cubicBezTo>
                    <a:cubicBezTo>
                      <a:pt x="21600" y="21659"/>
                      <a:pt x="21599" y="21738"/>
                      <a:pt x="21598" y="21817"/>
                    </a:cubicBezTo>
                    <a:lnTo>
                      <a:pt x="0" y="21580"/>
                    </a:lnTo>
                    <a:close/>
                  </a:path>
                </a:pathLst>
              </a:custGeom>
              <a:noFill/>
              <a:ln w="9525">
                <a:solidFill>
                  <a:srgbClr val="000000"/>
                </a:solidFill>
                <a:round/>
                <a:headEnd/>
                <a:tailEnd/>
              </a:ln>
            </p:spPr>
            <p:txBody>
              <a:bodyPr/>
              <a:lstStyle/>
              <a:p>
                <a:endParaRPr lang="fr-FR"/>
              </a:p>
            </p:txBody>
          </p:sp>
          <p:sp>
            <p:nvSpPr>
              <p:cNvPr id="12330" name="AutoShape 17"/>
              <p:cNvSpPr>
                <a:spLocks noChangeArrowheads="1"/>
              </p:cNvSpPr>
              <p:nvPr/>
            </p:nvSpPr>
            <p:spPr bwMode="auto">
              <a:xfrm rot="5400000">
                <a:off x="3638" y="2417"/>
                <a:ext cx="1980" cy="3180"/>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109 w 21600"/>
                  <a:gd name="T13" fmla="*/ 0 h 21600"/>
                  <a:gd name="T14" fmla="*/ 21491 w 21600"/>
                  <a:gd name="T15" fmla="*/ 12349 h 21600"/>
                </a:gdLst>
                <a:ahLst/>
                <a:cxnLst>
                  <a:cxn ang="T8">
                    <a:pos x="T0" y="T1"/>
                  </a:cxn>
                  <a:cxn ang="T9">
                    <a:pos x="T2" y="T3"/>
                  </a:cxn>
                  <a:cxn ang="T10">
                    <a:pos x="T4" y="T5"/>
                  </a:cxn>
                  <a:cxn ang="T11">
                    <a:pos x="T6" y="T7"/>
                  </a:cxn>
                </a:cxnLst>
                <a:rect l="T12" t="T13" r="T14" b="T15"/>
                <a:pathLst>
                  <a:path w="21600" h="21600">
                    <a:moveTo>
                      <a:pt x="95" y="9363"/>
                    </a:moveTo>
                    <a:cubicBezTo>
                      <a:pt x="815" y="4002"/>
                      <a:pt x="5390" y="-1"/>
                      <a:pt x="10800" y="0"/>
                    </a:cubicBezTo>
                    <a:cubicBezTo>
                      <a:pt x="16209" y="0"/>
                      <a:pt x="20784" y="4002"/>
                      <a:pt x="21504" y="9363"/>
                    </a:cubicBezTo>
                    <a:cubicBezTo>
                      <a:pt x="20784" y="4002"/>
                      <a:pt x="16209" y="-1"/>
                      <a:pt x="10799" y="0"/>
                    </a:cubicBezTo>
                    <a:cubicBezTo>
                      <a:pt x="5390" y="0"/>
                      <a:pt x="815" y="4002"/>
                      <a:pt x="95" y="9363"/>
                    </a:cubicBezTo>
                    <a:close/>
                  </a:path>
                </a:pathLst>
              </a:custGeom>
              <a:solidFill>
                <a:srgbClr val="FFFFFF"/>
              </a:solidFill>
              <a:ln w="9525">
                <a:solidFill>
                  <a:srgbClr val="000000"/>
                </a:solidFill>
                <a:miter lim="800000"/>
                <a:headEnd/>
                <a:tailEnd/>
              </a:ln>
            </p:spPr>
            <p:txBody>
              <a:bodyPr/>
              <a:lstStyle/>
              <a:p>
                <a:endParaRPr lang="fr-FR"/>
              </a:p>
            </p:txBody>
          </p:sp>
          <p:sp>
            <p:nvSpPr>
              <p:cNvPr id="12331" name="Arc 18"/>
              <p:cNvSpPr>
                <a:spLocks/>
              </p:cNvSpPr>
              <p:nvPr/>
            </p:nvSpPr>
            <p:spPr bwMode="auto">
              <a:xfrm rot="10385570">
                <a:off x="2901" y="3591"/>
                <a:ext cx="2532" cy="1494"/>
              </a:xfrm>
              <a:custGeom>
                <a:avLst/>
                <a:gdLst>
                  <a:gd name="T0" fmla="*/ 0 w 20721"/>
                  <a:gd name="T1" fmla="*/ 0 h 21392"/>
                  <a:gd name="T2" fmla="*/ 1 w 20721"/>
                  <a:gd name="T3" fmla="*/ 0 h 21392"/>
                  <a:gd name="T4" fmla="*/ 0 w 20721"/>
                  <a:gd name="T5" fmla="*/ 0 h 21392"/>
                  <a:gd name="T6" fmla="*/ 0 60000 65536"/>
                  <a:gd name="T7" fmla="*/ 0 60000 65536"/>
                  <a:gd name="T8" fmla="*/ 0 60000 65536"/>
                  <a:gd name="T9" fmla="*/ 0 w 20721"/>
                  <a:gd name="T10" fmla="*/ 0 h 21392"/>
                  <a:gd name="T11" fmla="*/ 20721 w 20721"/>
                  <a:gd name="T12" fmla="*/ 21392 h 21392"/>
                </a:gdLst>
                <a:ahLst/>
                <a:cxnLst>
                  <a:cxn ang="T6">
                    <a:pos x="T0" y="T1"/>
                  </a:cxn>
                  <a:cxn ang="T7">
                    <a:pos x="T2" y="T3"/>
                  </a:cxn>
                  <a:cxn ang="T8">
                    <a:pos x="T4" y="T5"/>
                  </a:cxn>
                </a:cxnLst>
                <a:rect l="T9" t="T10" r="T11" b="T12"/>
                <a:pathLst>
                  <a:path w="20721" h="21392" fill="none" extrusionOk="0">
                    <a:moveTo>
                      <a:pt x="2987" y="-1"/>
                    </a:moveTo>
                    <a:cubicBezTo>
                      <a:pt x="11387" y="1172"/>
                      <a:pt x="18324" y="7154"/>
                      <a:pt x="20720" y="15291"/>
                    </a:cubicBezTo>
                  </a:path>
                  <a:path w="20721" h="21392" stroke="0" extrusionOk="0">
                    <a:moveTo>
                      <a:pt x="2987" y="-1"/>
                    </a:moveTo>
                    <a:cubicBezTo>
                      <a:pt x="11387" y="1172"/>
                      <a:pt x="18324" y="7154"/>
                      <a:pt x="20720" y="15291"/>
                    </a:cubicBezTo>
                    <a:lnTo>
                      <a:pt x="0" y="21392"/>
                    </a:lnTo>
                    <a:close/>
                  </a:path>
                </a:pathLst>
              </a:custGeom>
              <a:noFill/>
              <a:ln w="9525">
                <a:solidFill>
                  <a:srgbClr val="000000"/>
                </a:solidFill>
                <a:round/>
                <a:headEnd/>
                <a:tailEnd/>
              </a:ln>
            </p:spPr>
            <p:txBody>
              <a:bodyPr/>
              <a:lstStyle/>
              <a:p>
                <a:endParaRPr lang="fr-FR"/>
              </a:p>
            </p:txBody>
          </p:sp>
        </p:grpSp>
        <p:sp>
          <p:nvSpPr>
            <p:cNvPr id="12303" name="Text Box 19"/>
            <p:cNvSpPr txBox="1">
              <a:spLocks noChangeArrowheads="1"/>
            </p:cNvSpPr>
            <p:nvPr/>
          </p:nvSpPr>
          <p:spPr bwMode="auto">
            <a:xfrm>
              <a:off x="6418294" y="2071678"/>
              <a:ext cx="1943100" cy="457200"/>
            </a:xfrm>
            <a:prstGeom prst="rect">
              <a:avLst/>
            </a:prstGeom>
            <a:noFill/>
            <a:ln w="9525">
              <a:noFill/>
              <a:miter lim="800000"/>
              <a:headEnd/>
              <a:tailEnd/>
            </a:ln>
          </p:spPr>
          <p:txBody>
            <a:bodyPr/>
            <a:lstStyle/>
            <a:p>
              <a:r>
                <a:rPr lang="fr-FR" sz="1200" i="1"/>
                <a:t>ℓ</a:t>
              </a:r>
              <a:r>
                <a:rPr lang="fr-FR" sz="1200" i="1" baseline="-25000"/>
                <a:t>2 , </a:t>
              </a:r>
              <a:r>
                <a:rPr lang="fr-FR" sz="1200" i="1"/>
                <a:t>S</a:t>
              </a:r>
              <a:r>
                <a:rPr lang="fr-FR" sz="1200" i="1" baseline="-25000"/>
                <a:t>2</a:t>
              </a:r>
              <a:r>
                <a:rPr lang="fr-FR" sz="1200" i="1"/>
                <a:t> , µ</a:t>
              </a:r>
              <a:r>
                <a:rPr lang="fr-FR" sz="1200" i="1" baseline="-25000"/>
                <a:t>2</a:t>
              </a:r>
              <a:r>
                <a:rPr lang="fr-FR" sz="1200" i="1"/>
                <a:t> , H</a:t>
              </a:r>
              <a:r>
                <a:rPr lang="fr-FR" sz="1200" i="1" baseline="-25000"/>
                <a:t>2</a:t>
              </a:r>
              <a:r>
                <a:rPr lang="fr-FR" sz="1200" i="1"/>
                <a:t> , B</a:t>
              </a:r>
              <a:r>
                <a:rPr lang="fr-FR" sz="1200" i="1" baseline="-25000"/>
                <a:t>2</a:t>
              </a:r>
              <a:endParaRPr lang="fr-FR"/>
            </a:p>
          </p:txBody>
        </p:sp>
        <p:sp>
          <p:nvSpPr>
            <p:cNvPr id="12304" name="Text Box 20"/>
            <p:cNvSpPr txBox="1">
              <a:spLocks noChangeArrowheads="1"/>
            </p:cNvSpPr>
            <p:nvPr/>
          </p:nvSpPr>
          <p:spPr bwMode="auto">
            <a:xfrm>
              <a:off x="7129494" y="3798878"/>
              <a:ext cx="1943100" cy="457200"/>
            </a:xfrm>
            <a:prstGeom prst="rect">
              <a:avLst/>
            </a:prstGeom>
            <a:noFill/>
            <a:ln w="9525">
              <a:noFill/>
              <a:miter lim="800000"/>
              <a:headEnd/>
              <a:tailEnd/>
            </a:ln>
          </p:spPr>
          <p:txBody>
            <a:bodyPr/>
            <a:lstStyle/>
            <a:p>
              <a:r>
                <a:rPr lang="fr-FR" sz="1200" i="1" dirty="0"/>
                <a:t>ℓ</a:t>
              </a:r>
              <a:r>
                <a:rPr lang="fr-FR" sz="1200" i="1" baseline="-25000" dirty="0"/>
                <a:t>2 , </a:t>
              </a:r>
              <a:r>
                <a:rPr lang="fr-FR" sz="1200" i="1" dirty="0"/>
                <a:t>S</a:t>
              </a:r>
              <a:r>
                <a:rPr lang="fr-FR" sz="1200" i="1" baseline="-25000" dirty="0"/>
                <a:t>1</a:t>
              </a:r>
              <a:r>
                <a:rPr lang="fr-FR" sz="1200" i="1" dirty="0"/>
                <a:t> , µ</a:t>
              </a:r>
              <a:r>
                <a:rPr lang="fr-FR" sz="1200" i="1" baseline="-25000" dirty="0"/>
                <a:t>1</a:t>
              </a:r>
              <a:r>
                <a:rPr lang="fr-FR" sz="1200" i="1" dirty="0"/>
                <a:t> , H</a:t>
              </a:r>
              <a:r>
                <a:rPr lang="fr-FR" sz="1200" i="1" baseline="-25000" dirty="0"/>
                <a:t>1</a:t>
              </a:r>
              <a:r>
                <a:rPr lang="fr-FR" sz="1200" i="1" dirty="0"/>
                <a:t> , B</a:t>
              </a:r>
              <a:r>
                <a:rPr lang="fr-FR" sz="1200" i="1" baseline="-25000" dirty="0"/>
                <a:t>1</a:t>
              </a:r>
              <a:endParaRPr lang="fr-FR" dirty="0"/>
            </a:p>
          </p:txBody>
        </p:sp>
        <p:sp>
          <p:nvSpPr>
            <p:cNvPr id="12305" name="Text Box 21"/>
            <p:cNvSpPr txBox="1">
              <a:spLocks noChangeArrowheads="1"/>
            </p:cNvSpPr>
            <p:nvPr/>
          </p:nvSpPr>
          <p:spPr bwMode="auto">
            <a:xfrm>
              <a:off x="3428992" y="2541578"/>
              <a:ext cx="1943100" cy="457200"/>
            </a:xfrm>
            <a:prstGeom prst="rect">
              <a:avLst/>
            </a:prstGeom>
            <a:noFill/>
            <a:ln w="9525">
              <a:noFill/>
              <a:miter lim="800000"/>
              <a:headEnd/>
              <a:tailEnd/>
            </a:ln>
          </p:spPr>
          <p:txBody>
            <a:bodyPr/>
            <a:lstStyle/>
            <a:p>
              <a:r>
                <a:rPr lang="fr-FR" sz="1200" i="1"/>
                <a:t>ℓ</a:t>
              </a:r>
              <a:r>
                <a:rPr lang="fr-FR" sz="1200" i="1" baseline="-25000"/>
                <a:t>3 , </a:t>
              </a:r>
              <a:r>
                <a:rPr lang="fr-FR" sz="1200" i="1"/>
                <a:t>S</a:t>
              </a:r>
              <a:r>
                <a:rPr lang="fr-FR" sz="1200" i="1" baseline="-25000"/>
                <a:t>3</a:t>
              </a:r>
              <a:r>
                <a:rPr lang="fr-FR" sz="1200" i="1"/>
                <a:t> , µ</a:t>
              </a:r>
              <a:r>
                <a:rPr lang="fr-FR" sz="1200" i="1" baseline="-25000"/>
                <a:t>3</a:t>
              </a:r>
              <a:r>
                <a:rPr lang="fr-FR" sz="1200" i="1"/>
                <a:t> , H</a:t>
              </a:r>
              <a:r>
                <a:rPr lang="fr-FR" sz="1200" i="1" baseline="-25000"/>
                <a:t>3</a:t>
              </a:r>
              <a:r>
                <a:rPr lang="fr-FR" sz="1200" i="1"/>
                <a:t> , B</a:t>
              </a:r>
              <a:r>
                <a:rPr lang="fr-FR" sz="1200" i="1" baseline="-25000"/>
                <a:t>3</a:t>
              </a:r>
              <a:endParaRPr lang="fr-FR"/>
            </a:p>
          </p:txBody>
        </p:sp>
        <p:sp>
          <p:nvSpPr>
            <p:cNvPr id="12306" name="Arc 22"/>
            <p:cNvSpPr>
              <a:spLocks/>
            </p:cNvSpPr>
            <p:nvPr/>
          </p:nvSpPr>
          <p:spPr bwMode="auto">
            <a:xfrm flipH="1">
              <a:off x="5440394" y="3667116"/>
              <a:ext cx="228600" cy="220662"/>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7" name="Arc 23"/>
            <p:cNvSpPr>
              <a:spLocks/>
            </p:cNvSpPr>
            <p:nvPr/>
          </p:nvSpPr>
          <p:spPr bwMode="auto">
            <a:xfrm flipH="1">
              <a:off x="5554694" y="3743316"/>
              <a:ext cx="228600" cy="220662"/>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8" name="Arc 24"/>
            <p:cNvSpPr>
              <a:spLocks/>
            </p:cNvSpPr>
            <p:nvPr/>
          </p:nvSpPr>
          <p:spPr bwMode="auto">
            <a:xfrm flipH="1">
              <a:off x="5694394" y="3773478"/>
              <a:ext cx="228600" cy="220663"/>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9" name="Arc 25"/>
            <p:cNvSpPr>
              <a:spLocks/>
            </p:cNvSpPr>
            <p:nvPr/>
          </p:nvSpPr>
          <p:spPr bwMode="auto">
            <a:xfrm flipH="1">
              <a:off x="5834094" y="3811578"/>
              <a:ext cx="228600" cy="220663"/>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10" name="Line 26"/>
            <p:cNvSpPr>
              <a:spLocks noChangeShapeType="1"/>
            </p:cNvSpPr>
            <p:nvPr/>
          </p:nvSpPr>
          <p:spPr bwMode="auto">
            <a:xfrm flipH="1">
              <a:off x="5224494" y="3875078"/>
              <a:ext cx="228600" cy="228600"/>
            </a:xfrm>
            <a:prstGeom prst="line">
              <a:avLst/>
            </a:prstGeom>
            <a:noFill/>
            <a:ln w="9525">
              <a:solidFill>
                <a:srgbClr val="000000"/>
              </a:solidFill>
              <a:round/>
              <a:headEnd/>
              <a:tailEnd/>
            </a:ln>
          </p:spPr>
          <p:txBody>
            <a:bodyPr/>
            <a:lstStyle/>
            <a:p>
              <a:endParaRPr lang="fr-FR"/>
            </a:p>
          </p:txBody>
        </p:sp>
        <p:sp>
          <p:nvSpPr>
            <p:cNvPr id="12311" name="Line 27"/>
            <p:cNvSpPr>
              <a:spLocks noChangeShapeType="1"/>
            </p:cNvSpPr>
            <p:nvPr/>
          </p:nvSpPr>
          <p:spPr bwMode="auto">
            <a:xfrm flipH="1">
              <a:off x="5795994" y="4017953"/>
              <a:ext cx="228600" cy="228600"/>
            </a:xfrm>
            <a:prstGeom prst="line">
              <a:avLst/>
            </a:prstGeom>
            <a:noFill/>
            <a:ln w="9525">
              <a:solidFill>
                <a:srgbClr val="000000"/>
              </a:solidFill>
              <a:round/>
              <a:headEnd/>
              <a:tailEnd/>
            </a:ln>
          </p:spPr>
          <p:txBody>
            <a:bodyPr/>
            <a:lstStyle/>
            <a:p>
              <a:endParaRPr lang="fr-FR"/>
            </a:p>
          </p:txBody>
        </p:sp>
        <p:sp>
          <p:nvSpPr>
            <p:cNvPr id="12312" name="Line 28"/>
            <p:cNvSpPr>
              <a:spLocks noChangeShapeType="1"/>
            </p:cNvSpPr>
            <p:nvPr/>
          </p:nvSpPr>
          <p:spPr bwMode="auto">
            <a:xfrm flipV="1">
              <a:off x="5287994" y="3925878"/>
              <a:ext cx="114300" cy="114300"/>
            </a:xfrm>
            <a:prstGeom prst="line">
              <a:avLst/>
            </a:prstGeom>
            <a:noFill/>
            <a:ln w="9525">
              <a:solidFill>
                <a:srgbClr val="000000"/>
              </a:solidFill>
              <a:round/>
              <a:headEnd/>
              <a:tailEnd type="triangle" w="med" len="med"/>
            </a:ln>
          </p:spPr>
          <p:txBody>
            <a:bodyPr/>
            <a:lstStyle/>
            <a:p>
              <a:endParaRPr lang="fr-FR"/>
            </a:p>
          </p:txBody>
        </p:sp>
        <p:sp>
          <p:nvSpPr>
            <p:cNvPr id="12313" name="Line 29"/>
            <p:cNvSpPr>
              <a:spLocks noChangeShapeType="1"/>
            </p:cNvSpPr>
            <p:nvPr/>
          </p:nvSpPr>
          <p:spPr bwMode="auto">
            <a:xfrm rot="10506650" flipV="1">
              <a:off x="5846794" y="4081453"/>
              <a:ext cx="114300" cy="114300"/>
            </a:xfrm>
            <a:prstGeom prst="line">
              <a:avLst/>
            </a:prstGeom>
            <a:noFill/>
            <a:ln w="9525">
              <a:solidFill>
                <a:srgbClr val="000000"/>
              </a:solidFill>
              <a:round/>
              <a:headEnd/>
              <a:tailEnd type="triangle" w="med" len="med"/>
            </a:ln>
          </p:spPr>
          <p:txBody>
            <a:bodyPr/>
            <a:lstStyle/>
            <a:p>
              <a:endParaRPr lang="fr-FR"/>
            </a:p>
          </p:txBody>
        </p:sp>
        <p:sp>
          <p:nvSpPr>
            <p:cNvPr id="12314" name="Arc 30"/>
            <p:cNvSpPr>
              <a:spLocks/>
            </p:cNvSpPr>
            <p:nvPr/>
          </p:nvSpPr>
          <p:spPr bwMode="auto">
            <a:xfrm flipH="1" flipV="1">
              <a:off x="5148294" y="3481378"/>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type="stealth" w="med" len="med"/>
            </a:ln>
          </p:spPr>
          <p:txBody>
            <a:bodyPr/>
            <a:lstStyle/>
            <a:p>
              <a:endParaRPr lang="fr-FR"/>
            </a:p>
          </p:txBody>
        </p:sp>
        <p:sp>
          <p:nvSpPr>
            <p:cNvPr id="12315" name="ZoneTexte 58"/>
            <p:cNvSpPr txBox="1">
              <a:spLocks noChangeArrowheads="1"/>
            </p:cNvSpPr>
            <p:nvPr/>
          </p:nvSpPr>
          <p:spPr bwMode="auto">
            <a:xfrm>
              <a:off x="6000760" y="2285992"/>
              <a:ext cx="312906" cy="369332"/>
            </a:xfrm>
            <a:prstGeom prst="rect">
              <a:avLst/>
            </a:prstGeom>
            <a:noFill/>
            <a:ln w="9525">
              <a:noFill/>
              <a:miter lim="800000"/>
              <a:headEnd/>
              <a:tailEnd/>
            </a:ln>
          </p:spPr>
          <p:txBody>
            <a:bodyPr wrap="none">
              <a:spAutoFit/>
            </a:bodyPr>
            <a:lstStyle/>
            <a:p>
              <a:r>
                <a:rPr lang="fr-FR"/>
                <a:t>2</a:t>
              </a:r>
            </a:p>
          </p:txBody>
        </p:sp>
        <p:sp>
          <p:nvSpPr>
            <p:cNvPr id="12316" name="ZoneTexte 59"/>
            <p:cNvSpPr txBox="1">
              <a:spLocks noChangeArrowheads="1"/>
            </p:cNvSpPr>
            <p:nvPr/>
          </p:nvSpPr>
          <p:spPr bwMode="auto">
            <a:xfrm>
              <a:off x="5000628" y="2643182"/>
              <a:ext cx="312906" cy="369332"/>
            </a:xfrm>
            <a:prstGeom prst="rect">
              <a:avLst/>
            </a:prstGeom>
            <a:noFill/>
            <a:ln w="9525">
              <a:noFill/>
              <a:miter lim="800000"/>
              <a:headEnd/>
              <a:tailEnd/>
            </a:ln>
          </p:spPr>
          <p:txBody>
            <a:bodyPr wrap="none">
              <a:spAutoFit/>
            </a:bodyPr>
            <a:lstStyle/>
            <a:p>
              <a:r>
                <a:rPr lang="fr-FR"/>
                <a:t>3</a:t>
              </a:r>
            </a:p>
          </p:txBody>
        </p:sp>
        <p:sp>
          <p:nvSpPr>
            <p:cNvPr id="12317" name="ZoneTexte 60"/>
            <p:cNvSpPr txBox="1">
              <a:spLocks noChangeArrowheads="1"/>
            </p:cNvSpPr>
            <p:nvPr/>
          </p:nvSpPr>
          <p:spPr bwMode="auto">
            <a:xfrm>
              <a:off x="7224730" y="3143248"/>
              <a:ext cx="419104" cy="369332"/>
            </a:xfrm>
            <a:prstGeom prst="rect">
              <a:avLst/>
            </a:prstGeom>
            <a:noFill/>
            <a:ln w="9525">
              <a:noFill/>
              <a:miter lim="800000"/>
              <a:headEnd/>
              <a:tailEnd/>
            </a:ln>
          </p:spPr>
          <p:txBody>
            <a:bodyPr>
              <a:spAutoFit/>
            </a:bodyPr>
            <a:lstStyle/>
            <a:p>
              <a:r>
                <a:rPr lang="fr-FR"/>
                <a:t>1</a:t>
              </a:r>
            </a:p>
          </p:txBody>
        </p:sp>
      </p:grpSp>
      <mc:AlternateContent xmlns:mc="http://schemas.openxmlformats.org/markup-compatibility/2006" xmlns:a14="http://schemas.microsoft.com/office/drawing/2010/main">
        <mc:Choice Requires="a14">
          <p:sp>
            <p:nvSpPr>
              <p:cNvPr id="12298" name="ZoneTexte 62"/>
              <p:cNvSpPr txBox="1">
                <a:spLocks noChangeArrowheads="1"/>
              </p:cNvSpPr>
              <p:nvPr/>
            </p:nvSpPr>
            <p:spPr bwMode="auto">
              <a:xfrm>
                <a:off x="827584" y="4437112"/>
                <a:ext cx="6811456" cy="2440796"/>
              </a:xfrm>
              <a:prstGeom prst="rect">
                <a:avLst/>
              </a:prstGeom>
              <a:noFill/>
              <a:ln w="9525">
                <a:noFill/>
                <a:miter lim="800000"/>
                <a:headEnd/>
                <a:tailEnd/>
              </a:ln>
            </p:spPr>
            <p:txBody>
              <a:bodyPr wrap="square">
                <a:spAutoFit/>
              </a:bodyPr>
              <a:lstStyle/>
              <a:p>
                <a:pPr algn="just"/>
                <a:r>
                  <a:rPr lang="fr-FR" sz="1700" dirty="0"/>
                  <a:t>D’après le théorème d’Ampère : </a:t>
                </a:r>
              </a:p>
              <a:p>
                <a:pPr algn="just"/>
                <a:endParaRPr lang="fr-FR" sz="1700" i="1" dirty="0">
                  <a:latin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r>
                        <a:rPr lang="fr-FR" sz="1700" i="1" dirty="0" smtClean="0">
                          <a:latin typeface="Cambria Math" panose="02040503050406030204" pitchFamily="18" charset="0"/>
                        </a:rPr>
                        <m:t>𝑛</m:t>
                      </m:r>
                      <m:r>
                        <a:rPr lang="fr-FR" sz="1700" i="1" dirty="0" smtClean="0">
                          <a:latin typeface="Cambria Math" panose="02040503050406030204" pitchFamily="18" charset="0"/>
                        </a:rPr>
                        <m:t> </m:t>
                      </m:r>
                      <m:r>
                        <a:rPr lang="fr-FR" sz="1700" i="1" dirty="0" smtClean="0">
                          <a:latin typeface="Cambria Math" panose="02040503050406030204" pitchFamily="18" charset="0"/>
                        </a:rPr>
                        <m:t>𝐼</m:t>
                      </m:r>
                      <m:r>
                        <a:rPr lang="fr-FR" sz="1700" i="1" dirty="0" smtClean="0">
                          <a:latin typeface="Cambria Math" panose="02040503050406030204" pitchFamily="18" charset="0"/>
                        </a:rPr>
                        <m:t>=</m:t>
                      </m:r>
                      <m:r>
                        <a:rPr lang="fr-FR" sz="1700" i="1" dirty="0" smtClean="0">
                          <a:latin typeface="Cambria Math" panose="02040503050406030204" pitchFamily="18" charset="0"/>
                        </a:rPr>
                        <m:t>𝐻</m:t>
                      </m:r>
                      <m:r>
                        <a:rPr lang="fr-FR" sz="1700" i="1" baseline="-25000" dirty="0">
                          <a:latin typeface="Cambria Math" panose="02040503050406030204" pitchFamily="18" charset="0"/>
                        </a:rPr>
                        <m:t>1</m:t>
                      </m:r>
                      <m:r>
                        <a:rPr lang="fr-FR" sz="1700" i="1" dirty="0">
                          <a:latin typeface="Cambria Math" panose="02040503050406030204" pitchFamily="18" charset="0"/>
                        </a:rPr>
                        <m:t>. ℓ</m:t>
                      </m:r>
                      <m:r>
                        <a:rPr lang="fr-FR" sz="1700" i="1" baseline="-25000" dirty="0">
                          <a:latin typeface="Cambria Math" panose="02040503050406030204" pitchFamily="18" charset="0"/>
                        </a:rPr>
                        <m:t>1</m:t>
                      </m:r>
                      <m:r>
                        <a:rPr lang="fr-FR" sz="1700" i="1" dirty="0" smtClean="0">
                          <a:latin typeface="Cambria Math" panose="02040503050406030204" pitchFamily="18" charset="0"/>
                        </a:rPr>
                        <m:t>+</m:t>
                      </m:r>
                      <m:r>
                        <a:rPr lang="fr-FR" sz="1700" i="1" dirty="0">
                          <a:latin typeface="Cambria Math" panose="02040503050406030204" pitchFamily="18" charset="0"/>
                        </a:rPr>
                        <m:t> </m:t>
                      </m:r>
                      <m:r>
                        <a:rPr lang="fr-FR" sz="1700" i="1" dirty="0">
                          <a:latin typeface="Cambria Math" panose="02040503050406030204" pitchFamily="18" charset="0"/>
                        </a:rPr>
                        <m:t>𝐻</m:t>
                      </m:r>
                      <m:r>
                        <a:rPr lang="fr-FR" sz="1700" i="1" baseline="-25000" dirty="0">
                          <a:latin typeface="Cambria Math" panose="02040503050406030204" pitchFamily="18" charset="0"/>
                        </a:rPr>
                        <m:t>2</m:t>
                      </m:r>
                      <m:r>
                        <a:rPr lang="fr-FR" sz="1700" i="1" dirty="0">
                          <a:latin typeface="Cambria Math" panose="02040503050406030204" pitchFamily="18" charset="0"/>
                        </a:rPr>
                        <m:t>. ℓ</m:t>
                      </m:r>
                      <m:r>
                        <a:rPr lang="fr-FR" sz="1700" i="1" baseline="-25000" dirty="0">
                          <a:latin typeface="Cambria Math" panose="02040503050406030204" pitchFamily="18" charset="0"/>
                        </a:rPr>
                        <m:t>2</m:t>
                      </m:r>
                      <m:r>
                        <a:rPr lang="fr-FR" sz="1700" i="1" dirty="0">
                          <a:latin typeface="Cambria Math" panose="02040503050406030204" pitchFamily="18" charset="0"/>
                        </a:rPr>
                        <m:t>+</m:t>
                      </m:r>
                      <m:r>
                        <a:rPr lang="fr-FR" sz="1700" i="1" dirty="0">
                          <a:latin typeface="Cambria Math" panose="02040503050406030204" pitchFamily="18" charset="0"/>
                        </a:rPr>
                        <m:t>𝐻</m:t>
                      </m:r>
                      <m:r>
                        <a:rPr lang="fr-FR" sz="1700" i="1" baseline="-25000" dirty="0">
                          <a:latin typeface="Cambria Math" panose="02040503050406030204" pitchFamily="18" charset="0"/>
                        </a:rPr>
                        <m:t>3</m:t>
                      </m:r>
                      <m:r>
                        <a:rPr lang="fr-FR" sz="1700" i="1" dirty="0">
                          <a:latin typeface="Cambria Math" panose="02040503050406030204" pitchFamily="18" charset="0"/>
                        </a:rPr>
                        <m:t> . ℓ</m:t>
                      </m:r>
                      <m:r>
                        <a:rPr lang="fr-FR" sz="1700" i="1" baseline="-25000" dirty="0">
                          <a:latin typeface="Cambria Math" panose="02040503050406030204" pitchFamily="18" charset="0"/>
                        </a:rPr>
                        <m:t>3</m:t>
                      </m:r>
                    </m:oMath>
                  </m:oMathPara>
                </a14:m>
                <a:endParaRPr lang="fr-FR" sz="1700" baseline="-25000" dirty="0"/>
              </a:p>
              <a:p>
                <a:pPr algn="just"/>
                <a:endParaRPr lang="fr-FR" sz="1700" dirty="0"/>
              </a:p>
              <a:p>
                <a:pPr algn="just"/>
                <a:r>
                  <a:rPr lang="fr-FR" sz="1700" dirty="0"/>
                  <a:t>Le flux magnétique est conservatif    </a:t>
                </a:r>
              </a:p>
              <a:p>
                <a:pPr algn="just"/>
                <a:r>
                  <a:rPr lang="fr-FR" sz="1700" dirty="0"/>
                  <a:t>         </a:t>
                </a:r>
              </a:p>
              <a:p>
                <a:pPr algn="ctr"/>
                <a14:m>
                  <m:oMathPara xmlns:m="http://schemas.openxmlformats.org/officeDocument/2006/math">
                    <m:oMathParaPr>
                      <m:jc m:val="centerGroup"/>
                    </m:oMathParaPr>
                    <m:oMath xmlns:m="http://schemas.openxmlformats.org/officeDocument/2006/math">
                      <m:r>
                        <a:rPr lang="fr-FR" sz="1700" i="1" dirty="0" smtClean="0">
                          <a:latin typeface="Cambria Math" panose="02040503050406030204" pitchFamily="18" charset="0"/>
                        </a:rPr>
                        <m:t>Ф </m:t>
                      </m:r>
                      <m:r>
                        <a:rPr lang="fr-FR" sz="1700" i="1" dirty="0">
                          <a:latin typeface="Cambria Math" panose="02040503050406030204" pitchFamily="18" charset="0"/>
                        </a:rPr>
                        <m:t>=</m:t>
                      </m:r>
                      <m:r>
                        <a:rPr lang="fr-FR" sz="1700" i="1" dirty="0">
                          <a:latin typeface="Cambria Math" panose="02040503050406030204" pitchFamily="18" charset="0"/>
                        </a:rPr>
                        <m:t>𝐵</m:t>
                      </m:r>
                      <m:r>
                        <a:rPr lang="fr-FR" sz="1700" i="1" baseline="-25000" dirty="0">
                          <a:latin typeface="Cambria Math" panose="02040503050406030204" pitchFamily="18" charset="0"/>
                        </a:rPr>
                        <m:t>1</m:t>
                      </m:r>
                      <m:r>
                        <a:rPr lang="fr-FR" sz="1700" i="1" dirty="0">
                          <a:latin typeface="Cambria Math" panose="02040503050406030204" pitchFamily="18" charset="0"/>
                        </a:rPr>
                        <m:t>𝑆</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a:latin typeface="Cambria Math" panose="02040503050406030204" pitchFamily="18" charset="0"/>
                        </a:rPr>
                        <m:t>𝐵</m:t>
                      </m:r>
                      <m:r>
                        <a:rPr lang="fr-FR" sz="1700" i="1" baseline="-25000" dirty="0">
                          <a:latin typeface="Cambria Math" panose="02040503050406030204" pitchFamily="18" charset="0"/>
                        </a:rPr>
                        <m:t>2</m:t>
                      </m:r>
                      <m:r>
                        <a:rPr lang="fr-FR" sz="1700" i="1" dirty="0">
                          <a:latin typeface="Cambria Math" panose="02040503050406030204" pitchFamily="18" charset="0"/>
                        </a:rPr>
                        <m:t>𝑆</m:t>
                      </m:r>
                      <m:r>
                        <a:rPr lang="fr-FR" sz="1700" i="1" baseline="-25000" dirty="0">
                          <a:latin typeface="Cambria Math" panose="02040503050406030204" pitchFamily="18" charset="0"/>
                        </a:rPr>
                        <m:t>2</m:t>
                      </m:r>
                      <m:r>
                        <a:rPr lang="fr-FR" sz="1700" i="1" dirty="0">
                          <a:latin typeface="Cambria Math" panose="02040503050406030204" pitchFamily="18" charset="0"/>
                        </a:rPr>
                        <m:t>=</m:t>
                      </m:r>
                      <m:r>
                        <a:rPr lang="fr-FR" sz="1700" i="1" dirty="0">
                          <a:latin typeface="Cambria Math" panose="02040503050406030204" pitchFamily="18" charset="0"/>
                        </a:rPr>
                        <m:t>𝐵</m:t>
                      </m:r>
                      <m:r>
                        <a:rPr lang="fr-FR" sz="1700" i="1" baseline="-25000" dirty="0">
                          <a:latin typeface="Cambria Math" panose="02040503050406030204" pitchFamily="18" charset="0"/>
                        </a:rPr>
                        <m:t>3</m:t>
                      </m:r>
                      <m:r>
                        <a:rPr lang="fr-FR" sz="1700" i="1" dirty="0">
                          <a:latin typeface="Cambria Math" panose="02040503050406030204" pitchFamily="18" charset="0"/>
                        </a:rPr>
                        <m:t>𝑆</m:t>
                      </m:r>
                      <m:r>
                        <a:rPr lang="fr-FR" sz="1700" i="1" baseline="-25000" dirty="0">
                          <a:latin typeface="Cambria Math" panose="02040503050406030204" pitchFamily="18" charset="0"/>
                        </a:rPr>
                        <m:t>3</m:t>
                      </m:r>
                    </m:oMath>
                  </m:oMathPara>
                </a14:m>
                <a:endParaRPr lang="fr-FR" sz="1700" dirty="0"/>
              </a:p>
              <a:p>
                <a:pPr algn="just"/>
                <a:endParaRPr lang="fr-FR" sz="1700" dirty="0"/>
              </a:p>
              <a:p>
                <a:pPr algn="just"/>
                <a:endParaRPr lang="fr-FR" sz="1700" dirty="0"/>
              </a:p>
            </p:txBody>
          </p:sp>
        </mc:Choice>
        <mc:Fallback xmlns="">
          <p:sp>
            <p:nvSpPr>
              <p:cNvPr id="12298" name="ZoneTexte 62"/>
              <p:cNvSpPr txBox="1">
                <a:spLocks noRot="1" noChangeAspect="1" noMove="1" noResize="1" noEditPoints="1" noAdjustHandles="1" noChangeArrowheads="1" noChangeShapeType="1" noTextEdit="1"/>
              </p:cNvSpPr>
              <p:nvPr/>
            </p:nvSpPr>
            <p:spPr bwMode="auto">
              <a:xfrm>
                <a:off x="827584" y="4437112"/>
                <a:ext cx="6811456" cy="2440796"/>
              </a:xfrm>
              <a:prstGeom prst="rect">
                <a:avLst/>
              </a:prstGeom>
              <a:blipFill>
                <a:blip r:embed="rId2"/>
                <a:stretch>
                  <a:fillRect l="-627" t="-1000"/>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BE0ADFF-388A-495D-8AE3-247A3E070EC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14</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298">
                                            <p:txEl>
                                              <p:pRg st="0" end="0"/>
                                            </p:txEl>
                                          </p:spTgt>
                                        </p:tgtEl>
                                        <p:attrNameLst>
                                          <p:attrName>style.visibility</p:attrName>
                                        </p:attrNameLst>
                                      </p:cBhvr>
                                      <p:to>
                                        <p:strVal val="visible"/>
                                      </p:to>
                                    </p:set>
                                    <p:animEffect transition="in" filter="checkerboard(across)">
                                      <p:cBhvr>
                                        <p:cTn id="12" dur="500"/>
                                        <p:tgtEl>
                                          <p:spTgt spid="122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298">
                                            <p:txEl>
                                              <p:pRg st="2" end="2"/>
                                            </p:txEl>
                                          </p:spTgt>
                                        </p:tgtEl>
                                        <p:attrNameLst>
                                          <p:attrName>style.visibility</p:attrName>
                                        </p:attrNameLst>
                                      </p:cBhvr>
                                      <p:to>
                                        <p:strVal val="visible"/>
                                      </p:to>
                                    </p:set>
                                    <p:animEffect transition="in" filter="checkerboard(across)">
                                      <p:cBhvr>
                                        <p:cTn id="17" dur="500"/>
                                        <p:tgtEl>
                                          <p:spTgt spid="122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298">
                                            <p:txEl>
                                              <p:pRg st="4" end="4"/>
                                            </p:txEl>
                                          </p:spTgt>
                                        </p:tgtEl>
                                        <p:attrNameLst>
                                          <p:attrName>style.visibility</p:attrName>
                                        </p:attrNameLst>
                                      </p:cBhvr>
                                      <p:to>
                                        <p:strVal val="visible"/>
                                      </p:to>
                                    </p:set>
                                    <p:animEffect transition="in" filter="checkerboard(across)">
                                      <p:cBhvr>
                                        <p:cTn id="22" dur="500"/>
                                        <p:tgtEl>
                                          <p:spTgt spid="1229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2298">
                                            <p:txEl>
                                              <p:pRg st="5" end="5"/>
                                            </p:txEl>
                                          </p:spTgt>
                                        </p:tgtEl>
                                        <p:attrNameLst>
                                          <p:attrName>style.visibility</p:attrName>
                                        </p:attrNameLst>
                                      </p:cBhvr>
                                      <p:to>
                                        <p:strVal val="visible"/>
                                      </p:to>
                                    </p:set>
                                    <p:animEffect transition="in" filter="checkerboard(across)">
                                      <p:cBhvr>
                                        <p:cTn id="27" dur="500"/>
                                        <p:tgtEl>
                                          <p:spTgt spid="1229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2298">
                                            <p:txEl>
                                              <p:pRg st="6" end="6"/>
                                            </p:txEl>
                                          </p:spTgt>
                                        </p:tgtEl>
                                        <p:attrNameLst>
                                          <p:attrName>style.visibility</p:attrName>
                                        </p:attrNameLst>
                                      </p:cBhvr>
                                      <p:to>
                                        <p:strVal val="visible"/>
                                      </p:to>
                                    </p:set>
                                    <p:animEffect transition="in" filter="checkerboard(across)">
                                      <p:cBhvr>
                                        <p:cTn id="32" dur="500"/>
                                        <p:tgtEl>
                                          <p:spTgt spid="122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grpSp>
        <p:nvGrpSpPr>
          <p:cNvPr id="2" name="Groupe 61"/>
          <p:cNvGrpSpPr>
            <a:grpSpLocks/>
          </p:cNvGrpSpPr>
          <p:nvPr/>
        </p:nvGrpSpPr>
        <p:grpSpPr bwMode="auto">
          <a:xfrm>
            <a:off x="3923928" y="1499767"/>
            <a:ext cx="5643562" cy="2184400"/>
            <a:chOff x="3428992" y="2071678"/>
            <a:chExt cx="5643602" cy="2184400"/>
          </a:xfrm>
        </p:grpSpPr>
        <p:grpSp>
          <p:nvGrpSpPr>
            <p:cNvPr id="12302" name="Group 4"/>
            <p:cNvGrpSpPr>
              <a:grpSpLocks/>
            </p:cNvGrpSpPr>
            <p:nvPr/>
          </p:nvGrpSpPr>
          <p:grpSpPr bwMode="auto">
            <a:xfrm>
              <a:off x="4559332" y="2249478"/>
              <a:ext cx="2925762" cy="1838325"/>
              <a:chOff x="1931" y="2417"/>
              <a:chExt cx="4607" cy="2895"/>
            </a:xfrm>
          </p:grpSpPr>
          <p:sp>
            <p:nvSpPr>
              <p:cNvPr id="12318" name="Line 5"/>
              <p:cNvSpPr>
                <a:spLocks noChangeShapeType="1"/>
              </p:cNvSpPr>
              <p:nvPr/>
            </p:nvSpPr>
            <p:spPr bwMode="auto">
              <a:xfrm>
                <a:off x="4938" y="2597"/>
                <a:ext cx="0" cy="180"/>
              </a:xfrm>
              <a:prstGeom prst="line">
                <a:avLst/>
              </a:prstGeom>
              <a:noFill/>
              <a:ln w="9525">
                <a:solidFill>
                  <a:srgbClr val="000000"/>
                </a:solidFill>
                <a:round/>
                <a:headEnd/>
                <a:tailEnd/>
              </a:ln>
            </p:spPr>
            <p:txBody>
              <a:bodyPr/>
              <a:lstStyle/>
              <a:p>
                <a:endParaRPr lang="fr-FR"/>
              </a:p>
            </p:txBody>
          </p:sp>
          <p:sp>
            <p:nvSpPr>
              <p:cNvPr id="12319" name="AutoShape 6"/>
              <p:cNvSpPr>
                <a:spLocks noChangeArrowheads="1"/>
              </p:cNvSpPr>
              <p:nvPr/>
            </p:nvSpPr>
            <p:spPr bwMode="auto">
              <a:xfrm>
                <a:off x="3578" y="2437"/>
                <a:ext cx="1440" cy="6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90 w 21600"/>
                  <a:gd name="T13" fmla="*/ 0 h 21600"/>
                  <a:gd name="T14" fmla="*/ 21210 w 21600"/>
                  <a:gd name="T15" fmla="*/ 7898 h 21600"/>
                </a:gdLst>
                <a:ahLst/>
                <a:cxnLst>
                  <a:cxn ang="T8">
                    <a:pos x="T0" y="T1"/>
                  </a:cxn>
                  <a:cxn ang="T9">
                    <a:pos x="T2" y="T3"/>
                  </a:cxn>
                  <a:cxn ang="T10">
                    <a:pos x="T4" y="T5"/>
                  </a:cxn>
                  <a:cxn ang="T11">
                    <a:pos x="T6" y="T7"/>
                  </a:cxn>
                </a:cxnLst>
                <a:rect l="T12" t="T13" r="T14" b="T15"/>
                <a:pathLst>
                  <a:path w="21600" h="21600">
                    <a:moveTo>
                      <a:pt x="1393" y="5494"/>
                    </a:moveTo>
                    <a:cubicBezTo>
                      <a:pt x="3307" y="2099"/>
                      <a:pt x="6902" y="-1"/>
                      <a:pt x="10800" y="0"/>
                    </a:cubicBezTo>
                    <a:cubicBezTo>
                      <a:pt x="14697" y="0"/>
                      <a:pt x="18292" y="2099"/>
                      <a:pt x="20206" y="5494"/>
                    </a:cubicBezTo>
                    <a:cubicBezTo>
                      <a:pt x="18292" y="2099"/>
                      <a:pt x="14697" y="-1"/>
                      <a:pt x="10799" y="0"/>
                    </a:cubicBezTo>
                    <a:cubicBezTo>
                      <a:pt x="6902" y="0"/>
                      <a:pt x="3307" y="2099"/>
                      <a:pt x="1393" y="5494"/>
                    </a:cubicBezTo>
                    <a:close/>
                  </a:path>
                </a:pathLst>
              </a:custGeom>
              <a:solidFill>
                <a:srgbClr val="FFFFFF"/>
              </a:solidFill>
              <a:ln w="9525">
                <a:solidFill>
                  <a:srgbClr val="000000"/>
                </a:solidFill>
                <a:miter lim="800000"/>
                <a:headEnd/>
                <a:tailEnd/>
              </a:ln>
            </p:spPr>
            <p:txBody>
              <a:bodyPr/>
              <a:lstStyle/>
              <a:p>
                <a:endParaRPr lang="fr-FR"/>
              </a:p>
            </p:txBody>
          </p:sp>
          <p:sp>
            <p:nvSpPr>
              <p:cNvPr id="12320" name="AutoShape 7"/>
              <p:cNvSpPr>
                <a:spLocks noChangeArrowheads="1"/>
              </p:cNvSpPr>
              <p:nvPr/>
            </p:nvSpPr>
            <p:spPr bwMode="auto">
              <a:xfrm>
                <a:off x="3658" y="3057"/>
                <a:ext cx="126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1 w 21600"/>
                  <a:gd name="T13" fmla="*/ 0 h 21600"/>
                  <a:gd name="T14" fmla="*/ 21309 w 21600"/>
                  <a:gd name="T15" fmla="*/ 8310 h 21600"/>
                </a:gdLst>
                <a:ahLst/>
                <a:cxnLst>
                  <a:cxn ang="T8">
                    <a:pos x="T0" y="T1"/>
                  </a:cxn>
                  <a:cxn ang="T9">
                    <a:pos x="T2" y="T3"/>
                  </a:cxn>
                  <a:cxn ang="T10">
                    <a:pos x="T4" y="T5"/>
                  </a:cxn>
                  <a:cxn ang="T11">
                    <a:pos x="T6" y="T7"/>
                  </a:cxn>
                </a:cxnLst>
                <a:rect l="T12" t="T13" r="T14" b="T15"/>
                <a:pathLst>
                  <a:path w="21600" h="21600">
                    <a:moveTo>
                      <a:pt x="1217" y="5818"/>
                    </a:moveTo>
                    <a:cubicBezTo>
                      <a:pt x="3075" y="2243"/>
                      <a:pt x="6770" y="-1"/>
                      <a:pt x="10800" y="0"/>
                    </a:cubicBezTo>
                    <a:cubicBezTo>
                      <a:pt x="14829" y="0"/>
                      <a:pt x="18524" y="2243"/>
                      <a:pt x="20382" y="5818"/>
                    </a:cubicBezTo>
                    <a:cubicBezTo>
                      <a:pt x="18524" y="2243"/>
                      <a:pt x="14829" y="-1"/>
                      <a:pt x="10799" y="0"/>
                    </a:cubicBezTo>
                    <a:cubicBezTo>
                      <a:pt x="6770" y="0"/>
                      <a:pt x="3075" y="2243"/>
                      <a:pt x="1217" y="5818"/>
                    </a:cubicBezTo>
                    <a:close/>
                  </a:path>
                </a:pathLst>
              </a:custGeom>
              <a:solidFill>
                <a:srgbClr val="FFFFFF"/>
              </a:solidFill>
              <a:ln w="9525">
                <a:solidFill>
                  <a:srgbClr val="000000"/>
                </a:solidFill>
                <a:miter lim="800000"/>
                <a:headEnd/>
                <a:tailEnd/>
              </a:ln>
            </p:spPr>
            <p:txBody>
              <a:bodyPr/>
              <a:lstStyle/>
              <a:p>
                <a:endParaRPr lang="fr-FR"/>
              </a:p>
            </p:txBody>
          </p:sp>
          <p:sp>
            <p:nvSpPr>
              <p:cNvPr id="12321" name="Line 8"/>
              <p:cNvSpPr>
                <a:spLocks noChangeShapeType="1"/>
              </p:cNvSpPr>
              <p:nvPr/>
            </p:nvSpPr>
            <p:spPr bwMode="auto">
              <a:xfrm>
                <a:off x="4838" y="3037"/>
                <a:ext cx="0" cy="180"/>
              </a:xfrm>
              <a:prstGeom prst="line">
                <a:avLst/>
              </a:prstGeom>
              <a:noFill/>
              <a:ln w="9525">
                <a:solidFill>
                  <a:srgbClr val="000000"/>
                </a:solidFill>
                <a:round/>
                <a:headEnd/>
                <a:tailEnd/>
              </a:ln>
            </p:spPr>
            <p:txBody>
              <a:bodyPr/>
              <a:lstStyle/>
              <a:p>
                <a:endParaRPr lang="fr-FR"/>
              </a:p>
            </p:txBody>
          </p:sp>
          <p:sp>
            <p:nvSpPr>
              <p:cNvPr id="12322" name="AutoShape 9"/>
              <p:cNvSpPr>
                <a:spLocks noChangeArrowheads="1"/>
              </p:cNvSpPr>
              <p:nvPr/>
            </p:nvSpPr>
            <p:spPr bwMode="auto">
              <a:xfrm rot="-2522966">
                <a:off x="1931" y="2780"/>
                <a:ext cx="1865" cy="5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93 w 21600"/>
                  <a:gd name="T13" fmla="*/ 0 h 21600"/>
                  <a:gd name="T14" fmla="*/ 21507 w 21600"/>
                  <a:gd name="T15" fmla="*/ 9421 h 21600"/>
                </a:gdLst>
                <a:ahLst/>
                <a:cxnLst>
                  <a:cxn ang="T8">
                    <a:pos x="T0" y="T1"/>
                  </a:cxn>
                  <a:cxn ang="T9">
                    <a:pos x="T2" y="T3"/>
                  </a:cxn>
                  <a:cxn ang="T10">
                    <a:pos x="T4" y="T5"/>
                  </a:cxn>
                  <a:cxn ang="T11">
                    <a:pos x="T6" y="T7"/>
                  </a:cxn>
                </a:cxnLst>
                <a:rect l="T12" t="T13" r="T14" b="T15"/>
                <a:pathLst>
                  <a:path w="21600" h="21600">
                    <a:moveTo>
                      <a:pt x="776" y="6777"/>
                    </a:moveTo>
                    <a:cubicBezTo>
                      <a:pt x="2419" y="2683"/>
                      <a:pt x="6388" y="-1"/>
                      <a:pt x="10800" y="0"/>
                    </a:cubicBezTo>
                    <a:cubicBezTo>
                      <a:pt x="15211" y="0"/>
                      <a:pt x="19180" y="2683"/>
                      <a:pt x="20823" y="6777"/>
                    </a:cubicBezTo>
                    <a:cubicBezTo>
                      <a:pt x="19180" y="2683"/>
                      <a:pt x="15211" y="-1"/>
                      <a:pt x="10799" y="0"/>
                    </a:cubicBezTo>
                    <a:cubicBezTo>
                      <a:pt x="6388" y="0"/>
                      <a:pt x="2419" y="2683"/>
                      <a:pt x="776" y="6777"/>
                    </a:cubicBezTo>
                    <a:close/>
                  </a:path>
                </a:pathLst>
              </a:custGeom>
              <a:solidFill>
                <a:srgbClr val="FFFFFF"/>
              </a:solidFill>
              <a:ln w="9525">
                <a:solidFill>
                  <a:srgbClr val="000000"/>
                </a:solidFill>
                <a:miter lim="800000"/>
                <a:headEnd/>
                <a:tailEnd/>
              </a:ln>
            </p:spPr>
            <p:txBody>
              <a:bodyPr/>
              <a:lstStyle/>
              <a:p>
                <a:endParaRPr lang="fr-FR"/>
              </a:p>
            </p:txBody>
          </p:sp>
          <p:sp>
            <p:nvSpPr>
              <p:cNvPr id="12323" name="AutoShape 10"/>
              <p:cNvSpPr>
                <a:spLocks noChangeArrowheads="1"/>
              </p:cNvSpPr>
              <p:nvPr/>
            </p:nvSpPr>
            <p:spPr bwMode="auto">
              <a:xfrm rot="-3596538">
                <a:off x="3168" y="3667"/>
                <a:ext cx="126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1 w 21600"/>
                  <a:gd name="T13" fmla="*/ 0 h 21600"/>
                  <a:gd name="T14" fmla="*/ 21309 w 21600"/>
                  <a:gd name="T15" fmla="*/ 8310 h 21600"/>
                </a:gdLst>
                <a:ahLst/>
                <a:cxnLst>
                  <a:cxn ang="T8">
                    <a:pos x="T0" y="T1"/>
                  </a:cxn>
                  <a:cxn ang="T9">
                    <a:pos x="T2" y="T3"/>
                  </a:cxn>
                  <a:cxn ang="T10">
                    <a:pos x="T4" y="T5"/>
                  </a:cxn>
                  <a:cxn ang="T11">
                    <a:pos x="T6" y="T7"/>
                  </a:cxn>
                </a:cxnLst>
                <a:rect l="T12" t="T13" r="T14" b="T15"/>
                <a:pathLst>
                  <a:path w="21600" h="21600">
                    <a:moveTo>
                      <a:pt x="1217" y="5818"/>
                    </a:moveTo>
                    <a:cubicBezTo>
                      <a:pt x="3075" y="2243"/>
                      <a:pt x="6770" y="-1"/>
                      <a:pt x="10800" y="0"/>
                    </a:cubicBezTo>
                    <a:cubicBezTo>
                      <a:pt x="14829" y="0"/>
                      <a:pt x="18524" y="2243"/>
                      <a:pt x="20382" y="5818"/>
                    </a:cubicBezTo>
                    <a:cubicBezTo>
                      <a:pt x="18524" y="2243"/>
                      <a:pt x="14829" y="-1"/>
                      <a:pt x="10799" y="0"/>
                    </a:cubicBezTo>
                    <a:cubicBezTo>
                      <a:pt x="6770" y="0"/>
                      <a:pt x="3075" y="2243"/>
                      <a:pt x="1217" y="5818"/>
                    </a:cubicBezTo>
                    <a:close/>
                  </a:path>
                </a:pathLst>
              </a:custGeom>
              <a:solidFill>
                <a:srgbClr val="FFFFFF"/>
              </a:solidFill>
              <a:ln w="9525">
                <a:solidFill>
                  <a:srgbClr val="000000"/>
                </a:solidFill>
                <a:miter lim="800000"/>
                <a:headEnd/>
                <a:tailEnd/>
              </a:ln>
            </p:spPr>
            <p:txBody>
              <a:bodyPr/>
              <a:lstStyle/>
              <a:p>
                <a:endParaRPr lang="fr-FR"/>
              </a:p>
            </p:txBody>
          </p:sp>
          <p:sp>
            <p:nvSpPr>
              <p:cNvPr id="12324" name="Line 11"/>
              <p:cNvSpPr>
                <a:spLocks noChangeShapeType="1"/>
              </p:cNvSpPr>
              <p:nvPr/>
            </p:nvSpPr>
            <p:spPr bwMode="auto">
              <a:xfrm>
                <a:off x="3738" y="3257"/>
                <a:ext cx="180" cy="180"/>
              </a:xfrm>
              <a:prstGeom prst="line">
                <a:avLst/>
              </a:prstGeom>
              <a:noFill/>
              <a:ln w="9525">
                <a:solidFill>
                  <a:srgbClr val="000000"/>
                </a:solidFill>
                <a:round/>
                <a:headEnd/>
                <a:tailEnd/>
              </a:ln>
            </p:spPr>
            <p:txBody>
              <a:bodyPr/>
              <a:lstStyle/>
              <a:p>
                <a:endParaRPr lang="fr-FR"/>
              </a:p>
            </p:txBody>
          </p:sp>
          <p:sp>
            <p:nvSpPr>
              <p:cNvPr id="12325" name="Line 12"/>
              <p:cNvSpPr>
                <a:spLocks noChangeShapeType="1"/>
              </p:cNvSpPr>
              <p:nvPr/>
            </p:nvSpPr>
            <p:spPr bwMode="auto">
              <a:xfrm>
                <a:off x="3458" y="2417"/>
                <a:ext cx="180" cy="180"/>
              </a:xfrm>
              <a:prstGeom prst="line">
                <a:avLst/>
              </a:prstGeom>
              <a:noFill/>
              <a:ln w="9525">
                <a:solidFill>
                  <a:srgbClr val="000000"/>
                </a:solidFill>
                <a:round/>
                <a:headEnd/>
                <a:tailEnd/>
              </a:ln>
            </p:spPr>
            <p:txBody>
              <a:bodyPr/>
              <a:lstStyle/>
              <a:p>
                <a:endParaRPr lang="fr-FR"/>
              </a:p>
            </p:txBody>
          </p:sp>
          <p:sp>
            <p:nvSpPr>
              <p:cNvPr id="12326" name="Line 13"/>
              <p:cNvSpPr>
                <a:spLocks noChangeShapeType="1"/>
              </p:cNvSpPr>
              <p:nvPr/>
            </p:nvSpPr>
            <p:spPr bwMode="auto">
              <a:xfrm rot="-356201" flipH="1" flipV="1">
                <a:off x="2860" y="4136"/>
                <a:ext cx="505" cy="364"/>
              </a:xfrm>
              <a:prstGeom prst="line">
                <a:avLst/>
              </a:prstGeom>
              <a:noFill/>
              <a:ln w="9525">
                <a:solidFill>
                  <a:srgbClr val="000000"/>
                </a:solidFill>
                <a:round/>
                <a:headEnd/>
                <a:tailEnd/>
              </a:ln>
            </p:spPr>
            <p:txBody>
              <a:bodyPr/>
              <a:lstStyle/>
              <a:p>
                <a:endParaRPr lang="fr-FR"/>
              </a:p>
            </p:txBody>
          </p:sp>
          <p:sp>
            <p:nvSpPr>
              <p:cNvPr id="12327" name="Line 14"/>
              <p:cNvSpPr>
                <a:spLocks noChangeShapeType="1"/>
              </p:cNvSpPr>
              <p:nvPr/>
            </p:nvSpPr>
            <p:spPr bwMode="auto">
              <a:xfrm flipH="1" flipV="1">
                <a:off x="2118" y="3577"/>
                <a:ext cx="360" cy="360"/>
              </a:xfrm>
              <a:prstGeom prst="line">
                <a:avLst/>
              </a:prstGeom>
              <a:noFill/>
              <a:ln w="9525">
                <a:solidFill>
                  <a:srgbClr val="000000"/>
                </a:solidFill>
                <a:round/>
                <a:headEnd/>
                <a:tailEnd/>
              </a:ln>
            </p:spPr>
            <p:txBody>
              <a:bodyPr/>
              <a:lstStyle/>
              <a:p>
                <a:endParaRPr lang="fr-FR"/>
              </a:p>
            </p:txBody>
          </p:sp>
          <p:sp>
            <p:nvSpPr>
              <p:cNvPr id="12328" name="AutoShape 15"/>
              <p:cNvSpPr>
                <a:spLocks noChangeArrowheads="1"/>
              </p:cNvSpPr>
              <p:nvPr/>
            </p:nvSpPr>
            <p:spPr bwMode="auto">
              <a:xfrm rot="5400000">
                <a:off x="3468" y="2167"/>
                <a:ext cx="2460" cy="3680"/>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114 w 21600"/>
                  <a:gd name="T13" fmla="*/ 0 h 21600"/>
                  <a:gd name="T14" fmla="*/ 21486 w 21600"/>
                  <a:gd name="T15" fmla="*/ 12350 h 21600"/>
                </a:gdLst>
                <a:ahLst/>
                <a:cxnLst>
                  <a:cxn ang="T8">
                    <a:pos x="T0" y="T1"/>
                  </a:cxn>
                  <a:cxn ang="T9">
                    <a:pos x="T2" y="T3"/>
                  </a:cxn>
                  <a:cxn ang="T10">
                    <a:pos x="T4" y="T5"/>
                  </a:cxn>
                  <a:cxn ang="T11">
                    <a:pos x="T6" y="T7"/>
                  </a:cxn>
                </a:cxnLst>
                <a:rect l="T12" t="T13" r="T14" b="T15"/>
                <a:pathLst>
                  <a:path w="21600" h="21600">
                    <a:moveTo>
                      <a:pt x="95" y="9363"/>
                    </a:moveTo>
                    <a:cubicBezTo>
                      <a:pt x="815" y="4002"/>
                      <a:pt x="5390" y="-1"/>
                      <a:pt x="10800" y="0"/>
                    </a:cubicBezTo>
                    <a:cubicBezTo>
                      <a:pt x="16209" y="0"/>
                      <a:pt x="20784" y="4002"/>
                      <a:pt x="21504" y="9363"/>
                    </a:cubicBezTo>
                    <a:cubicBezTo>
                      <a:pt x="20784" y="4002"/>
                      <a:pt x="16209" y="-1"/>
                      <a:pt x="10799" y="0"/>
                    </a:cubicBezTo>
                    <a:cubicBezTo>
                      <a:pt x="5390" y="0"/>
                      <a:pt x="815" y="4002"/>
                      <a:pt x="95" y="9363"/>
                    </a:cubicBezTo>
                    <a:close/>
                  </a:path>
                </a:pathLst>
              </a:custGeom>
              <a:solidFill>
                <a:srgbClr val="FFFFFF"/>
              </a:solidFill>
              <a:ln w="9525">
                <a:solidFill>
                  <a:srgbClr val="000000"/>
                </a:solidFill>
                <a:miter lim="800000"/>
                <a:headEnd/>
                <a:tailEnd/>
              </a:ln>
            </p:spPr>
            <p:txBody>
              <a:bodyPr/>
              <a:lstStyle/>
              <a:p>
                <a:endParaRPr lang="fr-FR"/>
              </a:p>
            </p:txBody>
          </p:sp>
          <p:sp>
            <p:nvSpPr>
              <p:cNvPr id="12329" name="Arc 16"/>
              <p:cNvSpPr>
                <a:spLocks/>
              </p:cNvSpPr>
              <p:nvPr/>
            </p:nvSpPr>
            <p:spPr bwMode="auto">
              <a:xfrm rot="10579640">
                <a:off x="2497" y="3861"/>
                <a:ext cx="2680" cy="1451"/>
              </a:xfrm>
              <a:custGeom>
                <a:avLst/>
                <a:gdLst>
                  <a:gd name="T0" fmla="*/ 0 w 21600"/>
                  <a:gd name="T1" fmla="*/ 0 h 21818"/>
                  <a:gd name="T2" fmla="*/ 1 w 21600"/>
                  <a:gd name="T3" fmla="*/ 0 h 21818"/>
                  <a:gd name="T4" fmla="*/ 0 w 21600"/>
                  <a:gd name="T5" fmla="*/ 0 h 21818"/>
                  <a:gd name="T6" fmla="*/ 0 60000 65536"/>
                  <a:gd name="T7" fmla="*/ 0 60000 65536"/>
                  <a:gd name="T8" fmla="*/ 0 60000 65536"/>
                  <a:gd name="T9" fmla="*/ 0 w 21600"/>
                  <a:gd name="T10" fmla="*/ 0 h 21818"/>
                  <a:gd name="T11" fmla="*/ 21600 w 21600"/>
                  <a:gd name="T12" fmla="*/ 21818 h 21818"/>
                </a:gdLst>
                <a:ahLst/>
                <a:cxnLst>
                  <a:cxn ang="T6">
                    <a:pos x="T0" y="T1"/>
                  </a:cxn>
                  <a:cxn ang="T7">
                    <a:pos x="T2" y="T3"/>
                  </a:cxn>
                  <a:cxn ang="T8">
                    <a:pos x="T4" y="T5"/>
                  </a:cxn>
                </a:cxnLst>
                <a:rect l="T9" t="T10" r="T11" b="T12"/>
                <a:pathLst>
                  <a:path w="21600" h="21818" fill="none" extrusionOk="0">
                    <a:moveTo>
                      <a:pt x="938" y="0"/>
                    </a:moveTo>
                    <a:cubicBezTo>
                      <a:pt x="12492" y="503"/>
                      <a:pt x="21600" y="10015"/>
                      <a:pt x="21600" y="21580"/>
                    </a:cubicBezTo>
                    <a:cubicBezTo>
                      <a:pt x="21600" y="21659"/>
                      <a:pt x="21599" y="21738"/>
                      <a:pt x="21598" y="21817"/>
                    </a:cubicBezTo>
                  </a:path>
                  <a:path w="21600" h="21818" stroke="0" extrusionOk="0">
                    <a:moveTo>
                      <a:pt x="938" y="0"/>
                    </a:moveTo>
                    <a:cubicBezTo>
                      <a:pt x="12492" y="503"/>
                      <a:pt x="21600" y="10015"/>
                      <a:pt x="21600" y="21580"/>
                    </a:cubicBezTo>
                    <a:cubicBezTo>
                      <a:pt x="21600" y="21659"/>
                      <a:pt x="21599" y="21738"/>
                      <a:pt x="21598" y="21817"/>
                    </a:cubicBezTo>
                    <a:lnTo>
                      <a:pt x="0" y="21580"/>
                    </a:lnTo>
                    <a:close/>
                  </a:path>
                </a:pathLst>
              </a:custGeom>
              <a:noFill/>
              <a:ln w="9525">
                <a:solidFill>
                  <a:srgbClr val="000000"/>
                </a:solidFill>
                <a:round/>
                <a:headEnd/>
                <a:tailEnd/>
              </a:ln>
            </p:spPr>
            <p:txBody>
              <a:bodyPr/>
              <a:lstStyle/>
              <a:p>
                <a:endParaRPr lang="fr-FR"/>
              </a:p>
            </p:txBody>
          </p:sp>
          <p:sp>
            <p:nvSpPr>
              <p:cNvPr id="12330" name="AutoShape 17"/>
              <p:cNvSpPr>
                <a:spLocks noChangeArrowheads="1"/>
              </p:cNvSpPr>
              <p:nvPr/>
            </p:nvSpPr>
            <p:spPr bwMode="auto">
              <a:xfrm rot="5400000">
                <a:off x="3638" y="2417"/>
                <a:ext cx="1980" cy="3180"/>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109 w 21600"/>
                  <a:gd name="T13" fmla="*/ 0 h 21600"/>
                  <a:gd name="T14" fmla="*/ 21491 w 21600"/>
                  <a:gd name="T15" fmla="*/ 12349 h 21600"/>
                </a:gdLst>
                <a:ahLst/>
                <a:cxnLst>
                  <a:cxn ang="T8">
                    <a:pos x="T0" y="T1"/>
                  </a:cxn>
                  <a:cxn ang="T9">
                    <a:pos x="T2" y="T3"/>
                  </a:cxn>
                  <a:cxn ang="T10">
                    <a:pos x="T4" y="T5"/>
                  </a:cxn>
                  <a:cxn ang="T11">
                    <a:pos x="T6" y="T7"/>
                  </a:cxn>
                </a:cxnLst>
                <a:rect l="T12" t="T13" r="T14" b="T15"/>
                <a:pathLst>
                  <a:path w="21600" h="21600">
                    <a:moveTo>
                      <a:pt x="95" y="9363"/>
                    </a:moveTo>
                    <a:cubicBezTo>
                      <a:pt x="815" y="4002"/>
                      <a:pt x="5390" y="-1"/>
                      <a:pt x="10800" y="0"/>
                    </a:cubicBezTo>
                    <a:cubicBezTo>
                      <a:pt x="16209" y="0"/>
                      <a:pt x="20784" y="4002"/>
                      <a:pt x="21504" y="9363"/>
                    </a:cubicBezTo>
                    <a:cubicBezTo>
                      <a:pt x="20784" y="4002"/>
                      <a:pt x="16209" y="-1"/>
                      <a:pt x="10799" y="0"/>
                    </a:cubicBezTo>
                    <a:cubicBezTo>
                      <a:pt x="5390" y="0"/>
                      <a:pt x="815" y="4002"/>
                      <a:pt x="95" y="9363"/>
                    </a:cubicBezTo>
                    <a:close/>
                  </a:path>
                </a:pathLst>
              </a:custGeom>
              <a:solidFill>
                <a:srgbClr val="FFFFFF"/>
              </a:solidFill>
              <a:ln w="9525">
                <a:solidFill>
                  <a:srgbClr val="000000"/>
                </a:solidFill>
                <a:miter lim="800000"/>
                <a:headEnd/>
                <a:tailEnd/>
              </a:ln>
            </p:spPr>
            <p:txBody>
              <a:bodyPr/>
              <a:lstStyle/>
              <a:p>
                <a:endParaRPr lang="fr-FR"/>
              </a:p>
            </p:txBody>
          </p:sp>
          <p:sp>
            <p:nvSpPr>
              <p:cNvPr id="12331" name="Arc 18"/>
              <p:cNvSpPr>
                <a:spLocks/>
              </p:cNvSpPr>
              <p:nvPr/>
            </p:nvSpPr>
            <p:spPr bwMode="auto">
              <a:xfrm rot="10385570">
                <a:off x="2901" y="3591"/>
                <a:ext cx="2532" cy="1494"/>
              </a:xfrm>
              <a:custGeom>
                <a:avLst/>
                <a:gdLst>
                  <a:gd name="T0" fmla="*/ 0 w 20721"/>
                  <a:gd name="T1" fmla="*/ 0 h 21392"/>
                  <a:gd name="T2" fmla="*/ 1 w 20721"/>
                  <a:gd name="T3" fmla="*/ 0 h 21392"/>
                  <a:gd name="T4" fmla="*/ 0 w 20721"/>
                  <a:gd name="T5" fmla="*/ 0 h 21392"/>
                  <a:gd name="T6" fmla="*/ 0 60000 65536"/>
                  <a:gd name="T7" fmla="*/ 0 60000 65536"/>
                  <a:gd name="T8" fmla="*/ 0 60000 65536"/>
                  <a:gd name="T9" fmla="*/ 0 w 20721"/>
                  <a:gd name="T10" fmla="*/ 0 h 21392"/>
                  <a:gd name="T11" fmla="*/ 20721 w 20721"/>
                  <a:gd name="T12" fmla="*/ 21392 h 21392"/>
                </a:gdLst>
                <a:ahLst/>
                <a:cxnLst>
                  <a:cxn ang="T6">
                    <a:pos x="T0" y="T1"/>
                  </a:cxn>
                  <a:cxn ang="T7">
                    <a:pos x="T2" y="T3"/>
                  </a:cxn>
                  <a:cxn ang="T8">
                    <a:pos x="T4" y="T5"/>
                  </a:cxn>
                </a:cxnLst>
                <a:rect l="T9" t="T10" r="T11" b="T12"/>
                <a:pathLst>
                  <a:path w="20721" h="21392" fill="none" extrusionOk="0">
                    <a:moveTo>
                      <a:pt x="2987" y="-1"/>
                    </a:moveTo>
                    <a:cubicBezTo>
                      <a:pt x="11387" y="1172"/>
                      <a:pt x="18324" y="7154"/>
                      <a:pt x="20720" y="15291"/>
                    </a:cubicBezTo>
                  </a:path>
                  <a:path w="20721" h="21392" stroke="0" extrusionOk="0">
                    <a:moveTo>
                      <a:pt x="2987" y="-1"/>
                    </a:moveTo>
                    <a:cubicBezTo>
                      <a:pt x="11387" y="1172"/>
                      <a:pt x="18324" y="7154"/>
                      <a:pt x="20720" y="15291"/>
                    </a:cubicBezTo>
                    <a:lnTo>
                      <a:pt x="0" y="21392"/>
                    </a:lnTo>
                    <a:close/>
                  </a:path>
                </a:pathLst>
              </a:custGeom>
              <a:noFill/>
              <a:ln w="9525">
                <a:solidFill>
                  <a:srgbClr val="000000"/>
                </a:solidFill>
                <a:round/>
                <a:headEnd/>
                <a:tailEnd/>
              </a:ln>
            </p:spPr>
            <p:txBody>
              <a:bodyPr/>
              <a:lstStyle/>
              <a:p>
                <a:endParaRPr lang="fr-FR"/>
              </a:p>
            </p:txBody>
          </p:sp>
        </p:grpSp>
        <p:sp>
          <p:nvSpPr>
            <p:cNvPr id="12303" name="Text Box 19"/>
            <p:cNvSpPr txBox="1">
              <a:spLocks noChangeArrowheads="1"/>
            </p:cNvSpPr>
            <p:nvPr/>
          </p:nvSpPr>
          <p:spPr bwMode="auto">
            <a:xfrm>
              <a:off x="6418294" y="2071678"/>
              <a:ext cx="1943100" cy="457200"/>
            </a:xfrm>
            <a:prstGeom prst="rect">
              <a:avLst/>
            </a:prstGeom>
            <a:noFill/>
            <a:ln w="9525">
              <a:noFill/>
              <a:miter lim="800000"/>
              <a:headEnd/>
              <a:tailEnd/>
            </a:ln>
          </p:spPr>
          <p:txBody>
            <a:bodyPr/>
            <a:lstStyle/>
            <a:p>
              <a:r>
                <a:rPr lang="fr-FR" sz="1200" i="1"/>
                <a:t>ℓ</a:t>
              </a:r>
              <a:r>
                <a:rPr lang="fr-FR" sz="1200" i="1" baseline="-25000"/>
                <a:t>2 , </a:t>
              </a:r>
              <a:r>
                <a:rPr lang="fr-FR" sz="1200" i="1"/>
                <a:t>S</a:t>
              </a:r>
              <a:r>
                <a:rPr lang="fr-FR" sz="1200" i="1" baseline="-25000"/>
                <a:t>2</a:t>
              </a:r>
              <a:r>
                <a:rPr lang="fr-FR" sz="1200" i="1"/>
                <a:t> , µ</a:t>
              </a:r>
              <a:r>
                <a:rPr lang="fr-FR" sz="1200" i="1" baseline="-25000"/>
                <a:t>2</a:t>
              </a:r>
              <a:r>
                <a:rPr lang="fr-FR" sz="1200" i="1"/>
                <a:t> , H</a:t>
              </a:r>
              <a:r>
                <a:rPr lang="fr-FR" sz="1200" i="1" baseline="-25000"/>
                <a:t>2</a:t>
              </a:r>
              <a:r>
                <a:rPr lang="fr-FR" sz="1200" i="1"/>
                <a:t> , B</a:t>
              </a:r>
              <a:r>
                <a:rPr lang="fr-FR" sz="1200" i="1" baseline="-25000"/>
                <a:t>2</a:t>
              </a:r>
              <a:endParaRPr lang="fr-FR"/>
            </a:p>
          </p:txBody>
        </p:sp>
        <p:sp>
          <p:nvSpPr>
            <p:cNvPr id="12304" name="Text Box 20"/>
            <p:cNvSpPr txBox="1">
              <a:spLocks noChangeArrowheads="1"/>
            </p:cNvSpPr>
            <p:nvPr/>
          </p:nvSpPr>
          <p:spPr bwMode="auto">
            <a:xfrm>
              <a:off x="7129494" y="3798878"/>
              <a:ext cx="1943100" cy="457200"/>
            </a:xfrm>
            <a:prstGeom prst="rect">
              <a:avLst/>
            </a:prstGeom>
            <a:noFill/>
            <a:ln w="9525">
              <a:noFill/>
              <a:miter lim="800000"/>
              <a:headEnd/>
              <a:tailEnd/>
            </a:ln>
          </p:spPr>
          <p:txBody>
            <a:bodyPr/>
            <a:lstStyle/>
            <a:p>
              <a:r>
                <a:rPr lang="fr-FR" sz="1200" i="1"/>
                <a:t>ℓ</a:t>
              </a:r>
              <a:r>
                <a:rPr lang="fr-FR" sz="1200" i="1" baseline="-25000"/>
                <a:t>2 , </a:t>
              </a:r>
              <a:r>
                <a:rPr lang="fr-FR" sz="1200" i="1"/>
                <a:t>S</a:t>
              </a:r>
              <a:r>
                <a:rPr lang="fr-FR" sz="1200" i="1" baseline="-25000"/>
                <a:t>1</a:t>
              </a:r>
              <a:r>
                <a:rPr lang="fr-FR" sz="1200" i="1"/>
                <a:t> , µ</a:t>
              </a:r>
              <a:r>
                <a:rPr lang="fr-FR" sz="1200" i="1" baseline="-25000"/>
                <a:t>1</a:t>
              </a:r>
              <a:r>
                <a:rPr lang="fr-FR" sz="1200" i="1"/>
                <a:t> , H</a:t>
              </a:r>
              <a:r>
                <a:rPr lang="fr-FR" sz="1200" i="1" baseline="-25000"/>
                <a:t>1</a:t>
              </a:r>
              <a:r>
                <a:rPr lang="fr-FR" sz="1200" i="1"/>
                <a:t> , B</a:t>
              </a:r>
              <a:r>
                <a:rPr lang="fr-FR" sz="1200" i="1" baseline="-25000"/>
                <a:t>1</a:t>
              </a:r>
              <a:endParaRPr lang="fr-FR"/>
            </a:p>
          </p:txBody>
        </p:sp>
        <p:sp>
          <p:nvSpPr>
            <p:cNvPr id="12305" name="Text Box 21"/>
            <p:cNvSpPr txBox="1">
              <a:spLocks noChangeArrowheads="1"/>
            </p:cNvSpPr>
            <p:nvPr/>
          </p:nvSpPr>
          <p:spPr bwMode="auto">
            <a:xfrm>
              <a:off x="3428992" y="2541578"/>
              <a:ext cx="1943100" cy="457200"/>
            </a:xfrm>
            <a:prstGeom prst="rect">
              <a:avLst/>
            </a:prstGeom>
            <a:noFill/>
            <a:ln w="9525">
              <a:noFill/>
              <a:miter lim="800000"/>
              <a:headEnd/>
              <a:tailEnd/>
            </a:ln>
          </p:spPr>
          <p:txBody>
            <a:bodyPr/>
            <a:lstStyle/>
            <a:p>
              <a:r>
                <a:rPr lang="fr-FR" sz="1200" i="1"/>
                <a:t>ℓ</a:t>
              </a:r>
              <a:r>
                <a:rPr lang="fr-FR" sz="1200" i="1" baseline="-25000"/>
                <a:t>3 , </a:t>
              </a:r>
              <a:r>
                <a:rPr lang="fr-FR" sz="1200" i="1"/>
                <a:t>S</a:t>
              </a:r>
              <a:r>
                <a:rPr lang="fr-FR" sz="1200" i="1" baseline="-25000"/>
                <a:t>3</a:t>
              </a:r>
              <a:r>
                <a:rPr lang="fr-FR" sz="1200" i="1"/>
                <a:t> , µ</a:t>
              </a:r>
              <a:r>
                <a:rPr lang="fr-FR" sz="1200" i="1" baseline="-25000"/>
                <a:t>3</a:t>
              </a:r>
              <a:r>
                <a:rPr lang="fr-FR" sz="1200" i="1"/>
                <a:t> , H</a:t>
              </a:r>
              <a:r>
                <a:rPr lang="fr-FR" sz="1200" i="1" baseline="-25000"/>
                <a:t>3</a:t>
              </a:r>
              <a:r>
                <a:rPr lang="fr-FR" sz="1200" i="1"/>
                <a:t> , B</a:t>
              </a:r>
              <a:r>
                <a:rPr lang="fr-FR" sz="1200" i="1" baseline="-25000"/>
                <a:t>3</a:t>
              </a:r>
              <a:endParaRPr lang="fr-FR"/>
            </a:p>
          </p:txBody>
        </p:sp>
        <p:sp>
          <p:nvSpPr>
            <p:cNvPr id="12306" name="Arc 22"/>
            <p:cNvSpPr>
              <a:spLocks/>
            </p:cNvSpPr>
            <p:nvPr/>
          </p:nvSpPr>
          <p:spPr bwMode="auto">
            <a:xfrm flipH="1">
              <a:off x="5440394" y="3667116"/>
              <a:ext cx="228600" cy="220662"/>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7" name="Arc 23"/>
            <p:cNvSpPr>
              <a:spLocks/>
            </p:cNvSpPr>
            <p:nvPr/>
          </p:nvSpPr>
          <p:spPr bwMode="auto">
            <a:xfrm flipH="1">
              <a:off x="5554694" y="3743316"/>
              <a:ext cx="228600" cy="220662"/>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8" name="Arc 24"/>
            <p:cNvSpPr>
              <a:spLocks/>
            </p:cNvSpPr>
            <p:nvPr/>
          </p:nvSpPr>
          <p:spPr bwMode="auto">
            <a:xfrm flipH="1">
              <a:off x="5694394" y="3773478"/>
              <a:ext cx="228600" cy="220663"/>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9" name="Arc 25"/>
            <p:cNvSpPr>
              <a:spLocks/>
            </p:cNvSpPr>
            <p:nvPr/>
          </p:nvSpPr>
          <p:spPr bwMode="auto">
            <a:xfrm flipH="1">
              <a:off x="5834094" y="3811578"/>
              <a:ext cx="228600" cy="220663"/>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10" name="Line 26"/>
            <p:cNvSpPr>
              <a:spLocks noChangeShapeType="1"/>
            </p:cNvSpPr>
            <p:nvPr/>
          </p:nvSpPr>
          <p:spPr bwMode="auto">
            <a:xfrm flipH="1">
              <a:off x="5224494" y="3875078"/>
              <a:ext cx="228600" cy="228600"/>
            </a:xfrm>
            <a:prstGeom prst="line">
              <a:avLst/>
            </a:prstGeom>
            <a:noFill/>
            <a:ln w="9525">
              <a:solidFill>
                <a:srgbClr val="000000"/>
              </a:solidFill>
              <a:round/>
              <a:headEnd/>
              <a:tailEnd/>
            </a:ln>
          </p:spPr>
          <p:txBody>
            <a:bodyPr/>
            <a:lstStyle/>
            <a:p>
              <a:endParaRPr lang="fr-FR"/>
            </a:p>
          </p:txBody>
        </p:sp>
        <p:sp>
          <p:nvSpPr>
            <p:cNvPr id="12311" name="Line 27"/>
            <p:cNvSpPr>
              <a:spLocks noChangeShapeType="1"/>
            </p:cNvSpPr>
            <p:nvPr/>
          </p:nvSpPr>
          <p:spPr bwMode="auto">
            <a:xfrm flipH="1">
              <a:off x="5795994" y="4017953"/>
              <a:ext cx="228600" cy="228600"/>
            </a:xfrm>
            <a:prstGeom prst="line">
              <a:avLst/>
            </a:prstGeom>
            <a:noFill/>
            <a:ln w="9525">
              <a:solidFill>
                <a:srgbClr val="000000"/>
              </a:solidFill>
              <a:round/>
              <a:headEnd/>
              <a:tailEnd/>
            </a:ln>
          </p:spPr>
          <p:txBody>
            <a:bodyPr/>
            <a:lstStyle/>
            <a:p>
              <a:endParaRPr lang="fr-FR"/>
            </a:p>
          </p:txBody>
        </p:sp>
        <p:sp>
          <p:nvSpPr>
            <p:cNvPr id="12312" name="Line 28"/>
            <p:cNvSpPr>
              <a:spLocks noChangeShapeType="1"/>
            </p:cNvSpPr>
            <p:nvPr/>
          </p:nvSpPr>
          <p:spPr bwMode="auto">
            <a:xfrm flipV="1">
              <a:off x="5287994" y="3925878"/>
              <a:ext cx="114300" cy="114300"/>
            </a:xfrm>
            <a:prstGeom prst="line">
              <a:avLst/>
            </a:prstGeom>
            <a:noFill/>
            <a:ln w="9525">
              <a:solidFill>
                <a:srgbClr val="000000"/>
              </a:solidFill>
              <a:round/>
              <a:headEnd/>
              <a:tailEnd type="triangle" w="med" len="med"/>
            </a:ln>
          </p:spPr>
          <p:txBody>
            <a:bodyPr/>
            <a:lstStyle/>
            <a:p>
              <a:endParaRPr lang="fr-FR"/>
            </a:p>
          </p:txBody>
        </p:sp>
        <p:sp>
          <p:nvSpPr>
            <p:cNvPr id="12313" name="Line 29"/>
            <p:cNvSpPr>
              <a:spLocks noChangeShapeType="1"/>
            </p:cNvSpPr>
            <p:nvPr/>
          </p:nvSpPr>
          <p:spPr bwMode="auto">
            <a:xfrm rot="10506650" flipV="1">
              <a:off x="5846794" y="4081453"/>
              <a:ext cx="114300" cy="114300"/>
            </a:xfrm>
            <a:prstGeom prst="line">
              <a:avLst/>
            </a:prstGeom>
            <a:noFill/>
            <a:ln w="9525">
              <a:solidFill>
                <a:srgbClr val="000000"/>
              </a:solidFill>
              <a:round/>
              <a:headEnd/>
              <a:tailEnd type="triangle" w="med" len="med"/>
            </a:ln>
          </p:spPr>
          <p:txBody>
            <a:bodyPr/>
            <a:lstStyle/>
            <a:p>
              <a:endParaRPr lang="fr-FR"/>
            </a:p>
          </p:txBody>
        </p:sp>
        <p:sp>
          <p:nvSpPr>
            <p:cNvPr id="12314" name="Arc 30"/>
            <p:cNvSpPr>
              <a:spLocks/>
            </p:cNvSpPr>
            <p:nvPr/>
          </p:nvSpPr>
          <p:spPr bwMode="auto">
            <a:xfrm flipH="1" flipV="1">
              <a:off x="5148294" y="3481378"/>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type="stealth" w="med" len="med"/>
            </a:ln>
          </p:spPr>
          <p:txBody>
            <a:bodyPr/>
            <a:lstStyle/>
            <a:p>
              <a:endParaRPr lang="fr-FR"/>
            </a:p>
          </p:txBody>
        </p:sp>
        <p:sp>
          <p:nvSpPr>
            <p:cNvPr id="12315" name="ZoneTexte 58"/>
            <p:cNvSpPr txBox="1">
              <a:spLocks noChangeArrowheads="1"/>
            </p:cNvSpPr>
            <p:nvPr/>
          </p:nvSpPr>
          <p:spPr bwMode="auto">
            <a:xfrm>
              <a:off x="6000760" y="2285992"/>
              <a:ext cx="312906" cy="369332"/>
            </a:xfrm>
            <a:prstGeom prst="rect">
              <a:avLst/>
            </a:prstGeom>
            <a:noFill/>
            <a:ln w="9525">
              <a:noFill/>
              <a:miter lim="800000"/>
              <a:headEnd/>
              <a:tailEnd/>
            </a:ln>
          </p:spPr>
          <p:txBody>
            <a:bodyPr wrap="none">
              <a:spAutoFit/>
            </a:bodyPr>
            <a:lstStyle/>
            <a:p>
              <a:r>
                <a:rPr lang="fr-FR"/>
                <a:t>2</a:t>
              </a:r>
            </a:p>
          </p:txBody>
        </p:sp>
        <p:sp>
          <p:nvSpPr>
            <p:cNvPr id="12316" name="ZoneTexte 59"/>
            <p:cNvSpPr txBox="1">
              <a:spLocks noChangeArrowheads="1"/>
            </p:cNvSpPr>
            <p:nvPr/>
          </p:nvSpPr>
          <p:spPr bwMode="auto">
            <a:xfrm>
              <a:off x="5000628" y="2643182"/>
              <a:ext cx="312906" cy="369332"/>
            </a:xfrm>
            <a:prstGeom prst="rect">
              <a:avLst/>
            </a:prstGeom>
            <a:noFill/>
            <a:ln w="9525">
              <a:noFill/>
              <a:miter lim="800000"/>
              <a:headEnd/>
              <a:tailEnd/>
            </a:ln>
          </p:spPr>
          <p:txBody>
            <a:bodyPr wrap="none">
              <a:spAutoFit/>
            </a:bodyPr>
            <a:lstStyle/>
            <a:p>
              <a:r>
                <a:rPr lang="fr-FR"/>
                <a:t>3</a:t>
              </a:r>
            </a:p>
          </p:txBody>
        </p:sp>
        <p:sp>
          <p:nvSpPr>
            <p:cNvPr id="12317" name="ZoneTexte 60"/>
            <p:cNvSpPr txBox="1">
              <a:spLocks noChangeArrowheads="1"/>
            </p:cNvSpPr>
            <p:nvPr/>
          </p:nvSpPr>
          <p:spPr bwMode="auto">
            <a:xfrm>
              <a:off x="7224730" y="3143248"/>
              <a:ext cx="419104" cy="369332"/>
            </a:xfrm>
            <a:prstGeom prst="rect">
              <a:avLst/>
            </a:prstGeom>
            <a:noFill/>
            <a:ln w="9525">
              <a:noFill/>
              <a:miter lim="800000"/>
              <a:headEnd/>
              <a:tailEnd/>
            </a:ln>
          </p:spPr>
          <p:txBody>
            <a:bodyPr>
              <a:spAutoFit/>
            </a:bodyPr>
            <a:lstStyle/>
            <a:p>
              <a:r>
                <a:rPr lang="fr-FR"/>
                <a:t>1</a:t>
              </a:r>
            </a:p>
          </p:txBody>
        </p:sp>
      </p:grpSp>
      <mc:AlternateContent xmlns:mc="http://schemas.openxmlformats.org/markup-compatibility/2006" xmlns:a14="http://schemas.microsoft.com/office/drawing/2010/main">
        <mc:Choice Requires="a14">
          <p:sp>
            <p:nvSpPr>
              <p:cNvPr id="12298" name="ZoneTexte 62"/>
              <p:cNvSpPr txBox="1">
                <a:spLocks noChangeArrowheads="1"/>
              </p:cNvSpPr>
              <p:nvPr/>
            </p:nvSpPr>
            <p:spPr bwMode="auto">
              <a:xfrm>
                <a:off x="1004020" y="3273005"/>
                <a:ext cx="7128792" cy="2308324"/>
              </a:xfrm>
              <a:prstGeom prst="rect">
                <a:avLst/>
              </a:prstGeom>
              <a:noFill/>
              <a:ln w="9525">
                <a:noFill/>
                <a:miter lim="800000"/>
                <a:headEnd/>
                <a:tailEnd/>
              </a:ln>
            </p:spPr>
            <p:txBody>
              <a:bodyPr wrap="square">
                <a:spAutoFit/>
              </a:bodyPr>
              <a:lstStyle/>
              <a:p>
                <a:pPr algn="just"/>
                <a:endParaRPr lang="fr-FR" dirty="0"/>
              </a:p>
              <a:p>
                <a:pPr algn="just"/>
                <a:r>
                  <a:rPr lang="en-GB" dirty="0" err="1"/>
                  <a:t>D’où</a:t>
                </a:r>
                <a:r>
                  <a:rPr lang="en-GB" dirty="0"/>
                  <a:t> </a:t>
                </a:r>
                <a:endParaRPr lang="fr-FR" dirty="0"/>
              </a:p>
              <a:p>
                <a:pPr algn="just"/>
                <a:endParaRPr lang="fr-FR" dirty="0"/>
              </a:p>
              <a:p>
                <a:pPr algn="ctr"/>
                <a14:m>
                  <m:oMath xmlns:m="http://schemas.openxmlformats.org/officeDocument/2006/math">
                    <m:r>
                      <a:rPr lang="fr-FR" i="1" dirty="0" smtClean="0">
                        <a:latin typeface="Cambria Math" panose="02040503050406030204" pitchFamily="18" charset="0"/>
                      </a:rPr>
                      <m:t>ℛ</m:t>
                    </m:r>
                    <m:r>
                      <a:rPr lang="fr-FR" i="1" dirty="0">
                        <a:latin typeface="Cambria Math" panose="02040503050406030204" pitchFamily="18" charset="0"/>
                      </a:rPr>
                      <m:t>. Ф=(</m:t>
                    </m:r>
                    <m:r>
                      <a:rPr lang="fr-FR" i="1" dirty="0">
                        <a:latin typeface="Cambria Math" panose="02040503050406030204" pitchFamily="18" charset="0"/>
                      </a:rPr>
                      <m:t>ℛ</m:t>
                    </m:r>
                    <m:r>
                      <a:rPr lang="fr-FR" i="1" baseline="-25000" dirty="0">
                        <a:latin typeface="Cambria Math" panose="02040503050406030204" pitchFamily="18" charset="0"/>
                      </a:rPr>
                      <m:t>1</m:t>
                    </m:r>
                    <m:r>
                      <a:rPr lang="fr-FR" i="1" dirty="0">
                        <a:latin typeface="Cambria Math" panose="02040503050406030204" pitchFamily="18" charset="0"/>
                      </a:rPr>
                      <m:t>+</m:t>
                    </m:r>
                    <m:r>
                      <a:rPr lang="fr-FR" i="1" dirty="0">
                        <a:latin typeface="Cambria Math" panose="02040503050406030204" pitchFamily="18" charset="0"/>
                      </a:rPr>
                      <m:t>ℛ</m:t>
                    </m:r>
                    <m:r>
                      <a:rPr lang="fr-FR" i="1" baseline="-25000" dirty="0">
                        <a:latin typeface="Cambria Math" panose="02040503050406030204" pitchFamily="18" charset="0"/>
                      </a:rPr>
                      <m:t>2</m:t>
                    </m:r>
                    <m:r>
                      <a:rPr lang="fr-FR" i="1" dirty="0">
                        <a:latin typeface="Cambria Math" panose="02040503050406030204" pitchFamily="18" charset="0"/>
                      </a:rPr>
                      <m:t>+</m:t>
                    </m:r>
                    <m:r>
                      <a:rPr lang="fr-FR" i="1" dirty="0">
                        <a:latin typeface="Cambria Math" panose="02040503050406030204" pitchFamily="18" charset="0"/>
                      </a:rPr>
                      <m:t>ℛ</m:t>
                    </m:r>
                    <m:r>
                      <a:rPr lang="fr-FR" i="1" baseline="-25000" dirty="0">
                        <a:latin typeface="Cambria Math" panose="02040503050406030204" pitchFamily="18" charset="0"/>
                      </a:rPr>
                      <m:t>3</m:t>
                    </m:r>
                    <m:r>
                      <a:rPr lang="fr-FR" i="1" dirty="0">
                        <a:latin typeface="Cambria Math" panose="02040503050406030204" pitchFamily="18" charset="0"/>
                      </a:rPr>
                      <m:t>)Ф</m:t>
                    </m:r>
                  </m:oMath>
                </a14:m>
                <a:r>
                  <a:rPr lang="fr-FR" dirty="0"/>
                  <a:t>              </a:t>
                </a:r>
                <a14:m>
                  <m:oMath xmlns:m="http://schemas.openxmlformats.org/officeDocument/2006/math">
                    <m:r>
                      <a:rPr lang="fr-FR" i="1" dirty="0" smtClean="0">
                        <a:latin typeface="Cambria Math" panose="02040503050406030204" pitchFamily="18" charset="0"/>
                      </a:rPr>
                      <m:t>ℛ</m:t>
                    </m:r>
                    <m:r>
                      <a:rPr lang="fr-FR" i="1" dirty="0" smtClean="0">
                        <a:latin typeface="Cambria Math" panose="02040503050406030204" pitchFamily="18" charset="0"/>
                      </a:rPr>
                      <m:t>=∑ </m:t>
                    </m:r>
                    <m:r>
                      <a:rPr lang="fr-FR" i="1" dirty="0" err="1">
                        <a:latin typeface="Cambria Math" panose="02040503050406030204" pitchFamily="18" charset="0"/>
                      </a:rPr>
                      <m:t>ℛ</m:t>
                    </m:r>
                    <m:r>
                      <a:rPr lang="fr-FR" i="1" baseline="-25000" dirty="0" err="1">
                        <a:latin typeface="Cambria Math" panose="02040503050406030204" pitchFamily="18" charset="0"/>
                      </a:rPr>
                      <m:t>𝑖</m:t>
                    </m:r>
                  </m:oMath>
                </a14:m>
                <a:r>
                  <a:rPr lang="fr-FR" dirty="0"/>
                  <a:t>    </a:t>
                </a:r>
              </a:p>
              <a:p>
                <a:pPr algn="just"/>
                <a:r>
                  <a:rPr lang="fr-FR" dirty="0"/>
                  <a:t>    </a:t>
                </a:r>
              </a:p>
              <a:p>
                <a:pPr algn="just"/>
                <a:endParaRPr lang="fr-FR" dirty="0"/>
              </a:p>
              <a:p>
                <a:pPr algn="just"/>
                <a:r>
                  <a:rPr lang="fr-FR" dirty="0"/>
                  <a:t>La réluctance équivalente de plusieurs circuits </a:t>
                </a:r>
                <a:r>
                  <a:rPr lang="fr-FR" b="1" dirty="0"/>
                  <a:t>en série </a:t>
                </a:r>
                <a:r>
                  <a:rPr lang="fr-FR" dirty="0"/>
                  <a:t>est égale à la somme des réluctances des différents circuits.</a:t>
                </a:r>
              </a:p>
            </p:txBody>
          </p:sp>
        </mc:Choice>
        <mc:Fallback xmlns="">
          <p:sp>
            <p:nvSpPr>
              <p:cNvPr id="12298" name="ZoneTexte 62"/>
              <p:cNvSpPr txBox="1">
                <a:spLocks noRot="1" noChangeAspect="1" noMove="1" noResize="1" noEditPoints="1" noAdjustHandles="1" noChangeArrowheads="1" noChangeShapeType="1" noTextEdit="1"/>
              </p:cNvSpPr>
              <p:nvPr/>
            </p:nvSpPr>
            <p:spPr bwMode="auto">
              <a:xfrm>
                <a:off x="1004020" y="3273005"/>
                <a:ext cx="7128792" cy="2308324"/>
              </a:xfrm>
              <a:prstGeom prst="rect">
                <a:avLst/>
              </a:prstGeom>
              <a:blipFill>
                <a:blip r:embed="rId2"/>
                <a:stretch>
                  <a:fillRect l="-770" r="-684" b="-3166"/>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BE0ADFF-388A-495D-8AE3-247A3E070EC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15</a:t>
            </a:fld>
            <a:endParaRPr lang="fr-FR">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7AAAC52-E42C-42D8-8EB7-F568013E122D}"/>
                  </a:ext>
                </a:extLst>
              </p:cNvPr>
              <p:cNvSpPr/>
              <p:nvPr/>
            </p:nvSpPr>
            <p:spPr>
              <a:xfrm>
                <a:off x="885259" y="2916238"/>
                <a:ext cx="39148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Ф</m:t>
                      </m:r>
                      <m:r>
                        <a:rPr lang="en-GB" i="1" dirty="0">
                          <a:latin typeface="Cambria Math" panose="02040503050406030204" pitchFamily="18" charset="0"/>
                        </a:rPr>
                        <m:t>=</m:t>
                      </m:r>
                      <m:r>
                        <a:rPr lang="fr-FR" i="1" dirty="0">
                          <a:latin typeface="Cambria Math" panose="02040503050406030204" pitchFamily="18" charset="0"/>
                        </a:rPr>
                        <m:t>𝜇</m:t>
                      </m:r>
                      <m:r>
                        <a:rPr lang="en-GB" i="1" baseline="-25000"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𝐻</m:t>
                      </m:r>
                      <m:r>
                        <a:rPr lang="en-GB" i="1" baseline="-25000" dirty="0">
                          <a:latin typeface="Cambria Math" panose="02040503050406030204" pitchFamily="18" charset="0"/>
                        </a:rPr>
                        <m:t>1</m:t>
                      </m:r>
                      <m:r>
                        <a:rPr lang="en-GB" i="1" dirty="0">
                          <a:latin typeface="Cambria Math" panose="02040503050406030204" pitchFamily="18" charset="0"/>
                        </a:rPr>
                        <m:t>.</m:t>
                      </m:r>
                      <m:r>
                        <a:rPr lang="en-GB" i="1" dirty="0">
                          <a:latin typeface="Cambria Math" panose="02040503050406030204" pitchFamily="18" charset="0"/>
                        </a:rPr>
                        <m:t>𝑆</m:t>
                      </m:r>
                      <m:r>
                        <a:rPr lang="en-GB" i="1" baseline="-25000" dirty="0">
                          <a:latin typeface="Cambria Math" panose="02040503050406030204" pitchFamily="18" charset="0"/>
                        </a:rPr>
                        <m:t>1</m:t>
                      </m:r>
                      <m:r>
                        <a:rPr lang="en-GB" i="1" dirty="0">
                          <a:latin typeface="Cambria Math" panose="02040503050406030204" pitchFamily="18" charset="0"/>
                        </a:rPr>
                        <m:t>=</m:t>
                      </m:r>
                      <m:r>
                        <a:rPr lang="fr-FR" i="1" dirty="0">
                          <a:latin typeface="Cambria Math" panose="02040503050406030204" pitchFamily="18" charset="0"/>
                        </a:rPr>
                        <m:t>𝜇</m:t>
                      </m:r>
                      <m:r>
                        <a:rPr lang="en-GB" i="1" baseline="-25000" dirty="0">
                          <a:latin typeface="Cambria Math" panose="02040503050406030204" pitchFamily="18" charset="0"/>
                        </a:rPr>
                        <m:t>2</m:t>
                      </m:r>
                      <m:r>
                        <a:rPr lang="en-GB" i="1" dirty="0">
                          <a:latin typeface="Cambria Math" panose="02040503050406030204" pitchFamily="18" charset="0"/>
                        </a:rPr>
                        <m:t> </m:t>
                      </m:r>
                      <m:r>
                        <a:rPr lang="en-GB" i="1" dirty="0">
                          <a:latin typeface="Cambria Math" panose="02040503050406030204" pitchFamily="18" charset="0"/>
                        </a:rPr>
                        <m:t>𝐻</m:t>
                      </m:r>
                      <m:r>
                        <a:rPr lang="en-GB" i="1" baseline="-25000" dirty="0">
                          <a:latin typeface="Cambria Math" panose="02040503050406030204" pitchFamily="18" charset="0"/>
                        </a:rPr>
                        <m:t>2</m:t>
                      </m:r>
                      <m:r>
                        <a:rPr lang="en-GB" i="1" dirty="0">
                          <a:latin typeface="Cambria Math" panose="02040503050406030204" pitchFamily="18" charset="0"/>
                        </a:rPr>
                        <m:t>.</m:t>
                      </m:r>
                      <m:r>
                        <a:rPr lang="en-GB" i="1" dirty="0">
                          <a:latin typeface="Cambria Math" panose="02040503050406030204" pitchFamily="18" charset="0"/>
                        </a:rPr>
                        <m:t>𝑆</m:t>
                      </m:r>
                      <m:r>
                        <a:rPr lang="en-GB" i="1" baseline="-25000" dirty="0">
                          <a:latin typeface="Cambria Math" panose="02040503050406030204" pitchFamily="18" charset="0"/>
                        </a:rPr>
                        <m:t>2</m:t>
                      </m:r>
                      <m:r>
                        <a:rPr lang="en-GB" i="1" dirty="0">
                          <a:latin typeface="Cambria Math" panose="02040503050406030204" pitchFamily="18" charset="0"/>
                        </a:rPr>
                        <m:t>=</m:t>
                      </m:r>
                      <m:r>
                        <a:rPr lang="fr-FR" i="1" dirty="0">
                          <a:latin typeface="Cambria Math" panose="02040503050406030204" pitchFamily="18" charset="0"/>
                        </a:rPr>
                        <m:t>𝜇</m:t>
                      </m:r>
                      <m:r>
                        <a:rPr lang="en-GB" i="1" baseline="-25000" dirty="0">
                          <a:latin typeface="Cambria Math" panose="02040503050406030204" pitchFamily="18" charset="0"/>
                        </a:rPr>
                        <m:t>3</m:t>
                      </m:r>
                      <m:r>
                        <a:rPr lang="en-GB" i="1" dirty="0">
                          <a:latin typeface="Cambria Math" panose="02040503050406030204" pitchFamily="18" charset="0"/>
                        </a:rPr>
                        <m:t> </m:t>
                      </m:r>
                      <m:r>
                        <a:rPr lang="en-GB" i="1" dirty="0">
                          <a:latin typeface="Cambria Math" panose="02040503050406030204" pitchFamily="18" charset="0"/>
                        </a:rPr>
                        <m:t>𝐻</m:t>
                      </m:r>
                      <m:r>
                        <a:rPr lang="en-GB" i="1" baseline="-25000" dirty="0">
                          <a:latin typeface="Cambria Math" panose="02040503050406030204" pitchFamily="18" charset="0"/>
                        </a:rPr>
                        <m:t>3</m:t>
                      </m:r>
                      <m:r>
                        <a:rPr lang="en-GB" i="1" dirty="0">
                          <a:latin typeface="Cambria Math" panose="02040503050406030204" pitchFamily="18" charset="0"/>
                        </a:rPr>
                        <m:t>.</m:t>
                      </m:r>
                      <m:r>
                        <a:rPr lang="en-GB" i="1" dirty="0">
                          <a:latin typeface="Cambria Math" panose="02040503050406030204" pitchFamily="18" charset="0"/>
                        </a:rPr>
                        <m:t>𝑆</m:t>
                      </m:r>
                      <m:r>
                        <a:rPr lang="en-GB" i="1" baseline="-25000" dirty="0">
                          <a:latin typeface="Cambria Math" panose="02040503050406030204" pitchFamily="18" charset="0"/>
                        </a:rPr>
                        <m:t>3</m:t>
                      </m:r>
                      <m:r>
                        <a:rPr lang="en-GB" i="1" dirty="0">
                          <a:latin typeface="Cambria Math" panose="02040503050406030204" pitchFamily="18" charset="0"/>
                        </a:rPr>
                        <m:t> </m:t>
                      </m:r>
                    </m:oMath>
                  </m:oMathPara>
                </a14:m>
                <a:endParaRPr lang="en-US" dirty="0"/>
              </a:p>
            </p:txBody>
          </p:sp>
        </mc:Choice>
        <mc:Fallback xmlns="">
          <p:sp>
            <p:nvSpPr>
              <p:cNvPr id="4" name="Rectangle 3">
                <a:extLst>
                  <a:ext uri="{FF2B5EF4-FFF2-40B4-BE49-F238E27FC236}">
                    <a16:creationId xmlns:a16="http://schemas.microsoft.com/office/drawing/2014/main" id="{07AAAC52-E42C-42D8-8EB7-F568013E122D}"/>
                  </a:ext>
                </a:extLst>
              </p:cNvPr>
              <p:cNvSpPr>
                <a:spLocks noRot="1" noChangeAspect="1" noMove="1" noResize="1" noEditPoints="1" noAdjustHandles="1" noChangeArrowheads="1" noChangeShapeType="1" noTextEdit="1"/>
              </p:cNvSpPr>
              <p:nvPr/>
            </p:nvSpPr>
            <p:spPr>
              <a:xfrm>
                <a:off x="885259" y="2916238"/>
                <a:ext cx="3914854" cy="369332"/>
              </a:xfrm>
              <a:prstGeom prst="rect">
                <a:avLst/>
              </a:prstGeom>
              <a:blipFill>
                <a:blip r:embed="rId3"/>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235FAC-6ED8-44ED-937A-CBD4257C319C}"/>
                  </a:ext>
                </a:extLst>
              </p:cNvPr>
              <p:cNvSpPr txBox="1"/>
              <p:nvPr/>
            </p:nvSpPr>
            <p:spPr>
              <a:xfrm>
                <a:off x="2424541" y="5764307"/>
                <a:ext cx="2998774" cy="571247"/>
              </a:xfrm>
              <a:prstGeom prst="rect">
                <a:avLst/>
              </a:prstGeom>
              <a:noFill/>
              <a:ln w="28575">
                <a:solidFill>
                  <a:srgbClr val="FCD5B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3</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3</m:t>
                              </m:r>
                            </m:sub>
                          </m:sSub>
                        </m:den>
                      </m:f>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Φ</m:t>
                      </m:r>
                    </m:oMath>
                  </m:oMathPara>
                </a14:m>
                <a:endParaRPr lang="en-US" dirty="0"/>
              </a:p>
            </p:txBody>
          </p:sp>
        </mc:Choice>
        <mc:Fallback xmlns="">
          <p:sp>
            <p:nvSpPr>
              <p:cNvPr id="6" name="TextBox 5">
                <a:extLst>
                  <a:ext uri="{FF2B5EF4-FFF2-40B4-BE49-F238E27FC236}">
                    <a16:creationId xmlns:a16="http://schemas.microsoft.com/office/drawing/2014/main" id="{8C235FAC-6ED8-44ED-937A-CBD4257C319C}"/>
                  </a:ext>
                </a:extLst>
              </p:cNvPr>
              <p:cNvSpPr txBox="1">
                <a:spLocks noRot="1" noChangeAspect="1" noMove="1" noResize="1" noEditPoints="1" noAdjustHandles="1" noChangeArrowheads="1" noChangeShapeType="1" noTextEdit="1"/>
              </p:cNvSpPr>
              <p:nvPr/>
            </p:nvSpPr>
            <p:spPr>
              <a:xfrm>
                <a:off x="2424541" y="5764307"/>
                <a:ext cx="2998774" cy="571247"/>
              </a:xfrm>
              <a:prstGeom prst="rect">
                <a:avLst/>
              </a:prstGeom>
              <a:blipFill>
                <a:blip r:embed="rId4"/>
                <a:stretch>
                  <a:fillRect/>
                </a:stretch>
              </a:blipFill>
              <a:ln w="28575">
                <a:solidFill>
                  <a:srgbClr val="FCD5B5"/>
                </a:solidFill>
              </a:ln>
            </p:spPr>
            <p:txBody>
              <a:bodyPr/>
              <a:lstStyle/>
              <a:p>
                <a:r>
                  <a:rPr lang="en-US">
                    <a:noFill/>
                  </a:rPr>
                  <a:t> </a:t>
                </a:r>
              </a:p>
            </p:txBody>
          </p:sp>
        </mc:Fallback>
      </mc:AlternateContent>
    </p:spTree>
    <p:extLst>
      <p:ext uri="{BB962C8B-B14F-4D97-AF65-F5344CB8AC3E}">
        <p14:creationId xmlns:p14="http://schemas.microsoft.com/office/powerpoint/2010/main" val="3294143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2298">
                                            <p:txEl>
                                              <p:pRg st="1" end="1"/>
                                            </p:txEl>
                                          </p:spTgt>
                                        </p:tgtEl>
                                        <p:attrNameLst>
                                          <p:attrName>style.visibility</p:attrName>
                                        </p:attrNameLst>
                                      </p:cBhvr>
                                      <p:to>
                                        <p:strVal val="visible"/>
                                      </p:to>
                                    </p:set>
                                    <p:animEffect transition="in" filter="checkerboard(across)">
                                      <p:cBhvr>
                                        <p:cTn id="11" dur="500"/>
                                        <p:tgtEl>
                                          <p:spTgt spid="1229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2298">
                                            <p:txEl>
                                              <p:pRg st="3" end="3"/>
                                            </p:txEl>
                                          </p:spTgt>
                                        </p:tgtEl>
                                        <p:attrNameLst>
                                          <p:attrName>style.visibility</p:attrName>
                                        </p:attrNameLst>
                                      </p:cBhvr>
                                      <p:to>
                                        <p:strVal val="visible"/>
                                      </p:to>
                                    </p:set>
                                    <p:animEffect transition="in" filter="checkerboard(across)">
                                      <p:cBhvr>
                                        <p:cTn id="16" dur="500"/>
                                        <p:tgtEl>
                                          <p:spTgt spid="1229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2298">
                                            <p:txEl>
                                              <p:pRg st="4" end="4"/>
                                            </p:txEl>
                                          </p:spTgt>
                                        </p:tgtEl>
                                        <p:attrNameLst>
                                          <p:attrName>style.visibility</p:attrName>
                                        </p:attrNameLst>
                                      </p:cBhvr>
                                      <p:to>
                                        <p:strVal val="visible"/>
                                      </p:to>
                                    </p:set>
                                    <p:animEffect transition="in" filter="checkerboard(across)">
                                      <p:cBhvr>
                                        <p:cTn id="21" dur="500"/>
                                        <p:tgtEl>
                                          <p:spTgt spid="12298">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2298">
                                            <p:txEl>
                                              <p:pRg st="6" end="6"/>
                                            </p:txEl>
                                          </p:spTgt>
                                        </p:tgtEl>
                                        <p:attrNameLst>
                                          <p:attrName>style.visibility</p:attrName>
                                        </p:attrNameLst>
                                      </p:cBhvr>
                                      <p:to>
                                        <p:strVal val="visible"/>
                                      </p:to>
                                    </p:set>
                                    <p:animEffect transition="in" filter="checkerboard(across)">
                                      <p:cBhvr>
                                        <p:cTn id="24" dur="500"/>
                                        <p:tgtEl>
                                          <p:spTgt spid="1229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3315" name="Rectangle 2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fr-FR"/>
          </a:p>
        </p:txBody>
      </p:sp>
      <mc:AlternateContent xmlns:mc="http://schemas.openxmlformats.org/markup-compatibility/2006" xmlns:a14="http://schemas.microsoft.com/office/drawing/2010/main">
        <mc:Choice Requires="a14">
          <p:sp>
            <p:nvSpPr>
              <p:cNvPr id="13316" name="ZoneTexte 7"/>
              <p:cNvSpPr txBox="1">
                <a:spLocks noChangeArrowheads="1"/>
              </p:cNvSpPr>
              <p:nvPr/>
            </p:nvSpPr>
            <p:spPr bwMode="auto">
              <a:xfrm>
                <a:off x="611560" y="1263250"/>
                <a:ext cx="7704849" cy="2585323"/>
              </a:xfrm>
              <a:prstGeom prst="rect">
                <a:avLst/>
              </a:prstGeom>
              <a:noFill/>
              <a:ln w="9525">
                <a:noFill/>
                <a:miter lim="800000"/>
                <a:headEnd/>
                <a:tailEnd/>
              </a:ln>
            </p:spPr>
            <p:txBody>
              <a:bodyPr wrap="square">
                <a:spAutoFit/>
              </a:bodyPr>
              <a:lstStyle/>
              <a:p>
                <a:pPr algn="just"/>
                <a:r>
                  <a:rPr lang="fr-FR" b="1" i="1" dirty="0"/>
                  <a:t>Application à un circuit torique comportant un entrefer :</a:t>
                </a:r>
              </a:p>
              <a:p>
                <a:pPr algn="just"/>
                <a:endParaRPr lang="fr-FR" dirty="0"/>
              </a:p>
              <a:p>
                <a:pPr algn="just"/>
                <a:endParaRPr lang="fr-FR" dirty="0"/>
              </a:p>
              <a:p>
                <a:pPr algn="just"/>
                <a:r>
                  <a:rPr lang="fr-FR" dirty="0"/>
                  <a:t>Soit un circuit magnétique torique constitué d’un matériau de perméabilité relative  </a:t>
                </a:r>
                <a14:m>
                  <m:oMath xmlns:m="http://schemas.openxmlformats.org/officeDocument/2006/math">
                    <m:r>
                      <a:rPr lang="fr-FR" i="1" dirty="0" smtClean="0">
                        <a:latin typeface="Cambria Math" panose="02040503050406030204" pitchFamily="18" charset="0"/>
                      </a:rPr>
                      <m:t>𝜇</m:t>
                    </m:r>
                    <m:r>
                      <a:rPr lang="fr-FR" i="1" baseline="-25000" dirty="0" err="1">
                        <a:latin typeface="Cambria Math" panose="02040503050406030204" pitchFamily="18" charset="0"/>
                      </a:rPr>
                      <m:t>𝑟</m:t>
                    </m:r>
                    <m:r>
                      <a:rPr lang="fr-FR" i="1" dirty="0">
                        <a:latin typeface="Cambria Math" panose="02040503050406030204" pitchFamily="18" charset="0"/>
                      </a:rPr>
                      <m:t>=1000</m:t>
                    </m:r>
                  </m:oMath>
                </a14:m>
                <a:r>
                  <a:rPr lang="fr-FR" dirty="0"/>
                  <a:t>, de longueur </a:t>
                </a:r>
                <a14:m>
                  <m:oMath xmlns:m="http://schemas.openxmlformats.org/officeDocument/2006/math">
                    <m:r>
                      <a:rPr lang="fr-FR" i="1" dirty="0" smtClean="0">
                        <a:latin typeface="Cambria Math" panose="02040503050406030204" pitchFamily="18" charset="0"/>
                      </a:rPr>
                      <m:t>ℓ=1</m:t>
                    </m:r>
                    <m:r>
                      <a:rPr lang="en-US" b="0" i="1" dirty="0" smtClean="0">
                        <a:latin typeface="Cambria Math" panose="02040503050406030204" pitchFamily="18" charset="0"/>
                      </a:rPr>
                      <m:t> </m:t>
                    </m:r>
                    <m:r>
                      <a:rPr lang="fr-FR" i="1" dirty="0" smtClean="0">
                        <a:latin typeface="Cambria Math" panose="02040503050406030204" pitchFamily="18" charset="0"/>
                      </a:rPr>
                      <m:t>𝑚</m:t>
                    </m:r>
                    <m:r>
                      <a:rPr lang="fr-FR" i="1" dirty="0" smtClean="0">
                        <a:latin typeface="Cambria Math" panose="02040503050406030204" pitchFamily="18" charset="0"/>
                      </a:rPr>
                      <m:t> </m:t>
                    </m:r>
                  </m:oMath>
                </a14:m>
                <a:r>
                  <a:rPr lang="fr-FR" dirty="0"/>
                  <a:t>, de section </a:t>
                </a:r>
                <a14:m>
                  <m:oMath xmlns:m="http://schemas.openxmlformats.org/officeDocument/2006/math">
                    <m:r>
                      <a:rPr lang="fr-FR" i="1" dirty="0" smtClean="0">
                        <a:latin typeface="Cambria Math" panose="02040503050406030204" pitchFamily="18" charset="0"/>
                      </a:rPr>
                      <m:t>𝑆</m:t>
                    </m:r>
                  </m:oMath>
                </a14:m>
                <a:r>
                  <a:rPr lang="fr-FR" dirty="0"/>
                  <a:t> constante présentant un entrefer d’épaisseur </a:t>
                </a:r>
                <a14:m>
                  <m:oMath xmlns:m="http://schemas.openxmlformats.org/officeDocument/2006/math">
                    <m:r>
                      <a:rPr lang="fr-FR" i="1" dirty="0" smtClean="0">
                        <a:latin typeface="Cambria Math" panose="02040503050406030204" pitchFamily="18" charset="0"/>
                      </a:rPr>
                      <m:t>𝑒</m:t>
                    </m:r>
                    <m:r>
                      <a:rPr lang="fr-FR" i="1" dirty="0" smtClean="0">
                        <a:latin typeface="Cambria Math" panose="02040503050406030204" pitchFamily="18" charset="0"/>
                      </a:rPr>
                      <m:t>=1 </m:t>
                    </m:r>
                    <m:r>
                      <a:rPr lang="fr-FR" i="1" dirty="0" smtClean="0">
                        <a:latin typeface="Cambria Math" panose="02040503050406030204" pitchFamily="18" charset="0"/>
                      </a:rPr>
                      <m:t>𝑚𝑚</m:t>
                    </m:r>
                    <m:r>
                      <a:rPr lang="fr-FR" i="1" dirty="0" smtClean="0">
                        <a:latin typeface="Cambria Math" panose="02040503050406030204" pitchFamily="18" charset="0"/>
                      </a:rPr>
                      <m:t> </m:t>
                    </m:r>
                  </m:oMath>
                </a14:m>
                <a:r>
                  <a:rPr lang="fr-FR" dirty="0"/>
                  <a:t>. </a:t>
                </a:r>
              </a:p>
              <a:p>
                <a:pPr algn="just"/>
                <a:endParaRPr lang="fr-FR" dirty="0"/>
              </a:p>
              <a:p>
                <a:pPr algn="just"/>
                <a:r>
                  <a:rPr lang="fr-FR" dirty="0"/>
                  <a:t>On suppose que les lignes de champ ne débordent pas trop de la section </a:t>
                </a:r>
                <a14:m>
                  <m:oMath xmlns:m="http://schemas.openxmlformats.org/officeDocument/2006/math">
                    <m:r>
                      <a:rPr lang="fr-FR" i="1" dirty="0" smtClean="0">
                        <a:latin typeface="Cambria Math" panose="02040503050406030204" pitchFamily="18" charset="0"/>
                      </a:rPr>
                      <m:t>𝑆</m:t>
                    </m:r>
                  </m:oMath>
                </a14:m>
                <a:r>
                  <a:rPr lang="fr-FR" i="1" dirty="0"/>
                  <a:t>.</a:t>
                </a:r>
                <a:endParaRPr lang="fr-FR" dirty="0"/>
              </a:p>
            </p:txBody>
          </p:sp>
        </mc:Choice>
        <mc:Fallback xmlns="">
          <p:sp>
            <p:nvSpPr>
              <p:cNvPr id="13316" name="ZoneTexte 7"/>
              <p:cNvSpPr txBox="1">
                <a:spLocks noRot="1" noChangeAspect="1" noMove="1" noResize="1" noEditPoints="1" noAdjustHandles="1" noChangeArrowheads="1" noChangeShapeType="1" noTextEdit="1"/>
              </p:cNvSpPr>
              <p:nvPr/>
            </p:nvSpPr>
            <p:spPr bwMode="auto">
              <a:xfrm>
                <a:off x="611560" y="1263250"/>
                <a:ext cx="7704849" cy="2585323"/>
              </a:xfrm>
              <a:prstGeom prst="rect">
                <a:avLst/>
              </a:prstGeom>
              <a:blipFill>
                <a:blip r:embed="rId2"/>
                <a:stretch>
                  <a:fillRect l="-633" t="-1179" r="-712" b="-2830"/>
                </a:stretch>
              </a:blipFill>
              <a:ln w="9525">
                <a:noFill/>
                <a:miter lim="800000"/>
                <a:headEnd/>
                <a:tailEnd/>
              </a:ln>
            </p:spPr>
            <p:txBody>
              <a:bodyPr/>
              <a:lstStyle/>
              <a:p>
                <a:r>
                  <a:rPr lang="en-US">
                    <a:noFill/>
                  </a:rPr>
                  <a:t> </a:t>
                </a:r>
              </a:p>
            </p:txBody>
          </p:sp>
        </mc:Fallback>
      </mc:AlternateContent>
      <p:grpSp>
        <p:nvGrpSpPr>
          <p:cNvPr id="2" name="Groupe 91"/>
          <p:cNvGrpSpPr>
            <a:grpSpLocks/>
          </p:cNvGrpSpPr>
          <p:nvPr/>
        </p:nvGrpSpPr>
        <p:grpSpPr bwMode="auto">
          <a:xfrm>
            <a:off x="1861108" y="4151357"/>
            <a:ext cx="1969990" cy="1527156"/>
            <a:chOff x="1255020" y="2830597"/>
            <a:chExt cx="1970166" cy="1527078"/>
          </a:xfrm>
        </p:grpSpPr>
        <p:sp>
          <p:nvSpPr>
            <p:cNvPr id="13357" name="AutoShape 31"/>
            <p:cNvSpPr>
              <a:spLocks noChangeArrowheads="1"/>
            </p:cNvSpPr>
            <p:nvPr/>
          </p:nvSpPr>
          <p:spPr bwMode="auto">
            <a:xfrm rot="-5400000">
              <a:off x="1559922" y="2788529"/>
              <a:ext cx="1171575" cy="125571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332 h 21600"/>
              </a:gdLst>
              <a:ahLst/>
              <a:cxnLst>
                <a:cxn ang="T8">
                  <a:pos x="T0" y="T1"/>
                </a:cxn>
                <a:cxn ang="T9">
                  <a:pos x="T2" y="T3"/>
                </a:cxn>
                <a:cxn ang="T10">
                  <a:pos x="T4" y="T5"/>
                </a:cxn>
                <a:cxn ang="T11">
                  <a:pos x="T6" y="T7"/>
                </a:cxn>
              </a:cxnLst>
              <a:rect l="T12" t="T13" r="T14" b="T15"/>
              <a:pathLst>
                <a:path w="21600" h="21600">
                  <a:moveTo>
                    <a:pt x="10220" y="18876"/>
                  </a:moveTo>
                  <a:cubicBezTo>
                    <a:pt x="5984" y="18572"/>
                    <a:pt x="2703" y="15046"/>
                    <a:pt x="2703" y="10800"/>
                  </a:cubicBezTo>
                  <a:cubicBezTo>
                    <a:pt x="2703" y="6328"/>
                    <a:pt x="6328" y="2703"/>
                    <a:pt x="10800" y="2703"/>
                  </a:cubicBezTo>
                  <a:cubicBezTo>
                    <a:pt x="15271" y="2703"/>
                    <a:pt x="18897" y="6328"/>
                    <a:pt x="18897" y="10800"/>
                  </a:cubicBezTo>
                  <a:cubicBezTo>
                    <a:pt x="18897" y="15046"/>
                    <a:pt x="15615" y="18572"/>
                    <a:pt x="11379" y="18876"/>
                  </a:cubicBezTo>
                  <a:lnTo>
                    <a:pt x="11573" y="21572"/>
                  </a:lnTo>
                  <a:cubicBezTo>
                    <a:pt x="17223" y="21166"/>
                    <a:pt x="21600" y="16464"/>
                    <a:pt x="21600" y="10800"/>
                  </a:cubicBezTo>
                  <a:cubicBezTo>
                    <a:pt x="21600" y="4835"/>
                    <a:pt x="16764" y="0"/>
                    <a:pt x="10800" y="0"/>
                  </a:cubicBezTo>
                  <a:cubicBezTo>
                    <a:pt x="4835" y="0"/>
                    <a:pt x="0" y="4835"/>
                    <a:pt x="0" y="10800"/>
                  </a:cubicBezTo>
                  <a:cubicBezTo>
                    <a:pt x="-1" y="16464"/>
                    <a:pt x="4376" y="21166"/>
                    <a:pt x="10026" y="21572"/>
                  </a:cubicBezTo>
                  <a:close/>
                </a:path>
              </a:pathLst>
            </a:custGeom>
            <a:solidFill>
              <a:srgbClr val="FFFFFF"/>
            </a:solidFill>
            <a:ln w="9525">
              <a:solidFill>
                <a:srgbClr val="000000"/>
              </a:solidFill>
              <a:miter lim="800000"/>
              <a:headEnd/>
              <a:tailEnd/>
            </a:ln>
          </p:spPr>
          <p:txBody>
            <a:bodyPr/>
            <a:lstStyle/>
            <a:p>
              <a:endParaRPr lang="fr-FR" dirty="0"/>
            </a:p>
          </p:txBody>
        </p:sp>
        <p:sp>
          <p:nvSpPr>
            <p:cNvPr id="13358" name="Line 32"/>
            <p:cNvSpPr>
              <a:spLocks noChangeShapeType="1"/>
            </p:cNvSpPr>
            <p:nvPr/>
          </p:nvSpPr>
          <p:spPr bwMode="auto">
            <a:xfrm>
              <a:off x="2138566" y="3858939"/>
              <a:ext cx="0" cy="177800"/>
            </a:xfrm>
            <a:prstGeom prst="line">
              <a:avLst/>
            </a:prstGeom>
            <a:noFill/>
            <a:ln w="9525">
              <a:solidFill>
                <a:srgbClr val="000000"/>
              </a:solidFill>
              <a:round/>
              <a:headEnd/>
              <a:tailEnd/>
            </a:ln>
          </p:spPr>
          <p:txBody>
            <a:bodyPr/>
            <a:lstStyle/>
            <a:p>
              <a:endParaRPr lang="fr-FR"/>
            </a:p>
          </p:txBody>
        </p:sp>
        <p:sp>
          <p:nvSpPr>
            <p:cNvPr id="13359" name="AutoShape 44"/>
            <p:cNvSpPr>
              <a:spLocks noChangeArrowheads="1"/>
            </p:cNvSpPr>
            <p:nvPr/>
          </p:nvSpPr>
          <p:spPr bwMode="auto">
            <a:xfrm rot="-5773101">
              <a:off x="1636916" y="2898859"/>
              <a:ext cx="1028700" cy="10541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453 h 21600"/>
              </a:gdLst>
              <a:ahLst/>
              <a:cxnLst>
                <a:cxn ang="T8">
                  <a:pos x="T0" y="T1"/>
                </a:cxn>
                <a:cxn ang="T9">
                  <a:pos x="T2" y="T3"/>
                </a:cxn>
                <a:cxn ang="T10">
                  <a:pos x="T4" y="T5"/>
                </a:cxn>
                <a:cxn ang="T11">
                  <a:pos x="T6" y="T7"/>
                </a:cxn>
              </a:cxnLst>
              <a:rect l="T12" t="T13" r="T14" b="T15"/>
              <a:pathLst>
                <a:path w="21600" h="21600">
                  <a:moveTo>
                    <a:pt x="10597" y="21598"/>
                  </a:moveTo>
                  <a:cubicBezTo>
                    <a:pt x="4712" y="21487"/>
                    <a:pt x="0" y="16685"/>
                    <a:pt x="0" y="10800"/>
                  </a:cubicBezTo>
                  <a:cubicBezTo>
                    <a:pt x="0" y="4835"/>
                    <a:pt x="4835" y="0"/>
                    <a:pt x="10800" y="0"/>
                  </a:cubicBezTo>
                  <a:cubicBezTo>
                    <a:pt x="16764" y="0"/>
                    <a:pt x="21600" y="4835"/>
                    <a:pt x="21600" y="10800"/>
                  </a:cubicBezTo>
                  <a:cubicBezTo>
                    <a:pt x="21600" y="16685"/>
                    <a:pt x="16887" y="21487"/>
                    <a:pt x="11002" y="21598"/>
                  </a:cubicBezTo>
                  <a:cubicBezTo>
                    <a:pt x="16887" y="21487"/>
                    <a:pt x="21600" y="16685"/>
                    <a:pt x="21600" y="10800"/>
                  </a:cubicBezTo>
                  <a:cubicBezTo>
                    <a:pt x="21600" y="4835"/>
                    <a:pt x="16764" y="0"/>
                    <a:pt x="10800" y="0"/>
                  </a:cubicBezTo>
                  <a:cubicBezTo>
                    <a:pt x="4835" y="0"/>
                    <a:pt x="0" y="4835"/>
                    <a:pt x="0" y="10800"/>
                  </a:cubicBezTo>
                  <a:cubicBezTo>
                    <a:pt x="-1" y="16685"/>
                    <a:pt x="4712" y="21487"/>
                    <a:pt x="10597" y="21598"/>
                  </a:cubicBezTo>
                  <a:close/>
                </a:path>
              </a:pathLst>
            </a:custGeom>
            <a:noFill/>
            <a:ln w="3175">
              <a:solidFill>
                <a:srgbClr val="000000"/>
              </a:solidFill>
              <a:prstDash val="dashDot"/>
              <a:miter lim="800000"/>
              <a:headEnd/>
              <a:tailEnd/>
            </a:ln>
          </p:spPr>
          <p:txBody>
            <a:bodyPr/>
            <a:lstStyle/>
            <a:p>
              <a:endParaRPr lang="fr-FR"/>
            </a:p>
          </p:txBody>
        </p:sp>
        <mc:AlternateContent xmlns:mc="http://schemas.openxmlformats.org/markup-compatibility/2006" xmlns:a14="http://schemas.microsoft.com/office/drawing/2010/main">
          <mc:Choice Requires="a14">
            <p:sp>
              <p:nvSpPr>
                <p:cNvPr id="13360" name="ZoneTexte 87"/>
                <p:cNvSpPr txBox="1">
                  <a:spLocks noChangeArrowheads="1"/>
                </p:cNvSpPr>
                <p:nvPr/>
              </p:nvSpPr>
              <p:spPr bwMode="auto">
                <a:xfrm>
                  <a:off x="2857488" y="3253323"/>
                  <a:ext cx="367698" cy="36931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𝑒</m:t>
                        </m:r>
                      </m:oMath>
                    </m:oMathPara>
                  </a14:m>
                  <a:endParaRPr lang="fr-FR" dirty="0"/>
                </a:p>
              </p:txBody>
            </p:sp>
          </mc:Choice>
          <mc:Fallback xmlns="">
            <p:sp>
              <p:nvSpPr>
                <p:cNvPr id="13360" name="ZoneTexte 87"/>
                <p:cNvSpPr txBox="1">
                  <a:spLocks noRot="1" noChangeAspect="1" noMove="1" noResize="1" noEditPoints="1" noAdjustHandles="1" noChangeArrowheads="1" noChangeShapeType="1" noTextEdit="1"/>
                </p:cNvSpPr>
                <p:nvPr/>
              </p:nvSpPr>
              <p:spPr bwMode="auto">
                <a:xfrm>
                  <a:off x="2857488" y="3253323"/>
                  <a:ext cx="367698" cy="369313"/>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61" name="ZoneTexte 88"/>
                <p:cNvSpPr txBox="1">
                  <a:spLocks noChangeArrowheads="1"/>
                </p:cNvSpPr>
                <p:nvPr/>
              </p:nvSpPr>
              <p:spPr bwMode="auto">
                <a:xfrm>
                  <a:off x="1255020" y="3241242"/>
                  <a:ext cx="235962" cy="369313"/>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a:latin typeface="Cambria Math" panose="02040503050406030204" pitchFamily="18" charset="0"/>
                          </a:rPr>
                          <m:t>ℓ</m:t>
                        </m:r>
                      </m:oMath>
                    </m:oMathPara>
                  </a14:m>
                  <a:endParaRPr lang="fr-FR" dirty="0"/>
                </a:p>
              </p:txBody>
            </p:sp>
          </mc:Choice>
          <mc:Fallback xmlns="">
            <p:sp>
              <p:nvSpPr>
                <p:cNvPr id="13361" name="ZoneTexte 88"/>
                <p:cNvSpPr txBox="1">
                  <a:spLocks noRot="1" noChangeAspect="1" noMove="1" noResize="1" noEditPoints="1" noAdjustHandles="1" noChangeArrowheads="1" noChangeShapeType="1" noTextEdit="1"/>
                </p:cNvSpPr>
                <p:nvPr/>
              </p:nvSpPr>
              <p:spPr bwMode="auto">
                <a:xfrm>
                  <a:off x="1255020" y="3241242"/>
                  <a:ext cx="235962" cy="369313"/>
                </a:xfrm>
                <a:prstGeom prst="rect">
                  <a:avLst/>
                </a:prstGeom>
                <a:blipFill>
                  <a:blip r:embed="rId4"/>
                  <a:stretch>
                    <a:fillRect r="-25641"/>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62" name="ZoneTexte 89"/>
                <p:cNvSpPr txBox="1">
                  <a:spLocks noChangeArrowheads="1"/>
                </p:cNvSpPr>
                <p:nvPr/>
              </p:nvSpPr>
              <p:spPr bwMode="auto">
                <a:xfrm>
                  <a:off x="1947430" y="3988362"/>
                  <a:ext cx="375137" cy="36931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13362" name="ZoneTexte 89"/>
                <p:cNvSpPr txBox="1">
                  <a:spLocks noRot="1" noChangeAspect="1" noMove="1" noResize="1" noEditPoints="1" noAdjustHandles="1" noChangeArrowheads="1" noChangeShapeType="1" noTextEdit="1"/>
                </p:cNvSpPr>
                <p:nvPr/>
              </p:nvSpPr>
              <p:spPr bwMode="auto">
                <a:xfrm>
                  <a:off x="1947430" y="3988362"/>
                  <a:ext cx="375137" cy="369313"/>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sp>
          <p:nvSpPr>
            <p:cNvPr id="13363" name="ZoneTexte 90"/>
            <p:cNvSpPr txBox="1">
              <a:spLocks noChangeArrowheads="1"/>
            </p:cNvSpPr>
            <p:nvPr/>
          </p:nvSpPr>
          <p:spPr bwMode="auto">
            <a:xfrm>
              <a:off x="1974474" y="2857496"/>
              <a:ext cx="248808" cy="369313"/>
            </a:xfrm>
            <a:prstGeom prst="rect">
              <a:avLst/>
            </a:prstGeom>
            <a:noFill/>
            <a:ln w="9525">
              <a:noFill/>
              <a:miter lim="800000"/>
              <a:headEnd/>
              <a:tailEnd/>
            </a:ln>
          </p:spPr>
          <p:txBody>
            <a:bodyPr wrap="none">
              <a:spAutoFit/>
            </a:bodyPr>
            <a:lstStyle/>
            <a:p>
              <a:r>
                <a:rPr lang="fr-FR"/>
                <a:t>.</a:t>
              </a:r>
            </a:p>
          </p:txBody>
        </p:sp>
      </p:grpSp>
      <p:grpSp>
        <p:nvGrpSpPr>
          <p:cNvPr id="3" name="Groupe 97"/>
          <p:cNvGrpSpPr>
            <a:grpSpLocks/>
          </p:cNvGrpSpPr>
          <p:nvPr/>
        </p:nvGrpSpPr>
        <p:grpSpPr bwMode="auto">
          <a:xfrm>
            <a:off x="4224362" y="4405433"/>
            <a:ext cx="3167855" cy="1369864"/>
            <a:chOff x="5000628" y="2928934"/>
            <a:chExt cx="3167660" cy="1369316"/>
          </a:xfrm>
        </p:grpSpPr>
        <p:sp>
          <p:nvSpPr>
            <p:cNvPr id="13331" name="Line 33"/>
            <p:cNvSpPr>
              <a:spLocks noChangeShapeType="1"/>
            </p:cNvSpPr>
            <p:nvPr/>
          </p:nvSpPr>
          <p:spPr bwMode="auto">
            <a:xfrm>
              <a:off x="6499236" y="3479507"/>
              <a:ext cx="685800" cy="0"/>
            </a:xfrm>
            <a:prstGeom prst="line">
              <a:avLst/>
            </a:prstGeom>
            <a:noFill/>
            <a:ln w="9525">
              <a:solidFill>
                <a:srgbClr val="000000"/>
              </a:solidFill>
              <a:round/>
              <a:headEnd/>
              <a:tailEnd/>
            </a:ln>
          </p:spPr>
          <p:txBody>
            <a:bodyPr/>
            <a:lstStyle/>
            <a:p>
              <a:endParaRPr lang="fr-FR"/>
            </a:p>
          </p:txBody>
        </p:sp>
        <p:sp>
          <p:nvSpPr>
            <p:cNvPr id="13332" name="Line 34"/>
            <p:cNvSpPr>
              <a:spLocks noChangeShapeType="1"/>
            </p:cNvSpPr>
            <p:nvPr/>
          </p:nvSpPr>
          <p:spPr bwMode="auto">
            <a:xfrm>
              <a:off x="6499236" y="3463632"/>
              <a:ext cx="685800" cy="0"/>
            </a:xfrm>
            <a:prstGeom prst="line">
              <a:avLst/>
            </a:prstGeom>
            <a:noFill/>
            <a:ln w="9525">
              <a:solidFill>
                <a:srgbClr val="000000"/>
              </a:solidFill>
              <a:round/>
              <a:headEnd/>
              <a:tailEnd/>
            </a:ln>
          </p:spPr>
          <p:txBody>
            <a:bodyPr/>
            <a:lstStyle/>
            <a:p>
              <a:endParaRPr lang="fr-FR"/>
            </a:p>
          </p:txBody>
        </p:sp>
        <p:sp>
          <p:nvSpPr>
            <p:cNvPr id="13333" name="Line 35"/>
            <p:cNvSpPr>
              <a:spLocks noChangeShapeType="1"/>
            </p:cNvSpPr>
            <p:nvPr/>
          </p:nvSpPr>
          <p:spPr bwMode="auto">
            <a:xfrm>
              <a:off x="6499236" y="3438232"/>
              <a:ext cx="685800" cy="0"/>
            </a:xfrm>
            <a:prstGeom prst="line">
              <a:avLst/>
            </a:prstGeom>
            <a:noFill/>
            <a:ln w="9525">
              <a:solidFill>
                <a:srgbClr val="000000"/>
              </a:solidFill>
              <a:round/>
              <a:headEnd/>
              <a:tailEnd/>
            </a:ln>
          </p:spPr>
          <p:txBody>
            <a:bodyPr/>
            <a:lstStyle/>
            <a:p>
              <a:endParaRPr lang="fr-FR"/>
            </a:p>
          </p:txBody>
        </p:sp>
        <p:sp>
          <p:nvSpPr>
            <p:cNvPr id="13334" name="Line 36"/>
            <p:cNvSpPr>
              <a:spLocks noChangeShapeType="1"/>
            </p:cNvSpPr>
            <p:nvPr/>
          </p:nvSpPr>
          <p:spPr bwMode="auto">
            <a:xfrm>
              <a:off x="6499236" y="3403307"/>
              <a:ext cx="685800" cy="0"/>
            </a:xfrm>
            <a:prstGeom prst="line">
              <a:avLst/>
            </a:prstGeom>
            <a:noFill/>
            <a:ln w="9525">
              <a:solidFill>
                <a:srgbClr val="000000"/>
              </a:solidFill>
              <a:round/>
              <a:headEnd/>
              <a:tailEnd/>
            </a:ln>
          </p:spPr>
          <p:txBody>
            <a:bodyPr/>
            <a:lstStyle/>
            <a:p>
              <a:endParaRPr lang="fr-FR"/>
            </a:p>
          </p:txBody>
        </p:sp>
        <p:sp>
          <p:nvSpPr>
            <p:cNvPr id="13335" name="Line 37"/>
            <p:cNvSpPr>
              <a:spLocks noChangeShapeType="1"/>
            </p:cNvSpPr>
            <p:nvPr/>
          </p:nvSpPr>
          <p:spPr bwMode="auto">
            <a:xfrm>
              <a:off x="6486536" y="3390607"/>
              <a:ext cx="0" cy="114300"/>
            </a:xfrm>
            <a:prstGeom prst="line">
              <a:avLst/>
            </a:prstGeom>
            <a:noFill/>
            <a:ln w="9525">
              <a:solidFill>
                <a:srgbClr val="000000"/>
              </a:solidFill>
              <a:round/>
              <a:headEnd/>
              <a:tailEnd/>
            </a:ln>
          </p:spPr>
          <p:txBody>
            <a:bodyPr/>
            <a:lstStyle/>
            <a:p>
              <a:endParaRPr lang="fr-FR"/>
            </a:p>
          </p:txBody>
        </p:sp>
        <p:sp>
          <p:nvSpPr>
            <p:cNvPr id="13336" name="Line 38"/>
            <p:cNvSpPr>
              <a:spLocks noChangeShapeType="1"/>
            </p:cNvSpPr>
            <p:nvPr/>
          </p:nvSpPr>
          <p:spPr bwMode="auto">
            <a:xfrm>
              <a:off x="6486536" y="3377907"/>
              <a:ext cx="685800" cy="0"/>
            </a:xfrm>
            <a:prstGeom prst="line">
              <a:avLst/>
            </a:prstGeom>
            <a:noFill/>
            <a:ln w="9525">
              <a:solidFill>
                <a:srgbClr val="000000"/>
              </a:solidFill>
              <a:round/>
              <a:headEnd/>
              <a:tailEnd/>
            </a:ln>
          </p:spPr>
          <p:txBody>
            <a:bodyPr/>
            <a:lstStyle/>
            <a:p>
              <a:endParaRPr lang="fr-FR"/>
            </a:p>
          </p:txBody>
        </p:sp>
        <p:sp>
          <p:nvSpPr>
            <p:cNvPr id="13337" name="Line 39"/>
            <p:cNvSpPr>
              <a:spLocks noChangeShapeType="1"/>
            </p:cNvSpPr>
            <p:nvPr/>
          </p:nvSpPr>
          <p:spPr bwMode="auto">
            <a:xfrm>
              <a:off x="5470536" y="3431882"/>
              <a:ext cx="685800" cy="0"/>
            </a:xfrm>
            <a:prstGeom prst="line">
              <a:avLst/>
            </a:prstGeom>
            <a:noFill/>
            <a:ln w="9525">
              <a:solidFill>
                <a:srgbClr val="000000"/>
              </a:solidFill>
              <a:round/>
              <a:headEnd/>
              <a:tailEnd/>
            </a:ln>
          </p:spPr>
          <p:txBody>
            <a:bodyPr/>
            <a:lstStyle/>
            <a:p>
              <a:endParaRPr lang="fr-FR"/>
            </a:p>
          </p:txBody>
        </p:sp>
        <p:sp>
          <p:nvSpPr>
            <p:cNvPr id="13338" name="Line 40"/>
            <p:cNvSpPr>
              <a:spLocks noChangeShapeType="1"/>
            </p:cNvSpPr>
            <p:nvPr/>
          </p:nvSpPr>
          <p:spPr bwMode="auto">
            <a:xfrm>
              <a:off x="5470536" y="3466807"/>
              <a:ext cx="685800" cy="0"/>
            </a:xfrm>
            <a:prstGeom prst="line">
              <a:avLst/>
            </a:prstGeom>
            <a:noFill/>
            <a:ln w="9525">
              <a:solidFill>
                <a:srgbClr val="000000"/>
              </a:solidFill>
              <a:round/>
              <a:headEnd/>
              <a:tailEnd/>
            </a:ln>
          </p:spPr>
          <p:txBody>
            <a:bodyPr/>
            <a:lstStyle/>
            <a:p>
              <a:endParaRPr lang="fr-FR"/>
            </a:p>
          </p:txBody>
        </p:sp>
        <p:sp>
          <p:nvSpPr>
            <p:cNvPr id="13339" name="Line 41"/>
            <p:cNvSpPr>
              <a:spLocks noChangeShapeType="1"/>
            </p:cNvSpPr>
            <p:nvPr/>
          </p:nvSpPr>
          <p:spPr bwMode="auto">
            <a:xfrm>
              <a:off x="5470536" y="3492207"/>
              <a:ext cx="685800" cy="0"/>
            </a:xfrm>
            <a:prstGeom prst="line">
              <a:avLst/>
            </a:prstGeom>
            <a:noFill/>
            <a:ln w="9525">
              <a:solidFill>
                <a:srgbClr val="000000"/>
              </a:solidFill>
              <a:round/>
              <a:headEnd/>
              <a:tailEnd/>
            </a:ln>
          </p:spPr>
          <p:txBody>
            <a:bodyPr/>
            <a:lstStyle/>
            <a:p>
              <a:endParaRPr lang="fr-FR"/>
            </a:p>
          </p:txBody>
        </p:sp>
        <p:sp>
          <p:nvSpPr>
            <p:cNvPr id="13340" name="Line 42"/>
            <p:cNvSpPr>
              <a:spLocks noChangeShapeType="1"/>
            </p:cNvSpPr>
            <p:nvPr/>
          </p:nvSpPr>
          <p:spPr bwMode="auto">
            <a:xfrm>
              <a:off x="5470536" y="3400132"/>
              <a:ext cx="685800" cy="0"/>
            </a:xfrm>
            <a:prstGeom prst="line">
              <a:avLst/>
            </a:prstGeom>
            <a:noFill/>
            <a:ln w="9525">
              <a:solidFill>
                <a:srgbClr val="000000"/>
              </a:solidFill>
              <a:round/>
              <a:headEnd/>
              <a:tailEnd/>
            </a:ln>
          </p:spPr>
          <p:txBody>
            <a:bodyPr/>
            <a:lstStyle/>
            <a:p>
              <a:endParaRPr lang="fr-FR"/>
            </a:p>
          </p:txBody>
        </p:sp>
        <p:sp>
          <p:nvSpPr>
            <p:cNvPr id="13341" name="Line 43"/>
            <p:cNvSpPr>
              <a:spLocks noChangeShapeType="1"/>
            </p:cNvSpPr>
            <p:nvPr/>
          </p:nvSpPr>
          <p:spPr bwMode="auto">
            <a:xfrm>
              <a:off x="5464186" y="3365207"/>
              <a:ext cx="685800" cy="0"/>
            </a:xfrm>
            <a:prstGeom prst="line">
              <a:avLst/>
            </a:prstGeom>
            <a:noFill/>
            <a:ln w="9525">
              <a:solidFill>
                <a:srgbClr val="000000"/>
              </a:solidFill>
              <a:round/>
              <a:headEnd/>
              <a:tailEnd/>
            </a:ln>
          </p:spPr>
          <p:txBody>
            <a:bodyPr/>
            <a:lstStyle/>
            <a:p>
              <a:endParaRPr lang="fr-FR"/>
            </a:p>
          </p:txBody>
        </p:sp>
        <p:sp>
          <p:nvSpPr>
            <p:cNvPr id="13342" name="Line 45"/>
            <p:cNvSpPr>
              <a:spLocks noChangeShapeType="1"/>
            </p:cNvSpPr>
            <p:nvPr/>
          </p:nvSpPr>
          <p:spPr bwMode="auto">
            <a:xfrm>
              <a:off x="5781686" y="3403307"/>
              <a:ext cx="114300" cy="0"/>
            </a:xfrm>
            <a:prstGeom prst="line">
              <a:avLst/>
            </a:prstGeom>
            <a:noFill/>
            <a:ln w="9525">
              <a:solidFill>
                <a:srgbClr val="000000"/>
              </a:solidFill>
              <a:round/>
              <a:headEnd/>
              <a:tailEnd type="stealth" w="med" len="med"/>
            </a:ln>
          </p:spPr>
          <p:txBody>
            <a:bodyPr/>
            <a:lstStyle/>
            <a:p>
              <a:endParaRPr lang="fr-FR"/>
            </a:p>
          </p:txBody>
        </p:sp>
        <p:sp>
          <p:nvSpPr>
            <p:cNvPr id="13343" name="Line 46"/>
            <p:cNvSpPr>
              <a:spLocks noChangeShapeType="1"/>
            </p:cNvSpPr>
            <p:nvPr/>
          </p:nvSpPr>
          <p:spPr bwMode="auto">
            <a:xfrm>
              <a:off x="5781686" y="3469982"/>
              <a:ext cx="114300" cy="0"/>
            </a:xfrm>
            <a:prstGeom prst="line">
              <a:avLst/>
            </a:prstGeom>
            <a:noFill/>
            <a:ln w="9525">
              <a:solidFill>
                <a:srgbClr val="000000"/>
              </a:solidFill>
              <a:round/>
              <a:headEnd/>
              <a:tailEnd type="stealth" w="med" len="med"/>
            </a:ln>
          </p:spPr>
          <p:txBody>
            <a:bodyPr/>
            <a:lstStyle/>
            <a:p>
              <a:endParaRPr lang="fr-FR"/>
            </a:p>
          </p:txBody>
        </p:sp>
        <p:sp>
          <p:nvSpPr>
            <p:cNvPr id="13344" name="Line 47"/>
            <p:cNvSpPr>
              <a:spLocks noChangeShapeType="1"/>
            </p:cNvSpPr>
            <p:nvPr/>
          </p:nvSpPr>
          <p:spPr bwMode="auto">
            <a:xfrm>
              <a:off x="5810261" y="3441407"/>
              <a:ext cx="114300" cy="0"/>
            </a:xfrm>
            <a:prstGeom prst="line">
              <a:avLst/>
            </a:prstGeom>
            <a:noFill/>
            <a:ln w="9525">
              <a:solidFill>
                <a:srgbClr val="000000"/>
              </a:solidFill>
              <a:round/>
              <a:headEnd/>
              <a:tailEnd type="stealth" w="med" len="med"/>
            </a:ln>
          </p:spPr>
          <p:txBody>
            <a:bodyPr/>
            <a:lstStyle/>
            <a:p>
              <a:endParaRPr lang="fr-FR"/>
            </a:p>
          </p:txBody>
        </p:sp>
        <p:sp>
          <p:nvSpPr>
            <p:cNvPr id="13345" name="Line 48"/>
            <p:cNvSpPr>
              <a:spLocks noChangeShapeType="1"/>
            </p:cNvSpPr>
            <p:nvPr/>
          </p:nvSpPr>
          <p:spPr bwMode="auto">
            <a:xfrm>
              <a:off x="6162686" y="3374732"/>
              <a:ext cx="0" cy="114300"/>
            </a:xfrm>
            <a:prstGeom prst="line">
              <a:avLst/>
            </a:prstGeom>
            <a:noFill/>
            <a:ln w="9525">
              <a:solidFill>
                <a:srgbClr val="000000"/>
              </a:solidFill>
              <a:round/>
              <a:headEnd/>
              <a:tailEnd/>
            </a:ln>
          </p:spPr>
          <p:txBody>
            <a:bodyPr/>
            <a:lstStyle/>
            <a:p>
              <a:endParaRPr lang="fr-FR"/>
            </a:p>
          </p:txBody>
        </p:sp>
        <p:sp>
          <p:nvSpPr>
            <p:cNvPr id="13346" name="Line 49"/>
            <p:cNvSpPr>
              <a:spLocks noChangeShapeType="1"/>
            </p:cNvSpPr>
            <p:nvPr/>
          </p:nvSpPr>
          <p:spPr bwMode="auto">
            <a:xfrm>
              <a:off x="6677036" y="3412832"/>
              <a:ext cx="114300" cy="0"/>
            </a:xfrm>
            <a:prstGeom prst="line">
              <a:avLst/>
            </a:prstGeom>
            <a:noFill/>
            <a:ln w="9525">
              <a:solidFill>
                <a:srgbClr val="000000"/>
              </a:solidFill>
              <a:round/>
              <a:headEnd/>
              <a:tailEnd type="stealth" w="med" len="med"/>
            </a:ln>
          </p:spPr>
          <p:txBody>
            <a:bodyPr/>
            <a:lstStyle/>
            <a:p>
              <a:endParaRPr lang="fr-FR"/>
            </a:p>
          </p:txBody>
        </p:sp>
        <p:sp>
          <p:nvSpPr>
            <p:cNvPr id="13347" name="Line 50"/>
            <p:cNvSpPr>
              <a:spLocks noChangeShapeType="1"/>
            </p:cNvSpPr>
            <p:nvPr/>
          </p:nvSpPr>
          <p:spPr bwMode="auto">
            <a:xfrm>
              <a:off x="6619886" y="3441407"/>
              <a:ext cx="114300" cy="0"/>
            </a:xfrm>
            <a:prstGeom prst="line">
              <a:avLst/>
            </a:prstGeom>
            <a:noFill/>
            <a:ln w="9525">
              <a:solidFill>
                <a:srgbClr val="000000"/>
              </a:solidFill>
              <a:round/>
              <a:headEnd/>
              <a:tailEnd type="stealth" w="med" len="med"/>
            </a:ln>
          </p:spPr>
          <p:txBody>
            <a:bodyPr/>
            <a:lstStyle/>
            <a:p>
              <a:endParaRPr lang="fr-FR"/>
            </a:p>
          </p:txBody>
        </p:sp>
        <p:sp>
          <p:nvSpPr>
            <p:cNvPr id="13348" name="Line 51"/>
            <p:cNvSpPr>
              <a:spLocks noChangeShapeType="1"/>
            </p:cNvSpPr>
            <p:nvPr/>
          </p:nvSpPr>
          <p:spPr bwMode="auto">
            <a:xfrm>
              <a:off x="6715136" y="3468395"/>
              <a:ext cx="95250" cy="1587"/>
            </a:xfrm>
            <a:prstGeom prst="line">
              <a:avLst/>
            </a:prstGeom>
            <a:noFill/>
            <a:ln w="9525">
              <a:solidFill>
                <a:srgbClr val="000000"/>
              </a:solidFill>
              <a:round/>
              <a:headEnd/>
              <a:tailEnd type="stealth" w="med" len="med"/>
            </a:ln>
          </p:spPr>
          <p:txBody>
            <a:bodyPr/>
            <a:lstStyle/>
            <a:p>
              <a:endParaRPr lang="fr-FR"/>
            </a:p>
          </p:txBody>
        </p:sp>
        <p:sp>
          <p:nvSpPr>
            <p:cNvPr id="13349" name="Arc 52"/>
            <p:cNvSpPr>
              <a:spLocks/>
            </p:cNvSpPr>
            <p:nvPr/>
          </p:nvSpPr>
          <p:spPr bwMode="auto">
            <a:xfrm rot="13540443" flipV="1">
              <a:off x="6210311" y="3262020"/>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p:spPr>
          <p:txBody>
            <a:bodyPr/>
            <a:lstStyle/>
            <a:p>
              <a:endParaRPr lang="fr-FR"/>
            </a:p>
          </p:txBody>
        </p:sp>
        <p:sp>
          <p:nvSpPr>
            <p:cNvPr id="13350" name="Arc 53"/>
            <p:cNvSpPr>
              <a:spLocks/>
            </p:cNvSpPr>
            <p:nvPr/>
          </p:nvSpPr>
          <p:spPr bwMode="auto">
            <a:xfrm rot="2607763" flipV="1">
              <a:off x="6210311" y="3398545"/>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p:spPr>
          <p:txBody>
            <a:bodyPr/>
            <a:lstStyle/>
            <a:p>
              <a:endParaRPr lang="fr-FR"/>
            </a:p>
          </p:txBody>
        </p:sp>
        <p:sp>
          <p:nvSpPr>
            <p:cNvPr id="13351" name="Line 54"/>
            <p:cNvSpPr>
              <a:spLocks noChangeShapeType="1"/>
            </p:cNvSpPr>
            <p:nvPr/>
          </p:nvSpPr>
          <p:spPr bwMode="auto">
            <a:xfrm flipH="1">
              <a:off x="6143636" y="3403307"/>
              <a:ext cx="342900" cy="0"/>
            </a:xfrm>
            <a:prstGeom prst="line">
              <a:avLst/>
            </a:prstGeom>
            <a:noFill/>
            <a:ln w="9525">
              <a:solidFill>
                <a:srgbClr val="000000"/>
              </a:solidFill>
              <a:prstDash val="dash"/>
              <a:round/>
              <a:headEnd/>
              <a:tailEnd/>
            </a:ln>
          </p:spPr>
          <p:txBody>
            <a:bodyPr/>
            <a:lstStyle/>
            <a:p>
              <a:endParaRPr lang="fr-FR"/>
            </a:p>
          </p:txBody>
        </p:sp>
        <p:sp>
          <p:nvSpPr>
            <p:cNvPr id="13352" name="Line 55"/>
            <p:cNvSpPr>
              <a:spLocks noChangeShapeType="1"/>
            </p:cNvSpPr>
            <p:nvPr/>
          </p:nvSpPr>
          <p:spPr bwMode="auto">
            <a:xfrm flipH="1">
              <a:off x="6143636" y="3498557"/>
              <a:ext cx="342900" cy="0"/>
            </a:xfrm>
            <a:prstGeom prst="line">
              <a:avLst/>
            </a:prstGeom>
            <a:noFill/>
            <a:ln w="9525">
              <a:solidFill>
                <a:srgbClr val="000000"/>
              </a:solidFill>
              <a:prstDash val="dash"/>
              <a:round/>
              <a:headEnd/>
              <a:tailEnd/>
            </a:ln>
          </p:spPr>
          <p:txBody>
            <a:bodyPr/>
            <a:lstStyle/>
            <a:p>
              <a:endParaRPr lang="fr-FR"/>
            </a:p>
          </p:txBody>
        </p:sp>
        <mc:AlternateContent xmlns:mc="http://schemas.openxmlformats.org/markup-compatibility/2006" xmlns:a14="http://schemas.microsoft.com/office/drawing/2010/main">
          <mc:Choice Requires="a14">
            <p:sp>
              <p:nvSpPr>
                <p:cNvPr id="13353" name="ZoneTexte 92"/>
                <p:cNvSpPr txBox="1">
                  <a:spLocks noChangeArrowheads="1"/>
                </p:cNvSpPr>
                <p:nvPr/>
              </p:nvSpPr>
              <p:spPr bwMode="auto">
                <a:xfrm>
                  <a:off x="5662206" y="3000372"/>
                  <a:ext cx="375080" cy="369184"/>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13353" name="ZoneTexte 92"/>
                <p:cNvSpPr txBox="1">
                  <a:spLocks noRot="1" noChangeAspect="1" noMove="1" noResize="1" noEditPoints="1" noAdjustHandles="1" noChangeArrowheads="1" noChangeShapeType="1" noTextEdit="1"/>
                </p:cNvSpPr>
                <p:nvPr/>
              </p:nvSpPr>
              <p:spPr bwMode="auto">
                <a:xfrm>
                  <a:off x="5662206" y="3000372"/>
                  <a:ext cx="375080" cy="369184"/>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54" name="ZoneTexte 93"/>
                <p:cNvSpPr txBox="1">
                  <a:spLocks noChangeArrowheads="1"/>
                </p:cNvSpPr>
                <p:nvPr/>
              </p:nvSpPr>
              <p:spPr bwMode="auto">
                <a:xfrm>
                  <a:off x="6162272" y="2928934"/>
                  <a:ext cx="362257" cy="369184"/>
                </a:xfrm>
                <a:prstGeom prst="rect">
                  <a:avLst/>
                </a:prstGeom>
                <a:noFill/>
                <a:ln w="9525">
                  <a:noFill/>
                  <a:miter lim="800000"/>
                  <a:headEnd/>
                  <a:tailEnd/>
                </a:ln>
              </p:spPr>
              <p:txBody>
                <a:bodyPr wrap="none">
                  <a:spAutoFit/>
                </a:bodyPr>
                <a:lstStyle/>
                <a:p>
                  <a14:m>
                    <m:oMath xmlns:m="http://schemas.openxmlformats.org/officeDocument/2006/math">
                      <m:r>
                        <a:rPr lang="fr-FR" i="1" dirty="0" smtClean="0">
                          <a:latin typeface="Cambria Math" panose="02040503050406030204" pitchFamily="18" charset="0"/>
                        </a:rPr>
                        <m:t>𝑆</m:t>
                      </m:r>
                    </m:oMath>
                  </a14:m>
                  <a:r>
                    <a:rPr lang="fr-FR" dirty="0"/>
                    <a:t>’</a:t>
                  </a:r>
                </a:p>
              </p:txBody>
            </p:sp>
          </mc:Choice>
          <mc:Fallback xmlns="">
            <p:sp>
              <p:nvSpPr>
                <p:cNvPr id="13354" name="ZoneTexte 93"/>
                <p:cNvSpPr txBox="1">
                  <a:spLocks noRot="1" noChangeAspect="1" noMove="1" noResize="1" noEditPoints="1" noAdjustHandles="1" noChangeArrowheads="1" noChangeShapeType="1" noTextEdit="1"/>
                </p:cNvSpPr>
                <p:nvPr/>
              </p:nvSpPr>
              <p:spPr bwMode="auto">
                <a:xfrm>
                  <a:off x="6162272" y="2928934"/>
                  <a:ext cx="362257" cy="369184"/>
                </a:xfrm>
                <a:prstGeom prst="rect">
                  <a:avLst/>
                </a:prstGeom>
                <a:blipFill>
                  <a:blip r:embed="rId7"/>
                  <a:stretch>
                    <a:fillRect t="-10000" r="-13559" b="-26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55" name="ZoneTexte 94"/>
                <p:cNvSpPr txBox="1">
                  <a:spLocks noChangeArrowheads="1"/>
                </p:cNvSpPr>
                <p:nvPr/>
              </p:nvSpPr>
              <p:spPr bwMode="auto">
                <a:xfrm>
                  <a:off x="6590900" y="3020294"/>
                  <a:ext cx="375080" cy="369184"/>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13355" name="ZoneTexte 94"/>
                <p:cNvSpPr txBox="1">
                  <a:spLocks noRot="1" noChangeAspect="1" noMove="1" noResize="1" noEditPoints="1" noAdjustHandles="1" noChangeArrowheads="1" noChangeShapeType="1" noTextEdit="1"/>
                </p:cNvSpPr>
                <p:nvPr/>
              </p:nvSpPr>
              <p:spPr bwMode="auto">
                <a:xfrm>
                  <a:off x="6590900" y="3020294"/>
                  <a:ext cx="375080" cy="369184"/>
                </a:xfrm>
                <a:prstGeom prst="rect">
                  <a:avLst/>
                </a:prstGeom>
                <a:blipFill>
                  <a:blip r:embed="rId8"/>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56" name="ZoneTexte 95"/>
                <p:cNvSpPr txBox="1">
                  <a:spLocks noChangeArrowheads="1"/>
                </p:cNvSpPr>
                <p:nvPr/>
              </p:nvSpPr>
              <p:spPr bwMode="auto">
                <a:xfrm>
                  <a:off x="5000628" y="3929066"/>
                  <a:ext cx="3167660" cy="369184"/>
                </a:xfrm>
                <a:prstGeom prst="rect">
                  <a:avLst/>
                </a:prstGeom>
                <a:noFill/>
                <a:ln w="9525">
                  <a:noFill/>
                  <a:miter lim="800000"/>
                  <a:headEnd/>
                  <a:tailEnd/>
                </a:ln>
              </p:spPr>
              <p:txBody>
                <a:bodyPr wrap="none">
                  <a:spAutoFit/>
                </a:bodyPr>
                <a:lstStyle/>
                <a:p>
                  <a:r>
                    <a:rPr lang="fr-FR" dirty="0"/>
                    <a:t>Entrefer réel: </a:t>
                  </a:r>
                  <a14:m>
                    <m:oMath xmlns:m="http://schemas.openxmlformats.org/officeDocument/2006/math">
                      <m:r>
                        <a:rPr lang="fr-FR" i="1" dirty="0" smtClean="0">
                          <a:latin typeface="Cambria Math" panose="02040503050406030204" pitchFamily="18" charset="0"/>
                        </a:rPr>
                        <m:t>𝑆</m:t>
                      </m:r>
                      <m:r>
                        <a:rPr lang="fr-FR" i="1" dirty="0" smtClean="0">
                          <a:latin typeface="Cambria Math" panose="02040503050406030204" pitchFamily="18" charset="0"/>
                        </a:rPr>
                        <m:t>’=</m:t>
                      </m:r>
                      <m:r>
                        <a:rPr lang="fr-FR" i="1" dirty="0" err="1">
                          <a:latin typeface="Cambria Math" panose="02040503050406030204" pitchFamily="18" charset="0"/>
                        </a:rPr>
                        <m:t>𝑘𝑆</m:t>
                      </m:r>
                      <m:r>
                        <a:rPr lang="fr-FR" i="1" dirty="0">
                          <a:latin typeface="Cambria Math" panose="02040503050406030204" pitchFamily="18" charset="0"/>
                        </a:rPr>
                        <m:t>  (</m:t>
                      </m:r>
                      <m:r>
                        <a:rPr lang="fr-FR" i="1" dirty="0">
                          <a:latin typeface="Cambria Math" panose="02040503050406030204" pitchFamily="18" charset="0"/>
                        </a:rPr>
                        <m:t>𝑘</m:t>
                      </m:r>
                      <m:r>
                        <a:rPr lang="fr-FR" i="1" dirty="0">
                          <a:latin typeface="Cambria Math" panose="02040503050406030204" pitchFamily="18" charset="0"/>
                        </a:rPr>
                        <m:t>&gt;1)</m:t>
                      </m:r>
                    </m:oMath>
                  </a14:m>
                  <a:endParaRPr lang="fr-FR" dirty="0"/>
                </a:p>
              </p:txBody>
            </p:sp>
          </mc:Choice>
          <mc:Fallback xmlns="">
            <p:sp>
              <p:nvSpPr>
                <p:cNvPr id="13356" name="ZoneTexte 95"/>
                <p:cNvSpPr txBox="1">
                  <a:spLocks noRot="1" noChangeAspect="1" noMove="1" noResize="1" noEditPoints="1" noAdjustHandles="1" noChangeArrowheads="1" noChangeShapeType="1" noTextEdit="1"/>
                </p:cNvSpPr>
                <p:nvPr/>
              </p:nvSpPr>
              <p:spPr bwMode="auto">
                <a:xfrm>
                  <a:off x="5000628" y="3929066"/>
                  <a:ext cx="3167660" cy="369184"/>
                </a:xfrm>
                <a:prstGeom prst="rect">
                  <a:avLst/>
                </a:prstGeom>
                <a:blipFill>
                  <a:blip r:embed="rId9"/>
                  <a:stretch>
                    <a:fillRect l="-1731" t="-10000" b="-26667"/>
                  </a:stretch>
                </a:blipFill>
                <a:ln w="9525">
                  <a:noFill/>
                  <a:miter lim="800000"/>
                  <a:headEnd/>
                  <a:tailEnd/>
                </a:ln>
              </p:spPr>
              <p:txBody>
                <a:bodyPr/>
                <a:lstStyle/>
                <a:p>
                  <a:r>
                    <a:rPr lang="en-US">
                      <a:noFill/>
                    </a:rPr>
                    <a:t> </a:t>
                  </a:r>
                </a:p>
              </p:txBody>
            </p:sp>
          </mc:Fallback>
        </mc:AlternateContent>
      </p:grpSp>
      <p:sp>
        <p:nvSpPr>
          <p:cNvPr id="13326" name="Rectangle 4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fr-FR"/>
          </a:p>
        </p:txBody>
      </p:sp>
      <p:sp>
        <p:nvSpPr>
          <p:cNvPr id="4" name="Slide Number Placeholder 3">
            <a:extLst>
              <a:ext uri="{FF2B5EF4-FFF2-40B4-BE49-F238E27FC236}">
                <a16:creationId xmlns:a16="http://schemas.microsoft.com/office/drawing/2014/main" id="{48D15F17-C02B-451C-94DD-031715D9E7A2}"/>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16</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checkerboard(across)">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3315" name="Rectangle 2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fr-FR"/>
          </a:p>
        </p:txBody>
      </p:sp>
      <mc:AlternateContent xmlns:mc="http://schemas.openxmlformats.org/markup-compatibility/2006" xmlns:a14="http://schemas.microsoft.com/office/drawing/2010/main">
        <mc:Choice Requires="a14">
          <p:sp>
            <p:nvSpPr>
              <p:cNvPr id="13325" name="ZoneTexte 98"/>
              <p:cNvSpPr txBox="1">
                <a:spLocks noChangeArrowheads="1"/>
              </p:cNvSpPr>
              <p:nvPr/>
            </p:nvSpPr>
            <p:spPr bwMode="auto">
              <a:xfrm>
                <a:off x="716955" y="3364563"/>
                <a:ext cx="7311429" cy="1200329"/>
              </a:xfrm>
              <a:prstGeom prst="rect">
                <a:avLst/>
              </a:prstGeom>
              <a:noFill/>
              <a:ln w="9525">
                <a:noFill/>
                <a:miter lim="800000"/>
                <a:headEnd/>
                <a:tailEnd/>
              </a:ln>
            </p:spPr>
            <p:txBody>
              <a:bodyPr wrap="square">
                <a:spAutoFit/>
              </a:bodyPr>
              <a:lstStyle/>
              <a:p>
                <a:r>
                  <a:rPr lang="fr-FR" dirty="0"/>
                  <a:t>La réluctance du circuit est: </a:t>
                </a:r>
              </a:p>
              <a:p>
                <a:endParaRPr lang="en-US"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fr-FR" i="1" dirty="0" smtClean="0">
                          <a:latin typeface="Cambria Math" panose="02040503050406030204" pitchFamily="18" charset="0"/>
                        </a:rPr>
                        <m:t>ℛ</m:t>
                      </m:r>
                      <m:r>
                        <a:rPr lang="fr-FR" i="1" dirty="0" smtClean="0">
                          <a:latin typeface="Cambria Math" panose="02040503050406030204" pitchFamily="18" charset="0"/>
                        </a:rPr>
                        <m:t>=</m:t>
                      </m:r>
                      <m:r>
                        <a:rPr lang="fr-FR" i="1" dirty="0" err="1">
                          <a:latin typeface="Cambria Math" panose="02040503050406030204" pitchFamily="18" charset="0"/>
                        </a:rPr>
                        <m:t>ℛ</m:t>
                      </m:r>
                      <m:r>
                        <a:rPr lang="fr-FR" i="1" baseline="-25000" dirty="0" err="1">
                          <a:latin typeface="Cambria Math" panose="02040503050406030204" pitchFamily="18" charset="0"/>
                        </a:rPr>
                        <m:t>𝑓𝑒</m:t>
                      </m:r>
                      <m:r>
                        <a:rPr lang="fr-FR" i="1" baseline="-25000" dirty="0" smtClean="0">
                          <a:latin typeface="Cambria Math" panose="02040503050406030204" pitchFamily="18" charset="0"/>
                        </a:rPr>
                        <m:t>𝑟</m:t>
                      </m:r>
                      <m:r>
                        <a:rPr lang="fr-FR" i="1" dirty="0">
                          <a:latin typeface="Cambria Math" panose="02040503050406030204" pitchFamily="18" charset="0"/>
                        </a:rPr>
                        <m:t>+</m:t>
                      </m:r>
                      <m:r>
                        <a:rPr lang="fr-FR" i="1" dirty="0" err="1">
                          <a:latin typeface="Cambria Math" panose="02040503050406030204" pitchFamily="18" charset="0"/>
                        </a:rPr>
                        <m:t>ℛ</m:t>
                      </m:r>
                      <m:r>
                        <a:rPr lang="fr-FR" i="1" baseline="-25000" dirty="0" err="1">
                          <a:latin typeface="Cambria Math" panose="02040503050406030204" pitchFamily="18" charset="0"/>
                        </a:rPr>
                        <m:t>𝑒</m:t>
                      </m:r>
                      <m:r>
                        <a:rPr lang="fr-FR" i="1" baseline="-25000" dirty="0">
                          <a:latin typeface="Cambria Math" panose="02040503050406030204" pitchFamily="18" charset="0"/>
                        </a:rPr>
                        <m:t> </m:t>
                      </m:r>
                    </m:oMath>
                  </m:oMathPara>
                </a14:m>
                <a:endParaRPr lang="fr-FR" dirty="0"/>
              </a:p>
              <a:p>
                <a:r>
                  <a:rPr lang="fr-FR" dirty="0"/>
                  <a:t>avec:</a:t>
                </a:r>
              </a:p>
            </p:txBody>
          </p:sp>
        </mc:Choice>
        <mc:Fallback xmlns="">
          <p:sp>
            <p:nvSpPr>
              <p:cNvPr id="13325" name="ZoneTexte 98"/>
              <p:cNvSpPr txBox="1">
                <a:spLocks noRot="1" noChangeAspect="1" noMove="1" noResize="1" noEditPoints="1" noAdjustHandles="1" noChangeArrowheads="1" noChangeShapeType="1" noTextEdit="1"/>
              </p:cNvSpPr>
              <p:nvPr/>
            </p:nvSpPr>
            <p:spPr bwMode="auto">
              <a:xfrm>
                <a:off x="716955" y="3364563"/>
                <a:ext cx="7311429" cy="1200329"/>
              </a:xfrm>
              <a:prstGeom prst="rect">
                <a:avLst/>
              </a:prstGeom>
              <a:blipFill>
                <a:blip r:embed="rId2"/>
                <a:stretch>
                  <a:fillRect l="-751" t="-3046" b="-7107"/>
                </a:stretch>
              </a:blipFill>
              <a:ln w="9525">
                <a:noFill/>
                <a:miter lim="800000"/>
                <a:headEnd/>
                <a:tailEnd/>
              </a:ln>
            </p:spPr>
            <p:txBody>
              <a:bodyPr/>
              <a:lstStyle/>
              <a:p>
                <a:r>
                  <a:rPr lang="en-US">
                    <a:noFill/>
                  </a:rPr>
                  <a:t> </a:t>
                </a:r>
              </a:p>
            </p:txBody>
          </p:sp>
        </mc:Fallback>
      </mc:AlternateContent>
      <p:sp>
        <p:nvSpPr>
          <p:cNvPr id="13326" name="Rectangle 4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fr-FR"/>
          </a:p>
        </p:txBody>
      </p:sp>
      <p:sp>
        <p:nvSpPr>
          <p:cNvPr id="4" name="Slide Number Placeholder 3">
            <a:extLst>
              <a:ext uri="{FF2B5EF4-FFF2-40B4-BE49-F238E27FC236}">
                <a16:creationId xmlns:a16="http://schemas.microsoft.com/office/drawing/2014/main" id="{48D15F17-C02B-451C-94DD-031715D9E7A2}"/>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17</a:t>
            </a:fld>
            <a:endParaRPr lang="fr-FR">
              <a:solidFill>
                <a:schemeClr val="tx1"/>
              </a:solidFill>
              <a:latin typeface="Arial" panose="020B0604020202020204" pitchFamily="34" charset="0"/>
              <a:cs typeface="Arial" panose="020B0604020202020204" pitchFamily="34" charset="0"/>
            </a:endParaRPr>
          </a:p>
        </p:txBody>
      </p:sp>
      <p:grpSp>
        <p:nvGrpSpPr>
          <p:cNvPr id="45" name="Groupe 91">
            <a:extLst>
              <a:ext uri="{FF2B5EF4-FFF2-40B4-BE49-F238E27FC236}">
                <a16:creationId xmlns:a16="http://schemas.microsoft.com/office/drawing/2014/main" id="{55AA2DF8-5451-4B0E-9246-9DFE33F8A279}"/>
              </a:ext>
            </a:extLst>
          </p:cNvPr>
          <p:cNvGrpSpPr>
            <a:grpSpLocks/>
          </p:cNvGrpSpPr>
          <p:nvPr/>
        </p:nvGrpSpPr>
        <p:grpSpPr bwMode="auto">
          <a:xfrm>
            <a:off x="1877356" y="1342443"/>
            <a:ext cx="1969990" cy="1527156"/>
            <a:chOff x="1255020" y="2830597"/>
            <a:chExt cx="1970166" cy="1527078"/>
          </a:xfrm>
        </p:grpSpPr>
        <p:sp>
          <p:nvSpPr>
            <p:cNvPr id="46" name="AutoShape 31">
              <a:extLst>
                <a:ext uri="{FF2B5EF4-FFF2-40B4-BE49-F238E27FC236}">
                  <a16:creationId xmlns:a16="http://schemas.microsoft.com/office/drawing/2014/main" id="{D866D571-22EC-4B29-9F59-ED8A1CE87795}"/>
                </a:ext>
              </a:extLst>
            </p:cNvPr>
            <p:cNvSpPr>
              <a:spLocks noChangeArrowheads="1"/>
            </p:cNvSpPr>
            <p:nvPr/>
          </p:nvSpPr>
          <p:spPr bwMode="auto">
            <a:xfrm rot="-5400000">
              <a:off x="1559922" y="2788529"/>
              <a:ext cx="1171575" cy="125571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332 h 21600"/>
              </a:gdLst>
              <a:ahLst/>
              <a:cxnLst>
                <a:cxn ang="T8">
                  <a:pos x="T0" y="T1"/>
                </a:cxn>
                <a:cxn ang="T9">
                  <a:pos x="T2" y="T3"/>
                </a:cxn>
                <a:cxn ang="T10">
                  <a:pos x="T4" y="T5"/>
                </a:cxn>
                <a:cxn ang="T11">
                  <a:pos x="T6" y="T7"/>
                </a:cxn>
              </a:cxnLst>
              <a:rect l="T12" t="T13" r="T14" b="T15"/>
              <a:pathLst>
                <a:path w="21600" h="21600">
                  <a:moveTo>
                    <a:pt x="10220" y="18876"/>
                  </a:moveTo>
                  <a:cubicBezTo>
                    <a:pt x="5984" y="18572"/>
                    <a:pt x="2703" y="15046"/>
                    <a:pt x="2703" y="10800"/>
                  </a:cubicBezTo>
                  <a:cubicBezTo>
                    <a:pt x="2703" y="6328"/>
                    <a:pt x="6328" y="2703"/>
                    <a:pt x="10800" y="2703"/>
                  </a:cubicBezTo>
                  <a:cubicBezTo>
                    <a:pt x="15271" y="2703"/>
                    <a:pt x="18897" y="6328"/>
                    <a:pt x="18897" y="10800"/>
                  </a:cubicBezTo>
                  <a:cubicBezTo>
                    <a:pt x="18897" y="15046"/>
                    <a:pt x="15615" y="18572"/>
                    <a:pt x="11379" y="18876"/>
                  </a:cubicBezTo>
                  <a:lnTo>
                    <a:pt x="11573" y="21572"/>
                  </a:lnTo>
                  <a:cubicBezTo>
                    <a:pt x="17223" y="21166"/>
                    <a:pt x="21600" y="16464"/>
                    <a:pt x="21600" y="10800"/>
                  </a:cubicBezTo>
                  <a:cubicBezTo>
                    <a:pt x="21600" y="4835"/>
                    <a:pt x="16764" y="0"/>
                    <a:pt x="10800" y="0"/>
                  </a:cubicBezTo>
                  <a:cubicBezTo>
                    <a:pt x="4835" y="0"/>
                    <a:pt x="0" y="4835"/>
                    <a:pt x="0" y="10800"/>
                  </a:cubicBezTo>
                  <a:cubicBezTo>
                    <a:pt x="-1" y="16464"/>
                    <a:pt x="4376" y="21166"/>
                    <a:pt x="10026" y="21572"/>
                  </a:cubicBezTo>
                  <a:close/>
                </a:path>
              </a:pathLst>
            </a:custGeom>
            <a:solidFill>
              <a:srgbClr val="FFFFFF"/>
            </a:solidFill>
            <a:ln w="9525">
              <a:solidFill>
                <a:srgbClr val="000000"/>
              </a:solidFill>
              <a:miter lim="800000"/>
              <a:headEnd/>
              <a:tailEnd/>
            </a:ln>
          </p:spPr>
          <p:txBody>
            <a:bodyPr/>
            <a:lstStyle/>
            <a:p>
              <a:endParaRPr lang="fr-FR" dirty="0"/>
            </a:p>
          </p:txBody>
        </p:sp>
        <p:sp>
          <p:nvSpPr>
            <p:cNvPr id="47" name="Line 32">
              <a:extLst>
                <a:ext uri="{FF2B5EF4-FFF2-40B4-BE49-F238E27FC236}">
                  <a16:creationId xmlns:a16="http://schemas.microsoft.com/office/drawing/2014/main" id="{46B3E54C-ECDC-491B-8645-A3A76DCEEEFF}"/>
                </a:ext>
              </a:extLst>
            </p:cNvPr>
            <p:cNvSpPr>
              <a:spLocks noChangeShapeType="1"/>
            </p:cNvSpPr>
            <p:nvPr/>
          </p:nvSpPr>
          <p:spPr bwMode="auto">
            <a:xfrm>
              <a:off x="2138566" y="3858939"/>
              <a:ext cx="0" cy="177800"/>
            </a:xfrm>
            <a:prstGeom prst="line">
              <a:avLst/>
            </a:prstGeom>
            <a:noFill/>
            <a:ln w="9525">
              <a:solidFill>
                <a:srgbClr val="000000"/>
              </a:solidFill>
              <a:round/>
              <a:headEnd/>
              <a:tailEnd/>
            </a:ln>
          </p:spPr>
          <p:txBody>
            <a:bodyPr/>
            <a:lstStyle/>
            <a:p>
              <a:endParaRPr lang="fr-FR"/>
            </a:p>
          </p:txBody>
        </p:sp>
        <p:sp>
          <p:nvSpPr>
            <p:cNvPr id="48" name="AutoShape 44">
              <a:extLst>
                <a:ext uri="{FF2B5EF4-FFF2-40B4-BE49-F238E27FC236}">
                  <a16:creationId xmlns:a16="http://schemas.microsoft.com/office/drawing/2014/main" id="{CB138FE5-6AD5-4450-BC3E-DF49E789BEA1}"/>
                </a:ext>
              </a:extLst>
            </p:cNvPr>
            <p:cNvSpPr>
              <a:spLocks noChangeArrowheads="1"/>
            </p:cNvSpPr>
            <p:nvPr/>
          </p:nvSpPr>
          <p:spPr bwMode="auto">
            <a:xfrm rot="-5773101">
              <a:off x="1636916" y="2898859"/>
              <a:ext cx="1028700" cy="10541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453 h 21600"/>
              </a:gdLst>
              <a:ahLst/>
              <a:cxnLst>
                <a:cxn ang="T8">
                  <a:pos x="T0" y="T1"/>
                </a:cxn>
                <a:cxn ang="T9">
                  <a:pos x="T2" y="T3"/>
                </a:cxn>
                <a:cxn ang="T10">
                  <a:pos x="T4" y="T5"/>
                </a:cxn>
                <a:cxn ang="T11">
                  <a:pos x="T6" y="T7"/>
                </a:cxn>
              </a:cxnLst>
              <a:rect l="T12" t="T13" r="T14" b="T15"/>
              <a:pathLst>
                <a:path w="21600" h="21600">
                  <a:moveTo>
                    <a:pt x="10597" y="21598"/>
                  </a:moveTo>
                  <a:cubicBezTo>
                    <a:pt x="4712" y="21487"/>
                    <a:pt x="0" y="16685"/>
                    <a:pt x="0" y="10800"/>
                  </a:cubicBezTo>
                  <a:cubicBezTo>
                    <a:pt x="0" y="4835"/>
                    <a:pt x="4835" y="0"/>
                    <a:pt x="10800" y="0"/>
                  </a:cubicBezTo>
                  <a:cubicBezTo>
                    <a:pt x="16764" y="0"/>
                    <a:pt x="21600" y="4835"/>
                    <a:pt x="21600" y="10800"/>
                  </a:cubicBezTo>
                  <a:cubicBezTo>
                    <a:pt x="21600" y="16685"/>
                    <a:pt x="16887" y="21487"/>
                    <a:pt x="11002" y="21598"/>
                  </a:cubicBezTo>
                  <a:cubicBezTo>
                    <a:pt x="16887" y="21487"/>
                    <a:pt x="21600" y="16685"/>
                    <a:pt x="21600" y="10800"/>
                  </a:cubicBezTo>
                  <a:cubicBezTo>
                    <a:pt x="21600" y="4835"/>
                    <a:pt x="16764" y="0"/>
                    <a:pt x="10800" y="0"/>
                  </a:cubicBezTo>
                  <a:cubicBezTo>
                    <a:pt x="4835" y="0"/>
                    <a:pt x="0" y="4835"/>
                    <a:pt x="0" y="10800"/>
                  </a:cubicBezTo>
                  <a:cubicBezTo>
                    <a:pt x="-1" y="16685"/>
                    <a:pt x="4712" y="21487"/>
                    <a:pt x="10597" y="21598"/>
                  </a:cubicBezTo>
                  <a:close/>
                </a:path>
              </a:pathLst>
            </a:custGeom>
            <a:noFill/>
            <a:ln w="3175">
              <a:solidFill>
                <a:srgbClr val="000000"/>
              </a:solidFill>
              <a:prstDash val="dashDot"/>
              <a:miter lim="800000"/>
              <a:headEnd/>
              <a:tailEnd/>
            </a:ln>
          </p:spPr>
          <p:txBody>
            <a:bodyPr/>
            <a:lstStyle/>
            <a:p>
              <a:endParaRPr lang="fr-FR"/>
            </a:p>
          </p:txBody>
        </p:sp>
        <mc:AlternateContent xmlns:mc="http://schemas.openxmlformats.org/markup-compatibility/2006" xmlns:a14="http://schemas.microsoft.com/office/drawing/2010/main">
          <mc:Choice Requires="a14">
            <p:sp>
              <p:nvSpPr>
                <p:cNvPr id="49" name="ZoneTexte 87">
                  <a:extLst>
                    <a:ext uri="{FF2B5EF4-FFF2-40B4-BE49-F238E27FC236}">
                      <a16:creationId xmlns:a16="http://schemas.microsoft.com/office/drawing/2014/main" id="{4E566759-8DD4-4BEB-9D37-00713C1D7D2A}"/>
                    </a:ext>
                  </a:extLst>
                </p:cNvPr>
                <p:cNvSpPr txBox="1">
                  <a:spLocks noChangeArrowheads="1"/>
                </p:cNvSpPr>
                <p:nvPr/>
              </p:nvSpPr>
              <p:spPr bwMode="auto">
                <a:xfrm>
                  <a:off x="2857488" y="3253323"/>
                  <a:ext cx="367698" cy="36931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𝑒</m:t>
                        </m:r>
                      </m:oMath>
                    </m:oMathPara>
                  </a14:m>
                  <a:endParaRPr lang="fr-FR" dirty="0"/>
                </a:p>
              </p:txBody>
            </p:sp>
          </mc:Choice>
          <mc:Fallback xmlns="">
            <p:sp>
              <p:nvSpPr>
                <p:cNvPr id="49" name="ZoneTexte 87">
                  <a:extLst>
                    <a:ext uri="{FF2B5EF4-FFF2-40B4-BE49-F238E27FC236}">
                      <a16:creationId xmlns:a16="http://schemas.microsoft.com/office/drawing/2014/main" id="{4E566759-8DD4-4BEB-9D37-00713C1D7D2A}"/>
                    </a:ext>
                  </a:extLst>
                </p:cNvPr>
                <p:cNvSpPr txBox="1">
                  <a:spLocks noRot="1" noChangeAspect="1" noMove="1" noResize="1" noEditPoints="1" noAdjustHandles="1" noChangeArrowheads="1" noChangeShapeType="1" noTextEdit="1"/>
                </p:cNvSpPr>
                <p:nvPr/>
              </p:nvSpPr>
              <p:spPr bwMode="auto">
                <a:xfrm>
                  <a:off x="2857488" y="3253323"/>
                  <a:ext cx="367698" cy="369313"/>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ZoneTexte 88">
                  <a:extLst>
                    <a:ext uri="{FF2B5EF4-FFF2-40B4-BE49-F238E27FC236}">
                      <a16:creationId xmlns:a16="http://schemas.microsoft.com/office/drawing/2014/main" id="{3C405CF9-463E-4086-AFE8-1497DFDC080F}"/>
                    </a:ext>
                  </a:extLst>
                </p:cNvPr>
                <p:cNvSpPr txBox="1">
                  <a:spLocks noChangeArrowheads="1"/>
                </p:cNvSpPr>
                <p:nvPr/>
              </p:nvSpPr>
              <p:spPr bwMode="auto">
                <a:xfrm>
                  <a:off x="1255020" y="3241242"/>
                  <a:ext cx="235962" cy="369313"/>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a:latin typeface="Cambria Math" panose="02040503050406030204" pitchFamily="18" charset="0"/>
                          </a:rPr>
                          <m:t>ℓ</m:t>
                        </m:r>
                      </m:oMath>
                    </m:oMathPara>
                  </a14:m>
                  <a:endParaRPr lang="fr-FR" dirty="0"/>
                </a:p>
              </p:txBody>
            </p:sp>
          </mc:Choice>
          <mc:Fallback xmlns="">
            <p:sp>
              <p:nvSpPr>
                <p:cNvPr id="50" name="ZoneTexte 88">
                  <a:extLst>
                    <a:ext uri="{FF2B5EF4-FFF2-40B4-BE49-F238E27FC236}">
                      <a16:creationId xmlns:a16="http://schemas.microsoft.com/office/drawing/2014/main" id="{3C405CF9-463E-4086-AFE8-1497DFDC080F}"/>
                    </a:ext>
                  </a:extLst>
                </p:cNvPr>
                <p:cNvSpPr txBox="1">
                  <a:spLocks noRot="1" noChangeAspect="1" noMove="1" noResize="1" noEditPoints="1" noAdjustHandles="1" noChangeArrowheads="1" noChangeShapeType="1" noTextEdit="1"/>
                </p:cNvSpPr>
                <p:nvPr/>
              </p:nvSpPr>
              <p:spPr bwMode="auto">
                <a:xfrm>
                  <a:off x="1255020" y="3241242"/>
                  <a:ext cx="235962" cy="369313"/>
                </a:xfrm>
                <a:prstGeom prst="rect">
                  <a:avLst/>
                </a:prstGeom>
                <a:blipFill>
                  <a:blip r:embed="rId4"/>
                  <a:stretch>
                    <a:fillRect r="-25641"/>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ZoneTexte 89">
                  <a:extLst>
                    <a:ext uri="{FF2B5EF4-FFF2-40B4-BE49-F238E27FC236}">
                      <a16:creationId xmlns:a16="http://schemas.microsoft.com/office/drawing/2014/main" id="{A9085C69-3B83-4AF8-AEEF-9BB340B9A8ED}"/>
                    </a:ext>
                  </a:extLst>
                </p:cNvPr>
                <p:cNvSpPr txBox="1">
                  <a:spLocks noChangeArrowheads="1"/>
                </p:cNvSpPr>
                <p:nvPr/>
              </p:nvSpPr>
              <p:spPr bwMode="auto">
                <a:xfrm>
                  <a:off x="1947430" y="3988362"/>
                  <a:ext cx="375137" cy="36931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51" name="ZoneTexte 89">
                  <a:extLst>
                    <a:ext uri="{FF2B5EF4-FFF2-40B4-BE49-F238E27FC236}">
                      <a16:creationId xmlns:a16="http://schemas.microsoft.com/office/drawing/2014/main" id="{A9085C69-3B83-4AF8-AEEF-9BB340B9A8ED}"/>
                    </a:ext>
                  </a:extLst>
                </p:cNvPr>
                <p:cNvSpPr txBox="1">
                  <a:spLocks noRot="1" noChangeAspect="1" noMove="1" noResize="1" noEditPoints="1" noAdjustHandles="1" noChangeArrowheads="1" noChangeShapeType="1" noTextEdit="1"/>
                </p:cNvSpPr>
                <p:nvPr/>
              </p:nvSpPr>
              <p:spPr bwMode="auto">
                <a:xfrm>
                  <a:off x="1947430" y="3988362"/>
                  <a:ext cx="375137" cy="369313"/>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sp>
          <p:nvSpPr>
            <p:cNvPr id="52" name="ZoneTexte 90">
              <a:extLst>
                <a:ext uri="{FF2B5EF4-FFF2-40B4-BE49-F238E27FC236}">
                  <a16:creationId xmlns:a16="http://schemas.microsoft.com/office/drawing/2014/main" id="{E482190E-426C-4CBA-8D5D-D8FE5ED4FA27}"/>
                </a:ext>
              </a:extLst>
            </p:cNvPr>
            <p:cNvSpPr txBox="1">
              <a:spLocks noChangeArrowheads="1"/>
            </p:cNvSpPr>
            <p:nvPr/>
          </p:nvSpPr>
          <p:spPr bwMode="auto">
            <a:xfrm>
              <a:off x="1974474" y="2857496"/>
              <a:ext cx="248808" cy="369313"/>
            </a:xfrm>
            <a:prstGeom prst="rect">
              <a:avLst/>
            </a:prstGeom>
            <a:noFill/>
            <a:ln w="9525">
              <a:noFill/>
              <a:miter lim="800000"/>
              <a:headEnd/>
              <a:tailEnd/>
            </a:ln>
          </p:spPr>
          <p:txBody>
            <a:bodyPr wrap="none">
              <a:spAutoFit/>
            </a:bodyPr>
            <a:lstStyle/>
            <a:p>
              <a:r>
                <a:rPr lang="fr-FR"/>
                <a:t>.</a:t>
              </a:r>
            </a:p>
          </p:txBody>
        </p:sp>
      </p:grpSp>
      <p:grpSp>
        <p:nvGrpSpPr>
          <p:cNvPr id="53" name="Groupe 97">
            <a:extLst>
              <a:ext uri="{FF2B5EF4-FFF2-40B4-BE49-F238E27FC236}">
                <a16:creationId xmlns:a16="http://schemas.microsoft.com/office/drawing/2014/main" id="{91AD0801-CC3D-44C6-8699-3EA75B3E5E0C}"/>
              </a:ext>
            </a:extLst>
          </p:cNvPr>
          <p:cNvGrpSpPr>
            <a:grpSpLocks/>
          </p:cNvGrpSpPr>
          <p:nvPr/>
        </p:nvGrpSpPr>
        <p:grpSpPr bwMode="auto">
          <a:xfrm>
            <a:off x="4240610" y="1596519"/>
            <a:ext cx="3167855" cy="1369864"/>
            <a:chOff x="5000628" y="2928934"/>
            <a:chExt cx="3167660" cy="1369316"/>
          </a:xfrm>
        </p:grpSpPr>
        <p:sp>
          <p:nvSpPr>
            <p:cNvPr id="54" name="Line 33">
              <a:extLst>
                <a:ext uri="{FF2B5EF4-FFF2-40B4-BE49-F238E27FC236}">
                  <a16:creationId xmlns:a16="http://schemas.microsoft.com/office/drawing/2014/main" id="{0714943B-9056-4822-BED2-62D84437D079}"/>
                </a:ext>
              </a:extLst>
            </p:cNvPr>
            <p:cNvSpPr>
              <a:spLocks noChangeShapeType="1"/>
            </p:cNvSpPr>
            <p:nvPr/>
          </p:nvSpPr>
          <p:spPr bwMode="auto">
            <a:xfrm>
              <a:off x="6499236" y="3479507"/>
              <a:ext cx="685800" cy="0"/>
            </a:xfrm>
            <a:prstGeom prst="line">
              <a:avLst/>
            </a:prstGeom>
            <a:noFill/>
            <a:ln w="9525">
              <a:solidFill>
                <a:srgbClr val="000000"/>
              </a:solidFill>
              <a:round/>
              <a:headEnd/>
              <a:tailEnd/>
            </a:ln>
          </p:spPr>
          <p:txBody>
            <a:bodyPr/>
            <a:lstStyle/>
            <a:p>
              <a:endParaRPr lang="fr-FR"/>
            </a:p>
          </p:txBody>
        </p:sp>
        <p:sp>
          <p:nvSpPr>
            <p:cNvPr id="55" name="Line 34">
              <a:extLst>
                <a:ext uri="{FF2B5EF4-FFF2-40B4-BE49-F238E27FC236}">
                  <a16:creationId xmlns:a16="http://schemas.microsoft.com/office/drawing/2014/main" id="{75CABE2F-1983-4CD7-881C-F1E68F21F394}"/>
                </a:ext>
              </a:extLst>
            </p:cNvPr>
            <p:cNvSpPr>
              <a:spLocks noChangeShapeType="1"/>
            </p:cNvSpPr>
            <p:nvPr/>
          </p:nvSpPr>
          <p:spPr bwMode="auto">
            <a:xfrm>
              <a:off x="6499236" y="3463632"/>
              <a:ext cx="685800" cy="0"/>
            </a:xfrm>
            <a:prstGeom prst="line">
              <a:avLst/>
            </a:prstGeom>
            <a:noFill/>
            <a:ln w="9525">
              <a:solidFill>
                <a:srgbClr val="000000"/>
              </a:solidFill>
              <a:round/>
              <a:headEnd/>
              <a:tailEnd/>
            </a:ln>
          </p:spPr>
          <p:txBody>
            <a:bodyPr/>
            <a:lstStyle/>
            <a:p>
              <a:endParaRPr lang="fr-FR"/>
            </a:p>
          </p:txBody>
        </p:sp>
        <p:sp>
          <p:nvSpPr>
            <p:cNvPr id="56" name="Line 35">
              <a:extLst>
                <a:ext uri="{FF2B5EF4-FFF2-40B4-BE49-F238E27FC236}">
                  <a16:creationId xmlns:a16="http://schemas.microsoft.com/office/drawing/2014/main" id="{6026E04E-785A-4D80-AE62-C0DC1B45A43C}"/>
                </a:ext>
              </a:extLst>
            </p:cNvPr>
            <p:cNvSpPr>
              <a:spLocks noChangeShapeType="1"/>
            </p:cNvSpPr>
            <p:nvPr/>
          </p:nvSpPr>
          <p:spPr bwMode="auto">
            <a:xfrm>
              <a:off x="6499236" y="3438232"/>
              <a:ext cx="685800" cy="0"/>
            </a:xfrm>
            <a:prstGeom prst="line">
              <a:avLst/>
            </a:prstGeom>
            <a:noFill/>
            <a:ln w="9525">
              <a:solidFill>
                <a:srgbClr val="000000"/>
              </a:solidFill>
              <a:round/>
              <a:headEnd/>
              <a:tailEnd/>
            </a:ln>
          </p:spPr>
          <p:txBody>
            <a:bodyPr/>
            <a:lstStyle/>
            <a:p>
              <a:endParaRPr lang="fr-FR"/>
            </a:p>
          </p:txBody>
        </p:sp>
        <p:sp>
          <p:nvSpPr>
            <p:cNvPr id="57" name="Line 36">
              <a:extLst>
                <a:ext uri="{FF2B5EF4-FFF2-40B4-BE49-F238E27FC236}">
                  <a16:creationId xmlns:a16="http://schemas.microsoft.com/office/drawing/2014/main" id="{3966B373-1ADD-4824-927B-B675C0EB211C}"/>
                </a:ext>
              </a:extLst>
            </p:cNvPr>
            <p:cNvSpPr>
              <a:spLocks noChangeShapeType="1"/>
            </p:cNvSpPr>
            <p:nvPr/>
          </p:nvSpPr>
          <p:spPr bwMode="auto">
            <a:xfrm>
              <a:off x="6499236" y="3403307"/>
              <a:ext cx="685800" cy="0"/>
            </a:xfrm>
            <a:prstGeom prst="line">
              <a:avLst/>
            </a:prstGeom>
            <a:noFill/>
            <a:ln w="9525">
              <a:solidFill>
                <a:srgbClr val="000000"/>
              </a:solidFill>
              <a:round/>
              <a:headEnd/>
              <a:tailEnd/>
            </a:ln>
          </p:spPr>
          <p:txBody>
            <a:bodyPr/>
            <a:lstStyle/>
            <a:p>
              <a:endParaRPr lang="fr-FR"/>
            </a:p>
          </p:txBody>
        </p:sp>
        <p:sp>
          <p:nvSpPr>
            <p:cNvPr id="58" name="Line 37">
              <a:extLst>
                <a:ext uri="{FF2B5EF4-FFF2-40B4-BE49-F238E27FC236}">
                  <a16:creationId xmlns:a16="http://schemas.microsoft.com/office/drawing/2014/main" id="{7BA25645-24F2-4F3C-B9AF-A3B460DA2AD7}"/>
                </a:ext>
              </a:extLst>
            </p:cNvPr>
            <p:cNvSpPr>
              <a:spLocks noChangeShapeType="1"/>
            </p:cNvSpPr>
            <p:nvPr/>
          </p:nvSpPr>
          <p:spPr bwMode="auto">
            <a:xfrm>
              <a:off x="6486536" y="3390607"/>
              <a:ext cx="0" cy="114300"/>
            </a:xfrm>
            <a:prstGeom prst="line">
              <a:avLst/>
            </a:prstGeom>
            <a:noFill/>
            <a:ln w="9525">
              <a:solidFill>
                <a:srgbClr val="000000"/>
              </a:solidFill>
              <a:round/>
              <a:headEnd/>
              <a:tailEnd/>
            </a:ln>
          </p:spPr>
          <p:txBody>
            <a:bodyPr/>
            <a:lstStyle/>
            <a:p>
              <a:endParaRPr lang="fr-FR"/>
            </a:p>
          </p:txBody>
        </p:sp>
        <p:sp>
          <p:nvSpPr>
            <p:cNvPr id="59" name="Line 38">
              <a:extLst>
                <a:ext uri="{FF2B5EF4-FFF2-40B4-BE49-F238E27FC236}">
                  <a16:creationId xmlns:a16="http://schemas.microsoft.com/office/drawing/2014/main" id="{CDFAD7CA-618C-4F80-8C01-5F210DE6622D}"/>
                </a:ext>
              </a:extLst>
            </p:cNvPr>
            <p:cNvSpPr>
              <a:spLocks noChangeShapeType="1"/>
            </p:cNvSpPr>
            <p:nvPr/>
          </p:nvSpPr>
          <p:spPr bwMode="auto">
            <a:xfrm>
              <a:off x="6486536" y="3377907"/>
              <a:ext cx="685800" cy="0"/>
            </a:xfrm>
            <a:prstGeom prst="line">
              <a:avLst/>
            </a:prstGeom>
            <a:noFill/>
            <a:ln w="9525">
              <a:solidFill>
                <a:srgbClr val="000000"/>
              </a:solidFill>
              <a:round/>
              <a:headEnd/>
              <a:tailEnd/>
            </a:ln>
          </p:spPr>
          <p:txBody>
            <a:bodyPr/>
            <a:lstStyle/>
            <a:p>
              <a:endParaRPr lang="fr-FR"/>
            </a:p>
          </p:txBody>
        </p:sp>
        <p:sp>
          <p:nvSpPr>
            <p:cNvPr id="60" name="Line 39">
              <a:extLst>
                <a:ext uri="{FF2B5EF4-FFF2-40B4-BE49-F238E27FC236}">
                  <a16:creationId xmlns:a16="http://schemas.microsoft.com/office/drawing/2014/main" id="{89A0C5D4-D44B-418F-8592-3462AC40DDAC}"/>
                </a:ext>
              </a:extLst>
            </p:cNvPr>
            <p:cNvSpPr>
              <a:spLocks noChangeShapeType="1"/>
            </p:cNvSpPr>
            <p:nvPr/>
          </p:nvSpPr>
          <p:spPr bwMode="auto">
            <a:xfrm>
              <a:off x="5470536" y="3431882"/>
              <a:ext cx="685800" cy="0"/>
            </a:xfrm>
            <a:prstGeom prst="line">
              <a:avLst/>
            </a:prstGeom>
            <a:noFill/>
            <a:ln w="9525">
              <a:solidFill>
                <a:srgbClr val="000000"/>
              </a:solidFill>
              <a:round/>
              <a:headEnd/>
              <a:tailEnd/>
            </a:ln>
          </p:spPr>
          <p:txBody>
            <a:bodyPr/>
            <a:lstStyle/>
            <a:p>
              <a:endParaRPr lang="fr-FR"/>
            </a:p>
          </p:txBody>
        </p:sp>
        <p:sp>
          <p:nvSpPr>
            <p:cNvPr id="61" name="Line 40">
              <a:extLst>
                <a:ext uri="{FF2B5EF4-FFF2-40B4-BE49-F238E27FC236}">
                  <a16:creationId xmlns:a16="http://schemas.microsoft.com/office/drawing/2014/main" id="{D8B3C609-7614-41D2-A16A-D40C932E2FFC}"/>
                </a:ext>
              </a:extLst>
            </p:cNvPr>
            <p:cNvSpPr>
              <a:spLocks noChangeShapeType="1"/>
            </p:cNvSpPr>
            <p:nvPr/>
          </p:nvSpPr>
          <p:spPr bwMode="auto">
            <a:xfrm>
              <a:off x="5470536" y="3466807"/>
              <a:ext cx="685800" cy="0"/>
            </a:xfrm>
            <a:prstGeom prst="line">
              <a:avLst/>
            </a:prstGeom>
            <a:noFill/>
            <a:ln w="9525">
              <a:solidFill>
                <a:srgbClr val="000000"/>
              </a:solidFill>
              <a:round/>
              <a:headEnd/>
              <a:tailEnd/>
            </a:ln>
          </p:spPr>
          <p:txBody>
            <a:bodyPr/>
            <a:lstStyle/>
            <a:p>
              <a:endParaRPr lang="fr-FR"/>
            </a:p>
          </p:txBody>
        </p:sp>
        <p:sp>
          <p:nvSpPr>
            <p:cNvPr id="62" name="Line 41">
              <a:extLst>
                <a:ext uri="{FF2B5EF4-FFF2-40B4-BE49-F238E27FC236}">
                  <a16:creationId xmlns:a16="http://schemas.microsoft.com/office/drawing/2014/main" id="{0365D02A-AE4F-4800-8BF5-8B14F683CAC5}"/>
                </a:ext>
              </a:extLst>
            </p:cNvPr>
            <p:cNvSpPr>
              <a:spLocks noChangeShapeType="1"/>
            </p:cNvSpPr>
            <p:nvPr/>
          </p:nvSpPr>
          <p:spPr bwMode="auto">
            <a:xfrm>
              <a:off x="5470536" y="3492207"/>
              <a:ext cx="685800" cy="0"/>
            </a:xfrm>
            <a:prstGeom prst="line">
              <a:avLst/>
            </a:prstGeom>
            <a:noFill/>
            <a:ln w="9525">
              <a:solidFill>
                <a:srgbClr val="000000"/>
              </a:solidFill>
              <a:round/>
              <a:headEnd/>
              <a:tailEnd/>
            </a:ln>
          </p:spPr>
          <p:txBody>
            <a:bodyPr/>
            <a:lstStyle/>
            <a:p>
              <a:endParaRPr lang="fr-FR"/>
            </a:p>
          </p:txBody>
        </p:sp>
        <p:sp>
          <p:nvSpPr>
            <p:cNvPr id="63" name="Line 42">
              <a:extLst>
                <a:ext uri="{FF2B5EF4-FFF2-40B4-BE49-F238E27FC236}">
                  <a16:creationId xmlns:a16="http://schemas.microsoft.com/office/drawing/2014/main" id="{1DB7C057-7B4C-4C72-860A-C4230F2C822F}"/>
                </a:ext>
              </a:extLst>
            </p:cNvPr>
            <p:cNvSpPr>
              <a:spLocks noChangeShapeType="1"/>
            </p:cNvSpPr>
            <p:nvPr/>
          </p:nvSpPr>
          <p:spPr bwMode="auto">
            <a:xfrm>
              <a:off x="5470536" y="3400132"/>
              <a:ext cx="685800" cy="0"/>
            </a:xfrm>
            <a:prstGeom prst="line">
              <a:avLst/>
            </a:prstGeom>
            <a:noFill/>
            <a:ln w="9525">
              <a:solidFill>
                <a:srgbClr val="000000"/>
              </a:solidFill>
              <a:round/>
              <a:headEnd/>
              <a:tailEnd/>
            </a:ln>
          </p:spPr>
          <p:txBody>
            <a:bodyPr/>
            <a:lstStyle/>
            <a:p>
              <a:endParaRPr lang="fr-FR"/>
            </a:p>
          </p:txBody>
        </p:sp>
        <p:sp>
          <p:nvSpPr>
            <p:cNvPr id="64" name="Line 43">
              <a:extLst>
                <a:ext uri="{FF2B5EF4-FFF2-40B4-BE49-F238E27FC236}">
                  <a16:creationId xmlns:a16="http://schemas.microsoft.com/office/drawing/2014/main" id="{EE3D9B7A-B440-47B9-920D-2A65D06CFE10}"/>
                </a:ext>
              </a:extLst>
            </p:cNvPr>
            <p:cNvSpPr>
              <a:spLocks noChangeShapeType="1"/>
            </p:cNvSpPr>
            <p:nvPr/>
          </p:nvSpPr>
          <p:spPr bwMode="auto">
            <a:xfrm>
              <a:off x="5464186" y="3365207"/>
              <a:ext cx="685800" cy="0"/>
            </a:xfrm>
            <a:prstGeom prst="line">
              <a:avLst/>
            </a:prstGeom>
            <a:noFill/>
            <a:ln w="9525">
              <a:solidFill>
                <a:srgbClr val="000000"/>
              </a:solidFill>
              <a:round/>
              <a:headEnd/>
              <a:tailEnd/>
            </a:ln>
          </p:spPr>
          <p:txBody>
            <a:bodyPr/>
            <a:lstStyle/>
            <a:p>
              <a:endParaRPr lang="fr-FR"/>
            </a:p>
          </p:txBody>
        </p:sp>
        <p:sp>
          <p:nvSpPr>
            <p:cNvPr id="65" name="Line 45">
              <a:extLst>
                <a:ext uri="{FF2B5EF4-FFF2-40B4-BE49-F238E27FC236}">
                  <a16:creationId xmlns:a16="http://schemas.microsoft.com/office/drawing/2014/main" id="{A947C35F-1B4B-42E0-B794-00AAA69AF879}"/>
                </a:ext>
              </a:extLst>
            </p:cNvPr>
            <p:cNvSpPr>
              <a:spLocks noChangeShapeType="1"/>
            </p:cNvSpPr>
            <p:nvPr/>
          </p:nvSpPr>
          <p:spPr bwMode="auto">
            <a:xfrm>
              <a:off x="5781686" y="3403307"/>
              <a:ext cx="114300" cy="0"/>
            </a:xfrm>
            <a:prstGeom prst="line">
              <a:avLst/>
            </a:prstGeom>
            <a:noFill/>
            <a:ln w="9525">
              <a:solidFill>
                <a:srgbClr val="000000"/>
              </a:solidFill>
              <a:round/>
              <a:headEnd/>
              <a:tailEnd type="stealth" w="med" len="med"/>
            </a:ln>
          </p:spPr>
          <p:txBody>
            <a:bodyPr/>
            <a:lstStyle/>
            <a:p>
              <a:endParaRPr lang="fr-FR"/>
            </a:p>
          </p:txBody>
        </p:sp>
        <p:sp>
          <p:nvSpPr>
            <p:cNvPr id="66" name="Line 46">
              <a:extLst>
                <a:ext uri="{FF2B5EF4-FFF2-40B4-BE49-F238E27FC236}">
                  <a16:creationId xmlns:a16="http://schemas.microsoft.com/office/drawing/2014/main" id="{ED130ED2-C743-4A28-B6D8-05F649A5F541}"/>
                </a:ext>
              </a:extLst>
            </p:cNvPr>
            <p:cNvSpPr>
              <a:spLocks noChangeShapeType="1"/>
            </p:cNvSpPr>
            <p:nvPr/>
          </p:nvSpPr>
          <p:spPr bwMode="auto">
            <a:xfrm>
              <a:off x="5781686" y="3469982"/>
              <a:ext cx="114300" cy="0"/>
            </a:xfrm>
            <a:prstGeom prst="line">
              <a:avLst/>
            </a:prstGeom>
            <a:noFill/>
            <a:ln w="9525">
              <a:solidFill>
                <a:srgbClr val="000000"/>
              </a:solidFill>
              <a:round/>
              <a:headEnd/>
              <a:tailEnd type="stealth" w="med" len="med"/>
            </a:ln>
          </p:spPr>
          <p:txBody>
            <a:bodyPr/>
            <a:lstStyle/>
            <a:p>
              <a:endParaRPr lang="fr-FR"/>
            </a:p>
          </p:txBody>
        </p:sp>
        <p:sp>
          <p:nvSpPr>
            <p:cNvPr id="67" name="Line 47">
              <a:extLst>
                <a:ext uri="{FF2B5EF4-FFF2-40B4-BE49-F238E27FC236}">
                  <a16:creationId xmlns:a16="http://schemas.microsoft.com/office/drawing/2014/main" id="{3D843C01-2572-474B-9EBD-42A9B952D140}"/>
                </a:ext>
              </a:extLst>
            </p:cNvPr>
            <p:cNvSpPr>
              <a:spLocks noChangeShapeType="1"/>
            </p:cNvSpPr>
            <p:nvPr/>
          </p:nvSpPr>
          <p:spPr bwMode="auto">
            <a:xfrm>
              <a:off x="5810261" y="3441407"/>
              <a:ext cx="114300" cy="0"/>
            </a:xfrm>
            <a:prstGeom prst="line">
              <a:avLst/>
            </a:prstGeom>
            <a:noFill/>
            <a:ln w="9525">
              <a:solidFill>
                <a:srgbClr val="000000"/>
              </a:solidFill>
              <a:round/>
              <a:headEnd/>
              <a:tailEnd type="stealth" w="med" len="med"/>
            </a:ln>
          </p:spPr>
          <p:txBody>
            <a:bodyPr/>
            <a:lstStyle/>
            <a:p>
              <a:endParaRPr lang="fr-FR"/>
            </a:p>
          </p:txBody>
        </p:sp>
        <p:sp>
          <p:nvSpPr>
            <p:cNvPr id="68" name="Line 48">
              <a:extLst>
                <a:ext uri="{FF2B5EF4-FFF2-40B4-BE49-F238E27FC236}">
                  <a16:creationId xmlns:a16="http://schemas.microsoft.com/office/drawing/2014/main" id="{8605D5D9-D749-4BD7-80BA-79A23BAAB72C}"/>
                </a:ext>
              </a:extLst>
            </p:cNvPr>
            <p:cNvSpPr>
              <a:spLocks noChangeShapeType="1"/>
            </p:cNvSpPr>
            <p:nvPr/>
          </p:nvSpPr>
          <p:spPr bwMode="auto">
            <a:xfrm>
              <a:off x="6162686" y="3374732"/>
              <a:ext cx="0" cy="114300"/>
            </a:xfrm>
            <a:prstGeom prst="line">
              <a:avLst/>
            </a:prstGeom>
            <a:noFill/>
            <a:ln w="9525">
              <a:solidFill>
                <a:srgbClr val="000000"/>
              </a:solidFill>
              <a:round/>
              <a:headEnd/>
              <a:tailEnd/>
            </a:ln>
          </p:spPr>
          <p:txBody>
            <a:bodyPr/>
            <a:lstStyle/>
            <a:p>
              <a:endParaRPr lang="fr-FR"/>
            </a:p>
          </p:txBody>
        </p:sp>
        <p:sp>
          <p:nvSpPr>
            <p:cNvPr id="69" name="Line 49">
              <a:extLst>
                <a:ext uri="{FF2B5EF4-FFF2-40B4-BE49-F238E27FC236}">
                  <a16:creationId xmlns:a16="http://schemas.microsoft.com/office/drawing/2014/main" id="{441D6AC4-CAC4-4BBC-85C5-8E8F6D8534F0}"/>
                </a:ext>
              </a:extLst>
            </p:cNvPr>
            <p:cNvSpPr>
              <a:spLocks noChangeShapeType="1"/>
            </p:cNvSpPr>
            <p:nvPr/>
          </p:nvSpPr>
          <p:spPr bwMode="auto">
            <a:xfrm>
              <a:off x="6677036" y="3412832"/>
              <a:ext cx="114300" cy="0"/>
            </a:xfrm>
            <a:prstGeom prst="line">
              <a:avLst/>
            </a:prstGeom>
            <a:noFill/>
            <a:ln w="9525">
              <a:solidFill>
                <a:srgbClr val="000000"/>
              </a:solidFill>
              <a:round/>
              <a:headEnd/>
              <a:tailEnd type="stealth" w="med" len="med"/>
            </a:ln>
          </p:spPr>
          <p:txBody>
            <a:bodyPr/>
            <a:lstStyle/>
            <a:p>
              <a:endParaRPr lang="fr-FR"/>
            </a:p>
          </p:txBody>
        </p:sp>
        <p:sp>
          <p:nvSpPr>
            <p:cNvPr id="70" name="Line 50">
              <a:extLst>
                <a:ext uri="{FF2B5EF4-FFF2-40B4-BE49-F238E27FC236}">
                  <a16:creationId xmlns:a16="http://schemas.microsoft.com/office/drawing/2014/main" id="{FE3062A8-737C-4E4A-8F28-69A37905B843}"/>
                </a:ext>
              </a:extLst>
            </p:cNvPr>
            <p:cNvSpPr>
              <a:spLocks noChangeShapeType="1"/>
            </p:cNvSpPr>
            <p:nvPr/>
          </p:nvSpPr>
          <p:spPr bwMode="auto">
            <a:xfrm>
              <a:off x="6619886" y="3441407"/>
              <a:ext cx="114300" cy="0"/>
            </a:xfrm>
            <a:prstGeom prst="line">
              <a:avLst/>
            </a:prstGeom>
            <a:noFill/>
            <a:ln w="9525">
              <a:solidFill>
                <a:srgbClr val="000000"/>
              </a:solidFill>
              <a:round/>
              <a:headEnd/>
              <a:tailEnd type="stealth" w="med" len="med"/>
            </a:ln>
          </p:spPr>
          <p:txBody>
            <a:bodyPr/>
            <a:lstStyle/>
            <a:p>
              <a:endParaRPr lang="fr-FR"/>
            </a:p>
          </p:txBody>
        </p:sp>
        <p:sp>
          <p:nvSpPr>
            <p:cNvPr id="71" name="Line 51">
              <a:extLst>
                <a:ext uri="{FF2B5EF4-FFF2-40B4-BE49-F238E27FC236}">
                  <a16:creationId xmlns:a16="http://schemas.microsoft.com/office/drawing/2014/main" id="{7C055542-83DC-4337-AB1F-3F972345353F}"/>
                </a:ext>
              </a:extLst>
            </p:cNvPr>
            <p:cNvSpPr>
              <a:spLocks noChangeShapeType="1"/>
            </p:cNvSpPr>
            <p:nvPr/>
          </p:nvSpPr>
          <p:spPr bwMode="auto">
            <a:xfrm>
              <a:off x="6715136" y="3468395"/>
              <a:ext cx="95250" cy="1587"/>
            </a:xfrm>
            <a:prstGeom prst="line">
              <a:avLst/>
            </a:prstGeom>
            <a:noFill/>
            <a:ln w="9525">
              <a:solidFill>
                <a:srgbClr val="000000"/>
              </a:solidFill>
              <a:round/>
              <a:headEnd/>
              <a:tailEnd type="stealth" w="med" len="med"/>
            </a:ln>
          </p:spPr>
          <p:txBody>
            <a:bodyPr/>
            <a:lstStyle/>
            <a:p>
              <a:endParaRPr lang="fr-FR"/>
            </a:p>
          </p:txBody>
        </p:sp>
        <p:sp>
          <p:nvSpPr>
            <p:cNvPr id="72" name="Arc 52">
              <a:extLst>
                <a:ext uri="{FF2B5EF4-FFF2-40B4-BE49-F238E27FC236}">
                  <a16:creationId xmlns:a16="http://schemas.microsoft.com/office/drawing/2014/main" id="{084022AC-C497-41D8-BEBA-11CA7F58EB51}"/>
                </a:ext>
              </a:extLst>
            </p:cNvPr>
            <p:cNvSpPr>
              <a:spLocks/>
            </p:cNvSpPr>
            <p:nvPr/>
          </p:nvSpPr>
          <p:spPr bwMode="auto">
            <a:xfrm rot="13540443" flipV="1">
              <a:off x="6210311" y="3262020"/>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p:spPr>
          <p:txBody>
            <a:bodyPr/>
            <a:lstStyle/>
            <a:p>
              <a:endParaRPr lang="fr-FR"/>
            </a:p>
          </p:txBody>
        </p:sp>
        <p:sp>
          <p:nvSpPr>
            <p:cNvPr id="73" name="Arc 53">
              <a:extLst>
                <a:ext uri="{FF2B5EF4-FFF2-40B4-BE49-F238E27FC236}">
                  <a16:creationId xmlns:a16="http://schemas.microsoft.com/office/drawing/2014/main" id="{CC0CA2B6-B806-44B6-8AB4-35A45136C12A}"/>
                </a:ext>
              </a:extLst>
            </p:cNvPr>
            <p:cNvSpPr>
              <a:spLocks/>
            </p:cNvSpPr>
            <p:nvPr/>
          </p:nvSpPr>
          <p:spPr bwMode="auto">
            <a:xfrm rot="2607763" flipV="1">
              <a:off x="6210311" y="3398545"/>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p:spPr>
          <p:txBody>
            <a:bodyPr/>
            <a:lstStyle/>
            <a:p>
              <a:endParaRPr lang="fr-FR"/>
            </a:p>
          </p:txBody>
        </p:sp>
        <p:sp>
          <p:nvSpPr>
            <p:cNvPr id="74" name="Line 54">
              <a:extLst>
                <a:ext uri="{FF2B5EF4-FFF2-40B4-BE49-F238E27FC236}">
                  <a16:creationId xmlns:a16="http://schemas.microsoft.com/office/drawing/2014/main" id="{37C0CB9F-DEBB-40FC-B1C1-FEDA9B5470EA}"/>
                </a:ext>
              </a:extLst>
            </p:cNvPr>
            <p:cNvSpPr>
              <a:spLocks noChangeShapeType="1"/>
            </p:cNvSpPr>
            <p:nvPr/>
          </p:nvSpPr>
          <p:spPr bwMode="auto">
            <a:xfrm flipH="1">
              <a:off x="6143636" y="3403307"/>
              <a:ext cx="342900" cy="0"/>
            </a:xfrm>
            <a:prstGeom prst="line">
              <a:avLst/>
            </a:prstGeom>
            <a:noFill/>
            <a:ln w="9525">
              <a:solidFill>
                <a:srgbClr val="000000"/>
              </a:solidFill>
              <a:prstDash val="dash"/>
              <a:round/>
              <a:headEnd/>
              <a:tailEnd/>
            </a:ln>
          </p:spPr>
          <p:txBody>
            <a:bodyPr/>
            <a:lstStyle/>
            <a:p>
              <a:endParaRPr lang="fr-FR"/>
            </a:p>
          </p:txBody>
        </p:sp>
        <p:sp>
          <p:nvSpPr>
            <p:cNvPr id="75" name="Line 55">
              <a:extLst>
                <a:ext uri="{FF2B5EF4-FFF2-40B4-BE49-F238E27FC236}">
                  <a16:creationId xmlns:a16="http://schemas.microsoft.com/office/drawing/2014/main" id="{B937F1DF-DC4D-4296-B3CD-900969A034A5}"/>
                </a:ext>
              </a:extLst>
            </p:cNvPr>
            <p:cNvSpPr>
              <a:spLocks noChangeShapeType="1"/>
            </p:cNvSpPr>
            <p:nvPr/>
          </p:nvSpPr>
          <p:spPr bwMode="auto">
            <a:xfrm flipH="1">
              <a:off x="6143636" y="3498557"/>
              <a:ext cx="342900" cy="0"/>
            </a:xfrm>
            <a:prstGeom prst="line">
              <a:avLst/>
            </a:prstGeom>
            <a:noFill/>
            <a:ln w="9525">
              <a:solidFill>
                <a:srgbClr val="000000"/>
              </a:solidFill>
              <a:prstDash val="dash"/>
              <a:round/>
              <a:headEnd/>
              <a:tailEnd/>
            </a:ln>
          </p:spPr>
          <p:txBody>
            <a:bodyPr/>
            <a:lstStyle/>
            <a:p>
              <a:endParaRPr lang="fr-FR"/>
            </a:p>
          </p:txBody>
        </p:sp>
        <mc:AlternateContent xmlns:mc="http://schemas.openxmlformats.org/markup-compatibility/2006" xmlns:a14="http://schemas.microsoft.com/office/drawing/2010/main">
          <mc:Choice Requires="a14">
            <p:sp>
              <p:nvSpPr>
                <p:cNvPr id="76" name="ZoneTexte 92">
                  <a:extLst>
                    <a:ext uri="{FF2B5EF4-FFF2-40B4-BE49-F238E27FC236}">
                      <a16:creationId xmlns:a16="http://schemas.microsoft.com/office/drawing/2014/main" id="{F2877E0C-D48E-43FD-9797-9ACEF05E5E28}"/>
                    </a:ext>
                  </a:extLst>
                </p:cNvPr>
                <p:cNvSpPr txBox="1">
                  <a:spLocks noChangeArrowheads="1"/>
                </p:cNvSpPr>
                <p:nvPr/>
              </p:nvSpPr>
              <p:spPr bwMode="auto">
                <a:xfrm>
                  <a:off x="5662206" y="3000372"/>
                  <a:ext cx="375080" cy="369184"/>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76" name="ZoneTexte 92">
                  <a:extLst>
                    <a:ext uri="{FF2B5EF4-FFF2-40B4-BE49-F238E27FC236}">
                      <a16:creationId xmlns:a16="http://schemas.microsoft.com/office/drawing/2014/main" id="{F2877E0C-D48E-43FD-9797-9ACEF05E5E28}"/>
                    </a:ext>
                  </a:extLst>
                </p:cNvPr>
                <p:cNvSpPr txBox="1">
                  <a:spLocks noRot="1" noChangeAspect="1" noMove="1" noResize="1" noEditPoints="1" noAdjustHandles="1" noChangeArrowheads="1" noChangeShapeType="1" noTextEdit="1"/>
                </p:cNvSpPr>
                <p:nvPr/>
              </p:nvSpPr>
              <p:spPr bwMode="auto">
                <a:xfrm>
                  <a:off x="5662206" y="3000372"/>
                  <a:ext cx="375080" cy="369184"/>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ZoneTexte 93">
                  <a:extLst>
                    <a:ext uri="{FF2B5EF4-FFF2-40B4-BE49-F238E27FC236}">
                      <a16:creationId xmlns:a16="http://schemas.microsoft.com/office/drawing/2014/main" id="{C58B8C93-E4E8-41C2-B082-815CA37A7C47}"/>
                    </a:ext>
                  </a:extLst>
                </p:cNvPr>
                <p:cNvSpPr txBox="1">
                  <a:spLocks noChangeArrowheads="1"/>
                </p:cNvSpPr>
                <p:nvPr/>
              </p:nvSpPr>
              <p:spPr bwMode="auto">
                <a:xfrm>
                  <a:off x="6162272" y="2928934"/>
                  <a:ext cx="362257" cy="369184"/>
                </a:xfrm>
                <a:prstGeom prst="rect">
                  <a:avLst/>
                </a:prstGeom>
                <a:noFill/>
                <a:ln w="9525">
                  <a:noFill/>
                  <a:miter lim="800000"/>
                  <a:headEnd/>
                  <a:tailEnd/>
                </a:ln>
              </p:spPr>
              <p:txBody>
                <a:bodyPr wrap="none">
                  <a:spAutoFit/>
                </a:bodyPr>
                <a:lstStyle/>
                <a:p>
                  <a14:m>
                    <m:oMath xmlns:m="http://schemas.openxmlformats.org/officeDocument/2006/math">
                      <m:r>
                        <a:rPr lang="fr-FR" i="1" dirty="0" smtClean="0">
                          <a:latin typeface="Cambria Math" panose="02040503050406030204" pitchFamily="18" charset="0"/>
                        </a:rPr>
                        <m:t>𝑆</m:t>
                      </m:r>
                    </m:oMath>
                  </a14:m>
                  <a:r>
                    <a:rPr lang="fr-FR" dirty="0"/>
                    <a:t>’</a:t>
                  </a:r>
                </a:p>
              </p:txBody>
            </p:sp>
          </mc:Choice>
          <mc:Fallback xmlns="">
            <p:sp>
              <p:nvSpPr>
                <p:cNvPr id="77" name="ZoneTexte 93">
                  <a:extLst>
                    <a:ext uri="{FF2B5EF4-FFF2-40B4-BE49-F238E27FC236}">
                      <a16:creationId xmlns:a16="http://schemas.microsoft.com/office/drawing/2014/main" id="{C58B8C93-E4E8-41C2-B082-815CA37A7C47}"/>
                    </a:ext>
                  </a:extLst>
                </p:cNvPr>
                <p:cNvSpPr txBox="1">
                  <a:spLocks noRot="1" noChangeAspect="1" noMove="1" noResize="1" noEditPoints="1" noAdjustHandles="1" noChangeArrowheads="1" noChangeShapeType="1" noTextEdit="1"/>
                </p:cNvSpPr>
                <p:nvPr/>
              </p:nvSpPr>
              <p:spPr bwMode="auto">
                <a:xfrm>
                  <a:off x="6162272" y="2928934"/>
                  <a:ext cx="362257" cy="369184"/>
                </a:xfrm>
                <a:prstGeom prst="rect">
                  <a:avLst/>
                </a:prstGeom>
                <a:blipFill>
                  <a:blip r:embed="rId7"/>
                  <a:stretch>
                    <a:fillRect t="-10000" r="-13333" b="-26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ZoneTexte 94">
                  <a:extLst>
                    <a:ext uri="{FF2B5EF4-FFF2-40B4-BE49-F238E27FC236}">
                      <a16:creationId xmlns:a16="http://schemas.microsoft.com/office/drawing/2014/main" id="{E86574B9-DAAB-4F20-979D-6873B96D4926}"/>
                    </a:ext>
                  </a:extLst>
                </p:cNvPr>
                <p:cNvSpPr txBox="1">
                  <a:spLocks noChangeArrowheads="1"/>
                </p:cNvSpPr>
                <p:nvPr/>
              </p:nvSpPr>
              <p:spPr bwMode="auto">
                <a:xfrm>
                  <a:off x="6590900" y="3020294"/>
                  <a:ext cx="375080" cy="369184"/>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78" name="ZoneTexte 94">
                  <a:extLst>
                    <a:ext uri="{FF2B5EF4-FFF2-40B4-BE49-F238E27FC236}">
                      <a16:creationId xmlns:a16="http://schemas.microsoft.com/office/drawing/2014/main" id="{E86574B9-DAAB-4F20-979D-6873B96D4926}"/>
                    </a:ext>
                  </a:extLst>
                </p:cNvPr>
                <p:cNvSpPr txBox="1">
                  <a:spLocks noRot="1" noChangeAspect="1" noMove="1" noResize="1" noEditPoints="1" noAdjustHandles="1" noChangeArrowheads="1" noChangeShapeType="1" noTextEdit="1"/>
                </p:cNvSpPr>
                <p:nvPr/>
              </p:nvSpPr>
              <p:spPr bwMode="auto">
                <a:xfrm>
                  <a:off x="6590900" y="3020294"/>
                  <a:ext cx="375080" cy="369184"/>
                </a:xfrm>
                <a:prstGeom prst="rect">
                  <a:avLst/>
                </a:prstGeom>
                <a:blipFill>
                  <a:blip r:embed="rId8"/>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ZoneTexte 95">
                  <a:extLst>
                    <a:ext uri="{FF2B5EF4-FFF2-40B4-BE49-F238E27FC236}">
                      <a16:creationId xmlns:a16="http://schemas.microsoft.com/office/drawing/2014/main" id="{294477C5-EB83-4117-89F6-3AE25D0C1E87}"/>
                    </a:ext>
                  </a:extLst>
                </p:cNvPr>
                <p:cNvSpPr txBox="1">
                  <a:spLocks noChangeArrowheads="1"/>
                </p:cNvSpPr>
                <p:nvPr/>
              </p:nvSpPr>
              <p:spPr bwMode="auto">
                <a:xfrm>
                  <a:off x="5000628" y="3929066"/>
                  <a:ext cx="3167660" cy="369184"/>
                </a:xfrm>
                <a:prstGeom prst="rect">
                  <a:avLst/>
                </a:prstGeom>
                <a:noFill/>
                <a:ln w="9525">
                  <a:noFill/>
                  <a:miter lim="800000"/>
                  <a:headEnd/>
                  <a:tailEnd/>
                </a:ln>
              </p:spPr>
              <p:txBody>
                <a:bodyPr wrap="none">
                  <a:spAutoFit/>
                </a:bodyPr>
                <a:lstStyle/>
                <a:p>
                  <a:r>
                    <a:rPr lang="fr-FR" dirty="0"/>
                    <a:t>Entrefer réel: </a:t>
                  </a:r>
                  <a14:m>
                    <m:oMath xmlns:m="http://schemas.openxmlformats.org/officeDocument/2006/math">
                      <m:r>
                        <a:rPr lang="fr-FR" i="1" dirty="0" smtClean="0">
                          <a:latin typeface="Cambria Math" panose="02040503050406030204" pitchFamily="18" charset="0"/>
                        </a:rPr>
                        <m:t>𝑆</m:t>
                      </m:r>
                      <m:r>
                        <a:rPr lang="fr-FR" i="1" dirty="0" smtClean="0">
                          <a:latin typeface="Cambria Math" panose="02040503050406030204" pitchFamily="18" charset="0"/>
                        </a:rPr>
                        <m:t>’=</m:t>
                      </m:r>
                      <m:r>
                        <a:rPr lang="fr-FR" i="1" dirty="0" err="1">
                          <a:latin typeface="Cambria Math" panose="02040503050406030204" pitchFamily="18" charset="0"/>
                        </a:rPr>
                        <m:t>𝑘𝑆</m:t>
                      </m:r>
                      <m:r>
                        <a:rPr lang="fr-FR" i="1" dirty="0">
                          <a:latin typeface="Cambria Math" panose="02040503050406030204" pitchFamily="18" charset="0"/>
                        </a:rPr>
                        <m:t>  (</m:t>
                      </m:r>
                      <m:r>
                        <a:rPr lang="fr-FR" i="1" dirty="0">
                          <a:latin typeface="Cambria Math" panose="02040503050406030204" pitchFamily="18" charset="0"/>
                        </a:rPr>
                        <m:t>𝑘</m:t>
                      </m:r>
                      <m:r>
                        <a:rPr lang="fr-FR" i="1" dirty="0">
                          <a:latin typeface="Cambria Math" panose="02040503050406030204" pitchFamily="18" charset="0"/>
                        </a:rPr>
                        <m:t>&gt;1)</m:t>
                      </m:r>
                    </m:oMath>
                  </a14:m>
                  <a:endParaRPr lang="fr-FR" dirty="0"/>
                </a:p>
              </p:txBody>
            </p:sp>
          </mc:Choice>
          <mc:Fallback xmlns="">
            <p:sp>
              <p:nvSpPr>
                <p:cNvPr id="79" name="ZoneTexte 95">
                  <a:extLst>
                    <a:ext uri="{FF2B5EF4-FFF2-40B4-BE49-F238E27FC236}">
                      <a16:creationId xmlns:a16="http://schemas.microsoft.com/office/drawing/2014/main" id="{294477C5-EB83-4117-89F6-3AE25D0C1E87}"/>
                    </a:ext>
                  </a:extLst>
                </p:cNvPr>
                <p:cNvSpPr txBox="1">
                  <a:spLocks noRot="1" noChangeAspect="1" noMove="1" noResize="1" noEditPoints="1" noAdjustHandles="1" noChangeArrowheads="1" noChangeShapeType="1" noTextEdit="1"/>
                </p:cNvSpPr>
                <p:nvPr/>
              </p:nvSpPr>
              <p:spPr bwMode="auto">
                <a:xfrm>
                  <a:off x="5000628" y="3929066"/>
                  <a:ext cx="3167660" cy="369184"/>
                </a:xfrm>
                <a:prstGeom prst="rect">
                  <a:avLst/>
                </a:prstGeom>
                <a:blipFill>
                  <a:blip r:embed="rId9"/>
                  <a:stretch>
                    <a:fillRect l="-1734" t="-8197" b="-24590"/>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A8C7C3B-4F8B-4CEC-A6F6-0C8B1C7F5481}"/>
                  </a:ext>
                </a:extLst>
              </p:cNvPr>
              <p:cNvSpPr txBox="1"/>
              <p:nvPr/>
            </p:nvSpPr>
            <p:spPr>
              <a:xfrm>
                <a:off x="2727523" y="4763670"/>
                <a:ext cx="2852589" cy="572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ℛ</m:t>
                      </m:r>
                      <m:r>
                        <a:rPr lang="fr-FR" i="1" baseline="-25000" dirty="0" err="1">
                          <a:latin typeface="Cambria Math" panose="02040503050406030204" pitchFamily="18" charset="0"/>
                        </a:rPr>
                        <m:t>𝑓𝑒</m:t>
                      </m:r>
                      <m:r>
                        <a:rPr lang="fr-FR" i="1" baseline="-25000" dirty="0">
                          <a:latin typeface="Cambria Math" panose="02040503050406030204" pitchFamily="18" charset="0"/>
                        </a:rPr>
                        <m:t>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𝑒</m:t>
                          </m:r>
                        </m:num>
                        <m:den>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𝑟</m:t>
                              </m:r>
                            </m:sub>
                          </m:sSub>
                          <m:r>
                            <a:rPr lang="en-US" b="0" i="1" smtClean="0">
                              <a:latin typeface="Cambria Math" panose="02040503050406030204" pitchFamily="18" charset="0"/>
                            </a:rPr>
                            <m:t>𝑆</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𝑙</m:t>
                          </m:r>
                        </m:num>
                        <m:den>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𝑜</m:t>
                                  </m:r>
                                </m:sub>
                              </m:sSub>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𝑟</m:t>
                              </m:r>
                            </m:sub>
                          </m:sSub>
                          <m:r>
                            <a:rPr lang="en-US" i="1">
                              <a:latin typeface="Cambria Math" panose="02040503050406030204" pitchFamily="18" charset="0"/>
                            </a:rPr>
                            <m:t>𝑆</m:t>
                          </m:r>
                        </m:den>
                      </m:f>
                    </m:oMath>
                  </m:oMathPara>
                </a14:m>
                <a:endParaRPr lang="en-US" dirty="0"/>
              </a:p>
            </p:txBody>
          </p:sp>
        </mc:Choice>
        <mc:Fallback xmlns="">
          <p:sp>
            <p:nvSpPr>
              <p:cNvPr id="80" name="TextBox 79">
                <a:extLst>
                  <a:ext uri="{FF2B5EF4-FFF2-40B4-BE49-F238E27FC236}">
                    <a16:creationId xmlns:a16="http://schemas.microsoft.com/office/drawing/2014/main" id="{7A8C7C3B-4F8B-4CEC-A6F6-0C8B1C7F5481}"/>
                  </a:ext>
                </a:extLst>
              </p:cNvPr>
              <p:cNvSpPr txBox="1">
                <a:spLocks noRot="1" noChangeAspect="1" noMove="1" noResize="1" noEditPoints="1" noAdjustHandles="1" noChangeArrowheads="1" noChangeShapeType="1" noTextEdit="1"/>
              </p:cNvSpPr>
              <p:nvPr/>
            </p:nvSpPr>
            <p:spPr>
              <a:xfrm>
                <a:off x="2727523" y="4763670"/>
                <a:ext cx="2852589" cy="57272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724D743-937F-49D2-9177-3907480D9358}"/>
                  </a:ext>
                </a:extLst>
              </p:cNvPr>
              <p:cNvSpPr txBox="1"/>
              <p:nvPr/>
            </p:nvSpPr>
            <p:spPr>
              <a:xfrm>
                <a:off x="5433378" y="4763669"/>
                <a:ext cx="2852589" cy="572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ℛ</m:t>
                      </m:r>
                      <m:r>
                        <a:rPr lang="fr-FR" i="1" baseline="-25000" dirty="0" err="1">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𝑒</m:t>
                          </m:r>
                        </m:num>
                        <m:den>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𝑟</m:t>
                              </m:r>
                            </m:sub>
                          </m:sSub>
                          <m:r>
                            <a:rPr lang="en-US" b="0" i="1" smtClean="0">
                              <a:latin typeface="Cambria Math" panose="02040503050406030204" pitchFamily="18" charset="0"/>
                            </a:rPr>
                            <m:t>𝑆</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𝑙</m:t>
                          </m:r>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𝑜</m:t>
                              </m:r>
                            </m:sub>
                          </m:sSub>
                          <m:r>
                            <a:rPr lang="en-US" i="1">
                              <a:latin typeface="Cambria Math" panose="02040503050406030204" pitchFamily="18" charset="0"/>
                            </a:rPr>
                            <m:t>𝑆</m:t>
                          </m:r>
                        </m:den>
                      </m:f>
                    </m:oMath>
                  </m:oMathPara>
                </a14:m>
                <a:endParaRPr lang="en-US" dirty="0"/>
              </a:p>
            </p:txBody>
          </p:sp>
        </mc:Choice>
        <mc:Fallback xmlns="">
          <p:sp>
            <p:nvSpPr>
              <p:cNvPr id="81" name="TextBox 80">
                <a:extLst>
                  <a:ext uri="{FF2B5EF4-FFF2-40B4-BE49-F238E27FC236}">
                    <a16:creationId xmlns:a16="http://schemas.microsoft.com/office/drawing/2014/main" id="{C724D743-937F-49D2-9177-3907480D9358}"/>
                  </a:ext>
                </a:extLst>
              </p:cNvPr>
              <p:cNvSpPr txBox="1">
                <a:spLocks noRot="1" noChangeAspect="1" noMove="1" noResize="1" noEditPoints="1" noAdjustHandles="1" noChangeArrowheads="1" noChangeShapeType="1" noTextEdit="1"/>
              </p:cNvSpPr>
              <p:nvPr/>
            </p:nvSpPr>
            <p:spPr>
              <a:xfrm>
                <a:off x="5433378" y="4763669"/>
                <a:ext cx="2852589" cy="57272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A0F91057-6017-483B-BF9E-F8374C2B7EA8}"/>
                  </a:ext>
                </a:extLst>
              </p:cNvPr>
              <p:cNvSpPr txBox="1"/>
              <p:nvPr/>
            </p:nvSpPr>
            <p:spPr>
              <a:xfrm>
                <a:off x="2421051" y="5605351"/>
                <a:ext cx="2852589" cy="591059"/>
              </a:xfrm>
              <a:prstGeom prst="rect">
                <a:avLst/>
              </a:prstGeom>
              <a:noFill/>
            </p:spPr>
            <p:txBody>
              <a:bodyPr wrap="square" lIns="0" tIns="0" rIns="0" bIns="0" rtlCol="0">
                <a:spAutoFit/>
              </a:bodyPr>
              <a:lstStyle/>
              <a:p>
                <a:pPr>
                  <a:tabLst>
                    <a:tab pos="914400" algn="l"/>
                  </a:tabLst>
                </a:pPr>
                <a14:m>
                  <m:oMathPara xmlns:m="http://schemas.openxmlformats.org/officeDocument/2006/math">
                    <m:oMathParaPr>
                      <m:jc m:val="centerGroup"/>
                    </m:oMathParaPr>
                    <m:oMath xmlns:m="http://schemas.openxmlformats.org/officeDocument/2006/math">
                      <m:f>
                        <m:fPr>
                          <m:ctrlPr>
                            <a:rPr lang="fr-FR" i="1" dirty="0" smtClean="0">
                              <a:latin typeface="Cambria Math" panose="02040503050406030204" pitchFamily="18" charset="0"/>
                            </a:rPr>
                          </m:ctrlPr>
                        </m:fPr>
                        <m:num>
                          <m:r>
                            <a:rPr lang="fr-FR" i="1" dirty="0">
                              <a:latin typeface="Cambria Math" panose="02040503050406030204" pitchFamily="18" charset="0"/>
                            </a:rPr>
                            <m:t>ℛ</m:t>
                          </m:r>
                          <m:r>
                            <a:rPr lang="fr-FR" i="1" baseline="-25000" dirty="0" err="1">
                              <a:latin typeface="Cambria Math" panose="02040503050406030204" pitchFamily="18" charset="0"/>
                            </a:rPr>
                            <m:t>𝑓𝑒</m:t>
                          </m:r>
                          <m:r>
                            <a:rPr lang="fr-FR" i="1" baseline="-25000" dirty="0">
                              <a:latin typeface="Cambria Math" panose="02040503050406030204" pitchFamily="18" charset="0"/>
                            </a:rPr>
                            <m:t>𝑟</m:t>
                          </m:r>
                        </m:num>
                        <m:den>
                          <m:r>
                            <a:rPr lang="fr-FR" i="1" dirty="0">
                              <a:latin typeface="Cambria Math" panose="02040503050406030204" pitchFamily="18" charset="0"/>
                            </a:rPr>
                            <m:t>ℛ</m:t>
                          </m:r>
                          <m:r>
                            <a:rPr lang="fr-FR" i="1" baseline="-25000" dirty="0" err="1">
                              <a:latin typeface="Cambria Math" panose="02040503050406030204" pitchFamily="18" charset="0"/>
                            </a:rPr>
                            <m:t>𝑒</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𝑙</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𝑟</m:t>
                              </m:r>
                            </m:sub>
                          </m:sSub>
                          <m:r>
                            <a:rPr lang="en-US" b="0" i="1" smtClean="0">
                              <a:latin typeface="Cambria Math" panose="02040503050406030204" pitchFamily="18" charset="0"/>
                            </a:rPr>
                            <m:t>𝑒</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82" name="TextBox 81">
                <a:extLst>
                  <a:ext uri="{FF2B5EF4-FFF2-40B4-BE49-F238E27FC236}">
                    <a16:creationId xmlns:a16="http://schemas.microsoft.com/office/drawing/2014/main" id="{A0F91057-6017-483B-BF9E-F8374C2B7EA8}"/>
                  </a:ext>
                </a:extLst>
              </p:cNvPr>
              <p:cNvSpPr txBox="1">
                <a:spLocks noRot="1" noChangeAspect="1" noMove="1" noResize="1" noEditPoints="1" noAdjustHandles="1" noChangeArrowheads="1" noChangeShapeType="1" noTextEdit="1"/>
              </p:cNvSpPr>
              <p:nvPr/>
            </p:nvSpPr>
            <p:spPr>
              <a:xfrm>
                <a:off x="2421051" y="5605351"/>
                <a:ext cx="2852589" cy="591059"/>
              </a:xfrm>
              <a:prstGeom prst="rect">
                <a:avLst/>
              </a:prstGeom>
              <a:blipFill>
                <a:blip r:embed="rId12"/>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6958A462-C739-4A94-950F-767EB2EB3824}"/>
              </a:ext>
            </a:extLst>
          </p:cNvPr>
          <p:cNvSpPr/>
          <p:nvPr/>
        </p:nvSpPr>
        <p:spPr>
          <a:xfrm>
            <a:off x="5047118" y="5805264"/>
            <a:ext cx="379910" cy="14851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26636BC-2154-4167-9A09-984AFDC4FB6B}"/>
                  </a:ext>
                </a:extLst>
              </p:cNvPr>
              <p:cNvSpPr/>
              <p:nvPr/>
            </p:nvSpPr>
            <p:spPr>
              <a:xfrm>
                <a:off x="5859968" y="5701281"/>
                <a:ext cx="12127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dirty="0">
                          <a:latin typeface="Cambria Math" panose="02040503050406030204" pitchFamily="18" charset="0"/>
                        </a:rPr>
                        <m:t>ℛ</m:t>
                      </m:r>
                      <m:r>
                        <a:rPr lang="fr-FR" i="1" baseline="-25000" dirty="0" err="1">
                          <a:latin typeface="Cambria Math" panose="02040503050406030204" pitchFamily="18" charset="0"/>
                        </a:rPr>
                        <m:t>𝑒</m:t>
                      </m:r>
                      <m:r>
                        <a:rPr lang="en-US" b="0" i="1" dirty="0" smtClean="0">
                          <a:latin typeface="Cambria Math" panose="02040503050406030204" pitchFamily="18" charset="0"/>
                        </a:rPr>
                        <m:t>=</m:t>
                      </m:r>
                      <m:r>
                        <a:rPr lang="fr-FR" i="1" dirty="0" smtClean="0">
                          <a:latin typeface="Cambria Math" panose="02040503050406030204" pitchFamily="18" charset="0"/>
                        </a:rPr>
                        <m:t>ℛ</m:t>
                      </m:r>
                      <m:r>
                        <a:rPr lang="fr-FR" i="1" baseline="-25000" dirty="0" err="1">
                          <a:latin typeface="Cambria Math" panose="02040503050406030204" pitchFamily="18" charset="0"/>
                        </a:rPr>
                        <m:t>𝑓𝑒</m:t>
                      </m:r>
                      <m:r>
                        <a:rPr lang="fr-FR" i="1" baseline="-25000" dirty="0">
                          <a:latin typeface="Cambria Math" panose="02040503050406030204" pitchFamily="18" charset="0"/>
                        </a:rPr>
                        <m:t>𝑟</m:t>
                      </m:r>
                    </m:oMath>
                  </m:oMathPara>
                </a14:m>
                <a:endParaRPr lang="en-US" dirty="0"/>
              </a:p>
            </p:txBody>
          </p:sp>
        </mc:Choice>
        <mc:Fallback xmlns="">
          <p:sp>
            <p:nvSpPr>
              <p:cNvPr id="7" name="Rectangle 6">
                <a:extLst>
                  <a:ext uri="{FF2B5EF4-FFF2-40B4-BE49-F238E27FC236}">
                    <a16:creationId xmlns:a16="http://schemas.microsoft.com/office/drawing/2014/main" id="{426636BC-2154-4167-9A09-984AFDC4FB6B}"/>
                  </a:ext>
                </a:extLst>
              </p:cNvPr>
              <p:cNvSpPr>
                <a:spLocks noRot="1" noChangeAspect="1" noMove="1" noResize="1" noEditPoints="1" noAdjustHandles="1" noChangeArrowheads="1" noChangeShapeType="1" noTextEdit="1"/>
              </p:cNvSpPr>
              <p:nvPr/>
            </p:nvSpPr>
            <p:spPr>
              <a:xfrm>
                <a:off x="5859968" y="5701281"/>
                <a:ext cx="1212703" cy="369332"/>
              </a:xfrm>
              <a:prstGeom prst="rect">
                <a:avLst/>
              </a:prstGeom>
              <a:blipFill>
                <a:blip r:embed="rId1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8781339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ox(in)">
                                      <p:cBhvr>
                                        <p:cTn id="7" dur="500"/>
                                        <p:tgtEl>
                                          <p:spTgt spid="45"/>
                                        </p:tgtEl>
                                      </p:cBhvr>
                                    </p:animEffect>
                                  </p:childTnLst>
                                </p:cTn>
                              </p:par>
                              <p:par>
                                <p:cTn id="8" presetID="4" presetClass="entr" presetSubtype="16"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box(in)">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3325"/>
                                        </p:tgtEl>
                                        <p:attrNameLst>
                                          <p:attrName>style.visibility</p:attrName>
                                        </p:attrNameLst>
                                      </p:cBhvr>
                                      <p:to>
                                        <p:strVal val="visible"/>
                                      </p:to>
                                    </p:set>
                                    <p:animEffect transition="in" filter="checkerboard(across)">
                                      <p:cBhvr>
                                        <p:cTn id="15" dur="500"/>
                                        <p:tgtEl>
                                          <p:spTgt spid="133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p:bldP spid="80" grpId="0"/>
      <p:bldP spid="81" grpId="0"/>
      <p:bldP spid="82" grpId="0"/>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340" name="ZoneTexte 7"/>
              <p:cNvSpPr txBox="1">
                <a:spLocks noChangeArrowheads="1"/>
              </p:cNvSpPr>
              <p:nvPr/>
            </p:nvSpPr>
            <p:spPr bwMode="auto">
              <a:xfrm>
                <a:off x="719572" y="1682368"/>
                <a:ext cx="7704856" cy="3693319"/>
              </a:xfrm>
              <a:prstGeom prst="rect">
                <a:avLst/>
              </a:prstGeom>
              <a:noFill/>
              <a:ln w="9525">
                <a:noFill/>
                <a:miter lim="800000"/>
                <a:headEnd/>
                <a:tailEnd/>
              </a:ln>
            </p:spPr>
            <p:txBody>
              <a:bodyPr wrap="square">
                <a:spAutoFit/>
              </a:bodyPr>
              <a:lstStyle/>
              <a:p>
                <a:pPr algn="just"/>
                <a:r>
                  <a:rPr lang="fr-FR" dirty="0"/>
                  <a:t>Donc 1 mm d’air a la même réluctance qu’un mètre de fer, il faudra alors utiliser une </a:t>
                </a:r>
                <a:r>
                  <a:rPr lang="fr-FR" dirty="0" err="1"/>
                  <a:t>f.m.m</a:t>
                </a:r>
                <a:r>
                  <a:rPr lang="fr-FR" dirty="0"/>
                  <a:t> aussi grande pour faire passer le même flux dans 1 mm d’air que dans 1 m de fer.</a:t>
                </a:r>
              </a:p>
              <a:p>
                <a:pPr algn="just"/>
                <a:endParaRPr lang="fr-FR" dirty="0"/>
              </a:p>
              <a:p>
                <a:pPr algn="just"/>
                <a:endParaRPr lang="fr-FR" dirty="0"/>
              </a:p>
              <a:p>
                <a:pPr algn="just"/>
                <a:r>
                  <a:rPr lang="fr-FR" b="1" u="sng" dirty="0"/>
                  <a:t>Conclusion</a:t>
                </a:r>
                <a:r>
                  <a:rPr lang="fr-FR" dirty="0"/>
                  <a:t> :</a:t>
                </a:r>
              </a:p>
              <a:p>
                <a:pPr algn="just"/>
                <a:r>
                  <a:rPr lang="fr-FR" dirty="0"/>
                  <a:t> </a:t>
                </a:r>
              </a:p>
              <a:p>
                <a:pPr algn="just"/>
                <a:r>
                  <a:rPr lang="fr-FR" dirty="0"/>
                  <a:t>Les entrefers doivent avoir des faibles épaisseurs.</a:t>
                </a:r>
              </a:p>
              <a:p>
                <a:pPr algn="just"/>
                <a:endParaRPr lang="fr-FR" dirty="0"/>
              </a:p>
              <a:p>
                <a:pPr algn="just"/>
                <a:r>
                  <a:rPr lang="fr-FR" dirty="0"/>
                  <a:t>De même </a:t>
                </a:r>
                <a14:m>
                  <m:oMath xmlns:m="http://schemas.openxmlformats.org/officeDocument/2006/math">
                    <m:r>
                      <a:rPr lang="fr-FR" i="1" dirty="0" smtClean="0">
                        <a:latin typeface="Cambria Math" panose="02040503050406030204" pitchFamily="18" charset="0"/>
                      </a:rPr>
                      <m:t>𝐵</m:t>
                    </m:r>
                    <m:r>
                      <a:rPr lang="fr-FR" i="1" baseline="-25000" dirty="0" err="1">
                        <a:latin typeface="Cambria Math" panose="02040503050406030204" pitchFamily="18" charset="0"/>
                      </a:rPr>
                      <m:t>𝑓𝑒𝑟</m:t>
                    </m:r>
                    <m:r>
                      <a:rPr lang="fr-FR" i="1" dirty="0">
                        <a:latin typeface="Cambria Math" panose="02040503050406030204" pitchFamily="18" charset="0"/>
                      </a:rPr>
                      <m:t>=</m:t>
                    </m:r>
                    <m:sSub>
                      <m:sSubPr>
                        <m:ctrlPr>
                          <a:rPr lang="fr-FR" i="1" dirty="0" smtClean="0">
                            <a:latin typeface="Cambria Math" panose="02040503050406030204" pitchFamily="18" charset="0"/>
                          </a:rPr>
                        </m:ctrlPr>
                      </m:sSubPr>
                      <m:e>
                        <m:r>
                          <a:rPr lang="en-US" b="0" i="1" dirty="0" smtClean="0">
                            <a:latin typeface="Cambria Math" panose="02040503050406030204" pitchFamily="18" charset="0"/>
                          </a:rPr>
                          <m:t>𝐵</m:t>
                        </m:r>
                      </m:e>
                      <m:sub>
                        <m:r>
                          <a:rPr lang="en-US" b="0" i="1" dirty="0" smtClean="0">
                            <a:latin typeface="Cambria Math" panose="02040503050406030204" pitchFamily="18" charset="0"/>
                          </a:rPr>
                          <m:t>𝑒</m:t>
                        </m:r>
                      </m:sub>
                    </m:sSub>
                    <m:r>
                      <a:rPr lang="fr-FR" i="1" dirty="0">
                        <a:latin typeface="Cambria Math" panose="02040503050406030204" pitchFamily="18" charset="0"/>
                      </a:rPr>
                      <m:t>  →</m:t>
                    </m:r>
                    <m:sSub>
                      <m:sSubPr>
                        <m:ctrlPr>
                          <a:rPr lang="fr-FR" i="1" dirty="0">
                            <a:latin typeface="Cambria Math" panose="02040503050406030204" pitchFamily="18" charset="0"/>
                          </a:rPr>
                        </m:ctrlPr>
                      </m:sSubPr>
                      <m:e>
                        <m:r>
                          <a:rPr lang="en-US" b="0" i="1" dirty="0" smtClean="0">
                            <a:latin typeface="Cambria Math" panose="02040503050406030204" pitchFamily="18" charset="0"/>
                          </a:rPr>
                          <m:t>𝐻</m:t>
                        </m:r>
                      </m:e>
                      <m:sub>
                        <m:r>
                          <a:rPr lang="en-US" i="1" dirty="0">
                            <a:latin typeface="Cambria Math" panose="02040503050406030204" pitchFamily="18" charset="0"/>
                          </a:rPr>
                          <m:t>𝑒</m:t>
                        </m:r>
                      </m:sub>
                    </m:sSub>
                    <m:r>
                      <a:rPr lang="fr-FR" i="1" dirty="0">
                        <a:latin typeface="Cambria Math" panose="02040503050406030204" pitchFamily="18" charset="0"/>
                      </a:rPr>
                      <m:t>=</m:t>
                    </m:r>
                    <m:r>
                      <a:rPr lang="fr-FR" i="1" dirty="0" err="1">
                        <a:latin typeface="Cambria Math" panose="02040503050406030204" pitchFamily="18" charset="0"/>
                      </a:rPr>
                      <m:t>𝜇</m:t>
                    </m:r>
                    <m:r>
                      <a:rPr lang="fr-FR" i="1" baseline="-25000" dirty="0" err="1">
                        <a:latin typeface="Cambria Math" panose="02040503050406030204" pitchFamily="18" charset="0"/>
                      </a:rPr>
                      <m:t>𝑟</m:t>
                    </m:r>
                    <m:r>
                      <a:rPr lang="fr-FR" i="1" baseline="-25000" dirty="0">
                        <a:latin typeface="Cambria Math" panose="02040503050406030204" pitchFamily="18" charset="0"/>
                      </a:rPr>
                      <m:t> </m:t>
                    </m:r>
                    <m:r>
                      <a:rPr lang="fr-FR" i="1" dirty="0" err="1">
                        <a:latin typeface="Cambria Math" panose="02040503050406030204" pitchFamily="18" charset="0"/>
                      </a:rPr>
                      <m:t>𝐻</m:t>
                    </m:r>
                    <m:r>
                      <a:rPr lang="fr-FR" i="1" baseline="-25000" dirty="0" err="1">
                        <a:latin typeface="Cambria Math" panose="02040503050406030204" pitchFamily="18" charset="0"/>
                      </a:rPr>
                      <m:t>𝑓𝑒𝑟</m:t>
                    </m:r>
                  </m:oMath>
                </a14:m>
                <a:r>
                  <a:rPr lang="fr-FR" baseline="-25000" dirty="0"/>
                  <a:t>  </a:t>
                </a:r>
                <a:r>
                  <a:rPr lang="fr-FR" dirty="0"/>
                  <a:t>C’est-à-dire </a:t>
                </a:r>
                <a14:m>
                  <m:oMath xmlns:m="http://schemas.openxmlformats.org/officeDocument/2006/math">
                    <m:r>
                      <a:rPr lang="fr-FR" i="1" dirty="0" smtClean="0">
                        <a:latin typeface="Cambria Math" panose="02040503050406030204" pitchFamily="18" charset="0"/>
                      </a:rPr>
                      <m:t>𝐻</m:t>
                    </m:r>
                    <m:r>
                      <a:rPr lang="fr-FR" i="1" baseline="-25000" dirty="0">
                        <a:latin typeface="Cambria Math" panose="02040503050406030204" pitchFamily="18" charset="0"/>
                      </a:rPr>
                      <m:t>𝑒</m:t>
                    </m:r>
                    <m:r>
                      <a:rPr lang="fr-FR" i="1" dirty="0">
                        <a:latin typeface="Cambria Math" panose="02040503050406030204" pitchFamily="18" charset="0"/>
                      </a:rPr>
                      <m:t>=1000.</m:t>
                    </m:r>
                    <m:sSub>
                      <m:sSubPr>
                        <m:ctrlPr>
                          <a:rPr lang="fr-FR" i="1" dirty="0" smtClean="0">
                            <a:latin typeface="Cambria Math" panose="02040503050406030204" pitchFamily="18" charset="0"/>
                          </a:rPr>
                        </m:ctrlPr>
                      </m:sSubPr>
                      <m:e>
                        <m:r>
                          <a:rPr lang="en-US" b="0" i="1" dirty="0" smtClean="0">
                            <a:latin typeface="Cambria Math" panose="02040503050406030204" pitchFamily="18" charset="0"/>
                          </a:rPr>
                          <m:t>𝐻</m:t>
                        </m:r>
                      </m:e>
                      <m:sub>
                        <m:r>
                          <a:rPr lang="en-US" b="0" i="1" dirty="0" smtClean="0">
                            <a:latin typeface="Cambria Math" panose="02040503050406030204" pitchFamily="18" charset="0"/>
                          </a:rPr>
                          <m:t>𝑓𝑒𝑟</m:t>
                        </m:r>
                      </m:sub>
                    </m:sSub>
                  </m:oMath>
                </a14:m>
                <a:endParaRPr lang="fr-FR" baseline="-25000" dirty="0"/>
              </a:p>
              <a:p>
                <a:pPr algn="just"/>
                <a:endParaRPr lang="fr-FR" dirty="0"/>
              </a:p>
              <a:p>
                <a:pPr algn="just"/>
                <a:r>
                  <a:rPr lang="fr-FR" dirty="0"/>
                  <a:t>L’intérêt de ménager des entrefers est la possibilité d’obtenir des valeurs élevées du champ magnétique.</a:t>
                </a:r>
              </a:p>
            </p:txBody>
          </p:sp>
        </mc:Choice>
        <mc:Fallback xmlns="">
          <p:sp>
            <p:nvSpPr>
              <p:cNvPr id="14340" name="ZoneTexte 7"/>
              <p:cNvSpPr txBox="1">
                <a:spLocks noRot="1" noChangeAspect="1" noMove="1" noResize="1" noEditPoints="1" noAdjustHandles="1" noChangeArrowheads="1" noChangeShapeType="1" noTextEdit="1"/>
              </p:cNvSpPr>
              <p:nvPr/>
            </p:nvSpPr>
            <p:spPr bwMode="auto">
              <a:xfrm>
                <a:off x="719572" y="1682368"/>
                <a:ext cx="7704856" cy="3693319"/>
              </a:xfrm>
              <a:prstGeom prst="rect">
                <a:avLst/>
              </a:prstGeom>
              <a:blipFill>
                <a:blip r:embed="rId2"/>
                <a:stretch>
                  <a:fillRect l="-633" t="-990" r="-712" b="-2310"/>
                </a:stretch>
              </a:blipFill>
              <a:ln w="9525">
                <a:noFill/>
                <a:miter lim="800000"/>
                <a:headEnd/>
                <a:tailEnd/>
              </a:ln>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DE7D0C65-0583-410D-B95D-67F29FE0FCAC}"/>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18</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checkerboard(across)">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340">
                                            <p:txEl>
                                              <p:pRg st="3" end="3"/>
                                            </p:txEl>
                                          </p:spTgt>
                                        </p:tgtEl>
                                        <p:attrNameLst>
                                          <p:attrName>style.visibility</p:attrName>
                                        </p:attrNameLst>
                                      </p:cBhvr>
                                      <p:to>
                                        <p:strVal val="visible"/>
                                      </p:to>
                                    </p:set>
                                    <p:animEffect transition="in" filter="checkerboard(across)">
                                      <p:cBhvr>
                                        <p:cTn id="12" dur="500"/>
                                        <p:tgtEl>
                                          <p:spTgt spid="1434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340">
                                            <p:txEl>
                                              <p:pRg st="4" end="4"/>
                                            </p:txEl>
                                          </p:spTgt>
                                        </p:tgtEl>
                                        <p:attrNameLst>
                                          <p:attrName>style.visibility</p:attrName>
                                        </p:attrNameLst>
                                      </p:cBhvr>
                                      <p:to>
                                        <p:strVal val="visible"/>
                                      </p:to>
                                    </p:set>
                                    <p:animEffect transition="in" filter="checkerboard(across)">
                                      <p:cBhvr>
                                        <p:cTn id="17" dur="500"/>
                                        <p:tgtEl>
                                          <p:spTgt spid="1434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340">
                                            <p:txEl>
                                              <p:pRg st="5" end="5"/>
                                            </p:txEl>
                                          </p:spTgt>
                                        </p:tgtEl>
                                        <p:attrNameLst>
                                          <p:attrName>style.visibility</p:attrName>
                                        </p:attrNameLst>
                                      </p:cBhvr>
                                      <p:to>
                                        <p:strVal val="visible"/>
                                      </p:to>
                                    </p:set>
                                    <p:animEffect transition="in" filter="checkerboard(across)">
                                      <p:cBhvr>
                                        <p:cTn id="22" dur="500"/>
                                        <p:tgtEl>
                                          <p:spTgt spid="1434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340">
                                            <p:txEl>
                                              <p:pRg st="7" end="7"/>
                                            </p:txEl>
                                          </p:spTgt>
                                        </p:tgtEl>
                                        <p:attrNameLst>
                                          <p:attrName>style.visibility</p:attrName>
                                        </p:attrNameLst>
                                      </p:cBhvr>
                                      <p:to>
                                        <p:strVal val="visible"/>
                                      </p:to>
                                    </p:set>
                                    <p:animEffect transition="in" filter="checkerboard(across)">
                                      <p:cBhvr>
                                        <p:cTn id="27" dur="500"/>
                                        <p:tgtEl>
                                          <p:spTgt spid="1434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340">
                                            <p:txEl>
                                              <p:pRg st="9" end="9"/>
                                            </p:txEl>
                                          </p:spTgt>
                                        </p:tgtEl>
                                        <p:attrNameLst>
                                          <p:attrName>style.visibility</p:attrName>
                                        </p:attrNameLst>
                                      </p:cBhvr>
                                      <p:to>
                                        <p:strVal val="visible"/>
                                      </p:to>
                                    </p:set>
                                    <p:animEffect transition="in" filter="checkerboard(across)">
                                      <p:cBhvr>
                                        <p:cTn id="32" dur="500"/>
                                        <p:tgtEl>
                                          <p:spTgt spid="1434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5364" name="ZoneTexte 7"/>
          <p:cNvSpPr txBox="1">
            <a:spLocks noChangeArrowheads="1"/>
          </p:cNvSpPr>
          <p:nvPr/>
        </p:nvSpPr>
        <p:spPr bwMode="auto">
          <a:xfrm>
            <a:off x="1043608" y="1392807"/>
            <a:ext cx="3744416" cy="369332"/>
          </a:xfrm>
          <a:prstGeom prst="rect">
            <a:avLst/>
          </a:prstGeom>
          <a:noFill/>
          <a:ln w="9525">
            <a:noFill/>
            <a:miter lim="800000"/>
            <a:headEnd/>
            <a:tailEnd/>
          </a:ln>
        </p:spPr>
        <p:txBody>
          <a:bodyPr wrap="square">
            <a:spAutoFit/>
          </a:bodyPr>
          <a:lstStyle/>
          <a:p>
            <a:r>
              <a:rPr lang="fr-FR" b="1" i="1" dirty="0"/>
              <a:t>b – Association parallèle: </a:t>
            </a:r>
            <a:endParaRPr lang="fr-FR" dirty="0"/>
          </a:p>
        </p:txBody>
      </p:sp>
      <p:grpSp>
        <p:nvGrpSpPr>
          <p:cNvPr id="2" name="Groupe 55"/>
          <p:cNvGrpSpPr>
            <a:grpSpLocks/>
          </p:cNvGrpSpPr>
          <p:nvPr/>
        </p:nvGrpSpPr>
        <p:grpSpPr bwMode="auto">
          <a:xfrm>
            <a:off x="5796136" y="1983409"/>
            <a:ext cx="2559050" cy="2264116"/>
            <a:chOff x="6215078" y="1637616"/>
            <a:chExt cx="2559937" cy="2265119"/>
          </a:xfrm>
        </p:grpSpPr>
        <p:sp>
          <p:nvSpPr>
            <p:cNvPr id="15387" name="AutoShape 56"/>
            <p:cNvSpPr>
              <a:spLocks noChangeArrowheads="1"/>
            </p:cNvSpPr>
            <p:nvPr/>
          </p:nvSpPr>
          <p:spPr bwMode="auto">
            <a:xfrm>
              <a:off x="7011302" y="1643050"/>
              <a:ext cx="1206500" cy="1562100"/>
            </a:xfrm>
            <a:custGeom>
              <a:avLst/>
              <a:gdLst>
                <a:gd name="T0" fmla="*/ 2147483647 w 21600"/>
                <a:gd name="T1" fmla="*/ 0 h 21600"/>
                <a:gd name="T2" fmla="*/ 152816798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57 w 21600"/>
                <a:gd name="T13" fmla="*/ 0 h 21600"/>
                <a:gd name="T14" fmla="*/ 21543 w 21600"/>
                <a:gd name="T15" fmla="*/ 11910 h 21600"/>
              </a:gdLst>
              <a:ahLst/>
              <a:cxnLst>
                <a:cxn ang="T8">
                  <a:pos x="T0" y="T1"/>
                </a:cxn>
                <a:cxn ang="T9">
                  <a:pos x="T2" y="T3"/>
                </a:cxn>
                <a:cxn ang="T10">
                  <a:pos x="T4" y="T5"/>
                </a:cxn>
                <a:cxn ang="T11">
                  <a:pos x="T6" y="T7"/>
                </a:cxn>
              </a:cxnLst>
              <a:rect l="T12" t="T13" r="T14" b="T15"/>
              <a:pathLst>
                <a:path w="21600" h="21600">
                  <a:moveTo>
                    <a:pt x="157" y="8960"/>
                  </a:moveTo>
                  <a:cubicBezTo>
                    <a:pt x="1052" y="3782"/>
                    <a:pt x="5544" y="-1"/>
                    <a:pt x="10800" y="0"/>
                  </a:cubicBezTo>
                  <a:cubicBezTo>
                    <a:pt x="16055" y="0"/>
                    <a:pt x="20547" y="3782"/>
                    <a:pt x="21442" y="8960"/>
                  </a:cubicBezTo>
                  <a:cubicBezTo>
                    <a:pt x="20547" y="3782"/>
                    <a:pt x="16055" y="-1"/>
                    <a:pt x="10799" y="0"/>
                  </a:cubicBezTo>
                  <a:cubicBezTo>
                    <a:pt x="5544" y="0"/>
                    <a:pt x="1052" y="3782"/>
                    <a:pt x="157" y="8960"/>
                  </a:cubicBezTo>
                  <a:close/>
                </a:path>
              </a:pathLst>
            </a:custGeom>
            <a:solidFill>
              <a:srgbClr val="FFFFFF"/>
            </a:solidFill>
            <a:ln w="9525">
              <a:solidFill>
                <a:srgbClr val="000000"/>
              </a:solidFill>
              <a:miter lim="800000"/>
              <a:headEnd/>
              <a:tailEnd/>
            </a:ln>
          </p:spPr>
          <p:txBody>
            <a:bodyPr/>
            <a:lstStyle/>
            <a:p>
              <a:endParaRPr lang="fr-FR"/>
            </a:p>
          </p:txBody>
        </p:sp>
        <p:sp>
          <p:nvSpPr>
            <p:cNvPr id="15388" name="AutoShape 57"/>
            <p:cNvSpPr>
              <a:spLocks noChangeArrowheads="1"/>
            </p:cNvSpPr>
            <p:nvPr/>
          </p:nvSpPr>
          <p:spPr bwMode="auto">
            <a:xfrm rot="10746911">
              <a:off x="7125602" y="2154225"/>
              <a:ext cx="1027113" cy="620712"/>
            </a:xfrm>
            <a:custGeom>
              <a:avLst/>
              <a:gdLst>
                <a:gd name="T0" fmla="*/ 2147483647 w 21600"/>
                <a:gd name="T1" fmla="*/ 0 h 21600"/>
                <a:gd name="T2" fmla="*/ 92037732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275 w 21600"/>
                <a:gd name="T13" fmla="*/ 0 h 21600"/>
                <a:gd name="T14" fmla="*/ 21325 w 21600"/>
                <a:gd name="T15" fmla="*/ 13224 h 21600"/>
              </a:gdLst>
              <a:ahLst/>
              <a:cxnLst>
                <a:cxn ang="T8">
                  <a:pos x="T0" y="T1"/>
                </a:cxn>
                <a:cxn ang="T9">
                  <a:pos x="T2" y="T3"/>
                </a:cxn>
                <a:cxn ang="T10">
                  <a:pos x="T4" y="T5"/>
                </a:cxn>
                <a:cxn ang="T11">
                  <a:pos x="T6" y="T7"/>
                </a:cxn>
              </a:cxnLst>
              <a:rect l="T12" t="T13" r="T14" b="T15"/>
              <a:pathLst>
                <a:path w="21600" h="21600">
                  <a:moveTo>
                    <a:pt x="18" y="10172"/>
                  </a:moveTo>
                  <a:cubicBezTo>
                    <a:pt x="350" y="4461"/>
                    <a:pt x="5079" y="-1"/>
                    <a:pt x="10800" y="0"/>
                  </a:cubicBezTo>
                  <a:cubicBezTo>
                    <a:pt x="16520" y="0"/>
                    <a:pt x="21249" y="4461"/>
                    <a:pt x="21581" y="10172"/>
                  </a:cubicBezTo>
                  <a:cubicBezTo>
                    <a:pt x="21249" y="4461"/>
                    <a:pt x="16520" y="-1"/>
                    <a:pt x="10799" y="0"/>
                  </a:cubicBezTo>
                  <a:cubicBezTo>
                    <a:pt x="5079" y="0"/>
                    <a:pt x="350" y="4461"/>
                    <a:pt x="18" y="10172"/>
                  </a:cubicBezTo>
                  <a:close/>
                </a:path>
              </a:pathLst>
            </a:custGeom>
            <a:solidFill>
              <a:srgbClr val="FFFFFF"/>
            </a:solidFill>
            <a:ln w="9525">
              <a:solidFill>
                <a:srgbClr val="000000"/>
              </a:solidFill>
              <a:miter lim="800000"/>
              <a:headEnd/>
              <a:tailEnd/>
            </a:ln>
          </p:spPr>
          <p:txBody>
            <a:bodyPr/>
            <a:lstStyle/>
            <a:p>
              <a:endParaRPr lang="fr-FR"/>
            </a:p>
          </p:txBody>
        </p:sp>
        <p:sp>
          <p:nvSpPr>
            <p:cNvPr id="15389" name="AutoShape 58"/>
            <p:cNvSpPr>
              <a:spLocks noChangeArrowheads="1"/>
            </p:cNvSpPr>
            <p:nvPr/>
          </p:nvSpPr>
          <p:spPr bwMode="auto">
            <a:xfrm rot="10746911">
              <a:off x="6490602" y="2166925"/>
              <a:ext cx="2284413" cy="1549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8972 h 21600"/>
              </a:gdLst>
              <a:ahLst/>
              <a:cxnLst>
                <a:cxn ang="T8">
                  <a:pos x="T0" y="T1"/>
                </a:cxn>
                <a:cxn ang="T9">
                  <a:pos x="T2" y="T3"/>
                </a:cxn>
                <a:cxn ang="T10">
                  <a:pos x="T4" y="T5"/>
                </a:cxn>
                <a:cxn ang="T11">
                  <a:pos x="T6" y="T7"/>
                </a:cxn>
              </a:cxnLst>
              <a:rect l="T12" t="T13" r="T14" b="T15"/>
              <a:pathLst>
                <a:path w="21600" h="21600">
                  <a:moveTo>
                    <a:pt x="5436" y="20174"/>
                  </a:moveTo>
                  <a:cubicBezTo>
                    <a:pt x="2074" y="18250"/>
                    <a:pt x="0" y="14673"/>
                    <a:pt x="0" y="10800"/>
                  </a:cubicBezTo>
                  <a:cubicBezTo>
                    <a:pt x="0" y="4835"/>
                    <a:pt x="4835" y="0"/>
                    <a:pt x="10800" y="0"/>
                  </a:cubicBezTo>
                  <a:cubicBezTo>
                    <a:pt x="16764" y="0"/>
                    <a:pt x="21600" y="4835"/>
                    <a:pt x="21600" y="10800"/>
                  </a:cubicBezTo>
                  <a:cubicBezTo>
                    <a:pt x="21600" y="14673"/>
                    <a:pt x="19525" y="18250"/>
                    <a:pt x="16163" y="20174"/>
                  </a:cubicBezTo>
                  <a:cubicBezTo>
                    <a:pt x="19525" y="18250"/>
                    <a:pt x="21600" y="14673"/>
                    <a:pt x="21600" y="10800"/>
                  </a:cubicBezTo>
                  <a:cubicBezTo>
                    <a:pt x="21600" y="4835"/>
                    <a:pt x="16764" y="0"/>
                    <a:pt x="10800" y="0"/>
                  </a:cubicBezTo>
                  <a:cubicBezTo>
                    <a:pt x="4835" y="0"/>
                    <a:pt x="0" y="4835"/>
                    <a:pt x="0" y="10800"/>
                  </a:cubicBezTo>
                  <a:cubicBezTo>
                    <a:pt x="-1" y="14673"/>
                    <a:pt x="2074" y="18250"/>
                    <a:pt x="5436" y="20174"/>
                  </a:cubicBezTo>
                  <a:close/>
                </a:path>
              </a:pathLst>
            </a:custGeom>
            <a:solidFill>
              <a:srgbClr val="FFFFFF"/>
            </a:solidFill>
            <a:ln w="9525">
              <a:solidFill>
                <a:srgbClr val="000000"/>
              </a:solidFill>
              <a:miter lim="800000"/>
              <a:headEnd/>
              <a:tailEnd/>
            </a:ln>
          </p:spPr>
          <p:txBody>
            <a:bodyPr/>
            <a:lstStyle/>
            <a:p>
              <a:endParaRPr lang="fr-FR"/>
            </a:p>
          </p:txBody>
        </p:sp>
        <p:sp>
          <p:nvSpPr>
            <p:cNvPr id="15390" name="AutoShape 59"/>
            <p:cNvSpPr>
              <a:spLocks noChangeArrowheads="1"/>
            </p:cNvSpPr>
            <p:nvPr/>
          </p:nvSpPr>
          <p:spPr bwMode="auto">
            <a:xfrm>
              <a:off x="7163702" y="1985950"/>
              <a:ext cx="965200" cy="800100"/>
            </a:xfrm>
            <a:custGeom>
              <a:avLst/>
              <a:gdLst>
                <a:gd name="T0" fmla="*/ 2147483647 w 21600"/>
                <a:gd name="T1" fmla="*/ 0 h 21600"/>
                <a:gd name="T2" fmla="*/ 877178805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25 w 21600"/>
                <a:gd name="T13" fmla="*/ 0 h 21600"/>
                <a:gd name="T14" fmla="*/ 21575 w 21600"/>
                <a:gd name="T15" fmla="*/ 11541 h 21600"/>
              </a:gdLst>
              <a:ahLst/>
              <a:cxnLst>
                <a:cxn ang="T8">
                  <a:pos x="T0" y="T1"/>
                </a:cxn>
                <a:cxn ang="T9">
                  <a:pos x="T2" y="T3"/>
                </a:cxn>
                <a:cxn ang="T10">
                  <a:pos x="T4" y="T5"/>
                </a:cxn>
                <a:cxn ang="T11">
                  <a:pos x="T6" y="T7"/>
                </a:cxn>
              </a:cxnLst>
              <a:rect l="T12" t="T13" r="T14" b="T15"/>
              <a:pathLst>
                <a:path w="21600" h="21600">
                  <a:moveTo>
                    <a:pt x="220" y="8627"/>
                  </a:moveTo>
                  <a:cubicBezTo>
                    <a:pt x="1252" y="3604"/>
                    <a:pt x="5672" y="-1"/>
                    <a:pt x="10800" y="0"/>
                  </a:cubicBezTo>
                  <a:cubicBezTo>
                    <a:pt x="15927" y="0"/>
                    <a:pt x="20347" y="3604"/>
                    <a:pt x="21379" y="8627"/>
                  </a:cubicBezTo>
                  <a:cubicBezTo>
                    <a:pt x="20347" y="3604"/>
                    <a:pt x="15927" y="-1"/>
                    <a:pt x="10799" y="0"/>
                  </a:cubicBezTo>
                  <a:cubicBezTo>
                    <a:pt x="5672" y="0"/>
                    <a:pt x="1252" y="3604"/>
                    <a:pt x="220" y="8627"/>
                  </a:cubicBezTo>
                  <a:close/>
                </a:path>
              </a:pathLst>
            </a:custGeom>
            <a:solidFill>
              <a:srgbClr val="FFFFFF"/>
            </a:solidFill>
            <a:ln w="9525">
              <a:solidFill>
                <a:srgbClr val="000000"/>
              </a:solidFill>
              <a:miter lim="800000"/>
              <a:headEnd/>
              <a:tailEnd/>
            </a:ln>
          </p:spPr>
          <p:txBody>
            <a:bodyPr/>
            <a:lstStyle/>
            <a:p>
              <a:endParaRPr lang="fr-FR"/>
            </a:p>
          </p:txBody>
        </p:sp>
        <p:sp>
          <p:nvSpPr>
            <p:cNvPr id="15391" name="Line 60"/>
            <p:cNvSpPr>
              <a:spLocks noChangeShapeType="1"/>
            </p:cNvSpPr>
            <p:nvPr/>
          </p:nvSpPr>
          <p:spPr bwMode="auto">
            <a:xfrm flipH="1">
              <a:off x="7201802" y="2295512"/>
              <a:ext cx="914400" cy="0"/>
            </a:xfrm>
            <a:prstGeom prst="line">
              <a:avLst/>
            </a:prstGeom>
            <a:noFill/>
            <a:ln w="9525">
              <a:solidFill>
                <a:srgbClr val="000000"/>
              </a:solidFill>
              <a:round/>
              <a:headEnd/>
              <a:tailEnd/>
            </a:ln>
          </p:spPr>
          <p:txBody>
            <a:bodyPr/>
            <a:lstStyle/>
            <a:p>
              <a:endParaRPr lang="fr-FR"/>
            </a:p>
          </p:txBody>
        </p:sp>
        <p:sp>
          <p:nvSpPr>
            <p:cNvPr id="15392" name="AutoShape 61"/>
            <p:cNvSpPr>
              <a:spLocks noChangeArrowheads="1"/>
            </p:cNvSpPr>
            <p:nvPr/>
          </p:nvSpPr>
          <p:spPr bwMode="auto">
            <a:xfrm rot="10746911">
              <a:off x="6960502" y="2333612"/>
              <a:ext cx="1371600" cy="5588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3653 h 21600"/>
              </a:gdLst>
              <a:ahLst/>
              <a:cxnLst>
                <a:cxn ang="T8">
                  <a:pos x="T0" y="T1"/>
                </a:cxn>
                <a:cxn ang="T9">
                  <a:pos x="T2" y="T3"/>
                </a:cxn>
                <a:cxn ang="T10">
                  <a:pos x="T4" y="T5"/>
                </a:cxn>
                <a:cxn ang="T11">
                  <a:pos x="T6" y="T7"/>
                </a:cxn>
              </a:cxnLst>
              <a:rect l="T12" t="T13" r="T14" b="T15"/>
              <a:pathLst>
                <a:path w="21600" h="21600">
                  <a:moveTo>
                    <a:pt x="1374" y="16073"/>
                  </a:moveTo>
                  <a:cubicBezTo>
                    <a:pt x="473" y="14461"/>
                    <a:pt x="0" y="12646"/>
                    <a:pt x="0" y="10800"/>
                  </a:cubicBezTo>
                  <a:cubicBezTo>
                    <a:pt x="0" y="4835"/>
                    <a:pt x="4835" y="0"/>
                    <a:pt x="10800" y="0"/>
                  </a:cubicBezTo>
                  <a:cubicBezTo>
                    <a:pt x="16764" y="0"/>
                    <a:pt x="21600" y="4835"/>
                    <a:pt x="21600" y="10800"/>
                  </a:cubicBezTo>
                  <a:cubicBezTo>
                    <a:pt x="21600" y="12646"/>
                    <a:pt x="21126" y="14461"/>
                    <a:pt x="20225" y="16073"/>
                  </a:cubicBezTo>
                  <a:cubicBezTo>
                    <a:pt x="21126" y="14461"/>
                    <a:pt x="21600" y="12646"/>
                    <a:pt x="21600" y="10800"/>
                  </a:cubicBezTo>
                  <a:cubicBezTo>
                    <a:pt x="21600" y="4835"/>
                    <a:pt x="16764" y="0"/>
                    <a:pt x="10800" y="0"/>
                  </a:cubicBezTo>
                  <a:cubicBezTo>
                    <a:pt x="4835" y="0"/>
                    <a:pt x="0" y="4835"/>
                    <a:pt x="0" y="10800"/>
                  </a:cubicBezTo>
                  <a:cubicBezTo>
                    <a:pt x="-1" y="12646"/>
                    <a:pt x="473" y="14461"/>
                    <a:pt x="1374" y="16073"/>
                  </a:cubicBezTo>
                  <a:close/>
                </a:path>
              </a:pathLst>
            </a:custGeom>
            <a:solidFill>
              <a:srgbClr val="FFFFFF"/>
            </a:solidFill>
            <a:ln w="9525">
              <a:solidFill>
                <a:srgbClr val="000000"/>
              </a:solidFill>
              <a:miter lim="800000"/>
              <a:headEnd/>
              <a:tailEnd/>
            </a:ln>
          </p:spPr>
          <p:txBody>
            <a:bodyPr/>
            <a:lstStyle/>
            <a:p>
              <a:endParaRPr lang="fr-FR"/>
            </a:p>
          </p:txBody>
        </p:sp>
        <p:sp>
          <p:nvSpPr>
            <p:cNvPr id="15393" name="Line 62"/>
            <p:cNvSpPr>
              <a:spLocks noChangeShapeType="1"/>
            </p:cNvSpPr>
            <p:nvPr/>
          </p:nvSpPr>
          <p:spPr bwMode="auto">
            <a:xfrm flipH="1">
              <a:off x="7125602" y="2486012"/>
              <a:ext cx="1028700" cy="0"/>
            </a:xfrm>
            <a:prstGeom prst="line">
              <a:avLst/>
            </a:prstGeom>
            <a:noFill/>
            <a:ln w="9525">
              <a:solidFill>
                <a:srgbClr val="000000"/>
              </a:solidFill>
              <a:round/>
              <a:headEnd/>
              <a:tailEnd/>
            </a:ln>
          </p:spPr>
          <p:txBody>
            <a:bodyPr/>
            <a:lstStyle/>
            <a:p>
              <a:endParaRPr lang="fr-FR"/>
            </a:p>
          </p:txBody>
        </p:sp>
        <p:sp>
          <p:nvSpPr>
            <p:cNvPr id="15394" name="AutoShape 63"/>
            <p:cNvSpPr>
              <a:spLocks noChangeArrowheads="1"/>
            </p:cNvSpPr>
            <p:nvPr/>
          </p:nvSpPr>
          <p:spPr bwMode="auto">
            <a:xfrm rot="10746911">
              <a:off x="6616015" y="2359012"/>
              <a:ext cx="2057400" cy="12065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8129 h 21600"/>
              </a:gdLst>
              <a:ahLst/>
              <a:cxnLst>
                <a:cxn ang="T8">
                  <a:pos x="T0" y="T1"/>
                </a:cxn>
                <a:cxn ang="T9">
                  <a:pos x="T2" y="T3"/>
                </a:cxn>
                <a:cxn ang="T10">
                  <a:pos x="T4" y="T5"/>
                </a:cxn>
                <a:cxn ang="T11">
                  <a:pos x="T6" y="T7"/>
                </a:cxn>
              </a:cxnLst>
              <a:rect l="T12" t="T13" r="T14" b="T15"/>
              <a:pathLst>
                <a:path w="21600" h="21600">
                  <a:moveTo>
                    <a:pt x="4502" y="19573"/>
                  </a:moveTo>
                  <a:cubicBezTo>
                    <a:pt x="1675" y="17544"/>
                    <a:pt x="0" y="14278"/>
                    <a:pt x="0" y="10800"/>
                  </a:cubicBezTo>
                  <a:cubicBezTo>
                    <a:pt x="0" y="4835"/>
                    <a:pt x="4835" y="0"/>
                    <a:pt x="10800" y="0"/>
                  </a:cubicBezTo>
                  <a:cubicBezTo>
                    <a:pt x="16764" y="0"/>
                    <a:pt x="21600" y="4835"/>
                    <a:pt x="21600" y="10800"/>
                  </a:cubicBezTo>
                  <a:cubicBezTo>
                    <a:pt x="21600" y="14278"/>
                    <a:pt x="19924" y="17544"/>
                    <a:pt x="17097" y="19573"/>
                  </a:cubicBezTo>
                  <a:cubicBezTo>
                    <a:pt x="19924" y="17544"/>
                    <a:pt x="21600" y="14278"/>
                    <a:pt x="21600" y="10800"/>
                  </a:cubicBezTo>
                  <a:cubicBezTo>
                    <a:pt x="21600" y="4835"/>
                    <a:pt x="16764" y="0"/>
                    <a:pt x="10800" y="0"/>
                  </a:cubicBezTo>
                  <a:cubicBezTo>
                    <a:pt x="4835" y="0"/>
                    <a:pt x="0" y="4835"/>
                    <a:pt x="0" y="10800"/>
                  </a:cubicBezTo>
                  <a:cubicBezTo>
                    <a:pt x="-1" y="14278"/>
                    <a:pt x="1675" y="17544"/>
                    <a:pt x="4502" y="19573"/>
                  </a:cubicBezTo>
                  <a:close/>
                </a:path>
              </a:pathLst>
            </a:custGeom>
            <a:solidFill>
              <a:srgbClr val="FFFFFF"/>
            </a:solidFill>
            <a:ln w="9525">
              <a:solidFill>
                <a:srgbClr val="000000"/>
              </a:solidFill>
              <a:miter lim="800000"/>
              <a:headEnd/>
              <a:tailEnd/>
            </a:ln>
          </p:spPr>
          <p:txBody>
            <a:bodyPr/>
            <a:lstStyle/>
            <a:p>
              <a:endParaRPr lang="fr-FR"/>
            </a:p>
          </p:txBody>
        </p:sp>
        <p:sp>
          <p:nvSpPr>
            <p:cNvPr id="15395" name="Line 64"/>
            <p:cNvSpPr>
              <a:spLocks noChangeShapeType="1"/>
            </p:cNvSpPr>
            <p:nvPr/>
          </p:nvSpPr>
          <p:spPr bwMode="auto">
            <a:xfrm>
              <a:off x="7519302" y="2370817"/>
              <a:ext cx="228600" cy="0"/>
            </a:xfrm>
            <a:prstGeom prst="line">
              <a:avLst/>
            </a:prstGeom>
            <a:noFill/>
            <a:ln w="9525">
              <a:solidFill>
                <a:srgbClr val="000000"/>
              </a:solidFill>
              <a:round/>
              <a:headEnd/>
              <a:tailEnd type="triangle" w="med" len="med"/>
            </a:ln>
          </p:spPr>
          <p:txBody>
            <a:bodyPr/>
            <a:lstStyle/>
            <a:p>
              <a:endParaRPr lang="fr-FR"/>
            </a:p>
          </p:txBody>
        </p:sp>
        <p:sp>
          <p:nvSpPr>
            <p:cNvPr id="15396" name="Arc 65"/>
            <p:cNvSpPr>
              <a:spLocks/>
            </p:cNvSpPr>
            <p:nvPr/>
          </p:nvSpPr>
          <p:spPr bwMode="auto">
            <a:xfrm rot="10881101" flipV="1">
              <a:off x="7125602" y="1908162"/>
              <a:ext cx="457200" cy="317500"/>
            </a:xfrm>
            <a:custGeom>
              <a:avLst/>
              <a:gdLst>
                <a:gd name="T0" fmla="*/ 1652001178 w 21600"/>
                <a:gd name="T1" fmla="*/ 0 h 19971"/>
                <a:gd name="T2" fmla="*/ 2147483647 w 21600"/>
                <a:gd name="T3" fmla="*/ 1275778761 h 19971"/>
                <a:gd name="T4" fmla="*/ 0 w 21600"/>
                <a:gd name="T5" fmla="*/ 1275778761 h 19971"/>
                <a:gd name="T6" fmla="*/ 0 60000 65536"/>
                <a:gd name="T7" fmla="*/ 0 60000 65536"/>
                <a:gd name="T8" fmla="*/ 0 60000 65536"/>
                <a:gd name="T9" fmla="*/ 0 w 21600"/>
                <a:gd name="T10" fmla="*/ 0 h 19971"/>
                <a:gd name="T11" fmla="*/ 21600 w 21600"/>
                <a:gd name="T12" fmla="*/ 19971 h 19971"/>
              </a:gdLst>
              <a:ahLst/>
              <a:cxnLst>
                <a:cxn ang="T6">
                  <a:pos x="T0" y="T1"/>
                </a:cxn>
                <a:cxn ang="T7">
                  <a:pos x="T2" y="T3"/>
                </a:cxn>
                <a:cxn ang="T8">
                  <a:pos x="T4" y="T5"/>
                </a:cxn>
              </a:cxnLst>
              <a:rect l="T9" t="T10" r="T11" b="T12"/>
              <a:pathLst>
                <a:path w="21600" h="19971" fill="none" extrusionOk="0">
                  <a:moveTo>
                    <a:pt x="8229" y="0"/>
                  </a:moveTo>
                  <a:cubicBezTo>
                    <a:pt x="16320" y="3334"/>
                    <a:pt x="21600" y="11220"/>
                    <a:pt x="21600" y="19971"/>
                  </a:cubicBezTo>
                </a:path>
                <a:path w="21600" h="19971" stroke="0" extrusionOk="0">
                  <a:moveTo>
                    <a:pt x="8229" y="0"/>
                  </a:moveTo>
                  <a:cubicBezTo>
                    <a:pt x="16320" y="3334"/>
                    <a:pt x="21600" y="11220"/>
                    <a:pt x="21600" y="19971"/>
                  </a:cubicBezTo>
                  <a:lnTo>
                    <a:pt x="0" y="19971"/>
                  </a:lnTo>
                  <a:close/>
                </a:path>
              </a:pathLst>
            </a:custGeom>
            <a:noFill/>
            <a:ln w="9525">
              <a:solidFill>
                <a:srgbClr val="000000"/>
              </a:solidFill>
              <a:round/>
              <a:headEnd type="stealth" w="med" len="med"/>
              <a:tailEnd/>
            </a:ln>
          </p:spPr>
          <p:txBody>
            <a:bodyPr/>
            <a:lstStyle/>
            <a:p>
              <a:endParaRPr lang="fr-FR"/>
            </a:p>
          </p:txBody>
        </p:sp>
        <p:sp>
          <p:nvSpPr>
            <p:cNvPr id="15397" name="Text Box 66"/>
            <p:cNvSpPr txBox="1">
              <a:spLocks noChangeArrowheads="1"/>
            </p:cNvSpPr>
            <p:nvPr/>
          </p:nvSpPr>
          <p:spPr bwMode="auto">
            <a:xfrm>
              <a:off x="6707526" y="1975266"/>
              <a:ext cx="342900" cy="342900"/>
            </a:xfrm>
            <a:prstGeom prst="rect">
              <a:avLst/>
            </a:prstGeom>
            <a:noFill/>
            <a:ln w="9525">
              <a:noFill/>
              <a:miter lim="800000"/>
              <a:headEnd/>
              <a:tailEnd/>
            </a:ln>
          </p:spPr>
          <p:txBody>
            <a:bodyPr/>
            <a:lstStyle/>
            <a:p>
              <a:r>
                <a:rPr lang="fr-FR" dirty="0"/>
                <a:t>A</a:t>
              </a:r>
            </a:p>
          </p:txBody>
        </p:sp>
        <p:sp>
          <p:nvSpPr>
            <p:cNvPr id="15398" name="Text Box 67"/>
            <p:cNvSpPr txBox="1">
              <a:spLocks noChangeArrowheads="1"/>
            </p:cNvSpPr>
            <p:nvPr/>
          </p:nvSpPr>
          <p:spPr bwMode="auto">
            <a:xfrm>
              <a:off x="8179396" y="2000297"/>
              <a:ext cx="342900" cy="342900"/>
            </a:xfrm>
            <a:prstGeom prst="rect">
              <a:avLst/>
            </a:prstGeom>
            <a:noFill/>
            <a:ln w="9525">
              <a:noFill/>
              <a:miter lim="800000"/>
              <a:headEnd/>
              <a:tailEnd/>
            </a:ln>
          </p:spPr>
          <p:txBody>
            <a:bodyPr/>
            <a:lstStyle/>
            <a:p>
              <a:r>
                <a:rPr lang="fr-FR" dirty="0"/>
                <a:t>B</a:t>
              </a:r>
            </a:p>
          </p:txBody>
        </p:sp>
        <p:sp>
          <p:nvSpPr>
            <p:cNvPr id="15399" name="Text Box 68"/>
            <p:cNvSpPr txBox="1">
              <a:spLocks noChangeArrowheads="1"/>
            </p:cNvSpPr>
            <p:nvPr/>
          </p:nvSpPr>
          <p:spPr bwMode="auto">
            <a:xfrm>
              <a:off x="7146359" y="2158500"/>
              <a:ext cx="571500" cy="342900"/>
            </a:xfrm>
            <a:prstGeom prst="rect">
              <a:avLst/>
            </a:prstGeom>
            <a:noFill/>
            <a:ln w="9525">
              <a:noFill/>
              <a:miter lim="800000"/>
              <a:headEnd/>
              <a:tailEnd/>
            </a:ln>
          </p:spPr>
          <p:txBody>
            <a:bodyPr/>
            <a:lstStyle/>
            <a:p>
              <a:r>
                <a:rPr lang="fr-FR" i="1" dirty="0"/>
                <a:t>Ф</a:t>
              </a:r>
              <a:r>
                <a:rPr lang="fr-FR" i="1" baseline="-25000" dirty="0"/>
                <a:t>2</a:t>
              </a:r>
              <a:endParaRPr lang="fr-FR" dirty="0"/>
            </a:p>
          </p:txBody>
        </p:sp>
        <p:sp>
          <p:nvSpPr>
            <p:cNvPr id="15400" name="Text Box 69"/>
            <p:cNvSpPr txBox="1">
              <a:spLocks noChangeArrowheads="1"/>
            </p:cNvSpPr>
            <p:nvPr/>
          </p:nvSpPr>
          <p:spPr bwMode="auto">
            <a:xfrm>
              <a:off x="7176402" y="2790876"/>
              <a:ext cx="673100" cy="342900"/>
            </a:xfrm>
            <a:prstGeom prst="rect">
              <a:avLst/>
            </a:prstGeom>
            <a:noFill/>
            <a:ln w="9525">
              <a:noFill/>
              <a:miter lim="800000"/>
              <a:headEnd/>
              <a:tailEnd/>
            </a:ln>
          </p:spPr>
          <p:txBody>
            <a:bodyPr/>
            <a:lstStyle/>
            <a:p>
              <a:r>
                <a:rPr lang="fr-FR" i="1" dirty="0"/>
                <a:t>Ф</a:t>
              </a:r>
              <a:r>
                <a:rPr lang="fr-FR" i="1" baseline="-25000" dirty="0"/>
                <a:t>3</a:t>
              </a:r>
              <a:endParaRPr lang="fr-FR" dirty="0"/>
            </a:p>
          </p:txBody>
        </p:sp>
        <p:sp>
          <p:nvSpPr>
            <p:cNvPr id="15401" name="Arc 70"/>
            <p:cNvSpPr>
              <a:spLocks/>
            </p:cNvSpPr>
            <p:nvPr/>
          </p:nvSpPr>
          <p:spPr bwMode="auto">
            <a:xfrm rot="11228238" flipV="1">
              <a:off x="6611252" y="2493950"/>
              <a:ext cx="228600" cy="423862"/>
            </a:xfrm>
            <a:custGeom>
              <a:avLst/>
              <a:gdLst>
                <a:gd name="T0" fmla="*/ 100264135 w 21600"/>
                <a:gd name="T1" fmla="*/ 0 h 20067"/>
                <a:gd name="T2" fmla="*/ 270983951 w 21600"/>
                <a:gd name="T3" fmla="*/ 2147483647 h 20067"/>
                <a:gd name="T4" fmla="*/ 0 w 21600"/>
                <a:gd name="T5" fmla="*/ 2147483647 h 20067"/>
                <a:gd name="T6" fmla="*/ 0 60000 65536"/>
                <a:gd name="T7" fmla="*/ 0 60000 65536"/>
                <a:gd name="T8" fmla="*/ 0 60000 65536"/>
                <a:gd name="T9" fmla="*/ 0 w 21600"/>
                <a:gd name="T10" fmla="*/ 0 h 20067"/>
                <a:gd name="T11" fmla="*/ 21600 w 21600"/>
                <a:gd name="T12" fmla="*/ 20067 h 20067"/>
              </a:gdLst>
              <a:ahLst/>
              <a:cxnLst>
                <a:cxn ang="T6">
                  <a:pos x="T0" y="T1"/>
                </a:cxn>
                <a:cxn ang="T7">
                  <a:pos x="T2" y="T3"/>
                </a:cxn>
                <a:cxn ang="T8">
                  <a:pos x="T4" y="T5"/>
                </a:cxn>
              </a:cxnLst>
              <a:rect l="T9" t="T10" r="T11" b="T12"/>
              <a:pathLst>
                <a:path w="21600" h="20067" fill="none" extrusionOk="0">
                  <a:moveTo>
                    <a:pt x="7992" y="-1"/>
                  </a:moveTo>
                  <a:cubicBezTo>
                    <a:pt x="16208" y="3272"/>
                    <a:pt x="21600" y="11222"/>
                    <a:pt x="21600" y="20067"/>
                  </a:cubicBezTo>
                </a:path>
                <a:path w="21600" h="20067" stroke="0" extrusionOk="0">
                  <a:moveTo>
                    <a:pt x="7992" y="-1"/>
                  </a:moveTo>
                  <a:cubicBezTo>
                    <a:pt x="16208" y="3272"/>
                    <a:pt x="21600" y="11222"/>
                    <a:pt x="21600" y="20067"/>
                  </a:cubicBezTo>
                  <a:lnTo>
                    <a:pt x="0" y="20067"/>
                  </a:lnTo>
                  <a:close/>
                </a:path>
              </a:pathLst>
            </a:custGeom>
            <a:noFill/>
            <a:ln w="9525">
              <a:solidFill>
                <a:srgbClr val="000000"/>
              </a:solidFill>
              <a:round/>
              <a:headEnd type="stealth" w="med" len="med"/>
              <a:tailEnd/>
            </a:ln>
          </p:spPr>
          <p:txBody>
            <a:bodyPr/>
            <a:lstStyle/>
            <a:p>
              <a:endParaRPr lang="fr-FR"/>
            </a:p>
          </p:txBody>
        </p:sp>
        <p:sp>
          <p:nvSpPr>
            <p:cNvPr id="15402" name="Arc 71"/>
            <p:cNvSpPr>
              <a:spLocks/>
            </p:cNvSpPr>
            <p:nvPr/>
          </p:nvSpPr>
          <p:spPr bwMode="auto">
            <a:xfrm flipH="1">
              <a:off x="6833502" y="33845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3" name="Arc 72"/>
            <p:cNvSpPr>
              <a:spLocks/>
            </p:cNvSpPr>
            <p:nvPr/>
          </p:nvSpPr>
          <p:spPr bwMode="auto">
            <a:xfrm flipH="1">
              <a:off x="6935102" y="34353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4" name="Arc 73"/>
            <p:cNvSpPr>
              <a:spLocks/>
            </p:cNvSpPr>
            <p:nvPr/>
          </p:nvSpPr>
          <p:spPr bwMode="auto">
            <a:xfrm flipH="1">
              <a:off x="7024002" y="34734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5" name="Arc 74"/>
            <p:cNvSpPr>
              <a:spLocks/>
            </p:cNvSpPr>
            <p:nvPr/>
          </p:nvSpPr>
          <p:spPr bwMode="auto">
            <a:xfrm flipH="1">
              <a:off x="7138302" y="35115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6" name="Arc 75"/>
            <p:cNvSpPr>
              <a:spLocks/>
            </p:cNvSpPr>
            <p:nvPr/>
          </p:nvSpPr>
          <p:spPr bwMode="auto">
            <a:xfrm flipH="1">
              <a:off x="7265302" y="35496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7" name="Arc 76"/>
            <p:cNvSpPr>
              <a:spLocks/>
            </p:cNvSpPr>
            <p:nvPr/>
          </p:nvSpPr>
          <p:spPr bwMode="auto">
            <a:xfrm flipH="1">
              <a:off x="7379602" y="35623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8" name="Arc 77"/>
            <p:cNvSpPr>
              <a:spLocks/>
            </p:cNvSpPr>
            <p:nvPr/>
          </p:nvSpPr>
          <p:spPr bwMode="auto">
            <a:xfrm flipH="1">
              <a:off x="7493902" y="35750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9" name="Arc 78"/>
            <p:cNvSpPr>
              <a:spLocks/>
            </p:cNvSpPr>
            <p:nvPr/>
          </p:nvSpPr>
          <p:spPr bwMode="auto">
            <a:xfrm flipH="1">
              <a:off x="7608202" y="35750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10" name="Line 79"/>
            <p:cNvSpPr>
              <a:spLocks noChangeShapeType="1"/>
            </p:cNvSpPr>
            <p:nvPr/>
          </p:nvSpPr>
          <p:spPr bwMode="auto">
            <a:xfrm>
              <a:off x="7747902" y="3651237"/>
              <a:ext cx="0" cy="228600"/>
            </a:xfrm>
            <a:prstGeom prst="line">
              <a:avLst/>
            </a:prstGeom>
            <a:noFill/>
            <a:ln w="9525">
              <a:solidFill>
                <a:srgbClr val="000000"/>
              </a:solidFill>
              <a:round/>
              <a:headEnd/>
              <a:tailEnd/>
            </a:ln>
          </p:spPr>
          <p:txBody>
            <a:bodyPr/>
            <a:lstStyle/>
            <a:p>
              <a:endParaRPr lang="fr-FR"/>
            </a:p>
          </p:txBody>
        </p:sp>
        <p:sp>
          <p:nvSpPr>
            <p:cNvPr id="15411" name="Line 80"/>
            <p:cNvSpPr>
              <a:spLocks noChangeShapeType="1"/>
            </p:cNvSpPr>
            <p:nvPr/>
          </p:nvSpPr>
          <p:spPr bwMode="auto">
            <a:xfrm>
              <a:off x="6833502" y="3498837"/>
              <a:ext cx="0" cy="228600"/>
            </a:xfrm>
            <a:prstGeom prst="line">
              <a:avLst/>
            </a:prstGeom>
            <a:noFill/>
            <a:ln w="9525">
              <a:solidFill>
                <a:srgbClr val="000000"/>
              </a:solidFill>
              <a:round/>
              <a:headEnd/>
              <a:tailEnd/>
            </a:ln>
          </p:spPr>
          <p:txBody>
            <a:bodyPr/>
            <a:lstStyle/>
            <a:p>
              <a:endParaRPr lang="fr-FR"/>
            </a:p>
          </p:txBody>
        </p:sp>
        <p:sp>
          <p:nvSpPr>
            <p:cNvPr id="15412" name="Line 81"/>
            <p:cNvSpPr>
              <a:spLocks noChangeShapeType="1"/>
            </p:cNvSpPr>
            <p:nvPr/>
          </p:nvSpPr>
          <p:spPr bwMode="auto">
            <a:xfrm flipV="1">
              <a:off x="6833502" y="3562337"/>
              <a:ext cx="0" cy="114300"/>
            </a:xfrm>
            <a:prstGeom prst="line">
              <a:avLst/>
            </a:prstGeom>
            <a:noFill/>
            <a:ln w="9525">
              <a:solidFill>
                <a:srgbClr val="000000"/>
              </a:solidFill>
              <a:round/>
              <a:headEnd/>
              <a:tailEnd type="stealth" w="med" len="med"/>
            </a:ln>
          </p:spPr>
          <p:txBody>
            <a:bodyPr/>
            <a:lstStyle/>
            <a:p>
              <a:endParaRPr lang="fr-FR"/>
            </a:p>
          </p:txBody>
        </p:sp>
        <p:sp>
          <p:nvSpPr>
            <p:cNvPr id="15413" name="Line 82"/>
            <p:cNvSpPr>
              <a:spLocks noChangeShapeType="1"/>
            </p:cNvSpPr>
            <p:nvPr/>
          </p:nvSpPr>
          <p:spPr bwMode="auto">
            <a:xfrm rot="10731609" flipV="1">
              <a:off x="7747902" y="3714737"/>
              <a:ext cx="1588" cy="114300"/>
            </a:xfrm>
            <a:prstGeom prst="line">
              <a:avLst/>
            </a:prstGeom>
            <a:noFill/>
            <a:ln w="9525">
              <a:solidFill>
                <a:srgbClr val="000000"/>
              </a:solidFill>
              <a:round/>
              <a:headEnd/>
              <a:tailEnd type="stealth" w="med" len="med"/>
            </a:ln>
          </p:spPr>
          <p:txBody>
            <a:bodyPr/>
            <a:lstStyle/>
            <a:p>
              <a:endParaRPr lang="fr-FR"/>
            </a:p>
          </p:txBody>
        </p:sp>
        <p:sp>
          <p:nvSpPr>
            <p:cNvPr id="15414" name="Text Box 83"/>
            <p:cNvSpPr txBox="1">
              <a:spLocks noChangeArrowheads="1"/>
            </p:cNvSpPr>
            <p:nvPr/>
          </p:nvSpPr>
          <p:spPr bwMode="auto">
            <a:xfrm>
              <a:off x="7177353" y="3221789"/>
              <a:ext cx="342900" cy="342900"/>
            </a:xfrm>
            <a:prstGeom prst="rect">
              <a:avLst/>
            </a:prstGeom>
            <a:noFill/>
            <a:ln w="9525">
              <a:noFill/>
              <a:miter lim="800000"/>
              <a:headEnd/>
              <a:tailEnd/>
            </a:ln>
          </p:spPr>
          <p:txBody>
            <a:bodyPr/>
            <a:lstStyle/>
            <a:p>
              <a:r>
                <a:rPr lang="fr-FR" dirty="0"/>
                <a:t>n</a:t>
              </a:r>
            </a:p>
          </p:txBody>
        </p:sp>
        <p:sp>
          <p:nvSpPr>
            <p:cNvPr id="15415" name="Arc 84"/>
            <p:cNvSpPr>
              <a:spLocks/>
            </p:cNvSpPr>
            <p:nvPr/>
          </p:nvSpPr>
          <p:spPr bwMode="auto">
            <a:xfrm rot="10464855">
              <a:off x="7125602" y="2606662"/>
              <a:ext cx="457200" cy="228600"/>
            </a:xfrm>
            <a:custGeom>
              <a:avLst/>
              <a:gdLst>
                <a:gd name="T0" fmla="*/ 0 w 21600"/>
                <a:gd name="T1" fmla="*/ 0 h 21600"/>
                <a:gd name="T2" fmla="*/ 2147483647 w 21600"/>
                <a:gd name="T3" fmla="*/ 270983951 h 21600"/>
                <a:gd name="T4" fmla="*/ 0 w 21600"/>
                <a:gd name="T5" fmla="*/ 27098395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stealth" w="med" len="med"/>
              <a:tailEnd/>
            </a:ln>
          </p:spPr>
          <p:txBody>
            <a:bodyPr/>
            <a:lstStyle/>
            <a:p>
              <a:endParaRPr lang="fr-FR"/>
            </a:p>
          </p:txBody>
        </p:sp>
        <p:sp>
          <p:nvSpPr>
            <p:cNvPr id="15416" name="Text Box 68"/>
            <p:cNvSpPr txBox="1">
              <a:spLocks noChangeArrowheads="1"/>
            </p:cNvSpPr>
            <p:nvPr/>
          </p:nvSpPr>
          <p:spPr bwMode="auto">
            <a:xfrm>
              <a:off x="6215078" y="2514596"/>
              <a:ext cx="571500" cy="342900"/>
            </a:xfrm>
            <a:prstGeom prst="rect">
              <a:avLst/>
            </a:prstGeom>
            <a:noFill/>
            <a:ln w="9525">
              <a:noFill/>
              <a:miter lim="800000"/>
              <a:headEnd/>
              <a:tailEnd/>
            </a:ln>
          </p:spPr>
          <p:txBody>
            <a:bodyPr/>
            <a:lstStyle/>
            <a:p>
              <a:r>
                <a:rPr lang="fr-FR" i="1"/>
                <a:t>Ф</a:t>
              </a:r>
              <a:endParaRPr lang="fr-FR"/>
            </a:p>
          </p:txBody>
        </p:sp>
        <p:sp>
          <p:nvSpPr>
            <p:cNvPr id="15417" name="Text Box 68"/>
            <p:cNvSpPr txBox="1">
              <a:spLocks noChangeArrowheads="1"/>
            </p:cNvSpPr>
            <p:nvPr/>
          </p:nvSpPr>
          <p:spPr bwMode="auto">
            <a:xfrm>
              <a:off x="7379601" y="1637616"/>
              <a:ext cx="571500" cy="342900"/>
            </a:xfrm>
            <a:prstGeom prst="rect">
              <a:avLst/>
            </a:prstGeom>
            <a:noFill/>
            <a:ln w="9525">
              <a:noFill/>
              <a:miter lim="800000"/>
              <a:headEnd/>
              <a:tailEnd/>
            </a:ln>
          </p:spPr>
          <p:txBody>
            <a:bodyPr/>
            <a:lstStyle/>
            <a:p>
              <a:r>
                <a:rPr lang="fr-FR" i="1"/>
                <a:t>Ф</a:t>
              </a:r>
              <a:r>
                <a:rPr lang="fr-FR" i="1" baseline="-25000"/>
                <a:t>1</a:t>
              </a:r>
              <a:endParaRPr lang="fr-FR" baseline="-25000"/>
            </a:p>
          </p:txBody>
        </p:sp>
        <p:sp>
          <p:nvSpPr>
            <p:cNvPr id="15418" name="Text Box 68"/>
            <p:cNvSpPr txBox="1">
              <a:spLocks noChangeArrowheads="1"/>
            </p:cNvSpPr>
            <p:nvPr/>
          </p:nvSpPr>
          <p:spPr bwMode="auto">
            <a:xfrm>
              <a:off x="6942337" y="1922966"/>
              <a:ext cx="571500" cy="342900"/>
            </a:xfrm>
            <a:prstGeom prst="rect">
              <a:avLst/>
            </a:prstGeom>
            <a:noFill/>
            <a:ln w="9525">
              <a:noFill/>
              <a:miter lim="800000"/>
              <a:headEnd/>
              <a:tailEnd/>
            </a:ln>
          </p:spPr>
          <p:txBody>
            <a:bodyPr/>
            <a:lstStyle/>
            <a:p>
              <a:r>
                <a:rPr lang="fr-FR" dirty="0"/>
                <a:t>.</a:t>
              </a:r>
            </a:p>
          </p:txBody>
        </p:sp>
        <p:sp>
          <p:nvSpPr>
            <p:cNvPr id="15419" name="Text Box 68"/>
            <p:cNvSpPr txBox="1">
              <a:spLocks noChangeArrowheads="1"/>
            </p:cNvSpPr>
            <p:nvPr/>
          </p:nvSpPr>
          <p:spPr bwMode="auto">
            <a:xfrm>
              <a:off x="8019743" y="1941681"/>
              <a:ext cx="571500" cy="342900"/>
            </a:xfrm>
            <a:prstGeom prst="rect">
              <a:avLst/>
            </a:prstGeom>
            <a:noFill/>
            <a:ln w="9525">
              <a:noFill/>
              <a:miter lim="800000"/>
              <a:headEnd/>
              <a:tailEnd/>
            </a:ln>
          </p:spPr>
          <p:txBody>
            <a:bodyPr/>
            <a:lstStyle/>
            <a:p>
              <a:r>
                <a:rPr lang="fr-FR" dirty="0"/>
                <a:t>.</a:t>
              </a:r>
            </a:p>
          </p:txBody>
        </p:sp>
        <p:sp>
          <p:nvSpPr>
            <p:cNvPr id="15420" name="ZoneTexte 47"/>
            <p:cNvSpPr txBox="1">
              <a:spLocks noChangeArrowheads="1"/>
            </p:cNvSpPr>
            <p:nvPr/>
          </p:nvSpPr>
          <p:spPr bwMode="auto">
            <a:xfrm>
              <a:off x="6636659" y="3533239"/>
              <a:ext cx="248872" cy="369496"/>
            </a:xfrm>
            <a:prstGeom prst="rect">
              <a:avLst/>
            </a:prstGeom>
            <a:noFill/>
            <a:ln w="9525">
              <a:noFill/>
              <a:miter lim="800000"/>
              <a:headEnd/>
              <a:tailEnd/>
            </a:ln>
          </p:spPr>
          <p:txBody>
            <a:bodyPr wrap="none">
              <a:spAutoFit/>
            </a:bodyPr>
            <a:lstStyle/>
            <a:p>
              <a:r>
                <a:rPr lang="fr-FR"/>
                <a:t>I</a:t>
              </a:r>
            </a:p>
          </p:txBody>
        </p:sp>
      </p:grpSp>
      <mc:AlternateContent xmlns:mc="http://schemas.openxmlformats.org/markup-compatibility/2006" xmlns:a14="http://schemas.microsoft.com/office/drawing/2010/main">
        <mc:Choice Requires="a14">
          <p:sp>
            <p:nvSpPr>
              <p:cNvPr id="15375" name="Text Box 2"/>
              <p:cNvSpPr txBox="1">
                <a:spLocks noChangeArrowheads="1"/>
              </p:cNvSpPr>
              <p:nvPr/>
            </p:nvSpPr>
            <p:spPr bwMode="auto">
              <a:xfrm>
                <a:off x="1424345" y="1893155"/>
                <a:ext cx="4437361" cy="3000375"/>
              </a:xfrm>
              <a:prstGeom prst="rect">
                <a:avLst/>
              </a:prstGeom>
              <a:noFill/>
              <a:ln w="9525">
                <a:noFill/>
                <a:miter lim="800000"/>
                <a:headEnd/>
                <a:tailEnd/>
              </a:ln>
            </p:spPr>
            <p:txBody>
              <a:bodyPr/>
              <a:lstStyle/>
              <a:p>
                <a:pPr>
                  <a:spcBef>
                    <a:spcPts val="600"/>
                  </a:spcBef>
                  <a:spcAft>
                    <a:spcPts val="1000"/>
                  </a:spcAft>
                </a:pPr>
                <a:r>
                  <a:rPr lang="fr-FR" dirty="0"/>
                  <a:t>Le flux est conservatif :</a:t>
                </a:r>
              </a:p>
              <a:p>
                <a:pPr>
                  <a:spcBef>
                    <a:spcPts val="600"/>
                  </a:spcBef>
                  <a:spcAft>
                    <a:spcPts val="1000"/>
                  </a:spcAft>
                </a:pPr>
                <a:r>
                  <a:rPr lang="fr-FR" dirty="0"/>
                  <a:t>     → </a:t>
                </a:r>
                <a14:m>
                  <m:oMath xmlns:m="http://schemas.openxmlformats.org/officeDocument/2006/math">
                    <m:r>
                      <a:rPr lang="fr-FR" i="1" dirty="0" smtClean="0">
                        <a:latin typeface="Cambria Math" panose="02040503050406030204" pitchFamily="18" charset="0"/>
                      </a:rPr>
                      <m:t>Ф =Ф</m:t>
                    </m:r>
                    <m:r>
                      <a:rPr lang="fr-FR" i="1" baseline="-25000" dirty="0">
                        <a:latin typeface="Cambria Math" panose="02040503050406030204" pitchFamily="18" charset="0"/>
                      </a:rPr>
                      <m:t>1</m:t>
                    </m:r>
                    <m:r>
                      <a:rPr lang="fr-FR" i="1" dirty="0">
                        <a:latin typeface="Cambria Math" panose="02040503050406030204" pitchFamily="18" charset="0"/>
                      </a:rPr>
                      <m:t>+Ф</m:t>
                    </m:r>
                    <m:r>
                      <a:rPr lang="fr-FR" i="1" baseline="-25000" dirty="0">
                        <a:latin typeface="Cambria Math" panose="02040503050406030204" pitchFamily="18" charset="0"/>
                      </a:rPr>
                      <m:t>2</m:t>
                    </m:r>
                    <m:r>
                      <a:rPr lang="fr-FR" i="1" dirty="0">
                        <a:latin typeface="Cambria Math" panose="02040503050406030204" pitchFamily="18" charset="0"/>
                      </a:rPr>
                      <m:t>+Ф</m:t>
                    </m:r>
                    <m:r>
                      <a:rPr lang="fr-FR" i="1" baseline="-25000" dirty="0">
                        <a:latin typeface="Cambria Math" panose="02040503050406030204" pitchFamily="18" charset="0"/>
                      </a:rPr>
                      <m:t>3</m:t>
                    </m:r>
                  </m:oMath>
                </a14:m>
                <a:r>
                  <a:rPr lang="fr-FR" dirty="0"/>
                  <a:t> </a:t>
                </a:r>
              </a:p>
              <a:p>
                <a:pPr>
                  <a:spcBef>
                    <a:spcPts val="600"/>
                  </a:spcBef>
                  <a:spcAft>
                    <a:spcPts val="1000"/>
                  </a:spcAft>
                </a:pPr>
                <a:r>
                  <a:rPr lang="fr-FR" dirty="0"/>
                  <a:t>La différence de potentiel magnétique:</a:t>
                </a:r>
              </a:p>
              <a:p>
                <a:pPr>
                  <a:spcBef>
                    <a:spcPts val="600"/>
                  </a:spcBef>
                  <a:spcAft>
                    <a:spcPts val="1000"/>
                  </a:spcAft>
                </a:pPr>
                <a:r>
                  <a:rPr lang="fr-FR" dirty="0"/>
                  <a:t>	</a:t>
                </a:r>
                <a14:m>
                  <m:oMath xmlns:m="http://schemas.openxmlformats.org/officeDocument/2006/math">
                    <m:r>
                      <a:rPr lang="fr-FR" i="1" dirty="0" smtClean="0">
                        <a:latin typeface="Cambria Math" panose="02040503050406030204" pitchFamily="18" charset="0"/>
                      </a:rPr>
                      <m:t>𝑉</m:t>
                    </m:r>
                    <m:r>
                      <a:rPr lang="fr-FR" i="1" baseline="-25000" dirty="0">
                        <a:latin typeface="Cambria Math" panose="02040503050406030204" pitchFamily="18" charset="0"/>
                      </a:rPr>
                      <m:t>𝐴</m:t>
                    </m:r>
                    <m:r>
                      <a:rPr lang="fr-FR" i="1" dirty="0">
                        <a:latin typeface="Cambria Math" panose="02040503050406030204" pitchFamily="18" charset="0"/>
                      </a:rPr>
                      <m:t>–</m:t>
                    </m:r>
                    <m:r>
                      <a:rPr lang="fr-FR" i="1" dirty="0">
                        <a:latin typeface="Cambria Math" panose="02040503050406030204" pitchFamily="18" charset="0"/>
                      </a:rPr>
                      <m:t>𝑉𝐵</m:t>
                    </m:r>
                    <m:r>
                      <a:rPr lang="fr-FR" i="1" dirty="0">
                        <a:latin typeface="Cambria Math" panose="02040503050406030204" pitchFamily="18" charset="0"/>
                      </a:rPr>
                      <m:t> =</m:t>
                    </m:r>
                    <m:r>
                      <a:rPr lang="fr-FR" i="1" dirty="0">
                        <a:latin typeface="Cambria Math" panose="02040503050406030204" pitchFamily="18" charset="0"/>
                      </a:rPr>
                      <m:t>ℛ</m:t>
                    </m:r>
                    <m:r>
                      <a:rPr lang="fr-FR" i="1" baseline="-25000" dirty="0">
                        <a:latin typeface="Cambria Math" panose="02040503050406030204" pitchFamily="18" charset="0"/>
                      </a:rPr>
                      <m:t>1</m:t>
                    </m:r>
                    <m:r>
                      <a:rPr lang="fr-FR" i="1" dirty="0">
                        <a:latin typeface="Cambria Math" panose="02040503050406030204" pitchFamily="18" charset="0"/>
                      </a:rPr>
                      <m:t>Ф</m:t>
                    </m:r>
                    <m:r>
                      <a:rPr lang="fr-FR" i="1" baseline="-25000" dirty="0">
                        <a:latin typeface="Cambria Math" panose="02040503050406030204" pitchFamily="18" charset="0"/>
                      </a:rPr>
                      <m:t>1</m:t>
                    </m:r>
                    <m:r>
                      <a:rPr lang="fr-FR" i="1" dirty="0">
                        <a:latin typeface="Cambria Math" panose="02040503050406030204" pitchFamily="18" charset="0"/>
                      </a:rPr>
                      <m:t>= </m:t>
                    </m:r>
                    <m:r>
                      <a:rPr lang="fr-FR" i="1" dirty="0">
                        <a:latin typeface="Cambria Math" panose="02040503050406030204" pitchFamily="18" charset="0"/>
                      </a:rPr>
                      <m:t>ℛ</m:t>
                    </m:r>
                    <m:r>
                      <a:rPr lang="fr-FR" i="1" baseline="-25000" dirty="0">
                        <a:latin typeface="Cambria Math" panose="02040503050406030204" pitchFamily="18" charset="0"/>
                      </a:rPr>
                      <m:t>2</m:t>
                    </m:r>
                    <m:r>
                      <a:rPr lang="fr-FR" i="1" dirty="0">
                        <a:latin typeface="Cambria Math" panose="02040503050406030204" pitchFamily="18" charset="0"/>
                      </a:rPr>
                      <m:t>Ф</m:t>
                    </m:r>
                    <m:r>
                      <a:rPr lang="fr-FR" i="1" baseline="-25000" dirty="0" smtClean="0">
                        <a:latin typeface="Cambria Math" panose="02040503050406030204" pitchFamily="18" charset="0"/>
                      </a:rPr>
                      <m:t>2</m:t>
                    </m:r>
                    <m:r>
                      <a:rPr lang="fr-FR" i="1" dirty="0">
                        <a:latin typeface="Cambria Math" panose="02040503050406030204" pitchFamily="18" charset="0"/>
                      </a:rPr>
                      <m:t>=</m:t>
                    </m:r>
                    <m:r>
                      <a:rPr lang="fr-FR" i="1" dirty="0">
                        <a:latin typeface="Cambria Math" panose="02040503050406030204" pitchFamily="18" charset="0"/>
                      </a:rPr>
                      <m:t>ℛ</m:t>
                    </m:r>
                    <m:r>
                      <a:rPr lang="fr-FR" i="1" baseline="-25000" dirty="0">
                        <a:latin typeface="Cambria Math" panose="02040503050406030204" pitchFamily="18" charset="0"/>
                      </a:rPr>
                      <m:t>3</m:t>
                    </m:r>
                    <m:r>
                      <a:rPr lang="fr-FR" i="1" dirty="0">
                        <a:latin typeface="Cambria Math" panose="02040503050406030204" pitchFamily="18" charset="0"/>
                      </a:rPr>
                      <m:t>Ф</m:t>
                    </m:r>
                    <m:r>
                      <a:rPr lang="fr-FR" i="1" baseline="-25000" dirty="0">
                        <a:latin typeface="Cambria Math" panose="02040503050406030204" pitchFamily="18" charset="0"/>
                      </a:rPr>
                      <m:t>3</m:t>
                    </m:r>
                  </m:oMath>
                </a14:m>
                <a:r>
                  <a:rPr lang="fr-FR" dirty="0"/>
                  <a:t>         </a:t>
                </a:r>
              </a:p>
              <a:p>
                <a:pPr>
                  <a:spcBef>
                    <a:spcPts val="600"/>
                  </a:spcBef>
                  <a:spcAft>
                    <a:spcPts val="1000"/>
                  </a:spcAft>
                </a:pPr>
                <a:endParaRPr lang="fr-FR" dirty="0"/>
              </a:p>
              <a:p>
                <a:pPr>
                  <a:spcBef>
                    <a:spcPts val="600"/>
                  </a:spcBef>
                  <a:spcAft>
                    <a:spcPts val="1000"/>
                  </a:spcAft>
                </a:pPr>
                <a:r>
                  <a:rPr lang="fr-FR" dirty="0"/>
                  <a:t>Si ℛ</a:t>
                </a:r>
                <a:r>
                  <a:rPr lang="fr-FR" baseline="-25000" dirty="0"/>
                  <a:t> </a:t>
                </a:r>
                <a:r>
                  <a:rPr lang="fr-FR" dirty="0"/>
                  <a:t> est la réluctance équivalente de la branche entre A et B</a:t>
                </a:r>
              </a:p>
              <a:p>
                <a:pPr>
                  <a:spcBef>
                    <a:spcPts val="600"/>
                  </a:spcBef>
                  <a:spcAft>
                    <a:spcPts val="1000"/>
                  </a:spcAft>
                </a:pPr>
                <a14:m>
                  <m:oMathPara xmlns:m="http://schemas.openxmlformats.org/officeDocument/2006/math">
                    <m:oMathParaPr>
                      <m:jc m:val="centerGroup"/>
                    </m:oMathParaPr>
                    <m:oMath xmlns:m="http://schemas.openxmlformats.org/officeDocument/2006/math">
                      <m:sSub>
                        <m:sSubPr>
                          <m:ctrlPr>
                            <a:rPr lang="fr-FR"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sSub>
                        <m:sSubPr>
                          <m:ctrlPr>
                            <a:rPr lang="fr-FR"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𝐵</m:t>
                          </m:r>
                        </m:sub>
                      </m:sSub>
                      <m:r>
                        <a:rPr lang="fr-FR" i="1" dirty="0">
                          <a:latin typeface="Cambria Math" panose="02040503050406030204" pitchFamily="18" charset="0"/>
                        </a:rPr>
                        <m:t>= </m:t>
                      </m:r>
                      <m:r>
                        <a:rPr lang="fr-FR" i="1" dirty="0">
                          <a:latin typeface="Cambria Math" panose="02040503050406030204" pitchFamily="18" charset="0"/>
                        </a:rPr>
                        <m:t>ℛ</m:t>
                      </m:r>
                      <m:r>
                        <a:rPr lang="fr-FR" i="1" dirty="0">
                          <a:latin typeface="Cambria Math" panose="02040503050406030204" pitchFamily="18" charset="0"/>
                        </a:rPr>
                        <m:t> Ф</m:t>
                      </m:r>
                    </m:oMath>
                  </m:oMathPara>
                </a14:m>
                <a:endParaRPr lang="fr-FR" dirty="0"/>
              </a:p>
              <a:p>
                <a:pPr>
                  <a:spcBef>
                    <a:spcPts val="600"/>
                  </a:spcBef>
                  <a:spcAft>
                    <a:spcPts val="600"/>
                  </a:spcAft>
                </a:pPr>
                <a:endParaRPr lang="fr-FR" dirty="0"/>
              </a:p>
              <a:p>
                <a:pPr>
                  <a:spcBef>
                    <a:spcPts val="600"/>
                  </a:spcBef>
                  <a:spcAft>
                    <a:spcPts val="600"/>
                  </a:spcAft>
                </a:pPr>
                <a:r>
                  <a:rPr lang="fr-FR" dirty="0"/>
                  <a:t>Or	 </a:t>
                </a:r>
                <a14:m>
                  <m:oMath xmlns:m="http://schemas.openxmlformats.org/officeDocument/2006/math">
                    <m:r>
                      <a:rPr lang="en-US" b="0" i="0" dirty="0" smtClean="0">
                        <a:latin typeface="Cambria Math" panose="02040503050406030204" pitchFamily="18" charset="0"/>
                      </a:rPr>
                      <m:t> </m:t>
                    </m:r>
                    <m:r>
                      <a:rPr lang="fr-FR" i="1" dirty="0">
                        <a:latin typeface="Cambria Math" panose="02040503050406030204" pitchFamily="18" charset="0"/>
                      </a:rPr>
                      <m:t>Ф =Ф</m:t>
                    </m:r>
                    <m:r>
                      <a:rPr lang="fr-FR" i="1" baseline="-25000" dirty="0">
                        <a:latin typeface="Cambria Math" panose="02040503050406030204" pitchFamily="18" charset="0"/>
                      </a:rPr>
                      <m:t>1</m:t>
                    </m:r>
                    <m:r>
                      <a:rPr lang="fr-FR" i="1" dirty="0">
                        <a:latin typeface="Cambria Math" panose="02040503050406030204" pitchFamily="18" charset="0"/>
                      </a:rPr>
                      <m:t>+Ф</m:t>
                    </m:r>
                    <m:r>
                      <a:rPr lang="fr-FR" i="1" baseline="-25000" dirty="0">
                        <a:latin typeface="Cambria Math" panose="02040503050406030204" pitchFamily="18" charset="0"/>
                      </a:rPr>
                      <m:t>2</m:t>
                    </m:r>
                    <m:r>
                      <a:rPr lang="fr-FR" i="1" dirty="0">
                        <a:latin typeface="Cambria Math" panose="02040503050406030204" pitchFamily="18" charset="0"/>
                      </a:rPr>
                      <m:t>+Ф</m:t>
                    </m:r>
                    <m:r>
                      <a:rPr lang="fr-FR" i="1" baseline="-25000" dirty="0">
                        <a:latin typeface="Cambria Math" panose="02040503050406030204" pitchFamily="18" charset="0"/>
                      </a:rPr>
                      <m:t>3</m:t>
                    </m:r>
                  </m:oMath>
                </a14:m>
                <a:endParaRPr lang="fr-FR" dirty="0"/>
              </a:p>
              <a:p>
                <a:endParaRPr lang="fr-FR" dirty="0"/>
              </a:p>
            </p:txBody>
          </p:sp>
        </mc:Choice>
        <mc:Fallback xmlns="">
          <p:sp>
            <p:nvSpPr>
              <p:cNvPr id="15375" name="Text Box 2"/>
              <p:cNvSpPr txBox="1">
                <a:spLocks noRot="1" noChangeAspect="1" noMove="1" noResize="1" noEditPoints="1" noAdjustHandles="1" noChangeArrowheads="1" noChangeShapeType="1" noTextEdit="1"/>
              </p:cNvSpPr>
              <p:nvPr/>
            </p:nvSpPr>
            <p:spPr bwMode="auto">
              <a:xfrm>
                <a:off x="1424345" y="1893155"/>
                <a:ext cx="4437361" cy="3000375"/>
              </a:xfrm>
              <a:prstGeom prst="rect">
                <a:avLst/>
              </a:prstGeom>
              <a:blipFill>
                <a:blip r:embed="rId2"/>
                <a:stretch>
                  <a:fillRect l="-1236" t="-1220" b="-47764"/>
                </a:stretch>
              </a:blipFill>
              <a:ln w="9525">
                <a:noFill/>
                <a:miter lim="800000"/>
                <a:headEnd/>
                <a:tailEnd/>
              </a:ln>
            </p:spPr>
            <p:txBody>
              <a:bodyPr/>
              <a:lstStyle/>
              <a:p>
                <a:r>
                  <a:rPr lang="fr-FR">
                    <a:noFill/>
                  </a:rPr>
                  <a:t> </a:t>
                </a:r>
              </a:p>
            </p:txBody>
          </p:sp>
        </mc:Fallback>
      </mc:AlternateContent>
      <p:sp>
        <p:nvSpPr>
          <p:cNvPr id="3" name="Slide Number Placeholder 2">
            <a:extLst>
              <a:ext uri="{FF2B5EF4-FFF2-40B4-BE49-F238E27FC236}">
                <a16:creationId xmlns:a16="http://schemas.microsoft.com/office/drawing/2014/main" id="{DC3AC5F0-1397-4CB3-B941-A6B4EE5CA25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19</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checkerboard(across)">
                                      <p:cBhvr>
                                        <p:cTn id="7" dur="500"/>
                                        <p:tgtEl>
                                          <p:spTgt spid="15364"/>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5375">
                                            <p:txEl>
                                              <p:pRg st="0" end="0"/>
                                            </p:txEl>
                                          </p:spTgt>
                                        </p:tgtEl>
                                        <p:attrNameLst>
                                          <p:attrName>style.visibility</p:attrName>
                                        </p:attrNameLst>
                                      </p:cBhvr>
                                      <p:to>
                                        <p:strVal val="visible"/>
                                      </p:to>
                                    </p:set>
                                    <p:animEffect transition="in" filter="checkerboard(across)">
                                      <p:cBhvr>
                                        <p:cTn id="15" dur="500"/>
                                        <p:tgtEl>
                                          <p:spTgt spid="1537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375">
                                            <p:txEl>
                                              <p:pRg st="1" end="1"/>
                                            </p:txEl>
                                          </p:spTgt>
                                        </p:tgtEl>
                                        <p:attrNameLst>
                                          <p:attrName>style.visibility</p:attrName>
                                        </p:attrNameLst>
                                      </p:cBhvr>
                                      <p:to>
                                        <p:strVal val="visible"/>
                                      </p:to>
                                    </p:set>
                                    <p:animEffect transition="in" filter="checkerboard(across)">
                                      <p:cBhvr>
                                        <p:cTn id="20" dur="500"/>
                                        <p:tgtEl>
                                          <p:spTgt spid="1537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5375">
                                            <p:txEl>
                                              <p:pRg st="2" end="2"/>
                                            </p:txEl>
                                          </p:spTgt>
                                        </p:tgtEl>
                                        <p:attrNameLst>
                                          <p:attrName>style.visibility</p:attrName>
                                        </p:attrNameLst>
                                      </p:cBhvr>
                                      <p:to>
                                        <p:strVal val="visible"/>
                                      </p:to>
                                    </p:set>
                                    <p:animEffect transition="in" filter="checkerboard(across)">
                                      <p:cBhvr>
                                        <p:cTn id="25" dur="500"/>
                                        <p:tgtEl>
                                          <p:spTgt spid="1537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5375">
                                            <p:txEl>
                                              <p:pRg st="3" end="3"/>
                                            </p:txEl>
                                          </p:spTgt>
                                        </p:tgtEl>
                                        <p:attrNameLst>
                                          <p:attrName>style.visibility</p:attrName>
                                        </p:attrNameLst>
                                      </p:cBhvr>
                                      <p:to>
                                        <p:strVal val="visible"/>
                                      </p:to>
                                    </p:set>
                                    <p:animEffect transition="in" filter="checkerboard(across)">
                                      <p:cBhvr>
                                        <p:cTn id="30" dur="500"/>
                                        <p:tgtEl>
                                          <p:spTgt spid="1537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375">
                                            <p:txEl>
                                              <p:pRg st="5" end="5"/>
                                            </p:txEl>
                                          </p:spTgt>
                                        </p:tgtEl>
                                        <p:attrNameLst>
                                          <p:attrName>style.visibility</p:attrName>
                                        </p:attrNameLst>
                                      </p:cBhvr>
                                      <p:to>
                                        <p:strVal val="visible"/>
                                      </p:to>
                                    </p:set>
                                    <p:animEffect transition="in" filter="checkerboard(across)">
                                      <p:cBhvr>
                                        <p:cTn id="35" dur="500"/>
                                        <p:tgtEl>
                                          <p:spTgt spid="1537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5375">
                                            <p:txEl>
                                              <p:pRg st="6" end="6"/>
                                            </p:txEl>
                                          </p:spTgt>
                                        </p:tgtEl>
                                        <p:attrNameLst>
                                          <p:attrName>style.visibility</p:attrName>
                                        </p:attrNameLst>
                                      </p:cBhvr>
                                      <p:to>
                                        <p:strVal val="visible"/>
                                      </p:to>
                                    </p:set>
                                    <p:animEffect transition="in" filter="checkerboard(across)">
                                      <p:cBhvr>
                                        <p:cTn id="40" dur="500"/>
                                        <p:tgtEl>
                                          <p:spTgt spid="1537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5375">
                                            <p:txEl>
                                              <p:pRg st="8" end="8"/>
                                            </p:txEl>
                                          </p:spTgt>
                                        </p:tgtEl>
                                        <p:attrNameLst>
                                          <p:attrName>style.visibility</p:attrName>
                                        </p:attrNameLst>
                                      </p:cBhvr>
                                      <p:to>
                                        <p:strVal val="visible"/>
                                      </p:to>
                                    </p:set>
                                    <p:animEffect transition="in" filter="checkerboard(across)">
                                      <p:cBhvr>
                                        <p:cTn id="45" dur="500"/>
                                        <p:tgtEl>
                                          <p:spTgt spid="153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611560" y="1269770"/>
            <a:ext cx="7776864" cy="5554663"/>
          </a:xfrm>
          <a:prstGeom prst="rect">
            <a:avLst/>
          </a:prstGeom>
          <a:noFill/>
          <a:ln w="9525">
            <a:noFill/>
            <a:miter lim="800000"/>
            <a:headEnd/>
            <a:tailEnd/>
          </a:ln>
        </p:spPr>
        <p:txBody>
          <a:bodyPr wrap="square">
            <a:spAutoFit/>
          </a:bodyPr>
          <a:lstStyle/>
          <a:p>
            <a:pPr algn="just">
              <a:defRPr/>
            </a:pPr>
            <a:r>
              <a:rPr lang="fr-FR" sz="1700" b="1" dirty="0"/>
              <a:t>I – Rappels et définitions</a:t>
            </a:r>
          </a:p>
          <a:p>
            <a:pPr algn="just">
              <a:defRPr/>
            </a:pPr>
            <a:r>
              <a:rPr lang="fr-FR" sz="1700" b="1" dirty="0"/>
              <a:t> </a:t>
            </a:r>
            <a:r>
              <a:rPr lang="fr-FR" sz="1700" dirty="0"/>
              <a:t>	1- Matériaux magnétiques</a:t>
            </a:r>
          </a:p>
          <a:p>
            <a:pPr algn="just">
              <a:defRPr/>
            </a:pPr>
            <a:r>
              <a:rPr lang="fr-FR" sz="1700" dirty="0"/>
              <a:t>	2- Théorèmes fondamentaux</a:t>
            </a:r>
          </a:p>
          <a:p>
            <a:pPr algn="just">
              <a:defRPr/>
            </a:pPr>
            <a:r>
              <a:rPr lang="fr-FR" sz="1700" dirty="0"/>
              <a:t> </a:t>
            </a:r>
          </a:p>
          <a:p>
            <a:pPr algn="just">
              <a:defRPr/>
            </a:pPr>
            <a:r>
              <a:rPr lang="fr-FR" sz="1700" dirty="0"/>
              <a:t> </a:t>
            </a:r>
            <a:r>
              <a:rPr lang="fr-FR" sz="1700" b="1" dirty="0"/>
              <a:t>II – Etude des circuits magnétiques sans fuites :</a:t>
            </a:r>
          </a:p>
          <a:p>
            <a:pPr>
              <a:defRPr/>
            </a:pPr>
            <a:r>
              <a:rPr lang="fr-FR" sz="1700" dirty="0"/>
              <a:t>	1- Circuits magnétiques linéaires  : (non saturés)</a:t>
            </a:r>
          </a:p>
          <a:p>
            <a:pPr>
              <a:defRPr/>
            </a:pPr>
            <a:r>
              <a:rPr lang="fr-FR" sz="1600" i="1" dirty="0"/>
              <a:t> </a:t>
            </a:r>
            <a:r>
              <a:rPr lang="fr-FR" sz="1700" dirty="0"/>
              <a:t>	</a:t>
            </a:r>
            <a:r>
              <a:rPr lang="fr-FR" sz="1600" dirty="0"/>
              <a:t>2- Association de circuits magnétiques linéaires</a:t>
            </a:r>
          </a:p>
          <a:p>
            <a:pPr>
              <a:defRPr/>
            </a:pPr>
            <a:r>
              <a:rPr lang="fr-FR" sz="1400" dirty="0"/>
              <a:t>	</a:t>
            </a:r>
            <a:r>
              <a:rPr lang="fr-FR" sz="1600" dirty="0"/>
              <a:t>3-Circuits magnétiques non linéaires </a:t>
            </a:r>
          </a:p>
          <a:p>
            <a:pPr>
              <a:defRPr/>
            </a:pPr>
            <a:endParaRPr lang="fr-FR" sz="1600" dirty="0"/>
          </a:p>
          <a:p>
            <a:pPr algn="just">
              <a:defRPr/>
            </a:pPr>
            <a:r>
              <a:rPr lang="fr-FR" sz="1700" b="1" dirty="0"/>
              <a:t>III – Circuit magnétique traversé par un flux variable – Pertes fer </a:t>
            </a:r>
          </a:p>
          <a:p>
            <a:pPr>
              <a:defRPr/>
            </a:pPr>
            <a:r>
              <a:rPr lang="fr-FR" sz="1700" dirty="0"/>
              <a:t>	1- Pertes par hystérésis </a:t>
            </a:r>
          </a:p>
          <a:p>
            <a:pPr>
              <a:defRPr/>
            </a:pPr>
            <a:r>
              <a:rPr lang="fr-FR" sz="1700" dirty="0"/>
              <a:t>	2- Pertes par courant de Foucault </a:t>
            </a:r>
          </a:p>
          <a:p>
            <a:pPr>
              <a:defRPr/>
            </a:pPr>
            <a:r>
              <a:rPr lang="fr-FR" sz="1700" dirty="0"/>
              <a:t>	3- Pertes fer </a:t>
            </a:r>
          </a:p>
          <a:p>
            <a:pPr>
              <a:defRPr/>
            </a:pPr>
            <a:endParaRPr lang="fr-FR" sz="1700" dirty="0"/>
          </a:p>
          <a:p>
            <a:pPr algn="just">
              <a:defRPr/>
            </a:pPr>
            <a:r>
              <a:rPr lang="fr-FR" sz="1700" b="1" dirty="0"/>
              <a:t>IV – Circuit magnétique couplés – diverses inductances </a:t>
            </a:r>
          </a:p>
          <a:p>
            <a:pPr marL="342900" indent="-342900">
              <a:defRPr/>
            </a:pPr>
            <a:r>
              <a:rPr lang="fr-FR" sz="1700" dirty="0"/>
              <a:t>		1- Inductance propre  </a:t>
            </a:r>
          </a:p>
          <a:p>
            <a:pPr marL="800100" lvl="1" indent="-342900">
              <a:defRPr/>
            </a:pPr>
            <a:r>
              <a:rPr lang="fr-FR" sz="1700" dirty="0"/>
              <a:t>		2- Inductance principale – Inductance de fuites partielles</a:t>
            </a:r>
          </a:p>
          <a:p>
            <a:pPr marL="800100" lvl="1" indent="-342900">
              <a:defRPr/>
            </a:pPr>
            <a:r>
              <a:rPr lang="fr-FR" sz="1700" dirty="0"/>
              <a:t>		3- Inductance mutuelle </a:t>
            </a:r>
          </a:p>
          <a:p>
            <a:pPr marL="800100" lvl="1" indent="-342900">
              <a:defRPr/>
            </a:pPr>
            <a:r>
              <a:rPr lang="fr-FR" sz="1700" dirty="0"/>
              <a:t>		4- Coefficient de couplage </a:t>
            </a:r>
          </a:p>
          <a:p>
            <a:pPr marL="800100" lvl="1" indent="-342900">
              <a:defRPr/>
            </a:pPr>
            <a:r>
              <a:rPr lang="fr-FR" sz="1700" dirty="0"/>
              <a:t>		5- Coefficient de dispersion </a:t>
            </a:r>
          </a:p>
          <a:p>
            <a:pPr marL="800100" lvl="1" indent="-342900">
              <a:defRPr/>
            </a:pPr>
            <a:r>
              <a:rPr lang="fr-FR" sz="1700" dirty="0"/>
              <a:t>		6- Inductance de fuites totales </a:t>
            </a:r>
            <a:r>
              <a:rPr lang="it-IT" sz="1600" dirty="0"/>
              <a:t>	</a:t>
            </a:r>
            <a:endParaRPr lang="fr-FR" sz="1600" dirty="0"/>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Circuit magnétique</a:t>
            </a:r>
          </a:p>
        </p:txBody>
      </p:sp>
      <p:sp>
        <p:nvSpPr>
          <p:cNvPr id="2" name="Slide Number Placeholder 1">
            <a:extLst>
              <a:ext uri="{FF2B5EF4-FFF2-40B4-BE49-F238E27FC236}">
                <a16:creationId xmlns:a16="http://schemas.microsoft.com/office/drawing/2014/main" id="{A16171CA-2C21-4CCE-BC01-7B43E692CC83}"/>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heckerboard(across)">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heckerboard(across)">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checkerboard(across)">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checkerboard(across)">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checkerboard(across)">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checkerboard(across)">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checkerboard(across)">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checkerboard(across)">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62" dur="500"/>
                                        <p:tgtEl>
                                          <p:spTgt spid="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67" dur="500"/>
                                        <p:tgtEl>
                                          <p:spTgt spid="7">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72" dur="500"/>
                                        <p:tgtEl>
                                          <p:spTgt spid="7">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77" dur="500"/>
                                        <p:tgtEl>
                                          <p:spTgt spid="7">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7">
                                            <p:txEl>
                                              <p:pRg st="17" end="17"/>
                                            </p:txEl>
                                          </p:spTgt>
                                        </p:tgtEl>
                                        <p:attrNameLst>
                                          <p:attrName>style.visibility</p:attrName>
                                        </p:attrNameLst>
                                      </p:cBhvr>
                                      <p:to>
                                        <p:strVal val="visible"/>
                                      </p:to>
                                    </p:set>
                                    <p:animEffect transition="in" filter="checkerboard(across)">
                                      <p:cBhvr>
                                        <p:cTn id="82" dur="500"/>
                                        <p:tgtEl>
                                          <p:spTgt spid="7">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7">
                                            <p:txEl>
                                              <p:pRg st="18" end="18"/>
                                            </p:txEl>
                                          </p:spTgt>
                                        </p:tgtEl>
                                        <p:attrNameLst>
                                          <p:attrName>style.visibility</p:attrName>
                                        </p:attrNameLst>
                                      </p:cBhvr>
                                      <p:to>
                                        <p:strVal val="visible"/>
                                      </p:to>
                                    </p:set>
                                    <p:animEffect transition="in" filter="checkerboard(across)">
                                      <p:cBhvr>
                                        <p:cTn id="87" dur="500"/>
                                        <p:tgtEl>
                                          <p:spTgt spid="7">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nodeType="clickEffect">
                                  <p:stCondLst>
                                    <p:cond delay="0"/>
                                  </p:stCondLst>
                                  <p:childTnLst>
                                    <p:set>
                                      <p:cBhvr>
                                        <p:cTn id="91" dur="1" fill="hold">
                                          <p:stCondLst>
                                            <p:cond delay="0"/>
                                          </p:stCondLst>
                                        </p:cTn>
                                        <p:tgtEl>
                                          <p:spTgt spid="7">
                                            <p:txEl>
                                              <p:pRg st="19" end="19"/>
                                            </p:txEl>
                                          </p:spTgt>
                                        </p:tgtEl>
                                        <p:attrNameLst>
                                          <p:attrName>style.visibility</p:attrName>
                                        </p:attrNameLst>
                                      </p:cBhvr>
                                      <p:to>
                                        <p:strVal val="visible"/>
                                      </p:to>
                                    </p:set>
                                    <p:animEffect transition="in" filter="checkerboard(across)">
                                      <p:cBhvr>
                                        <p:cTn id="92" dur="500"/>
                                        <p:tgtEl>
                                          <p:spTgt spid="7">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7">
                                            <p:txEl>
                                              <p:pRg st="20" end="20"/>
                                            </p:txEl>
                                          </p:spTgt>
                                        </p:tgtEl>
                                        <p:attrNameLst>
                                          <p:attrName>style.visibility</p:attrName>
                                        </p:attrNameLst>
                                      </p:cBhvr>
                                      <p:to>
                                        <p:strVal val="visible"/>
                                      </p:to>
                                    </p:set>
                                    <p:animEffect transition="in" filter="checkerboard(across)">
                                      <p:cBhvr>
                                        <p:cTn id="97" dur="500"/>
                                        <p:tgtEl>
                                          <p:spTgt spid="7">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grpSp>
        <p:nvGrpSpPr>
          <p:cNvPr id="2" name="Groupe 55"/>
          <p:cNvGrpSpPr>
            <a:grpSpLocks/>
          </p:cNvGrpSpPr>
          <p:nvPr/>
        </p:nvGrpSpPr>
        <p:grpSpPr bwMode="auto">
          <a:xfrm>
            <a:off x="6084168" y="1596261"/>
            <a:ext cx="2559050" cy="2243138"/>
            <a:chOff x="6215078" y="1643050"/>
            <a:chExt cx="2559937" cy="2244132"/>
          </a:xfrm>
        </p:grpSpPr>
        <p:sp>
          <p:nvSpPr>
            <p:cNvPr id="15387" name="AutoShape 56"/>
            <p:cNvSpPr>
              <a:spLocks noChangeArrowheads="1"/>
            </p:cNvSpPr>
            <p:nvPr/>
          </p:nvSpPr>
          <p:spPr bwMode="auto">
            <a:xfrm>
              <a:off x="7011302" y="1643050"/>
              <a:ext cx="1206500" cy="1562100"/>
            </a:xfrm>
            <a:custGeom>
              <a:avLst/>
              <a:gdLst>
                <a:gd name="T0" fmla="*/ 2147483647 w 21600"/>
                <a:gd name="T1" fmla="*/ 0 h 21600"/>
                <a:gd name="T2" fmla="*/ 152816798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57 w 21600"/>
                <a:gd name="T13" fmla="*/ 0 h 21600"/>
                <a:gd name="T14" fmla="*/ 21543 w 21600"/>
                <a:gd name="T15" fmla="*/ 11910 h 21600"/>
              </a:gdLst>
              <a:ahLst/>
              <a:cxnLst>
                <a:cxn ang="T8">
                  <a:pos x="T0" y="T1"/>
                </a:cxn>
                <a:cxn ang="T9">
                  <a:pos x="T2" y="T3"/>
                </a:cxn>
                <a:cxn ang="T10">
                  <a:pos x="T4" y="T5"/>
                </a:cxn>
                <a:cxn ang="T11">
                  <a:pos x="T6" y="T7"/>
                </a:cxn>
              </a:cxnLst>
              <a:rect l="T12" t="T13" r="T14" b="T15"/>
              <a:pathLst>
                <a:path w="21600" h="21600">
                  <a:moveTo>
                    <a:pt x="157" y="8960"/>
                  </a:moveTo>
                  <a:cubicBezTo>
                    <a:pt x="1052" y="3782"/>
                    <a:pt x="5544" y="-1"/>
                    <a:pt x="10800" y="0"/>
                  </a:cubicBezTo>
                  <a:cubicBezTo>
                    <a:pt x="16055" y="0"/>
                    <a:pt x="20547" y="3782"/>
                    <a:pt x="21442" y="8960"/>
                  </a:cubicBezTo>
                  <a:cubicBezTo>
                    <a:pt x="20547" y="3782"/>
                    <a:pt x="16055" y="-1"/>
                    <a:pt x="10799" y="0"/>
                  </a:cubicBezTo>
                  <a:cubicBezTo>
                    <a:pt x="5544" y="0"/>
                    <a:pt x="1052" y="3782"/>
                    <a:pt x="157" y="8960"/>
                  </a:cubicBezTo>
                  <a:close/>
                </a:path>
              </a:pathLst>
            </a:custGeom>
            <a:solidFill>
              <a:srgbClr val="FFFFFF"/>
            </a:solidFill>
            <a:ln w="9525">
              <a:solidFill>
                <a:srgbClr val="000000"/>
              </a:solidFill>
              <a:miter lim="800000"/>
              <a:headEnd/>
              <a:tailEnd/>
            </a:ln>
          </p:spPr>
          <p:txBody>
            <a:bodyPr/>
            <a:lstStyle/>
            <a:p>
              <a:endParaRPr lang="fr-FR"/>
            </a:p>
          </p:txBody>
        </p:sp>
        <p:sp>
          <p:nvSpPr>
            <p:cNvPr id="15388" name="AutoShape 57"/>
            <p:cNvSpPr>
              <a:spLocks noChangeArrowheads="1"/>
            </p:cNvSpPr>
            <p:nvPr/>
          </p:nvSpPr>
          <p:spPr bwMode="auto">
            <a:xfrm rot="10746911">
              <a:off x="7125602" y="2154225"/>
              <a:ext cx="1027113" cy="620712"/>
            </a:xfrm>
            <a:custGeom>
              <a:avLst/>
              <a:gdLst>
                <a:gd name="T0" fmla="*/ 2147483647 w 21600"/>
                <a:gd name="T1" fmla="*/ 0 h 21600"/>
                <a:gd name="T2" fmla="*/ 92037732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275 w 21600"/>
                <a:gd name="T13" fmla="*/ 0 h 21600"/>
                <a:gd name="T14" fmla="*/ 21325 w 21600"/>
                <a:gd name="T15" fmla="*/ 13224 h 21600"/>
              </a:gdLst>
              <a:ahLst/>
              <a:cxnLst>
                <a:cxn ang="T8">
                  <a:pos x="T0" y="T1"/>
                </a:cxn>
                <a:cxn ang="T9">
                  <a:pos x="T2" y="T3"/>
                </a:cxn>
                <a:cxn ang="T10">
                  <a:pos x="T4" y="T5"/>
                </a:cxn>
                <a:cxn ang="T11">
                  <a:pos x="T6" y="T7"/>
                </a:cxn>
              </a:cxnLst>
              <a:rect l="T12" t="T13" r="T14" b="T15"/>
              <a:pathLst>
                <a:path w="21600" h="21600">
                  <a:moveTo>
                    <a:pt x="18" y="10172"/>
                  </a:moveTo>
                  <a:cubicBezTo>
                    <a:pt x="350" y="4461"/>
                    <a:pt x="5079" y="-1"/>
                    <a:pt x="10800" y="0"/>
                  </a:cubicBezTo>
                  <a:cubicBezTo>
                    <a:pt x="16520" y="0"/>
                    <a:pt x="21249" y="4461"/>
                    <a:pt x="21581" y="10172"/>
                  </a:cubicBezTo>
                  <a:cubicBezTo>
                    <a:pt x="21249" y="4461"/>
                    <a:pt x="16520" y="-1"/>
                    <a:pt x="10799" y="0"/>
                  </a:cubicBezTo>
                  <a:cubicBezTo>
                    <a:pt x="5079" y="0"/>
                    <a:pt x="350" y="4461"/>
                    <a:pt x="18" y="10172"/>
                  </a:cubicBezTo>
                  <a:close/>
                </a:path>
              </a:pathLst>
            </a:custGeom>
            <a:solidFill>
              <a:srgbClr val="FFFFFF"/>
            </a:solidFill>
            <a:ln w="9525">
              <a:solidFill>
                <a:srgbClr val="000000"/>
              </a:solidFill>
              <a:miter lim="800000"/>
              <a:headEnd/>
              <a:tailEnd/>
            </a:ln>
          </p:spPr>
          <p:txBody>
            <a:bodyPr/>
            <a:lstStyle/>
            <a:p>
              <a:endParaRPr lang="fr-FR"/>
            </a:p>
          </p:txBody>
        </p:sp>
        <p:sp>
          <p:nvSpPr>
            <p:cNvPr id="15389" name="AutoShape 58"/>
            <p:cNvSpPr>
              <a:spLocks noChangeArrowheads="1"/>
            </p:cNvSpPr>
            <p:nvPr/>
          </p:nvSpPr>
          <p:spPr bwMode="auto">
            <a:xfrm rot="10746911">
              <a:off x="6490602" y="2166925"/>
              <a:ext cx="2284413" cy="1549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8972 h 21600"/>
              </a:gdLst>
              <a:ahLst/>
              <a:cxnLst>
                <a:cxn ang="T8">
                  <a:pos x="T0" y="T1"/>
                </a:cxn>
                <a:cxn ang="T9">
                  <a:pos x="T2" y="T3"/>
                </a:cxn>
                <a:cxn ang="T10">
                  <a:pos x="T4" y="T5"/>
                </a:cxn>
                <a:cxn ang="T11">
                  <a:pos x="T6" y="T7"/>
                </a:cxn>
              </a:cxnLst>
              <a:rect l="T12" t="T13" r="T14" b="T15"/>
              <a:pathLst>
                <a:path w="21600" h="21600">
                  <a:moveTo>
                    <a:pt x="5436" y="20174"/>
                  </a:moveTo>
                  <a:cubicBezTo>
                    <a:pt x="2074" y="18250"/>
                    <a:pt x="0" y="14673"/>
                    <a:pt x="0" y="10800"/>
                  </a:cubicBezTo>
                  <a:cubicBezTo>
                    <a:pt x="0" y="4835"/>
                    <a:pt x="4835" y="0"/>
                    <a:pt x="10800" y="0"/>
                  </a:cubicBezTo>
                  <a:cubicBezTo>
                    <a:pt x="16764" y="0"/>
                    <a:pt x="21600" y="4835"/>
                    <a:pt x="21600" y="10800"/>
                  </a:cubicBezTo>
                  <a:cubicBezTo>
                    <a:pt x="21600" y="14673"/>
                    <a:pt x="19525" y="18250"/>
                    <a:pt x="16163" y="20174"/>
                  </a:cubicBezTo>
                  <a:cubicBezTo>
                    <a:pt x="19525" y="18250"/>
                    <a:pt x="21600" y="14673"/>
                    <a:pt x="21600" y="10800"/>
                  </a:cubicBezTo>
                  <a:cubicBezTo>
                    <a:pt x="21600" y="4835"/>
                    <a:pt x="16764" y="0"/>
                    <a:pt x="10800" y="0"/>
                  </a:cubicBezTo>
                  <a:cubicBezTo>
                    <a:pt x="4835" y="0"/>
                    <a:pt x="0" y="4835"/>
                    <a:pt x="0" y="10800"/>
                  </a:cubicBezTo>
                  <a:cubicBezTo>
                    <a:pt x="-1" y="14673"/>
                    <a:pt x="2074" y="18250"/>
                    <a:pt x="5436" y="20174"/>
                  </a:cubicBezTo>
                  <a:close/>
                </a:path>
              </a:pathLst>
            </a:custGeom>
            <a:solidFill>
              <a:srgbClr val="FFFFFF"/>
            </a:solidFill>
            <a:ln w="9525">
              <a:solidFill>
                <a:srgbClr val="000000"/>
              </a:solidFill>
              <a:miter lim="800000"/>
              <a:headEnd/>
              <a:tailEnd/>
            </a:ln>
          </p:spPr>
          <p:txBody>
            <a:bodyPr/>
            <a:lstStyle/>
            <a:p>
              <a:endParaRPr lang="fr-FR"/>
            </a:p>
          </p:txBody>
        </p:sp>
        <p:sp>
          <p:nvSpPr>
            <p:cNvPr id="15390" name="AutoShape 59"/>
            <p:cNvSpPr>
              <a:spLocks noChangeArrowheads="1"/>
            </p:cNvSpPr>
            <p:nvPr/>
          </p:nvSpPr>
          <p:spPr bwMode="auto">
            <a:xfrm>
              <a:off x="7163702" y="1985950"/>
              <a:ext cx="965200" cy="800100"/>
            </a:xfrm>
            <a:custGeom>
              <a:avLst/>
              <a:gdLst>
                <a:gd name="T0" fmla="*/ 2147483647 w 21600"/>
                <a:gd name="T1" fmla="*/ 0 h 21600"/>
                <a:gd name="T2" fmla="*/ 877178805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25 w 21600"/>
                <a:gd name="T13" fmla="*/ 0 h 21600"/>
                <a:gd name="T14" fmla="*/ 21575 w 21600"/>
                <a:gd name="T15" fmla="*/ 11541 h 21600"/>
              </a:gdLst>
              <a:ahLst/>
              <a:cxnLst>
                <a:cxn ang="T8">
                  <a:pos x="T0" y="T1"/>
                </a:cxn>
                <a:cxn ang="T9">
                  <a:pos x="T2" y="T3"/>
                </a:cxn>
                <a:cxn ang="T10">
                  <a:pos x="T4" y="T5"/>
                </a:cxn>
                <a:cxn ang="T11">
                  <a:pos x="T6" y="T7"/>
                </a:cxn>
              </a:cxnLst>
              <a:rect l="T12" t="T13" r="T14" b="T15"/>
              <a:pathLst>
                <a:path w="21600" h="21600">
                  <a:moveTo>
                    <a:pt x="220" y="8627"/>
                  </a:moveTo>
                  <a:cubicBezTo>
                    <a:pt x="1252" y="3604"/>
                    <a:pt x="5672" y="-1"/>
                    <a:pt x="10800" y="0"/>
                  </a:cubicBezTo>
                  <a:cubicBezTo>
                    <a:pt x="15927" y="0"/>
                    <a:pt x="20347" y="3604"/>
                    <a:pt x="21379" y="8627"/>
                  </a:cubicBezTo>
                  <a:cubicBezTo>
                    <a:pt x="20347" y="3604"/>
                    <a:pt x="15927" y="-1"/>
                    <a:pt x="10799" y="0"/>
                  </a:cubicBezTo>
                  <a:cubicBezTo>
                    <a:pt x="5672" y="0"/>
                    <a:pt x="1252" y="3604"/>
                    <a:pt x="220" y="8627"/>
                  </a:cubicBezTo>
                  <a:close/>
                </a:path>
              </a:pathLst>
            </a:custGeom>
            <a:solidFill>
              <a:srgbClr val="FFFFFF"/>
            </a:solidFill>
            <a:ln w="9525">
              <a:solidFill>
                <a:srgbClr val="000000"/>
              </a:solidFill>
              <a:miter lim="800000"/>
              <a:headEnd/>
              <a:tailEnd/>
            </a:ln>
          </p:spPr>
          <p:txBody>
            <a:bodyPr/>
            <a:lstStyle/>
            <a:p>
              <a:endParaRPr lang="fr-FR"/>
            </a:p>
          </p:txBody>
        </p:sp>
        <p:sp>
          <p:nvSpPr>
            <p:cNvPr id="15391" name="Line 60"/>
            <p:cNvSpPr>
              <a:spLocks noChangeShapeType="1"/>
            </p:cNvSpPr>
            <p:nvPr/>
          </p:nvSpPr>
          <p:spPr bwMode="auto">
            <a:xfrm flipH="1">
              <a:off x="7201802" y="2295512"/>
              <a:ext cx="914400" cy="0"/>
            </a:xfrm>
            <a:prstGeom prst="line">
              <a:avLst/>
            </a:prstGeom>
            <a:noFill/>
            <a:ln w="9525">
              <a:solidFill>
                <a:srgbClr val="000000"/>
              </a:solidFill>
              <a:round/>
              <a:headEnd/>
              <a:tailEnd/>
            </a:ln>
          </p:spPr>
          <p:txBody>
            <a:bodyPr/>
            <a:lstStyle/>
            <a:p>
              <a:endParaRPr lang="fr-FR"/>
            </a:p>
          </p:txBody>
        </p:sp>
        <p:sp>
          <p:nvSpPr>
            <p:cNvPr id="15392" name="AutoShape 61"/>
            <p:cNvSpPr>
              <a:spLocks noChangeArrowheads="1"/>
            </p:cNvSpPr>
            <p:nvPr/>
          </p:nvSpPr>
          <p:spPr bwMode="auto">
            <a:xfrm rot="10746911">
              <a:off x="6960502" y="2333612"/>
              <a:ext cx="1371600" cy="5588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3653 h 21600"/>
              </a:gdLst>
              <a:ahLst/>
              <a:cxnLst>
                <a:cxn ang="T8">
                  <a:pos x="T0" y="T1"/>
                </a:cxn>
                <a:cxn ang="T9">
                  <a:pos x="T2" y="T3"/>
                </a:cxn>
                <a:cxn ang="T10">
                  <a:pos x="T4" y="T5"/>
                </a:cxn>
                <a:cxn ang="T11">
                  <a:pos x="T6" y="T7"/>
                </a:cxn>
              </a:cxnLst>
              <a:rect l="T12" t="T13" r="T14" b="T15"/>
              <a:pathLst>
                <a:path w="21600" h="21600">
                  <a:moveTo>
                    <a:pt x="1374" y="16073"/>
                  </a:moveTo>
                  <a:cubicBezTo>
                    <a:pt x="473" y="14461"/>
                    <a:pt x="0" y="12646"/>
                    <a:pt x="0" y="10800"/>
                  </a:cubicBezTo>
                  <a:cubicBezTo>
                    <a:pt x="0" y="4835"/>
                    <a:pt x="4835" y="0"/>
                    <a:pt x="10800" y="0"/>
                  </a:cubicBezTo>
                  <a:cubicBezTo>
                    <a:pt x="16764" y="0"/>
                    <a:pt x="21600" y="4835"/>
                    <a:pt x="21600" y="10800"/>
                  </a:cubicBezTo>
                  <a:cubicBezTo>
                    <a:pt x="21600" y="12646"/>
                    <a:pt x="21126" y="14461"/>
                    <a:pt x="20225" y="16073"/>
                  </a:cubicBezTo>
                  <a:cubicBezTo>
                    <a:pt x="21126" y="14461"/>
                    <a:pt x="21600" y="12646"/>
                    <a:pt x="21600" y="10800"/>
                  </a:cubicBezTo>
                  <a:cubicBezTo>
                    <a:pt x="21600" y="4835"/>
                    <a:pt x="16764" y="0"/>
                    <a:pt x="10800" y="0"/>
                  </a:cubicBezTo>
                  <a:cubicBezTo>
                    <a:pt x="4835" y="0"/>
                    <a:pt x="0" y="4835"/>
                    <a:pt x="0" y="10800"/>
                  </a:cubicBezTo>
                  <a:cubicBezTo>
                    <a:pt x="-1" y="12646"/>
                    <a:pt x="473" y="14461"/>
                    <a:pt x="1374" y="16073"/>
                  </a:cubicBezTo>
                  <a:close/>
                </a:path>
              </a:pathLst>
            </a:custGeom>
            <a:solidFill>
              <a:srgbClr val="FFFFFF"/>
            </a:solidFill>
            <a:ln w="9525">
              <a:solidFill>
                <a:srgbClr val="000000"/>
              </a:solidFill>
              <a:miter lim="800000"/>
              <a:headEnd/>
              <a:tailEnd/>
            </a:ln>
          </p:spPr>
          <p:txBody>
            <a:bodyPr/>
            <a:lstStyle/>
            <a:p>
              <a:endParaRPr lang="fr-FR"/>
            </a:p>
          </p:txBody>
        </p:sp>
        <p:sp>
          <p:nvSpPr>
            <p:cNvPr id="15393" name="Line 62"/>
            <p:cNvSpPr>
              <a:spLocks noChangeShapeType="1"/>
            </p:cNvSpPr>
            <p:nvPr/>
          </p:nvSpPr>
          <p:spPr bwMode="auto">
            <a:xfrm flipH="1">
              <a:off x="7125602" y="2486012"/>
              <a:ext cx="1028700" cy="0"/>
            </a:xfrm>
            <a:prstGeom prst="line">
              <a:avLst/>
            </a:prstGeom>
            <a:noFill/>
            <a:ln w="9525">
              <a:solidFill>
                <a:srgbClr val="000000"/>
              </a:solidFill>
              <a:round/>
              <a:headEnd/>
              <a:tailEnd/>
            </a:ln>
          </p:spPr>
          <p:txBody>
            <a:bodyPr/>
            <a:lstStyle/>
            <a:p>
              <a:endParaRPr lang="fr-FR"/>
            </a:p>
          </p:txBody>
        </p:sp>
        <p:sp>
          <p:nvSpPr>
            <p:cNvPr id="15394" name="AutoShape 63"/>
            <p:cNvSpPr>
              <a:spLocks noChangeArrowheads="1"/>
            </p:cNvSpPr>
            <p:nvPr/>
          </p:nvSpPr>
          <p:spPr bwMode="auto">
            <a:xfrm rot="10746911">
              <a:off x="6616015" y="2359012"/>
              <a:ext cx="2057400" cy="12065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8129 h 21600"/>
              </a:gdLst>
              <a:ahLst/>
              <a:cxnLst>
                <a:cxn ang="T8">
                  <a:pos x="T0" y="T1"/>
                </a:cxn>
                <a:cxn ang="T9">
                  <a:pos x="T2" y="T3"/>
                </a:cxn>
                <a:cxn ang="T10">
                  <a:pos x="T4" y="T5"/>
                </a:cxn>
                <a:cxn ang="T11">
                  <a:pos x="T6" y="T7"/>
                </a:cxn>
              </a:cxnLst>
              <a:rect l="T12" t="T13" r="T14" b="T15"/>
              <a:pathLst>
                <a:path w="21600" h="21600">
                  <a:moveTo>
                    <a:pt x="4502" y="19573"/>
                  </a:moveTo>
                  <a:cubicBezTo>
                    <a:pt x="1675" y="17544"/>
                    <a:pt x="0" y="14278"/>
                    <a:pt x="0" y="10800"/>
                  </a:cubicBezTo>
                  <a:cubicBezTo>
                    <a:pt x="0" y="4835"/>
                    <a:pt x="4835" y="0"/>
                    <a:pt x="10800" y="0"/>
                  </a:cubicBezTo>
                  <a:cubicBezTo>
                    <a:pt x="16764" y="0"/>
                    <a:pt x="21600" y="4835"/>
                    <a:pt x="21600" y="10800"/>
                  </a:cubicBezTo>
                  <a:cubicBezTo>
                    <a:pt x="21600" y="14278"/>
                    <a:pt x="19924" y="17544"/>
                    <a:pt x="17097" y="19573"/>
                  </a:cubicBezTo>
                  <a:cubicBezTo>
                    <a:pt x="19924" y="17544"/>
                    <a:pt x="21600" y="14278"/>
                    <a:pt x="21600" y="10800"/>
                  </a:cubicBezTo>
                  <a:cubicBezTo>
                    <a:pt x="21600" y="4835"/>
                    <a:pt x="16764" y="0"/>
                    <a:pt x="10800" y="0"/>
                  </a:cubicBezTo>
                  <a:cubicBezTo>
                    <a:pt x="4835" y="0"/>
                    <a:pt x="0" y="4835"/>
                    <a:pt x="0" y="10800"/>
                  </a:cubicBezTo>
                  <a:cubicBezTo>
                    <a:pt x="-1" y="14278"/>
                    <a:pt x="1675" y="17544"/>
                    <a:pt x="4502" y="19573"/>
                  </a:cubicBezTo>
                  <a:close/>
                </a:path>
              </a:pathLst>
            </a:custGeom>
            <a:solidFill>
              <a:srgbClr val="FFFFFF"/>
            </a:solidFill>
            <a:ln w="9525">
              <a:solidFill>
                <a:srgbClr val="000000"/>
              </a:solidFill>
              <a:miter lim="800000"/>
              <a:headEnd/>
              <a:tailEnd/>
            </a:ln>
          </p:spPr>
          <p:txBody>
            <a:bodyPr/>
            <a:lstStyle/>
            <a:p>
              <a:endParaRPr lang="fr-FR"/>
            </a:p>
          </p:txBody>
        </p:sp>
        <p:sp>
          <p:nvSpPr>
            <p:cNvPr id="15395" name="Line 64"/>
            <p:cNvSpPr>
              <a:spLocks noChangeShapeType="1"/>
            </p:cNvSpPr>
            <p:nvPr/>
          </p:nvSpPr>
          <p:spPr bwMode="auto">
            <a:xfrm>
              <a:off x="7519302" y="2370817"/>
              <a:ext cx="228600" cy="0"/>
            </a:xfrm>
            <a:prstGeom prst="line">
              <a:avLst/>
            </a:prstGeom>
            <a:noFill/>
            <a:ln w="9525">
              <a:solidFill>
                <a:srgbClr val="000000"/>
              </a:solidFill>
              <a:round/>
              <a:headEnd/>
              <a:tailEnd type="triangle" w="med" len="med"/>
            </a:ln>
          </p:spPr>
          <p:txBody>
            <a:bodyPr/>
            <a:lstStyle/>
            <a:p>
              <a:endParaRPr lang="fr-FR"/>
            </a:p>
          </p:txBody>
        </p:sp>
        <p:sp>
          <p:nvSpPr>
            <p:cNvPr id="15396" name="Arc 65"/>
            <p:cNvSpPr>
              <a:spLocks/>
            </p:cNvSpPr>
            <p:nvPr/>
          </p:nvSpPr>
          <p:spPr bwMode="auto">
            <a:xfrm rot="10881101" flipV="1">
              <a:off x="7125602" y="1908162"/>
              <a:ext cx="457200" cy="317500"/>
            </a:xfrm>
            <a:custGeom>
              <a:avLst/>
              <a:gdLst>
                <a:gd name="T0" fmla="*/ 1652001178 w 21600"/>
                <a:gd name="T1" fmla="*/ 0 h 19971"/>
                <a:gd name="T2" fmla="*/ 2147483647 w 21600"/>
                <a:gd name="T3" fmla="*/ 1275778761 h 19971"/>
                <a:gd name="T4" fmla="*/ 0 w 21600"/>
                <a:gd name="T5" fmla="*/ 1275778761 h 19971"/>
                <a:gd name="T6" fmla="*/ 0 60000 65536"/>
                <a:gd name="T7" fmla="*/ 0 60000 65536"/>
                <a:gd name="T8" fmla="*/ 0 60000 65536"/>
                <a:gd name="T9" fmla="*/ 0 w 21600"/>
                <a:gd name="T10" fmla="*/ 0 h 19971"/>
                <a:gd name="T11" fmla="*/ 21600 w 21600"/>
                <a:gd name="T12" fmla="*/ 19971 h 19971"/>
              </a:gdLst>
              <a:ahLst/>
              <a:cxnLst>
                <a:cxn ang="T6">
                  <a:pos x="T0" y="T1"/>
                </a:cxn>
                <a:cxn ang="T7">
                  <a:pos x="T2" y="T3"/>
                </a:cxn>
                <a:cxn ang="T8">
                  <a:pos x="T4" y="T5"/>
                </a:cxn>
              </a:cxnLst>
              <a:rect l="T9" t="T10" r="T11" b="T12"/>
              <a:pathLst>
                <a:path w="21600" h="19971" fill="none" extrusionOk="0">
                  <a:moveTo>
                    <a:pt x="8229" y="0"/>
                  </a:moveTo>
                  <a:cubicBezTo>
                    <a:pt x="16320" y="3334"/>
                    <a:pt x="21600" y="11220"/>
                    <a:pt x="21600" y="19971"/>
                  </a:cubicBezTo>
                </a:path>
                <a:path w="21600" h="19971" stroke="0" extrusionOk="0">
                  <a:moveTo>
                    <a:pt x="8229" y="0"/>
                  </a:moveTo>
                  <a:cubicBezTo>
                    <a:pt x="16320" y="3334"/>
                    <a:pt x="21600" y="11220"/>
                    <a:pt x="21600" y="19971"/>
                  </a:cubicBezTo>
                  <a:lnTo>
                    <a:pt x="0" y="19971"/>
                  </a:lnTo>
                  <a:close/>
                </a:path>
              </a:pathLst>
            </a:custGeom>
            <a:noFill/>
            <a:ln w="9525">
              <a:solidFill>
                <a:srgbClr val="000000"/>
              </a:solidFill>
              <a:round/>
              <a:headEnd type="stealth" w="med" len="med"/>
              <a:tailEnd/>
            </a:ln>
          </p:spPr>
          <p:txBody>
            <a:bodyPr/>
            <a:lstStyle/>
            <a:p>
              <a:endParaRPr lang="fr-FR"/>
            </a:p>
          </p:txBody>
        </p:sp>
        <p:sp>
          <p:nvSpPr>
            <p:cNvPr id="15397" name="Text Box 66"/>
            <p:cNvSpPr txBox="1">
              <a:spLocks noChangeArrowheads="1"/>
            </p:cNvSpPr>
            <p:nvPr/>
          </p:nvSpPr>
          <p:spPr bwMode="auto">
            <a:xfrm>
              <a:off x="6782702" y="2085962"/>
              <a:ext cx="342900" cy="342900"/>
            </a:xfrm>
            <a:prstGeom prst="rect">
              <a:avLst/>
            </a:prstGeom>
            <a:noFill/>
            <a:ln w="9525">
              <a:noFill/>
              <a:miter lim="800000"/>
              <a:headEnd/>
              <a:tailEnd/>
            </a:ln>
          </p:spPr>
          <p:txBody>
            <a:bodyPr/>
            <a:lstStyle/>
            <a:p>
              <a:r>
                <a:rPr lang="fr-FR" sz="1200"/>
                <a:t>A</a:t>
              </a:r>
              <a:endParaRPr lang="fr-FR"/>
            </a:p>
          </p:txBody>
        </p:sp>
        <p:sp>
          <p:nvSpPr>
            <p:cNvPr id="15398" name="Text Box 67"/>
            <p:cNvSpPr txBox="1">
              <a:spLocks noChangeArrowheads="1"/>
            </p:cNvSpPr>
            <p:nvPr/>
          </p:nvSpPr>
          <p:spPr bwMode="auto">
            <a:xfrm>
              <a:off x="8141602" y="2073262"/>
              <a:ext cx="342900" cy="342900"/>
            </a:xfrm>
            <a:prstGeom prst="rect">
              <a:avLst/>
            </a:prstGeom>
            <a:noFill/>
            <a:ln w="9525">
              <a:noFill/>
              <a:miter lim="800000"/>
              <a:headEnd/>
              <a:tailEnd/>
            </a:ln>
          </p:spPr>
          <p:txBody>
            <a:bodyPr/>
            <a:lstStyle/>
            <a:p>
              <a:r>
                <a:rPr lang="fr-FR" sz="1200"/>
                <a:t>B</a:t>
              </a:r>
              <a:endParaRPr lang="fr-FR"/>
            </a:p>
          </p:txBody>
        </p:sp>
        <p:sp>
          <p:nvSpPr>
            <p:cNvPr id="15399" name="Text Box 68"/>
            <p:cNvSpPr txBox="1">
              <a:spLocks noChangeArrowheads="1"/>
            </p:cNvSpPr>
            <p:nvPr/>
          </p:nvSpPr>
          <p:spPr bwMode="auto">
            <a:xfrm>
              <a:off x="7443102" y="2047504"/>
              <a:ext cx="571500" cy="342900"/>
            </a:xfrm>
            <a:prstGeom prst="rect">
              <a:avLst/>
            </a:prstGeom>
            <a:noFill/>
            <a:ln w="9525">
              <a:noFill/>
              <a:miter lim="800000"/>
              <a:headEnd/>
              <a:tailEnd/>
            </a:ln>
          </p:spPr>
          <p:txBody>
            <a:bodyPr/>
            <a:lstStyle/>
            <a:p>
              <a:r>
                <a:rPr lang="fr-FR" sz="1200" i="1"/>
                <a:t>Ф</a:t>
              </a:r>
              <a:r>
                <a:rPr lang="fr-FR" sz="1200" i="1" baseline="-25000"/>
                <a:t>2</a:t>
              </a:r>
              <a:endParaRPr lang="fr-FR"/>
            </a:p>
          </p:txBody>
        </p:sp>
        <p:sp>
          <p:nvSpPr>
            <p:cNvPr id="15400" name="Text Box 69"/>
            <p:cNvSpPr txBox="1">
              <a:spLocks noChangeArrowheads="1"/>
            </p:cNvSpPr>
            <p:nvPr/>
          </p:nvSpPr>
          <p:spPr bwMode="auto">
            <a:xfrm>
              <a:off x="7443102" y="2544236"/>
              <a:ext cx="419100" cy="342900"/>
            </a:xfrm>
            <a:prstGeom prst="rect">
              <a:avLst/>
            </a:prstGeom>
            <a:noFill/>
            <a:ln w="9525">
              <a:noFill/>
              <a:miter lim="800000"/>
              <a:headEnd/>
              <a:tailEnd/>
            </a:ln>
          </p:spPr>
          <p:txBody>
            <a:bodyPr/>
            <a:lstStyle/>
            <a:p>
              <a:r>
                <a:rPr lang="fr-FR" sz="1200" i="1"/>
                <a:t>Ф</a:t>
              </a:r>
              <a:r>
                <a:rPr lang="fr-FR" sz="1200" i="1" baseline="-25000"/>
                <a:t>3</a:t>
              </a:r>
              <a:endParaRPr lang="fr-FR"/>
            </a:p>
          </p:txBody>
        </p:sp>
        <p:sp>
          <p:nvSpPr>
            <p:cNvPr id="15401" name="Arc 70"/>
            <p:cNvSpPr>
              <a:spLocks/>
            </p:cNvSpPr>
            <p:nvPr/>
          </p:nvSpPr>
          <p:spPr bwMode="auto">
            <a:xfrm rot="11228238" flipV="1">
              <a:off x="6611252" y="2493950"/>
              <a:ext cx="228600" cy="423862"/>
            </a:xfrm>
            <a:custGeom>
              <a:avLst/>
              <a:gdLst>
                <a:gd name="T0" fmla="*/ 100264135 w 21600"/>
                <a:gd name="T1" fmla="*/ 0 h 20067"/>
                <a:gd name="T2" fmla="*/ 270983951 w 21600"/>
                <a:gd name="T3" fmla="*/ 2147483647 h 20067"/>
                <a:gd name="T4" fmla="*/ 0 w 21600"/>
                <a:gd name="T5" fmla="*/ 2147483647 h 20067"/>
                <a:gd name="T6" fmla="*/ 0 60000 65536"/>
                <a:gd name="T7" fmla="*/ 0 60000 65536"/>
                <a:gd name="T8" fmla="*/ 0 60000 65536"/>
                <a:gd name="T9" fmla="*/ 0 w 21600"/>
                <a:gd name="T10" fmla="*/ 0 h 20067"/>
                <a:gd name="T11" fmla="*/ 21600 w 21600"/>
                <a:gd name="T12" fmla="*/ 20067 h 20067"/>
              </a:gdLst>
              <a:ahLst/>
              <a:cxnLst>
                <a:cxn ang="T6">
                  <a:pos x="T0" y="T1"/>
                </a:cxn>
                <a:cxn ang="T7">
                  <a:pos x="T2" y="T3"/>
                </a:cxn>
                <a:cxn ang="T8">
                  <a:pos x="T4" y="T5"/>
                </a:cxn>
              </a:cxnLst>
              <a:rect l="T9" t="T10" r="T11" b="T12"/>
              <a:pathLst>
                <a:path w="21600" h="20067" fill="none" extrusionOk="0">
                  <a:moveTo>
                    <a:pt x="7992" y="-1"/>
                  </a:moveTo>
                  <a:cubicBezTo>
                    <a:pt x="16208" y="3272"/>
                    <a:pt x="21600" y="11222"/>
                    <a:pt x="21600" y="20067"/>
                  </a:cubicBezTo>
                </a:path>
                <a:path w="21600" h="20067" stroke="0" extrusionOk="0">
                  <a:moveTo>
                    <a:pt x="7992" y="-1"/>
                  </a:moveTo>
                  <a:cubicBezTo>
                    <a:pt x="16208" y="3272"/>
                    <a:pt x="21600" y="11222"/>
                    <a:pt x="21600" y="20067"/>
                  </a:cubicBezTo>
                  <a:lnTo>
                    <a:pt x="0" y="20067"/>
                  </a:lnTo>
                  <a:close/>
                </a:path>
              </a:pathLst>
            </a:custGeom>
            <a:noFill/>
            <a:ln w="9525">
              <a:solidFill>
                <a:srgbClr val="000000"/>
              </a:solidFill>
              <a:round/>
              <a:headEnd type="stealth" w="med" len="med"/>
              <a:tailEnd/>
            </a:ln>
          </p:spPr>
          <p:txBody>
            <a:bodyPr/>
            <a:lstStyle/>
            <a:p>
              <a:endParaRPr lang="fr-FR"/>
            </a:p>
          </p:txBody>
        </p:sp>
        <p:sp>
          <p:nvSpPr>
            <p:cNvPr id="15402" name="Arc 71"/>
            <p:cNvSpPr>
              <a:spLocks/>
            </p:cNvSpPr>
            <p:nvPr/>
          </p:nvSpPr>
          <p:spPr bwMode="auto">
            <a:xfrm flipH="1">
              <a:off x="6833502" y="33845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3" name="Arc 72"/>
            <p:cNvSpPr>
              <a:spLocks/>
            </p:cNvSpPr>
            <p:nvPr/>
          </p:nvSpPr>
          <p:spPr bwMode="auto">
            <a:xfrm flipH="1">
              <a:off x="6935102" y="34353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4" name="Arc 73"/>
            <p:cNvSpPr>
              <a:spLocks/>
            </p:cNvSpPr>
            <p:nvPr/>
          </p:nvSpPr>
          <p:spPr bwMode="auto">
            <a:xfrm flipH="1">
              <a:off x="7024002" y="34734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5" name="Arc 74"/>
            <p:cNvSpPr>
              <a:spLocks/>
            </p:cNvSpPr>
            <p:nvPr/>
          </p:nvSpPr>
          <p:spPr bwMode="auto">
            <a:xfrm flipH="1">
              <a:off x="7138302" y="35115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6" name="Arc 75"/>
            <p:cNvSpPr>
              <a:spLocks/>
            </p:cNvSpPr>
            <p:nvPr/>
          </p:nvSpPr>
          <p:spPr bwMode="auto">
            <a:xfrm flipH="1">
              <a:off x="7265302" y="35496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7" name="Arc 76"/>
            <p:cNvSpPr>
              <a:spLocks/>
            </p:cNvSpPr>
            <p:nvPr/>
          </p:nvSpPr>
          <p:spPr bwMode="auto">
            <a:xfrm flipH="1">
              <a:off x="7379602" y="35623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8" name="Arc 77"/>
            <p:cNvSpPr>
              <a:spLocks/>
            </p:cNvSpPr>
            <p:nvPr/>
          </p:nvSpPr>
          <p:spPr bwMode="auto">
            <a:xfrm flipH="1">
              <a:off x="7493902" y="35750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9" name="Arc 78"/>
            <p:cNvSpPr>
              <a:spLocks/>
            </p:cNvSpPr>
            <p:nvPr/>
          </p:nvSpPr>
          <p:spPr bwMode="auto">
            <a:xfrm flipH="1">
              <a:off x="7608202" y="35750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10" name="Line 79"/>
            <p:cNvSpPr>
              <a:spLocks noChangeShapeType="1"/>
            </p:cNvSpPr>
            <p:nvPr/>
          </p:nvSpPr>
          <p:spPr bwMode="auto">
            <a:xfrm>
              <a:off x="7747902" y="3651237"/>
              <a:ext cx="0" cy="228600"/>
            </a:xfrm>
            <a:prstGeom prst="line">
              <a:avLst/>
            </a:prstGeom>
            <a:noFill/>
            <a:ln w="9525">
              <a:solidFill>
                <a:srgbClr val="000000"/>
              </a:solidFill>
              <a:round/>
              <a:headEnd/>
              <a:tailEnd/>
            </a:ln>
          </p:spPr>
          <p:txBody>
            <a:bodyPr/>
            <a:lstStyle/>
            <a:p>
              <a:endParaRPr lang="fr-FR"/>
            </a:p>
          </p:txBody>
        </p:sp>
        <p:sp>
          <p:nvSpPr>
            <p:cNvPr id="15411" name="Line 80"/>
            <p:cNvSpPr>
              <a:spLocks noChangeShapeType="1"/>
            </p:cNvSpPr>
            <p:nvPr/>
          </p:nvSpPr>
          <p:spPr bwMode="auto">
            <a:xfrm>
              <a:off x="6833502" y="3498837"/>
              <a:ext cx="0" cy="228600"/>
            </a:xfrm>
            <a:prstGeom prst="line">
              <a:avLst/>
            </a:prstGeom>
            <a:noFill/>
            <a:ln w="9525">
              <a:solidFill>
                <a:srgbClr val="000000"/>
              </a:solidFill>
              <a:round/>
              <a:headEnd/>
              <a:tailEnd/>
            </a:ln>
          </p:spPr>
          <p:txBody>
            <a:bodyPr/>
            <a:lstStyle/>
            <a:p>
              <a:endParaRPr lang="fr-FR"/>
            </a:p>
          </p:txBody>
        </p:sp>
        <p:sp>
          <p:nvSpPr>
            <p:cNvPr id="15412" name="Line 81"/>
            <p:cNvSpPr>
              <a:spLocks noChangeShapeType="1"/>
            </p:cNvSpPr>
            <p:nvPr/>
          </p:nvSpPr>
          <p:spPr bwMode="auto">
            <a:xfrm flipV="1">
              <a:off x="6833502" y="3562337"/>
              <a:ext cx="0" cy="114300"/>
            </a:xfrm>
            <a:prstGeom prst="line">
              <a:avLst/>
            </a:prstGeom>
            <a:noFill/>
            <a:ln w="9525">
              <a:solidFill>
                <a:srgbClr val="000000"/>
              </a:solidFill>
              <a:round/>
              <a:headEnd/>
              <a:tailEnd type="stealth" w="med" len="med"/>
            </a:ln>
          </p:spPr>
          <p:txBody>
            <a:bodyPr/>
            <a:lstStyle/>
            <a:p>
              <a:endParaRPr lang="fr-FR"/>
            </a:p>
          </p:txBody>
        </p:sp>
        <p:sp>
          <p:nvSpPr>
            <p:cNvPr id="15413" name="Line 82"/>
            <p:cNvSpPr>
              <a:spLocks noChangeShapeType="1"/>
            </p:cNvSpPr>
            <p:nvPr/>
          </p:nvSpPr>
          <p:spPr bwMode="auto">
            <a:xfrm rot="10731609" flipV="1">
              <a:off x="7747902" y="3714737"/>
              <a:ext cx="1588" cy="114300"/>
            </a:xfrm>
            <a:prstGeom prst="line">
              <a:avLst/>
            </a:prstGeom>
            <a:noFill/>
            <a:ln w="9525">
              <a:solidFill>
                <a:srgbClr val="000000"/>
              </a:solidFill>
              <a:round/>
              <a:headEnd/>
              <a:tailEnd type="stealth" w="med" len="med"/>
            </a:ln>
          </p:spPr>
          <p:txBody>
            <a:bodyPr/>
            <a:lstStyle/>
            <a:p>
              <a:endParaRPr lang="fr-FR"/>
            </a:p>
          </p:txBody>
        </p:sp>
        <p:sp>
          <p:nvSpPr>
            <p:cNvPr id="15414" name="Text Box 83"/>
            <p:cNvSpPr txBox="1">
              <a:spLocks noChangeArrowheads="1"/>
            </p:cNvSpPr>
            <p:nvPr/>
          </p:nvSpPr>
          <p:spPr bwMode="auto">
            <a:xfrm>
              <a:off x="7176402" y="3257537"/>
              <a:ext cx="342900" cy="342900"/>
            </a:xfrm>
            <a:prstGeom prst="rect">
              <a:avLst/>
            </a:prstGeom>
            <a:noFill/>
            <a:ln w="9525">
              <a:noFill/>
              <a:miter lim="800000"/>
              <a:headEnd/>
              <a:tailEnd/>
            </a:ln>
          </p:spPr>
          <p:txBody>
            <a:bodyPr/>
            <a:lstStyle/>
            <a:p>
              <a:r>
                <a:rPr lang="fr-FR" sz="1200"/>
                <a:t>n</a:t>
              </a:r>
              <a:endParaRPr lang="fr-FR"/>
            </a:p>
          </p:txBody>
        </p:sp>
        <p:sp>
          <p:nvSpPr>
            <p:cNvPr id="15415" name="Arc 84"/>
            <p:cNvSpPr>
              <a:spLocks/>
            </p:cNvSpPr>
            <p:nvPr/>
          </p:nvSpPr>
          <p:spPr bwMode="auto">
            <a:xfrm rot="10464855">
              <a:off x="7125602" y="2606662"/>
              <a:ext cx="457200" cy="228600"/>
            </a:xfrm>
            <a:custGeom>
              <a:avLst/>
              <a:gdLst>
                <a:gd name="T0" fmla="*/ 0 w 21600"/>
                <a:gd name="T1" fmla="*/ 0 h 21600"/>
                <a:gd name="T2" fmla="*/ 2147483647 w 21600"/>
                <a:gd name="T3" fmla="*/ 270983951 h 21600"/>
                <a:gd name="T4" fmla="*/ 0 w 21600"/>
                <a:gd name="T5" fmla="*/ 27098395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stealth" w="med" len="med"/>
              <a:tailEnd/>
            </a:ln>
          </p:spPr>
          <p:txBody>
            <a:bodyPr/>
            <a:lstStyle/>
            <a:p>
              <a:endParaRPr lang="fr-FR"/>
            </a:p>
          </p:txBody>
        </p:sp>
        <p:sp>
          <p:nvSpPr>
            <p:cNvPr id="15416" name="Text Box 68"/>
            <p:cNvSpPr txBox="1">
              <a:spLocks noChangeArrowheads="1"/>
            </p:cNvSpPr>
            <p:nvPr/>
          </p:nvSpPr>
          <p:spPr bwMode="auto">
            <a:xfrm>
              <a:off x="6215078" y="2514596"/>
              <a:ext cx="571500" cy="342900"/>
            </a:xfrm>
            <a:prstGeom prst="rect">
              <a:avLst/>
            </a:prstGeom>
            <a:noFill/>
            <a:ln w="9525">
              <a:noFill/>
              <a:miter lim="800000"/>
              <a:headEnd/>
              <a:tailEnd/>
            </a:ln>
          </p:spPr>
          <p:txBody>
            <a:bodyPr/>
            <a:lstStyle/>
            <a:p>
              <a:r>
                <a:rPr lang="fr-FR" sz="1200" i="1"/>
                <a:t>Ф</a:t>
              </a:r>
              <a:endParaRPr lang="fr-FR"/>
            </a:p>
          </p:txBody>
        </p:sp>
        <p:sp>
          <p:nvSpPr>
            <p:cNvPr id="15417" name="Text Box 68"/>
            <p:cNvSpPr txBox="1">
              <a:spLocks noChangeArrowheads="1"/>
            </p:cNvSpPr>
            <p:nvPr/>
          </p:nvSpPr>
          <p:spPr bwMode="auto">
            <a:xfrm>
              <a:off x="6786582" y="1785926"/>
              <a:ext cx="571500" cy="342900"/>
            </a:xfrm>
            <a:prstGeom prst="rect">
              <a:avLst/>
            </a:prstGeom>
            <a:noFill/>
            <a:ln w="9525">
              <a:noFill/>
              <a:miter lim="800000"/>
              <a:headEnd/>
              <a:tailEnd/>
            </a:ln>
          </p:spPr>
          <p:txBody>
            <a:bodyPr/>
            <a:lstStyle/>
            <a:p>
              <a:r>
                <a:rPr lang="fr-FR" sz="1200" i="1"/>
                <a:t>Ф</a:t>
              </a:r>
              <a:r>
                <a:rPr lang="fr-FR" sz="1200" i="1" baseline="-25000"/>
                <a:t>1</a:t>
              </a:r>
              <a:endParaRPr lang="fr-FR" baseline="-25000"/>
            </a:p>
          </p:txBody>
        </p:sp>
        <p:sp>
          <p:nvSpPr>
            <p:cNvPr id="15418" name="Text Box 68"/>
            <p:cNvSpPr txBox="1">
              <a:spLocks noChangeArrowheads="1"/>
            </p:cNvSpPr>
            <p:nvPr/>
          </p:nvSpPr>
          <p:spPr bwMode="auto">
            <a:xfrm>
              <a:off x="6942337" y="1922966"/>
              <a:ext cx="571500" cy="342900"/>
            </a:xfrm>
            <a:prstGeom prst="rect">
              <a:avLst/>
            </a:prstGeom>
            <a:noFill/>
            <a:ln w="9525">
              <a:noFill/>
              <a:miter lim="800000"/>
              <a:headEnd/>
              <a:tailEnd/>
            </a:ln>
          </p:spPr>
          <p:txBody>
            <a:bodyPr/>
            <a:lstStyle/>
            <a:p>
              <a:r>
                <a:rPr lang="fr-FR" sz="3000"/>
                <a:t>.</a:t>
              </a:r>
            </a:p>
          </p:txBody>
        </p:sp>
        <p:sp>
          <p:nvSpPr>
            <p:cNvPr id="15419" name="Text Box 68"/>
            <p:cNvSpPr txBox="1">
              <a:spLocks noChangeArrowheads="1"/>
            </p:cNvSpPr>
            <p:nvPr/>
          </p:nvSpPr>
          <p:spPr bwMode="auto">
            <a:xfrm>
              <a:off x="8019743" y="1941681"/>
              <a:ext cx="571500" cy="342900"/>
            </a:xfrm>
            <a:prstGeom prst="rect">
              <a:avLst/>
            </a:prstGeom>
            <a:noFill/>
            <a:ln w="9525">
              <a:noFill/>
              <a:miter lim="800000"/>
              <a:headEnd/>
              <a:tailEnd/>
            </a:ln>
          </p:spPr>
          <p:txBody>
            <a:bodyPr/>
            <a:lstStyle/>
            <a:p>
              <a:r>
                <a:rPr lang="fr-FR" sz="3000"/>
                <a:t>.</a:t>
              </a:r>
            </a:p>
          </p:txBody>
        </p:sp>
        <p:sp>
          <p:nvSpPr>
            <p:cNvPr id="15420" name="ZoneTexte 47"/>
            <p:cNvSpPr txBox="1">
              <a:spLocks noChangeArrowheads="1"/>
            </p:cNvSpPr>
            <p:nvPr/>
          </p:nvSpPr>
          <p:spPr bwMode="auto">
            <a:xfrm>
              <a:off x="6636659" y="3533239"/>
              <a:ext cx="245580" cy="353943"/>
            </a:xfrm>
            <a:prstGeom prst="rect">
              <a:avLst/>
            </a:prstGeom>
            <a:noFill/>
            <a:ln w="9525">
              <a:noFill/>
              <a:miter lim="800000"/>
              <a:headEnd/>
              <a:tailEnd/>
            </a:ln>
          </p:spPr>
          <p:txBody>
            <a:bodyPr wrap="none">
              <a:spAutoFit/>
            </a:bodyPr>
            <a:lstStyle/>
            <a:p>
              <a:r>
                <a:rPr lang="fr-FR" sz="1700"/>
                <a:t>I</a:t>
              </a:r>
            </a:p>
          </p:txBody>
        </p:sp>
      </p:grpSp>
      <p:sp>
        <p:nvSpPr>
          <p:cNvPr id="15382" name="ZoneTexte 56"/>
          <p:cNvSpPr txBox="1">
            <a:spLocks noChangeArrowheads="1"/>
          </p:cNvSpPr>
          <p:nvPr/>
        </p:nvSpPr>
        <p:spPr bwMode="auto">
          <a:xfrm>
            <a:off x="948311" y="4207247"/>
            <a:ext cx="7347794" cy="2585323"/>
          </a:xfrm>
          <a:prstGeom prst="rect">
            <a:avLst/>
          </a:prstGeom>
          <a:noFill/>
          <a:ln w="9525">
            <a:noFill/>
            <a:miter lim="800000"/>
            <a:headEnd/>
            <a:tailEnd/>
          </a:ln>
        </p:spPr>
        <p:txBody>
          <a:bodyPr wrap="square">
            <a:spAutoFit/>
          </a:bodyPr>
          <a:lstStyle/>
          <a:p>
            <a:pPr algn="just"/>
            <a:r>
              <a:rPr lang="fr-FR" dirty="0"/>
              <a:t>La </a:t>
            </a:r>
            <a:r>
              <a:rPr lang="fr-FR" b="1" dirty="0"/>
              <a:t>perméance</a:t>
            </a:r>
            <a:r>
              <a:rPr lang="fr-FR" dirty="0"/>
              <a:t> équivalence de plusieurs circuits en parallèle est égale à la somme des perméances des différents circuits.</a:t>
            </a:r>
          </a:p>
          <a:p>
            <a:pPr algn="just"/>
            <a:endParaRPr lang="fr-FR" dirty="0"/>
          </a:p>
          <a:p>
            <a:pPr algn="just"/>
            <a:endParaRPr lang="fr-FR" dirty="0"/>
          </a:p>
          <a:p>
            <a:pPr algn="just"/>
            <a:endParaRPr lang="fr-FR" dirty="0"/>
          </a:p>
          <a:p>
            <a:pPr algn="just"/>
            <a:endParaRPr lang="fr-FR" dirty="0"/>
          </a:p>
          <a:p>
            <a:pPr algn="just"/>
            <a:r>
              <a:rPr lang="fr-FR" dirty="0"/>
              <a:t>				 : </a:t>
            </a:r>
            <a:r>
              <a:rPr lang="fr-FR" b="1" dirty="0"/>
              <a:t>perméance</a:t>
            </a:r>
            <a:endParaRPr lang="fr-FR" dirty="0"/>
          </a:p>
          <a:p>
            <a:pPr algn="just"/>
            <a:endParaRPr lang="fr-FR" dirty="0"/>
          </a:p>
          <a:p>
            <a:r>
              <a:rPr lang="fr-FR" dirty="0"/>
              <a:t>			</a:t>
            </a:r>
          </a:p>
        </p:txBody>
      </p:sp>
      <p:sp>
        <p:nvSpPr>
          <p:cNvPr id="3" name="Slide Number Placeholder 2">
            <a:extLst>
              <a:ext uri="{FF2B5EF4-FFF2-40B4-BE49-F238E27FC236}">
                <a16:creationId xmlns:a16="http://schemas.microsoft.com/office/drawing/2014/main" id="{DC3AC5F0-1397-4CB3-B941-A6B4EE5CA25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20</a:t>
            </a:fld>
            <a:endParaRPr lang="fr-FR">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B1593A4-2634-4873-9378-7F3853F74802}"/>
                  </a:ext>
                </a:extLst>
              </p:cNvPr>
              <p:cNvSpPr txBox="1"/>
              <p:nvPr/>
            </p:nvSpPr>
            <p:spPr>
              <a:xfrm>
                <a:off x="1257356" y="1883015"/>
                <a:ext cx="4369581" cy="5652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𝐵</m:t>
                              </m:r>
                            </m:sub>
                          </m:sSub>
                        </m:num>
                        <m:den>
                          <m:r>
                            <a:rPr lang="en-US" b="0" i="1" smtClean="0">
                              <a:latin typeface="Cambria Math" panose="02040503050406030204" pitchFamily="18" charset="0"/>
                              <a:ea typeface="Cambria Math" panose="02040503050406030204" pitchFamily="18" charset="0"/>
                            </a:rPr>
                            <m:t>ℛ</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m:t>
                              </m:r>
                            </m:sub>
                          </m:sSub>
                        </m:num>
                        <m:den>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3</m:t>
                              </m:r>
                            </m:sub>
                          </m:sSub>
                        </m:den>
                      </m:f>
                    </m:oMath>
                  </m:oMathPara>
                </a14:m>
                <a:endParaRPr lang="en-US" dirty="0"/>
              </a:p>
            </p:txBody>
          </p:sp>
        </mc:Choice>
        <mc:Fallback xmlns="">
          <p:sp>
            <p:nvSpPr>
              <p:cNvPr id="45" name="TextBox 44">
                <a:extLst>
                  <a:ext uri="{FF2B5EF4-FFF2-40B4-BE49-F238E27FC236}">
                    <a16:creationId xmlns:a16="http://schemas.microsoft.com/office/drawing/2014/main" id="{EB1593A4-2634-4873-9378-7F3853F74802}"/>
                  </a:ext>
                </a:extLst>
              </p:cNvPr>
              <p:cNvSpPr txBox="1">
                <a:spLocks noRot="1" noChangeAspect="1" noMove="1" noResize="1" noEditPoints="1" noAdjustHandles="1" noChangeArrowheads="1" noChangeShapeType="1" noTextEdit="1"/>
              </p:cNvSpPr>
              <p:nvPr/>
            </p:nvSpPr>
            <p:spPr>
              <a:xfrm>
                <a:off x="1257356" y="1883015"/>
                <a:ext cx="4369581" cy="565283"/>
              </a:xfrm>
              <a:prstGeom prst="rect">
                <a:avLst/>
              </a:prstGeom>
              <a:blipFill>
                <a:blip r:embed="rId2"/>
                <a:stretch>
                  <a:fillRect/>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3D8E2735-126E-44F3-B246-4CA4D91D95B3}"/>
              </a:ext>
            </a:extLst>
          </p:cNvPr>
          <p:cNvSpPr/>
          <p:nvPr/>
        </p:nvSpPr>
        <p:spPr>
          <a:xfrm>
            <a:off x="1115616" y="1664750"/>
            <a:ext cx="342781" cy="18188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Right 46">
            <a:extLst>
              <a:ext uri="{FF2B5EF4-FFF2-40B4-BE49-F238E27FC236}">
                <a16:creationId xmlns:a16="http://schemas.microsoft.com/office/drawing/2014/main" id="{3A1CBC1F-CD8E-489F-A238-57D3C0F718A6}"/>
              </a:ext>
            </a:extLst>
          </p:cNvPr>
          <p:cNvSpPr/>
          <p:nvPr/>
        </p:nvSpPr>
        <p:spPr>
          <a:xfrm>
            <a:off x="1115615" y="2473860"/>
            <a:ext cx="342781" cy="18188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B9B0022-CBD2-4D9E-B830-C05CE594E994}"/>
                  </a:ext>
                </a:extLst>
              </p:cNvPr>
              <p:cNvSpPr txBox="1"/>
              <p:nvPr/>
            </p:nvSpPr>
            <p:spPr>
              <a:xfrm>
                <a:off x="706612" y="2899066"/>
                <a:ext cx="4369581" cy="670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ℛ</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3</m:t>
                              </m:r>
                            </m:sub>
                          </m:sSub>
                        </m:den>
                      </m:f>
                      <m:r>
                        <a:rPr lang="en-US" b="0" i="1" smtClean="0">
                          <a:latin typeface="Cambria Math" panose="02040503050406030204" pitchFamily="18" charset="0"/>
                          <a:ea typeface="Cambria Math" panose="02040503050406030204" pitchFamily="18" charset="0"/>
                        </a:rPr>
                        <m:t>=</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𝑖</m:t>
                                  </m:r>
                                </m:sub>
                              </m:sSub>
                            </m:den>
                          </m:f>
                        </m:e>
                      </m:nary>
                    </m:oMath>
                  </m:oMathPara>
                </a14:m>
                <a:endParaRPr lang="en-US" dirty="0"/>
              </a:p>
            </p:txBody>
          </p:sp>
        </mc:Choice>
        <mc:Fallback xmlns="">
          <p:sp>
            <p:nvSpPr>
              <p:cNvPr id="48" name="TextBox 47">
                <a:extLst>
                  <a:ext uri="{FF2B5EF4-FFF2-40B4-BE49-F238E27FC236}">
                    <a16:creationId xmlns:a16="http://schemas.microsoft.com/office/drawing/2014/main" id="{9B9B0022-CBD2-4D9E-B830-C05CE594E994}"/>
                  </a:ext>
                </a:extLst>
              </p:cNvPr>
              <p:cNvSpPr txBox="1">
                <a:spLocks noRot="1" noChangeAspect="1" noMove="1" noResize="1" noEditPoints="1" noAdjustHandles="1" noChangeArrowheads="1" noChangeShapeType="1" noTextEdit="1"/>
              </p:cNvSpPr>
              <p:nvPr/>
            </p:nvSpPr>
            <p:spPr>
              <a:xfrm>
                <a:off x="706612" y="2899066"/>
                <a:ext cx="4369581" cy="6707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819E4D7-F4CE-4560-95D3-EBD91123C72F}"/>
                  </a:ext>
                </a:extLst>
              </p:cNvPr>
              <p:cNvSpPr/>
              <p:nvPr/>
            </p:nvSpPr>
            <p:spPr>
              <a:xfrm>
                <a:off x="3447338" y="5008390"/>
                <a:ext cx="1337930"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𝓟</m:t>
                      </m:r>
                      <m:r>
                        <a:rPr lang="en-US" i="1">
                          <a:latin typeface="Cambria Math" panose="02040503050406030204" pitchFamily="18" charset="0"/>
                          <a:ea typeface="Cambria Math" panose="02040503050406030204" pitchFamily="18" charset="0"/>
                        </a:rPr>
                        <m:t>=</m:t>
                      </m:r>
                      <m:nary>
                        <m:naryPr>
                          <m:chr m:val="∑"/>
                          <m:subHide m:val="on"/>
                          <m:supHide m:val="on"/>
                          <m:ctrlPr>
                            <a:rPr lang="en-US" i="1">
                              <a:latin typeface="Cambria Math" panose="02040503050406030204" pitchFamily="18" charset="0"/>
                              <a:ea typeface="Cambria Math" panose="02040503050406030204" pitchFamily="18" charset="0"/>
                            </a:rPr>
                          </m:ctrlPr>
                        </m:naryPr>
                        <m:sub/>
                        <m:sup/>
                        <m:e>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𝓟</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6" name="Rectangle 5">
                <a:extLst>
                  <a:ext uri="{FF2B5EF4-FFF2-40B4-BE49-F238E27FC236}">
                    <a16:creationId xmlns:a16="http://schemas.microsoft.com/office/drawing/2014/main" id="{3819E4D7-F4CE-4560-95D3-EBD91123C72F}"/>
                  </a:ext>
                </a:extLst>
              </p:cNvPr>
              <p:cNvSpPr>
                <a:spLocks noRot="1" noChangeAspect="1" noMove="1" noResize="1" noEditPoints="1" noAdjustHandles="1" noChangeArrowheads="1" noChangeShapeType="1" noTextEdit="1"/>
              </p:cNvSpPr>
              <p:nvPr/>
            </p:nvSpPr>
            <p:spPr>
              <a:xfrm>
                <a:off x="3447338" y="5008390"/>
                <a:ext cx="1337930" cy="7630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2D0304F9-4929-4B0F-8ECC-6E9C891E4B69}"/>
                  </a:ext>
                </a:extLst>
              </p:cNvPr>
              <p:cNvSpPr/>
              <p:nvPr/>
            </p:nvSpPr>
            <p:spPr>
              <a:xfrm>
                <a:off x="3491351" y="5696746"/>
                <a:ext cx="1251432" cy="659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fr-FR" dirty="0"/>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𝓟</m:t>
                          </m:r>
                        </m:e>
                        <m:sub>
                          <m:r>
                            <a:rPr lang="en-US" i="1">
                              <a:latin typeface="Cambria Math" panose="02040503050406030204" pitchFamily="18" charset="0"/>
                              <a:ea typeface="Cambria Math" panose="02040503050406030204" pitchFamily="18" charset="0"/>
                            </a:rPr>
                            <m:t>𝑖</m:t>
                          </m:r>
                        </m:sub>
                      </m:sSub>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i="1">
                                  <a:latin typeface="Cambria Math" panose="02040503050406030204" pitchFamily="18" charset="0"/>
                                </a:rPr>
                                <m:t>𝑖</m:t>
                              </m:r>
                            </m:sub>
                          </m:sSub>
                        </m:den>
                      </m:f>
                      <m:r>
                        <m:rPr>
                          <m:nor/>
                        </m:rPr>
                        <a:rPr lang="fr-FR" dirty="0"/>
                        <m:t>)</m:t>
                      </m:r>
                    </m:oMath>
                  </m:oMathPara>
                </a14:m>
                <a:endParaRPr lang="en-US" b="1" dirty="0"/>
              </a:p>
            </p:txBody>
          </p:sp>
        </mc:Choice>
        <mc:Fallback xmlns="">
          <p:sp>
            <p:nvSpPr>
              <p:cNvPr id="50" name="Rectangle 49">
                <a:extLst>
                  <a:ext uri="{FF2B5EF4-FFF2-40B4-BE49-F238E27FC236}">
                    <a16:creationId xmlns:a16="http://schemas.microsoft.com/office/drawing/2014/main" id="{2D0304F9-4929-4B0F-8ECC-6E9C891E4B69}"/>
                  </a:ext>
                </a:extLst>
              </p:cNvPr>
              <p:cNvSpPr>
                <a:spLocks noRot="1" noChangeAspect="1" noMove="1" noResize="1" noEditPoints="1" noAdjustHandles="1" noChangeArrowheads="1" noChangeShapeType="1" noTextEdit="1"/>
              </p:cNvSpPr>
              <p:nvPr/>
            </p:nvSpPr>
            <p:spPr>
              <a:xfrm>
                <a:off x="3491351" y="5696746"/>
                <a:ext cx="1251432" cy="65960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469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2" grpId="0"/>
      <p:bldP spid="45" grpId="0"/>
      <p:bldP spid="4" grpId="0" animBg="1"/>
      <p:bldP spid="47" grpId="0" animBg="1"/>
      <p:bldP spid="48" grpId="0"/>
      <p:bldP spid="6"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DC3AC5F0-1397-4CB3-B941-A6B4EE5CA25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21</a:t>
            </a:fld>
            <a:endParaRPr lang="fr-FR">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A14E3ED4-0616-4C3E-B2AC-07FDC6E9B294}"/>
              </a:ext>
            </a:extLst>
          </p:cNvPr>
          <p:cNvSpPr/>
          <p:nvPr/>
        </p:nvSpPr>
        <p:spPr>
          <a:xfrm>
            <a:off x="477017" y="1201234"/>
            <a:ext cx="8383422" cy="369332"/>
          </a:xfrm>
          <a:prstGeom prst="rect">
            <a:avLst/>
          </a:prstGeom>
        </p:spPr>
        <p:txBody>
          <a:bodyPr wrap="square">
            <a:spAutoFit/>
          </a:bodyPr>
          <a:lstStyle/>
          <a:p>
            <a:r>
              <a:rPr lang="fr-FR" b="1" dirty="0"/>
              <a:t>ANALOGIE ENTRE CIRCUITS ÉLECTRIQUES ET CIRCUITS MAGNÉTIQUES</a:t>
            </a:r>
            <a:endParaRPr lang="en-US" b="1" dirty="0"/>
          </a:p>
        </p:txBody>
      </p:sp>
      <p:grpSp>
        <p:nvGrpSpPr>
          <p:cNvPr id="4" name="Group 3">
            <a:extLst>
              <a:ext uri="{FF2B5EF4-FFF2-40B4-BE49-F238E27FC236}">
                <a16:creationId xmlns:a16="http://schemas.microsoft.com/office/drawing/2014/main" id="{D61560A0-426D-4B9F-83A2-7D002C982885}"/>
              </a:ext>
            </a:extLst>
          </p:cNvPr>
          <p:cNvGrpSpPr/>
          <p:nvPr/>
        </p:nvGrpSpPr>
        <p:grpSpPr>
          <a:xfrm>
            <a:off x="553928" y="1628800"/>
            <a:ext cx="8036143" cy="4770736"/>
            <a:chOff x="395536" y="1598962"/>
            <a:chExt cx="8036143" cy="4770736"/>
          </a:xfrm>
        </p:grpSpPr>
        <p:pic>
          <p:nvPicPr>
            <p:cNvPr id="7" name="Picture 6">
              <a:extLst>
                <a:ext uri="{FF2B5EF4-FFF2-40B4-BE49-F238E27FC236}">
                  <a16:creationId xmlns:a16="http://schemas.microsoft.com/office/drawing/2014/main" id="{A92B5130-A6B3-46D1-8298-FF92EC2ADCA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95536" y="1598962"/>
              <a:ext cx="8036143" cy="4770736"/>
            </a:xfrm>
            <a:prstGeom prst="rect">
              <a:avLst/>
            </a:prstGeom>
          </p:spPr>
        </p:pic>
        <p:sp>
          <p:nvSpPr>
            <p:cNvPr id="2" name="TextBox 1">
              <a:extLst>
                <a:ext uri="{FF2B5EF4-FFF2-40B4-BE49-F238E27FC236}">
                  <a16:creationId xmlns:a16="http://schemas.microsoft.com/office/drawing/2014/main" id="{84FA19F6-22A5-409A-9CA9-D564FD4259B7}"/>
                </a:ext>
              </a:extLst>
            </p:cNvPr>
            <p:cNvSpPr txBox="1"/>
            <p:nvPr/>
          </p:nvSpPr>
          <p:spPr>
            <a:xfrm>
              <a:off x="5004048" y="5157192"/>
              <a:ext cx="1152128" cy="307777"/>
            </a:xfrm>
            <a:prstGeom prst="rect">
              <a:avLst/>
            </a:prstGeom>
            <a:solidFill>
              <a:schemeClr val="bg1"/>
            </a:solidFill>
          </p:spPr>
          <p:txBody>
            <a:bodyPr wrap="square" rtlCol="0">
              <a:spAutoFit/>
            </a:bodyPr>
            <a:lstStyle/>
            <a:p>
              <a:r>
                <a:rPr lang="en-US" sz="1400" dirty="0"/>
                <a:t>R= R</a:t>
              </a:r>
              <a:r>
                <a:rPr lang="en-US" sz="1400" baseline="-25000" dirty="0"/>
                <a:t>1</a:t>
              </a:r>
              <a:r>
                <a:rPr lang="en-US" sz="1400" dirty="0"/>
                <a:t>+R</a:t>
              </a:r>
              <a:r>
                <a:rPr lang="en-US" sz="1400" baseline="-25000" dirty="0"/>
                <a:t>2</a:t>
              </a:r>
            </a:p>
          </p:txBody>
        </p:sp>
      </p:grpSp>
    </p:spTree>
    <p:extLst>
      <p:ext uri="{BB962C8B-B14F-4D97-AF65-F5344CB8AC3E}">
        <p14:creationId xmlns:p14="http://schemas.microsoft.com/office/powerpoint/2010/main" val="19888723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Etude des circuits magnétiques sans fuites</a:t>
            </a:r>
            <a:br>
              <a:rPr lang="fr-FR" sz="3400" b="1" dirty="0"/>
            </a:br>
            <a:r>
              <a:rPr lang="fr-FR" sz="3400" b="1" i="1" dirty="0"/>
              <a:t> </a:t>
            </a:r>
            <a:endParaRPr lang="fr-FR" sz="3400" b="1" dirty="0"/>
          </a:p>
        </p:txBody>
      </p:sp>
      <mc:AlternateContent xmlns:mc="http://schemas.openxmlformats.org/markup-compatibility/2006" xmlns:a14="http://schemas.microsoft.com/office/drawing/2010/main">
        <mc:Choice Requires="a14">
          <p:sp>
            <p:nvSpPr>
              <p:cNvPr id="16388" name="ZoneTexte 7"/>
              <p:cNvSpPr txBox="1">
                <a:spLocks noChangeArrowheads="1"/>
              </p:cNvSpPr>
              <p:nvPr/>
            </p:nvSpPr>
            <p:spPr bwMode="auto">
              <a:xfrm>
                <a:off x="827585" y="1443841"/>
                <a:ext cx="7488829" cy="3970318"/>
              </a:xfrm>
              <a:prstGeom prst="rect">
                <a:avLst/>
              </a:prstGeom>
              <a:noFill/>
              <a:ln w="9525">
                <a:noFill/>
                <a:miter lim="800000"/>
                <a:headEnd/>
                <a:tailEnd/>
              </a:ln>
            </p:spPr>
            <p:txBody>
              <a:bodyPr wrap="square">
                <a:spAutoFit/>
              </a:bodyPr>
              <a:lstStyle/>
              <a:p>
                <a:pPr algn="just"/>
                <a:r>
                  <a:rPr lang="fr-FR" b="1" dirty="0"/>
                  <a:t>3) Circuits magnétiques non linéaires :</a:t>
                </a:r>
              </a:p>
              <a:p>
                <a:pPr algn="just"/>
                <a:endParaRPr lang="fr-FR" dirty="0"/>
              </a:p>
              <a:p>
                <a:pPr marL="285750" algn="just"/>
                <a:r>
                  <a:rPr lang="fr-FR" dirty="0"/>
                  <a:t>μ = B/H n’est plus une constante et les formules précédentes ne s’appliquent plus.</a:t>
                </a:r>
              </a:p>
              <a:p>
                <a:pPr marL="285750" algn="just"/>
                <a:endParaRPr lang="fr-FR" dirty="0"/>
              </a:p>
              <a:p>
                <a:pPr marL="285750" algn="just"/>
                <a:r>
                  <a:rPr lang="fr-FR" dirty="0"/>
                  <a:t>On étudie alors ces circuits par la méthode des « </a:t>
                </a:r>
                <a:r>
                  <a:rPr lang="fr-FR" b="1" i="1" dirty="0"/>
                  <a:t>caractéristiques partielles</a:t>
                </a:r>
                <a:r>
                  <a:rPr lang="fr-FR" i="1" dirty="0"/>
                  <a:t> </a:t>
                </a:r>
                <a:r>
                  <a:rPr lang="fr-FR" dirty="0"/>
                  <a:t>».</a:t>
                </a:r>
              </a:p>
              <a:p>
                <a:pPr marL="285750" algn="just"/>
                <a:endParaRPr lang="fr-FR" dirty="0"/>
              </a:p>
              <a:p>
                <a:pPr marL="285750" algn="just"/>
                <a:r>
                  <a:rPr lang="fr-FR" dirty="0"/>
                  <a:t>Soit B = f(H) la caractéristique donnée d’un matériau par le fabricant ou relevé expérimentalement. </a:t>
                </a:r>
              </a:p>
              <a:p>
                <a:pPr marL="285750" algn="just"/>
                <a:endParaRPr lang="fr-FR" dirty="0"/>
              </a:p>
              <a:p>
                <a:pPr marL="285750" algn="just"/>
                <a:endParaRPr lang="fr-FR" dirty="0"/>
              </a:p>
              <a:p>
                <a:pPr marL="285750" algn="just"/>
                <a:r>
                  <a:rPr lang="fr-FR" dirty="0"/>
                  <a:t>Supposons que ce matériau constitue un élément de section </a:t>
                </a:r>
                <a14:m>
                  <m:oMath xmlns:m="http://schemas.openxmlformats.org/officeDocument/2006/math">
                    <m:r>
                      <a:rPr lang="fr-FR" i="1" dirty="0" smtClean="0">
                        <a:latin typeface="Cambria Math" panose="02040503050406030204" pitchFamily="18" charset="0"/>
                      </a:rPr>
                      <m:t>𝑆</m:t>
                    </m:r>
                  </m:oMath>
                </a14:m>
                <a:r>
                  <a:rPr lang="fr-FR" dirty="0"/>
                  <a:t> et de longueur </a:t>
                </a:r>
                <a14:m>
                  <m:oMath xmlns:m="http://schemas.openxmlformats.org/officeDocument/2006/math">
                    <m:r>
                      <a:rPr lang="fr-FR" i="1" dirty="0" smtClean="0">
                        <a:latin typeface="Cambria Math" panose="02040503050406030204" pitchFamily="18" charset="0"/>
                      </a:rPr>
                      <m:t>ℓ</m:t>
                    </m:r>
                  </m:oMath>
                </a14:m>
                <a:r>
                  <a:rPr lang="fr-FR" dirty="0"/>
                  <a:t> du circuit magnétique étudié. </a:t>
                </a:r>
              </a:p>
            </p:txBody>
          </p:sp>
        </mc:Choice>
        <mc:Fallback xmlns="">
          <p:sp>
            <p:nvSpPr>
              <p:cNvPr id="16388" name="ZoneTexte 7"/>
              <p:cNvSpPr txBox="1">
                <a:spLocks noRot="1" noChangeAspect="1" noMove="1" noResize="1" noEditPoints="1" noAdjustHandles="1" noChangeArrowheads="1" noChangeShapeType="1" noTextEdit="1"/>
              </p:cNvSpPr>
              <p:nvPr/>
            </p:nvSpPr>
            <p:spPr bwMode="auto">
              <a:xfrm>
                <a:off x="827585" y="1443841"/>
                <a:ext cx="7488829" cy="3970318"/>
              </a:xfrm>
              <a:prstGeom prst="rect">
                <a:avLst/>
              </a:prstGeom>
              <a:blipFill>
                <a:blip r:embed="rId2"/>
                <a:stretch>
                  <a:fillRect l="-733" t="-922" r="-651" b="-1536"/>
                </a:stretch>
              </a:blipFill>
              <a:ln w="9525">
                <a:noFill/>
                <a:miter lim="800000"/>
                <a:headEnd/>
                <a:tailEnd/>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17FD7C-DAF5-452F-AE27-34CA8C632D93}"/>
              </a:ext>
            </a:extLst>
          </p:cNvPr>
          <p:cNvSpPr>
            <a:spLocks noGrp="1"/>
          </p:cNvSpPr>
          <p:nvPr>
            <p:ph type="sldNum" sz="quarter" idx="12"/>
          </p:nvPr>
        </p:nvSpPr>
        <p:spPr/>
        <p:txBody>
          <a:bodyPr/>
          <a:lstStyle/>
          <a:p>
            <a:pPr>
              <a:defRPr/>
            </a:pPr>
            <a:fld id="{71219859-84F9-4747-A32E-D3EFB9248F10}" type="slidenum">
              <a:rPr lang="fr-FR" smtClean="0">
                <a:solidFill>
                  <a:schemeClr val="tx1"/>
                </a:solidFill>
              </a:rPr>
              <a:pPr>
                <a:defRPr/>
              </a:pPr>
              <a:t>22</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checkerboard(across)">
                                      <p:cBhvr>
                                        <p:cTn id="7" dur="500"/>
                                        <p:tgtEl>
                                          <p:spTgt spid="1638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388">
                                            <p:txEl>
                                              <p:pRg st="2" end="2"/>
                                            </p:txEl>
                                          </p:spTgt>
                                        </p:tgtEl>
                                        <p:attrNameLst>
                                          <p:attrName>style.visibility</p:attrName>
                                        </p:attrNameLst>
                                      </p:cBhvr>
                                      <p:to>
                                        <p:strVal val="visible"/>
                                      </p:to>
                                    </p:set>
                                    <p:animEffect transition="in" filter="checkerboard(across)">
                                      <p:cBhvr>
                                        <p:cTn id="10" dur="500"/>
                                        <p:tgtEl>
                                          <p:spTgt spid="16388">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6388">
                                            <p:txEl>
                                              <p:pRg st="4" end="4"/>
                                            </p:txEl>
                                          </p:spTgt>
                                        </p:tgtEl>
                                        <p:attrNameLst>
                                          <p:attrName>style.visibility</p:attrName>
                                        </p:attrNameLst>
                                      </p:cBhvr>
                                      <p:to>
                                        <p:strVal val="visible"/>
                                      </p:to>
                                    </p:set>
                                    <p:animEffect transition="in" filter="checkerboard(across)">
                                      <p:cBhvr>
                                        <p:cTn id="13" dur="500"/>
                                        <p:tgtEl>
                                          <p:spTgt spid="16388">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6388">
                                            <p:txEl>
                                              <p:pRg st="6" end="6"/>
                                            </p:txEl>
                                          </p:spTgt>
                                        </p:tgtEl>
                                        <p:attrNameLst>
                                          <p:attrName>style.visibility</p:attrName>
                                        </p:attrNameLst>
                                      </p:cBhvr>
                                      <p:to>
                                        <p:strVal val="visible"/>
                                      </p:to>
                                    </p:set>
                                    <p:animEffect transition="in" filter="checkerboard(across)">
                                      <p:cBhvr>
                                        <p:cTn id="18" dur="500"/>
                                        <p:tgtEl>
                                          <p:spTgt spid="16388">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6388">
                                            <p:txEl>
                                              <p:pRg st="9" end="9"/>
                                            </p:txEl>
                                          </p:spTgt>
                                        </p:tgtEl>
                                        <p:attrNameLst>
                                          <p:attrName>style.visibility</p:attrName>
                                        </p:attrNameLst>
                                      </p:cBhvr>
                                      <p:to>
                                        <p:strVal val="visible"/>
                                      </p:to>
                                    </p:set>
                                    <p:animEffect transition="in" filter="checkerboard(across)">
                                      <p:cBhvr>
                                        <p:cTn id="21" dur="500"/>
                                        <p:tgtEl>
                                          <p:spTgt spid="163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Etude des circuits magnétiques sans fuites</a:t>
            </a:r>
            <a:br>
              <a:rPr lang="fr-FR" sz="3400" b="1" dirty="0"/>
            </a:br>
            <a:r>
              <a:rPr lang="fr-FR" sz="3400" b="1" i="1" dirty="0"/>
              <a:t> </a:t>
            </a:r>
            <a:endParaRPr lang="fr-FR" sz="3400" b="1" dirty="0"/>
          </a:p>
        </p:txBody>
      </p:sp>
      <p:grpSp>
        <p:nvGrpSpPr>
          <p:cNvPr id="2" name="Groupe 82"/>
          <p:cNvGrpSpPr>
            <a:grpSpLocks/>
          </p:cNvGrpSpPr>
          <p:nvPr/>
        </p:nvGrpSpPr>
        <p:grpSpPr bwMode="auto">
          <a:xfrm>
            <a:off x="4427984" y="2060848"/>
            <a:ext cx="3975100" cy="1528763"/>
            <a:chOff x="5214946" y="3714752"/>
            <a:chExt cx="3974766" cy="1528774"/>
          </a:xfrm>
        </p:grpSpPr>
        <p:sp>
          <p:nvSpPr>
            <p:cNvPr id="16418" name="Line 90"/>
            <p:cNvSpPr>
              <a:spLocks noChangeShapeType="1"/>
            </p:cNvSpPr>
            <p:nvPr/>
          </p:nvSpPr>
          <p:spPr bwMode="auto">
            <a:xfrm>
              <a:off x="6415114" y="4983166"/>
              <a:ext cx="1828800" cy="0"/>
            </a:xfrm>
            <a:prstGeom prst="line">
              <a:avLst/>
            </a:prstGeom>
            <a:noFill/>
            <a:ln w="9525">
              <a:solidFill>
                <a:srgbClr val="000000"/>
              </a:solidFill>
              <a:round/>
              <a:headEnd/>
              <a:tailEnd type="triangle" w="med" len="med"/>
            </a:ln>
          </p:spPr>
          <p:txBody>
            <a:bodyPr/>
            <a:lstStyle/>
            <a:p>
              <a:endParaRPr lang="fr-FR"/>
            </a:p>
          </p:txBody>
        </p:sp>
        <p:sp>
          <p:nvSpPr>
            <p:cNvPr id="16419" name="Line 91"/>
            <p:cNvSpPr>
              <a:spLocks noChangeShapeType="1"/>
            </p:cNvSpPr>
            <p:nvPr/>
          </p:nvSpPr>
          <p:spPr bwMode="auto">
            <a:xfrm flipV="1">
              <a:off x="6643714" y="3929066"/>
              <a:ext cx="0" cy="1257300"/>
            </a:xfrm>
            <a:prstGeom prst="line">
              <a:avLst/>
            </a:prstGeom>
            <a:noFill/>
            <a:ln w="9525">
              <a:solidFill>
                <a:srgbClr val="000000"/>
              </a:solidFill>
              <a:round/>
              <a:headEnd/>
              <a:tailEnd type="triangle" w="med" len="med"/>
            </a:ln>
          </p:spPr>
          <p:txBody>
            <a:bodyPr/>
            <a:lstStyle/>
            <a:p>
              <a:endParaRPr lang="fr-FR"/>
            </a:p>
          </p:txBody>
        </p:sp>
        <p:sp>
          <p:nvSpPr>
            <p:cNvPr id="16420" name="Freeform 92"/>
            <p:cNvSpPr>
              <a:spLocks/>
            </p:cNvSpPr>
            <p:nvPr/>
          </p:nvSpPr>
          <p:spPr bwMode="auto">
            <a:xfrm>
              <a:off x="6643714" y="4068766"/>
              <a:ext cx="1714500" cy="914400"/>
            </a:xfrm>
            <a:custGeom>
              <a:avLst/>
              <a:gdLst>
                <a:gd name="T0" fmla="*/ 0 w 2700"/>
                <a:gd name="T1" fmla="*/ 2147483647 h 1440"/>
                <a:gd name="T2" fmla="*/ 2147483647 w 2700"/>
                <a:gd name="T3" fmla="*/ 2147483647 h 1440"/>
                <a:gd name="T4" fmla="*/ 2147483647 w 2700"/>
                <a:gd name="T5" fmla="*/ 0 h 1440"/>
                <a:gd name="T6" fmla="*/ 0 60000 65536"/>
                <a:gd name="T7" fmla="*/ 0 60000 65536"/>
                <a:gd name="T8" fmla="*/ 0 60000 65536"/>
                <a:gd name="T9" fmla="*/ 0 w 2700"/>
                <a:gd name="T10" fmla="*/ 0 h 1440"/>
                <a:gd name="T11" fmla="*/ 2700 w 2700"/>
                <a:gd name="T12" fmla="*/ 1440 h 1440"/>
              </a:gdLst>
              <a:ahLst/>
              <a:cxnLst>
                <a:cxn ang="T6">
                  <a:pos x="T0" y="T1"/>
                </a:cxn>
                <a:cxn ang="T7">
                  <a:pos x="T2" y="T3"/>
                </a:cxn>
                <a:cxn ang="T8">
                  <a:pos x="T4" y="T5"/>
                </a:cxn>
              </a:cxnLst>
              <a:rect l="T9" t="T10" r="T11" b="T12"/>
              <a:pathLst>
                <a:path w="2700" h="1440">
                  <a:moveTo>
                    <a:pt x="0" y="1440"/>
                  </a:moveTo>
                  <a:cubicBezTo>
                    <a:pt x="315" y="1020"/>
                    <a:pt x="630" y="600"/>
                    <a:pt x="1080" y="360"/>
                  </a:cubicBezTo>
                  <a:cubicBezTo>
                    <a:pt x="1530" y="120"/>
                    <a:pt x="2115" y="60"/>
                    <a:pt x="2700" y="0"/>
                  </a:cubicBezTo>
                </a:path>
              </a:pathLst>
            </a:custGeom>
            <a:noFill/>
            <a:ln w="9525">
              <a:solidFill>
                <a:srgbClr val="000000"/>
              </a:solidFill>
              <a:round/>
              <a:headEnd/>
              <a:tailEnd/>
            </a:ln>
          </p:spPr>
          <p:txBody>
            <a:bodyPr/>
            <a:lstStyle/>
            <a:p>
              <a:endParaRPr lang="fr-FR"/>
            </a:p>
          </p:txBody>
        </p:sp>
        <p:sp>
          <p:nvSpPr>
            <p:cNvPr id="16421" name="Line 93"/>
            <p:cNvSpPr>
              <a:spLocks noChangeShapeType="1"/>
            </p:cNvSpPr>
            <p:nvPr/>
          </p:nvSpPr>
          <p:spPr bwMode="auto">
            <a:xfrm>
              <a:off x="7583514" y="4183066"/>
              <a:ext cx="0" cy="800100"/>
            </a:xfrm>
            <a:prstGeom prst="line">
              <a:avLst/>
            </a:prstGeom>
            <a:noFill/>
            <a:ln w="9525">
              <a:solidFill>
                <a:srgbClr val="000000"/>
              </a:solidFill>
              <a:prstDash val="dash"/>
              <a:round/>
              <a:headEnd/>
              <a:tailEnd/>
            </a:ln>
          </p:spPr>
          <p:txBody>
            <a:bodyPr/>
            <a:lstStyle/>
            <a:p>
              <a:endParaRPr lang="fr-FR"/>
            </a:p>
          </p:txBody>
        </p:sp>
        <p:sp>
          <p:nvSpPr>
            <p:cNvPr id="16422" name="Line 94"/>
            <p:cNvSpPr>
              <a:spLocks noChangeShapeType="1"/>
            </p:cNvSpPr>
            <p:nvPr/>
          </p:nvSpPr>
          <p:spPr bwMode="auto">
            <a:xfrm flipH="1">
              <a:off x="6669114" y="4183066"/>
              <a:ext cx="914400" cy="0"/>
            </a:xfrm>
            <a:prstGeom prst="line">
              <a:avLst/>
            </a:prstGeom>
            <a:noFill/>
            <a:ln w="9525">
              <a:solidFill>
                <a:srgbClr val="000000"/>
              </a:solidFill>
              <a:prstDash val="dash"/>
              <a:round/>
              <a:headEnd/>
              <a:tailEnd/>
            </a:ln>
          </p:spPr>
          <p:txBody>
            <a:bodyPr/>
            <a:lstStyle/>
            <a:p>
              <a:endParaRPr lang="fr-FR"/>
            </a:p>
          </p:txBody>
        </p:sp>
        <p:sp>
          <p:nvSpPr>
            <p:cNvPr id="16423" name="Line 95"/>
            <p:cNvSpPr>
              <a:spLocks noChangeShapeType="1"/>
            </p:cNvSpPr>
            <p:nvPr/>
          </p:nvSpPr>
          <p:spPr bwMode="auto">
            <a:xfrm>
              <a:off x="5214946" y="4572004"/>
              <a:ext cx="571500" cy="0"/>
            </a:xfrm>
            <a:prstGeom prst="line">
              <a:avLst/>
            </a:prstGeom>
            <a:noFill/>
            <a:ln w="38100" cmpd="dbl">
              <a:solidFill>
                <a:srgbClr val="000000"/>
              </a:solidFill>
              <a:round/>
              <a:headEnd/>
              <a:tailEnd type="triangle" w="med" len="med"/>
            </a:ln>
          </p:spPr>
          <p:txBody>
            <a:bodyPr/>
            <a:lstStyle/>
            <a:p>
              <a:endParaRPr lang="fr-FR"/>
            </a:p>
          </p:txBody>
        </p:sp>
        <p:sp>
          <p:nvSpPr>
            <p:cNvPr id="16424" name="Text Box 96"/>
            <p:cNvSpPr txBox="1">
              <a:spLocks noChangeArrowheads="1"/>
            </p:cNvSpPr>
            <p:nvPr/>
          </p:nvSpPr>
          <p:spPr bwMode="auto">
            <a:xfrm>
              <a:off x="5924548" y="4043366"/>
              <a:ext cx="1004906" cy="242890"/>
            </a:xfrm>
            <a:prstGeom prst="rect">
              <a:avLst/>
            </a:prstGeom>
            <a:noFill/>
            <a:ln w="9525">
              <a:noFill/>
              <a:miter lim="800000"/>
              <a:headEnd/>
              <a:tailEnd/>
            </a:ln>
          </p:spPr>
          <p:txBody>
            <a:bodyPr/>
            <a:lstStyle/>
            <a:p>
              <a:r>
                <a:rPr lang="fr-FR" sz="1400" i="1"/>
                <a:t>OM’’.S</a:t>
              </a:r>
              <a:endParaRPr lang="fr-FR" sz="1400"/>
            </a:p>
          </p:txBody>
        </p:sp>
        <mc:AlternateContent xmlns:mc="http://schemas.openxmlformats.org/markup-compatibility/2006" xmlns:a14="http://schemas.microsoft.com/office/drawing/2010/main">
          <mc:Choice Requires="a14">
            <p:sp>
              <p:nvSpPr>
                <p:cNvPr id="16425" name="Text Box 96"/>
                <p:cNvSpPr txBox="1">
                  <a:spLocks noChangeArrowheads="1"/>
                </p:cNvSpPr>
                <p:nvPr/>
              </p:nvSpPr>
              <p:spPr bwMode="auto">
                <a:xfrm>
                  <a:off x="7215206" y="5000636"/>
                  <a:ext cx="1004906" cy="242890"/>
                </a:xfrm>
                <a:prstGeom prst="rect">
                  <a:avLst/>
                </a:prstGeom>
                <a:noFill/>
                <a:ln w="9525">
                  <a:noFill/>
                  <a:miter lim="800000"/>
                  <a:headEnd/>
                  <a:tailEnd/>
                </a:ln>
              </p:spPr>
              <p:txBody>
                <a:bodyPr/>
                <a:lstStyle/>
                <a:p>
                  <a:r>
                    <a:rPr lang="fr-FR" sz="1400" i="1" dirty="0" err="1"/>
                    <a:t>OM’’.</a:t>
                  </a:r>
                  <a:r>
                    <a:rPr lang="fr-FR" sz="1400" dirty="0"/>
                    <a:t> </a:t>
                  </a:r>
                  <a14:m>
                    <m:oMath xmlns:m="http://schemas.openxmlformats.org/officeDocument/2006/math">
                      <m:r>
                        <a:rPr lang="fr-FR" sz="1400" i="1" dirty="0">
                          <a:latin typeface="Cambria Math" panose="02040503050406030204" pitchFamily="18" charset="0"/>
                        </a:rPr>
                        <m:t>ℓ</m:t>
                      </m:r>
                    </m:oMath>
                  </a14:m>
                  <a:endParaRPr lang="fr-FR" sz="1400" dirty="0"/>
                </a:p>
              </p:txBody>
            </p:sp>
          </mc:Choice>
          <mc:Fallback xmlns="">
            <p:sp>
              <p:nvSpPr>
                <p:cNvPr id="16425" name="Text Box 96"/>
                <p:cNvSpPr txBox="1">
                  <a:spLocks noRot="1" noChangeAspect="1" noMove="1" noResize="1" noEditPoints="1" noAdjustHandles="1" noChangeArrowheads="1" noChangeShapeType="1" noTextEdit="1"/>
                </p:cNvSpPr>
                <p:nvPr/>
              </p:nvSpPr>
              <p:spPr bwMode="auto">
                <a:xfrm>
                  <a:off x="7215206" y="5000636"/>
                  <a:ext cx="1004906" cy="242890"/>
                </a:xfrm>
                <a:prstGeom prst="rect">
                  <a:avLst/>
                </a:prstGeom>
                <a:blipFill>
                  <a:blip r:embed="rId2"/>
                  <a:stretch>
                    <a:fillRect l="-1829" t="-5000" b="-52500"/>
                  </a:stretch>
                </a:blipFill>
                <a:ln w="9525">
                  <a:noFill/>
                  <a:miter lim="800000"/>
                  <a:headEnd/>
                  <a:tailEnd/>
                </a:ln>
              </p:spPr>
              <p:txBody>
                <a:bodyPr/>
                <a:lstStyle/>
                <a:p>
                  <a:r>
                    <a:rPr lang="en-US">
                      <a:noFill/>
                    </a:rPr>
                    <a:t> </a:t>
                  </a:r>
                </a:p>
              </p:txBody>
            </p:sp>
          </mc:Fallback>
        </mc:AlternateContent>
        <p:sp>
          <p:nvSpPr>
            <p:cNvPr id="16426" name="Text Box 96"/>
            <p:cNvSpPr txBox="1">
              <a:spLocks noChangeArrowheads="1"/>
            </p:cNvSpPr>
            <p:nvPr/>
          </p:nvSpPr>
          <p:spPr bwMode="auto">
            <a:xfrm>
              <a:off x="6638928" y="3714752"/>
              <a:ext cx="1004906" cy="242890"/>
            </a:xfrm>
            <a:prstGeom prst="rect">
              <a:avLst/>
            </a:prstGeom>
            <a:noFill/>
            <a:ln w="9525">
              <a:noFill/>
              <a:miter lim="800000"/>
              <a:headEnd/>
              <a:tailEnd/>
            </a:ln>
          </p:spPr>
          <p:txBody>
            <a:bodyPr/>
            <a:lstStyle/>
            <a:p>
              <a:r>
                <a:rPr lang="fr-FR" sz="1400" i="1"/>
                <a:t>B.S (web)</a:t>
              </a:r>
              <a:endParaRPr lang="fr-FR" sz="1400"/>
            </a:p>
          </p:txBody>
        </p:sp>
        <mc:AlternateContent xmlns:mc="http://schemas.openxmlformats.org/markup-compatibility/2006" xmlns:a14="http://schemas.microsoft.com/office/drawing/2010/main">
          <mc:Choice Requires="a14">
            <p:sp>
              <p:nvSpPr>
                <p:cNvPr id="16427" name="Text Box 96"/>
                <p:cNvSpPr txBox="1">
                  <a:spLocks noChangeArrowheads="1"/>
                </p:cNvSpPr>
                <p:nvPr/>
              </p:nvSpPr>
              <p:spPr bwMode="auto">
                <a:xfrm>
                  <a:off x="8184806" y="4819123"/>
                  <a:ext cx="1004906" cy="242890"/>
                </a:xfrm>
                <a:prstGeom prst="rect">
                  <a:avLst/>
                </a:prstGeom>
                <a:noFill/>
                <a:ln w="9525">
                  <a:noFill/>
                  <a:miter lim="800000"/>
                  <a:headEnd/>
                  <a:tailEnd/>
                </a:ln>
              </p:spPr>
              <p:txBody>
                <a:bodyPr/>
                <a:lstStyle/>
                <a:p>
                  <a:r>
                    <a:rPr lang="fr-FR" sz="1400" i="1" dirty="0"/>
                    <a:t>H.</a:t>
                  </a:r>
                  <a14:m>
                    <m:oMath xmlns:m="http://schemas.openxmlformats.org/officeDocument/2006/math">
                      <m:r>
                        <a:rPr lang="fr-FR" sz="1400" i="1" dirty="0">
                          <a:latin typeface="Cambria Math" panose="02040503050406030204" pitchFamily="18" charset="0"/>
                        </a:rPr>
                        <m:t>ℓ</m:t>
                      </m:r>
                    </m:oMath>
                  </a14:m>
                  <a:r>
                    <a:rPr lang="fr-FR" sz="1400" i="1" dirty="0"/>
                    <a:t> (At)</a:t>
                  </a:r>
                  <a:endParaRPr lang="fr-FR" sz="1400" dirty="0"/>
                </a:p>
              </p:txBody>
            </p:sp>
          </mc:Choice>
          <mc:Fallback xmlns="">
            <p:sp>
              <p:nvSpPr>
                <p:cNvPr id="16427" name="Text Box 96"/>
                <p:cNvSpPr txBox="1">
                  <a:spLocks noRot="1" noChangeAspect="1" noMove="1" noResize="1" noEditPoints="1" noAdjustHandles="1" noChangeArrowheads="1" noChangeShapeType="1" noTextEdit="1"/>
                </p:cNvSpPr>
                <p:nvPr/>
              </p:nvSpPr>
              <p:spPr bwMode="auto">
                <a:xfrm>
                  <a:off x="8184806" y="4819123"/>
                  <a:ext cx="1004906" cy="242890"/>
                </a:xfrm>
                <a:prstGeom prst="rect">
                  <a:avLst/>
                </a:prstGeom>
                <a:blipFill>
                  <a:blip r:embed="rId3"/>
                  <a:stretch>
                    <a:fillRect l="-1829" t="-5000" b="-52500"/>
                  </a:stretch>
                </a:blipFill>
                <a:ln w="9525">
                  <a:noFill/>
                  <a:miter lim="800000"/>
                  <a:headEnd/>
                  <a:tailEnd/>
                </a:ln>
              </p:spPr>
              <p:txBody>
                <a:bodyPr/>
                <a:lstStyle/>
                <a:p>
                  <a:r>
                    <a:rPr lang="fr-FR">
                      <a:noFill/>
                    </a:rPr>
                    <a:t> </a:t>
                  </a:r>
                </a:p>
              </p:txBody>
            </p:sp>
          </mc:Fallback>
        </mc:AlternateContent>
        <p:sp>
          <p:nvSpPr>
            <p:cNvPr id="16428" name="Text Box 96"/>
            <p:cNvSpPr txBox="1">
              <a:spLocks noChangeArrowheads="1"/>
            </p:cNvSpPr>
            <p:nvPr/>
          </p:nvSpPr>
          <p:spPr bwMode="auto">
            <a:xfrm>
              <a:off x="6370829" y="4952138"/>
              <a:ext cx="357190" cy="242890"/>
            </a:xfrm>
            <a:prstGeom prst="rect">
              <a:avLst/>
            </a:prstGeom>
            <a:noFill/>
            <a:ln w="9525">
              <a:noFill/>
              <a:miter lim="800000"/>
              <a:headEnd/>
              <a:tailEnd/>
            </a:ln>
          </p:spPr>
          <p:txBody>
            <a:bodyPr/>
            <a:lstStyle/>
            <a:p>
              <a:r>
                <a:rPr lang="fr-FR" sz="1400" i="1"/>
                <a:t>0</a:t>
              </a:r>
              <a:endParaRPr lang="fr-FR" sz="1400"/>
            </a:p>
          </p:txBody>
        </p:sp>
      </p:grpSp>
      <p:grpSp>
        <p:nvGrpSpPr>
          <p:cNvPr id="3" name="Groupe 81"/>
          <p:cNvGrpSpPr>
            <a:grpSpLocks/>
          </p:cNvGrpSpPr>
          <p:nvPr/>
        </p:nvGrpSpPr>
        <p:grpSpPr bwMode="auto">
          <a:xfrm>
            <a:off x="1356171" y="2132286"/>
            <a:ext cx="2725738" cy="1462087"/>
            <a:chOff x="2571736" y="3786190"/>
            <a:chExt cx="2726461" cy="1461561"/>
          </a:xfrm>
        </p:grpSpPr>
        <p:sp>
          <p:nvSpPr>
            <p:cNvPr id="16408" name="Line 85"/>
            <p:cNvSpPr>
              <a:spLocks noChangeShapeType="1"/>
            </p:cNvSpPr>
            <p:nvPr/>
          </p:nvSpPr>
          <p:spPr bwMode="auto">
            <a:xfrm flipV="1">
              <a:off x="2971788" y="3929066"/>
              <a:ext cx="0" cy="1143000"/>
            </a:xfrm>
            <a:prstGeom prst="line">
              <a:avLst/>
            </a:prstGeom>
            <a:noFill/>
            <a:ln w="9525">
              <a:solidFill>
                <a:srgbClr val="000000"/>
              </a:solidFill>
              <a:round/>
              <a:headEnd/>
              <a:tailEnd type="triangle" w="med" len="med"/>
            </a:ln>
          </p:spPr>
          <p:txBody>
            <a:bodyPr/>
            <a:lstStyle/>
            <a:p>
              <a:endParaRPr lang="fr-FR"/>
            </a:p>
          </p:txBody>
        </p:sp>
        <p:sp>
          <p:nvSpPr>
            <p:cNvPr id="16409" name="Line 86"/>
            <p:cNvSpPr>
              <a:spLocks noChangeShapeType="1"/>
            </p:cNvSpPr>
            <p:nvPr/>
          </p:nvSpPr>
          <p:spPr bwMode="auto">
            <a:xfrm>
              <a:off x="2857488" y="4957766"/>
              <a:ext cx="1485900" cy="0"/>
            </a:xfrm>
            <a:prstGeom prst="line">
              <a:avLst/>
            </a:prstGeom>
            <a:noFill/>
            <a:ln w="9525">
              <a:solidFill>
                <a:srgbClr val="000000"/>
              </a:solidFill>
              <a:round/>
              <a:headEnd/>
              <a:tailEnd type="triangle" w="med" len="med"/>
            </a:ln>
          </p:spPr>
          <p:txBody>
            <a:bodyPr/>
            <a:lstStyle/>
            <a:p>
              <a:endParaRPr lang="fr-FR"/>
            </a:p>
          </p:txBody>
        </p:sp>
        <p:sp>
          <p:nvSpPr>
            <p:cNvPr id="16410" name="Arc 87"/>
            <p:cNvSpPr>
              <a:spLocks/>
            </p:cNvSpPr>
            <p:nvPr/>
          </p:nvSpPr>
          <p:spPr bwMode="auto">
            <a:xfrm rot="10654306" flipV="1">
              <a:off x="2960676" y="4416428"/>
              <a:ext cx="1338262" cy="619125"/>
            </a:xfrm>
            <a:custGeom>
              <a:avLst/>
              <a:gdLst>
                <a:gd name="T0" fmla="*/ 0 w 23445"/>
                <a:gd name="T1" fmla="*/ 38700895 h 23402"/>
                <a:gd name="T2" fmla="*/ 2147483647 w 23445"/>
                <a:gd name="T3" fmla="*/ 2147483647 h 23402"/>
                <a:gd name="T4" fmla="*/ 2147483647 w 23445"/>
                <a:gd name="T5" fmla="*/ 2147483647 h 23402"/>
                <a:gd name="T6" fmla="*/ 0 60000 65536"/>
                <a:gd name="T7" fmla="*/ 0 60000 65536"/>
                <a:gd name="T8" fmla="*/ 0 60000 65536"/>
                <a:gd name="T9" fmla="*/ 0 w 23445"/>
                <a:gd name="T10" fmla="*/ 0 h 23402"/>
                <a:gd name="T11" fmla="*/ 23445 w 23445"/>
                <a:gd name="T12" fmla="*/ 23402 h 23402"/>
              </a:gdLst>
              <a:ahLst/>
              <a:cxnLst>
                <a:cxn ang="T6">
                  <a:pos x="T0" y="T1"/>
                </a:cxn>
                <a:cxn ang="T7">
                  <a:pos x="T2" y="T3"/>
                </a:cxn>
                <a:cxn ang="T8">
                  <a:pos x="T4" y="T5"/>
                </a:cxn>
              </a:cxnLst>
              <a:rect l="T9" t="T10" r="T11" b="T12"/>
              <a:pathLst>
                <a:path w="23445" h="23402" fill="none" extrusionOk="0">
                  <a:moveTo>
                    <a:pt x="-1" y="78"/>
                  </a:moveTo>
                  <a:cubicBezTo>
                    <a:pt x="613" y="26"/>
                    <a:pt x="1229" y="-1"/>
                    <a:pt x="1845" y="0"/>
                  </a:cubicBezTo>
                  <a:cubicBezTo>
                    <a:pt x="13774" y="0"/>
                    <a:pt x="23445" y="9670"/>
                    <a:pt x="23445" y="21600"/>
                  </a:cubicBezTo>
                  <a:cubicBezTo>
                    <a:pt x="23445" y="22201"/>
                    <a:pt x="23419" y="22802"/>
                    <a:pt x="23369" y="23401"/>
                  </a:cubicBezTo>
                </a:path>
                <a:path w="23445" h="23402" stroke="0" extrusionOk="0">
                  <a:moveTo>
                    <a:pt x="-1" y="78"/>
                  </a:moveTo>
                  <a:cubicBezTo>
                    <a:pt x="613" y="26"/>
                    <a:pt x="1229" y="-1"/>
                    <a:pt x="1845" y="0"/>
                  </a:cubicBezTo>
                  <a:cubicBezTo>
                    <a:pt x="13774" y="0"/>
                    <a:pt x="23445" y="9670"/>
                    <a:pt x="23445" y="21600"/>
                  </a:cubicBezTo>
                  <a:cubicBezTo>
                    <a:pt x="23445" y="22201"/>
                    <a:pt x="23419" y="22802"/>
                    <a:pt x="23369" y="23401"/>
                  </a:cubicBezTo>
                  <a:lnTo>
                    <a:pt x="1845" y="21600"/>
                  </a:lnTo>
                  <a:close/>
                </a:path>
              </a:pathLst>
            </a:custGeom>
            <a:noFill/>
            <a:ln w="9525">
              <a:solidFill>
                <a:srgbClr val="000000"/>
              </a:solidFill>
              <a:round/>
              <a:headEnd/>
              <a:tailEnd/>
            </a:ln>
          </p:spPr>
          <p:txBody>
            <a:bodyPr/>
            <a:lstStyle/>
            <a:p>
              <a:endParaRPr lang="fr-FR"/>
            </a:p>
          </p:txBody>
        </p:sp>
        <p:sp>
          <p:nvSpPr>
            <p:cNvPr id="16411" name="Line 88"/>
            <p:cNvSpPr>
              <a:spLocks noChangeShapeType="1"/>
            </p:cNvSpPr>
            <p:nvPr/>
          </p:nvSpPr>
          <p:spPr bwMode="auto">
            <a:xfrm>
              <a:off x="3543288" y="4500566"/>
              <a:ext cx="0" cy="457200"/>
            </a:xfrm>
            <a:prstGeom prst="line">
              <a:avLst/>
            </a:prstGeom>
            <a:noFill/>
            <a:ln w="9525">
              <a:solidFill>
                <a:srgbClr val="000000"/>
              </a:solidFill>
              <a:prstDash val="dash"/>
              <a:round/>
              <a:headEnd/>
              <a:tailEnd/>
            </a:ln>
          </p:spPr>
          <p:txBody>
            <a:bodyPr/>
            <a:lstStyle/>
            <a:p>
              <a:endParaRPr lang="fr-FR"/>
            </a:p>
          </p:txBody>
        </p:sp>
        <p:sp>
          <p:nvSpPr>
            <p:cNvPr id="16412" name="Line 89"/>
            <p:cNvSpPr>
              <a:spLocks noChangeShapeType="1"/>
            </p:cNvSpPr>
            <p:nvPr/>
          </p:nvSpPr>
          <p:spPr bwMode="auto">
            <a:xfrm flipH="1">
              <a:off x="2971788" y="4500566"/>
              <a:ext cx="571500" cy="0"/>
            </a:xfrm>
            <a:prstGeom prst="line">
              <a:avLst/>
            </a:prstGeom>
            <a:noFill/>
            <a:ln w="9525">
              <a:solidFill>
                <a:srgbClr val="000000"/>
              </a:solidFill>
              <a:prstDash val="dash"/>
              <a:round/>
              <a:headEnd/>
              <a:tailEnd/>
            </a:ln>
          </p:spPr>
          <p:txBody>
            <a:bodyPr/>
            <a:lstStyle/>
            <a:p>
              <a:endParaRPr lang="fr-FR"/>
            </a:p>
          </p:txBody>
        </p:sp>
        <p:sp>
          <p:nvSpPr>
            <p:cNvPr id="16413" name="Text Box 96"/>
            <p:cNvSpPr txBox="1">
              <a:spLocks noChangeArrowheads="1"/>
            </p:cNvSpPr>
            <p:nvPr/>
          </p:nvSpPr>
          <p:spPr bwMode="auto">
            <a:xfrm>
              <a:off x="2571736" y="4329118"/>
              <a:ext cx="500066" cy="314328"/>
            </a:xfrm>
            <a:prstGeom prst="rect">
              <a:avLst/>
            </a:prstGeom>
            <a:noFill/>
            <a:ln w="9525">
              <a:noFill/>
              <a:miter lim="800000"/>
              <a:headEnd/>
              <a:tailEnd/>
            </a:ln>
          </p:spPr>
          <p:txBody>
            <a:bodyPr/>
            <a:lstStyle/>
            <a:p>
              <a:r>
                <a:rPr lang="fr-FR" sz="1400" i="1"/>
                <a:t>M’’</a:t>
              </a:r>
              <a:endParaRPr lang="fr-FR" sz="1400"/>
            </a:p>
          </p:txBody>
        </p:sp>
        <p:sp>
          <p:nvSpPr>
            <p:cNvPr id="16414" name="Text Box 96"/>
            <p:cNvSpPr txBox="1">
              <a:spLocks noChangeArrowheads="1"/>
            </p:cNvSpPr>
            <p:nvPr/>
          </p:nvSpPr>
          <p:spPr bwMode="auto">
            <a:xfrm>
              <a:off x="2928926" y="3786190"/>
              <a:ext cx="1004906" cy="242890"/>
            </a:xfrm>
            <a:prstGeom prst="rect">
              <a:avLst/>
            </a:prstGeom>
            <a:noFill/>
            <a:ln w="9525">
              <a:noFill/>
              <a:miter lim="800000"/>
              <a:headEnd/>
              <a:tailEnd/>
            </a:ln>
          </p:spPr>
          <p:txBody>
            <a:bodyPr/>
            <a:lstStyle/>
            <a:p>
              <a:r>
                <a:rPr lang="fr-FR" sz="1400" i="1"/>
                <a:t>B(T)</a:t>
              </a:r>
              <a:endParaRPr lang="fr-FR" sz="1400"/>
            </a:p>
          </p:txBody>
        </p:sp>
        <p:sp>
          <p:nvSpPr>
            <p:cNvPr id="16415" name="Text Box 96"/>
            <p:cNvSpPr txBox="1">
              <a:spLocks noChangeArrowheads="1"/>
            </p:cNvSpPr>
            <p:nvPr/>
          </p:nvSpPr>
          <p:spPr bwMode="auto">
            <a:xfrm>
              <a:off x="2714612" y="4929198"/>
              <a:ext cx="357190" cy="242890"/>
            </a:xfrm>
            <a:prstGeom prst="rect">
              <a:avLst/>
            </a:prstGeom>
            <a:noFill/>
            <a:ln w="9525">
              <a:noFill/>
              <a:miter lim="800000"/>
              <a:headEnd/>
              <a:tailEnd/>
            </a:ln>
          </p:spPr>
          <p:txBody>
            <a:bodyPr/>
            <a:lstStyle/>
            <a:p>
              <a:r>
                <a:rPr lang="fr-FR" sz="1400" i="1"/>
                <a:t>O</a:t>
              </a:r>
              <a:endParaRPr lang="fr-FR" sz="1400"/>
            </a:p>
          </p:txBody>
        </p:sp>
        <p:sp>
          <p:nvSpPr>
            <p:cNvPr id="16416" name="Text Box 96"/>
            <p:cNvSpPr txBox="1">
              <a:spLocks noChangeArrowheads="1"/>
            </p:cNvSpPr>
            <p:nvPr/>
          </p:nvSpPr>
          <p:spPr bwMode="auto">
            <a:xfrm>
              <a:off x="3376269" y="4933423"/>
              <a:ext cx="500066" cy="314328"/>
            </a:xfrm>
            <a:prstGeom prst="rect">
              <a:avLst/>
            </a:prstGeom>
            <a:noFill/>
            <a:ln w="9525">
              <a:noFill/>
              <a:miter lim="800000"/>
              <a:headEnd/>
              <a:tailEnd/>
            </a:ln>
          </p:spPr>
          <p:txBody>
            <a:bodyPr/>
            <a:lstStyle/>
            <a:p>
              <a:r>
                <a:rPr lang="fr-FR" sz="1400" i="1"/>
                <a:t>M’</a:t>
              </a:r>
              <a:endParaRPr lang="fr-FR" sz="1400"/>
            </a:p>
          </p:txBody>
        </p:sp>
        <p:sp>
          <p:nvSpPr>
            <p:cNvPr id="16417" name="Text Box 96"/>
            <p:cNvSpPr txBox="1">
              <a:spLocks noChangeArrowheads="1"/>
            </p:cNvSpPr>
            <p:nvPr/>
          </p:nvSpPr>
          <p:spPr bwMode="auto">
            <a:xfrm>
              <a:off x="4293291" y="4824959"/>
              <a:ext cx="1004906" cy="242890"/>
            </a:xfrm>
            <a:prstGeom prst="rect">
              <a:avLst/>
            </a:prstGeom>
            <a:noFill/>
            <a:ln w="9525">
              <a:noFill/>
              <a:miter lim="800000"/>
              <a:headEnd/>
              <a:tailEnd/>
            </a:ln>
          </p:spPr>
          <p:txBody>
            <a:bodyPr/>
            <a:lstStyle/>
            <a:p>
              <a:r>
                <a:rPr lang="fr-FR" sz="1400" i="1"/>
                <a:t>H (At/m)</a:t>
              </a:r>
              <a:endParaRPr lang="fr-FR" sz="1400"/>
            </a:p>
          </p:txBody>
        </p:sp>
      </p:grpSp>
      <mc:AlternateContent xmlns:mc="http://schemas.openxmlformats.org/markup-compatibility/2006" xmlns:a14="http://schemas.microsoft.com/office/drawing/2010/main">
        <mc:Choice Requires="a14">
          <p:sp>
            <p:nvSpPr>
              <p:cNvPr id="16407" name="ZoneTexte 83"/>
              <p:cNvSpPr txBox="1">
                <a:spLocks noChangeArrowheads="1"/>
              </p:cNvSpPr>
              <p:nvPr/>
            </p:nvSpPr>
            <p:spPr bwMode="auto">
              <a:xfrm>
                <a:off x="890004" y="4385473"/>
                <a:ext cx="7647508" cy="1754326"/>
              </a:xfrm>
              <a:prstGeom prst="rect">
                <a:avLst/>
              </a:prstGeom>
              <a:noFill/>
              <a:ln w="9525">
                <a:noFill/>
                <a:miter lim="800000"/>
                <a:headEnd/>
                <a:tailEnd/>
              </a:ln>
            </p:spPr>
            <p:txBody>
              <a:bodyPr wrap="square">
                <a:spAutoFit/>
              </a:bodyPr>
              <a:lstStyle/>
              <a:p>
                <a:pPr algn="just"/>
                <a:r>
                  <a:rPr lang="fr-FR" dirty="0"/>
                  <a:t>Pour obtenir dans cet élément une induction </a:t>
                </a:r>
                <a14:m>
                  <m:oMath xmlns:m="http://schemas.openxmlformats.org/officeDocument/2006/math">
                    <m:r>
                      <a:rPr lang="fr-FR" i="1" dirty="0" smtClean="0">
                        <a:latin typeface="Cambria Math" panose="02040503050406030204" pitchFamily="18" charset="0"/>
                      </a:rPr>
                      <m:t>𝐵</m:t>
                    </m:r>
                    <m:r>
                      <a:rPr lang="fr-FR" i="1" dirty="0" smtClean="0">
                        <a:latin typeface="Cambria Math" panose="02040503050406030204" pitchFamily="18" charset="0"/>
                      </a:rPr>
                      <m:t>=</m:t>
                    </m:r>
                    <m:r>
                      <a:rPr lang="fr-FR" i="1" dirty="0" smtClean="0">
                        <a:latin typeface="Cambria Math" panose="02040503050406030204" pitchFamily="18" charset="0"/>
                      </a:rPr>
                      <m:t>𝑂𝑀</m:t>
                    </m:r>
                    <m:r>
                      <a:rPr lang="fr-FR" i="1" dirty="0" smtClean="0">
                        <a:latin typeface="Cambria Math" panose="02040503050406030204" pitchFamily="18" charset="0"/>
                      </a:rPr>
                      <m:t>′′</m:t>
                    </m:r>
                  </m:oMath>
                </a14:m>
                <a:r>
                  <a:rPr lang="fr-FR" dirty="0"/>
                  <a:t>, il faut lui appliquer un champ </a:t>
                </a:r>
                <a14:m>
                  <m:oMath xmlns:m="http://schemas.openxmlformats.org/officeDocument/2006/math">
                    <m:r>
                      <a:rPr lang="fr-FR" i="1" dirty="0" smtClean="0">
                        <a:latin typeface="Cambria Math" panose="02040503050406030204" pitchFamily="18" charset="0"/>
                      </a:rPr>
                      <m:t>𝐻</m:t>
                    </m:r>
                    <m:r>
                      <a:rPr lang="fr-FR" i="1" dirty="0" smtClean="0">
                        <a:latin typeface="Cambria Math" panose="02040503050406030204" pitchFamily="18" charset="0"/>
                      </a:rPr>
                      <m:t>=</m:t>
                    </m:r>
                    <m:r>
                      <a:rPr lang="fr-FR" i="1" dirty="0" smtClean="0">
                        <a:latin typeface="Cambria Math" panose="02040503050406030204" pitchFamily="18" charset="0"/>
                      </a:rPr>
                      <m:t>𝑂𝑀</m:t>
                    </m:r>
                    <m:r>
                      <a:rPr lang="fr-FR" i="1" dirty="0" smtClean="0">
                        <a:latin typeface="Cambria Math" panose="02040503050406030204" pitchFamily="18" charset="0"/>
                      </a:rPr>
                      <m:t>′</m:t>
                    </m:r>
                  </m:oMath>
                </a14:m>
                <a:r>
                  <a:rPr lang="fr-FR" dirty="0"/>
                  <a:t>. Donc pour la totalité de la longueur </a:t>
                </a:r>
                <a14:m>
                  <m:oMath xmlns:m="http://schemas.openxmlformats.org/officeDocument/2006/math">
                    <m:r>
                      <a:rPr lang="fr-FR" i="1" dirty="0" smtClean="0">
                        <a:latin typeface="Cambria Math" panose="02040503050406030204" pitchFamily="18" charset="0"/>
                      </a:rPr>
                      <m:t>ℓ</m:t>
                    </m:r>
                  </m:oMath>
                </a14:m>
                <a:r>
                  <a:rPr lang="fr-FR" dirty="0"/>
                  <a:t>, il faut une </a:t>
                </a:r>
                <a:r>
                  <a:rPr lang="fr-FR" dirty="0" err="1"/>
                  <a:t>ddp</a:t>
                </a:r>
                <a:r>
                  <a:rPr lang="fr-FR" dirty="0"/>
                  <a:t> </a:t>
                </a:r>
                <a14:m>
                  <m:oMath xmlns:m="http://schemas.openxmlformats.org/officeDocument/2006/math">
                    <m:r>
                      <a:rPr lang="fr-FR" i="1" dirty="0" smtClean="0">
                        <a:latin typeface="Cambria Math" panose="02040503050406030204" pitchFamily="18" charset="0"/>
                      </a:rPr>
                      <m:t>𝐻</m:t>
                    </m:r>
                    <m:r>
                      <a:rPr lang="fr-FR" i="1" dirty="0" smtClean="0">
                        <a:latin typeface="Cambria Math" panose="02040503050406030204" pitchFamily="18" charset="0"/>
                      </a:rPr>
                      <m:t>.ℓ=</m:t>
                    </m:r>
                    <m:r>
                      <a:rPr lang="fr-FR" i="1" dirty="0" smtClean="0">
                        <a:latin typeface="Cambria Math" panose="02040503050406030204" pitchFamily="18" charset="0"/>
                      </a:rPr>
                      <m:t>𝑂𝑀</m:t>
                    </m:r>
                    <m:r>
                      <a:rPr lang="fr-FR" i="1" dirty="0" smtClean="0">
                        <a:latin typeface="Cambria Math" panose="02040503050406030204" pitchFamily="18" charset="0"/>
                      </a:rPr>
                      <m:t>′.ℓ</m:t>
                    </m:r>
                  </m:oMath>
                </a14:m>
                <a:r>
                  <a:rPr lang="fr-FR" dirty="0"/>
                  <a:t>  pour que la section </a:t>
                </a:r>
                <a14:m>
                  <m:oMath xmlns:m="http://schemas.openxmlformats.org/officeDocument/2006/math">
                    <m:r>
                      <a:rPr lang="fr-FR" i="1" dirty="0" smtClean="0">
                        <a:latin typeface="Cambria Math" panose="02040503050406030204" pitchFamily="18" charset="0"/>
                      </a:rPr>
                      <m:t>𝑆</m:t>
                    </m:r>
                  </m:oMath>
                </a14:m>
                <a:r>
                  <a:rPr lang="fr-FR" dirty="0"/>
                  <a:t> soit traversée par le flux :</a:t>
                </a:r>
              </a:p>
              <a:p>
                <a:pPr algn="ctr"/>
                <a:r>
                  <a:rPr lang="fr-FR" dirty="0"/>
                  <a:t> </a:t>
                </a:r>
                <a:endParaRPr lang="en-US"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Ф = </m:t>
                      </m:r>
                      <m:r>
                        <a:rPr lang="fr-FR" i="1" dirty="0" smtClean="0">
                          <a:latin typeface="Cambria Math" panose="02040503050406030204" pitchFamily="18" charset="0"/>
                        </a:rPr>
                        <m:t>𝐵</m:t>
                      </m:r>
                      <m:r>
                        <a:rPr lang="fr-FR" i="1" dirty="0" smtClean="0">
                          <a:latin typeface="Cambria Math" panose="02040503050406030204" pitchFamily="18" charset="0"/>
                        </a:rPr>
                        <m:t>.</m:t>
                      </m:r>
                      <m:r>
                        <a:rPr lang="fr-FR" i="1" dirty="0" smtClean="0">
                          <a:latin typeface="Cambria Math" panose="02040503050406030204" pitchFamily="18" charset="0"/>
                        </a:rPr>
                        <m:t>𝑆</m:t>
                      </m:r>
                      <m:r>
                        <a:rPr lang="fr-FR" i="1" dirty="0" smtClean="0">
                          <a:latin typeface="Cambria Math" panose="02040503050406030204" pitchFamily="18" charset="0"/>
                        </a:rPr>
                        <m:t> = </m:t>
                      </m:r>
                      <m:r>
                        <a:rPr lang="fr-FR" i="1" dirty="0" smtClean="0">
                          <a:latin typeface="Cambria Math" panose="02040503050406030204" pitchFamily="18" charset="0"/>
                        </a:rPr>
                        <m:t>𝑂𝑀</m:t>
                      </m:r>
                      <m:r>
                        <a:rPr lang="fr-FR" i="1" dirty="0" smtClean="0">
                          <a:latin typeface="Cambria Math" panose="02040503050406030204" pitchFamily="18" charset="0"/>
                        </a:rPr>
                        <m:t>′′.</m:t>
                      </m:r>
                      <m:r>
                        <a:rPr lang="fr-FR" i="1" dirty="0" smtClean="0">
                          <a:latin typeface="Cambria Math" panose="02040503050406030204" pitchFamily="18" charset="0"/>
                        </a:rPr>
                        <m:t>𝑆</m:t>
                      </m:r>
                    </m:oMath>
                  </m:oMathPara>
                </a14:m>
                <a:endParaRPr lang="fr-FR" dirty="0"/>
              </a:p>
              <a:p>
                <a:pPr algn="just"/>
                <a:endParaRPr lang="fr-FR" dirty="0"/>
              </a:p>
            </p:txBody>
          </p:sp>
        </mc:Choice>
        <mc:Fallback xmlns="">
          <p:sp>
            <p:nvSpPr>
              <p:cNvPr id="16407" name="ZoneTexte 83"/>
              <p:cNvSpPr txBox="1">
                <a:spLocks noRot="1" noChangeAspect="1" noMove="1" noResize="1" noEditPoints="1" noAdjustHandles="1" noChangeArrowheads="1" noChangeShapeType="1" noTextEdit="1"/>
              </p:cNvSpPr>
              <p:nvPr/>
            </p:nvSpPr>
            <p:spPr bwMode="auto">
              <a:xfrm>
                <a:off x="890004" y="4385473"/>
                <a:ext cx="7647508" cy="1754326"/>
              </a:xfrm>
              <a:prstGeom prst="rect">
                <a:avLst/>
              </a:prstGeom>
              <a:blipFill>
                <a:blip r:embed="rId4"/>
                <a:stretch>
                  <a:fillRect l="-717" t="-1736" r="-558"/>
                </a:stretch>
              </a:blipFill>
              <a:ln w="9525">
                <a:noFill/>
                <a:miter lim="800000"/>
                <a:headEnd/>
                <a:tailEnd/>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17FD7C-DAF5-452F-AE27-34CA8C632D93}"/>
              </a:ext>
            </a:extLst>
          </p:cNvPr>
          <p:cNvSpPr>
            <a:spLocks noGrp="1"/>
          </p:cNvSpPr>
          <p:nvPr>
            <p:ph type="sldNum" sz="quarter" idx="12"/>
          </p:nvPr>
        </p:nvSpPr>
        <p:spPr/>
        <p:txBody>
          <a:bodyPr/>
          <a:lstStyle/>
          <a:p>
            <a:pPr>
              <a:defRPr/>
            </a:pPr>
            <a:fld id="{71219859-84F9-4747-A32E-D3EFB9248F10}" type="slidenum">
              <a:rPr lang="fr-FR" smtClean="0">
                <a:solidFill>
                  <a:schemeClr val="tx1"/>
                </a:solidFill>
              </a:rPr>
              <a:pPr>
                <a:defRPr/>
              </a:pPr>
              <a:t>23</a:t>
            </a:fld>
            <a:endParaRPr lang="fr-FR">
              <a:solidFill>
                <a:schemeClr val="tx1"/>
              </a:solidFill>
            </a:endParaRPr>
          </a:p>
        </p:txBody>
      </p:sp>
    </p:spTree>
    <p:extLst>
      <p:ext uri="{BB962C8B-B14F-4D97-AF65-F5344CB8AC3E}">
        <p14:creationId xmlns:p14="http://schemas.microsoft.com/office/powerpoint/2010/main" val="196957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407">
                                            <p:txEl>
                                              <p:pRg st="0" end="0"/>
                                            </p:txEl>
                                          </p:spTgt>
                                        </p:tgtEl>
                                        <p:attrNameLst>
                                          <p:attrName>style.visibility</p:attrName>
                                        </p:attrNameLst>
                                      </p:cBhvr>
                                      <p:to>
                                        <p:strVal val="visible"/>
                                      </p:to>
                                    </p:set>
                                    <p:animEffect transition="in" filter="checkerboard(across)">
                                      <p:cBhvr>
                                        <p:cTn id="12" dur="500"/>
                                        <p:tgtEl>
                                          <p:spTgt spid="164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407">
                                            <p:txEl>
                                              <p:pRg st="1" end="1"/>
                                            </p:txEl>
                                          </p:spTgt>
                                        </p:tgtEl>
                                        <p:attrNameLst>
                                          <p:attrName>style.visibility</p:attrName>
                                        </p:attrNameLst>
                                      </p:cBhvr>
                                      <p:to>
                                        <p:strVal val="visible"/>
                                      </p:to>
                                    </p:set>
                                    <p:animEffect transition="in" filter="checkerboard(across)">
                                      <p:cBhvr>
                                        <p:cTn id="17" dur="500"/>
                                        <p:tgtEl>
                                          <p:spTgt spid="164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407">
                                            <p:txEl>
                                              <p:pRg st="2" end="2"/>
                                            </p:txEl>
                                          </p:spTgt>
                                        </p:tgtEl>
                                        <p:attrNameLst>
                                          <p:attrName>style.visibility</p:attrName>
                                        </p:attrNameLst>
                                      </p:cBhvr>
                                      <p:to>
                                        <p:strVal val="visible"/>
                                      </p:to>
                                    </p:set>
                                    <p:animEffect transition="in" filter="checkerboard(across)">
                                      <p:cBhvr>
                                        <p:cTn id="22" dur="500"/>
                                        <p:tgtEl>
                                          <p:spTgt spid="16407">
                                            <p:txEl>
                                              <p:pRg st="2" end="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Etude des circuits magnétiques sans fuites</a:t>
            </a:r>
            <a:br>
              <a:rPr lang="fr-FR" sz="3400" b="1" dirty="0"/>
            </a:br>
            <a:r>
              <a:rPr lang="fr-FR" sz="3400" b="1" i="1" dirty="0"/>
              <a:t> </a:t>
            </a:r>
            <a:endParaRPr lang="fr-FR" sz="3400" b="1" dirty="0"/>
          </a:p>
        </p:txBody>
      </p:sp>
      <p:sp>
        <p:nvSpPr>
          <p:cNvPr id="16407" name="ZoneTexte 83"/>
          <p:cNvSpPr txBox="1">
            <a:spLocks noChangeArrowheads="1"/>
          </p:cNvSpPr>
          <p:nvPr/>
        </p:nvSpPr>
        <p:spPr bwMode="auto">
          <a:xfrm>
            <a:off x="748245" y="1439400"/>
            <a:ext cx="7647508" cy="1754326"/>
          </a:xfrm>
          <a:prstGeom prst="rect">
            <a:avLst/>
          </a:prstGeom>
          <a:noFill/>
          <a:ln w="9525">
            <a:noFill/>
            <a:miter lim="800000"/>
            <a:headEnd/>
            <a:tailEnd/>
          </a:ln>
        </p:spPr>
        <p:txBody>
          <a:bodyPr wrap="square">
            <a:spAutoFit/>
          </a:bodyPr>
          <a:lstStyle/>
          <a:p>
            <a:pPr algn="just"/>
            <a:r>
              <a:rPr lang="fr-FR" dirty="0"/>
              <a:t>Un circuit est dit hétérogène dès lors qu’il est constitué de matériaux différents ou de géométries à sections variables.</a:t>
            </a:r>
          </a:p>
          <a:p>
            <a:pPr algn="just"/>
            <a:endParaRPr lang="fr-FR" dirty="0"/>
          </a:p>
          <a:p>
            <a:pPr algn="just"/>
            <a:r>
              <a:rPr lang="fr-FR" dirty="0"/>
              <a:t>La méthodologie va consister, comme dans un circuit électrique, à utiliser les associations connues de réluctances afin de calculer les différentes grandeurs.</a:t>
            </a:r>
          </a:p>
        </p:txBody>
      </p:sp>
      <p:sp>
        <p:nvSpPr>
          <p:cNvPr id="4" name="Slide Number Placeholder 3">
            <a:extLst>
              <a:ext uri="{FF2B5EF4-FFF2-40B4-BE49-F238E27FC236}">
                <a16:creationId xmlns:a16="http://schemas.microsoft.com/office/drawing/2014/main" id="{3017FD7C-DAF5-452F-AE27-34CA8C632D93}"/>
              </a:ext>
            </a:extLst>
          </p:cNvPr>
          <p:cNvSpPr>
            <a:spLocks noGrp="1"/>
          </p:cNvSpPr>
          <p:nvPr>
            <p:ph type="sldNum" sz="quarter" idx="12"/>
          </p:nvPr>
        </p:nvSpPr>
        <p:spPr/>
        <p:txBody>
          <a:bodyPr/>
          <a:lstStyle/>
          <a:p>
            <a:pPr>
              <a:defRPr/>
            </a:pPr>
            <a:fld id="{71219859-84F9-4747-A32E-D3EFB9248F10}" type="slidenum">
              <a:rPr lang="fr-FR" smtClean="0">
                <a:solidFill>
                  <a:schemeClr val="tx1"/>
                </a:solidFill>
              </a:rPr>
              <a:pPr>
                <a:defRPr/>
              </a:pPr>
              <a:t>24</a:t>
            </a:fld>
            <a:endParaRPr lang="fr-FR">
              <a:solidFill>
                <a:schemeClr val="tx1"/>
              </a:solidFill>
            </a:endParaRPr>
          </a:p>
        </p:txBody>
      </p:sp>
      <p:pic>
        <p:nvPicPr>
          <p:cNvPr id="6" name="Picture 5">
            <a:extLst>
              <a:ext uri="{FF2B5EF4-FFF2-40B4-BE49-F238E27FC236}">
                <a16:creationId xmlns:a16="http://schemas.microsoft.com/office/drawing/2014/main" id="{021614CD-CA7A-403D-8E13-8750318D424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925671" y="3294513"/>
            <a:ext cx="5292657" cy="3446855"/>
          </a:xfrm>
          <a:prstGeom prst="rect">
            <a:avLst/>
          </a:prstGeom>
        </p:spPr>
      </p:pic>
    </p:spTree>
    <p:extLst>
      <p:ext uri="{BB962C8B-B14F-4D97-AF65-F5344CB8AC3E}">
        <p14:creationId xmlns:p14="http://schemas.microsoft.com/office/powerpoint/2010/main" val="3532550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407">
                                            <p:txEl>
                                              <p:pRg st="0" end="0"/>
                                            </p:txEl>
                                          </p:spTgt>
                                        </p:tgtEl>
                                        <p:attrNameLst>
                                          <p:attrName>style.visibility</p:attrName>
                                        </p:attrNameLst>
                                      </p:cBhvr>
                                      <p:to>
                                        <p:strVal val="visible"/>
                                      </p:to>
                                    </p:set>
                                    <p:animEffect transition="in" filter="checkerboard(across)">
                                      <p:cBhvr>
                                        <p:cTn id="7" dur="500"/>
                                        <p:tgtEl>
                                          <p:spTgt spid="164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407">
                                            <p:txEl>
                                              <p:pRg st="2" end="2"/>
                                            </p:txEl>
                                          </p:spTgt>
                                        </p:tgtEl>
                                        <p:attrNameLst>
                                          <p:attrName>style.visibility</p:attrName>
                                        </p:attrNameLst>
                                      </p:cBhvr>
                                      <p:to>
                                        <p:strVal val="visible"/>
                                      </p:to>
                                    </p:set>
                                    <p:animEffect transition="in" filter="checkerboard(across)">
                                      <p:cBhvr>
                                        <p:cTn id="12" dur="500"/>
                                        <p:tgtEl>
                                          <p:spTgt spid="164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7412" name="ZoneTexte 7"/>
          <p:cNvSpPr txBox="1">
            <a:spLocks noChangeArrowheads="1"/>
          </p:cNvSpPr>
          <p:nvPr/>
        </p:nvSpPr>
        <p:spPr bwMode="auto">
          <a:xfrm>
            <a:off x="863588" y="2020165"/>
            <a:ext cx="7416824" cy="2862322"/>
          </a:xfrm>
          <a:prstGeom prst="rect">
            <a:avLst/>
          </a:prstGeom>
          <a:noFill/>
          <a:ln w="9525">
            <a:noFill/>
            <a:miter lim="800000"/>
            <a:headEnd/>
            <a:tailEnd/>
          </a:ln>
        </p:spPr>
        <p:txBody>
          <a:bodyPr wrap="square">
            <a:spAutoFit/>
          </a:bodyPr>
          <a:lstStyle/>
          <a:p>
            <a:pPr algn="just"/>
            <a:r>
              <a:rPr lang="fr-FR" dirty="0"/>
              <a:t>Dans le cas d’une association d’éléments on applique les résultats suivants :</a:t>
            </a:r>
          </a:p>
          <a:p>
            <a:pPr algn="just"/>
            <a:endParaRPr lang="fr-FR" dirty="0"/>
          </a:p>
          <a:p>
            <a:pPr marL="285750" indent="-285750" algn="just">
              <a:buFont typeface="Arial" panose="020B0604020202020204" pitchFamily="34" charset="0"/>
              <a:buChar char="•"/>
            </a:pPr>
            <a:r>
              <a:rPr lang="fr-FR" dirty="0"/>
              <a:t>Dans une association série les </a:t>
            </a:r>
            <a:r>
              <a:rPr lang="fr-FR" dirty="0" err="1"/>
              <a:t>ddp</a:t>
            </a:r>
            <a:r>
              <a:rPr lang="fr-FR" dirty="0"/>
              <a:t> magnétiques s’ajoutent à flux constant (somme graphique horizontale).</a:t>
            </a:r>
          </a:p>
          <a:p>
            <a:pPr algn="just"/>
            <a:endParaRPr lang="fr-FR" dirty="0"/>
          </a:p>
          <a:p>
            <a:pPr marL="285750" indent="-285750" algn="just">
              <a:buFont typeface="Arial" panose="020B0604020202020204" pitchFamily="34" charset="0"/>
              <a:buChar char="•"/>
            </a:pPr>
            <a:r>
              <a:rPr lang="fr-FR" dirty="0"/>
              <a:t>Dans une association parallèle les flux s’ajoutent à </a:t>
            </a:r>
            <a:r>
              <a:rPr lang="fr-FR" dirty="0" err="1"/>
              <a:t>ddp</a:t>
            </a:r>
            <a:r>
              <a:rPr lang="fr-FR" dirty="0"/>
              <a:t> magnétique constante. (somme graphique verticale).</a:t>
            </a:r>
          </a:p>
          <a:p>
            <a:pPr algn="just"/>
            <a:endParaRPr lang="fr-FR" dirty="0"/>
          </a:p>
          <a:p>
            <a:pPr algn="just"/>
            <a:endParaRPr lang="fr-FR" dirty="0"/>
          </a:p>
        </p:txBody>
      </p:sp>
      <p:sp>
        <p:nvSpPr>
          <p:cNvPr id="2" name="Slide Number Placeholder 1">
            <a:extLst>
              <a:ext uri="{FF2B5EF4-FFF2-40B4-BE49-F238E27FC236}">
                <a16:creationId xmlns:a16="http://schemas.microsoft.com/office/drawing/2014/main" id="{30E2EDC3-4D12-4EEE-8765-14071B7C3CC0}"/>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25</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8436" name="ZoneTexte 7"/>
          <p:cNvSpPr txBox="1">
            <a:spLocks noChangeArrowheads="1"/>
          </p:cNvSpPr>
          <p:nvPr/>
        </p:nvSpPr>
        <p:spPr bwMode="auto">
          <a:xfrm>
            <a:off x="755579" y="1143000"/>
            <a:ext cx="7344810" cy="1477328"/>
          </a:xfrm>
          <a:prstGeom prst="rect">
            <a:avLst/>
          </a:prstGeom>
          <a:noFill/>
          <a:ln w="9525">
            <a:noFill/>
            <a:miter lim="800000"/>
            <a:headEnd/>
            <a:tailEnd/>
          </a:ln>
        </p:spPr>
        <p:txBody>
          <a:bodyPr wrap="square">
            <a:spAutoFit/>
          </a:bodyPr>
          <a:lstStyle/>
          <a:p>
            <a:r>
              <a:rPr lang="fr-FR" b="1" u="sng" dirty="0"/>
              <a:t>Application : </a:t>
            </a:r>
          </a:p>
          <a:p>
            <a:endParaRPr lang="fr-FR" b="1" u="sng" dirty="0"/>
          </a:p>
          <a:p>
            <a:pPr algn="just"/>
            <a:r>
              <a:rPr lang="fr-FR" b="1" dirty="0"/>
              <a:t>1. Circuit magnétique constitué d’éléments en série :</a:t>
            </a:r>
          </a:p>
          <a:p>
            <a:pPr algn="just"/>
            <a:r>
              <a:rPr lang="fr-FR" dirty="0"/>
              <a:t>Considérons 3 éléments d’un circuit magnétique, montés en série, de caractéristiques partielles respectives C</a:t>
            </a:r>
            <a:r>
              <a:rPr lang="fr-FR" baseline="-25000" dirty="0"/>
              <a:t>1</a:t>
            </a:r>
            <a:r>
              <a:rPr lang="fr-FR" dirty="0"/>
              <a:t>, C</a:t>
            </a:r>
            <a:r>
              <a:rPr lang="fr-FR" baseline="-25000" dirty="0"/>
              <a:t>2</a:t>
            </a:r>
            <a:r>
              <a:rPr lang="fr-FR" dirty="0"/>
              <a:t>, C</a:t>
            </a:r>
            <a:r>
              <a:rPr lang="fr-FR" baseline="-25000" dirty="0"/>
              <a:t>3</a:t>
            </a:r>
            <a:r>
              <a:rPr lang="fr-FR" dirty="0"/>
              <a:t> </a:t>
            </a:r>
          </a:p>
        </p:txBody>
      </p:sp>
      <mc:AlternateContent xmlns:mc="http://schemas.openxmlformats.org/markup-compatibility/2006" xmlns:a14="http://schemas.microsoft.com/office/drawing/2010/main">
        <mc:Choice Requires="a14">
          <p:sp>
            <p:nvSpPr>
              <p:cNvPr id="18453" name="ZoneTexte 60"/>
              <p:cNvSpPr txBox="1">
                <a:spLocks noChangeArrowheads="1"/>
              </p:cNvSpPr>
              <p:nvPr/>
            </p:nvSpPr>
            <p:spPr bwMode="auto">
              <a:xfrm>
                <a:off x="820686" y="3014278"/>
                <a:ext cx="6143625" cy="2031325"/>
              </a:xfrm>
              <a:prstGeom prst="rect">
                <a:avLst/>
              </a:prstGeom>
              <a:noFill/>
              <a:ln w="9525">
                <a:noFill/>
                <a:miter lim="800000"/>
                <a:headEnd/>
                <a:tailEnd/>
              </a:ln>
            </p:spPr>
            <p:txBody>
              <a:bodyPr>
                <a:spAutoFit/>
              </a:bodyPr>
              <a:lstStyle/>
              <a:p>
                <a:pPr algn="just"/>
                <a:r>
                  <a:rPr lang="fr-FR" dirty="0"/>
                  <a:t>Pour faire passer un flux égal à </a:t>
                </a:r>
                <a14:m>
                  <m:oMath xmlns:m="http://schemas.openxmlformats.org/officeDocument/2006/math">
                    <m:r>
                      <a:rPr lang="fr-FR" i="1" dirty="0" smtClean="0">
                        <a:latin typeface="Cambria Math" panose="02040503050406030204" pitchFamily="18" charset="0"/>
                      </a:rPr>
                      <m:t>𝑂𝐵</m:t>
                    </m:r>
                  </m:oMath>
                </a14:m>
                <a:r>
                  <a:rPr lang="fr-FR" dirty="0"/>
                  <a:t> respectivement dans le 1</a:t>
                </a:r>
                <a:r>
                  <a:rPr lang="fr-FR" baseline="30000" dirty="0"/>
                  <a:t>ère</a:t>
                </a:r>
                <a:r>
                  <a:rPr lang="fr-FR" dirty="0"/>
                  <a:t> , le 2</a:t>
                </a:r>
                <a:r>
                  <a:rPr lang="fr-FR" baseline="30000" dirty="0"/>
                  <a:t>ème</a:t>
                </a:r>
                <a:r>
                  <a:rPr lang="fr-FR" dirty="0"/>
                  <a:t> et le 3</a:t>
                </a:r>
                <a:r>
                  <a:rPr lang="fr-FR" baseline="30000" dirty="0"/>
                  <a:t>ème</a:t>
                </a:r>
                <a:r>
                  <a:rPr lang="fr-FR" dirty="0"/>
                  <a:t> élément, il faut établir respectivement à ses bornes une </a:t>
                </a:r>
                <a:r>
                  <a:rPr lang="fr-FR" dirty="0" err="1"/>
                  <a:t>ddp</a:t>
                </a:r>
                <a:r>
                  <a:rPr lang="fr-FR" dirty="0"/>
                  <a:t> magnétique:</a:t>
                </a:r>
              </a:p>
              <a:p>
                <a:pPr algn="just"/>
                <a:r>
                  <a:rPr lang="fr-FR" dirty="0"/>
                  <a:t>    </a:t>
                </a:r>
              </a:p>
              <a:p>
                <a:pPr algn="ct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𝑉</m:t>
                      </m:r>
                      <m:r>
                        <a:rPr lang="fr-FR" i="1" baseline="-25000" dirty="0">
                          <a:latin typeface="Cambria Math" panose="02040503050406030204" pitchFamily="18" charset="0"/>
                        </a:rPr>
                        <m:t>1</m:t>
                      </m:r>
                      <m:r>
                        <a:rPr lang="fr-FR" i="1" dirty="0">
                          <a:latin typeface="Cambria Math" panose="02040503050406030204" pitchFamily="18" charset="0"/>
                        </a:rPr>
                        <m:t> = </m:t>
                      </m:r>
                      <m:r>
                        <a:rPr lang="fr-FR" i="1" dirty="0">
                          <a:latin typeface="Cambria Math" panose="02040503050406030204" pitchFamily="18" charset="0"/>
                        </a:rPr>
                        <m:t>𝑂𝐴</m:t>
                      </m:r>
                      <m:r>
                        <a:rPr lang="fr-FR" i="1" baseline="-25000" dirty="0">
                          <a:latin typeface="Cambria Math" panose="02040503050406030204" pitchFamily="18" charset="0"/>
                        </a:rPr>
                        <m:t>1</m:t>
                      </m:r>
                      <m:r>
                        <a:rPr lang="en-US" b="0" i="1" baseline="-25000" dirty="0" smtClean="0">
                          <a:latin typeface="Cambria Math" panose="02040503050406030204" pitchFamily="18" charset="0"/>
                        </a:rPr>
                        <m:t>          </m:t>
                      </m:r>
                      <m:r>
                        <a:rPr lang="fr-FR" i="1" dirty="0">
                          <a:latin typeface="Cambria Math" panose="02040503050406030204" pitchFamily="18" charset="0"/>
                        </a:rPr>
                        <m:t>𝑉</m:t>
                      </m:r>
                      <m:r>
                        <a:rPr lang="fr-FR" i="1" baseline="-25000" dirty="0">
                          <a:latin typeface="Cambria Math" panose="02040503050406030204" pitchFamily="18" charset="0"/>
                        </a:rPr>
                        <m:t>2</m:t>
                      </m:r>
                      <m:r>
                        <a:rPr lang="fr-FR" i="1" dirty="0">
                          <a:latin typeface="Cambria Math" panose="02040503050406030204" pitchFamily="18" charset="0"/>
                        </a:rPr>
                        <m:t> = </m:t>
                      </m:r>
                      <m:r>
                        <a:rPr lang="fr-FR" i="1" dirty="0">
                          <a:latin typeface="Cambria Math" panose="02040503050406030204" pitchFamily="18" charset="0"/>
                        </a:rPr>
                        <m:t>𝑂𝐴</m:t>
                      </m:r>
                      <m:r>
                        <a:rPr lang="fr-FR" i="1" baseline="-25000" dirty="0">
                          <a:latin typeface="Cambria Math" panose="02040503050406030204" pitchFamily="18" charset="0"/>
                        </a:rPr>
                        <m:t>2</m:t>
                      </m:r>
                      <m:r>
                        <a:rPr lang="fr-FR" i="1" dirty="0">
                          <a:latin typeface="Cambria Math" panose="02040503050406030204" pitchFamily="18" charset="0"/>
                        </a:rPr>
                        <m:t> </m:t>
                      </m:r>
                      <m:r>
                        <a:rPr lang="en-US" b="0" i="1" dirty="0" smtClean="0">
                          <a:latin typeface="Cambria Math" panose="02040503050406030204" pitchFamily="18" charset="0"/>
                        </a:rPr>
                        <m:t>  </m:t>
                      </m:r>
                      <m:r>
                        <a:rPr lang="fr-FR" i="1" dirty="0">
                          <a:latin typeface="Cambria Math" panose="02040503050406030204" pitchFamily="18" charset="0"/>
                        </a:rPr>
                        <m:t>𝑒𝑡</m:t>
                      </m:r>
                      <m:r>
                        <a:rPr lang="fr-FR" i="1" dirty="0">
                          <a:latin typeface="Cambria Math" panose="02040503050406030204" pitchFamily="18" charset="0"/>
                        </a:rPr>
                        <m:t>   </m:t>
                      </m:r>
                      <m:r>
                        <a:rPr lang="fr-FR" i="1" dirty="0">
                          <a:latin typeface="Cambria Math" panose="02040503050406030204" pitchFamily="18" charset="0"/>
                        </a:rPr>
                        <m:t>𝑉</m:t>
                      </m:r>
                      <m:r>
                        <a:rPr lang="fr-FR" i="1" baseline="-25000" dirty="0">
                          <a:latin typeface="Cambria Math" panose="02040503050406030204" pitchFamily="18" charset="0"/>
                        </a:rPr>
                        <m:t>3</m:t>
                      </m:r>
                      <m:r>
                        <a:rPr lang="fr-FR" i="1" dirty="0">
                          <a:latin typeface="Cambria Math" panose="02040503050406030204" pitchFamily="18" charset="0"/>
                        </a:rPr>
                        <m:t> = </m:t>
                      </m:r>
                      <m:r>
                        <a:rPr lang="fr-FR" i="1" dirty="0">
                          <a:latin typeface="Cambria Math" panose="02040503050406030204" pitchFamily="18" charset="0"/>
                        </a:rPr>
                        <m:t>𝑂𝐴</m:t>
                      </m:r>
                      <m:r>
                        <a:rPr lang="fr-FR" i="1" baseline="-25000" dirty="0">
                          <a:latin typeface="Cambria Math" panose="02040503050406030204" pitchFamily="18" charset="0"/>
                        </a:rPr>
                        <m:t>3</m:t>
                      </m:r>
                    </m:oMath>
                  </m:oMathPara>
                </a14:m>
                <a:endParaRPr lang="fr-FR" dirty="0"/>
              </a:p>
              <a:p>
                <a:pPr algn="just"/>
                <a:endParaRPr lang="fr-FR" dirty="0"/>
              </a:p>
              <a:p>
                <a:pPr algn="just"/>
                <a:endParaRPr lang="fr-FR" dirty="0"/>
              </a:p>
            </p:txBody>
          </p:sp>
        </mc:Choice>
        <mc:Fallback xmlns="">
          <p:sp>
            <p:nvSpPr>
              <p:cNvPr id="18453" name="ZoneTexte 60"/>
              <p:cNvSpPr txBox="1">
                <a:spLocks noRot="1" noChangeAspect="1" noMove="1" noResize="1" noEditPoints="1" noAdjustHandles="1" noChangeArrowheads="1" noChangeShapeType="1" noTextEdit="1"/>
              </p:cNvSpPr>
              <p:nvPr/>
            </p:nvSpPr>
            <p:spPr bwMode="auto">
              <a:xfrm>
                <a:off x="820686" y="3014278"/>
                <a:ext cx="6143625" cy="2031325"/>
              </a:xfrm>
              <a:prstGeom prst="rect">
                <a:avLst/>
              </a:prstGeom>
              <a:blipFill>
                <a:blip r:embed="rId2"/>
                <a:stretch>
                  <a:fillRect l="-894" t="-1497" r="-894"/>
                </a:stretch>
              </a:blipFill>
              <a:ln w="9525">
                <a:noFill/>
                <a:miter lim="800000"/>
                <a:headEnd/>
                <a:tailEnd/>
              </a:ln>
            </p:spPr>
            <p:txBody>
              <a:bodyPr/>
              <a:lstStyle/>
              <a:p>
                <a:r>
                  <a:rPr lang="en-US">
                    <a:noFill/>
                  </a:rPr>
                  <a:t> </a:t>
                </a:r>
              </a:p>
            </p:txBody>
          </p:sp>
        </mc:Fallback>
      </mc:AlternateContent>
      <p:grpSp>
        <p:nvGrpSpPr>
          <p:cNvPr id="2" name="Groupe 62"/>
          <p:cNvGrpSpPr>
            <a:grpSpLocks/>
          </p:cNvGrpSpPr>
          <p:nvPr/>
        </p:nvGrpSpPr>
        <p:grpSpPr bwMode="auto">
          <a:xfrm>
            <a:off x="3092924" y="4691351"/>
            <a:ext cx="2822409" cy="2019251"/>
            <a:chOff x="6357950" y="2500306"/>
            <a:chExt cx="2822163" cy="2018930"/>
          </a:xfrm>
        </p:grpSpPr>
        <p:grpSp>
          <p:nvGrpSpPr>
            <p:cNvPr id="18456" name="Groupe 88"/>
            <p:cNvGrpSpPr>
              <a:grpSpLocks/>
            </p:cNvGrpSpPr>
            <p:nvPr/>
          </p:nvGrpSpPr>
          <p:grpSpPr bwMode="auto">
            <a:xfrm>
              <a:off x="6357950" y="2500306"/>
              <a:ext cx="2588671" cy="2018930"/>
              <a:chOff x="6475068" y="4553293"/>
              <a:chExt cx="2588671" cy="2018930"/>
            </a:xfrm>
          </p:grpSpPr>
          <p:sp>
            <p:nvSpPr>
              <p:cNvPr id="18459" name="ZoneTexte 57"/>
              <p:cNvSpPr txBox="1">
                <a:spLocks noChangeArrowheads="1"/>
              </p:cNvSpPr>
              <p:nvPr/>
            </p:nvSpPr>
            <p:spPr bwMode="auto">
              <a:xfrm>
                <a:off x="8681936" y="4819860"/>
                <a:ext cx="381803" cy="307728"/>
              </a:xfrm>
              <a:prstGeom prst="rect">
                <a:avLst/>
              </a:prstGeom>
              <a:noFill/>
              <a:ln w="9525">
                <a:noFill/>
                <a:miter lim="800000"/>
                <a:headEnd/>
                <a:tailEnd/>
              </a:ln>
            </p:spPr>
            <p:txBody>
              <a:bodyPr wrap="none">
                <a:spAutoFit/>
              </a:bodyPr>
              <a:lstStyle/>
              <a:p>
                <a:r>
                  <a:rPr lang="fr-FR" sz="1400"/>
                  <a:t>C</a:t>
                </a:r>
                <a:r>
                  <a:rPr lang="fr-FR" sz="1400" baseline="-25000"/>
                  <a:t>2</a:t>
                </a:r>
                <a:endParaRPr lang="fr-FR" sz="1400"/>
              </a:p>
            </p:txBody>
          </p:sp>
          <p:sp>
            <p:nvSpPr>
              <p:cNvPr id="18460" name="ZoneTexte 58"/>
              <p:cNvSpPr txBox="1">
                <a:spLocks noChangeArrowheads="1"/>
              </p:cNvSpPr>
              <p:nvPr/>
            </p:nvSpPr>
            <p:spPr bwMode="auto">
              <a:xfrm>
                <a:off x="8676767" y="5059932"/>
                <a:ext cx="381803" cy="307728"/>
              </a:xfrm>
              <a:prstGeom prst="rect">
                <a:avLst/>
              </a:prstGeom>
              <a:noFill/>
              <a:ln w="9525">
                <a:noFill/>
                <a:miter lim="800000"/>
                <a:headEnd/>
                <a:tailEnd/>
              </a:ln>
            </p:spPr>
            <p:txBody>
              <a:bodyPr wrap="none">
                <a:spAutoFit/>
              </a:bodyPr>
              <a:lstStyle/>
              <a:p>
                <a:r>
                  <a:rPr lang="fr-FR" sz="1400"/>
                  <a:t>C</a:t>
                </a:r>
                <a:r>
                  <a:rPr lang="fr-FR" sz="1400" baseline="-25000"/>
                  <a:t>3</a:t>
                </a:r>
                <a:endParaRPr lang="fr-FR" sz="1400"/>
              </a:p>
            </p:txBody>
          </p:sp>
          <p:grpSp>
            <p:nvGrpSpPr>
              <p:cNvPr id="18461" name="Groupe 87"/>
              <p:cNvGrpSpPr>
                <a:grpSpLocks/>
              </p:cNvGrpSpPr>
              <p:nvPr/>
            </p:nvGrpSpPr>
            <p:grpSpPr bwMode="auto">
              <a:xfrm>
                <a:off x="6475068" y="4553293"/>
                <a:ext cx="2586086" cy="2018930"/>
                <a:chOff x="6475068" y="4553293"/>
                <a:chExt cx="2586086" cy="2018930"/>
              </a:xfrm>
            </p:grpSpPr>
            <p:sp>
              <p:nvSpPr>
                <p:cNvPr id="18462" name="Line 97"/>
                <p:cNvSpPr>
                  <a:spLocks noChangeShapeType="1"/>
                </p:cNvSpPr>
                <p:nvPr/>
              </p:nvSpPr>
              <p:spPr bwMode="auto">
                <a:xfrm flipV="1">
                  <a:off x="6758018" y="4643458"/>
                  <a:ext cx="0" cy="1714500"/>
                </a:xfrm>
                <a:prstGeom prst="line">
                  <a:avLst/>
                </a:prstGeom>
                <a:noFill/>
                <a:ln w="9525">
                  <a:solidFill>
                    <a:srgbClr val="000000"/>
                  </a:solidFill>
                  <a:round/>
                  <a:headEnd/>
                  <a:tailEnd type="triangle" w="med" len="med"/>
                </a:ln>
              </p:spPr>
              <p:txBody>
                <a:bodyPr/>
                <a:lstStyle/>
                <a:p>
                  <a:endParaRPr lang="fr-FR" sz="1400"/>
                </a:p>
              </p:txBody>
            </p:sp>
            <p:sp>
              <p:nvSpPr>
                <p:cNvPr id="18463" name="Line 98"/>
                <p:cNvSpPr>
                  <a:spLocks noChangeShapeType="1"/>
                </p:cNvSpPr>
                <p:nvPr/>
              </p:nvSpPr>
              <p:spPr bwMode="auto">
                <a:xfrm>
                  <a:off x="6529418" y="6046808"/>
                  <a:ext cx="2400300" cy="0"/>
                </a:xfrm>
                <a:prstGeom prst="line">
                  <a:avLst/>
                </a:prstGeom>
                <a:noFill/>
                <a:ln w="9525">
                  <a:solidFill>
                    <a:srgbClr val="000000"/>
                  </a:solidFill>
                  <a:round/>
                  <a:headEnd/>
                  <a:tailEnd type="triangle" w="med" len="med"/>
                </a:ln>
              </p:spPr>
              <p:txBody>
                <a:bodyPr/>
                <a:lstStyle/>
                <a:p>
                  <a:endParaRPr lang="fr-FR" sz="1400"/>
                </a:p>
              </p:txBody>
            </p:sp>
            <p:sp>
              <p:nvSpPr>
                <p:cNvPr id="18464" name="Freeform 99"/>
                <p:cNvSpPr>
                  <a:spLocks/>
                </p:cNvSpPr>
                <p:nvPr/>
              </p:nvSpPr>
              <p:spPr bwMode="auto">
                <a:xfrm rot="223444">
                  <a:off x="6781831" y="4735533"/>
                  <a:ext cx="1828800" cy="1373187"/>
                </a:xfrm>
                <a:custGeom>
                  <a:avLst/>
                  <a:gdLst>
                    <a:gd name="T0" fmla="*/ 0 w 2880"/>
                    <a:gd name="T1" fmla="*/ 2147483647 h 2370"/>
                    <a:gd name="T2" fmla="*/ 2147483647 w 2880"/>
                    <a:gd name="T3" fmla="*/ 2147483647 h 2370"/>
                    <a:gd name="T4" fmla="*/ 2147483647 w 2880"/>
                    <a:gd name="T5" fmla="*/ 2147483647 h 2370"/>
                    <a:gd name="T6" fmla="*/ 0 60000 65536"/>
                    <a:gd name="T7" fmla="*/ 0 60000 65536"/>
                    <a:gd name="T8" fmla="*/ 0 60000 65536"/>
                    <a:gd name="T9" fmla="*/ 0 w 2880"/>
                    <a:gd name="T10" fmla="*/ 0 h 2370"/>
                    <a:gd name="T11" fmla="*/ 2880 w 2880"/>
                    <a:gd name="T12" fmla="*/ 2370 h 2370"/>
                  </a:gdLst>
                  <a:ahLst/>
                  <a:cxnLst>
                    <a:cxn ang="T6">
                      <a:pos x="T0" y="T1"/>
                    </a:cxn>
                    <a:cxn ang="T7">
                      <a:pos x="T2" y="T3"/>
                    </a:cxn>
                    <a:cxn ang="T8">
                      <a:pos x="T4" y="T5"/>
                    </a:cxn>
                  </a:cxnLst>
                  <a:rect l="T9" t="T10" r="T11" b="T12"/>
                  <a:pathLst>
                    <a:path w="2880" h="2370">
                      <a:moveTo>
                        <a:pt x="0" y="2370"/>
                      </a:moveTo>
                      <a:cubicBezTo>
                        <a:pt x="120" y="1575"/>
                        <a:pt x="240" y="780"/>
                        <a:pt x="720" y="390"/>
                      </a:cubicBezTo>
                      <a:cubicBezTo>
                        <a:pt x="1200" y="0"/>
                        <a:pt x="2520" y="90"/>
                        <a:pt x="2880" y="30"/>
                      </a:cubicBezTo>
                    </a:path>
                  </a:pathLst>
                </a:custGeom>
                <a:noFill/>
                <a:ln w="9525">
                  <a:solidFill>
                    <a:srgbClr val="000000"/>
                  </a:solidFill>
                  <a:round/>
                  <a:headEnd/>
                  <a:tailEnd/>
                </a:ln>
              </p:spPr>
              <p:txBody>
                <a:bodyPr/>
                <a:lstStyle/>
                <a:p>
                  <a:endParaRPr lang="fr-FR" sz="1400"/>
                </a:p>
              </p:txBody>
            </p:sp>
            <p:sp>
              <p:nvSpPr>
                <p:cNvPr id="18465" name="Freeform 100"/>
                <p:cNvSpPr>
                  <a:spLocks/>
                </p:cNvSpPr>
                <p:nvPr/>
              </p:nvSpPr>
              <p:spPr bwMode="auto">
                <a:xfrm>
                  <a:off x="6748493" y="4951433"/>
                  <a:ext cx="2108200" cy="1109662"/>
                </a:xfrm>
                <a:custGeom>
                  <a:avLst/>
                  <a:gdLst>
                    <a:gd name="T0" fmla="*/ 0 w 3360"/>
                    <a:gd name="T1" fmla="*/ 2147483647 h 2220"/>
                    <a:gd name="T2" fmla="*/ 2147483647 w 3360"/>
                    <a:gd name="T3" fmla="*/ 2147483647 h 2220"/>
                    <a:gd name="T4" fmla="*/ 2147483647 w 3360"/>
                    <a:gd name="T5" fmla="*/ 2147483647 h 2220"/>
                    <a:gd name="T6" fmla="*/ 2147483647 w 3360"/>
                    <a:gd name="T7" fmla="*/ 2147483647 h 2220"/>
                    <a:gd name="T8" fmla="*/ 2147483647 w 3360"/>
                    <a:gd name="T9" fmla="*/ 2147483647 h 2220"/>
                    <a:gd name="T10" fmla="*/ 0 60000 65536"/>
                    <a:gd name="T11" fmla="*/ 0 60000 65536"/>
                    <a:gd name="T12" fmla="*/ 0 60000 65536"/>
                    <a:gd name="T13" fmla="*/ 0 60000 65536"/>
                    <a:gd name="T14" fmla="*/ 0 60000 65536"/>
                    <a:gd name="T15" fmla="*/ 0 w 3360"/>
                    <a:gd name="T16" fmla="*/ 0 h 2220"/>
                    <a:gd name="T17" fmla="*/ 3360 w 3360"/>
                    <a:gd name="T18" fmla="*/ 2220 h 2220"/>
                  </a:gdLst>
                  <a:ahLst/>
                  <a:cxnLst>
                    <a:cxn ang="T10">
                      <a:pos x="T0" y="T1"/>
                    </a:cxn>
                    <a:cxn ang="T11">
                      <a:pos x="T2" y="T3"/>
                    </a:cxn>
                    <a:cxn ang="T12">
                      <a:pos x="T4" y="T5"/>
                    </a:cxn>
                    <a:cxn ang="T13">
                      <a:pos x="T6" y="T7"/>
                    </a:cxn>
                    <a:cxn ang="T14">
                      <a:pos x="T8" y="T9"/>
                    </a:cxn>
                  </a:cxnLst>
                  <a:rect l="T15" t="T16" r="T17" b="T18"/>
                  <a:pathLst>
                    <a:path w="3360" h="2220">
                      <a:moveTo>
                        <a:pt x="0" y="2100"/>
                      </a:moveTo>
                      <a:cubicBezTo>
                        <a:pt x="15" y="2160"/>
                        <a:pt x="30" y="2220"/>
                        <a:pt x="180" y="1920"/>
                      </a:cubicBezTo>
                      <a:cubicBezTo>
                        <a:pt x="330" y="1620"/>
                        <a:pt x="420" y="600"/>
                        <a:pt x="900" y="300"/>
                      </a:cubicBezTo>
                      <a:cubicBezTo>
                        <a:pt x="1380" y="0"/>
                        <a:pt x="2760" y="150"/>
                        <a:pt x="3060" y="120"/>
                      </a:cubicBezTo>
                      <a:cubicBezTo>
                        <a:pt x="3360" y="90"/>
                        <a:pt x="3030" y="105"/>
                        <a:pt x="2700" y="120"/>
                      </a:cubicBezTo>
                    </a:path>
                  </a:pathLst>
                </a:custGeom>
                <a:noFill/>
                <a:ln w="9525">
                  <a:solidFill>
                    <a:srgbClr val="000000"/>
                  </a:solidFill>
                  <a:round/>
                  <a:headEnd/>
                  <a:tailEnd/>
                </a:ln>
              </p:spPr>
              <p:txBody>
                <a:bodyPr/>
                <a:lstStyle/>
                <a:p>
                  <a:endParaRPr lang="fr-FR" sz="1400" dirty="0"/>
                </a:p>
              </p:txBody>
            </p:sp>
            <p:sp>
              <p:nvSpPr>
                <p:cNvPr id="18466" name="Freeform 101"/>
                <p:cNvSpPr>
                  <a:spLocks/>
                </p:cNvSpPr>
                <p:nvPr/>
              </p:nvSpPr>
              <p:spPr bwMode="auto">
                <a:xfrm>
                  <a:off x="6767543" y="5130820"/>
                  <a:ext cx="1943100" cy="939800"/>
                </a:xfrm>
                <a:custGeom>
                  <a:avLst/>
                  <a:gdLst>
                    <a:gd name="T0" fmla="*/ 0 w 3240"/>
                    <a:gd name="T1" fmla="*/ 2147483647 h 1800"/>
                    <a:gd name="T2" fmla="*/ 2147483647 w 3240"/>
                    <a:gd name="T3" fmla="*/ 2147483647 h 1800"/>
                    <a:gd name="T4" fmla="*/ 2147483647 w 3240"/>
                    <a:gd name="T5" fmla="*/ 2147483647 h 1800"/>
                    <a:gd name="T6" fmla="*/ 2147483647 w 3240"/>
                    <a:gd name="T7" fmla="*/ 2147483647 h 1800"/>
                    <a:gd name="T8" fmla="*/ 0 60000 65536"/>
                    <a:gd name="T9" fmla="*/ 0 60000 65536"/>
                    <a:gd name="T10" fmla="*/ 0 60000 65536"/>
                    <a:gd name="T11" fmla="*/ 0 60000 65536"/>
                    <a:gd name="T12" fmla="*/ 0 w 3240"/>
                    <a:gd name="T13" fmla="*/ 0 h 1800"/>
                    <a:gd name="T14" fmla="*/ 3240 w 3240"/>
                    <a:gd name="T15" fmla="*/ 1800 h 1800"/>
                  </a:gdLst>
                  <a:ahLst/>
                  <a:cxnLst>
                    <a:cxn ang="T8">
                      <a:pos x="T0" y="T1"/>
                    </a:cxn>
                    <a:cxn ang="T9">
                      <a:pos x="T2" y="T3"/>
                    </a:cxn>
                    <a:cxn ang="T10">
                      <a:pos x="T4" y="T5"/>
                    </a:cxn>
                    <a:cxn ang="T11">
                      <a:pos x="T6" y="T7"/>
                    </a:cxn>
                  </a:cxnLst>
                  <a:rect l="T12" t="T13" r="T14" b="T15"/>
                  <a:pathLst>
                    <a:path w="3240" h="1800">
                      <a:moveTo>
                        <a:pt x="0" y="1800"/>
                      </a:moveTo>
                      <a:cubicBezTo>
                        <a:pt x="90" y="1665"/>
                        <a:pt x="180" y="1530"/>
                        <a:pt x="360" y="1260"/>
                      </a:cubicBezTo>
                      <a:cubicBezTo>
                        <a:pt x="540" y="990"/>
                        <a:pt x="600" y="360"/>
                        <a:pt x="1080" y="180"/>
                      </a:cubicBezTo>
                      <a:cubicBezTo>
                        <a:pt x="1560" y="0"/>
                        <a:pt x="2400" y="90"/>
                        <a:pt x="3240" y="180"/>
                      </a:cubicBezTo>
                    </a:path>
                  </a:pathLst>
                </a:custGeom>
                <a:noFill/>
                <a:ln w="9525">
                  <a:solidFill>
                    <a:srgbClr val="000000"/>
                  </a:solidFill>
                  <a:round/>
                  <a:headEnd/>
                  <a:tailEnd/>
                </a:ln>
              </p:spPr>
              <p:txBody>
                <a:bodyPr/>
                <a:lstStyle/>
                <a:p>
                  <a:endParaRPr lang="fr-FR" sz="1400"/>
                </a:p>
              </p:txBody>
            </p:sp>
            <p:sp>
              <p:nvSpPr>
                <p:cNvPr id="18467" name="Freeform 102"/>
                <p:cNvSpPr>
                  <a:spLocks/>
                </p:cNvSpPr>
                <p:nvPr/>
              </p:nvSpPr>
              <p:spPr bwMode="auto">
                <a:xfrm>
                  <a:off x="6758018" y="5327670"/>
                  <a:ext cx="2057400" cy="733425"/>
                </a:xfrm>
                <a:custGeom>
                  <a:avLst/>
                  <a:gdLst>
                    <a:gd name="T0" fmla="*/ 0 w 3240"/>
                    <a:gd name="T1" fmla="*/ 2147483647 h 1260"/>
                    <a:gd name="T2" fmla="*/ 2147483647 w 3240"/>
                    <a:gd name="T3" fmla="*/ 2147483647 h 1260"/>
                    <a:gd name="T4" fmla="*/ 2147483647 w 3240"/>
                    <a:gd name="T5" fmla="*/ 2147483647 h 1260"/>
                    <a:gd name="T6" fmla="*/ 0 60000 65536"/>
                    <a:gd name="T7" fmla="*/ 0 60000 65536"/>
                    <a:gd name="T8" fmla="*/ 0 60000 65536"/>
                    <a:gd name="T9" fmla="*/ 0 w 3240"/>
                    <a:gd name="T10" fmla="*/ 0 h 1260"/>
                    <a:gd name="T11" fmla="*/ 3240 w 3240"/>
                    <a:gd name="T12" fmla="*/ 1260 h 1260"/>
                  </a:gdLst>
                  <a:ahLst/>
                  <a:cxnLst>
                    <a:cxn ang="T6">
                      <a:pos x="T0" y="T1"/>
                    </a:cxn>
                    <a:cxn ang="T7">
                      <a:pos x="T2" y="T3"/>
                    </a:cxn>
                    <a:cxn ang="T8">
                      <a:pos x="T4" y="T5"/>
                    </a:cxn>
                  </a:cxnLst>
                  <a:rect l="T9" t="T10" r="T11" b="T12"/>
                  <a:pathLst>
                    <a:path w="3240" h="1260">
                      <a:moveTo>
                        <a:pt x="0" y="1260"/>
                      </a:moveTo>
                      <a:cubicBezTo>
                        <a:pt x="360" y="810"/>
                        <a:pt x="720" y="360"/>
                        <a:pt x="1260" y="180"/>
                      </a:cubicBezTo>
                      <a:cubicBezTo>
                        <a:pt x="1800" y="0"/>
                        <a:pt x="2520" y="90"/>
                        <a:pt x="3240" y="180"/>
                      </a:cubicBezTo>
                    </a:path>
                  </a:pathLst>
                </a:custGeom>
                <a:noFill/>
                <a:ln w="9525">
                  <a:solidFill>
                    <a:srgbClr val="000000"/>
                  </a:solidFill>
                  <a:round/>
                  <a:headEnd/>
                  <a:tailEnd/>
                </a:ln>
              </p:spPr>
              <p:txBody>
                <a:bodyPr/>
                <a:lstStyle/>
                <a:p>
                  <a:endParaRPr lang="fr-FR" sz="1400"/>
                </a:p>
              </p:txBody>
            </p:sp>
            <p:sp>
              <p:nvSpPr>
                <p:cNvPr id="18468" name="Line 103"/>
                <p:cNvSpPr>
                  <a:spLocks noChangeShapeType="1"/>
                </p:cNvSpPr>
                <p:nvPr/>
              </p:nvSpPr>
              <p:spPr bwMode="auto">
                <a:xfrm flipH="1">
                  <a:off x="6758018" y="5367358"/>
                  <a:ext cx="1143000" cy="0"/>
                </a:xfrm>
                <a:prstGeom prst="line">
                  <a:avLst/>
                </a:prstGeom>
                <a:noFill/>
                <a:ln w="9525">
                  <a:solidFill>
                    <a:srgbClr val="000000"/>
                  </a:solidFill>
                  <a:prstDash val="dash"/>
                  <a:round/>
                  <a:headEnd/>
                  <a:tailEnd/>
                </a:ln>
              </p:spPr>
              <p:txBody>
                <a:bodyPr/>
                <a:lstStyle/>
                <a:p>
                  <a:endParaRPr lang="fr-FR" sz="1400"/>
                </a:p>
              </p:txBody>
            </p:sp>
            <p:sp>
              <p:nvSpPr>
                <p:cNvPr id="18469" name="Line 104"/>
                <p:cNvSpPr>
                  <a:spLocks noChangeShapeType="1"/>
                </p:cNvSpPr>
                <p:nvPr/>
              </p:nvSpPr>
              <p:spPr bwMode="auto">
                <a:xfrm>
                  <a:off x="7805768" y="5357833"/>
                  <a:ext cx="0" cy="685800"/>
                </a:xfrm>
                <a:prstGeom prst="line">
                  <a:avLst/>
                </a:prstGeom>
                <a:noFill/>
                <a:ln w="9525">
                  <a:solidFill>
                    <a:srgbClr val="000000"/>
                  </a:solidFill>
                  <a:prstDash val="dash"/>
                  <a:round/>
                  <a:headEnd type="oval" w="med" len="med"/>
                  <a:tailEnd/>
                </a:ln>
              </p:spPr>
              <p:txBody>
                <a:bodyPr/>
                <a:lstStyle/>
                <a:p>
                  <a:endParaRPr lang="fr-FR" sz="1400"/>
                </a:p>
              </p:txBody>
            </p:sp>
            <p:sp>
              <p:nvSpPr>
                <p:cNvPr id="18470" name="Line 105"/>
                <p:cNvSpPr>
                  <a:spLocks noChangeShapeType="1"/>
                </p:cNvSpPr>
                <p:nvPr/>
              </p:nvSpPr>
              <p:spPr bwMode="auto">
                <a:xfrm>
                  <a:off x="7215218" y="5367358"/>
                  <a:ext cx="0" cy="685800"/>
                </a:xfrm>
                <a:prstGeom prst="line">
                  <a:avLst/>
                </a:prstGeom>
                <a:noFill/>
                <a:ln w="9525">
                  <a:solidFill>
                    <a:srgbClr val="000000"/>
                  </a:solidFill>
                  <a:prstDash val="dash"/>
                  <a:round/>
                  <a:headEnd type="oval" w="med" len="med"/>
                  <a:tailEnd/>
                </a:ln>
              </p:spPr>
              <p:txBody>
                <a:bodyPr/>
                <a:lstStyle/>
                <a:p>
                  <a:endParaRPr lang="fr-FR" sz="1400"/>
                </a:p>
              </p:txBody>
            </p:sp>
            <p:sp>
              <p:nvSpPr>
                <p:cNvPr id="18471" name="Line 106"/>
                <p:cNvSpPr>
                  <a:spLocks noChangeShapeType="1"/>
                </p:cNvSpPr>
                <p:nvPr/>
              </p:nvSpPr>
              <p:spPr bwMode="auto">
                <a:xfrm flipH="1">
                  <a:off x="7072330" y="5367358"/>
                  <a:ext cx="9538" cy="919162"/>
                </a:xfrm>
                <a:prstGeom prst="line">
                  <a:avLst/>
                </a:prstGeom>
                <a:noFill/>
                <a:ln w="9525">
                  <a:solidFill>
                    <a:srgbClr val="000000"/>
                  </a:solidFill>
                  <a:prstDash val="dash"/>
                  <a:round/>
                  <a:headEnd type="oval" w="med" len="med"/>
                  <a:tailEnd/>
                </a:ln>
              </p:spPr>
              <p:txBody>
                <a:bodyPr/>
                <a:lstStyle/>
                <a:p>
                  <a:endParaRPr lang="fr-FR" sz="1400"/>
                </a:p>
              </p:txBody>
            </p:sp>
            <p:sp>
              <p:nvSpPr>
                <p:cNvPr id="18472" name="Line 107"/>
                <p:cNvSpPr>
                  <a:spLocks noChangeShapeType="1"/>
                </p:cNvSpPr>
                <p:nvPr/>
              </p:nvSpPr>
              <p:spPr bwMode="auto">
                <a:xfrm>
                  <a:off x="6948518" y="5367358"/>
                  <a:ext cx="0" cy="685800"/>
                </a:xfrm>
                <a:prstGeom prst="line">
                  <a:avLst/>
                </a:prstGeom>
                <a:noFill/>
                <a:ln w="9525">
                  <a:solidFill>
                    <a:srgbClr val="000000"/>
                  </a:solidFill>
                  <a:prstDash val="dash"/>
                  <a:round/>
                  <a:headEnd type="oval" w="med" len="med"/>
                  <a:tailEnd/>
                </a:ln>
              </p:spPr>
              <p:txBody>
                <a:bodyPr/>
                <a:lstStyle/>
                <a:p>
                  <a:endParaRPr lang="fr-FR" sz="1400"/>
                </a:p>
              </p:txBody>
            </p:sp>
            <p:sp>
              <p:nvSpPr>
                <p:cNvPr id="18473" name="ZoneTexte 55"/>
                <p:cNvSpPr txBox="1">
                  <a:spLocks noChangeArrowheads="1"/>
                </p:cNvSpPr>
                <p:nvPr/>
              </p:nvSpPr>
              <p:spPr bwMode="auto">
                <a:xfrm>
                  <a:off x="6475068" y="4553293"/>
                  <a:ext cx="285631" cy="307728"/>
                </a:xfrm>
                <a:prstGeom prst="rect">
                  <a:avLst/>
                </a:prstGeom>
                <a:noFill/>
                <a:ln w="9525">
                  <a:noFill/>
                  <a:miter lim="800000"/>
                  <a:headEnd/>
                  <a:tailEnd/>
                </a:ln>
              </p:spPr>
              <p:txBody>
                <a:bodyPr wrap="none">
                  <a:spAutoFit/>
                </a:bodyPr>
                <a:lstStyle/>
                <a:p>
                  <a:r>
                    <a:rPr lang="el-GR" sz="1400"/>
                    <a:t>ϕ</a:t>
                  </a:r>
                  <a:endParaRPr lang="fr-FR" sz="1400"/>
                </a:p>
              </p:txBody>
            </p:sp>
            <p:sp>
              <p:nvSpPr>
                <p:cNvPr id="18474" name="ZoneTexte 56"/>
                <p:cNvSpPr txBox="1">
                  <a:spLocks noChangeArrowheads="1"/>
                </p:cNvSpPr>
                <p:nvPr/>
              </p:nvSpPr>
              <p:spPr bwMode="auto">
                <a:xfrm>
                  <a:off x="8619320" y="4621421"/>
                  <a:ext cx="381803" cy="307728"/>
                </a:xfrm>
                <a:prstGeom prst="rect">
                  <a:avLst/>
                </a:prstGeom>
                <a:noFill/>
                <a:ln w="9525">
                  <a:noFill/>
                  <a:miter lim="800000"/>
                  <a:headEnd/>
                  <a:tailEnd/>
                </a:ln>
              </p:spPr>
              <p:txBody>
                <a:bodyPr wrap="none">
                  <a:spAutoFit/>
                </a:bodyPr>
                <a:lstStyle/>
                <a:p>
                  <a:r>
                    <a:rPr lang="fr-FR" sz="1400"/>
                    <a:t>C</a:t>
                  </a:r>
                  <a:r>
                    <a:rPr lang="fr-FR" sz="1400" baseline="-25000"/>
                    <a:t>1</a:t>
                  </a:r>
                  <a:endParaRPr lang="fr-FR" sz="1400"/>
                </a:p>
              </p:txBody>
            </p:sp>
            <p:sp>
              <p:nvSpPr>
                <p:cNvPr id="18475" name="ZoneTexte 59"/>
                <p:cNvSpPr txBox="1">
                  <a:spLocks noChangeArrowheads="1"/>
                </p:cNvSpPr>
                <p:nvPr/>
              </p:nvSpPr>
              <p:spPr bwMode="auto">
                <a:xfrm>
                  <a:off x="8746671" y="5292901"/>
                  <a:ext cx="314483" cy="307728"/>
                </a:xfrm>
                <a:prstGeom prst="rect">
                  <a:avLst/>
                </a:prstGeom>
                <a:noFill/>
                <a:ln w="9525">
                  <a:noFill/>
                  <a:miter lim="800000"/>
                  <a:headEnd/>
                  <a:tailEnd/>
                </a:ln>
              </p:spPr>
              <p:txBody>
                <a:bodyPr wrap="square">
                  <a:spAutoFit/>
                </a:bodyPr>
                <a:lstStyle/>
                <a:p>
                  <a:r>
                    <a:rPr lang="fr-FR" sz="1400" dirty="0"/>
                    <a:t>C</a:t>
                  </a:r>
                </a:p>
              </p:txBody>
            </p:sp>
            <p:sp>
              <p:nvSpPr>
                <p:cNvPr id="18476" name="ZoneTexte 81"/>
                <p:cNvSpPr txBox="1">
                  <a:spLocks noChangeArrowheads="1"/>
                </p:cNvSpPr>
                <p:nvPr/>
              </p:nvSpPr>
              <p:spPr bwMode="auto">
                <a:xfrm>
                  <a:off x="6786578" y="6021427"/>
                  <a:ext cx="372186" cy="307728"/>
                </a:xfrm>
                <a:prstGeom prst="rect">
                  <a:avLst/>
                </a:prstGeom>
                <a:noFill/>
                <a:ln w="9525">
                  <a:noFill/>
                  <a:miter lim="800000"/>
                  <a:headEnd/>
                  <a:tailEnd/>
                </a:ln>
              </p:spPr>
              <p:txBody>
                <a:bodyPr wrap="none">
                  <a:spAutoFit/>
                </a:bodyPr>
                <a:lstStyle/>
                <a:p>
                  <a:r>
                    <a:rPr lang="fr-FR" sz="1400"/>
                    <a:t>A</a:t>
                  </a:r>
                  <a:r>
                    <a:rPr lang="fr-FR" sz="1400" baseline="-25000"/>
                    <a:t>1</a:t>
                  </a:r>
                  <a:endParaRPr lang="fr-FR" sz="1400"/>
                </a:p>
              </p:txBody>
            </p:sp>
            <p:sp>
              <p:nvSpPr>
                <p:cNvPr id="18477" name="ZoneTexte 82"/>
                <p:cNvSpPr txBox="1">
                  <a:spLocks noChangeArrowheads="1"/>
                </p:cNvSpPr>
                <p:nvPr/>
              </p:nvSpPr>
              <p:spPr bwMode="auto">
                <a:xfrm>
                  <a:off x="6927305" y="6264495"/>
                  <a:ext cx="372186" cy="307728"/>
                </a:xfrm>
                <a:prstGeom prst="rect">
                  <a:avLst/>
                </a:prstGeom>
                <a:noFill/>
                <a:ln w="9525">
                  <a:noFill/>
                  <a:miter lim="800000"/>
                  <a:headEnd/>
                  <a:tailEnd/>
                </a:ln>
              </p:spPr>
              <p:txBody>
                <a:bodyPr wrap="none">
                  <a:spAutoFit/>
                </a:bodyPr>
                <a:lstStyle/>
                <a:p>
                  <a:r>
                    <a:rPr lang="fr-FR" sz="1400"/>
                    <a:t>A</a:t>
                  </a:r>
                  <a:r>
                    <a:rPr lang="fr-FR" sz="1400" baseline="-25000"/>
                    <a:t>2</a:t>
                  </a:r>
                  <a:endParaRPr lang="fr-FR" sz="1400"/>
                </a:p>
              </p:txBody>
            </p:sp>
            <p:sp>
              <p:nvSpPr>
                <p:cNvPr id="18478" name="ZoneTexte 84"/>
                <p:cNvSpPr txBox="1">
                  <a:spLocks noChangeArrowheads="1"/>
                </p:cNvSpPr>
                <p:nvPr/>
              </p:nvSpPr>
              <p:spPr bwMode="auto">
                <a:xfrm>
                  <a:off x="7066826" y="6000768"/>
                  <a:ext cx="372186" cy="307728"/>
                </a:xfrm>
                <a:prstGeom prst="rect">
                  <a:avLst/>
                </a:prstGeom>
                <a:noFill/>
                <a:ln w="9525">
                  <a:noFill/>
                  <a:miter lim="800000"/>
                  <a:headEnd/>
                  <a:tailEnd/>
                </a:ln>
              </p:spPr>
              <p:txBody>
                <a:bodyPr wrap="none">
                  <a:spAutoFit/>
                </a:bodyPr>
                <a:lstStyle/>
                <a:p>
                  <a:r>
                    <a:rPr lang="fr-FR" sz="1400"/>
                    <a:t>A</a:t>
                  </a:r>
                  <a:r>
                    <a:rPr lang="fr-FR" sz="1400" baseline="-25000"/>
                    <a:t>3</a:t>
                  </a:r>
                  <a:endParaRPr lang="fr-FR" sz="1400"/>
                </a:p>
              </p:txBody>
            </p:sp>
            <p:sp>
              <p:nvSpPr>
                <p:cNvPr id="18479" name="ZoneTexte 85"/>
                <p:cNvSpPr txBox="1">
                  <a:spLocks noChangeArrowheads="1"/>
                </p:cNvSpPr>
                <p:nvPr/>
              </p:nvSpPr>
              <p:spPr bwMode="auto">
                <a:xfrm>
                  <a:off x="6514487" y="5214950"/>
                  <a:ext cx="304865" cy="307728"/>
                </a:xfrm>
                <a:prstGeom prst="rect">
                  <a:avLst/>
                </a:prstGeom>
                <a:noFill/>
                <a:ln w="9525">
                  <a:noFill/>
                  <a:miter lim="800000"/>
                  <a:headEnd/>
                  <a:tailEnd/>
                </a:ln>
              </p:spPr>
              <p:txBody>
                <a:bodyPr wrap="none">
                  <a:spAutoFit/>
                </a:bodyPr>
                <a:lstStyle/>
                <a:p>
                  <a:r>
                    <a:rPr lang="fr-FR" sz="1400"/>
                    <a:t>B</a:t>
                  </a:r>
                </a:p>
              </p:txBody>
            </p:sp>
            <p:sp>
              <p:nvSpPr>
                <p:cNvPr id="18480" name="ZoneTexte 86"/>
                <p:cNvSpPr txBox="1">
                  <a:spLocks noChangeArrowheads="1"/>
                </p:cNvSpPr>
                <p:nvPr/>
              </p:nvSpPr>
              <p:spPr bwMode="auto">
                <a:xfrm>
                  <a:off x="6475068" y="6000768"/>
                  <a:ext cx="324100" cy="307728"/>
                </a:xfrm>
                <a:prstGeom prst="rect">
                  <a:avLst/>
                </a:prstGeom>
                <a:noFill/>
                <a:ln w="9525">
                  <a:noFill/>
                  <a:miter lim="800000"/>
                  <a:headEnd/>
                  <a:tailEnd/>
                </a:ln>
              </p:spPr>
              <p:txBody>
                <a:bodyPr wrap="none">
                  <a:spAutoFit/>
                </a:bodyPr>
                <a:lstStyle/>
                <a:p>
                  <a:r>
                    <a:rPr lang="fr-FR" sz="1400"/>
                    <a:t>O</a:t>
                  </a:r>
                </a:p>
              </p:txBody>
            </p:sp>
          </p:grpSp>
        </p:grpSp>
        <p:sp>
          <p:nvSpPr>
            <p:cNvPr id="18457" name="ZoneTexte 89"/>
            <p:cNvSpPr txBox="1">
              <a:spLocks noChangeArrowheads="1"/>
            </p:cNvSpPr>
            <p:nvPr/>
          </p:nvSpPr>
          <p:spPr bwMode="auto">
            <a:xfrm>
              <a:off x="7546638" y="3987625"/>
              <a:ext cx="304866" cy="307728"/>
            </a:xfrm>
            <a:prstGeom prst="rect">
              <a:avLst/>
            </a:prstGeom>
            <a:noFill/>
            <a:ln w="9525">
              <a:noFill/>
              <a:miter lim="800000"/>
              <a:headEnd/>
              <a:tailEnd/>
            </a:ln>
          </p:spPr>
          <p:txBody>
            <a:bodyPr wrap="none">
              <a:spAutoFit/>
            </a:bodyPr>
            <a:lstStyle/>
            <a:p>
              <a:r>
                <a:rPr lang="fr-FR" sz="1400"/>
                <a:t>A</a:t>
              </a:r>
            </a:p>
          </p:txBody>
        </p:sp>
        <mc:AlternateContent xmlns:mc="http://schemas.openxmlformats.org/markup-compatibility/2006" xmlns:a14="http://schemas.microsoft.com/office/drawing/2010/main">
          <mc:Choice Requires="a14">
            <p:sp>
              <p:nvSpPr>
                <p:cNvPr id="18458" name="ZoneTexte 61"/>
                <p:cNvSpPr txBox="1">
                  <a:spLocks noChangeArrowheads="1"/>
                </p:cNvSpPr>
                <p:nvPr/>
              </p:nvSpPr>
              <p:spPr bwMode="auto">
                <a:xfrm>
                  <a:off x="8429652" y="3978479"/>
                  <a:ext cx="750461" cy="307728"/>
                </a:xfrm>
                <a:prstGeom prst="rect">
                  <a:avLst/>
                </a:prstGeom>
                <a:noFill/>
                <a:ln w="9525">
                  <a:noFill/>
                  <a:miter lim="800000"/>
                  <a:headEnd/>
                  <a:tailEnd/>
                </a:ln>
              </p:spPr>
              <p:txBody>
                <a:bodyPr wrap="none">
                  <a:spAutoFit/>
                </a:bodyPr>
                <a:lstStyle/>
                <a:p>
                  <a:r>
                    <a:rPr lang="fr-FR" sz="1400" dirty="0"/>
                    <a:t>v=</a:t>
                  </a:r>
                  <a:r>
                    <a:rPr lang="fr-FR" sz="1400" i="1" dirty="0"/>
                    <a:t> H.</a:t>
                  </a:r>
                  <a14:m>
                    <m:oMath xmlns:m="http://schemas.openxmlformats.org/officeDocument/2006/math">
                      <m:r>
                        <a:rPr lang="fr-FR" sz="1400" i="1" dirty="0">
                          <a:latin typeface="Cambria Math" panose="02040503050406030204" pitchFamily="18" charset="0"/>
                        </a:rPr>
                        <m:t>ℓ</m:t>
                      </m:r>
                    </m:oMath>
                  </a14:m>
                  <a:r>
                    <a:rPr lang="fr-FR" sz="1400" i="1" dirty="0"/>
                    <a:t> </a:t>
                  </a:r>
                  <a:endParaRPr lang="fr-FR" sz="1400" dirty="0"/>
                </a:p>
              </p:txBody>
            </p:sp>
          </mc:Choice>
          <mc:Fallback xmlns="">
            <p:sp>
              <p:nvSpPr>
                <p:cNvPr id="18458" name="ZoneTexte 61"/>
                <p:cNvSpPr txBox="1">
                  <a:spLocks noRot="1" noChangeAspect="1" noMove="1" noResize="1" noEditPoints="1" noAdjustHandles="1" noChangeArrowheads="1" noChangeShapeType="1" noTextEdit="1"/>
                </p:cNvSpPr>
                <p:nvPr/>
              </p:nvSpPr>
              <p:spPr bwMode="auto">
                <a:xfrm>
                  <a:off x="8429652" y="3978479"/>
                  <a:ext cx="750461" cy="307728"/>
                </a:xfrm>
                <a:prstGeom prst="rect">
                  <a:avLst/>
                </a:prstGeom>
                <a:blipFill>
                  <a:blip r:embed="rId3"/>
                  <a:stretch>
                    <a:fillRect l="-2439" t="-3922" b="-19608"/>
                  </a:stretch>
                </a:blipFill>
                <a:ln w="9525">
                  <a:noFill/>
                  <a:miter lim="800000"/>
                  <a:headEnd/>
                  <a:tailEnd/>
                </a:ln>
              </p:spPr>
              <p:txBody>
                <a:bodyPr/>
                <a:lstStyle/>
                <a:p>
                  <a:r>
                    <a:rPr lang="fr-FR">
                      <a:noFill/>
                    </a:rPr>
                    <a:t> </a:t>
                  </a:r>
                </a:p>
              </p:txBody>
            </p:sp>
          </mc:Fallback>
        </mc:AlternateContent>
      </p:grpSp>
      <p:sp>
        <p:nvSpPr>
          <p:cNvPr id="3" name="Slide Number Placeholder 2">
            <a:extLst>
              <a:ext uri="{FF2B5EF4-FFF2-40B4-BE49-F238E27FC236}">
                <a16:creationId xmlns:a16="http://schemas.microsoft.com/office/drawing/2014/main" id="{0996CC63-3169-4ADA-8470-EBC4D97C0A5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26</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checkerboard(across)">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53">
                                            <p:txEl>
                                              <p:pRg st="0" end="0"/>
                                            </p:txEl>
                                          </p:spTgt>
                                        </p:tgtEl>
                                        <p:attrNameLst>
                                          <p:attrName>style.visibility</p:attrName>
                                        </p:attrNameLst>
                                      </p:cBhvr>
                                      <p:to>
                                        <p:strVal val="visible"/>
                                      </p:to>
                                    </p:set>
                                    <p:animEffect transition="in" filter="checkerboard(across)">
                                      <p:cBhvr>
                                        <p:cTn id="12" dur="500"/>
                                        <p:tgtEl>
                                          <p:spTgt spid="184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453">
                                            <p:txEl>
                                              <p:pRg st="1" end="1"/>
                                            </p:txEl>
                                          </p:spTgt>
                                        </p:tgtEl>
                                        <p:attrNameLst>
                                          <p:attrName>style.visibility</p:attrName>
                                        </p:attrNameLst>
                                      </p:cBhvr>
                                      <p:to>
                                        <p:strVal val="visible"/>
                                      </p:to>
                                    </p:set>
                                    <p:animEffect transition="in" filter="checkerboard(across)">
                                      <p:cBhvr>
                                        <p:cTn id="17" dur="500"/>
                                        <p:tgtEl>
                                          <p:spTgt spid="184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453">
                                            <p:txEl>
                                              <p:pRg st="2" end="2"/>
                                            </p:txEl>
                                          </p:spTgt>
                                        </p:tgtEl>
                                        <p:attrNameLst>
                                          <p:attrName>style.visibility</p:attrName>
                                        </p:attrNameLst>
                                      </p:cBhvr>
                                      <p:to>
                                        <p:strVal val="visible"/>
                                      </p:to>
                                    </p:set>
                                    <p:animEffect transition="in" filter="checkerboard(across)">
                                      <p:cBhvr>
                                        <p:cTn id="22" dur="500"/>
                                        <p:tgtEl>
                                          <p:spTgt spid="18453">
                                            <p:txEl>
                                              <p:pRg st="2" end="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8453" name="ZoneTexte 60"/>
              <p:cNvSpPr txBox="1">
                <a:spLocks noChangeArrowheads="1"/>
              </p:cNvSpPr>
              <p:nvPr/>
            </p:nvSpPr>
            <p:spPr bwMode="auto">
              <a:xfrm>
                <a:off x="828626" y="1186545"/>
                <a:ext cx="7271765" cy="1754326"/>
              </a:xfrm>
              <a:prstGeom prst="rect">
                <a:avLst/>
              </a:prstGeom>
              <a:noFill/>
              <a:ln w="9525">
                <a:noFill/>
                <a:miter lim="800000"/>
                <a:headEnd/>
                <a:tailEnd/>
              </a:ln>
            </p:spPr>
            <p:txBody>
              <a:bodyPr wrap="square">
                <a:spAutoFit/>
              </a:bodyPr>
              <a:lstStyle/>
              <a:p>
                <a:pPr algn="just"/>
                <a:endParaRPr lang="fr-FR" dirty="0"/>
              </a:p>
              <a:p>
                <a:pPr algn="just"/>
                <a:r>
                  <a:rPr lang="fr-FR" dirty="0"/>
                  <a:t>Pour faire passer le même flux dans les 3 éléments en série, il faut avoir une </a:t>
                </a:r>
                <a:r>
                  <a:rPr lang="fr-FR" dirty="0" err="1"/>
                  <a:t>ddp</a:t>
                </a:r>
                <a:r>
                  <a:rPr lang="fr-FR" dirty="0"/>
                  <a:t> magnétique:</a:t>
                </a:r>
              </a:p>
              <a:p>
                <a:pPr algn="just"/>
                <a:endParaRPr lang="fr-FR" dirty="0"/>
              </a:p>
              <a:p>
                <a:pPr algn="just"/>
                <a:r>
                  <a:rPr lang="fr-FR" dirty="0"/>
                  <a:t>                 </a:t>
                </a:r>
                <a14:m>
                  <m:oMath xmlns:m="http://schemas.openxmlformats.org/officeDocument/2006/math">
                    <m:r>
                      <a:rPr lang="fr-FR" i="1" dirty="0" smtClean="0">
                        <a:latin typeface="Cambria Math" panose="02040503050406030204" pitchFamily="18" charset="0"/>
                      </a:rPr>
                      <m:t>𝑉</m:t>
                    </m:r>
                    <m:r>
                      <a:rPr lang="fr-FR" i="1" dirty="0" smtClean="0">
                        <a:latin typeface="Cambria Math" panose="02040503050406030204" pitchFamily="18" charset="0"/>
                      </a:rPr>
                      <m:t>=</m:t>
                    </m:r>
                    <m:r>
                      <a:rPr lang="fr-FR" i="1" dirty="0" smtClean="0">
                        <a:latin typeface="Cambria Math" panose="02040503050406030204" pitchFamily="18" charset="0"/>
                      </a:rPr>
                      <m:t>𝑉</m:t>
                    </m:r>
                    <m:r>
                      <a:rPr lang="fr-FR" i="1" baseline="-25000" dirty="0">
                        <a:latin typeface="Cambria Math" panose="02040503050406030204" pitchFamily="18" charset="0"/>
                      </a:rPr>
                      <m:t>1</m:t>
                    </m:r>
                    <m:r>
                      <a:rPr lang="fr-FR" i="1" dirty="0">
                        <a:latin typeface="Cambria Math" panose="02040503050406030204" pitchFamily="18" charset="0"/>
                      </a:rPr>
                      <m:t> +</m:t>
                    </m:r>
                    <m:r>
                      <a:rPr lang="fr-FR" i="1" dirty="0">
                        <a:latin typeface="Cambria Math" panose="02040503050406030204" pitchFamily="18" charset="0"/>
                      </a:rPr>
                      <m:t>𝑉</m:t>
                    </m:r>
                    <m:r>
                      <a:rPr lang="fr-FR" i="1" baseline="-25000" dirty="0">
                        <a:latin typeface="Cambria Math" panose="02040503050406030204" pitchFamily="18" charset="0"/>
                      </a:rPr>
                      <m:t>2</m:t>
                    </m:r>
                    <m:r>
                      <a:rPr lang="fr-FR" i="1" dirty="0">
                        <a:latin typeface="Cambria Math" panose="02040503050406030204" pitchFamily="18" charset="0"/>
                      </a:rPr>
                      <m:t>+</m:t>
                    </m:r>
                    <m:r>
                      <a:rPr lang="fr-FR" i="1" dirty="0">
                        <a:latin typeface="Cambria Math" panose="02040503050406030204" pitchFamily="18" charset="0"/>
                      </a:rPr>
                      <m:t>𝑉</m:t>
                    </m:r>
                    <m:r>
                      <a:rPr lang="fr-FR" i="1" baseline="-25000" dirty="0">
                        <a:latin typeface="Cambria Math" panose="02040503050406030204" pitchFamily="18" charset="0"/>
                      </a:rPr>
                      <m:t>3</m:t>
                    </m:r>
                    <m:r>
                      <a:rPr lang="fr-FR" i="1" dirty="0">
                        <a:latin typeface="Cambria Math" panose="02040503050406030204" pitchFamily="18" charset="0"/>
                      </a:rPr>
                      <m:t>=</m:t>
                    </m:r>
                    <m:r>
                      <a:rPr lang="fr-FR" i="1" dirty="0">
                        <a:latin typeface="Cambria Math" panose="02040503050406030204" pitchFamily="18" charset="0"/>
                      </a:rPr>
                      <m:t>𝑂𝐴</m:t>
                    </m:r>
                    <m:r>
                      <a:rPr lang="fr-FR" i="1" baseline="-25000" dirty="0" smtClean="0">
                        <a:latin typeface="Cambria Math" panose="02040503050406030204" pitchFamily="18" charset="0"/>
                      </a:rPr>
                      <m:t>1</m:t>
                    </m:r>
                    <m:r>
                      <a:rPr lang="fr-FR" i="1" dirty="0">
                        <a:latin typeface="Cambria Math" panose="02040503050406030204" pitchFamily="18" charset="0"/>
                      </a:rPr>
                      <m:t>+</m:t>
                    </m:r>
                    <m:r>
                      <a:rPr lang="fr-FR" i="1" dirty="0">
                        <a:latin typeface="Cambria Math" panose="02040503050406030204" pitchFamily="18" charset="0"/>
                      </a:rPr>
                      <m:t>𝑂𝐴</m:t>
                    </m:r>
                    <m:r>
                      <a:rPr lang="fr-FR" i="1" baseline="-25000" dirty="0">
                        <a:latin typeface="Cambria Math" panose="02040503050406030204" pitchFamily="18" charset="0"/>
                      </a:rPr>
                      <m:t>2</m:t>
                    </m:r>
                    <m:r>
                      <a:rPr lang="fr-FR" i="1" dirty="0">
                        <a:latin typeface="Cambria Math" panose="02040503050406030204" pitchFamily="18" charset="0"/>
                      </a:rPr>
                      <m:t>+</m:t>
                    </m:r>
                    <m:r>
                      <a:rPr lang="fr-FR" i="1" dirty="0">
                        <a:latin typeface="Cambria Math" panose="02040503050406030204" pitchFamily="18" charset="0"/>
                      </a:rPr>
                      <m:t>𝑂𝐴</m:t>
                    </m:r>
                    <m:r>
                      <a:rPr lang="fr-FR" i="1" baseline="-25000" dirty="0">
                        <a:latin typeface="Cambria Math" panose="02040503050406030204" pitchFamily="18" charset="0"/>
                      </a:rPr>
                      <m:t>3</m:t>
                    </m:r>
                    <m:r>
                      <a:rPr lang="fr-FR" i="1" dirty="0">
                        <a:latin typeface="Cambria Math" panose="02040503050406030204" pitchFamily="18" charset="0"/>
                      </a:rPr>
                      <m:t>=</m:t>
                    </m:r>
                    <m:r>
                      <a:rPr lang="fr-FR" i="1" dirty="0">
                        <a:latin typeface="Cambria Math" panose="02040503050406030204" pitchFamily="18" charset="0"/>
                      </a:rPr>
                      <m:t>𝑂𝐴</m:t>
                    </m:r>
                  </m:oMath>
                </a14:m>
                <a:endParaRPr lang="fr-FR" dirty="0"/>
              </a:p>
              <a:p>
                <a:pPr algn="just"/>
                <a:endParaRPr lang="fr-FR" dirty="0"/>
              </a:p>
            </p:txBody>
          </p:sp>
        </mc:Choice>
        <mc:Fallback xmlns="">
          <p:sp>
            <p:nvSpPr>
              <p:cNvPr id="18453" name="ZoneTexte 60"/>
              <p:cNvSpPr txBox="1">
                <a:spLocks noRot="1" noChangeAspect="1" noMove="1" noResize="1" noEditPoints="1" noAdjustHandles="1" noChangeArrowheads="1" noChangeShapeType="1" noTextEdit="1"/>
              </p:cNvSpPr>
              <p:nvPr/>
            </p:nvSpPr>
            <p:spPr bwMode="auto">
              <a:xfrm>
                <a:off x="828626" y="1186545"/>
                <a:ext cx="7271765" cy="1754326"/>
              </a:xfrm>
              <a:prstGeom prst="rect">
                <a:avLst/>
              </a:prstGeom>
              <a:blipFill>
                <a:blip r:embed="rId2"/>
                <a:stretch>
                  <a:fillRect l="-754" r="-671"/>
                </a:stretch>
              </a:blipFill>
              <a:ln w="9525">
                <a:noFill/>
                <a:miter lim="800000"/>
                <a:headEnd/>
                <a:tailEnd/>
              </a:ln>
            </p:spPr>
            <p:txBody>
              <a:bodyPr/>
              <a:lstStyle/>
              <a:p>
                <a:r>
                  <a:rPr lang="en-US">
                    <a:noFill/>
                  </a:rPr>
                  <a:t> </a:t>
                </a:r>
              </a:p>
            </p:txBody>
          </p:sp>
        </mc:Fallback>
      </mc:AlternateContent>
      <p:grpSp>
        <p:nvGrpSpPr>
          <p:cNvPr id="2" name="Groupe 62"/>
          <p:cNvGrpSpPr>
            <a:grpSpLocks/>
          </p:cNvGrpSpPr>
          <p:nvPr/>
        </p:nvGrpSpPr>
        <p:grpSpPr bwMode="auto">
          <a:xfrm>
            <a:off x="3236914" y="2861544"/>
            <a:ext cx="2822409" cy="2019300"/>
            <a:chOff x="6357950" y="2500306"/>
            <a:chExt cx="2822163" cy="2018979"/>
          </a:xfrm>
        </p:grpSpPr>
        <p:grpSp>
          <p:nvGrpSpPr>
            <p:cNvPr id="18456" name="Groupe 88"/>
            <p:cNvGrpSpPr>
              <a:grpSpLocks/>
            </p:cNvGrpSpPr>
            <p:nvPr/>
          </p:nvGrpSpPr>
          <p:grpSpPr bwMode="auto">
            <a:xfrm>
              <a:off x="6357950" y="2500306"/>
              <a:ext cx="2588704" cy="2018979"/>
              <a:chOff x="6475068" y="4553293"/>
              <a:chExt cx="2588704" cy="2018979"/>
            </a:xfrm>
          </p:grpSpPr>
          <p:sp>
            <p:nvSpPr>
              <p:cNvPr id="18459" name="ZoneTexte 57"/>
              <p:cNvSpPr txBox="1">
                <a:spLocks noChangeArrowheads="1"/>
              </p:cNvSpPr>
              <p:nvPr/>
            </p:nvSpPr>
            <p:spPr bwMode="auto">
              <a:xfrm>
                <a:off x="8681936" y="4819860"/>
                <a:ext cx="381836" cy="307777"/>
              </a:xfrm>
              <a:prstGeom prst="rect">
                <a:avLst/>
              </a:prstGeom>
              <a:noFill/>
              <a:ln w="9525">
                <a:noFill/>
                <a:miter lim="800000"/>
                <a:headEnd/>
                <a:tailEnd/>
              </a:ln>
            </p:spPr>
            <p:txBody>
              <a:bodyPr wrap="none">
                <a:spAutoFit/>
              </a:bodyPr>
              <a:lstStyle/>
              <a:p>
                <a:r>
                  <a:rPr lang="fr-FR" sz="1400"/>
                  <a:t>C</a:t>
                </a:r>
                <a:r>
                  <a:rPr lang="fr-FR" sz="1400" baseline="-25000"/>
                  <a:t>2</a:t>
                </a:r>
                <a:endParaRPr lang="fr-FR" sz="1400"/>
              </a:p>
            </p:txBody>
          </p:sp>
          <p:sp>
            <p:nvSpPr>
              <p:cNvPr id="18460" name="ZoneTexte 58"/>
              <p:cNvSpPr txBox="1">
                <a:spLocks noChangeArrowheads="1"/>
              </p:cNvSpPr>
              <p:nvPr/>
            </p:nvSpPr>
            <p:spPr bwMode="auto">
              <a:xfrm>
                <a:off x="8676767" y="5059932"/>
                <a:ext cx="381836" cy="307777"/>
              </a:xfrm>
              <a:prstGeom prst="rect">
                <a:avLst/>
              </a:prstGeom>
              <a:noFill/>
              <a:ln w="9525">
                <a:noFill/>
                <a:miter lim="800000"/>
                <a:headEnd/>
                <a:tailEnd/>
              </a:ln>
            </p:spPr>
            <p:txBody>
              <a:bodyPr wrap="none">
                <a:spAutoFit/>
              </a:bodyPr>
              <a:lstStyle/>
              <a:p>
                <a:r>
                  <a:rPr lang="fr-FR" sz="1400"/>
                  <a:t>C</a:t>
                </a:r>
                <a:r>
                  <a:rPr lang="fr-FR" sz="1400" baseline="-25000"/>
                  <a:t>3</a:t>
                </a:r>
                <a:endParaRPr lang="fr-FR" sz="1400"/>
              </a:p>
            </p:txBody>
          </p:sp>
          <p:grpSp>
            <p:nvGrpSpPr>
              <p:cNvPr id="18461" name="Groupe 87"/>
              <p:cNvGrpSpPr>
                <a:grpSpLocks/>
              </p:cNvGrpSpPr>
              <p:nvPr/>
            </p:nvGrpSpPr>
            <p:grpSpPr bwMode="auto">
              <a:xfrm>
                <a:off x="6475068" y="4553293"/>
                <a:ext cx="2526088" cy="2018979"/>
                <a:chOff x="6475068" y="4553293"/>
                <a:chExt cx="2526088" cy="2018979"/>
              </a:xfrm>
            </p:grpSpPr>
            <p:sp>
              <p:nvSpPr>
                <p:cNvPr id="18462" name="Line 97"/>
                <p:cNvSpPr>
                  <a:spLocks noChangeShapeType="1"/>
                </p:cNvSpPr>
                <p:nvPr/>
              </p:nvSpPr>
              <p:spPr bwMode="auto">
                <a:xfrm flipV="1">
                  <a:off x="6758018" y="4643458"/>
                  <a:ext cx="0" cy="1714500"/>
                </a:xfrm>
                <a:prstGeom prst="line">
                  <a:avLst/>
                </a:prstGeom>
                <a:noFill/>
                <a:ln w="9525">
                  <a:solidFill>
                    <a:srgbClr val="000000"/>
                  </a:solidFill>
                  <a:round/>
                  <a:headEnd/>
                  <a:tailEnd type="triangle" w="med" len="med"/>
                </a:ln>
              </p:spPr>
              <p:txBody>
                <a:bodyPr/>
                <a:lstStyle/>
                <a:p>
                  <a:endParaRPr lang="fr-FR"/>
                </a:p>
              </p:txBody>
            </p:sp>
            <p:sp>
              <p:nvSpPr>
                <p:cNvPr id="18463" name="Line 98"/>
                <p:cNvSpPr>
                  <a:spLocks noChangeShapeType="1"/>
                </p:cNvSpPr>
                <p:nvPr/>
              </p:nvSpPr>
              <p:spPr bwMode="auto">
                <a:xfrm>
                  <a:off x="6529418" y="6046808"/>
                  <a:ext cx="2400300" cy="0"/>
                </a:xfrm>
                <a:prstGeom prst="line">
                  <a:avLst/>
                </a:prstGeom>
                <a:noFill/>
                <a:ln w="9525">
                  <a:solidFill>
                    <a:srgbClr val="000000"/>
                  </a:solidFill>
                  <a:round/>
                  <a:headEnd/>
                  <a:tailEnd type="triangle" w="med" len="med"/>
                </a:ln>
              </p:spPr>
              <p:txBody>
                <a:bodyPr/>
                <a:lstStyle/>
                <a:p>
                  <a:endParaRPr lang="fr-FR"/>
                </a:p>
              </p:txBody>
            </p:sp>
            <p:sp>
              <p:nvSpPr>
                <p:cNvPr id="18464" name="Freeform 99"/>
                <p:cNvSpPr>
                  <a:spLocks/>
                </p:cNvSpPr>
                <p:nvPr/>
              </p:nvSpPr>
              <p:spPr bwMode="auto">
                <a:xfrm rot="223444">
                  <a:off x="6781831" y="4735533"/>
                  <a:ext cx="1828800" cy="1373187"/>
                </a:xfrm>
                <a:custGeom>
                  <a:avLst/>
                  <a:gdLst>
                    <a:gd name="T0" fmla="*/ 0 w 2880"/>
                    <a:gd name="T1" fmla="*/ 2147483647 h 2370"/>
                    <a:gd name="T2" fmla="*/ 2147483647 w 2880"/>
                    <a:gd name="T3" fmla="*/ 2147483647 h 2370"/>
                    <a:gd name="T4" fmla="*/ 2147483647 w 2880"/>
                    <a:gd name="T5" fmla="*/ 2147483647 h 2370"/>
                    <a:gd name="T6" fmla="*/ 0 60000 65536"/>
                    <a:gd name="T7" fmla="*/ 0 60000 65536"/>
                    <a:gd name="T8" fmla="*/ 0 60000 65536"/>
                    <a:gd name="T9" fmla="*/ 0 w 2880"/>
                    <a:gd name="T10" fmla="*/ 0 h 2370"/>
                    <a:gd name="T11" fmla="*/ 2880 w 2880"/>
                    <a:gd name="T12" fmla="*/ 2370 h 2370"/>
                  </a:gdLst>
                  <a:ahLst/>
                  <a:cxnLst>
                    <a:cxn ang="T6">
                      <a:pos x="T0" y="T1"/>
                    </a:cxn>
                    <a:cxn ang="T7">
                      <a:pos x="T2" y="T3"/>
                    </a:cxn>
                    <a:cxn ang="T8">
                      <a:pos x="T4" y="T5"/>
                    </a:cxn>
                  </a:cxnLst>
                  <a:rect l="T9" t="T10" r="T11" b="T12"/>
                  <a:pathLst>
                    <a:path w="2880" h="2370">
                      <a:moveTo>
                        <a:pt x="0" y="2370"/>
                      </a:moveTo>
                      <a:cubicBezTo>
                        <a:pt x="120" y="1575"/>
                        <a:pt x="240" y="780"/>
                        <a:pt x="720" y="390"/>
                      </a:cubicBezTo>
                      <a:cubicBezTo>
                        <a:pt x="1200" y="0"/>
                        <a:pt x="2520" y="90"/>
                        <a:pt x="2880" y="30"/>
                      </a:cubicBezTo>
                    </a:path>
                  </a:pathLst>
                </a:custGeom>
                <a:noFill/>
                <a:ln w="9525">
                  <a:solidFill>
                    <a:srgbClr val="000000"/>
                  </a:solidFill>
                  <a:round/>
                  <a:headEnd/>
                  <a:tailEnd/>
                </a:ln>
              </p:spPr>
              <p:txBody>
                <a:bodyPr/>
                <a:lstStyle/>
                <a:p>
                  <a:endParaRPr lang="fr-FR"/>
                </a:p>
              </p:txBody>
            </p:sp>
            <p:sp>
              <p:nvSpPr>
                <p:cNvPr id="18465" name="Freeform 100"/>
                <p:cNvSpPr>
                  <a:spLocks/>
                </p:cNvSpPr>
                <p:nvPr/>
              </p:nvSpPr>
              <p:spPr bwMode="auto">
                <a:xfrm>
                  <a:off x="6748493" y="4951433"/>
                  <a:ext cx="2108200" cy="1109662"/>
                </a:xfrm>
                <a:custGeom>
                  <a:avLst/>
                  <a:gdLst>
                    <a:gd name="T0" fmla="*/ 0 w 3360"/>
                    <a:gd name="T1" fmla="*/ 2147483647 h 2220"/>
                    <a:gd name="T2" fmla="*/ 2147483647 w 3360"/>
                    <a:gd name="T3" fmla="*/ 2147483647 h 2220"/>
                    <a:gd name="T4" fmla="*/ 2147483647 w 3360"/>
                    <a:gd name="T5" fmla="*/ 2147483647 h 2220"/>
                    <a:gd name="T6" fmla="*/ 2147483647 w 3360"/>
                    <a:gd name="T7" fmla="*/ 2147483647 h 2220"/>
                    <a:gd name="T8" fmla="*/ 2147483647 w 3360"/>
                    <a:gd name="T9" fmla="*/ 2147483647 h 2220"/>
                    <a:gd name="T10" fmla="*/ 0 60000 65536"/>
                    <a:gd name="T11" fmla="*/ 0 60000 65536"/>
                    <a:gd name="T12" fmla="*/ 0 60000 65536"/>
                    <a:gd name="T13" fmla="*/ 0 60000 65536"/>
                    <a:gd name="T14" fmla="*/ 0 60000 65536"/>
                    <a:gd name="T15" fmla="*/ 0 w 3360"/>
                    <a:gd name="T16" fmla="*/ 0 h 2220"/>
                    <a:gd name="T17" fmla="*/ 3360 w 3360"/>
                    <a:gd name="T18" fmla="*/ 2220 h 2220"/>
                  </a:gdLst>
                  <a:ahLst/>
                  <a:cxnLst>
                    <a:cxn ang="T10">
                      <a:pos x="T0" y="T1"/>
                    </a:cxn>
                    <a:cxn ang="T11">
                      <a:pos x="T2" y="T3"/>
                    </a:cxn>
                    <a:cxn ang="T12">
                      <a:pos x="T4" y="T5"/>
                    </a:cxn>
                    <a:cxn ang="T13">
                      <a:pos x="T6" y="T7"/>
                    </a:cxn>
                    <a:cxn ang="T14">
                      <a:pos x="T8" y="T9"/>
                    </a:cxn>
                  </a:cxnLst>
                  <a:rect l="T15" t="T16" r="T17" b="T18"/>
                  <a:pathLst>
                    <a:path w="3360" h="2220">
                      <a:moveTo>
                        <a:pt x="0" y="2100"/>
                      </a:moveTo>
                      <a:cubicBezTo>
                        <a:pt x="15" y="2160"/>
                        <a:pt x="30" y="2220"/>
                        <a:pt x="180" y="1920"/>
                      </a:cubicBezTo>
                      <a:cubicBezTo>
                        <a:pt x="330" y="1620"/>
                        <a:pt x="420" y="600"/>
                        <a:pt x="900" y="300"/>
                      </a:cubicBezTo>
                      <a:cubicBezTo>
                        <a:pt x="1380" y="0"/>
                        <a:pt x="2760" y="150"/>
                        <a:pt x="3060" y="120"/>
                      </a:cubicBezTo>
                      <a:cubicBezTo>
                        <a:pt x="3360" y="90"/>
                        <a:pt x="3030" y="105"/>
                        <a:pt x="2700" y="120"/>
                      </a:cubicBezTo>
                    </a:path>
                  </a:pathLst>
                </a:custGeom>
                <a:noFill/>
                <a:ln w="9525">
                  <a:solidFill>
                    <a:srgbClr val="000000"/>
                  </a:solidFill>
                  <a:round/>
                  <a:headEnd/>
                  <a:tailEnd/>
                </a:ln>
              </p:spPr>
              <p:txBody>
                <a:bodyPr/>
                <a:lstStyle/>
                <a:p>
                  <a:endParaRPr lang="fr-FR"/>
                </a:p>
              </p:txBody>
            </p:sp>
            <p:sp>
              <p:nvSpPr>
                <p:cNvPr id="18466" name="Freeform 101"/>
                <p:cNvSpPr>
                  <a:spLocks/>
                </p:cNvSpPr>
                <p:nvPr/>
              </p:nvSpPr>
              <p:spPr bwMode="auto">
                <a:xfrm>
                  <a:off x="6767543" y="5130820"/>
                  <a:ext cx="1943100" cy="939800"/>
                </a:xfrm>
                <a:custGeom>
                  <a:avLst/>
                  <a:gdLst>
                    <a:gd name="T0" fmla="*/ 0 w 3240"/>
                    <a:gd name="T1" fmla="*/ 2147483647 h 1800"/>
                    <a:gd name="T2" fmla="*/ 2147483647 w 3240"/>
                    <a:gd name="T3" fmla="*/ 2147483647 h 1800"/>
                    <a:gd name="T4" fmla="*/ 2147483647 w 3240"/>
                    <a:gd name="T5" fmla="*/ 2147483647 h 1800"/>
                    <a:gd name="T6" fmla="*/ 2147483647 w 3240"/>
                    <a:gd name="T7" fmla="*/ 2147483647 h 1800"/>
                    <a:gd name="T8" fmla="*/ 0 60000 65536"/>
                    <a:gd name="T9" fmla="*/ 0 60000 65536"/>
                    <a:gd name="T10" fmla="*/ 0 60000 65536"/>
                    <a:gd name="T11" fmla="*/ 0 60000 65536"/>
                    <a:gd name="T12" fmla="*/ 0 w 3240"/>
                    <a:gd name="T13" fmla="*/ 0 h 1800"/>
                    <a:gd name="T14" fmla="*/ 3240 w 3240"/>
                    <a:gd name="T15" fmla="*/ 1800 h 1800"/>
                  </a:gdLst>
                  <a:ahLst/>
                  <a:cxnLst>
                    <a:cxn ang="T8">
                      <a:pos x="T0" y="T1"/>
                    </a:cxn>
                    <a:cxn ang="T9">
                      <a:pos x="T2" y="T3"/>
                    </a:cxn>
                    <a:cxn ang="T10">
                      <a:pos x="T4" y="T5"/>
                    </a:cxn>
                    <a:cxn ang="T11">
                      <a:pos x="T6" y="T7"/>
                    </a:cxn>
                  </a:cxnLst>
                  <a:rect l="T12" t="T13" r="T14" b="T15"/>
                  <a:pathLst>
                    <a:path w="3240" h="1800">
                      <a:moveTo>
                        <a:pt x="0" y="1800"/>
                      </a:moveTo>
                      <a:cubicBezTo>
                        <a:pt x="90" y="1665"/>
                        <a:pt x="180" y="1530"/>
                        <a:pt x="360" y="1260"/>
                      </a:cubicBezTo>
                      <a:cubicBezTo>
                        <a:pt x="540" y="990"/>
                        <a:pt x="600" y="360"/>
                        <a:pt x="1080" y="180"/>
                      </a:cubicBezTo>
                      <a:cubicBezTo>
                        <a:pt x="1560" y="0"/>
                        <a:pt x="2400" y="90"/>
                        <a:pt x="3240" y="180"/>
                      </a:cubicBezTo>
                    </a:path>
                  </a:pathLst>
                </a:custGeom>
                <a:noFill/>
                <a:ln w="9525">
                  <a:solidFill>
                    <a:srgbClr val="000000"/>
                  </a:solidFill>
                  <a:round/>
                  <a:headEnd/>
                  <a:tailEnd/>
                </a:ln>
              </p:spPr>
              <p:txBody>
                <a:bodyPr/>
                <a:lstStyle/>
                <a:p>
                  <a:endParaRPr lang="fr-FR"/>
                </a:p>
              </p:txBody>
            </p:sp>
            <p:sp>
              <p:nvSpPr>
                <p:cNvPr id="18467" name="Freeform 102"/>
                <p:cNvSpPr>
                  <a:spLocks/>
                </p:cNvSpPr>
                <p:nvPr/>
              </p:nvSpPr>
              <p:spPr bwMode="auto">
                <a:xfrm>
                  <a:off x="6739163" y="5319732"/>
                  <a:ext cx="2057400" cy="733425"/>
                </a:xfrm>
                <a:custGeom>
                  <a:avLst/>
                  <a:gdLst>
                    <a:gd name="T0" fmla="*/ 0 w 3240"/>
                    <a:gd name="T1" fmla="*/ 2147483647 h 1260"/>
                    <a:gd name="T2" fmla="*/ 2147483647 w 3240"/>
                    <a:gd name="T3" fmla="*/ 2147483647 h 1260"/>
                    <a:gd name="T4" fmla="*/ 2147483647 w 3240"/>
                    <a:gd name="T5" fmla="*/ 2147483647 h 1260"/>
                    <a:gd name="T6" fmla="*/ 0 60000 65536"/>
                    <a:gd name="T7" fmla="*/ 0 60000 65536"/>
                    <a:gd name="T8" fmla="*/ 0 60000 65536"/>
                    <a:gd name="T9" fmla="*/ 0 w 3240"/>
                    <a:gd name="T10" fmla="*/ 0 h 1260"/>
                    <a:gd name="T11" fmla="*/ 3240 w 3240"/>
                    <a:gd name="T12" fmla="*/ 1260 h 1260"/>
                  </a:gdLst>
                  <a:ahLst/>
                  <a:cxnLst>
                    <a:cxn ang="T6">
                      <a:pos x="T0" y="T1"/>
                    </a:cxn>
                    <a:cxn ang="T7">
                      <a:pos x="T2" y="T3"/>
                    </a:cxn>
                    <a:cxn ang="T8">
                      <a:pos x="T4" y="T5"/>
                    </a:cxn>
                  </a:cxnLst>
                  <a:rect l="T9" t="T10" r="T11" b="T12"/>
                  <a:pathLst>
                    <a:path w="3240" h="1260">
                      <a:moveTo>
                        <a:pt x="0" y="1260"/>
                      </a:moveTo>
                      <a:cubicBezTo>
                        <a:pt x="360" y="810"/>
                        <a:pt x="720" y="360"/>
                        <a:pt x="1260" y="180"/>
                      </a:cubicBezTo>
                      <a:cubicBezTo>
                        <a:pt x="1800" y="0"/>
                        <a:pt x="2520" y="90"/>
                        <a:pt x="3240" y="180"/>
                      </a:cubicBezTo>
                    </a:path>
                  </a:pathLst>
                </a:custGeom>
                <a:noFill/>
                <a:ln w="9525">
                  <a:solidFill>
                    <a:srgbClr val="000000"/>
                  </a:solidFill>
                  <a:round/>
                  <a:headEnd/>
                  <a:tailEnd/>
                </a:ln>
              </p:spPr>
              <p:txBody>
                <a:bodyPr/>
                <a:lstStyle/>
                <a:p>
                  <a:endParaRPr lang="fr-FR"/>
                </a:p>
              </p:txBody>
            </p:sp>
            <p:sp>
              <p:nvSpPr>
                <p:cNvPr id="18468" name="Line 103"/>
                <p:cNvSpPr>
                  <a:spLocks noChangeShapeType="1"/>
                </p:cNvSpPr>
                <p:nvPr/>
              </p:nvSpPr>
              <p:spPr bwMode="auto">
                <a:xfrm flipH="1">
                  <a:off x="6758018" y="5367358"/>
                  <a:ext cx="1143000" cy="0"/>
                </a:xfrm>
                <a:prstGeom prst="line">
                  <a:avLst/>
                </a:prstGeom>
                <a:noFill/>
                <a:ln w="9525">
                  <a:solidFill>
                    <a:srgbClr val="000000"/>
                  </a:solidFill>
                  <a:prstDash val="dash"/>
                  <a:round/>
                  <a:headEnd/>
                  <a:tailEnd/>
                </a:ln>
              </p:spPr>
              <p:txBody>
                <a:bodyPr/>
                <a:lstStyle/>
                <a:p>
                  <a:endParaRPr lang="fr-FR"/>
                </a:p>
              </p:txBody>
            </p:sp>
            <p:sp>
              <p:nvSpPr>
                <p:cNvPr id="18469" name="Line 104"/>
                <p:cNvSpPr>
                  <a:spLocks noChangeShapeType="1"/>
                </p:cNvSpPr>
                <p:nvPr/>
              </p:nvSpPr>
              <p:spPr bwMode="auto">
                <a:xfrm>
                  <a:off x="7805768" y="5357833"/>
                  <a:ext cx="0" cy="685800"/>
                </a:xfrm>
                <a:prstGeom prst="line">
                  <a:avLst/>
                </a:prstGeom>
                <a:noFill/>
                <a:ln w="9525">
                  <a:solidFill>
                    <a:srgbClr val="000000"/>
                  </a:solidFill>
                  <a:prstDash val="dash"/>
                  <a:round/>
                  <a:headEnd type="oval" w="med" len="med"/>
                  <a:tailEnd/>
                </a:ln>
              </p:spPr>
              <p:txBody>
                <a:bodyPr/>
                <a:lstStyle/>
                <a:p>
                  <a:endParaRPr lang="fr-FR"/>
                </a:p>
              </p:txBody>
            </p:sp>
            <p:sp>
              <p:nvSpPr>
                <p:cNvPr id="18470" name="Line 105"/>
                <p:cNvSpPr>
                  <a:spLocks noChangeShapeType="1"/>
                </p:cNvSpPr>
                <p:nvPr/>
              </p:nvSpPr>
              <p:spPr bwMode="auto">
                <a:xfrm>
                  <a:off x="7215218" y="5367358"/>
                  <a:ext cx="0" cy="685800"/>
                </a:xfrm>
                <a:prstGeom prst="line">
                  <a:avLst/>
                </a:prstGeom>
                <a:noFill/>
                <a:ln w="9525">
                  <a:solidFill>
                    <a:srgbClr val="000000"/>
                  </a:solidFill>
                  <a:prstDash val="dash"/>
                  <a:round/>
                  <a:headEnd type="oval" w="med" len="med"/>
                  <a:tailEnd/>
                </a:ln>
              </p:spPr>
              <p:txBody>
                <a:bodyPr/>
                <a:lstStyle/>
                <a:p>
                  <a:endParaRPr lang="fr-FR"/>
                </a:p>
              </p:txBody>
            </p:sp>
            <p:sp>
              <p:nvSpPr>
                <p:cNvPr id="18471" name="Line 106"/>
                <p:cNvSpPr>
                  <a:spLocks noChangeShapeType="1"/>
                </p:cNvSpPr>
                <p:nvPr/>
              </p:nvSpPr>
              <p:spPr bwMode="auto">
                <a:xfrm flipH="1">
                  <a:off x="7072330" y="5367358"/>
                  <a:ext cx="9538" cy="919162"/>
                </a:xfrm>
                <a:prstGeom prst="line">
                  <a:avLst/>
                </a:prstGeom>
                <a:noFill/>
                <a:ln w="9525">
                  <a:solidFill>
                    <a:srgbClr val="000000"/>
                  </a:solidFill>
                  <a:prstDash val="dash"/>
                  <a:round/>
                  <a:headEnd type="oval" w="med" len="med"/>
                  <a:tailEnd/>
                </a:ln>
              </p:spPr>
              <p:txBody>
                <a:bodyPr/>
                <a:lstStyle/>
                <a:p>
                  <a:endParaRPr lang="fr-FR"/>
                </a:p>
              </p:txBody>
            </p:sp>
            <p:sp>
              <p:nvSpPr>
                <p:cNvPr id="18472" name="Line 107"/>
                <p:cNvSpPr>
                  <a:spLocks noChangeShapeType="1"/>
                </p:cNvSpPr>
                <p:nvPr/>
              </p:nvSpPr>
              <p:spPr bwMode="auto">
                <a:xfrm>
                  <a:off x="6948518" y="5367358"/>
                  <a:ext cx="0" cy="685800"/>
                </a:xfrm>
                <a:prstGeom prst="line">
                  <a:avLst/>
                </a:prstGeom>
                <a:noFill/>
                <a:ln w="9525">
                  <a:solidFill>
                    <a:srgbClr val="000000"/>
                  </a:solidFill>
                  <a:prstDash val="dash"/>
                  <a:round/>
                  <a:headEnd type="oval" w="med" len="med"/>
                  <a:tailEnd/>
                </a:ln>
              </p:spPr>
              <p:txBody>
                <a:bodyPr/>
                <a:lstStyle/>
                <a:p>
                  <a:endParaRPr lang="fr-FR"/>
                </a:p>
              </p:txBody>
            </p:sp>
            <p:sp>
              <p:nvSpPr>
                <p:cNvPr id="18473" name="ZoneTexte 55"/>
                <p:cNvSpPr txBox="1">
                  <a:spLocks noChangeArrowheads="1"/>
                </p:cNvSpPr>
                <p:nvPr/>
              </p:nvSpPr>
              <p:spPr bwMode="auto">
                <a:xfrm>
                  <a:off x="6475068" y="4553293"/>
                  <a:ext cx="314510" cy="369332"/>
                </a:xfrm>
                <a:prstGeom prst="rect">
                  <a:avLst/>
                </a:prstGeom>
                <a:noFill/>
                <a:ln w="9525">
                  <a:noFill/>
                  <a:miter lim="800000"/>
                  <a:headEnd/>
                  <a:tailEnd/>
                </a:ln>
              </p:spPr>
              <p:txBody>
                <a:bodyPr wrap="none">
                  <a:spAutoFit/>
                </a:bodyPr>
                <a:lstStyle/>
                <a:p>
                  <a:r>
                    <a:rPr lang="el-GR"/>
                    <a:t>ϕ</a:t>
                  </a:r>
                  <a:endParaRPr lang="fr-FR"/>
                </a:p>
              </p:txBody>
            </p:sp>
            <p:sp>
              <p:nvSpPr>
                <p:cNvPr id="18474" name="ZoneTexte 56"/>
                <p:cNvSpPr txBox="1">
                  <a:spLocks noChangeArrowheads="1"/>
                </p:cNvSpPr>
                <p:nvPr/>
              </p:nvSpPr>
              <p:spPr bwMode="auto">
                <a:xfrm>
                  <a:off x="8619320" y="4621421"/>
                  <a:ext cx="381836" cy="307777"/>
                </a:xfrm>
                <a:prstGeom prst="rect">
                  <a:avLst/>
                </a:prstGeom>
                <a:noFill/>
                <a:ln w="9525">
                  <a:noFill/>
                  <a:miter lim="800000"/>
                  <a:headEnd/>
                  <a:tailEnd/>
                </a:ln>
              </p:spPr>
              <p:txBody>
                <a:bodyPr wrap="none">
                  <a:spAutoFit/>
                </a:bodyPr>
                <a:lstStyle/>
                <a:p>
                  <a:r>
                    <a:rPr lang="fr-FR" sz="1400"/>
                    <a:t>C</a:t>
                  </a:r>
                  <a:r>
                    <a:rPr lang="fr-FR" sz="1400" baseline="-25000"/>
                    <a:t>1</a:t>
                  </a:r>
                  <a:endParaRPr lang="fr-FR" sz="1400"/>
                </a:p>
              </p:txBody>
            </p:sp>
            <p:sp>
              <p:nvSpPr>
                <p:cNvPr id="18475" name="ZoneTexte 59"/>
                <p:cNvSpPr txBox="1">
                  <a:spLocks noChangeArrowheads="1"/>
                </p:cNvSpPr>
                <p:nvPr/>
              </p:nvSpPr>
              <p:spPr bwMode="auto">
                <a:xfrm>
                  <a:off x="8681936" y="5274246"/>
                  <a:ext cx="314510" cy="307777"/>
                </a:xfrm>
                <a:prstGeom prst="rect">
                  <a:avLst/>
                </a:prstGeom>
                <a:noFill/>
                <a:ln w="9525">
                  <a:noFill/>
                  <a:miter lim="800000"/>
                  <a:headEnd/>
                  <a:tailEnd/>
                </a:ln>
              </p:spPr>
              <p:txBody>
                <a:bodyPr wrap="none">
                  <a:spAutoFit/>
                </a:bodyPr>
                <a:lstStyle/>
                <a:p>
                  <a:r>
                    <a:rPr lang="fr-FR" sz="1400"/>
                    <a:t>C</a:t>
                  </a:r>
                </a:p>
              </p:txBody>
            </p:sp>
            <p:sp>
              <p:nvSpPr>
                <p:cNvPr id="18476" name="ZoneTexte 81"/>
                <p:cNvSpPr txBox="1">
                  <a:spLocks noChangeArrowheads="1"/>
                </p:cNvSpPr>
                <p:nvPr/>
              </p:nvSpPr>
              <p:spPr bwMode="auto">
                <a:xfrm>
                  <a:off x="6786578" y="6021427"/>
                  <a:ext cx="372218" cy="307777"/>
                </a:xfrm>
                <a:prstGeom prst="rect">
                  <a:avLst/>
                </a:prstGeom>
                <a:noFill/>
                <a:ln w="9525">
                  <a:noFill/>
                  <a:miter lim="800000"/>
                  <a:headEnd/>
                  <a:tailEnd/>
                </a:ln>
              </p:spPr>
              <p:txBody>
                <a:bodyPr wrap="none">
                  <a:spAutoFit/>
                </a:bodyPr>
                <a:lstStyle/>
                <a:p>
                  <a:r>
                    <a:rPr lang="fr-FR" sz="1400"/>
                    <a:t>A</a:t>
                  </a:r>
                  <a:r>
                    <a:rPr lang="fr-FR" sz="1400" baseline="-25000"/>
                    <a:t>1</a:t>
                  </a:r>
                  <a:endParaRPr lang="fr-FR" sz="1400"/>
                </a:p>
              </p:txBody>
            </p:sp>
            <p:sp>
              <p:nvSpPr>
                <p:cNvPr id="18477" name="ZoneTexte 82"/>
                <p:cNvSpPr txBox="1">
                  <a:spLocks noChangeArrowheads="1"/>
                </p:cNvSpPr>
                <p:nvPr/>
              </p:nvSpPr>
              <p:spPr bwMode="auto">
                <a:xfrm>
                  <a:off x="6927305" y="6264495"/>
                  <a:ext cx="372218" cy="307777"/>
                </a:xfrm>
                <a:prstGeom prst="rect">
                  <a:avLst/>
                </a:prstGeom>
                <a:noFill/>
                <a:ln w="9525">
                  <a:noFill/>
                  <a:miter lim="800000"/>
                  <a:headEnd/>
                  <a:tailEnd/>
                </a:ln>
              </p:spPr>
              <p:txBody>
                <a:bodyPr wrap="none">
                  <a:spAutoFit/>
                </a:bodyPr>
                <a:lstStyle/>
                <a:p>
                  <a:r>
                    <a:rPr lang="fr-FR" sz="1400"/>
                    <a:t>A</a:t>
                  </a:r>
                  <a:r>
                    <a:rPr lang="fr-FR" sz="1400" baseline="-25000"/>
                    <a:t>2</a:t>
                  </a:r>
                  <a:endParaRPr lang="fr-FR" sz="1400"/>
                </a:p>
              </p:txBody>
            </p:sp>
            <p:sp>
              <p:nvSpPr>
                <p:cNvPr id="18478" name="ZoneTexte 84"/>
                <p:cNvSpPr txBox="1">
                  <a:spLocks noChangeArrowheads="1"/>
                </p:cNvSpPr>
                <p:nvPr/>
              </p:nvSpPr>
              <p:spPr bwMode="auto">
                <a:xfrm>
                  <a:off x="7066826" y="6000768"/>
                  <a:ext cx="372218" cy="307777"/>
                </a:xfrm>
                <a:prstGeom prst="rect">
                  <a:avLst/>
                </a:prstGeom>
                <a:noFill/>
                <a:ln w="9525">
                  <a:noFill/>
                  <a:miter lim="800000"/>
                  <a:headEnd/>
                  <a:tailEnd/>
                </a:ln>
              </p:spPr>
              <p:txBody>
                <a:bodyPr wrap="none">
                  <a:spAutoFit/>
                </a:bodyPr>
                <a:lstStyle/>
                <a:p>
                  <a:r>
                    <a:rPr lang="fr-FR" sz="1400"/>
                    <a:t>A</a:t>
                  </a:r>
                  <a:r>
                    <a:rPr lang="fr-FR" sz="1400" baseline="-25000"/>
                    <a:t>3</a:t>
                  </a:r>
                  <a:endParaRPr lang="fr-FR" sz="1400"/>
                </a:p>
              </p:txBody>
            </p:sp>
            <p:sp>
              <p:nvSpPr>
                <p:cNvPr id="18479" name="ZoneTexte 85"/>
                <p:cNvSpPr txBox="1">
                  <a:spLocks noChangeArrowheads="1"/>
                </p:cNvSpPr>
                <p:nvPr/>
              </p:nvSpPr>
              <p:spPr bwMode="auto">
                <a:xfrm>
                  <a:off x="6514487" y="5214950"/>
                  <a:ext cx="304892" cy="307777"/>
                </a:xfrm>
                <a:prstGeom prst="rect">
                  <a:avLst/>
                </a:prstGeom>
                <a:noFill/>
                <a:ln w="9525">
                  <a:noFill/>
                  <a:miter lim="800000"/>
                  <a:headEnd/>
                  <a:tailEnd/>
                </a:ln>
              </p:spPr>
              <p:txBody>
                <a:bodyPr wrap="none">
                  <a:spAutoFit/>
                </a:bodyPr>
                <a:lstStyle/>
                <a:p>
                  <a:r>
                    <a:rPr lang="fr-FR" sz="1400" dirty="0"/>
                    <a:t>B</a:t>
                  </a:r>
                </a:p>
              </p:txBody>
            </p:sp>
            <p:sp>
              <p:nvSpPr>
                <p:cNvPr id="18480" name="ZoneTexte 86"/>
                <p:cNvSpPr txBox="1">
                  <a:spLocks noChangeArrowheads="1"/>
                </p:cNvSpPr>
                <p:nvPr/>
              </p:nvSpPr>
              <p:spPr bwMode="auto">
                <a:xfrm>
                  <a:off x="6475068" y="6000768"/>
                  <a:ext cx="324128" cy="307777"/>
                </a:xfrm>
                <a:prstGeom prst="rect">
                  <a:avLst/>
                </a:prstGeom>
                <a:noFill/>
                <a:ln w="9525">
                  <a:noFill/>
                  <a:miter lim="800000"/>
                  <a:headEnd/>
                  <a:tailEnd/>
                </a:ln>
              </p:spPr>
              <p:txBody>
                <a:bodyPr wrap="none">
                  <a:spAutoFit/>
                </a:bodyPr>
                <a:lstStyle/>
                <a:p>
                  <a:r>
                    <a:rPr lang="fr-FR" sz="1400"/>
                    <a:t>O</a:t>
                  </a:r>
                </a:p>
              </p:txBody>
            </p:sp>
            <p:sp>
              <p:nvSpPr>
                <p:cNvPr id="33" name="ZoneTexte 85">
                  <a:extLst>
                    <a:ext uri="{FF2B5EF4-FFF2-40B4-BE49-F238E27FC236}">
                      <a16:creationId xmlns:a16="http://schemas.microsoft.com/office/drawing/2014/main" id="{7490D62A-8D56-4A2C-AD87-FC73780EBA21}"/>
                    </a:ext>
                  </a:extLst>
                </p:cNvPr>
                <p:cNvSpPr txBox="1">
                  <a:spLocks noChangeArrowheads="1"/>
                </p:cNvSpPr>
                <p:nvPr/>
              </p:nvSpPr>
              <p:spPr bwMode="auto">
                <a:xfrm>
                  <a:off x="7785533" y="5343547"/>
                  <a:ext cx="333717" cy="307728"/>
                </a:xfrm>
                <a:prstGeom prst="rect">
                  <a:avLst/>
                </a:prstGeom>
                <a:noFill/>
                <a:ln w="9525">
                  <a:noFill/>
                  <a:miter lim="800000"/>
                  <a:headEnd/>
                  <a:tailEnd/>
                </a:ln>
              </p:spPr>
              <p:txBody>
                <a:bodyPr wrap="none">
                  <a:spAutoFit/>
                </a:bodyPr>
                <a:lstStyle/>
                <a:p>
                  <a:r>
                    <a:rPr lang="fr-FR" sz="1400" dirty="0"/>
                    <a:t>M</a:t>
                  </a:r>
                </a:p>
              </p:txBody>
            </p:sp>
          </p:grpSp>
        </p:grpSp>
        <p:sp>
          <p:nvSpPr>
            <p:cNvPr id="18457" name="ZoneTexte 89"/>
            <p:cNvSpPr txBox="1">
              <a:spLocks noChangeArrowheads="1"/>
            </p:cNvSpPr>
            <p:nvPr/>
          </p:nvSpPr>
          <p:spPr bwMode="auto">
            <a:xfrm>
              <a:off x="7546638" y="3987625"/>
              <a:ext cx="304892" cy="307777"/>
            </a:xfrm>
            <a:prstGeom prst="rect">
              <a:avLst/>
            </a:prstGeom>
            <a:noFill/>
            <a:ln w="9525">
              <a:noFill/>
              <a:miter lim="800000"/>
              <a:headEnd/>
              <a:tailEnd/>
            </a:ln>
          </p:spPr>
          <p:txBody>
            <a:bodyPr wrap="none">
              <a:spAutoFit/>
            </a:bodyPr>
            <a:lstStyle/>
            <a:p>
              <a:r>
                <a:rPr lang="fr-FR" sz="1400"/>
                <a:t>A</a:t>
              </a:r>
            </a:p>
          </p:txBody>
        </p:sp>
        <mc:AlternateContent xmlns:mc="http://schemas.openxmlformats.org/markup-compatibility/2006" xmlns:a14="http://schemas.microsoft.com/office/drawing/2010/main">
          <mc:Choice Requires="a14">
            <p:sp>
              <p:nvSpPr>
                <p:cNvPr id="18458" name="ZoneTexte 61"/>
                <p:cNvSpPr txBox="1">
                  <a:spLocks noChangeArrowheads="1"/>
                </p:cNvSpPr>
                <p:nvPr/>
              </p:nvSpPr>
              <p:spPr bwMode="auto">
                <a:xfrm>
                  <a:off x="8429652" y="3978479"/>
                  <a:ext cx="750461" cy="307728"/>
                </a:xfrm>
                <a:prstGeom prst="rect">
                  <a:avLst/>
                </a:prstGeom>
                <a:noFill/>
                <a:ln w="9525">
                  <a:noFill/>
                  <a:miter lim="800000"/>
                  <a:headEnd/>
                  <a:tailEnd/>
                </a:ln>
              </p:spPr>
              <p:txBody>
                <a:bodyPr wrap="none">
                  <a:spAutoFit/>
                </a:bodyPr>
                <a:lstStyle/>
                <a:p>
                  <a:r>
                    <a:rPr lang="fr-FR" sz="1400" dirty="0"/>
                    <a:t>v=</a:t>
                  </a:r>
                  <a:r>
                    <a:rPr lang="fr-FR" sz="1400" i="1" dirty="0"/>
                    <a:t> H.</a:t>
                  </a:r>
                  <a14:m>
                    <m:oMath xmlns:m="http://schemas.openxmlformats.org/officeDocument/2006/math">
                      <m:r>
                        <a:rPr lang="fr-FR" sz="1400" i="1" dirty="0">
                          <a:latin typeface="Cambria Math" panose="02040503050406030204" pitchFamily="18" charset="0"/>
                        </a:rPr>
                        <m:t>ℓ</m:t>
                      </m:r>
                    </m:oMath>
                  </a14:m>
                  <a:r>
                    <a:rPr lang="fr-FR" sz="1400" i="1" dirty="0"/>
                    <a:t> </a:t>
                  </a:r>
                  <a:endParaRPr lang="fr-FR" sz="1400" dirty="0"/>
                </a:p>
              </p:txBody>
            </p:sp>
          </mc:Choice>
          <mc:Fallback xmlns="">
            <p:sp>
              <p:nvSpPr>
                <p:cNvPr id="18458" name="ZoneTexte 61"/>
                <p:cNvSpPr txBox="1">
                  <a:spLocks noRot="1" noChangeAspect="1" noMove="1" noResize="1" noEditPoints="1" noAdjustHandles="1" noChangeArrowheads="1" noChangeShapeType="1" noTextEdit="1"/>
                </p:cNvSpPr>
                <p:nvPr/>
              </p:nvSpPr>
              <p:spPr bwMode="auto">
                <a:xfrm>
                  <a:off x="8429652" y="3978479"/>
                  <a:ext cx="750461" cy="307728"/>
                </a:xfrm>
                <a:prstGeom prst="rect">
                  <a:avLst/>
                </a:prstGeom>
                <a:blipFill>
                  <a:blip r:embed="rId3"/>
                  <a:stretch>
                    <a:fillRect l="-2439" t="-4000" b="-20000"/>
                  </a:stretch>
                </a:blipFill>
                <a:ln w="9525">
                  <a:noFill/>
                  <a:miter lim="800000"/>
                  <a:headEnd/>
                  <a:tailEnd/>
                </a:ln>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8455" name="ZoneTexte 63"/>
              <p:cNvSpPr txBox="1">
                <a:spLocks noChangeArrowheads="1"/>
              </p:cNvSpPr>
              <p:nvPr/>
            </p:nvSpPr>
            <p:spPr bwMode="auto">
              <a:xfrm>
                <a:off x="828632" y="5103470"/>
                <a:ext cx="7271759" cy="1200329"/>
              </a:xfrm>
              <a:prstGeom prst="rect">
                <a:avLst/>
              </a:prstGeom>
              <a:noFill/>
              <a:ln w="9525">
                <a:noFill/>
                <a:miter lim="800000"/>
                <a:headEnd/>
                <a:tailEnd/>
              </a:ln>
            </p:spPr>
            <p:txBody>
              <a:bodyPr wrap="square">
                <a:spAutoFit/>
              </a:bodyPr>
              <a:lstStyle/>
              <a:p>
                <a:r>
                  <a:rPr lang="fr-FR" dirty="0"/>
                  <a:t>Les coordonnées (</a:t>
                </a:r>
                <a14:m>
                  <m:oMath xmlns:m="http://schemas.openxmlformats.org/officeDocument/2006/math">
                    <m:r>
                      <a:rPr lang="fr-FR" i="1" dirty="0" smtClean="0">
                        <a:latin typeface="Cambria Math" panose="02040503050406030204" pitchFamily="18" charset="0"/>
                      </a:rPr>
                      <m:t>𝑂𝐴</m:t>
                    </m:r>
                    <m:r>
                      <a:rPr lang="fr-FR" i="1" dirty="0" smtClean="0">
                        <a:latin typeface="Cambria Math" panose="02040503050406030204" pitchFamily="18" charset="0"/>
                      </a:rPr>
                      <m:t>, </m:t>
                    </m:r>
                    <m:r>
                      <a:rPr lang="fr-FR" i="1" dirty="0" smtClean="0">
                        <a:latin typeface="Cambria Math" panose="02040503050406030204" pitchFamily="18" charset="0"/>
                      </a:rPr>
                      <m:t>𝑂𝐵</m:t>
                    </m:r>
                  </m:oMath>
                </a14:m>
                <a:r>
                  <a:rPr lang="fr-FR" dirty="0"/>
                  <a:t>) définissent le point </a:t>
                </a:r>
                <a14:m>
                  <m:oMath xmlns:m="http://schemas.openxmlformats.org/officeDocument/2006/math">
                    <m:r>
                      <a:rPr lang="fr-FR" i="1" dirty="0" smtClean="0">
                        <a:latin typeface="Cambria Math" panose="02040503050406030204" pitchFamily="18" charset="0"/>
                      </a:rPr>
                      <m:t>𝑀</m:t>
                    </m:r>
                  </m:oMath>
                </a14:m>
                <a:r>
                  <a:rPr lang="fr-FR" dirty="0"/>
                  <a:t> de la caractéristique totale </a:t>
                </a:r>
                <a14:m>
                  <m:oMath xmlns:m="http://schemas.openxmlformats.org/officeDocument/2006/math">
                    <m:r>
                      <a:rPr lang="fr-FR" i="1" dirty="0" smtClean="0">
                        <a:latin typeface="Cambria Math" panose="02040503050406030204" pitchFamily="18" charset="0"/>
                      </a:rPr>
                      <m:t>𝐶</m:t>
                    </m:r>
                  </m:oMath>
                </a14:m>
                <a:r>
                  <a:rPr lang="fr-FR" dirty="0"/>
                  <a:t>. En procédant ainsi pour d’autres points, on obtiendra la caractéristique </a:t>
                </a:r>
                <a14:m>
                  <m:oMath xmlns:m="http://schemas.openxmlformats.org/officeDocument/2006/math">
                    <m:r>
                      <a:rPr lang="fr-FR" i="1" dirty="0" smtClean="0">
                        <a:latin typeface="Cambria Math" panose="02040503050406030204" pitchFamily="18" charset="0"/>
                      </a:rPr>
                      <m:t>𝐶</m:t>
                    </m:r>
                  </m:oMath>
                </a14:m>
                <a:r>
                  <a:rPr lang="fr-FR" dirty="0"/>
                  <a:t> </a:t>
                </a:r>
              </a:p>
              <a:p>
                <a:endParaRPr lang="fr-FR" dirty="0"/>
              </a:p>
            </p:txBody>
          </p:sp>
        </mc:Choice>
        <mc:Fallback xmlns="">
          <p:sp>
            <p:nvSpPr>
              <p:cNvPr id="18455" name="ZoneTexte 63"/>
              <p:cNvSpPr txBox="1">
                <a:spLocks noRot="1" noChangeAspect="1" noMove="1" noResize="1" noEditPoints="1" noAdjustHandles="1" noChangeArrowheads="1" noChangeShapeType="1" noTextEdit="1"/>
              </p:cNvSpPr>
              <p:nvPr/>
            </p:nvSpPr>
            <p:spPr bwMode="auto">
              <a:xfrm>
                <a:off x="828632" y="5103470"/>
                <a:ext cx="7271759" cy="1200329"/>
              </a:xfrm>
              <a:prstGeom prst="rect">
                <a:avLst/>
              </a:prstGeom>
              <a:blipFill>
                <a:blip r:embed="rId4"/>
                <a:stretch>
                  <a:fillRect l="-754" t="-2538" r="-168"/>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0996CC63-3169-4ADA-8470-EBC4D97C0A5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27</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7496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53">
                                            <p:txEl>
                                              <p:pRg st="1" end="1"/>
                                            </p:txEl>
                                          </p:spTgt>
                                        </p:tgtEl>
                                        <p:attrNameLst>
                                          <p:attrName>style.visibility</p:attrName>
                                        </p:attrNameLst>
                                      </p:cBhvr>
                                      <p:to>
                                        <p:strVal val="visible"/>
                                      </p:to>
                                    </p:set>
                                    <p:animEffect transition="in" filter="checkerboard(across)">
                                      <p:cBhvr>
                                        <p:cTn id="12" dur="500"/>
                                        <p:tgtEl>
                                          <p:spTgt spid="1845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8453">
                                            <p:txEl>
                                              <p:pRg st="3" end="3"/>
                                            </p:txEl>
                                          </p:spTgt>
                                        </p:tgtEl>
                                        <p:attrNameLst>
                                          <p:attrName>style.visibility</p:attrName>
                                        </p:attrNameLst>
                                      </p:cBhvr>
                                      <p:to>
                                        <p:strVal val="visible"/>
                                      </p:to>
                                    </p:set>
                                    <p:animEffect transition="in" filter="checkerboard(across)">
                                      <p:cBhvr>
                                        <p:cTn id="15" dur="500"/>
                                        <p:tgtEl>
                                          <p:spTgt spid="1845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8455"/>
                                        </p:tgtEl>
                                        <p:attrNameLst>
                                          <p:attrName>style.visibility</p:attrName>
                                        </p:attrNameLst>
                                      </p:cBhvr>
                                      <p:to>
                                        <p:strVal val="visible"/>
                                      </p:to>
                                    </p:set>
                                    <p:animEffect transition="in" filter="checkerboard(across)">
                                      <p:cBhvr>
                                        <p:cTn id="20" dur="500"/>
                                        <p:tgtEl>
                                          <p:spTgt spid="18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460" name="ZoneTexte 7"/>
              <p:cNvSpPr txBox="1">
                <a:spLocks noChangeArrowheads="1"/>
              </p:cNvSpPr>
              <p:nvPr/>
            </p:nvSpPr>
            <p:spPr bwMode="auto">
              <a:xfrm>
                <a:off x="760046" y="1300375"/>
                <a:ext cx="7488822" cy="1200329"/>
              </a:xfrm>
              <a:prstGeom prst="rect">
                <a:avLst/>
              </a:prstGeom>
              <a:noFill/>
              <a:ln w="9525">
                <a:noFill/>
                <a:miter lim="800000"/>
                <a:headEnd/>
                <a:tailEnd/>
              </a:ln>
            </p:spPr>
            <p:txBody>
              <a:bodyPr wrap="square">
                <a:spAutoFit/>
              </a:bodyPr>
              <a:lstStyle/>
              <a:p>
                <a:r>
                  <a:rPr lang="fr-FR" b="1" i="1" dirty="0"/>
                  <a:t>2</a:t>
                </a:r>
                <a:r>
                  <a:rPr lang="fr-FR" b="1" dirty="0"/>
                  <a:t>. Circuit magnétique constitué d’éléments en parallèle :</a:t>
                </a:r>
              </a:p>
              <a:p>
                <a:pPr algn="just"/>
                <a:endParaRPr lang="fr-FR" dirty="0"/>
              </a:p>
              <a:p>
                <a:pPr algn="just"/>
                <a:r>
                  <a:rPr lang="fr-FR" dirty="0"/>
                  <a:t>Considérons 3 éléments d’un circuit magnétique, montés en parallèle, de caractéristiques partielles respectives </a:t>
                </a:r>
                <a14:m>
                  <m:oMath xmlns:m="http://schemas.openxmlformats.org/officeDocument/2006/math">
                    <m:r>
                      <a:rPr lang="fr-FR" i="1" dirty="0" smtClean="0">
                        <a:latin typeface="Cambria Math" panose="02040503050406030204" pitchFamily="18" charset="0"/>
                      </a:rPr>
                      <m:t>𝐶</m:t>
                    </m:r>
                    <m:r>
                      <a:rPr lang="fr-FR" i="1" baseline="-25000" dirty="0">
                        <a:latin typeface="Cambria Math" panose="02040503050406030204" pitchFamily="18" charset="0"/>
                      </a:rPr>
                      <m:t>1</m:t>
                    </m:r>
                    <m:r>
                      <a:rPr lang="fr-FR" i="1" dirty="0">
                        <a:latin typeface="Cambria Math" panose="02040503050406030204" pitchFamily="18" charset="0"/>
                      </a:rPr>
                      <m:t>, </m:t>
                    </m:r>
                    <m:r>
                      <a:rPr lang="fr-FR" i="1" dirty="0">
                        <a:latin typeface="Cambria Math" panose="02040503050406030204" pitchFamily="18" charset="0"/>
                      </a:rPr>
                      <m:t>𝐶</m:t>
                    </m:r>
                    <m:r>
                      <a:rPr lang="fr-FR" i="1" baseline="-25000" dirty="0">
                        <a:latin typeface="Cambria Math" panose="02040503050406030204" pitchFamily="18" charset="0"/>
                      </a:rPr>
                      <m:t>2</m:t>
                    </m:r>
                    <m:r>
                      <a:rPr lang="fr-FR" i="1" dirty="0">
                        <a:latin typeface="Cambria Math" panose="02040503050406030204" pitchFamily="18" charset="0"/>
                      </a:rPr>
                      <m:t>, </m:t>
                    </m:r>
                    <m:r>
                      <a:rPr lang="fr-FR" i="1" dirty="0">
                        <a:latin typeface="Cambria Math" panose="02040503050406030204" pitchFamily="18" charset="0"/>
                      </a:rPr>
                      <m:t>𝐶</m:t>
                    </m:r>
                    <m:r>
                      <a:rPr lang="fr-FR" i="1" baseline="-25000" dirty="0">
                        <a:latin typeface="Cambria Math" panose="02040503050406030204" pitchFamily="18" charset="0"/>
                      </a:rPr>
                      <m:t>3</m:t>
                    </m:r>
                  </m:oMath>
                </a14:m>
                <a:r>
                  <a:rPr lang="fr-FR" dirty="0"/>
                  <a:t> </a:t>
                </a:r>
              </a:p>
            </p:txBody>
          </p:sp>
        </mc:Choice>
        <mc:Fallback xmlns="">
          <p:sp>
            <p:nvSpPr>
              <p:cNvPr id="19460" name="ZoneTexte 7"/>
              <p:cNvSpPr txBox="1">
                <a:spLocks noRot="1" noChangeAspect="1" noMove="1" noResize="1" noEditPoints="1" noAdjustHandles="1" noChangeArrowheads="1" noChangeShapeType="1" noTextEdit="1"/>
              </p:cNvSpPr>
              <p:nvPr/>
            </p:nvSpPr>
            <p:spPr bwMode="auto">
              <a:xfrm>
                <a:off x="760046" y="1300375"/>
                <a:ext cx="7488822" cy="1200329"/>
              </a:xfrm>
              <a:prstGeom prst="rect">
                <a:avLst/>
              </a:prstGeom>
              <a:blipFill>
                <a:blip r:embed="rId2"/>
                <a:stretch>
                  <a:fillRect l="-733" t="-2538" r="-651" b="-710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77" name="ZoneTexte 60"/>
              <p:cNvSpPr txBox="1">
                <a:spLocks noChangeArrowheads="1"/>
              </p:cNvSpPr>
              <p:nvPr/>
            </p:nvSpPr>
            <p:spPr bwMode="auto">
              <a:xfrm>
                <a:off x="776475" y="4837837"/>
                <a:ext cx="5105644" cy="1754326"/>
              </a:xfrm>
              <a:prstGeom prst="rect">
                <a:avLst/>
              </a:prstGeom>
              <a:noFill/>
              <a:ln w="9525">
                <a:noFill/>
                <a:miter lim="800000"/>
                <a:headEnd/>
                <a:tailEnd/>
              </a:ln>
            </p:spPr>
            <p:txBody>
              <a:bodyPr wrap="square">
                <a:spAutoFit/>
              </a:bodyPr>
              <a:lstStyle/>
              <a:p>
                <a:pPr algn="just"/>
                <a:r>
                  <a:rPr lang="fr-FR" dirty="0"/>
                  <a:t>La </a:t>
                </a:r>
                <a:r>
                  <a:rPr lang="fr-FR" dirty="0" err="1"/>
                  <a:t>ddp</a:t>
                </a:r>
                <a:r>
                  <a:rPr lang="fr-FR" dirty="0"/>
                  <a:t> magnétique </a:t>
                </a:r>
                <a14:m>
                  <m:oMath xmlns:m="http://schemas.openxmlformats.org/officeDocument/2006/math">
                    <m:r>
                      <a:rPr lang="fr-FR" i="1" dirty="0">
                        <a:latin typeface="Cambria Math" panose="02040503050406030204" pitchFamily="18" charset="0"/>
                      </a:rPr>
                      <m:t>𝑣</m:t>
                    </m:r>
                    <m:r>
                      <a:rPr lang="fr-FR" i="1" dirty="0">
                        <a:latin typeface="Cambria Math" panose="02040503050406030204" pitchFamily="18" charset="0"/>
                      </a:rPr>
                      <m:t> = </m:t>
                    </m:r>
                    <m:r>
                      <a:rPr lang="fr-FR" i="1" dirty="0">
                        <a:latin typeface="Cambria Math" panose="02040503050406030204" pitchFamily="18" charset="0"/>
                      </a:rPr>
                      <m:t>𝐻</m:t>
                    </m:r>
                    <m:r>
                      <a:rPr lang="fr-FR" i="1" dirty="0">
                        <a:latin typeface="Cambria Math" panose="02040503050406030204" pitchFamily="18" charset="0"/>
                      </a:rPr>
                      <m:t>ℓ</m:t>
                    </m:r>
                  </m:oMath>
                </a14:m>
                <a:r>
                  <a:rPr lang="fr-FR" dirty="0"/>
                  <a:t> fait circuler le flux:</a:t>
                </a:r>
              </a:p>
              <a:p>
                <a:pPr algn="just"/>
                <a:r>
                  <a:rPr lang="fr-FR" dirty="0"/>
                  <a:t>    </a:t>
                </a:r>
              </a:p>
              <a:p>
                <a:pPr marL="461963" algn="just">
                  <a:tabLst>
                    <a:tab pos="111125" algn="l"/>
                  </a:tabLst>
                </a:pP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1</m:t>
                    </m:r>
                    <m:r>
                      <a:rPr lang="fr-FR" i="1" dirty="0">
                        <a:latin typeface="Cambria Math" panose="02040503050406030204" pitchFamily="18" charset="0"/>
                      </a:rPr>
                      <m:t>=</m:t>
                    </m:r>
                    <m:r>
                      <a:rPr lang="fr-FR" i="1" dirty="0">
                        <a:latin typeface="Cambria Math" panose="02040503050406030204" pitchFamily="18" charset="0"/>
                      </a:rPr>
                      <m:t>𝑂𝐵</m:t>
                    </m:r>
                    <m:r>
                      <a:rPr lang="fr-FR" i="1" baseline="-25000" dirty="0">
                        <a:latin typeface="Cambria Math" panose="02040503050406030204" pitchFamily="18" charset="0"/>
                      </a:rPr>
                      <m:t>1</m:t>
                    </m:r>
                  </m:oMath>
                </a14:m>
                <a:r>
                  <a:rPr lang="fr-FR" dirty="0"/>
                  <a:t> dans le premier élément, </a:t>
                </a:r>
              </a:p>
              <a:p>
                <a:pPr marL="461963" algn="just">
                  <a:tabLst>
                    <a:tab pos="111125" algn="l"/>
                  </a:tabLst>
                </a:pP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2</m:t>
                    </m:r>
                    <m:r>
                      <a:rPr lang="fr-FR" i="1" dirty="0">
                        <a:latin typeface="Cambria Math" panose="02040503050406030204" pitchFamily="18" charset="0"/>
                      </a:rPr>
                      <m:t>=</m:t>
                    </m:r>
                    <m:r>
                      <a:rPr lang="fr-FR" i="1" dirty="0">
                        <a:latin typeface="Cambria Math" panose="02040503050406030204" pitchFamily="18" charset="0"/>
                      </a:rPr>
                      <m:t>𝑂𝐵</m:t>
                    </m:r>
                    <m:r>
                      <a:rPr lang="fr-FR" i="1" baseline="-25000" dirty="0">
                        <a:latin typeface="Cambria Math" panose="02040503050406030204" pitchFamily="18" charset="0"/>
                      </a:rPr>
                      <m:t>2</m:t>
                    </m:r>
                  </m:oMath>
                </a14:m>
                <a:r>
                  <a:rPr lang="fr-FR" dirty="0"/>
                  <a:t> dans le second et </a:t>
                </a:r>
              </a:p>
              <a:p>
                <a:pPr marL="461963" algn="just">
                  <a:tabLst>
                    <a:tab pos="111125" algn="l"/>
                  </a:tabLst>
                </a:pP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3</m:t>
                    </m:r>
                    <m:r>
                      <a:rPr lang="fr-FR" i="1" dirty="0">
                        <a:latin typeface="Cambria Math" panose="02040503050406030204" pitchFamily="18" charset="0"/>
                      </a:rPr>
                      <m:t>=</m:t>
                    </m:r>
                    <m:r>
                      <a:rPr lang="fr-FR" i="1" dirty="0">
                        <a:latin typeface="Cambria Math" panose="02040503050406030204" pitchFamily="18" charset="0"/>
                      </a:rPr>
                      <m:t>𝑂𝐵</m:t>
                    </m:r>
                    <m:r>
                      <a:rPr lang="fr-FR" i="1" baseline="-25000" dirty="0">
                        <a:latin typeface="Cambria Math" panose="02040503050406030204" pitchFamily="18" charset="0"/>
                      </a:rPr>
                      <m:t>3</m:t>
                    </m:r>
                  </m:oMath>
                </a14:m>
                <a:r>
                  <a:rPr lang="fr-FR" dirty="0"/>
                  <a:t> dans le troisième </a:t>
                </a:r>
              </a:p>
              <a:p>
                <a:pPr algn="just"/>
                <a:endParaRPr lang="fr-FR" dirty="0"/>
              </a:p>
            </p:txBody>
          </p:sp>
        </mc:Choice>
        <mc:Fallback xmlns="">
          <p:sp>
            <p:nvSpPr>
              <p:cNvPr id="19477" name="ZoneTexte 60"/>
              <p:cNvSpPr txBox="1">
                <a:spLocks noRot="1" noChangeAspect="1" noMove="1" noResize="1" noEditPoints="1" noAdjustHandles="1" noChangeArrowheads="1" noChangeShapeType="1" noTextEdit="1"/>
              </p:cNvSpPr>
              <p:nvPr/>
            </p:nvSpPr>
            <p:spPr bwMode="auto">
              <a:xfrm>
                <a:off x="776475" y="4837837"/>
                <a:ext cx="5105644" cy="1754326"/>
              </a:xfrm>
              <a:prstGeom prst="rect">
                <a:avLst/>
              </a:prstGeom>
              <a:blipFill>
                <a:blip r:embed="rId3"/>
                <a:stretch>
                  <a:fillRect l="-955" t="-2091"/>
                </a:stretch>
              </a:blipFill>
              <a:ln w="9525">
                <a:noFill/>
                <a:miter lim="800000"/>
                <a:headEnd/>
                <a:tailEnd/>
              </a:ln>
            </p:spPr>
            <p:txBody>
              <a:bodyPr/>
              <a:lstStyle/>
              <a:p>
                <a:r>
                  <a:rPr lang="en-US">
                    <a:noFill/>
                  </a:rPr>
                  <a:t> </a:t>
                </a:r>
              </a:p>
            </p:txBody>
          </p:sp>
        </mc:Fallback>
      </mc:AlternateContent>
      <p:grpSp>
        <p:nvGrpSpPr>
          <p:cNvPr id="2" name="Groupe 71"/>
          <p:cNvGrpSpPr>
            <a:grpSpLocks/>
          </p:cNvGrpSpPr>
          <p:nvPr/>
        </p:nvGrpSpPr>
        <p:grpSpPr bwMode="auto">
          <a:xfrm>
            <a:off x="3113087" y="2685777"/>
            <a:ext cx="3258017" cy="2111375"/>
            <a:chOff x="6187167" y="2273791"/>
            <a:chExt cx="3258458" cy="2110921"/>
          </a:xfrm>
        </p:grpSpPr>
        <p:sp>
          <p:nvSpPr>
            <p:cNvPr id="19480" name="Line 108"/>
            <p:cNvSpPr>
              <a:spLocks noChangeShapeType="1"/>
            </p:cNvSpPr>
            <p:nvPr/>
          </p:nvSpPr>
          <p:spPr bwMode="auto">
            <a:xfrm flipV="1">
              <a:off x="6492875" y="2420937"/>
              <a:ext cx="0" cy="1963775"/>
            </a:xfrm>
            <a:prstGeom prst="line">
              <a:avLst/>
            </a:prstGeom>
            <a:noFill/>
            <a:ln w="9525">
              <a:solidFill>
                <a:srgbClr val="000000"/>
              </a:solidFill>
              <a:round/>
              <a:headEnd/>
              <a:tailEnd type="triangle" w="med" len="med"/>
            </a:ln>
          </p:spPr>
          <p:txBody>
            <a:bodyPr/>
            <a:lstStyle/>
            <a:p>
              <a:endParaRPr lang="fr-FR"/>
            </a:p>
          </p:txBody>
        </p:sp>
        <p:sp>
          <p:nvSpPr>
            <p:cNvPr id="19481" name="Line 109"/>
            <p:cNvSpPr>
              <a:spLocks noChangeShapeType="1"/>
            </p:cNvSpPr>
            <p:nvPr/>
          </p:nvSpPr>
          <p:spPr bwMode="auto">
            <a:xfrm>
              <a:off x="6264275" y="3843338"/>
              <a:ext cx="2628900" cy="0"/>
            </a:xfrm>
            <a:prstGeom prst="line">
              <a:avLst/>
            </a:prstGeom>
            <a:noFill/>
            <a:ln w="9525">
              <a:solidFill>
                <a:srgbClr val="000000"/>
              </a:solidFill>
              <a:round/>
              <a:headEnd/>
              <a:tailEnd type="triangle" w="med" len="med"/>
            </a:ln>
          </p:spPr>
          <p:txBody>
            <a:bodyPr/>
            <a:lstStyle/>
            <a:p>
              <a:endParaRPr lang="fr-FR"/>
            </a:p>
          </p:txBody>
        </p:sp>
        <p:sp>
          <p:nvSpPr>
            <p:cNvPr id="19482" name="Freeform 110"/>
            <p:cNvSpPr>
              <a:spLocks/>
            </p:cNvSpPr>
            <p:nvPr/>
          </p:nvSpPr>
          <p:spPr bwMode="auto">
            <a:xfrm>
              <a:off x="6480175" y="2598738"/>
              <a:ext cx="1600200" cy="1496210"/>
            </a:xfrm>
            <a:custGeom>
              <a:avLst/>
              <a:gdLst>
                <a:gd name="T0" fmla="*/ 0 w 2520"/>
                <a:gd name="T1" fmla="*/ 1165960699 h 1920"/>
                <a:gd name="T2" fmla="*/ 290321967 w 2520"/>
                <a:gd name="T3" fmla="*/ 182181493 h 1920"/>
                <a:gd name="T4" fmla="*/ 1016126924 w 2520"/>
                <a:gd name="T5" fmla="*/ 72872446 h 1920"/>
                <a:gd name="T6" fmla="*/ 0 60000 65536"/>
                <a:gd name="T7" fmla="*/ 0 60000 65536"/>
                <a:gd name="T8" fmla="*/ 0 60000 65536"/>
                <a:gd name="T9" fmla="*/ 0 w 2520"/>
                <a:gd name="T10" fmla="*/ 0 h 1920"/>
                <a:gd name="T11" fmla="*/ 2520 w 2520"/>
                <a:gd name="T12" fmla="*/ 1920 h 1920"/>
              </a:gdLst>
              <a:ahLst/>
              <a:cxnLst>
                <a:cxn ang="T6">
                  <a:pos x="T0" y="T1"/>
                </a:cxn>
                <a:cxn ang="T7">
                  <a:pos x="T2" y="T3"/>
                </a:cxn>
                <a:cxn ang="T8">
                  <a:pos x="T4" y="T5"/>
                </a:cxn>
              </a:cxnLst>
              <a:rect l="T9" t="T10" r="T11" b="T12"/>
              <a:pathLst>
                <a:path w="2520" h="1920">
                  <a:moveTo>
                    <a:pt x="0" y="1920"/>
                  </a:moveTo>
                  <a:cubicBezTo>
                    <a:pt x="150" y="1260"/>
                    <a:pt x="300" y="600"/>
                    <a:pt x="720" y="300"/>
                  </a:cubicBezTo>
                  <a:cubicBezTo>
                    <a:pt x="1140" y="0"/>
                    <a:pt x="2220" y="150"/>
                    <a:pt x="2520" y="120"/>
                  </a:cubicBezTo>
                </a:path>
              </a:pathLst>
            </a:custGeom>
            <a:noFill/>
            <a:ln w="9525">
              <a:solidFill>
                <a:srgbClr val="000000"/>
              </a:solidFill>
              <a:round/>
              <a:headEnd/>
              <a:tailEnd/>
            </a:ln>
          </p:spPr>
          <p:txBody>
            <a:bodyPr/>
            <a:lstStyle/>
            <a:p>
              <a:endParaRPr lang="fr-FR"/>
            </a:p>
          </p:txBody>
        </p:sp>
        <p:sp>
          <p:nvSpPr>
            <p:cNvPr id="19483" name="Freeform 111"/>
            <p:cNvSpPr>
              <a:spLocks/>
            </p:cNvSpPr>
            <p:nvPr/>
          </p:nvSpPr>
          <p:spPr bwMode="auto">
            <a:xfrm>
              <a:off x="6477000" y="3213100"/>
              <a:ext cx="1695450" cy="818240"/>
            </a:xfrm>
            <a:custGeom>
              <a:avLst/>
              <a:gdLst>
                <a:gd name="T0" fmla="*/ 0 w 2670"/>
                <a:gd name="T1" fmla="*/ 637634848 h 1050"/>
                <a:gd name="T2" fmla="*/ 217741500 w 2670"/>
                <a:gd name="T3" fmla="*/ 91090355 h 1050"/>
                <a:gd name="T4" fmla="*/ 943546472 w 2670"/>
                <a:gd name="T5" fmla="*/ 91090355 h 1050"/>
                <a:gd name="T6" fmla="*/ 1016126946 w 2670"/>
                <a:gd name="T7" fmla="*/ 91090355 h 1050"/>
                <a:gd name="T8" fmla="*/ 0 60000 65536"/>
                <a:gd name="T9" fmla="*/ 0 60000 65536"/>
                <a:gd name="T10" fmla="*/ 0 60000 65536"/>
                <a:gd name="T11" fmla="*/ 0 60000 65536"/>
                <a:gd name="T12" fmla="*/ 0 w 2670"/>
                <a:gd name="T13" fmla="*/ 0 h 1050"/>
                <a:gd name="T14" fmla="*/ 2670 w 2670"/>
                <a:gd name="T15" fmla="*/ 1050 h 1050"/>
              </a:gdLst>
              <a:ahLst/>
              <a:cxnLst>
                <a:cxn ang="T8">
                  <a:pos x="T0" y="T1"/>
                </a:cxn>
                <a:cxn ang="T9">
                  <a:pos x="T2" y="T3"/>
                </a:cxn>
                <a:cxn ang="T10">
                  <a:pos x="T4" y="T5"/>
                </a:cxn>
                <a:cxn ang="T11">
                  <a:pos x="T6" y="T7"/>
                </a:cxn>
              </a:cxnLst>
              <a:rect l="T12" t="T13" r="T14" b="T15"/>
              <a:pathLst>
                <a:path w="2670" h="1050">
                  <a:moveTo>
                    <a:pt x="0" y="1050"/>
                  </a:moveTo>
                  <a:cubicBezTo>
                    <a:pt x="75" y="675"/>
                    <a:pt x="150" y="300"/>
                    <a:pt x="540" y="150"/>
                  </a:cubicBezTo>
                  <a:cubicBezTo>
                    <a:pt x="930" y="0"/>
                    <a:pt x="2010" y="150"/>
                    <a:pt x="2340" y="150"/>
                  </a:cubicBezTo>
                  <a:cubicBezTo>
                    <a:pt x="2670" y="150"/>
                    <a:pt x="2595" y="150"/>
                    <a:pt x="2520" y="150"/>
                  </a:cubicBezTo>
                </a:path>
              </a:pathLst>
            </a:custGeom>
            <a:noFill/>
            <a:ln w="9525">
              <a:solidFill>
                <a:srgbClr val="000000"/>
              </a:solidFill>
              <a:round/>
              <a:headEnd/>
              <a:tailEnd/>
            </a:ln>
          </p:spPr>
          <p:txBody>
            <a:bodyPr/>
            <a:lstStyle/>
            <a:p>
              <a:endParaRPr lang="fr-FR"/>
            </a:p>
          </p:txBody>
        </p:sp>
        <p:sp>
          <p:nvSpPr>
            <p:cNvPr id="19484" name="Freeform 112"/>
            <p:cNvSpPr>
              <a:spLocks/>
            </p:cNvSpPr>
            <p:nvPr/>
          </p:nvSpPr>
          <p:spPr bwMode="auto">
            <a:xfrm>
              <a:off x="6492875" y="3462338"/>
              <a:ext cx="1600200" cy="490944"/>
            </a:xfrm>
            <a:custGeom>
              <a:avLst/>
              <a:gdLst>
                <a:gd name="T0" fmla="*/ 0 w 2520"/>
                <a:gd name="T1" fmla="*/ 382580919 h 630"/>
                <a:gd name="T2" fmla="*/ 217741495 w 2520"/>
                <a:gd name="T3" fmla="*/ 54654539 h 630"/>
                <a:gd name="T4" fmla="*/ 1016126924 w 2520"/>
                <a:gd name="T5" fmla="*/ 54654539 h 630"/>
                <a:gd name="T6" fmla="*/ 0 60000 65536"/>
                <a:gd name="T7" fmla="*/ 0 60000 65536"/>
                <a:gd name="T8" fmla="*/ 0 60000 65536"/>
                <a:gd name="T9" fmla="*/ 0 w 2520"/>
                <a:gd name="T10" fmla="*/ 0 h 630"/>
                <a:gd name="T11" fmla="*/ 2520 w 2520"/>
                <a:gd name="T12" fmla="*/ 630 h 630"/>
              </a:gdLst>
              <a:ahLst/>
              <a:cxnLst>
                <a:cxn ang="T6">
                  <a:pos x="T0" y="T1"/>
                </a:cxn>
                <a:cxn ang="T7">
                  <a:pos x="T2" y="T3"/>
                </a:cxn>
                <a:cxn ang="T8">
                  <a:pos x="T4" y="T5"/>
                </a:cxn>
              </a:cxnLst>
              <a:rect l="T9" t="T10" r="T11" b="T12"/>
              <a:pathLst>
                <a:path w="2520" h="630">
                  <a:moveTo>
                    <a:pt x="0" y="630"/>
                  </a:moveTo>
                  <a:cubicBezTo>
                    <a:pt x="60" y="405"/>
                    <a:pt x="120" y="180"/>
                    <a:pt x="540" y="90"/>
                  </a:cubicBezTo>
                  <a:cubicBezTo>
                    <a:pt x="960" y="0"/>
                    <a:pt x="1740" y="45"/>
                    <a:pt x="2520" y="90"/>
                  </a:cubicBezTo>
                </a:path>
              </a:pathLst>
            </a:custGeom>
            <a:noFill/>
            <a:ln w="9525">
              <a:solidFill>
                <a:srgbClr val="000000"/>
              </a:solidFill>
              <a:round/>
              <a:headEnd/>
              <a:tailEnd/>
            </a:ln>
          </p:spPr>
          <p:txBody>
            <a:bodyPr/>
            <a:lstStyle/>
            <a:p>
              <a:endParaRPr lang="fr-FR"/>
            </a:p>
          </p:txBody>
        </p:sp>
        <p:sp>
          <p:nvSpPr>
            <p:cNvPr id="19485" name="Freeform 113"/>
            <p:cNvSpPr>
              <a:spLocks/>
            </p:cNvSpPr>
            <p:nvPr/>
          </p:nvSpPr>
          <p:spPr bwMode="auto">
            <a:xfrm>
              <a:off x="6499225" y="3028950"/>
              <a:ext cx="1600200" cy="1005266"/>
            </a:xfrm>
            <a:custGeom>
              <a:avLst/>
              <a:gdLst>
                <a:gd name="T0" fmla="*/ 0 w 2520"/>
                <a:gd name="T1" fmla="*/ 783379535 h 1290"/>
                <a:gd name="T2" fmla="*/ 217741495 w 2520"/>
                <a:gd name="T3" fmla="*/ 127526954 h 1290"/>
                <a:gd name="T4" fmla="*/ 1016126924 w 2520"/>
                <a:gd name="T5" fmla="*/ 18217913 h 1290"/>
                <a:gd name="T6" fmla="*/ 0 60000 65536"/>
                <a:gd name="T7" fmla="*/ 0 60000 65536"/>
                <a:gd name="T8" fmla="*/ 0 60000 65536"/>
                <a:gd name="T9" fmla="*/ 0 w 2520"/>
                <a:gd name="T10" fmla="*/ 0 h 1290"/>
                <a:gd name="T11" fmla="*/ 2520 w 2520"/>
                <a:gd name="T12" fmla="*/ 1290 h 1290"/>
              </a:gdLst>
              <a:ahLst/>
              <a:cxnLst>
                <a:cxn ang="T6">
                  <a:pos x="T0" y="T1"/>
                </a:cxn>
                <a:cxn ang="T7">
                  <a:pos x="T2" y="T3"/>
                </a:cxn>
                <a:cxn ang="T8">
                  <a:pos x="T4" y="T5"/>
                </a:cxn>
              </a:cxnLst>
              <a:rect l="T9" t="T10" r="T11" b="T12"/>
              <a:pathLst>
                <a:path w="2520" h="1290">
                  <a:moveTo>
                    <a:pt x="0" y="1290"/>
                  </a:moveTo>
                  <a:cubicBezTo>
                    <a:pt x="60" y="855"/>
                    <a:pt x="120" y="420"/>
                    <a:pt x="540" y="210"/>
                  </a:cubicBezTo>
                  <a:cubicBezTo>
                    <a:pt x="960" y="0"/>
                    <a:pt x="1740" y="15"/>
                    <a:pt x="2520" y="30"/>
                  </a:cubicBezTo>
                </a:path>
              </a:pathLst>
            </a:custGeom>
            <a:noFill/>
            <a:ln w="9525">
              <a:solidFill>
                <a:srgbClr val="000000"/>
              </a:solidFill>
              <a:round/>
              <a:headEnd/>
              <a:tailEnd/>
            </a:ln>
          </p:spPr>
          <p:txBody>
            <a:bodyPr/>
            <a:lstStyle/>
            <a:p>
              <a:endParaRPr lang="fr-FR"/>
            </a:p>
          </p:txBody>
        </p:sp>
        <p:sp>
          <p:nvSpPr>
            <p:cNvPr id="19486" name="Line 114"/>
            <p:cNvSpPr>
              <a:spLocks noChangeShapeType="1"/>
            </p:cNvSpPr>
            <p:nvPr/>
          </p:nvSpPr>
          <p:spPr bwMode="auto">
            <a:xfrm>
              <a:off x="6518275" y="2725738"/>
              <a:ext cx="571500" cy="0"/>
            </a:xfrm>
            <a:prstGeom prst="line">
              <a:avLst/>
            </a:prstGeom>
            <a:noFill/>
            <a:ln w="9525">
              <a:solidFill>
                <a:srgbClr val="000000"/>
              </a:solidFill>
              <a:prstDash val="dash"/>
              <a:round/>
              <a:headEnd/>
              <a:tailEnd/>
            </a:ln>
          </p:spPr>
          <p:txBody>
            <a:bodyPr/>
            <a:lstStyle/>
            <a:p>
              <a:endParaRPr lang="fr-FR"/>
            </a:p>
          </p:txBody>
        </p:sp>
        <p:sp>
          <p:nvSpPr>
            <p:cNvPr id="19487" name="Line 115"/>
            <p:cNvSpPr>
              <a:spLocks noChangeShapeType="1"/>
            </p:cNvSpPr>
            <p:nvPr/>
          </p:nvSpPr>
          <p:spPr bwMode="auto">
            <a:xfrm>
              <a:off x="7051675" y="2751137"/>
              <a:ext cx="12700" cy="1340355"/>
            </a:xfrm>
            <a:prstGeom prst="line">
              <a:avLst/>
            </a:prstGeom>
            <a:noFill/>
            <a:ln w="9525">
              <a:solidFill>
                <a:srgbClr val="000000"/>
              </a:solidFill>
              <a:prstDash val="dash"/>
              <a:round/>
              <a:headEnd type="oval" w="med" len="med"/>
              <a:tailEnd/>
            </a:ln>
          </p:spPr>
          <p:txBody>
            <a:bodyPr/>
            <a:lstStyle/>
            <a:p>
              <a:endParaRPr lang="fr-FR"/>
            </a:p>
          </p:txBody>
        </p:sp>
        <p:sp>
          <p:nvSpPr>
            <p:cNvPr id="19488" name="Line 116"/>
            <p:cNvSpPr>
              <a:spLocks noChangeShapeType="1"/>
            </p:cNvSpPr>
            <p:nvPr/>
          </p:nvSpPr>
          <p:spPr bwMode="auto">
            <a:xfrm>
              <a:off x="6492875" y="3079750"/>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89" name="Line 117"/>
            <p:cNvSpPr>
              <a:spLocks noChangeShapeType="1"/>
            </p:cNvSpPr>
            <p:nvPr/>
          </p:nvSpPr>
          <p:spPr bwMode="auto">
            <a:xfrm>
              <a:off x="6480175" y="3241675"/>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90" name="Line 118"/>
            <p:cNvSpPr>
              <a:spLocks noChangeShapeType="1"/>
            </p:cNvSpPr>
            <p:nvPr/>
          </p:nvSpPr>
          <p:spPr bwMode="auto">
            <a:xfrm>
              <a:off x="6492875" y="3500438"/>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91" name="ZoneTexte 55"/>
            <p:cNvSpPr txBox="1">
              <a:spLocks noChangeArrowheads="1"/>
            </p:cNvSpPr>
            <p:nvPr/>
          </p:nvSpPr>
          <p:spPr bwMode="auto">
            <a:xfrm>
              <a:off x="6219090" y="2273791"/>
              <a:ext cx="314537" cy="369332"/>
            </a:xfrm>
            <a:prstGeom prst="rect">
              <a:avLst/>
            </a:prstGeom>
            <a:noFill/>
            <a:ln w="9525">
              <a:noFill/>
              <a:miter lim="800000"/>
              <a:headEnd/>
              <a:tailEnd/>
            </a:ln>
          </p:spPr>
          <p:txBody>
            <a:bodyPr>
              <a:spAutoFit/>
            </a:bodyPr>
            <a:lstStyle/>
            <a:p>
              <a:r>
                <a:rPr lang="el-GR"/>
                <a:t>ϕ</a:t>
              </a:r>
              <a:endParaRPr lang="fr-FR"/>
            </a:p>
          </p:txBody>
        </p:sp>
        <p:sp>
          <p:nvSpPr>
            <p:cNvPr id="19492" name="ZoneTexte 58"/>
            <p:cNvSpPr txBox="1">
              <a:spLocks noChangeArrowheads="1"/>
            </p:cNvSpPr>
            <p:nvPr/>
          </p:nvSpPr>
          <p:spPr bwMode="auto">
            <a:xfrm>
              <a:off x="8053747" y="2877418"/>
              <a:ext cx="381869" cy="307777"/>
            </a:xfrm>
            <a:prstGeom prst="rect">
              <a:avLst/>
            </a:prstGeom>
            <a:noFill/>
            <a:ln w="9525">
              <a:noFill/>
              <a:miter lim="800000"/>
              <a:headEnd/>
              <a:tailEnd/>
            </a:ln>
          </p:spPr>
          <p:txBody>
            <a:bodyPr>
              <a:spAutoFit/>
            </a:bodyPr>
            <a:lstStyle/>
            <a:p>
              <a:r>
                <a:rPr lang="fr-FR" sz="1400"/>
                <a:t>C</a:t>
              </a:r>
              <a:r>
                <a:rPr lang="fr-FR" sz="1400" baseline="-25000"/>
                <a:t>3</a:t>
              </a:r>
              <a:endParaRPr lang="fr-FR" sz="1400"/>
            </a:p>
          </p:txBody>
        </p:sp>
        <p:sp>
          <p:nvSpPr>
            <p:cNvPr id="19493" name="ZoneTexte 56"/>
            <p:cNvSpPr txBox="1">
              <a:spLocks noChangeArrowheads="1"/>
            </p:cNvSpPr>
            <p:nvPr/>
          </p:nvSpPr>
          <p:spPr bwMode="auto">
            <a:xfrm>
              <a:off x="8039661" y="3370441"/>
              <a:ext cx="381869" cy="307777"/>
            </a:xfrm>
            <a:prstGeom prst="rect">
              <a:avLst/>
            </a:prstGeom>
            <a:noFill/>
            <a:ln w="9525">
              <a:noFill/>
              <a:miter lim="800000"/>
              <a:headEnd/>
              <a:tailEnd/>
            </a:ln>
          </p:spPr>
          <p:txBody>
            <a:bodyPr>
              <a:spAutoFit/>
            </a:bodyPr>
            <a:lstStyle/>
            <a:p>
              <a:r>
                <a:rPr lang="fr-FR" sz="1400"/>
                <a:t>C</a:t>
              </a:r>
              <a:r>
                <a:rPr lang="fr-FR" sz="1400" baseline="-25000"/>
                <a:t>1</a:t>
              </a:r>
              <a:endParaRPr lang="fr-FR" sz="1400"/>
            </a:p>
          </p:txBody>
        </p:sp>
        <p:sp>
          <p:nvSpPr>
            <p:cNvPr id="19494" name="ZoneTexte 59"/>
            <p:cNvSpPr txBox="1">
              <a:spLocks noChangeArrowheads="1"/>
            </p:cNvSpPr>
            <p:nvPr/>
          </p:nvSpPr>
          <p:spPr bwMode="auto">
            <a:xfrm>
              <a:off x="8033825" y="2519021"/>
              <a:ext cx="314537" cy="307777"/>
            </a:xfrm>
            <a:prstGeom prst="rect">
              <a:avLst/>
            </a:prstGeom>
            <a:noFill/>
            <a:ln w="9525">
              <a:noFill/>
              <a:miter lim="800000"/>
              <a:headEnd/>
              <a:tailEnd/>
            </a:ln>
          </p:spPr>
          <p:txBody>
            <a:bodyPr>
              <a:spAutoFit/>
            </a:bodyPr>
            <a:lstStyle/>
            <a:p>
              <a:r>
                <a:rPr lang="fr-FR" sz="1400"/>
                <a:t>C</a:t>
              </a:r>
            </a:p>
          </p:txBody>
        </p:sp>
        <p:sp>
          <p:nvSpPr>
            <p:cNvPr id="19495" name="ZoneTexte 57"/>
            <p:cNvSpPr txBox="1">
              <a:spLocks noChangeArrowheads="1"/>
            </p:cNvSpPr>
            <p:nvPr/>
          </p:nvSpPr>
          <p:spPr bwMode="auto">
            <a:xfrm>
              <a:off x="8047783" y="3146932"/>
              <a:ext cx="381869" cy="307777"/>
            </a:xfrm>
            <a:prstGeom prst="rect">
              <a:avLst/>
            </a:prstGeom>
            <a:noFill/>
            <a:ln w="9525">
              <a:noFill/>
              <a:miter lim="800000"/>
              <a:headEnd/>
              <a:tailEnd/>
            </a:ln>
          </p:spPr>
          <p:txBody>
            <a:bodyPr>
              <a:spAutoFit/>
            </a:bodyPr>
            <a:lstStyle/>
            <a:p>
              <a:r>
                <a:rPr lang="fr-FR" sz="1400"/>
                <a:t>C</a:t>
              </a:r>
              <a:r>
                <a:rPr lang="fr-FR" sz="1400" baseline="-25000"/>
                <a:t>2</a:t>
              </a:r>
              <a:endParaRPr lang="fr-FR" sz="1400"/>
            </a:p>
          </p:txBody>
        </p:sp>
        <p:sp>
          <p:nvSpPr>
            <p:cNvPr id="19496" name="ZoneTexte 85"/>
            <p:cNvSpPr txBox="1">
              <a:spLocks noChangeArrowheads="1"/>
            </p:cNvSpPr>
            <p:nvPr/>
          </p:nvSpPr>
          <p:spPr bwMode="auto">
            <a:xfrm>
              <a:off x="6215074" y="2571744"/>
              <a:ext cx="304919" cy="307777"/>
            </a:xfrm>
            <a:prstGeom prst="rect">
              <a:avLst/>
            </a:prstGeom>
            <a:noFill/>
            <a:ln w="9525">
              <a:noFill/>
              <a:miter lim="800000"/>
              <a:headEnd/>
              <a:tailEnd/>
            </a:ln>
          </p:spPr>
          <p:txBody>
            <a:bodyPr>
              <a:spAutoFit/>
            </a:bodyPr>
            <a:lstStyle/>
            <a:p>
              <a:r>
                <a:rPr lang="fr-FR" sz="1400" dirty="0"/>
                <a:t>B</a:t>
              </a:r>
            </a:p>
          </p:txBody>
        </p:sp>
        <p:sp>
          <p:nvSpPr>
            <p:cNvPr id="19497" name="ZoneTexte 85"/>
            <p:cNvSpPr txBox="1">
              <a:spLocks noChangeArrowheads="1"/>
            </p:cNvSpPr>
            <p:nvPr/>
          </p:nvSpPr>
          <p:spPr bwMode="auto">
            <a:xfrm>
              <a:off x="6189316" y="2868223"/>
              <a:ext cx="372218" cy="307777"/>
            </a:xfrm>
            <a:prstGeom prst="rect">
              <a:avLst/>
            </a:prstGeom>
            <a:noFill/>
            <a:ln w="9525">
              <a:noFill/>
              <a:miter lim="800000"/>
              <a:headEnd/>
              <a:tailEnd/>
            </a:ln>
          </p:spPr>
          <p:txBody>
            <a:bodyPr>
              <a:spAutoFit/>
            </a:bodyPr>
            <a:lstStyle/>
            <a:p>
              <a:r>
                <a:rPr lang="fr-FR" sz="1400"/>
                <a:t>B</a:t>
              </a:r>
              <a:r>
                <a:rPr lang="fr-FR" sz="1400" baseline="-25000"/>
                <a:t>3</a:t>
              </a:r>
            </a:p>
          </p:txBody>
        </p:sp>
        <p:sp>
          <p:nvSpPr>
            <p:cNvPr id="19498" name="ZoneTexte 85"/>
            <p:cNvSpPr txBox="1">
              <a:spLocks noChangeArrowheads="1"/>
            </p:cNvSpPr>
            <p:nvPr/>
          </p:nvSpPr>
          <p:spPr bwMode="auto">
            <a:xfrm>
              <a:off x="6189316" y="3059260"/>
              <a:ext cx="372218" cy="307777"/>
            </a:xfrm>
            <a:prstGeom prst="rect">
              <a:avLst/>
            </a:prstGeom>
            <a:noFill/>
            <a:ln w="9525">
              <a:noFill/>
              <a:miter lim="800000"/>
              <a:headEnd/>
              <a:tailEnd/>
            </a:ln>
          </p:spPr>
          <p:txBody>
            <a:bodyPr>
              <a:spAutoFit/>
            </a:bodyPr>
            <a:lstStyle/>
            <a:p>
              <a:r>
                <a:rPr lang="fr-FR" sz="1400"/>
                <a:t>B</a:t>
              </a:r>
              <a:r>
                <a:rPr lang="fr-FR" sz="1400" baseline="-25000"/>
                <a:t>2</a:t>
              </a:r>
            </a:p>
          </p:txBody>
        </p:sp>
        <p:sp>
          <p:nvSpPr>
            <p:cNvPr id="19499" name="ZoneTexte 85"/>
            <p:cNvSpPr txBox="1">
              <a:spLocks noChangeArrowheads="1"/>
            </p:cNvSpPr>
            <p:nvPr/>
          </p:nvSpPr>
          <p:spPr bwMode="auto">
            <a:xfrm>
              <a:off x="6187167" y="3320244"/>
              <a:ext cx="372218" cy="307777"/>
            </a:xfrm>
            <a:prstGeom prst="rect">
              <a:avLst/>
            </a:prstGeom>
            <a:noFill/>
            <a:ln w="9525">
              <a:noFill/>
              <a:miter lim="800000"/>
              <a:headEnd/>
              <a:tailEnd/>
            </a:ln>
          </p:spPr>
          <p:txBody>
            <a:bodyPr>
              <a:spAutoFit/>
            </a:bodyPr>
            <a:lstStyle/>
            <a:p>
              <a:r>
                <a:rPr lang="fr-FR" sz="1400"/>
                <a:t>B</a:t>
              </a:r>
              <a:r>
                <a:rPr lang="fr-FR" sz="1400" baseline="-25000"/>
                <a:t>1</a:t>
              </a:r>
            </a:p>
          </p:txBody>
        </p:sp>
        <p:sp>
          <p:nvSpPr>
            <p:cNvPr id="19500" name="ZoneTexte 85"/>
            <p:cNvSpPr txBox="1">
              <a:spLocks noChangeArrowheads="1"/>
            </p:cNvSpPr>
            <p:nvPr/>
          </p:nvSpPr>
          <p:spPr bwMode="auto">
            <a:xfrm>
              <a:off x="6914426" y="3835603"/>
              <a:ext cx="304892" cy="307777"/>
            </a:xfrm>
            <a:prstGeom prst="rect">
              <a:avLst/>
            </a:prstGeom>
            <a:noFill/>
            <a:ln w="9525">
              <a:noFill/>
              <a:miter lim="800000"/>
              <a:headEnd/>
              <a:tailEnd/>
            </a:ln>
          </p:spPr>
          <p:txBody>
            <a:bodyPr>
              <a:spAutoFit/>
            </a:bodyPr>
            <a:lstStyle/>
            <a:p>
              <a:r>
                <a:rPr lang="fr-FR" sz="1400"/>
                <a:t>A</a:t>
              </a:r>
              <a:endParaRPr lang="fr-FR" sz="1400" baseline="-25000"/>
            </a:p>
          </p:txBody>
        </p:sp>
        <p:sp>
          <p:nvSpPr>
            <p:cNvPr id="19501" name="ZoneTexte 85"/>
            <p:cNvSpPr txBox="1">
              <a:spLocks noChangeArrowheads="1"/>
            </p:cNvSpPr>
            <p:nvPr/>
          </p:nvSpPr>
          <p:spPr bwMode="auto">
            <a:xfrm>
              <a:off x="6227953" y="3786190"/>
              <a:ext cx="324128" cy="307777"/>
            </a:xfrm>
            <a:prstGeom prst="rect">
              <a:avLst/>
            </a:prstGeom>
            <a:noFill/>
            <a:ln w="9525">
              <a:noFill/>
              <a:miter lim="800000"/>
              <a:headEnd/>
              <a:tailEnd/>
            </a:ln>
          </p:spPr>
          <p:txBody>
            <a:bodyPr>
              <a:spAutoFit/>
            </a:bodyPr>
            <a:lstStyle/>
            <a:p>
              <a:r>
                <a:rPr lang="fr-FR" sz="1400"/>
                <a:t>O</a:t>
              </a:r>
              <a:endParaRPr lang="fr-FR" sz="1400" baseline="-25000"/>
            </a:p>
          </p:txBody>
        </p:sp>
        <mc:AlternateContent xmlns:mc="http://schemas.openxmlformats.org/markup-compatibility/2006" xmlns:a14="http://schemas.microsoft.com/office/drawing/2010/main">
          <mc:Choice Requires="a14">
            <p:sp>
              <p:nvSpPr>
                <p:cNvPr id="19502" name="ZoneTexte 61"/>
                <p:cNvSpPr txBox="1">
                  <a:spLocks noChangeArrowheads="1"/>
                </p:cNvSpPr>
                <p:nvPr/>
              </p:nvSpPr>
              <p:spPr bwMode="auto">
                <a:xfrm>
                  <a:off x="8507094" y="3837052"/>
                  <a:ext cx="938531" cy="307711"/>
                </a:xfrm>
                <a:prstGeom prst="rect">
                  <a:avLst/>
                </a:prstGeom>
                <a:noFill/>
                <a:ln w="9525">
                  <a:noFill/>
                  <a:miter lim="800000"/>
                  <a:headEnd/>
                  <a:tailEnd/>
                </a:ln>
              </p:spPr>
              <p:txBody>
                <a:bodyPr wrap="square">
                  <a:spAutoFit/>
                </a:bodyPr>
                <a:lstStyle/>
                <a:p>
                  <a:r>
                    <a:rPr lang="fr-FR" sz="1400" dirty="0"/>
                    <a:t>v=</a:t>
                  </a:r>
                  <a:r>
                    <a:rPr lang="fr-FR" sz="1400" i="1" dirty="0"/>
                    <a:t> H.</a:t>
                  </a:r>
                  <a14:m>
                    <m:oMath xmlns:m="http://schemas.openxmlformats.org/officeDocument/2006/math">
                      <m:r>
                        <a:rPr lang="fr-FR" sz="1400" i="1" dirty="0">
                          <a:latin typeface="Cambria Math" panose="02040503050406030204" pitchFamily="18" charset="0"/>
                        </a:rPr>
                        <m:t>ℓ</m:t>
                      </m:r>
                    </m:oMath>
                  </a14:m>
                  <a:endParaRPr lang="fr-FR" sz="1400" dirty="0"/>
                </a:p>
              </p:txBody>
            </p:sp>
          </mc:Choice>
          <mc:Fallback xmlns="">
            <p:sp>
              <p:nvSpPr>
                <p:cNvPr id="19502" name="ZoneTexte 61"/>
                <p:cNvSpPr txBox="1">
                  <a:spLocks noRot="1" noChangeAspect="1" noMove="1" noResize="1" noEditPoints="1" noAdjustHandles="1" noChangeArrowheads="1" noChangeShapeType="1" noTextEdit="1"/>
                </p:cNvSpPr>
                <p:nvPr/>
              </p:nvSpPr>
              <p:spPr bwMode="auto">
                <a:xfrm>
                  <a:off x="8507094" y="3837052"/>
                  <a:ext cx="938531" cy="307711"/>
                </a:xfrm>
                <a:prstGeom prst="rect">
                  <a:avLst/>
                </a:prstGeom>
                <a:blipFill>
                  <a:blip r:embed="rId4"/>
                  <a:stretch>
                    <a:fillRect l="-1948" t="-3922" b="-19608"/>
                  </a:stretch>
                </a:blipFill>
                <a:ln w="9525">
                  <a:noFill/>
                  <a:miter lim="800000"/>
                  <a:headEnd/>
                  <a:tailEnd/>
                </a:ln>
              </p:spPr>
              <p:txBody>
                <a:bodyPr/>
                <a:lstStyle/>
                <a:p>
                  <a:r>
                    <a:rPr lang="fr-FR">
                      <a:noFill/>
                    </a:rPr>
                    <a:t> </a:t>
                  </a:r>
                </a:p>
              </p:txBody>
            </p:sp>
          </mc:Fallback>
        </mc:AlternateContent>
        <p:sp>
          <p:nvSpPr>
            <p:cNvPr id="48" name="ZoneTexte 85">
              <a:extLst>
                <a:ext uri="{FF2B5EF4-FFF2-40B4-BE49-F238E27FC236}">
                  <a16:creationId xmlns:a16="http://schemas.microsoft.com/office/drawing/2014/main" id="{E81D36BB-4063-44F5-A158-5AB1556BFF63}"/>
                </a:ext>
              </a:extLst>
            </p:cNvPr>
            <p:cNvSpPr txBox="1">
              <a:spLocks noChangeArrowheads="1"/>
            </p:cNvSpPr>
            <p:nvPr/>
          </p:nvSpPr>
          <p:spPr bwMode="auto">
            <a:xfrm>
              <a:off x="6899215" y="2442901"/>
              <a:ext cx="304919" cy="307711"/>
            </a:xfrm>
            <a:prstGeom prst="rect">
              <a:avLst/>
            </a:prstGeom>
            <a:noFill/>
            <a:ln w="9525">
              <a:noFill/>
              <a:miter lim="800000"/>
              <a:headEnd/>
              <a:tailEnd/>
            </a:ln>
          </p:spPr>
          <p:txBody>
            <a:bodyPr>
              <a:spAutoFit/>
            </a:bodyPr>
            <a:lstStyle/>
            <a:p>
              <a:r>
                <a:rPr lang="fr-FR" sz="1400" dirty="0"/>
                <a:t>M</a:t>
              </a:r>
            </a:p>
          </p:txBody>
        </p:sp>
      </p:grpSp>
      <p:sp>
        <p:nvSpPr>
          <p:cNvPr id="3" name="Slide Number Placeholder 2">
            <a:extLst>
              <a:ext uri="{FF2B5EF4-FFF2-40B4-BE49-F238E27FC236}">
                <a16:creationId xmlns:a16="http://schemas.microsoft.com/office/drawing/2014/main" id="{2DAE02AA-1BA0-41FF-9999-6827FF15A204}"/>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28</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checkerboard(across)">
                                      <p:cBhvr>
                                        <p:cTn id="7" dur="500"/>
                                        <p:tgtEl>
                                          <p:spTgt spid="19460">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9460">
                                            <p:txEl>
                                              <p:pRg st="2" end="2"/>
                                            </p:txEl>
                                          </p:spTgt>
                                        </p:tgtEl>
                                        <p:attrNameLst>
                                          <p:attrName>style.visibility</p:attrName>
                                        </p:attrNameLst>
                                      </p:cBhvr>
                                      <p:to>
                                        <p:strVal val="visible"/>
                                      </p:to>
                                    </p:set>
                                    <p:animEffect transition="in" filter="checkerboard(across)">
                                      <p:cBhvr>
                                        <p:cTn id="10" dur="500"/>
                                        <p:tgtEl>
                                          <p:spTgt spid="1946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9477">
                                            <p:txEl>
                                              <p:pRg st="0" end="0"/>
                                            </p:txEl>
                                          </p:spTgt>
                                        </p:tgtEl>
                                        <p:attrNameLst>
                                          <p:attrName>style.visibility</p:attrName>
                                        </p:attrNameLst>
                                      </p:cBhvr>
                                      <p:to>
                                        <p:strVal val="visible"/>
                                      </p:to>
                                    </p:set>
                                    <p:animEffect transition="in" filter="checkerboard(across)">
                                      <p:cBhvr>
                                        <p:cTn id="15" dur="500"/>
                                        <p:tgtEl>
                                          <p:spTgt spid="19477">
                                            <p:txEl>
                                              <p:pRg st="0" end="0"/>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9477">
                                            <p:txEl>
                                              <p:pRg st="1" end="1"/>
                                            </p:txEl>
                                          </p:spTgt>
                                        </p:tgtEl>
                                        <p:attrNameLst>
                                          <p:attrName>style.visibility</p:attrName>
                                        </p:attrNameLst>
                                      </p:cBhvr>
                                      <p:to>
                                        <p:strVal val="visible"/>
                                      </p:to>
                                    </p:set>
                                    <p:animEffect transition="in" filter="checkerboard(across)">
                                      <p:cBhvr>
                                        <p:cTn id="18" dur="500"/>
                                        <p:tgtEl>
                                          <p:spTgt spid="19477">
                                            <p:txEl>
                                              <p:pRg st="1" end="1"/>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9477">
                                            <p:txEl>
                                              <p:pRg st="2" end="2"/>
                                            </p:txEl>
                                          </p:spTgt>
                                        </p:tgtEl>
                                        <p:attrNameLst>
                                          <p:attrName>style.visibility</p:attrName>
                                        </p:attrNameLst>
                                      </p:cBhvr>
                                      <p:to>
                                        <p:strVal val="visible"/>
                                      </p:to>
                                    </p:set>
                                    <p:animEffect transition="in" filter="checkerboard(across)">
                                      <p:cBhvr>
                                        <p:cTn id="21" dur="500"/>
                                        <p:tgtEl>
                                          <p:spTgt spid="19477">
                                            <p:txEl>
                                              <p:pRg st="2" end="2"/>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9477">
                                            <p:txEl>
                                              <p:pRg st="3" end="3"/>
                                            </p:txEl>
                                          </p:spTgt>
                                        </p:tgtEl>
                                        <p:attrNameLst>
                                          <p:attrName>style.visibility</p:attrName>
                                        </p:attrNameLst>
                                      </p:cBhvr>
                                      <p:to>
                                        <p:strVal val="visible"/>
                                      </p:to>
                                    </p:set>
                                    <p:animEffect transition="in" filter="checkerboard(across)">
                                      <p:cBhvr>
                                        <p:cTn id="24" dur="500"/>
                                        <p:tgtEl>
                                          <p:spTgt spid="19477">
                                            <p:txEl>
                                              <p:pRg st="3" end="3"/>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9477">
                                            <p:txEl>
                                              <p:pRg st="4" end="4"/>
                                            </p:txEl>
                                          </p:spTgt>
                                        </p:tgtEl>
                                        <p:attrNameLst>
                                          <p:attrName>style.visibility</p:attrName>
                                        </p:attrNameLst>
                                      </p:cBhvr>
                                      <p:to>
                                        <p:strVal val="visible"/>
                                      </p:to>
                                    </p:set>
                                    <p:animEffect transition="in" filter="checkerboard(across)">
                                      <p:cBhvr>
                                        <p:cTn id="27" dur="500"/>
                                        <p:tgtEl>
                                          <p:spTgt spid="19477">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477" name="ZoneTexte 60"/>
              <p:cNvSpPr txBox="1">
                <a:spLocks noChangeArrowheads="1"/>
              </p:cNvSpPr>
              <p:nvPr/>
            </p:nvSpPr>
            <p:spPr bwMode="auto">
              <a:xfrm>
                <a:off x="976053" y="3399879"/>
                <a:ext cx="6980319" cy="1138773"/>
              </a:xfrm>
              <a:prstGeom prst="rect">
                <a:avLst/>
              </a:prstGeom>
              <a:noFill/>
              <a:ln w="9525">
                <a:noFill/>
                <a:miter lim="800000"/>
                <a:headEnd/>
                <a:tailEnd/>
              </a:ln>
            </p:spPr>
            <p:txBody>
              <a:bodyPr wrap="square">
                <a:spAutoFit/>
              </a:bodyPr>
              <a:lstStyle/>
              <a:p>
                <a:pPr algn="just"/>
                <a:endParaRPr lang="fr-FR" sz="1700" dirty="0"/>
              </a:p>
              <a:p>
                <a:pPr algn="just"/>
                <a:r>
                  <a:rPr lang="fr-FR" sz="1700" dirty="0"/>
                  <a:t>donc :    </a:t>
                </a:r>
              </a:p>
              <a:p>
                <a:pPr algn="just"/>
                <a:r>
                  <a:rPr lang="fr-FR" sz="1700" dirty="0"/>
                  <a:t>		</a:t>
                </a:r>
                <a14:m>
                  <m:oMath xmlns:m="http://schemas.openxmlformats.org/officeDocument/2006/math">
                    <m:r>
                      <a:rPr lang="fr-FR" sz="1700" i="1" dirty="0" smtClean="0">
                        <a:latin typeface="Cambria Math" panose="02040503050406030204" pitchFamily="18" charset="0"/>
                      </a:rPr>
                      <m:t>Ф</m:t>
                    </m:r>
                    <m:r>
                      <a:rPr lang="fr-FR" sz="1700" i="1" dirty="0">
                        <a:latin typeface="Cambria Math" panose="02040503050406030204" pitchFamily="18" charset="0"/>
                      </a:rPr>
                      <m:t>=Ф</m:t>
                    </m:r>
                    <m:r>
                      <a:rPr lang="fr-FR" sz="1700" i="1" baseline="-25000" dirty="0">
                        <a:latin typeface="Cambria Math" panose="02040503050406030204" pitchFamily="18" charset="0"/>
                      </a:rPr>
                      <m:t>1</m:t>
                    </m:r>
                    <m:r>
                      <a:rPr lang="fr-FR" sz="1700" i="1" dirty="0">
                        <a:latin typeface="Cambria Math" panose="02040503050406030204" pitchFamily="18" charset="0"/>
                      </a:rPr>
                      <m:t>+Ф</m:t>
                    </m:r>
                    <m:r>
                      <a:rPr lang="fr-FR" sz="1700" i="1" baseline="-25000" dirty="0">
                        <a:latin typeface="Cambria Math" panose="02040503050406030204" pitchFamily="18" charset="0"/>
                      </a:rPr>
                      <m:t>2</m:t>
                    </m:r>
                    <m:r>
                      <a:rPr lang="fr-FR" sz="1700" i="1" dirty="0">
                        <a:latin typeface="Cambria Math" panose="02040503050406030204" pitchFamily="18" charset="0"/>
                      </a:rPr>
                      <m:t>+Ф</m:t>
                    </m:r>
                    <m:r>
                      <a:rPr lang="fr-FR" sz="1700" i="1" baseline="-25000" dirty="0">
                        <a:latin typeface="Cambria Math" panose="02040503050406030204" pitchFamily="18" charset="0"/>
                      </a:rPr>
                      <m:t>3</m:t>
                    </m:r>
                    <m:r>
                      <a:rPr lang="fr-FR" sz="1700" i="1" dirty="0">
                        <a:latin typeface="Cambria Math" panose="02040503050406030204" pitchFamily="18" charset="0"/>
                      </a:rPr>
                      <m:t>=</m:t>
                    </m:r>
                    <m:r>
                      <a:rPr lang="fr-FR" sz="1700" i="1" dirty="0">
                        <a:latin typeface="Cambria Math" panose="02040503050406030204" pitchFamily="18" charset="0"/>
                      </a:rPr>
                      <m:t>𝑂𝐵</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a:latin typeface="Cambria Math" panose="02040503050406030204" pitchFamily="18" charset="0"/>
                      </a:rPr>
                      <m:t>𝑂𝐵</m:t>
                    </m:r>
                    <m:r>
                      <a:rPr lang="fr-FR" sz="1700" i="1" baseline="-25000" dirty="0">
                        <a:latin typeface="Cambria Math" panose="02040503050406030204" pitchFamily="18" charset="0"/>
                      </a:rPr>
                      <m:t>2</m:t>
                    </m:r>
                    <m:r>
                      <a:rPr lang="fr-FR" sz="1700" i="1" dirty="0" smtClean="0">
                        <a:latin typeface="Cambria Math" panose="02040503050406030204" pitchFamily="18" charset="0"/>
                      </a:rPr>
                      <m:t>+</m:t>
                    </m:r>
                    <m:r>
                      <a:rPr lang="fr-FR" sz="1700" i="1" dirty="0">
                        <a:latin typeface="Cambria Math" panose="02040503050406030204" pitchFamily="18" charset="0"/>
                      </a:rPr>
                      <m:t>𝑂𝐵</m:t>
                    </m:r>
                    <m:r>
                      <a:rPr lang="fr-FR" sz="1700" i="1" baseline="-25000" dirty="0">
                        <a:latin typeface="Cambria Math" panose="02040503050406030204" pitchFamily="18" charset="0"/>
                      </a:rPr>
                      <m:t>3</m:t>
                    </m:r>
                    <m:r>
                      <a:rPr lang="fr-FR" sz="1700" i="1" dirty="0">
                        <a:latin typeface="Cambria Math" panose="02040503050406030204" pitchFamily="18" charset="0"/>
                      </a:rPr>
                      <m:t>=</m:t>
                    </m:r>
                    <m:r>
                      <a:rPr lang="fr-FR" sz="1700" i="1" dirty="0">
                        <a:latin typeface="Cambria Math" panose="02040503050406030204" pitchFamily="18" charset="0"/>
                      </a:rPr>
                      <m:t>𝑂𝐵</m:t>
                    </m:r>
                  </m:oMath>
                </a14:m>
                <a:r>
                  <a:rPr lang="fr-FR" sz="1700" dirty="0"/>
                  <a:t> </a:t>
                </a:r>
              </a:p>
              <a:p>
                <a:pPr algn="just"/>
                <a:r>
                  <a:rPr lang="fr-FR" sz="1700" dirty="0"/>
                  <a:t>dans les 3 éléments en parallèle. </a:t>
                </a:r>
              </a:p>
            </p:txBody>
          </p:sp>
        </mc:Choice>
        <mc:Fallback xmlns="">
          <p:sp>
            <p:nvSpPr>
              <p:cNvPr id="19477" name="ZoneTexte 60"/>
              <p:cNvSpPr txBox="1">
                <a:spLocks noRot="1" noChangeAspect="1" noMove="1" noResize="1" noEditPoints="1" noAdjustHandles="1" noChangeArrowheads="1" noChangeShapeType="1" noTextEdit="1"/>
              </p:cNvSpPr>
              <p:nvPr/>
            </p:nvSpPr>
            <p:spPr bwMode="auto">
              <a:xfrm>
                <a:off x="976053" y="3399879"/>
                <a:ext cx="6980319" cy="1138773"/>
              </a:xfrm>
              <a:prstGeom prst="rect">
                <a:avLst/>
              </a:prstGeom>
              <a:blipFill>
                <a:blip r:embed="rId2"/>
                <a:stretch>
                  <a:fillRect l="-524" b="-641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78" name="ZoneTexte 63"/>
              <p:cNvSpPr txBox="1">
                <a:spLocks noChangeArrowheads="1"/>
              </p:cNvSpPr>
              <p:nvPr/>
            </p:nvSpPr>
            <p:spPr bwMode="auto">
              <a:xfrm>
                <a:off x="976053" y="5265738"/>
                <a:ext cx="6980320" cy="1200329"/>
              </a:xfrm>
              <a:prstGeom prst="rect">
                <a:avLst/>
              </a:prstGeom>
              <a:noFill/>
              <a:ln w="9525">
                <a:noFill/>
                <a:miter lim="800000"/>
                <a:headEnd/>
                <a:tailEnd/>
              </a:ln>
            </p:spPr>
            <p:txBody>
              <a:bodyPr wrap="square">
                <a:spAutoFit/>
              </a:bodyPr>
              <a:lstStyle/>
              <a:p>
                <a:pPr algn="just"/>
                <a:r>
                  <a:rPr lang="fr-FR" dirty="0"/>
                  <a:t>Les coordonnées (</a:t>
                </a:r>
                <a14:m>
                  <m:oMath xmlns:m="http://schemas.openxmlformats.org/officeDocument/2006/math">
                    <m:r>
                      <a:rPr lang="fr-FR" i="1" dirty="0" smtClean="0">
                        <a:latin typeface="Cambria Math" panose="02040503050406030204" pitchFamily="18" charset="0"/>
                      </a:rPr>
                      <m:t>𝑂𝐴</m:t>
                    </m:r>
                    <m:r>
                      <a:rPr lang="fr-FR" i="1" dirty="0" smtClean="0">
                        <a:latin typeface="Cambria Math" panose="02040503050406030204" pitchFamily="18" charset="0"/>
                      </a:rPr>
                      <m:t>, </m:t>
                    </m:r>
                    <m:r>
                      <a:rPr lang="fr-FR" i="1" dirty="0" smtClean="0">
                        <a:latin typeface="Cambria Math" panose="02040503050406030204" pitchFamily="18" charset="0"/>
                      </a:rPr>
                      <m:t>𝑂𝐵</m:t>
                    </m:r>
                  </m:oMath>
                </a14:m>
                <a:r>
                  <a:rPr lang="fr-FR" dirty="0"/>
                  <a:t>) définissent le point </a:t>
                </a:r>
                <a14:m>
                  <m:oMath xmlns:m="http://schemas.openxmlformats.org/officeDocument/2006/math">
                    <m:r>
                      <a:rPr lang="fr-FR" i="1" dirty="0" smtClean="0">
                        <a:latin typeface="Cambria Math" panose="02040503050406030204" pitchFamily="18" charset="0"/>
                      </a:rPr>
                      <m:t>𝑀</m:t>
                    </m:r>
                  </m:oMath>
                </a14:m>
                <a:r>
                  <a:rPr lang="fr-FR" dirty="0"/>
                  <a:t> de la caractéristique totale </a:t>
                </a:r>
                <a14:m>
                  <m:oMath xmlns:m="http://schemas.openxmlformats.org/officeDocument/2006/math">
                    <m:r>
                      <a:rPr lang="fr-FR" i="1" dirty="0" smtClean="0">
                        <a:latin typeface="Cambria Math" panose="02040503050406030204" pitchFamily="18" charset="0"/>
                      </a:rPr>
                      <m:t>𝐶</m:t>
                    </m:r>
                  </m:oMath>
                </a14:m>
                <a:r>
                  <a:rPr lang="fr-FR" dirty="0"/>
                  <a:t>. En procédant ainsi pour d’autres points, on obtiendra la caractéristique C </a:t>
                </a:r>
              </a:p>
              <a:p>
                <a:pPr algn="just"/>
                <a:endParaRPr lang="fr-FR" dirty="0"/>
              </a:p>
            </p:txBody>
          </p:sp>
        </mc:Choice>
        <mc:Fallback xmlns="">
          <p:sp>
            <p:nvSpPr>
              <p:cNvPr id="19478" name="ZoneTexte 63"/>
              <p:cNvSpPr txBox="1">
                <a:spLocks noRot="1" noChangeAspect="1" noMove="1" noResize="1" noEditPoints="1" noAdjustHandles="1" noChangeArrowheads="1" noChangeShapeType="1" noTextEdit="1"/>
              </p:cNvSpPr>
              <p:nvPr/>
            </p:nvSpPr>
            <p:spPr bwMode="auto">
              <a:xfrm>
                <a:off x="976053" y="5265738"/>
                <a:ext cx="6980320" cy="1200329"/>
              </a:xfrm>
              <a:prstGeom prst="rect">
                <a:avLst/>
              </a:prstGeom>
              <a:blipFill>
                <a:blip r:embed="rId3"/>
                <a:stretch>
                  <a:fillRect l="-699" t="-3046" r="-786"/>
                </a:stretch>
              </a:blipFill>
              <a:ln w="9525">
                <a:noFill/>
                <a:miter lim="800000"/>
                <a:headEnd/>
                <a:tailEnd/>
              </a:ln>
            </p:spPr>
            <p:txBody>
              <a:bodyPr/>
              <a:lstStyle/>
              <a:p>
                <a:r>
                  <a:rPr lang="en-US">
                    <a:noFill/>
                  </a:rPr>
                  <a:t> </a:t>
                </a:r>
              </a:p>
            </p:txBody>
          </p:sp>
        </mc:Fallback>
      </mc:AlternateContent>
      <p:grpSp>
        <p:nvGrpSpPr>
          <p:cNvPr id="2" name="Groupe 71"/>
          <p:cNvGrpSpPr>
            <a:grpSpLocks/>
          </p:cNvGrpSpPr>
          <p:nvPr/>
        </p:nvGrpSpPr>
        <p:grpSpPr bwMode="auto">
          <a:xfrm>
            <a:off x="3113087" y="1258244"/>
            <a:ext cx="2917825" cy="2111375"/>
            <a:chOff x="6187167" y="2273791"/>
            <a:chExt cx="2918220" cy="2110921"/>
          </a:xfrm>
        </p:grpSpPr>
        <p:sp>
          <p:nvSpPr>
            <p:cNvPr id="19480" name="Line 108"/>
            <p:cNvSpPr>
              <a:spLocks noChangeShapeType="1"/>
            </p:cNvSpPr>
            <p:nvPr/>
          </p:nvSpPr>
          <p:spPr bwMode="auto">
            <a:xfrm flipV="1">
              <a:off x="6492875" y="2420937"/>
              <a:ext cx="0" cy="1963775"/>
            </a:xfrm>
            <a:prstGeom prst="line">
              <a:avLst/>
            </a:prstGeom>
            <a:noFill/>
            <a:ln w="9525">
              <a:solidFill>
                <a:srgbClr val="000000"/>
              </a:solidFill>
              <a:round/>
              <a:headEnd/>
              <a:tailEnd type="triangle" w="med" len="med"/>
            </a:ln>
          </p:spPr>
          <p:txBody>
            <a:bodyPr/>
            <a:lstStyle/>
            <a:p>
              <a:endParaRPr lang="fr-FR"/>
            </a:p>
          </p:txBody>
        </p:sp>
        <p:sp>
          <p:nvSpPr>
            <p:cNvPr id="19481" name="Line 109"/>
            <p:cNvSpPr>
              <a:spLocks noChangeShapeType="1"/>
            </p:cNvSpPr>
            <p:nvPr/>
          </p:nvSpPr>
          <p:spPr bwMode="auto">
            <a:xfrm>
              <a:off x="6264275" y="3843338"/>
              <a:ext cx="2628900" cy="0"/>
            </a:xfrm>
            <a:prstGeom prst="line">
              <a:avLst/>
            </a:prstGeom>
            <a:noFill/>
            <a:ln w="9525">
              <a:solidFill>
                <a:srgbClr val="000000"/>
              </a:solidFill>
              <a:round/>
              <a:headEnd/>
              <a:tailEnd type="triangle" w="med" len="med"/>
            </a:ln>
          </p:spPr>
          <p:txBody>
            <a:bodyPr/>
            <a:lstStyle/>
            <a:p>
              <a:endParaRPr lang="fr-FR"/>
            </a:p>
          </p:txBody>
        </p:sp>
        <p:sp>
          <p:nvSpPr>
            <p:cNvPr id="19482" name="Freeform 110"/>
            <p:cNvSpPr>
              <a:spLocks/>
            </p:cNvSpPr>
            <p:nvPr/>
          </p:nvSpPr>
          <p:spPr bwMode="auto">
            <a:xfrm>
              <a:off x="6480175" y="2598738"/>
              <a:ext cx="1600200" cy="1496210"/>
            </a:xfrm>
            <a:custGeom>
              <a:avLst/>
              <a:gdLst>
                <a:gd name="T0" fmla="*/ 0 w 2520"/>
                <a:gd name="T1" fmla="*/ 1165960699 h 1920"/>
                <a:gd name="T2" fmla="*/ 290321967 w 2520"/>
                <a:gd name="T3" fmla="*/ 182181493 h 1920"/>
                <a:gd name="T4" fmla="*/ 1016126924 w 2520"/>
                <a:gd name="T5" fmla="*/ 72872446 h 1920"/>
                <a:gd name="T6" fmla="*/ 0 60000 65536"/>
                <a:gd name="T7" fmla="*/ 0 60000 65536"/>
                <a:gd name="T8" fmla="*/ 0 60000 65536"/>
                <a:gd name="T9" fmla="*/ 0 w 2520"/>
                <a:gd name="T10" fmla="*/ 0 h 1920"/>
                <a:gd name="T11" fmla="*/ 2520 w 2520"/>
                <a:gd name="T12" fmla="*/ 1920 h 1920"/>
              </a:gdLst>
              <a:ahLst/>
              <a:cxnLst>
                <a:cxn ang="T6">
                  <a:pos x="T0" y="T1"/>
                </a:cxn>
                <a:cxn ang="T7">
                  <a:pos x="T2" y="T3"/>
                </a:cxn>
                <a:cxn ang="T8">
                  <a:pos x="T4" y="T5"/>
                </a:cxn>
              </a:cxnLst>
              <a:rect l="T9" t="T10" r="T11" b="T12"/>
              <a:pathLst>
                <a:path w="2520" h="1920">
                  <a:moveTo>
                    <a:pt x="0" y="1920"/>
                  </a:moveTo>
                  <a:cubicBezTo>
                    <a:pt x="150" y="1260"/>
                    <a:pt x="300" y="600"/>
                    <a:pt x="720" y="300"/>
                  </a:cubicBezTo>
                  <a:cubicBezTo>
                    <a:pt x="1140" y="0"/>
                    <a:pt x="2220" y="150"/>
                    <a:pt x="2520" y="120"/>
                  </a:cubicBezTo>
                </a:path>
              </a:pathLst>
            </a:custGeom>
            <a:noFill/>
            <a:ln w="9525">
              <a:solidFill>
                <a:srgbClr val="000000"/>
              </a:solidFill>
              <a:round/>
              <a:headEnd/>
              <a:tailEnd/>
            </a:ln>
          </p:spPr>
          <p:txBody>
            <a:bodyPr/>
            <a:lstStyle/>
            <a:p>
              <a:endParaRPr lang="fr-FR"/>
            </a:p>
          </p:txBody>
        </p:sp>
        <p:sp>
          <p:nvSpPr>
            <p:cNvPr id="19483" name="Freeform 111"/>
            <p:cNvSpPr>
              <a:spLocks/>
            </p:cNvSpPr>
            <p:nvPr/>
          </p:nvSpPr>
          <p:spPr bwMode="auto">
            <a:xfrm>
              <a:off x="6477000" y="3213100"/>
              <a:ext cx="1695450" cy="818240"/>
            </a:xfrm>
            <a:custGeom>
              <a:avLst/>
              <a:gdLst>
                <a:gd name="T0" fmla="*/ 0 w 2670"/>
                <a:gd name="T1" fmla="*/ 637634848 h 1050"/>
                <a:gd name="T2" fmla="*/ 217741500 w 2670"/>
                <a:gd name="T3" fmla="*/ 91090355 h 1050"/>
                <a:gd name="T4" fmla="*/ 943546472 w 2670"/>
                <a:gd name="T5" fmla="*/ 91090355 h 1050"/>
                <a:gd name="T6" fmla="*/ 1016126946 w 2670"/>
                <a:gd name="T7" fmla="*/ 91090355 h 1050"/>
                <a:gd name="T8" fmla="*/ 0 60000 65536"/>
                <a:gd name="T9" fmla="*/ 0 60000 65536"/>
                <a:gd name="T10" fmla="*/ 0 60000 65536"/>
                <a:gd name="T11" fmla="*/ 0 60000 65536"/>
                <a:gd name="T12" fmla="*/ 0 w 2670"/>
                <a:gd name="T13" fmla="*/ 0 h 1050"/>
                <a:gd name="T14" fmla="*/ 2670 w 2670"/>
                <a:gd name="T15" fmla="*/ 1050 h 1050"/>
              </a:gdLst>
              <a:ahLst/>
              <a:cxnLst>
                <a:cxn ang="T8">
                  <a:pos x="T0" y="T1"/>
                </a:cxn>
                <a:cxn ang="T9">
                  <a:pos x="T2" y="T3"/>
                </a:cxn>
                <a:cxn ang="T10">
                  <a:pos x="T4" y="T5"/>
                </a:cxn>
                <a:cxn ang="T11">
                  <a:pos x="T6" y="T7"/>
                </a:cxn>
              </a:cxnLst>
              <a:rect l="T12" t="T13" r="T14" b="T15"/>
              <a:pathLst>
                <a:path w="2670" h="1050">
                  <a:moveTo>
                    <a:pt x="0" y="1050"/>
                  </a:moveTo>
                  <a:cubicBezTo>
                    <a:pt x="75" y="675"/>
                    <a:pt x="150" y="300"/>
                    <a:pt x="540" y="150"/>
                  </a:cubicBezTo>
                  <a:cubicBezTo>
                    <a:pt x="930" y="0"/>
                    <a:pt x="2010" y="150"/>
                    <a:pt x="2340" y="150"/>
                  </a:cubicBezTo>
                  <a:cubicBezTo>
                    <a:pt x="2670" y="150"/>
                    <a:pt x="2595" y="150"/>
                    <a:pt x="2520" y="150"/>
                  </a:cubicBezTo>
                </a:path>
              </a:pathLst>
            </a:custGeom>
            <a:noFill/>
            <a:ln w="9525">
              <a:solidFill>
                <a:srgbClr val="000000"/>
              </a:solidFill>
              <a:round/>
              <a:headEnd/>
              <a:tailEnd/>
            </a:ln>
          </p:spPr>
          <p:txBody>
            <a:bodyPr/>
            <a:lstStyle/>
            <a:p>
              <a:endParaRPr lang="fr-FR"/>
            </a:p>
          </p:txBody>
        </p:sp>
        <p:sp>
          <p:nvSpPr>
            <p:cNvPr id="19484" name="Freeform 112"/>
            <p:cNvSpPr>
              <a:spLocks/>
            </p:cNvSpPr>
            <p:nvPr/>
          </p:nvSpPr>
          <p:spPr bwMode="auto">
            <a:xfrm>
              <a:off x="6492875" y="3462338"/>
              <a:ext cx="1600200" cy="490944"/>
            </a:xfrm>
            <a:custGeom>
              <a:avLst/>
              <a:gdLst>
                <a:gd name="T0" fmla="*/ 0 w 2520"/>
                <a:gd name="T1" fmla="*/ 382580919 h 630"/>
                <a:gd name="T2" fmla="*/ 217741495 w 2520"/>
                <a:gd name="T3" fmla="*/ 54654539 h 630"/>
                <a:gd name="T4" fmla="*/ 1016126924 w 2520"/>
                <a:gd name="T5" fmla="*/ 54654539 h 630"/>
                <a:gd name="T6" fmla="*/ 0 60000 65536"/>
                <a:gd name="T7" fmla="*/ 0 60000 65536"/>
                <a:gd name="T8" fmla="*/ 0 60000 65536"/>
                <a:gd name="T9" fmla="*/ 0 w 2520"/>
                <a:gd name="T10" fmla="*/ 0 h 630"/>
                <a:gd name="T11" fmla="*/ 2520 w 2520"/>
                <a:gd name="T12" fmla="*/ 630 h 630"/>
              </a:gdLst>
              <a:ahLst/>
              <a:cxnLst>
                <a:cxn ang="T6">
                  <a:pos x="T0" y="T1"/>
                </a:cxn>
                <a:cxn ang="T7">
                  <a:pos x="T2" y="T3"/>
                </a:cxn>
                <a:cxn ang="T8">
                  <a:pos x="T4" y="T5"/>
                </a:cxn>
              </a:cxnLst>
              <a:rect l="T9" t="T10" r="T11" b="T12"/>
              <a:pathLst>
                <a:path w="2520" h="630">
                  <a:moveTo>
                    <a:pt x="0" y="630"/>
                  </a:moveTo>
                  <a:cubicBezTo>
                    <a:pt x="60" y="405"/>
                    <a:pt x="120" y="180"/>
                    <a:pt x="540" y="90"/>
                  </a:cubicBezTo>
                  <a:cubicBezTo>
                    <a:pt x="960" y="0"/>
                    <a:pt x="1740" y="45"/>
                    <a:pt x="2520" y="90"/>
                  </a:cubicBezTo>
                </a:path>
              </a:pathLst>
            </a:custGeom>
            <a:noFill/>
            <a:ln w="9525">
              <a:solidFill>
                <a:srgbClr val="000000"/>
              </a:solidFill>
              <a:round/>
              <a:headEnd/>
              <a:tailEnd/>
            </a:ln>
          </p:spPr>
          <p:txBody>
            <a:bodyPr/>
            <a:lstStyle/>
            <a:p>
              <a:endParaRPr lang="fr-FR"/>
            </a:p>
          </p:txBody>
        </p:sp>
        <p:sp>
          <p:nvSpPr>
            <p:cNvPr id="19485" name="Freeform 113"/>
            <p:cNvSpPr>
              <a:spLocks/>
            </p:cNvSpPr>
            <p:nvPr/>
          </p:nvSpPr>
          <p:spPr bwMode="auto">
            <a:xfrm>
              <a:off x="6499225" y="3028950"/>
              <a:ext cx="1600200" cy="1005266"/>
            </a:xfrm>
            <a:custGeom>
              <a:avLst/>
              <a:gdLst>
                <a:gd name="T0" fmla="*/ 0 w 2520"/>
                <a:gd name="T1" fmla="*/ 783379535 h 1290"/>
                <a:gd name="T2" fmla="*/ 217741495 w 2520"/>
                <a:gd name="T3" fmla="*/ 127526954 h 1290"/>
                <a:gd name="T4" fmla="*/ 1016126924 w 2520"/>
                <a:gd name="T5" fmla="*/ 18217913 h 1290"/>
                <a:gd name="T6" fmla="*/ 0 60000 65536"/>
                <a:gd name="T7" fmla="*/ 0 60000 65536"/>
                <a:gd name="T8" fmla="*/ 0 60000 65536"/>
                <a:gd name="T9" fmla="*/ 0 w 2520"/>
                <a:gd name="T10" fmla="*/ 0 h 1290"/>
                <a:gd name="T11" fmla="*/ 2520 w 2520"/>
                <a:gd name="T12" fmla="*/ 1290 h 1290"/>
              </a:gdLst>
              <a:ahLst/>
              <a:cxnLst>
                <a:cxn ang="T6">
                  <a:pos x="T0" y="T1"/>
                </a:cxn>
                <a:cxn ang="T7">
                  <a:pos x="T2" y="T3"/>
                </a:cxn>
                <a:cxn ang="T8">
                  <a:pos x="T4" y="T5"/>
                </a:cxn>
              </a:cxnLst>
              <a:rect l="T9" t="T10" r="T11" b="T12"/>
              <a:pathLst>
                <a:path w="2520" h="1290">
                  <a:moveTo>
                    <a:pt x="0" y="1290"/>
                  </a:moveTo>
                  <a:cubicBezTo>
                    <a:pt x="60" y="855"/>
                    <a:pt x="120" y="420"/>
                    <a:pt x="540" y="210"/>
                  </a:cubicBezTo>
                  <a:cubicBezTo>
                    <a:pt x="960" y="0"/>
                    <a:pt x="1740" y="15"/>
                    <a:pt x="2520" y="30"/>
                  </a:cubicBezTo>
                </a:path>
              </a:pathLst>
            </a:custGeom>
            <a:noFill/>
            <a:ln w="9525">
              <a:solidFill>
                <a:srgbClr val="000000"/>
              </a:solidFill>
              <a:round/>
              <a:headEnd/>
              <a:tailEnd/>
            </a:ln>
          </p:spPr>
          <p:txBody>
            <a:bodyPr/>
            <a:lstStyle/>
            <a:p>
              <a:endParaRPr lang="fr-FR"/>
            </a:p>
          </p:txBody>
        </p:sp>
        <p:sp>
          <p:nvSpPr>
            <p:cNvPr id="19486" name="Line 114"/>
            <p:cNvSpPr>
              <a:spLocks noChangeShapeType="1"/>
            </p:cNvSpPr>
            <p:nvPr/>
          </p:nvSpPr>
          <p:spPr bwMode="auto">
            <a:xfrm>
              <a:off x="6518275" y="2725738"/>
              <a:ext cx="571500" cy="0"/>
            </a:xfrm>
            <a:prstGeom prst="line">
              <a:avLst/>
            </a:prstGeom>
            <a:noFill/>
            <a:ln w="9525">
              <a:solidFill>
                <a:srgbClr val="000000"/>
              </a:solidFill>
              <a:prstDash val="dash"/>
              <a:round/>
              <a:headEnd/>
              <a:tailEnd/>
            </a:ln>
          </p:spPr>
          <p:txBody>
            <a:bodyPr/>
            <a:lstStyle/>
            <a:p>
              <a:endParaRPr lang="fr-FR"/>
            </a:p>
          </p:txBody>
        </p:sp>
        <p:sp>
          <p:nvSpPr>
            <p:cNvPr id="19487" name="Line 115"/>
            <p:cNvSpPr>
              <a:spLocks noChangeShapeType="1"/>
            </p:cNvSpPr>
            <p:nvPr/>
          </p:nvSpPr>
          <p:spPr bwMode="auto">
            <a:xfrm>
              <a:off x="7051675" y="2751137"/>
              <a:ext cx="12700" cy="1340355"/>
            </a:xfrm>
            <a:prstGeom prst="line">
              <a:avLst/>
            </a:prstGeom>
            <a:noFill/>
            <a:ln w="9525">
              <a:solidFill>
                <a:srgbClr val="000000"/>
              </a:solidFill>
              <a:prstDash val="dash"/>
              <a:round/>
              <a:headEnd type="oval" w="med" len="med"/>
              <a:tailEnd/>
            </a:ln>
          </p:spPr>
          <p:txBody>
            <a:bodyPr/>
            <a:lstStyle/>
            <a:p>
              <a:endParaRPr lang="fr-FR"/>
            </a:p>
          </p:txBody>
        </p:sp>
        <p:sp>
          <p:nvSpPr>
            <p:cNvPr id="19488" name="Line 116"/>
            <p:cNvSpPr>
              <a:spLocks noChangeShapeType="1"/>
            </p:cNvSpPr>
            <p:nvPr/>
          </p:nvSpPr>
          <p:spPr bwMode="auto">
            <a:xfrm>
              <a:off x="6492875" y="3079750"/>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89" name="Line 117"/>
            <p:cNvSpPr>
              <a:spLocks noChangeShapeType="1"/>
            </p:cNvSpPr>
            <p:nvPr/>
          </p:nvSpPr>
          <p:spPr bwMode="auto">
            <a:xfrm>
              <a:off x="6480175" y="3241675"/>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90" name="Line 118"/>
            <p:cNvSpPr>
              <a:spLocks noChangeShapeType="1"/>
            </p:cNvSpPr>
            <p:nvPr/>
          </p:nvSpPr>
          <p:spPr bwMode="auto">
            <a:xfrm>
              <a:off x="6492875" y="3500438"/>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91" name="ZoneTexte 55"/>
            <p:cNvSpPr txBox="1">
              <a:spLocks noChangeArrowheads="1"/>
            </p:cNvSpPr>
            <p:nvPr/>
          </p:nvSpPr>
          <p:spPr bwMode="auto">
            <a:xfrm>
              <a:off x="6219090" y="2273791"/>
              <a:ext cx="314537" cy="369332"/>
            </a:xfrm>
            <a:prstGeom prst="rect">
              <a:avLst/>
            </a:prstGeom>
            <a:noFill/>
            <a:ln w="9525">
              <a:noFill/>
              <a:miter lim="800000"/>
              <a:headEnd/>
              <a:tailEnd/>
            </a:ln>
          </p:spPr>
          <p:txBody>
            <a:bodyPr>
              <a:spAutoFit/>
            </a:bodyPr>
            <a:lstStyle/>
            <a:p>
              <a:r>
                <a:rPr lang="el-GR" dirty="0"/>
                <a:t>ϕ</a:t>
              </a:r>
              <a:endParaRPr lang="fr-FR" dirty="0"/>
            </a:p>
          </p:txBody>
        </p:sp>
        <p:sp>
          <p:nvSpPr>
            <p:cNvPr id="19492" name="ZoneTexte 58"/>
            <p:cNvSpPr txBox="1">
              <a:spLocks noChangeArrowheads="1"/>
            </p:cNvSpPr>
            <p:nvPr/>
          </p:nvSpPr>
          <p:spPr bwMode="auto">
            <a:xfrm>
              <a:off x="8053747" y="2877418"/>
              <a:ext cx="381869" cy="307777"/>
            </a:xfrm>
            <a:prstGeom prst="rect">
              <a:avLst/>
            </a:prstGeom>
            <a:noFill/>
            <a:ln w="9525">
              <a:noFill/>
              <a:miter lim="800000"/>
              <a:headEnd/>
              <a:tailEnd/>
            </a:ln>
          </p:spPr>
          <p:txBody>
            <a:bodyPr>
              <a:spAutoFit/>
            </a:bodyPr>
            <a:lstStyle/>
            <a:p>
              <a:r>
                <a:rPr lang="fr-FR" sz="1400"/>
                <a:t>C</a:t>
              </a:r>
              <a:r>
                <a:rPr lang="fr-FR" sz="1400" baseline="-25000"/>
                <a:t>3</a:t>
              </a:r>
              <a:endParaRPr lang="fr-FR" sz="1400"/>
            </a:p>
          </p:txBody>
        </p:sp>
        <p:sp>
          <p:nvSpPr>
            <p:cNvPr id="19493" name="ZoneTexte 56"/>
            <p:cNvSpPr txBox="1">
              <a:spLocks noChangeArrowheads="1"/>
            </p:cNvSpPr>
            <p:nvPr/>
          </p:nvSpPr>
          <p:spPr bwMode="auto">
            <a:xfrm>
              <a:off x="8039661" y="3370441"/>
              <a:ext cx="381869" cy="307777"/>
            </a:xfrm>
            <a:prstGeom prst="rect">
              <a:avLst/>
            </a:prstGeom>
            <a:noFill/>
            <a:ln w="9525">
              <a:noFill/>
              <a:miter lim="800000"/>
              <a:headEnd/>
              <a:tailEnd/>
            </a:ln>
          </p:spPr>
          <p:txBody>
            <a:bodyPr>
              <a:spAutoFit/>
            </a:bodyPr>
            <a:lstStyle/>
            <a:p>
              <a:r>
                <a:rPr lang="fr-FR" sz="1400"/>
                <a:t>C</a:t>
              </a:r>
              <a:r>
                <a:rPr lang="fr-FR" sz="1400" baseline="-25000"/>
                <a:t>1</a:t>
              </a:r>
              <a:endParaRPr lang="fr-FR" sz="1400"/>
            </a:p>
          </p:txBody>
        </p:sp>
        <p:sp>
          <p:nvSpPr>
            <p:cNvPr id="19494" name="ZoneTexte 59"/>
            <p:cNvSpPr txBox="1">
              <a:spLocks noChangeArrowheads="1"/>
            </p:cNvSpPr>
            <p:nvPr/>
          </p:nvSpPr>
          <p:spPr bwMode="auto">
            <a:xfrm>
              <a:off x="8033825" y="2519021"/>
              <a:ext cx="314537" cy="307777"/>
            </a:xfrm>
            <a:prstGeom prst="rect">
              <a:avLst/>
            </a:prstGeom>
            <a:noFill/>
            <a:ln w="9525">
              <a:noFill/>
              <a:miter lim="800000"/>
              <a:headEnd/>
              <a:tailEnd/>
            </a:ln>
          </p:spPr>
          <p:txBody>
            <a:bodyPr>
              <a:spAutoFit/>
            </a:bodyPr>
            <a:lstStyle/>
            <a:p>
              <a:r>
                <a:rPr lang="fr-FR" sz="1400"/>
                <a:t>C</a:t>
              </a:r>
            </a:p>
          </p:txBody>
        </p:sp>
        <p:sp>
          <p:nvSpPr>
            <p:cNvPr id="19495" name="ZoneTexte 57"/>
            <p:cNvSpPr txBox="1">
              <a:spLocks noChangeArrowheads="1"/>
            </p:cNvSpPr>
            <p:nvPr/>
          </p:nvSpPr>
          <p:spPr bwMode="auto">
            <a:xfrm>
              <a:off x="8047783" y="3146932"/>
              <a:ext cx="381869" cy="307777"/>
            </a:xfrm>
            <a:prstGeom prst="rect">
              <a:avLst/>
            </a:prstGeom>
            <a:noFill/>
            <a:ln w="9525">
              <a:noFill/>
              <a:miter lim="800000"/>
              <a:headEnd/>
              <a:tailEnd/>
            </a:ln>
          </p:spPr>
          <p:txBody>
            <a:bodyPr>
              <a:spAutoFit/>
            </a:bodyPr>
            <a:lstStyle/>
            <a:p>
              <a:r>
                <a:rPr lang="fr-FR" sz="1400"/>
                <a:t>C</a:t>
              </a:r>
              <a:r>
                <a:rPr lang="fr-FR" sz="1400" baseline="-25000"/>
                <a:t>2</a:t>
              </a:r>
              <a:endParaRPr lang="fr-FR" sz="1400"/>
            </a:p>
          </p:txBody>
        </p:sp>
        <p:sp>
          <p:nvSpPr>
            <p:cNvPr id="19496" name="ZoneTexte 85"/>
            <p:cNvSpPr txBox="1">
              <a:spLocks noChangeArrowheads="1"/>
            </p:cNvSpPr>
            <p:nvPr/>
          </p:nvSpPr>
          <p:spPr bwMode="auto">
            <a:xfrm>
              <a:off x="6215074" y="2571744"/>
              <a:ext cx="304919" cy="307777"/>
            </a:xfrm>
            <a:prstGeom prst="rect">
              <a:avLst/>
            </a:prstGeom>
            <a:noFill/>
            <a:ln w="9525">
              <a:noFill/>
              <a:miter lim="800000"/>
              <a:headEnd/>
              <a:tailEnd/>
            </a:ln>
          </p:spPr>
          <p:txBody>
            <a:bodyPr>
              <a:spAutoFit/>
            </a:bodyPr>
            <a:lstStyle/>
            <a:p>
              <a:r>
                <a:rPr lang="fr-FR" sz="1400" dirty="0"/>
                <a:t>B</a:t>
              </a:r>
            </a:p>
          </p:txBody>
        </p:sp>
        <p:sp>
          <p:nvSpPr>
            <p:cNvPr id="19497" name="ZoneTexte 85"/>
            <p:cNvSpPr txBox="1">
              <a:spLocks noChangeArrowheads="1"/>
            </p:cNvSpPr>
            <p:nvPr/>
          </p:nvSpPr>
          <p:spPr bwMode="auto">
            <a:xfrm>
              <a:off x="6189316" y="2868223"/>
              <a:ext cx="372218" cy="307777"/>
            </a:xfrm>
            <a:prstGeom prst="rect">
              <a:avLst/>
            </a:prstGeom>
            <a:noFill/>
            <a:ln w="9525">
              <a:noFill/>
              <a:miter lim="800000"/>
              <a:headEnd/>
              <a:tailEnd/>
            </a:ln>
          </p:spPr>
          <p:txBody>
            <a:bodyPr>
              <a:spAutoFit/>
            </a:bodyPr>
            <a:lstStyle/>
            <a:p>
              <a:r>
                <a:rPr lang="fr-FR" sz="1400"/>
                <a:t>B</a:t>
              </a:r>
              <a:r>
                <a:rPr lang="fr-FR" sz="1400" baseline="-25000"/>
                <a:t>3</a:t>
              </a:r>
            </a:p>
          </p:txBody>
        </p:sp>
        <p:sp>
          <p:nvSpPr>
            <p:cNvPr id="19498" name="ZoneTexte 85"/>
            <p:cNvSpPr txBox="1">
              <a:spLocks noChangeArrowheads="1"/>
            </p:cNvSpPr>
            <p:nvPr/>
          </p:nvSpPr>
          <p:spPr bwMode="auto">
            <a:xfrm>
              <a:off x="6189316" y="3059260"/>
              <a:ext cx="372218" cy="307777"/>
            </a:xfrm>
            <a:prstGeom prst="rect">
              <a:avLst/>
            </a:prstGeom>
            <a:noFill/>
            <a:ln w="9525">
              <a:noFill/>
              <a:miter lim="800000"/>
              <a:headEnd/>
              <a:tailEnd/>
            </a:ln>
          </p:spPr>
          <p:txBody>
            <a:bodyPr>
              <a:spAutoFit/>
            </a:bodyPr>
            <a:lstStyle/>
            <a:p>
              <a:r>
                <a:rPr lang="fr-FR" sz="1400"/>
                <a:t>B</a:t>
              </a:r>
              <a:r>
                <a:rPr lang="fr-FR" sz="1400" baseline="-25000"/>
                <a:t>2</a:t>
              </a:r>
            </a:p>
          </p:txBody>
        </p:sp>
        <p:sp>
          <p:nvSpPr>
            <p:cNvPr id="19499" name="ZoneTexte 85"/>
            <p:cNvSpPr txBox="1">
              <a:spLocks noChangeArrowheads="1"/>
            </p:cNvSpPr>
            <p:nvPr/>
          </p:nvSpPr>
          <p:spPr bwMode="auto">
            <a:xfrm>
              <a:off x="6187167" y="3320244"/>
              <a:ext cx="372218" cy="307777"/>
            </a:xfrm>
            <a:prstGeom prst="rect">
              <a:avLst/>
            </a:prstGeom>
            <a:noFill/>
            <a:ln w="9525">
              <a:noFill/>
              <a:miter lim="800000"/>
              <a:headEnd/>
              <a:tailEnd/>
            </a:ln>
          </p:spPr>
          <p:txBody>
            <a:bodyPr>
              <a:spAutoFit/>
            </a:bodyPr>
            <a:lstStyle/>
            <a:p>
              <a:r>
                <a:rPr lang="fr-FR" sz="1400"/>
                <a:t>B</a:t>
              </a:r>
              <a:r>
                <a:rPr lang="fr-FR" sz="1400" baseline="-25000"/>
                <a:t>1</a:t>
              </a:r>
            </a:p>
          </p:txBody>
        </p:sp>
        <p:sp>
          <p:nvSpPr>
            <p:cNvPr id="19500" name="ZoneTexte 85"/>
            <p:cNvSpPr txBox="1">
              <a:spLocks noChangeArrowheads="1"/>
            </p:cNvSpPr>
            <p:nvPr/>
          </p:nvSpPr>
          <p:spPr bwMode="auto">
            <a:xfrm>
              <a:off x="6914426" y="3835603"/>
              <a:ext cx="304892" cy="307777"/>
            </a:xfrm>
            <a:prstGeom prst="rect">
              <a:avLst/>
            </a:prstGeom>
            <a:noFill/>
            <a:ln w="9525">
              <a:noFill/>
              <a:miter lim="800000"/>
              <a:headEnd/>
              <a:tailEnd/>
            </a:ln>
          </p:spPr>
          <p:txBody>
            <a:bodyPr>
              <a:spAutoFit/>
            </a:bodyPr>
            <a:lstStyle/>
            <a:p>
              <a:r>
                <a:rPr lang="fr-FR" sz="1400"/>
                <a:t>A</a:t>
              </a:r>
              <a:endParaRPr lang="fr-FR" sz="1400" baseline="-25000"/>
            </a:p>
          </p:txBody>
        </p:sp>
        <p:sp>
          <p:nvSpPr>
            <p:cNvPr id="19501" name="ZoneTexte 85"/>
            <p:cNvSpPr txBox="1">
              <a:spLocks noChangeArrowheads="1"/>
            </p:cNvSpPr>
            <p:nvPr/>
          </p:nvSpPr>
          <p:spPr bwMode="auto">
            <a:xfrm>
              <a:off x="6227953" y="3786190"/>
              <a:ext cx="324128" cy="307777"/>
            </a:xfrm>
            <a:prstGeom prst="rect">
              <a:avLst/>
            </a:prstGeom>
            <a:noFill/>
            <a:ln w="9525">
              <a:noFill/>
              <a:miter lim="800000"/>
              <a:headEnd/>
              <a:tailEnd/>
            </a:ln>
          </p:spPr>
          <p:txBody>
            <a:bodyPr>
              <a:spAutoFit/>
            </a:bodyPr>
            <a:lstStyle/>
            <a:p>
              <a:r>
                <a:rPr lang="fr-FR" sz="1400"/>
                <a:t>O</a:t>
              </a:r>
              <a:endParaRPr lang="fr-FR" sz="1400" baseline="-25000"/>
            </a:p>
          </p:txBody>
        </p:sp>
        <p:sp>
          <p:nvSpPr>
            <p:cNvPr id="19502" name="ZoneTexte 61"/>
            <p:cNvSpPr txBox="1">
              <a:spLocks noChangeArrowheads="1"/>
            </p:cNvSpPr>
            <p:nvPr/>
          </p:nvSpPr>
          <p:spPr bwMode="auto">
            <a:xfrm>
              <a:off x="8507094" y="3837052"/>
              <a:ext cx="598293" cy="307777"/>
            </a:xfrm>
            <a:prstGeom prst="rect">
              <a:avLst/>
            </a:prstGeom>
            <a:noFill/>
            <a:ln w="9525">
              <a:noFill/>
              <a:miter lim="800000"/>
              <a:headEnd/>
              <a:tailEnd/>
            </a:ln>
          </p:spPr>
          <p:txBody>
            <a:bodyPr>
              <a:spAutoFit/>
            </a:bodyPr>
            <a:lstStyle/>
            <a:p>
              <a:r>
                <a:rPr lang="fr-FR" sz="1400" dirty="0"/>
                <a:t>v=</a:t>
              </a:r>
              <a:r>
                <a:rPr lang="fr-FR" sz="1400" dirty="0" err="1"/>
                <a:t>H.l</a:t>
              </a:r>
              <a:endParaRPr lang="fr-FR" sz="1400" dirty="0"/>
            </a:p>
          </p:txBody>
        </p:sp>
        <p:sp>
          <p:nvSpPr>
            <p:cNvPr id="31" name="ZoneTexte 85">
              <a:extLst>
                <a:ext uri="{FF2B5EF4-FFF2-40B4-BE49-F238E27FC236}">
                  <a16:creationId xmlns:a16="http://schemas.microsoft.com/office/drawing/2014/main" id="{EE2B23E2-F863-4745-99F4-CE663D6DA32D}"/>
                </a:ext>
              </a:extLst>
            </p:cNvPr>
            <p:cNvSpPr txBox="1">
              <a:spLocks noChangeArrowheads="1"/>
            </p:cNvSpPr>
            <p:nvPr/>
          </p:nvSpPr>
          <p:spPr bwMode="auto">
            <a:xfrm>
              <a:off x="6918850" y="2442901"/>
              <a:ext cx="304919" cy="307777"/>
            </a:xfrm>
            <a:prstGeom prst="rect">
              <a:avLst/>
            </a:prstGeom>
            <a:noFill/>
            <a:ln w="9525">
              <a:noFill/>
              <a:miter lim="800000"/>
              <a:headEnd/>
              <a:tailEnd/>
            </a:ln>
          </p:spPr>
          <p:txBody>
            <a:bodyPr>
              <a:spAutoFit/>
            </a:bodyPr>
            <a:lstStyle/>
            <a:p>
              <a:r>
                <a:rPr lang="fr-FR" sz="1400" dirty="0"/>
                <a:t>M</a:t>
              </a:r>
            </a:p>
          </p:txBody>
        </p:sp>
      </p:grpSp>
      <p:sp>
        <p:nvSpPr>
          <p:cNvPr id="3" name="Slide Number Placeholder 2">
            <a:extLst>
              <a:ext uri="{FF2B5EF4-FFF2-40B4-BE49-F238E27FC236}">
                <a16:creationId xmlns:a16="http://schemas.microsoft.com/office/drawing/2014/main" id="{2DAE02AA-1BA0-41FF-9999-6827FF15A204}"/>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29</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2996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477">
                                            <p:txEl>
                                              <p:pRg st="1" end="1"/>
                                            </p:txEl>
                                          </p:spTgt>
                                        </p:tgtEl>
                                        <p:attrNameLst>
                                          <p:attrName>style.visibility</p:attrName>
                                        </p:attrNameLst>
                                      </p:cBhvr>
                                      <p:to>
                                        <p:strVal val="visible"/>
                                      </p:to>
                                    </p:set>
                                    <p:animEffect transition="in" filter="checkerboard(across)">
                                      <p:cBhvr>
                                        <p:cTn id="12" dur="500"/>
                                        <p:tgtEl>
                                          <p:spTgt spid="19477">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9477">
                                            <p:txEl>
                                              <p:pRg st="2" end="2"/>
                                            </p:txEl>
                                          </p:spTgt>
                                        </p:tgtEl>
                                        <p:attrNameLst>
                                          <p:attrName>style.visibility</p:attrName>
                                        </p:attrNameLst>
                                      </p:cBhvr>
                                      <p:to>
                                        <p:strVal val="visible"/>
                                      </p:to>
                                    </p:set>
                                    <p:animEffect transition="in" filter="checkerboard(across)">
                                      <p:cBhvr>
                                        <p:cTn id="15" dur="500"/>
                                        <p:tgtEl>
                                          <p:spTgt spid="19477">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9477">
                                            <p:txEl>
                                              <p:pRg st="3" end="3"/>
                                            </p:txEl>
                                          </p:spTgt>
                                        </p:tgtEl>
                                        <p:attrNameLst>
                                          <p:attrName>style.visibility</p:attrName>
                                        </p:attrNameLst>
                                      </p:cBhvr>
                                      <p:to>
                                        <p:strVal val="visible"/>
                                      </p:to>
                                    </p:set>
                                    <p:animEffect transition="in" filter="checkerboard(across)">
                                      <p:cBhvr>
                                        <p:cTn id="18" dur="500"/>
                                        <p:tgtEl>
                                          <p:spTgt spid="1947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9478">
                                            <p:txEl>
                                              <p:pRg st="0" end="0"/>
                                            </p:txEl>
                                          </p:spTgt>
                                        </p:tgtEl>
                                        <p:attrNameLst>
                                          <p:attrName>style.visibility</p:attrName>
                                        </p:attrNameLst>
                                      </p:cBhvr>
                                      <p:to>
                                        <p:strVal val="visible"/>
                                      </p:to>
                                    </p:set>
                                    <p:animEffect transition="in" filter="checkerboard(across)">
                                      <p:cBhvr>
                                        <p:cTn id="23" dur="500"/>
                                        <p:tgtEl>
                                          <p:spTgt spid="194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148" name="ZoneTexte 7"/>
              <p:cNvSpPr txBox="1">
                <a:spLocks noChangeArrowheads="1"/>
              </p:cNvSpPr>
              <p:nvPr/>
            </p:nvSpPr>
            <p:spPr bwMode="auto">
              <a:xfrm>
                <a:off x="539552" y="1539647"/>
                <a:ext cx="7230533" cy="4618252"/>
              </a:xfrm>
              <a:prstGeom prst="rect">
                <a:avLst/>
              </a:prstGeom>
              <a:noFill/>
              <a:ln w="9525">
                <a:noFill/>
                <a:miter lim="800000"/>
                <a:headEnd/>
                <a:tailEnd/>
              </a:ln>
            </p:spPr>
            <p:txBody>
              <a:bodyPr wrap="square">
                <a:spAutoFit/>
              </a:bodyPr>
              <a:lstStyle/>
              <a:p>
                <a:pPr marL="342900" indent="-342900" algn="just">
                  <a:buFontTx/>
                  <a:buAutoNum type="arabicParenR"/>
                  <a:defRPr/>
                </a:pPr>
                <a:r>
                  <a:rPr lang="fr-FR" sz="1700" b="1" dirty="0"/>
                  <a:t>Matériaux magnétiques:</a:t>
                </a:r>
              </a:p>
              <a:p>
                <a:pPr algn="just">
                  <a:defRPr/>
                </a:pPr>
                <a:endParaRPr lang="fr-FR" sz="1700" b="1" dirty="0"/>
              </a:p>
              <a:p>
                <a:pPr marL="341313" algn="just">
                  <a:defRPr/>
                </a:pPr>
                <a:r>
                  <a:rPr lang="fr-FR" sz="1700" dirty="0"/>
                  <a:t>Ce sont des matériaux ferromagnétiques susceptibles d’acquérir une aimantation (magnétisation) macroscopique importante sous l’action d’un champ magnétique, même relativement faible.</a:t>
                </a:r>
              </a:p>
              <a:p>
                <a:pPr marL="341313" algn="just">
                  <a:defRPr/>
                </a:pPr>
                <a:endParaRPr lang="fr-FR" sz="1700" dirty="0"/>
              </a:p>
              <a:p>
                <a:pPr marL="341313" algn="just">
                  <a:defRPr/>
                </a:pPr>
                <a:r>
                  <a:rPr lang="fr-FR" sz="1700" dirty="0"/>
                  <a:t>Les matériaux magnétiques sont caractérisés par leur courbe d’aimantation B = f(H).</a:t>
                </a:r>
              </a:p>
              <a:p>
                <a:pPr marL="341313" algn="just">
                  <a:defRPr/>
                </a:pPr>
                <a:endParaRPr lang="fr-FR" sz="1700" dirty="0"/>
              </a:p>
              <a:p>
                <a:pPr marL="341313" algn="just">
                  <a:defRPr/>
                </a:pPr>
                <a:r>
                  <a:rPr lang="fr-FR" sz="1700" dirty="0"/>
                  <a:t>B : induction magnétique ou champ magnétique.</a:t>
                </a:r>
              </a:p>
              <a:p>
                <a:pPr marL="341313" algn="just">
                  <a:defRPr/>
                </a:pPr>
                <a:r>
                  <a:rPr lang="fr-FR" sz="1700" dirty="0"/>
                  <a:t>H : champ magnétique ou excitation magnétique.</a:t>
                </a:r>
              </a:p>
              <a:p>
                <a:pPr marL="341313" algn="just">
                  <a:defRPr/>
                </a:pPr>
                <a:endParaRPr lang="fr-FR" sz="1700" dirty="0"/>
              </a:p>
              <a:p>
                <a:pPr marL="341313" algn="just">
                  <a:defRPr/>
                </a:pPr>
                <a:r>
                  <a:rPr lang="fr-FR" sz="1700" dirty="0"/>
                  <a:t>Pour un matériau non magnétique (l’air en particulier), cette courbe est une droite de pente                                </a:t>
                </a:r>
              </a:p>
              <a:p>
                <a:pPr marL="341313" algn="ctr">
                  <a:defRPr/>
                </a:pPr>
                <a:r>
                  <a:rPr lang="fr-FR" sz="1700" dirty="0"/>
                  <a:t>  </a:t>
                </a:r>
                <a14:m>
                  <m:oMath xmlns:m="http://schemas.openxmlformats.org/officeDocument/2006/math">
                    <m:r>
                      <a:rPr lang="fr-FR" sz="1700" i="1" dirty="0" smtClean="0">
                        <a:latin typeface="Cambria Math" panose="02040503050406030204" pitchFamily="18" charset="0"/>
                      </a:rPr>
                      <m:t>𝜇</m:t>
                    </m:r>
                    <m:r>
                      <a:rPr lang="fr-FR" sz="1700" i="1" dirty="0" smtClean="0">
                        <a:latin typeface="Cambria Math" panose="02040503050406030204" pitchFamily="18" charset="0"/>
                      </a:rPr>
                      <m:t>≈</m:t>
                    </m:r>
                    <m:r>
                      <a:rPr lang="fr-FR" sz="1700" i="1" dirty="0" smtClean="0">
                        <a:latin typeface="Cambria Math" panose="02040503050406030204" pitchFamily="18" charset="0"/>
                      </a:rPr>
                      <m:t>𝜇</m:t>
                    </m:r>
                    <m:r>
                      <a:rPr lang="fr-FR" sz="1700" i="1" baseline="-25000" dirty="0">
                        <a:latin typeface="Cambria Math" panose="02040503050406030204" pitchFamily="18" charset="0"/>
                      </a:rPr>
                      <m:t>0 </m:t>
                    </m:r>
                    <m:r>
                      <a:rPr lang="fr-FR" sz="1700" i="1" dirty="0" smtClean="0">
                        <a:latin typeface="Cambria Math" panose="02040503050406030204" pitchFamily="18" charset="0"/>
                      </a:rPr>
                      <m:t>≈</m:t>
                    </m:r>
                    <m:r>
                      <a:rPr lang="fr-FR" sz="1700" i="1" dirty="0">
                        <a:latin typeface="Cambria Math" panose="02040503050406030204" pitchFamily="18" charset="0"/>
                      </a:rPr>
                      <m:t> 4</m:t>
                    </m:r>
                    <m:r>
                      <a:rPr lang="fr-FR" sz="1700" i="1" dirty="0">
                        <a:latin typeface="Cambria Math" panose="02040503050406030204" pitchFamily="18" charset="0"/>
                        <a:sym typeface="Symbol" pitchFamily="18" charset="2"/>
                      </a:rPr>
                      <m:t></m:t>
                    </m:r>
                    <m:sSup>
                      <m:sSupPr>
                        <m:ctrlPr>
                          <a:rPr lang="fr-FR" sz="1700" i="1" dirty="0" smtClean="0">
                            <a:latin typeface="Cambria Math" panose="02040503050406030204" pitchFamily="18" charset="0"/>
                            <a:sym typeface="Symbol" pitchFamily="18" charset="2"/>
                          </a:rPr>
                        </m:ctrlPr>
                      </m:sSupPr>
                      <m:e>
                        <m:r>
                          <a:rPr lang="en-US" sz="1700" b="0" i="1" dirty="0" smtClean="0">
                            <a:latin typeface="Cambria Math" panose="02040503050406030204" pitchFamily="18" charset="0"/>
                            <a:sym typeface="Symbol" pitchFamily="18" charset="2"/>
                          </a:rPr>
                          <m:t>10</m:t>
                        </m:r>
                      </m:e>
                      <m:sup>
                        <m:r>
                          <a:rPr lang="en-US" sz="1700" b="0" i="1" dirty="0" smtClean="0">
                            <a:latin typeface="Cambria Math" panose="02040503050406030204" pitchFamily="18" charset="0"/>
                            <a:sym typeface="Symbol" pitchFamily="18" charset="2"/>
                          </a:rPr>
                          <m:t>−7</m:t>
                        </m:r>
                      </m:sup>
                    </m:sSup>
                    <m:r>
                      <a:rPr lang="fr-FR" sz="1700" i="1" dirty="0">
                        <a:latin typeface="Cambria Math" panose="02040503050406030204" pitchFamily="18" charset="0"/>
                      </a:rPr>
                      <m:t>𝐻</m:t>
                    </m:r>
                    <m:r>
                      <a:rPr lang="fr-FR" sz="1700" i="1" dirty="0">
                        <a:latin typeface="Cambria Math" panose="02040503050406030204" pitchFamily="18" charset="0"/>
                      </a:rPr>
                      <m:t>/</m:t>
                    </m:r>
                    <m:r>
                      <a:rPr lang="fr-FR" sz="1700" i="1" dirty="0">
                        <a:latin typeface="Cambria Math" panose="02040503050406030204" pitchFamily="18" charset="0"/>
                      </a:rPr>
                      <m:t>𝑚</m:t>
                    </m:r>
                  </m:oMath>
                </a14:m>
                <a:endParaRPr lang="fr-FR" sz="1700" dirty="0"/>
              </a:p>
              <a:p>
                <a:pPr marL="341313" algn="just">
                  <a:defRPr/>
                </a:pPr>
                <a:endParaRPr lang="fr-FR" sz="1700" dirty="0"/>
              </a:p>
              <a:p>
                <a:pPr algn="just">
                  <a:defRPr/>
                </a:pPr>
                <a:endParaRPr lang="fr-FR" dirty="0"/>
              </a:p>
            </p:txBody>
          </p:sp>
        </mc:Choice>
        <mc:Fallback xmlns="">
          <p:sp>
            <p:nvSpPr>
              <p:cNvPr id="6148" name="ZoneTexte 7"/>
              <p:cNvSpPr txBox="1">
                <a:spLocks noRot="1" noChangeAspect="1" noMove="1" noResize="1" noEditPoints="1" noAdjustHandles="1" noChangeArrowheads="1" noChangeShapeType="1" noTextEdit="1"/>
              </p:cNvSpPr>
              <p:nvPr/>
            </p:nvSpPr>
            <p:spPr bwMode="auto">
              <a:xfrm>
                <a:off x="539552" y="1539647"/>
                <a:ext cx="7230533" cy="4618252"/>
              </a:xfrm>
              <a:prstGeom prst="rect">
                <a:avLst/>
              </a:prstGeom>
              <a:blipFill>
                <a:blip r:embed="rId2"/>
                <a:stretch>
                  <a:fillRect l="-422" t="-528" r="-506"/>
                </a:stretch>
              </a:blipFill>
              <a:ln w="9525">
                <a:noFill/>
                <a:miter lim="800000"/>
                <a:headEnd/>
                <a:tailEnd/>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EF4113-70B0-431D-A59E-2C4E712EE5F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checkerboard(across)">
                                      <p:cBhvr>
                                        <p:cTn id="7" dur="500"/>
                                        <p:tgtEl>
                                          <p:spTgt spid="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8">
                                            <p:txEl>
                                              <p:pRg st="2" end="2"/>
                                            </p:txEl>
                                          </p:spTgt>
                                        </p:tgtEl>
                                        <p:attrNameLst>
                                          <p:attrName>style.visibility</p:attrName>
                                        </p:attrNameLst>
                                      </p:cBhvr>
                                      <p:to>
                                        <p:strVal val="visible"/>
                                      </p:to>
                                    </p:set>
                                    <p:animEffect transition="in" filter="checkerboard(across)">
                                      <p:cBhvr>
                                        <p:cTn id="12" dur="500"/>
                                        <p:tgtEl>
                                          <p:spTgt spid="61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8">
                                            <p:txEl>
                                              <p:pRg st="4" end="4"/>
                                            </p:txEl>
                                          </p:spTgt>
                                        </p:tgtEl>
                                        <p:attrNameLst>
                                          <p:attrName>style.visibility</p:attrName>
                                        </p:attrNameLst>
                                      </p:cBhvr>
                                      <p:to>
                                        <p:strVal val="visible"/>
                                      </p:to>
                                    </p:set>
                                    <p:animEffect transition="in" filter="checkerboard(across)">
                                      <p:cBhvr>
                                        <p:cTn id="17" dur="500"/>
                                        <p:tgtEl>
                                          <p:spTgt spid="614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148">
                                            <p:txEl>
                                              <p:pRg st="6" end="6"/>
                                            </p:txEl>
                                          </p:spTgt>
                                        </p:tgtEl>
                                        <p:attrNameLst>
                                          <p:attrName>style.visibility</p:attrName>
                                        </p:attrNameLst>
                                      </p:cBhvr>
                                      <p:to>
                                        <p:strVal val="visible"/>
                                      </p:to>
                                    </p:set>
                                    <p:animEffect transition="in" filter="checkerboard(across)">
                                      <p:cBhvr>
                                        <p:cTn id="22" dur="500"/>
                                        <p:tgtEl>
                                          <p:spTgt spid="614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148">
                                            <p:txEl>
                                              <p:pRg st="7" end="7"/>
                                            </p:txEl>
                                          </p:spTgt>
                                        </p:tgtEl>
                                        <p:attrNameLst>
                                          <p:attrName>style.visibility</p:attrName>
                                        </p:attrNameLst>
                                      </p:cBhvr>
                                      <p:to>
                                        <p:strVal val="visible"/>
                                      </p:to>
                                    </p:set>
                                    <p:animEffect transition="in" filter="checkerboard(across)">
                                      <p:cBhvr>
                                        <p:cTn id="27" dur="500"/>
                                        <p:tgtEl>
                                          <p:spTgt spid="614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148">
                                            <p:txEl>
                                              <p:pRg st="9" end="9"/>
                                            </p:txEl>
                                          </p:spTgt>
                                        </p:tgtEl>
                                        <p:attrNameLst>
                                          <p:attrName>style.visibility</p:attrName>
                                        </p:attrNameLst>
                                      </p:cBhvr>
                                      <p:to>
                                        <p:strVal val="visible"/>
                                      </p:to>
                                    </p:set>
                                    <p:animEffect transition="in" filter="checkerboard(across)">
                                      <p:cBhvr>
                                        <p:cTn id="32" dur="500"/>
                                        <p:tgtEl>
                                          <p:spTgt spid="6148">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148">
                                            <p:txEl>
                                              <p:pRg st="10" end="10"/>
                                            </p:txEl>
                                          </p:spTgt>
                                        </p:tgtEl>
                                        <p:attrNameLst>
                                          <p:attrName>style.visibility</p:attrName>
                                        </p:attrNameLst>
                                      </p:cBhvr>
                                      <p:to>
                                        <p:strVal val="visible"/>
                                      </p:to>
                                    </p:set>
                                    <p:animEffect transition="in" filter="checkerboard(across)">
                                      <p:cBhvr>
                                        <p:cTn id="37" dur="500"/>
                                        <p:tgtEl>
                                          <p:spTgt spid="614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20484" name="ZoneTexte 7"/>
          <p:cNvSpPr txBox="1">
            <a:spLocks noChangeArrowheads="1"/>
          </p:cNvSpPr>
          <p:nvPr/>
        </p:nvSpPr>
        <p:spPr bwMode="auto">
          <a:xfrm>
            <a:off x="899592" y="2204864"/>
            <a:ext cx="7344816" cy="3970318"/>
          </a:xfrm>
          <a:prstGeom prst="rect">
            <a:avLst/>
          </a:prstGeom>
          <a:noFill/>
          <a:ln w="9525">
            <a:noFill/>
            <a:miter lim="800000"/>
            <a:headEnd/>
            <a:tailEnd/>
          </a:ln>
        </p:spPr>
        <p:txBody>
          <a:bodyPr wrap="square">
            <a:spAutoFit/>
          </a:bodyPr>
          <a:lstStyle/>
          <a:p>
            <a:pPr algn="just"/>
            <a:r>
              <a:rPr lang="fr-FR" dirty="0"/>
              <a:t>Un flux alternatif traversant un circuit magnétique y génère des pertes qui se traduisent par un échauffement. Ces pertes ont deux causes: </a:t>
            </a:r>
            <a:r>
              <a:rPr lang="fr-FR" b="1" dirty="0"/>
              <a:t>l’hystérésis</a:t>
            </a:r>
            <a:r>
              <a:rPr lang="fr-FR" dirty="0"/>
              <a:t> et les courants de </a:t>
            </a:r>
            <a:r>
              <a:rPr lang="fr-FR" b="1" dirty="0"/>
              <a:t>Foucault</a:t>
            </a:r>
            <a:r>
              <a:rPr lang="fr-FR" dirty="0"/>
              <a:t>. </a:t>
            </a:r>
          </a:p>
          <a:p>
            <a:pPr algn="just"/>
            <a:endParaRPr lang="fr-FR" dirty="0"/>
          </a:p>
          <a:p>
            <a:pPr algn="just"/>
            <a:endParaRPr lang="fr-FR" dirty="0"/>
          </a:p>
          <a:p>
            <a:pPr algn="just"/>
            <a:endParaRPr lang="fr-FR" b="1" dirty="0"/>
          </a:p>
          <a:p>
            <a:pPr algn="just"/>
            <a:r>
              <a:rPr lang="fr-FR" b="1" dirty="0"/>
              <a:t>1- Pertes par hystérésis :</a:t>
            </a:r>
            <a:endParaRPr lang="fr-FR" dirty="0"/>
          </a:p>
          <a:p>
            <a:pPr algn="just"/>
            <a:endParaRPr lang="fr-FR" dirty="0"/>
          </a:p>
          <a:p>
            <a:pPr algn="just"/>
            <a:r>
              <a:rPr lang="fr-FR" dirty="0"/>
              <a:t>On démontre qu’un échantillon de matériau magnétique soumis à un champ variable tel qu’il décrive un cycle d’hystérésis complet, absorbe une énergie égale à l’aire du cycle multiplié par le volume de l’échantillon. </a:t>
            </a:r>
          </a:p>
          <a:p>
            <a:pPr algn="just"/>
            <a:endParaRPr lang="fr-FR" dirty="0"/>
          </a:p>
          <a:p>
            <a:pPr algn="just"/>
            <a:endParaRPr lang="fr-FR" dirty="0"/>
          </a:p>
        </p:txBody>
      </p:sp>
      <p:sp>
        <p:nvSpPr>
          <p:cNvPr id="2" name="Slide Number Placeholder 1">
            <a:extLst>
              <a:ext uri="{FF2B5EF4-FFF2-40B4-BE49-F238E27FC236}">
                <a16:creationId xmlns:a16="http://schemas.microsoft.com/office/drawing/2014/main" id="{D7F9E168-6714-4A76-9393-5DA42200B469}"/>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30</a:t>
            </a:fld>
            <a:endParaRPr lang="fr-FR">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565D88F-EF00-4E89-8468-B2A4BE1BD08C}"/>
              </a:ext>
            </a:extLst>
          </p:cNvPr>
          <p:cNvSpPr/>
          <p:nvPr/>
        </p:nvSpPr>
        <p:spPr>
          <a:xfrm>
            <a:off x="899592" y="1477957"/>
            <a:ext cx="7416824" cy="369332"/>
          </a:xfrm>
          <a:prstGeom prst="rect">
            <a:avLst/>
          </a:prstGeom>
        </p:spPr>
        <p:txBody>
          <a:bodyPr wrap="square">
            <a:spAutoFit/>
          </a:bodyPr>
          <a:lstStyle/>
          <a:p>
            <a:r>
              <a:rPr lang="fr-FR" b="1" dirty="0"/>
              <a:t>Circuit magnétique traversé par un flux variable – Pertes fer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checkerboard(across)">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484">
                                            <p:txEl>
                                              <p:pRg st="4" end="4"/>
                                            </p:txEl>
                                          </p:spTgt>
                                        </p:tgtEl>
                                        <p:attrNameLst>
                                          <p:attrName>style.visibility</p:attrName>
                                        </p:attrNameLst>
                                      </p:cBhvr>
                                      <p:to>
                                        <p:strVal val="visible"/>
                                      </p:to>
                                    </p:set>
                                    <p:animEffect transition="in" filter="checkerboard(across)">
                                      <p:cBhvr>
                                        <p:cTn id="12" dur="500"/>
                                        <p:tgtEl>
                                          <p:spTgt spid="20484">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0484">
                                            <p:txEl>
                                              <p:pRg st="6" end="6"/>
                                            </p:txEl>
                                          </p:spTgt>
                                        </p:tgtEl>
                                        <p:attrNameLst>
                                          <p:attrName>style.visibility</p:attrName>
                                        </p:attrNameLst>
                                      </p:cBhvr>
                                      <p:to>
                                        <p:strVal val="visible"/>
                                      </p:to>
                                    </p:set>
                                    <p:animEffect transition="in" filter="checkerboard(across)">
                                      <p:cBhvr>
                                        <p:cTn id="15"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484" name="ZoneTexte 7"/>
              <p:cNvSpPr txBox="1">
                <a:spLocks noChangeArrowheads="1"/>
              </p:cNvSpPr>
              <p:nvPr/>
            </p:nvSpPr>
            <p:spPr bwMode="auto">
              <a:xfrm>
                <a:off x="1043608" y="1280949"/>
                <a:ext cx="7128792" cy="4524315"/>
              </a:xfrm>
              <a:prstGeom prst="rect">
                <a:avLst/>
              </a:prstGeom>
              <a:noFill/>
              <a:ln w="9525">
                <a:noFill/>
                <a:miter lim="800000"/>
                <a:headEnd/>
                <a:tailEnd/>
              </a:ln>
            </p:spPr>
            <p:txBody>
              <a:bodyPr wrap="square">
                <a:spAutoFit/>
              </a:bodyPr>
              <a:lstStyle/>
              <a:p>
                <a:pPr algn="just"/>
                <a:endParaRPr lang="fr-FR" dirty="0"/>
              </a:p>
              <a:p>
                <a:pPr algn="just"/>
                <a:r>
                  <a:rPr lang="fr-FR" dirty="0"/>
                  <a:t>Donc si le cycle est décrit </a:t>
                </a:r>
                <a14:m>
                  <m:oMath xmlns:m="http://schemas.openxmlformats.org/officeDocument/2006/math">
                    <m:r>
                      <a:rPr lang="fr-FR" i="1" dirty="0">
                        <a:latin typeface="Cambria Math" panose="02040503050406030204" pitchFamily="18" charset="0"/>
                      </a:rPr>
                      <m:t>𝑓</m:t>
                    </m:r>
                  </m:oMath>
                </a14:m>
                <a:r>
                  <a:rPr lang="fr-FR" dirty="0"/>
                  <a:t> fois par seconde càd si le champ est alternatif de fréquence </a:t>
                </a:r>
                <a14:m>
                  <m:oMath xmlns:m="http://schemas.openxmlformats.org/officeDocument/2006/math">
                    <m:r>
                      <a:rPr lang="fr-FR" i="1" dirty="0">
                        <a:latin typeface="Cambria Math" panose="02040503050406030204" pitchFamily="18" charset="0"/>
                      </a:rPr>
                      <m:t>𝑓</m:t>
                    </m:r>
                  </m:oMath>
                </a14:m>
                <a:r>
                  <a:rPr lang="fr-FR" dirty="0"/>
                  <a:t>, les pertes d’énergie par seconde càd la puissance dissipée aura pour expression:</a:t>
                </a:r>
              </a:p>
              <a:p>
                <a:pPr algn="just"/>
                <a:r>
                  <a:rPr lang="fr-FR" dirty="0"/>
                  <a:t> </a:t>
                </a:r>
              </a:p>
              <a:p>
                <a:pPr algn="ctr"/>
                <a14:m>
                  <m:oMathPara xmlns:m="http://schemas.openxmlformats.org/officeDocument/2006/math">
                    <m:oMathParaPr>
                      <m:jc m:val="centerGroup"/>
                    </m:oMathParaPr>
                    <m:oMath xmlns:m="http://schemas.openxmlformats.org/officeDocument/2006/math">
                      <m:r>
                        <a:rPr lang="fr-FR" b="1" i="1" dirty="0">
                          <a:latin typeface="Cambria Math" panose="02040503050406030204" pitchFamily="18" charset="0"/>
                        </a:rPr>
                        <m:t>𝑷</m:t>
                      </m:r>
                      <m:r>
                        <a:rPr lang="fr-FR" b="1" i="1" baseline="-25000" dirty="0">
                          <a:latin typeface="Cambria Math" panose="02040503050406030204" pitchFamily="18" charset="0"/>
                        </a:rPr>
                        <m:t>𝑯</m:t>
                      </m:r>
                      <m:r>
                        <a:rPr lang="fr-FR" b="1" i="1" dirty="0">
                          <a:latin typeface="Cambria Math" panose="02040503050406030204" pitchFamily="18" charset="0"/>
                        </a:rPr>
                        <m:t>=</m:t>
                      </m:r>
                      <m:r>
                        <a:rPr lang="fr-FR" b="1" i="1" dirty="0">
                          <a:latin typeface="Cambria Math" panose="02040503050406030204" pitchFamily="18" charset="0"/>
                        </a:rPr>
                        <m:t>𝒇</m:t>
                      </m:r>
                      <m:r>
                        <a:rPr lang="fr-FR" b="1" i="1" dirty="0">
                          <a:latin typeface="Cambria Math" panose="02040503050406030204" pitchFamily="18" charset="0"/>
                        </a:rPr>
                        <m:t>. </m:t>
                      </m:r>
                      <m:r>
                        <a:rPr lang="fr-FR" b="1" i="1" dirty="0">
                          <a:latin typeface="Cambria Math" panose="02040503050406030204" pitchFamily="18" charset="0"/>
                        </a:rPr>
                        <m:t>𝑽</m:t>
                      </m:r>
                      <m:r>
                        <a:rPr lang="fr-FR" b="1" i="1" dirty="0">
                          <a:latin typeface="Cambria Math" panose="02040503050406030204" pitchFamily="18" charset="0"/>
                        </a:rPr>
                        <m:t>. </m:t>
                      </m:r>
                      <m:r>
                        <a:rPr lang="fr-FR" b="1" i="1" dirty="0">
                          <a:latin typeface="Cambria Math" panose="02040503050406030204" pitchFamily="18" charset="0"/>
                        </a:rPr>
                        <m:t>𝑨</m:t>
                      </m:r>
                    </m:oMath>
                  </m:oMathPara>
                </a14:m>
                <a:endParaRPr lang="fr-FR" dirty="0"/>
              </a:p>
              <a:p>
                <a:pPr algn="just"/>
                <a14:m>
                  <m:oMath xmlns:m="http://schemas.openxmlformats.org/officeDocument/2006/math">
                    <m:r>
                      <a:rPr lang="fr-FR" i="1" dirty="0">
                        <a:latin typeface="Cambria Math" panose="02040503050406030204" pitchFamily="18" charset="0"/>
                      </a:rPr>
                      <m:t>𝑉</m:t>
                    </m:r>
                  </m:oMath>
                </a14:m>
                <a:r>
                  <a:rPr lang="fr-FR" dirty="0"/>
                  <a:t>: Volume de l’échantillon</a:t>
                </a:r>
              </a:p>
              <a:p>
                <a:pPr algn="just"/>
                <a14:m>
                  <m:oMath xmlns:m="http://schemas.openxmlformats.org/officeDocument/2006/math">
                    <m:r>
                      <a:rPr lang="fr-FR" i="1" dirty="0">
                        <a:latin typeface="Cambria Math" panose="02040503050406030204" pitchFamily="18" charset="0"/>
                      </a:rPr>
                      <m:t>𝐴</m:t>
                    </m:r>
                  </m:oMath>
                </a14:m>
                <a:r>
                  <a:rPr lang="fr-FR" dirty="0"/>
                  <a:t> : aire du cycle </a:t>
                </a:r>
              </a:p>
              <a:p>
                <a:pPr algn="just"/>
                <a:r>
                  <a:rPr lang="fr-FR" dirty="0"/>
                  <a:t> </a:t>
                </a:r>
              </a:p>
              <a:p>
                <a:pPr algn="just"/>
                <a:endParaRPr lang="fr-FR" dirty="0"/>
              </a:p>
              <a:p>
                <a:pPr algn="just"/>
                <a:r>
                  <a:rPr lang="fr-FR" dirty="0"/>
                  <a:t>L’aire du cycle étant approximativement proportionnelle au carré de l’induction maximale, </a:t>
                </a:r>
                <a14:m>
                  <m:oMath xmlns:m="http://schemas.openxmlformats.org/officeDocument/2006/math">
                    <m:r>
                      <a:rPr lang="fr-FR" i="1" dirty="0" smtClean="0">
                        <a:latin typeface="Cambria Math" panose="02040503050406030204" pitchFamily="18" charset="0"/>
                      </a:rPr>
                      <m:t>𝑃</m:t>
                    </m:r>
                    <m:r>
                      <a:rPr lang="fr-FR" i="1" baseline="-25000" dirty="0" smtClean="0">
                        <a:latin typeface="Cambria Math" panose="02040503050406030204" pitchFamily="18" charset="0"/>
                      </a:rPr>
                      <m:t>𝐻</m:t>
                    </m:r>
                  </m:oMath>
                </a14:m>
                <a:r>
                  <a:rPr lang="fr-FR" dirty="0"/>
                  <a:t> s’écrit </a:t>
                </a:r>
                <a:r>
                  <a:rPr lang="fr-FR" b="1" dirty="0"/>
                  <a:t>:   </a:t>
                </a:r>
              </a:p>
              <a:p>
                <a:pPr algn="just"/>
                <a:r>
                  <a:rPr lang="fr-FR" b="1" dirty="0"/>
                  <a:t> </a:t>
                </a:r>
              </a:p>
              <a:p>
                <a:pPr algn="ctr"/>
                <a:r>
                  <a:rPr lang="fr-FR" b="1" i="0" dirty="0">
                    <a:latin typeface="+mj-lt"/>
                  </a:rPr>
                  <a:t>P</a:t>
                </a:r>
                <a:r>
                  <a:rPr lang="fr-FR" b="1" i="0" baseline="-25000" dirty="0">
                    <a:latin typeface="+mj-lt"/>
                  </a:rPr>
                  <a:t>H</a:t>
                </a:r>
                <a:r>
                  <a:rPr lang="fr-FR" b="1" i="0" dirty="0">
                    <a:latin typeface="+mj-lt"/>
                  </a:rPr>
                  <a:t>=k</a:t>
                </a:r>
                <a:r>
                  <a:rPr lang="fr-FR" b="1" i="0" baseline="-25000" dirty="0">
                    <a:latin typeface="+mj-lt"/>
                  </a:rPr>
                  <a:t>H</a:t>
                </a:r>
                <a:r>
                  <a:rPr lang="fr-FR" b="1" i="0" dirty="0">
                    <a:latin typeface="+mj-lt"/>
                  </a:rPr>
                  <a:t> . V . f. B</a:t>
                </a:r>
                <a:r>
                  <a:rPr lang="fr-FR" b="1" i="0" baseline="30000" dirty="0">
                    <a:latin typeface="+mj-lt"/>
                  </a:rPr>
                  <a:t>2</a:t>
                </a:r>
                <a:r>
                  <a:rPr lang="fr-FR" b="1" i="0" baseline="-25000" dirty="0">
                    <a:latin typeface="+mj-lt"/>
                  </a:rPr>
                  <a:t>max</a:t>
                </a:r>
                <a14:m>
                  <m:oMath xmlns:m="http://schemas.openxmlformats.org/officeDocument/2006/math">
                    <m:r>
                      <a:rPr lang="en-US" b="1" i="1" baseline="-25000" dirty="0">
                        <a:latin typeface="Cambria Math" panose="02040503050406030204" pitchFamily="18" charset="0"/>
                      </a:rPr>
                      <m:t>⁡</m:t>
                    </m:r>
                  </m:oMath>
                </a14:m>
                <a:r>
                  <a:rPr lang="fr-FR" baseline="-25000" dirty="0"/>
                  <a:t>                         </a:t>
                </a:r>
                <a:r>
                  <a:rPr lang="fr-FR" b="1" dirty="0"/>
                  <a:t>formule de Steinmetz</a:t>
                </a:r>
                <a:r>
                  <a:rPr lang="fr-FR" dirty="0"/>
                  <a:t>.</a:t>
                </a:r>
              </a:p>
              <a:p>
                <a:pPr algn="just"/>
                <a:endParaRPr lang="fr-FR" dirty="0"/>
              </a:p>
              <a:p>
                <a:pPr algn="just"/>
                <a14:m>
                  <m:oMath xmlns:m="http://schemas.openxmlformats.org/officeDocument/2006/math">
                    <m:r>
                      <a:rPr lang="fr-FR" i="1" dirty="0" smtClean="0">
                        <a:latin typeface="Cambria Math" panose="02040503050406030204" pitchFamily="18" charset="0"/>
                      </a:rPr>
                      <m:t>𝑘</m:t>
                    </m:r>
                    <m:r>
                      <a:rPr lang="fr-FR" i="1" baseline="-25000" dirty="0">
                        <a:latin typeface="Cambria Math" panose="02040503050406030204" pitchFamily="18" charset="0"/>
                      </a:rPr>
                      <m:t>𝐻</m:t>
                    </m:r>
                  </m:oMath>
                </a14:m>
                <a:r>
                  <a:rPr lang="fr-FR" dirty="0"/>
                  <a:t> : Coefficient fonction de la nature du matériau.</a:t>
                </a:r>
              </a:p>
            </p:txBody>
          </p:sp>
        </mc:Choice>
        <mc:Fallback xmlns="">
          <p:sp>
            <p:nvSpPr>
              <p:cNvPr id="20484" name="ZoneTexte 7"/>
              <p:cNvSpPr txBox="1">
                <a:spLocks noRot="1" noChangeAspect="1" noMove="1" noResize="1" noEditPoints="1" noAdjustHandles="1" noChangeArrowheads="1" noChangeShapeType="1" noTextEdit="1"/>
              </p:cNvSpPr>
              <p:nvPr/>
            </p:nvSpPr>
            <p:spPr bwMode="auto">
              <a:xfrm>
                <a:off x="1043608" y="1280949"/>
                <a:ext cx="7128792" cy="4524315"/>
              </a:xfrm>
              <a:prstGeom prst="rect">
                <a:avLst/>
              </a:prstGeom>
              <a:blipFill>
                <a:blip r:embed="rId2"/>
                <a:stretch>
                  <a:fillRect l="-684" r="-684" b="-1213"/>
                </a:stretch>
              </a:blipFill>
              <a:ln w="9525">
                <a:noFill/>
                <a:miter lim="800000"/>
                <a:headEnd/>
                <a:tailEnd/>
              </a:ln>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D7F9E168-6714-4A76-9393-5DA42200B469}"/>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31</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6268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0484">
                                            <p:txEl>
                                              <p:pRg st="6" end="6"/>
                                            </p:txEl>
                                          </p:spTgt>
                                        </p:tgtEl>
                                        <p:attrNameLst>
                                          <p:attrName>style.visibility</p:attrName>
                                        </p:attrNameLst>
                                      </p:cBhvr>
                                      <p:to>
                                        <p:strVal val="visible"/>
                                      </p:to>
                                    </p:set>
                                    <p:animEffect transition="in" filter="checkerboard(across)">
                                      <p:cBhvr>
                                        <p:cTn id="7" dur="500"/>
                                        <p:tgtEl>
                                          <p:spTgt spid="20484">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484">
                                            <p:txEl>
                                              <p:pRg st="1" end="1"/>
                                            </p:txEl>
                                          </p:spTgt>
                                        </p:tgtEl>
                                        <p:attrNameLst>
                                          <p:attrName>style.visibility</p:attrName>
                                        </p:attrNameLst>
                                      </p:cBhvr>
                                      <p:to>
                                        <p:strVal val="visible"/>
                                      </p:to>
                                    </p:set>
                                    <p:animEffect transition="in" filter="checkerboard(across)">
                                      <p:cBhvr>
                                        <p:cTn id="10" dur="500"/>
                                        <p:tgtEl>
                                          <p:spTgt spid="2048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0484">
                                            <p:txEl>
                                              <p:pRg st="2" end="2"/>
                                            </p:txEl>
                                          </p:spTgt>
                                        </p:tgtEl>
                                        <p:attrNameLst>
                                          <p:attrName>style.visibility</p:attrName>
                                        </p:attrNameLst>
                                      </p:cBhvr>
                                      <p:to>
                                        <p:strVal val="visible"/>
                                      </p:to>
                                    </p:set>
                                    <p:animEffect transition="in" filter="checkerboard(across)">
                                      <p:cBhvr>
                                        <p:cTn id="13" dur="500"/>
                                        <p:tgtEl>
                                          <p:spTgt spid="20484">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0484">
                                            <p:txEl>
                                              <p:pRg st="3" end="3"/>
                                            </p:txEl>
                                          </p:spTgt>
                                        </p:tgtEl>
                                        <p:attrNameLst>
                                          <p:attrName>style.visibility</p:attrName>
                                        </p:attrNameLst>
                                      </p:cBhvr>
                                      <p:to>
                                        <p:strVal val="visible"/>
                                      </p:to>
                                    </p:set>
                                    <p:animEffect transition="in" filter="checkerboard(across)">
                                      <p:cBhvr>
                                        <p:cTn id="16" dur="500"/>
                                        <p:tgtEl>
                                          <p:spTgt spid="20484">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animEffect transition="in" filter="checkerboard(across)">
                                      <p:cBhvr>
                                        <p:cTn id="19" dur="500"/>
                                        <p:tgtEl>
                                          <p:spTgt spid="20484">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0484">
                                            <p:txEl>
                                              <p:pRg st="5" end="5"/>
                                            </p:txEl>
                                          </p:spTgt>
                                        </p:tgtEl>
                                        <p:attrNameLst>
                                          <p:attrName>style.visibility</p:attrName>
                                        </p:attrNameLst>
                                      </p:cBhvr>
                                      <p:to>
                                        <p:strVal val="visible"/>
                                      </p:to>
                                    </p:set>
                                    <p:animEffect transition="in" filter="checkerboard(across)">
                                      <p:cBhvr>
                                        <p:cTn id="22" dur="500"/>
                                        <p:tgtEl>
                                          <p:spTgt spid="2048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0484">
                                            <p:txEl>
                                              <p:pRg st="8" end="8"/>
                                            </p:txEl>
                                          </p:spTgt>
                                        </p:tgtEl>
                                        <p:attrNameLst>
                                          <p:attrName>style.visibility</p:attrName>
                                        </p:attrNameLst>
                                      </p:cBhvr>
                                      <p:to>
                                        <p:strVal val="visible"/>
                                      </p:to>
                                    </p:set>
                                    <p:animEffect transition="in" filter="checkerboard(across)">
                                      <p:cBhvr>
                                        <p:cTn id="27" dur="500"/>
                                        <p:tgtEl>
                                          <p:spTgt spid="2048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0484">
                                            <p:txEl>
                                              <p:pRg st="9" end="9"/>
                                            </p:txEl>
                                          </p:spTgt>
                                        </p:tgtEl>
                                        <p:attrNameLst>
                                          <p:attrName>style.visibility</p:attrName>
                                        </p:attrNameLst>
                                      </p:cBhvr>
                                      <p:to>
                                        <p:strVal val="visible"/>
                                      </p:to>
                                    </p:set>
                                    <p:animEffect transition="in" filter="checkerboard(across)">
                                      <p:cBhvr>
                                        <p:cTn id="32" dur="500"/>
                                        <p:tgtEl>
                                          <p:spTgt spid="20484">
                                            <p:txEl>
                                              <p:pRg st="9" end="9"/>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20484">
                                            <p:txEl>
                                              <p:pRg st="10" end="10"/>
                                            </p:txEl>
                                          </p:spTgt>
                                        </p:tgtEl>
                                        <p:attrNameLst>
                                          <p:attrName>style.visibility</p:attrName>
                                        </p:attrNameLst>
                                      </p:cBhvr>
                                      <p:to>
                                        <p:strVal val="visible"/>
                                      </p:to>
                                    </p:set>
                                    <p:animEffect transition="in" filter="checkerboard(across)">
                                      <p:cBhvr>
                                        <p:cTn id="35" dur="500"/>
                                        <p:tgtEl>
                                          <p:spTgt spid="20484">
                                            <p:txEl>
                                              <p:pRg st="10" end="10"/>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20484">
                                            <p:txEl>
                                              <p:pRg st="12" end="12"/>
                                            </p:txEl>
                                          </p:spTgt>
                                        </p:tgtEl>
                                        <p:attrNameLst>
                                          <p:attrName>style.visibility</p:attrName>
                                        </p:attrNameLst>
                                      </p:cBhvr>
                                      <p:to>
                                        <p:strVal val="visible"/>
                                      </p:to>
                                    </p:set>
                                    <p:animEffect transition="in" filter="checkerboard(across)">
                                      <p:cBhvr>
                                        <p:cTn id="38" dur="500"/>
                                        <p:tgtEl>
                                          <p:spTgt spid="2048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1508" name="ZoneTexte 7"/>
              <p:cNvSpPr txBox="1">
                <a:spLocks noChangeArrowheads="1"/>
              </p:cNvSpPr>
              <p:nvPr/>
            </p:nvSpPr>
            <p:spPr bwMode="auto">
              <a:xfrm>
                <a:off x="899765" y="1662287"/>
                <a:ext cx="6476543" cy="2895921"/>
              </a:xfrm>
              <a:prstGeom prst="rect">
                <a:avLst/>
              </a:prstGeom>
              <a:noFill/>
              <a:ln w="9525">
                <a:noFill/>
                <a:miter lim="800000"/>
                <a:headEnd/>
                <a:tailEnd/>
              </a:ln>
            </p:spPr>
            <p:txBody>
              <a:bodyPr wrap="square">
                <a:spAutoFit/>
              </a:bodyPr>
              <a:lstStyle/>
              <a:p>
                <a:pPr algn="just"/>
                <a:r>
                  <a:rPr lang="fr-FR" b="1" dirty="0"/>
                  <a:t>2- Pertes par courants de Foucault:</a:t>
                </a:r>
              </a:p>
              <a:p>
                <a:pPr algn="just"/>
                <a:endParaRPr lang="fr-FR" dirty="0"/>
              </a:p>
              <a:p>
                <a:pPr algn="just"/>
                <a:r>
                  <a:rPr lang="fr-FR" dirty="0"/>
                  <a:t>L’équation de maxwell </a:t>
                </a:r>
                <a14:m>
                  <m:oMath xmlns:m="http://schemas.openxmlformats.org/officeDocument/2006/math">
                    <m:r>
                      <m:rPr>
                        <m:sty m:val="p"/>
                      </m:rPr>
                      <a:rPr lang="en-US" b="0" i="0" dirty="0" smtClean="0">
                        <a:latin typeface="Cambria Math" panose="02040503050406030204" pitchFamily="18" charset="0"/>
                      </a:rPr>
                      <m:t>rot</m:t>
                    </m:r>
                    <m:r>
                      <a:rPr lang="fr-FR" i="1" dirty="0" smtClean="0">
                        <a:latin typeface="Cambria Math" panose="02040503050406030204" pitchFamily="18" charset="0"/>
                      </a:rPr>
                      <m:t>(</m:t>
                    </m:r>
                    <m:acc>
                      <m:accPr>
                        <m:chr m:val="⃗"/>
                        <m:ctrlPr>
                          <a:rPr lang="fr-FR" i="1" dirty="0">
                            <a:latin typeface="Cambria Math" panose="02040503050406030204" pitchFamily="18" charset="0"/>
                          </a:rPr>
                        </m:ctrlPr>
                      </m:accPr>
                      <m:e>
                        <m:r>
                          <a:rPr lang="en-US" b="0" i="1" dirty="0" smtClean="0">
                            <a:latin typeface="Cambria Math" panose="02040503050406030204" pitchFamily="18" charset="0"/>
                          </a:rPr>
                          <m:t>𝐽</m:t>
                        </m:r>
                      </m:e>
                    </m:acc>
                    <m:r>
                      <a:rPr lang="fr-FR" i="1" dirty="0" smtClean="0">
                        <a:latin typeface="Cambria Math" panose="02040503050406030204" pitchFamily="18" charset="0"/>
                      </a:rPr>
                      <m:t>)=− </m:t>
                    </m:r>
                    <m:r>
                      <a:rPr lang="fr-FR" i="1" dirty="0" smtClean="0">
                        <a:latin typeface="Cambria Math" panose="02040503050406030204" pitchFamily="18" charset="0"/>
                      </a:rPr>
                      <m:t>𝜎𝜕</m:t>
                    </m:r>
                    <m:acc>
                      <m:accPr>
                        <m:chr m:val="⃗"/>
                        <m:ctrlPr>
                          <a:rPr lang="fr-FR" i="1" dirty="0">
                            <a:latin typeface="Cambria Math" panose="02040503050406030204" pitchFamily="18" charset="0"/>
                          </a:rPr>
                        </m:ctrlPr>
                      </m:accPr>
                      <m:e>
                        <m:r>
                          <a:rPr lang="en-US" b="0" i="1" dirty="0" smtClean="0">
                            <a:latin typeface="Cambria Math" panose="02040503050406030204" pitchFamily="18" charset="0"/>
                          </a:rPr>
                          <m:t>𝐵</m:t>
                        </m:r>
                      </m:e>
                    </m:acc>
                    <m:r>
                      <a:rPr lang="fr-FR" i="1" dirty="0">
                        <a:latin typeface="Cambria Math" panose="02040503050406030204" pitchFamily="18" charset="0"/>
                      </a:rPr>
                      <m:t>/</m:t>
                    </m:r>
                    <m:r>
                      <a:rPr lang="fr-FR" i="1" dirty="0">
                        <a:latin typeface="Cambria Math" panose="02040503050406030204" pitchFamily="18" charset="0"/>
                      </a:rPr>
                      <m:t>𝜕</m:t>
                    </m:r>
                    <m:r>
                      <a:rPr lang="fr-FR" i="1" dirty="0">
                        <a:latin typeface="Cambria Math" panose="02040503050406030204" pitchFamily="18" charset="0"/>
                      </a:rPr>
                      <m:t>𝑡</m:t>
                    </m:r>
                  </m:oMath>
                </a14:m>
                <a:r>
                  <a:rPr lang="fr-FR" dirty="0"/>
                  <a:t> établit une relation entre un phénomène d’induction variable dans le temps et une densité de courant dans un milieu conducteur.</a:t>
                </a:r>
              </a:p>
              <a:p>
                <a:pPr algn="just"/>
                <a:endParaRPr lang="fr-FR" dirty="0"/>
              </a:p>
              <a:p>
                <a:pPr algn="just"/>
                <a14:m>
                  <m:oMath xmlns:m="http://schemas.openxmlformats.org/officeDocument/2006/math">
                    <m:r>
                      <a:rPr lang="fr-FR" i="1" dirty="0" smtClean="0">
                        <a:latin typeface="Cambria Math" panose="02040503050406030204" pitchFamily="18" charset="0"/>
                      </a:rPr>
                      <m:t>𝐽</m:t>
                    </m:r>
                  </m:oMath>
                </a14:m>
                <a:r>
                  <a:rPr lang="fr-FR" dirty="0"/>
                  <a:t> : densité de courant</a:t>
                </a:r>
              </a:p>
              <a:p>
                <a:pPr algn="just"/>
                <a14:m>
                  <m:oMath xmlns:m="http://schemas.openxmlformats.org/officeDocument/2006/math">
                    <m:r>
                      <a:rPr lang="fr-FR" i="1" dirty="0" smtClean="0">
                        <a:latin typeface="Cambria Math" panose="02040503050406030204" pitchFamily="18" charset="0"/>
                      </a:rPr>
                      <m:t>𝜎</m:t>
                    </m:r>
                  </m:oMath>
                </a14:m>
                <a:r>
                  <a:rPr lang="fr-FR" dirty="0"/>
                  <a:t> : conductivité.</a:t>
                </a:r>
              </a:p>
              <a:p>
                <a:pPr algn="just"/>
                <a:endParaRPr lang="fr-FR" dirty="0"/>
              </a:p>
              <a:p>
                <a:pPr algn="just"/>
                <a:endParaRPr lang="fr-FR" dirty="0"/>
              </a:p>
            </p:txBody>
          </p:sp>
        </mc:Choice>
        <mc:Fallback xmlns="">
          <p:sp>
            <p:nvSpPr>
              <p:cNvPr id="21508" name="ZoneTexte 7"/>
              <p:cNvSpPr txBox="1">
                <a:spLocks noRot="1" noChangeAspect="1" noMove="1" noResize="1" noEditPoints="1" noAdjustHandles="1" noChangeArrowheads="1" noChangeShapeType="1" noTextEdit="1"/>
              </p:cNvSpPr>
              <p:nvPr/>
            </p:nvSpPr>
            <p:spPr bwMode="auto">
              <a:xfrm>
                <a:off x="899765" y="1662287"/>
                <a:ext cx="6476543" cy="2895921"/>
              </a:xfrm>
              <a:prstGeom prst="rect">
                <a:avLst/>
              </a:prstGeom>
              <a:blipFill>
                <a:blip r:embed="rId2"/>
                <a:stretch>
                  <a:fillRect l="-847" t="-1263" r="-753"/>
                </a:stretch>
              </a:blipFill>
              <a:ln w="9525">
                <a:noFill/>
                <a:miter lim="800000"/>
                <a:headEnd/>
                <a:tailEnd/>
              </a:ln>
            </p:spPr>
            <p:txBody>
              <a:bodyPr/>
              <a:lstStyle/>
              <a:p>
                <a:r>
                  <a:rPr lang="fr-FR">
                    <a:noFill/>
                  </a:rPr>
                  <a:t> </a:t>
                </a:r>
              </a:p>
            </p:txBody>
          </p:sp>
        </mc:Fallback>
      </mc:AlternateContent>
      <p:grpSp>
        <p:nvGrpSpPr>
          <p:cNvPr id="2" name="Groupe 50"/>
          <p:cNvGrpSpPr>
            <a:grpSpLocks/>
          </p:cNvGrpSpPr>
          <p:nvPr/>
        </p:nvGrpSpPr>
        <p:grpSpPr bwMode="auto">
          <a:xfrm>
            <a:off x="4000500" y="4221088"/>
            <a:ext cx="1143000" cy="1758950"/>
            <a:chOff x="7757236" y="2130237"/>
            <a:chExt cx="1143000" cy="1758985"/>
          </a:xfrm>
        </p:grpSpPr>
        <p:sp>
          <p:nvSpPr>
            <p:cNvPr id="21528" name="AutoShape 4"/>
            <p:cNvSpPr>
              <a:spLocks noChangeArrowheads="1"/>
            </p:cNvSpPr>
            <p:nvPr/>
          </p:nvSpPr>
          <p:spPr bwMode="auto">
            <a:xfrm rot="746512">
              <a:off x="7984248" y="2830798"/>
              <a:ext cx="596900" cy="454025"/>
            </a:xfrm>
            <a:prstGeom prst="flowChartAlternateProcess">
              <a:avLst/>
            </a:prstGeom>
            <a:solidFill>
              <a:srgbClr val="FFFFFF"/>
            </a:solidFill>
            <a:ln w="9525">
              <a:solidFill>
                <a:srgbClr val="FF0000"/>
              </a:solidFill>
              <a:miter lim="800000"/>
              <a:headEnd/>
              <a:tailEnd/>
            </a:ln>
          </p:spPr>
          <p:txBody>
            <a:bodyPr/>
            <a:lstStyle/>
            <a:p>
              <a:endParaRPr lang="fr-FR"/>
            </a:p>
          </p:txBody>
        </p:sp>
        <p:sp>
          <p:nvSpPr>
            <p:cNvPr id="21529" name="Line 5"/>
            <p:cNvSpPr>
              <a:spLocks noChangeShapeType="1"/>
            </p:cNvSpPr>
            <p:nvPr/>
          </p:nvSpPr>
          <p:spPr bwMode="auto">
            <a:xfrm flipV="1">
              <a:off x="8309686" y="2316448"/>
              <a:ext cx="0" cy="685800"/>
            </a:xfrm>
            <a:prstGeom prst="line">
              <a:avLst/>
            </a:prstGeom>
            <a:noFill/>
            <a:ln w="28575">
              <a:solidFill>
                <a:srgbClr val="339966"/>
              </a:solidFill>
              <a:round/>
              <a:headEnd/>
              <a:tailEnd type="stealth" w="med" len="med"/>
            </a:ln>
          </p:spPr>
          <p:txBody>
            <a:bodyPr/>
            <a:lstStyle/>
            <a:p>
              <a:endParaRPr lang="fr-FR"/>
            </a:p>
          </p:txBody>
        </p:sp>
        <p:sp>
          <p:nvSpPr>
            <p:cNvPr id="21530" name="Line 6"/>
            <p:cNvSpPr>
              <a:spLocks noChangeShapeType="1"/>
            </p:cNvSpPr>
            <p:nvPr/>
          </p:nvSpPr>
          <p:spPr bwMode="auto">
            <a:xfrm flipH="1">
              <a:off x="8347786" y="3726148"/>
              <a:ext cx="317500" cy="0"/>
            </a:xfrm>
            <a:prstGeom prst="line">
              <a:avLst/>
            </a:prstGeom>
            <a:noFill/>
            <a:ln w="9525">
              <a:solidFill>
                <a:srgbClr val="000000"/>
              </a:solidFill>
              <a:round/>
              <a:headEnd/>
              <a:tailEnd type="triangle" w="med" len="med"/>
            </a:ln>
          </p:spPr>
          <p:txBody>
            <a:bodyPr/>
            <a:lstStyle/>
            <a:p>
              <a:endParaRPr lang="fr-FR"/>
            </a:p>
          </p:txBody>
        </p:sp>
        <p:sp>
          <p:nvSpPr>
            <p:cNvPr id="21531" name="Line 7"/>
            <p:cNvSpPr>
              <a:spLocks noChangeShapeType="1"/>
            </p:cNvSpPr>
            <p:nvPr/>
          </p:nvSpPr>
          <p:spPr bwMode="auto">
            <a:xfrm rot="817617" flipV="1">
              <a:off x="7785811" y="3678523"/>
              <a:ext cx="276225" cy="76200"/>
            </a:xfrm>
            <a:prstGeom prst="line">
              <a:avLst/>
            </a:prstGeom>
            <a:noFill/>
            <a:ln w="9525">
              <a:solidFill>
                <a:srgbClr val="000000"/>
              </a:solidFill>
              <a:round/>
              <a:headEnd/>
              <a:tailEnd type="triangle" w="med" len="med"/>
            </a:ln>
          </p:spPr>
          <p:txBody>
            <a:bodyPr/>
            <a:lstStyle/>
            <a:p>
              <a:endParaRPr lang="fr-FR"/>
            </a:p>
          </p:txBody>
        </p:sp>
        <p:sp>
          <p:nvSpPr>
            <p:cNvPr id="21532" name="Line 8"/>
            <p:cNvSpPr>
              <a:spLocks noChangeShapeType="1"/>
            </p:cNvSpPr>
            <p:nvPr/>
          </p:nvSpPr>
          <p:spPr bwMode="auto">
            <a:xfrm>
              <a:off x="7884236" y="2937160"/>
              <a:ext cx="114300" cy="0"/>
            </a:xfrm>
            <a:prstGeom prst="line">
              <a:avLst/>
            </a:prstGeom>
            <a:noFill/>
            <a:ln w="9525">
              <a:solidFill>
                <a:srgbClr val="000000"/>
              </a:solidFill>
              <a:round/>
              <a:headEnd/>
              <a:tailEnd type="stealth" w="med" len="sm"/>
            </a:ln>
          </p:spPr>
          <p:txBody>
            <a:bodyPr/>
            <a:lstStyle/>
            <a:p>
              <a:endParaRPr lang="fr-FR"/>
            </a:p>
          </p:txBody>
        </p:sp>
        <p:sp>
          <p:nvSpPr>
            <p:cNvPr id="21533" name="Line 9"/>
            <p:cNvSpPr>
              <a:spLocks noChangeShapeType="1"/>
            </p:cNvSpPr>
            <p:nvPr/>
          </p:nvSpPr>
          <p:spPr bwMode="auto">
            <a:xfrm>
              <a:off x="8398586" y="2187860"/>
              <a:ext cx="228600" cy="0"/>
            </a:xfrm>
            <a:prstGeom prst="line">
              <a:avLst/>
            </a:prstGeom>
            <a:noFill/>
            <a:ln w="9525">
              <a:solidFill>
                <a:srgbClr val="000000"/>
              </a:solidFill>
              <a:round/>
              <a:headEnd/>
              <a:tailEnd type="stealth" w="med" len="sm"/>
            </a:ln>
          </p:spPr>
          <p:txBody>
            <a:bodyPr/>
            <a:lstStyle/>
            <a:p>
              <a:endParaRPr lang="fr-FR"/>
            </a:p>
          </p:txBody>
        </p:sp>
        <p:sp>
          <p:nvSpPr>
            <p:cNvPr id="21534" name="AutoShape 10"/>
            <p:cNvSpPr>
              <a:spLocks noChangeArrowheads="1"/>
            </p:cNvSpPr>
            <p:nvPr/>
          </p:nvSpPr>
          <p:spPr bwMode="auto">
            <a:xfrm rot="751258">
              <a:off x="7817561" y="2656173"/>
              <a:ext cx="915987" cy="777875"/>
            </a:xfrm>
            <a:prstGeom prst="flowChartAlternateProcess">
              <a:avLst/>
            </a:prstGeom>
            <a:noFill/>
            <a:ln w="9525">
              <a:solidFill>
                <a:srgbClr val="000000"/>
              </a:solidFill>
              <a:miter lim="800000"/>
              <a:headEnd/>
              <a:tailEnd/>
            </a:ln>
          </p:spPr>
          <p:txBody>
            <a:bodyPr/>
            <a:lstStyle/>
            <a:p>
              <a:endParaRPr lang="fr-FR"/>
            </a:p>
          </p:txBody>
        </p:sp>
        <p:sp>
          <p:nvSpPr>
            <p:cNvPr id="21535" name="Line 11"/>
            <p:cNvSpPr>
              <a:spLocks noChangeShapeType="1"/>
            </p:cNvSpPr>
            <p:nvPr/>
          </p:nvSpPr>
          <p:spPr bwMode="auto">
            <a:xfrm>
              <a:off x="8662111" y="3421348"/>
              <a:ext cx="0" cy="228600"/>
            </a:xfrm>
            <a:prstGeom prst="line">
              <a:avLst/>
            </a:prstGeom>
            <a:noFill/>
            <a:ln w="9525">
              <a:solidFill>
                <a:srgbClr val="000000"/>
              </a:solidFill>
              <a:round/>
              <a:headEnd/>
              <a:tailEnd/>
            </a:ln>
          </p:spPr>
          <p:txBody>
            <a:bodyPr/>
            <a:lstStyle/>
            <a:p>
              <a:endParaRPr lang="fr-FR"/>
            </a:p>
          </p:txBody>
        </p:sp>
        <p:sp>
          <p:nvSpPr>
            <p:cNvPr id="21536" name="Line 12"/>
            <p:cNvSpPr>
              <a:spLocks noChangeShapeType="1"/>
            </p:cNvSpPr>
            <p:nvPr/>
          </p:nvSpPr>
          <p:spPr bwMode="auto">
            <a:xfrm>
              <a:off x="7757236" y="3278473"/>
              <a:ext cx="0" cy="228600"/>
            </a:xfrm>
            <a:prstGeom prst="line">
              <a:avLst/>
            </a:prstGeom>
            <a:noFill/>
            <a:ln w="9525">
              <a:solidFill>
                <a:srgbClr val="000000"/>
              </a:solidFill>
              <a:round/>
              <a:headEnd/>
              <a:tailEnd/>
            </a:ln>
          </p:spPr>
          <p:txBody>
            <a:bodyPr/>
            <a:lstStyle/>
            <a:p>
              <a:endParaRPr lang="fr-FR"/>
            </a:p>
          </p:txBody>
        </p:sp>
        <p:sp>
          <p:nvSpPr>
            <p:cNvPr id="21537" name="Freeform 13"/>
            <p:cNvSpPr>
              <a:spLocks/>
            </p:cNvSpPr>
            <p:nvPr/>
          </p:nvSpPr>
          <p:spPr bwMode="auto">
            <a:xfrm rot="879009">
              <a:off x="7757236" y="3516598"/>
              <a:ext cx="914400" cy="114300"/>
            </a:xfrm>
            <a:custGeom>
              <a:avLst/>
              <a:gdLst>
                <a:gd name="T0" fmla="*/ 0 w 540"/>
                <a:gd name="T1" fmla="*/ 72580495 h 180"/>
                <a:gd name="T2" fmla="*/ 516127978 w 540"/>
                <a:gd name="T3" fmla="*/ 0 h 180"/>
                <a:gd name="T4" fmla="*/ 1032255957 w 540"/>
                <a:gd name="T5" fmla="*/ 72580495 h 180"/>
                <a:gd name="T6" fmla="*/ 1548383723 w 540"/>
                <a:gd name="T7" fmla="*/ 0 h 180"/>
                <a:gd name="T8" fmla="*/ 0 60000 65536"/>
                <a:gd name="T9" fmla="*/ 0 60000 65536"/>
                <a:gd name="T10" fmla="*/ 0 60000 65536"/>
                <a:gd name="T11" fmla="*/ 0 60000 65536"/>
                <a:gd name="T12" fmla="*/ 0 w 540"/>
                <a:gd name="T13" fmla="*/ 0 h 180"/>
                <a:gd name="T14" fmla="*/ 540 w 540"/>
                <a:gd name="T15" fmla="*/ 180 h 180"/>
              </a:gdLst>
              <a:ahLst/>
              <a:cxnLst>
                <a:cxn ang="T8">
                  <a:pos x="T0" y="T1"/>
                </a:cxn>
                <a:cxn ang="T9">
                  <a:pos x="T2" y="T3"/>
                </a:cxn>
                <a:cxn ang="T10">
                  <a:pos x="T4" y="T5"/>
                </a:cxn>
                <a:cxn ang="T11">
                  <a:pos x="T6" y="T7"/>
                </a:cxn>
              </a:cxnLst>
              <a:rect l="T12" t="T13" r="T14" b="T15"/>
              <a:pathLst>
                <a:path w="540" h="180">
                  <a:moveTo>
                    <a:pt x="0" y="180"/>
                  </a:moveTo>
                  <a:cubicBezTo>
                    <a:pt x="60" y="90"/>
                    <a:pt x="120" y="0"/>
                    <a:pt x="180" y="0"/>
                  </a:cubicBezTo>
                  <a:cubicBezTo>
                    <a:pt x="240" y="0"/>
                    <a:pt x="300" y="180"/>
                    <a:pt x="360" y="180"/>
                  </a:cubicBezTo>
                  <a:cubicBezTo>
                    <a:pt x="420" y="180"/>
                    <a:pt x="480" y="90"/>
                    <a:pt x="540" y="0"/>
                  </a:cubicBezTo>
                </a:path>
              </a:pathLst>
            </a:custGeom>
            <a:noFill/>
            <a:ln w="9525">
              <a:solidFill>
                <a:srgbClr val="000000"/>
              </a:solidFill>
              <a:round/>
              <a:headEnd/>
              <a:tailEnd/>
            </a:ln>
          </p:spPr>
          <p:txBody>
            <a:bodyPr/>
            <a:lstStyle/>
            <a:p>
              <a:endParaRPr lang="fr-FR"/>
            </a:p>
          </p:txBody>
        </p:sp>
        <p:sp>
          <p:nvSpPr>
            <p:cNvPr id="21538" name="Freeform 14"/>
            <p:cNvSpPr>
              <a:spLocks/>
            </p:cNvSpPr>
            <p:nvPr/>
          </p:nvSpPr>
          <p:spPr bwMode="auto">
            <a:xfrm rot="16992751" flipH="1">
              <a:off x="8455736" y="3295935"/>
              <a:ext cx="630237" cy="112713"/>
            </a:xfrm>
            <a:custGeom>
              <a:avLst/>
              <a:gdLst>
                <a:gd name="T0" fmla="*/ 0 w 540"/>
                <a:gd name="T1" fmla="*/ 70578998 h 180"/>
                <a:gd name="T2" fmla="*/ 245184330 w 540"/>
                <a:gd name="T3" fmla="*/ 0 h 180"/>
                <a:gd name="T4" fmla="*/ 490368660 w 540"/>
                <a:gd name="T5" fmla="*/ 70578998 h 180"/>
                <a:gd name="T6" fmla="*/ 735553063 w 540"/>
                <a:gd name="T7" fmla="*/ 0 h 180"/>
                <a:gd name="T8" fmla="*/ 0 60000 65536"/>
                <a:gd name="T9" fmla="*/ 0 60000 65536"/>
                <a:gd name="T10" fmla="*/ 0 60000 65536"/>
                <a:gd name="T11" fmla="*/ 0 60000 65536"/>
                <a:gd name="T12" fmla="*/ 0 w 540"/>
                <a:gd name="T13" fmla="*/ 0 h 180"/>
                <a:gd name="T14" fmla="*/ 540 w 540"/>
                <a:gd name="T15" fmla="*/ 180 h 180"/>
              </a:gdLst>
              <a:ahLst/>
              <a:cxnLst>
                <a:cxn ang="T8">
                  <a:pos x="T0" y="T1"/>
                </a:cxn>
                <a:cxn ang="T9">
                  <a:pos x="T2" y="T3"/>
                </a:cxn>
                <a:cxn ang="T10">
                  <a:pos x="T4" y="T5"/>
                </a:cxn>
                <a:cxn ang="T11">
                  <a:pos x="T6" y="T7"/>
                </a:cxn>
              </a:cxnLst>
              <a:rect l="T12" t="T13" r="T14" b="T15"/>
              <a:pathLst>
                <a:path w="540" h="180">
                  <a:moveTo>
                    <a:pt x="0" y="180"/>
                  </a:moveTo>
                  <a:cubicBezTo>
                    <a:pt x="60" y="90"/>
                    <a:pt x="120" y="0"/>
                    <a:pt x="180" y="0"/>
                  </a:cubicBezTo>
                  <a:cubicBezTo>
                    <a:pt x="240" y="0"/>
                    <a:pt x="300" y="180"/>
                    <a:pt x="360" y="180"/>
                  </a:cubicBezTo>
                  <a:cubicBezTo>
                    <a:pt x="420" y="180"/>
                    <a:pt x="480" y="90"/>
                    <a:pt x="540" y="0"/>
                  </a:cubicBezTo>
                </a:path>
              </a:pathLst>
            </a:custGeom>
            <a:noFill/>
            <a:ln w="9525">
              <a:solidFill>
                <a:srgbClr val="000000"/>
              </a:solidFill>
              <a:round/>
              <a:headEnd/>
              <a:tailEnd/>
            </a:ln>
          </p:spPr>
          <p:txBody>
            <a:bodyPr/>
            <a:lstStyle/>
            <a:p>
              <a:endParaRPr lang="fr-FR"/>
            </a:p>
          </p:txBody>
        </p:sp>
        <p:sp>
          <p:nvSpPr>
            <p:cNvPr id="21539" name="Line 15"/>
            <p:cNvSpPr>
              <a:spLocks noChangeShapeType="1"/>
            </p:cNvSpPr>
            <p:nvPr/>
          </p:nvSpPr>
          <p:spPr bwMode="auto">
            <a:xfrm>
              <a:off x="8785936" y="2821273"/>
              <a:ext cx="114300" cy="228600"/>
            </a:xfrm>
            <a:prstGeom prst="line">
              <a:avLst/>
            </a:prstGeom>
            <a:noFill/>
            <a:ln w="9525">
              <a:solidFill>
                <a:srgbClr val="000000"/>
              </a:solidFill>
              <a:round/>
              <a:headEnd/>
              <a:tailEnd/>
            </a:ln>
          </p:spPr>
          <p:txBody>
            <a:bodyPr/>
            <a:lstStyle/>
            <a:p>
              <a:endParaRPr lang="fr-FR"/>
            </a:p>
          </p:txBody>
        </p:sp>
        <p:sp>
          <p:nvSpPr>
            <p:cNvPr id="21540" name="ZoneTexte 47"/>
            <p:cNvSpPr txBox="1">
              <a:spLocks noChangeArrowheads="1"/>
            </p:cNvSpPr>
            <p:nvPr/>
          </p:nvSpPr>
          <p:spPr bwMode="auto">
            <a:xfrm>
              <a:off x="8346227" y="2130237"/>
              <a:ext cx="330540" cy="353943"/>
            </a:xfrm>
            <a:prstGeom prst="rect">
              <a:avLst/>
            </a:prstGeom>
            <a:noFill/>
            <a:ln w="9525">
              <a:noFill/>
              <a:miter lim="800000"/>
              <a:headEnd/>
              <a:tailEnd/>
            </a:ln>
          </p:spPr>
          <p:txBody>
            <a:bodyPr wrap="none">
              <a:spAutoFit/>
            </a:bodyPr>
            <a:lstStyle/>
            <a:p>
              <a:r>
                <a:rPr lang="fr-FR" sz="1700"/>
                <a:t>B</a:t>
              </a:r>
            </a:p>
          </p:txBody>
        </p:sp>
        <p:sp>
          <p:nvSpPr>
            <p:cNvPr id="21541" name="ZoneTexte 48"/>
            <p:cNvSpPr txBox="1">
              <a:spLocks noChangeArrowheads="1"/>
            </p:cNvSpPr>
            <p:nvPr/>
          </p:nvSpPr>
          <p:spPr bwMode="auto">
            <a:xfrm>
              <a:off x="7818304" y="2861950"/>
              <a:ext cx="232756" cy="353943"/>
            </a:xfrm>
            <a:prstGeom prst="rect">
              <a:avLst/>
            </a:prstGeom>
            <a:noFill/>
            <a:ln w="9525">
              <a:noFill/>
              <a:miter lim="800000"/>
              <a:headEnd/>
              <a:tailEnd/>
            </a:ln>
          </p:spPr>
          <p:txBody>
            <a:bodyPr wrap="none">
              <a:spAutoFit/>
            </a:bodyPr>
            <a:lstStyle/>
            <a:p>
              <a:r>
                <a:rPr lang="fr-FR" sz="1700" dirty="0"/>
                <a:t>j</a:t>
              </a:r>
            </a:p>
          </p:txBody>
        </p:sp>
        <p:sp>
          <p:nvSpPr>
            <p:cNvPr id="21542" name="ZoneTexte 49"/>
            <p:cNvSpPr txBox="1">
              <a:spLocks noChangeArrowheads="1"/>
            </p:cNvSpPr>
            <p:nvPr/>
          </p:nvSpPr>
          <p:spPr bwMode="auto">
            <a:xfrm>
              <a:off x="8046704" y="3535279"/>
              <a:ext cx="306494" cy="353943"/>
            </a:xfrm>
            <a:prstGeom prst="rect">
              <a:avLst/>
            </a:prstGeom>
            <a:noFill/>
            <a:ln w="9525">
              <a:noFill/>
              <a:miter lim="800000"/>
              <a:headEnd/>
              <a:tailEnd/>
            </a:ln>
          </p:spPr>
          <p:txBody>
            <a:bodyPr wrap="none">
              <a:spAutoFit/>
            </a:bodyPr>
            <a:lstStyle/>
            <a:p>
              <a:r>
                <a:rPr lang="fr-FR" sz="1700" dirty="0"/>
                <a:t>e</a:t>
              </a:r>
            </a:p>
          </p:txBody>
        </p:sp>
      </p:grpSp>
      <p:sp>
        <p:nvSpPr>
          <p:cNvPr id="3" name="Slide Number Placeholder 2">
            <a:extLst>
              <a:ext uri="{FF2B5EF4-FFF2-40B4-BE49-F238E27FC236}">
                <a16:creationId xmlns:a16="http://schemas.microsoft.com/office/drawing/2014/main" id="{AE698758-85D0-48BD-AC85-56578C97D84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32</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1508" name="ZoneTexte 7"/>
              <p:cNvSpPr txBox="1">
                <a:spLocks noChangeArrowheads="1"/>
              </p:cNvSpPr>
              <p:nvPr/>
            </p:nvSpPr>
            <p:spPr bwMode="auto">
              <a:xfrm>
                <a:off x="1143457" y="3284984"/>
                <a:ext cx="6476543" cy="2862322"/>
              </a:xfrm>
              <a:prstGeom prst="rect">
                <a:avLst/>
              </a:prstGeom>
              <a:noFill/>
              <a:ln w="9525">
                <a:noFill/>
                <a:miter lim="800000"/>
                <a:headEnd/>
                <a:tailEnd/>
              </a:ln>
            </p:spPr>
            <p:txBody>
              <a:bodyPr wrap="square">
                <a:spAutoFit/>
              </a:bodyPr>
              <a:lstStyle/>
              <a:p>
                <a:pPr algn="just"/>
                <a:endParaRPr lang="fr-FR" dirty="0"/>
              </a:p>
              <a:p>
                <a:r>
                  <a:rPr lang="fr-FR" dirty="0"/>
                  <a:t>Il découle de ce phénomène des pertes par courants de Foucault </a:t>
                </a:r>
                <a14:m>
                  <m:oMath xmlns:m="http://schemas.openxmlformats.org/officeDocument/2006/math">
                    <m:r>
                      <a:rPr lang="fr-FR" i="1" dirty="0" smtClean="0">
                        <a:latin typeface="Cambria Math" panose="02040503050406030204" pitchFamily="18" charset="0"/>
                      </a:rPr>
                      <m:t>𝑃</m:t>
                    </m:r>
                    <m:r>
                      <a:rPr lang="fr-FR" i="1" baseline="-25000" dirty="0">
                        <a:latin typeface="Cambria Math" panose="02040503050406030204" pitchFamily="18" charset="0"/>
                      </a:rPr>
                      <m:t>𝐹</m:t>
                    </m:r>
                  </m:oMath>
                </a14:m>
                <a:r>
                  <a:rPr lang="fr-FR" dirty="0"/>
                  <a:t> .</a:t>
                </a:r>
              </a:p>
              <a:p>
                <a:endParaRPr lang="fr-FR" dirty="0"/>
              </a:p>
              <a:p>
                <a:r>
                  <a:rPr lang="fr-FR" dirty="0"/>
                  <a:t>On démontre que </a:t>
                </a:r>
                <a14:m>
                  <m:oMath xmlns:m="http://schemas.openxmlformats.org/officeDocument/2006/math">
                    <m:r>
                      <a:rPr lang="fr-FR" i="1" dirty="0" smtClean="0">
                        <a:latin typeface="Cambria Math" panose="02040503050406030204" pitchFamily="18" charset="0"/>
                      </a:rPr>
                      <m:t>𝑃</m:t>
                    </m:r>
                    <m:r>
                      <a:rPr lang="fr-FR" i="1" baseline="-25000" dirty="0">
                        <a:latin typeface="Cambria Math" panose="02040503050406030204" pitchFamily="18" charset="0"/>
                      </a:rPr>
                      <m:t>𝐹</m:t>
                    </m:r>
                  </m:oMath>
                </a14:m>
                <a:r>
                  <a:rPr lang="fr-FR" dirty="0"/>
                  <a:t> est proportionnel à </a:t>
                </a:r>
                <a14:m>
                  <m:oMath xmlns:m="http://schemas.openxmlformats.org/officeDocument/2006/math">
                    <m:r>
                      <a:rPr lang="fr-FR" i="1" dirty="0" smtClean="0">
                        <a:latin typeface="Cambria Math" panose="02040503050406030204" pitchFamily="18" charset="0"/>
                      </a:rPr>
                      <m:t>𝑓</m:t>
                    </m:r>
                    <m:r>
                      <a:rPr lang="fr-FR" i="1" baseline="30000" dirty="0">
                        <a:latin typeface="Cambria Math" panose="02040503050406030204" pitchFamily="18" charset="0"/>
                      </a:rPr>
                      <m:t>2</m:t>
                    </m:r>
                  </m:oMath>
                </a14:m>
                <a:r>
                  <a:rPr lang="fr-FR" dirty="0"/>
                  <a:t>, </a:t>
                </a:r>
                <a14:m>
                  <m:oMath xmlns:m="http://schemas.openxmlformats.org/officeDocument/2006/math">
                    <m:r>
                      <a:rPr lang="fr-FR" i="1" dirty="0" smtClean="0">
                        <a:latin typeface="Cambria Math" panose="02040503050406030204" pitchFamily="18" charset="0"/>
                      </a:rPr>
                      <m:t>𝐵</m:t>
                    </m:r>
                    <m:r>
                      <a:rPr lang="fr-FR" i="1" baseline="30000" dirty="0">
                        <a:latin typeface="Cambria Math" panose="02040503050406030204" pitchFamily="18" charset="0"/>
                      </a:rPr>
                      <m:t>2</m:t>
                    </m:r>
                    <m:r>
                      <m:rPr>
                        <m:sty m:val="p"/>
                      </m:rPr>
                      <a:rPr lang="fr-FR" i="1" baseline="-25000" dirty="0">
                        <a:latin typeface="Cambria Math" panose="02040503050406030204" pitchFamily="18" charset="0"/>
                      </a:rPr>
                      <m:t>max</m:t>
                    </m:r>
                    <m:r>
                      <a:rPr lang="en-US" i="1" baseline="-25000" dirty="0">
                        <a:latin typeface="Cambria Math" panose="02040503050406030204" pitchFamily="18" charset="0"/>
                      </a:rPr>
                      <m:t>⁡</m:t>
                    </m:r>
                  </m:oMath>
                </a14:m>
                <a:r>
                  <a:rPr lang="fr-FR" dirty="0"/>
                  <a:t>, </a:t>
                </a:r>
                <a14:m>
                  <m:oMath xmlns:m="http://schemas.openxmlformats.org/officeDocument/2006/math">
                    <m:r>
                      <a:rPr lang="fr-FR" i="1" dirty="0" smtClean="0">
                        <a:latin typeface="Cambria Math" panose="02040503050406030204" pitchFamily="18" charset="0"/>
                      </a:rPr>
                      <m:t>𝑒</m:t>
                    </m:r>
                    <m:r>
                      <a:rPr lang="fr-FR" i="1" baseline="30000" dirty="0">
                        <a:latin typeface="Cambria Math" panose="02040503050406030204" pitchFamily="18" charset="0"/>
                      </a:rPr>
                      <m:t>2</m:t>
                    </m:r>
                  </m:oMath>
                </a14:m>
                <a:r>
                  <a:rPr lang="fr-FR" dirty="0"/>
                  <a:t> et </a:t>
                </a:r>
                <a14:m>
                  <m:oMath xmlns:m="http://schemas.openxmlformats.org/officeDocument/2006/math">
                    <m:r>
                      <a:rPr lang="fr-FR" i="1" dirty="0" smtClean="0">
                        <a:latin typeface="Cambria Math" panose="02040503050406030204" pitchFamily="18" charset="0"/>
                      </a:rPr>
                      <m:t>𝑉</m:t>
                    </m:r>
                  </m:oMath>
                </a14:m>
                <a:endParaRPr lang="fr-FR" dirty="0"/>
              </a:p>
              <a:p>
                <a:pPr algn="ctr"/>
                <a:r>
                  <a:rPr lang="de-DE" dirty="0"/>
                  <a:t> </a:t>
                </a:r>
              </a:p>
              <a:p>
                <a:pPr algn="ctr"/>
                <a14:m>
                  <m:oMath xmlns:m="http://schemas.openxmlformats.org/officeDocument/2006/math">
                    <m:r>
                      <a:rPr lang="de-DE" b="1" i="1" dirty="0" smtClean="0">
                        <a:latin typeface="Cambria Math" panose="02040503050406030204" pitchFamily="18" charset="0"/>
                      </a:rPr>
                      <m:t> </m:t>
                    </m:r>
                  </m:oMath>
                </a14:m>
                <a:r>
                  <a:rPr lang="de-DE" b="1" i="0" dirty="0">
                    <a:latin typeface="+mj-lt"/>
                  </a:rPr>
                  <a:t>P</a:t>
                </a:r>
                <a:r>
                  <a:rPr lang="de-DE" b="1" i="0" baseline="-25000" dirty="0">
                    <a:latin typeface="+mj-lt"/>
                  </a:rPr>
                  <a:t>F</a:t>
                </a:r>
                <a:r>
                  <a:rPr lang="de-DE" b="1" i="0" dirty="0">
                    <a:latin typeface="+mj-lt"/>
                  </a:rPr>
                  <a:t> = k</a:t>
                </a:r>
                <a:r>
                  <a:rPr lang="de-DE" b="1" i="0" baseline="-25000" dirty="0">
                    <a:latin typeface="+mj-lt"/>
                  </a:rPr>
                  <a:t>F</a:t>
                </a:r>
                <a:r>
                  <a:rPr lang="de-DE" b="1" i="0" dirty="0">
                    <a:latin typeface="+mj-lt"/>
                  </a:rPr>
                  <a:t> . V . e</a:t>
                </a:r>
                <a:r>
                  <a:rPr lang="de-DE" b="1" i="0" baseline="30000" dirty="0">
                    <a:latin typeface="+mj-lt"/>
                  </a:rPr>
                  <a:t>2</a:t>
                </a:r>
                <a:r>
                  <a:rPr lang="de-DE" b="1" i="0" dirty="0">
                    <a:latin typeface="+mj-lt"/>
                  </a:rPr>
                  <a:t> . f</a:t>
                </a:r>
                <a:r>
                  <a:rPr lang="de-DE" b="1" i="0" baseline="30000" dirty="0">
                    <a:latin typeface="+mj-lt"/>
                  </a:rPr>
                  <a:t>2</a:t>
                </a:r>
                <a:r>
                  <a:rPr lang="de-DE" b="1" i="0" dirty="0">
                    <a:latin typeface="+mj-lt"/>
                  </a:rPr>
                  <a:t> . </a:t>
                </a:r>
                <a:r>
                  <a:rPr lang="it-IT" b="1" i="0" dirty="0">
                    <a:latin typeface="+mj-lt"/>
                  </a:rPr>
                  <a:t>B</a:t>
                </a:r>
                <a:r>
                  <a:rPr lang="it-IT" b="1" i="0" baseline="30000" dirty="0">
                    <a:latin typeface="+mj-lt"/>
                  </a:rPr>
                  <a:t>2</a:t>
                </a:r>
                <a:r>
                  <a:rPr lang="it-IT" b="1" i="0" baseline="-25000" dirty="0">
                    <a:latin typeface="+mj-lt"/>
                  </a:rPr>
                  <a:t>max</a:t>
                </a:r>
                <a14:m>
                  <m:oMath xmlns:m="http://schemas.openxmlformats.org/officeDocument/2006/math">
                    <m:r>
                      <a:rPr lang="en-US" i="1" baseline="-25000" dirty="0">
                        <a:latin typeface="Cambria Math" panose="02040503050406030204" pitchFamily="18" charset="0"/>
                      </a:rPr>
                      <m:t>⁡</m:t>
                    </m:r>
                  </m:oMath>
                </a14:m>
                <a:endParaRPr lang="fr-FR" dirty="0"/>
              </a:p>
              <a:p>
                <a:endParaRPr lang="fr-FR" dirty="0"/>
              </a:p>
              <a:p>
                <a14:m>
                  <m:oMath xmlns:m="http://schemas.openxmlformats.org/officeDocument/2006/math">
                    <m:r>
                      <a:rPr lang="fr-FR" i="1" dirty="0" smtClean="0">
                        <a:latin typeface="Cambria Math" panose="02040503050406030204" pitchFamily="18" charset="0"/>
                      </a:rPr>
                      <m:t>𝑘</m:t>
                    </m:r>
                    <m:r>
                      <a:rPr lang="fr-FR" i="1" baseline="-25000" dirty="0">
                        <a:latin typeface="Cambria Math" panose="02040503050406030204" pitchFamily="18" charset="0"/>
                      </a:rPr>
                      <m:t>𝐹</m:t>
                    </m:r>
                  </m:oMath>
                </a14:m>
                <a:r>
                  <a:rPr lang="fr-FR" baseline="-25000" dirty="0"/>
                  <a:t> </a:t>
                </a:r>
                <a:r>
                  <a:rPr lang="fr-FR" dirty="0"/>
                  <a:t>: coefficient fonction de la nature du matériau</a:t>
                </a:r>
              </a:p>
              <a:p>
                <a:pPr algn="just"/>
                <a:endParaRPr lang="fr-FR" dirty="0"/>
              </a:p>
            </p:txBody>
          </p:sp>
        </mc:Choice>
        <mc:Fallback xmlns="">
          <p:sp>
            <p:nvSpPr>
              <p:cNvPr id="21508" name="ZoneTexte 7"/>
              <p:cNvSpPr txBox="1">
                <a:spLocks noRot="1" noChangeAspect="1" noMove="1" noResize="1" noEditPoints="1" noAdjustHandles="1" noChangeArrowheads="1" noChangeShapeType="1" noTextEdit="1"/>
              </p:cNvSpPr>
              <p:nvPr/>
            </p:nvSpPr>
            <p:spPr bwMode="auto">
              <a:xfrm>
                <a:off x="1143457" y="3284984"/>
                <a:ext cx="6476543" cy="2862322"/>
              </a:xfrm>
              <a:prstGeom prst="rect">
                <a:avLst/>
              </a:prstGeom>
              <a:blipFill>
                <a:blip r:embed="rId2"/>
                <a:stretch>
                  <a:fillRect l="-847"/>
                </a:stretch>
              </a:blipFill>
              <a:ln w="9525">
                <a:noFill/>
                <a:miter lim="800000"/>
                <a:headEnd/>
                <a:tailEnd/>
              </a:ln>
            </p:spPr>
            <p:txBody>
              <a:bodyPr/>
              <a:lstStyle/>
              <a:p>
                <a:r>
                  <a:rPr lang="fr-FR">
                    <a:noFill/>
                  </a:rPr>
                  <a:t> </a:t>
                </a:r>
              </a:p>
            </p:txBody>
          </p:sp>
        </mc:Fallback>
      </mc:AlternateContent>
      <p:sp>
        <p:nvSpPr>
          <p:cNvPr id="3" name="Slide Number Placeholder 2">
            <a:extLst>
              <a:ext uri="{FF2B5EF4-FFF2-40B4-BE49-F238E27FC236}">
                <a16:creationId xmlns:a16="http://schemas.microsoft.com/office/drawing/2014/main" id="{AE698758-85D0-48BD-AC85-56578C97D84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33</a:t>
            </a:fld>
            <a:endParaRPr lang="fr-FR">
              <a:solidFill>
                <a:schemeClr val="tx1"/>
              </a:solidFill>
              <a:latin typeface="Arial" panose="020B0604020202020204" pitchFamily="34" charset="0"/>
              <a:cs typeface="Arial" panose="020B0604020202020204" pitchFamily="34" charset="0"/>
            </a:endParaRPr>
          </a:p>
        </p:txBody>
      </p:sp>
      <p:grpSp>
        <p:nvGrpSpPr>
          <p:cNvPr id="21" name="Groupe 99"/>
          <p:cNvGrpSpPr>
            <a:grpSpLocks/>
          </p:cNvGrpSpPr>
          <p:nvPr/>
        </p:nvGrpSpPr>
        <p:grpSpPr bwMode="auto">
          <a:xfrm>
            <a:off x="4869354" y="1343451"/>
            <a:ext cx="2756808" cy="2290319"/>
            <a:chOff x="2149381" y="2281240"/>
            <a:chExt cx="1379616" cy="1655118"/>
          </a:xfrm>
        </p:grpSpPr>
        <p:sp>
          <p:nvSpPr>
            <p:cNvPr id="22" name="Rectangle 16"/>
            <p:cNvSpPr>
              <a:spLocks noChangeArrowheads="1"/>
            </p:cNvSpPr>
            <p:nvPr/>
          </p:nvSpPr>
          <p:spPr bwMode="auto">
            <a:xfrm>
              <a:off x="2500297" y="3128965"/>
              <a:ext cx="342900" cy="342900"/>
            </a:xfrm>
            <a:prstGeom prst="rect">
              <a:avLst/>
            </a:prstGeom>
            <a:solidFill>
              <a:srgbClr val="FFFFFF"/>
            </a:solidFill>
            <a:ln w="9525">
              <a:solidFill>
                <a:srgbClr val="000000"/>
              </a:solidFill>
              <a:miter lim="800000"/>
              <a:headEnd/>
              <a:tailEnd/>
            </a:ln>
          </p:spPr>
          <p:txBody>
            <a:bodyPr/>
            <a:lstStyle/>
            <a:p>
              <a:endParaRPr lang="fr-FR"/>
            </a:p>
          </p:txBody>
        </p:sp>
        <p:sp>
          <p:nvSpPr>
            <p:cNvPr id="23" name="Line 17"/>
            <p:cNvSpPr>
              <a:spLocks noChangeShapeType="1"/>
            </p:cNvSpPr>
            <p:nvPr/>
          </p:nvSpPr>
          <p:spPr bwMode="auto">
            <a:xfrm flipV="1">
              <a:off x="2500297" y="2328865"/>
              <a:ext cx="685800" cy="800100"/>
            </a:xfrm>
            <a:prstGeom prst="line">
              <a:avLst/>
            </a:prstGeom>
            <a:noFill/>
            <a:ln w="9525">
              <a:solidFill>
                <a:srgbClr val="000000"/>
              </a:solidFill>
              <a:round/>
              <a:headEnd/>
              <a:tailEnd/>
            </a:ln>
          </p:spPr>
          <p:txBody>
            <a:bodyPr/>
            <a:lstStyle/>
            <a:p>
              <a:endParaRPr lang="fr-FR"/>
            </a:p>
          </p:txBody>
        </p:sp>
        <p:grpSp>
          <p:nvGrpSpPr>
            <p:cNvPr id="24" name="Group 18"/>
            <p:cNvGrpSpPr>
              <a:grpSpLocks/>
            </p:cNvGrpSpPr>
            <p:nvPr/>
          </p:nvGrpSpPr>
          <p:grpSpPr bwMode="auto">
            <a:xfrm>
              <a:off x="3176572" y="2338390"/>
              <a:ext cx="352425" cy="342900"/>
              <a:chOff x="3744" y="9897"/>
              <a:chExt cx="554" cy="540"/>
            </a:xfrm>
          </p:grpSpPr>
          <p:sp>
            <p:nvSpPr>
              <p:cNvPr id="39" name="Line 19"/>
              <p:cNvSpPr>
                <a:spLocks noChangeShapeType="1"/>
              </p:cNvSpPr>
              <p:nvPr/>
            </p:nvSpPr>
            <p:spPr bwMode="auto">
              <a:xfrm>
                <a:off x="3758" y="9897"/>
                <a:ext cx="0" cy="540"/>
              </a:xfrm>
              <a:prstGeom prst="line">
                <a:avLst/>
              </a:prstGeom>
              <a:noFill/>
              <a:ln w="9525">
                <a:solidFill>
                  <a:srgbClr val="000000"/>
                </a:solidFill>
                <a:prstDash val="dash"/>
                <a:round/>
                <a:headEnd/>
                <a:tailEnd/>
              </a:ln>
            </p:spPr>
            <p:txBody>
              <a:bodyPr/>
              <a:lstStyle/>
              <a:p>
                <a:endParaRPr lang="fr-FR"/>
              </a:p>
            </p:txBody>
          </p:sp>
          <p:sp>
            <p:nvSpPr>
              <p:cNvPr id="40" name="Line 20"/>
              <p:cNvSpPr>
                <a:spLocks noChangeShapeType="1"/>
              </p:cNvSpPr>
              <p:nvPr/>
            </p:nvSpPr>
            <p:spPr bwMode="auto">
              <a:xfrm>
                <a:off x="4298" y="9897"/>
                <a:ext cx="0" cy="540"/>
              </a:xfrm>
              <a:prstGeom prst="line">
                <a:avLst/>
              </a:prstGeom>
              <a:noFill/>
              <a:ln w="9525">
                <a:solidFill>
                  <a:srgbClr val="000000"/>
                </a:solidFill>
                <a:round/>
                <a:headEnd/>
                <a:tailEnd/>
              </a:ln>
            </p:spPr>
            <p:txBody>
              <a:bodyPr/>
              <a:lstStyle/>
              <a:p>
                <a:endParaRPr lang="fr-FR"/>
              </a:p>
            </p:txBody>
          </p:sp>
          <p:sp>
            <p:nvSpPr>
              <p:cNvPr id="41" name="Line 21"/>
              <p:cNvSpPr>
                <a:spLocks noChangeShapeType="1"/>
              </p:cNvSpPr>
              <p:nvPr/>
            </p:nvSpPr>
            <p:spPr bwMode="auto">
              <a:xfrm rot="5400000">
                <a:off x="4013" y="10152"/>
                <a:ext cx="1" cy="540"/>
              </a:xfrm>
              <a:prstGeom prst="line">
                <a:avLst/>
              </a:prstGeom>
              <a:noFill/>
              <a:ln w="9525">
                <a:solidFill>
                  <a:srgbClr val="000000"/>
                </a:solidFill>
                <a:prstDash val="dash"/>
                <a:round/>
                <a:headEnd/>
                <a:tailEnd/>
              </a:ln>
            </p:spPr>
            <p:txBody>
              <a:bodyPr/>
              <a:lstStyle/>
              <a:p>
                <a:endParaRPr lang="fr-FR"/>
              </a:p>
            </p:txBody>
          </p:sp>
          <p:sp>
            <p:nvSpPr>
              <p:cNvPr id="42" name="Line 22"/>
              <p:cNvSpPr>
                <a:spLocks noChangeShapeType="1"/>
              </p:cNvSpPr>
              <p:nvPr/>
            </p:nvSpPr>
            <p:spPr bwMode="auto">
              <a:xfrm rot="5400000">
                <a:off x="4027" y="9628"/>
                <a:ext cx="1" cy="540"/>
              </a:xfrm>
              <a:prstGeom prst="line">
                <a:avLst/>
              </a:prstGeom>
              <a:noFill/>
              <a:ln w="9525">
                <a:solidFill>
                  <a:srgbClr val="000000"/>
                </a:solidFill>
                <a:round/>
                <a:headEnd/>
                <a:tailEnd/>
              </a:ln>
            </p:spPr>
            <p:txBody>
              <a:bodyPr/>
              <a:lstStyle/>
              <a:p>
                <a:endParaRPr lang="fr-FR"/>
              </a:p>
            </p:txBody>
          </p:sp>
        </p:grpSp>
        <p:sp>
          <p:nvSpPr>
            <p:cNvPr id="25" name="Line 23"/>
            <p:cNvSpPr>
              <a:spLocks noChangeShapeType="1"/>
            </p:cNvSpPr>
            <p:nvPr/>
          </p:nvSpPr>
          <p:spPr bwMode="auto">
            <a:xfrm flipH="1">
              <a:off x="2843197" y="2328865"/>
              <a:ext cx="685800" cy="800100"/>
            </a:xfrm>
            <a:prstGeom prst="line">
              <a:avLst/>
            </a:prstGeom>
            <a:noFill/>
            <a:ln w="9525">
              <a:solidFill>
                <a:srgbClr val="000000"/>
              </a:solidFill>
              <a:round/>
              <a:headEnd/>
              <a:tailEnd/>
            </a:ln>
          </p:spPr>
          <p:txBody>
            <a:bodyPr/>
            <a:lstStyle/>
            <a:p>
              <a:endParaRPr lang="fr-FR"/>
            </a:p>
          </p:txBody>
        </p:sp>
        <p:sp>
          <p:nvSpPr>
            <p:cNvPr id="26" name="Line 24"/>
            <p:cNvSpPr>
              <a:spLocks noChangeShapeType="1"/>
            </p:cNvSpPr>
            <p:nvPr/>
          </p:nvSpPr>
          <p:spPr bwMode="auto">
            <a:xfrm flipH="1">
              <a:off x="2498710" y="2671765"/>
              <a:ext cx="685800" cy="800100"/>
            </a:xfrm>
            <a:prstGeom prst="line">
              <a:avLst/>
            </a:prstGeom>
            <a:noFill/>
            <a:ln w="9525">
              <a:solidFill>
                <a:srgbClr val="000000"/>
              </a:solidFill>
              <a:prstDash val="dash"/>
              <a:round/>
              <a:headEnd/>
              <a:tailEnd/>
            </a:ln>
          </p:spPr>
          <p:txBody>
            <a:bodyPr/>
            <a:lstStyle/>
            <a:p>
              <a:endParaRPr lang="fr-FR"/>
            </a:p>
          </p:txBody>
        </p:sp>
        <p:sp>
          <p:nvSpPr>
            <p:cNvPr id="27" name="Line 25"/>
            <p:cNvSpPr>
              <a:spLocks noChangeShapeType="1"/>
            </p:cNvSpPr>
            <p:nvPr/>
          </p:nvSpPr>
          <p:spPr bwMode="auto">
            <a:xfrm flipH="1">
              <a:off x="2843197" y="2671765"/>
              <a:ext cx="685800" cy="800100"/>
            </a:xfrm>
            <a:prstGeom prst="line">
              <a:avLst/>
            </a:prstGeom>
            <a:noFill/>
            <a:ln w="9525">
              <a:solidFill>
                <a:srgbClr val="000000"/>
              </a:solidFill>
              <a:round/>
              <a:headEnd/>
              <a:tailEnd/>
            </a:ln>
          </p:spPr>
          <p:txBody>
            <a:bodyPr/>
            <a:lstStyle/>
            <a:p>
              <a:endParaRPr lang="fr-FR"/>
            </a:p>
          </p:txBody>
        </p:sp>
        <p:sp>
          <p:nvSpPr>
            <p:cNvPr id="28" name="Line 26"/>
            <p:cNvSpPr>
              <a:spLocks noChangeShapeType="1"/>
            </p:cNvSpPr>
            <p:nvPr/>
          </p:nvSpPr>
          <p:spPr bwMode="auto">
            <a:xfrm flipH="1">
              <a:off x="2433622" y="2281240"/>
              <a:ext cx="684213" cy="800100"/>
            </a:xfrm>
            <a:prstGeom prst="line">
              <a:avLst/>
            </a:prstGeom>
            <a:noFill/>
            <a:ln w="9525">
              <a:solidFill>
                <a:srgbClr val="000000"/>
              </a:solidFill>
              <a:round/>
              <a:headEnd type="stealth" w="med" len="med"/>
              <a:tailEnd type="stealth" w="med" len="med"/>
            </a:ln>
          </p:spPr>
          <p:txBody>
            <a:bodyPr/>
            <a:lstStyle/>
            <a:p>
              <a:endParaRPr lang="fr-FR"/>
            </a:p>
          </p:txBody>
        </p:sp>
        <p:sp>
          <p:nvSpPr>
            <p:cNvPr id="29" name="Line 27"/>
            <p:cNvSpPr>
              <a:spLocks noChangeShapeType="1"/>
            </p:cNvSpPr>
            <p:nvPr/>
          </p:nvSpPr>
          <p:spPr bwMode="auto">
            <a:xfrm>
              <a:off x="2424097" y="3128965"/>
              <a:ext cx="0" cy="342900"/>
            </a:xfrm>
            <a:prstGeom prst="line">
              <a:avLst/>
            </a:prstGeom>
            <a:noFill/>
            <a:ln w="9525">
              <a:solidFill>
                <a:srgbClr val="000000"/>
              </a:solidFill>
              <a:round/>
              <a:headEnd type="stealth" w="med" len="med"/>
              <a:tailEnd type="stealth" w="med" len="med"/>
            </a:ln>
          </p:spPr>
          <p:txBody>
            <a:bodyPr/>
            <a:lstStyle/>
            <a:p>
              <a:endParaRPr lang="fr-FR"/>
            </a:p>
          </p:txBody>
        </p:sp>
        <p:sp>
          <p:nvSpPr>
            <p:cNvPr id="31" name="Line 29"/>
            <p:cNvSpPr>
              <a:spLocks noChangeShapeType="1"/>
            </p:cNvSpPr>
            <p:nvPr/>
          </p:nvSpPr>
          <p:spPr bwMode="auto">
            <a:xfrm flipH="1">
              <a:off x="2500297" y="3357565"/>
              <a:ext cx="228600" cy="457200"/>
            </a:xfrm>
            <a:prstGeom prst="line">
              <a:avLst/>
            </a:prstGeom>
            <a:noFill/>
            <a:ln w="9525">
              <a:solidFill>
                <a:srgbClr val="000000"/>
              </a:solidFill>
              <a:round/>
              <a:headEnd/>
              <a:tailEnd type="triangle" w="med" len="med"/>
            </a:ln>
          </p:spPr>
          <p:txBody>
            <a:bodyPr/>
            <a:lstStyle/>
            <a:p>
              <a:endParaRPr lang="fr-FR"/>
            </a:p>
          </p:txBody>
        </p:sp>
        <p:sp>
          <p:nvSpPr>
            <p:cNvPr id="32" name="Line 30"/>
            <p:cNvSpPr>
              <a:spLocks noChangeShapeType="1"/>
            </p:cNvSpPr>
            <p:nvPr/>
          </p:nvSpPr>
          <p:spPr bwMode="auto">
            <a:xfrm>
              <a:off x="2621913" y="3582415"/>
              <a:ext cx="114300" cy="0"/>
            </a:xfrm>
            <a:prstGeom prst="line">
              <a:avLst/>
            </a:prstGeom>
            <a:noFill/>
            <a:ln w="9525">
              <a:solidFill>
                <a:srgbClr val="000000"/>
              </a:solidFill>
              <a:round/>
              <a:headEnd/>
              <a:tailEnd type="stealth" w="med" len="med"/>
            </a:ln>
          </p:spPr>
          <p:txBody>
            <a:bodyPr/>
            <a:lstStyle/>
            <a:p>
              <a:endParaRPr lang="fr-FR"/>
            </a:p>
          </p:txBody>
        </p:sp>
        <p:sp>
          <p:nvSpPr>
            <p:cNvPr id="34" name="ZoneTexte 88"/>
            <p:cNvSpPr txBox="1">
              <a:spLocks noChangeArrowheads="1"/>
            </p:cNvSpPr>
            <p:nvPr/>
          </p:nvSpPr>
          <p:spPr bwMode="auto">
            <a:xfrm>
              <a:off x="2500298" y="2360677"/>
              <a:ext cx="306494" cy="353943"/>
            </a:xfrm>
            <a:prstGeom prst="rect">
              <a:avLst/>
            </a:prstGeom>
            <a:noFill/>
            <a:ln w="9525">
              <a:noFill/>
              <a:miter lim="800000"/>
              <a:headEnd/>
              <a:tailEnd/>
            </a:ln>
          </p:spPr>
          <p:txBody>
            <a:bodyPr wrap="none">
              <a:spAutoFit/>
            </a:bodyPr>
            <a:lstStyle/>
            <a:p>
              <a:r>
                <a:rPr lang="fr-FR" sz="1700"/>
                <a:t>L</a:t>
              </a:r>
            </a:p>
          </p:txBody>
        </p:sp>
        <mc:AlternateContent xmlns:mc="http://schemas.openxmlformats.org/markup-compatibility/2006" xmlns:a14="http://schemas.microsoft.com/office/drawing/2010/main">
          <mc:Choice Requires="a14">
            <p:sp>
              <p:nvSpPr>
                <p:cNvPr id="35" name="ZoneTexte 90"/>
                <p:cNvSpPr txBox="1">
                  <a:spLocks noChangeArrowheads="1"/>
                </p:cNvSpPr>
                <p:nvPr/>
              </p:nvSpPr>
              <p:spPr bwMode="auto">
                <a:xfrm>
                  <a:off x="2149381" y="3126573"/>
                  <a:ext cx="357791" cy="353929"/>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𝑒</m:t>
                        </m:r>
                      </m:oMath>
                    </m:oMathPara>
                  </a14:m>
                  <a:endParaRPr lang="fr-FR" sz="1700" dirty="0"/>
                </a:p>
              </p:txBody>
            </p:sp>
          </mc:Choice>
          <mc:Fallback xmlns="">
            <p:sp>
              <p:nvSpPr>
                <p:cNvPr id="35" name="ZoneTexte 90"/>
                <p:cNvSpPr txBox="1">
                  <a:spLocks noRot="1" noChangeAspect="1" noMove="1" noResize="1" noEditPoints="1" noAdjustHandles="1" noChangeArrowheads="1" noChangeShapeType="1" noTextEdit="1"/>
                </p:cNvSpPr>
                <p:nvPr/>
              </p:nvSpPr>
              <p:spPr bwMode="auto">
                <a:xfrm>
                  <a:off x="2149381" y="3126573"/>
                  <a:ext cx="357791" cy="353929"/>
                </a:xfrm>
                <a:prstGeom prst="rect">
                  <a:avLst/>
                </a:prstGeom>
                <a:blipFill>
                  <a:blip r:embed="rId3"/>
                  <a:stretch>
                    <a:fillRect/>
                  </a:stretch>
                </a:blipFill>
                <a:ln w="9525">
                  <a:noFill/>
                  <a:miter lim="800000"/>
                  <a:headEnd/>
                  <a:tailEnd/>
                </a:ln>
              </p:spPr>
              <p:txBody>
                <a:bodyPr/>
                <a:lstStyle/>
                <a:p>
                  <a:r>
                    <a:rPr lang="fr-FR">
                      <a:noFill/>
                    </a:rPr>
                    <a:t> </a:t>
                  </a:r>
                </a:p>
              </p:txBody>
            </p:sp>
          </mc:Fallback>
        </mc:AlternateContent>
        <p:sp>
          <p:nvSpPr>
            <p:cNvPr id="37" name="ZoneTexte 94"/>
            <p:cNvSpPr txBox="1">
              <a:spLocks noChangeArrowheads="1"/>
            </p:cNvSpPr>
            <p:nvPr/>
          </p:nvSpPr>
          <p:spPr bwMode="auto">
            <a:xfrm>
              <a:off x="2610459" y="3582415"/>
              <a:ext cx="330540" cy="353943"/>
            </a:xfrm>
            <a:prstGeom prst="rect">
              <a:avLst/>
            </a:prstGeom>
            <a:noFill/>
            <a:ln w="9525">
              <a:noFill/>
              <a:miter lim="800000"/>
              <a:headEnd/>
              <a:tailEnd/>
            </a:ln>
          </p:spPr>
          <p:txBody>
            <a:bodyPr wrap="none">
              <a:spAutoFit/>
            </a:bodyPr>
            <a:lstStyle/>
            <a:p>
              <a:r>
                <a:rPr lang="fr-FR" sz="1700"/>
                <a:t>B</a:t>
              </a:r>
            </a:p>
          </p:txBody>
        </p:sp>
      </p:grpSp>
      <mc:AlternateContent xmlns:mc="http://schemas.openxmlformats.org/markup-compatibility/2006" xmlns:a14="http://schemas.microsoft.com/office/drawing/2010/main">
        <mc:Choice Requires="a14">
          <p:sp>
            <p:nvSpPr>
              <p:cNvPr id="4" name="ZoneTexte 3"/>
              <p:cNvSpPr txBox="1"/>
              <p:nvPr/>
            </p:nvSpPr>
            <p:spPr>
              <a:xfrm>
                <a:off x="1378881" y="2133097"/>
                <a:ext cx="2802104" cy="1200329"/>
              </a:xfrm>
              <a:prstGeom prst="rect">
                <a:avLst/>
              </a:prstGeom>
              <a:noFill/>
            </p:spPr>
            <p:txBody>
              <a:bodyPr wrap="square" rtlCol="0">
                <a:spAutoFit/>
              </a:bodyPr>
              <a:lstStyle/>
              <a:p>
                <a:r>
                  <a:rPr lang="en-US" dirty="0"/>
                  <a:t>e: </a:t>
                </a:r>
                <a:r>
                  <a:rPr lang="en-US" dirty="0" err="1"/>
                  <a:t>épaisseur</a:t>
                </a:r>
                <a:r>
                  <a:rPr lang="en-US" dirty="0"/>
                  <a:t> de </a:t>
                </a:r>
                <a:r>
                  <a:rPr lang="en-US" dirty="0" err="1"/>
                  <a:t>l’échantillon</a:t>
                </a:r>
                <a:r>
                  <a:rPr lang="en-US" dirty="0"/>
                  <a:t> </a:t>
                </a:r>
                <a:r>
                  <a:rPr lang="en-US" dirty="0" err="1"/>
                  <a:t>magnétique</a:t>
                </a:r>
                <a:endParaRPr lang="en-US" dirty="0"/>
              </a:p>
              <a:p>
                <a14:m>
                  <m:oMath xmlns:m="http://schemas.openxmlformats.org/officeDocument/2006/math">
                    <m:r>
                      <a:rPr lang="fr-FR" i="1" dirty="0">
                        <a:latin typeface="Cambria Math" panose="02040503050406030204" pitchFamily="18" charset="0"/>
                      </a:rPr>
                      <m:t>𝑉</m:t>
                    </m:r>
                  </m:oMath>
                </a14:m>
                <a:r>
                  <a:rPr lang="fr-FR" dirty="0"/>
                  <a:t>: Volume de l’échantillon</a:t>
                </a:r>
              </a:p>
              <a:p>
                <a:r>
                  <a:rPr lang="en-US" dirty="0"/>
                  <a:t> </a:t>
                </a:r>
                <a:endParaRPr lang="fr-FR" dirty="0"/>
              </a:p>
            </p:txBody>
          </p:sp>
        </mc:Choice>
        <mc:Fallback xmlns="">
          <p:sp>
            <p:nvSpPr>
              <p:cNvPr id="4" name="ZoneTexte 3"/>
              <p:cNvSpPr txBox="1">
                <a:spLocks noRot="1" noChangeAspect="1" noMove="1" noResize="1" noEditPoints="1" noAdjustHandles="1" noChangeArrowheads="1" noChangeShapeType="1" noTextEdit="1"/>
              </p:cNvSpPr>
              <p:nvPr/>
            </p:nvSpPr>
            <p:spPr>
              <a:xfrm>
                <a:off x="1378881" y="2133097"/>
                <a:ext cx="2802104" cy="1200329"/>
              </a:xfrm>
              <a:prstGeom prst="rect">
                <a:avLst/>
              </a:prstGeom>
              <a:blipFill>
                <a:blip r:embed="rId4"/>
                <a:stretch>
                  <a:fillRect l="-1739" t="-3046" r="-1739"/>
                </a:stretch>
              </a:blipFill>
            </p:spPr>
            <p:txBody>
              <a:bodyPr/>
              <a:lstStyle/>
              <a:p>
                <a:r>
                  <a:rPr lang="fr-FR">
                    <a:noFill/>
                  </a:rPr>
                  <a:t> </a:t>
                </a:r>
              </a:p>
            </p:txBody>
          </p:sp>
        </mc:Fallback>
      </mc:AlternateContent>
    </p:spTree>
    <p:extLst>
      <p:ext uri="{BB962C8B-B14F-4D97-AF65-F5344CB8AC3E}">
        <p14:creationId xmlns:p14="http://schemas.microsoft.com/office/powerpoint/2010/main" val="1397787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2532" name="ZoneTexte 7"/>
              <p:cNvSpPr txBox="1">
                <a:spLocks noChangeArrowheads="1"/>
              </p:cNvSpPr>
              <p:nvPr/>
            </p:nvSpPr>
            <p:spPr bwMode="auto">
              <a:xfrm>
                <a:off x="827584" y="1617086"/>
                <a:ext cx="7488832" cy="2308324"/>
              </a:xfrm>
              <a:prstGeom prst="rect">
                <a:avLst/>
              </a:prstGeom>
              <a:noFill/>
              <a:ln w="9525">
                <a:noFill/>
                <a:miter lim="800000"/>
                <a:headEnd/>
                <a:tailEnd/>
              </a:ln>
            </p:spPr>
            <p:txBody>
              <a:bodyPr wrap="square">
                <a:spAutoFit/>
              </a:bodyPr>
              <a:lstStyle/>
              <a:p>
                <a:pPr algn="just"/>
                <a:r>
                  <a:rPr lang="fr-FR" dirty="0"/>
                  <a:t>En pratique, les circuits magnétiques soumis à des flux variables sont feuilletés. Ils sont réalisés par un empilement de tôles disposées parallèlement aux ligne du champ d’induction. Les tôles sont d’épaisseurs de l’ordre de </a:t>
                </a:r>
                <a14:m>
                  <m:oMath xmlns:m="http://schemas.openxmlformats.org/officeDocument/2006/math">
                    <m:r>
                      <a:rPr lang="fr-FR" i="1" dirty="0" smtClean="0">
                        <a:latin typeface="Cambria Math" panose="02040503050406030204" pitchFamily="18" charset="0"/>
                      </a:rPr>
                      <m:t>0,5 </m:t>
                    </m:r>
                    <m:r>
                      <a:rPr lang="fr-FR" i="1" dirty="0" smtClean="0">
                        <a:latin typeface="Cambria Math" panose="02040503050406030204" pitchFamily="18" charset="0"/>
                      </a:rPr>
                      <m:t>𝑚𝑚</m:t>
                    </m:r>
                  </m:oMath>
                </a14:m>
                <a:r>
                  <a:rPr lang="fr-FR" dirty="0"/>
                  <a:t> et sont isolés par du vernis.</a:t>
                </a:r>
              </a:p>
              <a:p>
                <a:pPr algn="just"/>
                <a:endParaRPr lang="en-US" dirty="0"/>
              </a:p>
              <a:p>
                <a:pPr algn="just"/>
                <a:r>
                  <a:rPr lang="en-US" dirty="0" err="1"/>
                  <a:t>Comparons</a:t>
                </a:r>
                <a:r>
                  <a:rPr lang="en-US" dirty="0"/>
                  <a:t> les </a:t>
                </a:r>
                <a:r>
                  <a:rPr lang="en-US" dirty="0" err="1"/>
                  <a:t>pertes</a:t>
                </a:r>
                <a:r>
                  <a:rPr lang="en-US" dirty="0"/>
                  <a:t> par courant de Foucault P</a:t>
                </a:r>
                <a:r>
                  <a:rPr lang="en-US" baseline="-25000" dirty="0"/>
                  <a:t>F</a:t>
                </a:r>
                <a:r>
                  <a:rPr lang="en-US" dirty="0"/>
                  <a:t> des </a:t>
                </a:r>
                <a:r>
                  <a:rPr lang="en-US" dirty="0" err="1"/>
                  <a:t>deux</a:t>
                </a:r>
                <a:r>
                  <a:rPr lang="en-US" dirty="0"/>
                  <a:t> circuits :</a:t>
                </a:r>
              </a:p>
              <a:p>
                <a:pPr algn="just"/>
                <a:r>
                  <a:rPr lang="fr-FR" dirty="0"/>
                  <a:t>Avec </a:t>
                </a:r>
                <a14:m>
                  <m:oMath xmlns:m="http://schemas.openxmlformats.org/officeDocument/2006/math">
                    <m:r>
                      <a:rPr lang="fr-FR" i="1" dirty="0">
                        <a:latin typeface="Cambria Math" panose="02040503050406030204" pitchFamily="18" charset="0"/>
                      </a:rPr>
                      <m:t>ℓ</m:t>
                    </m:r>
                    <m:r>
                      <a:rPr lang="de-DE" i="1" dirty="0">
                        <a:latin typeface="Cambria Math" panose="02040503050406030204" pitchFamily="18" charset="0"/>
                      </a:rPr>
                      <m:t>=5 </m:t>
                    </m:r>
                    <m:r>
                      <a:rPr lang="de-DE" i="1" dirty="0">
                        <a:latin typeface="Cambria Math" panose="02040503050406030204" pitchFamily="18" charset="0"/>
                      </a:rPr>
                      <m:t>𝑐𝑚</m:t>
                    </m:r>
                  </m:oMath>
                </a14:m>
                <a:r>
                  <a:rPr lang="de-DE" i="1" dirty="0"/>
                  <a:t> et  </a:t>
                </a:r>
                <a14:m>
                  <m:oMath xmlns:m="http://schemas.openxmlformats.org/officeDocument/2006/math">
                    <m:r>
                      <a:rPr lang="de-DE" i="1" dirty="0">
                        <a:latin typeface="Cambria Math" panose="02040503050406030204" pitchFamily="18" charset="0"/>
                      </a:rPr>
                      <m:t>𝑒</m:t>
                    </m:r>
                    <m:r>
                      <a:rPr lang="de-DE" i="1" dirty="0">
                        <a:latin typeface="Cambria Math" panose="02040503050406030204" pitchFamily="18" charset="0"/>
                      </a:rPr>
                      <m:t>=0,5 </m:t>
                    </m:r>
                    <m:r>
                      <a:rPr lang="de-DE" i="1" dirty="0">
                        <a:latin typeface="Cambria Math" panose="02040503050406030204" pitchFamily="18" charset="0"/>
                      </a:rPr>
                      <m:t>𝑚𝑚</m:t>
                    </m:r>
                  </m:oMath>
                </a14:m>
                <a:r>
                  <a:rPr lang="fr-FR" dirty="0"/>
                  <a:t>. (même métal)</a:t>
                </a:r>
              </a:p>
              <a:p>
                <a:pPr algn="just"/>
                <a:endParaRPr lang="fr-FR" dirty="0"/>
              </a:p>
            </p:txBody>
          </p:sp>
        </mc:Choice>
        <mc:Fallback xmlns="">
          <p:sp>
            <p:nvSpPr>
              <p:cNvPr id="22532" name="ZoneTexte 7"/>
              <p:cNvSpPr txBox="1">
                <a:spLocks noRot="1" noChangeAspect="1" noMove="1" noResize="1" noEditPoints="1" noAdjustHandles="1" noChangeArrowheads="1" noChangeShapeType="1" noTextEdit="1"/>
              </p:cNvSpPr>
              <p:nvPr/>
            </p:nvSpPr>
            <p:spPr bwMode="auto">
              <a:xfrm>
                <a:off x="827584" y="1617086"/>
                <a:ext cx="7488832" cy="2308324"/>
              </a:xfrm>
              <a:prstGeom prst="rect">
                <a:avLst/>
              </a:prstGeom>
              <a:blipFill>
                <a:blip r:embed="rId2"/>
                <a:stretch>
                  <a:fillRect l="-733" t="-1319" r="-651"/>
                </a:stretch>
              </a:blipFill>
              <a:ln w="9525">
                <a:noFill/>
                <a:miter lim="800000"/>
                <a:headEnd/>
                <a:tailEnd/>
              </a:ln>
            </p:spPr>
            <p:txBody>
              <a:bodyPr/>
              <a:lstStyle/>
              <a:p>
                <a:r>
                  <a:rPr lang="fr-FR">
                    <a:noFill/>
                  </a:rPr>
                  <a:t> </a:t>
                </a:r>
              </a:p>
            </p:txBody>
          </p:sp>
        </mc:Fallback>
      </mc:AlternateContent>
      <p:grpSp>
        <p:nvGrpSpPr>
          <p:cNvPr id="2" name="Groupe 99"/>
          <p:cNvGrpSpPr>
            <a:grpSpLocks/>
          </p:cNvGrpSpPr>
          <p:nvPr/>
        </p:nvGrpSpPr>
        <p:grpSpPr bwMode="auto">
          <a:xfrm>
            <a:off x="1259632" y="4466661"/>
            <a:ext cx="2171700" cy="1716087"/>
            <a:chOff x="1357290" y="2281240"/>
            <a:chExt cx="2171707" cy="1716017"/>
          </a:xfrm>
        </p:grpSpPr>
        <p:sp>
          <p:nvSpPr>
            <p:cNvPr id="22580" name="Rectangle 16"/>
            <p:cNvSpPr>
              <a:spLocks noChangeArrowheads="1"/>
            </p:cNvSpPr>
            <p:nvPr/>
          </p:nvSpPr>
          <p:spPr bwMode="auto">
            <a:xfrm>
              <a:off x="2500297" y="3128965"/>
              <a:ext cx="342900" cy="342900"/>
            </a:xfrm>
            <a:prstGeom prst="rect">
              <a:avLst/>
            </a:prstGeom>
            <a:solidFill>
              <a:srgbClr val="FFFFFF"/>
            </a:solidFill>
            <a:ln w="9525">
              <a:solidFill>
                <a:srgbClr val="000000"/>
              </a:solidFill>
              <a:miter lim="800000"/>
              <a:headEnd/>
              <a:tailEnd/>
            </a:ln>
          </p:spPr>
          <p:txBody>
            <a:bodyPr/>
            <a:lstStyle/>
            <a:p>
              <a:endParaRPr lang="fr-FR"/>
            </a:p>
          </p:txBody>
        </p:sp>
        <p:sp>
          <p:nvSpPr>
            <p:cNvPr id="22581" name="Line 17"/>
            <p:cNvSpPr>
              <a:spLocks noChangeShapeType="1"/>
            </p:cNvSpPr>
            <p:nvPr/>
          </p:nvSpPr>
          <p:spPr bwMode="auto">
            <a:xfrm flipV="1">
              <a:off x="2500297" y="2328865"/>
              <a:ext cx="685800" cy="800100"/>
            </a:xfrm>
            <a:prstGeom prst="line">
              <a:avLst/>
            </a:prstGeom>
            <a:noFill/>
            <a:ln w="9525">
              <a:solidFill>
                <a:srgbClr val="000000"/>
              </a:solidFill>
              <a:round/>
              <a:headEnd/>
              <a:tailEnd/>
            </a:ln>
          </p:spPr>
          <p:txBody>
            <a:bodyPr/>
            <a:lstStyle/>
            <a:p>
              <a:endParaRPr lang="fr-FR"/>
            </a:p>
          </p:txBody>
        </p:sp>
        <p:grpSp>
          <p:nvGrpSpPr>
            <p:cNvPr id="22582" name="Group 18"/>
            <p:cNvGrpSpPr>
              <a:grpSpLocks/>
            </p:cNvGrpSpPr>
            <p:nvPr/>
          </p:nvGrpSpPr>
          <p:grpSpPr bwMode="auto">
            <a:xfrm>
              <a:off x="3176572" y="2338390"/>
              <a:ext cx="352425" cy="342900"/>
              <a:chOff x="3744" y="9897"/>
              <a:chExt cx="554" cy="540"/>
            </a:xfrm>
          </p:grpSpPr>
          <p:sp>
            <p:nvSpPr>
              <p:cNvPr id="22597" name="Line 19"/>
              <p:cNvSpPr>
                <a:spLocks noChangeShapeType="1"/>
              </p:cNvSpPr>
              <p:nvPr/>
            </p:nvSpPr>
            <p:spPr bwMode="auto">
              <a:xfrm>
                <a:off x="3758" y="9897"/>
                <a:ext cx="0" cy="540"/>
              </a:xfrm>
              <a:prstGeom prst="line">
                <a:avLst/>
              </a:prstGeom>
              <a:noFill/>
              <a:ln w="9525">
                <a:solidFill>
                  <a:srgbClr val="000000"/>
                </a:solidFill>
                <a:prstDash val="dash"/>
                <a:round/>
                <a:headEnd/>
                <a:tailEnd/>
              </a:ln>
            </p:spPr>
            <p:txBody>
              <a:bodyPr/>
              <a:lstStyle/>
              <a:p>
                <a:endParaRPr lang="fr-FR"/>
              </a:p>
            </p:txBody>
          </p:sp>
          <p:sp>
            <p:nvSpPr>
              <p:cNvPr id="22598" name="Line 20"/>
              <p:cNvSpPr>
                <a:spLocks noChangeShapeType="1"/>
              </p:cNvSpPr>
              <p:nvPr/>
            </p:nvSpPr>
            <p:spPr bwMode="auto">
              <a:xfrm>
                <a:off x="4298" y="9897"/>
                <a:ext cx="0" cy="540"/>
              </a:xfrm>
              <a:prstGeom prst="line">
                <a:avLst/>
              </a:prstGeom>
              <a:noFill/>
              <a:ln w="9525">
                <a:solidFill>
                  <a:srgbClr val="000000"/>
                </a:solidFill>
                <a:round/>
                <a:headEnd/>
                <a:tailEnd/>
              </a:ln>
            </p:spPr>
            <p:txBody>
              <a:bodyPr/>
              <a:lstStyle/>
              <a:p>
                <a:endParaRPr lang="fr-FR"/>
              </a:p>
            </p:txBody>
          </p:sp>
          <p:sp>
            <p:nvSpPr>
              <p:cNvPr id="22599" name="Line 21"/>
              <p:cNvSpPr>
                <a:spLocks noChangeShapeType="1"/>
              </p:cNvSpPr>
              <p:nvPr/>
            </p:nvSpPr>
            <p:spPr bwMode="auto">
              <a:xfrm rot="5400000">
                <a:off x="4013" y="10152"/>
                <a:ext cx="1" cy="540"/>
              </a:xfrm>
              <a:prstGeom prst="line">
                <a:avLst/>
              </a:prstGeom>
              <a:noFill/>
              <a:ln w="9525">
                <a:solidFill>
                  <a:srgbClr val="000000"/>
                </a:solidFill>
                <a:prstDash val="dash"/>
                <a:round/>
                <a:headEnd/>
                <a:tailEnd/>
              </a:ln>
            </p:spPr>
            <p:txBody>
              <a:bodyPr/>
              <a:lstStyle/>
              <a:p>
                <a:endParaRPr lang="fr-FR"/>
              </a:p>
            </p:txBody>
          </p:sp>
          <p:sp>
            <p:nvSpPr>
              <p:cNvPr id="22600" name="Line 22"/>
              <p:cNvSpPr>
                <a:spLocks noChangeShapeType="1"/>
              </p:cNvSpPr>
              <p:nvPr/>
            </p:nvSpPr>
            <p:spPr bwMode="auto">
              <a:xfrm rot="5400000">
                <a:off x="4027" y="9628"/>
                <a:ext cx="1" cy="540"/>
              </a:xfrm>
              <a:prstGeom prst="line">
                <a:avLst/>
              </a:prstGeom>
              <a:noFill/>
              <a:ln w="9525">
                <a:solidFill>
                  <a:srgbClr val="000000"/>
                </a:solidFill>
                <a:round/>
                <a:headEnd/>
                <a:tailEnd/>
              </a:ln>
            </p:spPr>
            <p:txBody>
              <a:bodyPr/>
              <a:lstStyle/>
              <a:p>
                <a:endParaRPr lang="fr-FR"/>
              </a:p>
            </p:txBody>
          </p:sp>
        </p:grpSp>
        <p:sp>
          <p:nvSpPr>
            <p:cNvPr id="22583" name="Line 23"/>
            <p:cNvSpPr>
              <a:spLocks noChangeShapeType="1"/>
            </p:cNvSpPr>
            <p:nvPr/>
          </p:nvSpPr>
          <p:spPr bwMode="auto">
            <a:xfrm flipH="1">
              <a:off x="2843197" y="2328865"/>
              <a:ext cx="685800" cy="800100"/>
            </a:xfrm>
            <a:prstGeom prst="line">
              <a:avLst/>
            </a:prstGeom>
            <a:noFill/>
            <a:ln w="9525">
              <a:solidFill>
                <a:srgbClr val="000000"/>
              </a:solidFill>
              <a:round/>
              <a:headEnd/>
              <a:tailEnd/>
            </a:ln>
          </p:spPr>
          <p:txBody>
            <a:bodyPr/>
            <a:lstStyle/>
            <a:p>
              <a:endParaRPr lang="fr-FR"/>
            </a:p>
          </p:txBody>
        </p:sp>
        <p:sp>
          <p:nvSpPr>
            <p:cNvPr id="22584" name="Line 24"/>
            <p:cNvSpPr>
              <a:spLocks noChangeShapeType="1"/>
            </p:cNvSpPr>
            <p:nvPr/>
          </p:nvSpPr>
          <p:spPr bwMode="auto">
            <a:xfrm flipH="1">
              <a:off x="2498710" y="2671765"/>
              <a:ext cx="685800" cy="800100"/>
            </a:xfrm>
            <a:prstGeom prst="line">
              <a:avLst/>
            </a:prstGeom>
            <a:noFill/>
            <a:ln w="9525">
              <a:solidFill>
                <a:srgbClr val="000000"/>
              </a:solidFill>
              <a:prstDash val="dash"/>
              <a:round/>
              <a:headEnd/>
              <a:tailEnd/>
            </a:ln>
          </p:spPr>
          <p:txBody>
            <a:bodyPr/>
            <a:lstStyle/>
            <a:p>
              <a:endParaRPr lang="fr-FR"/>
            </a:p>
          </p:txBody>
        </p:sp>
        <p:sp>
          <p:nvSpPr>
            <p:cNvPr id="22585" name="Line 25"/>
            <p:cNvSpPr>
              <a:spLocks noChangeShapeType="1"/>
            </p:cNvSpPr>
            <p:nvPr/>
          </p:nvSpPr>
          <p:spPr bwMode="auto">
            <a:xfrm flipH="1">
              <a:off x="2843197" y="2671765"/>
              <a:ext cx="685800" cy="800100"/>
            </a:xfrm>
            <a:prstGeom prst="line">
              <a:avLst/>
            </a:prstGeom>
            <a:noFill/>
            <a:ln w="9525">
              <a:solidFill>
                <a:srgbClr val="000000"/>
              </a:solidFill>
              <a:round/>
              <a:headEnd/>
              <a:tailEnd/>
            </a:ln>
          </p:spPr>
          <p:txBody>
            <a:bodyPr/>
            <a:lstStyle/>
            <a:p>
              <a:endParaRPr lang="fr-FR"/>
            </a:p>
          </p:txBody>
        </p:sp>
        <p:sp>
          <p:nvSpPr>
            <p:cNvPr id="22586" name="Line 26"/>
            <p:cNvSpPr>
              <a:spLocks noChangeShapeType="1"/>
            </p:cNvSpPr>
            <p:nvPr/>
          </p:nvSpPr>
          <p:spPr bwMode="auto">
            <a:xfrm flipH="1">
              <a:off x="2433622" y="2281240"/>
              <a:ext cx="684213" cy="800100"/>
            </a:xfrm>
            <a:prstGeom prst="line">
              <a:avLst/>
            </a:prstGeom>
            <a:noFill/>
            <a:ln w="9525">
              <a:solidFill>
                <a:srgbClr val="000000"/>
              </a:solidFill>
              <a:round/>
              <a:headEnd type="stealth" w="med" len="med"/>
              <a:tailEnd type="stealth" w="med" len="med"/>
            </a:ln>
          </p:spPr>
          <p:txBody>
            <a:bodyPr/>
            <a:lstStyle/>
            <a:p>
              <a:endParaRPr lang="fr-FR"/>
            </a:p>
          </p:txBody>
        </p:sp>
        <p:sp>
          <p:nvSpPr>
            <p:cNvPr id="22587" name="Line 27"/>
            <p:cNvSpPr>
              <a:spLocks noChangeShapeType="1"/>
            </p:cNvSpPr>
            <p:nvPr/>
          </p:nvSpPr>
          <p:spPr bwMode="auto">
            <a:xfrm>
              <a:off x="2424097" y="3128965"/>
              <a:ext cx="0" cy="342900"/>
            </a:xfrm>
            <a:prstGeom prst="line">
              <a:avLst/>
            </a:prstGeom>
            <a:noFill/>
            <a:ln w="9525">
              <a:solidFill>
                <a:srgbClr val="000000"/>
              </a:solidFill>
              <a:round/>
              <a:headEnd type="stealth" w="med" len="med"/>
              <a:tailEnd type="stealth" w="med" len="med"/>
            </a:ln>
          </p:spPr>
          <p:txBody>
            <a:bodyPr/>
            <a:lstStyle/>
            <a:p>
              <a:endParaRPr lang="fr-FR"/>
            </a:p>
          </p:txBody>
        </p:sp>
        <p:sp>
          <p:nvSpPr>
            <p:cNvPr id="22588" name="Line 28"/>
            <p:cNvSpPr>
              <a:spLocks noChangeShapeType="1"/>
            </p:cNvSpPr>
            <p:nvPr/>
          </p:nvSpPr>
          <p:spPr bwMode="auto">
            <a:xfrm>
              <a:off x="2481247" y="3540128"/>
              <a:ext cx="342900" cy="0"/>
            </a:xfrm>
            <a:prstGeom prst="line">
              <a:avLst/>
            </a:prstGeom>
            <a:noFill/>
            <a:ln w="9525">
              <a:solidFill>
                <a:srgbClr val="000000"/>
              </a:solidFill>
              <a:round/>
              <a:headEnd type="stealth" w="med" len="med"/>
              <a:tailEnd type="stealth" w="med" len="med"/>
            </a:ln>
          </p:spPr>
          <p:txBody>
            <a:bodyPr/>
            <a:lstStyle/>
            <a:p>
              <a:endParaRPr lang="fr-FR"/>
            </a:p>
          </p:txBody>
        </p:sp>
        <p:sp>
          <p:nvSpPr>
            <p:cNvPr id="22589" name="Line 29"/>
            <p:cNvSpPr>
              <a:spLocks noChangeShapeType="1"/>
            </p:cNvSpPr>
            <p:nvPr/>
          </p:nvSpPr>
          <p:spPr bwMode="auto">
            <a:xfrm flipH="1">
              <a:off x="2500297" y="3357565"/>
              <a:ext cx="228600" cy="457200"/>
            </a:xfrm>
            <a:prstGeom prst="line">
              <a:avLst/>
            </a:prstGeom>
            <a:noFill/>
            <a:ln w="9525">
              <a:solidFill>
                <a:srgbClr val="000000"/>
              </a:solidFill>
              <a:round/>
              <a:headEnd/>
              <a:tailEnd type="triangle" w="med" len="med"/>
            </a:ln>
          </p:spPr>
          <p:txBody>
            <a:bodyPr/>
            <a:lstStyle/>
            <a:p>
              <a:endParaRPr lang="fr-FR"/>
            </a:p>
          </p:txBody>
        </p:sp>
        <p:sp>
          <p:nvSpPr>
            <p:cNvPr id="22590" name="Line 30"/>
            <p:cNvSpPr>
              <a:spLocks noChangeShapeType="1"/>
            </p:cNvSpPr>
            <p:nvPr/>
          </p:nvSpPr>
          <p:spPr bwMode="auto">
            <a:xfrm>
              <a:off x="2357422" y="3686178"/>
              <a:ext cx="114300" cy="0"/>
            </a:xfrm>
            <a:prstGeom prst="line">
              <a:avLst/>
            </a:prstGeom>
            <a:noFill/>
            <a:ln w="9525">
              <a:solidFill>
                <a:srgbClr val="000000"/>
              </a:solidFill>
              <a:round/>
              <a:headEnd/>
              <a:tailEnd type="stealth" w="med" len="med"/>
            </a:ln>
          </p:spPr>
          <p:txBody>
            <a:bodyPr/>
            <a:lstStyle/>
            <a:p>
              <a:endParaRPr lang="fr-FR"/>
            </a:p>
          </p:txBody>
        </p:sp>
        <p:sp>
          <p:nvSpPr>
            <p:cNvPr id="22591" name="ZoneTexte 86"/>
            <p:cNvSpPr txBox="1">
              <a:spLocks noChangeArrowheads="1"/>
            </p:cNvSpPr>
            <p:nvPr/>
          </p:nvSpPr>
          <p:spPr bwMode="auto">
            <a:xfrm>
              <a:off x="1357290" y="2571744"/>
              <a:ext cx="984565" cy="353943"/>
            </a:xfrm>
            <a:prstGeom prst="rect">
              <a:avLst/>
            </a:prstGeom>
            <a:noFill/>
            <a:ln w="9525">
              <a:noFill/>
              <a:miter lim="800000"/>
              <a:headEnd/>
              <a:tailEnd/>
            </a:ln>
          </p:spPr>
          <p:txBody>
            <a:bodyPr wrap="none">
              <a:spAutoFit/>
            </a:bodyPr>
            <a:lstStyle/>
            <a:p>
              <a:r>
                <a:rPr lang="fr-FR" sz="1700"/>
                <a:t>Circuit 1</a:t>
              </a:r>
            </a:p>
          </p:txBody>
        </p:sp>
        <p:sp>
          <p:nvSpPr>
            <p:cNvPr id="22592" name="ZoneTexte 88"/>
            <p:cNvSpPr txBox="1">
              <a:spLocks noChangeArrowheads="1"/>
            </p:cNvSpPr>
            <p:nvPr/>
          </p:nvSpPr>
          <p:spPr bwMode="auto">
            <a:xfrm>
              <a:off x="2500298" y="2360677"/>
              <a:ext cx="306494" cy="353943"/>
            </a:xfrm>
            <a:prstGeom prst="rect">
              <a:avLst/>
            </a:prstGeom>
            <a:noFill/>
            <a:ln w="9525">
              <a:noFill/>
              <a:miter lim="800000"/>
              <a:headEnd/>
              <a:tailEnd/>
            </a:ln>
          </p:spPr>
          <p:txBody>
            <a:bodyPr wrap="none">
              <a:spAutoFit/>
            </a:bodyPr>
            <a:lstStyle/>
            <a:p>
              <a:r>
                <a:rPr lang="fr-FR" sz="1700"/>
                <a:t>L</a:t>
              </a:r>
            </a:p>
          </p:txBody>
        </p:sp>
        <mc:AlternateContent xmlns:mc="http://schemas.openxmlformats.org/markup-compatibility/2006" xmlns:a14="http://schemas.microsoft.com/office/drawing/2010/main">
          <mc:Choice Requires="a14">
            <p:sp>
              <p:nvSpPr>
                <p:cNvPr id="22593" name="ZoneTexte 90"/>
                <p:cNvSpPr txBox="1">
                  <a:spLocks noChangeArrowheads="1"/>
                </p:cNvSpPr>
                <p:nvPr/>
              </p:nvSpPr>
              <p:spPr bwMode="auto">
                <a:xfrm>
                  <a:off x="2149381" y="3126573"/>
                  <a:ext cx="348173" cy="33854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sz="1600" i="1" dirty="0">
                            <a:latin typeface="Cambria Math" panose="02040503050406030204" pitchFamily="18" charset="0"/>
                          </a:rPr>
                          <m:t>ℓ</m:t>
                        </m:r>
                      </m:oMath>
                    </m:oMathPara>
                  </a14:m>
                  <a:endParaRPr lang="fr-FR" sz="1700" dirty="0"/>
                </a:p>
              </p:txBody>
            </p:sp>
          </mc:Choice>
          <mc:Fallback xmlns="">
            <p:sp>
              <p:nvSpPr>
                <p:cNvPr id="22593" name="ZoneTexte 90"/>
                <p:cNvSpPr txBox="1">
                  <a:spLocks noRot="1" noChangeAspect="1" noMove="1" noResize="1" noEditPoints="1" noAdjustHandles="1" noChangeArrowheads="1" noChangeShapeType="1" noTextEdit="1"/>
                </p:cNvSpPr>
                <p:nvPr/>
              </p:nvSpPr>
              <p:spPr bwMode="auto">
                <a:xfrm>
                  <a:off x="2149381" y="3126573"/>
                  <a:ext cx="348173" cy="338540"/>
                </a:xfrm>
                <a:prstGeom prst="rect">
                  <a:avLst/>
                </a:prstGeom>
                <a:blipFill>
                  <a:blip r:embed="rId3"/>
                  <a:stretch>
                    <a:fillRect/>
                  </a:stretch>
                </a:blipFill>
                <a:ln w="9525">
                  <a:noFill/>
                  <a:miter lim="800000"/>
                  <a:headEnd/>
                  <a:tailEnd/>
                </a:ln>
              </p:spPr>
              <p:txBody>
                <a:bodyPr/>
                <a:lstStyle/>
                <a:p>
                  <a:r>
                    <a:rPr lang="fr-FR">
                      <a:noFill/>
                    </a:rPr>
                    <a:t> </a:t>
                  </a:r>
                </a:p>
              </p:txBody>
            </p:sp>
          </mc:Fallback>
        </mc:AlternateContent>
        <p:sp>
          <p:nvSpPr>
            <p:cNvPr id="22594" name="ZoneTexte 92"/>
            <p:cNvSpPr txBox="1">
              <a:spLocks noChangeArrowheads="1"/>
            </p:cNvSpPr>
            <p:nvPr/>
          </p:nvSpPr>
          <p:spPr bwMode="auto">
            <a:xfrm>
              <a:off x="2549666" y="3503685"/>
              <a:ext cx="306494" cy="353943"/>
            </a:xfrm>
            <a:prstGeom prst="rect">
              <a:avLst/>
            </a:prstGeom>
            <a:noFill/>
            <a:ln w="9525">
              <a:noFill/>
              <a:miter lim="800000"/>
              <a:headEnd/>
              <a:tailEnd/>
            </a:ln>
          </p:spPr>
          <p:txBody>
            <a:bodyPr wrap="none">
              <a:spAutoFit/>
            </a:bodyPr>
            <a:lstStyle/>
            <a:p>
              <a:r>
                <a:rPr lang="fr-FR" sz="1700"/>
                <a:t>d</a:t>
              </a:r>
            </a:p>
          </p:txBody>
        </p:sp>
        <p:sp>
          <p:nvSpPr>
            <p:cNvPr id="22595" name="ZoneTexte 94"/>
            <p:cNvSpPr txBox="1">
              <a:spLocks noChangeArrowheads="1"/>
            </p:cNvSpPr>
            <p:nvPr/>
          </p:nvSpPr>
          <p:spPr bwMode="auto">
            <a:xfrm>
              <a:off x="2245320" y="3643314"/>
              <a:ext cx="330540" cy="353943"/>
            </a:xfrm>
            <a:prstGeom prst="rect">
              <a:avLst/>
            </a:prstGeom>
            <a:noFill/>
            <a:ln w="9525">
              <a:noFill/>
              <a:miter lim="800000"/>
              <a:headEnd/>
              <a:tailEnd/>
            </a:ln>
          </p:spPr>
          <p:txBody>
            <a:bodyPr wrap="none">
              <a:spAutoFit/>
            </a:bodyPr>
            <a:lstStyle/>
            <a:p>
              <a:r>
                <a:rPr lang="fr-FR" sz="1700"/>
                <a:t>B</a:t>
              </a:r>
            </a:p>
          </p:txBody>
        </p:sp>
        <p:sp>
          <p:nvSpPr>
            <p:cNvPr id="22596" name="Rectangle 96"/>
            <p:cNvSpPr>
              <a:spLocks noChangeArrowheads="1"/>
            </p:cNvSpPr>
            <p:nvPr/>
          </p:nvSpPr>
          <p:spPr bwMode="auto">
            <a:xfrm>
              <a:off x="1428728" y="3000372"/>
              <a:ext cx="518091" cy="369332"/>
            </a:xfrm>
            <a:prstGeom prst="rect">
              <a:avLst/>
            </a:prstGeom>
            <a:noFill/>
            <a:ln w="9525">
              <a:noFill/>
              <a:miter lim="800000"/>
              <a:headEnd/>
              <a:tailEnd/>
            </a:ln>
          </p:spPr>
          <p:txBody>
            <a:bodyPr wrap="none">
              <a:spAutoFit/>
            </a:bodyPr>
            <a:lstStyle/>
            <a:p>
              <a:r>
                <a:rPr lang="de-DE" i="1"/>
                <a:t>P</a:t>
              </a:r>
              <a:r>
                <a:rPr lang="de-DE" i="1" baseline="-25000"/>
                <a:t>F1</a:t>
              </a:r>
              <a:endParaRPr lang="fr-FR"/>
            </a:p>
          </p:txBody>
        </p:sp>
      </p:grpSp>
      <p:grpSp>
        <p:nvGrpSpPr>
          <p:cNvPr id="4" name="Groupe 101"/>
          <p:cNvGrpSpPr>
            <a:grpSpLocks/>
          </p:cNvGrpSpPr>
          <p:nvPr/>
        </p:nvGrpSpPr>
        <p:grpSpPr bwMode="auto">
          <a:xfrm>
            <a:off x="5398343" y="4564087"/>
            <a:ext cx="2000250" cy="1673225"/>
            <a:chOff x="5286380" y="2324103"/>
            <a:chExt cx="2000264" cy="1673154"/>
          </a:xfrm>
        </p:grpSpPr>
        <p:sp>
          <p:nvSpPr>
            <p:cNvPr id="22552" name="ZoneTexte 95"/>
            <p:cNvSpPr txBox="1">
              <a:spLocks noChangeArrowheads="1"/>
            </p:cNvSpPr>
            <p:nvPr/>
          </p:nvSpPr>
          <p:spPr bwMode="auto">
            <a:xfrm>
              <a:off x="6001652" y="3643314"/>
              <a:ext cx="330540" cy="353943"/>
            </a:xfrm>
            <a:prstGeom prst="rect">
              <a:avLst/>
            </a:prstGeom>
            <a:noFill/>
            <a:ln w="9525">
              <a:noFill/>
              <a:miter lim="800000"/>
              <a:headEnd/>
              <a:tailEnd/>
            </a:ln>
          </p:spPr>
          <p:txBody>
            <a:bodyPr wrap="none">
              <a:spAutoFit/>
            </a:bodyPr>
            <a:lstStyle/>
            <a:p>
              <a:r>
                <a:rPr lang="fr-FR" sz="1700"/>
                <a:t>B</a:t>
              </a:r>
            </a:p>
          </p:txBody>
        </p:sp>
        <p:grpSp>
          <p:nvGrpSpPr>
            <p:cNvPr id="22553" name="Groupe 100"/>
            <p:cNvGrpSpPr>
              <a:grpSpLocks/>
            </p:cNvGrpSpPr>
            <p:nvPr/>
          </p:nvGrpSpPr>
          <p:grpSpPr bwMode="auto">
            <a:xfrm>
              <a:off x="5286380" y="2324103"/>
              <a:ext cx="2000264" cy="1533525"/>
              <a:chOff x="5286380" y="2324103"/>
              <a:chExt cx="2000264" cy="1533525"/>
            </a:xfrm>
          </p:grpSpPr>
          <p:sp>
            <p:nvSpPr>
              <p:cNvPr id="22554" name="Rectangle 31"/>
              <p:cNvSpPr>
                <a:spLocks noChangeArrowheads="1"/>
              </p:cNvSpPr>
              <p:nvPr/>
            </p:nvSpPr>
            <p:spPr bwMode="auto">
              <a:xfrm>
                <a:off x="6257944" y="3171828"/>
                <a:ext cx="342900" cy="342900"/>
              </a:xfrm>
              <a:prstGeom prst="rect">
                <a:avLst/>
              </a:prstGeom>
              <a:solidFill>
                <a:srgbClr val="FFFFFF"/>
              </a:solidFill>
              <a:ln w="9525">
                <a:solidFill>
                  <a:srgbClr val="000000"/>
                </a:solidFill>
                <a:miter lim="800000"/>
                <a:headEnd/>
                <a:tailEnd/>
              </a:ln>
            </p:spPr>
            <p:txBody>
              <a:bodyPr/>
              <a:lstStyle/>
              <a:p>
                <a:endParaRPr lang="fr-FR"/>
              </a:p>
            </p:txBody>
          </p:sp>
          <p:sp>
            <p:nvSpPr>
              <p:cNvPr id="22555" name="Line 32"/>
              <p:cNvSpPr>
                <a:spLocks noChangeShapeType="1"/>
              </p:cNvSpPr>
              <p:nvPr/>
            </p:nvSpPr>
            <p:spPr bwMode="auto">
              <a:xfrm flipV="1">
                <a:off x="6257944" y="2371728"/>
                <a:ext cx="685800" cy="800100"/>
              </a:xfrm>
              <a:prstGeom prst="line">
                <a:avLst/>
              </a:prstGeom>
              <a:noFill/>
              <a:ln w="9525">
                <a:solidFill>
                  <a:srgbClr val="000000"/>
                </a:solidFill>
                <a:round/>
                <a:headEnd/>
                <a:tailEnd/>
              </a:ln>
            </p:spPr>
            <p:txBody>
              <a:bodyPr/>
              <a:lstStyle/>
              <a:p>
                <a:endParaRPr lang="fr-FR"/>
              </a:p>
            </p:txBody>
          </p:sp>
          <p:sp>
            <p:nvSpPr>
              <p:cNvPr id="22556" name="Line 33"/>
              <p:cNvSpPr>
                <a:spLocks noChangeShapeType="1"/>
              </p:cNvSpPr>
              <p:nvPr/>
            </p:nvSpPr>
            <p:spPr bwMode="auto">
              <a:xfrm>
                <a:off x="6943744" y="2381253"/>
                <a:ext cx="0" cy="342900"/>
              </a:xfrm>
              <a:prstGeom prst="line">
                <a:avLst/>
              </a:prstGeom>
              <a:noFill/>
              <a:ln w="9525">
                <a:solidFill>
                  <a:srgbClr val="000000"/>
                </a:solidFill>
                <a:prstDash val="dash"/>
                <a:round/>
                <a:headEnd/>
                <a:tailEnd/>
              </a:ln>
            </p:spPr>
            <p:txBody>
              <a:bodyPr/>
              <a:lstStyle/>
              <a:p>
                <a:endParaRPr lang="fr-FR"/>
              </a:p>
            </p:txBody>
          </p:sp>
          <p:sp>
            <p:nvSpPr>
              <p:cNvPr id="22557" name="Line 34"/>
              <p:cNvSpPr>
                <a:spLocks noChangeShapeType="1"/>
              </p:cNvSpPr>
              <p:nvPr/>
            </p:nvSpPr>
            <p:spPr bwMode="auto">
              <a:xfrm>
                <a:off x="7286644" y="2381253"/>
                <a:ext cx="0" cy="342900"/>
              </a:xfrm>
              <a:prstGeom prst="line">
                <a:avLst/>
              </a:prstGeom>
              <a:noFill/>
              <a:ln w="9525">
                <a:solidFill>
                  <a:srgbClr val="000000"/>
                </a:solidFill>
                <a:round/>
                <a:headEnd/>
                <a:tailEnd/>
              </a:ln>
            </p:spPr>
            <p:txBody>
              <a:bodyPr/>
              <a:lstStyle/>
              <a:p>
                <a:endParaRPr lang="fr-FR"/>
              </a:p>
            </p:txBody>
          </p:sp>
          <p:sp>
            <p:nvSpPr>
              <p:cNvPr id="22558" name="Line 35"/>
              <p:cNvSpPr>
                <a:spLocks noChangeShapeType="1"/>
              </p:cNvSpPr>
              <p:nvPr/>
            </p:nvSpPr>
            <p:spPr bwMode="auto">
              <a:xfrm rot="5400000">
                <a:off x="7104875" y="2542384"/>
                <a:ext cx="1588" cy="342900"/>
              </a:xfrm>
              <a:prstGeom prst="line">
                <a:avLst/>
              </a:prstGeom>
              <a:noFill/>
              <a:ln w="9525">
                <a:solidFill>
                  <a:srgbClr val="000000"/>
                </a:solidFill>
                <a:prstDash val="dash"/>
                <a:round/>
                <a:headEnd/>
                <a:tailEnd/>
              </a:ln>
            </p:spPr>
            <p:txBody>
              <a:bodyPr/>
              <a:lstStyle/>
              <a:p>
                <a:endParaRPr lang="fr-FR"/>
              </a:p>
            </p:txBody>
          </p:sp>
          <p:sp>
            <p:nvSpPr>
              <p:cNvPr id="22559" name="Line 36"/>
              <p:cNvSpPr>
                <a:spLocks noChangeShapeType="1"/>
              </p:cNvSpPr>
              <p:nvPr/>
            </p:nvSpPr>
            <p:spPr bwMode="auto">
              <a:xfrm rot="5400000">
                <a:off x="7115194" y="2209803"/>
                <a:ext cx="0" cy="342900"/>
              </a:xfrm>
              <a:prstGeom prst="line">
                <a:avLst/>
              </a:prstGeom>
              <a:noFill/>
              <a:ln w="9525">
                <a:solidFill>
                  <a:srgbClr val="000000"/>
                </a:solidFill>
                <a:round/>
                <a:headEnd/>
                <a:tailEnd/>
              </a:ln>
            </p:spPr>
            <p:txBody>
              <a:bodyPr/>
              <a:lstStyle/>
              <a:p>
                <a:endParaRPr lang="fr-FR"/>
              </a:p>
            </p:txBody>
          </p:sp>
          <p:sp>
            <p:nvSpPr>
              <p:cNvPr id="22560" name="Line 37"/>
              <p:cNvSpPr>
                <a:spLocks noChangeShapeType="1"/>
              </p:cNvSpPr>
              <p:nvPr/>
            </p:nvSpPr>
            <p:spPr bwMode="auto">
              <a:xfrm flipH="1">
                <a:off x="6600844" y="2714628"/>
                <a:ext cx="685800" cy="800100"/>
              </a:xfrm>
              <a:prstGeom prst="line">
                <a:avLst/>
              </a:prstGeom>
              <a:noFill/>
              <a:ln w="9525">
                <a:solidFill>
                  <a:srgbClr val="000000"/>
                </a:solidFill>
                <a:round/>
                <a:headEnd/>
                <a:tailEnd/>
              </a:ln>
            </p:spPr>
            <p:txBody>
              <a:bodyPr/>
              <a:lstStyle/>
              <a:p>
                <a:endParaRPr lang="fr-FR"/>
              </a:p>
            </p:txBody>
          </p:sp>
          <p:sp>
            <p:nvSpPr>
              <p:cNvPr id="22561" name="Line 38"/>
              <p:cNvSpPr>
                <a:spLocks noChangeShapeType="1"/>
              </p:cNvSpPr>
              <p:nvPr/>
            </p:nvSpPr>
            <p:spPr bwMode="auto">
              <a:xfrm flipH="1">
                <a:off x="6191269" y="2324103"/>
                <a:ext cx="684213" cy="800100"/>
              </a:xfrm>
              <a:prstGeom prst="line">
                <a:avLst/>
              </a:prstGeom>
              <a:noFill/>
              <a:ln w="9525">
                <a:solidFill>
                  <a:srgbClr val="000000"/>
                </a:solidFill>
                <a:round/>
                <a:headEnd type="stealth" w="med" len="med"/>
                <a:tailEnd type="stealth" w="med" len="med"/>
              </a:ln>
            </p:spPr>
            <p:txBody>
              <a:bodyPr/>
              <a:lstStyle/>
              <a:p>
                <a:endParaRPr lang="fr-FR"/>
              </a:p>
            </p:txBody>
          </p:sp>
          <p:sp>
            <p:nvSpPr>
              <p:cNvPr id="22562" name="Line 39"/>
              <p:cNvSpPr>
                <a:spLocks noChangeShapeType="1"/>
              </p:cNvSpPr>
              <p:nvPr/>
            </p:nvSpPr>
            <p:spPr bwMode="auto">
              <a:xfrm>
                <a:off x="6238894" y="3552828"/>
                <a:ext cx="342900" cy="0"/>
              </a:xfrm>
              <a:prstGeom prst="line">
                <a:avLst/>
              </a:prstGeom>
              <a:noFill/>
              <a:ln w="9525">
                <a:solidFill>
                  <a:srgbClr val="000000"/>
                </a:solidFill>
                <a:round/>
                <a:headEnd type="stealth" w="med" len="med"/>
                <a:tailEnd type="stealth" w="med" len="med"/>
              </a:ln>
            </p:spPr>
            <p:txBody>
              <a:bodyPr/>
              <a:lstStyle/>
              <a:p>
                <a:endParaRPr lang="fr-FR"/>
              </a:p>
            </p:txBody>
          </p:sp>
          <p:sp>
            <p:nvSpPr>
              <p:cNvPr id="22563" name="Line 40"/>
              <p:cNvSpPr>
                <a:spLocks noChangeShapeType="1"/>
              </p:cNvSpPr>
              <p:nvPr/>
            </p:nvSpPr>
            <p:spPr bwMode="auto">
              <a:xfrm flipH="1">
                <a:off x="6257944" y="3400428"/>
                <a:ext cx="228600" cy="457200"/>
              </a:xfrm>
              <a:prstGeom prst="line">
                <a:avLst/>
              </a:prstGeom>
              <a:noFill/>
              <a:ln w="9525">
                <a:solidFill>
                  <a:srgbClr val="000000"/>
                </a:solidFill>
                <a:round/>
                <a:headEnd/>
                <a:tailEnd type="triangle" w="med" len="med"/>
              </a:ln>
            </p:spPr>
            <p:txBody>
              <a:bodyPr/>
              <a:lstStyle/>
              <a:p>
                <a:endParaRPr lang="fr-FR"/>
              </a:p>
            </p:txBody>
          </p:sp>
          <p:sp>
            <p:nvSpPr>
              <p:cNvPr id="22564" name="Line 41"/>
              <p:cNvSpPr>
                <a:spLocks noChangeShapeType="1"/>
              </p:cNvSpPr>
              <p:nvPr/>
            </p:nvSpPr>
            <p:spPr bwMode="auto">
              <a:xfrm>
                <a:off x="6134119" y="3689353"/>
                <a:ext cx="114300" cy="0"/>
              </a:xfrm>
              <a:prstGeom prst="line">
                <a:avLst/>
              </a:prstGeom>
              <a:noFill/>
              <a:ln w="9525">
                <a:solidFill>
                  <a:srgbClr val="000000"/>
                </a:solidFill>
                <a:round/>
                <a:headEnd/>
                <a:tailEnd type="stealth" w="med" len="med"/>
              </a:ln>
            </p:spPr>
            <p:txBody>
              <a:bodyPr/>
              <a:lstStyle/>
              <a:p>
                <a:endParaRPr lang="fr-FR"/>
              </a:p>
            </p:txBody>
          </p:sp>
          <p:sp>
            <p:nvSpPr>
              <p:cNvPr id="22565" name="Line 42"/>
              <p:cNvSpPr>
                <a:spLocks noChangeShapeType="1"/>
              </p:cNvSpPr>
              <p:nvPr/>
            </p:nvSpPr>
            <p:spPr bwMode="auto">
              <a:xfrm flipH="1">
                <a:off x="6600844" y="2371728"/>
                <a:ext cx="685800" cy="800100"/>
              </a:xfrm>
              <a:prstGeom prst="line">
                <a:avLst/>
              </a:prstGeom>
              <a:noFill/>
              <a:ln w="9525">
                <a:solidFill>
                  <a:srgbClr val="000000"/>
                </a:solidFill>
                <a:round/>
                <a:headEnd/>
                <a:tailEnd/>
              </a:ln>
            </p:spPr>
            <p:txBody>
              <a:bodyPr/>
              <a:lstStyle/>
              <a:p>
                <a:endParaRPr lang="fr-FR"/>
              </a:p>
            </p:txBody>
          </p:sp>
          <p:sp>
            <p:nvSpPr>
              <p:cNvPr id="22566" name="Line 43"/>
              <p:cNvSpPr>
                <a:spLocks noChangeShapeType="1"/>
              </p:cNvSpPr>
              <p:nvPr/>
            </p:nvSpPr>
            <p:spPr bwMode="auto">
              <a:xfrm flipH="1">
                <a:off x="6256357" y="2714628"/>
                <a:ext cx="685800" cy="800100"/>
              </a:xfrm>
              <a:prstGeom prst="line">
                <a:avLst/>
              </a:prstGeom>
              <a:noFill/>
              <a:ln w="9525">
                <a:solidFill>
                  <a:srgbClr val="000000"/>
                </a:solidFill>
                <a:prstDash val="dash"/>
                <a:round/>
                <a:headEnd/>
                <a:tailEnd/>
              </a:ln>
            </p:spPr>
            <p:txBody>
              <a:bodyPr/>
              <a:lstStyle/>
              <a:p>
                <a:endParaRPr lang="fr-FR"/>
              </a:p>
            </p:txBody>
          </p:sp>
          <p:sp>
            <p:nvSpPr>
              <p:cNvPr id="22567" name="Line 44"/>
              <p:cNvSpPr>
                <a:spLocks noChangeShapeType="1"/>
              </p:cNvSpPr>
              <p:nvPr/>
            </p:nvSpPr>
            <p:spPr bwMode="auto">
              <a:xfrm rot="5400000">
                <a:off x="6428600" y="3066259"/>
                <a:ext cx="1588" cy="342900"/>
              </a:xfrm>
              <a:prstGeom prst="line">
                <a:avLst/>
              </a:prstGeom>
              <a:noFill/>
              <a:ln w="9525">
                <a:solidFill>
                  <a:srgbClr val="000000"/>
                </a:solidFill>
                <a:round/>
                <a:headEnd/>
                <a:tailEnd/>
              </a:ln>
            </p:spPr>
            <p:txBody>
              <a:bodyPr/>
              <a:lstStyle/>
              <a:p>
                <a:endParaRPr lang="fr-FR"/>
              </a:p>
            </p:txBody>
          </p:sp>
          <p:sp>
            <p:nvSpPr>
              <p:cNvPr id="22568" name="Line 45"/>
              <p:cNvSpPr>
                <a:spLocks noChangeShapeType="1"/>
              </p:cNvSpPr>
              <p:nvPr/>
            </p:nvSpPr>
            <p:spPr bwMode="auto">
              <a:xfrm rot="5400000">
                <a:off x="6428600" y="3247234"/>
                <a:ext cx="1588" cy="342900"/>
              </a:xfrm>
              <a:prstGeom prst="line">
                <a:avLst/>
              </a:prstGeom>
              <a:noFill/>
              <a:ln w="9525">
                <a:solidFill>
                  <a:srgbClr val="000000"/>
                </a:solidFill>
                <a:round/>
                <a:headEnd/>
                <a:tailEnd/>
              </a:ln>
            </p:spPr>
            <p:txBody>
              <a:bodyPr/>
              <a:lstStyle/>
              <a:p>
                <a:endParaRPr lang="fr-FR"/>
              </a:p>
            </p:txBody>
          </p:sp>
          <p:sp>
            <p:nvSpPr>
              <p:cNvPr id="22569" name="Line 46"/>
              <p:cNvSpPr>
                <a:spLocks noChangeShapeType="1"/>
              </p:cNvSpPr>
              <p:nvPr/>
            </p:nvSpPr>
            <p:spPr bwMode="auto">
              <a:xfrm rot="5400000">
                <a:off x="6429394" y="3152778"/>
                <a:ext cx="0" cy="342900"/>
              </a:xfrm>
              <a:prstGeom prst="line">
                <a:avLst/>
              </a:prstGeom>
              <a:noFill/>
              <a:ln w="9525">
                <a:solidFill>
                  <a:srgbClr val="000000"/>
                </a:solidFill>
                <a:round/>
                <a:headEnd/>
                <a:tailEnd/>
              </a:ln>
            </p:spPr>
            <p:txBody>
              <a:bodyPr/>
              <a:lstStyle/>
              <a:p>
                <a:endParaRPr lang="fr-FR"/>
              </a:p>
            </p:txBody>
          </p:sp>
          <p:sp>
            <p:nvSpPr>
              <p:cNvPr id="22570" name="Line 47"/>
              <p:cNvSpPr>
                <a:spLocks noChangeShapeType="1"/>
              </p:cNvSpPr>
              <p:nvPr/>
            </p:nvSpPr>
            <p:spPr bwMode="auto">
              <a:xfrm flipH="1">
                <a:off x="6591319" y="2628903"/>
                <a:ext cx="685800" cy="800100"/>
              </a:xfrm>
              <a:prstGeom prst="line">
                <a:avLst/>
              </a:prstGeom>
              <a:noFill/>
              <a:ln w="9525">
                <a:solidFill>
                  <a:srgbClr val="000000"/>
                </a:solidFill>
                <a:round/>
                <a:headEnd/>
                <a:tailEnd/>
              </a:ln>
            </p:spPr>
            <p:txBody>
              <a:bodyPr/>
              <a:lstStyle/>
              <a:p>
                <a:endParaRPr lang="fr-FR"/>
              </a:p>
            </p:txBody>
          </p:sp>
          <p:sp>
            <p:nvSpPr>
              <p:cNvPr id="22571" name="Line 48"/>
              <p:cNvSpPr>
                <a:spLocks noChangeShapeType="1"/>
              </p:cNvSpPr>
              <p:nvPr/>
            </p:nvSpPr>
            <p:spPr bwMode="auto">
              <a:xfrm flipH="1">
                <a:off x="6591319" y="2533653"/>
                <a:ext cx="685800" cy="800100"/>
              </a:xfrm>
              <a:prstGeom prst="line">
                <a:avLst/>
              </a:prstGeom>
              <a:noFill/>
              <a:ln w="9525">
                <a:solidFill>
                  <a:srgbClr val="000000"/>
                </a:solidFill>
                <a:round/>
                <a:headEnd/>
                <a:tailEnd/>
              </a:ln>
            </p:spPr>
            <p:txBody>
              <a:bodyPr/>
              <a:lstStyle/>
              <a:p>
                <a:endParaRPr lang="fr-FR"/>
              </a:p>
            </p:txBody>
          </p:sp>
          <p:sp>
            <p:nvSpPr>
              <p:cNvPr id="22572" name="Line 49"/>
              <p:cNvSpPr>
                <a:spLocks noChangeShapeType="1"/>
              </p:cNvSpPr>
              <p:nvPr/>
            </p:nvSpPr>
            <p:spPr bwMode="auto">
              <a:xfrm flipH="1">
                <a:off x="6600844" y="2438403"/>
                <a:ext cx="685800" cy="800100"/>
              </a:xfrm>
              <a:prstGeom prst="line">
                <a:avLst/>
              </a:prstGeom>
              <a:noFill/>
              <a:ln w="9525">
                <a:solidFill>
                  <a:srgbClr val="000000"/>
                </a:solidFill>
                <a:round/>
                <a:headEnd/>
                <a:tailEnd/>
              </a:ln>
            </p:spPr>
            <p:txBody>
              <a:bodyPr/>
              <a:lstStyle/>
              <a:p>
                <a:endParaRPr lang="fr-FR"/>
              </a:p>
            </p:txBody>
          </p:sp>
          <p:sp>
            <p:nvSpPr>
              <p:cNvPr id="22573" name="Line 50"/>
              <p:cNvSpPr>
                <a:spLocks noChangeShapeType="1"/>
              </p:cNvSpPr>
              <p:nvPr/>
            </p:nvSpPr>
            <p:spPr bwMode="auto">
              <a:xfrm>
                <a:off x="6172219" y="3009903"/>
                <a:ext cx="0" cy="228600"/>
              </a:xfrm>
              <a:prstGeom prst="line">
                <a:avLst/>
              </a:prstGeom>
              <a:noFill/>
              <a:ln w="9525">
                <a:solidFill>
                  <a:srgbClr val="000000"/>
                </a:solidFill>
                <a:round/>
                <a:headEnd/>
                <a:tailEnd type="triangle" w="med" len="med"/>
              </a:ln>
            </p:spPr>
            <p:txBody>
              <a:bodyPr/>
              <a:lstStyle/>
              <a:p>
                <a:endParaRPr lang="fr-FR"/>
              </a:p>
            </p:txBody>
          </p:sp>
          <p:sp>
            <p:nvSpPr>
              <p:cNvPr id="22574" name="Line 51"/>
              <p:cNvSpPr>
                <a:spLocks noChangeShapeType="1"/>
              </p:cNvSpPr>
              <p:nvPr/>
            </p:nvSpPr>
            <p:spPr bwMode="auto">
              <a:xfrm flipV="1">
                <a:off x="6172219" y="3314703"/>
                <a:ext cx="0" cy="228600"/>
              </a:xfrm>
              <a:prstGeom prst="line">
                <a:avLst/>
              </a:prstGeom>
              <a:noFill/>
              <a:ln w="9525">
                <a:solidFill>
                  <a:srgbClr val="000000"/>
                </a:solidFill>
                <a:round/>
                <a:headEnd/>
                <a:tailEnd type="triangle" w="med" len="med"/>
              </a:ln>
            </p:spPr>
            <p:txBody>
              <a:bodyPr/>
              <a:lstStyle/>
              <a:p>
                <a:endParaRPr lang="fr-FR"/>
              </a:p>
            </p:txBody>
          </p:sp>
          <p:sp>
            <p:nvSpPr>
              <p:cNvPr id="22575" name="ZoneTexte 87"/>
              <p:cNvSpPr txBox="1">
                <a:spLocks noChangeArrowheads="1"/>
              </p:cNvSpPr>
              <p:nvPr/>
            </p:nvSpPr>
            <p:spPr bwMode="auto">
              <a:xfrm>
                <a:off x="5357818" y="2571744"/>
                <a:ext cx="984565" cy="353943"/>
              </a:xfrm>
              <a:prstGeom prst="rect">
                <a:avLst/>
              </a:prstGeom>
              <a:noFill/>
              <a:ln w="9525">
                <a:noFill/>
                <a:miter lim="800000"/>
                <a:headEnd/>
                <a:tailEnd/>
              </a:ln>
            </p:spPr>
            <p:txBody>
              <a:bodyPr wrap="none">
                <a:spAutoFit/>
              </a:bodyPr>
              <a:lstStyle/>
              <a:p>
                <a:r>
                  <a:rPr lang="fr-FR" sz="1700"/>
                  <a:t>Circuit 2</a:t>
                </a:r>
              </a:p>
            </p:txBody>
          </p:sp>
          <p:sp>
            <p:nvSpPr>
              <p:cNvPr id="22576" name="ZoneTexte 89"/>
              <p:cNvSpPr txBox="1">
                <a:spLocks noChangeArrowheads="1"/>
              </p:cNvSpPr>
              <p:nvPr/>
            </p:nvSpPr>
            <p:spPr bwMode="auto">
              <a:xfrm>
                <a:off x="6395767" y="2357430"/>
                <a:ext cx="306494" cy="353943"/>
              </a:xfrm>
              <a:prstGeom prst="rect">
                <a:avLst/>
              </a:prstGeom>
              <a:noFill/>
              <a:ln w="9525">
                <a:noFill/>
                <a:miter lim="800000"/>
                <a:headEnd/>
                <a:tailEnd/>
              </a:ln>
            </p:spPr>
            <p:txBody>
              <a:bodyPr wrap="none">
                <a:spAutoFit/>
              </a:bodyPr>
              <a:lstStyle/>
              <a:p>
                <a:r>
                  <a:rPr lang="fr-FR" sz="1700"/>
                  <a:t>L</a:t>
                </a:r>
              </a:p>
            </p:txBody>
          </p:sp>
          <p:sp>
            <p:nvSpPr>
              <p:cNvPr id="22577" name="ZoneTexte 91"/>
              <p:cNvSpPr txBox="1">
                <a:spLocks noChangeArrowheads="1"/>
              </p:cNvSpPr>
              <p:nvPr/>
            </p:nvSpPr>
            <p:spPr bwMode="auto">
              <a:xfrm>
                <a:off x="5960096" y="3084689"/>
                <a:ext cx="306494" cy="353943"/>
              </a:xfrm>
              <a:prstGeom prst="rect">
                <a:avLst/>
              </a:prstGeom>
              <a:noFill/>
              <a:ln w="9525">
                <a:noFill/>
                <a:miter lim="800000"/>
                <a:headEnd/>
                <a:tailEnd/>
              </a:ln>
            </p:spPr>
            <p:txBody>
              <a:bodyPr wrap="none">
                <a:spAutoFit/>
              </a:bodyPr>
              <a:lstStyle/>
              <a:p>
                <a:r>
                  <a:rPr lang="fr-FR" sz="1700"/>
                  <a:t>e</a:t>
                </a:r>
              </a:p>
            </p:txBody>
          </p:sp>
          <p:sp>
            <p:nvSpPr>
              <p:cNvPr id="22578" name="ZoneTexte 93"/>
              <p:cNvSpPr txBox="1">
                <a:spLocks noChangeArrowheads="1"/>
              </p:cNvSpPr>
              <p:nvPr/>
            </p:nvSpPr>
            <p:spPr bwMode="auto">
              <a:xfrm>
                <a:off x="6337208" y="3503685"/>
                <a:ext cx="306494" cy="353943"/>
              </a:xfrm>
              <a:prstGeom prst="rect">
                <a:avLst/>
              </a:prstGeom>
              <a:noFill/>
              <a:ln w="9525">
                <a:noFill/>
                <a:miter lim="800000"/>
                <a:headEnd/>
                <a:tailEnd/>
              </a:ln>
            </p:spPr>
            <p:txBody>
              <a:bodyPr wrap="none">
                <a:spAutoFit/>
              </a:bodyPr>
              <a:lstStyle/>
              <a:p>
                <a:r>
                  <a:rPr lang="fr-FR" sz="1700"/>
                  <a:t>d</a:t>
                </a:r>
              </a:p>
            </p:txBody>
          </p:sp>
          <p:sp>
            <p:nvSpPr>
              <p:cNvPr id="22579" name="Rectangle 97"/>
              <p:cNvSpPr>
                <a:spLocks noChangeArrowheads="1"/>
              </p:cNvSpPr>
              <p:nvPr/>
            </p:nvSpPr>
            <p:spPr bwMode="auto">
              <a:xfrm>
                <a:off x="5286380" y="2928934"/>
                <a:ext cx="518091" cy="369332"/>
              </a:xfrm>
              <a:prstGeom prst="rect">
                <a:avLst/>
              </a:prstGeom>
              <a:noFill/>
              <a:ln w="9525">
                <a:noFill/>
                <a:miter lim="800000"/>
                <a:headEnd/>
                <a:tailEnd/>
              </a:ln>
            </p:spPr>
            <p:txBody>
              <a:bodyPr wrap="none">
                <a:spAutoFit/>
              </a:bodyPr>
              <a:lstStyle/>
              <a:p>
                <a:r>
                  <a:rPr lang="de-DE" i="1"/>
                  <a:t>P</a:t>
                </a:r>
                <a:r>
                  <a:rPr lang="de-DE" i="1" baseline="-25000"/>
                  <a:t>F2</a:t>
                </a:r>
                <a:endParaRPr lang="fr-FR"/>
              </a:p>
            </p:txBody>
          </p:sp>
        </p:grpSp>
      </p:grpSp>
      <p:sp>
        <p:nvSpPr>
          <p:cNvPr id="3" name="Slide Number Placeholder 2">
            <a:extLst>
              <a:ext uri="{FF2B5EF4-FFF2-40B4-BE49-F238E27FC236}">
                <a16:creationId xmlns:a16="http://schemas.microsoft.com/office/drawing/2014/main" id="{B20841DE-6DCC-4B4B-95D4-354D33ED541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34</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checkerboard(across)">
                                      <p:cBhvr>
                                        <p:cTn id="7" dur="500"/>
                                        <p:tgtEl>
                                          <p:spTgt spid="2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532">
                                            <p:txEl>
                                              <p:pRg st="2" end="2"/>
                                            </p:txEl>
                                          </p:spTgt>
                                        </p:tgtEl>
                                        <p:attrNameLst>
                                          <p:attrName>style.visibility</p:attrName>
                                        </p:attrNameLst>
                                      </p:cBhvr>
                                      <p:to>
                                        <p:strVal val="visible"/>
                                      </p:to>
                                    </p:set>
                                    <p:animEffect transition="in" filter="checkerboard(across)">
                                      <p:cBhvr>
                                        <p:cTn id="12" dur="500"/>
                                        <p:tgtEl>
                                          <p:spTgt spid="2253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532">
                                            <p:txEl>
                                              <p:pRg st="3" end="3"/>
                                            </p:txEl>
                                          </p:spTgt>
                                        </p:tgtEl>
                                        <p:attrNameLst>
                                          <p:attrName>style.visibility</p:attrName>
                                        </p:attrNameLst>
                                      </p:cBhvr>
                                      <p:to>
                                        <p:strVal val="visible"/>
                                      </p:to>
                                    </p:set>
                                    <p:animEffect transition="in" filter="checkerboard(across)">
                                      <p:cBhvr>
                                        <p:cTn id="17" dur="500"/>
                                        <p:tgtEl>
                                          <p:spTgt spid="2253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par>
                                <p:cTn id="23" presetID="4" presetClass="entr" presetSubtype="16"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ox(i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grpSp>
        <p:nvGrpSpPr>
          <p:cNvPr id="2" name="Groupe 99"/>
          <p:cNvGrpSpPr>
            <a:grpSpLocks/>
          </p:cNvGrpSpPr>
          <p:nvPr/>
        </p:nvGrpSpPr>
        <p:grpSpPr bwMode="auto">
          <a:xfrm>
            <a:off x="1403648" y="1304439"/>
            <a:ext cx="2171700" cy="1716087"/>
            <a:chOff x="1357290" y="2281240"/>
            <a:chExt cx="2171707" cy="1716017"/>
          </a:xfrm>
        </p:grpSpPr>
        <p:sp>
          <p:nvSpPr>
            <p:cNvPr id="22580" name="Rectangle 16"/>
            <p:cNvSpPr>
              <a:spLocks noChangeArrowheads="1"/>
            </p:cNvSpPr>
            <p:nvPr/>
          </p:nvSpPr>
          <p:spPr bwMode="auto">
            <a:xfrm>
              <a:off x="2500297" y="3128965"/>
              <a:ext cx="342900" cy="342900"/>
            </a:xfrm>
            <a:prstGeom prst="rect">
              <a:avLst/>
            </a:prstGeom>
            <a:solidFill>
              <a:srgbClr val="FFFFFF"/>
            </a:solidFill>
            <a:ln w="9525">
              <a:solidFill>
                <a:srgbClr val="000000"/>
              </a:solidFill>
              <a:miter lim="800000"/>
              <a:headEnd/>
              <a:tailEnd/>
            </a:ln>
          </p:spPr>
          <p:txBody>
            <a:bodyPr/>
            <a:lstStyle/>
            <a:p>
              <a:endParaRPr lang="fr-FR"/>
            </a:p>
          </p:txBody>
        </p:sp>
        <p:sp>
          <p:nvSpPr>
            <p:cNvPr id="22581" name="Line 17"/>
            <p:cNvSpPr>
              <a:spLocks noChangeShapeType="1"/>
            </p:cNvSpPr>
            <p:nvPr/>
          </p:nvSpPr>
          <p:spPr bwMode="auto">
            <a:xfrm flipV="1">
              <a:off x="2500297" y="2328865"/>
              <a:ext cx="685800" cy="800100"/>
            </a:xfrm>
            <a:prstGeom prst="line">
              <a:avLst/>
            </a:prstGeom>
            <a:noFill/>
            <a:ln w="9525">
              <a:solidFill>
                <a:srgbClr val="000000"/>
              </a:solidFill>
              <a:round/>
              <a:headEnd/>
              <a:tailEnd/>
            </a:ln>
          </p:spPr>
          <p:txBody>
            <a:bodyPr/>
            <a:lstStyle/>
            <a:p>
              <a:endParaRPr lang="fr-FR"/>
            </a:p>
          </p:txBody>
        </p:sp>
        <p:grpSp>
          <p:nvGrpSpPr>
            <p:cNvPr id="22582" name="Group 18"/>
            <p:cNvGrpSpPr>
              <a:grpSpLocks/>
            </p:cNvGrpSpPr>
            <p:nvPr/>
          </p:nvGrpSpPr>
          <p:grpSpPr bwMode="auto">
            <a:xfrm>
              <a:off x="3176572" y="2338390"/>
              <a:ext cx="352425" cy="342900"/>
              <a:chOff x="3744" y="9897"/>
              <a:chExt cx="554" cy="540"/>
            </a:xfrm>
          </p:grpSpPr>
          <p:sp>
            <p:nvSpPr>
              <p:cNvPr id="22597" name="Line 19"/>
              <p:cNvSpPr>
                <a:spLocks noChangeShapeType="1"/>
              </p:cNvSpPr>
              <p:nvPr/>
            </p:nvSpPr>
            <p:spPr bwMode="auto">
              <a:xfrm>
                <a:off x="3758" y="9897"/>
                <a:ext cx="0" cy="540"/>
              </a:xfrm>
              <a:prstGeom prst="line">
                <a:avLst/>
              </a:prstGeom>
              <a:noFill/>
              <a:ln w="9525">
                <a:solidFill>
                  <a:srgbClr val="000000"/>
                </a:solidFill>
                <a:prstDash val="dash"/>
                <a:round/>
                <a:headEnd/>
                <a:tailEnd/>
              </a:ln>
            </p:spPr>
            <p:txBody>
              <a:bodyPr/>
              <a:lstStyle/>
              <a:p>
                <a:endParaRPr lang="fr-FR"/>
              </a:p>
            </p:txBody>
          </p:sp>
          <p:sp>
            <p:nvSpPr>
              <p:cNvPr id="22598" name="Line 20"/>
              <p:cNvSpPr>
                <a:spLocks noChangeShapeType="1"/>
              </p:cNvSpPr>
              <p:nvPr/>
            </p:nvSpPr>
            <p:spPr bwMode="auto">
              <a:xfrm>
                <a:off x="4298" y="9897"/>
                <a:ext cx="0" cy="540"/>
              </a:xfrm>
              <a:prstGeom prst="line">
                <a:avLst/>
              </a:prstGeom>
              <a:noFill/>
              <a:ln w="9525">
                <a:solidFill>
                  <a:srgbClr val="000000"/>
                </a:solidFill>
                <a:round/>
                <a:headEnd/>
                <a:tailEnd/>
              </a:ln>
            </p:spPr>
            <p:txBody>
              <a:bodyPr/>
              <a:lstStyle/>
              <a:p>
                <a:endParaRPr lang="fr-FR"/>
              </a:p>
            </p:txBody>
          </p:sp>
          <p:sp>
            <p:nvSpPr>
              <p:cNvPr id="22599" name="Line 21"/>
              <p:cNvSpPr>
                <a:spLocks noChangeShapeType="1"/>
              </p:cNvSpPr>
              <p:nvPr/>
            </p:nvSpPr>
            <p:spPr bwMode="auto">
              <a:xfrm rot="5400000">
                <a:off x="4013" y="10152"/>
                <a:ext cx="1" cy="540"/>
              </a:xfrm>
              <a:prstGeom prst="line">
                <a:avLst/>
              </a:prstGeom>
              <a:noFill/>
              <a:ln w="9525">
                <a:solidFill>
                  <a:srgbClr val="000000"/>
                </a:solidFill>
                <a:prstDash val="dash"/>
                <a:round/>
                <a:headEnd/>
                <a:tailEnd/>
              </a:ln>
            </p:spPr>
            <p:txBody>
              <a:bodyPr/>
              <a:lstStyle/>
              <a:p>
                <a:endParaRPr lang="fr-FR"/>
              </a:p>
            </p:txBody>
          </p:sp>
          <p:sp>
            <p:nvSpPr>
              <p:cNvPr id="22600" name="Line 22"/>
              <p:cNvSpPr>
                <a:spLocks noChangeShapeType="1"/>
              </p:cNvSpPr>
              <p:nvPr/>
            </p:nvSpPr>
            <p:spPr bwMode="auto">
              <a:xfrm rot="5400000">
                <a:off x="4027" y="9628"/>
                <a:ext cx="1" cy="540"/>
              </a:xfrm>
              <a:prstGeom prst="line">
                <a:avLst/>
              </a:prstGeom>
              <a:noFill/>
              <a:ln w="9525">
                <a:solidFill>
                  <a:srgbClr val="000000"/>
                </a:solidFill>
                <a:round/>
                <a:headEnd/>
                <a:tailEnd/>
              </a:ln>
            </p:spPr>
            <p:txBody>
              <a:bodyPr/>
              <a:lstStyle/>
              <a:p>
                <a:endParaRPr lang="fr-FR"/>
              </a:p>
            </p:txBody>
          </p:sp>
        </p:grpSp>
        <p:sp>
          <p:nvSpPr>
            <p:cNvPr id="22583" name="Line 23"/>
            <p:cNvSpPr>
              <a:spLocks noChangeShapeType="1"/>
            </p:cNvSpPr>
            <p:nvPr/>
          </p:nvSpPr>
          <p:spPr bwMode="auto">
            <a:xfrm flipH="1">
              <a:off x="2843197" y="2328865"/>
              <a:ext cx="685800" cy="800100"/>
            </a:xfrm>
            <a:prstGeom prst="line">
              <a:avLst/>
            </a:prstGeom>
            <a:noFill/>
            <a:ln w="9525">
              <a:solidFill>
                <a:srgbClr val="000000"/>
              </a:solidFill>
              <a:round/>
              <a:headEnd/>
              <a:tailEnd/>
            </a:ln>
          </p:spPr>
          <p:txBody>
            <a:bodyPr/>
            <a:lstStyle/>
            <a:p>
              <a:endParaRPr lang="fr-FR"/>
            </a:p>
          </p:txBody>
        </p:sp>
        <p:sp>
          <p:nvSpPr>
            <p:cNvPr id="22584" name="Line 24"/>
            <p:cNvSpPr>
              <a:spLocks noChangeShapeType="1"/>
            </p:cNvSpPr>
            <p:nvPr/>
          </p:nvSpPr>
          <p:spPr bwMode="auto">
            <a:xfrm flipH="1">
              <a:off x="2498710" y="2671765"/>
              <a:ext cx="685800" cy="800100"/>
            </a:xfrm>
            <a:prstGeom prst="line">
              <a:avLst/>
            </a:prstGeom>
            <a:noFill/>
            <a:ln w="9525">
              <a:solidFill>
                <a:srgbClr val="000000"/>
              </a:solidFill>
              <a:prstDash val="dash"/>
              <a:round/>
              <a:headEnd/>
              <a:tailEnd/>
            </a:ln>
          </p:spPr>
          <p:txBody>
            <a:bodyPr/>
            <a:lstStyle/>
            <a:p>
              <a:endParaRPr lang="fr-FR"/>
            </a:p>
          </p:txBody>
        </p:sp>
        <p:sp>
          <p:nvSpPr>
            <p:cNvPr id="22585" name="Line 25"/>
            <p:cNvSpPr>
              <a:spLocks noChangeShapeType="1"/>
            </p:cNvSpPr>
            <p:nvPr/>
          </p:nvSpPr>
          <p:spPr bwMode="auto">
            <a:xfrm flipH="1">
              <a:off x="2843197" y="2671765"/>
              <a:ext cx="685800" cy="800100"/>
            </a:xfrm>
            <a:prstGeom prst="line">
              <a:avLst/>
            </a:prstGeom>
            <a:noFill/>
            <a:ln w="9525">
              <a:solidFill>
                <a:srgbClr val="000000"/>
              </a:solidFill>
              <a:round/>
              <a:headEnd/>
              <a:tailEnd/>
            </a:ln>
          </p:spPr>
          <p:txBody>
            <a:bodyPr/>
            <a:lstStyle/>
            <a:p>
              <a:endParaRPr lang="fr-FR"/>
            </a:p>
          </p:txBody>
        </p:sp>
        <p:sp>
          <p:nvSpPr>
            <p:cNvPr id="22586" name="Line 26"/>
            <p:cNvSpPr>
              <a:spLocks noChangeShapeType="1"/>
            </p:cNvSpPr>
            <p:nvPr/>
          </p:nvSpPr>
          <p:spPr bwMode="auto">
            <a:xfrm flipH="1">
              <a:off x="2433622" y="2281240"/>
              <a:ext cx="684213" cy="800100"/>
            </a:xfrm>
            <a:prstGeom prst="line">
              <a:avLst/>
            </a:prstGeom>
            <a:noFill/>
            <a:ln w="9525">
              <a:solidFill>
                <a:srgbClr val="000000"/>
              </a:solidFill>
              <a:round/>
              <a:headEnd type="stealth" w="med" len="med"/>
              <a:tailEnd type="stealth" w="med" len="med"/>
            </a:ln>
          </p:spPr>
          <p:txBody>
            <a:bodyPr/>
            <a:lstStyle/>
            <a:p>
              <a:endParaRPr lang="fr-FR"/>
            </a:p>
          </p:txBody>
        </p:sp>
        <p:sp>
          <p:nvSpPr>
            <p:cNvPr id="22587" name="Line 27"/>
            <p:cNvSpPr>
              <a:spLocks noChangeShapeType="1"/>
            </p:cNvSpPr>
            <p:nvPr/>
          </p:nvSpPr>
          <p:spPr bwMode="auto">
            <a:xfrm>
              <a:off x="2424097" y="3128965"/>
              <a:ext cx="0" cy="342900"/>
            </a:xfrm>
            <a:prstGeom prst="line">
              <a:avLst/>
            </a:prstGeom>
            <a:noFill/>
            <a:ln w="9525">
              <a:solidFill>
                <a:srgbClr val="000000"/>
              </a:solidFill>
              <a:round/>
              <a:headEnd type="stealth" w="med" len="med"/>
              <a:tailEnd type="stealth" w="med" len="med"/>
            </a:ln>
          </p:spPr>
          <p:txBody>
            <a:bodyPr/>
            <a:lstStyle/>
            <a:p>
              <a:endParaRPr lang="fr-FR"/>
            </a:p>
          </p:txBody>
        </p:sp>
        <p:sp>
          <p:nvSpPr>
            <p:cNvPr id="22588" name="Line 28"/>
            <p:cNvSpPr>
              <a:spLocks noChangeShapeType="1"/>
            </p:cNvSpPr>
            <p:nvPr/>
          </p:nvSpPr>
          <p:spPr bwMode="auto">
            <a:xfrm>
              <a:off x="2481247" y="3540128"/>
              <a:ext cx="342900" cy="0"/>
            </a:xfrm>
            <a:prstGeom prst="line">
              <a:avLst/>
            </a:prstGeom>
            <a:noFill/>
            <a:ln w="9525">
              <a:solidFill>
                <a:srgbClr val="000000"/>
              </a:solidFill>
              <a:round/>
              <a:headEnd type="stealth" w="med" len="med"/>
              <a:tailEnd type="stealth" w="med" len="med"/>
            </a:ln>
          </p:spPr>
          <p:txBody>
            <a:bodyPr/>
            <a:lstStyle/>
            <a:p>
              <a:endParaRPr lang="fr-FR"/>
            </a:p>
          </p:txBody>
        </p:sp>
        <p:sp>
          <p:nvSpPr>
            <p:cNvPr id="22589" name="Line 29"/>
            <p:cNvSpPr>
              <a:spLocks noChangeShapeType="1"/>
            </p:cNvSpPr>
            <p:nvPr/>
          </p:nvSpPr>
          <p:spPr bwMode="auto">
            <a:xfrm flipH="1">
              <a:off x="2500297" y="3357565"/>
              <a:ext cx="228600" cy="457200"/>
            </a:xfrm>
            <a:prstGeom prst="line">
              <a:avLst/>
            </a:prstGeom>
            <a:noFill/>
            <a:ln w="9525">
              <a:solidFill>
                <a:srgbClr val="000000"/>
              </a:solidFill>
              <a:round/>
              <a:headEnd/>
              <a:tailEnd type="triangle" w="med" len="med"/>
            </a:ln>
          </p:spPr>
          <p:txBody>
            <a:bodyPr/>
            <a:lstStyle/>
            <a:p>
              <a:endParaRPr lang="fr-FR"/>
            </a:p>
          </p:txBody>
        </p:sp>
        <p:sp>
          <p:nvSpPr>
            <p:cNvPr id="22590" name="Line 30"/>
            <p:cNvSpPr>
              <a:spLocks noChangeShapeType="1"/>
            </p:cNvSpPr>
            <p:nvPr/>
          </p:nvSpPr>
          <p:spPr bwMode="auto">
            <a:xfrm>
              <a:off x="2357422" y="3686178"/>
              <a:ext cx="114300" cy="0"/>
            </a:xfrm>
            <a:prstGeom prst="line">
              <a:avLst/>
            </a:prstGeom>
            <a:noFill/>
            <a:ln w="9525">
              <a:solidFill>
                <a:srgbClr val="000000"/>
              </a:solidFill>
              <a:round/>
              <a:headEnd/>
              <a:tailEnd type="stealth" w="med" len="med"/>
            </a:ln>
          </p:spPr>
          <p:txBody>
            <a:bodyPr/>
            <a:lstStyle/>
            <a:p>
              <a:endParaRPr lang="fr-FR"/>
            </a:p>
          </p:txBody>
        </p:sp>
        <p:sp>
          <p:nvSpPr>
            <p:cNvPr id="22591" name="ZoneTexte 86"/>
            <p:cNvSpPr txBox="1">
              <a:spLocks noChangeArrowheads="1"/>
            </p:cNvSpPr>
            <p:nvPr/>
          </p:nvSpPr>
          <p:spPr bwMode="auto">
            <a:xfrm>
              <a:off x="1357290" y="2571744"/>
              <a:ext cx="984565" cy="353943"/>
            </a:xfrm>
            <a:prstGeom prst="rect">
              <a:avLst/>
            </a:prstGeom>
            <a:noFill/>
            <a:ln w="9525">
              <a:noFill/>
              <a:miter lim="800000"/>
              <a:headEnd/>
              <a:tailEnd/>
            </a:ln>
          </p:spPr>
          <p:txBody>
            <a:bodyPr wrap="none">
              <a:spAutoFit/>
            </a:bodyPr>
            <a:lstStyle/>
            <a:p>
              <a:r>
                <a:rPr lang="fr-FR" sz="1700"/>
                <a:t>Circuit 1</a:t>
              </a:r>
            </a:p>
          </p:txBody>
        </p:sp>
        <p:sp>
          <p:nvSpPr>
            <p:cNvPr id="22592" name="ZoneTexte 88"/>
            <p:cNvSpPr txBox="1">
              <a:spLocks noChangeArrowheads="1"/>
            </p:cNvSpPr>
            <p:nvPr/>
          </p:nvSpPr>
          <p:spPr bwMode="auto">
            <a:xfrm>
              <a:off x="2500298" y="2360677"/>
              <a:ext cx="306494" cy="353943"/>
            </a:xfrm>
            <a:prstGeom prst="rect">
              <a:avLst/>
            </a:prstGeom>
            <a:noFill/>
            <a:ln w="9525">
              <a:noFill/>
              <a:miter lim="800000"/>
              <a:headEnd/>
              <a:tailEnd/>
            </a:ln>
          </p:spPr>
          <p:txBody>
            <a:bodyPr wrap="none">
              <a:spAutoFit/>
            </a:bodyPr>
            <a:lstStyle/>
            <a:p>
              <a:r>
                <a:rPr lang="fr-FR" sz="1700"/>
                <a:t>L</a:t>
              </a:r>
            </a:p>
          </p:txBody>
        </p:sp>
        <mc:AlternateContent xmlns:mc="http://schemas.openxmlformats.org/markup-compatibility/2006" xmlns:a14="http://schemas.microsoft.com/office/drawing/2010/main">
          <mc:Choice Requires="a14">
            <p:sp>
              <p:nvSpPr>
                <p:cNvPr id="22593" name="ZoneTexte 90"/>
                <p:cNvSpPr txBox="1">
                  <a:spLocks noChangeArrowheads="1"/>
                </p:cNvSpPr>
                <p:nvPr/>
              </p:nvSpPr>
              <p:spPr bwMode="auto">
                <a:xfrm>
                  <a:off x="2149381" y="3126573"/>
                  <a:ext cx="348173" cy="33854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sz="1600" i="1" dirty="0">
                            <a:latin typeface="Cambria Math" panose="02040503050406030204" pitchFamily="18" charset="0"/>
                          </a:rPr>
                          <m:t>ℓ</m:t>
                        </m:r>
                      </m:oMath>
                    </m:oMathPara>
                  </a14:m>
                  <a:endParaRPr lang="fr-FR" sz="1700" dirty="0"/>
                </a:p>
              </p:txBody>
            </p:sp>
          </mc:Choice>
          <mc:Fallback xmlns="">
            <p:sp>
              <p:nvSpPr>
                <p:cNvPr id="22593" name="ZoneTexte 90"/>
                <p:cNvSpPr txBox="1">
                  <a:spLocks noRot="1" noChangeAspect="1" noMove="1" noResize="1" noEditPoints="1" noAdjustHandles="1" noChangeArrowheads="1" noChangeShapeType="1" noTextEdit="1"/>
                </p:cNvSpPr>
                <p:nvPr/>
              </p:nvSpPr>
              <p:spPr bwMode="auto">
                <a:xfrm>
                  <a:off x="2149381" y="3126573"/>
                  <a:ext cx="348173" cy="338540"/>
                </a:xfrm>
                <a:prstGeom prst="rect">
                  <a:avLst/>
                </a:prstGeom>
                <a:blipFill>
                  <a:blip r:embed="rId2"/>
                  <a:stretch>
                    <a:fillRect/>
                  </a:stretch>
                </a:blipFill>
                <a:ln w="9525">
                  <a:noFill/>
                  <a:miter lim="800000"/>
                  <a:headEnd/>
                  <a:tailEnd/>
                </a:ln>
              </p:spPr>
              <p:txBody>
                <a:bodyPr/>
                <a:lstStyle/>
                <a:p>
                  <a:r>
                    <a:rPr lang="fr-FR">
                      <a:noFill/>
                    </a:rPr>
                    <a:t> </a:t>
                  </a:r>
                </a:p>
              </p:txBody>
            </p:sp>
          </mc:Fallback>
        </mc:AlternateContent>
        <p:sp>
          <p:nvSpPr>
            <p:cNvPr id="22594" name="ZoneTexte 92"/>
            <p:cNvSpPr txBox="1">
              <a:spLocks noChangeArrowheads="1"/>
            </p:cNvSpPr>
            <p:nvPr/>
          </p:nvSpPr>
          <p:spPr bwMode="auto">
            <a:xfrm>
              <a:off x="2549666" y="3503685"/>
              <a:ext cx="306494" cy="353943"/>
            </a:xfrm>
            <a:prstGeom prst="rect">
              <a:avLst/>
            </a:prstGeom>
            <a:noFill/>
            <a:ln w="9525">
              <a:noFill/>
              <a:miter lim="800000"/>
              <a:headEnd/>
              <a:tailEnd/>
            </a:ln>
          </p:spPr>
          <p:txBody>
            <a:bodyPr wrap="none">
              <a:spAutoFit/>
            </a:bodyPr>
            <a:lstStyle/>
            <a:p>
              <a:r>
                <a:rPr lang="fr-FR" sz="1700"/>
                <a:t>d</a:t>
              </a:r>
            </a:p>
          </p:txBody>
        </p:sp>
        <p:sp>
          <p:nvSpPr>
            <p:cNvPr id="22595" name="ZoneTexte 94"/>
            <p:cNvSpPr txBox="1">
              <a:spLocks noChangeArrowheads="1"/>
            </p:cNvSpPr>
            <p:nvPr/>
          </p:nvSpPr>
          <p:spPr bwMode="auto">
            <a:xfrm>
              <a:off x="2245320" y="3643314"/>
              <a:ext cx="330540" cy="353943"/>
            </a:xfrm>
            <a:prstGeom prst="rect">
              <a:avLst/>
            </a:prstGeom>
            <a:noFill/>
            <a:ln w="9525">
              <a:noFill/>
              <a:miter lim="800000"/>
              <a:headEnd/>
              <a:tailEnd/>
            </a:ln>
          </p:spPr>
          <p:txBody>
            <a:bodyPr wrap="none">
              <a:spAutoFit/>
            </a:bodyPr>
            <a:lstStyle/>
            <a:p>
              <a:r>
                <a:rPr lang="fr-FR" sz="1700"/>
                <a:t>B</a:t>
              </a:r>
            </a:p>
          </p:txBody>
        </p:sp>
        <p:sp>
          <p:nvSpPr>
            <p:cNvPr id="22596" name="Rectangle 96"/>
            <p:cNvSpPr>
              <a:spLocks noChangeArrowheads="1"/>
            </p:cNvSpPr>
            <p:nvPr/>
          </p:nvSpPr>
          <p:spPr bwMode="auto">
            <a:xfrm>
              <a:off x="1428728" y="3000372"/>
              <a:ext cx="518091" cy="369332"/>
            </a:xfrm>
            <a:prstGeom prst="rect">
              <a:avLst/>
            </a:prstGeom>
            <a:noFill/>
            <a:ln w="9525">
              <a:noFill/>
              <a:miter lim="800000"/>
              <a:headEnd/>
              <a:tailEnd/>
            </a:ln>
          </p:spPr>
          <p:txBody>
            <a:bodyPr wrap="none">
              <a:spAutoFit/>
            </a:bodyPr>
            <a:lstStyle/>
            <a:p>
              <a:r>
                <a:rPr lang="de-DE" i="1"/>
                <a:t>P</a:t>
              </a:r>
              <a:r>
                <a:rPr lang="de-DE" i="1" baseline="-25000"/>
                <a:t>F1</a:t>
              </a:r>
              <a:endParaRPr lang="fr-FR"/>
            </a:p>
          </p:txBody>
        </p:sp>
      </p:grpSp>
      <p:grpSp>
        <p:nvGrpSpPr>
          <p:cNvPr id="4" name="Groupe 101"/>
          <p:cNvGrpSpPr>
            <a:grpSpLocks/>
          </p:cNvGrpSpPr>
          <p:nvPr/>
        </p:nvGrpSpPr>
        <p:grpSpPr bwMode="auto">
          <a:xfrm>
            <a:off x="5254327" y="1260912"/>
            <a:ext cx="2000250" cy="1673225"/>
            <a:chOff x="5286380" y="2324103"/>
            <a:chExt cx="2000264" cy="1673154"/>
          </a:xfrm>
        </p:grpSpPr>
        <p:sp>
          <p:nvSpPr>
            <p:cNvPr id="22552" name="ZoneTexte 95"/>
            <p:cNvSpPr txBox="1">
              <a:spLocks noChangeArrowheads="1"/>
            </p:cNvSpPr>
            <p:nvPr/>
          </p:nvSpPr>
          <p:spPr bwMode="auto">
            <a:xfrm>
              <a:off x="6001652" y="3643314"/>
              <a:ext cx="330540" cy="353943"/>
            </a:xfrm>
            <a:prstGeom prst="rect">
              <a:avLst/>
            </a:prstGeom>
            <a:noFill/>
            <a:ln w="9525">
              <a:noFill/>
              <a:miter lim="800000"/>
              <a:headEnd/>
              <a:tailEnd/>
            </a:ln>
          </p:spPr>
          <p:txBody>
            <a:bodyPr wrap="none">
              <a:spAutoFit/>
            </a:bodyPr>
            <a:lstStyle/>
            <a:p>
              <a:r>
                <a:rPr lang="fr-FR" sz="1700"/>
                <a:t>B</a:t>
              </a:r>
            </a:p>
          </p:txBody>
        </p:sp>
        <p:grpSp>
          <p:nvGrpSpPr>
            <p:cNvPr id="22553" name="Groupe 100"/>
            <p:cNvGrpSpPr>
              <a:grpSpLocks/>
            </p:cNvGrpSpPr>
            <p:nvPr/>
          </p:nvGrpSpPr>
          <p:grpSpPr bwMode="auto">
            <a:xfrm>
              <a:off x="5286380" y="2324103"/>
              <a:ext cx="2000264" cy="1533525"/>
              <a:chOff x="5286380" y="2324103"/>
              <a:chExt cx="2000264" cy="1533525"/>
            </a:xfrm>
          </p:grpSpPr>
          <p:sp>
            <p:nvSpPr>
              <p:cNvPr id="22554" name="Rectangle 31"/>
              <p:cNvSpPr>
                <a:spLocks noChangeArrowheads="1"/>
              </p:cNvSpPr>
              <p:nvPr/>
            </p:nvSpPr>
            <p:spPr bwMode="auto">
              <a:xfrm>
                <a:off x="6257944" y="3171828"/>
                <a:ext cx="342900" cy="342900"/>
              </a:xfrm>
              <a:prstGeom prst="rect">
                <a:avLst/>
              </a:prstGeom>
              <a:solidFill>
                <a:srgbClr val="FFFFFF"/>
              </a:solidFill>
              <a:ln w="9525">
                <a:solidFill>
                  <a:srgbClr val="000000"/>
                </a:solidFill>
                <a:miter lim="800000"/>
                <a:headEnd/>
                <a:tailEnd/>
              </a:ln>
            </p:spPr>
            <p:txBody>
              <a:bodyPr/>
              <a:lstStyle/>
              <a:p>
                <a:endParaRPr lang="fr-FR"/>
              </a:p>
            </p:txBody>
          </p:sp>
          <p:sp>
            <p:nvSpPr>
              <p:cNvPr id="22555" name="Line 32"/>
              <p:cNvSpPr>
                <a:spLocks noChangeShapeType="1"/>
              </p:cNvSpPr>
              <p:nvPr/>
            </p:nvSpPr>
            <p:spPr bwMode="auto">
              <a:xfrm flipV="1">
                <a:off x="6257944" y="2371728"/>
                <a:ext cx="685800" cy="800100"/>
              </a:xfrm>
              <a:prstGeom prst="line">
                <a:avLst/>
              </a:prstGeom>
              <a:noFill/>
              <a:ln w="9525">
                <a:solidFill>
                  <a:srgbClr val="000000"/>
                </a:solidFill>
                <a:round/>
                <a:headEnd/>
                <a:tailEnd/>
              </a:ln>
            </p:spPr>
            <p:txBody>
              <a:bodyPr/>
              <a:lstStyle/>
              <a:p>
                <a:endParaRPr lang="fr-FR"/>
              </a:p>
            </p:txBody>
          </p:sp>
          <p:sp>
            <p:nvSpPr>
              <p:cNvPr id="22556" name="Line 33"/>
              <p:cNvSpPr>
                <a:spLocks noChangeShapeType="1"/>
              </p:cNvSpPr>
              <p:nvPr/>
            </p:nvSpPr>
            <p:spPr bwMode="auto">
              <a:xfrm>
                <a:off x="6943744" y="2381253"/>
                <a:ext cx="0" cy="342900"/>
              </a:xfrm>
              <a:prstGeom prst="line">
                <a:avLst/>
              </a:prstGeom>
              <a:noFill/>
              <a:ln w="9525">
                <a:solidFill>
                  <a:srgbClr val="000000"/>
                </a:solidFill>
                <a:prstDash val="dash"/>
                <a:round/>
                <a:headEnd/>
                <a:tailEnd/>
              </a:ln>
            </p:spPr>
            <p:txBody>
              <a:bodyPr/>
              <a:lstStyle/>
              <a:p>
                <a:endParaRPr lang="fr-FR"/>
              </a:p>
            </p:txBody>
          </p:sp>
          <p:sp>
            <p:nvSpPr>
              <p:cNvPr id="22557" name="Line 34"/>
              <p:cNvSpPr>
                <a:spLocks noChangeShapeType="1"/>
              </p:cNvSpPr>
              <p:nvPr/>
            </p:nvSpPr>
            <p:spPr bwMode="auto">
              <a:xfrm>
                <a:off x="7286644" y="2381253"/>
                <a:ext cx="0" cy="342900"/>
              </a:xfrm>
              <a:prstGeom prst="line">
                <a:avLst/>
              </a:prstGeom>
              <a:noFill/>
              <a:ln w="9525">
                <a:solidFill>
                  <a:srgbClr val="000000"/>
                </a:solidFill>
                <a:round/>
                <a:headEnd/>
                <a:tailEnd/>
              </a:ln>
            </p:spPr>
            <p:txBody>
              <a:bodyPr/>
              <a:lstStyle/>
              <a:p>
                <a:endParaRPr lang="fr-FR"/>
              </a:p>
            </p:txBody>
          </p:sp>
          <p:sp>
            <p:nvSpPr>
              <p:cNvPr id="22558" name="Line 35"/>
              <p:cNvSpPr>
                <a:spLocks noChangeShapeType="1"/>
              </p:cNvSpPr>
              <p:nvPr/>
            </p:nvSpPr>
            <p:spPr bwMode="auto">
              <a:xfrm rot="5400000">
                <a:off x="7104875" y="2542384"/>
                <a:ext cx="1588" cy="342900"/>
              </a:xfrm>
              <a:prstGeom prst="line">
                <a:avLst/>
              </a:prstGeom>
              <a:noFill/>
              <a:ln w="9525">
                <a:solidFill>
                  <a:srgbClr val="000000"/>
                </a:solidFill>
                <a:prstDash val="dash"/>
                <a:round/>
                <a:headEnd/>
                <a:tailEnd/>
              </a:ln>
            </p:spPr>
            <p:txBody>
              <a:bodyPr/>
              <a:lstStyle/>
              <a:p>
                <a:endParaRPr lang="fr-FR"/>
              </a:p>
            </p:txBody>
          </p:sp>
          <p:sp>
            <p:nvSpPr>
              <p:cNvPr id="22559" name="Line 36"/>
              <p:cNvSpPr>
                <a:spLocks noChangeShapeType="1"/>
              </p:cNvSpPr>
              <p:nvPr/>
            </p:nvSpPr>
            <p:spPr bwMode="auto">
              <a:xfrm rot="5400000">
                <a:off x="7115194" y="2209803"/>
                <a:ext cx="0" cy="342900"/>
              </a:xfrm>
              <a:prstGeom prst="line">
                <a:avLst/>
              </a:prstGeom>
              <a:noFill/>
              <a:ln w="9525">
                <a:solidFill>
                  <a:srgbClr val="000000"/>
                </a:solidFill>
                <a:round/>
                <a:headEnd/>
                <a:tailEnd/>
              </a:ln>
            </p:spPr>
            <p:txBody>
              <a:bodyPr/>
              <a:lstStyle/>
              <a:p>
                <a:endParaRPr lang="fr-FR"/>
              </a:p>
            </p:txBody>
          </p:sp>
          <p:sp>
            <p:nvSpPr>
              <p:cNvPr id="22560" name="Line 37"/>
              <p:cNvSpPr>
                <a:spLocks noChangeShapeType="1"/>
              </p:cNvSpPr>
              <p:nvPr/>
            </p:nvSpPr>
            <p:spPr bwMode="auto">
              <a:xfrm flipH="1">
                <a:off x="6600844" y="2714628"/>
                <a:ext cx="685800" cy="800100"/>
              </a:xfrm>
              <a:prstGeom prst="line">
                <a:avLst/>
              </a:prstGeom>
              <a:noFill/>
              <a:ln w="9525">
                <a:solidFill>
                  <a:srgbClr val="000000"/>
                </a:solidFill>
                <a:round/>
                <a:headEnd/>
                <a:tailEnd/>
              </a:ln>
            </p:spPr>
            <p:txBody>
              <a:bodyPr/>
              <a:lstStyle/>
              <a:p>
                <a:endParaRPr lang="fr-FR"/>
              </a:p>
            </p:txBody>
          </p:sp>
          <p:sp>
            <p:nvSpPr>
              <p:cNvPr id="22561" name="Line 38"/>
              <p:cNvSpPr>
                <a:spLocks noChangeShapeType="1"/>
              </p:cNvSpPr>
              <p:nvPr/>
            </p:nvSpPr>
            <p:spPr bwMode="auto">
              <a:xfrm flipH="1">
                <a:off x="6191269" y="2324103"/>
                <a:ext cx="684213" cy="800100"/>
              </a:xfrm>
              <a:prstGeom prst="line">
                <a:avLst/>
              </a:prstGeom>
              <a:noFill/>
              <a:ln w="9525">
                <a:solidFill>
                  <a:srgbClr val="000000"/>
                </a:solidFill>
                <a:round/>
                <a:headEnd type="stealth" w="med" len="med"/>
                <a:tailEnd type="stealth" w="med" len="med"/>
              </a:ln>
            </p:spPr>
            <p:txBody>
              <a:bodyPr/>
              <a:lstStyle/>
              <a:p>
                <a:endParaRPr lang="fr-FR"/>
              </a:p>
            </p:txBody>
          </p:sp>
          <p:sp>
            <p:nvSpPr>
              <p:cNvPr id="22562" name="Line 39"/>
              <p:cNvSpPr>
                <a:spLocks noChangeShapeType="1"/>
              </p:cNvSpPr>
              <p:nvPr/>
            </p:nvSpPr>
            <p:spPr bwMode="auto">
              <a:xfrm>
                <a:off x="6238894" y="3552828"/>
                <a:ext cx="342900" cy="0"/>
              </a:xfrm>
              <a:prstGeom prst="line">
                <a:avLst/>
              </a:prstGeom>
              <a:noFill/>
              <a:ln w="9525">
                <a:solidFill>
                  <a:srgbClr val="000000"/>
                </a:solidFill>
                <a:round/>
                <a:headEnd type="stealth" w="med" len="med"/>
                <a:tailEnd type="stealth" w="med" len="med"/>
              </a:ln>
            </p:spPr>
            <p:txBody>
              <a:bodyPr/>
              <a:lstStyle/>
              <a:p>
                <a:endParaRPr lang="fr-FR"/>
              </a:p>
            </p:txBody>
          </p:sp>
          <p:sp>
            <p:nvSpPr>
              <p:cNvPr id="22563" name="Line 40"/>
              <p:cNvSpPr>
                <a:spLocks noChangeShapeType="1"/>
              </p:cNvSpPr>
              <p:nvPr/>
            </p:nvSpPr>
            <p:spPr bwMode="auto">
              <a:xfrm flipH="1">
                <a:off x="6257944" y="3400428"/>
                <a:ext cx="228600" cy="457200"/>
              </a:xfrm>
              <a:prstGeom prst="line">
                <a:avLst/>
              </a:prstGeom>
              <a:noFill/>
              <a:ln w="9525">
                <a:solidFill>
                  <a:srgbClr val="000000"/>
                </a:solidFill>
                <a:round/>
                <a:headEnd/>
                <a:tailEnd type="triangle" w="med" len="med"/>
              </a:ln>
            </p:spPr>
            <p:txBody>
              <a:bodyPr/>
              <a:lstStyle/>
              <a:p>
                <a:endParaRPr lang="fr-FR"/>
              </a:p>
            </p:txBody>
          </p:sp>
          <p:sp>
            <p:nvSpPr>
              <p:cNvPr id="22564" name="Line 41"/>
              <p:cNvSpPr>
                <a:spLocks noChangeShapeType="1"/>
              </p:cNvSpPr>
              <p:nvPr/>
            </p:nvSpPr>
            <p:spPr bwMode="auto">
              <a:xfrm>
                <a:off x="6134119" y="3689353"/>
                <a:ext cx="114300" cy="0"/>
              </a:xfrm>
              <a:prstGeom prst="line">
                <a:avLst/>
              </a:prstGeom>
              <a:noFill/>
              <a:ln w="9525">
                <a:solidFill>
                  <a:srgbClr val="000000"/>
                </a:solidFill>
                <a:round/>
                <a:headEnd/>
                <a:tailEnd type="stealth" w="med" len="med"/>
              </a:ln>
            </p:spPr>
            <p:txBody>
              <a:bodyPr/>
              <a:lstStyle/>
              <a:p>
                <a:endParaRPr lang="fr-FR"/>
              </a:p>
            </p:txBody>
          </p:sp>
          <p:sp>
            <p:nvSpPr>
              <p:cNvPr id="22565" name="Line 42"/>
              <p:cNvSpPr>
                <a:spLocks noChangeShapeType="1"/>
              </p:cNvSpPr>
              <p:nvPr/>
            </p:nvSpPr>
            <p:spPr bwMode="auto">
              <a:xfrm flipH="1">
                <a:off x="6600844" y="2371728"/>
                <a:ext cx="685800" cy="800100"/>
              </a:xfrm>
              <a:prstGeom prst="line">
                <a:avLst/>
              </a:prstGeom>
              <a:noFill/>
              <a:ln w="9525">
                <a:solidFill>
                  <a:srgbClr val="000000"/>
                </a:solidFill>
                <a:round/>
                <a:headEnd/>
                <a:tailEnd/>
              </a:ln>
            </p:spPr>
            <p:txBody>
              <a:bodyPr/>
              <a:lstStyle/>
              <a:p>
                <a:endParaRPr lang="fr-FR"/>
              </a:p>
            </p:txBody>
          </p:sp>
          <p:sp>
            <p:nvSpPr>
              <p:cNvPr id="22566" name="Line 43"/>
              <p:cNvSpPr>
                <a:spLocks noChangeShapeType="1"/>
              </p:cNvSpPr>
              <p:nvPr/>
            </p:nvSpPr>
            <p:spPr bwMode="auto">
              <a:xfrm flipH="1">
                <a:off x="6256357" y="2714628"/>
                <a:ext cx="685800" cy="800100"/>
              </a:xfrm>
              <a:prstGeom prst="line">
                <a:avLst/>
              </a:prstGeom>
              <a:noFill/>
              <a:ln w="9525">
                <a:solidFill>
                  <a:srgbClr val="000000"/>
                </a:solidFill>
                <a:prstDash val="dash"/>
                <a:round/>
                <a:headEnd/>
                <a:tailEnd/>
              </a:ln>
            </p:spPr>
            <p:txBody>
              <a:bodyPr/>
              <a:lstStyle/>
              <a:p>
                <a:endParaRPr lang="fr-FR"/>
              </a:p>
            </p:txBody>
          </p:sp>
          <p:sp>
            <p:nvSpPr>
              <p:cNvPr id="22567" name="Line 44"/>
              <p:cNvSpPr>
                <a:spLocks noChangeShapeType="1"/>
              </p:cNvSpPr>
              <p:nvPr/>
            </p:nvSpPr>
            <p:spPr bwMode="auto">
              <a:xfrm rot="5400000">
                <a:off x="6428600" y="3066259"/>
                <a:ext cx="1588" cy="342900"/>
              </a:xfrm>
              <a:prstGeom prst="line">
                <a:avLst/>
              </a:prstGeom>
              <a:noFill/>
              <a:ln w="9525">
                <a:solidFill>
                  <a:srgbClr val="000000"/>
                </a:solidFill>
                <a:round/>
                <a:headEnd/>
                <a:tailEnd/>
              </a:ln>
            </p:spPr>
            <p:txBody>
              <a:bodyPr/>
              <a:lstStyle/>
              <a:p>
                <a:endParaRPr lang="fr-FR"/>
              </a:p>
            </p:txBody>
          </p:sp>
          <p:sp>
            <p:nvSpPr>
              <p:cNvPr id="22568" name="Line 45"/>
              <p:cNvSpPr>
                <a:spLocks noChangeShapeType="1"/>
              </p:cNvSpPr>
              <p:nvPr/>
            </p:nvSpPr>
            <p:spPr bwMode="auto">
              <a:xfrm rot="5400000">
                <a:off x="6428600" y="3247234"/>
                <a:ext cx="1588" cy="342900"/>
              </a:xfrm>
              <a:prstGeom prst="line">
                <a:avLst/>
              </a:prstGeom>
              <a:noFill/>
              <a:ln w="9525">
                <a:solidFill>
                  <a:srgbClr val="000000"/>
                </a:solidFill>
                <a:round/>
                <a:headEnd/>
                <a:tailEnd/>
              </a:ln>
            </p:spPr>
            <p:txBody>
              <a:bodyPr/>
              <a:lstStyle/>
              <a:p>
                <a:endParaRPr lang="fr-FR"/>
              </a:p>
            </p:txBody>
          </p:sp>
          <p:sp>
            <p:nvSpPr>
              <p:cNvPr id="22569" name="Line 46"/>
              <p:cNvSpPr>
                <a:spLocks noChangeShapeType="1"/>
              </p:cNvSpPr>
              <p:nvPr/>
            </p:nvSpPr>
            <p:spPr bwMode="auto">
              <a:xfrm rot="5400000">
                <a:off x="6429394" y="3152778"/>
                <a:ext cx="0" cy="342900"/>
              </a:xfrm>
              <a:prstGeom prst="line">
                <a:avLst/>
              </a:prstGeom>
              <a:noFill/>
              <a:ln w="9525">
                <a:solidFill>
                  <a:srgbClr val="000000"/>
                </a:solidFill>
                <a:round/>
                <a:headEnd/>
                <a:tailEnd/>
              </a:ln>
            </p:spPr>
            <p:txBody>
              <a:bodyPr/>
              <a:lstStyle/>
              <a:p>
                <a:endParaRPr lang="fr-FR"/>
              </a:p>
            </p:txBody>
          </p:sp>
          <p:sp>
            <p:nvSpPr>
              <p:cNvPr id="22570" name="Line 47"/>
              <p:cNvSpPr>
                <a:spLocks noChangeShapeType="1"/>
              </p:cNvSpPr>
              <p:nvPr/>
            </p:nvSpPr>
            <p:spPr bwMode="auto">
              <a:xfrm flipH="1">
                <a:off x="6591319" y="2628903"/>
                <a:ext cx="685800" cy="800100"/>
              </a:xfrm>
              <a:prstGeom prst="line">
                <a:avLst/>
              </a:prstGeom>
              <a:noFill/>
              <a:ln w="9525">
                <a:solidFill>
                  <a:srgbClr val="000000"/>
                </a:solidFill>
                <a:round/>
                <a:headEnd/>
                <a:tailEnd/>
              </a:ln>
            </p:spPr>
            <p:txBody>
              <a:bodyPr/>
              <a:lstStyle/>
              <a:p>
                <a:endParaRPr lang="fr-FR"/>
              </a:p>
            </p:txBody>
          </p:sp>
          <p:sp>
            <p:nvSpPr>
              <p:cNvPr id="22571" name="Line 48"/>
              <p:cNvSpPr>
                <a:spLocks noChangeShapeType="1"/>
              </p:cNvSpPr>
              <p:nvPr/>
            </p:nvSpPr>
            <p:spPr bwMode="auto">
              <a:xfrm flipH="1">
                <a:off x="6591319" y="2533653"/>
                <a:ext cx="685800" cy="800100"/>
              </a:xfrm>
              <a:prstGeom prst="line">
                <a:avLst/>
              </a:prstGeom>
              <a:noFill/>
              <a:ln w="9525">
                <a:solidFill>
                  <a:srgbClr val="000000"/>
                </a:solidFill>
                <a:round/>
                <a:headEnd/>
                <a:tailEnd/>
              </a:ln>
            </p:spPr>
            <p:txBody>
              <a:bodyPr/>
              <a:lstStyle/>
              <a:p>
                <a:endParaRPr lang="fr-FR"/>
              </a:p>
            </p:txBody>
          </p:sp>
          <p:sp>
            <p:nvSpPr>
              <p:cNvPr id="22572" name="Line 49"/>
              <p:cNvSpPr>
                <a:spLocks noChangeShapeType="1"/>
              </p:cNvSpPr>
              <p:nvPr/>
            </p:nvSpPr>
            <p:spPr bwMode="auto">
              <a:xfrm flipH="1">
                <a:off x="6600844" y="2438403"/>
                <a:ext cx="685800" cy="800100"/>
              </a:xfrm>
              <a:prstGeom prst="line">
                <a:avLst/>
              </a:prstGeom>
              <a:noFill/>
              <a:ln w="9525">
                <a:solidFill>
                  <a:srgbClr val="000000"/>
                </a:solidFill>
                <a:round/>
                <a:headEnd/>
                <a:tailEnd/>
              </a:ln>
            </p:spPr>
            <p:txBody>
              <a:bodyPr/>
              <a:lstStyle/>
              <a:p>
                <a:endParaRPr lang="fr-FR"/>
              </a:p>
            </p:txBody>
          </p:sp>
          <p:sp>
            <p:nvSpPr>
              <p:cNvPr id="22573" name="Line 50"/>
              <p:cNvSpPr>
                <a:spLocks noChangeShapeType="1"/>
              </p:cNvSpPr>
              <p:nvPr/>
            </p:nvSpPr>
            <p:spPr bwMode="auto">
              <a:xfrm>
                <a:off x="6172219" y="3009903"/>
                <a:ext cx="0" cy="228600"/>
              </a:xfrm>
              <a:prstGeom prst="line">
                <a:avLst/>
              </a:prstGeom>
              <a:noFill/>
              <a:ln w="9525">
                <a:solidFill>
                  <a:srgbClr val="000000"/>
                </a:solidFill>
                <a:round/>
                <a:headEnd/>
                <a:tailEnd type="triangle" w="med" len="med"/>
              </a:ln>
            </p:spPr>
            <p:txBody>
              <a:bodyPr/>
              <a:lstStyle/>
              <a:p>
                <a:endParaRPr lang="fr-FR"/>
              </a:p>
            </p:txBody>
          </p:sp>
          <p:sp>
            <p:nvSpPr>
              <p:cNvPr id="22574" name="Line 51"/>
              <p:cNvSpPr>
                <a:spLocks noChangeShapeType="1"/>
              </p:cNvSpPr>
              <p:nvPr/>
            </p:nvSpPr>
            <p:spPr bwMode="auto">
              <a:xfrm flipV="1">
                <a:off x="6172219" y="3314703"/>
                <a:ext cx="0" cy="228600"/>
              </a:xfrm>
              <a:prstGeom prst="line">
                <a:avLst/>
              </a:prstGeom>
              <a:noFill/>
              <a:ln w="9525">
                <a:solidFill>
                  <a:srgbClr val="000000"/>
                </a:solidFill>
                <a:round/>
                <a:headEnd/>
                <a:tailEnd type="triangle" w="med" len="med"/>
              </a:ln>
            </p:spPr>
            <p:txBody>
              <a:bodyPr/>
              <a:lstStyle/>
              <a:p>
                <a:endParaRPr lang="fr-FR"/>
              </a:p>
            </p:txBody>
          </p:sp>
          <p:sp>
            <p:nvSpPr>
              <p:cNvPr id="22575" name="ZoneTexte 87"/>
              <p:cNvSpPr txBox="1">
                <a:spLocks noChangeArrowheads="1"/>
              </p:cNvSpPr>
              <p:nvPr/>
            </p:nvSpPr>
            <p:spPr bwMode="auto">
              <a:xfrm>
                <a:off x="5357818" y="2571744"/>
                <a:ext cx="984565" cy="353943"/>
              </a:xfrm>
              <a:prstGeom prst="rect">
                <a:avLst/>
              </a:prstGeom>
              <a:noFill/>
              <a:ln w="9525">
                <a:noFill/>
                <a:miter lim="800000"/>
                <a:headEnd/>
                <a:tailEnd/>
              </a:ln>
            </p:spPr>
            <p:txBody>
              <a:bodyPr wrap="none">
                <a:spAutoFit/>
              </a:bodyPr>
              <a:lstStyle/>
              <a:p>
                <a:r>
                  <a:rPr lang="fr-FR" sz="1700"/>
                  <a:t>Circuit 2</a:t>
                </a:r>
              </a:p>
            </p:txBody>
          </p:sp>
          <p:sp>
            <p:nvSpPr>
              <p:cNvPr id="22576" name="ZoneTexte 89"/>
              <p:cNvSpPr txBox="1">
                <a:spLocks noChangeArrowheads="1"/>
              </p:cNvSpPr>
              <p:nvPr/>
            </p:nvSpPr>
            <p:spPr bwMode="auto">
              <a:xfrm>
                <a:off x="6395767" y="2357430"/>
                <a:ext cx="306494" cy="353943"/>
              </a:xfrm>
              <a:prstGeom prst="rect">
                <a:avLst/>
              </a:prstGeom>
              <a:noFill/>
              <a:ln w="9525">
                <a:noFill/>
                <a:miter lim="800000"/>
                <a:headEnd/>
                <a:tailEnd/>
              </a:ln>
            </p:spPr>
            <p:txBody>
              <a:bodyPr wrap="none">
                <a:spAutoFit/>
              </a:bodyPr>
              <a:lstStyle/>
              <a:p>
                <a:r>
                  <a:rPr lang="fr-FR" sz="1700"/>
                  <a:t>L</a:t>
                </a:r>
              </a:p>
            </p:txBody>
          </p:sp>
          <p:sp>
            <p:nvSpPr>
              <p:cNvPr id="22577" name="ZoneTexte 91"/>
              <p:cNvSpPr txBox="1">
                <a:spLocks noChangeArrowheads="1"/>
              </p:cNvSpPr>
              <p:nvPr/>
            </p:nvSpPr>
            <p:spPr bwMode="auto">
              <a:xfrm>
                <a:off x="5960096" y="3084689"/>
                <a:ext cx="306494" cy="353943"/>
              </a:xfrm>
              <a:prstGeom prst="rect">
                <a:avLst/>
              </a:prstGeom>
              <a:noFill/>
              <a:ln w="9525">
                <a:noFill/>
                <a:miter lim="800000"/>
                <a:headEnd/>
                <a:tailEnd/>
              </a:ln>
            </p:spPr>
            <p:txBody>
              <a:bodyPr wrap="none">
                <a:spAutoFit/>
              </a:bodyPr>
              <a:lstStyle/>
              <a:p>
                <a:r>
                  <a:rPr lang="fr-FR" sz="1700"/>
                  <a:t>e</a:t>
                </a:r>
              </a:p>
            </p:txBody>
          </p:sp>
          <p:sp>
            <p:nvSpPr>
              <p:cNvPr id="22578" name="ZoneTexte 93"/>
              <p:cNvSpPr txBox="1">
                <a:spLocks noChangeArrowheads="1"/>
              </p:cNvSpPr>
              <p:nvPr/>
            </p:nvSpPr>
            <p:spPr bwMode="auto">
              <a:xfrm>
                <a:off x="6337208" y="3503685"/>
                <a:ext cx="306494" cy="353943"/>
              </a:xfrm>
              <a:prstGeom prst="rect">
                <a:avLst/>
              </a:prstGeom>
              <a:noFill/>
              <a:ln w="9525">
                <a:noFill/>
                <a:miter lim="800000"/>
                <a:headEnd/>
                <a:tailEnd/>
              </a:ln>
            </p:spPr>
            <p:txBody>
              <a:bodyPr wrap="none">
                <a:spAutoFit/>
              </a:bodyPr>
              <a:lstStyle/>
              <a:p>
                <a:r>
                  <a:rPr lang="fr-FR" sz="1700"/>
                  <a:t>d</a:t>
                </a:r>
              </a:p>
            </p:txBody>
          </p:sp>
          <p:sp>
            <p:nvSpPr>
              <p:cNvPr id="22579" name="Rectangle 97"/>
              <p:cNvSpPr>
                <a:spLocks noChangeArrowheads="1"/>
              </p:cNvSpPr>
              <p:nvPr/>
            </p:nvSpPr>
            <p:spPr bwMode="auto">
              <a:xfrm>
                <a:off x="5286380" y="2928934"/>
                <a:ext cx="518091" cy="369332"/>
              </a:xfrm>
              <a:prstGeom prst="rect">
                <a:avLst/>
              </a:prstGeom>
              <a:noFill/>
              <a:ln w="9525">
                <a:noFill/>
                <a:miter lim="800000"/>
                <a:headEnd/>
                <a:tailEnd/>
              </a:ln>
            </p:spPr>
            <p:txBody>
              <a:bodyPr wrap="none">
                <a:spAutoFit/>
              </a:bodyPr>
              <a:lstStyle/>
              <a:p>
                <a:r>
                  <a:rPr lang="de-DE" i="1"/>
                  <a:t>P</a:t>
                </a:r>
                <a:r>
                  <a:rPr lang="de-DE" i="1" baseline="-25000"/>
                  <a:t>F2</a:t>
                </a:r>
                <a:endParaRPr lang="fr-FR"/>
              </a:p>
            </p:txBody>
          </p:sp>
        </p:grpSp>
      </p:grpSp>
      <mc:AlternateContent xmlns:mc="http://schemas.openxmlformats.org/markup-compatibility/2006" xmlns:a14="http://schemas.microsoft.com/office/drawing/2010/main">
        <mc:Choice Requires="a14">
          <p:sp>
            <p:nvSpPr>
              <p:cNvPr id="22551" name="ZoneTexte 98"/>
              <p:cNvSpPr txBox="1">
                <a:spLocks noChangeArrowheads="1"/>
              </p:cNvSpPr>
              <p:nvPr/>
            </p:nvSpPr>
            <p:spPr bwMode="auto">
              <a:xfrm>
                <a:off x="899592" y="3292070"/>
                <a:ext cx="7560839" cy="2855975"/>
              </a:xfrm>
              <a:prstGeom prst="rect">
                <a:avLst/>
              </a:prstGeom>
              <a:noFill/>
              <a:ln w="9525">
                <a:noFill/>
                <a:miter lim="800000"/>
                <a:headEnd/>
                <a:tailEnd/>
              </a:ln>
            </p:spPr>
            <p:txBody>
              <a:bodyPr wrap="square">
                <a:spAutoFit/>
              </a:bodyPr>
              <a:lstStyle/>
              <a:p>
                <a:r>
                  <a:rPr lang="de-DE" i="0" dirty="0">
                    <a:latin typeface="+mj-lt"/>
                  </a:rPr>
                  <a:t>P</a:t>
                </a:r>
                <a:r>
                  <a:rPr lang="de-DE" i="0" baseline="-25000" dirty="0">
                    <a:latin typeface="+mj-lt"/>
                  </a:rPr>
                  <a:t>F1</a:t>
                </a:r>
                <a:r>
                  <a:rPr lang="de-DE" i="0" dirty="0">
                    <a:latin typeface="+mj-lt"/>
                  </a:rPr>
                  <a:t>=</a:t>
                </a:r>
                <a:r>
                  <a:rPr lang="de-DE" i="0" dirty="0" err="1">
                    <a:latin typeface="+mj-lt"/>
                  </a:rPr>
                  <a:t>k</a:t>
                </a:r>
                <a:r>
                  <a:rPr lang="de-DE" i="0" baseline="-25000" dirty="0" err="1">
                    <a:latin typeface="+mj-lt"/>
                  </a:rPr>
                  <a:t>F</a:t>
                </a:r>
                <a:r>
                  <a:rPr lang="de-DE" i="0" dirty="0">
                    <a:latin typeface="+mj-lt"/>
                  </a:rPr>
                  <a:t>. V. </a:t>
                </a:r>
                <a:r>
                  <a:rPr lang="fr-FR" i="0" dirty="0">
                    <a:latin typeface="+mj-lt"/>
                  </a:rPr>
                  <a:t>ℓ</a:t>
                </a:r>
                <a:r>
                  <a:rPr lang="de-DE" i="0" baseline="30000" dirty="0">
                    <a:latin typeface="+mj-lt"/>
                  </a:rPr>
                  <a:t> 2</a:t>
                </a:r>
                <a:r>
                  <a:rPr lang="de-DE" i="0" dirty="0">
                    <a:latin typeface="+mj-lt"/>
                  </a:rPr>
                  <a:t>. f</a:t>
                </a:r>
                <a:r>
                  <a:rPr lang="en-US" b="0" i="0" dirty="0">
                    <a:latin typeface="+mj-lt"/>
                  </a:rPr>
                  <a:t>²</a:t>
                </a:r>
                <a:r>
                  <a:rPr lang="de-DE" i="0" dirty="0">
                    <a:latin typeface="+mj-lt"/>
                  </a:rPr>
                  <a:t>. B</a:t>
                </a:r>
                <a:r>
                  <a:rPr lang="de-DE" i="0" baseline="30000" dirty="0">
                    <a:latin typeface="+mj-lt"/>
                  </a:rPr>
                  <a:t>2</a:t>
                </a:r>
                <a:r>
                  <a:rPr lang="de-DE" i="0" baseline="-25000" dirty="0">
                    <a:latin typeface="+mj-lt"/>
                  </a:rPr>
                  <a:t>max</a:t>
                </a:r>
                <a:r>
                  <a:rPr lang="de-DE" i="0" dirty="0">
                    <a:latin typeface="+mj-lt"/>
                  </a:rPr>
                  <a:t>⁡= </a:t>
                </a:r>
                <a:r>
                  <a:rPr lang="de-DE" i="0" dirty="0" err="1">
                    <a:latin typeface="+mj-lt"/>
                  </a:rPr>
                  <a:t>k</a:t>
                </a:r>
                <a:r>
                  <a:rPr lang="de-DE" i="0" baseline="-25000" dirty="0" err="1">
                    <a:latin typeface="+mj-lt"/>
                  </a:rPr>
                  <a:t>F</a:t>
                </a:r>
                <a:r>
                  <a:rPr lang="de-DE" i="0" dirty="0">
                    <a:latin typeface="+mj-lt"/>
                  </a:rPr>
                  <a:t> . L .d . ℓ . ℓ². f</a:t>
                </a:r>
                <a:r>
                  <a:rPr lang="en-US" b="0" i="0" dirty="0">
                    <a:latin typeface="+mj-lt"/>
                  </a:rPr>
                  <a:t>²</a:t>
                </a:r>
                <a:r>
                  <a:rPr lang="de-DE" i="0" dirty="0">
                    <a:latin typeface="+mj-lt"/>
                  </a:rPr>
                  <a:t>. B</a:t>
                </a:r>
                <a:r>
                  <a:rPr lang="de-DE" i="0" baseline="30000" dirty="0">
                    <a:latin typeface="+mj-lt"/>
                  </a:rPr>
                  <a:t>2</a:t>
                </a:r>
                <a:r>
                  <a:rPr lang="de-DE" i="0" baseline="-25000" dirty="0">
                    <a:latin typeface="+mj-lt"/>
                  </a:rPr>
                  <a:t>max</a:t>
                </a:r>
                <a14:m>
                  <m:oMath xmlns:m="http://schemas.openxmlformats.org/officeDocument/2006/math">
                    <m:r>
                      <a:rPr lang="en-US" i="1" baseline="-25000" dirty="0">
                        <a:latin typeface="Cambria Math" panose="02040503050406030204" pitchFamily="18" charset="0"/>
                      </a:rPr>
                      <m:t>⁡</m:t>
                    </m:r>
                  </m:oMath>
                </a14:m>
                <a:r>
                  <a:rPr lang="de-DE" baseline="-25000" dirty="0"/>
                  <a:t>  </a:t>
                </a:r>
              </a:p>
              <a:p>
                <a:r>
                  <a:rPr lang="de-DE" i="1" baseline="-25000" dirty="0"/>
                  <a:t>         </a:t>
                </a:r>
                <a:r>
                  <a:rPr lang="de-DE" b="0" i="0" dirty="0">
                    <a:latin typeface="+mj-lt"/>
                  </a:rPr>
                  <a:t>= </a:t>
                </a:r>
                <a:r>
                  <a:rPr lang="de-DE" b="0" i="0" dirty="0" err="1">
                    <a:latin typeface="+mj-lt"/>
                  </a:rPr>
                  <a:t>k</a:t>
                </a:r>
                <a:r>
                  <a:rPr lang="de-DE" b="0" i="0" baseline="-25000" dirty="0" err="1">
                    <a:latin typeface="+mj-lt"/>
                  </a:rPr>
                  <a:t>F</a:t>
                </a:r>
                <a:r>
                  <a:rPr lang="de-DE" b="0" i="0" dirty="0">
                    <a:latin typeface="+mj-lt"/>
                  </a:rPr>
                  <a:t>. </a:t>
                </a:r>
                <a:r>
                  <a:rPr lang="fr-FR" b="0" i="0" dirty="0">
                    <a:latin typeface="+mj-lt"/>
                  </a:rPr>
                  <a:t>L. d. ℓ</a:t>
                </a:r>
                <a:r>
                  <a:rPr lang="fr-FR" b="0" i="0" baseline="30000" dirty="0">
                    <a:latin typeface="+mj-lt"/>
                  </a:rPr>
                  <a:t>3</a:t>
                </a:r>
                <a:r>
                  <a:rPr lang="fr-FR" b="0" i="0" dirty="0">
                    <a:latin typeface="+mj-lt"/>
                  </a:rPr>
                  <a:t>.f</a:t>
                </a:r>
                <a:r>
                  <a:rPr lang="en-US" b="0" i="0" dirty="0">
                    <a:latin typeface="+mj-lt"/>
                  </a:rPr>
                  <a:t>²</a:t>
                </a:r>
                <a:r>
                  <a:rPr lang="fr-FR" b="0" i="0" dirty="0">
                    <a:latin typeface="+mj-lt"/>
                  </a:rPr>
                  <a:t>. </a:t>
                </a:r>
                <a:r>
                  <a:rPr lang="de-DE" b="0" i="0" dirty="0">
                    <a:latin typeface="+mj-lt"/>
                  </a:rPr>
                  <a:t>B</a:t>
                </a:r>
                <a:r>
                  <a:rPr lang="de-DE" b="0" i="0" baseline="30000" dirty="0">
                    <a:latin typeface="+mj-lt"/>
                  </a:rPr>
                  <a:t>2</a:t>
                </a:r>
                <a:r>
                  <a:rPr lang="de-DE" b="0" i="0" baseline="-25000" dirty="0">
                    <a:latin typeface="+mj-lt"/>
                  </a:rPr>
                  <a:t>max</a:t>
                </a:r>
                <a:r>
                  <a:rPr lang="en-US" b="1" i="0" baseline="-25000" dirty="0">
                    <a:latin typeface="+mj-lt"/>
                  </a:rPr>
                  <a:t>⁡</a:t>
                </a:r>
                <a:endParaRPr lang="fr-FR" b="1" dirty="0"/>
              </a:p>
              <a:p>
                <a:endParaRPr lang="de-DE" i="1" dirty="0"/>
              </a:p>
              <a:p>
                <a:r>
                  <a:rPr lang="de-DE" i="1" dirty="0"/>
                  <a:t>Or :  </a:t>
                </a:r>
                <a14:m>
                  <m:oMath xmlns:m="http://schemas.openxmlformats.org/officeDocument/2006/math">
                    <m:r>
                      <a:rPr lang="fr-FR" i="1" dirty="0" smtClean="0">
                        <a:latin typeface="Cambria Math" panose="02040503050406030204" pitchFamily="18" charset="0"/>
                      </a:rPr>
                      <m:t>ℓ</m:t>
                    </m:r>
                    <m:r>
                      <a:rPr lang="de-DE" i="1" dirty="0">
                        <a:latin typeface="Cambria Math" panose="02040503050406030204" pitchFamily="18" charset="0"/>
                      </a:rPr>
                      <m:t>=5 </m:t>
                    </m:r>
                    <m:r>
                      <a:rPr lang="de-DE" i="1" dirty="0">
                        <a:latin typeface="Cambria Math" panose="02040503050406030204" pitchFamily="18" charset="0"/>
                      </a:rPr>
                      <m:t>𝑐𝑚</m:t>
                    </m:r>
                  </m:oMath>
                </a14:m>
                <a:r>
                  <a:rPr lang="de-DE" i="1" dirty="0"/>
                  <a:t> et  </a:t>
                </a:r>
                <a14:m>
                  <m:oMath xmlns:m="http://schemas.openxmlformats.org/officeDocument/2006/math">
                    <m:r>
                      <a:rPr lang="de-DE" i="1" dirty="0" smtClean="0">
                        <a:latin typeface="Cambria Math" panose="02040503050406030204" pitchFamily="18" charset="0"/>
                      </a:rPr>
                      <m:t>𝑒</m:t>
                    </m:r>
                    <m:r>
                      <a:rPr lang="de-DE" i="1" dirty="0" smtClean="0">
                        <a:latin typeface="Cambria Math" panose="02040503050406030204" pitchFamily="18" charset="0"/>
                      </a:rPr>
                      <m:t>=0,5 </m:t>
                    </m:r>
                    <m:r>
                      <a:rPr lang="de-DE" i="1" dirty="0" smtClean="0">
                        <a:latin typeface="Cambria Math" panose="02040503050406030204" pitchFamily="18" charset="0"/>
                      </a:rPr>
                      <m:t>𝑚𝑚</m:t>
                    </m:r>
                  </m:oMath>
                </a14:m>
                <a:r>
                  <a:rPr lang="de-DE" i="1" dirty="0"/>
                  <a:t>  → </a:t>
                </a:r>
                <a14:m>
                  <m:oMath xmlns:m="http://schemas.openxmlformats.org/officeDocument/2006/math">
                    <m:r>
                      <a:rPr lang="fr-FR" i="1" dirty="0" smtClean="0">
                        <a:latin typeface="Cambria Math" panose="02040503050406030204" pitchFamily="18" charset="0"/>
                      </a:rPr>
                      <m:t>ℓ</m:t>
                    </m:r>
                    <m:r>
                      <a:rPr lang="de-DE" i="1" dirty="0">
                        <a:latin typeface="Cambria Math" panose="02040503050406030204" pitchFamily="18" charset="0"/>
                      </a:rPr>
                      <m:t>=100 . </m:t>
                    </m:r>
                    <m:r>
                      <a:rPr lang="de-DE" i="1" dirty="0">
                        <a:latin typeface="Cambria Math" panose="02040503050406030204" pitchFamily="18" charset="0"/>
                      </a:rPr>
                      <m:t>𝑒</m:t>
                    </m:r>
                  </m:oMath>
                </a14:m>
                <a:endParaRPr lang="fr-FR" dirty="0"/>
              </a:p>
              <a:p>
                <a:r>
                  <a:rPr lang="de-DE" i="1" dirty="0"/>
                  <a:t> </a:t>
                </a:r>
              </a:p>
              <a:p>
                <a:r>
                  <a:rPr lang="de-DE" i="0" dirty="0">
                    <a:latin typeface="+mj-lt"/>
                  </a:rPr>
                  <a:t>P</a:t>
                </a:r>
                <a:r>
                  <a:rPr lang="de-DE" i="0" baseline="-25000" dirty="0">
                    <a:latin typeface="+mj-lt"/>
                  </a:rPr>
                  <a:t>F1</a:t>
                </a:r>
                <a:r>
                  <a:rPr lang="de-DE" i="0" dirty="0">
                    <a:latin typeface="+mj-lt"/>
                  </a:rPr>
                  <a:t>=</a:t>
                </a:r>
                <a:r>
                  <a:rPr lang="en-US" b="0" i="0" dirty="0">
                    <a:latin typeface="+mj-lt"/>
                  </a:rPr>
                  <a:t>10</a:t>
                </a:r>
                <a:r>
                  <a:rPr lang="en-US" b="0" i="0" baseline="30000" dirty="0">
                    <a:latin typeface="+mj-lt"/>
                  </a:rPr>
                  <a:t>3</a:t>
                </a:r>
                <a:r>
                  <a:rPr lang="de-DE" i="0" dirty="0">
                    <a:latin typeface="+mj-lt"/>
                  </a:rPr>
                  <a:t>k</a:t>
                </a:r>
                <a:r>
                  <a:rPr lang="de-DE" i="0" baseline="-25000" dirty="0">
                    <a:latin typeface="+mj-lt"/>
                  </a:rPr>
                  <a:t>F</a:t>
                </a:r>
                <a:r>
                  <a:rPr lang="de-DE" i="0" dirty="0">
                    <a:latin typeface="+mj-lt"/>
                  </a:rPr>
                  <a:t> . L . d. e</a:t>
                </a:r>
                <a:r>
                  <a:rPr lang="de-DE" i="0" baseline="30000" dirty="0">
                    <a:latin typeface="+mj-lt"/>
                  </a:rPr>
                  <a:t>3</a:t>
                </a:r>
                <a:r>
                  <a:rPr lang="de-DE" i="0" dirty="0">
                    <a:latin typeface="+mj-lt"/>
                  </a:rPr>
                  <a:t>. f</a:t>
                </a:r>
                <a:r>
                  <a:rPr lang="en-US" b="0" i="0" dirty="0">
                    <a:latin typeface="+mj-lt"/>
                  </a:rPr>
                  <a:t>²</a:t>
                </a:r>
                <a:r>
                  <a:rPr lang="de-DE" i="0" dirty="0">
                    <a:latin typeface="+mj-lt"/>
                  </a:rPr>
                  <a:t>. B</a:t>
                </a:r>
                <a:r>
                  <a:rPr lang="de-DE" i="0" baseline="30000" dirty="0">
                    <a:latin typeface="+mj-lt"/>
                  </a:rPr>
                  <a:t>2</a:t>
                </a:r>
                <a:r>
                  <a:rPr lang="de-DE" i="0" baseline="-25000" dirty="0">
                    <a:latin typeface="+mj-lt"/>
                  </a:rPr>
                  <a:t>max</a:t>
                </a:r>
                <a14:m>
                  <m:oMath xmlns:m="http://schemas.openxmlformats.org/officeDocument/2006/math">
                    <m:r>
                      <a:rPr lang="en-US" i="1" baseline="-25000" dirty="0" smtClean="0">
                        <a:latin typeface="Cambria Math" panose="02040503050406030204" pitchFamily="18" charset="0"/>
                      </a:rPr>
                      <m:t>⁡</m:t>
                    </m:r>
                  </m:oMath>
                </a14:m>
                <a:endParaRPr lang="fr-FR" dirty="0"/>
              </a:p>
              <a:p>
                <a:r>
                  <a:rPr lang="de-DE" i="1" dirty="0"/>
                  <a:t>       </a:t>
                </a:r>
                <a:r>
                  <a:rPr lang="de-DE" i="0" dirty="0">
                    <a:latin typeface="+mj-lt"/>
                  </a:rPr>
                  <a:t>=100</a:t>
                </a:r>
                <a:r>
                  <a:rPr lang="de-DE" i="0" baseline="30000" dirty="0">
                    <a:latin typeface="+mj-lt"/>
                  </a:rPr>
                  <a:t>2</a:t>
                </a:r>
                <a:r>
                  <a:rPr lang="de-DE" i="0" dirty="0">
                    <a:latin typeface="+mj-lt"/>
                  </a:rPr>
                  <a:t>. [ 100. k</a:t>
                </a:r>
                <a:r>
                  <a:rPr lang="de-DE" i="0" baseline="-25000" dirty="0">
                    <a:latin typeface="+mj-lt"/>
                  </a:rPr>
                  <a:t>F</a:t>
                </a:r>
                <a:r>
                  <a:rPr lang="de-DE" i="0" dirty="0">
                    <a:latin typeface="+mj-lt"/>
                  </a:rPr>
                  <a:t> . L . d e . e</a:t>
                </a:r>
                <a:r>
                  <a:rPr lang="de-DE" i="0" baseline="30000" dirty="0">
                    <a:latin typeface="+mj-lt"/>
                  </a:rPr>
                  <a:t>2</a:t>
                </a:r>
                <a:r>
                  <a:rPr lang="de-DE" i="0" dirty="0">
                    <a:latin typeface="+mj-lt"/>
                  </a:rPr>
                  <a:t> . f</a:t>
                </a:r>
                <a:r>
                  <a:rPr lang="de-DE" i="0" baseline="30000" dirty="0">
                    <a:latin typeface="+mj-lt"/>
                  </a:rPr>
                  <a:t>2</a:t>
                </a:r>
                <a:r>
                  <a:rPr lang="de-DE" i="0" dirty="0">
                    <a:latin typeface="+mj-lt"/>
                  </a:rPr>
                  <a:t>. B</a:t>
                </a:r>
                <a:r>
                  <a:rPr lang="de-DE" i="0" baseline="30000" dirty="0">
                    <a:latin typeface="+mj-lt"/>
                  </a:rPr>
                  <a:t>2</a:t>
                </a:r>
                <a:r>
                  <a:rPr lang="de-DE" i="0" baseline="-25000" dirty="0">
                    <a:latin typeface="+mj-lt"/>
                  </a:rPr>
                  <a:t>max</a:t>
                </a:r>
                <a:r>
                  <a:rPr lang="de-DE" i="0" dirty="0">
                    <a:latin typeface="+mj-lt"/>
                  </a:rPr>
                  <a:t>]</a:t>
                </a:r>
                <a:endParaRPr lang="fr-FR" dirty="0"/>
              </a:p>
              <a:p>
                <a:endParaRPr lang="de-DE" i="1" dirty="0"/>
              </a:p>
              <a:p>
                <a:r>
                  <a:rPr lang="de-DE" i="0" dirty="0">
                    <a:latin typeface="+mj-lt"/>
                  </a:rPr>
                  <a:t>P</a:t>
                </a:r>
                <a:r>
                  <a:rPr lang="de-DE" i="0" baseline="-25000" dirty="0">
                    <a:latin typeface="+mj-lt"/>
                  </a:rPr>
                  <a:t>F1</a:t>
                </a:r>
                <a:r>
                  <a:rPr lang="de-DE" i="0" dirty="0">
                    <a:latin typeface="+mj-lt"/>
                  </a:rPr>
                  <a:t>=100</a:t>
                </a:r>
                <a:r>
                  <a:rPr lang="en-US" b="0" i="0" dirty="0">
                    <a:latin typeface="+mj-lt"/>
                  </a:rPr>
                  <a:t>²</a:t>
                </a:r>
                <a:r>
                  <a:rPr lang="de-DE" i="0" dirty="0">
                    <a:latin typeface="+mj-lt"/>
                  </a:rPr>
                  <a:t>.</a:t>
                </a:r>
                <a:r>
                  <a:rPr lang="de-DE" i="0" baseline="-25000" dirty="0">
                    <a:latin typeface="+mj-lt"/>
                  </a:rPr>
                  <a:t> </a:t>
                </a:r>
                <a:r>
                  <a:rPr lang="de-DE" i="0" dirty="0">
                    <a:latin typeface="+mj-lt"/>
                  </a:rPr>
                  <a:t>P</a:t>
                </a:r>
                <a:r>
                  <a:rPr lang="de-DE" i="0" baseline="-25000" dirty="0">
                    <a:latin typeface="+mj-lt"/>
                  </a:rPr>
                  <a:t>F2</a:t>
                </a:r>
                <a:r>
                  <a:rPr lang="de-DE" i="1" baseline="-25000" dirty="0"/>
                  <a:t> </a:t>
                </a:r>
                <a:r>
                  <a:rPr lang="de-DE" i="1" dirty="0"/>
                  <a:t>                 </a:t>
                </a:r>
                <a:r>
                  <a:rPr lang="de-DE" i="1" dirty="0" err="1"/>
                  <a:t>donc</a:t>
                </a:r>
                <a:r>
                  <a:rPr lang="de-DE" i="1" dirty="0"/>
                  <a:t>                           </a:t>
                </a:r>
                <a:r>
                  <a:rPr lang="de-DE" b="0" i="0" dirty="0">
                    <a:latin typeface="+mj-lt"/>
                  </a:rPr>
                  <a:t>P</a:t>
                </a:r>
                <a:r>
                  <a:rPr lang="de-DE" b="0" i="0" baseline="-25000" dirty="0">
                    <a:latin typeface="+mj-lt"/>
                  </a:rPr>
                  <a:t>F</a:t>
                </a:r>
                <a:r>
                  <a:rPr lang="en-US" b="0" i="0" baseline="-25000" dirty="0">
                    <a:latin typeface="+mj-lt"/>
                  </a:rPr>
                  <a:t>1</a:t>
                </a:r>
                <a:r>
                  <a:rPr lang="en-US" b="0" i="0" dirty="0">
                    <a:latin typeface="+mj-lt"/>
                  </a:rPr>
                  <a:t>=10</a:t>
                </a:r>
                <a:r>
                  <a:rPr lang="de-DE" b="0" i="0" dirty="0">
                    <a:latin typeface="+mj-lt"/>
                  </a:rPr>
                  <a:t>000 . </a:t>
                </a:r>
                <a:r>
                  <a:rPr lang="fr-FR" b="0" i="0" dirty="0">
                    <a:latin typeface="+mj-lt"/>
                  </a:rPr>
                  <a:t>P</a:t>
                </a:r>
                <a:r>
                  <a:rPr lang="fr-FR" b="0" i="0" baseline="-25000" dirty="0">
                    <a:latin typeface="+mj-lt"/>
                  </a:rPr>
                  <a:t>F2</a:t>
                </a:r>
                <a:endParaRPr lang="fr-FR" dirty="0"/>
              </a:p>
              <a:p>
                <a:endParaRPr lang="fr-FR" dirty="0"/>
              </a:p>
            </p:txBody>
          </p:sp>
        </mc:Choice>
        <mc:Fallback xmlns="">
          <p:sp>
            <p:nvSpPr>
              <p:cNvPr id="22551" name="ZoneTexte 98"/>
              <p:cNvSpPr txBox="1">
                <a:spLocks noRot="1" noChangeAspect="1" noMove="1" noResize="1" noEditPoints="1" noAdjustHandles="1" noChangeArrowheads="1" noChangeShapeType="1" noTextEdit="1"/>
              </p:cNvSpPr>
              <p:nvPr/>
            </p:nvSpPr>
            <p:spPr bwMode="auto">
              <a:xfrm>
                <a:off x="899592" y="3292070"/>
                <a:ext cx="7560839" cy="2855975"/>
              </a:xfrm>
              <a:prstGeom prst="rect">
                <a:avLst/>
              </a:prstGeom>
              <a:blipFill>
                <a:blip r:embed="rId3"/>
                <a:stretch>
                  <a:fillRect l="-726" t="-1066"/>
                </a:stretch>
              </a:blipFill>
              <a:ln w="9525">
                <a:noFill/>
                <a:miter lim="800000"/>
                <a:headEnd/>
                <a:tailEnd/>
              </a:ln>
            </p:spPr>
            <p:txBody>
              <a:bodyPr/>
              <a:lstStyle/>
              <a:p>
                <a:r>
                  <a:rPr lang="fr-FR">
                    <a:noFill/>
                  </a:rPr>
                  <a:t> </a:t>
                </a:r>
              </a:p>
            </p:txBody>
          </p:sp>
        </mc:Fallback>
      </mc:AlternateContent>
      <p:sp>
        <p:nvSpPr>
          <p:cNvPr id="3" name="Slide Number Placeholder 2">
            <a:extLst>
              <a:ext uri="{FF2B5EF4-FFF2-40B4-BE49-F238E27FC236}">
                <a16:creationId xmlns:a16="http://schemas.microsoft.com/office/drawing/2014/main" id="{B20841DE-6DCC-4B4B-95D4-354D33ED541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35</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888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2551">
                                            <p:txEl>
                                              <p:pRg st="0" end="0"/>
                                            </p:txEl>
                                          </p:spTgt>
                                        </p:tgtEl>
                                        <p:attrNameLst>
                                          <p:attrName>style.visibility</p:attrName>
                                        </p:attrNameLst>
                                      </p:cBhvr>
                                      <p:to>
                                        <p:strVal val="visible"/>
                                      </p:to>
                                    </p:set>
                                    <p:animEffect transition="in" filter="checkerboard(across)">
                                      <p:cBhvr>
                                        <p:cTn id="15" dur="500"/>
                                        <p:tgtEl>
                                          <p:spTgt spid="2255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2551">
                                            <p:txEl>
                                              <p:pRg st="1" end="1"/>
                                            </p:txEl>
                                          </p:spTgt>
                                        </p:tgtEl>
                                        <p:attrNameLst>
                                          <p:attrName>style.visibility</p:attrName>
                                        </p:attrNameLst>
                                      </p:cBhvr>
                                      <p:to>
                                        <p:strVal val="visible"/>
                                      </p:to>
                                    </p:set>
                                    <p:animEffect transition="in" filter="checkerboard(across)">
                                      <p:cBhvr>
                                        <p:cTn id="20" dur="500"/>
                                        <p:tgtEl>
                                          <p:spTgt spid="2255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2551">
                                            <p:txEl>
                                              <p:pRg st="3" end="3"/>
                                            </p:txEl>
                                          </p:spTgt>
                                        </p:tgtEl>
                                        <p:attrNameLst>
                                          <p:attrName>style.visibility</p:attrName>
                                        </p:attrNameLst>
                                      </p:cBhvr>
                                      <p:to>
                                        <p:strVal val="visible"/>
                                      </p:to>
                                    </p:set>
                                    <p:animEffect transition="in" filter="checkerboard(across)">
                                      <p:cBhvr>
                                        <p:cTn id="25" dur="500"/>
                                        <p:tgtEl>
                                          <p:spTgt spid="2255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2551">
                                            <p:txEl>
                                              <p:pRg st="4" end="4"/>
                                            </p:txEl>
                                          </p:spTgt>
                                        </p:tgtEl>
                                        <p:attrNameLst>
                                          <p:attrName>style.visibility</p:attrName>
                                        </p:attrNameLst>
                                      </p:cBhvr>
                                      <p:to>
                                        <p:strVal val="visible"/>
                                      </p:to>
                                    </p:set>
                                    <p:animEffect transition="in" filter="checkerboard(across)">
                                      <p:cBhvr>
                                        <p:cTn id="30" dur="500"/>
                                        <p:tgtEl>
                                          <p:spTgt spid="2255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2551">
                                            <p:txEl>
                                              <p:pRg st="5" end="5"/>
                                            </p:txEl>
                                          </p:spTgt>
                                        </p:tgtEl>
                                        <p:attrNameLst>
                                          <p:attrName>style.visibility</p:attrName>
                                        </p:attrNameLst>
                                      </p:cBhvr>
                                      <p:to>
                                        <p:strVal val="visible"/>
                                      </p:to>
                                    </p:set>
                                    <p:animEffect transition="in" filter="checkerboard(across)">
                                      <p:cBhvr>
                                        <p:cTn id="35" dur="500"/>
                                        <p:tgtEl>
                                          <p:spTgt spid="2255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2551">
                                            <p:txEl>
                                              <p:pRg st="6" end="6"/>
                                            </p:txEl>
                                          </p:spTgt>
                                        </p:tgtEl>
                                        <p:attrNameLst>
                                          <p:attrName>style.visibility</p:attrName>
                                        </p:attrNameLst>
                                      </p:cBhvr>
                                      <p:to>
                                        <p:strVal val="visible"/>
                                      </p:to>
                                    </p:set>
                                    <p:animEffect transition="in" filter="checkerboard(across)">
                                      <p:cBhvr>
                                        <p:cTn id="40" dur="500"/>
                                        <p:tgtEl>
                                          <p:spTgt spid="2255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22551">
                                            <p:txEl>
                                              <p:pRg st="8" end="8"/>
                                            </p:txEl>
                                          </p:spTgt>
                                        </p:tgtEl>
                                        <p:attrNameLst>
                                          <p:attrName>style.visibility</p:attrName>
                                        </p:attrNameLst>
                                      </p:cBhvr>
                                      <p:to>
                                        <p:strVal val="visible"/>
                                      </p:to>
                                    </p:set>
                                    <p:animEffect transition="in" filter="checkerboard(across)">
                                      <p:cBhvr>
                                        <p:cTn id="45" dur="500"/>
                                        <p:tgtEl>
                                          <p:spTgt spid="225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23556" name="ZoneTexte 7"/>
          <p:cNvSpPr txBox="1">
            <a:spLocks noChangeArrowheads="1"/>
          </p:cNvSpPr>
          <p:nvPr/>
        </p:nvSpPr>
        <p:spPr bwMode="auto">
          <a:xfrm>
            <a:off x="899592" y="1484784"/>
            <a:ext cx="7704856" cy="5078313"/>
          </a:xfrm>
          <a:prstGeom prst="rect">
            <a:avLst/>
          </a:prstGeom>
          <a:noFill/>
          <a:ln w="9525">
            <a:noFill/>
            <a:miter lim="800000"/>
            <a:headEnd/>
            <a:tailEnd/>
          </a:ln>
        </p:spPr>
        <p:txBody>
          <a:bodyPr wrap="square">
            <a:spAutoFit/>
          </a:bodyPr>
          <a:lstStyle/>
          <a:p>
            <a:pPr algn="just"/>
            <a:r>
              <a:rPr lang="fr-FR" b="1" dirty="0"/>
              <a:t>3- Pertes fer</a:t>
            </a:r>
          </a:p>
          <a:p>
            <a:pPr algn="just"/>
            <a:endParaRPr lang="fr-FR" sz="1700" b="1" dirty="0"/>
          </a:p>
          <a:p>
            <a:pPr algn="just"/>
            <a:r>
              <a:rPr lang="fr-FR" sz="1700" dirty="0"/>
              <a:t>On appelle pertes fer la somme des pertes par hystérésis et des pertes par courants de Foucault.</a:t>
            </a:r>
          </a:p>
          <a:p>
            <a:pPr algn="just"/>
            <a:endParaRPr lang="fr-FR" sz="1700" dirty="0"/>
          </a:p>
          <a:p>
            <a:pPr algn="ctr"/>
            <a:r>
              <a:rPr lang="de-DE" sz="1700" i="0" dirty="0" err="1">
                <a:latin typeface="+mj-lt"/>
              </a:rPr>
              <a:t>P</a:t>
            </a:r>
            <a:r>
              <a:rPr lang="de-DE" sz="1700" i="0" baseline="-25000" dirty="0" err="1">
                <a:latin typeface="+mj-lt"/>
              </a:rPr>
              <a:t>fer</a:t>
            </a:r>
            <a:r>
              <a:rPr lang="de-DE" sz="1700" i="0" dirty="0">
                <a:latin typeface="+mj-lt"/>
              </a:rPr>
              <a:t>=V . B</a:t>
            </a:r>
            <a:r>
              <a:rPr lang="de-DE" sz="1700" i="0" baseline="30000" dirty="0">
                <a:latin typeface="+mj-lt"/>
              </a:rPr>
              <a:t>2</a:t>
            </a:r>
            <a:r>
              <a:rPr lang="de-DE" sz="1700" i="0" baseline="-25000" dirty="0">
                <a:latin typeface="+mj-lt"/>
              </a:rPr>
              <a:t>max</a:t>
            </a:r>
            <a:r>
              <a:rPr lang="de-DE" sz="1700" i="0" dirty="0">
                <a:latin typeface="+mj-lt"/>
              </a:rPr>
              <a:t>⁡(k</a:t>
            </a:r>
            <a:r>
              <a:rPr lang="de-DE" sz="1700" i="0" baseline="-25000" dirty="0">
                <a:latin typeface="+mj-lt"/>
              </a:rPr>
              <a:t>H</a:t>
            </a:r>
            <a:r>
              <a:rPr lang="de-DE" sz="1700" i="0" dirty="0">
                <a:latin typeface="+mj-lt"/>
              </a:rPr>
              <a:t> .f + </a:t>
            </a:r>
            <a:r>
              <a:rPr lang="de-DE" sz="1700" i="0" dirty="0" err="1">
                <a:latin typeface="+mj-lt"/>
              </a:rPr>
              <a:t>k</a:t>
            </a:r>
            <a:r>
              <a:rPr lang="de-DE" sz="1700" i="0" baseline="-25000" dirty="0" err="1">
                <a:latin typeface="+mj-lt"/>
              </a:rPr>
              <a:t>F</a:t>
            </a:r>
            <a:r>
              <a:rPr lang="de-DE" sz="1700" i="0" dirty="0">
                <a:latin typeface="+mj-lt"/>
              </a:rPr>
              <a:t> . e</a:t>
            </a:r>
            <a:r>
              <a:rPr lang="de-DE" sz="1700" i="0" baseline="30000" dirty="0">
                <a:latin typeface="+mj-lt"/>
              </a:rPr>
              <a:t>2</a:t>
            </a:r>
            <a:r>
              <a:rPr lang="de-DE" sz="1700" i="0" dirty="0">
                <a:latin typeface="+mj-lt"/>
              </a:rPr>
              <a:t>. f</a:t>
            </a:r>
            <a:r>
              <a:rPr lang="en-US" sz="1700" b="0" i="0" dirty="0">
                <a:latin typeface="+mj-lt"/>
              </a:rPr>
              <a:t>²</a:t>
            </a:r>
            <a:r>
              <a:rPr lang="de-DE" sz="1700" i="0" dirty="0">
                <a:latin typeface="+mj-lt"/>
              </a:rPr>
              <a:t>)</a:t>
            </a:r>
            <a:endParaRPr lang="de-DE" sz="1700" dirty="0"/>
          </a:p>
          <a:p>
            <a:pPr algn="ctr"/>
            <a:endParaRPr lang="fr-FR" sz="1700" dirty="0"/>
          </a:p>
          <a:p>
            <a:pPr algn="just"/>
            <a:r>
              <a:rPr lang="fr-FR" sz="1700" dirty="0"/>
              <a:t>Pour réduire les pertes par hystérésis on ajoute du silicium dans le fer ( ≤ 4%). </a:t>
            </a:r>
          </a:p>
          <a:p>
            <a:pPr algn="just"/>
            <a:endParaRPr lang="fr-FR" sz="1700" dirty="0"/>
          </a:p>
          <a:p>
            <a:pPr algn="just"/>
            <a:r>
              <a:rPr lang="fr-FR" sz="1700" dirty="0"/>
              <a:t>Pour réduire les pertes par courants de Foucault on </a:t>
            </a:r>
            <a:r>
              <a:rPr lang="fr-FR" sz="1700" dirty="0" err="1"/>
              <a:t>feuillete</a:t>
            </a:r>
            <a:r>
              <a:rPr lang="fr-FR" sz="1700" dirty="0"/>
              <a:t> le fer. Donc pour réduire les pertes fer, on utilise des tôles de fer </a:t>
            </a:r>
            <a:r>
              <a:rPr lang="fr-FR" sz="1700" dirty="0" err="1"/>
              <a:t>siliciées</a:t>
            </a:r>
            <a:r>
              <a:rPr lang="fr-FR" sz="1700" dirty="0"/>
              <a:t> .</a:t>
            </a:r>
          </a:p>
          <a:p>
            <a:pPr algn="just"/>
            <a:endParaRPr lang="fr-FR" sz="1700" dirty="0"/>
          </a:p>
          <a:p>
            <a:pPr algn="just"/>
            <a:r>
              <a:rPr lang="fr-FR" sz="1700" dirty="0"/>
              <a:t>On caractérise les tôles utilisées dans les circuits magnétiques par leur qualité </a:t>
            </a:r>
            <a:r>
              <a:rPr lang="fr-FR" sz="1700" dirty="0" err="1"/>
              <a:t>c.à.d</a:t>
            </a:r>
            <a:r>
              <a:rPr lang="fr-FR" sz="1700" dirty="0"/>
              <a:t> par les pertes fer dont elles sont le siège sous une induction maximale de 1 T, à une fréquence de 50 Hz et pour une masse de 1 kg. </a:t>
            </a:r>
          </a:p>
          <a:p>
            <a:pPr algn="just"/>
            <a:endParaRPr lang="fr-FR" sz="1700" dirty="0"/>
          </a:p>
          <a:p>
            <a:pPr algn="just"/>
            <a:r>
              <a:rPr lang="fr-FR" sz="1700" dirty="0"/>
              <a:t>On trouve ainsi des tôles de 0,5W/kg pour les transformateurs, jusqu’à 3,5W/kg pour les petites machines tournantes.</a:t>
            </a:r>
          </a:p>
          <a:p>
            <a:pPr algn="just"/>
            <a:endParaRPr lang="fr-FR" sz="1700" dirty="0"/>
          </a:p>
        </p:txBody>
      </p:sp>
      <p:sp>
        <p:nvSpPr>
          <p:cNvPr id="2" name="Slide Number Placeholder 1">
            <a:extLst>
              <a:ext uri="{FF2B5EF4-FFF2-40B4-BE49-F238E27FC236}">
                <a16:creationId xmlns:a16="http://schemas.microsoft.com/office/drawing/2014/main" id="{2D757A4D-B4DE-48E3-A1B1-D470F9DAC737}"/>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36</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checkerboard(across)">
                                      <p:cBhvr>
                                        <p:cTn id="7" dur="500"/>
                                        <p:tgtEl>
                                          <p:spTgt spid="235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556">
                                            <p:txEl>
                                              <p:pRg st="2" end="2"/>
                                            </p:txEl>
                                          </p:spTgt>
                                        </p:tgtEl>
                                        <p:attrNameLst>
                                          <p:attrName>style.visibility</p:attrName>
                                        </p:attrNameLst>
                                      </p:cBhvr>
                                      <p:to>
                                        <p:strVal val="visible"/>
                                      </p:to>
                                    </p:set>
                                    <p:animEffect transition="in" filter="checkerboard(across)">
                                      <p:cBhvr>
                                        <p:cTn id="12" dur="500"/>
                                        <p:tgtEl>
                                          <p:spTgt spid="235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556">
                                            <p:txEl>
                                              <p:pRg st="4" end="4"/>
                                            </p:txEl>
                                          </p:spTgt>
                                        </p:tgtEl>
                                        <p:attrNameLst>
                                          <p:attrName>style.visibility</p:attrName>
                                        </p:attrNameLst>
                                      </p:cBhvr>
                                      <p:to>
                                        <p:strVal val="visible"/>
                                      </p:to>
                                    </p:set>
                                    <p:animEffect transition="in" filter="checkerboard(across)">
                                      <p:cBhvr>
                                        <p:cTn id="17" dur="500"/>
                                        <p:tgtEl>
                                          <p:spTgt spid="2355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556">
                                            <p:txEl>
                                              <p:pRg st="6" end="6"/>
                                            </p:txEl>
                                          </p:spTgt>
                                        </p:tgtEl>
                                        <p:attrNameLst>
                                          <p:attrName>style.visibility</p:attrName>
                                        </p:attrNameLst>
                                      </p:cBhvr>
                                      <p:to>
                                        <p:strVal val="visible"/>
                                      </p:to>
                                    </p:set>
                                    <p:animEffect transition="in" filter="checkerboard(across)">
                                      <p:cBhvr>
                                        <p:cTn id="22" dur="500"/>
                                        <p:tgtEl>
                                          <p:spTgt spid="2355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3556">
                                            <p:txEl>
                                              <p:pRg st="8" end="8"/>
                                            </p:txEl>
                                          </p:spTgt>
                                        </p:tgtEl>
                                        <p:attrNameLst>
                                          <p:attrName>style.visibility</p:attrName>
                                        </p:attrNameLst>
                                      </p:cBhvr>
                                      <p:to>
                                        <p:strVal val="visible"/>
                                      </p:to>
                                    </p:set>
                                    <p:animEffect transition="in" filter="checkerboard(across)">
                                      <p:cBhvr>
                                        <p:cTn id="27" dur="500"/>
                                        <p:tgtEl>
                                          <p:spTgt spid="2355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3556">
                                            <p:txEl>
                                              <p:pRg st="10" end="10"/>
                                            </p:txEl>
                                          </p:spTgt>
                                        </p:tgtEl>
                                        <p:attrNameLst>
                                          <p:attrName>style.visibility</p:attrName>
                                        </p:attrNameLst>
                                      </p:cBhvr>
                                      <p:to>
                                        <p:strVal val="visible"/>
                                      </p:to>
                                    </p:set>
                                    <p:animEffect transition="in" filter="checkerboard(across)">
                                      <p:cBhvr>
                                        <p:cTn id="32" dur="500"/>
                                        <p:tgtEl>
                                          <p:spTgt spid="23556">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3556">
                                            <p:txEl>
                                              <p:pRg st="12" end="12"/>
                                            </p:txEl>
                                          </p:spTgt>
                                        </p:tgtEl>
                                        <p:attrNameLst>
                                          <p:attrName>style.visibility</p:attrName>
                                        </p:attrNameLst>
                                      </p:cBhvr>
                                      <p:to>
                                        <p:strVal val="visible"/>
                                      </p:to>
                                    </p:set>
                                    <p:animEffect transition="in" filter="checkerboard(across)">
                                      <p:cBhvr>
                                        <p:cTn id="37" dur="500"/>
                                        <p:tgtEl>
                                          <p:spTgt spid="2355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412" name="ZoneTexte 7"/>
              <p:cNvSpPr txBox="1">
                <a:spLocks noChangeArrowheads="1"/>
              </p:cNvSpPr>
              <p:nvPr/>
            </p:nvSpPr>
            <p:spPr bwMode="auto">
              <a:xfrm>
                <a:off x="755576" y="1319857"/>
                <a:ext cx="7704856" cy="3892604"/>
              </a:xfrm>
              <a:prstGeom prst="rect">
                <a:avLst/>
              </a:prstGeom>
              <a:noFill/>
              <a:ln w="9525">
                <a:noFill/>
                <a:miter lim="800000"/>
                <a:headEnd/>
                <a:tailEnd/>
              </a:ln>
            </p:spPr>
            <p:txBody>
              <a:bodyPr wrap="square">
                <a:spAutoFit/>
              </a:bodyPr>
              <a:lstStyle/>
              <a:p>
                <a:pPr marL="342900" indent="-342900">
                  <a:buFontTx/>
                  <a:buAutoNum type="arabicParenR"/>
                  <a:defRPr/>
                </a:pPr>
                <a:r>
                  <a:rPr lang="fr-FR" b="1" dirty="0"/>
                  <a:t>Inductance propre :                                           </a:t>
                </a:r>
              </a:p>
              <a:p>
                <a:pPr marL="342900" indent="-342900">
                  <a:defRPr/>
                </a:pPr>
                <a:endParaRPr lang="fr-FR" b="1" i="1" dirty="0"/>
              </a:p>
              <a:p>
                <a:pPr algn="just">
                  <a:defRPr/>
                </a:pPr>
                <a:r>
                  <a:rPr lang="fr-FR" i="1" dirty="0"/>
                  <a:t>Considérons le circuit magnétique suivant, supposé parfait et de réluctance </a:t>
                </a:r>
                <a14:m>
                  <m:oMath xmlns:m="http://schemas.openxmlformats.org/officeDocument/2006/math">
                    <m:r>
                      <a:rPr lang="fr-FR" i="1" dirty="0" smtClean="0">
                        <a:latin typeface="Cambria Math" panose="02040503050406030204" pitchFamily="18" charset="0"/>
                        <a:sym typeface="Symbol"/>
                      </a:rPr>
                      <m:t></m:t>
                    </m:r>
                  </m:oMath>
                </a14:m>
                <a:endParaRPr lang="fr-FR" dirty="0"/>
              </a:p>
              <a:p>
                <a:pPr algn="just">
                  <a:defRPr/>
                </a:pPr>
                <a:r>
                  <a:rPr lang="fr-FR" i="1" dirty="0"/>
                  <a:t>Le flux </a:t>
                </a: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1</m:t>
                    </m:r>
                  </m:oMath>
                </a14:m>
                <a:r>
                  <a:rPr lang="fr-FR" i="1" dirty="0"/>
                  <a:t> produit par la </a:t>
                </a:r>
                <a:r>
                  <a:rPr lang="fr-FR" i="1" dirty="0" err="1"/>
                  <a:t>f.m.m</a:t>
                </a:r>
                <a:r>
                  <a:rPr lang="fr-FR" i="1" dirty="0"/>
                  <a:t>: </a:t>
                </a:r>
                <a14:m>
                  <m:oMath xmlns:m="http://schemas.openxmlformats.org/officeDocument/2006/math">
                    <m:r>
                      <a:rPr lang="fr-FR" i="1" dirty="0" smtClean="0">
                        <a:latin typeface="Cambria Math" panose="02040503050406030204" pitchFamily="18" charset="0"/>
                      </a:rPr>
                      <m:t>𝑛</m:t>
                    </m:r>
                    <m:r>
                      <a:rPr lang="fr-FR" i="1" baseline="-25000" dirty="0">
                        <a:latin typeface="Cambria Math" panose="02040503050406030204" pitchFamily="18" charset="0"/>
                      </a:rPr>
                      <m:t>1</m:t>
                    </m:r>
                    <m:r>
                      <a:rPr lang="fr-FR" i="1" dirty="0">
                        <a:latin typeface="Cambria Math" panose="02040503050406030204" pitchFamily="18" charset="0"/>
                      </a:rPr>
                      <m:t>𝑖</m:t>
                    </m:r>
                    <m:r>
                      <a:rPr lang="fr-FR" i="1" baseline="-25000" dirty="0">
                        <a:latin typeface="Cambria Math" panose="02040503050406030204" pitchFamily="18" charset="0"/>
                      </a:rPr>
                      <m:t>1</m:t>
                    </m:r>
                  </m:oMath>
                </a14:m>
                <a:r>
                  <a:rPr lang="fr-FR" i="1" dirty="0"/>
                  <a:t> traverse intégralement le circuit magnétique :                                                                                  			</a:t>
                </a:r>
              </a:p>
              <a:p>
                <a:pPr algn="ctr">
                  <a:defRPr/>
                </a:pPr>
                <a14:m>
                  <m:oMathPara xmlns:m="http://schemas.openxmlformats.org/officeDocument/2006/math">
                    <m:oMathParaPr>
                      <m:jc m:val="centerGroup"/>
                    </m:oMathParaPr>
                    <m:oMath xmlns:m="http://schemas.openxmlformats.org/officeDocument/2006/math">
                      <m:r>
                        <a:rPr lang="fr-FR" b="0" i="1" dirty="0" smtClean="0">
                          <a:latin typeface="Cambria Math" panose="02040503050406030204" pitchFamily="18" charset="0"/>
                        </a:rPr>
                        <m:t>𝑛</m:t>
                      </m:r>
                      <m:r>
                        <a:rPr lang="fr-FR" b="0" i="1" baseline="-25000" dirty="0">
                          <a:latin typeface="Cambria Math" panose="02040503050406030204" pitchFamily="18" charset="0"/>
                        </a:rPr>
                        <m:t>1</m:t>
                      </m:r>
                      <m:r>
                        <a:rPr lang="fr-FR" b="0" i="1" dirty="0">
                          <a:latin typeface="Cambria Math" panose="02040503050406030204" pitchFamily="18" charset="0"/>
                        </a:rPr>
                        <m:t> </m:t>
                      </m:r>
                      <m:r>
                        <a:rPr lang="fr-FR" b="0" i="1" dirty="0">
                          <a:latin typeface="Cambria Math" panose="02040503050406030204" pitchFamily="18" charset="0"/>
                        </a:rPr>
                        <m:t>𝑖</m:t>
                      </m:r>
                      <m:r>
                        <a:rPr lang="fr-FR" b="0" i="1" baseline="-25000" dirty="0">
                          <a:latin typeface="Cambria Math" panose="02040503050406030204" pitchFamily="18" charset="0"/>
                        </a:rPr>
                        <m:t>1</m:t>
                      </m:r>
                      <m:r>
                        <a:rPr lang="fr-FR" b="0" i="1" dirty="0">
                          <a:latin typeface="Cambria Math" panose="02040503050406030204" pitchFamily="18" charset="0"/>
                        </a:rPr>
                        <m:t> = </m:t>
                      </m:r>
                      <m:r>
                        <a:rPr lang="fr-FR" b="0" i="1" dirty="0">
                          <a:latin typeface="Cambria Math" panose="02040503050406030204" pitchFamily="18" charset="0"/>
                          <a:sym typeface="Symbol"/>
                        </a:rPr>
                        <m:t></m:t>
                      </m:r>
                      <m:r>
                        <a:rPr lang="fr-FR" b="0" i="1" dirty="0">
                          <a:latin typeface="Cambria Math" panose="02040503050406030204" pitchFamily="18" charset="0"/>
                        </a:rPr>
                        <m:t> Ф</m:t>
                      </m:r>
                      <m:r>
                        <a:rPr lang="fr-FR" b="0" i="1" baseline="-25000" dirty="0">
                          <a:latin typeface="Cambria Math" panose="02040503050406030204" pitchFamily="18" charset="0"/>
                        </a:rPr>
                        <m:t>1</m:t>
                      </m:r>
                    </m:oMath>
                  </m:oMathPara>
                </a14:m>
                <a:endParaRPr lang="fr-FR" baseline="-25000" dirty="0"/>
              </a:p>
              <a:p>
                <a:pPr>
                  <a:defRPr/>
                </a:pPr>
                <a:endParaRPr lang="fr-FR" b="1" dirty="0"/>
              </a:p>
              <a:p>
                <a:pPr algn="just">
                  <a:defRPr/>
                </a:pPr>
                <a:r>
                  <a:rPr lang="fr-FR" dirty="0"/>
                  <a:t>Par définition, l’inductance propre de la bobine montée sur ce circuit magnétique est :</a:t>
                </a:r>
              </a:p>
              <a:p>
                <a:pPr algn="ctr">
                  <a:defRPr/>
                </a:pPr>
                <a:endParaRPr lang="fr-FR" b="1" dirty="0"/>
              </a:p>
              <a:p>
                <a:pPr algn="ctr">
                  <a:defRPr/>
                </a:pPr>
                <a14:m>
                  <m:oMathPara xmlns:m="http://schemas.openxmlformats.org/officeDocument/2006/math">
                    <m:oMathParaPr>
                      <m:jc m:val="centerGroup"/>
                    </m:oMathParaPr>
                    <m:oMath xmlns:m="http://schemas.openxmlformats.org/officeDocument/2006/math">
                      <m:r>
                        <a:rPr lang="fr-FR" b="1" i="1" dirty="0" smtClean="0">
                          <a:latin typeface="Cambria Math" panose="02040503050406030204" pitchFamily="18" charset="0"/>
                        </a:rPr>
                        <m:t>𝑳</m:t>
                      </m:r>
                      <m:r>
                        <a:rPr lang="fr-FR" b="1" i="1" baseline="-25000" dirty="0">
                          <a:latin typeface="Cambria Math" panose="02040503050406030204" pitchFamily="18" charset="0"/>
                        </a:rPr>
                        <m:t>𝟏</m:t>
                      </m:r>
                      <m:r>
                        <a:rPr lang="fr-FR" b="1" i="1" dirty="0">
                          <a:latin typeface="Cambria Math" panose="02040503050406030204" pitchFamily="18" charset="0"/>
                        </a:rPr>
                        <m:t>=</m:t>
                      </m:r>
                      <m:r>
                        <a:rPr lang="fr-FR" b="1" i="1" dirty="0">
                          <a:latin typeface="Cambria Math" panose="02040503050406030204" pitchFamily="18" charset="0"/>
                        </a:rPr>
                        <m:t>𝒏</m:t>
                      </m:r>
                      <m:r>
                        <a:rPr lang="fr-FR" b="1" i="1" baseline="-25000" dirty="0">
                          <a:latin typeface="Cambria Math" panose="02040503050406030204" pitchFamily="18" charset="0"/>
                        </a:rPr>
                        <m:t>𝟏</m:t>
                      </m:r>
                      <m:r>
                        <a:rPr lang="fr-FR" b="1" i="1" dirty="0">
                          <a:latin typeface="Cambria Math" panose="02040503050406030204" pitchFamily="18" charset="0"/>
                        </a:rPr>
                        <m:t> Ф</m:t>
                      </m:r>
                      <m:r>
                        <a:rPr lang="fr-FR" b="1" i="1" baseline="-25000" dirty="0">
                          <a:latin typeface="Cambria Math" panose="02040503050406030204" pitchFamily="18" charset="0"/>
                        </a:rPr>
                        <m:t>𝟏</m:t>
                      </m:r>
                      <m:r>
                        <a:rPr lang="fr-FR" b="1" i="1" dirty="0">
                          <a:latin typeface="Cambria Math" panose="02040503050406030204" pitchFamily="18" charset="0"/>
                        </a:rPr>
                        <m:t>/</m:t>
                      </m:r>
                      <m:r>
                        <a:rPr lang="fr-FR" b="1" i="1" dirty="0">
                          <a:latin typeface="Cambria Math" panose="02040503050406030204" pitchFamily="18" charset="0"/>
                        </a:rPr>
                        <m:t>𝒊</m:t>
                      </m:r>
                      <m:r>
                        <a:rPr lang="fr-FR" b="1" i="1" baseline="-25000" dirty="0">
                          <a:latin typeface="Cambria Math" panose="02040503050406030204" pitchFamily="18" charset="0"/>
                        </a:rPr>
                        <m:t>𝟏</m:t>
                      </m:r>
                      <m:r>
                        <a:rPr lang="fr-FR" b="1" i="1" dirty="0">
                          <a:latin typeface="Cambria Math" panose="02040503050406030204" pitchFamily="18" charset="0"/>
                        </a:rPr>
                        <m:t>=</m:t>
                      </m:r>
                      <m:f>
                        <m:fPr>
                          <m:ctrlPr>
                            <a:rPr lang="fr-FR" b="1" i="1" baseline="-25000" dirty="0" smtClean="0">
                              <a:latin typeface="Cambria Math" panose="02040503050406030204" pitchFamily="18" charset="0"/>
                            </a:rPr>
                          </m:ctrlPr>
                        </m:fPr>
                        <m:num>
                          <m:r>
                            <a:rPr lang="fr-FR" b="1" i="1" dirty="0">
                              <a:latin typeface="Cambria Math" panose="02040503050406030204" pitchFamily="18" charset="0"/>
                            </a:rPr>
                            <m:t>𝒏</m:t>
                          </m:r>
                          <m:r>
                            <a:rPr lang="fr-FR" b="1" i="1" baseline="30000" dirty="0">
                              <a:latin typeface="Cambria Math" panose="02040503050406030204" pitchFamily="18" charset="0"/>
                            </a:rPr>
                            <m:t>𝟐</m:t>
                          </m:r>
                          <m:r>
                            <a:rPr lang="fr-FR" b="1" i="1" baseline="-25000" dirty="0">
                              <a:latin typeface="Cambria Math" panose="02040503050406030204" pitchFamily="18" charset="0"/>
                            </a:rPr>
                            <m:t>𝟏</m:t>
                          </m:r>
                        </m:num>
                        <m:den>
                          <m:r>
                            <a:rPr lang="fr-FR" i="1" dirty="0">
                              <a:latin typeface="Cambria Math" panose="02040503050406030204" pitchFamily="18" charset="0"/>
                              <a:sym typeface="Symbol"/>
                            </a:rPr>
                            <m:t></m:t>
                          </m:r>
                        </m:den>
                      </m:f>
                    </m:oMath>
                  </m:oMathPara>
                </a14:m>
                <a:endParaRPr lang="fr-FR" b="1" dirty="0"/>
              </a:p>
            </p:txBody>
          </p:sp>
        </mc:Choice>
        <mc:Fallback xmlns="">
          <p:sp>
            <p:nvSpPr>
              <p:cNvPr id="17412" name="ZoneTexte 7"/>
              <p:cNvSpPr txBox="1">
                <a:spLocks noRot="1" noChangeAspect="1" noMove="1" noResize="1" noEditPoints="1" noAdjustHandles="1" noChangeArrowheads="1" noChangeShapeType="1" noTextEdit="1"/>
              </p:cNvSpPr>
              <p:nvPr/>
            </p:nvSpPr>
            <p:spPr bwMode="auto">
              <a:xfrm>
                <a:off x="755576" y="1319857"/>
                <a:ext cx="7704856" cy="3892604"/>
              </a:xfrm>
              <a:prstGeom prst="rect">
                <a:avLst/>
              </a:prstGeom>
              <a:blipFill>
                <a:blip r:embed="rId2"/>
                <a:stretch>
                  <a:fillRect l="-712" t="-940" r="-633"/>
                </a:stretch>
              </a:blipFill>
              <a:ln w="9525">
                <a:noFill/>
                <a:miter lim="800000"/>
                <a:headEnd/>
                <a:tailEnd/>
              </a:ln>
            </p:spPr>
            <p:txBody>
              <a:bodyPr/>
              <a:lstStyle/>
              <a:p>
                <a:r>
                  <a:rPr lang="fr-FR">
                    <a:noFill/>
                  </a:rPr>
                  <a:t> </a:t>
                </a:r>
              </a:p>
            </p:txBody>
          </p:sp>
        </mc:Fallback>
      </mc:AlternateContent>
      <p:grpSp>
        <p:nvGrpSpPr>
          <p:cNvPr id="2" name="Groupe 34"/>
          <p:cNvGrpSpPr>
            <a:grpSpLocks/>
          </p:cNvGrpSpPr>
          <p:nvPr/>
        </p:nvGrpSpPr>
        <p:grpSpPr bwMode="auto">
          <a:xfrm>
            <a:off x="6156175" y="4341483"/>
            <a:ext cx="2569117" cy="1697103"/>
            <a:chOff x="3191844" y="4375094"/>
            <a:chExt cx="2569739" cy="1697115"/>
          </a:xfrm>
        </p:grpSpPr>
        <p:sp>
          <p:nvSpPr>
            <p:cNvPr id="24598" name="Rectangle 52"/>
            <p:cNvSpPr>
              <a:spLocks noChangeArrowheads="1"/>
            </p:cNvSpPr>
            <p:nvPr/>
          </p:nvSpPr>
          <p:spPr bwMode="auto">
            <a:xfrm>
              <a:off x="3643306" y="4714884"/>
              <a:ext cx="1714500" cy="1257300"/>
            </a:xfrm>
            <a:prstGeom prst="rect">
              <a:avLst/>
            </a:prstGeom>
            <a:solidFill>
              <a:srgbClr val="FFFFFF"/>
            </a:solidFill>
            <a:ln w="9525">
              <a:solidFill>
                <a:srgbClr val="000000"/>
              </a:solidFill>
              <a:miter lim="800000"/>
              <a:headEnd/>
              <a:tailEnd/>
            </a:ln>
          </p:spPr>
          <p:txBody>
            <a:bodyPr/>
            <a:lstStyle/>
            <a:p>
              <a:endParaRPr lang="fr-FR"/>
            </a:p>
          </p:txBody>
        </p:sp>
        <p:sp>
          <p:nvSpPr>
            <p:cNvPr id="24599" name="Rectangle 53"/>
            <p:cNvSpPr>
              <a:spLocks noChangeArrowheads="1"/>
            </p:cNvSpPr>
            <p:nvPr/>
          </p:nvSpPr>
          <p:spPr bwMode="auto">
            <a:xfrm>
              <a:off x="3897306" y="4943484"/>
              <a:ext cx="1257300" cy="800100"/>
            </a:xfrm>
            <a:prstGeom prst="rect">
              <a:avLst/>
            </a:prstGeom>
            <a:solidFill>
              <a:srgbClr val="FFFFFF"/>
            </a:solidFill>
            <a:ln w="9525">
              <a:solidFill>
                <a:srgbClr val="000000"/>
              </a:solidFill>
              <a:miter lim="800000"/>
              <a:headEnd/>
              <a:tailEnd/>
            </a:ln>
          </p:spPr>
          <p:txBody>
            <a:bodyPr/>
            <a:lstStyle/>
            <a:p>
              <a:endParaRPr lang="fr-FR"/>
            </a:p>
          </p:txBody>
        </p:sp>
        <p:sp>
          <p:nvSpPr>
            <p:cNvPr id="24600" name="Arc 54"/>
            <p:cNvSpPr>
              <a:spLocks/>
            </p:cNvSpPr>
            <p:nvPr/>
          </p:nvSpPr>
          <p:spPr bwMode="auto">
            <a:xfrm flipH="1">
              <a:off x="3605206" y="5497521"/>
              <a:ext cx="342900" cy="114300"/>
            </a:xfrm>
            <a:custGeom>
              <a:avLst/>
              <a:gdLst>
                <a:gd name="T0" fmla="*/ 0 w 21600"/>
                <a:gd name="T1" fmla="*/ 0 h 21600"/>
                <a:gd name="T2" fmla="*/ 86416134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4601" name="Arc 55"/>
            <p:cNvSpPr>
              <a:spLocks/>
            </p:cNvSpPr>
            <p:nvPr/>
          </p:nvSpPr>
          <p:spPr bwMode="auto">
            <a:xfrm flipH="1">
              <a:off x="3617906" y="5383221"/>
              <a:ext cx="342900" cy="114300"/>
            </a:xfrm>
            <a:custGeom>
              <a:avLst/>
              <a:gdLst>
                <a:gd name="T0" fmla="*/ 0 w 21600"/>
                <a:gd name="T1" fmla="*/ 0 h 21600"/>
                <a:gd name="T2" fmla="*/ 86416134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4602" name="Arc 56"/>
            <p:cNvSpPr>
              <a:spLocks/>
            </p:cNvSpPr>
            <p:nvPr/>
          </p:nvSpPr>
          <p:spPr bwMode="auto">
            <a:xfrm flipH="1">
              <a:off x="3605206" y="5141921"/>
              <a:ext cx="342900" cy="114300"/>
            </a:xfrm>
            <a:custGeom>
              <a:avLst/>
              <a:gdLst>
                <a:gd name="T0" fmla="*/ 0 w 21600"/>
                <a:gd name="T1" fmla="*/ 0 h 21600"/>
                <a:gd name="T2" fmla="*/ 86416134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4603" name="Arc 57"/>
            <p:cNvSpPr>
              <a:spLocks/>
            </p:cNvSpPr>
            <p:nvPr/>
          </p:nvSpPr>
          <p:spPr bwMode="auto">
            <a:xfrm flipH="1">
              <a:off x="3605206" y="5243521"/>
              <a:ext cx="342900" cy="114300"/>
            </a:xfrm>
            <a:custGeom>
              <a:avLst/>
              <a:gdLst>
                <a:gd name="T0" fmla="*/ 0 w 21600"/>
                <a:gd name="T1" fmla="*/ 0 h 21600"/>
                <a:gd name="T2" fmla="*/ 86416134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4604" name="Line 58"/>
            <p:cNvSpPr>
              <a:spLocks noChangeShapeType="1"/>
            </p:cNvSpPr>
            <p:nvPr/>
          </p:nvSpPr>
          <p:spPr bwMode="auto">
            <a:xfrm flipH="1">
              <a:off x="3300406" y="5154621"/>
              <a:ext cx="342900" cy="0"/>
            </a:xfrm>
            <a:prstGeom prst="line">
              <a:avLst/>
            </a:prstGeom>
            <a:noFill/>
            <a:ln w="9525">
              <a:solidFill>
                <a:srgbClr val="000000"/>
              </a:solidFill>
              <a:round/>
              <a:headEnd/>
              <a:tailEnd/>
            </a:ln>
          </p:spPr>
          <p:txBody>
            <a:bodyPr/>
            <a:lstStyle/>
            <a:p>
              <a:endParaRPr lang="fr-FR"/>
            </a:p>
          </p:txBody>
        </p:sp>
        <p:sp>
          <p:nvSpPr>
            <p:cNvPr id="24605" name="Line 59"/>
            <p:cNvSpPr>
              <a:spLocks noChangeShapeType="1"/>
            </p:cNvSpPr>
            <p:nvPr/>
          </p:nvSpPr>
          <p:spPr bwMode="auto">
            <a:xfrm flipH="1">
              <a:off x="3313106" y="5700721"/>
              <a:ext cx="342900" cy="0"/>
            </a:xfrm>
            <a:prstGeom prst="line">
              <a:avLst/>
            </a:prstGeom>
            <a:noFill/>
            <a:ln w="9525">
              <a:solidFill>
                <a:srgbClr val="000000"/>
              </a:solidFill>
              <a:round/>
              <a:headEnd/>
              <a:tailEnd/>
            </a:ln>
          </p:spPr>
          <p:txBody>
            <a:bodyPr/>
            <a:lstStyle/>
            <a:p>
              <a:endParaRPr lang="fr-FR"/>
            </a:p>
          </p:txBody>
        </p:sp>
        <p:sp>
          <p:nvSpPr>
            <p:cNvPr id="24606" name="Line 60"/>
            <p:cNvSpPr>
              <a:spLocks noChangeShapeType="1"/>
            </p:cNvSpPr>
            <p:nvPr/>
          </p:nvSpPr>
          <p:spPr bwMode="auto">
            <a:xfrm>
              <a:off x="3414706" y="5154621"/>
              <a:ext cx="114300" cy="0"/>
            </a:xfrm>
            <a:prstGeom prst="line">
              <a:avLst/>
            </a:prstGeom>
            <a:noFill/>
            <a:ln w="9525">
              <a:solidFill>
                <a:srgbClr val="000000"/>
              </a:solidFill>
              <a:round/>
              <a:headEnd/>
              <a:tailEnd type="stealth" w="med" len="med"/>
            </a:ln>
          </p:spPr>
          <p:txBody>
            <a:bodyPr/>
            <a:lstStyle/>
            <a:p>
              <a:endParaRPr lang="fr-FR"/>
            </a:p>
          </p:txBody>
        </p:sp>
        <p:sp>
          <p:nvSpPr>
            <p:cNvPr id="24607" name="Arc 61"/>
            <p:cNvSpPr>
              <a:spLocks/>
            </p:cNvSpPr>
            <p:nvPr/>
          </p:nvSpPr>
          <p:spPr bwMode="auto">
            <a:xfrm rot="11183057" flipV="1">
              <a:off x="3757606" y="4783146"/>
              <a:ext cx="258762" cy="342900"/>
            </a:xfrm>
            <a:custGeom>
              <a:avLst/>
              <a:gdLst>
                <a:gd name="T0" fmla="*/ 0 w 24366"/>
                <a:gd name="T1" fmla="*/ 712200 h 21600"/>
                <a:gd name="T2" fmla="*/ 29183206 w 24366"/>
                <a:gd name="T3" fmla="*/ 86416134 h 21600"/>
                <a:gd name="T4" fmla="*/ 3312804 w 24366"/>
                <a:gd name="T5" fmla="*/ 86416134 h 21600"/>
                <a:gd name="T6" fmla="*/ 0 60000 65536"/>
                <a:gd name="T7" fmla="*/ 0 60000 65536"/>
                <a:gd name="T8" fmla="*/ 0 60000 65536"/>
                <a:gd name="T9" fmla="*/ 0 w 24366"/>
                <a:gd name="T10" fmla="*/ 0 h 21600"/>
                <a:gd name="T11" fmla="*/ 24366 w 24366"/>
                <a:gd name="T12" fmla="*/ 21600 h 21600"/>
              </a:gdLst>
              <a:ahLst/>
              <a:cxnLst>
                <a:cxn ang="T6">
                  <a:pos x="T0" y="T1"/>
                </a:cxn>
                <a:cxn ang="T7">
                  <a:pos x="T2" y="T3"/>
                </a:cxn>
                <a:cxn ang="T8">
                  <a:pos x="T4" y="T5"/>
                </a:cxn>
              </a:cxnLst>
              <a:rect l="T9" t="T10" r="T11" b="T12"/>
              <a:pathLst>
                <a:path w="24366" h="21600" fill="none" extrusionOk="0">
                  <a:moveTo>
                    <a:pt x="-1" y="177"/>
                  </a:moveTo>
                  <a:cubicBezTo>
                    <a:pt x="917" y="59"/>
                    <a:pt x="1841" y="-1"/>
                    <a:pt x="2766" y="0"/>
                  </a:cubicBezTo>
                  <a:cubicBezTo>
                    <a:pt x="14695" y="0"/>
                    <a:pt x="24366" y="9670"/>
                    <a:pt x="24366" y="21600"/>
                  </a:cubicBezTo>
                </a:path>
                <a:path w="24366" h="21600" stroke="0" extrusionOk="0">
                  <a:moveTo>
                    <a:pt x="-1" y="177"/>
                  </a:moveTo>
                  <a:cubicBezTo>
                    <a:pt x="917" y="59"/>
                    <a:pt x="1841" y="-1"/>
                    <a:pt x="2766" y="0"/>
                  </a:cubicBezTo>
                  <a:cubicBezTo>
                    <a:pt x="14695" y="0"/>
                    <a:pt x="24366" y="9670"/>
                    <a:pt x="24366" y="21600"/>
                  </a:cubicBezTo>
                  <a:lnTo>
                    <a:pt x="2766" y="21600"/>
                  </a:lnTo>
                  <a:close/>
                </a:path>
              </a:pathLst>
            </a:custGeom>
            <a:noFill/>
            <a:ln w="9525">
              <a:solidFill>
                <a:srgbClr val="000000"/>
              </a:solidFill>
              <a:round/>
              <a:headEnd type="stealth" w="med" len="med"/>
              <a:tailEnd/>
            </a:ln>
          </p:spPr>
          <p:txBody>
            <a:bodyPr/>
            <a:lstStyle/>
            <a:p>
              <a:endParaRPr lang="fr-FR"/>
            </a:p>
          </p:txBody>
        </p:sp>
        <p:sp>
          <p:nvSpPr>
            <p:cNvPr id="24608" name="Rectangle 30"/>
            <p:cNvSpPr>
              <a:spLocks noChangeArrowheads="1"/>
            </p:cNvSpPr>
            <p:nvPr/>
          </p:nvSpPr>
          <p:spPr bwMode="auto">
            <a:xfrm>
              <a:off x="3686698" y="4375094"/>
              <a:ext cx="444460" cy="369335"/>
            </a:xfrm>
            <a:prstGeom prst="rect">
              <a:avLst/>
            </a:prstGeom>
            <a:noFill/>
            <a:ln w="9525">
              <a:noFill/>
              <a:miter lim="800000"/>
              <a:headEnd/>
              <a:tailEnd/>
            </a:ln>
          </p:spPr>
          <p:txBody>
            <a:bodyPr wrap="none">
              <a:spAutoFit/>
            </a:bodyPr>
            <a:lstStyle/>
            <a:p>
              <a:r>
                <a:rPr lang="fr-FR" dirty="0"/>
                <a:t>Ф</a:t>
              </a:r>
              <a:r>
                <a:rPr lang="fr-FR" baseline="-25000" dirty="0"/>
                <a:t>1</a:t>
              </a:r>
              <a:endParaRPr lang="fr-FR" dirty="0"/>
            </a:p>
          </p:txBody>
        </p:sp>
        <p:sp>
          <p:nvSpPr>
            <p:cNvPr id="24609" name="Rectangle 31"/>
            <p:cNvSpPr>
              <a:spLocks noChangeArrowheads="1"/>
            </p:cNvSpPr>
            <p:nvPr/>
          </p:nvSpPr>
          <p:spPr bwMode="auto">
            <a:xfrm>
              <a:off x="3191844" y="4786322"/>
              <a:ext cx="320922" cy="369332"/>
            </a:xfrm>
            <a:prstGeom prst="rect">
              <a:avLst/>
            </a:prstGeom>
            <a:noFill/>
            <a:ln w="9525">
              <a:noFill/>
              <a:miter lim="800000"/>
              <a:headEnd/>
              <a:tailEnd/>
            </a:ln>
          </p:spPr>
          <p:txBody>
            <a:bodyPr wrap="none">
              <a:spAutoFit/>
            </a:bodyPr>
            <a:lstStyle/>
            <a:p>
              <a:r>
                <a:rPr lang="fr-FR"/>
                <a:t>i</a:t>
              </a:r>
              <a:r>
                <a:rPr lang="fr-FR" baseline="-25000"/>
                <a:t>1</a:t>
              </a:r>
              <a:endParaRPr lang="fr-FR"/>
            </a:p>
          </p:txBody>
        </p:sp>
        <p:sp>
          <p:nvSpPr>
            <p:cNvPr id="24610" name="Rectangle 32"/>
            <p:cNvSpPr>
              <a:spLocks noChangeArrowheads="1"/>
            </p:cNvSpPr>
            <p:nvPr/>
          </p:nvSpPr>
          <p:spPr bwMode="auto">
            <a:xfrm>
              <a:off x="3272030" y="5274246"/>
              <a:ext cx="397866" cy="369332"/>
            </a:xfrm>
            <a:prstGeom prst="rect">
              <a:avLst/>
            </a:prstGeom>
            <a:noFill/>
            <a:ln w="9525">
              <a:noFill/>
              <a:miter lim="800000"/>
              <a:headEnd/>
              <a:tailEnd/>
            </a:ln>
          </p:spPr>
          <p:txBody>
            <a:bodyPr wrap="none">
              <a:spAutoFit/>
            </a:bodyPr>
            <a:lstStyle/>
            <a:p>
              <a:r>
                <a:rPr lang="fr-FR"/>
                <a:t>n</a:t>
              </a:r>
              <a:r>
                <a:rPr lang="fr-FR" baseline="-25000"/>
                <a:t>1</a:t>
              </a:r>
              <a:endParaRPr lang="fr-FR"/>
            </a:p>
          </p:txBody>
        </p:sp>
        <p:sp>
          <p:nvSpPr>
            <p:cNvPr id="24611" name="Rectangle 33"/>
            <p:cNvSpPr>
              <a:spLocks noChangeArrowheads="1"/>
            </p:cNvSpPr>
            <p:nvPr/>
          </p:nvSpPr>
          <p:spPr bwMode="auto">
            <a:xfrm>
              <a:off x="5394086" y="5702874"/>
              <a:ext cx="367497" cy="369335"/>
            </a:xfrm>
            <a:prstGeom prst="rect">
              <a:avLst/>
            </a:prstGeom>
            <a:noFill/>
            <a:ln w="9525">
              <a:noFill/>
              <a:miter lim="800000"/>
              <a:headEnd/>
              <a:tailEnd/>
            </a:ln>
          </p:spPr>
          <p:txBody>
            <a:bodyPr wrap="none">
              <a:spAutoFit/>
            </a:bodyPr>
            <a:lstStyle/>
            <a:p>
              <a:r>
                <a:rPr lang="fr-FR" dirty="0">
                  <a:sym typeface="Symbol" pitchFamily="18" charset="2"/>
                </a:rPr>
                <a:t></a:t>
              </a:r>
              <a:endParaRPr lang="fr-FR" dirty="0"/>
            </a:p>
          </p:txBody>
        </p:sp>
      </p:grpSp>
      <p:sp>
        <p:nvSpPr>
          <p:cNvPr id="3" name="Slide Number Placeholder 2">
            <a:extLst>
              <a:ext uri="{FF2B5EF4-FFF2-40B4-BE49-F238E27FC236}">
                <a16:creationId xmlns:a16="http://schemas.microsoft.com/office/drawing/2014/main" id="{A2CF749D-7F9D-4D0A-8F40-16D00F162A93}"/>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37</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checkerboard(across)">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12">
                                            <p:txEl>
                                              <p:pRg st="2" end="2"/>
                                            </p:txEl>
                                          </p:spTgt>
                                        </p:tgtEl>
                                        <p:attrNameLst>
                                          <p:attrName>style.visibility</p:attrName>
                                        </p:attrNameLst>
                                      </p:cBhvr>
                                      <p:to>
                                        <p:strVal val="visible"/>
                                      </p:to>
                                    </p:set>
                                    <p:animEffect transition="in" filter="checkerboard(across)">
                                      <p:cBhvr>
                                        <p:cTn id="12" dur="500"/>
                                        <p:tgtEl>
                                          <p:spTgt spid="174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412">
                                            <p:txEl>
                                              <p:pRg st="3" end="3"/>
                                            </p:txEl>
                                          </p:spTgt>
                                        </p:tgtEl>
                                        <p:attrNameLst>
                                          <p:attrName>style.visibility</p:attrName>
                                        </p:attrNameLst>
                                      </p:cBhvr>
                                      <p:to>
                                        <p:strVal val="visible"/>
                                      </p:to>
                                    </p:set>
                                    <p:animEffect transition="in" filter="checkerboard(across)">
                                      <p:cBhvr>
                                        <p:cTn id="17" dur="500"/>
                                        <p:tgtEl>
                                          <p:spTgt spid="174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412">
                                            <p:txEl>
                                              <p:pRg st="4" end="4"/>
                                            </p:txEl>
                                          </p:spTgt>
                                        </p:tgtEl>
                                        <p:attrNameLst>
                                          <p:attrName>style.visibility</p:attrName>
                                        </p:attrNameLst>
                                      </p:cBhvr>
                                      <p:to>
                                        <p:strVal val="visible"/>
                                      </p:to>
                                    </p:set>
                                    <p:animEffect transition="in" filter="checkerboard(across)">
                                      <p:cBhvr>
                                        <p:cTn id="22" dur="500"/>
                                        <p:tgtEl>
                                          <p:spTgt spid="174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7412">
                                            <p:txEl>
                                              <p:pRg st="6" end="6"/>
                                            </p:txEl>
                                          </p:spTgt>
                                        </p:tgtEl>
                                        <p:attrNameLst>
                                          <p:attrName>style.visibility</p:attrName>
                                        </p:attrNameLst>
                                      </p:cBhvr>
                                      <p:to>
                                        <p:strVal val="visible"/>
                                      </p:to>
                                    </p:set>
                                    <p:animEffect transition="in" filter="checkerboard(across)">
                                      <p:cBhvr>
                                        <p:cTn id="27" dur="500"/>
                                        <p:tgtEl>
                                          <p:spTgt spid="1741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412">
                                            <p:txEl>
                                              <p:pRg st="8" end="8"/>
                                            </p:txEl>
                                          </p:spTgt>
                                        </p:tgtEl>
                                        <p:attrNameLst>
                                          <p:attrName>style.visibility</p:attrName>
                                        </p:attrNameLst>
                                      </p:cBhvr>
                                      <p:to>
                                        <p:strVal val="visible"/>
                                      </p:to>
                                    </p:set>
                                    <p:animEffect transition="in" filter="checkerboard(across)">
                                      <p:cBhvr>
                                        <p:cTn id="32" dur="500"/>
                                        <p:tgtEl>
                                          <p:spTgt spid="17412">
                                            <p:txEl>
                                              <p:pRg st="8" end="8"/>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i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5604" name="ZoneTexte 7"/>
              <p:cNvSpPr txBox="1">
                <a:spLocks noChangeArrowheads="1"/>
              </p:cNvSpPr>
              <p:nvPr/>
            </p:nvSpPr>
            <p:spPr bwMode="auto">
              <a:xfrm>
                <a:off x="744735" y="1474326"/>
                <a:ext cx="7488832" cy="2031325"/>
              </a:xfrm>
              <a:prstGeom prst="rect">
                <a:avLst/>
              </a:prstGeom>
              <a:noFill/>
              <a:ln w="9525">
                <a:noFill/>
                <a:miter lim="800000"/>
                <a:headEnd/>
                <a:tailEnd/>
              </a:ln>
            </p:spPr>
            <p:txBody>
              <a:bodyPr wrap="square">
                <a:spAutoFit/>
              </a:bodyPr>
              <a:lstStyle/>
              <a:p>
                <a:pPr marL="342900" indent="-342900" algn="just">
                  <a:defRPr/>
                </a:pPr>
                <a:r>
                  <a:rPr lang="fr-FR" b="1" dirty="0"/>
                  <a:t>2) Inductance principale – Inductance de fuites partielles,</a:t>
                </a:r>
              </a:p>
              <a:p>
                <a:pPr marL="342900" indent="-342900" algn="just">
                  <a:defRPr/>
                </a:pPr>
                <a:endParaRPr lang="fr-FR" b="1" dirty="0"/>
              </a:p>
              <a:p>
                <a:pPr marL="342900" indent="-342900" algn="just">
                  <a:defRPr/>
                </a:pPr>
                <a:r>
                  <a:rPr lang="fr-FR" b="1" dirty="0"/>
                  <a:t>Inductance mutuelle :</a:t>
                </a:r>
              </a:p>
              <a:p>
                <a:pPr algn="just">
                  <a:defRPr/>
                </a:pPr>
                <a:endParaRPr lang="fr-FR" dirty="0"/>
              </a:p>
              <a:p>
                <a:pPr algn="just">
                  <a:defRPr/>
                </a:pPr>
                <a:r>
                  <a:rPr lang="fr-FR" dirty="0"/>
                  <a:t>En réalité le flux propre </a:t>
                </a: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1</m:t>
                    </m:r>
                  </m:oMath>
                </a14:m>
                <a:r>
                  <a:rPr lang="fr-FR" dirty="0"/>
                  <a:t> est composé d’un flux principal </a:t>
                </a: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1</m:t>
                    </m:r>
                  </m:oMath>
                </a14:m>
                <a:r>
                  <a:rPr lang="fr-FR" dirty="0"/>
                  <a:t> qui est canalisé par le circuit magnétique et d’un flux de fuites </a:t>
                </a: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𝑓</m:t>
                    </m:r>
                    <m:r>
                      <a:rPr lang="fr-FR" i="1" baseline="-25000" dirty="0">
                        <a:latin typeface="Cambria Math" panose="02040503050406030204" pitchFamily="18" charset="0"/>
                      </a:rPr>
                      <m:t>1</m:t>
                    </m:r>
                  </m:oMath>
                </a14:m>
                <a:r>
                  <a:rPr lang="fr-FR" baseline="-25000" dirty="0"/>
                  <a:t> </a:t>
                </a:r>
                <a:r>
                  <a:rPr lang="fr-FR" dirty="0"/>
                  <a:t>dû aux lignes de champ qui se referment dans l’air. </a:t>
                </a:r>
              </a:p>
            </p:txBody>
          </p:sp>
        </mc:Choice>
        <mc:Fallback xmlns="">
          <p:sp>
            <p:nvSpPr>
              <p:cNvPr id="25604" name="ZoneTexte 7"/>
              <p:cNvSpPr txBox="1">
                <a:spLocks noRot="1" noChangeAspect="1" noMove="1" noResize="1" noEditPoints="1" noAdjustHandles="1" noChangeArrowheads="1" noChangeShapeType="1" noTextEdit="1"/>
              </p:cNvSpPr>
              <p:nvPr/>
            </p:nvSpPr>
            <p:spPr bwMode="auto">
              <a:xfrm>
                <a:off x="744735" y="1474326"/>
                <a:ext cx="7488832" cy="2031325"/>
              </a:xfrm>
              <a:prstGeom prst="rect">
                <a:avLst/>
              </a:prstGeom>
              <a:blipFill>
                <a:blip r:embed="rId2"/>
                <a:stretch>
                  <a:fillRect l="-651" t="-1802" r="-651" b="-3904"/>
                </a:stretch>
              </a:blipFill>
              <a:ln w="9525">
                <a:noFill/>
                <a:miter lim="800000"/>
                <a:headEnd/>
                <a:tailEnd/>
              </a:ln>
            </p:spPr>
            <p:txBody>
              <a:bodyPr/>
              <a:lstStyle/>
              <a:p>
                <a:r>
                  <a:rPr lang="en-US">
                    <a:noFill/>
                  </a:rPr>
                  <a:t> </a:t>
                </a:r>
              </a:p>
            </p:txBody>
          </p:sp>
        </mc:Fallback>
      </mc:AlternateContent>
      <p:grpSp>
        <p:nvGrpSpPr>
          <p:cNvPr id="2" name="Groupe 85"/>
          <p:cNvGrpSpPr>
            <a:grpSpLocks/>
          </p:cNvGrpSpPr>
          <p:nvPr/>
        </p:nvGrpSpPr>
        <p:grpSpPr bwMode="auto">
          <a:xfrm>
            <a:off x="2789088" y="4293096"/>
            <a:ext cx="3565824" cy="1962231"/>
            <a:chOff x="5857884" y="2629458"/>
            <a:chExt cx="2357454" cy="1454626"/>
          </a:xfrm>
        </p:grpSpPr>
        <p:grpSp>
          <p:nvGrpSpPr>
            <p:cNvPr id="25624" name="Groupe 83"/>
            <p:cNvGrpSpPr>
              <a:grpSpLocks/>
            </p:cNvGrpSpPr>
            <p:nvPr/>
          </p:nvGrpSpPr>
          <p:grpSpPr bwMode="auto">
            <a:xfrm>
              <a:off x="5857884" y="2629458"/>
              <a:ext cx="2357454" cy="1287463"/>
              <a:chOff x="5857884" y="2629458"/>
              <a:chExt cx="2357454" cy="1287463"/>
            </a:xfrm>
          </p:grpSpPr>
          <p:sp>
            <p:nvSpPr>
              <p:cNvPr id="25626" name="Rectangle 62"/>
              <p:cNvSpPr>
                <a:spLocks noChangeArrowheads="1"/>
              </p:cNvSpPr>
              <p:nvPr/>
            </p:nvSpPr>
            <p:spPr bwMode="auto">
              <a:xfrm>
                <a:off x="6229385" y="2888221"/>
                <a:ext cx="1485900" cy="1028700"/>
              </a:xfrm>
              <a:prstGeom prst="rect">
                <a:avLst/>
              </a:prstGeom>
              <a:solidFill>
                <a:srgbClr val="FFFFFF"/>
              </a:solidFill>
              <a:ln w="9525">
                <a:solidFill>
                  <a:srgbClr val="000000"/>
                </a:solidFill>
                <a:miter lim="800000"/>
                <a:headEnd/>
                <a:tailEnd/>
              </a:ln>
            </p:spPr>
            <p:txBody>
              <a:bodyPr/>
              <a:lstStyle/>
              <a:p>
                <a:endParaRPr lang="fr-FR"/>
              </a:p>
            </p:txBody>
          </p:sp>
          <p:sp>
            <p:nvSpPr>
              <p:cNvPr id="25627" name="Rectangle 63"/>
              <p:cNvSpPr>
                <a:spLocks noChangeArrowheads="1"/>
              </p:cNvSpPr>
              <p:nvPr/>
            </p:nvSpPr>
            <p:spPr bwMode="auto">
              <a:xfrm>
                <a:off x="6457985" y="3116821"/>
                <a:ext cx="1028700" cy="571500"/>
              </a:xfrm>
              <a:prstGeom prst="rect">
                <a:avLst/>
              </a:prstGeom>
              <a:solidFill>
                <a:srgbClr val="FFFFFF"/>
              </a:solidFill>
              <a:ln w="9525">
                <a:solidFill>
                  <a:srgbClr val="000000"/>
                </a:solidFill>
                <a:miter lim="800000"/>
                <a:headEnd/>
                <a:tailEnd/>
              </a:ln>
            </p:spPr>
            <p:txBody>
              <a:bodyPr/>
              <a:lstStyle/>
              <a:p>
                <a:endParaRPr lang="fr-FR"/>
              </a:p>
            </p:txBody>
          </p:sp>
          <p:sp>
            <p:nvSpPr>
              <p:cNvPr id="25628" name="Line 64"/>
              <p:cNvSpPr>
                <a:spLocks noChangeShapeType="1"/>
              </p:cNvSpPr>
              <p:nvPr/>
            </p:nvSpPr>
            <p:spPr bwMode="auto">
              <a:xfrm>
                <a:off x="6686585" y="3005696"/>
                <a:ext cx="342900" cy="0"/>
              </a:xfrm>
              <a:prstGeom prst="line">
                <a:avLst/>
              </a:prstGeom>
              <a:noFill/>
              <a:ln w="9525">
                <a:solidFill>
                  <a:srgbClr val="000000"/>
                </a:solidFill>
                <a:round/>
                <a:headEnd/>
                <a:tailEnd type="stealth" w="med" len="med"/>
              </a:ln>
            </p:spPr>
            <p:txBody>
              <a:bodyPr/>
              <a:lstStyle/>
              <a:p>
                <a:endParaRPr lang="fr-FR"/>
              </a:p>
            </p:txBody>
          </p:sp>
          <p:sp>
            <p:nvSpPr>
              <p:cNvPr id="25629" name="Arc 65"/>
              <p:cNvSpPr>
                <a:spLocks/>
              </p:cNvSpPr>
              <p:nvPr/>
            </p:nvSpPr>
            <p:spPr bwMode="auto">
              <a:xfrm rot="8911827" flipH="1" flipV="1">
                <a:off x="6229385" y="32311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0" name="Arc 66"/>
              <p:cNvSpPr>
                <a:spLocks/>
              </p:cNvSpPr>
              <p:nvPr/>
            </p:nvSpPr>
            <p:spPr bwMode="auto">
              <a:xfrm rot="8911827" flipH="1" flipV="1">
                <a:off x="6229385" y="33327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1" name="Arc 67"/>
              <p:cNvSpPr>
                <a:spLocks/>
              </p:cNvSpPr>
              <p:nvPr/>
            </p:nvSpPr>
            <p:spPr bwMode="auto">
              <a:xfrm rot="8911827" flipH="1" flipV="1">
                <a:off x="6229385" y="34343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2" name="Arc 68"/>
              <p:cNvSpPr>
                <a:spLocks/>
              </p:cNvSpPr>
              <p:nvPr/>
            </p:nvSpPr>
            <p:spPr bwMode="auto">
              <a:xfrm rot="8911827" flipH="1" flipV="1">
                <a:off x="6242085" y="35359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3" name="Arc 69"/>
              <p:cNvSpPr>
                <a:spLocks/>
              </p:cNvSpPr>
              <p:nvPr/>
            </p:nvSpPr>
            <p:spPr bwMode="auto">
              <a:xfrm rot="8911827" flipH="1" flipV="1">
                <a:off x="6229385" y="3624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4" name="Arc 70"/>
              <p:cNvSpPr>
                <a:spLocks/>
              </p:cNvSpPr>
              <p:nvPr/>
            </p:nvSpPr>
            <p:spPr bwMode="auto">
              <a:xfrm rot="8911827" flipH="1" flipV="1">
                <a:off x="6242085" y="31422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5" name="Line 71"/>
              <p:cNvSpPr>
                <a:spLocks noChangeShapeType="1"/>
              </p:cNvSpPr>
              <p:nvPr/>
            </p:nvSpPr>
            <p:spPr bwMode="auto">
              <a:xfrm flipH="1">
                <a:off x="5886485" y="3129521"/>
                <a:ext cx="342900" cy="0"/>
              </a:xfrm>
              <a:prstGeom prst="line">
                <a:avLst/>
              </a:prstGeom>
              <a:noFill/>
              <a:ln w="9525">
                <a:solidFill>
                  <a:srgbClr val="000000"/>
                </a:solidFill>
                <a:round/>
                <a:headEnd/>
                <a:tailEnd/>
              </a:ln>
            </p:spPr>
            <p:txBody>
              <a:bodyPr/>
              <a:lstStyle/>
              <a:p>
                <a:endParaRPr lang="fr-FR"/>
              </a:p>
            </p:txBody>
          </p:sp>
          <p:sp>
            <p:nvSpPr>
              <p:cNvPr id="25636" name="Line 72"/>
              <p:cNvSpPr>
                <a:spLocks noChangeShapeType="1"/>
              </p:cNvSpPr>
              <p:nvPr/>
            </p:nvSpPr>
            <p:spPr bwMode="auto">
              <a:xfrm flipH="1">
                <a:off x="5886485" y="3688321"/>
                <a:ext cx="342900" cy="0"/>
              </a:xfrm>
              <a:prstGeom prst="line">
                <a:avLst/>
              </a:prstGeom>
              <a:noFill/>
              <a:ln w="9525">
                <a:solidFill>
                  <a:srgbClr val="000000"/>
                </a:solidFill>
                <a:round/>
                <a:headEnd/>
                <a:tailEnd/>
              </a:ln>
            </p:spPr>
            <p:txBody>
              <a:bodyPr/>
              <a:lstStyle/>
              <a:p>
                <a:endParaRPr lang="fr-FR"/>
              </a:p>
            </p:txBody>
          </p:sp>
          <p:sp>
            <p:nvSpPr>
              <p:cNvPr id="25637" name="Arc 73"/>
              <p:cNvSpPr>
                <a:spLocks/>
              </p:cNvSpPr>
              <p:nvPr/>
            </p:nvSpPr>
            <p:spPr bwMode="auto">
              <a:xfrm rot="8911827" flipH="1" flipV="1">
                <a:off x="7486685" y="31930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8" name="Arc 74"/>
              <p:cNvSpPr>
                <a:spLocks/>
              </p:cNvSpPr>
              <p:nvPr/>
            </p:nvSpPr>
            <p:spPr bwMode="auto">
              <a:xfrm rot="8911827" flipH="1" flipV="1">
                <a:off x="7499385" y="32946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9" name="Arc 75"/>
              <p:cNvSpPr>
                <a:spLocks/>
              </p:cNvSpPr>
              <p:nvPr/>
            </p:nvSpPr>
            <p:spPr bwMode="auto">
              <a:xfrm rot="8911827" flipH="1" flipV="1">
                <a:off x="7499385" y="33962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40" name="Arc 76"/>
              <p:cNvSpPr>
                <a:spLocks/>
              </p:cNvSpPr>
              <p:nvPr/>
            </p:nvSpPr>
            <p:spPr bwMode="auto">
              <a:xfrm rot="8911827" flipH="1" flipV="1">
                <a:off x="7486685" y="3116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41" name="Arc 77"/>
              <p:cNvSpPr>
                <a:spLocks/>
              </p:cNvSpPr>
              <p:nvPr/>
            </p:nvSpPr>
            <p:spPr bwMode="auto">
              <a:xfrm rot="8911827" flipH="1" flipV="1">
                <a:off x="7486685" y="3497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42" name="Arc 78"/>
              <p:cNvSpPr>
                <a:spLocks/>
              </p:cNvSpPr>
              <p:nvPr/>
            </p:nvSpPr>
            <p:spPr bwMode="auto">
              <a:xfrm rot="8911827" flipH="1" flipV="1">
                <a:off x="7499385" y="35740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43" name="Line 79"/>
              <p:cNvSpPr>
                <a:spLocks noChangeShapeType="1"/>
              </p:cNvSpPr>
              <p:nvPr/>
            </p:nvSpPr>
            <p:spPr bwMode="auto">
              <a:xfrm>
                <a:off x="7715285" y="3116821"/>
                <a:ext cx="457200" cy="0"/>
              </a:xfrm>
              <a:prstGeom prst="line">
                <a:avLst/>
              </a:prstGeom>
              <a:noFill/>
              <a:ln w="9525">
                <a:solidFill>
                  <a:srgbClr val="000000"/>
                </a:solidFill>
                <a:round/>
                <a:headEnd/>
                <a:tailEnd/>
              </a:ln>
            </p:spPr>
            <p:txBody>
              <a:bodyPr/>
              <a:lstStyle/>
              <a:p>
                <a:endParaRPr lang="fr-FR"/>
              </a:p>
            </p:txBody>
          </p:sp>
          <p:sp>
            <p:nvSpPr>
              <p:cNvPr id="25644" name="Line 80"/>
              <p:cNvSpPr>
                <a:spLocks noChangeShapeType="1"/>
              </p:cNvSpPr>
              <p:nvPr/>
            </p:nvSpPr>
            <p:spPr bwMode="auto">
              <a:xfrm>
                <a:off x="7715285" y="3688321"/>
                <a:ext cx="457200" cy="0"/>
              </a:xfrm>
              <a:prstGeom prst="line">
                <a:avLst/>
              </a:prstGeom>
              <a:noFill/>
              <a:ln w="9525">
                <a:solidFill>
                  <a:srgbClr val="000000"/>
                </a:solidFill>
                <a:round/>
                <a:headEnd/>
                <a:tailEnd/>
              </a:ln>
            </p:spPr>
            <p:txBody>
              <a:bodyPr/>
              <a:lstStyle/>
              <a:p>
                <a:endParaRPr lang="fr-FR"/>
              </a:p>
            </p:txBody>
          </p:sp>
          <p:sp>
            <p:nvSpPr>
              <p:cNvPr id="25645" name="AutoShape 81"/>
              <p:cNvSpPr>
                <a:spLocks noChangeArrowheads="1"/>
              </p:cNvSpPr>
              <p:nvPr/>
            </p:nvSpPr>
            <p:spPr bwMode="auto">
              <a:xfrm rot="5486852">
                <a:off x="6126197" y="3116821"/>
                <a:ext cx="520700" cy="571500"/>
              </a:xfrm>
              <a:custGeom>
                <a:avLst/>
                <a:gdLst>
                  <a:gd name="T0" fmla="*/ 151295164 w 21600"/>
                  <a:gd name="T1" fmla="*/ 0 h 21600"/>
                  <a:gd name="T2" fmla="*/ 6766015 w 21600"/>
                  <a:gd name="T3" fmla="*/ 140840991 h 21600"/>
                  <a:gd name="T4" fmla="*/ 151295164 w 21600"/>
                  <a:gd name="T5" fmla="*/ 0 h 21600"/>
                  <a:gd name="T6" fmla="*/ 295824316 w 21600"/>
                  <a:gd name="T7" fmla="*/ 140840991 h 21600"/>
                  <a:gd name="T8" fmla="*/ 0 60000 65536"/>
                  <a:gd name="T9" fmla="*/ 0 60000 65536"/>
                  <a:gd name="T10" fmla="*/ 0 60000 65536"/>
                  <a:gd name="T11" fmla="*/ 0 60000 65536"/>
                  <a:gd name="T12" fmla="*/ 8 w 21600"/>
                  <a:gd name="T13" fmla="*/ 0 h 21600"/>
                  <a:gd name="T14" fmla="*/ 21592 w 21600"/>
                  <a:gd name="T15" fmla="*/ 10388 h 21600"/>
                </a:gdLst>
                <a:ahLst/>
                <a:cxnLst>
                  <a:cxn ang="T8">
                    <a:pos x="T0" y="T1"/>
                  </a:cxn>
                  <a:cxn ang="T9">
                    <a:pos x="T2" y="T3"/>
                  </a:cxn>
                  <a:cxn ang="T10">
                    <a:pos x="T4" y="T5"/>
                  </a:cxn>
                  <a:cxn ang="T11">
                    <a:pos x="T6" y="T7"/>
                  </a:cxn>
                </a:cxnLst>
                <a:rect l="T12" t="T13" r="T14" b="T15"/>
                <a:pathLst>
                  <a:path w="21600" h="21600">
                    <a:moveTo>
                      <a:pt x="483" y="7604"/>
                    </a:moveTo>
                    <a:cubicBezTo>
                      <a:pt x="1883" y="3082"/>
                      <a:pt x="6066" y="-1"/>
                      <a:pt x="10800" y="0"/>
                    </a:cubicBezTo>
                    <a:cubicBezTo>
                      <a:pt x="15533" y="0"/>
                      <a:pt x="19716" y="3082"/>
                      <a:pt x="21116" y="7604"/>
                    </a:cubicBezTo>
                    <a:cubicBezTo>
                      <a:pt x="19716" y="3082"/>
                      <a:pt x="15533" y="-1"/>
                      <a:pt x="10799" y="0"/>
                    </a:cubicBezTo>
                    <a:cubicBezTo>
                      <a:pt x="6066" y="0"/>
                      <a:pt x="1883" y="3082"/>
                      <a:pt x="483" y="7604"/>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25646" name="Line 94"/>
              <p:cNvSpPr>
                <a:spLocks noChangeShapeType="1"/>
              </p:cNvSpPr>
              <p:nvPr/>
            </p:nvSpPr>
            <p:spPr bwMode="auto">
              <a:xfrm>
                <a:off x="5886485" y="3129521"/>
                <a:ext cx="228600" cy="0"/>
              </a:xfrm>
              <a:prstGeom prst="line">
                <a:avLst/>
              </a:prstGeom>
              <a:noFill/>
              <a:ln w="9525">
                <a:solidFill>
                  <a:srgbClr val="000000"/>
                </a:solidFill>
                <a:round/>
                <a:headEnd/>
                <a:tailEnd type="stealth" w="med" len="med"/>
              </a:ln>
            </p:spPr>
            <p:txBody>
              <a:bodyPr/>
              <a:lstStyle/>
              <a:p>
                <a:endParaRPr lang="fr-FR"/>
              </a:p>
            </p:txBody>
          </p:sp>
          <p:sp>
            <p:nvSpPr>
              <p:cNvPr id="25647" name="Text Box 108"/>
              <p:cNvSpPr txBox="1">
                <a:spLocks noChangeArrowheads="1"/>
              </p:cNvSpPr>
              <p:nvPr/>
            </p:nvSpPr>
            <p:spPr bwMode="auto">
              <a:xfrm>
                <a:off x="6686568" y="2629458"/>
                <a:ext cx="457200" cy="358775"/>
              </a:xfrm>
              <a:prstGeom prst="rect">
                <a:avLst/>
              </a:prstGeom>
              <a:noFill/>
              <a:ln w="9525">
                <a:noFill/>
                <a:miter lim="800000"/>
                <a:headEnd/>
                <a:tailEnd/>
              </a:ln>
            </p:spPr>
            <p:txBody>
              <a:bodyPr/>
              <a:lstStyle/>
              <a:p>
                <a:r>
                  <a:rPr lang="fr-FR" sz="1600" i="1"/>
                  <a:t>Ф</a:t>
                </a:r>
                <a:r>
                  <a:rPr lang="fr-FR" sz="1600" i="1" baseline="-25000"/>
                  <a:t>1</a:t>
                </a:r>
                <a:endParaRPr lang="fr-FR" sz="1600"/>
              </a:p>
            </p:txBody>
          </p:sp>
          <p:sp>
            <p:nvSpPr>
              <p:cNvPr id="25648" name="Text Box 109"/>
              <p:cNvSpPr txBox="1">
                <a:spLocks noChangeArrowheads="1"/>
              </p:cNvSpPr>
              <p:nvPr/>
            </p:nvSpPr>
            <p:spPr bwMode="auto">
              <a:xfrm>
                <a:off x="6686584" y="3231120"/>
                <a:ext cx="528621" cy="328613"/>
              </a:xfrm>
              <a:prstGeom prst="rect">
                <a:avLst/>
              </a:prstGeom>
              <a:noFill/>
              <a:ln w="9525">
                <a:noFill/>
                <a:miter lim="800000"/>
                <a:headEnd/>
                <a:tailEnd/>
              </a:ln>
            </p:spPr>
            <p:txBody>
              <a:bodyPr/>
              <a:lstStyle/>
              <a:p>
                <a:r>
                  <a:rPr lang="fr-FR" sz="1600" i="1"/>
                  <a:t>Ф</a:t>
                </a:r>
                <a:r>
                  <a:rPr lang="fr-FR" sz="1600" i="1" baseline="-25000"/>
                  <a:t>f1</a:t>
                </a:r>
                <a:endParaRPr lang="fr-FR" sz="1600"/>
              </a:p>
            </p:txBody>
          </p:sp>
          <p:sp>
            <p:nvSpPr>
              <p:cNvPr id="25649" name="Line 110"/>
              <p:cNvSpPr>
                <a:spLocks noChangeShapeType="1"/>
              </p:cNvSpPr>
              <p:nvPr/>
            </p:nvSpPr>
            <p:spPr bwMode="auto">
              <a:xfrm>
                <a:off x="6661185" y="3345421"/>
                <a:ext cx="12700" cy="114300"/>
              </a:xfrm>
              <a:prstGeom prst="line">
                <a:avLst/>
              </a:prstGeom>
              <a:noFill/>
              <a:ln w="9525">
                <a:solidFill>
                  <a:srgbClr val="000000"/>
                </a:solidFill>
                <a:round/>
                <a:headEnd/>
                <a:tailEnd type="stealth" w="lg" len="sm"/>
              </a:ln>
            </p:spPr>
            <p:txBody>
              <a:bodyPr/>
              <a:lstStyle/>
              <a:p>
                <a:endParaRPr lang="fr-FR"/>
              </a:p>
            </p:txBody>
          </p:sp>
          <p:sp>
            <p:nvSpPr>
              <p:cNvPr id="25650" name="Text Box 108"/>
              <p:cNvSpPr txBox="1">
                <a:spLocks noChangeArrowheads="1"/>
              </p:cNvSpPr>
              <p:nvPr/>
            </p:nvSpPr>
            <p:spPr bwMode="auto">
              <a:xfrm>
                <a:off x="5857884" y="2843769"/>
                <a:ext cx="457200" cy="358775"/>
              </a:xfrm>
              <a:prstGeom prst="rect">
                <a:avLst/>
              </a:prstGeom>
              <a:noFill/>
              <a:ln w="9525">
                <a:noFill/>
                <a:miter lim="800000"/>
                <a:headEnd/>
                <a:tailEnd/>
              </a:ln>
            </p:spPr>
            <p:txBody>
              <a:bodyPr/>
              <a:lstStyle/>
              <a:p>
                <a:r>
                  <a:rPr lang="fr-FR" sz="1600" i="1"/>
                  <a:t>i</a:t>
                </a:r>
                <a:r>
                  <a:rPr lang="fr-FR" sz="1600" i="1" baseline="-25000"/>
                  <a:t>1</a:t>
                </a:r>
                <a:endParaRPr lang="fr-FR" sz="1600"/>
              </a:p>
            </p:txBody>
          </p:sp>
          <p:sp>
            <p:nvSpPr>
              <p:cNvPr id="25651" name="Text Box 108"/>
              <p:cNvSpPr txBox="1">
                <a:spLocks noChangeArrowheads="1"/>
              </p:cNvSpPr>
              <p:nvPr/>
            </p:nvSpPr>
            <p:spPr bwMode="auto">
              <a:xfrm>
                <a:off x="5900750" y="3272397"/>
                <a:ext cx="457200" cy="358775"/>
              </a:xfrm>
              <a:prstGeom prst="rect">
                <a:avLst/>
              </a:prstGeom>
              <a:noFill/>
              <a:ln w="9525">
                <a:noFill/>
                <a:miter lim="800000"/>
                <a:headEnd/>
                <a:tailEnd/>
              </a:ln>
            </p:spPr>
            <p:txBody>
              <a:bodyPr/>
              <a:lstStyle/>
              <a:p>
                <a:r>
                  <a:rPr lang="fr-FR" sz="1600" i="1"/>
                  <a:t>n</a:t>
                </a:r>
                <a:r>
                  <a:rPr lang="fr-FR" sz="1600" i="1" baseline="-25000"/>
                  <a:t>1</a:t>
                </a:r>
                <a:endParaRPr lang="fr-FR" sz="1600"/>
              </a:p>
            </p:txBody>
          </p:sp>
          <p:sp>
            <p:nvSpPr>
              <p:cNvPr id="25652" name="Text Box 108"/>
              <p:cNvSpPr txBox="1">
                <a:spLocks noChangeArrowheads="1"/>
              </p:cNvSpPr>
              <p:nvPr/>
            </p:nvSpPr>
            <p:spPr bwMode="auto">
              <a:xfrm>
                <a:off x="7758138" y="3202544"/>
                <a:ext cx="457200" cy="358775"/>
              </a:xfrm>
              <a:prstGeom prst="rect">
                <a:avLst/>
              </a:prstGeom>
              <a:noFill/>
              <a:ln w="9525">
                <a:noFill/>
                <a:miter lim="800000"/>
                <a:headEnd/>
                <a:tailEnd/>
              </a:ln>
            </p:spPr>
            <p:txBody>
              <a:bodyPr/>
              <a:lstStyle/>
              <a:p>
                <a:r>
                  <a:rPr lang="fr-FR" sz="1600" i="1"/>
                  <a:t>n</a:t>
                </a:r>
                <a:r>
                  <a:rPr lang="fr-FR" sz="1600" i="1" baseline="-25000"/>
                  <a:t>2</a:t>
                </a:r>
                <a:endParaRPr lang="fr-FR" sz="1600"/>
              </a:p>
            </p:txBody>
          </p:sp>
        </p:grpSp>
        <p:sp>
          <p:nvSpPr>
            <p:cNvPr id="25625" name="Rectangle 33"/>
            <p:cNvSpPr>
              <a:spLocks noChangeArrowheads="1"/>
            </p:cNvSpPr>
            <p:nvPr/>
          </p:nvSpPr>
          <p:spPr bwMode="auto">
            <a:xfrm>
              <a:off x="7679571" y="3714752"/>
              <a:ext cx="431528" cy="369332"/>
            </a:xfrm>
            <a:prstGeom prst="rect">
              <a:avLst/>
            </a:prstGeom>
            <a:noFill/>
            <a:ln w="9525">
              <a:noFill/>
              <a:miter lim="800000"/>
              <a:headEnd/>
              <a:tailEnd/>
            </a:ln>
          </p:spPr>
          <p:txBody>
            <a:bodyPr wrap="none">
              <a:spAutoFit/>
            </a:bodyPr>
            <a:lstStyle/>
            <a:p>
              <a:r>
                <a:rPr lang="fr-FR">
                  <a:sym typeface="Symbol" pitchFamily="18" charset="2"/>
                </a:rPr>
                <a:t></a:t>
              </a:r>
              <a:r>
                <a:rPr lang="fr-FR"/>
                <a:t> </a:t>
              </a:r>
            </a:p>
          </p:txBody>
        </p:sp>
      </p:grpSp>
      <mc:AlternateContent xmlns:mc="http://schemas.openxmlformats.org/markup-compatibility/2006" xmlns:a14="http://schemas.microsoft.com/office/drawing/2010/main">
        <mc:Choice Requires="a14">
          <p:sp>
            <p:nvSpPr>
              <p:cNvPr id="87" name="Rectangle 86"/>
              <p:cNvSpPr>
                <a:spLocks noChangeArrowheads="1"/>
              </p:cNvSpPr>
              <p:nvPr/>
            </p:nvSpPr>
            <p:spPr bwMode="auto">
              <a:xfrm>
                <a:off x="3570471" y="3559144"/>
                <a:ext cx="1837361" cy="369332"/>
              </a:xfrm>
              <a:prstGeom prst="rect">
                <a:avLst/>
              </a:prstGeom>
              <a:noFill/>
              <a:ln w="9525">
                <a:noFill/>
                <a:miter lim="800000"/>
                <a:headEnd/>
                <a:tailEnd/>
              </a:ln>
            </p:spPr>
            <p:txBody>
              <a:bodyPr wrap="none">
                <a:spAutoFit/>
              </a:bodyPr>
              <a:lstStyle/>
              <a:p>
                <a:pPr algn="ctr"/>
                <a14:m>
                  <m:oMath xmlns:m="http://schemas.openxmlformats.org/officeDocument/2006/math">
                    <m:r>
                      <a:rPr lang="fr-FR" i="1" dirty="0" smtClean="0">
                        <a:latin typeface="Cambria Math" panose="02040503050406030204" pitchFamily="18" charset="0"/>
                      </a:rPr>
                      <m:t>Ф</m:t>
                    </m:r>
                    <m:r>
                      <a:rPr lang="it-IT" i="1" baseline="-25000" dirty="0">
                        <a:latin typeface="Cambria Math" panose="02040503050406030204" pitchFamily="18" charset="0"/>
                      </a:rPr>
                      <m:t>1</m:t>
                    </m:r>
                    <m:r>
                      <a:rPr lang="it-IT" i="1" dirty="0">
                        <a:latin typeface="Cambria Math" panose="02040503050406030204" pitchFamily="18" charset="0"/>
                      </a:rPr>
                      <m:t>’=</m:t>
                    </m:r>
                    <m:r>
                      <a:rPr lang="fr-FR" i="1" dirty="0">
                        <a:latin typeface="Cambria Math" panose="02040503050406030204" pitchFamily="18" charset="0"/>
                      </a:rPr>
                      <m:t>Ф</m:t>
                    </m:r>
                    <m:r>
                      <a:rPr lang="it-IT" i="1" baseline="-25000" dirty="0">
                        <a:latin typeface="Cambria Math" panose="02040503050406030204" pitchFamily="18" charset="0"/>
                      </a:rPr>
                      <m:t>1</m:t>
                    </m:r>
                    <m:r>
                      <a:rPr lang="it-IT" i="1" dirty="0">
                        <a:latin typeface="Cambria Math" panose="02040503050406030204" pitchFamily="18" charset="0"/>
                      </a:rPr>
                      <m:t> +</m:t>
                    </m:r>
                    <m:r>
                      <a:rPr lang="fr-FR" i="1" dirty="0">
                        <a:latin typeface="Cambria Math" panose="02040503050406030204" pitchFamily="18" charset="0"/>
                      </a:rPr>
                      <m:t>Ф</m:t>
                    </m:r>
                    <m:r>
                      <a:rPr lang="it-IT" i="1" baseline="-25000" dirty="0">
                        <a:latin typeface="Cambria Math" panose="02040503050406030204" pitchFamily="18" charset="0"/>
                      </a:rPr>
                      <m:t>𝑓</m:t>
                    </m:r>
                    <m:r>
                      <a:rPr lang="it-IT" i="1" baseline="-25000" dirty="0">
                        <a:latin typeface="Cambria Math" panose="02040503050406030204" pitchFamily="18" charset="0"/>
                      </a:rPr>
                      <m:t>1</m:t>
                    </m:r>
                  </m:oMath>
                </a14:m>
                <a:r>
                  <a:rPr lang="it-IT" baseline="-25000" dirty="0"/>
                  <a:t> </a:t>
                </a:r>
                <a:endParaRPr lang="fr-FR" dirty="0"/>
              </a:p>
            </p:txBody>
          </p:sp>
        </mc:Choice>
        <mc:Fallback xmlns="">
          <p:sp>
            <p:nvSpPr>
              <p:cNvPr id="87" name="Rectangle 86"/>
              <p:cNvSpPr>
                <a:spLocks noRot="1" noChangeAspect="1" noMove="1" noResize="1" noEditPoints="1" noAdjustHandles="1" noChangeArrowheads="1" noChangeShapeType="1" noTextEdit="1"/>
              </p:cNvSpPr>
              <p:nvPr/>
            </p:nvSpPr>
            <p:spPr bwMode="auto">
              <a:xfrm>
                <a:off x="3570471" y="3559144"/>
                <a:ext cx="1837361" cy="369332"/>
              </a:xfrm>
              <a:prstGeom prst="rect">
                <a:avLst/>
              </a:prstGeom>
              <a:blipFill>
                <a:blip r:embed="rId3"/>
                <a:stretch>
                  <a:fillRect b="-13333"/>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9AB5B63-492C-45FA-89DF-63203063DC03}"/>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38</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checkerboard(across)">
                                      <p:cBhvr>
                                        <p:cTn id="7" dur="500"/>
                                        <p:tgtEl>
                                          <p:spTgt spid="25604"/>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checkerboard(across)">
                                      <p:cBhvr>
                                        <p:cTn id="1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87"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4" name="Rectangle 83"/>
              <p:cNvSpPr>
                <a:spLocks noChangeArrowheads="1"/>
              </p:cNvSpPr>
              <p:nvPr/>
            </p:nvSpPr>
            <p:spPr bwMode="auto">
              <a:xfrm>
                <a:off x="959308" y="3528979"/>
                <a:ext cx="7357108" cy="2585323"/>
              </a:xfrm>
              <a:prstGeom prst="rect">
                <a:avLst/>
              </a:prstGeom>
              <a:noFill/>
              <a:ln w="9525">
                <a:noFill/>
                <a:miter lim="800000"/>
                <a:headEnd/>
                <a:tailEnd/>
              </a:ln>
            </p:spPr>
            <p:txBody>
              <a:bodyPr wrap="square">
                <a:spAutoFit/>
              </a:bodyPr>
              <a:lstStyle/>
              <a:p>
                <a:pPr algn="just"/>
                <a:r>
                  <a:rPr lang="fr-FR" dirty="0">
                    <a:solidFill>
                      <a:schemeClr val="tx1"/>
                    </a:solidFill>
                  </a:rPr>
                  <a:t>	</a:t>
                </a:r>
                <a14:m>
                  <m:oMath xmlns:m="http://schemas.openxmlformats.org/officeDocument/2006/math">
                    <m:r>
                      <a:rPr lang="fr-FR" i="1" dirty="0" smtClean="0">
                        <a:solidFill>
                          <a:schemeClr val="tx1"/>
                        </a:solidFill>
                        <a:latin typeface="Cambria Math" panose="02040503050406030204" pitchFamily="18" charset="0"/>
                      </a:rPr>
                      <m:t>𝐿</m:t>
                    </m:r>
                    <m:r>
                      <a:rPr lang="fr-FR" i="1" baseline="-25000" dirty="0">
                        <a:solidFill>
                          <a:schemeClr val="tx1"/>
                        </a:solidFill>
                        <a:latin typeface="Cambria Math" panose="02040503050406030204" pitchFamily="18" charset="0"/>
                      </a:rPr>
                      <m:t>2</m:t>
                    </m:r>
                    <m:r>
                      <a:rPr lang="fr-FR" i="1" baseline="-25000" dirty="0">
                        <a:solidFill>
                          <a:schemeClr val="tx1"/>
                        </a:solidFill>
                        <a:latin typeface="Cambria Math" panose="02040503050406030204" pitchFamily="18" charset="0"/>
                      </a:rPr>
                      <m:t>𝑝</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𝑛</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 Ф</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𝑖</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b="1" i="1" dirty="0">
                        <a:solidFill>
                          <a:schemeClr val="tx1"/>
                        </a:solidFill>
                        <a:latin typeface="Cambria Math" panose="02040503050406030204" pitchFamily="18" charset="0"/>
                      </a:rPr>
                      <m:t>𝒏</m:t>
                    </m:r>
                    <m:r>
                      <a:rPr lang="fr-FR" b="1" i="1" baseline="30000" dirty="0">
                        <a:solidFill>
                          <a:schemeClr val="tx1"/>
                        </a:solidFill>
                        <a:latin typeface="Cambria Math" panose="02040503050406030204" pitchFamily="18" charset="0"/>
                      </a:rPr>
                      <m:t>𝟐</m:t>
                    </m:r>
                    <m:r>
                      <a:rPr lang="fr-FR" b="1" i="1" baseline="-25000" dirty="0">
                        <a:solidFill>
                          <a:schemeClr val="tx1"/>
                        </a:solidFill>
                        <a:latin typeface="Cambria Math" panose="02040503050406030204" pitchFamily="18" charset="0"/>
                      </a:rPr>
                      <m:t>𝟐</m:t>
                    </m:r>
                    <m:r>
                      <a:rPr lang="fr-FR" b="1" i="1" dirty="0">
                        <a:solidFill>
                          <a:schemeClr val="tx1"/>
                        </a:solidFill>
                        <a:latin typeface="Cambria Math" panose="02040503050406030204" pitchFamily="18" charset="0"/>
                      </a:rPr>
                      <m:t>/</m:t>
                    </m:r>
                    <m:r>
                      <a:rPr lang="fr-FR" b="1" i="1" dirty="0">
                        <a:solidFill>
                          <a:schemeClr val="tx1"/>
                        </a:solidFill>
                        <a:latin typeface="Cambria Math" panose="02040503050406030204" pitchFamily="18" charset="0"/>
                      </a:rPr>
                      <m:t>ℛ</m:t>
                    </m:r>
                  </m:oMath>
                </a14:m>
                <a:r>
                  <a:rPr lang="fr-FR" b="1" dirty="0">
                    <a:solidFill>
                      <a:schemeClr val="tx1"/>
                    </a:solidFill>
                  </a:rPr>
                  <a:t> </a:t>
                </a:r>
              </a:p>
              <a:p>
                <a:pPr algn="just"/>
                <a:endParaRPr lang="fr-FR" dirty="0">
                  <a:solidFill>
                    <a:schemeClr val="tx1"/>
                  </a:solidFill>
                </a:endParaRPr>
              </a:p>
              <a:p>
                <a:pPr algn="just"/>
                <a:r>
                  <a:rPr lang="fr-FR" dirty="0">
                    <a:solidFill>
                      <a:schemeClr val="tx1"/>
                    </a:solidFill>
                  </a:rPr>
                  <a:t>	</a:t>
                </a:r>
                <a14:m>
                  <m:oMath xmlns:m="http://schemas.openxmlformats.org/officeDocument/2006/math">
                    <m:r>
                      <a:rPr lang="fr-FR" i="1" dirty="0" smtClean="0">
                        <a:solidFill>
                          <a:schemeClr val="tx1"/>
                        </a:solidFill>
                        <a:latin typeface="Cambria Math" panose="02040503050406030204" pitchFamily="18" charset="0"/>
                      </a:rPr>
                      <m:t>ℓ</m:t>
                    </m:r>
                    <m:r>
                      <a:rPr lang="fr-FR" i="1" baseline="-25000" dirty="0">
                        <a:solidFill>
                          <a:schemeClr val="tx1"/>
                        </a:solidFill>
                        <a:latin typeface="Cambria Math" panose="02040503050406030204" pitchFamily="18" charset="0"/>
                      </a:rPr>
                      <m:t> </m:t>
                    </m:r>
                    <m:r>
                      <a:rPr lang="fr-FR" i="1" baseline="-25000" dirty="0" smtClean="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𝑛</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 Ф</m:t>
                    </m:r>
                    <m:r>
                      <a:rPr lang="fr-FR" i="1" baseline="-25000" dirty="0">
                        <a:solidFill>
                          <a:schemeClr val="tx1"/>
                        </a:solidFill>
                        <a:latin typeface="Cambria Math" panose="02040503050406030204" pitchFamily="18" charset="0"/>
                      </a:rPr>
                      <m:t>𝑓</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𝑖</m:t>
                    </m:r>
                    <m:r>
                      <a:rPr lang="fr-FR" i="1" baseline="-25000" dirty="0">
                        <a:solidFill>
                          <a:schemeClr val="tx1"/>
                        </a:solidFill>
                        <a:latin typeface="Cambria Math" panose="02040503050406030204" pitchFamily="18" charset="0"/>
                      </a:rPr>
                      <m:t>2 </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𝑛</m:t>
                    </m:r>
                    <m:r>
                      <a:rPr lang="fr-FR" i="1" baseline="30000" dirty="0">
                        <a:solidFill>
                          <a:schemeClr val="tx1"/>
                        </a:solidFill>
                        <a:latin typeface="Cambria Math" panose="02040503050406030204" pitchFamily="18" charset="0"/>
                      </a:rPr>
                      <m:t>2</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ℛ</m:t>
                    </m:r>
                    <m:r>
                      <a:rPr lang="fr-FR" i="1" baseline="-25000" dirty="0">
                        <a:solidFill>
                          <a:schemeClr val="tx1"/>
                        </a:solidFill>
                        <a:latin typeface="Cambria Math" panose="02040503050406030204" pitchFamily="18" charset="0"/>
                      </a:rPr>
                      <m:t>𝑓</m:t>
                    </m:r>
                    <m:r>
                      <a:rPr lang="fr-FR" i="1" baseline="-25000" dirty="0">
                        <a:solidFill>
                          <a:schemeClr val="tx1"/>
                        </a:solidFill>
                        <a:latin typeface="Cambria Math" panose="02040503050406030204" pitchFamily="18" charset="0"/>
                      </a:rPr>
                      <m:t>2</m:t>
                    </m:r>
                  </m:oMath>
                </a14:m>
                <a:r>
                  <a:rPr lang="fr-FR" baseline="-25000" dirty="0">
                    <a:solidFill>
                      <a:schemeClr val="tx1"/>
                    </a:solidFill>
                  </a:rPr>
                  <a:t> </a:t>
                </a:r>
              </a:p>
              <a:p>
                <a:pPr algn="just"/>
                <a:endParaRPr lang="fr-FR" dirty="0">
                  <a:solidFill>
                    <a:schemeClr val="tx1"/>
                  </a:solidFill>
                </a:endParaRPr>
              </a:p>
              <a:p>
                <a:pPr algn="just"/>
                <a:r>
                  <a:rPr lang="fr-FR" dirty="0"/>
                  <a:t>e</a:t>
                </a:r>
                <a:r>
                  <a:rPr lang="fr-FR" dirty="0">
                    <a:solidFill>
                      <a:schemeClr val="tx1"/>
                    </a:solidFill>
                  </a:rPr>
                  <a:t>t	</a:t>
                </a:r>
                <a14:m>
                  <m:oMath xmlns:m="http://schemas.openxmlformats.org/officeDocument/2006/math">
                    <m:r>
                      <a:rPr lang="fr-FR" i="1" dirty="0" smtClean="0">
                        <a:solidFill>
                          <a:schemeClr val="tx1"/>
                        </a:solidFill>
                        <a:latin typeface="Cambria Math" panose="02040503050406030204" pitchFamily="18" charset="0"/>
                      </a:rPr>
                      <m:t>𝑀</m:t>
                    </m:r>
                    <m:r>
                      <a:rPr lang="fr-FR" i="1" dirty="0" smtClean="0">
                        <a:solidFill>
                          <a:schemeClr val="tx1"/>
                        </a:solidFill>
                        <a:latin typeface="Cambria Math" panose="02040503050406030204" pitchFamily="18" charset="0"/>
                      </a:rPr>
                      <m:t>=(</m:t>
                    </m:r>
                    <m:r>
                      <a:rPr lang="fr-FR" i="1" dirty="0" smtClean="0">
                        <a:solidFill>
                          <a:schemeClr val="tx1"/>
                        </a:solidFill>
                        <a:latin typeface="Cambria Math" panose="02040503050406030204" pitchFamily="18" charset="0"/>
                      </a:rPr>
                      <m:t>𝑛</m:t>
                    </m:r>
                    <m:r>
                      <a:rPr lang="fr-FR" i="1" baseline="-25000" dirty="0">
                        <a:solidFill>
                          <a:schemeClr val="tx1"/>
                        </a:solidFill>
                        <a:latin typeface="Cambria Math" panose="02040503050406030204" pitchFamily="18" charset="0"/>
                      </a:rPr>
                      <m:t>1</m:t>
                    </m:r>
                    <m:r>
                      <a:rPr lang="fr-FR" i="1" dirty="0">
                        <a:solidFill>
                          <a:schemeClr val="tx1"/>
                        </a:solidFill>
                        <a:latin typeface="Cambria Math" panose="02040503050406030204" pitchFamily="18" charset="0"/>
                      </a:rPr>
                      <m:t> Ф</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𝑖</m:t>
                    </m:r>
                    <m:r>
                      <a:rPr lang="fr-FR" i="1" baseline="-25000" dirty="0">
                        <a:solidFill>
                          <a:schemeClr val="tx1"/>
                        </a:solidFill>
                        <a:latin typeface="Cambria Math" panose="02040503050406030204" pitchFamily="18" charset="0"/>
                      </a:rPr>
                      <m:t>2 </m:t>
                    </m:r>
                    <m:r>
                      <a:rPr lang="fr-FR" i="1" dirty="0" smtClean="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𝑛</m:t>
                    </m:r>
                    <m:r>
                      <a:rPr lang="fr-FR" i="1" baseline="-25000" dirty="0">
                        <a:solidFill>
                          <a:schemeClr val="tx1"/>
                        </a:solidFill>
                        <a:latin typeface="Cambria Math" panose="02040503050406030204" pitchFamily="18" charset="0"/>
                      </a:rPr>
                      <m:t>1</m:t>
                    </m:r>
                    <m:r>
                      <a:rPr lang="fr-FR" i="1" dirty="0">
                        <a:solidFill>
                          <a:schemeClr val="tx1"/>
                        </a:solidFill>
                        <a:latin typeface="Cambria Math" panose="02040503050406030204" pitchFamily="18" charset="0"/>
                      </a:rPr>
                      <m:t> </m:t>
                    </m:r>
                    <m:r>
                      <a:rPr lang="fr-FR" i="1" dirty="0">
                        <a:solidFill>
                          <a:schemeClr val="tx1"/>
                        </a:solidFill>
                        <a:latin typeface="Cambria Math" panose="02040503050406030204" pitchFamily="18" charset="0"/>
                      </a:rPr>
                      <m:t>𝑛</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ℛ</m:t>
                    </m:r>
                  </m:oMath>
                </a14:m>
                <a:r>
                  <a:rPr lang="fr-FR" dirty="0">
                    <a:solidFill>
                      <a:schemeClr val="tx1"/>
                    </a:solidFill>
                  </a:rPr>
                  <a:t>  </a:t>
                </a:r>
              </a:p>
              <a:p>
                <a:pPr algn="just"/>
                <a:r>
                  <a:rPr lang="fr-FR" dirty="0">
                    <a:solidFill>
                      <a:schemeClr val="tx1"/>
                    </a:solidFill>
                  </a:rPr>
                  <a:t>  </a:t>
                </a:r>
              </a:p>
              <a:p>
                <a:pPr algn="just"/>
                <a:r>
                  <a:rPr lang="fr-FR" dirty="0">
                    <a:solidFill>
                      <a:schemeClr val="tx1"/>
                    </a:solidFill>
                  </a:rPr>
                  <a:t>On déduit que </a:t>
                </a:r>
                <a:r>
                  <a:rPr lang="fr-FR" b="1" dirty="0">
                    <a:solidFill>
                      <a:schemeClr val="tx1"/>
                    </a:solidFill>
                  </a:rPr>
                  <a:t>:</a:t>
                </a:r>
              </a:p>
              <a:p>
                <a:pPr algn="just"/>
                <a:endParaRPr lang="fr-FR" b="1" dirty="0">
                  <a:solidFill>
                    <a:schemeClr val="tx1"/>
                  </a:solidFill>
                </a:endParaRPr>
              </a:p>
              <a:p>
                <a:pPr algn="just"/>
                <a:r>
                  <a:rPr lang="fr-FR" b="1" dirty="0"/>
                  <a:t>	</a:t>
                </a:r>
                <a14:m>
                  <m:oMath xmlns:m="http://schemas.openxmlformats.org/officeDocument/2006/math">
                    <m:r>
                      <a:rPr lang="fr-FR" i="1" dirty="0" smtClean="0">
                        <a:solidFill>
                          <a:schemeClr val="tx1"/>
                        </a:solidFill>
                        <a:latin typeface="Cambria Math" panose="02040503050406030204" pitchFamily="18" charset="0"/>
                      </a:rPr>
                      <m:t>𝐿</m:t>
                    </m:r>
                    <m:r>
                      <a:rPr lang="fr-FR" i="1" baseline="-25000" dirty="0">
                        <a:solidFill>
                          <a:schemeClr val="tx1"/>
                        </a:solidFill>
                        <a:latin typeface="Cambria Math" panose="02040503050406030204" pitchFamily="18" charset="0"/>
                      </a:rPr>
                      <m:t>1</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𝐿</m:t>
                    </m:r>
                    <m:r>
                      <a:rPr lang="fr-FR" i="1" baseline="-25000" dirty="0">
                        <a:solidFill>
                          <a:schemeClr val="tx1"/>
                        </a:solidFill>
                        <a:latin typeface="Cambria Math" panose="02040503050406030204" pitchFamily="18" charset="0"/>
                      </a:rPr>
                      <m:t>1</m:t>
                    </m:r>
                    <m:r>
                      <a:rPr lang="fr-FR" i="1" baseline="-25000" dirty="0">
                        <a:solidFill>
                          <a:schemeClr val="tx1"/>
                        </a:solidFill>
                        <a:latin typeface="Cambria Math" panose="02040503050406030204" pitchFamily="18" charset="0"/>
                      </a:rPr>
                      <m:t>𝑝</m:t>
                    </m:r>
                    <m:r>
                      <a:rPr lang="fr-FR" i="1" dirty="0">
                        <a:solidFill>
                          <a:schemeClr val="tx1"/>
                        </a:solidFill>
                        <a:latin typeface="Cambria Math" panose="02040503050406030204" pitchFamily="18" charset="0"/>
                      </a:rPr>
                      <m:t>+ℓ</m:t>
                    </m:r>
                    <m:r>
                      <a:rPr lang="fr-FR" i="1" baseline="-25000" dirty="0">
                        <a:solidFill>
                          <a:schemeClr val="tx1"/>
                        </a:solidFill>
                        <a:latin typeface="Cambria Math" panose="02040503050406030204" pitchFamily="18" charset="0"/>
                      </a:rPr>
                      <m:t> 1</m:t>
                    </m:r>
                  </m:oMath>
                </a14:m>
                <a:r>
                  <a:rPr lang="fr-FR" dirty="0">
                    <a:solidFill>
                      <a:schemeClr val="tx1"/>
                    </a:solidFill>
                  </a:rPr>
                  <a:t> ,    </a:t>
                </a:r>
                <a14:m>
                  <m:oMath xmlns:m="http://schemas.openxmlformats.org/officeDocument/2006/math">
                    <m:r>
                      <a:rPr lang="fr-FR" i="1" dirty="0" smtClean="0">
                        <a:solidFill>
                          <a:schemeClr val="tx1"/>
                        </a:solidFill>
                        <a:latin typeface="Cambria Math" panose="02040503050406030204" pitchFamily="18" charset="0"/>
                      </a:rPr>
                      <m:t>𝐿</m:t>
                    </m:r>
                    <m:r>
                      <a:rPr lang="fr-FR" i="1" baseline="-25000" dirty="0">
                        <a:solidFill>
                          <a:schemeClr val="tx1"/>
                        </a:solidFill>
                        <a:latin typeface="Cambria Math" panose="02040503050406030204" pitchFamily="18" charset="0"/>
                      </a:rPr>
                      <m:t>2</m:t>
                    </m:r>
                    <m:r>
                      <a:rPr lang="fr-FR" i="1" dirty="0" smtClean="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𝐿</m:t>
                    </m:r>
                    <m:r>
                      <a:rPr lang="fr-FR" i="1" baseline="-25000" dirty="0">
                        <a:solidFill>
                          <a:schemeClr val="tx1"/>
                        </a:solidFill>
                        <a:latin typeface="Cambria Math" panose="02040503050406030204" pitchFamily="18" charset="0"/>
                      </a:rPr>
                      <m:t>2</m:t>
                    </m:r>
                    <m:r>
                      <a:rPr lang="fr-FR" i="1" baseline="-25000" dirty="0">
                        <a:solidFill>
                          <a:schemeClr val="tx1"/>
                        </a:solidFill>
                        <a:latin typeface="Cambria Math" panose="02040503050406030204" pitchFamily="18" charset="0"/>
                      </a:rPr>
                      <m:t>𝑝</m:t>
                    </m:r>
                    <m:r>
                      <a:rPr lang="fr-FR" i="1" dirty="0">
                        <a:solidFill>
                          <a:schemeClr val="tx1"/>
                        </a:solidFill>
                        <a:latin typeface="Cambria Math" panose="02040503050406030204" pitchFamily="18" charset="0"/>
                      </a:rPr>
                      <m:t>+ℓ</m:t>
                    </m:r>
                    <m:r>
                      <a:rPr lang="fr-FR" i="1" baseline="-25000" dirty="0">
                        <a:solidFill>
                          <a:schemeClr val="tx1"/>
                        </a:solidFill>
                        <a:latin typeface="Cambria Math" panose="02040503050406030204" pitchFamily="18" charset="0"/>
                      </a:rPr>
                      <m:t> 2</m:t>
                    </m:r>
                  </m:oMath>
                </a14:m>
                <a:r>
                  <a:rPr lang="fr-FR" dirty="0">
                    <a:solidFill>
                      <a:schemeClr val="tx1"/>
                    </a:solidFill>
                  </a:rPr>
                  <a:t>   et     </a:t>
                </a:r>
                <a14:m>
                  <m:oMath xmlns:m="http://schemas.openxmlformats.org/officeDocument/2006/math">
                    <m:r>
                      <a:rPr lang="fr-FR" b="1" i="1" dirty="0" smtClean="0">
                        <a:solidFill>
                          <a:schemeClr val="tx1"/>
                        </a:solidFill>
                        <a:latin typeface="Cambria Math" panose="02040503050406030204" pitchFamily="18" charset="0"/>
                      </a:rPr>
                      <m:t>𝑴</m:t>
                    </m:r>
                    <m:r>
                      <a:rPr lang="fr-FR" b="1" i="1" dirty="0" smtClean="0">
                        <a:solidFill>
                          <a:schemeClr val="tx1"/>
                        </a:solidFill>
                        <a:latin typeface="Cambria Math" panose="02040503050406030204" pitchFamily="18" charset="0"/>
                      </a:rPr>
                      <m:t> </m:t>
                    </m:r>
                    <m:r>
                      <a:rPr lang="fr-FR" b="1" i="1" baseline="30000" dirty="0">
                        <a:solidFill>
                          <a:schemeClr val="tx1"/>
                        </a:solidFill>
                        <a:latin typeface="Cambria Math" panose="02040503050406030204" pitchFamily="18" charset="0"/>
                      </a:rPr>
                      <m:t>𝟐</m:t>
                    </m:r>
                    <m:r>
                      <a:rPr lang="fr-FR" b="1" i="1" dirty="0">
                        <a:solidFill>
                          <a:schemeClr val="tx1"/>
                        </a:solidFill>
                        <a:latin typeface="Cambria Math" panose="02040503050406030204" pitchFamily="18" charset="0"/>
                      </a:rPr>
                      <m:t>=</m:t>
                    </m:r>
                    <m:r>
                      <a:rPr lang="fr-FR" b="1" i="1" dirty="0">
                        <a:solidFill>
                          <a:schemeClr val="tx1"/>
                        </a:solidFill>
                        <a:latin typeface="Cambria Math" panose="02040503050406030204" pitchFamily="18" charset="0"/>
                      </a:rPr>
                      <m:t>𝑳</m:t>
                    </m:r>
                    <m:r>
                      <a:rPr lang="fr-FR" b="1" i="1" baseline="-25000" dirty="0">
                        <a:solidFill>
                          <a:schemeClr val="tx1"/>
                        </a:solidFill>
                        <a:latin typeface="Cambria Math" panose="02040503050406030204" pitchFamily="18" charset="0"/>
                      </a:rPr>
                      <m:t>𝟏</m:t>
                    </m:r>
                    <m:r>
                      <a:rPr lang="fr-FR" b="1" i="1" baseline="-25000" dirty="0">
                        <a:solidFill>
                          <a:schemeClr val="tx1"/>
                        </a:solidFill>
                        <a:latin typeface="Cambria Math" panose="02040503050406030204" pitchFamily="18" charset="0"/>
                      </a:rPr>
                      <m:t>𝒑</m:t>
                    </m:r>
                    <m:r>
                      <a:rPr lang="fr-FR" b="1" i="1" dirty="0">
                        <a:solidFill>
                          <a:schemeClr val="tx1"/>
                        </a:solidFill>
                        <a:latin typeface="Cambria Math" panose="02040503050406030204" pitchFamily="18" charset="0"/>
                      </a:rPr>
                      <m:t>.</m:t>
                    </m:r>
                    <m:r>
                      <a:rPr lang="fr-FR" b="1" i="1" dirty="0">
                        <a:solidFill>
                          <a:schemeClr val="tx1"/>
                        </a:solidFill>
                        <a:latin typeface="Cambria Math" panose="02040503050406030204" pitchFamily="18" charset="0"/>
                      </a:rPr>
                      <m:t>𝑳</m:t>
                    </m:r>
                    <m:r>
                      <a:rPr lang="fr-FR" b="1" i="1" baseline="-25000" dirty="0">
                        <a:solidFill>
                          <a:schemeClr val="tx1"/>
                        </a:solidFill>
                        <a:latin typeface="Cambria Math" panose="02040503050406030204" pitchFamily="18" charset="0"/>
                      </a:rPr>
                      <m:t>𝟐</m:t>
                    </m:r>
                    <m:r>
                      <a:rPr lang="fr-FR" b="1" i="1" baseline="-25000" dirty="0">
                        <a:solidFill>
                          <a:schemeClr val="tx1"/>
                        </a:solidFill>
                        <a:latin typeface="Cambria Math" panose="02040503050406030204" pitchFamily="18" charset="0"/>
                      </a:rPr>
                      <m:t>𝒑</m:t>
                    </m:r>
                  </m:oMath>
                </a14:m>
                <a:endParaRPr lang="fr-FR" b="1" dirty="0">
                  <a:solidFill>
                    <a:schemeClr val="tx1"/>
                  </a:solidFill>
                </a:endParaRPr>
              </a:p>
            </p:txBody>
          </p:sp>
        </mc:Choice>
        <mc:Fallback xmlns="">
          <p:sp>
            <p:nvSpPr>
              <p:cNvPr id="84" name="Rectangle 83"/>
              <p:cNvSpPr>
                <a:spLocks noRot="1" noChangeAspect="1" noMove="1" noResize="1" noEditPoints="1" noAdjustHandles="1" noChangeArrowheads="1" noChangeShapeType="1" noTextEdit="1"/>
              </p:cNvSpPr>
              <p:nvPr/>
            </p:nvSpPr>
            <p:spPr bwMode="auto">
              <a:xfrm>
                <a:off x="959308" y="3528979"/>
                <a:ext cx="7357108" cy="2585323"/>
              </a:xfrm>
              <a:prstGeom prst="rect">
                <a:avLst/>
              </a:prstGeom>
              <a:blipFill>
                <a:blip r:embed="rId2"/>
                <a:stretch>
                  <a:fillRect l="-663" b="-2830"/>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B9170AE-536D-46FD-B8EF-0BB0B6FE5AA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39</a:t>
            </a:fld>
            <a:endParaRPr lang="fr-FR">
              <a:solidFill>
                <a:schemeClr val="tx1"/>
              </a:solidFill>
              <a:latin typeface="Arial" panose="020B0604020202020204" pitchFamily="34" charset="0"/>
              <a:cs typeface="Arial" panose="020B0604020202020204" pitchFamily="34" charset="0"/>
            </a:endParaRPr>
          </a:p>
        </p:txBody>
      </p:sp>
      <p:grpSp>
        <p:nvGrpSpPr>
          <p:cNvPr id="57" name="Groupe 85">
            <a:extLst>
              <a:ext uri="{FF2B5EF4-FFF2-40B4-BE49-F238E27FC236}">
                <a16:creationId xmlns:a16="http://schemas.microsoft.com/office/drawing/2014/main" id="{4AA1875D-706D-48BE-B9DD-862F151AB4A7}"/>
              </a:ext>
            </a:extLst>
          </p:cNvPr>
          <p:cNvGrpSpPr>
            <a:grpSpLocks/>
          </p:cNvGrpSpPr>
          <p:nvPr/>
        </p:nvGrpSpPr>
        <p:grpSpPr bwMode="auto">
          <a:xfrm>
            <a:off x="2789088" y="1304925"/>
            <a:ext cx="3565824" cy="1833349"/>
            <a:chOff x="5857884" y="2629458"/>
            <a:chExt cx="2357454" cy="1359084"/>
          </a:xfrm>
        </p:grpSpPr>
        <p:grpSp>
          <p:nvGrpSpPr>
            <p:cNvPr id="58" name="Groupe 83">
              <a:extLst>
                <a:ext uri="{FF2B5EF4-FFF2-40B4-BE49-F238E27FC236}">
                  <a16:creationId xmlns:a16="http://schemas.microsoft.com/office/drawing/2014/main" id="{7ED4FB53-921E-432E-9A4C-085E1F3A2CF2}"/>
                </a:ext>
              </a:extLst>
            </p:cNvPr>
            <p:cNvGrpSpPr>
              <a:grpSpLocks/>
            </p:cNvGrpSpPr>
            <p:nvPr/>
          </p:nvGrpSpPr>
          <p:grpSpPr bwMode="auto">
            <a:xfrm>
              <a:off x="5857884" y="2629458"/>
              <a:ext cx="2357454" cy="1287463"/>
              <a:chOff x="5857884" y="2629458"/>
              <a:chExt cx="2357454" cy="1287463"/>
            </a:xfrm>
          </p:grpSpPr>
          <p:sp>
            <p:nvSpPr>
              <p:cNvPr id="60" name="Rectangle 62">
                <a:extLst>
                  <a:ext uri="{FF2B5EF4-FFF2-40B4-BE49-F238E27FC236}">
                    <a16:creationId xmlns:a16="http://schemas.microsoft.com/office/drawing/2014/main" id="{05D1E56B-08D4-4070-8B99-7BA668F8BCED}"/>
                  </a:ext>
                </a:extLst>
              </p:cNvPr>
              <p:cNvSpPr>
                <a:spLocks noChangeArrowheads="1"/>
              </p:cNvSpPr>
              <p:nvPr/>
            </p:nvSpPr>
            <p:spPr bwMode="auto">
              <a:xfrm>
                <a:off x="6229385" y="2888221"/>
                <a:ext cx="1485900" cy="1028700"/>
              </a:xfrm>
              <a:prstGeom prst="rect">
                <a:avLst/>
              </a:prstGeom>
              <a:solidFill>
                <a:srgbClr val="FFFFFF"/>
              </a:solidFill>
              <a:ln w="9525">
                <a:solidFill>
                  <a:srgbClr val="000000"/>
                </a:solidFill>
                <a:miter lim="800000"/>
                <a:headEnd/>
                <a:tailEnd/>
              </a:ln>
            </p:spPr>
            <p:txBody>
              <a:bodyPr/>
              <a:lstStyle/>
              <a:p>
                <a:endParaRPr lang="fr-FR"/>
              </a:p>
            </p:txBody>
          </p:sp>
          <p:sp>
            <p:nvSpPr>
              <p:cNvPr id="61" name="Rectangle 63">
                <a:extLst>
                  <a:ext uri="{FF2B5EF4-FFF2-40B4-BE49-F238E27FC236}">
                    <a16:creationId xmlns:a16="http://schemas.microsoft.com/office/drawing/2014/main" id="{0E31D820-6DC5-4621-B275-10AF9633C555}"/>
                  </a:ext>
                </a:extLst>
              </p:cNvPr>
              <p:cNvSpPr>
                <a:spLocks noChangeArrowheads="1"/>
              </p:cNvSpPr>
              <p:nvPr/>
            </p:nvSpPr>
            <p:spPr bwMode="auto">
              <a:xfrm>
                <a:off x="6457985" y="3116821"/>
                <a:ext cx="1028700" cy="571500"/>
              </a:xfrm>
              <a:prstGeom prst="rect">
                <a:avLst/>
              </a:prstGeom>
              <a:solidFill>
                <a:srgbClr val="FFFFFF"/>
              </a:solidFill>
              <a:ln w="9525">
                <a:solidFill>
                  <a:srgbClr val="000000"/>
                </a:solidFill>
                <a:miter lim="800000"/>
                <a:headEnd/>
                <a:tailEnd/>
              </a:ln>
            </p:spPr>
            <p:txBody>
              <a:bodyPr/>
              <a:lstStyle/>
              <a:p>
                <a:endParaRPr lang="fr-FR"/>
              </a:p>
            </p:txBody>
          </p:sp>
          <p:sp>
            <p:nvSpPr>
              <p:cNvPr id="62" name="Line 64">
                <a:extLst>
                  <a:ext uri="{FF2B5EF4-FFF2-40B4-BE49-F238E27FC236}">
                    <a16:creationId xmlns:a16="http://schemas.microsoft.com/office/drawing/2014/main" id="{A88EBB96-DD66-43F1-83EC-A1C209663EA1}"/>
                  </a:ext>
                </a:extLst>
              </p:cNvPr>
              <p:cNvSpPr>
                <a:spLocks noChangeShapeType="1"/>
              </p:cNvSpPr>
              <p:nvPr/>
            </p:nvSpPr>
            <p:spPr bwMode="auto">
              <a:xfrm>
                <a:off x="6686585" y="3005696"/>
                <a:ext cx="342900" cy="0"/>
              </a:xfrm>
              <a:prstGeom prst="line">
                <a:avLst/>
              </a:prstGeom>
              <a:noFill/>
              <a:ln w="9525">
                <a:solidFill>
                  <a:srgbClr val="000000"/>
                </a:solidFill>
                <a:round/>
                <a:headEnd/>
                <a:tailEnd type="stealth" w="med" len="med"/>
              </a:ln>
            </p:spPr>
            <p:txBody>
              <a:bodyPr/>
              <a:lstStyle/>
              <a:p>
                <a:endParaRPr lang="fr-FR"/>
              </a:p>
            </p:txBody>
          </p:sp>
          <p:sp>
            <p:nvSpPr>
              <p:cNvPr id="63" name="Arc 65">
                <a:extLst>
                  <a:ext uri="{FF2B5EF4-FFF2-40B4-BE49-F238E27FC236}">
                    <a16:creationId xmlns:a16="http://schemas.microsoft.com/office/drawing/2014/main" id="{4B634D68-0E73-4397-B713-8E56877AC78E}"/>
                  </a:ext>
                </a:extLst>
              </p:cNvPr>
              <p:cNvSpPr>
                <a:spLocks/>
              </p:cNvSpPr>
              <p:nvPr/>
            </p:nvSpPr>
            <p:spPr bwMode="auto">
              <a:xfrm rot="8911827" flipH="1" flipV="1">
                <a:off x="6229385" y="32311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4" name="Arc 66">
                <a:extLst>
                  <a:ext uri="{FF2B5EF4-FFF2-40B4-BE49-F238E27FC236}">
                    <a16:creationId xmlns:a16="http://schemas.microsoft.com/office/drawing/2014/main" id="{28C21513-D68D-4DA0-A987-878883E54C5A}"/>
                  </a:ext>
                </a:extLst>
              </p:cNvPr>
              <p:cNvSpPr>
                <a:spLocks/>
              </p:cNvSpPr>
              <p:nvPr/>
            </p:nvSpPr>
            <p:spPr bwMode="auto">
              <a:xfrm rot="8911827" flipH="1" flipV="1">
                <a:off x="6229385" y="33327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5" name="Arc 67">
                <a:extLst>
                  <a:ext uri="{FF2B5EF4-FFF2-40B4-BE49-F238E27FC236}">
                    <a16:creationId xmlns:a16="http://schemas.microsoft.com/office/drawing/2014/main" id="{79F55458-5ABF-4F04-B101-5891BE15FFE6}"/>
                  </a:ext>
                </a:extLst>
              </p:cNvPr>
              <p:cNvSpPr>
                <a:spLocks/>
              </p:cNvSpPr>
              <p:nvPr/>
            </p:nvSpPr>
            <p:spPr bwMode="auto">
              <a:xfrm rot="8911827" flipH="1" flipV="1">
                <a:off x="6229385" y="34343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6" name="Arc 68">
                <a:extLst>
                  <a:ext uri="{FF2B5EF4-FFF2-40B4-BE49-F238E27FC236}">
                    <a16:creationId xmlns:a16="http://schemas.microsoft.com/office/drawing/2014/main" id="{73A2AFC3-D555-4DD2-988D-876061EB4423}"/>
                  </a:ext>
                </a:extLst>
              </p:cNvPr>
              <p:cNvSpPr>
                <a:spLocks/>
              </p:cNvSpPr>
              <p:nvPr/>
            </p:nvSpPr>
            <p:spPr bwMode="auto">
              <a:xfrm rot="8911827" flipH="1" flipV="1">
                <a:off x="6242085" y="35359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7" name="Arc 69">
                <a:extLst>
                  <a:ext uri="{FF2B5EF4-FFF2-40B4-BE49-F238E27FC236}">
                    <a16:creationId xmlns:a16="http://schemas.microsoft.com/office/drawing/2014/main" id="{CEA21684-C334-4556-8D31-7DFE45B5E036}"/>
                  </a:ext>
                </a:extLst>
              </p:cNvPr>
              <p:cNvSpPr>
                <a:spLocks/>
              </p:cNvSpPr>
              <p:nvPr/>
            </p:nvSpPr>
            <p:spPr bwMode="auto">
              <a:xfrm rot="8911827" flipH="1" flipV="1">
                <a:off x="6229385" y="3624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8" name="Arc 70">
                <a:extLst>
                  <a:ext uri="{FF2B5EF4-FFF2-40B4-BE49-F238E27FC236}">
                    <a16:creationId xmlns:a16="http://schemas.microsoft.com/office/drawing/2014/main" id="{826A7EAF-E6C0-4AEA-83C5-1B513850A5FE}"/>
                  </a:ext>
                </a:extLst>
              </p:cNvPr>
              <p:cNvSpPr>
                <a:spLocks/>
              </p:cNvSpPr>
              <p:nvPr/>
            </p:nvSpPr>
            <p:spPr bwMode="auto">
              <a:xfrm rot="8911827" flipH="1" flipV="1">
                <a:off x="6242085" y="31422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9" name="Line 71">
                <a:extLst>
                  <a:ext uri="{FF2B5EF4-FFF2-40B4-BE49-F238E27FC236}">
                    <a16:creationId xmlns:a16="http://schemas.microsoft.com/office/drawing/2014/main" id="{A8D1B0C4-542E-4437-AD60-CF9AA44C9138}"/>
                  </a:ext>
                </a:extLst>
              </p:cNvPr>
              <p:cNvSpPr>
                <a:spLocks noChangeShapeType="1"/>
              </p:cNvSpPr>
              <p:nvPr/>
            </p:nvSpPr>
            <p:spPr bwMode="auto">
              <a:xfrm flipH="1">
                <a:off x="5886485" y="3129521"/>
                <a:ext cx="342900" cy="0"/>
              </a:xfrm>
              <a:prstGeom prst="line">
                <a:avLst/>
              </a:prstGeom>
              <a:noFill/>
              <a:ln w="9525">
                <a:solidFill>
                  <a:srgbClr val="000000"/>
                </a:solidFill>
                <a:round/>
                <a:headEnd/>
                <a:tailEnd/>
              </a:ln>
            </p:spPr>
            <p:txBody>
              <a:bodyPr/>
              <a:lstStyle/>
              <a:p>
                <a:endParaRPr lang="fr-FR"/>
              </a:p>
            </p:txBody>
          </p:sp>
          <p:sp>
            <p:nvSpPr>
              <p:cNvPr id="70" name="Line 72">
                <a:extLst>
                  <a:ext uri="{FF2B5EF4-FFF2-40B4-BE49-F238E27FC236}">
                    <a16:creationId xmlns:a16="http://schemas.microsoft.com/office/drawing/2014/main" id="{D12D2DB6-B852-41FC-B63E-5FF921CDF665}"/>
                  </a:ext>
                </a:extLst>
              </p:cNvPr>
              <p:cNvSpPr>
                <a:spLocks noChangeShapeType="1"/>
              </p:cNvSpPr>
              <p:nvPr/>
            </p:nvSpPr>
            <p:spPr bwMode="auto">
              <a:xfrm flipH="1">
                <a:off x="5886485" y="3688321"/>
                <a:ext cx="342900" cy="0"/>
              </a:xfrm>
              <a:prstGeom prst="line">
                <a:avLst/>
              </a:prstGeom>
              <a:noFill/>
              <a:ln w="9525">
                <a:solidFill>
                  <a:srgbClr val="000000"/>
                </a:solidFill>
                <a:round/>
                <a:headEnd/>
                <a:tailEnd/>
              </a:ln>
            </p:spPr>
            <p:txBody>
              <a:bodyPr/>
              <a:lstStyle/>
              <a:p>
                <a:endParaRPr lang="fr-FR"/>
              </a:p>
            </p:txBody>
          </p:sp>
          <p:sp>
            <p:nvSpPr>
              <p:cNvPr id="71" name="Arc 73">
                <a:extLst>
                  <a:ext uri="{FF2B5EF4-FFF2-40B4-BE49-F238E27FC236}">
                    <a16:creationId xmlns:a16="http://schemas.microsoft.com/office/drawing/2014/main" id="{C4E8C7D4-1AA6-4275-A593-94C481A26829}"/>
                  </a:ext>
                </a:extLst>
              </p:cNvPr>
              <p:cNvSpPr>
                <a:spLocks/>
              </p:cNvSpPr>
              <p:nvPr/>
            </p:nvSpPr>
            <p:spPr bwMode="auto">
              <a:xfrm rot="8911827" flipH="1" flipV="1">
                <a:off x="7486685" y="31930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2" name="Arc 74">
                <a:extLst>
                  <a:ext uri="{FF2B5EF4-FFF2-40B4-BE49-F238E27FC236}">
                    <a16:creationId xmlns:a16="http://schemas.microsoft.com/office/drawing/2014/main" id="{F5BAD638-8C44-4361-A75B-10DA2A56A60F}"/>
                  </a:ext>
                </a:extLst>
              </p:cNvPr>
              <p:cNvSpPr>
                <a:spLocks/>
              </p:cNvSpPr>
              <p:nvPr/>
            </p:nvSpPr>
            <p:spPr bwMode="auto">
              <a:xfrm rot="8911827" flipH="1" flipV="1">
                <a:off x="7499385" y="32946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3" name="Arc 75">
                <a:extLst>
                  <a:ext uri="{FF2B5EF4-FFF2-40B4-BE49-F238E27FC236}">
                    <a16:creationId xmlns:a16="http://schemas.microsoft.com/office/drawing/2014/main" id="{F2CC8179-5EF1-4277-9E15-4C2A8202FC79}"/>
                  </a:ext>
                </a:extLst>
              </p:cNvPr>
              <p:cNvSpPr>
                <a:spLocks/>
              </p:cNvSpPr>
              <p:nvPr/>
            </p:nvSpPr>
            <p:spPr bwMode="auto">
              <a:xfrm rot="8911827" flipH="1" flipV="1">
                <a:off x="7499385" y="33962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4" name="Arc 76">
                <a:extLst>
                  <a:ext uri="{FF2B5EF4-FFF2-40B4-BE49-F238E27FC236}">
                    <a16:creationId xmlns:a16="http://schemas.microsoft.com/office/drawing/2014/main" id="{45652C72-796C-4121-B2CD-8571CBE44650}"/>
                  </a:ext>
                </a:extLst>
              </p:cNvPr>
              <p:cNvSpPr>
                <a:spLocks/>
              </p:cNvSpPr>
              <p:nvPr/>
            </p:nvSpPr>
            <p:spPr bwMode="auto">
              <a:xfrm rot="8911827" flipH="1" flipV="1">
                <a:off x="7486685" y="3116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5" name="Arc 77">
                <a:extLst>
                  <a:ext uri="{FF2B5EF4-FFF2-40B4-BE49-F238E27FC236}">
                    <a16:creationId xmlns:a16="http://schemas.microsoft.com/office/drawing/2014/main" id="{1F575C70-30F0-46EB-87A6-B686DE82930F}"/>
                  </a:ext>
                </a:extLst>
              </p:cNvPr>
              <p:cNvSpPr>
                <a:spLocks/>
              </p:cNvSpPr>
              <p:nvPr/>
            </p:nvSpPr>
            <p:spPr bwMode="auto">
              <a:xfrm rot="8911827" flipH="1" flipV="1">
                <a:off x="7486685" y="3497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6" name="Arc 78">
                <a:extLst>
                  <a:ext uri="{FF2B5EF4-FFF2-40B4-BE49-F238E27FC236}">
                    <a16:creationId xmlns:a16="http://schemas.microsoft.com/office/drawing/2014/main" id="{0C7ABEAD-6AF5-4A62-A3F4-D298731F7E98}"/>
                  </a:ext>
                </a:extLst>
              </p:cNvPr>
              <p:cNvSpPr>
                <a:spLocks/>
              </p:cNvSpPr>
              <p:nvPr/>
            </p:nvSpPr>
            <p:spPr bwMode="auto">
              <a:xfrm rot="8911827" flipH="1" flipV="1">
                <a:off x="7499385" y="35740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7" name="Line 79">
                <a:extLst>
                  <a:ext uri="{FF2B5EF4-FFF2-40B4-BE49-F238E27FC236}">
                    <a16:creationId xmlns:a16="http://schemas.microsoft.com/office/drawing/2014/main" id="{3ED660C2-8564-417E-A1A2-DCDD9753DE0E}"/>
                  </a:ext>
                </a:extLst>
              </p:cNvPr>
              <p:cNvSpPr>
                <a:spLocks noChangeShapeType="1"/>
              </p:cNvSpPr>
              <p:nvPr/>
            </p:nvSpPr>
            <p:spPr bwMode="auto">
              <a:xfrm>
                <a:off x="7715285" y="3116821"/>
                <a:ext cx="457200" cy="0"/>
              </a:xfrm>
              <a:prstGeom prst="line">
                <a:avLst/>
              </a:prstGeom>
              <a:noFill/>
              <a:ln w="9525">
                <a:solidFill>
                  <a:srgbClr val="000000"/>
                </a:solidFill>
                <a:round/>
                <a:headEnd/>
                <a:tailEnd/>
              </a:ln>
            </p:spPr>
            <p:txBody>
              <a:bodyPr/>
              <a:lstStyle/>
              <a:p>
                <a:endParaRPr lang="fr-FR"/>
              </a:p>
            </p:txBody>
          </p:sp>
          <p:sp>
            <p:nvSpPr>
              <p:cNvPr id="78" name="Line 80">
                <a:extLst>
                  <a:ext uri="{FF2B5EF4-FFF2-40B4-BE49-F238E27FC236}">
                    <a16:creationId xmlns:a16="http://schemas.microsoft.com/office/drawing/2014/main" id="{A2DEB722-2B49-431F-AD08-A12775B8F0BC}"/>
                  </a:ext>
                </a:extLst>
              </p:cNvPr>
              <p:cNvSpPr>
                <a:spLocks noChangeShapeType="1"/>
              </p:cNvSpPr>
              <p:nvPr/>
            </p:nvSpPr>
            <p:spPr bwMode="auto">
              <a:xfrm>
                <a:off x="7715285" y="3688321"/>
                <a:ext cx="457200" cy="0"/>
              </a:xfrm>
              <a:prstGeom prst="line">
                <a:avLst/>
              </a:prstGeom>
              <a:noFill/>
              <a:ln w="9525">
                <a:solidFill>
                  <a:srgbClr val="000000"/>
                </a:solidFill>
                <a:round/>
                <a:headEnd/>
                <a:tailEnd/>
              </a:ln>
            </p:spPr>
            <p:txBody>
              <a:bodyPr/>
              <a:lstStyle/>
              <a:p>
                <a:endParaRPr lang="fr-FR"/>
              </a:p>
            </p:txBody>
          </p:sp>
          <p:sp>
            <p:nvSpPr>
              <p:cNvPr id="79" name="AutoShape 81">
                <a:extLst>
                  <a:ext uri="{FF2B5EF4-FFF2-40B4-BE49-F238E27FC236}">
                    <a16:creationId xmlns:a16="http://schemas.microsoft.com/office/drawing/2014/main" id="{DBA58867-43F3-498C-A068-E685CB70B954}"/>
                  </a:ext>
                </a:extLst>
              </p:cNvPr>
              <p:cNvSpPr>
                <a:spLocks noChangeArrowheads="1"/>
              </p:cNvSpPr>
              <p:nvPr/>
            </p:nvSpPr>
            <p:spPr bwMode="auto">
              <a:xfrm rot="5486852">
                <a:off x="6126197" y="3116821"/>
                <a:ext cx="520700" cy="571500"/>
              </a:xfrm>
              <a:custGeom>
                <a:avLst/>
                <a:gdLst>
                  <a:gd name="T0" fmla="*/ 151295164 w 21600"/>
                  <a:gd name="T1" fmla="*/ 0 h 21600"/>
                  <a:gd name="T2" fmla="*/ 6766015 w 21600"/>
                  <a:gd name="T3" fmla="*/ 140840991 h 21600"/>
                  <a:gd name="T4" fmla="*/ 151295164 w 21600"/>
                  <a:gd name="T5" fmla="*/ 0 h 21600"/>
                  <a:gd name="T6" fmla="*/ 295824316 w 21600"/>
                  <a:gd name="T7" fmla="*/ 140840991 h 21600"/>
                  <a:gd name="T8" fmla="*/ 0 60000 65536"/>
                  <a:gd name="T9" fmla="*/ 0 60000 65536"/>
                  <a:gd name="T10" fmla="*/ 0 60000 65536"/>
                  <a:gd name="T11" fmla="*/ 0 60000 65536"/>
                  <a:gd name="T12" fmla="*/ 8 w 21600"/>
                  <a:gd name="T13" fmla="*/ 0 h 21600"/>
                  <a:gd name="T14" fmla="*/ 21592 w 21600"/>
                  <a:gd name="T15" fmla="*/ 10388 h 21600"/>
                </a:gdLst>
                <a:ahLst/>
                <a:cxnLst>
                  <a:cxn ang="T8">
                    <a:pos x="T0" y="T1"/>
                  </a:cxn>
                  <a:cxn ang="T9">
                    <a:pos x="T2" y="T3"/>
                  </a:cxn>
                  <a:cxn ang="T10">
                    <a:pos x="T4" y="T5"/>
                  </a:cxn>
                  <a:cxn ang="T11">
                    <a:pos x="T6" y="T7"/>
                  </a:cxn>
                </a:cxnLst>
                <a:rect l="T12" t="T13" r="T14" b="T15"/>
                <a:pathLst>
                  <a:path w="21600" h="21600">
                    <a:moveTo>
                      <a:pt x="483" y="7604"/>
                    </a:moveTo>
                    <a:cubicBezTo>
                      <a:pt x="1883" y="3082"/>
                      <a:pt x="6066" y="-1"/>
                      <a:pt x="10800" y="0"/>
                    </a:cubicBezTo>
                    <a:cubicBezTo>
                      <a:pt x="15533" y="0"/>
                      <a:pt x="19716" y="3082"/>
                      <a:pt x="21116" y="7604"/>
                    </a:cubicBezTo>
                    <a:cubicBezTo>
                      <a:pt x="19716" y="3082"/>
                      <a:pt x="15533" y="-1"/>
                      <a:pt x="10799" y="0"/>
                    </a:cubicBezTo>
                    <a:cubicBezTo>
                      <a:pt x="6066" y="0"/>
                      <a:pt x="1883" y="3082"/>
                      <a:pt x="483" y="7604"/>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80" name="Line 94">
                <a:extLst>
                  <a:ext uri="{FF2B5EF4-FFF2-40B4-BE49-F238E27FC236}">
                    <a16:creationId xmlns:a16="http://schemas.microsoft.com/office/drawing/2014/main" id="{41C1E7BD-CC93-4B29-8D8F-7BEC36F519F0}"/>
                  </a:ext>
                </a:extLst>
              </p:cNvPr>
              <p:cNvSpPr>
                <a:spLocks noChangeShapeType="1"/>
              </p:cNvSpPr>
              <p:nvPr/>
            </p:nvSpPr>
            <p:spPr bwMode="auto">
              <a:xfrm>
                <a:off x="5886485" y="3129521"/>
                <a:ext cx="228600" cy="0"/>
              </a:xfrm>
              <a:prstGeom prst="line">
                <a:avLst/>
              </a:prstGeom>
              <a:noFill/>
              <a:ln w="9525">
                <a:solidFill>
                  <a:srgbClr val="000000"/>
                </a:solidFill>
                <a:round/>
                <a:headEnd/>
                <a:tailEnd type="stealth" w="med" len="med"/>
              </a:ln>
            </p:spPr>
            <p:txBody>
              <a:bodyPr/>
              <a:lstStyle/>
              <a:p>
                <a:endParaRPr lang="fr-FR"/>
              </a:p>
            </p:txBody>
          </p:sp>
          <p:sp>
            <p:nvSpPr>
              <p:cNvPr id="81" name="Text Box 108">
                <a:extLst>
                  <a:ext uri="{FF2B5EF4-FFF2-40B4-BE49-F238E27FC236}">
                    <a16:creationId xmlns:a16="http://schemas.microsoft.com/office/drawing/2014/main" id="{CA949589-EF65-496E-B133-FE74523C67E1}"/>
                  </a:ext>
                </a:extLst>
              </p:cNvPr>
              <p:cNvSpPr txBox="1">
                <a:spLocks noChangeArrowheads="1"/>
              </p:cNvSpPr>
              <p:nvPr/>
            </p:nvSpPr>
            <p:spPr bwMode="auto">
              <a:xfrm>
                <a:off x="6686568" y="2629458"/>
                <a:ext cx="457200" cy="358775"/>
              </a:xfrm>
              <a:prstGeom prst="rect">
                <a:avLst/>
              </a:prstGeom>
              <a:noFill/>
              <a:ln w="9525">
                <a:noFill/>
                <a:miter lim="800000"/>
                <a:headEnd/>
                <a:tailEnd/>
              </a:ln>
            </p:spPr>
            <p:txBody>
              <a:bodyPr/>
              <a:lstStyle/>
              <a:p>
                <a:r>
                  <a:rPr lang="fr-FR" sz="1600" i="1"/>
                  <a:t>Ф</a:t>
                </a:r>
                <a:r>
                  <a:rPr lang="fr-FR" sz="1600" i="1" baseline="-25000"/>
                  <a:t>1</a:t>
                </a:r>
                <a:endParaRPr lang="fr-FR" sz="1600"/>
              </a:p>
            </p:txBody>
          </p:sp>
          <p:sp>
            <p:nvSpPr>
              <p:cNvPr id="82" name="Text Box 109">
                <a:extLst>
                  <a:ext uri="{FF2B5EF4-FFF2-40B4-BE49-F238E27FC236}">
                    <a16:creationId xmlns:a16="http://schemas.microsoft.com/office/drawing/2014/main" id="{A6336D6E-F02C-4676-A2E7-A79405D608A1}"/>
                  </a:ext>
                </a:extLst>
              </p:cNvPr>
              <p:cNvSpPr txBox="1">
                <a:spLocks noChangeArrowheads="1"/>
              </p:cNvSpPr>
              <p:nvPr/>
            </p:nvSpPr>
            <p:spPr bwMode="auto">
              <a:xfrm>
                <a:off x="6686584" y="3231120"/>
                <a:ext cx="528621" cy="328613"/>
              </a:xfrm>
              <a:prstGeom prst="rect">
                <a:avLst/>
              </a:prstGeom>
              <a:noFill/>
              <a:ln w="9525">
                <a:noFill/>
                <a:miter lim="800000"/>
                <a:headEnd/>
                <a:tailEnd/>
              </a:ln>
            </p:spPr>
            <p:txBody>
              <a:bodyPr/>
              <a:lstStyle/>
              <a:p>
                <a:r>
                  <a:rPr lang="fr-FR" sz="1600" i="1"/>
                  <a:t>Ф</a:t>
                </a:r>
                <a:r>
                  <a:rPr lang="fr-FR" sz="1600" i="1" baseline="-25000"/>
                  <a:t>f1</a:t>
                </a:r>
                <a:endParaRPr lang="fr-FR" sz="1600"/>
              </a:p>
            </p:txBody>
          </p:sp>
          <p:sp>
            <p:nvSpPr>
              <p:cNvPr id="83" name="Line 110">
                <a:extLst>
                  <a:ext uri="{FF2B5EF4-FFF2-40B4-BE49-F238E27FC236}">
                    <a16:creationId xmlns:a16="http://schemas.microsoft.com/office/drawing/2014/main" id="{E26A9E0C-68E4-4A51-AA95-6B7830C6A25F}"/>
                  </a:ext>
                </a:extLst>
              </p:cNvPr>
              <p:cNvSpPr>
                <a:spLocks noChangeShapeType="1"/>
              </p:cNvSpPr>
              <p:nvPr/>
            </p:nvSpPr>
            <p:spPr bwMode="auto">
              <a:xfrm>
                <a:off x="6661185" y="3345421"/>
                <a:ext cx="12700" cy="114300"/>
              </a:xfrm>
              <a:prstGeom prst="line">
                <a:avLst/>
              </a:prstGeom>
              <a:noFill/>
              <a:ln w="9525">
                <a:solidFill>
                  <a:srgbClr val="000000"/>
                </a:solidFill>
                <a:round/>
                <a:headEnd/>
                <a:tailEnd type="stealth" w="lg" len="sm"/>
              </a:ln>
            </p:spPr>
            <p:txBody>
              <a:bodyPr/>
              <a:lstStyle/>
              <a:p>
                <a:endParaRPr lang="fr-FR"/>
              </a:p>
            </p:txBody>
          </p:sp>
          <p:sp>
            <p:nvSpPr>
              <p:cNvPr id="85" name="Text Box 108">
                <a:extLst>
                  <a:ext uri="{FF2B5EF4-FFF2-40B4-BE49-F238E27FC236}">
                    <a16:creationId xmlns:a16="http://schemas.microsoft.com/office/drawing/2014/main" id="{F8D563D1-B626-4611-9588-CA45B739D461}"/>
                  </a:ext>
                </a:extLst>
              </p:cNvPr>
              <p:cNvSpPr txBox="1">
                <a:spLocks noChangeArrowheads="1"/>
              </p:cNvSpPr>
              <p:nvPr/>
            </p:nvSpPr>
            <p:spPr bwMode="auto">
              <a:xfrm>
                <a:off x="5857884" y="2843769"/>
                <a:ext cx="457200" cy="358775"/>
              </a:xfrm>
              <a:prstGeom prst="rect">
                <a:avLst/>
              </a:prstGeom>
              <a:noFill/>
              <a:ln w="9525">
                <a:noFill/>
                <a:miter lim="800000"/>
                <a:headEnd/>
                <a:tailEnd/>
              </a:ln>
            </p:spPr>
            <p:txBody>
              <a:bodyPr/>
              <a:lstStyle/>
              <a:p>
                <a:r>
                  <a:rPr lang="fr-FR" sz="1600" i="1"/>
                  <a:t>i</a:t>
                </a:r>
                <a:r>
                  <a:rPr lang="fr-FR" sz="1600" i="1" baseline="-25000"/>
                  <a:t>1</a:t>
                </a:r>
                <a:endParaRPr lang="fr-FR" sz="1600"/>
              </a:p>
            </p:txBody>
          </p:sp>
          <p:sp>
            <p:nvSpPr>
              <p:cNvPr id="86" name="Text Box 108">
                <a:extLst>
                  <a:ext uri="{FF2B5EF4-FFF2-40B4-BE49-F238E27FC236}">
                    <a16:creationId xmlns:a16="http://schemas.microsoft.com/office/drawing/2014/main" id="{6D88611A-7646-43A3-A10C-C76BD57F2868}"/>
                  </a:ext>
                </a:extLst>
              </p:cNvPr>
              <p:cNvSpPr txBox="1">
                <a:spLocks noChangeArrowheads="1"/>
              </p:cNvSpPr>
              <p:nvPr/>
            </p:nvSpPr>
            <p:spPr bwMode="auto">
              <a:xfrm>
                <a:off x="5900750" y="3272397"/>
                <a:ext cx="457200" cy="358775"/>
              </a:xfrm>
              <a:prstGeom prst="rect">
                <a:avLst/>
              </a:prstGeom>
              <a:noFill/>
              <a:ln w="9525">
                <a:noFill/>
                <a:miter lim="800000"/>
                <a:headEnd/>
                <a:tailEnd/>
              </a:ln>
            </p:spPr>
            <p:txBody>
              <a:bodyPr/>
              <a:lstStyle/>
              <a:p>
                <a:r>
                  <a:rPr lang="fr-FR" sz="1600" i="1"/>
                  <a:t>n</a:t>
                </a:r>
                <a:r>
                  <a:rPr lang="fr-FR" sz="1600" i="1" baseline="-25000"/>
                  <a:t>1</a:t>
                </a:r>
                <a:endParaRPr lang="fr-FR" sz="1600"/>
              </a:p>
            </p:txBody>
          </p:sp>
          <p:sp>
            <p:nvSpPr>
              <p:cNvPr id="87" name="Text Box 108">
                <a:extLst>
                  <a:ext uri="{FF2B5EF4-FFF2-40B4-BE49-F238E27FC236}">
                    <a16:creationId xmlns:a16="http://schemas.microsoft.com/office/drawing/2014/main" id="{A196D5A4-47C7-4253-805F-D0FDD9A94C03}"/>
                  </a:ext>
                </a:extLst>
              </p:cNvPr>
              <p:cNvSpPr txBox="1">
                <a:spLocks noChangeArrowheads="1"/>
              </p:cNvSpPr>
              <p:nvPr/>
            </p:nvSpPr>
            <p:spPr bwMode="auto">
              <a:xfrm>
                <a:off x="7758138" y="3202544"/>
                <a:ext cx="457200" cy="358775"/>
              </a:xfrm>
              <a:prstGeom prst="rect">
                <a:avLst/>
              </a:prstGeom>
              <a:noFill/>
              <a:ln w="9525">
                <a:noFill/>
                <a:miter lim="800000"/>
                <a:headEnd/>
                <a:tailEnd/>
              </a:ln>
            </p:spPr>
            <p:txBody>
              <a:bodyPr/>
              <a:lstStyle/>
              <a:p>
                <a:r>
                  <a:rPr lang="fr-FR" sz="1600" i="1"/>
                  <a:t>n</a:t>
                </a:r>
                <a:r>
                  <a:rPr lang="fr-FR" sz="1600" i="1" baseline="-25000"/>
                  <a:t>2</a:t>
                </a:r>
                <a:endParaRPr lang="fr-FR" sz="1600"/>
              </a:p>
            </p:txBody>
          </p:sp>
        </p:grpSp>
        <p:sp>
          <p:nvSpPr>
            <p:cNvPr id="59" name="Rectangle 33">
              <a:extLst>
                <a:ext uri="{FF2B5EF4-FFF2-40B4-BE49-F238E27FC236}">
                  <a16:creationId xmlns:a16="http://schemas.microsoft.com/office/drawing/2014/main" id="{8D9D2432-8E1C-4DF5-8D53-47ACB4EB1121}"/>
                </a:ext>
              </a:extLst>
            </p:cNvPr>
            <p:cNvSpPr>
              <a:spLocks noChangeArrowheads="1"/>
            </p:cNvSpPr>
            <p:nvPr/>
          </p:nvSpPr>
          <p:spPr bwMode="auto">
            <a:xfrm>
              <a:off x="7679571" y="3714752"/>
              <a:ext cx="285294" cy="273790"/>
            </a:xfrm>
            <a:prstGeom prst="rect">
              <a:avLst/>
            </a:prstGeom>
            <a:noFill/>
            <a:ln w="9525">
              <a:noFill/>
              <a:miter lim="800000"/>
              <a:headEnd/>
              <a:tailEnd/>
            </a:ln>
          </p:spPr>
          <p:txBody>
            <a:bodyPr wrap="none">
              <a:spAutoFit/>
            </a:bodyPr>
            <a:lstStyle/>
            <a:p>
              <a:r>
                <a:rPr lang="fr-FR">
                  <a:sym typeface="Symbol" pitchFamily="18" charset="2"/>
                </a:rPr>
                <a:t></a:t>
              </a:r>
              <a:r>
                <a:rPr lang="fr-F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checkerboard(across)">
                                      <p:cBhvr>
                                        <p:cTn id="7" dur="500"/>
                                        <p:tgtEl>
                                          <p:spTgt spid="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4">
                                            <p:txEl>
                                              <p:pRg st="2" end="2"/>
                                            </p:txEl>
                                          </p:spTgt>
                                        </p:tgtEl>
                                        <p:attrNameLst>
                                          <p:attrName>style.visibility</p:attrName>
                                        </p:attrNameLst>
                                      </p:cBhvr>
                                      <p:to>
                                        <p:strVal val="visible"/>
                                      </p:to>
                                    </p:set>
                                    <p:animEffect transition="in" filter="checkerboard(across)">
                                      <p:cBhvr>
                                        <p:cTn id="12" dur="500"/>
                                        <p:tgtEl>
                                          <p:spTgt spid="8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4">
                                            <p:txEl>
                                              <p:pRg st="4" end="4"/>
                                            </p:txEl>
                                          </p:spTgt>
                                        </p:tgtEl>
                                        <p:attrNameLst>
                                          <p:attrName>style.visibility</p:attrName>
                                        </p:attrNameLst>
                                      </p:cBhvr>
                                      <p:to>
                                        <p:strVal val="visible"/>
                                      </p:to>
                                    </p:set>
                                    <p:animEffect transition="in" filter="checkerboard(across)">
                                      <p:cBhvr>
                                        <p:cTn id="17" dur="500"/>
                                        <p:tgtEl>
                                          <p:spTgt spid="8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4">
                                            <p:txEl>
                                              <p:pRg st="5" end="5"/>
                                            </p:txEl>
                                          </p:spTgt>
                                        </p:tgtEl>
                                        <p:attrNameLst>
                                          <p:attrName>style.visibility</p:attrName>
                                        </p:attrNameLst>
                                      </p:cBhvr>
                                      <p:to>
                                        <p:strVal val="visible"/>
                                      </p:to>
                                    </p:set>
                                    <p:animEffect transition="in" filter="checkerboard(across)">
                                      <p:cBhvr>
                                        <p:cTn id="22" dur="500"/>
                                        <p:tgtEl>
                                          <p:spTgt spid="8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4">
                                            <p:txEl>
                                              <p:pRg st="6" end="6"/>
                                            </p:txEl>
                                          </p:spTgt>
                                        </p:tgtEl>
                                        <p:attrNameLst>
                                          <p:attrName>style.visibility</p:attrName>
                                        </p:attrNameLst>
                                      </p:cBhvr>
                                      <p:to>
                                        <p:strVal val="visible"/>
                                      </p:to>
                                    </p:set>
                                    <p:animEffect transition="in" filter="checkerboard(across)">
                                      <p:cBhvr>
                                        <p:cTn id="27" dur="500"/>
                                        <p:tgtEl>
                                          <p:spTgt spid="8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4">
                                            <p:txEl>
                                              <p:pRg st="8" end="8"/>
                                            </p:txEl>
                                          </p:spTgt>
                                        </p:tgtEl>
                                        <p:attrNameLst>
                                          <p:attrName>style.visibility</p:attrName>
                                        </p:attrNameLst>
                                      </p:cBhvr>
                                      <p:to>
                                        <p:strVal val="visible"/>
                                      </p:to>
                                    </p:set>
                                    <p:animEffect transition="in" filter="checkerboard(across)">
                                      <p:cBhvr>
                                        <p:cTn id="32" dur="500"/>
                                        <p:tgtEl>
                                          <p:spTgt spid="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6148" name="ZoneTexte 7"/>
          <p:cNvSpPr txBox="1">
            <a:spLocks noChangeArrowheads="1"/>
          </p:cNvSpPr>
          <p:nvPr/>
        </p:nvSpPr>
        <p:spPr bwMode="auto">
          <a:xfrm>
            <a:off x="837649" y="1714708"/>
            <a:ext cx="7868515" cy="1677382"/>
          </a:xfrm>
          <a:prstGeom prst="rect">
            <a:avLst/>
          </a:prstGeom>
          <a:noFill/>
          <a:ln w="9525">
            <a:noFill/>
            <a:miter lim="800000"/>
            <a:headEnd/>
            <a:tailEnd/>
          </a:ln>
        </p:spPr>
        <p:txBody>
          <a:bodyPr wrap="square">
            <a:spAutoFit/>
          </a:bodyPr>
          <a:lstStyle/>
          <a:p>
            <a:pPr algn="just">
              <a:defRPr/>
            </a:pPr>
            <a:endParaRPr lang="fr-FR" sz="1700" dirty="0"/>
          </a:p>
          <a:p>
            <a:pPr algn="just">
              <a:defRPr/>
            </a:pPr>
            <a:r>
              <a:rPr lang="fr-FR" sz="1700" dirty="0"/>
              <a:t>Sinon B = f(H) comporte une zone linéaire caractérisée par</a:t>
            </a:r>
          </a:p>
          <a:p>
            <a:pPr algn="just">
              <a:defRPr/>
            </a:pPr>
            <a:r>
              <a:rPr lang="fr-FR" sz="1700" dirty="0"/>
              <a:t> </a:t>
            </a:r>
          </a:p>
          <a:p>
            <a:pPr marL="461963" indent="-176213" algn="just">
              <a:buFont typeface="Arial" panose="020B0604020202020204" pitchFamily="34" charset="0"/>
              <a:buChar char="•"/>
              <a:defRPr/>
            </a:pPr>
            <a:r>
              <a:rPr lang="fr-FR" sz="1700" dirty="0"/>
              <a:t>une perméabilité magnétique μ = B/H constante et </a:t>
            </a:r>
          </a:p>
          <a:p>
            <a:pPr marL="461963" indent="-176213" algn="just">
              <a:buFont typeface="Arial" panose="020B0604020202020204" pitchFamily="34" charset="0"/>
              <a:buChar char="•"/>
              <a:defRPr/>
            </a:pPr>
            <a:r>
              <a:rPr lang="fr-FR" sz="1700" dirty="0"/>
              <a:t>une zone de saturation (μ variable).</a:t>
            </a:r>
          </a:p>
          <a:p>
            <a:pPr algn="just">
              <a:defRPr/>
            </a:pPr>
            <a:endParaRPr lang="fr-FR" dirty="0"/>
          </a:p>
        </p:txBody>
      </p:sp>
      <p:grpSp>
        <p:nvGrpSpPr>
          <p:cNvPr id="2" name="Groupe 19"/>
          <p:cNvGrpSpPr>
            <a:grpSpLocks/>
          </p:cNvGrpSpPr>
          <p:nvPr/>
        </p:nvGrpSpPr>
        <p:grpSpPr bwMode="auto">
          <a:xfrm>
            <a:off x="5200795" y="3477206"/>
            <a:ext cx="2983456" cy="1927638"/>
            <a:chOff x="5347918" y="4811459"/>
            <a:chExt cx="2984302" cy="1926937"/>
          </a:xfrm>
        </p:grpSpPr>
        <p:sp>
          <p:nvSpPr>
            <p:cNvPr id="6157" name="Line 159"/>
            <p:cNvSpPr>
              <a:spLocks noChangeShapeType="1"/>
            </p:cNvSpPr>
            <p:nvPr/>
          </p:nvSpPr>
          <p:spPr bwMode="auto">
            <a:xfrm flipV="1">
              <a:off x="5846770" y="5286388"/>
              <a:ext cx="0" cy="1028700"/>
            </a:xfrm>
            <a:prstGeom prst="line">
              <a:avLst/>
            </a:prstGeom>
            <a:noFill/>
            <a:ln w="9525">
              <a:solidFill>
                <a:srgbClr val="000000"/>
              </a:solidFill>
              <a:round/>
              <a:headEnd/>
              <a:tailEnd type="triangle" w="med" len="med"/>
            </a:ln>
          </p:spPr>
          <p:txBody>
            <a:bodyPr/>
            <a:lstStyle/>
            <a:p>
              <a:endParaRPr lang="fr-FR"/>
            </a:p>
          </p:txBody>
        </p:sp>
        <p:sp>
          <p:nvSpPr>
            <p:cNvPr id="6158" name="Line 160"/>
            <p:cNvSpPr>
              <a:spLocks noChangeShapeType="1"/>
            </p:cNvSpPr>
            <p:nvPr/>
          </p:nvSpPr>
          <p:spPr bwMode="auto">
            <a:xfrm>
              <a:off x="5643570" y="6162688"/>
              <a:ext cx="1600200" cy="0"/>
            </a:xfrm>
            <a:prstGeom prst="line">
              <a:avLst/>
            </a:prstGeom>
            <a:noFill/>
            <a:ln w="9525">
              <a:solidFill>
                <a:srgbClr val="000000"/>
              </a:solidFill>
              <a:round/>
              <a:headEnd/>
              <a:tailEnd type="triangle" w="med" len="med"/>
            </a:ln>
          </p:spPr>
          <p:txBody>
            <a:bodyPr/>
            <a:lstStyle/>
            <a:p>
              <a:endParaRPr lang="fr-FR"/>
            </a:p>
          </p:txBody>
        </p:sp>
        <p:sp>
          <p:nvSpPr>
            <p:cNvPr id="6159" name="Line 161"/>
            <p:cNvSpPr>
              <a:spLocks noChangeShapeType="1"/>
            </p:cNvSpPr>
            <p:nvPr/>
          </p:nvSpPr>
          <p:spPr bwMode="auto">
            <a:xfrm flipV="1">
              <a:off x="5846770" y="5611207"/>
              <a:ext cx="571500" cy="571500"/>
            </a:xfrm>
            <a:prstGeom prst="line">
              <a:avLst/>
            </a:prstGeom>
            <a:noFill/>
            <a:ln w="9525">
              <a:solidFill>
                <a:srgbClr val="000000"/>
              </a:solidFill>
              <a:round/>
              <a:headEnd/>
              <a:tailEnd/>
            </a:ln>
          </p:spPr>
          <p:txBody>
            <a:bodyPr/>
            <a:lstStyle/>
            <a:p>
              <a:endParaRPr lang="fr-FR"/>
            </a:p>
          </p:txBody>
        </p:sp>
        <p:sp>
          <p:nvSpPr>
            <p:cNvPr id="6160" name="Arc 162"/>
            <p:cNvSpPr>
              <a:spLocks/>
            </p:cNvSpPr>
            <p:nvPr/>
          </p:nvSpPr>
          <p:spPr bwMode="auto">
            <a:xfrm rot="11027589" flipV="1">
              <a:off x="6425287" y="5439755"/>
              <a:ext cx="998879" cy="24506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161" name="ZoneTexte 13"/>
            <p:cNvSpPr txBox="1">
              <a:spLocks noChangeArrowheads="1"/>
            </p:cNvSpPr>
            <p:nvPr/>
          </p:nvSpPr>
          <p:spPr bwMode="auto">
            <a:xfrm>
              <a:off x="5347918" y="5214950"/>
              <a:ext cx="535724" cy="353943"/>
            </a:xfrm>
            <a:prstGeom prst="rect">
              <a:avLst/>
            </a:prstGeom>
            <a:noFill/>
            <a:ln w="9525">
              <a:noFill/>
              <a:miter lim="800000"/>
              <a:headEnd/>
              <a:tailEnd/>
            </a:ln>
          </p:spPr>
          <p:txBody>
            <a:bodyPr wrap="none">
              <a:spAutoFit/>
            </a:bodyPr>
            <a:lstStyle/>
            <a:p>
              <a:r>
                <a:rPr lang="fr-FR" sz="1700"/>
                <a:t>B(t)</a:t>
              </a:r>
            </a:p>
          </p:txBody>
        </p:sp>
        <p:sp>
          <p:nvSpPr>
            <p:cNvPr id="6162" name="ZoneTexte 14"/>
            <p:cNvSpPr txBox="1">
              <a:spLocks noChangeArrowheads="1"/>
            </p:cNvSpPr>
            <p:nvPr/>
          </p:nvSpPr>
          <p:spPr bwMode="auto">
            <a:xfrm>
              <a:off x="7215206" y="5929330"/>
              <a:ext cx="995785" cy="353943"/>
            </a:xfrm>
            <a:prstGeom prst="rect">
              <a:avLst/>
            </a:prstGeom>
            <a:noFill/>
            <a:ln w="9525">
              <a:noFill/>
              <a:miter lim="800000"/>
              <a:headEnd/>
              <a:tailEnd/>
            </a:ln>
          </p:spPr>
          <p:txBody>
            <a:bodyPr wrap="none">
              <a:spAutoFit/>
            </a:bodyPr>
            <a:lstStyle/>
            <a:p>
              <a:r>
                <a:rPr lang="en-GB" sz="1700"/>
                <a:t>H (At/m)</a:t>
              </a:r>
              <a:endParaRPr lang="fr-FR" sz="1700"/>
            </a:p>
          </p:txBody>
        </p:sp>
        <p:sp>
          <p:nvSpPr>
            <p:cNvPr id="6163" name="ZoneTexte 16"/>
            <p:cNvSpPr txBox="1">
              <a:spLocks noChangeArrowheads="1"/>
            </p:cNvSpPr>
            <p:nvPr/>
          </p:nvSpPr>
          <p:spPr bwMode="auto">
            <a:xfrm>
              <a:off x="5532288" y="6384453"/>
              <a:ext cx="2238113" cy="353943"/>
            </a:xfrm>
            <a:prstGeom prst="rect">
              <a:avLst/>
            </a:prstGeom>
            <a:noFill/>
            <a:ln w="9525">
              <a:noFill/>
              <a:miter lim="800000"/>
              <a:headEnd/>
              <a:tailEnd/>
            </a:ln>
          </p:spPr>
          <p:txBody>
            <a:bodyPr wrap="none">
              <a:spAutoFit/>
            </a:bodyPr>
            <a:lstStyle/>
            <a:p>
              <a:r>
                <a:rPr lang="fr-FR" sz="1700" dirty="0"/>
                <a:t>matériau magnétique</a:t>
              </a:r>
            </a:p>
          </p:txBody>
        </p:sp>
        <p:sp>
          <p:nvSpPr>
            <p:cNvPr id="26" name="ZoneTexte 16">
              <a:extLst>
                <a:ext uri="{FF2B5EF4-FFF2-40B4-BE49-F238E27FC236}">
                  <a16:creationId xmlns:a16="http://schemas.microsoft.com/office/drawing/2014/main" id="{77BE2D49-A6FB-4F63-88F0-F3259A71DF74}"/>
                </a:ext>
              </a:extLst>
            </p:cNvPr>
            <p:cNvSpPr txBox="1">
              <a:spLocks noChangeArrowheads="1"/>
            </p:cNvSpPr>
            <p:nvPr/>
          </p:nvSpPr>
          <p:spPr bwMode="auto">
            <a:xfrm>
              <a:off x="6867943" y="4811459"/>
              <a:ext cx="1464277" cy="276898"/>
            </a:xfrm>
            <a:prstGeom prst="rect">
              <a:avLst/>
            </a:prstGeom>
            <a:noFill/>
            <a:ln w="9525">
              <a:noFill/>
              <a:miter lim="800000"/>
              <a:headEnd/>
              <a:tailEnd/>
            </a:ln>
          </p:spPr>
          <p:txBody>
            <a:bodyPr wrap="none">
              <a:spAutoFit/>
            </a:bodyPr>
            <a:lstStyle/>
            <a:p>
              <a:r>
                <a:rPr lang="fr-FR" sz="1200" dirty="0"/>
                <a:t>Zone de saturation</a:t>
              </a:r>
            </a:p>
          </p:txBody>
        </p:sp>
        <p:sp>
          <p:nvSpPr>
            <p:cNvPr id="27" name="ZoneTexte 16">
              <a:extLst>
                <a:ext uri="{FF2B5EF4-FFF2-40B4-BE49-F238E27FC236}">
                  <a16:creationId xmlns:a16="http://schemas.microsoft.com/office/drawing/2014/main" id="{846B9C01-E180-45D9-88CB-E9C4BFCF3A73}"/>
                </a:ext>
              </a:extLst>
            </p:cNvPr>
            <p:cNvSpPr txBox="1">
              <a:spLocks noChangeArrowheads="1"/>
            </p:cNvSpPr>
            <p:nvPr/>
          </p:nvSpPr>
          <p:spPr bwMode="auto">
            <a:xfrm>
              <a:off x="5551834" y="4923202"/>
              <a:ext cx="1069827" cy="276898"/>
            </a:xfrm>
            <a:prstGeom prst="rect">
              <a:avLst/>
            </a:prstGeom>
            <a:noFill/>
            <a:ln w="9525">
              <a:noFill/>
              <a:miter lim="800000"/>
              <a:headEnd/>
              <a:tailEnd/>
            </a:ln>
          </p:spPr>
          <p:txBody>
            <a:bodyPr wrap="none">
              <a:spAutoFit/>
            </a:bodyPr>
            <a:lstStyle/>
            <a:p>
              <a:r>
                <a:rPr lang="fr-FR" sz="1200" dirty="0"/>
                <a:t>Zone linéaire</a:t>
              </a:r>
            </a:p>
          </p:txBody>
        </p:sp>
      </p:grpSp>
      <p:grpSp>
        <p:nvGrpSpPr>
          <p:cNvPr id="3" name="Groupe 18"/>
          <p:cNvGrpSpPr>
            <a:grpSpLocks/>
          </p:cNvGrpSpPr>
          <p:nvPr/>
        </p:nvGrpSpPr>
        <p:grpSpPr bwMode="auto">
          <a:xfrm>
            <a:off x="914597" y="3798464"/>
            <a:ext cx="2898775" cy="1509712"/>
            <a:chOff x="740106" y="5202808"/>
            <a:chExt cx="2898853" cy="1509093"/>
          </a:xfrm>
        </p:grpSpPr>
        <p:sp>
          <p:nvSpPr>
            <p:cNvPr id="6151" name="Line 155"/>
            <p:cNvSpPr>
              <a:spLocks noChangeShapeType="1"/>
            </p:cNvSpPr>
            <p:nvPr/>
          </p:nvSpPr>
          <p:spPr bwMode="auto">
            <a:xfrm flipV="1">
              <a:off x="1255713" y="5286388"/>
              <a:ext cx="0" cy="1028700"/>
            </a:xfrm>
            <a:prstGeom prst="line">
              <a:avLst/>
            </a:prstGeom>
            <a:noFill/>
            <a:ln w="9525">
              <a:solidFill>
                <a:srgbClr val="000000"/>
              </a:solidFill>
              <a:round/>
              <a:headEnd/>
              <a:tailEnd type="triangle" w="med" len="med"/>
            </a:ln>
          </p:spPr>
          <p:txBody>
            <a:bodyPr/>
            <a:lstStyle/>
            <a:p>
              <a:endParaRPr lang="fr-FR"/>
            </a:p>
          </p:txBody>
        </p:sp>
        <p:sp>
          <p:nvSpPr>
            <p:cNvPr id="6152" name="Line 156"/>
            <p:cNvSpPr>
              <a:spLocks noChangeShapeType="1"/>
            </p:cNvSpPr>
            <p:nvPr/>
          </p:nvSpPr>
          <p:spPr bwMode="auto">
            <a:xfrm>
              <a:off x="1052513" y="6162688"/>
              <a:ext cx="1600200" cy="0"/>
            </a:xfrm>
            <a:prstGeom prst="line">
              <a:avLst/>
            </a:prstGeom>
            <a:noFill/>
            <a:ln w="9525">
              <a:solidFill>
                <a:srgbClr val="000000"/>
              </a:solidFill>
              <a:round/>
              <a:headEnd/>
              <a:tailEnd type="triangle" w="med" len="med"/>
            </a:ln>
          </p:spPr>
          <p:txBody>
            <a:bodyPr/>
            <a:lstStyle/>
            <a:p>
              <a:endParaRPr lang="fr-FR"/>
            </a:p>
          </p:txBody>
        </p:sp>
        <p:sp>
          <p:nvSpPr>
            <p:cNvPr id="6153" name="Line 157"/>
            <p:cNvSpPr>
              <a:spLocks noChangeShapeType="1"/>
            </p:cNvSpPr>
            <p:nvPr/>
          </p:nvSpPr>
          <p:spPr bwMode="auto">
            <a:xfrm flipV="1">
              <a:off x="1255713" y="5362588"/>
              <a:ext cx="800100" cy="800100"/>
            </a:xfrm>
            <a:prstGeom prst="line">
              <a:avLst/>
            </a:prstGeom>
            <a:noFill/>
            <a:ln w="9525">
              <a:solidFill>
                <a:srgbClr val="000000"/>
              </a:solidFill>
              <a:round/>
              <a:headEnd/>
              <a:tailEnd/>
            </a:ln>
          </p:spPr>
          <p:txBody>
            <a:bodyPr/>
            <a:lstStyle/>
            <a:p>
              <a:endParaRPr lang="fr-FR"/>
            </a:p>
          </p:txBody>
        </p:sp>
        <p:sp>
          <p:nvSpPr>
            <p:cNvPr id="6154" name="ZoneTexte 12"/>
            <p:cNvSpPr txBox="1">
              <a:spLocks noChangeArrowheads="1"/>
            </p:cNvSpPr>
            <p:nvPr/>
          </p:nvSpPr>
          <p:spPr bwMode="auto">
            <a:xfrm>
              <a:off x="740106" y="5202808"/>
              <a:ext cx="535724" cy="353943"/>
            </a:xfrm>
            <a:prstGeom prst="rect">
              <a:avLst/>
            </a:prstGeom>
            <a:noFill/>
            <a:ln w="9525">
              <a:noFill/>
              <a:miter lim="800000"/>
              <a:headEnd/>
              <a:tailEnd/>
            </a:ln>
          </p:spPr>
          <p:txBody>
            <a:bodyPr wrap="none">
              <a:spAutoFit/>
            </a:bodyPr>
            <a:lstStyle/>
            <a:p>
              <a:r>
                <a:rPr lang="fr-FR" sz="1700"/>
                <a:t>B(t)</a:t>
              </a:r>
            </a:p>
          </p:txBody>
        </p:sp>
        <p:sp>
          <p:nvSpPr>
            <p:cNvPr id="6155" name="ZoneTexte 15"/>
            <p:cNvSpPr txBox="1">
              <a:spLocks noChangeArrowheads="1"/>
            </p:cNvSpPr>
            <p:nvPr/>
          </p:nvSpPr>
          <p:spPr bwMode="auto">
            <a:xfrm>
              <a:off x="2643174" y="5929330"/>
              <a:ext cx="995785" cy="353943"/>
            </a:xfrm>
            <a:prstGeom prst="rect">
              <a:avLst/>
            </a:prstGeom>
            <a:noFill/>
            <a:ln w="9525">
              <a:noFill/>
              <a:miter lim="800000"/>
              <a:headEnd/>
              <a:tailEnd/>
            </a:ln>
          </p:spPr>
          <p:txBody>
            <a:bodyPr wrap="none">
              <a:spAutoFit/>
            </a:bodyPr>
            <a:lstStyle/>
            <a:p>
              <a:r>
                <a:rPr lang="en-GB" sz="1700"/>
                <a:t>H (At/m)</a:t>
              </a:r>
              <a:endParaRPr lang="fr-FR" sz="1700"/>
            </a:p>
          </p:txBody>
        </p:sp>
        <p:sp>
          <p:nvSpPr>
            <p:cNvPr id="6156" name="ZoneTexte 17"/>
            <p:cNvSpPr txBox="1">
              <a:spLocks noChangeArrowheads="1"/>
            </p:cNvSpPr>
            <p:nvPr/>
          </p:nvSpPr>
          <p:spPr bwMode="auto">
            <a:xfrm>
              <a:off x="928662" y="6357958"/>
              <a:ext cx="2664512" cy="353943"/>
            </a:xfrm>
            <a:prstGeom prst="rect">
              <a:avLst/>
            </a:prstGeom>
            <a:noFill/>
            <a:ln w="9525">
              <a:noFill/>
              <a:miter lim="800000"/>
              <a:headEnd/>
              <a:tailEnd/>
            </a:ln>
          </p:spPr>
          <p:txBody>
            <a:bodyPr wrap="none">
              <a:spAutoFit/>
            </a:bodyPr>
            <a:lstStyle/>
            <a:p>
              <a:r>
                <a:rPr lang="fr-FR" sz="1700" dirty="0"/>
                <a:t>Matériau non magnétique</a:t>
              </a:r>
            </a:p>
          </p:txBody>
        </p:sp>
      </p:grpSp>
      <p:sp>
        <p:nvSpPr>
          <p:cNvPr id="4" name="Slide Number Placeholder 3">
            <a:extLst>
              <a:ext uri="{FF2B5EF4-FFF2-40B4-BE49-F238E27FC236}">
                <a16:creationId xmlns:a16="http://schemas.microsoft.com/office/drawing/2014/main" id="{1BEF4113-70B0-431D-A59E-2C4E712EE5F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4</a:t>
            </a:fld>
            <a:endParaRPr lang="fr-FR">
              <a:solidFill>
                <a:schemeClr val="tx1"/>
              </a:solidFill>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3BF209F7-7E24-4F2F-89F0-BE1372C9D657}"/>
              </a:ext>
            </a:extLst>
          </p:cNvPr>
          <p:cNvCxnSpPr>
            <a:cxnSpLocks/>
          </p:cNvCxnSpPr>
          <p:nvPr/>
        </p:nvCxnSpPr>
        <p:spPr>
          <a:xfrm flipH="1">
            <a:off x="6808148" y="3757905"/>
            <a:ext cx="644172" cy="339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4AFDA7C-E4B5-4A9D-A9D7-F2053D5B3F95}"/>
              </a:ext>
            </a:extLst>
          </p:cNvPr>
          <p:cNvCxnSpPr>
            <a:cxnSpLocks/>
          </p:cNvCxnSpPr>
          <p:nvPr/>
        </p:nvCxnSpPr>
        <p:spPr>
          <a:xfrm>
            <a:off x="5985175" y="3864078"/>
            <a:ext cx="0" cy="576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936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animEffect transition="in" filter="checkerboard(across)">
                                      <p:cBhvr>
                                        <p:cTn id="7" dur="500"/>
                                        <p:tgtEl>
                                          <p:spTgt spid="614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8">
                                            <p:txEl>
                                              <p:pRg st="2" end="2"/>
                                            </p:txEl>
                                          </p:spTgt>
                                        </p:tgtEl>
                                        <p:attrNameLst>
                                          <p:attrName>style.visibility</p:attrName>
                                        </p:attrNameLst>
                                      </p:cBhvr>
                                      <p:to>
                                        <p:strVal val="visible"/>
                                      </p:to>
                                    </p:set>
                                    <p:animEffect transition="in" filter="checkerboard(across)">
                                      <p:cBhvr>
                                        <p:cTn id="12" dur="500"/>
                                        <p:tgtEl>
                                          <p:spTgt spid="61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8">
                                            <p:txEl>
                                              <p:pRg st="3" end="3"/>
                                            </p:txEl>
                                          </p:spTgt>
                                        </p:tgtEl>
                                        <p:attrNameLst>
                                          <p:attrName>style.visibility</p:attrName>
                                        </p:attrNameLst>
                                      </p:cBhvr>
                                      <p:to>
                                        <p:strVal val="visible"/>
                                      </p:to>
                                    </p:set>
                                    <p:animEffect transition="in" filter="checkerboard(across)">
                                      <p:cBhvr>
                                        <p:cTn id="17" dur="500"/>
                                        <p:tgtEl>
                                          <p:spTgt spid="61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148">
                                            <p:txEl>
                                              <p:pRg st="4" end="4"/>
                                            </p:txEl>
                                          </p:spTgt>
                                        </p:tgtEl>
                                        <p:attrNameLst>
                                          <p:attrName>style.visibility</p:attrName>
                                        </p:attrNameLst>
                                      </p:cBhvr>
                                      <p:to>
                                        <p:strVal val="visible"/>
                                      </p:to>
                                    </p:set>
                                    <p:animEffect transition="in" filter="checkerboard(across)">
                                      <p:cBhvr>
                                        <p:cTn id="22" dur="500"/>
                                        <p:tgtEl>
                                          <p:spTgt spid="6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20" name="Rectangle 19"/>
          <p:cNvSpPr>
            <a:spLocks noChangeArrowheads="1"/>
          </p:cNvSpPr>
          <p:nvPr/>
        </p:nvSpPr>
        <p:spPr bwMode="auto">
          <a:xfrm>
            <a:off x="827584" y="1214438"/>
            <a:ext cx="7200800" cy="923330"/>
          </a:xfrm>
          <a:prstGeom prst="rect">
            <a:avLst/>
          </a:prstGeom>
          <a:noFill/>
          <a:ln w="9525">
            <a:noFill/>
            <a:miter lim="800000"/>
            <a:headEnd/>
            <a:tailEnd/>
          </a:ln>
        </p:spPr>
        <p:txBody>
          <a:bodyPr wrap="square">
            <a:spAutoFit/>
          </a:bodyPr>
          <a:lstStyle/>
          <a:p>
            <a:pPr algn="just"/>
            <a:r>
              <a:rPr lang="fr-FR" b="1" dirty="0"/>
              <a:t>3) Coefficient de couplage</a:t>
            </a:r>
          </a:p>
          <a:p>
            <a:pPr algn="just"/>
            <a:endParaRPr lang="fr-FR" dirty="0"/>
          </a:p>
          <a:p>
            <a:pPr algn="just"/>
            <a:r>
              <a:rPr lang="fr-FR" dirty="0"/>
              <a:t>Le coefficient de couplage des bobines1 et 2 est défini par:</a:t>
            </a:r>
          </a:p>
        </p:txBody>
      </p:sp>
      <p:sp>
        <p:nvSpPr>
          <p:cNvPr id="84" name="Rectangle 83"/>
          <p:cNvSpPr>
            <a:spLocks noChangeArrowheads="1"/>
          </p:cNvSpPr>
          <p:nvPr/>
        </p:nvSpPr>
        <p:spPr bwMode="auto">
          <a:xfrm>
            <a:off x="827584" y="3286125"/>
            <a:ext cx="7488832" cy="369888"/>
          </a:xfrm>
          <a:prstGeom prst="rect">
            <a:avLst/>
          </a:prstGeom>
          <a:noFill/>
          <a:ln w="9525">
            <a:noFill/>
            <a:miter lim="800000"/>
            <a:headEnd/>
            <a:tailEnd/>
          </a:ln>
        </p:spPr>
        <p:txBody>
          <a:bodyPr wrap="square">
            <a:spAutoFit/>
          </a:bodyPr>
          <a:lstStyle/>
          <a:p>
            <a:pPr algn="just"/>
            <a:r>
              <a:rPr lang="fr-FR" dirty="0"/>
              <a:t>Le couplage est d’autant meilleur que k est proche de 1</a:t>
            </a:r>
            <a:endParaRPr lang="fr-FR" b="1" dirty="0"/>
          </a:p>
        </p:txBody>
      </p:sp>
      <mc:AlternateContent xmlns:mc="http://schemas.openxmlformats.org/markup-compatibility/2006">
        <mc:Choice xmlns:a14="http://schemas.microsoft.com/office/drawing/2010/main" Requires="a14">
          <p:sp>
            <p:nvSpPr>
              <p:cNvPr id="68" name="Rectangle 67"/>
              <p:cNvSpPr>
                <a:spLocks noChangeArrowheads="1"/>
              </p:cNvSpPr>
              <p:nvPr/>
            </p:nvSpPr>
            <p:spPr bwMode="auto">
              <a:xfrm>
                <a:off x="827584" y="4114800"/>
                <a:ext cx="7488832" cy="1661993"/>
              </a:xfrm>
              <a:prstGeom prst="rect">
                <a:avLst/>
              </a:prstGeom>
              <a:noFill/>
              <a:ln w="9525">
                <a:noFill/>
                <a:miter lim="800000"/>
                <a:headEnd/>
                <a:tailEnd/>
              </a:ln>
            </p:spPr>
            <p:txBody>
              <a:bodyPr wrap="square">
                <a:spAutoFit/>
              </a:bodyPr>
              <a:lstStyle/>
              <a:p>
                <a:pPr algn="just"/>
                <a:r>
                  <a:rPr lang="fr-FR" b="1" dirty="0"/>
                  <a:t>4) Coefficient de dispersion</a:t>
                </a:r>
              </a:p>
              <a:p>
                <a:pPr algn="just"/>
                <a:endParaRPr lang="fr-FR" b="1" dirty="0"/>
              </a:p>
              <a:p>
                <a:pPr algn="just"/>
                <a:r>
                  <a:rPr lang="fr-FR" dirty="0"/>
                  <a:t>On le définit par </a:t>
                </a:r>
                <a14:m>
                  <m:oMath xmlns:m="http://schemas.openxmlformats.org/officeDocument/2006/math">
                    <m:r>
                      <a:rPr lang="el-GR" i="1" dirty="0" smtClean="0">
                        <a:latin typeface="Cambria Math" panose="02040503050406030204" pitchFamily="18" charset="0"/>
                      </a:rPr>
                      <m:t>𝜎</m:t>
                    </m:r>
                    <m:r>
                      <a:rPr lang="fr-FR" i="1" dirty="0">
                        <a:latin typeface="Cambria Math" panose="02040503050406030204" pitchFamily="18" charset="0"/>
                      </a:rPr>
                      <m:t>=</m:t>
                    </m:r>
                    <m:r>
                      <a:rPr lang="fr-FR" i="1" dirty="0" smtClean="0">
                        <a:latin typeface="Cambria Math" panose="02040503050406030204" pitchFamily="18" charset="0"/>
                      </a:rPr>
                      <m:t>1</m:t>
                    </m:r>
                    <m:r>
                      <a:rPr lang="fr-FR" i="1" dirty="0">
                        <a:latin typeface="Cambria Math" panose="02040503050406030204" pitchFamily="18" charset="0"/>
                      </a:rPr>
                      <m:t>−</m:t>
                    </m:r>
                    <m:r>
                      <a:rPr lang="fr-FR" i="1" dirty="0">
                        <a:latin typeface="Cambria Math" panose="02040503050406030204" pitchFamily="18" charset="0"/>
                      </a:rPr>
                      <m:t>𝑘</m:t>
                    </m:r>
                    <m:r>
                      <a:rPr lang="fr-FR" i="1" baseline="30000" dirty="0">
                        <a:latin typeface="Cambria Math" panose="02040503050406030204" pitchFamily="18" charset="0"/>
                      </a:rPr>
                      <m:t>2</m:t>
                    </m:r>
                  </m:oMath>
                </a14:m>
                <a:endParaRPr lang="fr-FR" baseline="30000" dirty="0"/>
              </a:p>
              <a:p>
                <a:pPr algn="just"/>
                <a:endParaRPr lang="fr-FR" baseline="30000" dirty="0"/>
              </a:p>
              <a:p>
                <a:pPr algn="just"/>
                <a:r>
                  <a:rPr lang="fr-FR" dirty="0"/>
                  <a:t>Le couplage est  d’autant meilleur que </a:t>
                </a:r>
                <a14:m>
                  <m:oMath xmlns:m="http://schemas.openxmlformats.org/officeDocument/2006/math">
                    <m:r>
                      <a:rPr lang="el-GR" i="1" dirty="0" smtClean="0">
                        <a:latin typeface="Cambria Math" panose="02040503050406030204" pitchFamily="18" charset="0"/>
                      </a:rPr>
                      <m:t>𝜎</m:t>
                    </m:r>
                  </m:oMath>
                </a14:m>
                <a:r>
                  <a:rPr lang="fr-FR" dirty="0"/>
                  <a:t> est proche de zéro </a:t>
                </a:r>
              </a:p>
              <a:p>
                <a:pPr algn="just"/>
                <a:endParaRPr lang="fr-FR" b="1" dirty="0"/>
              </a:p>
            </p:txBody>
          </p:sp>
        </mc:Choice>
        <mc:Fallback>
          <p:sp>
            <p:nvSpPr>
              <p:cNvPr id="68" name="Rectangle 67"/>
              <p:cNvSpPr>
                <a:spLocks noRot="1" noChangeAspect="1" noMove="1" noResize="1" noEditPoints="1" noAdjustHandles="1" noChangeArrowheads="1" noChangeShapeType="1" noTextEdit="1"/>
              </p:cNvSpPr>
              <p:nvPr/>
            </p:nvSpPr>
            <p:spPr bwMode="auto">
              <a:xfrm>
                <a:off x="827584" y="4114800"/>
                <a:ext cx="7488832" cy="1661993"/>
              </a:xfrm>
              <a:prstGeom prst="rect">
                <a:avLst/>
              </a:prstGeom>
              <a:blipFill>
                <a:blip r:embed="rId2"/>
                <a:stretch>
                  <a:fillRect l="-733" t="-1832"/>
                </a:stretch>
              </a:blipFill>
              <a:ln w="9525">
                <a:noFill/>
                <a:miter lim="800000"/>
                <a:headEnd/>
                <a:tailEnd/>
              </a:ln>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992F86AC-3419-42BD-AD1B-C3983479FEF7}"/>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40</a:t>
            </a:fld>
            <a:endParaRPr lang="fr-FR">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E10657B-9559-4AD1-9F03-1B31A9963780}"/>
                  </a:ext>
                </a:extLst>
              </p:cNvPr>
              <p:cNvSpPr txBox="1"/>
              <p:nvPr/>
            </p:nvSpPr>
            <p:spPr>
              <a:xfrm>
                <a:off x="3203848" y="2512935"/>
                <a:ext cx="1556132" cy="634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e>
                          </m:rad>
                        </m:den>
                      </m:f>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3" name="TextBox 2">
                <a:extLst>
                  <a:ext uri="{FF2B5EF4-FFF2-40B4-BE49-F238E27FC236}">
                    <a16:creationId xmlns:a16="http://schemas.microsoft.com/office/drawing/2014/main" id="{1E10657B-9559-4AD1-9F03-1B31A9963780}"/>
                  </a:ext>
                </a:extLst>
              </p:cNvPr>
              <p:cNvSpPr txBox="1">
                <a:spLocks noRot="1" noChangeAspect="1" noMove="1" noResize="1" noEditPoints="1" noAdjustHandles="1" noChangeArrowheads="1" noChangeShapeType="1" noTextEdit="1"/>
              </p:cNvSpPr>
              <p:nvPr/>
            </p:nvSpPr>
            <p:spPr>
              <a:xfrm>
                <a:off x="3203848" y="2512935"/>
                <a:ext cx="1556132" cy="634854"/>
              </a:xfrm>
              <a:prstGeom prst="rect">
                <a:avLst/>
              </a:prstGeom>
              <a:blipFill>
                <a:blip r:embed="rId3"/>
                <a:stretch>
                  <a:fillRect b="-962"/>
                </a:stretch>
              </a:blipFill>
            </p:spPr>
            <p:txBody>
              <a:bodyPr/>
              <a:lstStyle/>
              <a:p>
                <a:r>
                  <a:rPr 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checkerboard(across)">
                                      <p:cBhvr>
                                        <p:cTn id="11" dur="500"/>
                                        <p:tgtEl>
                                          <p:spTgt spid="84"/>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checkerboard(across)">
                                      <p:cBhvr>
                                        <p:cTn id="1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68"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Rectangle 19"/>
              <p:cNvSpPr>
                <a:spLocks noChangeArrowheads="1"/>
              </p:cNvSpPr>
              <p:nvPr/>
            </p:nvSpPr>
            <p:spPr bwMode="auto">
              <a:xfrm>
                <a:off x="899592" y="1484784"/>
                <a:ext cx="7488832" cy="4231928"/>
              </a:xfrm>
              <a:prstGeom prst="rect">
                <a:avLst/>
              </a:prstGeom>
              <a:noFill/>
              <a:ln w="9525">
                <a:noFill/>
                <a:miter lim="800000"/>
                <a:headEnd/>
                <a:tailEnd/>
              </a:ln>
            </p:spPr>
            <p:txBody>
              <a:bodyPr wrap="square">
                <a:spAutoFit/>
              </a:bodyPr>
              <a:lstStyle/>
              <a:p>
                <a:pPr algn="just"/>
                <a:r>
                  <a:rPr lang="fr-FR" sz="1600" b="1" dirty="0"/>
                  <a:t>5) Coefficient de couplage</a:t>
                </a:r>
              </a:p>
              <a:p>
                <a:pPr algn="just"/>
                <a:endParaRPr lang="fr-FR" sz="1600" b="1" dirty="0"/>
              </a:p>
              <a:p>
                <a:pPr algn="just"/>
                <a:endParaRPr lang="fr-FR" sz="1600" b="1" dirty="0"/>
              </a:p>
              <a:p>
                <a:pPr algn="just"/>
                <a:r>
                  <a:rPr lang="fr-FR" sz="1700" dirty="0"/>
                  <a:t>En présence de 2 bobines, chacune ayant une inductance de fuites partielles, souvent pour des raisons de simplicité de calcul, on ramène les fuites à l’un des 2 bobinages :</a:t>
                </a:r>
              </a:p>
              <a:p>
                <a:pPr algn="just"/>
                <a:endParaRPr lang="fr-FR" sz="1700" dirty="0"/>
              </a:p>
              <a:p>
                <a:pPr algn="just"/>
                <a:endParaRPr lang="fr-FR" sz="1700" dirty="0"/>
              </a:p>
              <a:p>
                <a:pPr algn="just"/>
                <a:r>
                  <a:rPr lang="fr-FR" sz="1700" dirty="0"/>
                  <a:t>Supposons qu’on ramène les fuites à la bobine 1 et appelons N</a:t>
                </a:r>
                <a:r>
                  <a:rPr lang="fr-FR" sz="1700" baseline="-25000" dirty="0"/>
                  <a:t>1</a:t>
                </a:r>
                <a:r>
                  <a:rPr lang="fr-FR" sz="1700" dirty="0"/>
                  <a:t> l’inductance de fuites totales :</a:t>
                </a:r>
              </a:p>
              <a:p>
                <a:pPr algn="just"/>
                <a:endParaRPr lang="fr-FR" sz="1700" dirty="0"/>
              </a:p>
              <a:p>
                <a:pPr algn="just"/>
                <a:endParaRPr lang="fr-FR" sz="1700" dirty="0"/>
              </a:p>
              <a:p>
                <a:pPr algn="just"/>
                <a14:m>
                  <m:oMathPara xmlns:m="http://schemas.openxmlformats.org/officeDocument/2006/math">
                    <m:oMathParaPr>
                      <m:jc m:val="centerGroup"/>
                    </m:oMathParaPr>
                    <m:oMath xmlns:m="http://schemas.openxmlformats.org/officeDocument/2006/math">
                      <m:r>
                        <a:rPr lang="en-US" sz="1700" b="0" i="1" dirty="0" smtClean="0">
                          <a:latin typeface="Cambria Math" panose="02040503050406030204" pitchFamily="18" charset="0"/>
                        </a:rPr>
                        <m:t>𝑀</m:t>
                      </m:r>
                      <m:r>
                        <a:rPr lang="en-US" sz="1700" b="0" i="1" dirty="0" smtClean="0">
                          <a:latin typeface="Cambria Math" panose="02040503050406030204" pitchFamily="18" charset="0"/>
                        </a:rPr>
                        <m:t>²=</m:t>
                      </m:r>
                      <m:r>
                        <a:rPr lang="en-GB" sz="1700" i="1" dirty="0">
                          <a:latin typeface="Cambria Math" panose="02040503050406030204" pitchFamily="18" charset="0"/>
                        </a:rPr>
                        <m:t>𝐿</m:t>
                      </m:r>
                      <m:r>
                        <a:rPr lang="en-GB" sz="1700" i="1" baseline="-25000" dirty="0">
                          <a:latin typeface="Cambria Math" panose="02040503050406030204" pitchFamily="18" charset="0"/>
                        </a:rPr>
                        <m:t>1</m:t>
                      </m:r>
                      <m:r>
                        <a:rPr lang="en-GB" sz="1700" i="1" baseline="-25000" dirty="0">
                          <a:latin typeface="Cambria Math" panose="02040503050406030204" pitchFamily="18" charset="0"/>
                        </a:rPr>
                        <m:t>𝑝</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baseline="-25000" dirty="0" smtClean="0">
                          <a:latin typeface="Cambria Math" panose="02040503050406030204" pitchFamily="18" charset="0"/>
                        </a:rPr>
                        <m:t>𝑝</m:t>
                      </m:r>
                      <m:r>
                        <a:rPr lang="en-GB" sz="1700" i="1" dirty="0" smtClean="0">
                          <a:latin typeface="Cambria Math" panose="02040503050406030204" pitchFamily="18" charset="0"/>
                        </a:rPr>
                        <m:t>=</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𝑙</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𝑙</m:t>
                      </m:r>
                      <m:r>
                        <a:rPr lang="en-GB" sz="1700" i="1" baseline="-25000" dirty="0">
                          <a:latin typeface="Cambria Math" panose="02040503050406030204" pitchFamily="18" charset="0"/>
                        </a:rPr>
                        <m:t>1</m:t>
                      </m:r>
                      <m:r>
                        <a:rPr lang="en-GB" sz="1700" i="1" dirty="0">
                          <a:latin typeface="Cambria Math" panose="02040503050406030204" pitchFamily="18" charset="0"/>
                        </a:rPr>
                        <m:t>)</m:t>
                      </m:r>
                    </m:oMath>
                  </m:oMathPara>
                </a14:m>
                <a:endParaRPr lang="fr-FR" sz="1700" dirty="0"/>
              </a:p>
              <a:p>
                <a:pPr algn="just"/>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	           </m:t>
                      </m:r>
                      <m:r>
                        <a:rPr lang="en-US" sz="1700" b="0" i="1" dirty="0" smtClean="0">
                          <a:latin typeface="Cambria Math" panose="02040503050406030204" pitchFamily="18" charset="0"/>
                        </a:rPr>
                        <m:t>           </m:t>
                      </m:r>
                      <m:r>
                        <a:rPr lang="en-GB" sz="1700" i="1" dirty="0" smtClean="0">
                          <a:latin typeface="Cambria Math" panose="02040503050406030204" pitchFamily="18" charset="0"/>
                        </a:rPr>
                        <m:t>=(</m:t>
                      </m:r>
                      <m:r>
                        <a:rPr lang="en-GB" sz="1700" i="1" dirty="0" smtClean="0">
                          <a:latin typeface="Cambria Math" panose="02040503050406030204" pitchFamily="18" charset="0"/>
                        </a:rPr>
                        <m:t>𝐿</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𝑁</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a:latin typeface="Cambria Math" panose="02040503050406030204" pitchFamily="18" charset="0"/>
                        </a:rPr>
                        <m:t>) </m:t>
                      </m:r>
                    </m:oMath>
                  </m:oMathPara>
                </a14:m>
                <a:endParaRPr lang="en-GB" sz="1700" dirty="0"/>
              </a:p>
              <a:p>
                <a:pPr algn="just"/>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	        </m:t>
                      </m:r>
                      <m:r>
                        <a:rPr lang="en-US" sz="1700" b="0" i="1" dirty="0" smtClean="0">
                          <a:latin typeface="Cambria Math" panose="02040503050406030204" pitchFamily="18" charset="0"/>
                        </a:rPr>
                        <m:t>           </m:t>
                      </m:r>
                      <m:r>
                        <a:rPr lang="en-GB" sz="1700" i="1" dirty="0" smtClean="0">
                          <a:latin typeface="Cambria Math" panose="02040503050406030204" pitchFamily="18" charset="0"/>
                        </a:rPr>
                        <m:t>=</m:t>
                      </m:r>
                      <m:r>
                        <a:rPr lang="en-GB" sz="1700" i="1" dirty="0" smtClean="0">
                          <a:latin typeface="Cambria Math" panose="02040503050406030204" pitchFamily="18" charset="0"/>
                        </a:rPr>
                        <m:t>𝐿</m:t>
                      </m:r>
                      <m:r>
                        <a:rPr lang="en-GB" sz="1700" i="1" baseline="-25000" dirty="0">
                          <a:latin typeface="Cambria Math" panose="02040503050406030204" pitchFamily="18" charset="0"/>
                        </a:rPr>
                        <m:t>1</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a:latin typeface="Cambria Math" panose="02040503050406030204" pitchFamily="18" charset="0"/>
                        </a:rPr>
                        <m:t>–</m:t>
                      </m:r>
                      <m:r>
                        <a:rPr lang="en-GB" sz="1700" i="1" dirty="0">
                          <a:latin typeface="Cambria Math" panose="02040503050406030204" pitchFamily="18" charset="0"/>
                        </a:rPr>
                        <m:t>𝑁</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2</m:t>
                      </m:r>
                    </m:oMath>
                  </m:oMathPara>
                </a14:m>
                <a:endParaRPr lang="fr-FR" sz="1700" dirty="0"/>
              </a:p>
              <a:p>
                <a:pPr algn="just"/>
                <a:endParaRPr lang="en-GB" sz="1700" dirty="0"/>
              </a:p>
            </p:txBody>
          </p:sp>
        </mc:Choice>
        <mc:Fallback xmlns="">
          <p:sp>
            <p:nvSpPr>
              <p:cNvPr id="20" name="Rectangle 19"/>
              <p:cNvSpPr>
                <a:spLocks noRot="1" noChangeAspect="1" noMove="1" noResize="1" noEditPoints="1" noAdjustHandles="1" noChangeArrowheads="1" noChangeShapeType="1" noTextEdit="1"/>
              </p:cNvSpPr>
              <p:nvPr/>
            </p:nvSpPr>
            <p:spPr bwMode="auto">
              <a:xfrm>
                <a:off x="899592" y="1484784"/>
                <a:ext cx="7488832" cy="4231928"/>
              </a:xfrm>
              <a:prstGeom prst="rect">
                <a:avLst/>
              </a:prstGeom>
              <a:blipFill>
                <a:blip r:embed="rId2"/>
                <a:stretch>
                  <a:fillRect l="-570" t="-432" r="-489"/>
                </a:stretch>
              </a:blipFill>
              <a:ln w="9525">
                <a:noFill/>
                <a:miter lim="800000"/>
                <a:headEnd/>
                <a:tailEnd/>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21D18275-EC2D-41AA-A55E-D2B2CD3AA1C4}"/>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41</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checkerboard(across)">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
                                            <p:txEl>
                                              <p:pRg st="3" end="3"/>
                                            </p:txEl>
                                          </p:spTgt>
                                        </p:tgtEl>
                                        <p:attrNameLst>
                                          <p:attrName>style.visibility</p:attrName>
                                        </p:attrNameLst>
                                      </p:cBhvr>
                                      <p:to>
                                        <p:strVal val="visible"/>
                                      </p:to>
                                    </p:set>
                                    <p:animEffect transition="in" filter="checkerboard(across)">
                                      <p:cBhvr>
                                        <p:cTn id="12" dur="500"/>
                                        <p:tgtEl>
                                          <p:spTgt spid="2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checkerboard(across)">
                                      <p:cBhvr>
                                        <p:cTn id="17" dur="500"/>
                                        <p:tgtEl>
                                          <p:spTgt spid="2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
                                            <p:txEl>
                                              <p:pRg st="9" end="9"/>
                                            </p:txEl>
                                          </p:spTgt>
                                        </p:tgtEl>
                                        <p:attrNameLst>
                                          <p:attrName>style.visibility</p:attrName>
                                        </p:attrNameLst>
                                      </p:cBhvr>
                                      <p:to>
                                        <p:strVal val="visible"/>
                                      </p:to>
                                    </p:set>
                                    <p:animEffect transition="in" filter="checkerboard(across)">
                                      <p:cBhvr>
                                        <p:cTn id="22" dur="500"/>
                                        <p:tgtEl>
                                          <p:spTgt spid="20">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0">
                                            <p:txEl>
                                              <p:pRg st="10" end="10"/>
                                            </p:txEl>
                                          </p:spTgt>
                                        </p:tgtEl>
                                        <p:attrNameLst>
                                          <p:attrName>style.visibility</p:attrName>
                                        </p:attrNameLst>
                                      </p:cBhvr>
                                      <p:to>
                                        <p:strVal val="visible"/>
                                      </p:to>
                                    </p:set>
                                    <p:animEffect transition="in" filter="checkerboard(across)">
                                      <p:cBhvr>
                                        <p:cTn id="27" dur="500"/>
                                        <p:tgtEl>
                                          <p:spTgt spid="20">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0">
                                            <p:txEl>
                                              <p:pRg st="11" end="11"/>
                                            </p:txEl>
                                          </p:spTgt>
                                        </p:tgtEl>
                                        <p:attrNameLst>
                                          <p:attrName>style.visibility</p:attrName>
                                        </p:attrNameLst>
                                      </p:cBhvr>
                                      <p:to>
                                        <p:strVal val="visible"/>
                                      </p:to>
                                    </p:set>
                                    <p:animEffect transition="in" filter="checkerboard(across)">
                                      <p:cBhvr>
                                        <p:cTn id="32" dur="500"/>
                                        <p:tgtEl>
                                          <p:spTgt spid="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Rectangle 19"/>
              <p:cNvSpPr>
                <a:spLocks noChangeArrowheads="1"/>
              </p:cNvSpPr>
              <p:nvPr/>
            </p:nvSpPr>
            <p:spPr bwMode="auto">
              <a:xfrm>
                <a:off x="1233209" y="1844824"/>
                <a:ext cx="7488832" cy="2185214"/>
              </a:xfrm>
              <a:prstGeom prst="rect">
                <a:avLst/>
              </a:prstGeom>
              <a:noFill/>
              <a:ln w="9525">
                <a:noFill/>
                <a:miter lim="800000"/>
                <a:headEnd/>
                <a:tailEnd/>
              </a:ln>
            </p:spPr>
            <p:txBody>
              <a:bodyPr wrap="square">
                <a:spAutoFit/>
              </a:bodyPr>
              <a:lstStyle/>
              <a:p>
                <a:pPr algn="just"/>
                <a:r>
                  <a:rPr lang="en-GB" sz="1700" dirty="0"/>
                  <a:t>		</a:t>
                </a:r>
                <a14:m>
                  <m:oMath xmlns:m="http://schemas.openxmlformats.org/officeDocument/2006/math">
                    <m:r>
                      <a:rPr lang="en-GB" sz="1700" i="1" dirty="0" smtClean="0">
                        <a:latin typeface="Cambria Math" panose="02040503050406030204" pitchFamily="18" charset="0"/>
                      </a:rPr>
                      <m:t>𝑁</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smtClean="0">
                        <a:latin typeface="Cambria Math" panose="02040503050406030204" pitchFamily="18" charset="0"/>
                      </a:rPr>
                      <m:t>2</m:t>
                    </m:r>
                    <m:r>
                      <a:rPr lang="en-GB" sz="1700" i="1" dirty="0" smtClean="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1</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a:latin typeface="Cambria Math" panose="02040503050406030204" pitchFamily="18" charset="0"/>
                      </a:rPr>
                      <m:t>−</m:t>
                    </m:r>
                    <m:r>
                      <a:rPr lang="en-GB" sz="1700" i="1" dirty="0">
                        <a:latin typeface="Cambria Math" panose="02040503050406030204" pitchFamily="18" charset="0"/>
                      </a:rPr>
                      <m:t>𝑀</m:t>
                    </m:r>
                    <m:r>
                      <a:rPr lang="en-GB" sz="1700" i="1" dirty="0">
                        <a:latin typeface="Cambria Math" panose="02040503050406030204" pitchFamily="18" charset="0"/>
                      </a:rPr>
                      <m:t> 2</m:t>
                    </m:r>
                  </m:oMath>
                </a14:m>
                <a:endParaRPr lang="fr-FR" sz="1700" dirty="0"/>
              </a:p>
              <a:p>
                <a:pPr algn="just"/>
                <a:endParaRPr lang="fr-FR" sz="1700" dirty="0"/>
              </a:p>
              <a:p>
                <a:pPr algn="just"/>
                <a14:m>
                  <m:oMathPara xmlns:m="http://schemas.openxmlformats.org/officeDocument/2006/math">
                    <m:oMathParaPr>
                      <m:jc m:val="centerGroup"/>
                    </m:oMathParaPr>
                    <m:oMath xmlns:m="http://schemas.openxmlformats.org/officeDocument/2006/math">
                      <m:r>
                        <a:rPr lang="fr-FR" sz="1700" i="1" dirty="0" smtClean="0">
                          <a:latin typeface="Cambria Math" panose="02040503050406030204" pitchFamily="18" charset="0"/>
                        </a:rPr>
                        <m:t>𝑁</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a:latin typeface="Cambria Math" panose="02040503050406030204" pitchFamily="18" charset="0"/>
                        </a:rPr>
                        <m:t>𝐿</m:t>
                      </m:r>
                      <m:r>
                        <a:rPr lang="fr-FR" sz="1700" i="1" baseline="-25000" dirty="0">
                          <a:latin typeface="Cambria Math" panose="02040503050406030204" pitchFamily="18" charset="0"/>
                        </a:rPr>
                        <m:t>1 </m:t>
                      </m:r>
                      <m:r>
                        <a:rPr lang="fr-FR" sz="1700" i="1" dirty="0">
                          <a:latin typeface="Cambria Math" panose="02040503050406030204" pitchFamily="18" charset="0"/>
                        </a:rPr>
                        <m:t>–(</m:t>
                      </m:r>
                      <m:r>
                        <a:rPr lang="en-GB" sz="1700" i="1" dirty="0">
                          <a:latin typeface="Cambria Math" panose="02040503050406030204" pitchFamily="18" charset="0"/>
                        </a:rPr>
                        <m:t>𝑀</m:t>
                      </m:r>
                      <m:r>
                        <a:rPr lang="en-GB" sz="1700" i="1" dirty="0">
                          <a:latin typeface="Cambria Math" panose="02040503050406030204" pitchFamily="18" charset="0"/>
                        </a:rPr>
                        <m:t> 2/ </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smtClean="0">
                          <a:latin typeface="Cambria Math" panose="02040503050406030204" pitchFamily="18" charset="0"/>
                        </a:rPr>
                        <m:t>)=</m:t>
                      </m:r>
                      <m:r>
                        <a:rPr lang="fr-FR" sz="1700" i="1" dirty="0">
                          <a:latin typeface="Cambria Math" panose="02040503050406030204" pitchFamily="18" charset="0"/>
                        </a:rPr>
                        <m:t>𝐿</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smtClean="0">
                          <a:latin typeface="Cambria Math" panose="02040503050406030204" pitchFamily="18" charset="0"/>
                        </a:rPr>
                        <m:t>1</m:t>
                      </m:r>
                      <m:r>
                        <a:rPr lang="fr-FR" sz="1700" i="1" dirty="0">
                          <a:latin typeface="Cambria Math" panose="02040503050406030204" pitchFamily="18" charset="0"/>
                        </a:rPr>
                        <m:t>−</m:t>
                      </m:r>
                      <m:r>
                        <a:rPr lang="en-GB" sz="1700" i="1" dirty="0">
                          <a:latin typeface="Cambria Math" panose="02040503050406030204" pitchFamily="18" charset="0"/>
                        </a:rPr>
                        <m:t>𝑀</m:t>
                      </m:r>
                      <m:r>
                        <a:rPr lang="en-GB" sz="1700" i="1" dirty="0">
                          <a:latin typeface="Cambria Math" panose="02040503050406030204" pitchFamily="18" charset="0"/>
                        </a:rPr>
                        <m:t> 2/</m:t>
                      </m:r>
                      <m:r>
                        <a:rPr lang="en-GB" sz="1700" i="1" dirty="0">
                          <a:latin typeface="Cambria Math" panose="02040503050406030204" pitchFamily="18" charset="0"/>
                        </a:rPr>
                        <m:t>𝐿</m:t>
                      </m:r>
                      <m:r>
                        <a:rPr lang="en-GB" sz="1700" i="1" baseline="-25000" dirty="0">
                          <a:latin typeface="Cambria Math" panose="02040503050406030204" pitchFamily="18" charset="0"/>
                        </a:rPr>
                        <m:t>1</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a:latin typeface="Cambria Math" panose="02040503050406030204" pitchFamily="18" charset="0"/>
                        </a:rPr>
                        <m:t> )</m:t>
                      </m:r>
                    </m:oMath>
                  </m:oMathPara>
                </a14:m>
                <a:endParaRPr lang="fr-FR" sz="1700" dirty="0"/>
              </a:p>
              <a:p>
                <a:pPr algn="just"/>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    	             </m:t>
                      </m:r>
                      <m:r>
                        <a:rPr lang="en-US" sz="1700" b="0" i="1" dirty="0" smtClean="0">
                          <a:latin typeface="Cambria Math" panose="02040503050406030204" pitchFamily="18" charset="0"/>
                        </a:rPr>
                        <m:t>         </m:t>
                      </m:r>
                      <m:r>
                        <a:rPr lang="en-GB" sz="1700" i="1" dirty="0" smtClean="0">
                          <a:latin typeface="Cambria Math" panose="02040503050406030204" pitchFamily="18" charset="0"/>
                        </a:rPr>
                        <m:t>=</m:t>
                      </m:r>
                      <m:r>
                        <a:rPr lang="fr-FR" sz="1700" i="1" dirty="0">
                          <a:latin typeface="Cambria Math" panose="02040503050406030204" pitchFamily="18" charset="0"/>
                        </a:rPr>
                        <m:t>𝐿</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smtClean="0">
                          <a:latin typeface="Cambria Math" panose="02040503050406030204" pitchFamily="18" charset="0"/>
                        </a:rPr>
                        <m:t>1</m:t>
                      </m:r>
                      <m:r>
                        <a:rPr lang="fr-FR" sz="1700" i="1" dirty="0">
                          <a:latin typeface="Cambria Math" panose="02040503050406030204" pitchFamily="18" charset="0"/>
                        </a:rPr>
                        <m:t>−</m:t>
                      </m:r>
                      <m:r>
                        <a:rPr lang="en-GB" sz="1700" i="1" dirty="0">
                          <a:latin typeface="Cambria Math" panose="02040503050406030204" pitchFamily="18" charset="0"/>
                        </a:rPr>
                        <m:t>𝐾</m:t>
                      </m:r>
                      <m:r>
                        <a:rPr lang="en-GB" sz="1700" i="1" dirty="0">
                          <a:latin typeface="Cambria Math" panose="02040503050406030204" pitchFamily="18" charset="0"/>
                        </a:rPr>
                        <m:t> 2) </m:t>
                      </m:r>
                    </m:oMath>
                  </m:oMathPara>
                </a14:m>
                <a:endParaRPr lang="en-GB" sz="1700" dirty="0"/>
              </a:p>
              <a:p>
                <a:pPr algn="just"/>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	            =</m:t>
                      </m:r>
                      <m:r>
                        <a:rPr lang="fr-FR" sz="1700" b="1" i="1" dirty="0">
                          <a:latin typeface="Cambria Math" panose="02040503050406030204" pitchFamily="18" charset="0"/>
                        </a:rPr>
                        <m:t>𝝈</m:t>
                      </m:r>
                      <m:r>
                        <a:rPr lang="fr-FR" sz="1700" b="1" i="1" dirty="0">
                          <a:latin typeface="Cambria Math" panose="02040503050406030204" pitchFamily="18" charset="0"/>
                        </a:rPr>
                        <m:t>.</m:t>
                      </m:r>
                      <m:r>
                        <a:rPr lang="fr-FR" sz="1700" b="1" i="1" dirty="0">
                          <a:latin typeface="Cambria Math" panose="02040503050406030204" pitchFamily="18" charset="0"/>
                        </a:rPr>
                        <m:t>𝑳</m:t>
                      </m:r>
                      <m:r>
                        <a:rPr lang="fr-FR" sz="1700" b="1" i="1" baseline="-25000" dirty="0">
                          <a:latin typeface="Cambria Math" panose="02040503050406030204" pitchFamily="18" charset="0"/>
                        </a:rPr>
                        <m:t>𝟏</m:t>
                      </m:r>
                    </m:oMath>
                  </m:oMathPara>
                </a14:m>
                <a:endParaRPr lang="fr-FR" sz="1700" b="1" dirty="0"/>
              </a:p>
              <a:p>
                <a:pPr algn="just"/>
                <a:r>
                  <a:rPr lang="en-GB" sz="1700" dirty="0"/>
                  <a:t>  </a:t>
                </a:r>
              </a:p>
              <a:p>
                <a:pPr algn="just"/>
                <a:endParaRPr lang="en-GB" sz="1700" dirty="0"/>
              </a:p>
              <a:p>
                <a:pPr algn="just"/>
                <a:r>
                  <a:rPr lang="fr-FR" sz="1700" dirty="0"/>
                  <a:t>De même 	</a:t>
                </a:r>
                <a14:m>
                  <m:oMath xmlns:m="http://schemas.openxmlformats.org/officeDocument/2006/math">
                    <m:r>
                      <a:rPr lang="fr-FR" sz="1700" b="1" i="1" dirty="0" smtClean="0">
                        <a:latin typeface="Cambria Math" panose="02040503050406030204" pitchFamily="18" charset="0"/>
                      </a:rPr>
                      <m:t>𝑵</m:t>
                    </m:r>
                    <m:r>
                      <a:rPr lang="fr-FR" sz="1700" b="1" i="1" baseline="-25000" dirty="0">
                        <a:latin typeface="Cambria Math" panose="02040503050406030204" pitchFamily="18" charset="0"/>
                      </a:rPr>
                      <m:t>𝟐</m:t>
                    </m:r>
                    <m:r>
                      <a:rPr lang="fr-FR" sz="1700" b="1" i="1" dirty="0" smtClean="0">
                        <a:latin typeface="Cambria Math" panose="02040503050406030204" pitchFamily="18" charset="0"/>
                      </a:rPr>
                      <m:t>=</m:t>
                    </m:r>
                    <m:r>
                      <a:rPr lang="fr-FR" sz="1700" b="1" i="1" dirty="0">
                        <a:latin typeface="Cambria Math" panose="02040503050406030204" pitchFamily="18" charset="0"/>
                      </a:rPr>
                      <m:t>𝝈</m:t>
                    </m:r>
                    <m:r>
                      <a:rPr lang="fr-FR" sz="1700" b="1" i="1" dirty="0">
                        <a:latin typeface="Cambria Math" panose="02040503050406030204" pitchFamily="18" charset="0"/>
                      </a:rPr>
                      <m:t>.</m:t>
                    </m:r>
                    <m:r>
                      <a:rPr lang="fr-FR" sz="1700" b="1" i="1" dirty="0">
                        <a:latin typeface="Cambria Math" panose="02040503050406030204" pitchFamily="18" charset="0"/>
                      </a:rPr>
                      <m:t>𝑳</m:t>
                    </m:r>
                    <m:r>
                      <a:rPr lang="fr-FR" sz="1700" b="1" i="1" baseline="-25000" dirty="0">
                        <a:latin typeface="Cambria Math" panose="02040503050406030204" pitchFamily="18" charset="0"/>
                      </a:rPr>
                      <m:t>𝟐</m:t>
                    </m:r>
                  </m:oMath>
                </a14:m>
                <a:endParaRPr lang="fr-FR" sz="1700" b="1" dirty="0"/>
              </a:p>
            </p:txBody>
          </p:sp>
        </mc:Choice>
        <mc:Fallback xmlns="">
          <p:sp>
            <p:nvSpPr>
              <p:cNvPr id="20" name="Rectangle 19"/>
              <p:cNvSpPr>
                <a:spLocks noRot="1" noChangeAspect="1" noMove="1" noResize="1" noEditPoints="1" noAdjustHandles="1" noChangeArrowheads="1" noChangeShapeType="1" noTextEdit="1"/>
              </p:cNvSpPr>
              <p:nvPr/>
            </p:nvSpPr>
            <p:spPr bwMode="auto">
              <a:xfrm>
                <a:off x="1233209" y="1844824"/>
                <a:ext cx="7488832" cy="2185214"/>
              </a:xfrm>
              <a:prstGeom prst="rect">
                <a:avLst/>
              </a:prstGeom>
              <a:blipFill>
                <a:blip r:embed="rId2"/>
                <a:stretch>
                  <a:fillRect l="-488" b="-3073"/>
                </a:stretch>
              </a:blipFill>
              <a:ln w="9525">
                <a:noFill/>
                <a:miter lim="800000"/>
                <a:headEnd/>
                <a:tailEnd/>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21D18275-EC2D-41AA-A55E-D2B2CD3AA1C4}"/>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42</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7547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172" name="ZoneTexte 7"/>
              <p:cNvSpPr txBox="1">
                <a:spLocks noChangeArrowheads="1"/>
              </p:cNvSpPr>
              <p:nvPr/>
            </p:nvSpPr>
            <p:spPr bwMode="auto">
              <a:xfrm>
                <a:off x="1046188" y="1392689"/>
                <a:ext cx="7200800" cy="2200602"/>
              </a:xfrm>
              <a:prstGeom prst="rect">
                <a:avLst/>
              </a:prstGeom>
              <a:noFill/>
              <a:ln w="9525">
                <a:noFill/>
                <a:miter lim="800000"/>
                <a:headEnd/>
                <a:tailEnd/>
              </a:ln>
            </p:spPr>
            <p:txBody>
              <a:bodyPr wrap="square">
                <a:spAutoFit/>
              </a:bodyPr>
              <a:lstStyle/>
              <a:p>
                <a:pPr algn="just"/>
                <a:r>
                  <a:rPr lang="fr-FR" sz="1700" dirty="0"/>
                  <a:t>Quand on parle de la perméabilité magnétique d’un matériau, il s’agit bien sûr de sa valeur dans la zone linéaire. </a:t>
                </a:r>
                <a14:m>
                  <m:oMath xmlns:m="http://schemas.openxmlformats.org/officeDocument/2006/math">
                    <m:r>
                      <a:rPr lang="fr-FR" sz="1700" i="1" dirty="0" smtClean="0">
                        <a:latin typeface="Cambria Math" panose="02040503050406030204" pitchFamily="18" charset="0"/>
                      </a:rPr>
                      <m:t>𝜇</m:t>
                    </m:r>
                    <m:r>
                      <a:rPr lang="fr-FR" sz="1700" i="1" dirty="0" smtClean="0">
                        <a:latin typeface="Cambria Math" panose="02040503050406030204" pitchFamily="18" charset="0"/>
                      </a:rPr>
                      <m:t>=</m:t>
                    </m:r>
                    <m:r>
                      <a:rPr lang="fr-FR" sz="1700" i="1" dirty="0" smtClean="0">
                        <a:latin typeface="Cambria Math" panose="02040503050406030204" pitchFamily="18" charset="0"/>
                      </a:rPr>
                      <m:t>𝜇</m:t>
                    </m:r>
                    <m:r>
                      <a:rPr lang="fr-FR" sz="1700" i="1" baseline="-25000" dirty="0">
                        <a:latin typeface="Cambria Math" panose="02040503050406030204" pitchFamily="18" charset="0"/>
                      </a:rPr>
                      <m:t>0 </m:t>
                    </m:r>
                    <m:r>
                      <a:rPr lang="fr-FR" sz="1700" i="1" dirty="0">
                        <a:latin typeface="Cambria Math" panose="02040503050406030204" pitchFamily="18" charset="0"/>
                      </a:rPr>
                      <m:t>.</m:t>
                    </m:r>
                    <m:r>
                      <a:rPr lang="fr-FR" sz="1700" i="1" dirty="0" err="1">
                        <a:latin typeface="Cambria Math" panose="02040503050406030204" pitchFamily="18" charset="0"/>
                      </a:rPr>
                      <m:t>𝜇</m:t>
                    </m:r>
                    <m:r>
                      <a:rPr lang="fr-FR" sz="1700" i="1" baseline="-25000" dirty="0" err="1">
                        <a:latin typeface="Cambria Math" panose="02040503050406030204" pitchFamily="18" charset="0"/>
                      </a:rPr>
                      <m:t>𝑟</m:t>
                    </m:r>
                    <m:r>
                      <a:rPr lang="fr-FR" sz="1700" i="1" baseline="-25000" dirty="0">
                        <a:latin typeface="Cambria Math" panose="02040503050406030204" pitchFamily="18" charset="0"/>
                      </a:rPr>
                      <m:t> </m:t>
                    </m:r>
                  </m:oMath>
                </a14:m>
                <a:r>
                  <a:rPr lang="fr-FR" sz="1700" dirty="0"/>
                  <a:t>où </a:t>
                </a:r>
                <a14:m>
                  <m:oMath xmlns:m="http://schemas.openxmlformats.org/officeDocument/2006/math">
                    <m:r>
                      <a:rPr lang="fr-FR" sz="1700" i="1" dirty="0" smtClean="0">
                        <a:latin typeface="Cambria Math" panose="02040503050406030204" pitchFamily="18" charset="0"/>
                      </a:rPr>
                      <m:t>𝜇</m:t>
                    </m:r>
                    <m:r>
                      <a:rPr lang="fr-FR" sz="1700" i="1" baseline="-25000" dirty="0" err="1">
                        <a:latin typeface="Cambria Math" panose="02040503050406030204" pitchFamily="18" charset="0"/>
                      </a:rPr>
                      <m:t>𝑟</m:t>
                    </m:r>
                  </m:oMath>
                </a14:m>
                <a:r>
                  <a:rPr lang="fr-FR" sz="1700" baseline="-25000" dirty="0"/>
                  <a:t> </a:t>
                </a:r>
                <a:r>
                  <a:rPr lang="fr-FR" sz="1700" dirty="0"/>
                  <a:t>est la perméabilité relative du matériau. </a:t>
                </a:r>
              </a:p>
              <a:p>
                <a:pPr algn="just"/>
                <a:endParaRPr lang="fr-FR" sz="1700" dirty="0"/>
              </a:p>
              <a:p>
                <a:pPr algn="just"/>
                <a:r>
                  <a:rPr lang="fr-FR" sz="1700" dirty="0"/>
                  <a:t>En plus de la non linéarité due à la saturation, la caractéristique B = f(H) possède une autre non linéarité due à l’hystérésis. </a:t>
                </a:r>
              </a:p>
              <a:p>
                <a:pPr algn="just"/>
                <a:endParaRPr lang="fr-FR" sz="1700" dirty="0"/>
              </a:p>
              <a:p>
                <a:pPr algn="just"/>
                <a:endParaRPr lang="fr-FR" dirty="0"/>
              </a:p>
            </p:txBody>
          </p:sp>
        </mc:Choice>
        <mc:Fallback xmlns="">
          <p:sp>
            <p:nvSpPr>
              <p:cNvPr id="7172" name="ZoneTexte 7"/>
              <p:cNvSpPr txBox="1">
                <a:spLocks noRot="1" noChangeAspect="1" noMove="1" noResize="1" noEditPoints="1" noAdjustHandles="1" noChangeArrowheads="1" noChangeShapeType="1" noTextEdit="1"/>
              </p:cNvSpPr>
              <p:nvPr/>
            </p:nvSpPr>
            <p:spPr bwMode="auto">
              <a:xfrm>
                <a:off x="1046188" y="1392689"/>
                <a:ext cx="7200800" cy="2200602"/>
              </a:xfrm>
              <a:prstGeom prst="rect">
                <a:avLst/>
              </a:prstGeom>
              <a:blipFill>
                <a:blip r:embed="rId2"/>
                <a:stretch>
                  <a:fillRect l="-593" t="-831" r="-508"/>
                </a:stretch>
              </a:blipFill>
              <a:ln w="9525">
                <a:noFill/>
                <a:miter lim="800000"/>
                <a:headEnd/>
                <a:tailEnd/>
              </a:ln>
            </p:spPr>
            <p:txBody>
              <a:bodyPr/>
              <a:lstStyle/>
              <a:p>
                <a:r>
                  <a:rPr lang="en-US">
                    <a:noFill/>
                  </a:rPr>
                  <a:t> </a:t>
                </a:r>
              </a:p>
            </p:txBody>
          </p:sp>
        </mc:Fallback>
      </mc:AlternateContent>
      <p:grpSp>
        <p:nvGrpSpPr>
          <p:cNvPr id="2" name="Groupe 57"/>
          <p:cNvGrpSpPr>
            <a:grpSpLocks/>
          </p:cNvGrpSpPr>
          <p:nvPr/>
        </p:nvGrpSpPr>
        <p:grpSpPr bwMode="auto">
          <a:xfrm>
            <a:off x="5488100" y="4125166"/>
            <a:ext cx="3346450" cy="354012"/>
            <a:chOff x="5757874" y="4449054"/>
            <a:chExt cx="3346587" cy="353943"/>
          </a:xfrm>
        </p:grpSpPr>
        <p:sp>
          <p:nvSpPr>
            <p:cNvPr id="7197" name="Line 180"/>
            <p:cNvSpPr>
              <a:spLocks noChangeShapeType="1"/>
            </p:cNvSpPr>
            <p:nvPr/>
          </p:nvSpPr>
          <p:spPr bwMode="auto">
            <a:xfrm>
              <a:off x="5757874" y="4645390"/>
              <a:ext cx="457200" cy="0"/>
            </a:xfrm>
            <a:prstGeom prst="line">
              <a:avLst/>
            </a:prstGeom>
            <a:noFill/>
            <a:ln w="9525">
              <a:solidFill>
                <a:srgbClr val="000000"/>
              </a:solidFill>
              <a:prstDash val="dashDot"/>
              <a:round/>
              <a:headEnd/>
              <a:tailEnd/>
            </a:ln>
          </p:spPr>
          <p:txBody>
            <a:bodyPr/>
            <a:lstStyle/>
            <a:p>
              <a:endParaRPr lang="fr-FR"/>
            </a:p>
          </p:txBody>
        </p:sp>
        <p:sp>
          <p:nvSpPr>
            <p:cNvPr id="7198" name="ZoneTexte 56"/>
            <p:cNvSpPr txBox="1">
              <a:spLocks noChangeArrowheads="1"/>
            </p:cNvSpPr>
            <p:nvPr/>
          </p:nvSpPr>
          <p:spPr bwMode="auto">
            <a:xfrm>
              <a:off x="6274840" y="4449054"/>
              <a:ext cx="2829621" cy="353943"/>
            </a:xfrm>
            <a:prstGeom prst="rect">
              <a:avLst/>
            </a:prstGeom>
            <a:noFill/>
            <a:ln w="9525">
              <a:noFill/>
              <a:miter lim="800000"/>
              <a:headEnd/>
              <a:tailEnd/>
            </a:ln>
          </p:spPr>
          <p:txBody>
            <a:bodyPr wrap="none">
              <a:spAutoFit/>
            </a:bodyPr>
            <a:lstStyle/>
            <a:p>
              <a:r>
                <a:rPr lang="fr-FR" sz="1700" dirty="0"/>
                <a:t>: Courbe de 1</a:t>
              </a:r>
              <a:r>
                <a:rPr lang="fr-FR" sz="1700" baseline="30000" dirty="0"/>
                <a:t>er</a:t>
              </a:r>
              <a:r>
                <a:rPr lang="fr-FR" sz="1700" dirty="0"/>
                <a:t> aimantation</a:t>
              </a:r>
            </a:p>
          </p:txBody>
        </p:sp>
      </p:grpSp>
      <p:sp>
        <p:nvSpPr>
          <p:cNvPr id="7175" name="ZoneTexte 59"/>
          <p:cNvSpPr txBox="1">
            <a:spLocks noChangeArrowheads="1"/>
          </p:cNvSpPr>
          <p:nvPr/>
        </p:nvSpPr>
        <p:spPr bwMode="auto">
          <a:xfrm>
            <a:off x="5588112" y="4533153"/>
            <a:ext cx="2809875" cy="354013"/>
          </a:xfrm>
          <a:prstGeom prst="rect">
            <a:avLst/>
          </a:prstGeom>
          <a:noFill/>
          <a:ln w="9525">
            <a:noFill/>
            <a:miter lim="800000"/>
            <a:headEnd/>
            <a:tailEnd/>
          </a:ln>
        </p:spPr>
        <p:txBody>
          <a:bodyPr wrap="none">
            <a:spAutoFit/>
          </a:bodyPr>
          <a:lstStyle/>
          <a:p>
            <a:r>
              <a:rPr lang="fr-FR" sz="1700" dirty="0"/>
              <a:t>B</a:t>
            </a:r>
            <a:r>
              <a:rPr lang="fr-FR" sz="1700" baseline="-25000" dirty="0"/>
              <a:t>r</a:t>
            </a:r>
            <a:r>
              <a:rPr lang="fr-FR" sz="1700" dirty="0"/>
              <a:t>   :  induction rémanente </a:t>
            </a:r>
          </a:p>
        </p:txBody>
      </p:sp>
      <p:grpSp>
        <p:nvGrpSpPr>
          <p:cNvPr id="3" name="Groupe 29"/>
          <p:cNvGrpSpPr>
            <a:grpSpLocks/>
          </p:cNvGrpSpPr>
          <p:nvPr/>
        </p:nvGrpSpPr>
        <p:grpSpPr bwMode="auto">
          <a:xfrm>
            <a:off x="1763688" y="3571205"/>
            <a:ext cx="3368675" cy="2378075"/>
            <a:chOff x="1989138" y="4286250"/>
            <a:chExt cx="3368675" cy="2378075"/>
          </a:xfrm>
        </p:grpSpPr>
        <p:grpSp>
          <p:nvGrpSpPr>
            <p:cNvPr id="7176" name="Groupe 58"/>
            <p:cNvGrpSpPr>
              <a:grpSpLocks/>
            </p:cNvGrpSpPr>
            <p:nvPr/>
          </p:nvGrpSpPr>
          <p:grpSpPr bwMode="auto">
            <a:xfrm>
              <a:off x="1989138" y="4286250"/>
              <a:ext cx="3368675" cy="2378075"/>
              <a:chOff x="1714480" y="4286256"/>
              <a:chExt cx="3368675" cy="2378076"/>
            </a:xfrm>
          </p:grpSpPr>
          <p:sp>
            <p:nvSpPr>
              <p:cNvPr id="7178" name="Line 163"/>
              <p:cNvSpPr>
                <a:spLocks noChangeShapeType="1"/>
              </p:cNvSpPr>
              <p:nvPr/>
            </p:nvSpPr>
            <p:spPr bwMode="auto">
              <a:xfrm flipV="1">
                <a:off x="3225780" y="4429132"/>
                <a:ext cx="0" cy="2235200"/>
              </a:xfrm>
              <a:prstGeom prst="line">
                <a:avLst/>
              </a:prstGeom>
              <a:noFill/>
              <a:ln w="9525">
                <a:solidFill>
                  <a:srgbClr val="000000"/>
                </a:solidFill>
                <a:round/>
                <a:headEnd/>
                <a:tailEnd type="triangle" w="med" len="med"/>
              </a:ln>
            </p:spPr>
            <p:txBody>
              <a:bodyPr/>
              <a:lstStyle/>
              <a:p>
                <a:endParaRPr lang="fr-FR"/>
              </a:p>
            </p:txBody>
          </p:sp>
          <p:sp>
            <p:nvSpPr>
              <p:cNvPr id="7179" name="Line 164"/>
              <p:cNvSpPr>
                <a:spLocks noChangeShapeType="1"/>
              </p:cNvSpPr>
              <p:nvPr/>
            </p:nvSpPr>
            <p:spPr bwMode="auto">
              <a:xfrm>
                <a:off x="1714480" y="5559432"/>
                <a:ext cx="3086100" cy="0"/>
              </a:xfrm>
              <a:prstGeom prst="line">
                <a:avLst/>
              </a:prstGeom>
              <a:noFill/>
              <a:ln w="9525">
                <a:solidFill>
                  <a:srgbClr val="000000"/>
                </a:solidFill>
                <a:round/>
                <a:headEnd/>
                <a:tailEnd type="triangle" w="med" len="med"/>
              </a:ln>
            </p:spPr>
            <p:txBody>
              <a:bodyPr/>
              <a:lstStyle/>
              <a:p>
                <a:endParaRPr lang="fr-FR"/>
              </a:p>
            </p:txBody>
          </p:sp>
          <p:sp>
            <p:nvSpPr>
              <p:cNvPr id="7180" name="Freeform 165"/>
              <p:cNvSpPr>
                <a:spLocks/>
              </p:cNvSpPr>
              <p:nvPr/>
            </p:nvSpPr>
            <p:spPr bwMode="auto">
              <a:xfrm>
                <a:off x="2197080" y="4721232"/>
                <a:ext cx="2057400" cy="1714500"/>
              </a:xfrm>
              <a:custGeom>
                <a:avLst/>
                <a:gdLst>
                  <a:gd name="T0" fmla="*/ 2147483647 w 2700"/>
                  <a:gd name="T1" fmla="*/ 0 h 2700"/>
                  <a:gd name="T2" fmla="*/ 2147483647 w 2700"/>
                  <a:gd name="T3" fmla="*/ 2147483647 h 2700"/>
                  <a:gd name="T4" fmla="*/ 2147483647 w 2700"/>
                  <a:gd name="T5" fmla="*/ 2147483647 h 2700"/>
                  <a:gd name="T6" fmla="*/ 0 w 2700"/>
                  <a:gd name="T7" fmla="*/ 2147483647 h 2700"/>
                  <a:gd name="T8" fmla="*/ 0 60000 65536"/>
                  <a:gd name="T9" fmla="*/ 0 60000 65536"/>
                  <a:gd name="T10" fmla="*/ 0 60000 65536"/>
                  <a:gd name="T11" fmla="*/ 0 60000 65536"/>
                  <a:gd name="T12" fmla="*/ 0 w 2700"/>
                  <a:gd name="T13" fmla="*/ 0 h 2700"/>
                  <a:gd name="T14" fmla="*/ 2700 w 2700"/>
                  <a:gd name="T15" fmla="*/ 2700 h 2700"/>
                </a:gdLst>
                <a:ahLst/>
                <a:cxnLst>
                  <a:cxn ang="T8">
                    <a:pos x="T0" y="T1"/>
                  </a:cxn>
                  <a:cxn ang="T9">
                    <a:pos x="T2" y="T3"/>
                  </a:cxn>
                  <a:cxn ang="T10">
                    <a:pos x="T4" y="T5"/>
                  </a:cxn>
                  <a:cxn ang="T11">
                    <a:pos x="T6" y="T7"/>
                  </a:cxn>
                </a:cxnLst>
                <a:rect l="T12" t="T13" r="T14" b="T15"/>
                <a:pathLst>
                  <a:path w="2700" h="2700">
                    <a:moveTo>
                      <a:pt x="2700" y="0"/>
                    </a:moveTo>
                    <a:cubicBezTo>
                      <a:pt x="2535" y="90"/>
                      <a:pt x="2370" y="180"/>
                      <a:pt x="2160" y="540"/>
                    </a:cubicBezTo>
                    <a:cubicBezTo>
                      <a:pt x="1950" y="900"/>
                      <a:pt x="1800" y="1800"/>
                      <a:pt x="1440" y="2160"/>
                    </a:cubicBezTo>
                    <a:cubicBezTo>
                      <a:pt x="1080" y="2520"/>
                      <a:pt x="240" y="2610"/>
                      <a:pt x="0" y="2700"/>
                    </a:cubicBezTo>
                  </a:path>
                </a:pathLst>
              </a:custGeom>
              <a:noFill/>
              <a:ln w="9525">
                <a:solidFill>
                  <a:srgbClr val="000000"/>
                </a:solidFill>
                <a:round/>
                <a:headEnd/>
                <a:tailEnd/>
              </a:ln>
            </p:spPr>
            <p:txBody>
              <a:bodyPr/>
              <a:lstStyle/>
              <a:p>
                <a:endParaRPr lang="fr-FR"/>
              </a:p>
            </p:txBody>
          </p:sp>
          <p:sp>
            <p:nvSpPr>
              <p:cNvPr id="7181" name="Line 166"/>
              <p:cNvSpPr>
                <a:spLocks noChangeShapeType="1"/>
              </p:cNvSpPr>
              <p:nvPr/>
            </p:nvSpPr>
            <p:spPr bwMode="auto">
              <a:xfrm>
                <a:off x="2197080" y="5610232"/>
                <a:ext cx="0" cy="825500"/>
              </a:xfrm>
              <a:prstGeom prst="line">
                <a:avLst/>
              </a:prstGeom>
              <a:noFill/>
              <a:ln w="9525">
                <a:solidFill>
                  <a:srgbClr val="000000"/>
                </a:solidFill>
                <a:prstDash val="dash"/>
                <a:round/>
                <a:headEnd/>
                <a:tailEnd/>
              </a:ln>
            </p:spPr>
            <p:txBody>
              <a:bodyPr/>
              <a:lstStyle/>
              <a:p>
                <a:endParaRPr lang="fr-FR"/>
              </a:p>
            </p:txBody>
          </p:sp>
          <p:sp>
            <p:nvSpPr>
              <p:cNvPr id="7182" name="Line 167"/>
              <p:cNvSpPr>
                <a:spLocks noChangeShapeType="1"/>
              </p:cNvSpPr>
              <p:nvPr/>
            </p:nvSpPr>
            <p:spPr bwMode="auto">
              <a:xfrm>
                <a:off x="2197080" y="6410332"/>
                <a:ext cx="1028700" cy="0"/>
              </a:xfrm>
              <a:prstGeom prst="line">
                <a:avLst/>
              </a:prstGeom>
              <a:noFill/>
              <a:ln w="9525">
                <a:solidFill>
                  <a:srgbClr val="000000"/>
                </a:solidFill>
                <a:prstDash val="dash"/>
                <a:round/>
                <a:headEnd/>
                <a:tailEnd/>
              </a:ln>
            </p:spPr>
            <p:txBody>
              <a:bodyPr/>
              <a:lstStyle/>
              <a:p>
                <a:endParaRPr lang="fr-FR"/>
              </a:p>
            </p:txBody>
          </p:sp>
          <p:sp>
            <p:nvSpPr>
              <p:cNvPr id="7183" name="Line 168"/>
              <p:cNvSpPr>
                <a:spLocks noChangeShapeType="1"/>
              </p:cNvSpPr>
              <p:nvPr/>
            </p:nvSpPr>
            <p:spPr bwMode="auto">
              <a:xfrm>
                <a:off x="3225780" y="4733932"/>
                <a:ext cx="1028700" cy="0"/>
              </a:xfrm>
              <a:prstGeom prst="line">
                <a:avLst/>
              </a:prstGeom>
              <a:noFill/>
              <a:ln w="9525">
                <a:solidFill>
                  <a:srgbClr val="000000"/>
                </a:solidFill>
                <a:prstDash val="dash"/>
                <a:round/>
                <a:headEnd/>
                <a:tailEnd/>
              </a:ln>
            </p:spPr>
            <p:txBody>
              <a:bodyPr/>
              <a:lstStyle/>
              <a:p>
                <a:endParaRPr lang="fr-FR"/>
              </a:p>
            </p:txBody>
          </p:sp>
          <p:sp>
            <p:nvSpPr>
              <p:cNvPr id="7184" name="Line 169"/>
              <p:cNvSpPr>
                <a:spLocks noChangeShapeType="1"/>
              </p:cNvSpPr>
              <p:nvPr/>
            </p:nvSpPr>
            <p:spPr bwMode="auto">
              <a:xfrm>
                <a:off x="4279880" y="4721232"/>
                <a:ext cx="0" cy="825500"/>
              </a:xfrm>
              <a:prstGeom prst="line">
                <a:avLst/>
              </a:prstGeom>
              <a:noFill/>
              <a:ln w="9525">
                <a:solidFill>
                  <a:srgbClr val="000000"/>
                </a:solidFill>
                <a:prstDash val="dash"/>
                <a:round/>
                <a:headEnd/>
                <a:tailEnd/>
              </a:ln>
            </p:spPr>
            <p:txBody>
              <a:bodyPr/>
              <a:lstStyle/>
              <a:p>
                <a:endParaRPr lang="fr-FR"/>
              </a:p>
            </p:txBody>
          </p:sp>
          <p:sp>
            <p:nvSpPr>
              <p:cNvPr id="7185" name="Freeform 170"/>
              <p:cNvSpPr>
                <a:spLocks/>
              </p:cNvSpPr>
              <p:nvPr/>
            </p:nvSpPr>
            <p:spPr bwMode="auto">
              <a:xfrm rot="10488334">
                <a:off x="2141517" y="4803782"/>
                <a:ext cx="2179638" cy="1498600"/>
              </a:xfrm>
              <a:custGeom>
                <a:avLst/>
                <a:gdLst>
                  <a:gd name="T0" fmla="*/ 2147483647 w 2700"/>
                  <a:gd name="T1" fmla="*/ 0 h 2700"/>
                  <a:gd name="T2" fmla="*/ 2147483647 w 2700"/>
                  <a:gd name="T3" fmla="*/ 2147483647 h 2700"/>
                  <a:gd name="T4" fmla="*/ 2147483647 w 2700"/>
                  <a:gd name="T5" fmla="*/ 2147483647 h 2700"/>
                  <a:gd name="T6" fmla="*/ 0 w 2700"/>
                  <a:gd name="T7" fmla="*/ 2147483647 h 2700"/>
                  <a:gd name="T8" fmla="*/ 0 60000 65536"/>
                  <a:gd name="T9" fmla="*/ 0 60000 65536"/>
                  <a:gd name="T10" fmla="*/ 0 60000 65536"/>
                  <a:gd name="T11" fmla="*/ 0 60000 65536"/>
                  <a:gd name="T12" fmla="*/ 0 w 2700"/>
                  <a:gd name="T13" fmla="*/ 0 h 2700"/>
                  <a:gd name="T14" fmla="*/ 2700 w 2700"/>
                  <a:gd name="T15" fmla="*/ 2700 h 2700"/>
                </a:gdLst>
                <a:ahLst/>
                <a:cxnLst>
                  <a:cxn ang="T8">
                    <a:pos x="T0" y="T1"/>
                  </a:cxn>
                  <a:cxn ang="T9">
                    <a:pos x="T2" y="T3"/>
                  </a:cxn>
                  <a:cxn ang="T10">
                    <a:pos x="T4" y="T5"/>
                  </a:cxn>
                  <a:cxn ang="T11">
                    <a:pos x="T6" y="T7"/>
                  </a:cxn>
                </a:cxnLst>
                <a:rect l="T12" t="T13" r="T14" b="T15"/>
                <a:pathLst>
                  <a:path w="2700" h="2700">
                    <a:moveTo>
                      <a:pt x="2700" y="0"/>
                    </a:moveTo>
                    <a:cubicBezTo>
                      <a:pt x="2535" y="90"/>
                      <a:pt x="2370" y="180"/>
                      <a:pt x="2160" y="540"/>
                    </a:cubicBezTo>
                    <a:cubicBezTo>
                      <a:pt x="1950" y="900"/>
                      <a:pt x="1800" y="1800"/>
                      <a:pt x="1440" y="2160"/>
                    </a:cubicBezTo>
                    <a:cubicBezTo>
                      <a:pt x="1080" y="2520"/>
                      <a:pt x="240" y="2610"/>
                      <a:pt x="0" y="2700"/>
                    </a:cubicBezTo>
                  </a:path>
                </a:pathLst>
              </a:custGeom>
              <a:noFill/>
              <a:ln w="9525">
                <a:solidFill>
                  <a:srgbClr val="000000"/>
                </a:solidFill>
                <a:round/>
                <a:headEnd/>
                <a:tailEnd/>
              </a:ln>
            </p:spPr>
            <p:txBody>
              <a:bodyPr/>
              <a:lstStyle/>
              <a:p>
                <a:endParaRPr lang="fr-FR"/>
              </a:p>
            </p:txBody>
          </p:sp>
          <p:sp>
            <p:nvSpPr>
              <p:cNvPr id="7186" name="Freeform 171"/>
              <p:cNvSpPr>
                <a:spLocks/>
              </p:cNvSpPr>
              <p:nvPr/>
            </p:nvSpPr>
            <p:spPr bwMode="auto">
              <a:xfrm>
                <a:off x="3213080" y="4772032"/>
                <a:ext cx="914400" cy="800100"/>
              </a:xfrm>
              <a:custGeom>
                <a:avLst/>
                <a:gdLst>
                  <a:gd name="T0" fmla="*/ 0 w 1440"/>
                  <a:gd name="T1" fmla="*/ 2147483647 h 1260"/>
                  <a:gd name="T2" fmla="*/ 2147483647 w 1440"/>
                  <a:gd name="T3" fmla="*/ 2147483647 h 1260"/>
                  <a:gd name="T4" fmla="*/ 2147483647 w 1440"/>
                  <a:gd name="T5" fmla="*/ 0 h 1260"/>
                  <a:gd name="T6" fmla="*/ 0 60000 65536"/>
                  <a:gd name="T7" fmla="*/ 0 60000 65536"/>
                  <a:gd name="T8" fmla="*/ 0 60000 65536"/>
                  <a:gd name="T9" fmla="*/ 0 w 1440"/>
                  <a:gd name="T10" fmla="*/ 0 h 1260"/>
                  <a:gd name="T11" fmla="*/ 1440 w 1440"/>
                  <a:gd name="T12" fmla="*/ 1260 h 1260"/>
                </a:gdLst>
                <a:ahLst/>
                <a:cxnLst>
                  <a:cxn ang="T6">
                    <a:pos x="T0" y="T1"/>
                  </a:cxn>
                  <a:cxn ang="T7">
                    <a:pos x="T2" y="T3"/>
                  </a:cxn>
                  <a:cxn ang="T8">
                    <a:pos x="T4" y="T5"/>
                  </a:cxn>
                </a:cxnLst>
                <a:rect l="T9" t="T10" r="T11" b="T12"/>
                <a:pathLst>
                  <a:path w="1440" h="1260">
                    <a:moveTo>
                      <a:pt x="0" y="1260"/>
                    </a:moveTo>
                    <a:cubicBezTo>
                      <a:pt x="150" y="1005"/>
                      <a:pt x="300" y="750"/>
                      <a:pt x="540" y="540"/>
                    </a:cubicBezTo>
                    <a:cubicBezTo>
                      <a:pt x="780" y="330"/>
                      <a:pt x="1110" y="165"/>
                      <a:pt x="1440" y="0"/>
                    </a:cubicBezTo>
                  </a:path>
                </a:pathLst>
              </a:custGeom>
              <a:noFill/>
              <a:ln w="9525">
                <a:solidFill>
                  <a:srgbClr val="000000"/>
                </a:solidFill>
                <a:prstDash val="dashDot"/>
                <a:round/>
                <a:headEnd/>
                <a:tailEnd/>
              </a:ln>
            </p:spPr>
            <p:txBody>
              <a:bodyPr/>
              <a:lstStyle/>
              <a:p>
                <a:endParaRPr lang="fr-FR"/>
              </a:p>
            </p:txBody>
          </p:sp>
          <p:sp>
            <p:nvSpPr>
              <p:cNvPr id="7187" name="Line 172"/>
              <p:cNvSpPr>
                <a:spLocks noChangeShapeType="1"/>
              </p:cNvSpPr>
              <p:nvPr/>
            </p:nvSpPr>
            <p:spPr bwMode="auto">
              <a:xfrm flipV="1">
                <a:off x="3682980" y="4962532"/>
                <a:ext cx="50800" cy="50800"/>
              </a:xfrm>
              <a:prstGeom prst="line">
                <a:avLst/>
              </a:prstGeom>
              <a:noFill/>
              <a:ln w="9525">
                <a:solidFill>
                  <a:srgbClr val="000000"/>
                </a:solidFill>
                <a:round/>
                <a:headEnd/>
                <a:tailEnd type="stealth" w="med" len="med"/>
              </a:ln>
            </p:spPr>
            <p:txBody>
              <a:bodyPr/>
              <a:lstStyle/>
              <a:p>
                <a:endParaRPr lang="fr-FR"/>
              </a:p>
            </p:txBody>
          </p:sp>
          <p:sp>
            <p:nvSpPr>
              <p:cNvPr id="7188" name="Line 173"/>
              <p:cNvSpPr>
                <a:spLocks noChangeShapeType="1"/>
              </p:cNvSpPr>
              <p:nvPr/>
            </p:nvSpPr>
            <p:spPr bwMode="auto">
              <a:xfrm rot="1598123" flipV="1">
                <a:off x="3721080" y="5241932"/>
                <a:ext cx="1587" cy="114300"/>
              </a:xfrm>
              <a:prstGeom prst="line">
                <a:avLst/>
              </a:prstGeom>
              <a:noFill/>
              <a:ln w="9525">
                <a:solidFill>
                  <a:srgbClr val="000000"/>
                </a:solidFill>
                <a:round/>
                <a:headEnd/>
                <a:tailEnd type="stealth" w="med" len="med"/>
              </a:ln>
            </p:spPr>
            <p:txBody>
              <a:bodyPr/>
              <a:lstStyle/>
              <a:p>
                <a:endParaRPr lang="fr-FR"/>
              </a:p>
            </p:txBody>
          </p:sp>
          <p:sp>
            <p:nvSpPr>
              <p:cNvPr id="7189" name="Line 174"/>
              <p:cNvSpPr>
                <a:spLocks noChangeShapeType="1"/>
              </p:cNvSpPr>
              <p:nvPr/>
            </p:nvSpPr>
            <p:spPr bwMode="auto">
              <a:xfrm flipH="1">
                <a:off x="2997180" y="5114932"/>
                <a:ext cx="114300" cy="114300"/>
              </a:xfrm>
              <a:prstGeom prst="line">
                <a:avLst/>
              </a:prstGeom>
              <a:noFill/>
              <a:ln w="9525">
                <a:solidFill>
                  <a:srgbClr val="000000"/>
                </a:solidFill>
                <a:round/>
                <a:headEnd/>
                <a:tailEnd type="stealth" w="med" len="med"/>
              </a:ln>
            </p:spPr>
            <p:txBody>
              <a:bodyPr/>
              <a:lstStyle/>
              <a:p>
                <a:endParaRPr lang="fr-FR"/>
              </a:p>
            </p:txBody>
          </p:sp>
          <p:sp>
            <p:nvSpPr>
              <p:cNvPr id="7190" name="Text Box 175"/>
              <p:cNvSpPr txBox="1">
                <a:spLocks noChangeArrowheads="1"/>
              </p:cNvSpPr>
              <p:nvPr/>
            </p:nvSpPr>
            <p:spPr bwMode="auto">
              <a:xfrm>
                <a:off x="2793980" y="4556132"/>
                <a:ext cx="571500" cy="342900"/>
              </a:xfrm>
              <a:prstGeom prst="rect">
                <a:avLst/>
              </a:prstGeom>
              <a:noFill/>
              <a:ln w="9525">
                <a:noFill/>
                <a:miter lim="800000"/>
                <a:headEnd/>
                <a:tailEnd/>
              </a:ln>
            </p:spPr>
            <p:txBody>
              <a:bodyPr lIns="18000" rIns="18000"/>
              <a:lstStyle/>
              <a:p>
                <a:pPr algn="ctr"/>
                <a:r>
                  <a:rPr lang="fr-FR" sz="1200" i="1"/>
                  <a:t>B</a:t>
                </a:r>
                <a:r>
                  <a:rPr lang="fr-FR" sz="1200" i="1" baseline="-25000"/>
                  <a:t>max</a:t>
                </a:r>
                <a:endParaRPr lang="fr-FR"/>
              </a:p>
            </p:txBody>
          </p:sp>
          <p:sp>
            <p:nvSpPr>
              <p:cNvPr id="7191" name="Text Box 176"/>
              <p:cNvSpPr txBox="1">
                <a:spLocks noChangeArrowheads="1"/>
              </p:cNvSpPr>
              <p:nvPr/>
            </p:nvSpPr>
            <p:spPr bwMode="auto">
              <a:xfrm>
                <a:off x="1930380" y="5292732"/>
                <a:ext cx="571500" cy="342900"/>
              </a:xfrm>
              <a:prstGeom prst="rect">
                <a:avLst/>
              </a:prstGeom>
              <a:noFill/>
              <a:ln w="9525">
                <a:noFill/>
                <a:miter lim="800000"/>
                <a:headEnd/>
                <a:tailEnd/>
              </a:ln>
            </p:spPr>
            <p:txBody>
              <a:bodyPr lIns="18000" rIns="18000"/>
              <a:lstStyle/>
              <a:p>
                <a:pPr algn="ctr"/>
                <a:r>
                  <a:rPr lang="fr-FR" sz="1200" i="1"/>
                  <a:t>-H</a:t>
                </a:r>
                <a:r>
                  <a:rPr lang="fr-FR" sz="1200" i="1" baseline="-25000"/>
                  <a:t>max</a:t>
                </a:r>
                <a:endParaRPr lang="fr-FR"/>
              </a:p>
            </p:txBody>
          </p:sp>
          <p:sp>
            <p:nvSpPr>
              <p:cNvPr id="7192" name="Text Box 177"/>
              <p:cNvSpPr txBox="1">
                <a:spLocks noChangeArrowheads="1"/>
              </p:cNvSpPr>
              <p:nvPr/>
            </p:nvSpPr>
            <p:spPr bwMode="auto">
              <a:xfrm>
                <a:off x="4025880" y="5508632"/>
                <a:ext cx="571500" cy="342900"/>
              </a:xfrm>
              <a:prstGeom prst="rect">
                <a:avLst/>
              </a:prstGeom>
              <a:noFill/>
              <a:ln w="9525">
                <a:noFill/>
                <a:miter lim="800000"/>
                <a:headEnd/>
                <a:tailEnd/>
              </a:ln>
            </p:spPr>
            <p:txBody>
              <a:bodyPr lIns="18000" rIns="18000"/>
              <a:lstStyle/>
              <a:p>
                <a:pPr algn="ctr"/>
                <a:r>
                  <a:rPr lang="fr-FR" sz="1200" i="1"/>
                  <a:t>H</a:t>
                </a:r>
                <a:r>
                  <a:rPr lang="fr-FR" sz="1200" i="1" baseline="-25000"/>
                  <a:t>max</a:t>
                </a:r>
                <a:endParaRPr lang="fr-FR"/>
              </a:p>
            </p:txBody>
          </p:sp>
          <p:sp>
            <p:nvSpPr>
              <p:cNvPr id="7193" name="Text Box 178"/>
              <p:cNvSpPr txBox="1">
                <a:spLocks noChangeArrowheads="1"/>
              </p:cNvSpPr>
              <p:nvPr/>
            </p:nvSpPr>
            <p:spPr bwMode="auto">
              <a:xfrm>
                <a:off x="3149580" y="6232532"/>
                <a:ext cx="571500" cy="342900"/>
              </a:xfrm>
              <a:prstGeom prst="rect">
                <a:avLst/>
              </a:prstGeom>
              <a:noFill/>
              <a:ln w="9525">
                <a:noFill/>
                <a:miter lim="800000"/>
                <a:headEnd/>
                <a:tailEnd/>
              </a:ln>
            </p:spPr>
            <p:txBody>
              <a:bodyPr lIns="18000" rIns="18000"/>
              <a:lstStyle/>
              <a:p>
                <a:pPr algn="ctr"/>
                <a:r>
                  <a:rPr lang="fr-FR" sz="1200" i="1"/>
                  <a:t>-B</a:t>
                </a:r>
                <a:r>
                  <a:rPr lang="fr-FR" sz="1200" i="1" baseline="-25000"/>
                  <a:t>max</a:t>
                </a:r>
                <a:endParaRPr lang="fr-FR"/>
              </a:p>
            </p:txBody>
          </p:sp>
          <p:sp>
            <p:nvSpPr>
              <p:cNvPr id="7194" name="Text Box 179"/>
              <p:cNvSpPr txBox="1">
                <a:spLocks noChangeArrowheads="1"/>
              </p:cNvSpPr>
              <p:nvPr/>
            </p:nvSpPr>
            <p:spPr bwMode="auto">
              <a:xfrm>
                <a:off x="2831623" y="4827766"/>
                <a:ext cx="571500" cy="342900"/>
              </a:xfrm>
              <a:prstGeom prst="rect">
                <a:avLst/>
              </a:prstGeom>
              <a:noFill/>
              <a:ln w="9525">
                <a:noFill/>
                <a:miter lim="800000"/>
                <a:headEnd/>
                <a:tailEnd/>
              </a:ln>
            </p:spPr>
            <p:txBody>
              <a:bodyPr lIns="18000" rIns="18000"/>
              <a:lstStyle/>
              <a:p>
                <a:pPr algn="ctr"/>
                <a:r>
                  <a:rPr lang="fr-FR" sz="1200" i="1" dirty="0"/>
                  <a:t>B</a:t>
                </a:r>
                <a:r>
                  <a:rPr lang="fr-FR" sz="1200" i="1" baseline="-25000" dirty="0"/>
                  <a:t>r</a:t>
                </a:r>
                <a:endParaRPr lang="fr-FR" dirty="0"/>
              </a:p>
            </p:txBody>
          </p:sp>
          <p:sp>
            <p:nvSpPr>
              <p:cNvPr id="7195" name="Text Box 181"/>
              <p:cNvSpPr txBox="1">
                <a:spLocks noChangeArrowheads="1"/>
              </p:cNvSpPr>
              <p:nvPr/>
            </p:nvSpPr>
            <p:spPr bwMode="auto">
              <a:xfrm>
                <a:off x="4740255" y="5410207"/>
                <a:ext cx="342900" cy="342900"/>
              </a:xfrm>
              <a:prstGeom prst="rect">
                <a:avLst/>
              </a:prstGeom>
              <a:noFill/>
              <a:ln w="9525">
                <a:noFill/>
                <a:miter lim="800000"/>
                <a:headEnd/>
                <a:tailEnd/>
              </a:ln>
            </p:spPr>
            <p:txBody>
              <a:bodyPr/>
              <a:lstStyle/>
              <a:p>
                <a:r>
                  <a:rPr lang="fr-FR" sz="1200" i="1"/>
                  <a:t>H</a:t>
                </a:r>
                <a:endParaRPr lang="fr-FR"/>
              </a:p>
            </p:txBody>
          </p:sp>
          <p:sp>
            <p:nvSpPr>
              <p:cNvPr id="7196" name="Text Box 175"/>
              <p:cNvSpPr txBox="1">
                <a:spLocks noChangeArrowheads="1"/>
              </p:cNvSpPr>
              <p:nvPr/>
            </p:nvSpPr>
            <p:spPr bwMode="auto">
              <a:xfrm>
                <a:off x="3071806" y="4286256"/>
                <a:ext cx="571500" cy="342900"/>
              </a:xfrm>
              <a:prstGeom prst="rect">
                <a:avLst/>
              </a:prstGeom>
              <a:noFill/>
              <a:ln w="9525">
                <a:noFill/>
                <a:miter lim="800000"/>
                <a:headEnd/>
                <a:tailEnd/>
              </a:ln>
            </p:spPr>
            <p:txBody>
              <a:bodyPr lIns="18000" rIns="18000"/>
              <a:lstStyle/>
              <a:p>
                <a:pPr algn="ctr"/>
                <a:r>
                  <a:rPr lang="fr-FR" sz="1200" i="1"/>
                  <a:t>B</a:t>
                </a:r>
                <a:endParaRPr lang="fr-FR"/>
              </a:p>
            </p:txBody>
          </p:sp>
        </p:grpSp>
        <p:sp>
          <p:nvSpPr>
            <p:cNvPr id="7177" name="ZoneTexte 60"/>
            <p:cNvSpPr txBox="1">
              <a:spLocks noChangeArrowheads="1"/>
            </p:cNvSpPr>
            <p:nvPr/>
          </p:nvSpPr>
          <p:spPr bwMode="auto">
            <a:xfrm>
              <a:off x="3214688" y="5513388"/>
              <a:ext cx="354012" cy="354012"/>
            </a:xfrm>
            <a:prstGeom prst="rect">
              <a:avLst/>
            </a:prstGeom>
            <a:noFill/>
            <a:ln w="9525">
              <a:noFill/>
              <a:miter lim="800000"/>
              <a:headEnd/>
              <a:tailEnd/>
            </a:ln>
          </p:spPr>
          <p:txBody>
            <a:bodyPr wrap="none">
              <a:spAutoFit/>
            </a:bodyPr>
            <a:lstStyle/>
            <a:p>
              <a:r>
                <a:rPr lang="fr-FR" sz="1700"/>
                <a:t>O</a:t>
              </a:r>
            </a:p>
          </p:txBody>
        </p:sp>
      </p:grpSp>
      <p:sp>
        <p:nvSpPr>
          <p:cNvPr id="4" name="Slide Number Placeholder 3">
            <a:extLst>
              <a:ext uri="{FF2B5EF4-FFF2-40B4-BE49-F238E27FC236}">
                <a16:creationId xmlns:a16="http://schemas.microsoft.com/office/drawing/2014/main" id="{B71C2C92-FF8C-4414-9C2A-E4FDEFBF0AB2}"/>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5</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7118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checkerboard(across)">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172">
                                            <p:txEl>
                                              <p:pRg st="2" end="2"/>
                                            </p:txEl>
                                          </p:spTgt>
                                        </p:tgtEl>
                                        <p:attrNameLst>
                                          <p:attrName>style.visibility</p:attrName>
                                        </p:attrNameLst>
                                      </p:cBhvr>
                                      <p:to>
                                        <p:strVal val="visible"/>
                                      </p:to>
                                    </p:set>
                                    <p:animEffect transition="in" filter="checkerboard(across)">
                                      <p:cBhvr>
                                        <p:cTn id="12" dur="500"/>
                                        <p:tgtEl>
                                          <p:spTgt spid="717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par>
                                <p:cTn id="16" presetID="5"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7175"/>
                                        </p:tgtEl>
                                        <p:attrNameLst>
                                          <p:attrName>style.visibility</p:attrName>
                                        </p:attrNameLst>
                                      </p:cBhvr>
                                      <p:to>
                                        <p:strVal val="visible"/>
                                      </p:to>
                                    </p:set>
                                    <p:animEffect transition="in" filter="checkerboard(across)">
                                      <p:cBhvr>
                                        <p:cTn id="21"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172" name="ZoneTexte 7"/>
              <p:cNvSpPr txBox="1">
                <a:spLocks noChangeArrowheads="1"/>
              </p:cNvSpPr>
              <p:nvPr/>
            </p:nvSpPr>
            <p:spPr bwMode="auto">
              <a:xfrm>
                <a:off x="705002" y="3888858"/>
                <a:ext cx="7560840" cy="1938992"/>
              </a:xfrm>
              <a:prstGeom prst="rect">
                <a:avLst/>
              </a:prstGeom>
              <a:noFill/>
              <a:ln w="9525">
                <a:noFill/>
                <a:miter lim="800000"/>
                <a:headEnd/>
                <a:tailEnd/>
              </a:ln>
            </p:spPr>
            <p:txBody>
              <a:bodyPr wrap="square">
                <a:spAutoFit/>
              </a:bodyPr>
              <a:lstStyle/>
              <a:p>
                <a:pPr algn="just"/>
                <a:endParaRPr lang="fr-FR" sz="1700" dirty="0"/>
              </a:p>
              <a:p>
                <a:pPr algn="just"/>
                <a:r>
                  <a:rPr lang="fr-FR" sz="1700" dirty="0"/>
                  <a:t>En effet, en faisant varier H de 0 à </a:t>
                </a:r>
                <a14:m>
                  <m:oMath xmlns:m="http://schemas.openxmlformats.org/officeDocument/2006/math">
                    <m:r>
                      <a:rPr lang="fr-FR" sz="1700" i="1" dirty="0" smtClean="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dirty="0"/>
                  <a:t> puis de </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baseline="-25000" dirty="0"/>
                  <a:t> </a:t>
                </a:r>
                <a:r>
                  <a:rPr lang="fr-FR" sz="1700" dirty="0"/>
                  <a:t>à -</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r>
                      <a:rPr lang="fr-FR" sz="1700" i="1" baseline="-25000" dirty="0" err="1">
                        <a:latin typeface="Cambria Math" panose="02040503050406030204" pitchFamily="18" charset="0"/>
                      </a:rPr>
                      <m:t> </m:t>
                    </m:r>
                  </m:oMath>
                </a14:m>
                <a:r>
                  <a:rPr lang="fr-FR" sz="1700" baseline="-25000" dirty="0"/>
                  <a:t> </a:t>
                </a:r>
                <a:r>
                  <a:rPr lang="fr-FR" sz="1700" dirty="0"/>
                  <a:t>et ensuite de </a:t>
                </a:r>
              </a:p>
              <a:p>
                <a:pPr algn="just"/>
                <a:r>
                  <a:rPr lang="fr-FR" sz="1700" dirty="0"/>
                  <a:t>-</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baseline="-25000" dirty="0"/>
                  <a:t>  </a:t>
                </a:r>
                <a:r>
                  <a:rPr lang="fr-FR" sz="1700" dirty="0"/>
                  <a:t>à    +</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dirty="0"/>
                  <a:t> , on ne décrit pas la même courbe. </a:t>
                </a:r>
              </a:p>
              <a:p>
                <a:pPr algn="just"/>
                <a:endParaRPr lang="fr-FR" sz="1700" dirty="0"/>
              </a:p>
              <a:p>
                <a:pPr algn="just"/>
                <a:r>
                  <a:rPr lang="fr-FR" sz="1700" dirty="0"/>
                  <a:t>Après un certain nombres d’alternances entre </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baseline="-25000" dirty="0"/>
                  <a:t> </a:t>
                </a:r>
                <a:r>
                  <a:rPr lang="fr-FR" sz="1700" dirty="0"/>
                  <a:t> et -</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baseline="-25000" dirty="0"/>
                  <a:t>, </a:t>
                </a:r>
                <a:r>
                  <a:rPr lang="fr-FR" sz="1700" dirty="0"/>
                  <a:t>la courbe se stabilise suivant un cycle d’hystérésis symétrique par rapport à O.</a:t>
                </a:r>
              </a:p>
              <a:p>
                <a:pPr algn="just"/>
                <a:endParaRPr lang="fr-FR" dirty="0"/>
              </a:p>
            </p:txBody>
          </p:sp>
        </mc:Choice>
        <mc:Fallback xmlns="">
          <p:sp>
            <p:nvSpPr>
              <p:cNvPr id="7172" name="ZoneTexte 7"/>
              <p:cNvSpPr txBox="1">
                <a:spLocks noRot="1" noChangeAspect="1" noMove="1" noResize="1" noEditPoints="1" noAdjustHandles="1" noChangeArrowheads="1" noChangeShapeType="1" noTextEdit="1"/>
              </p:cNvSpPr>
              <p:nvPr/>
            </p:nvSpPr>
            <p:spPr bwMode="auto">
              <a:xfrm>
                <a:off x="705002" y="3888858"/>
                <a:ext cx="7560840" cy="1938992"/>
              </a:xfrm>
              <a:prstGeom prst="rect">
                <a:avLst/>
              </a:prstGeom>
              <a:blipFill>
                <a:blip r:embed="rId2"/>
                <a:stretch>
                  <a:fillRect l="-565" r="-484"/>
                </a:stretch>
              </a:blipFill>
              <a:ln w="9525">
                <a:noFill/>
                <a:miter lim="800000"/>
                <a:headEnd/>
                <a:tailEnd/>
              </a:ln>
            </p:spPr>
            <p:txBody>
              <a:bodyPr/>
              <a:lstStyle/>
              <a:p>
                <a:r>
                  <a:rPr lang="en-US">
                    <a:noFill/>
                  </a:rPr>
                  <a:t> </a:t>
                </a:r>
              </a:p>
            </p:txBody>
          </p:sp>
        </mc:Fallback>
      </mc:AlternateContent>
      <p:grpSp>
        <p:nvGrpSpPr>
          <p:cNvPr id="3" name="Groupe 29"/>
          <p:cNvGrpSpPr>
            <a:grpSpLocks/>
          </p:cNvGrpSpPr>
          <p:nvPr/>
        </p:nvGrpSpPr>
        <p:grpSpPr bwMode="auto">
          <a:xfrm>
            <a:off x="2529622" y="1371599"/>
            <a:ext cx="3368675" cy="2378075"/>
            <a:chOff x="1989138" y="4286250"/>
            <a:chExt cx="3368675" cy="2378075"/>
          </a:xfrm>
        </p:grpSpPr>
        <p:grpSp>
          <p:nvGrpSpPr>
            <p:cNvPr id="7176" name="Groupe 58"/>
            <p:cNvGrpSpPr>
              <a:grpSpLocks/>
            </p:cNvGrpSpPr>
            <p:nvPr/>
          </p:nvGrpSpPr>
          <p:grpSpPr bwMode="auto">
            <a:xfrm>
              <a:off x="1989138" y="4286250"/>
              <a:ext cx="3368675" cy="2378075"/>
              <a:chOff x="1714480" y="4286256"/>
              <a:chExt cx="3368675" cy="2378076"/>
            </a:xfrm>
          </p:grpSpPr>
          <p:sp>
            <p:nvSpPr>
              <p:cNvPr id="7178" name="Line 163"/>
              <p:cNvSpPr>
                <a:spLocks noChangeShapeType="1"/>
              </p:cNvSpPr>
              <p:nvPr/>
            </p:nvSpPr>
            <p:spPr bwMode="auto">
              <a:xfrm flipV="1">
                <a:off x="3225780" y="4429132"/>
                <a:ext cx="0" cy="2235200"/>
              </a:xfrm>
              <a:prstGeom prst="line">
                <a:avLst/>
              </a:prstGeom>
              <a:noFill/>
              <a:ln w="9525">
                <a:solidFill>
                  <a:srgbClr val="000000"/>
                </a:solidFill>
                <a:round/>
                <a:headEnd/>
                <a:tailEnd type="triangle" w="med" len="med"/>
              </a:ln>
            </p:spPr>
            <p:txBody>
              <a:bodyPr/>
              <a:lstStyle/>
              <a:p>
                <a:endParaRPr lang="fr-FR"/>
              </a:p>
            </p:txBody>
          </p:sp>
          <p:sp>
            <p:nvSpPr>
              <p:cNvPr id="7179" name="Line 164"/>
              <p:cNvSpPr>
                <a:spLocks noChangeShapeType="1"/>
              </p:cNvSpPr>
              <p:nvPr/>
            </p:nvSpPr>
            <p:spPr bwMode="auto">
              <a:xfrm>
                <a:off x="1714480" y="5559432"/>
                <a:ext cx="3086100" cy="0"/>
              </a:xfrm>
              <a:prstGeom prst="line">
                <a:avLst/>
              </a:prstGeom>
              <a:noFill/>
              <a:ln w="9525">
                <a:solidFill>
                  <a:srgbClr val="000000"/>
                </a:solidFill>
                <a:round/>
                <a:headEnd/>
                <a:tailEnd type="triangle" w="med" len="med"/>
              </a:ln>
            </p:spPr>
            <p:txBody>
              <a:bodyPr/>
              <a:lstStyle/>
              <a:p>
                <a:endParaRPr lang="fr-FR"/>
              </a:p>
            </p:txBody>
          </p:sp>
          <p:sp>
            <p:nvSpPr>
              <p:cNvPr id="7180" name="Freeform 165"/>
              <p:cNvSpPr>
                <a:spLocks/>
              </p:cNvSpPr>
              <p:nvPr/>
            </p:nvSpPr>
            <p:spPr bwMode="auto">
              <a:xfrm>
                <a:off x="2197080" y="4721232"/>
                <a:ext cx="2057400" cy="1714500"/>
              </a:xfrm>
              <a:custGeom>
                <a:avLst/>
                <a:gdLst>
                  <a:gd name="T0" fmla="*/ 2147483647 w 2700"/>
                  <a:gd name="T1" fmla="*/ 0 h 2700"/>
                  <a:gd name="T2" fmla="*/ 2147483647 w 2700"/>
                  <a:gd name="T3" fmla="*/ 2147483647 h 2700"/>
                  <a:gd name="T4" fmla="*/ 2147483647 w 2700"/>
                  <a:gd name="T5" fmla="*/ 2147483647 h 2700"/>
                  <a:gd name="T6" fmla="*/ 0 w 2700"/>
                  <a:gd name="T7" fmla="*/ 2147483647 h 2700"/>
                  <a:gd name="T8" fmla="*/ 0 60000 65536"/>
                  <a:gd name="T9" fmla="*/ 0 60000 65536"/>
                  <a:gd name="T10" fmla="*/ 0 60000 65536"/>
                  <a:gd name="T11" fmla="*/ 0 60000 65536"/>
                  <a:gd name="T12" fmla="*/ 0 w 2700"/>
                  <a:gd name="T13" fmla="*/ 0 h 2700"/>
                  <a:gd name="T14" fmla="*/ 2700 w 2700"/>
                  <a:gd name="T15" fmla="*/ 2700 h 2700"/>
                </a:gdLst>
                <a:ahLst/>
                <a:cxnLst>
                  <a:cxn ang="T8">
                    <a:pos x="T0" y="T1"/>
                  </a:cxn>
                  <a:cxn ang="T9">
                    <a:pos x="T2" y="T3"/>
                  </a:cxn>
                  <a:cxn ang="T10">
                    <a:pos x="T4" y="T5"/>
                  </a:cxn>
                  <a:cxn ang="T11">
                    <a:pos x="T6" y="T7"/>
                  </a:cxn>
                </a:cxnLst>
                <a:rect l="T12" t="T13" r="T14" b="T15"/>
                <a:pathLst>
                  <a:path w="2700" h="2700">
                    <a:moveTo>
                      <a:pt x="2700" y="0"/>
                    </a:moveTo>
                    <a:cubicBezTo>
                      <a:pt x="2535" y="90"/>
                      <a:pt x="2370" y="180"/>
                      <a:pt x="2160" y="540"/>
                    </a:cubicBezTo>
                    <a:cubicBezTo>
                      <a:pt x="1950" y="900"/>
                      <a:pt x="1800" y="1800"/>
                      <a:pt x="1440" y="2160"/>
                    </a:cubicBezTo>
                    <a:cubicBezTo>
                      <a:pt x="1080" y="2520"/>
                      <a:pt x="240" y="2610"/>
                      <a:pt x="0" y="2700"/>
                    </a:cubicBezTo>
                  </a:path>
                </a:pathLst>
              </a:custGeom>
              <a:noFill/>
              <a:ln w="9525">
                <a:solidFill>
                  <a:srgbClr val="000000"/>
                </a:solidFill>
                <a:round/>
                <a:headEnd/>
                <a:tailEnd/>
              </a:ln>
            </p:spPr>
            <p:txBody>
              <a:bodyPr/>
              <a:lstStyle/>
              <a:p>
                <a:endParaRPr lang="fr-FR"/>
              </a:p>
            </p:txBody>
          </p:sp>
          <p:sp>
            <p:nvSpPr>
              <p:cNvPr id="7181" name="Line 166"/>
              <p:cNvSpPr>
                <a:spLocks noChangeShapeType="1"/>
              </p:cNvSpPr>
              <p:nvPr/>
            </p:nvSpPr>
            <p:spPr bwMode="auto">
              <a:xfrm>
                <a:off x="2197080" y="5610232"/>
                <a:ext cx="0" cy="825500"/>
              </a:xfrm>
              <a:prstGeom prst="line">
                <a:avLst/>
              </a:prstGeom>
              <a:noFill/>
              <a:ln w="9525">
                <a:solidFill>
                  <a:srgbClr val="000000"/>
                </a:solidFill>
                <a:prstDash val="dash"/>
                <a:round/>
                <a:headEnd/>
                <a:tailEnd/>
              </a:ln>
            </p:spPr>
            <p:txBody>
              <a:bodyPr/>
              <a:lstStyle/>
              <a:p>
                <a:endParaRPr lang="fr-FR"/>
              </a:p>
            </p:txBody>
          </p:sp>
          <p:sp>
            <p:nvSpPr>
              <p:cNvPr id="7182" name="Line 167"/>
              <p:cNvSpPr>
                <a:spLocks noChangeShapeType="1"/>
              </p:cNvSpPr>
              <p:nvPr/>
            </p:nvSpPr>
            <p:spPr bwMode="auto">
              <a:xfrm>
                <a:off x="2197080" y="6410332"/>
                <a:ext cx="1028700" cy="0"/>
              </a:xfrm>
              <a:prstGeom prst="line">
                <a:avLst/>
              </a:prstGeom>
              <a:noFill/>
              <a:ln w="9525">
                <a:solidFill>
                  <a:srgbClr val="000000"/>
                </a:solidFill>
                <a:prstDash val="dash"/>
                <a:round/>
                <a:headEnd/>
                <a:tailEnd/>
              </a:ln>
            </p:spPr>
            <p:txBody>
              <a:bodyPr/>
              <a:lstStyle/>
              <a:p>
                <a:endParaRPr lang="fr-FR"/>
              </a:p>
            </p:txBody>
          </p:sp>
          <p:sp>
            <p:nvSpPr>
              <p:cNvPr id="7183" name="Line 168"/>
              <p:cNvSpPr>
                <a:spLocks noChangeShapeType="1"/>
              </p:cNvSpPr>
              <p:nvPr/>
            </p:nvSpPr>
            <p:spPr bwMode="auto">
              <a:xfrm>
                <a:off x="3225780" y="4733932"/>
                <a:ext cx="1028700" cy="0"/>
              </a:xfrm>
              <a:prstGeom prst="line">
                <a:avLst/>
              </a:prstGeom>
              <a:noFill/>
              <a:ln w="9525">
                <a:solidFill>
                  <a:srgbClr val="000000"/>
                </a:solidFill>
                <a:prstDash val="dash"/>
                <a:round/>
                <a:headEnd/>
                <a:tailEnd/>
              </a:ln>
            </p:spPr>
            <p:txBody>
              <a:bodyPr/>
              <a:lstStyle/>
              <a:p>
                <a:endParaRPr lang="fr-FR"/>
              </a:p>
            </p:txBody>
          </p:sp>
          <p:sp>
            <p:nvSpPr>
              <p:cNvPr id="7184" name="Line 169"/>
              <p:cNvSpPr>
                <a:spLocks noChangeShapeType="1"/>
              </p:cNvSpPr>
              <p:nvPr/>
            </p:nvSpPr>
            <p:spPr bwMode="auto">
              <a:xfrm>
                <a:off x="4279880" y="4721232"/>
                <a:ext cx="0" cy="825500"/>
              </a:xfrm>
              <a:prstGeom prst="line">
                <a:avLst/>
              </a:prstGeom>
              <a:noFill/>
              <a:ln w="9525">
                <a:solidFill>
                  <a:srgbClr val="000000"/>
                </a:solidFill>
                <a:prstDash val="dash"/>
                <a:round/>
                <a:headEnd/>
                <a:tailEnd/>
              </a:ln>
            </p:spPr>
            <p:txBody>
              <a:bodyPr/>
              <a:lstStyle/>
              <a:p>
                <a:endParaRPr lang="fr-FR"/>
              </a:p>
            </p:txBody>
          </p:sp>
          <p:sp>
            <p:nvSpPr>
              <p:cNvPr id="7185" name="Freeform 170"/>
              <p:cNvSpPr>
                <a:spLocks/>
              </p:cNvSpPr>
              <p:nvPr/>
            </p:nvSpPr>
            <p:spPr bwMode="auto">
              <a:xfrm rot="10488334">
                <a:off x="2141517" y="4803782"/>
                <a:ext cx="2179638" cy="1498600"/>
              </a:xfrm>
              <a:custGeom>
                <a:avLst/>
                <a:gdLst>
                  <a:gd name="T0" fmla="*/ 2147483647 w 2700"/>
                  <a:gd name="T1" fmla="*/ 0 h 2700"/>
                  <a:gd name="T2" fmla="*/ 2147483647 w 2700"/>
                  <a:gd name="T3" fmla="*/ 2147483647 h 2700"/>
                  <a:gd name="T4" fmla="*/ 2147483647 w 2700"/>
                  <a:gd name="T5" fmla="*/ 2147483647 h 2700"/>
                  <a:gd name="T6" fmla="*/ 0 w 2700"/>
                  <a:gd name="T7" fmla="*/ 2147483647 h 2700"/>
                  <a:gd name="T8" fmla="*/ 0 60000 65536"/>
                  <a:gd name="T9" fmla="*/ 0 60000 65536"/>
                  <a:gd name="T10" fmla="*/ 0 60000 65536"/>
                  <a:gd name="T11" fmla="*/ 0 60000 65536"/>
                  <a:gd name="T12" fmla="*/ 0 w 2700"/>
                  <a:gd name="T13" fmla="*/ 0 h 2700"/>
                  <a:gd name="T14" fmla="*/ 2700 w 2700"/>
                  <a:gd name="T15" fmla="*/ 2700 h 2700"/>
                </a:gdLst>
                <a:ahLst/>
                <a:cxnLst>
                  <a:cxn ang="T8">
                    <a:pos x="T0" y="T1"/>
                  </a:cxn>
                  <a:cxn ang="T9">
                    <a:pos x="T2" y="T3"/>
                  </a:cxn>
                  <a:cxn ang="T10">
                    <a:pos x="T4" y="T5"/>
                  </a:cxn>
                  <a:cxn ang="T11">
                    <a:pos x="T6" y="T7"/>
                  </a:cxn>
                </a:cxnLst>
                <a:rect l="T12" t="T13" r="T14" b="T15"/>
                <a:pathLst>
                  <a:path w="2700" h="2700">
                    <a:moveTo>
                      <a:pt x="2700" y="0"/>
                    </a:moveTo>
                    <a:cubicBezTo>
                      <a:pt x="2535" y="90"/>
                      <a:pt x="2370" y="180"/>
                      <a:pt x="2160" y="540"/>
                    </a:cubicBezTo>
                    <a:cubicBezTo>
                      <a:pt x="1950" y="900"/>
                      <a:pt x="1800" y="1800"/>
                      <a:pt x="1440" y="2160"/>
                    </a:cubicBezTo>
                    <a:cubicBezTo>
                      <a:pt x="1080" y="2520"/>
                      <a:pt x="240" y="2610"/>
                      <a:pt x="0" y="2700"/>
                    </a:cubicBezTo>
                  </a:path>
                </a:pathLst>
              </a:custGeom>
              <a:noFill/>
              <a:ln w="9525">
                <a:solidFill>
                  <a:srgbClr val="000000"/>
                </a:solidFill>
                <a:round/>
                <a:headEnd/>
                <a:tailEnd/>
              </a:ln>
            </p:spPr>
            <p:txBody>
              <a:bodyPr/>
              <a:lstStyle/>
              <a:p>
                <a:endParaRPr lang="fr-FR"/>
              </a:p>
            </p:txBody>
          </p:sp>
          <p:sp>
            <p:nvSpPr>
              <p:cNvPr id="7186" name="Freeform 171"/>
              <p:cNvSpPr>
                <a:spLocks/>
              </p:cNvSpPr>
              <p:nvPr/>
            </p:nvSpPr>
            <p:spPr bwMode="auto">
              <a:xfrm>
                <a:off x="3213080" y="4772032"/>
                <a:ext cx="914400" cy="800100"/>
              </a:xfrm>
              <a:custGeom>
                <a:avLst/>
                <a:gdLst>
                  <a:gd name="T0" fmla="*/ 0 w 1440"/>
                  <a:gd name="T1" fmla="*/ 2147483647 h 1260"/>
                  <a:gd name="T2" fmla="*/ 2147483647 w 1440"/>
                  <a:gd name="T3" fmla="*/ 2147483647 h 1260"/>
                  <a:gd name="T4" fmla="*/ 2147483647 w 1440"/>
                  <a:gd name="T5" fmla="*/ 0 h 1260"/>
                  <a:gd name="T6" fmla="*/ 0 60000 65536"/>
                  <a:gd name="T7" fmla="*/ 0 60000 65536"/>
                  <a:gd name="T8" fmla="*/ 0 60000 65536"/>
                  <a:gd name="T9" fmla="*/ 0 w 1440"/>
                  <a:gd name="T10" fmla="*/ 0 h 1260"/>
                  <a:gd name="T11" fmla="*/ 1440 w 1440"/>
                  <a:gd name="T12" fmla="*/ 1260 h 1260"/>
                </a:gdLst>
                <a:ahLst/>
                <a:cxnLst>
                  <a:cxn ang="T6">
                    <a:pos x="T0" y="T1"/>
                  </a:cxn>
                  <a:cxn ang="T7">
                    <a:pos x="T2" y="T3"/>
                  </a:cxn>
                  <a:cxn ang="T8">
                    <a:pos x="T4" y="T5"/>
                  </a:cxn>
                </a:cxnLst>
                <a:rect l="T9" t="T10" r="T11" b="T12"/>
                <a:pathLst>
                  <a:path w="1440" h="1260">
                    <a:moveTo>
                      <a:pt x="0" y="1260"/>
                    </a:moveTo>
                    <a:cubicBezTo>
                      <a:pt x="150" y="1005"/>
                      <a:pt x="300" y="750"/>
                      <a:pt x="540" y="540"/>
                    </a:cubicBezTo>
                    <a:cubicBezTo>
                      <a:pt x="780" y="330"/>
                      <a:pt x="1110" y="165"/>
                      <a:pt x="1440" y="0"/>
                    </a:cubicBezTo>
                  </a:path>
                </a:pathLst>
              </a:custGeom>
              <a:noFill/>
              <a:ln w="9525">
                <a:solidFill>
                  <a:srgbClr val="000000"/>
                </a:solidFill>
                <a:prstDash val="dashDot"/>
                <a:round/>
                <a:headEnd/>
                <a:tailEnd/>
              </a:ln>
            </p:spPr>
            <p:txBody>
              <a:bodyPr/>
              <a:lstStyle/>
              <a:p>
                <a:endParaRPr lang="fr-FR"/>
              </a:p>
            </p:txBody>
          </p:sp>
          <p:sp>
            <p:nvSpPr>
              <p:cNvPr id="7187" name="Line 172"/>
              <p:cNvSpPr>
                <a:spLocks noChangeShapeType="1"/>
              </p:cNvSpPr>
              <p:nvPr/>
            </p:nvSpPr>
            <p:spPr bwMode="auto">
              <a:xfrm flipV="1">
                <a:off x="3682980" y="4962532"/>
                <a:ext cx="50800" cy="50800"/>
              </a:xfrm>
              <a:prstGeom prst="line">
                <a:avLst/>
              </a:prstGeom>
              <a:noFill/>
              <a:ln w="9525">
                <a:solidFill>
                  <a:srgbClr val="000000"/>
                </a:solidFill>
                <a:round/>
                <a:headEnd/>
                <a:tailEnd type="stealth" w="med" len="med"/>
              </a:ln>
            </p:spPr>
            <p:txBody>
              <a:bodyPr/>
              <a:lstStyle/>
              <a:p>
                <a:endParaRPr lang="fr-FR"/>
              </a:p>
            </p:txBody>
          </p:sp>
          <p:sp>
            <p:nvSpPr>
              <p:cNvPr id="7188" name="Line 173"/>
              <p:cNvSpPr>
                <a:spLocks noChangeShapeType="1"/>
              </p:cNvSpPr>
              <p:nvPr/>
            </p:nvSpPr>
            <p:spPr bwMode="auto">
              <a:xfrm rot="1598123" flipV="1">
                <a:off x="3721080" y="5241932"/>
                <a:ext cx="1587" cy="114300"/>
              </a:xfrm>
              <a:prstGeom prst="line">
                <a:avLst/>
              </a:prstGeom>
              <a:noFill/>
              <a:ln w="9525">
                <a:solidFill>
                  <a:srgbClr val="000000"/>
                </a:solidFill>
                <a:round/>
                <a:headEnd/>
                <a:tailEnd type="stealth" w="med" len="med"/>
              </a:ln>
            </p:spPr>
            <p:txBody>
              <a:bodyPr/>
              <a:lstStyle/>
              <a:p>
                <a:endParaRPr lang="fr-FR"/>
              </a:p>
            </p:txBody>
          </p:sp>
          <p:sp>
            <p:nvSpPr>
              <p:cNvPr id="7189" name="Line 174"/>
              <p:cNvSpPr>
                <a:spLocks noChangeShapeType="1"/>
              </p:cNvSpPr>
              <p:nvPr/>
            </p:nvSpPr>
            <p:spPr bwMode="auto">
              <a:xfrm flipH="1">
                <a:off x="2997180" y="5114932"/>
                <a:ext cx="114300" cy="114300"/>
              </a:xfrm>
              <a:prstGeom prst="line">
                <a:avLst/>
              </a:prstGeom>
              <a:noFill/>
              <a:ln w="9525">
                <a:solidFill>
                  <a:srgbClr val="000000"/>
                </a:solidFill>
                <a:round/>
                <a:headEnd/>
                <a:tailEnd type="stealth" w="med" len="med"/>
              </a:ln>
            </p:spPr>
            <p:txBody>
              <a:bodyPr/>
              <a:lstStyle/>
              <a:p>
                <a:endParaRPr lang="fr-FR"/>
              </a:p>
            </p:txBody>
          </p:sp>
          <p:sp>
            <p:nvSpPr>
              <p:cNvPr id="7190" name="Text Box 175"/>
              <p:cNvSpPr txBox="1">
                <a:spLocks noChangeArrowheads="1"/>
              </p:cNvSpPr>
              <p:nvPr/>
            </p:nvSpPr>
            <p:spPr bwMode="auto">
              <a:xfrm>
                <a:off x="2793980" y="4556132"/>
                <a:ext cx="571500" cy="342900"/>
              </a:xfrm>
              <a:prstGeom prst="rect">
                <a:avLst/>
              </a:prstGeom>
              <a:noFill/>
              <a:ln w="9525">
                <a:noFill/>
                <a:miter lim="800000"/>
                <a:headEnd/>
                <a:tailEnd/>
              </a:ln>
            </p:spPr>
            <p:txBody>
              <a:bodyPr lIns="18000" rIns="18000"/>
              <a:lstStyle/>
              <a:p>
                <a:pPr algn="ctr"/>
                <a:r>
                  <a:rPr lang="fr-FR" sz="1200" i="1"/>
                  <a:t>B</a:t>
                </a:r>
                <a:r>
                  <a:rPr lang="fr-FR" sz="1200" i="1" baseline="-25000"/>
                  <a:t>max</a:t>
                </a:r>
                <a:endParaRPr lang="fr-FR"/>
              </a:p>
            </p:txBody>
          </p:sp>
          <p:sp>
            <p:nvSpPr>
              <p:cNvPr id="7191" name="Text Box 176"/>
              <p:cNvSpPr txBox="1">
                <a:spLocks noChangeArrowheads="1"/>
              </p:cNvSpPr>
              <p:nvPr/>
            </p:nvSpPr>
            <p:spPr bwMode="auto">
              <a:xfrm>
                <a:off x="1930380" y="5292732"/>
                <a:ext cx="571500" cy="342900"/>
              </a:xfrm>
              <a:prstGeom prst="rect">
                <a:avLst/>
              </a:prstGeom>
              <a:noFill/>
              <a:ln w="9525">
                <a:noFill/>
                <a:miter lim="800000"/>
                <a:headEnd/>
                <a:tailEnd/>
              </a:ln>
            </p:spPr>
            <p:txBody>
              <a:bodyPr lIns="18000" rIns="18000"/>
              <a:lstStyle/>
              <a:p>
                <a:pPr algn="ctr"/>
                <a:r>
                  <a:rPr lang="fr-FR" sz="1200" i="1"/>
                  <a:t>-H</a:t>
                </a:r>
                <a:r>
                  <a:rPr lang="fr-FR" sz="1200" i="1" baseline="-25000"/>
                  <a:t>max</a:t>
                </a:r>
                <a:endParaRPr lang="fr-FR"/>
              </a:p>
            </p:txBody>
          </p:sp>
          <p:sp>
            <p:nvSpPr>
              <p:cNvPr id="7192" name="Text Box 177"/>
              <p:cNvSpPr txBox="1">
                <a:spLocks noChangeArrowheads="1"/>
              </p:cNvSpPr>
              <p:nvPr/>
            </p:nvSpPr>
            <p:spPr bwMode="auto">
              <a:xfrm>
                <a:off x="4025880" y="5508632"/>
                <a:ext cx="571500" cy="342900"/>
              </a:xfrm>
              <a:prstGeom prst="rect">
                <a:avLst/>
              </a:prstGeom>
              <a:noFill/>
              <a:ln w="9525">
                <a:noFill/>
                <a:miter lim="800000"/>
                <a:headEnd/>
                <a:tailEnd/>
              </a:ln>
            </p:spPr>
            <p:txBody>
              <a:bodyPr lIns="18000" rIns="18000"/>
              <a:lstStyle/>
              <a:p>
                <a:pPr algn="ctr"/>
                <a:r>
                  <a:rPr lang="fr-FR" sz="1200" i="1"/>
                  <a:t>H</a:t>
                </a:r>
                <a:r>
                  <a:rPr lang="fr-FR" sz="1200" i="1" baseline="-25000"/>
                  <a:t>max</a:t>
                </a:r>
                <a:endParaRPr lang="fr-FR"/>
              </a:p>
            </p:txBody>
          </p:sp>
          <p:sp>
            <p:nvSpPr>
              <p:cNvPr id="7193" name="Text Box 178"/>
              <p:cNvSpPr txBox="1">
                <a:spLocks noChangeArrowheads="1"/>
              </p:cNvSpPr>
              <p:nvPr/>
            </p:nvSpPr>
            <p:spPr bwMode="auto">
              <a:xfrm>
                <a:off x="3149580" y="6232532"/>
                <a:ext cx="571500" cy="342900"/>
              </a:xfrm>
              <a:prstGeom prst="rect">
                <a:avLst/>
              </a:prstGeom>
              <a:noFill/>
              <a:ln w="9525">
                <a:noFill/>
                <a:miter lim="800000"/>
                <a:headEnd/>
                <a:tailEnd/>
              </a:ln>
            </p:spPr>
            <p:txBody>
              <a:bodyPr lIns="18000" rIns="18000"/>
              <a:lstStyle/>
              <a:p>
                <a:pPr algn="ctr"/>
                <a:r>
                  <a:rPr lang="fr-FR" sz="1200" i="1"/>
                  <a:t>-B</a:t>
                </a:r>
                <a:r>
                  <a:rPr lang="fr-FR" sz="1200" i="1" baseline="-25000"/>
                  <a:t>max</a:t>
                </a:r>
                <a:endParaRPr lang="fr-FR"/>
              </a:p>
            </p:txBody>
          </p:sp>
          <p:sp>
            <p:nvSpPr>
              <p:cNvPr id="7194" name="Text Box 179"/>
              <p:cNvSpPr txBox="1">
                <a:spLocks noChangeArrowheads="1"/>
              </p:cNvSpPr>
              <p:nvPr/>
            </p:nvSpPr>
            <p:spPr bwMode="auto">
              <a:xfrm>
                <a:off x="2705080" y="4873632"/>
                <a:ext cx="571500" cy="342900"/>
              </a:xfrm>
              <a:prstGeom prst="rect">
                <a:avLst/>
              </a:prstGeom>
              <a:noFill/>
              <a:ln w="9525">
                <a:noFill/>
                <a:miter lim="800000"/>
                <a:headEnd/>
                <a:tailEnd/>
              </a:ln>
            </p:spPr>
            <p:txBody>
              <a:bodyPr lIns="18000" rIns="18000"/>
              <a:lstStyle/>
              <a:p>
                <a:pPr algn="ctr"/>
                <a:r>
                  <a:rPr lang="fr-FR" sz="1200" i="1"/>
                  <a:t>B</a:t>
                </a:r>
                <a:r>
                  <a:rPr lang="fr-FR" sz="1200" i="1" baseline="-25000"/>
                  <a:t>r</a:t>
                </a:r>
                <a:endParaRPr lang="fr-FR"/>
              </a:p>
            </p:txBody>
          </p:sp>
          <p:sp>
            <p:nvSpPr>
              <p:cNvPr id="7195" name="Text Box 181"/>
              <p:cNvSpPr txBox="1">
                <a:spLocks noChangeArrowheads="1"/>
              </p:cNvSpPr>
              <p:nvPr/>
            </p:nvSpPr>
            <p:spPr bwMode="auto">
              <a:xfrm>
                <a:off x="4740255" y="5410207"/>
                <a:ext cx="342900" cy="342900"/>
              </a:xfrm>
              <a:prstGeom prst="rect">
                <a:avLst/>
              </a:prstGeom>
              <a:noFill/>
              <a:ln w="9525">
                <a:noFill/>
                <a:miter lim="800000"/>
                <a:headEnd/>
                <a:tailEnd/>
              </a:ln>
            </p:spPr>
            <p:txBody>
              <a:bodyPr/>
              <a:lstStyle/>
              <a:p>
                <a:r>
                  <a:rPr lang="fr-FR" sz="1200" i="1"/>
                  <a:t>H</a:t>
                </a:r>
                <a:endParaRPr lang="fr-FR"/>
              </a:p>
            </p:txBody>
          </p:sp>
          <p:sp>
            <p:nvSpPr>
              <p:cNvPr id="7196" name="Text Box 175"/>
              <p:cNvSpPr txBox="1">
                <a:spLocks noChangeArrowheads="1"/>
              </p:cNvSpPr>
              <p:nvPr/>
            </p:nvSpPr>
            <p:spPr bwMode="auto">
              <a:xfrm>
                <a:off x="3071806" y="4286256"/>
                <a:ext cx="571500" cy="342900"/>
              </a:xfrm>
              <a:prstGeom prst="rect">
                <a:avLst/>
              </a:prstGeom>
              <a:noFill/>
              <a:ln w="9525">
                <a:noFill/>
                <a:miter lim="800000"/>
                <a:headEnd/>
                <a:tailEnd/>
              </a:ln>
            </p:spPr>
            <p:txBody>
              <a:bodyPr lIns="18000" rIns="18000"/>
              <a:lstStyle/>
              <a:p>
                <a:pPr algn="ctr"/>
                <a:r>
                  <a:rPr lang="fr-FR" sz="1200" i="1"/>
                  <a:t>B</a:t>
                </a:r>
                <a:endParaRPr lang="fr-FR"/>
              </a:p>
            </p:txBody>
          </p:sp>
        </p:grpSp>
        <p:sp>
          <p:nvSpPr>
            <p:cNvPr id="7177" name="ZoneTexte 60"/>
            <p:cNvSpPr txBox="1">
              <a:spLocks noChangeArrowheads="1"/>
            </p:cNvSpPr>
            <p:nvPr/>
          </p:nvSpPr>
          <p:spPr bwMode="auto">
            <a:xfrm>
              <a:off x="3214688" y="5513388"/>
              <a:ext cx="354012" cy="354012"/>
            </a:xfrm>
            <a:prstGeom prst="rect">
              <a:avLst/>
            </a:prstGeom>
            <a:noFill/>
            <a:ln w="9525">
              <a:noFill/>
              <a:miter lim="800000"/>
              <a:headEnd/>
              <a:tailEnd/>
            </a:ln>
          </p:spPr>
          <p:txBody>
            <a:bodyPr wrap="none">
              <a:spAutoFit/>
            </a:bodyPr>
            <a:lstStyle/>
            <a:p>
              <a:r>
                <a:rPr lang="fr-FR" sz="1700"/>
                <a:t>O</a:t>
              </a:r>
            </a:p>
          </p:txBody>
        </p:sp>
      </p:grpSp>
      <p:sp>
        <p:nvSpPr>
          <p:cNvPr id="4" name="Slide Number Placeholder 3">
            <a:extLst>
              <a:ext uri="{FF2B5EF4-FFF2-40B4-BE49-F238E27FC236}">
                <a16:creationId xmlns:a16="http://schemas.microsoft.com/office/drawing/2014/main" id="{B71C2C92-FF8C-4414-9C2A-E4FDEFBF0AB2}"/>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6</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8196" name="ZoneTexte 7"/>
          <p:cNvSpPr txBox="1">
            <a:spLocks noChangeArrowheads="1"/>
          </p:cNvSpPr>
          <p:nvPr/>
        </p:nvSpPr>
        <p:spPr bwMode="auto">
          <a:xfrm>
            <a:off x="863588" y="1610628"/>
            <a:ext cx="7416824" cy="4278094"/>
          </a:xfrm>
          <a:prstGeom prst="rect">
            <a:avLst/>
          </a:prstGeom>
          <a:noFill/>
          <a:ln w="9525">
            <a:noFill/>
            <a:miter lim="800000"/>
            <a:headEnd/>
            <a:tailEnd/>
          </a:ln>
        </p:spPr>
        <p:txBody>
          <a:bodyPr wrap="square">
            <a:spAutoFit/>
          </a:bodyPr>
          <a:lstStyle/>
          <a:p>
            <a:pPr algn="just"/>
            <a:r>
              <a:rPr lang="fr-FR" sz="1700" dirty="0"/>
              <a:t>Les matériaux magnétiques utilisés en électrotechnique se classent en 2 familles :</a:t>
            </a:r>
          </a:p>
          <a:p>
            <a:pPr algn="just"/>
            <a:endParaRPr lang="fr-FR" sz="1700" dirty="0"/>
          </a:p>
          <a:p>
            <a:pPr algn="just"/>
            <a:r>
              <a:rPr lang="fr-FR" sz="1700" dirty="0"/>
              <a:t>Les matériaux magnétiques « doux » et les matériaux magnétiques « durs ».</a:t>
            </a:r>
          </a:p>
          <a:p>
            <a:pPr algn="just"/>
            <a:endParaRPr lang="fr-FR" sz="1700" dirty="0"/>
          </a:p>
          <a:p>
            <a:pPr algn="just"/>
            <a:r>
              <a:rPr lang="fr-FR" sz="1700" dirty="0"/>
              <a:t>Les premiers sont facilement aimantés et présentent des pertes par hystérésis faibles. On les utilise dans la construction des transformateurs et des machines tournantes.</a:t>
            </a:r>
          </a:p>
          <a:p>
            <a:pPr algn="just"/>
            <a:endParaRPr lang="fr-FR" sz="1700" dirty="0"/>
          </a:p>
          <a:p>
            <a:pPr algn="just"/>
            <a:r>
              <a:rPr lang="fr-FR" sz="1700" dirty="0"/>
              <a:t>Les seconds nécessitent un champ élevé pour être aimantés mais une fois ce champs est appliqué, ces matériaux acquièrent une aimantation rémanente importante et durable, cette propriété permet la réalisation d’aimants permanents utilisés comme inducteurs des machines à courant continu ou synchrones de faibles puissances.</a:t>
            </a:r>
          </a:p>
          <a:p>
            <a:pPr algn="just"/>
            <a:endParaRPr lang="fr-FR" sz="1700" dirty="0"/>
          </a:p>
        </p:txBody>
      </p:sp>
      <p:sp>
        <p:nvSpPr>
          <p:cNvPr id="2" name="Slide Number Placeholder 1">
            <a:extLst>
              <a:ext uri="{FF2B5EF4-FFF2-40B4-BE49-F238E27FC236}">
                <a16:creationId xmlns:a16="http://schemas.microsoft.com/office/drawing/2014/main" id="{85BCDE6A-0A58-4E24-9DFB-084943900DB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7</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checkerboard(across)">
                                      <p:cBhvr>
                                        <p:cTn id="7" dur="500"/>
                                        <p:tgtEl>
                                          <p:spTgt spid="819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196">
                                            <p:txEl>
                                              <p:pRg st="2" end="2"/>
                                            </p:txEl>
                                          </p:spTgt>
                                        </p:tgtEl>
                                        <p:attrNameLst>
                                          <p:attrName>style.visibility</p:attrName>
                                        </p:attrNameLst>
                                      </p:cBhvr>
                                      <p:to>
                                        <p:strVal val="visible"/>
                                      </p:to>
                                    </p:set>
                                    <p:animEffect transition="in" filter="checkerboard(across)">
                                      <p:cBhvr>
                                        <p:cTn id="10" dur="500"/>
                                        <p:tgtEl>
                                          <p:spTgt spid="819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8196">
                                            <p:txEl>
                                              <p:pRg st="4" end="4"/>
                                            </p:txEl>
                                          </p:spTgt>
                                        </p:tgtEl>
                                        <p:attrNameLst>
                                          <p:attrName>style.visibility</p:attrName>
                                        </p:attrNameLst>
                                      </p:cBhvr>
                                      <p:to>
                                        <p:strVal val="visible"/>
                                      </p:to>
                                    </p:set>
                                    <p:animEffect transition="in" filter="checkerboard(across)">
                                      <p:cBhvr>
                                        <p:cTn id="15" dur="500"/>
                                        <p:tgtEl>
                                          <p:spTgt spid="819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8196">
                                            <p:txEl>
                                              <p:pRg st="6" end="6"/>
                                            </p:txEl>
                                          </p:spTgt>
                                        </p:tgtEl>
                                        <p:attrNameLst>
                                          <p:attrName>style.visibility</p:attrName>
                                        </p:attrNameLst>
                                      </p:cBhvr>
                                      <p:to>
                                        <p:strVal val="visible"/>
                                      </p:to>
                                    </p:set>
                                    <p:animEffect transition="in" filter="checkerboard(across)">
                                      <p:cBhvr>
                                        <p:cTn id="20" dur="500"/>
                                        <p:tgtEl>
                                          <p:spTgt spid="81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220" name="ZoneTexte 7"/>
              <p:cNvSpPr txBox="1">
                <a:spLocks noChangeArrowheads="1"/>
              </p:cNvSpPr>
              <p:nvPr/>
            </p:nvSpPr>
            <p:spPr bwMode="auto">
              <a:xfrm>
                <a:off x="791580" y="1564461"/>
                <a:ext cx="7560840" cy="2757422"/>
              </a:xfrm>
              <a:prstGeom prst="rect">
                <a:avLst/>
              </a:prstGeom>
              <a:noFill/>
              <a:ln w="9525">
                <a:noFill/>
                <a:miter lim="800000"/>
                <a:headEnd/>
                <a:tailEnd/>
              </a:ln>
            </p:spPr>
            <p:txBody>
              <a:bodyPr wrap="square">
                <a:spAutoFit/>
              </a:bodyPr>
              <a:lstStyle/>
              <a:p>
                <a:pPr algn="just"/>
                <a:r>
                  <a:rPr lang="fr-FR" sz="1700" b="1" dirty="0"/>
                  <a:t>2) Théorèmes fondamentaux:</a:t>
                </a:r>
              </a:p>
              <a:p>
                <a:pPr algn="just"/>
                <a:endParaRPr lang="fr-FR" sz="1700" b="1" dirty="0"/>
              </a:p>
              <a:p>
                <a:pPr marL="285750" algn="just"/>
                <a:r>
                  <a:rPr lang="fr-FR" sz="1700" b="1" dirty="0"/>
                  <a:t>a. Théorème d’Ampère :</a:t>
                </a:r>
              </a:p>
              <a:p>
                <a:pPr marL="285750" algn="just"/>
                <a:endParaRPr lang="fr-FR" sz="1700" b="1" dirty="0"/>
              </a:p>
              <a:p>
                <a:pPr marL="285750" algn="just"/>
                <a:r>
                  <a:rPr lang="fr-FR" sz="1700" dirty="0"/>
                  <a:t>La circulation du champ magnétique </a:t>
                </a:r>
                <a14:m>
                  <m:oMath xmlns:m="http://schemas.openxmlformats.org/officeDocument/2006/math">
                    <m:acc>
                      <m:accPr>
                        <m:chr m:val="⃗"/>
                        <m:ctrlPr>
                          <a:rPr lang="fr-FR" b="1" i="1">
                            <a:latin typeface="Cambria Math" panose="02040503050406030204" pitchFamily="18" charset="0"/>
                          </a:rPr>
                        </m:ctrlPr>
                      </m:accPr>
                      <m:e>
                        <m:r>
                          <a:rPr lang="en-US" b="1" i="1">
                            <a:latin typeface="Cambria Math" panose="02040503050406030204" pitchFamily="18" charset="0"/>
                          </a:rPr>
                          <m:t>𝑯</m:t>
                        </m:r>
                      </m:e>
                    </m:acc>
                  </m:oMath>
                </a14:m>
                <a:r>
                  <a:rPr lang="fr-FR" sz="1700" dirty="0"/>
                  <a:t> le long d’une courbe fermée quelconque (</a:t>
                </a:r>
                <a14:m>
                  <m:oMath xmlns:m="http://schemas.openxmlformats.org/officeDocument/2006/math">
                    <m:r>
                      <m:rPr>
                        <m:sty m:val="p"/>
                      </m:rPr>
                      <a:rPr lang="el-GR" sz="1700" i="1" dirty="0" smtClean="0">
                        <a:latin typeface="Cambria Math" panose="02040503050406030204" pitchFamily="18" charset="0"/>
                        <a:ea typeface="Cambria Math" panose="02040503050406030204" pitchFamily="18" charset="0"/>
                      </a:rPr>
                      <m:t>Σ</m:t>
                    </m:r>
                  </m:oMath>
                </a14:m>
                <a:r>
                  <a:rPr lang="fr-FR" sz="1700" dirty="0"/>
                  <a:t>) est égale à la somme algébrique des courants enlacés par cette courbe : </a:t>
                </a:r>
              </a:p>
              <a:p>
                <a:pPr algn="just"/>
                <a:endParaRPr lang="fr-FR" sz="1700" dirty="0"/>
              </a:p>
              <a:p>
                <a:pPr algn="just"/>
                <a:endParaRPr lang="fr-FR" sz="1700" b="1" dirty="0"/>
              </a:p>
              <a:p>
                <a:pPr algn="just"/>
                <a:endParaRPr lang="fr-FR" sz="1700" b="1" dirty="0"/>
              </a:p>
            </p:txBody>
          </p:sp>
        </mc:Choice>
        <mc:Fallback xmlns="">
          <p:sp>
            <p:nvSpPr>
              <p:cNvPr id="9220" name="ZoneTexte 7"/>
              <p:cNvSpPr txBox="1">
                <a:spLocks noRot="1" noChangeAspect="1" noMove="1" noResize="1" noEditPoints="1" noAdjustHandles="1" noChangeArrowheads="1" noChangeShapeType="1" noTextEdit="1"/>
              </p:cNvSpPr>
              <p:nvPr/>
            </p:nvSpPr>
            <p:spPr bwMode="auto">
              <a:xfrm>
                <a:off x="791580" y="1564461"/>
                <a:ext cx="7560840" cy="2757422"/>
              </a:xfrm>
              <a:prstGeom prst="rect">
                <a:avLst/>
              </a:prstGeom>
              <a:blipFill>
                <a:blip r:embed="rId2"/>
                <a:stretch>
                  <a:fillRect l="-565" t="-885" r="-484"/>
                </a:stretch>
              </a:blipFill>
              <a:ln w="9525">
                <a:noFill/>
                <a:miter lim="800000"/>
                <a:headEnd/>
                <a:tailEnd/>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7BB86D5-2DC2-4778-BF49-25900FDE7DD6}"/>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8</a:t>
            </a:fld>
            <a:endParaRPr lang="fr-FR">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CD26207-B406-4B49-AA88-FD9FE065456E}"/>
                  </a:ext>
                </a:extLst>
              </p:cNvPr>
              <p:cNvSpPr/>
              <p:nvPr/>
            </p:nvSpPr>
            <p:spPr>
              <a:xfrm>
                <a:off x="1691680" y="4259366"/>
                <a:ext cx="2880320" cy="648254"/>
              </a:xfrm>
              <a:prstGeom prst="rect">
                <a:avLst/>
              </a:prstGeom>
              <a:ln w="28575">
                <a:solidFill>
                  <a:srgbClr val="FCD5B5"/>
                </a:solidFill>
              </a:ln>
            </p:spPr>
            <p:txBody>
              <a:bodyPr wrap="square">
                <a:spAutoFit/>
              </a:bodyPr>
              <a:lstStyle/>
              <a:p>
                <a14:m>
                  <m:oMath xmlns:m="http://schemas.openxmlformats.org/officeDocument/2006/math">
                    <m:nary>
                      <m:naryPr>
                        <m:chr m:val="∮"/>
                        <m:ctrlPr>
                          <a:rPr lang="fr-FR" sz="2500" b="1" i="1" smtClean="0">
                            <a:latin typeface="Cambria Math" panose="02040503050406030204" pitchFamily="18" charset="0"/>
                          </a:rPr>
                        </m:ctrlPr>
                      </m:naryPr>
                      <m:sub>
                        <m:r>
                          <m:rPr>
                            <m:sty m:val="p"/>
                          </m:rPr>
                          <a:rPr lang="el-GR" sz="2500" i="1" dirty="0" smtClean="0">
                            <a:latin typeface="Cambria Math" panose="02040503050406030204" pitchFamily="18" charset="0"/>
                            <a:ea typeface="Cambria Math" panose="02040503050406030204" pitchFamily="18" charset="0"/>
                          </a:rPr>
                          <m:t>Σ</m:t>
                        </m:r>
                      </m:sub>
                      <m:sup/>
                      <m:e>
                        <m:acc>
                          <m:accPr>
                            <m:chr m:val="⃗"/>
                            <m:ctrlPr>
                              <a:rPr lang="fr-FR" sz="2500" b="1" i="1" smtClean="0">
                                <a:latin typeface="Cambria Math" panose="02040503050406030204" pitchFamily="18" charset="0"/>
                              </a:rPr>
                            </m:ctrlPr>
                          </m:accPr>
                          <m:e>
                            <m:r>
                              <a:rPr lang="en-US" sz="2500" b="1" i="1" smtClean="0">
                                <a:latin typeface="Cambria Math" panose="02040503050406030204" pitchFamily="18" charset="0"/>
                              </a:rPr>
                              <m:t>𝑯</m:t>
                            </m:r>
                          </m:e>
                        </m:acc>
                      </m:e>
                    </m:nary>
                  </m:oMath>
                </a14:m>
                <a:r>
                  <a:rPr lang="fr-FR" sz="2500" b="1" dirty="0"/>
                  <a:t> </a:t>
                </a:r>
                <a14:m>
                  <m:oMath xmlns:m="http://schemas.openxmlformats.org/officeDocument/2006/math">
                    <m:acc>
                      <m:accPr>
                        <m:chr m:val="⃗"/>
                        <m:ctrlPr>
                          <a:rPr lang="fr-FR" sz="2500" b="1" i="1">
                            <a:latin typeface="Cambria Math" panose="02040503050406030204" pitchFamily="18" charset="0"/>
                          </a:rPr>
                        </m:ctrlPr>
                      </m:accPr>
                      <m:e>
                        <m:r>
                          <a:rPr lang="en-US" sz="2500" b="0" i="1" smtClean="0">
                            <a:latin typeface="Cambria Math" panose="02040503050406030204" pitchFamily="18" charset="0"/>
                          </a:rPr>
                          <m:t>𝑑</m:t>
                        </m:r>
                        <m:r>
                          <a:rPr lang="fr-FR" sz="2500" i="1" dirty="0">
                            <a:latin typeface="Cambria Math" panose="02040503050406030204" pitchFamily="18" charset="0"/>
                            <a:ea typeface="Cambria Math" panose="02040503050406030204" pitchFamily="18" charset="0"/>
                          </a:rPr>
                          <m:t>ℓ</m:t>
                        </m:r>
                      </m:e>
                    </m:acc>
                    <m:r>
                      <a:rPr lang="en-US" sz="2500" b="1" i="1" smtClean="0">
                        <a:latin typeface="Cambria Math" panose="02040503050406030204" pitchFamily="18" charset="0"/>
                      </a:rPr>
                      <m:t>=</m:t>
                    </m:r>
                    <m:nary>
                      <m:naryPr>
                        <m:chr m:val="∑"/>
                        <m:supHide m:val="on"/>
                        <m:ctrlPr>
                          <a:rPr lang="en-US" sz="2500" b="1" i="1" smtClean="0">
                            <a:latin typeface="Cambria Math" panose="02040503050406030204" pitchFamily="18" charset="0"/>
                          </a:rPr>
                        </m:ctrlPr>
                      </m:naryPr>
                      <m:sub>
                        <m:r>
                          <m:rPr>
                            <m:brk m:alnAt="7"/>
                          </m:rPr>
                          <a:rPr lang="en-US" sz="2500" b="1" i="1" smtClean="0">
                            <a:latin typeface="Cambria Math" panose="02040503050406030204" pitchFamily="18" charset="0"/>
                          </a:rPr>
                          <m:t>𝒊</m:t>
                        </m:r>
                      </m:sub>
                      <m:sup/>
                      <m:e>
                        <m:sSub>
                          <m:sSubPr>
                            <m:ctrlPr>
                              <a:rPr lang="en-US" sz="2500" b="1" i="1" smtClean="0">
                                <a:latin typeface="Cambria Math" panose="02040503050406030204" pitchFamily="18" charset="0"/>
                              </a:rPr>
                            </m:ctrlPr>
                          </m:sSubPr>
                          <m:e>
                            <m:r>
                              <a:rPr lang="en-US" sz="2500" b="1" i="1" smtClean="0">
                                <a:latin typeface="Cambria Math" panose="02040503050406030204" pitchFamily="18" charset="0"/>
                              </a:rPr>
                              <m:t>𝑰</m:t>
                            </m:r>
                          </m:e>
                          <m:sub>
                            <m:r>
                              <a:rPr lang="en-US" sz="2500" b="1" i="1" smtClean="0">
                                <a:latin typeface="Cambria Math" panose="02040503050406030204" pitchFamily="18" charset="0"/>
                              </a:rPr>
                              <m:t>𝒊</m:t>
                            </m:r>
                          </m:sub>
                        </m:sSub>
                      </m:e>
                    </m:nary>
                  </m:oMath>
                </a14:m>
                <a:endParaRPr lang="en-US" sz="2500" dirty="0"/>
              </a:p>
            </p:txBody>
          </p:sp>
        </mc:Choice>
        <mc:Fallback xmlns="">
          <p:sp>
            <p:nvSpPr>
              <p:cNvPr id="3" name="Rectangle 2">
                <a:extLst>
                  <a:ext uri="{FF2B5EF4-FFF2-40B4-BE49-F238E27FC236}">
                    <a16:creationId xmlns:a16="http://schemas.microsoft.com/office/drawing/2014/main" id="{ECD26207-B406-4B49-AA88-FD9FE065456E}"/>
                  </a:ext>
                </a:extLst>
              </p:cNvPr>
              <p:cNvSpPr>
                <a:spLocks noRot="1" noChangeAspect="1" noMove="1" noResize="1" noEditPoints="1" noAdjustHandles="1" noChangeArrowheads="1" noChangeShapeType="1" noTextEdit="1"/>
              </p:cNvSpPr>
              <p:nvPr/>
            </p:nvSpPr>
            <p:spPr>
              <a:xfrm>
                <a:off x="1691680" y="4259366"/>
                <a:ext cx="2880320" cy="648254"/>
              </a:xfrm>
              <a:prstGeom prst="rect">
                <a:avLst/>
              </a:prstGeom>
              <a:blipFill>
                <a:blip r:embed="rId3"/>
                <a:stretch>
                  <a:fillRect/>
                </a:stretch>
              </a:blipFill>
              <a:ln w="28575">
                <a:solidFill>
                  <a:srgbClr val="FCD5B5"/>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B304E1B2-A419-42D8-83FB-4F2993B571A3}"/>
              </a:ext>
            </a:extLst>
          </p:cNvPr>
          <p:cNvGrpSpPr/>
          <p:nvPr/>
        </p:nvGrpSpPr>
        <p:grpSpPr>
          <a:xfrm>
            <a:off x="5652120" y="3953807"/>
            <a:ext cx="3108263" cy="2585105"/>
            <a:chOff x="5652120" y="3953807"/>
            <a:chExt cx="3108263" cy="2585105"/>
          </a:xfrm>
        </p:grpSpPr>
        <p:pic>
          <p:nvPicPr>
            <p:cNvPr id="1026" name="Picture 2" descr="undefined">
              <a:extLst>
                <a:ext uri="{FF2B5EF4-FFF2-40B4-BE49-F238E27FC236}">
                  <a16:creationId xmlns:a16="http://schemas.microsoft.com/office/drawing/2014/main" id="{2C1B0928-4558-4EEA-9C17-DC044A230A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5890" y="3953807"/>
              <a:ext cx="2964493" cy="25851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B90EFE3-8421-4D56-B9C9-D19345C7CC59}"/>
                    </a:ext>
                  </a:extLst>
                </p:cNvPr>
                <p:cNvSpPr/>
                <p:nvPr/>
              </p:nvSpPr>
              <p:spPr>
                <a:xfrm>
                  <a:off x="5652120" y="5381182"/>
                  <a:ext cx="432294"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fr-FR" b="1" i="1" smtClean="0">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𝑯</m:t>
                            </m:r>
                          </m:e>
                        </m:acc>
                      </m:oMath>
                    </m:oMathPara>
                  </a14:m>
                  <a:endParaRPr lang="en-US" dirty="0"/>
                </a:p>
              </p:txBody>
            </p:sp>
          </mc:Choice>
          <mc:Fallback xmlns="">
            <p:sp>
              <p:nvSpPr>
                <p:cNvPr id="4" name="Rectangle 3">
                  <a:extLst>
                    <a:ext uri="{FF2B5EF4-FFF2-40B4-BE49-F238E27FC236}">
                      <a16:creationId xmlns:a16="http://schemas.microsoft.com/office/drawing/2014/main" id="{FB90EFE3-8421-4D56-B9C9-D19345C7CC59}"/>
                    </a:ext>
                  </a:extLst>
                </p:cNvPr>
                <p:cNvSpPr>
                  <a:spLocks noRot="1" noChangeAspect="1" noMove="1" noResize="1" noEditPoints="1" noAdjustHandles="1" noChangeArrowheads="1" noChangeShapeType="1" noTextEdit="1"/>
                </p:cNvSpPr>
                <p:nvPr/>
              </p:nvSpPr>
              <p:spPr>
                <a:xfrm>
                  <a:off x="5652120" y="5381182"/>
                  <a:ext cx="432294" cy="360040"/>
                </a:xfrm>
                <a:prstGeom prst="rect">
                  <a:avLst/>
                </a:prstGeom>
                <a:blipFill>
                  <a:blip r:embed="rId5"/>
                  <a:stretch>
                    <a:fillRect/>
                  </a:stretch>
                </a:blipFill>
                <a:ln>
                  <a:noFill/>
                </a:ln>
              </p:spPr>
              <p:txBody>
                <a:bodyPr/>
                <a:lstStyle/>
                <a:p>
                  <a:r>
                    <a:rPr 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20">
                                            <p:txEl>
                                              <p:pRg st="2" end="2"/>
                                            </p:txEl>
                                          </p:spTgt>
                                        </p:tgtEl>
                                        <p:attrNameLst>
                                          <p:attrName>style.visibility</p:attrName>
                                        </p:attrNameLst>
                                      </p:cBhvr>
                                      <p:to>
                                        <p:strVal val="visible"/>
                                      </p:to>
                                    </p:set>
                                    <p:animEffect transition="in" filter="checkerboard(across)">
                                      <p:cBhvr>
                                        <p:cTn id="7" dur="500"/>
                                        <p:tgtEl>
                                          <p:spTgt spid="9220">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20">
                                            <p:txEl>
                                              <p:pRg st="4" end="4"/>
                                            </p:txEl>
                                          </p:spTgt>
                                        </p:tgtEl>
                                        <p:attrNameLst>
                                          <p:attrName>style.visibility</p:attrName>
                                        </p:attrNameLst>
                                      </p:cBhvr>
                                      <p:to>
                                        <p:strVal val="visible"/>
                                      </p:to>
                                    </p:set>
                                    <p:animEffect transition="in" filter="checkerboard(across)">
                                      <p:cBhvr>
                                        <p:cTn id="10" dur="500"/>
                                        <p:tgtEl>
                                          <p:spTgt spid="922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222" name="ZoneTexte 6"/>
              <p:cNvSpPr txBox="1">
                <a:spLocks noChangeArrowheads="1"/>
              </p:cNvSpPr>
              <p:nvPr/>
            </p:nvSpPr>
            <p:spPr bwMode="auto">
              <a:xfrm>
                <a:off x="755576" y="1641426"/>
                <a:ext cx="7416824" cy="1203150"/>
              </a:xfrm>
              <a:prstGeom prst="rect">
                <a:avLst/>
              </a:prstGeom>
              <a:noFill/>
              <a:ln w="9525">
                <a:noFill/>
                <a:miter lim="800000"/>
                <a:headEnd/>
                <a:tailEnd/>
              </a:ln>
            </p:spPr>
            <p:txBody>
              <a:bodyPr wrap="square">
                <a:spAutoFit/>
              </a:bodyPr>
              <a:lstStyle/>
              <a:p>
                <a:r>
                  <a:rPr lang="fr-FR" b="1" dirty="0"/>
                  <a:t>b. </a:t>
                </a:r>
                <a:r>
                  <a:rPr lang="fr-FR" sz="1700" b="1" dirty="0"/>
                  <a:t>Théorème de la conservation du flux :</a:t>
                </a:r>
              </a:p>
              <a:p>
                <a:endParaRPr lang="fr-FR" sz="1700" b="1" dirty="0"/>
              </a:p>
              <a:p>
                <a:pPr algn="just"/>
                <a:r>
                  <a:rPr lang="fr-FR" sz="1700" dirty="0"/>
                  <a:t>Le flux de l’induction magnétique </a:t>
                </a:r>
                <a14:m>
                  <m:oMath xmlns:m="http://schemas.openxmlformats.org/officeDocument/2006/math">
                    <m:acc>
                      <m:accPr>
                        <m:chr m:val="⃗"/>
                        <m:ctrlPr>
                          <a:rPr lang="fr-FR" sz="1600" b="1" i="1">
                            <a:latin typeface="Cambria Math" panose="02040503050406030204" pitchFamily="18" charset="0"/>
                          </a:rPr>
                        </m:ctrlPr>
                      </m:accPr>
                      <m:e>
                        <m:r>
                          <a:rPr lang="en-US" sz="1600" b="1" i="1" smtClean="0">
                            <a:latin typeface="Cambria Math" panose="02040503050406030204" pitchFamily="18" charset="0"/>
                          </a:rPr>
                          <m:t>𝑩</m:t>
                        </m:r>
                      </m:e>
                    </m:acc>
                  </m:oMath>
                </a14:m>
                <a:r>
                  <a:rPr lang="fr-FR" sz="1700" dirty="0"/>
                  <a:t> sortant d’une surface fermée quelconque (</a:t>
                </a:r>
                <a14:m>
                  <m:oMath xmlns:m="http://schemas.openxmlformats.org/officeDocument/2006/math">
                    <m:r>
                      <a:rPr lang="fr-FR" sz="1700" i="1" dirty="0" smtClean="0">
                        <a:latin typeface="Cambria Math" panose="02040503050406030204" pitchFamily="18" charset="0"/>
                      </a:rPr>
                      <m:t>𝑆</m:t>
                    </m:r>
                  </m:oMath>
                </a14:m>
                <a:r>
                  <a:rPr lang="fr-FR" sz="1700" dirty="0"/>
                  <a:t>) est nul.</a:t>
                </a:r>
              </a:p>
            </p:txBody>
          </p:sp>
        </mc:Choice>
        <mc:Fallback xmlns="">
          <p:sp>
            <p:nvSpPr>
              <p:cNvPr id="9222" name="ZoneTexte 6"/>
              <p:cNvSpPr txBox="1">
                <a:spLocks noRot="1" noChangeAspect="1" noMove="1" noResize="1" noEditPoints="1" noAdjustHandles="1" noChangeArrowheads="1" noChangeShapeType="1" noTextEdit="1"/>
              </p:cNvSpPr>
              <p:nvPr/>
            </p:nvSpPr>
            <p:spPr bwMode="auto">
              <a:xfrm>
                <a:off x="755576" y="1641426"/>
                <a:ext cx="7416824" cy="1203150"/>
              </a:xfrm>
              <a:prstGeom prst="rect">
                <a:avLst/>
              </a:prstGeom>
              <a:blipFill>
                <a:blip r:embed="rId2"/>
                <a:stretch>
                  <a:fillRect l="-740" t="-2525" r="-411" b="-3030"/>
                </a:stretch>
              </a:blipFill>
              <a:ln w="9525">
                <a:noFill/>
                <a:miter lim="800000"/>
                <a:headEnd/>
                <a:tailEnd/>
              </a:ln>
            </p:spPr>
            <p:txBody>
              <a:bodyPr/>
              <a:lstStyle/>
              <a:p>
                <a:r>
                  <a:rPr lang="en-US">
                    <a:noFill/>
                  </a:rPr>
                  <a:t> </a:t>
                </a:r>
              </a:p>
            </p:txBody>
          </p:sp>
        </mc:Fallback>
      </mc:AlternateContent>
      <p:sp>
        <p:nvSpPr>
          <p:cNvPr id="9223" name="ZoneTexte 7"/>
          <p:cNvSpPr txBox="1">
            <a:spLocks noChangeArrowheads="1"/>
          </p:cNvSpPr>
          <p:nvPr/>
        </p:nvSpPr>
        <p:spPr bwMode="auto">
          <a:xfrm>
            <a:off x="755576" y="5661248"/>
            <a:ext cx="7416824" cy="615950"/>
          </a:xfrm>
          <a:prstGeom prst="rect">
            <a:avLst/>
          </a:prstGeom>
          <a:noFill/>
          <a:ln w="9525">
            <a:noFill/>
            <a:miter lim="800000"/>
            <a:headEnd/>
            <a:tailEnd/>
          </a:ln>
        </p:spPr>
        <p:txBody>
          <a:bodyPr wrap="square">
            <a:spAutoFit/>
          </a:bodyPr>
          <a:lstStyle/>
          <a:p>
            <a:pPr algn="just"/>
            <a:r>
              <a:rPr lang="fr-FR" sz="1700" b="1" u="sng" dirty="0"/>
              <a:t>Remarque</a:t>
            </a:r>
            <a:r>
              <a:rPr lang="fr-FR" sz="1700" dirty="0"/>
              <a:t> : Le flux est la grandeur conservative des circuits magnétiques. Il joue un rôle analogue à celui d’un courant dans les circuits électriques.</a:t>
            </a:r>
          </a:p>
        </p:txBody>
      </p:sp>
      <p:pic>
        <p:nvPicPr>
          <p:cNvPr id="922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67744" y="3586317"/>
            <a:ext cx="1533525" cy="876300"/>
          </a:xfrm>
          <a:prstGeom prst="rect">
            <a:avLst/>
          </a:prstGeom>
          <a:noFill/>
          <a:ln w="28575">
            <a:solidFill>
              <a:srgbClr val="FCD5B5"/>
            </a:solidFill>
            <a:miter lim="800000"/>
            <a:headEnd/>
            <a:tailEnd/>
          </a:ln>
        </p:spPr>
      </p:pic>
      <p:sp>
        <p:nvSpPr>
          <p:cNvPr id="2" name="Slide Number Placeholder 1">
            <a:extLst>
              <a:ext uri="{FF2B5EF4-FFF2-40B4-BE49-F238E27FC236}">
                <a16:creationId xmlns:a16="http://schemas.microsoft.com/office/drawing/2014/main" id="{C7BB86D5-2DC2-4778-BF49-25900FDE7DD6}"/>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9</a:t>
            </a:fld>
            <a:endParaRPr lang="fr-FR">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8A8B69E-89F5-4BF9-AE85-D2516CBBC53B}"/>
              </a:ext>
            </a:extLst>
          </p:cNvPr>
          <p:cNvPicPr>
            <a:picLocks noChangeAspect="1"/>
          </p:cNvPicPr>
          <p:nvPr/>
        </p:nvPicPr>
        <p:blipFill>
          <a:blip r:embed="rId4"/>
          <a:stretch>
            <a:fillRect/>
          </a:stretch>
        </p:blipFill>
        <p:spPr>
          <a:xfrm>
            <a:off x="5090908" y="3128992"/>
            <a:ext cx="2924583" cy="1790950"/>
          </a:xfrm>
          <a:prstGeom prst="rect">
            <a:avLst/>
          </a:prstGeom>
        </p:spPr>
      </p:pic>
    </p:spTree>
    <p:extLst>
      <p:ext uri="{BB962C8B-B14F-4D97-AF65-F5344CB8AC3E}">
        <p14:creationId xmlns:p14="http://schemas.microsoft.com/office/powerpoint/2010/main" val="1067151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22">
                                            <p:txEl>
                                              <p:pRg st="2" end="2"/>
                                            </p:txEl>
                                          </p:spTgt>
                                        </p:tgtEl>
                                        <p:attrNameLst>
                                          <p:attrName>style.visibility</p:attrName>
                                        </p:attrNameLst>
                                      </p:cBhvr>
                                      <p:to>
                                        <p:strVal val="visible"/>
                                      </p:to>
                                    </p:set>
                                    <p:animEffect transition="in" filter="checkerboard(across)">
                                      <p:cBhvr>
                                        <p:cTn id="7" dur="500"/>
                                        <p:tgtEl>
                                          <p:spTgt spid="9222">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225"/>
                                        </p:tgtEl>
                                        <p:attrNameLst>
                                          <p:attrName>style.visibility</p:attrName>
                                        </p:attrNameLst>
                                      </p:cBhvr>
                                      <p:to>
                                        <p:strVal val="visible"/>
                                      </p:to>
                                    </p:set>
                                    <p:animEffect transition="in" filter="box(in)">
                                      <p:cBhvr>
                                        <p:cTn id="10" dur="500"/>
                                        <p:tgtEl>
                                          <p:spTgt spid="9225"/>
                                        </p:tgtEl>
                                      </p:cBhvr>
                                    </p:animEffec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23">
                                            <p:txEl>
                                              <p:pRg st="0" end="0"/>
                                            </p:txEl>
                                          </p:spTgt>
                                        </p:tgtEl>
                                        <p:attrNameLst>
                                          <p:attrName>style.visibility</p:attrName>
                                        </p:attrNameLst>
                                      </p:cBhvr>
                                      <p:to>
                                        <p:strVal val="visible"/>
                                      </p:to>
                                    </p:set>
                                    <p:animEffect transition="in" filter="checkerboard(across)">
                                      <p:cBhvr>
                                        <p:cTn id="17" dur="500"/>
                                        <p:tgtEl>
                                          <p:spTgt spid="92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3601</TotalTime>
  <Words>3671</Words>
  <Application>Microsoft Office PowerPoint</Application>
  <PresentationFormat>On-screen Show (4:3)</PresentationFormat>
  <Paragraphs>617</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Cambria Math</vt:lpstr>
      <vt:lpstr>Symbol</vt:lpstr>
      <vt:lpstr>UniversalMath1 BT</vt:lpstr>
      <vt:lpstr>Wingdings</vt:lpstr>
      <vt:lpstr>Thème Office</vt:lpstr>
      <vt:lpstr>Chapitre 3 Circuits Magnétiques</vt:lpstr>
      <vt:lpstr>Circuit magnétique</vt:lpstr>
      <vt:lpstr>Rappels et définitions </vt:lpstr>
      <vt:lpstr>Rappels et définitions </vt:lpstr>
      <vt:lpstr>Rappels et définitions </vt:lpstr>
      <vt:lpstr>Rappels et définitions </vt:lpstr>
      <vt:lpstr>Rappels et définitions </vt:lpstr>
      <vt:lpstr>Rappels et définitions </vt:lpstr>
      <vt:lpstr>Rappels et définitions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Circuit magnétique traversé par un flux variable – Pertes fer   </vt:lpstr>
      <vt:lpstr>  Circuit magnétique traversé par un flux variable – Pertes fer   </vt:lpstr>
      <vt:lpstr>  Circuit magnétique traversé par un flux variable – Pertes fer   </vt:lpstr>
      <vt:lpstr>  Circuit magnétique traversé par un flux variable – Pertes fer   </vt:lpstr>
      <vt:lpstr>  Circuit magnétique traversé par un flux variable – Pertes fer   </vt:lpstr>
      <vt:lpstr>  Circuit magnétique traversé par un flux variable – Pertes fer   </vt:lpstr>
      <vt:lpstr>  Circuit magnétique traversé par un flux variable – Pertes fer   </vt:lpstr>
      <vt:lpstr>  Circuit magnétique couplés – diverses inductances    </vt:lpstr>
      <vt:lpstr>  Circuit magnétique couplés – diverses inductances    </vt:lpstr>
      <vt:lpstr>  Circuit magnétique couplés – diverses inductances    </vt:lpstr>
      <vt:lpstr>  Circuit magnétique couplés – diverses inductances    </vt:lpstr>
      <vt:lpstr>  Circuit magnétique couplés – diverses inductances    </vt:lpstr>
      <vt:lpstr>  Circuit magnétique couplés – diverses inductances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Accent</dc:creator>
  <cp:lastModifiedBy>ali nejmi</cp:lastModifiedBy>
  <cp:revision>484</cp:revision>
  <dcterms:created xsi:type="dcterms:W3CDTF">2009-04-04T23:47:53Z</dcterms:created>
  <dcterms:modified xsi:type="dcterms:W3CDTF">2025-02-11T11:18:13Z</dcterms:modified>
</cp:coreProperties>
</file>