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324" r:id="rId2"/>
    <p:sldId id="257" r:id="rId3"/>
    <p:sldId id="350" r:id="rId4"/>
    <p:sldId id="292" r:id="rId5"/>
    <p:sldId id="293" r:id="rId6"/>
    <p:sldId id="352" r:id="rId7"/>
    <p:sldId id="353" r:id="rId8"/>
    <p:sldId id="356" r:id="rId9"/>
    <p:sldId id="295" r:id="rId10"/>
    <p:sldId id="351" r:id="rId11"/>
    <p:sldId id="296" r:id="rId12"/>
    <p:sldId id="298" r:id="rId13"/>
    <p:sldId id="297" r:id="rId14"/>
    <p:sldId id="299" r:id="rId15"/>
    <p:sldId id="300" r:id="rId16"/>
    <p:sldId id="301" r:id="rId17"/>
    <p:sldId id="303" r:id="rId18"/>
    <p:sldId id="302" r:id="rId19"/>
    <p:sldId id="304" r:id="rId20"/>
    <p:sldId id="354" r:id="rId21"/>
    <p:sldId id="305" r:id="rId22"/>
    <p:sldId id="357" r:id="rId23"/>
    <p:sldId id="306" r:id="rId24"/>
    <p:sldId id="325" r:id="rId25"/>
    <p:sldId id="326" r:id="rId26"/>
    <p:sldId id="327" r:id="rId27"/>
    <p:sldId id="358" r:id="rId28"/>
    <p:sldId id="361" r:id="rId29"/>
    <p:sldId id="359" r:id="rId30"/>
    <p:sldId id="329" r:id="rId31"/>
    <p:sldId id="330" r:id="rId32"/>
    <p:sldId id="340" r:id="rId33"/>
    <p:sldId id="331" r:id="rId34"/>
    <p:sldId id="341" r:id="rId35"/>
    <p:sldId id="332" r:id="rId36"/>
    <p:sldId id="362" r:id="rId37"/>
    <p:sldId id="333" r:id="rId38"/>
    <p:sldId id="342" r:id="rId39"/>
    <p:sldId id="363" r:id="rId40"/>
    <p:sldId id="334" r:id="rId41"/>
    <p:sldId id="343" r:id="rId42"/>
    <p:sldId id="335" r:id="rId43"/>
    <p:sldId id="344" r:id="rId44"/>
    <p:sldId id="336" r:id="rId45"/>
    <p:sldId id="364" r:id="rId46"/>
    <p:sldId id="345" r:id="rId47"/>
    <p:sldId id="337" r:id="rId48"/>
    <p:sldId id="346" r:id="rId49"/>
    <p:sldId id="338" r:id="rId50"/>
    <p:sldId id="347" r:id="rId51"/>
    <p:sldId id="339" r:id="rId52"/>
    <p:sldId id="316" r:id="rId53"/>
    <p:sldId id="317" r:id="rId54"/>
    <p:sldId id="319" r:id="rId55"/>
    <p:sldId id="348" r:id="rId56"/>
    <p:sldId id="320" r:id="rId5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7A9FE48-BFD5-4230-A91C-D44B5AE52999}" type="datetimeFigureOut">
              <a:rPr lang="fr-FR"/>
              <a:pPr>
                <a:defRPr/>
              </a:pPr>
              <a:t>07/06/2024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4C25F9B-6161-47C2-AD7F-3A663EDF7DC4}" type="slidenum">
              <a:rPr lang="fr-FR"/>
              <a:pPr>
                <a:defRPr/>
              </a:pPr>
              <a:t>‹#›</a:t>
            </a:fld>
            <a:endParaRPr 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47C361E-C505-47F0-8D25-174E0DB43BD5}" type="slidenum">
              <a:rPr lang="fr-FR" smtClean="0"/>
              <a:pPr fontAlgn="base">
                <a:spcBef>
                  <a:spcPct val="0"/>
                </a:spcBef>
                <a:spcAft>
                  <a:spcPct val="0"/>
                </a:spcAft>
                <a:defRPr/>
              </a:pPr>
              <a:t>1</a:t>
            </a:fld>
            <a:endParaRPr lang="fr-FR"/>
          </a:p>
        </p:txBody>
      </p:sp>
      <p:sp>
        <p:nvSpPr>
          <p:cNvPr id="245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45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fr-CH"/>
              <a:t>fdvcxfbvcxvvbcb</a:t>
            </a:r>
            <a:endParaRPr lang="fr-FR"/>
          </a:p>
        </p:txBody>
      </p:sp>
      <p:sp>
        <p:nvSpPr>
          <p:cNvPr id="2" name="Espace réservé du pied de page 1"/>
          <p:cNvSpPr>
            <a:spLocks noGrp="1"/>
          </p:cNvSpPr>
          <p:nvPr>
            <p:ph type="ftr" sz="quarter" idx="10"/>
          </p:nvPr>
        </p:nvSpPr>
        <p:spPr/>
        <p:txBody>
          <a:bodyPr/>
          <a:lstStyle/>
          <a:p>
            <a:pPr>
              <a:defRPr/>
            </a:pPr>
            <a:endParaRPr lang="fr-FR"/>
          </a:p>
        </p:txBody>
      </p:sp>
    </p:spTree>
    <p:extLst>
      <p:ext uri="{BB962C8B-B14F-4D97-AF65-F5344CB8AC3E}">
        <p14:creationId xmlns:p14="http://schemas.microsoft.com/office/powerpoint/2010/main" val="73274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pPr>
              <a:defRPr/>
            </a:pPr>
            <a:fld id="{14C25F9B-6161-47C2-AD7F-3A663EDF7DC4}" type="slidenum">
              <a:rPr lang="fr-FR" smtClean="0"/>
              <a:pPr>
                <a:defRPr/>
              </a:pPr>
              <a:t>7</a:t>
            </a:fld>
            <a:endParaRPr lang="fr-FR"/>
          </a:p>
        </p:txBody>
      </p:sp>
    </p:spTree>
    <p:extLst>
      <p:ext uri="{BB962C8B-B14F-4D97-AF65-F5344CB8AC3E}">
        <p14:creationId xmlns:p14="http://schemas.microsoft.com/office/powerpoint/2010/main" val="5387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pPr>
              <a:defRPr/>
            </a:pPr>
            <a:fld id="{14C25F9B-6161-47C2-AD7F-3A663EDF7DC4}" type="slidenum">
              <a:rPr lang="fr-FR" smtClean="0"/>
              <a:pPr>
                <a:defRPr/>
              </a:pPr>
              <a:t>8</a:t>
            </a:fld>
            <a:endParaRPr lang="fr-FR"/>
          </a:p>
        </p:txBody>
      </p:sp>
    </p:spTree>
    <p:extLst>
      <p:ext uri="{BB962C8B-B14F-4D97-AF65-F5344CB8AC3E}">
        <p14:creationId xmlns:p14="http://schemas.microsoft.com/office/powerpoint/2010/main" val="636874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lvl1pPr>
              <a:defRPr>
                <a:solidFill>
                  <a:schemeClr val="tx1"/>
                </a:solidFill>
              </a:defRPr>
            </a:lvl1pPr>
          </a:lstStyle>
          <a:p>
            <a:r>
              <a:rPr lang="fr-FR" dirty="0"/>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lvl1pPr>
              <a:defRPr/>
            </a:lvl1pPr>
          </a:lstStyle>
          <a:p>
            <a:pPr>
              <a:defRPr/>
            </a:pPr>
            <a:fld id="{E62BC910-F2C3-43A4-AB2B-E1D1FFB90173}" type="datetime1">
              <a:rPr lang="fr-FR" smtClean="0"/>
              <a:t>07/06/2024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106F2A55-0915-4E54-8B59-89D30F9358E5}" type="slidenum">
              <a:rPr lang="fr-FR"/>
              <a:pPr>
                <a:defRPr/>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9F8A30DB-4850-471C-9DA9-EC4C9CBE1246}" type="datetime1">
              <a:rPr lang="fr-FR" smtClean="0"/>
              <a:t>07/06/2024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BF6A4998-0382-42F3-9F9A-E541EE9CDD82}" type="slidenum">
              <a:rPr lang="fr-FR"/>
              <a:pPr>
                <a:defRPr/>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pPr>
              <a:defRPr/>
            </a:pPr>
            <a:fld id="{75AA6B4B-7588-4885-86B1-8443F50B3A66}" type="datetime1">
              <a:rPr lang="fr-FR" smtClean="0"/>
              <a:t>07/06/2024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43E0DB70-75B5-4CAF-A6E8-C0AC78C8484C}" type="slidenum">
              <a:rPr lang="fr-FR"/>
              <a:pPr>
                <a:defRPr/>
              </a:pPr>
              <a:t>‹#›</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3" name="Rectangle 2"/>
          <p:cNvSpPr>
            <a:spLocks noChangeArrowheads="1"/>
          </p:cNvSpPr>
          <p:nvPr/>
        </p:nvSpPr>
        <p:spPr bwMode="hidden">
          <a:xfrm>
            <a:off x="228600" y="17145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pic>
        <p:nvPicPr>
          <p:cNvPr id="4" name="Picture 3" descr="ANABNR2"/>
          <p:cNvPicPr>
            <a:picLocks noChangeAspect="1" noChangeArrowheads="1"/>
          </p:cNvPicPr>
          <p:nvPr/>
        </p:nvPicPr>
        <p:blipFill>
          <a:blip r:embed="rId2"/>
          <a:srcRect l="-900" t="-1314" r="-2" b="-36961"/>
          <a:stretch>
            <a:fillRect/>
          </a:stretch>
        </p:blipFill>
        <p:spPr bwMode="auto">
          <a:xfrm>
            <a:off x="428625" y="2303463"/>
            <a:ext cx="8458200" cy="1158875"/>
          </a:xfrm>
          <a:prstGeom prst="rect">
            <a:avLst/>
          </a:prstGeom>
          <a:noFill/>
          <a:ln w="9525">
            <a:noFill/>
            <a:miter lim="800000"/>
            <a:headEnd/>
            <a:tailEnd/>
          </a:ln>
        </p:spPr>
      </p:pic>
      <p:sp>
        <p:nvSpPr>
          <p:cNvPr id="5" name="Rectangle 4"/>
          <p:cNvSpPr>
            <a:spLocks noChangeArrowheads="1"/>
          </p:cNvSpPr>
          <p:nvPr/>
        </p:nvSpPr>
        <p:spPr bwMode="hidden">
          <a:xfrm>
            <a:off x="642938" y="2000250"/>
            <a:ext cx="304800" cy="990600"/>
          </a:xfrm>
          <a:prstGeom prst="rect">
            <a:avLst/>
          </a:prstGeom>
          <a:solidFill>
            <a:schemeClr val="accent2">
              <a:alpha val="50000"/>
            </a:schemeClr>
          </a:solidFill>
          <a:ln w="9525">
            <a:noFill/>
            <a:miter lim="800000"/>
            <a:headEnd/>
            <a:tailEnd/>
          </a:ln>
          <a:effectLst/>
        </p:spPr>
        <p:txBody>
          <a:bodyPr wrap="none" anchor="ctr"/>
          <a:lstStyle/>
          <a:p>
            <a:pPr algn="ctr" fontAlgn="auto">
              <a:spcBef>
                <a:spcPts val="0"/>
              </a:spcBef>
              <a:spcAft>
                <a:spcPts val="0"/>
              </a:spcAft>
              <a:defRPr/>
            </a:pPr>
            <a:endParaRPr lang="fr-FR">
              <a:latin typeface="+mn-lt"/>
              <a:cs typeface="+mn-cs"/>
            </a:endParaRPr>
          </a:p>
        </p:txBody>
      </p:sp>
      <p:sp>
        <p:nvSpPr>
          <p:cNvPr id="21510"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fr-FR"/>
              <a:t>Cliquez pour modifier le style des sous-titres du masque</a:t>
            </a:r>
          </a:p>
        </p:txBody>
      </p:sp>
      <p:sp>
        <p:nvSpPr>
          <p:cNvPr id="6" name="Rectangle 7"/>
          <p:cNvSpPr>
            <a:spLocks noGrp="1" noChangeArrowheads="1"/>
          </p:cNvSpPr>
          <p:nvPr>
            <p:ph type="dt" sz="half" idx="10"/>
          </p:nvPr>
        </p:nvSpPr>
        <p:spPr>
          <a:xfrm>
            <a:off x="685800" y="6324600"/>
            <a:ext cx="1905000" cy="457200"/>
          </a:xfrm>
        </p:spPr>
        <p:txBody>
          <a:bodyPr/>
          <a:lstStyle>
            <a:lvl1pPr>
              <a:defRPr/>
            </a:lvl1pPr>
          </a:lstStyle>
          <a:p>
            <a:pPr>
              <a:defRPr/>
            </a:pPr>
            <a:fld id="{5C01DBBA-A16B-482F-8493-CB3193C3C22E}" type="datetime1">
              <a:rPr lang="fr-FR" smtClean="0"/>
              <a:t>07/06/2024</a:t>
            </a:fld>
            <a:endParaRPr lang="fr-FR"/>
          </a:p>
        </p:txBody>
      </p:sp>
      <p:sp>
        <p:nvSpPr>
          <p:cNvPr id="7"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fr-FR"/>
          </a:p>
        </p:txBody>
      </p:sp>
      <p:sp>
        <p:nvSpPr>
          <p:cNvPr id="8" name="Rectangle 9"/>
          <p:cNvSpPr>
            <a:spLocks noGrp="1" noChangeArrowheads="1"/>
          </p:cNvSpPr>
          <p:nvPr>
            <p:ph type="sldNum" sz="quarter" idx="12"/>
          </p:nvPr>
        </p:nvSpPr>
        <p:spPr>
          <a:xfrm>
            <a:off x="6553200" y="6324600"/>
            <a:ext cx="1905000" cy="457200"/>
          </a:xfrm>
        </p:spPr>
        <p:txBody>
          <a:bodyPr/>
          <a:lstStyle>
            <a:lvl1pPr>
              <a:defRPr sz="1400"/>
            </a:lvl1pPr>
          </a:lstStyle>
          <a:p>
            <a:pPr>
              <a:defRPr/>
            </a:pPr>
            <a:fld id="{DFADA7E9-B8EC-470B-B02F-28717DEFB1A6}" type="slidenum">
              <a:rPr lang="fr-FR"/>
              <a:pPr>
                <a:defRPr/>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contenu 2"/>
          <p:cNvSpPr>
            <a:spLocks noGrp="1"/>
          </p:cNvSpPr>
          <p:nvPr>
            <p:ph idx="1"/>
          </p:nvPr>
        </p:nvSpPr>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10"/>
          </p:nvPr>
        </p:nvSpPr>
        <p:spPr/>
        <p:txBody>
          <a:bodyPr/>
          <a:lstStyle>
            <a:lvl1pPr>
              <a:defRPr/>
            </a:lvl1pPr>
          </a:lstStyle>
          <a:p>
            <a:pPr>
              <a:defRPr/>
            </a:pPr>
            <a:fld id="{52B82533-473E-4439-BB4D-203C5EE7488A}" type="datetime1">
              <a:rPr lang="fr-FR" smtClean="0"/>
              <a:t>07/06/2024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AE9C7FE-DF83-491E-B39F-BBA0A8CC0DFA}" type="slidenum">
              <a:rPr lang="fr-FR"/>
              <a:pPr>
                <a:defRPr/>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26F1CDEE-7905-4D78-A202-4CE7BEB41FC3}" type="datetime1">
              <a:rPr lang="fr-FR" smtClean="0"/>
              <a:t>07/06/2024</a:t>
            </a:fld>
            <a:endParaRPr lang="fr-FR"/>
          </a:p>
        </p:txBody>
      </p:sp>
      <p:sp>
        <p:nvSpPr>
          <p:cNvPr id="5" name="Espace réservé du pied de page 4"/>
          <p:cNvSpPr>
            <a:spLocks noGrp="1"/>
          </p:cNvSpPr>
          <p:nvPr>
            <p:ph type="ftr" sz="quarter" idx="11"/>
          </p:nvPr>
        </p:nvSpPr>
        <p:spPr/>
        <p:txBody>
          <a:bodyPr/>
          <a:lstStyle>
            <a:lvl1pPr>
              <a:defRPr/>
            </a:lvl1pPr>
          </a:lstStyle>
          <a:p>
            <a:pPr>
              <a:defRPr/>
            </a:pPr>
            <a:endParaRPr lang="fr-FR"/>
          </a:p>
        </p:txBody>
      </p:sp>
      <p:sp>
        <p:nvSpPr>
          <p:cNvPr id="6" name="Espace réservé du numéro de diapositive 5"/>
          <p:cNvSpPr>
            <a:spLocks noGrp="1"/>
          </p:cNvSpPr>
          <p:nvPr>
            <p:ph type="sldNum" sz="quarter" idx="12"/>
          </p:nvPr>
        </p:nvSpPr>
        <p:spPr/>
        <p:txBody>
          <a:bodyPr/>
          <a:lstStyle>
            <a:lvl1pPr>
              <a:defRPr/>
            </a:lvl1pPr>
          </a:lstStyle>
          <a:p>
            <a:pPr>
              <a:defRPr/>
            </a:pPr>
            <a:fld id="{D2696F96-7243-47E3-8C78-19ABD5B035B0}" type="slidenum">
              <a:rPr lang="fr-FR"/>
              <a:pPr>
                <a:defRPr/>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3"/>
          <p:cNvSpPr>
            <a:spLocks noGrp="1"/>
          </p:cNvSpPr>
          <p:nvPr>
            <p:ph type="dt" sz="half" idx="10"/>
          </p:nvPr>
        </p:nvSpPr>
        <p:spPr/>
        <p:txBody>
          <a:bodyPr/>
          <a:lstStyle>
            <a:lvl1pPr>
              <a:defRPr/>
            </a:lvl1pPr>
          </a:lstStyle>
          <a:p>
            <a:pPr>
              <a:defRPr/>
            </a:pPr>
            <a:fld id="{79FA66BC-EE69-434D-821F-E15D9EDE576E}" type="datetime1">
              <a:rPr lang="fr-FR" smtClean="0"/>
              <a:t>07/06/2024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232FBF29-ED8C-49A8-808A-6CE5A69DC5DD}" type="slidenum">
              <a:rPr lang="fr-FR"/>
              <a:pPr>
                <a:defRPr/>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3"/>
          <p:cNvSpPr>
            <a:spLocks noGrp="1"/>
          </p:cNvSpPr>
          <p:nvPr>
            <p:ph type="dt" sz="half" idx="10"/>
          </p:nvPr>
        </p:nvSpPr>
        <p:spPr/>
        <p:txBody>
          <a:bodyPr/>
          <a:lstStyle>
            <a:lvl1pPr>
              <a:defRPr/>
            </a:lvl1pPr>
          </a:lstStyle>
          <a:p>
            <a:pPr>
              <a:defRPr/>
            </a:pPr>
            <a:fld id="{49859A23-32BA-4EF8-BC6C-CD0EC54E9B72}" type="datetime1">
              <a:rPr lang="fr-FR" smtClean="0"/>
              <a:t>07/06/2024</a:t>
            </a:fld>
            <a:endParaRPr lang="fr-FR"/>
          </a:p>
        </p:txBody>
      </p:sp>
      <p:sp>
        <p:nvSpPr>
          <p:cNvPr id="8" name="Espace réservé du pied de page 4"/>
          <p:cNvSpPr>
            <a:spLocks noGrp="1"/>
          </p:cNvSpPr>
          <p:nvPr>
            <p:ph type="ftr" sz="quarter" idx="11"/>
          </p:nvPr>
        </p:nvSpPr>
        <p:spPr/>
        <p:txBody>
          <a:bodyPr/>
          <a:lstStyle>
            <a:lvl1pPr>
              <a:defRPr/>
            </a:lvl1pPr>
          </a:lstStyle>
          <a:p>
            <a:pPr>
              <a:defRPr/>
            </a:pPr>
            <a:endParaRPr lang="fr-FR"/>
          </a:p>
        </p:txBody>
      </p:sp>
      <p:sp>
        <p:nvSpPr>
          <p:cNvPr id="9" name="Espace réservé du numéro de diapositive 5"/>
          <p:cNvSpPr>
            <a:spLocks noGrp="1"/>
          </p:cNvSpPr>
          <p:nvPr>
            <p:ph type="sldNum" sz="quarter" idx="12"/>
          </p:nvPr>
        </p:nvSpPr>
        <p:spPr/>
        <p:txBody>
          <a:bodyPr/>
          <a:lstStyle>
            <a:lvl1pPr>
              <a:defRPr/>
            </a:lvl1pPr>
          </a:lstStyle>
          <a:p>
            <a:pPr>
              <a:defRPr/>
            </a:pPr>
            <a:fld id="{BD950598-B9B1-471B-9958-5D3B2FBABABC}" type="slidenum">
              <a:rPr lang="fr-FR"/>
              <a:pPr>
                <a:defRPr/>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tx1"/>
                </a:solidFill>
              </a:defRPr>
            </a:lvl1pPr>
          </a:lstStyle>
          <a:p>
            <a:r>
              <a:rPr lang="fr-FR" dirty="0"/>
              <a:t>Cliquez pour modifier le style du titre</a:t>
            </a:r>
          </a:p>
        </p:txBody>
      </p:sp>
      <p:sp>
        <p:nvSpPr>
          <p:cNvPr id="3" name="Espace réservé de la date 3"/>
          <p:cNvSpPr>
            <a:spLocks noGrp="1"/>
          </p:cNvSpPr>
          <p:nvPr>
            <p:ph type="dt" sz="half" idx="10"/>
          </p:nvPr>
        </p:nvSpPr>
        <p:spPr/>
        <p:txBody>
          <a:bodyPr/>
          <a:lstStyle>
            <a:lvl1pPr>
              <a:defRPr/>
            </a:lvl1pPr>
          </a:lstStyle>
          <a:p>
            <a:pPr>
              <a:defRPr/>
            </a:pPr>
            <a:fld id="{CB6FFB33-0975-4C34-8500-4A754F22F4A7}" type="datetime1">
              <a:rPr lang="fr-FR" smtClean="0"/>
              <a:t>07/06/2024</a:t>
            </a:fld>
            <a:endParaRPr lang="fr-FR"/>
          </a:p>
        </p:txBody>
      </p:sp>
      <p:sp>
        <p:nvSpPr>
          <p:cNvPr id="4" name="Espace réservé du pied de page 4"/>
          <p:cNvSpPr>
            <a:spLocks noGrp="1"/>
          </p:cNvSpPr>
          <p:nvPr>
            <p:ph type="ftr" sz="quarter" idx="11"/>
          </p:nvPr>
        </p:nvSpPr>
        <p:spPr/>
        <p:txBody>
          <a:bodyPr/>
          <a:lstStyle>
            <a:lvl1pPr>
              <a:defRPr/>
            </a:lvl1pPr>
          </a:lstStyle>
          <a:p>
            <a:pPr>
              <a:defRPr/>
            </a:pPr>
            <a:endParaRPr lang="fr-FR"/>
          </a:p>
        </p:txBody>
      </p:sp>
      <p:sp>
        <p:nvSpPr>
          <p:cNvPr id="5" name="Espace réservé du numéro de diapositive 5"/>
          <p:cNvSpPr>
            <a:spLocks noGrp="1"/>
          </p:cNvSpPr>
          <p:nvPr>
            <p:ph type="sldNum" sz="quarter" idx="12"/>
          </p:nvPr>
        </p:nvSpPr>
        <p:spPr/>
        <p:txBody>
          <a:bodyPr/>
          <a:lstStyle>
            <a:lvl1pPr>
              <a:defRPr/>
            </a:lvl1pPr>
          </a:lstStyle>
          <a:p>
            <a:pPr>
              <a:defRPr/>
            </a:pPr>
            <a:fld id="{EFF23DD3-81CE-472A-B943-7AB4ADD4D843}" type="slidenum">
              <a:rPr lang="fr-FR"/>
              <a:pPr>
                <a:defRPr/>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6A283AF8-EFE2-4D62-AD06-66656502E2EA}" type="datetime1">
              <a:rPr lang="fr-FR" smtClean="0"/>
              <a:t>07/06/2024</a:t>
            </a:fld>
            <a:endParaRPr lang="fr-FR"/>
          </a:p>
        </p:txBody>
      </p:sp>
      <p:sp>
        <p:nvSpPr>
          <p:cNvPr id="3" name="Espace réservé du pied de page 4"/>
          <p:cNvSpPr>
            <a:spLocks noGrp="1"/>
          </p:cNvSpPr>
          <p:nvPr>
            <p:ph type="ftr" sz="quarter" idx="11"/>
          </p:nvPr>
        </p:nvSpPr>
        <p:spPr/>
        <p:txBody>
          <a:bodyPr/>
          <a:lstStyle>
            <a:lvl1pPr>
              <a:defRPr/>
            </a:lvl1pPr>
          </a:lstStyle>
          <a:p>
            <a:pPr>
              <a:defRPr/>
            </a:pPr>
            <a:endParaRPr lang="fr-FR"/>
          </a:p>
        </p:txBody>
      </p:sp>
      <p:sp>
        <p:nvSpPr>
          <p:cNvPr id="4" name="Espace réservé du numéro de diapositive 5"/>
          <p:cNvSpPr>
            <a:spLocks noGrp="1"/>
          </p:cNvSpPr>
          <p:nvPr>
            <p:ph type="sldNum" sz="quarter" idx="12"/>
          </p:nvPr>
        </p:nvSpPr>
        <p:spPr/>
        <p:txBody>
          <a:bodyPr/>
          <a:lstStyle>
            <a:lvl1pPr>
              <a:defRPr/>
            </a:lvl1pPr>
          </a:lstStyle>
          <a:p>
            <a:pPr>
              <a:defRPr/>
            </a:pPr>
            <a:fld id="{66377636-E8D5-4B69-AB50-8C111F0A897D}" type="slidenum">
              <a:rPr lang="fr-FR"/>
              <a:pPr>
                <a:defRPr/>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46EE0CB7-9E4A-4167-9616-CEA85E23EBED}" type="datetime1">
              <a:rPr lang="fr-FR" smtClean="0"/>
              <a:t>07/06/2024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429F93D7-1D3D-4749-84B4-F5CDD5F87623}" type="slidenum">
              <a:rPr lang="fr-FR"/>
              <a:pPr>
                <a:defRPr/>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EDCBAB2-3CB5-45DD-B7A9-AFE55CFB97FC}" type="datetime1">
              <a:rPr lang="fr-FR" smtClean="0"/>
              <a:t>07/06/2024</a:t>
            </a:fld>
            <a:endParaRPr lang="fr-FR"/>
          </a:p>
        </p:txBody>
      </p:sp>
      <p:sp>
        <p:nvSpPr>
          <p:cNvPr id="6" name="Espace réservé du pied de page 4"/>
          <p:cNvSpPr>
            <a:spLocks noGrp="1"/>
          </p:cNvSpPr>
          <p:nvPr>
            <p:ph type="ftr" sz="quarter" idx="11"/>
          </p:nvPr>
        </p:nvSpPr>
        <p:spPr/>
        <p:txBody>
          <a:bodyPr/>
          <a:lstStyle>
            <a:lvl1pPr>
              <a:defRPr/>
            </a:lvl1pPr>
          </a:lstStyle>
          <a:p>
            <a:pPr>
              <a:defRPr/>
            </a:pPr>
            <a:endParaRPr lang="fr-FR"/>
          </a:p>
        </p:txBody>
      </p:sp>
      <p:sp>
        <p:nvSpPr>
          <p:cNvPr id="7" name="Espace réservé du numéro de diapositive 5"/>
          <p:cNvSpPr>
            <a:spLocks noGrp="1"/>
          </p:cNvSpPr>
          <p:nvPr>
            <p:ph type="sldNum" sz="quarter" idx="12"/>
          </p:nvPr>
        </p:nvSpPr>
        <p:spPr/>
        <p:txBody>
          <a:bodyPr/>
          <a:lstStyle>
            <a:lvl1pPr>
              <a:defRPr/>
            </a:lvl1pPr>
          </a:lstStyle>
          <a:p>
            <a:pPr>
              <a:defRPr/>
            </a:pPr>
            <a:fld id="{0E596169-8ED4-4EDD-ABB1-7B2209C4A0A0}" type="slidenum">
              <a:rPr lang="fr-FR"/>
              <a:pPr>
                <a:defRPr/>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dirty="0"/>
              <a:t>Cliquez pour modifier le style du titre</a:t>
            </a:r>
          </a:p>
        </p:txBody>
      </p:sp>
      <p:sp>
        <p:nvSpPr>
          <p:cNvPr id="1027" name="Espace réservé du texte 2"/>
          <p:cNvSpPr>
            <a:spLocks noGrp="1"/>
          </p:cNvSpPr>
          <p:nvPr>
            <p:ph type="body" idx="1"/>
          </p:nvPr>
        </p:nvSpPr>
        <p:spPr bwMode="auto">
          <a:xfrm>
            <a:off x="1115616" y="1600200"/>
            <a:ext cx="68407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1B43687-314D-4611-8712-B6C760D00886}" type="datetime1">
              <a:rPr lang="fr-FR" smtClean="0"/>
              <a:t>07/06/2024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F054E3C-B4E7-4430-B4FD-143E9C02BFBC}" type="slidenum">
              <a:rPr lang="fr-FR"/>
              <a:pPr>
                <a:defRPr/>
              </a:pPr>
              <a:t>‹#›</a:t>
            </a:fld>
            <a:endParaRPr lang="fr-F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428359" y="3429000"/>
            <a:ext cx="8024812" cy="1135062"/>
          </a:xfrm>
        </p:spPr>
        <p:txBody>
          <a:bodyPr/>
          <a:lstStyle/>
          <a:p>
            <a:pPr eaLnBrk="1" hangingPunct="1"/>
            <a:r>
              <a:rPr lang="fr-FR" sz="3000" b="1" dirty="0"/>
              <a:t>Chapitre 4</a:t>
            </a:r>
            <a:br>
              <a:rPr lang="fr-FR" sz="3000" b="1" dirty="0"/>
            </a:br>
            <a:r>
              <a:rPr lang="fr-FR" sz="3200" b="1" dirty="0"/>
              <a:t>Transformateur monophasé</a:t>
            </a:r>
            <a:endParaRPr lang="fr-FR" sz="3000" b="1" dirty="0"/>
          </a:p>
        </p:txBody>
      </p:sp>
      <p:sp>
        <p:nvSpPr>
          <p:cNvPr id="3" name="Rectangle 2"/>
          <p:cNvSpPr txBox="1">
            <a:spLocks noChangeArrowheads="1"/>
          </p:cNvSpPr>
          <p:nvPr/>
        </p:nvSpPr>
        <p:spPr bwMode="auto">
          <a:xfrm>
            <a:off x="559594" y="1554410"/>
            <a:ext cx="8024812" cy="1135062"/>
          </a:xfrm>
          <a:prstGeom prst="rect">
            <a:avLst/>
          </a:prstGeom>
          <a:solidFill>
            <a:schemeClr val="accent6">
              <a:lumMod val="60000"/>
              <a:lumOff val="40000"/>
            </a:schemeClr>
          </a:solid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fr-FR" sz="4000" b="1" dirty="0"/>
              <a:t>ELECTROTECHNIQUE</a:t>
            </a:r>
          </a:p>
          <a:p>
            <a:pPr eaLnBrk="1" hangingPunct="1"/>
            <a:r>
              <a:rPr lang="fr-FR" sz="4000" b="1" dirty="0"/>
              <a:t>GE_GM</a:t>
            </a:r>
          </a:p>
        </p:txBody>
      </p:sp>
      <p:sp>
        <p:nvSpPr>
          <p:cNvPr id="7" name="ZoneTexte 6"/>
          <p:cNvSpPr txBox="1"/>
          <p:nvPr/>
        </p:nvSpPr>
        <p:spPr>
          <a:xfrm>
            <a:off x="5292080" y="5373216"/>
            <a:ext cx="2304256" cy="369332"/>
          </a:xfrm>
          <a:prstGeom prst="rect">
            <a:avLst/>
          </a:prstGeom>
          <a:noFill/>
        </p:spPr>
        <p:txBody>
          <a:bodyPr wrap="square" rtlCol="0">
            <a:spAutoFit/>
          </a:bodyPr>
          <a:lstStyle/>
          <a:p>
            <a:r>
              <a:rPr lang="fr-FR" dirty="0"/>
              <a:t>Prof Ali NEJMI</a:t>
            </a:r>
          </a:p>
        </p:txBody>
      </p:sp>
      <p:sp>
        <p:nvSpPr>
          <p:cNvPr id="9" name="ZoneTexte 8"/>
          <p:cNvSpPr txBox="1"/>
          <p:nvPr/>
        </p:nvSpPr>
        <p:spPr>
          <a:xfrm>
            <a:off x="435178" y="495722"/>
            <a:ext cx="2689022" cy="461665"/>
          </a:xfrm>
          <a:prstGeom prst="rect">
            <a:avLst/>
          </a:prstGeom>
          <a:noFill/>
        </p:spPr>
        <p:txBody>
          <a:bodyPr wrap="square" rtlCol="0">
            <a:spAutoFit/>
          </a:bodyPr>
          <a:lstStyle/>
          <a:p>
            <a:r>
              <a:rPr lang="fr-FR" sz="1200" dirty="0"/>
              <a:t>Université Sultan Moulay Slimane</a:t>
            </a:r>
          </a:p>
          <a:p>
            <a:r>
              <a:rPr lang="fr-FR" sz="1200" dirty="0"/>
              <a:t>Faculté des Sciences et Techniques</a:t>
            </a:r>
          </a:p>
        </p:txBody>
      </p:sp>
    </p:spTree>
    <p:extLst>
      <p:ext uri="{BB962C8B-B14F-4D97-AF65-F5344CB8AC3E}">
        <p14:creationId xmlns:p14="http://schemas.microsoft.com/office/powerpoint/2010/main" val="27156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14" name="Text Box 4"/>
          <p:cNvSpPr txBox="1">
            <a:spLocks noChangeArrowheads="1"/>
          </p:cNvSpPr>
          <p:nvPr/>
        </p:nvSpPr>
        <p:spPr bwMode="auto">
          <a:xfrm>
            <a:off x="644525" y="1484784"/>
            <a:ext cx="7488832" cy="4895850"/>
          </a:xfrm>
          <a:prstGeom prst="rect">
            <a:avLst/>
          </a:prstGeom>
          <a:noFill/>
          <a:ln w="9525">
            <a:noFill/>
            <a:miter lim="800000"/>
            <a:headEnd/>
            <a:tailEnd/>
          </a:ln>
        </p:spPr>
        <p:txBody>
          <a:bodyPr/>
          <a:lstStyle/>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Si u</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&lt;u</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 →I</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 &gt;I</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 le transformateur est alors:</a:t>
            </a:r>
          </a:p>
          <a:p>
            <a:pPr algn="just"/>
            <a:endParaRPr lang="fr-FR" sz="1700" dirty="0">
              <a:latin typeface="Arial" panose="020B0604020202020204" pitchFamily="34" charset="0"/>
              <a:cs typeface="Arial" panose="020B0604020202020204" pitchFamily="34" charset="0"/>
            </a:endParaRPr>
          </a:p>
          <a:p>
            <a:pPr lvl="1" algn="just">
              <a:buFontTx/>
              <a:buChar char="•"/>
            </a:pPr>
            <a:r>
              <a:rPr lang="fr-FR" sz="1700" dirty="0">
                <a:latin typeface="Arial" panose="020B0604020202020204" pitchFamily="34" charset="0"/>
                <a:cs typeface="Arial" panose="020B0604020202020204" pitchFamily="34" charset="0"/>
              </a:rPr>
              <a:t> abaisseur de tension </a:t>
            </a:r>
          </a:p>
          <a:p>
            <a:pPr lvl="1" algn="just">
              <a:buFontTx/>
              <a:buChar char="•"/>
            </a:pPr>
            <a:r>
              <a:rPr lang="fr-FR" sz="1700" dirty="0">
                <a:latin typeface="Arial" panose="020B0604020202020204" pitchFamily="34" charset="0"/>
                <a:cs typeface="Arial" panose="020B0604020202020204" pitchFamily="34" charset="0"/>
              </a:rPr>
              <a:t> élévateur de courant</a:t>
            </a:r>
          </a:p>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C’est le cas des transformateurs de soudure qui débitent, au secondaire, un courant très intense (2000A par exemple), alors que le secteur alimentant le primaire ne peut fournir que quelques dizaines d’ampères (20A par exemple).</a:t>
            </a: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77844D57-43DD-46BE-99C6-4599C2599F94}"/>
              </a:ext>
            </a:extLst>
          </p:cNvPr>
          <p:cNvGrpSpPr/>
          <p:nvPr/>
        </p:nvGrpSpPr>
        <p:grpSpPr>
          <a:xfrm>
            <a:off x="2197432" y="4149080"/>
            <a:ext cx="4749135" cy="2353529"/>
            <a:chOff x="4427984" y="1844824"/>
            <a:chExt cx="4749135" cy="2353529"/>
          </a:xfrm>
        </p:grpSpPr>
        <p:grpSp>
          <p:nvGrpSpPr>
            <p:cNvPr id="7" name="Group 6">
              <a:extLst>
                <a:ext uri="{FF2B5EF4-FFF2-40B4-BE49-F238E27FC236}">
                  <a16:creationId xmlns:a16="http://schemas.microsoft.com/office/drawing/2014/main" id="{D22B0894-EC5A-4F54-85C4-CB8935553CC1}"/>
                </a:ext>
              </a:extLst>
            </p:cNvPr>
            <p:cNvGrpSpPr/>
            <p:nvPr/>
          </p:nvGrpSpPr>
          <p:grpSpPr>
            <a:xfrm>
              <a:off x="4427984" y="1844824"/>
              <a:ext cx="4749135" cy="2353529"/>
              <a:chOff x="4273809" y="1844824"/>
              <a:chExt cx="4749135" cy="2353529"/>
            </a:xfrm>
          </p:grpSpPr>
          <p:pic>
            <p:nvPicPr>
              <p:cNvPr id="9" name="Picture 8">
                <a:extLst>
                  <a:ext uri="{FF2B5EF4-FFF2-40B4-BE49-F238E27FC236}">
                    <a16:creationId xmlns:a16="http://schemas.microsoft.com/office/drawing/2014/main" id="{95D50BBE-20E0-4BDC-9871-CCFF6542E7B0}"/>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10" name="Rectangle 9">
                <a:extLst>
                  <a:ext uri="{FF2B5EF4-FFF2-40B4-BE49-F238E27FC236}">
                    <a16:creationId xmlns:a16="http://schemas.microsoft.com/office/drawing/2014/main" id="{7D36ADB1-4AAA-49A9-B501-3D81543FA1A1}"/>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11" name="Rectangle 10">
                <a:extLst>
                  <a:ext uri="{FF2B5EF4-FFF2-40B4-BE49-F238E27FC236}">
                    <a16:creationId xmlns:a16="http://schemas.microsoft.com/office/drawing/2014/main" id="{D4B863D2-46F2-4E89-A6EC-9CB621AEFC84}"/>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12" name="Straight Arrow Connector 11">
                <a:extLst>
                  <a:ext uri="{FF2B5EF4-FFF2-40B4-BE49-F238E27FC236}">
                    <a16:creationId xmlns:a16="http://schemas.microsoft.com/office/drawing/2014/main" id="{7F8F019A-C2FD-4D74-9E8A-FF1C9A08C1A5}"/>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30B3E67-A547-4C48-A285-2313D839EFC7}"/>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37D80635-3F38-45B8-B236-A6F4D7A5E96E}"/>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16" name="Rectangle 15">
                <a:extLst>
                  <a:ext uri="{FF2B5EF4-FFF2-40B4-BE49-F238E27FC236}">
                    <a16:creationId xmlns:a16="http://schemas.microsoft.com/office/drawing/2014/main" id="{FAE000B7-3B8D-4503-B283-CDE7B91B4177}"/>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8" name="Straight Arrow Connector 7">
              <a:extLst>
                <a:ext uri="{FF2B5EF4-FFF2-40B4-BE49-F238E27FC236}">
                  <a16:creationId xmlns:a16="http://schemas.microsoft.com/office/drawing/2014/main" id="{6E38266A-5DE4-47A8-804F-E33D88AC85E2}"/>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10</a:t>
            </a:fld>
            <a:endParaRPr lang="fr-FR"/>
          </a:p>
        </p:txBody>
      </p:sp>
    </p:spTree>
    <p:extLst>
      <p:ext uri="{BB962C8B-B14F-4D97-AF65-F5344CB8AC3E}">
        <p14:creationId xmlns:p14="http://schemas.microsoft.com/office/powerpoint/2010/main" val="1954026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animEffect transition="in" filter="checkerboard(across)">
                                      <p:cBhvr>
                                        <p:cTn id="7" dur="500"/>
                                        <p:tgtEl>
                                          <p:spTgt spid="1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checkerboard(across)">
                                      <p:cBhvr>
                                        <p:cTn id="10" dur="500"/>
                                        <p:tgtEl>
                                          <p:spTgt spid="14">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animEffect transition="in" filter="checkerboard(across)">
                                      <p:cBhvr>
                                        <p:cTn id="13" dur="500"/>
                                        <p:tgtEl>
                                          <p:spTgt spid="14">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
                                            <p:txEl>
                                              <p:pRg st="6" end="6"/>
                                            </p:txEl>
                                          </p:spTgt>
                                        </p:tgtEl>
                                        <p:attrNameLst>
                                          <p:attrName>style.visibility</p:attrName>
                                        </p:attrNameLst>
                                      </p:cBhvr>
                                      <p:to>
                                        <p:strVal val="visible"/>
                                      </p:to>
                                    </p:set>
                                    <p:animEffect transition="in" filter="checkerboard(across)">
                                      <p:cBhvr>
                                        <p:cTn id="16" dur="500"/>
                                        <p:tgtEl>
                                          <p:spTgt spid="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600" b="1" dirty="0"/>
              <a:t> II- </a:t>
            </a:r>
            <a:r>
              <a:rPr lang="fr-FR" sz="3400" b="1" dirty="0"/>
              <a:t>Convention de signe</a:t>
            </a:r>
            <a:br>
              <a:rPr lang="fr-FR" sz="3400" b="1" dirty="0"/>
            </a:br>
            <a:r>
              <a:rPr lang="fr-FR" sz="3400" b="1" i="1" dirty="0"/>
              <a:t> </a:t>
            </a:r>
            <a:endParaRPr lang="fr-FR" sz="3400" b="1" dirty="0"/>
          </a:p>
        </p:txBody>
      </p:sp>
      <p:sp>
        <p:nvSpPr>
          <p:cNvPr id="31" name="Rectangle 3"/>
          <p:cNvSpPr txBox="1">
            <a:spLocks noChangeArrowheads="1"/>
          </p:cNvSpPr>
          <p:nvPr/>
        </p:nvSpPr>
        <p:spPr bwMode="auto">
          <a:xfrm>
            <a:off x="755576" y="1476376"/>
            <a:ext cx="7488832" cy="2592387"/>
          </a:xfrm>
          <a:prstGeom prst="rect">
            <a:avLst/>
          </a:prstGeom>
          <a:noFill/>
          <a:ln w="9525">
            <a:noFill/>
            <a:miter lim="800000"/>
            <a:headEnd/>
            <a:tailEnd/>
          </a:ln>
        </p:spPr>
        <p:txBody>
          <a:bodyPr/>
          <a:lstStyle/>
          <a:p>
            <a:pPr marL="285750" indent="-285750" algn="just">
              <a:spcBef>
                <a:spcPct val="20000"/>
              </a:spcBef>
              <a:buFont typeface="Arial" panose="020B0604020202020204" pitchFamily="34" charset="0"/>
              <a:buChar char="•"/>
              <a:defRPr/>
            </a:pPr>
            <a:r>
              <a:rPr lang="fr-FR" dirty="0">
                <a:latin typeface="+mj-lt"/>
                <a:cs typeface="+mn-cs"/>
              </a:rPr>
              <a:t>On choisit un sens positif pour les lignes d’induction </a:t>
            </a:r>
            <a:r>
              <a:rPr lang="el-GR" dirty="0">
                <a:latin typeface="+mj-lt"/>
                <a:cs typeface="+mn-cs"/>
              </a:rPr>
              <a:t>φ</a:t>
            </a:r>
            <a:endParaRPr lang="fr-FR" dirty="0">
              <a:latin typeface="+mj-lt"/>
              <a:cs typeface="+mn-cs"/>
            </a:endParaRPr>
          </a:p>
          <a:p>
            <a:pPr marL="285750" indent="-285750" algn="just">
              <a:spcBef>
                <a:spcPct val="20000"/>
              </a:spcBef>
              <a:buFont typeface="Arial" panose="020B0604020202020204" pitchFamily="34" charset="0"/>
              <a:buChar char="•"/>
              <a:defRPr/>
            </a:pPr>
            <a:r>
              <a:rPr lang="fr-FR" dirty="0">
                <a:latin typeface="+mj-lt"/>
                <a:cs typeface="+mn-cs"/>
              </a:rPr>
              <a:t>On en déduit d’après la règle du tire-bouchon le sens positif des courants primaire et secondaire.</a:t>
            </a:r>
          </a:p>
          <a:p>
            <a:pPr marL="285750" indent="-285750" algn="just">
              <a:spcBef>
                <a:spcPct val="20000"/>
              </a:spcBef>
              <a:buFont typeface="Arial" panose="020B0604020202020204" pitchFamily="34" charset="0"/>
              <a:buChar char="•"/>
              <a:defRPr/>
            </a:pPr>
            <a:r>
              <a:rPr lang="fr-FR" dirty="0">
                <a:latin typeface="+mj-lt"/>
                <a:cs typeface="+mn-cs"/>
              </a:rPr>
              <a:t>Le sens positif des tensions est défini en adoptant la convention « récepteur » pour le primaire et le générateur pour le secondaire </a:t>
            </a:r>
          </a:p>
          <a:p>
            <a:pPr marL="285750" indent="-285750" algn="just">
              <a:spcBef>
                <a:spcPct val="20000"/>
              </a:spcBef>
              <a:buFont typeface="Arial" panose="020B0604020202020204" pitchFamily="34" charset="0"/>
              <a:buChar char="•"/>
              <a:defRPr/>
            </a:pPr>
            <a:r>
              <a:rPr lang="fr-FR" dirty="0">
                <a:latin typeface="+mj-lt"/>
                <a:cs typeface="+mn-cs"/>
              </a:rPr>
              <a:t>Les </a:t>
            </a:r>
            <a:r>
              <a:rPr lang="fr-FR" dirty="0" err="1">
                <a:latin typeface="+mj-lt"/>
                <a:cs typeface="+mn-cs"/>
              </a:rPr>
              <a:t>f.e.m</a:t>
            </a:r>
            <a:r>
              <a:rPr lang="fr-FR" dirty="0">
                <a:latin typeface="+mj-lt"/>
                <a:cs typeface="+mn-cs"/>
              </a:rPr>
              <a:t> e</a:t>
            </a:r>
            <a:r>
              <a:rPr lang="fr-FR" baseline="-25000" dirty="0">
                <a:latin typeface="+mj-lt"/>
                <a:cs typeface="+mn-cs"/>
              </a:rPr>
              <a:t>1</a:t>
            </a:r>
            <a:r>
              <a:rPr lang="fr-FR" dirty="0">
                <a:latin typeface="+mj-lt"/>
                <a:cs typeface="+mn-cs"/>
              </a:rPr>
              <a:t> et e</a:t>
            </a:r>
            <a:r>
              <a:rPr lang="fr-FR" baseline="-25000" dirty="0">
                <a:latin typeface="+mj-lt"/>
                <a:cs typeface="+mn-cs"/>
              </a:rPr>
              <a:t>2</a:t>
            </a:r>
            <a:r>
              <a:rPr lang="fr-FR" dirty="0">
                <a:latin typeface="+mj-lt"/>
                <a:cs typeface="+mn-cs"/>
              </a:rPr>
              <a:t> induites dans les enroulements primaire et secondaire sont orientées respectivement dans le même sens que i</a:t>
            </a:r>
            <a:r>
              <a:rPr lang="fr-FR" baseline="-25000" dirty="0">
                <a:latin typeface="+mj-lt"/>
                <a:cs typeface="+mn-cs"/>
              </a:rPr>
              <a:t>1</a:t>
            </a:r>
            <a:r>
              <a:rPr lang="fr-FR" dirty="0">
                <a:latin typeface="+mj-lt"/>
                <a:cs typeface="+mn-cs"/>
              </a:rPr>
              <a:t> et i </a:t>
            </a:r>
            <a:r>
              <a:rPr lang="fr-FR" baseline="-25000" dirty="0">
                <a:latin typeface="+mj-lt"/>
                <a:cs typeface="+mn-cs"/>
              </a:rPr>
              <a:t>2</a:t>
            </a:r>
          </a:p>
          <a:p>
            <a:pPr marL="342900" indent="-342900" algn="just">
              <a:spcBef>
                <a:spcPct val="20000"/>
              </a:spcBef>
              <a:buFont typeface="Arial" pitchFamily="34" charset="0"/>
              <a:buChar char="•"/>
              <a:defRPr/>
            </a:pPr>
            <a:endParaRPr lang="fr-FR" dirty="0">
              <a:latin typeface="+mj-lt"/>
              <a:cs typeface="+mn-cs"/>
            </a:endParaRPr>
          </a:p>
          <a:p>
            <a:pPr marL="342900" indent="-342900" algn="just">
              <a:spcBef>
                <a:spcPct val="20000"/>
              </a:spcBef>
              <a:buFont typeface="Arial" pitchFamily="34" charset="0"/>
              <a:buChar char="•"/>
              <a:defRPr/>
            </a:pPr>
            <a:endParaRPr lang="el-GR" dirty="0">
              <a:latin typeface="+mj-lt"/>
              <a:cs typeface="+mn-cs"/>
            </a:endParaRPr>
          </a:p>
        </p:txBody>
      </p:sp>
      <p:grpSp>
        <p:nvGrpSpPr>
          <p:cNvPr id="4" name="Group 3">
            <a:extLst>
              <a:ext uri="{FF2B5EF4-FFF2-40B4-BE49-F238E27FC236}">
                <a16:creationId xmlns:a16="http://schemas.microsoft.com/office/drawing/2014/main" id="{73816621-9DD2-4130-9859-DC72742925F9}"/>
              </a:ext>
            </a:extLst>
          </p:cNvPr>
          <p:cNvGrpSpPr/>
          <p:nvPr/>
        </p:nvGrpSpPr>
        <p:grpSpPr>
          <a:xfrm>
            <a:off x="2125424" y="4068763"/>
            <a:ext cx="4749135" cy="2353529"/>
            <a:chOff x="2197432" y="4293096"/>
            <a:chExt cx="4749135" cy="2353529"/>
          </a:xfrm>
        </p:grpSpPr>
        <p:grpSp>
          <p:nvGrpSpPr>
            <p:cNvPr id="12" name="Group 11">
              <a:extLst>
                <a:ext uri="{FF2B5EF4-FFF2-40B4-BE49-F238E27FC236}">
                  <a16:creationId xmlns:a16="http://schemas.microsoft.com/office/drawing/2014/main" id="{AD780E46-D18A-47F5-BF4B-BB5E5AC3C647}"/>
                </a:ext>
              </a:extLst>
            </p:cNvPr>
            <p:cNvGrpSpPr/>
            <p:nvPr/>
          </p:nvGrpSpPr>
          <p:grpSpPr>
            <a:xfrm>
              <a:off x="2197432" y="4293096"/>
              <a:ext cx="4749135" cy="2353529"/>
              <a:chOff x="4427984" y="1844824"/>
              <a:chExt cx="4749135" cy="2353529"/>
            </a:xfrm>
          </p:grpSpPr>
          <p:grpSp>
            <p:nvGrpSpPr>
              <p:cNvPr id="13" name="Group 12">
                <a:extLst>
                  <a:ext uri="{FF2B5EF4-FFF2-40B4-BE49-F238E27FC236}">
                    <a16:creationId xmlns:a16="http://schemas.microsoft.com/office/drawing/2014/main" id="{911226C4-14FA-42E6-8E77-482E9DF3BECB}"/>
                  </a:ext>
                </a:extLst>
              </p:cNvPr>
              <p:cNvGrpSpPr/>
              <p:nvPr/>
            </p:nvGrpSpPr>
            <p:grpSpPr>
              <a:xfrm>
                <a:off x="4427984" y="1844824"/>
                <a:ext cx="4749135" cy="2353529"/>
                <a:chOff x="4273809" y="1844824"/>
                <a:chExt cx="4749135" cy="2353529"/>
              </a:xfrm>
            </p:grpSpPr>
            <p:pic>
              <p:nvPicPr>
                <p:cNvPr id="15" name="Picture 14">
                  <a:extLst>
                    <a:ext uri="{FF2B5EF4-FFF2-40B4-BE49-F238E27FC236}">
                      <a16:creationId xmlns:a16="http://schemas.microsoft.com/office/drawing/2014/main" id="{B86DA9E6-77C6-4621-A68D-B0B923952CFC}"/>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16" name="Rectangle 15">
                  <a:extLst>
                    <a:ext uri="{FF2B5EF4-FFF2-40B4-BE49-F238E27FC236}">
                      <a16:creationId xmlns:a16="http://schemas.microsoft.com/office/drawing/2014/main" id="{E7AF3EE4-5F70-4CC1-A004-EAFC53F63705}"/>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17" name="Rectangle 16">
                  <a:extLst>
                    <a:ext uri="{FF2B5EF4-FFF2-40B4-BE49-F238E27FC236}">
                      <a16:creationId xmlns:a16="http://schemas.microsoft.com/office/drawing/2014/main" id="{D5B8FF71-93E7-4273-A900-DC19D8B5CF0A}"/>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18" name="Straight Arrow Connector 17">
                  <a:extLst>
                    <a:ext uri="{FF2B5EF4-FFF2-40B4-BE49-F238E27FC236}">
                      <a16:creationId xmlns:a16="http://schemas.microsoft.com/office/drawing/2014/main" id="{9E07AE7C-F352-4041-989B-18C1132FBEB0}"/>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4CCFE22-B156-413A-BE89-B7DAD3199114}"/>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DFFB0A3D-0641-47C2-A382-9DACBF97B9B9}"/>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21" name="Rectangle 20">
                  <a:extLst>
                    <a:ext uri="{FF2B5EF4-FFF2-40B4-BE49-F238E27FC236}">
                      <a16:creationId xmlns:a16="http://schemas.microsoft.com/office/drawing/2014/main" id="{9728997F-6A13-475F-92F9-6A403054AB6F}"/>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14" name="Straight Arrow Connector 13">
                <a:extLst>
                  <a:ext uri="{FF2B5EF4-FFF2-40B4-BE49-F238E27FC236}">
                    <a16:creationId xmlns:a16="http://schemas.microsoft.com/office/drawing/2014/main" id="{861CC468-22BD-4322-A9DA-4D40AA82EE6B}"/>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22970473-B2F9-415D-997A-7D884FE6F3C3}"/>
                </a:ext>
              </a:extLst>
            </p:cNvPr>
            <p:cNvSpPr/>
            <p:nvPr/>
          </p:nvSpPr>
          <p:spPr>
            <a:xfrm>
              <a:off x="3347864" y="5469860"/>
              <a:ext cx="320916" cy="263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97CBE0E3-2194-48AE-8306-57A606081C49}"/>
                </a:ext>
              </a:extLst>
            </p:cNvPr>
            <p:cNvSpPr/>
            <p:nvPr/>
          </p:nvSpPr>
          <p:spPr>
            <a:xfrm>
              <a:off x="5677537" y="5487914"/>
              <a:ext cx="320916" cy="2633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29" name="Group 11">
              <a:extLst>
                <a:ext uri="{FF2B5EF4-FFF2-40B4-BE49-F238E27FC236}">
                  <a16:creationId xmlns:a16="http://schemas.microsoft.com/office/drawing/2014/main" id="{F5132165-657A-43E8-B3C0-864783168506}"/>
                </a:ext>
              </a:extLst>
            </p:cNvPr>
            <p:cNvGrpSpPr>
              <a:grpSpLocks/>
            </p:cNvGrpSpPr>
            <p:nvPr/>
          </p:nvGrpSpPr>
          <p:grpSpPr bwMode="auto">
            <a:xfrm>
              <a:off x="3235565" y="5374425"/>
              <a:ext cx="2933701" cy="520700"/>
              <a:chOff x="1715" y="2761"/>
              <a:chExt cx="1848" cy="328"/>
            </a:xfrm>
          </p:grpSpPr>
          <p:sp>
            <p:nvSpPr>
              <p:cNvPr id="30" name="Line 6">
                <a:extLst>
                  <a:ext uri="{FF2B5EF4-FFF2-40B4-BE49-F238E27FC236}">
                    <a16:creationId xmlns:a16="http://schemas.microsoft.com/office/drawing/2014/main" id="{3D59C239-15F6-4C2B-B0AE-3AF6DC2E09D1}"/>
                  </a:ext>
                </a:extLst>
              </p:cNvPr>
              <p:cNvSpPr>
                <a:spLocks noChangeShapeType="1"/>
              </p:cNvSpPr>
              <p:nvPr/>
            </p:nvSpPr>
            <p:spPr bwMode="auto">
              <a:xfrm>
                <a:off x="1910" y="2772"/>
                <a:ext cx="0" cy="317"/>
              </a:xfrm>
              <a:prstGeom prst="line">
                <a:avLst/>
              </a:prstGeom>
              <a:noFill/>
              <a:ln w="9525">
                <a:solidFill>
                  <a:schemeClr val="tx1"/>
                </a:solidFill>
                <a:round/>
                <a:headEnd/>
                <a:tailEnd type="triangle" w="med" len="med"/>
              </a:ln>
            </p:spPr>
            <p:txBody>
              <a:bodyPr/>
              <a:lstStyle/>
              <a:p>
                <a:endParaRPr lang="fr-FR">
                  <a:latin typeface="+mj-lt"/>
                </a:endParaRPr>
              </a:p>
            </p:txBody>
          </p:sp>
          <p:sp>
            <p:nvSpPr>
              <p:cNvPr id="32" name="Text Box 7">
                <a:extLst>
                  <a:ext uri="{FF2B5EF4-FFF2-40B4-BE49-F238E27FC236}">
                    <a16:creationId xmlns:a16="http://schemas.microsoft.com/office/drawing/2014/main" id="{33EF1FE2-D6DA-416B-8924-74EFC3B70B1E}"/>
                  </a:ext>
                </a:extLst>
              </p:cNvPr>
              <p:cNvSpPr txBox="1">
                <a:spLocks noChangeArrowheads="1"/>
              </p:cNvSpPr>
              <p:nvPr/>
            </p:nvSpPr>
            <p:spPr bwMode="auto">
              <a:xfrm>
                <a:off x="1715" y="2832"/>
                <a:ext cx="221" cy="194"/>
              </a:xfrm>
              <a:prstGeom prst="rect">
                <a:avLst/>
              </a:prstGeom>
              <a:noFill/>
              <a:ln w="9525">
                <a:noFill/>
                <a:miter lim="800000"/>
                <a:headEnd/>
                <a:tailEnd/>
              </a:ln>
            </p:spPr>
            <p:txBody>
              <a:bodyPr wrap="none">
                <a:spAutoFit/>
              </a:bodyPr>
              <a:lstStyle/>
              <a:p>
                <a:r>
                  <a:rPr lang="fr-FR" sz="1400" dirty="0">
                    <a:latin typeface="+mj-lt"/>
                  </a:rPr>
                  <a:t>e</a:t>
                </a:r>
                <a:r>
                  <a:rPr lang="fr-FR" sz="1400" baseline="-25000" dirty="0">
                    <a:latin typeface="+mj-lt"/>
                  </a:rPr>
                  <a:t>1</a:t>
                </a:r>
              </a:p>
            </p:txBody>
          </p:sp>
          <p:sp>
            <p:nvSpPr>
              <p:cNvPr id="33" name="Text Box 8">
                <a:extLst>
                  <a:ext uri="{FF2B5EF4-FFF2-40B4-BE49-F238E27FC236}">
                    <a16:creationId xmlns:a16="http://schemas.microsoft.com/office/drawing/2014/main" id="{669F835C-664D-41D5-BE82-17D5977DB3DD}"/>
                  </a:ext>
                </a:extLst>
              </p:cNvPr>
              <p:cNvSpPr txBox="1">
                <a:spLocks noChangeArrowheads="1"/>
              </p:cNvSpPr>
              <p:nvPr/>
            </p:nvSpPr>
            <p:spPr bwMode="auto">
              <a:xfrm>
                <a:off x="3342" y="2816"/>
                <a:ext cx="221" cy="194"/>
              </a:xfrm>
              <a:prstGeom prst="rect">
                <a:avLst/>
              </a:prstGeom>
              <a:noFill/>
              <a:ln w="9525">
                <a:noFill/>
                <a:miter lim="800000"/>
                <a:headEnd/>
                <a:tailEnd/>
              </a:ln>
            </p:spPr>
            <p:txBody>
              <a:bodyPr wrap="none">
                <a:spAutoFit/>
              </a:bodyPr>
              <a:lstStyle/>
              <a:p>
                <a:r>
                  <a:rPr lang="fr-FR" sz="1400" dirty="0">
                    <a:latin typeface="+mj-lt"/>
                  </a:rPr>
                  <a:t>e</a:t>
                </a:r>
                <a:r>
                  <a:rPr lang="fr-FR" sz="1400" baseline="-25000" dirty="0">
                    <a:latin typeface="+mj-lt"/>
                  </a:rPr>
                  <a:t>2</a:t>
                </a:r>
              </a:p>
            </p:txBody>
          </p:sp>
          <p:sp>
            <p:nvSpPr>
              <p:cNvPr id="34" name="Line 10">
                <a:extLst>
                  <a:ext uri="{FF2B5EF4-FFF2-40B4-BE49-F238E27FC236}">
                    <a16:creationId xmlns:a16="http://schemas.microsoft.com/office/drawing/2014/main" id="{B3CD15EA-7C13-4103-9691-CF741FC40E44}"/>
                  </a:ext>
                </a:extLst>
              </p:cNvPr>
              <p:cNvSpPr>
                <a:spLocks noChangeShapeType="1"/>
              </p:cNvSpPr>
              <p:nvPr/>
            </p:nvSpPr>
            <p:spPr bwMode="auto">
              <a:xfrm flipV="1">
                <a:off x="3334" y="2761"/>
                <a:ext cx="0" cy="318"/>
              </a:xfrm>
              <a:prstGeom prst="line">
                <a:avLst/>
              </a:prstGeom>
              <a:noFill/>
              <a:ln w="9525">
                <a:solidFill>
                  <a:schemeClr val="tx1"/>
                </a:solidFill>
                <a:round/>
                <a:headEnd/>
                <a:tailEnd type="triangle" w="med" len="med"/>
              </a:ln>
            </p:spPr>
            <p:txBody>
              <a:bodyPr/>
              <a:lstStyle/>
              <a:p>
                <a:endParaRPr lang="fr-FR">
                  <a:latin typeface="+mj-lt"/>
                </a:endParaRPr>
              </a:p>
            </p:txBody>
          </p:sp>
        </p:gr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11</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checkerboard(across)">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box(in)">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box(in)">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box(in)">
                                      <p:cBhvr>
                                        <p:cTn id="22" dur="500"/>
                                        <p:tgtEl>
                                          <p:spTgt spid="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r>
              <a:rPr lang="fr-FR" sz="3400" b="1" dirty="0"/>
              <a:t>III- Fonctionnement à vide</a:t>
            </a:r>
            <a:r>
              <a:rPr lang="fr-FR" sz="3400" b="1" i="1" dirty="0"/>
              <a:t> </a:t>
            </a:r>
            <a:endParaRPr lang="fr-FR" sz="3400" b="1" dirty="0"/>
          </a:p>
        </p:txBody>
      </p:sp>
      <p:sp>
        <p:nvSpPr>
          <p:cNvPr id="9219" name="Rectangle 26"/>
          <p:cNvSpPr>
            <a:spLocks noChangeArrowheads="1"/>
          </p:cNvSpPr>
          <p:nvPr/>
        </p:nvSpPr>
        <p:spPr bwMode="auto">
          <a:xfrm>
            <a:off x="0" y="-184666"/>
            <a:ext cx="184731" cy="369332"/>
          </a:xfrm>
          <a:prstGeom prst="rect">
            <a:avLst/>
          </a:prstGeom>
          <a:noFill/>
          <a:ln w="9525">
            <a:noFill/>
            <a:miter lim="800000"/>
            <a:headEnd/>
            <a:tailEnd/>
          </a:ln>
        </p:spPr>
        <p:txBody>
          <a:bodyPr wrap="none" anchor="ctr">
            <a:spAutoFit/>
          </a:bodyPr>
          <a:lstStyle/>
          <a:p>
            <a:endParaRPr lang="fr-FR"/>
          </a:p>
        </p:txBody>
      </p:sp>
      <p:sp>
        <p:nvSpPr>
          <p:cNvPr id="9224" name="Rectangle 3"/>
          <p:cNvSpPr txBox="1">
            <a:spLocks noChangeArrowheads="1"/>
          </p:cNvSpPr>
          <p:nvPr/>
        </p:nvSpPr>
        <p:spPr bwMode="auto">
          <a:xfrm>
            <a:off x="755576" y="1409626"/>
            <a:ext cx="7344816" cy="1368425"/>
          </a:xfrm>
          <a:prstGeom prst="rect">
            <a:avLst/>
          </a:prstGeom>
          <a:noFill/>
          <a:ln w="9525">
            <a:noFill/>
            <a:miter lim="800000"/>
            <a:headEnd/>
            <a:tailEnd/>
          </a:ln>
        </p:spPr>
        <p:txBody>
          <a:bodyPr/>
          <a:lstStyle/>
          <a:p>
            <a:pPr marL="342900" indent="-342900" algn="just">
              <a:spcBef>
                <a:spcPct val="20000"/>
              </a:spcBef>
              <a:buAutoNum type="arabicParenR"/>
            </a:pPr>
            <a:r>
              <a:rPr lang="fr-FR" sz="1700" b="1" dirty="0"/>
              <a:t>Equations:</a:t>
            </a:r>
          </a:p>
          <a:p>
            <a:pPr marL="342900" indent="-342900" algn="just">
              <a:spcBef>
                <a:spcPct val="20000"/>
              </a:spcBef>
              <a:buAutoNum type="arabicParenR"/>
            </a:pPr>
            <a:endParaRPr lang="fr-FR" sz="1700" b="1" dirty="0"/>
          </a:p>
          <a:p>
            <a:pPr algn="just">
              <a:spcBef>
                <a:spcPct val="20000"/>
              </a:spcBef>
            </a:pPr>
            <a:r>
              <a:rPr lang="fr-FR" sz="1700" dirty="0"/>
              <a:t>      À vide, c’est-à-dire </a:t>
            </a:r>
            <a:r>
              <a:rPr lang="it-IT" i="1" dirty="0">
                <a:latin typeface="Times New Roman" pitchFamily="18" charset="0"/>
              </a:rPr>
              <a:t>i</a:t>
            </a:r>
            <a:r>
              <a:rPr lang="it-IT" i="1" baseline="-25000" dirty="0">
                <a:latin typeface="Times New Roman" pitchFamily="18" charset="0"/>
              </a:rPr>
              <a:t>2</a:t>
            </a:r>
            <a:r>
              <a:rPr lang="it-IT" i="1" dirty="0">
                <a:latin typeface="Times New Roman" pitchFamily="18" charset="0"/>
              </a:rPr>
              <a:t>=0</a:t>
            </a:r>
            <a:endParaRPr lang="fr-FR" sz="1700" dirty="0"/>
          </a:p>
          <a:p>
            <a:pPr marL="342900" indent="-342900" algn="just">
              <a:spcBef>
                <a:spcPct val="20000"/>
              </a:spcBef>
              <a:buAutoNum type="arabicParenR"/>
            </a:pPr>
            <a:endParaRPr lang="fr-FR" sz="1700" b="1" dirty="0"/>
          </a:p>
          <a:p>
            <a:pPr marL="342900" indent="-342900" algn="just">
              <a:spcBef>
                <a:spcPct val="20000"/>
              </a:spcBef>
            </a:pPr>
            <a:r>
              <a:rPr lang="fr-FR" sz="1700" dirty="0"/>
              <a:t>	Les ampères tours n</a:t>
            </a:r>
            <a:r>
              <a:rPr lang="fr-FR" sz="1700" baseline="-25000" dirty="0"/>
              <a:t>1</a:t>
            </a:r>
            <a:r>
              <a:rPr lang="fr-FR" sz="1700" dirty="0"/>
              <a:t>i</a:t>
            </a:r>
            <a:r>
              <a:rPr lang="fr-FR" sz="1700" baseline="-25000" dirty="0"/>
              <a:t>10</a:t>
            </a:r>
            <a:r>
              <a:rPr lang="fr-FR" sz="1700" dirty="0"/>
              <a:t> créent le flux propre </a:t>
            </a:r>
            <a:r>
              <a:rPr lang="el-GR" sz="1700" dirty="0"/>
              <a:t>ϕ</a:t>
            </a:r>
            <a:r>
              <a:rPr lang="fr-FR" sz="1700" dirty="0"/>
              <a:t>’</a:t>
            </a:r>
            <a:r>
              <a:rPr lang="fr-FR" sz="1700" baseline="-25000" dirty="0"/>
              <a:t>10</a:t>
            </a:r>
            <a:r>
              <a:rPr lang="fr-FR" sz="1700" dirty="0"/>
              <a:t> dans l’enroulement primaire de résistance r</a:t>
            </a:r>
            <a:r>
              <a:rPr lang="fr-FR" sz="1700" baseline="-25000" dirty="0"/>
              <a:t>1</a:t>
            </a:r>
            <a:r>
              <a:rPr lang="fr-FR" sz="1700" dirty="0"/>
              <a:t>. Ce flux se décompose en un flux principal </a:t>
            </a:r>
            <a:r>
              <a:rPr lang="el-GR" sz="1700" dirty="0"/>
              <a:t>Φ</a:t>
            </a:r>
            <a:r>
              <a:rPr lang="fr-FR" sz="1700" baseline="-25000" dirty="0"/>
              <a:t>10</a:t>
            </a:r>
            <a:r>
              <a:rPr lang="fr-FR" sz="1700" dirty="0"/>
              <a:t> canalisé par le circuit magnétique et un flux de fuites auquel on peut associer une inductance de fuites partielles:</a:t>
            </a:r>
          </a:p>
          <a:p>
            <a:pPr marL="342900" indent="-342900" algn="ctr">
              <a:spcBef>
                <a:spcPct val="20000"/>
              </a:spcBef>
            </a:pPr>
            <a:endParaRPr lang="el-GR" sz="1700" dirty="0"/>
          </a:p>
        </p:txBody>
      </p:sp>
      <p:grpSp>
        <p:nvGrpSpPr>
          <p:cNvPr id="9225" name="Group 17"/>
          <p:cNvGrpSpPr>
            <a:grpSpLocks/>
          </p:cNvGrpSpPr>
          <p:nvPr/>
        </p:nvGrpSpPr>
        <p:grpSpPr bwMode="auto">
          <a:xfrm>
            <a:off x="1907996" y="4337945"/>
            <a:ext cx="1544638" cy="655637"/>
            <a:chOff x="204" y="2251"/>
            <a:chExt cx="973" cy="413"/>
          </a:xfrm>
        </p:grpSpPr>
        <p:sp>
          <p:nvSpPr>
            <p:cNvPr id="9263" name="Line 12"/>
            <p:cNvSpPr>
              <a:spLocks noChangeShapeType="1"/>
            </p:cNvSpPr>
            <p:nvPr/>
          </p:nvSpPr>
          <p:spPr bwMode="auto">
            <a:xfrm>
              <a:off x="476" y="2478"/>
              <a:ext cx="544" cy="0"/>
            </a:xfrm>
            <a:prstGeom prst="line">
              <a:avLst/>
            </a:prstGeom>
            <a:noFill/>
            <a:ln w="9525">
              <a:solidFill>
                <a:schemeClr val="tx1"/>
              </a:solidFill>
              <a:round/>
              <a:headEnd/>
              <a:tailEnd/>
            </a:ln>
          </p:spPr>
          <p:txBody>
            <a:bodyPr/>
            <a:lstStyle/>
            <a:p>
              <a:endParaRPr lang="fr-FR"/>
            </a:p>
          </p:txBody>
        </p:sp>
        <p:grpSp>
          <p:nvGrpSpPr>
            <p:cNvPr id="9264" name="Group 16"/>
            <p:cNvGrpSpPr>
              <a:grpSpLocks/>
            </p:cNvGrpSpPr>
            <p:nvPr/>
          </p:nvGrpSpPr>
          <p:grpSpPr bwMode="auto">
            <a:xfrm>
              <a:off x="204" y="2251"/>
              <a:ext cx="973" cy="413"/>
              <a:chOff x="212" y="2704"/>
              <a:chExt cx="973" cy="413"/>
            </a:xfrm>
          </p:grpSpPr>
          <p:sp>
            <p:nvSpPr>
              <p:cNvPr id="9265" name="Text Box 13"/>
              <p:cNvSpPr txBox="1">
                <a:spLocks noChangeArrowheads="1"/>
              </p:cNvSpPr>
              <p:nvPr/>
            </p:nvSpPr>
            <p:spPr bwMode="auto">
              <a:xfrm>
                <a:off x="492" y="2704"/>
                <a:ext cx="693" cy="231"/>
              </a:xfrm>
              <a:prstGeom prst="rect">
                <a:avLst/>
              </a:prstGeom>
              <a:noFill/>
              <a:ln w="9525">
                <a:noFill/>
                <a:miter lim="800000"/>
                <a:headEnd/>
                <a:tailEnd/>
              </a:ln>
            </p:spPr>
            <p:txBody>
              <a:bodyPr>
                <a:spAutoFit/>
              </a:bodyPr>
              <a:lstStyle/>
              <a:p>
                <a:r>
                  <a:rPr lang="fr-FR" dirty="0"/>
                  <a:t>n</a:t>
                </a:r>
                <a:r>
                  <a:rPr lang="fr-FR" baseline="-25000" dirty="0"/>
                  <a:t>1</a:t>
                </a:r>
                <a:r>
                  <a:rPr lang="el-GR" dirty="0"/>
                  <a:t>Φ</a:t>
                </a:r>
                <a:r>
                  <a:rPr lang="fr-FR" baseline="-25000" dirty="0"/>
                  <a:t>f10</a:t>
                </a:r>
                <a:r>
                  <a:rPr lang="fr-FR" dirty="0"/>
                  <a:t> </a:t>
                </a:r>
              </a:p>
            </p:txBody>
          </p:sp>
          <p:sp>
            <p:nvSpPr>
              <p:cNvPr id="9266" name="Text Box 14"/>
              <p:cNvSpPr txBox="1">
                <a:spLocks noChangeArrowheads="1"/>
              </p:cNvSpPr>
              <p:nvPr/>
            </p:nvSpPr>
            <p:spPr bwMode="auto">
              <a:xfrm>
                <a:off x="431" y="2886"/>
                <a:ext cx="693" cy="231"/>
              </a:xfrm>
              <a:prstGeom prst="rect">
                <a:avLst/>
              </a:prstGeom>
              <a:noFill/>
              <a:ln w="9525">
                <a:noFill/>
                <a:miter lim="800000"/>
                <a:headEnd/>
                <a:tailEnd/>
              </a:ln>
            </p:spPr>
            <p:txBody>
              <a:bodyPr>
                <a:spAutoFit/>
              </a:bodyPr>
              <a:lstStyle/>
              <a:p>
                <a:pPr algn="ctr"/>
                <a:r>
                  <a:rPr lang="fr-FR" dirty="0"/>
                  <a:t>i</a:t>
                </a:r>
                <a:r>
                  <a:rPr lang="fr-FR" baseline="-25000" dirty="0"/>
                  <a:t>10 </a:t>
                </a:r>
              </a:p>
            </p:txBody>
          </p:sp>
          <p:sp>
            <p:nvSpPr>
              <p:cNvPr id="9267" name="Text Box 15"/>
              <p:cNvSpPr txBox="1">
                <a:spLocks noChangeArrowheads="1"/>
              </p:cNvSpPr>
              <p:nvPr/>
            </p:nvSpPr>
            <p:spPr bwMode="auto">
              <a:xfrm>
                <a:off x="212" y="2810"/>
                <a:ext cx="302" cy="233"/>
              </a:xfrm>
              <a:prstGeom prst="rect">
                <a:avLst/>
              </a:prstGeom>
              <a:noFill/>
              <a:ln w="9525">
                <a:noFill/>
                <a:miter lim="800000"/>
                <a:headEnd/>
                <a:tailEnd/>
              </a:ln>
            </p:spPr>
            <p:txBody>
              <a:bodyPr wrap="none">
                <a:spAutoFit/>
              </a:bodyPr>
              <a:lstStyle/>
              <a:p>
                <a:r>
                  <a:rPr lang="it-IT" dirty="0"/>
                  <a:t>ℓ</a:t>
                </a:r>
                <a:r>
                  <a:rPr lang="fr-FR" baseline="-25000" dirty="0"/>
                  <a:t>1</a:t>
                </a:r>
                <a:r>
                  <a:rPr lang="fr-FR" dirty="0"/>
                  <a:t>=</a:t>
                </a:r>
              </a:p>
            </p:txBody>
          </p:sp>
        </p:grpSp>
      </p:grpSp>
      <p:grpSp>
        <p:nvGrpSpPr>
          <p:cNvPr id="9226" name="Group 18"/>
          <p:cNvGrpSpPr>
            <a:grpSpLocks/>
          </p:cNvGrpSpPr>
          <p:nvPr/>
        </p:nvGrpSpPr>
        <p:grpSpPr bwMode="auto">
          <a:xfrm>
            <a:off x="4596757" y="4293680"/>
            <a:ext cx="4155643" cy="2015640"/>
            <a:chOff x="3001" y="2142"/>
            <a:chExt cx="5759" cy="2062"/>
          </a:xfrm>
        </p:grpSpPr>
        <p:grpSp>
          <p:nvGrpSpPr>
            <p:cNvPr id="9228" name="Group 19"/>
            <p:cNvGrpSpPr>
              <a:grpSpLocks/>
            </p:cNvGrpSpPr>
            <p:nvPr/>
          </p:nvGrpSpPr>
          <p:grpSpPr bwMode="auto">
            <a:xfrm>
              <a:off x="3582" y="2498"/>
              <a:ext cx="3380" cy="1706"/>
              <a:chOff x="3582" y="2498"/>
              <a:chExt cx="3380" cy="1706"/>
            </a:xfrm>
          </p:grpSpPr>
          <p:grpSp>
            <p:nvGrpSpPr>
              <p:cNvPr id="9232" name="Group 20"/>
              <p:cNvGrpSpPr>
                <a:grpSpLocks/>
              </p:cNvGrpSpPr>
              <p:nvPr/>
            </p:nvGrpSpPr>
            <p:grpSpPr bwMode="auto">
              <a:xfrm>
                <a:off x="3582" y="2498"/>
                <a:ext cx="3380" cy="1620"/>
                <a:chOff x="3582" y="2498"/>
                <a:chExt cx="3380" cy="1620"/>
              </a:xfrm>
            </p:grpSpPr>
            <p:sp>
              <p:nvSpPr>
                <p:cNvPr id="9234" name="Rectangle 21"/>
                <p:cNvSpPr>
                  <a:spLocks noChangeArrowheads="1"/>
                </p:cNvSpPr>
                <p:nvPr/>
              </p:nvSpPr>
              <p:spPr bwMode="auto">
                <a:xfrm>
                  <a:off x="4402" y="2498"/>
                  <a:ext cx="1980" cy="1620"/>
                </a:xfrm>
                <a:prstGeom prst="rect">
                  <a:avLst/>
                </a:prstGeom>
                <a:solidFill>
                  <a:srgbClr val="FFFFFF"/>
                </a:solidFill>
                <a:ln w="9525">
                  <a:solidFill>
                    <a:srgbClr val="000000"/>
                  </a:solidFill>
                  <a:miter lim="800000"/>
                  <a:headEnd/>
                  <a:tailEnd/>
                </a:ln>
              </p:spPr>
              <p:txBody>
                <a:bodyPr/>
                <a:lstStyle/>
                <a:p>
                  <a:endParaRPr lang="fr-FR"/>
                </a:p>
              </p:txBody>
            </p:sp>
            <p:sp>
              <p:nvSpPr>
                <p:cNvPr id="9235" name="Rectangle 22"/>
                <p:cNvSpPr>
                  <a:spLocks noChangeArrowheads="1"/>
                </p:cNvSpPr>
                <p:nvPr/>
              </p:nvSpPr>
              <p:spPr bwMode="auto">
                <a:xfrm>
                  <a:off x="4702" y="2858"/>
                  <a:ext cx="1440" cy="900"/>
                </a:xfrm>
                <a:prstGeom prst="rect">
                  <a:avLst/>
                </a:prstGeom>
                <a:solidFill>
                  <a:srgbClr val="FFFFFF"/>
                </a:solidFill>
                <a:ln w="9525">
                  <a:solidFill>
                    <a:srgbClr val="000000"/>
                  </a:solidFill>
                  <a:miter lim="800000"/>
                  <a:headEnd/>
                  <a:tailEnd/>
                </a:ln>
              </p:spPr>
              <p:txBody>
                <a:bodyPr/>
                <a:lstStyle/>
                <a:p>
                  <a:endParaRPr lang="fr-FR"/>
                </a:p>
              </p:txBody>
            </p:sp>
            <p:sp>
              <p:nvSpPr>
                <p:cNvPr id="9236" name="Arc 23"/>
                <p:cNvSpPr>
                  <a:spLocks/>
                </p:cNvSpPr>
                <p:nvPr/>
              </p:nvSpPr>
              <p:spPr bwMode="auto">
                <a:xfrm flipH="1" flipV="1">
                  <a:off x="4362" y="33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37" name="Arc 24"/>
                <p:cNvSpPr>
                  <a:spLocks/>
                </p:cNvSpPr>
                <p:nvPr/>
              </p:nvSpPr>
              <p:spPr bwMode="auto">
                <a:xfrm flipH="1" flipV="1">
                  <a:off x="4382" y="35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38" name="Arc 25"/>
                <p:cNvSpPr>
                  <a:spLocks/>
                </p:cNvSpPr>
                <p:nvPr/>
              </p:nvSpPr>
              <p:spPr bwMode="auto">
                <a:xfrm flipH="1">
                  <a:off x="6082" y="283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39" name="Arc 26"/>
                <p:cNvSpPr>
                  <a:spLocks/>
                </p:cNvSpPr>
                <p:nvPr/>
              </p:nvSpPr>
              <p:spPr bwMode="auto">
                <a:xfrm flipH="1">
                  <a:off x="6102" y="301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0" name="Arc 27"/>
                <p:cNvSpPr>
                  <a:spLocks/>
                </p:cNvSpPr>
                <p:nvPr/>
              </p:nvSpPr>
              <p:spPr bwMode="auto">
                <a:xfrm flipH="1">
                  <a:off x="6082" y="31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1" name="Arc 28"/>
                <p:cNvSpPr>
                  <a:spLocks/>
                </p:cNvSpPr>
                <p:nvPr/>
              </p:nvSpPr>
              <p:spPr bwMode="auto">
                <a:xfrm flipH="1">
                  <a:off x="6102" y="33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2" name="Arc 29"/>
                <p:cNvSpPr>
                  <a:spLocks/>
                </p:cNvSpPr>
                <p:nvPr/>
              </p:nvSpPr>
              <p:spPr bwMode="auto">
                <a:xfrm flipH="1" flipV="1">
                  <a:off x="4382" y="29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3" name="Arc 30"/>
                <p:cNvSpPr>
                  <a:spLocks/>
                </p:cNvSpPr>
                <p:nvPr/>
              </p:nvSpPr>
              <p:spPr bwMode="auto">
                <a:xfrm flipH="1" flipV="1">
                  <a:off x="4382" y="27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9244" name="Line 31"/>
                <p:cNvSpPr>
                  <a:spLocks noChangeShapeType="1"/>
                </p:cNvSpPr>
                <p:nvPr/>
              </p:nvSpPr>
              <p:spPr bwMode="auto">
                <a:xfrm flipH="1">
                  <a:off x="3662" y="2818"/>
                  <a:ext cx="720" cy="0"/>
                </a:xfrm>
                <a:prstGeom prst="line">
                  <a:avLst/>
                </a:prstGeom>
                <a:noFill/>
                <a:ln w="9525">
                  <a:solidFill>
                    <a:srgbClr val="000000"/>
                  </a:solidFill>
                  <a:round/>
                  <a:headEnd/>
                  <a:tailEnd/>
                </a:ln>
              </p:spPr>
              <p:txBody>
                <a:bodyPr/>
                <a:lstStyle/>
                <a:p>
                  <a:endParaRPr lang="fr-FR"/>
                </a:p>
              </p:txBody>
            </p:sp>
            <p:sp>
              <p:nvSpPr>
                <p:cNvPr id="9245" name="Line 32"/>
                <p:cNvSpPr>
                  <a:spLocks noChangeShapeType="1"/>
                </p:cNvSpPr>
                <p:nvPr/>
              </p:nvSpPr>
              <p:spPr bwMode="auto">
                <a:xfrm flipH="1">
                  <a:off x="3682" y="3738"/>
                  <a:ext cx="720" cy="0"/>
                </a:xfrm>
                <a:prstGeom prst="line">
                  <a:avLst/>
                </a:prstGeom>
                <a:noFill/>
                <a:ln w="9525">
                  <a:solidFill>
                    <a:srgbClr val="000000"/>
                  </a:solidFill>
                  <a:round/>
                  <a:headEnd/>
                  <a:tailEnd/>
                </a:ln>
              </p:spPr>
              <p:txBody>
                <a:bodyPr/>
                <a:lstStyle/>
                <a:p>
                  <a:endParaRPr lang="fr-FR"/>
                </a:p>
              </p:txBody>
            </p:sp>
            <p:sp>
              <p:nvSpPr>
                <p:cNvPr id="9246" name="Line 33"/>
                <p:cNvSpPr>
                  <a:spLocks noChangeShapeType="1"/>
                </p:cNvSpPr>
                <p:nvPr/>
              </p:nvSpPr>
              <p:spPr bwMode="auto">
                <a:xfrm flipV="1">
                  <a:off x="3582" y="2798"/>
                  <a:ext cx="0" cy="900"/>
                </a:xfrm>
                <a:prstGeom prst="line">
                  <a:avLst/>
                </a:prstGeom>
                <a:noFill/>
                <a:ln w="9525">
                  <a:solidFill>
                    <a:srgbClr val="000000"/>
                  </a:solidFill>
                  <a:round/>
                  <a:headEnd/>
                  <a:tailEnd type="stealth" w="med" len="med"/>
                </a:ln>
              </p:spPr>
              <p:txBody>
                <a:bodyPr/>
                <a:lstStyle/>
                <a:p>
                  <a:endParaRPr lang="fr-FR"/>
                </a:p>
              </p:txBody>
            </p:sp>
            <p:sp>
              <p:nvSpPr>
                <p:cNvPr id="9247" name="Line 34"/>
                <p:cNvSpPr>
                  <a:spLocks noChangeShapeType="1"/>
                </p:cNvSpPr>
                <p:nvPr/>
              </p:nvSpPr>
              <p:spPr bwMode="auto">
                <a:xfrm>
                  <a:off x="4122" y="2918"/>
                  <a:ext cx="0" cy="720"/>
                </a:xfrm>
                <a:prstGeom prst="line">
                  <a:avLst/>
                </a:prstGeom>
                <a:noFill/>
                <a:ln w="9525">
                  <a:solidFill>
                    <a:srgbClr val="000000"/>
                  </a:solidFill>
                  <a:round/>
                  <a:headEnd/>
                  <a:tailEnd type="stealth" w="med" len="med"/>
                </a:ln>
              </p:spPr>
              <p:txBody>
                <a:bodyPr/>
                <a:lstStyle/>
                <a:p>
                  <a:endParaRPr lang="fr-FR"/>
                </a:p>
              </p:txBody>
            </p:sp>
            <p:sp>
              <p:nvSpPr>
                <p:cNvPr id="9248" name="Line 35"/>
                <p:cNvSpPr>
                  <a:spLocks noChangeShapeType="1"/>
                </p:cNvSpPr>
                <p:nvPr/>
              </p:nvSpPr>
              <p:spPr bwMode="auto">
                <a:xfrm>
                  <a:off x="3842" y="2818"/>
                  <a:ext cx="360" cy="0"/>
                </a:xfrm>
                <a:prstGeom prst="line">
                  <a:avLst/>
                </a:prstGeom>
                <a:noFill/>
                <a:ln w="9525">
                  <a:solidFill>
                    <a:srgbClr val="000000"/>
                  </a:solidFill>
                  <a:round/>
                  <a:headEnd/>
                  <a:tailEnd type="stealth" w="med" len="med"/>
                </a:ln>
              </p:spPr>
              <p:txBody>
                <a:bodyPr/>
                <a:lstStyle/>
                <a:p>
                  <a:endParaRPr lang="fr-FR"/>
                </a:p>
              </p:txBody>
            </p:sp>
            <p:sp>
              <p:nvSpPr>
                <p:cNvPr id="9249" name="AutoShape 36"/>
                <p:cNvSpPr>
                  <a:spLocks noChangeArrowheads="1"/>
                </p:cNvSpPr>
                <p:nvPr/>
              </p:nvSpPr>
              <p:spPr bwMode="auto">
                <a:xfrm rot="5492889">
                  <a:off x="4484" y="2977"/>
                  <a:ext cx="7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200 h 21600"/>
                  </a:gdLst>
                  <a:ahLst/>
                  <a:cxnLst>
                    <a:cxn ang="T8">
                      <a:pos x="T0" y="T1"/>
                    </a:cxn>
                    <a:cxn ang="T9">
                      <a:pos x="T2" y="T3"/>
                    </a:cxn>
                    <a:cxn ang="T10">
                      <a:pos x="T4" y="T5"/>
                    </a:cxn>
                    <a:cxn ang="T11">
                      <a:pos x="T6" y="T7"/>
                    </a:cxn>
                  </a:cxnLst>
                  <a:rect l="T12" t="T13" r="T14" b="T15"/>
                  <a:pathLst>
                    <a:path w="21600" h="21600">
                      <a:moveTo>
                        <a:pt x="248" y="13101"/>
                      </a:moveTo>
                      <a:cubicBezTo>
                        <a:pt x="83" y="12345"/>
                        <a:pt x="0" y="11573"/>
                        <a:pt x="0" y="10800"/>
                      </a:cubicBezTo>
                      <a:cubicBezTo>
                        <a:pt x="0" y="4835"/>
                        <a:pt x="4835" y="0"/>
                        <a:pt x="10800" y="0"/>
                      </a:cubicBezTo>
                      <a:cubicBezTo>
                        <a:pt x="16764" y="0"/>
                        <a:pt x="21600" y="4835"/>
                        <a:pt x="21600" y="10800"/>
                      </a:cubicBezTo>
                      <a:cubicBezTo>
                        <a:pt x="21600" y="11573"/>
                        <a:pt x="21516" y="12345"/>
                        <a:pt x="21351" y="13101"/>
                      </a:cubicBezTo>
                      <a:cubicBezTo>
                        <a:pt x="21516" y="12345"/>
                        <a:pt x="21600" y="11573"/>
                        <a:pt x="21600" y="10800"/>
                      </a:cubicBezTo>
                      <a:cubicBezTo>
                        <a:pt x="21600" y="4835"/>
                        <a:pt x="16764" y="0"/>
                        <a:pt x="10800" y="0"/>
                      </a:cubicBezTo>
                      <a:cubicBezTo>
                        <a:pt x="4835" y="0"/>
                        <a:pt x="0" y="4835"/>
                        <a:pt x="0" y="10800"/>
                      </a:cubicBezTo>
                      <a:cubicBezTo>
                        <a:pt x="-1" y="11573"/>
                        <a:pt x="83" y="12345"/>
                        <a:pt x="248" y="13101"/>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9250" name="Line 37"/>
                <p:cNvSpPr>
                  <a:spLocks noChangeShapeType="1"/>
                </p:cNvSpPr>
                <p:nvPr/>
              </p:nvSpPr>
              <p:spPr bwMode="auto">
                <a:xfrm>
                  <a:off x="5182" y="3198"/>
                  <a:ext cx="0" cy="180"/>
                </a:xfrm>
                <a:prstGeom prst="line">
                  <a:avLst/>
                </a:prstGeom>
                <a:noFill/>
                <a:ln w="9525">
                  <a:solidFill>
                    <a:srgbClr val="000000"/>
                  </a:solidFill>
                  <a:round/>
                  <a:headEnd/>
                  <a:tailEnd type="stealth" w="med" len="med"/>
                </a:ln>
              </p:spPr>
              <p:txBody>
                <a:bodyPr/>
                <a:lstStyle/>
                <a:p>
                  <a:endParaRPr lang="fr-FR"/>
                </a:p>
              </p:txBody>
            </p:sp>
            <p:sp>
              <p:nvSpPr>
                <p:cNvPr id="9251" name="Line 38"/>
                <p:cNvSpPr>
                  <a:spLocks noChangeShapeType="1"/>
                </p:cNvSpPr>
                <p:nvPr/>
              </p:nvSpPr>
              <p:spPr bwMode="auto">
                <a:xfrm>
                  <a:off x="4602" y="2658"/>
                  <a:ext cx="0" cy="1260"/>
                </a:xfrm>
                <a:prstGeom prst="line">
                  <a:avLst/>
                </a:prstGeom>
                <a:noFill/>
                <a:ln w="9525">
                  <a:solidFill>
                    <a:srgbClr val="000000"/>
                  </a:solidFill>
                  <a:prstDash val="dash"/>
                  <a:round/>
                  <a:headEnd/>
                  <a:tailEnd/>
                </a:ln>
              </p:spPr>
              <p:txBody>
                <a:bodyPr/>
                <a:lstStyle/>
                <a:p>
                  <a:endParaRPr lang="fr-FR"/>
                </a:p>
              </p:txBody>
            </p:sp>
            <p:sp>
              <p:nvSpPr>
                <p:cNvPr id="9252" name="Line 39"/>
                <p:cNvSpPr>
                  <a:spLocks noChangeShapeType="1"/>
                </p:cNvSpPr>
                <p:nvPr/>
              </p:nvSpPr>
              <p:spPr bwMode="auto">
                <a:xfrm>
                  <a:off x="6242" y="2658"/>
                  <a:ext cx="0" cy="1260"/>
                </a:xfrm>
                <a:prstGeom prst="line">
                  <a:avLst/>
                </a:prstGeom>
                <a:noFill/>
                <a:ln w="9525">
                  <a:solidFill>
                    <a:srgbClr val="000000"/>
                  </a:solidFill>
                  <a:prstDash val="dash"/>
                  <a:round/>
                  <a:headEnd/>
                  <a:tailEnd/>
                </a:ln>
              </p:spPr>
              <p:txBody>
                <a:bodyPr/>
                <a:lstStyle/>
                <a:p>
                  <a:endParaRPr lang="fr-FR"/>
                </a:p>
              </p:txBody>
            </p:sp>
            <p:sp>
              <p:nvSpPr>
                <p:cNvPr id="9253" name="Line 40"/>
                <p:cNvSpPr>
                  <a:spLocks noChangeShapeType="1"/>
                </p:cNvSpPr>
                <p:nvPr/>
              </p:nvSpPr>
              <p:spPr bwMode="auto">
                <a:xfrm>
                  <a:off x="4622" y="2638"/>
                  <a:ext cx="1620" cy="0"/>
                </a:xfrm>
                <a:prstGeom prst="line">
                  <a:avLst/>
                </a:prstGeom>
                <a:noFill/>
                <a:ln w="9525">
                  <a:solidFill>
                    <a:srgbClr val="000000"/>
                  </a:solidFill>
                  <a:prstDash val="dash"/>
                  <a:round/>
                  <a:headEnd/>
                  <a:tailEnd/>
                </a:ln>
              </p:spPr>
              <p:txBody>
                <a:bodyPr/>
                <a:lstStyle/>
                <a:p>
                  <a:endParaRPr lang="fr-FR"/>
                </a:p>
              </p:txBody>
            </p:sp>
            <p:sp>
              <p:nvSpPr>
                <p:cNvPr id="9254" name="Line 41"/>
                <p:cNvSpPr>
                  <a:spLocks noChangeShapeType="1"/>
                </p:cNvSpPr>
                <p:nvPr/>
              </p:nvSpPr>
              <p:spPr bwMode="auto">
                <a:xfrm>
                  <a:off x="4602" y="3915"/>
                  <a:ext cx="1620" cy="0"/>
                </a:xfrm>
                <a:prstGeom prst="line">
                  <a:avLst/>
                </a:prstGeom>
                <a:noFill/>
                <a:ln w="9525">
                  <a:solidFill>
                    <a:srgbClr val="000000"/>
                  </a:solidFill>
                  <a:prstDash val="dash"/>
                  <a:round/>
                  <a:headEnd/>
                  <a:tailEnd/>
                </a:ln>
              </p:spPr>
              <p:txBody>
                <a:bodyPr/>
                <a:lstStyle/>
                <a:p>
                  <a:endParaRPr lang="fr-FR"/>
                </a:p>
              </p:txBody>
            </p:sp>
            <p:sp>
              <p:nvSpPr>
                <p:cNvPr id="9255" name="Line 42"/>
                <p:cNvSpPr>
                  <a:spLocks noChangeShapeType="1"/>
                </p:cNvSpPr>
                <p:nvPr/>
              </p:nvSpPr>
              <p:spPr bwMode="auto">
                <a:xfrm>
                  <a:off x="6382" y="3618"/>
                  <a:ext cx="540" cy="0"/>
                </a:xfrm>
                <a:prstGeom prst="line">
                  <a:avLst/>
                </a:prstGeom>
                <a:noFill/>
                <a:ln w="9525">
                  <a:solidFill>
                    <a:srgbClr val="000000"/>
                  </a:solidFill>
                  <a:round/>
                  <a:headEnd/>
                  <a:tailEnd/>
                </a:ln>
              </p:spPr>
              <p:txBody>
                <a:bodyPr/>
                <a:lstStyle/>
                <a:p>
                  <a:endParaRPr lang="fr-FR"/>
                </a:p>
              </p:txBody>
            </p:sp>
            <p:sp>
              <p:nvSpPr>
                <p:cNvPr id="9256" name="Line 43"/>
                <p:cNvSpPr>
                  <a:spLocks noChangeShapeType="1"/>
                </p:cNvSpPr>
                <p:nvPr/>
              </p:nvSpPr>
              <p:spPr bwMode="auto">
                <a:xfrm>
                  <a:off x="6422" y="2838"/>
                  <a:ext cx="540" cy="0"/>
                </a:xfrm>
                <a:prstGeom prst="line">
                  <a:avLst/>
                </a:prstGeom>
                <a:noFill/>
                <a:ln w="9525">
                  <a:solidFill>
                    <a:srgbClr val="000000"/>
                  </a:solidFill>
                  <a:round/>
                  <a:headEnd/>
                  <a:tailEnd type="stealth" w="med" len="med"/>
                </a:ln>
              </p:spPr>
              <p:txBody>
                <a:bodyPr/>
                <a:lstStyle/>
                <a:p>
                  <a:endParaRPr lang="fr-FR"/>
                </a:p>
              </p:txBody>
            </p:sp>
            <p:sp>
              <p:nvSpPr>
                <p:cNvPr id="9257" name="Line 44"/>
                <p:cNvSpPr>
                  <a:spLocks noChangeShapeType="1"/>
                </p:cNvSpPr>
                <p:nvPr/>
              </p:nvSpPr>
              <p:spPr bwMode="auto">
                <a:xfrm flipV="1">
                  <a:off x="6642" y="2838"/>
                  <a:ext cx="0" cy="720"/>
                </a:xfrm>
                <a:prstGeom prst="line">
                  <a:avLst/>
                </a:prstGeom>
                <a:noFill/>
                <a:ln w="9525">
                  <a:solidFill>
                    <a:srgbClr val="000000"/>
                  </a:solidFill>
                  <a:round/>
                  <a:headEnd/>
                  <a:tailEnd type="stealth" w="med" len="med"/>
                </a:ln>
              </p:spPr>
              <p:txBody>
                <a:bodyPr/>
                <a:lstStyle/>
                <a:p>
                  <a:endParaRPr lang="fr-FR"/>
                </a:p>
              </p:txBody>
            </p:sp>
            <p:sp>
              <p:nvSpPr>
                <p:cNvPr id="9258" name="Line 45"/>
                <p:cNvSpPr>
                  <a:spLocks noChangeShapeType="1"/>
                </p:cNvSpPr>
                <p:nvPr/>
              </p:nvSpPr>
              <p:spPr bwMode="auto">
                <a:xfrm flipV="1">
                  <a:off x="6962" y="2878"/>
                  <a:ext cx="0" cy="720"/>
                </a:xfrm>
                <a:prstGeom prst="line">
                  <a:avLst/>
                </a:prstGeom>
                <a:noFill/>
                <a:ln w="9525">
                  <a:solidFill>
                    <a:srgbClr val="000000"/>
                  </a:solidFill>
                  <a:round/>
                  <a:headEnd/>
                  <a:tailEnd type="stealth" w="med" len="med"/>
                </a:ln>
              </p:spPr>
              <p:txBody>
                <a:bodyPr/>
                <a:lstStyle/>
                <a:p>
                  <a:endParaRPr lang="fr-FR"/>
                </a:p>
              </p:txBody>
            </p:sp>
            <p:sp>
              <p:nvSpPr>
                <p:cNvPr id="9259" name="Line 46"/>
                <p:cNvSpPr>
                  <a:spLocks noChangeShapeType="1"/>
                </p:cNvSpPr>
                <p:nvPr/>
              </p:nvSpPr>
              <p:spPr bwMode="auto">
                <a:xfrm>
                  <a:off x="4602" y="2641"/>
                  <a:ext cx="720" cy="0"/>
                </a:xfrm>
                <a:prstGeom prst="line">
                  <a:avLst/>
                </a:prstGeom>
                <a:noFill/>
                <a:ln w="9525">
                  <a:solidFill>
                    <a:srgbClr val="000000"/>
                  </a:solidFill>
                  <a:prstDash val="dash"/>
                  <a:round/>
                  <a:headEnd/>
                  <a:tailEnd type="triangle" w="med" len="med"/>
                </a:ln>
              </p:spPr>
              <p:txBody>
                <a:bodyPr/>
                <a:lstStyle/>
                <a:p>
                  <a:endParaRPr lang="fr-FR"/>
                </a:p>
              </p:txBody>
            </p:sp>
            <p:sp>
              <p:nvSpPr>
                <p:cNvPr id="9260" name="Line 47"/>
                <p:cNvSpPr>
                  <a:spLocks noChangeShapeType="1"/>
                </p:cNvSpPr>
                <p:nvPr/>
              </p:nvSpPr>
              <p:spPr bwMode="auto">
                <a:xfrm flipV="1">
                  <a:off x="4582" y="2678"/>
                  <a:ext cx="0" cy="180"/>
                </a:xfrm>
                <a:prstGeom prst="line">
                  <a:avLst/>
                </a:prstGeom>
                <a:noFill/>
                <a:ln w="9525">
                  <a:solidFill>
                    <a:srgbClr val="000000"/>
                  </a:solidFill>
                  <a:round/>
                  <a:headEnd/>
                  <a:tailEnd type="stealth" w="med" len="med"/>
                </a:ln>
              </p:spPr>
              <p:txBody>
                <a:bodyPr/>
                <a:lstStyle/>
                <a:p>
                  <a:endParaRPr lang="fr-FR"/>
                </a:p>
              </p:txBody>
            </p:sp>
            <p:sp>
              <p:nvSpPr>
                <p:cNvPr id="9261" name="Text Box 48"/>
                <p:cNvSpPr txBox="1">
                  <a:spLocks noChangeArrowheads="1"/>
                </p:cNvSpPr>
                <p:nvPr/>
              </p:nvSpPr>
              <p:spPr bwMode="auto">
                <a:xfrm>
                  <a:off x="5242" y="3038"/>
                  <a:ext cx="540" cy="540"/>
                </a:xfrm>
                <a:prstGeom prst="rect">
                  <a:avLst/>
                </a:prstGeom>
                <a:noFill/>
                <a:ln w="9525">
                  <a:noFill/>
                  <a:miter lim="800000"/>
                  <a:headEnd/>
                  <a:tailEnd/>
                </a:ln>
              </p:spPr>
              <p:txBody>
                <a:bodyPr lIns="54000" tIns="10800" rIns="18000" bIns="10800"/>
                <a:lstStyle/>
                <a:p>
                  <a:pPr algn="just"/>
                  <a:r>
                    <a:rPr lang="fr-FR" sz="1200" i="1">
                      <a:latin typeface="Times New Roman" pitchFamily="18" charset="0"/>
                      <a:cs typeface="Times New Roman" pitchFamily="18" charset="0"/>
                    </a:rPr>
                    <a:t>Ф</a:t>
                  </a:r>
                  <a:r>
                    <a:rPr lang="en-GB" sz="1200" i="1" baseline="-25000">
                      <a:latin typeface="Times New Roman" pitchFamily="18" charset="0"/>
                    </a:rPr>
                    <a:t>f10</a:t>
                  </a:r>
                  <a:endParaRPr lang="fr-FR"/>
                </a:p>
              </p:txBody>
            </p:sp>
            <p:sp>
              <p:nvSpPr>
                <p:cNvPr id="9262" name="Arc 49"/>
                <p:cNvSpPr>
                  <a:spLocks/>
                </p:cNvSpPr>
                <p:nvPr/>
              </p:nvSpPr>
              <p:spPr bwMode="auto">
                <a:xfrm flipH="1" flipV="1">
                  <a:off x="4342" y="317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9233" name="Text Box 50"/>
              <p:cNvSpPr txBox="1">
                <a:spLocks noChangeArrowheads="1"/>
              </p:cNvSpPr>
              <p:nvPr/>
            </p:nvSpPr>
            <p:spPr bwMode="auto">
              <a:xfrm>
                <a:off x="3908" y="3590"/>
                <a:ext cx="3033" cy="614"/>
              </a:xfrm>
              <a:prstGeom prst="rect">
                <a:avLst/>
              </a:prstGeom>
              <a:noFill/>
              <a:ln w="9525">
                <a:noFill/>
                <a:miter lim="800000"/>
                <a:headEnd/>
                <a:tailEnd/>
              </a:ln>
            </p:spPr>
            <p:txBody>
              <a:bodyPr wrap="none">
                <a:spAutoFit/>
              </a:bodyPr>
              <a:lstStyle/>
              <a:p>
                <a:pPr algn="just">
                  <a:spcBef>
                    <a:spcPts val="600"/>
                  </a:spcBef>
                </a:pPr>
                <a:endParaRPr lang="it-IT" sz="1400" i="1">
                  <a:latin typeface="Times New Roman" pitchFamily="18" charset="0"/>
                </a:endParaRPr>
              </a:p>
              <a:p>
                <a:pPr algn="just">
                  <a:spcBef>
                    <a:spcPts val="600"/>
                  </a:spcBef>
                </a:pPr>
                <a:r>
                  <a:rPr lang="it-IT" sz="1400" i="1">
                    <a:latin typeface="Times New Roman" pitchFamily="18" charset="0"/>
                  </a:rPr>
                  <a:t>n</a:t>
                </a:r>
                <a:r>
                  <a:rPr lang="it-IT" sz="1400" i="1" baseline="-25000">
                    <a:latin typeface="Times New Roman" pitchFamily="18" charset="0"/>
                  </a:rPr>
                  <a:t>1</a:t>
                </a:r>
                <a:r>
                  <a:rPr lang="it-IT" sz="1400" i="1">
                    <a:latin typeface="Times New Roman" pitchFamily="18" charset="0"/>
                  </a:rPr>
                  <a:t>                                    n</a:t>
                </a:r>
                <a:r>
                  <a:rPr lang="it-IT" sz="1400" i="1" baseline="-25000">
                    <a:latin typeface="Times New Roman" pitchFamily="18" charset="0"/>
                  </a:rPr>
                  <a:t>2</a:t>
                </a:r>
                <a:r>
                  <a:rPr lang="it-IT" sz="1400" i="1">
                    <a:latin typeface="Times New Roman" pitchFamily="18" charset="0"/>
                  </a:rPr>
                  <a:t>  </a:t>
                </a:r>
                <a:endParaRPr lang="fr-FR" sz="1400"/>
              </a:p>
            </p:txBody>
          </p:sp>
        </p:grpSp>
        <p:sp>
          <p:nvSpPr>
            <p:cNvPr id="9229" name="Text Box 51"/>
            <p:cNvSpPr txBox="1">
              <a:spLocks noChangeArrowheads="1"/>
            </p:cNvSpPr>
            <p:nvPr/>
          </p:nvSpPr>
          <p:spPr bwMode="auto">
            <a:xfrm>
              <a:off x="3001" y="3084"/>
              <a:ext cx="5759" cy="315"/>
            </a:xfrm>
            <a:prstGeom prst="rect">
              <a:avLst/>
            </a:prstGeom>
            <a:noFill/>
            <a:ln w="9525">
              <a:noFill/>
              <a:miter lim="800000"/>
              <a:headEnd/>
              <a:tailEnd/>
            </a:ln>
          </p:spPr>
          <p:txBody>
            <a:bodyPr wrap="none">
              <a:spAutoFit/>
            </a:bodyPr>
            <a:lstStyle/>
            <a:p>
              <a:pPr algn="just"/>
              <a:r>
                <a:rPr lang="nl-NL" sz="1400" i="1" dirty="0">
                  <a:latin typeface="Times New Roman" pitchFamily="18" charset="0"/>
                </a:rPr>
                <a:t>u</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20</a:t>
              </a:r>
              <a:r>
                <a:rPr lang="nl-NL" sz="1400" i="1" dirty="0">
                  <a:latin typeface="Times New Roman" pitchFamily="18" charset="0"/>
                </a:rPr>
                <a:t>  u</a:t>
              </a:r>
              <a:r>
                <a:rPr lang="nl-NL" sz="1400" i="1" baseline="-25000" dirty="0">
                  <a:latin typeface="Times New Roman" pitchFamily="18" charset="0"/>
                </a:rPr>
                <a:t>20</a:t>
              </a:r>
              <a:r>
                <a:rPr lang="nl-NL" sz="1400" i="1" dirty="0">
                  <a:latin typeface="Times New Roman" pitchFamily="18" charset="0"/>
                </a:rPr>
                <a:t>                    </a:t>
              </a:r>
              <a:endParaRPr lang="fr-FR" sz="1400" dirty="0"/>
            </a:p>
          </p:txBody>
        </p:sp>
        <p:sp>
          <p:nvSpPr>
            <p:cNvPr id="9230" name="Text Box 52"/>
            <p:cNvSpPr txBox="1">
              <a:spLocks noChangeArrowheads="1"/>
            </p:cNvSpPr>
            <p:nvPr/>
          </p:nvSpPr>
          <p:spPr bwMode="auto">
            <a:xfrm>
              <a:off x="3580" y="2423"/>
              <a:ext cx="3868" cy="315"/>
            </a:xfrm>
            <a:prstGeom prst="rect">
              <a:avLst/>
            </a:prstGeom>
            <a:noFill/>
            <a:ln w="9525">
              <a:noFill/>
              <a:miter lim="800000"/>
              <a:headEnd/>
              <a:tailEnd/>
            </a:ln>
          </p:spPr>
          <p:txBody>
            <a:bodyPr wrap="none">
              <a:spAutoFit/>
            </a:bodyPr>
            <a:lstStyle/>
            <a:p>
              <a:pPr algn="just"/>
              <a:r>
                <a:rPr lang="it-IT" sz="1400" i="1" dirty="0">
                  <a:latin typeface="Times New Roman" pitchFamily="18" charset="0"/>
                </a:rPr>
                <a:t>i</a:t>
              </a:r>
              <a:r>
                <a:rPr lang="it-IT" sz="1400" i="1" baseline="-25000" dirty="0">
                  <a:latin typeface="Times New Roman" pitchFamily="18" charset="0"/>
                </a:rPr>
                <a:t>10</a:t>
              </a:r>
              <a:r>
                <a:rPr lang="it-IT" sz="1400" i="1" dirty="0">
                  <a:latin typeface="Times New Roman" pitchFamily="18" charset="0"/>
                </a:rPr>
                <a:t>                                             i</a:t>
              </a:r>
              <a:r>
                <a:rPr lang="it-IT" sz="1400" i="1" baseline="-25000" dirty="0">
                  <a:latin typeface="Times New Roman" pitchFamily="18" charset="0"/>
                </a:rPr>
                <a:t>20</a:t>
              </a:r>
              <a:r>
                <a:rPr lang="it-IT" sz="1400" i="1" dirty="0">
                  <a:latin typeface="Times New Roman" pitchFamily="18" charset="0"/>
                </a:rPr>
                <a:t>=0</a:t>
              </a:r>
              <a:r>
                <a:rPr lang="it-IT" sz="1200" i="1" dirty="0">
                  <a:latin typeface="Times New Roman" pitchFamily="18" charset="0"/>
                </a:rPr>
                <a:t> </a:t>
              </a:r>
              <a:endParaRPr lang="fr-FR" dirty="0"/>
            </a:p>
          </p:txBody>
        </p:sp>
        <p:sp>
          <p:nvSpPr>
            <p:cNvPr id="9231" name="Text Box 53"/>
            <p:cNvSpPr txBox="1">
              <a:spLocks noChangeArrowheads="1"/>
            </p:cNvSpPr>
            <p:nvPr/>
          </p:nvSpPr>
          <p:spPr bwMode="auto">
            <a:xfrm>
              <a:off x="4894" y="2142"/>
              <a:ext cx="620" cy="31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r>
                <a:rPr lang="it-IT" sz="1400" i="1" baseline="-25000" dirty="0">
                  <a:latin typeface="Times New Roman" pitchFamily="18" charset="0"/>
                </a:rPr>
                <a:t>10</a:t>
              </a:r>
              <a:endParaRPr lang="fr-FR" sz="1400" dirty="0"/>
            </a:p>
          </p:txBody>
        </p:sp>
      </p:grpSp>
      <p:sp>
        <p:nvSpPr>
          <p:cNvPr id="9227" name="Text Box 53"/>
          <p:cNvSpPr txBox="1">
            <a:spLocks noChangeArrowheads="1"/>
          </p:cNvSpPr>
          <p:nvPr/>
        </p:nvSpPr>
        <p:spPr bwMode="auto">
          <a:xfrm>
            <a:off x="5106712" y="4291668"/>
            <a:ext cx="506412" cy="30797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r>
              <a:rPr lang="it-IT" sz="1400" i="1" baseline="-25000" dirty="0">
                <a:latin typeface="Times New Roman" pitchFamily="18" charset="0"/>
              </a:rPr>
              <a:t>10</a:t>
            </a:r>
            <a:endParaRPr lang="fr-FR" sz="14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12</a:t>
            </a:fld>
            <a:endParaRPr lang="fr-FR"/>
          </a:p>
        </p:txBody>
      </p:sp>
      <p:sp>
        <p:nvSpPr>
          <p:cNvPr id="3" name="ZoneTexte 2"/>
          <p:cNvSpPr txBox="1"/>
          <p:nvPr/>
        </p:nvSpPr>
        <p:spPr>
          <a:xfrm>
            <a:off x="1259632" y="5394364"/>
            <a:ext cx="2664296" cy="1138773"/>
          </a:xfrm>
          <a:prstGeom prst="rect">
            <a:avLst/>
          </a:prstGeom>
          <a:noFill/>
        </p:spPr>
        <p:txBody>
          <a:bodyPr wrap="square" rtlCol="0">
            <a:spAutoFit/>
          </a:bodyPr>
          <a:lstStyle/>
          <a:p>
            <a:r>
              <a:rPr lang="en-US" sz="1700" b="1" dirty="0">
                <a:latin typeface="+mj-lt"/>
              </a:rPr>
              <a:t>Remarque</a:t>
            </a:r>
            <a:r>
              <a:rPr lang="en-US" sz="1700" dirty="0">
                <a:latin typeface="+mj-lt"/>
              </a:rPr>
              <a:t> :</a:t>
            </a:r>
          </a:p>
          <a:p>
            <a:r>
              <a:rPr lang="en-US" sz="1700" dirty="0">
                <a:latin typeface="+mj-lt"/>
              </a:rPr>
              <a:t>A vide, le courant </a:t>
            </a:r>
            <a:r>
              <a:rPr lang="it-IT" sz="1700" i="1" dirty="0">
                <a:latin typeface="+mj-lt"/>
              </a:rPr>
              <a:t>i</a:t>
            </a:r>
            <a:r>
              <a:rPr lang="it-IT" sz="1700" i="1" baseline="-25000" dirty="0">
                <a:latin typeface="+mj-lt"/>
              </a:rPr>
              <a:t>10</a:t>
            </a:r>
            <a:r>
              <a:rPr lang="en-US" sz="1700" dirty="0">
                <a:latin typeface="+mj-lt"/>
              </a:rPr>
              <a:t> </a:t>
            </a:r>
            <a:r>
              <a:rPr lang="en-US" sz="1700" dirty="0" err="1">
                <a:latin typeface="+mj-lt"/>
              </a:rPr>
              <a:t>est</a:t>
            </a:r>
            <a:r>
              <a:rPr lang="en-US" sz="1700" dirty="0">
                <a:latin typeface="+mj-lt"/>
              </a:rPr>
              <a:t> </a:t>
            </a:r>
            <a:r>
              <a:rPr lang="en-US" sz="1700" dirty="0" err="1">
                <a:latin typeface="+mj-lt"/>
              </a:rPr>
              <a:t>très</a:t>
            </a:r>
            <a:r>
              <a:rPr lang="en-US" sz="1700" dirty="0">
                <a:latin typeface="+mj-lt"/>
              </a:rPr>
              <a:t> </a:t>
            </a:r>
            <a:r>
              <a:rPr lang="en-US" sz="1700" dirty="0" err="1">
                <a:latin typeface="+mj-lt"/>
              </a:rPr>
              <a:t>faible</a:t>
            </a:r>
            <a:r>
              <a:rPr lang="en-US" sz="1700" dirty="0">
                <a:latin typeface="+mj-lt"/>
              </a:rPr>
              <a:t>, </a:t>
            </a:r>
            <a:r>
              <a:rPr lang="en-US" sz="1700" dirty="0" err="1">
                <a:latin typeface="+mj-lt"/>
              </a:rPr>
              <a:t>comparé</a:t>
            </a:r>
            <a:r>
              <a:rPr lang="en-US" sz="1700" dirty="0">
                <a:latin typeface="+mj-lt"/>
              </a:rPr>
              <a:t> au courant </a:t>
            </a:r>
            <a:r>
              <a:rPr lang="en-US" sz="1700" dirty="0" err="1">
                <a:latin typeface="+mj-lt"/>
              </a:rPr>
              <a:t>en</a:t>
            </a:r>
            <a:r>
              <a:rPr lang="en-US" sz="1700" dirty="0">
                <a:latin typeface="+mj-lt"/>
              </a:rPr>
              <a:t> charge.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44" name="Rectangle 3"/>
          <p:cNvSpPr txBox="1">
            <a:spLocks noChangeArrowheads="1"/>
          </p:cNvSpPr>
          <p:nvPr/>
        </p:nvSpPr>
        <p:spPr bwMode="auto">
          <a:xfrm>
            <a:off x="717550" y="1339874"/>
            <a:ext cx="7509396" cy="4897438"/>
          </a:xfrm>
          <a:prstGeom prst="rect">
            <a:avLst/>
          </a:prstGeom>
          <a:noFill/>
          <a:ln w="9525">
            <a:noFill/>
            <a:miter lim="800000"/>
            <a:headEnd/>
            <a:tailEnd/>
          </a:ln>
        </p:spPr>
        <p:txBody>
          <a:bodyPr/>
          <a:lstStyle/>
          <a:p>
            <a:pPr algn="just">
              <a:spcBef>
                <a:spcPct val="20000"/>
              </a:spcBef>
              <a:defRPr/>
            </a:pPr>
            <a:r>
              <a:rPr lang="fr-FR" dirty="0">
                <a:latin typeface="+mn-lt"/>
                <a:cs typeface="+mn-cs"/>
              </a:rPr>
              <a:t>La loi d’ohm généralisée appliquée au circuit primaire et au circuit secondaire donne:</a:t>
            </a:r>
          </a:p>
          <a:p>
            <a:pPr algn="just">
              <a:spcBef>
                <a:spcPct val="20000"/>
              </a:spcBef>
              <a:defRPr/>
            </a:pPr>
            <a:endParaRPr lang="fr-FR" dirty="0"/>
          </a:p>
          <a:p>
            <a:pPr algn="just">
              <a:spcBef>
                <a:spcPct val="20000"/>
              </a:spcBef>
              <a:defRPr/>
            </a:pPr>
            <a:endParaRPr lang="fr-FR" dirty="0"/>
          </a:p>
          <a:p>
            <a:pPr algn="just">
              <a:spcBef>
                <a:spcPct val="20000"/>
              </a:spcBef>
              <a:defRPr/>
            </a:pPr>
            <a:endParaRPr lang="fr-FR" dirty="0"/>
          </a:p>
          <a:p>
            <a:pPr algn="just">
              <a:spcBef>
                <a:spcPct val="20000"/>
              </a:spcBef>
              <a:defRPr/>
            </a:pPr>
            <a:endParaRPr lang="fr-FR" dirty="0"/>
          </a:p>
          <a:p>
            <a:pPr algn="just">
              <a:spcBef>
                <a:spcPct val="20000"/>
              </a:spcBef>
              <a:defRPr/>
            </a:pPr>
            <a:endParaRPr lang="fr-FR" dirty="0"/>
          </a:p>
          <a:p>
            <a:pPr algn="just">
              <a:spcBef>
                <a:spcPct val="20000"/>
              </a:spcBef>
              <a:defRPr/>
            </a:pPr>
            <a:r>
              <a:rPr lang="fr-FR" dirty="0"/>
              <a:t>r</a:t>
            </a:r>
            <a:r>
              <a:rPr lang="fr-FR" baseline="-25000" dirty="0"/>
              <a:t>1</a:t>
            </a:r>
            <a:r>
              <a:rPr lang="fr-FR" dirty="0"/>
              <a:t>:</a:t>
            </a:r>
            <a:r>
              <a:rPr lang="en-US" dirty="0">
                <a:latin typeface="+mn-lt"/>
                <a:cs typeface="+mn-cs"/>
              </a:rPr>
              <a:t>Résistance de la </a:t>
            </a:r>
            <a:r>
              <a:rPr lang="en-US" dirty="0" err="1">
                <a:latin typeface="+mn-lt"/>
                <a:cs typeface="+mn-cs"/>
              </a:rPr>
              <a:t>bobine</a:t>
            </a:r>
            <a:r>
              <a:rPr lang="en-US" dirty="0">
                <a:latin typeface="+mn-lt"/>
                <a:cs typeface="+mn-cs"/>
              </a:rPr>
              <a:t> du </a:t>
            </a:r>
            <a:r>
              <a:rPr lang="en-US" dirty="0" err="1">
                <a:latin typeface="+mn-lt"/>
                <a:cs typeface="+mn-cs"/>
              </a:rPr>
              <a:t>primaire</a:t>
            </a:r>
            <a:endParaRPr lang="fr-FR" dirty="0">
              <a:latin typeface="+mn-lt"/>
              <a:cs typeface="+mn-cs"/>
            </a:endParaRPr>
          </a:p>
          <a:p>
            <a:pPr marL="342900" indent="-342900" algn="just">
              <a:spcBef>
                <a:spcPct val="20000"/>
              </a:spcBef>
              <a:defRPr/>
            </a:pPr>
            <a:endParaRPr lang="fr-FR" dirty="0">
              <a:latin typeface="+mn-lt"/>
              <a:cs typeface="+mn-cs"/>
            </a:endParaRPr>
          </a:p>
          <a:p>
            <a:pPr marL="342900" indent="-342900" algn="just">
              <a:spcBef>
                <a:spcPct val="20000"/>
              </a:spcBef>
              <a:defRPr/>
            </a:pPr>
            <a:r>
              <a:rPr lang="fr-FR" dirty="0">
                <a:latin typeface="+mn-lt"/>
                <a:cs typeface="+mn-cs"/>
              </a:rPr>
              <a:t>Sachant que </a:t>
            </a:r>
            <a:r>
              <a:rPr lang="el-GR" dirty="0">
                <a:latin typeface="+mn-lt"/>
                <a:cs typeface="+mn-cs"/>
              </a:rPr>
              <a:t>Φ</a:t>
            </a:r>
            <a:r>
              <a:rPr lang="fr-FR" dirty="0">
                <a:latin typeface="+mn-lt"/>
                <a:cs typeface="+mn-cs"/>
              </a:rPr>
              <a:t>’</a:t>
            </a:r>
            <a:r>
              <a:rPr lang="fr-FR" baseline="-25000" dirty="0">
                <a:latin typeface="+mn-lt"/>
                <a:cs typeface="+mn-cs"/>
              </a:rPr>
              <a:t>10</a:t>
            </a:r>
            <a:r>
              <a:rPr lang="fr-FR" dirty="0">
                <a:latin typeface="+mn-lt"/>
                <a:cs typeface="+mn-cs"/>
              </a:rPr>
              <a:t> = </a:t>
            </a:r>
            <a:r>
              <a:rPr lang="el-GR" dirty="0">
                <a:latin typeface="+mn-lt"/>
                <a:cs typeface="+mn-cs"/>
              </a:rPr>
              <a:t>Φ</a:t>
            </a:r>
            <a:r>
              <a:rPr lang="fr-FR" baseline="-25000" dirty="0">
                <a:latin typeface="+mn-lt"/>
                <a:cs typeface="+mn-cs"/>
              </a:rPr>
              <a:t>10</a:t>
            </a:r>
            <a:r>
              <a:rPr lang="fr-FR" dirty="0">
                <a:latin typeface="+mn-lt"/>
                <a:cs typeface="+mn-cs"/>
              </a:rPr>
              <a:t> + </a:t>
            </a:r>
            <a:r>
              <a:rPr lang="el-GR" dirty="0">
                <a:latin typeface="+mn-lt"/>
                <a:cs typeface="+mn-cs"/>
              </a:rPr>
              <a:t>Φ</a:t>
            </a:r>
            <a:r>
              <a:rPr lang="fr-FR" baseline="-25000" dirty="0">
                <a:latin typeface="+mn-lt"/>
                <a:cs typeface="+mn-cs"/>
              </a:rPr>
              <a:t>f10</a:t>
            </a:r>
            <a:r>
              <a:rPr lang="fr-FR" dirty="0">
                <a:latin typeface="+mn-lt"/>
                <a:cs typeface="+mn-cs"/>
              </a:rPr>
              <a:t>  et   </a:t>
            </a:r>
            <a:r>
              <a:rPr lang="it-IT" dirty="0"/>
              <a:t>ℓ</a:t>
            </a:r>
            <a:r>
              <a:rPr lang="fr-FR" baseline="-25000" dirty="0">
                <a:latin typeface="+mn-lt"/>
                <a:cs typeface="+mn-cs"/>
              </a:rPr>
              <a:t>1</a:t>
            </a:r>
            <a:r>
              <a:rPr lang="fr-FR" dirty="0">
                <a:latin typeface="+mn-lt"/>
                <a:cs typeface="+mn-cs"/>
              </a:rPr>
              <a:t>= n</a:t>
            </a:r>
            <a:r>
              <a:rPr lang="fr-FR" baseline="-25000" dirty="0">
                <a:latin typeface="+mn-lt"/>
                <a:cs typeface="+mn-cs"/>
              </a:rPr>
              <a:t>1</a:t>
            </a:r>
            <a:r>
              <a:rPr lang="fr-FR" dirty="0">
                <a:latin typeface="+mn-lt"/>
                <a:cs typeface="+mn-cs"/>
              </a:rPr>
              <a:t> </a:t>
            </a:r>
            <a:r>
              <a:rPr lang="el-GR" dirty="0">
                <a:latin typeface="+mn-lt"/>
                <a:cs typeface="+mn-cs"/>
              </a:rPr>
              <a:t>Φ</a:t>
            </a:r>
            <a:r>
              <a:rPr lang="fr-FR" baseline="-25000" dirty="0">
                <a:latin typeface="+mn-lt"/>
                <a:cs typeface="+mn-cs"/>
              </a:rPr>
              <a:t>f10</a:t>
            </a:r>
            <a:r>
              <a:rPr lang="fr-FR" dirty="0">
                <a:latin typeface="+mn-lt"/>
                <a:cs typeface="+mn-cs"/>
              </a:rPr>
              <a:t> /i</a:t>
            </a:r>
            <a:r>
              <a:rPr lang="fr-FR" baseline="-25000" dirty="0">
                <a:latin typeface="+mn-lt"/>
                <a:cs typeface="+mn-cs"/>
              </a:rPr>
              <a:t>10</a:t>
            </a:r>
            <a:endParaRPr lang="el-GR" baseline="-25000" dirty="0">
              <a:latin typeface="+mn-lt"/>
              <a:cs typeface="+mn-cs"/>
            </a:endParaRPr>
          </a:p>
        </p:txBody>
      </p:sp>
      <p:grpSp>
        <p:nvGrpSpPr>
          <p:cNvPr id="10251" name="Group 70"/>
          <p:cNvGrpSpPr>
            <a:grpSpLocks/>
          </p:cNvGrpSpPr>
          <p:nvPr/>
        </p:nvGrpSpPr>
        <p:grpSpPr bwMode="auto">
          <a:xfrm>
            <a:off x="5220072" y="4385394"/>
            <a:ext cx="4156076" cy="2139950"/>
            <a:chOff x="3270" y="2253"/>
            <a:chExt cx="2618" cy="1348"/>
          </a:xfrm>
        </p:grpSpPr>
        <p:grpSp>
          <p:nvGrpSpPr>
            <p:cNvPr id="10259" name="Group 33"/>
            <p:cNvGrpSpPr>
              <a:grpSpLocks/>
            </p:cNvGrpSpPr>
            <p:nvPr/>
          </p:nvGrpSpPr>
          <p:grpSpPr bwMode="auto">
            <a:xfrm>
              <a:off x="3270" y="2253"/>
              <a:ext cx="2618" cy="1348"/>
              <a:chOff x="3000" y="2016"/>
              <a:chExt cx="5760" cy="2188"/>
            </a:xfrm>
          </p:grpSpPr>
          <p:grpSp>
            <p:nvGrpSpPr>
              <p:cNvPr id="10261" name="Group 34"/>
              <p:cNvGrpSpPr>
                <a:grpSpLocks/>
              </p:cNvGrpSpPr>
              <p:nvPr/>
            </p:nvGrpSpPr>
            <p:grpSpPr bwMode="auto">
              <a:xfrm>
                <a:off x="3582" y="2498"/>
                <a:ext cx="3380" cy="1706"/>
                <a:chOff x="3582" y="2498"/>
                <a:chExt cx="3380" cy="1706"/>
              </a:xfrm>
            </p:grpSpPr>
            <p:grpSp>
              <p:nvGrpSpPr>
                <p:cNvPr id="10265" name="Group 35"/>
                <p:cNvGrpSpPr>
                  <a:grpSpLocks/>
                </p:cNvGrpSpPr>
                <p:nvPr/>
              </p:nvGrpSpPr>
              <p:grpSpPr bwMode="auto">
                <a:xfrm>
                  <a:off x="3582" y="2498"/>
                  <a:ext cx="3380" cy="1620"/>
                  <a:chOff x="3582" y="2498"/>
                  <a:chExt cx="3380" cy="1620"/>
                </a:xfrm>
              </p:grpSpPr>
              <p:sp>
                <p:nvSpPr>
                  <p:cNvPr id="10267" name="Rectangle 36"/>
                  <p:cNvSpPr>
                    <a:spLocks noChangeArrowheads="1"/>
                  </p:cNvSpPr>
                  <p:nvPr/>
                </p:nvSpPr>
                <p:spPr bwMode="auto">
                  <a:xfrm>
                    <a:off x="4402" y="2498"/>
                    <a:ext cx="1980" cy="1620"/>
                  </a:xfrm>
                  <a:prstGeom prst="rect">
                    <a:avLst/>
                  </a:prstGeom>
                  <a:solidFill>
                    <a:srgbClr val="FFFFFF"/>
                  </a:solidFill>
                  <a:ln w="9525">
                    <a:solidFill>
                      <a:srgbClr val="000000"/>
                    </a:solidFill>
                    <a:miter lim="800000"/>
                    <a:headEnd/>
                    <a:tailEnd/>
                  </a:ln>
                </p:spPr>
                <p:txBody>
                  <a:bodyPr/>
                  <a:lstStyle/>
                  <a:p>
                    <a:endParaRPr lang="fr-FR"/>
                  </a:p>
                </p:txBody>
              </p:sp>
              <p:sp>
                <p:nvSpPr>
                  <p:cNvPr id="10268" name="Rectangle 37"/>
                  <p:cNvSpPr>
                    <a:spLocks noChangeArrowheads="1"/>
                  </p:cNvSpPr>
                  <p:nvPr/>
                </p:nvSpPr>
                <p:spPr bwMode="auto">
                  <a:xfrm>
                    <a:off x="4702" y="2858"/>
                    <a:ext cx="1440" cy="900"/>
                  </a:xfrm>
                  <a:prstGeom prst="rect">
                    <a:avLst/>
                  </a:prstGeom>
                  <a:solidFill>
                    <a:srgbClr val="FFFFFF"/>
                  </a:solidFill>
                  <a:ln w="9525">
                    <a:solidFill>
                      <a:srgbClr val="000000"/>
                    </a:solidFill>
                    <a:miter lim="800000"/>
                    <a:headEnd/>
                    <a:tailEnd/>
                  </a:ln>
                </p:spPr>
                <p:txBody>
                  <a:bodyPr/>
                  <a:lstStyle/>
                  <a:p>
                    <a:endParaRPr lang="fr-FR"/>
                  </a:p>
                </p:txBody>
              </p:sp>
              <p:sp>
                <p:nvSpPr>
                  <p:cNvPr id="10269" name="Arc 38"/>
                  <p:cNvSpPr>
                    <a:spLocks/>
                  </p:cNvSpPr>
                  <p:nvPr/>
                </p:nvSpPr>
                <p:spPr bwMode="auto">
                  <a:xfrm flipH="1" flipV="1">
                    <a:off x="4362" y="33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0" name="Arc 39"/>
                  <p:cNvSpPr>
                    <a:spLocks/>
                  </p:cNvSpPr>
                  <p:nvPr/>
                </p:nvSpPr>
                <p:spPr bwMode="auto">
                  <a:xfrm flipH="1" flipV="1">
                    <a:off x="4382" y="355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1" name="Arc 40"/>
                  <p:cNvSpPr>
                    <a:spLocks/>
                  </p:cNvSpPr>
                  <p:nvPr/>
                </p:nvSpPr>
                <p:spPr bwMode="auto">
                  <a:xfrm flipH="1">
                    <a:off x="6082" y="283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2" name="Arc 41"/>
                  <p:cNvSpPr>
                    <a:spLocks/>
                  </p:cNvSpPr>
                  <p:nvPr/>
                </p:nvSpPr>
                <p:spPr bwMode="auto">
                  <a:xfrm flipH="1">
                    <a:off x="6102" y="301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3" name="Arc 42"/>
                  <p:cNvSpPr>
                    <a:spLocks/>
                  </p:cNvSpPr>
                  <p:nvPr/>
                </p:nvSpPr>
                <p:spPr bwMode="auto">
                  <a:xfrm flipH="1">
                    <a:off x="6082" y="31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4" name="Arc 43"/>
                  <p:cNvSpPr>
                    <a:spLocks/>
                  </p:cNvSpPr>
                  <p:nvPr/>
                </p:nvSpPr>
                <p:spPr bwMode="auto">
                  <a:xfrm flipH="1">
                    <a:off x="6102" y="33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5" name="Arc 44"/>
                  <p:cNvSpPr>
                    <a:spLocks/>
                  </p:cNvSpPr>
                  <p:nvPr/>
                </p:nvSpPr>
                <p:spPr bwMode="auto">
                  <a:xfrm flipH="1" flipV="1">
                    <a:off x="4382" y="29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6" name="Arc 45"/>
                  <p:cNvSpPr>
                    <a:spLocks/>
                  </p:cNvSpPr>
                  <p:nvPr/>
                </p:nvSpPr>
                <p:spPr bwMode="auto">
                  <a:xfrm flipH="1" flipV="1">
                    <a:off x="4382" y="279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0277" name="Line 46"/>
                  <p:cNvSpPr>
                    <a:spLocks noChangeShapeType="1"/>
                  </p:cNvSpPr>
                  <p:nvPr/>
                </p:nvSpPr>
                <p:spPr bwMode="auto">
                  <a:xfrm flipH="1">
                    <a:off x="3662" y="2818"/>
                    <a:ext cx="720" cy="0"/>
                  </a:xfrm>
                  <a:prstGeom prst="line">
                    <a:avLst/>
                  </a:prstGeom>
                  <a:noFill/>
                  <a:ln w="9525">
                    <a:solidFill>
                      <a:srgbClr val="000000"/>
                    </a:solidFill>
                    <a:round/>
                    <a:headEnd/>
                    <a:tailEnd/>
                  </a:ln>
                </p:spPr>
                <p:txBody>
                  <a:bodyPr/>
                  <a:lstStyle/>
                  <a:p>
                    <a:endParaRPr lang="fr-FR"/>
                  </a:p>
                </p:txBody>
              </p:sp>
              <p:sp>
                <p:nvSpPr>
                  <p:cNvPr id="10278" name="Line 47"/>
                  <p:cNvSpPr>
                    <a:spLocks noChangeShapeType="1"/>
                  </p:cNvSpPr>
                  <p:nvPr/>
                </p:nvSpPr>
                <p:spPr bwMode="auto">
                  <a:xfrm flipH="1">
                    <a:off x="3682" y="3738"/>
                    <a:ext cx="720" cy="0"/>
                  </a:xfrm>
                  <a:prstGeom prst="line">
                    <a:avLst/>
                  </a:prstGeom>
                  <a:noFill/>
                  <a:ln w="9525">
                    <a:solidFill>
                      <a:srgbClr val="000000"/>
                    </a:solidFill>
                    <a:round/>
                    <a:headEnd/>
                    <a:tailEnd/>
                  </a:ln>
                </p:spPr>
                <p:txBody>
                  <a:bodyPr/>
                  <a:lstStyle/>
                  <a:p>
                    <a:endParaRPr lang="fr-FR"/>
                  </a:p>
                </p:txBody>
              </p:sp>
              <p:sp>
                <p:nvSpPr>
                  <p:cNvPr id="10279" name="Line 48"/>
                  <p:cNvSpPr>
                    <a:spLocks noChangeShapeType="1"/>
                  </p:cNvSpPr>
                  <p:nvPr/>
                </p:nvSpPr>
                <p:spPr bwMode="auto">
                  <a:xfrm flipV="1">
                    <a:off x="3582" y="2798"/>
                    <a:ext cx="0" cy="900"/>
                  </a:xfrm>
                  <a:prstGeom prst="line">
                    <a:avLst/>
                  </a:prstGeom>
                  <a:noFill/>
                  <a:ln w="9525">
                    <a:solidFill>
                      <a:srgbClr val="000000"/>
                    </a:solidFill>
                    <a:round/>
                    <a:headEnd/>
                    <a:tailEnd type="stealth" w="med" len="med"/>
                  </a:ln>
                </p:spPr>
                <p:txBody>
                  <a:bodyPr/>
                  <a:lstStyle/>
                  <a:p>
                    <a:endParaRPr lang="fr-FR"/>
                  </a:p>
                </p:txBody>
              </p:sp>
              <p:sp>
                <p:nvSpPr>
                  <p:cNvPr id="10280" name="Line 49"/>
                  <p:cNvSpPr>
                    <a:spLocks noChangeShapeType="1"/>
                  </p:cNvSpPr>
                  <p:nvPr/>
                </p:nvSpPr>
                <p:spPr bwMode="auto">
                  <a:xfrm>
                    <a:off x="4122" y="2918"/>
                    <a:ext cx="0" cy="720"/>
                  </a:xfrm>
                  <a:prstGeom prst="line">
                    <a:avLst/>
                  </a:prstGeom>
                  <a:noFill/>
                  <a:ln w="9525">
                    <a:solidFill>
                      <a:srgbClr val="000000"/>
                    </a:solidFill>
                    <a:round/>
                    <a:headEnd/>
                    <a:tailEnd type="stealth" w="med" len="med"/>
                  </a:ln>
                </p:spPr>
                <p:txBody>
                  <a:bodyPr/>
                  <a:lstStyle/>
                  <a:p>
                    <a:endParaRPr lang="fr-FR"/>
                  </a:p>
                </p:txBody>
              </p:sp>
              <p:sp>
                <p:nvSpPr>
                  <p:cNvPr id="10281" name="Line 50"/>
                  <p:cNvSpPr>
                    <a:spLocks noChangeShapeType="1"/>
                  </p:cNvSpPr>
                  <p:nvPr/>
                </p:nvSpPr>
                <p:spPr bwMode="auto">
                  <a:xfrm>
                    <a:off x="3842" y="2818"/>
                    <a:ext cx="360" cy="0"/>
                  </a:xfrm>
                  <a:prstGeom prst="line">
                    <a:avLst/>
                  </a:prstGeom>
                  <a:noFill/>
                  <a:ln w="9525">
                    <a:solidFill>
                      <a:srgbClr val="000000"/>
                    </a:solidFill>
                    <a:round/>
                    <a:headEnd/>
                    <a:tailEnd type="stealth" w="med" len="med"/>
                  </a:ln>
                </p:spPr>
                <p:txBody>
                  <a:bodyPr/>
                  <a:lstStyle/>
                  <a:p>
                    <a:endParaRPr lang="fr-FR"/>
                  </a:p>
                </p:txBody>
              </p:sp>
              <p:sp>
                <p:nvSpPr>
                  <p:cNvPr id="10282" name="AutoShape 51"/>
                  <p:cNvSpPr>
                    <a:spLocks noChangeArrowheads="1"/>
                  </p:cNvSpPr>
                  <p:nvPr/>
                </p:nvSpPr>
                <p:spPr bwMode="auto">
                  <a:xfrm rot="5492889">
                    <a:off x="4484" y="2977"/>
                    <a:ext cx="7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200 h 21600"/>
                    </a:gdLst>
                    <a:ahLst/>
                    <a:cxnLst>
                      <a:cxn ang="T8">
                        <a:pos x="T0" y="T1"/>
                      </a:cxn>
                      <a:cxn ang="T9">
                        <a:pos x="T2" y="T3"/>
                      </a:cxn>
                      <a:cxn ang="T10">
                        <a:pos x="T4" y="T5"/>
                      </a:cxn>
                      <a:cxn ang="T11">
                        <a:pos x="T6" y="T7"/>
                      </a:cxn>
                    </a:cxnLst>
                    <a:rect l="T12" t="T13" r="T14" b="T15"/>
                    <a:pathLst>
                      <a:path w="21600" h="21600">
                        <a:moveTo>
                          <a:pt x="248" y="13101"/>
                        </a:moveTo>
                        <a:cubicBezTo>
                          <a:pt x="83" y="12345"/>
                          <a:pt x="0" y="11573"/>
                          <a:pt x="0" y="10800"/>
                        </a:cubicBezTo>
                        <a:cubicBezTo>
                          <a:pt x="0" y="4835"/>
                          <a:pt x="4835" y="0"/>
                          <a:pt x="10800" y="0"/>
                        </a:cubicBezTo>
                        <a:cubicBezTo>
                          <a:pt x="16764" y="0"/>
                          <a:pt x="21600" y="4835"/>
                          <a:pt x="21600" y="10800"/>
                        </a:cubicBezTo>
                        <a:cubicBezTo>
                          <a:pt x="21600" y="11573"/>
                          <a:pt x="21516" y="12345"/>
                          <a:pt x="21351" y="13101"/>
                        </a:cubicBezTo>
                        <a:cubicBezTo>
                          <a:pt x="21516" y="12345"/>
                          <a:pt x="21600" y="11573"/>
                          <a:pt x="21600" y="10800"/>
                        </a:cubicBezTo>
                        <a:cubicBezTo>
                          <a:pt x="21600" y="4835"/>
                          <a:pt x="16764" y="0"/>
                          <a:pt x="10800" y="0"/>
                        </a:cubicBezTo>
                        <a:cubicBezTo>
                          <a:pt x="4835" y="0"/>
                          <a:pt x="0" y="4835"/>
                          <a:pt x="0" y="10800"/>
                        </a:cubicBezTo>
                        <a:cubicBezTo>
                          <a:pt x="-1" y="11573"/>
                          <a:pt x="83" y="12345"/>
                          <a:pt x="248" y="13101"/>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10283" name="Line 52"/>
                  <p:cNvSpPr>
                    <a:spLocks noChangeShapeType="1"/>
                  </p:cNvSpPr>
                  <p:nvPr/>
                </p:nvSpPr>
                <p:spPr bwMode="auto">
                  <a:xfrm>
                    <a:off x="5182" y="3198"/>
                    <a:ext cx="0" cy="180"/>
                  </a:xfrm>
                  <a:prstGeom prst="line">
                    <a:avLst/>
                  </a:prstGeom>
                  <a:noFill/>
                  <a:ln w="9525">
                    <a:solidFill>
                      <a:srgbClr val="000000"/>
                    </a:solidFill>
                    <a:round/>
                    <a:headEnd/>
                    <a:tailEnd type="stealth" w="med" len="med"/>
                  </a:ln>
                </p:spPr>
                <p:txBody>
                  <a:bodyPr/>
                  <a:lstStyle/>
                  <a:p>
                    <a:endParaRPr lang="fr-FR"/>
                  </a:p>
                </p:txBody>
              </p:sp>
              <p:sp>
                <p:nvSpPr>
                  <p:cNvPr id="10284" name="Line 53"/>
                  <p:cNvSpPr>
                    <a:spLocks noChangeShapeType="1"/>
                  </p:cNvSpPr>
                  <p:nvPr/>
                </p:nvSpPr>
                <p:spPr bwMode="auto">
                  <a:xfrm>
                    <a:off x="4602" y="2658"/>
                    <a:ext cx="0" cy="1260"/>
                  </a:xfrm>
                  <a:prstGeom prst="line">
                    <a:avLst/>
                  </a:prstGeom>
                  <a:noFill/>
                  <a:ln w="9525">
                    <a:solidFill>
                      <a:srgbClr val="000000"/>
                    </a:solidFill>
                    <a:prstDash val="dash"/>
                    <a:round/>
                    <a:headEnd/>
                    <a:tailEnd/>
                  </a:ln>
                </p:spPr>
                <p:txBody>
                  <a:bodyPr/>
                  <a:lstStyle/>
                  <a:p>
                    <a:endParaRPr lang="fr-FR"/>
                  </a:p>
                </p:txBody>
              </p:sp>
              <p:sp>
                <p:nvSpPr>
                  <p:cNvPr id="10285" name="Line 54"/>
                  <p:cNvSpPr>
                    <a:spLocks noChangeShapeType="1"/>
                  </p:cNvSpPr>
                  <p:nvPr/>
                </p:nvSpPr>
                <p:spPr bwMode="auto">
                  <a:xfrm>
                    <a:off x="6242" y="2658"/>
                    <a:ext cx="0" cy="1260"/>
                  </a:xfrm>
                  <a:prstGeom prst="line">
                    <a:avLst/>
                  </a:prstGeom>
                  <a:noFill/>
                  <a:ln w="9525">
                    <a:solidFill>
                      <a:srgbClr val="000000"/>
                    </a:solidFill>
                    <a:prstDash val="dash"/>
                    <a:round/>
                    <a:headEnd/>
                    <a:tailEnd/>
                  </a:ln>
                </p:spPr>
                <p:txBody>
                  <a:bodyPr/>
                  <a:lstStyle/>
                  <a:p>
                    <a:endParaRPr lang="fr-FR"/>
                  </a:p>
                </p:txBody>
              </p:sp>
              <p:sp>
                <p:nvSpPr>
                  <p:cNvPr id="10286" name="Line 55"/>
                  <p:cNvSpPr>
                    <a:spLocks noChangeShapeType="1"/>
                  </p:cNvSpPr>
                  <p:nvPr/>
                </p:nvSpPr>
                <p:spPr bwMode="auto">
                  <a:xfrm>
                    <a:off x="4622" y="2638"/>
                    <a:ext cx="1620" cy="0"/>
                  </a:xfrm>
                  <a:prstGeom prst="line">
                    <a:avLst/>
                  </a:prstGeom>
                  <a:noFill/>
                  <a:ln w="9525">
                    <a:solidFill>
                      <a:srgbClr val="000000"/>
                    </a:solidFill>
                    <a:prstDash val="dash"/>
                    <a:round/>
                    <a:headEnd/>
                    <a:tailEnd/>
                  </a:ln>
                </p:spPr>
                <p:txBody>
                  <a:bodyPr/>
                  <a:lstStyle/>
                  <a:p>
                    <a:endParaRPr lang="fr-FR"/>
                  </a:p>
                </p:txBody>
              </p:sp>
              <p:sp>
                <p:nvSpPr>
                  <p:cNvPr id="10287" name="Line 56"/>
                  <p:cNvSpPr>
                    <a:spLocks noChangeShapeType="1"/>
                  </p:cNvSpPr>
                  <p:nvPr/>
                </p:nvSpPr>
                <p:spPr bwMode="auto">
                  <a:xfrm>
                    <a:off x="4602" y="3915"/>
                    <a:ext cx="1620" cy="0"/>
                  </a:xfrm>
                  <a:prstGeom prst="line">
                    <a:avLst/>
                  </a:prstGeom>
                  <a:noFill/>
                  <a:ln w="9525">
                    <a:solidFill>
                      <a:srgbClr val="000000"/>
                    </a:solidFill>
                    <a:prstDash val="dash"/>
                    <a:round/>
                    <a:headEnd/>
                    <a:tailEnd/>
                  </a:ln>
                </p:spPr>
                <p:txBody>
                  <a:bodyPr/>
                  <a:lstStyle/>
                  <a:p>
                    <a:endParaRPr lang="fr-FR"/>
                  </a:p>
                </p:txBody>
              </p:sp>
              <p:sp>
                <p:nvSpPr>
                  <p:cNvPr id="10288" name="Line 57"/>
                  <p:cNvSpPr>
                    <a:spLocks noChangeShapeType="1"/>
                  </p:cNvSpPr>
                  <p:nvPr/>
                </p:nvSpPr>
                <p:spPr bwMode="auto">
                  <a:xfrm>
                    <a:off x="6382" y="3618"/>
                    <a:ext cx="540" cy="0"/>
                  </a:xfrm>
                  <a:prstGeom prst="line">
                    <a:avLst/>
                  </a:prstGeom>
                  <a:noFill/>
                  <a:ln w="9525">
                    <a:solidFill>
                      <a:srgbClr val="000000"/>
                    </a:solidFill>
                    <a:round/>
                    <a:headEnd/>
                    <a:tailEnd/>
                  </a:ln>
                </p:spPr>
                <p:txBody>
                  <a:bodyPr/>
                  <a:lstStyle/>
                  <a:p>
                    <a:endParaRPr lang="fr-FR"/>
                  </a:p>
                </p:txBody>
              </p:sp>
              <p:sp>
                <p:nvSpPr>
                  <p:cNvPr id="10289" name="Line 58"/>
                  <p:cNvSpPr>
                    <a:spLocks noChangeShapeType="1"/>
                  </p:cNvSpPr>
                  <p:nvPr/>
                </p:nvSpPr>
                <p:spPr bwMode="auto">
                  <a:xfrm>
                    <a:off x="6422" y="2838"/>
                    <a:ext cx="540" cy="0"/>
                  </a:xfrm>
                  <a:prstGeom prst="line">
                    <a:avLst/>
                  </a:prstGeom>
                  <a:noFill/>
                  <a:ln w="9525">
                    <a:solidFill>
                      <a:srgbClr val="000000"/>
                    </a:solidFill>
                    <a:round/>
                    <a:headEnd/>
                    <a:tailEnd type="stealth" w="med" len="med"/>
                  </a:ln>
                </p:spPr>
                <p:txBody>
                  <a:bodyPr/>
                  <a:lstStyle/>
                  <a:p>
                    <a:endParaRPr lang="fr-FR"/>
                  </a:p>
                </p:txBody>
              </p:sp>
              <p:sp>
                <p:nvSpPr>
                  <p:cNvPr id="10290" name="Line 59"/>
                  <p:cNvSpPr>
                    <a:spLocks noChangeShapeType="1"/>
                  </p:cNvSpPr>
                  <p:nvPr/>
                </p:nvSpPr>
                <p:spPr bwMode="auto">
                  <a:xfrm flipV="1">
                    <a:off x="6642" y="2838"/>
                    <a:ext cx="0" cy="720"/>
                  </a:xfrm>
                  <a:prstGeom prst="line">
                    <a:avLst/>
                  </a:prstGeom>
                  <a:noFill/>
                  <a:ln w="9525">
                    <a:solidFill>
                      <a:srgbClr val="000000"/>
                    </a:solidFill>
                    <a:round/>
                    <a:headEnd/>
                    <a:tailEnd type="stealth" w="med" len="med"/>
                  </a:ln>
                </p:spPr>
                <p:txBody>
                  <a:bodyPr/>
                  <a:lstStyle/>
                  <a:p>
                    <a:endParaRPr lang="fr-FR"/>
                  </a:p>
                </p:txBody>
              </p:sp>
              <p:sp>
                <p:nvSpPr>
                  <p:cNvPr id="10291" name="Line 60"/>
                  <p:cNvSpPr>
                    <a:spLocks noChangeShapeType="1"/>
                  </p:cNvSpPr>
                  <p:nvPr/>
                </p:nvSpPr>
                <p:spPr bwMode="auto">
                  <a:xfrm flipV="1">
                    <a:off x="6962" y="2878"/>
                    <a:ext cx="0" cy="720"/>
                  </a:xfrm>
                  <a:prstGeom prst="line">
                    <a:avLst/>
                  </a:prstGeom>
                  <a:noFill/>
                  <a:ln w="9525">
                    <a:solidFill>
                      <a:srgbClr val="000000"/>
                    </a:solidFill>
                    <a:round/>
                    <a:headEnd/>
                    <a:tailEnd type="stealth" w="med" len="med"/>
                  </a:ln>
                </p:spPr>
                <p:txBody>
                  <a:bodyPr/>
                  <a:lstStyle/>
                  <a:p>
                    <a:endParaRPr lang="fr-FR"/>
                  </a:p>
                </p:txBody>
              </p:sp>
              <p:sp>
                <p:nvSpPr>
                  <p:cNvPr id="10292" name="Line 61"/>
                  <p:cNvSpPr>
                    <a:spLocks noChangeShapeType="1"/>
                  </p:cNvSpPr>
                  <p:nvPr/>
                </p:nvSpPr>
                <p:spPr bwMode="auto">
                  <a:xfrm>
                    <a:off x="4602" y="2641"/>
                    <a:ext cx="720" cy="0"/>
                  </a:xfrm>
                  <a:prstGeom prst="line">
                    <a:avLst/>
                  </a:prstGeom>
                  <a:noFill/>
                  <a:ln w="9525">
                    <a:solidFill>
                      <a:srgbClr val="000000"/>
                    </a:solidFill>
                    <a:prstDash val="dash"/>
                    <a:round/>
                    <a:headEnd/>
                    <a:tailEnd type="triangle" w="med" len="med"/>
                  </a:ln>
                </p:spPr>
                <p:txBody>
                  <a:bodyPr/>
                  <a:lstStyle/>
                  <a:p>
                    <a:endParaRPr lang="fr-FR"/>
                  </a:p>
                </p:txBody>
              </p:sp>
              <p:sp>
                <p:nvSpPr>
                  <p:cNvPr id="10293" name="Line 62"/>
                  <p:cNvSpPr>
                    <a:spLocks noChangeShapeType="1"/>
                  </p:cNvSpPr>
                  <p:nvPr/>
                </p:nvSpPr>
                <p:spPr bwMode="auto">
                  <a:xfrm flipV="1">
                    <a:off x="4582" y="2678"/>
                    <a:ext cx="0" cy="180"/>
                  </a:xfrm>
                  <a:prstGeom prst="line">
                    <a:avLst/>
                  </a:prstGeom>
                  <a:noFill/>
                  <a:ln w="9525">
                    <a:solidFill>
                      <a:srgbClr val="000000"/>
                    </a:solidFill>
                    <a:round/>
                    <a:headEnd/>
                    <a:tailEnd type="stealth" w="med" len="med"/>
                  </a:ln>
                </p:spPr>
                <p:txBody>
                  <a:bodyPr/>
                  <a:lstStyle/>
                  <a:p>
                    <a:endParaRPr lang="fr-FR"/>
                  </a:p>
                </p:txBody>
              </p:sp>
              <p:sp>
                <p:nvSpPr>
                  <p:cNvPr id="10294" name="Text Box 63"/>
                  <p:cNvSpPr txBox="1">
                    <a:spLocks noChangeArrowheads="1"/>
                  </p:cNvSpPr>
                  <p:nvPr/>
                </p:nvSpPr>
                <p:spPr bwMode="auto">
                  <a:xfrm>
                    <a:off x="5242" y="3038"/>
                    <a:ext cx="540" cy="540"/>
                  </a:xfrm>
                  <a:prstGeom prst="rect">
                    <a:avLst/>
                  </a:prstGeom>
                  <a:noFill/>
                  <a:ln w="9525">
                    <a:noFill/>
                    <a:miter lim="800000"/>
                    <a:headEnd/>
                    <a:tailEnd/>
                  </a:ln>
                </p:spPr>
                <p:txBody>
                  <a:bodyPr lIns="54000" tIns="10800" rIns="18000" bIns="10800"/>
                  <a:lstStyle/>
                  <a:p>
                    <a:pPr algn="just"/>
                    <a:r>
                      <a:rPr lang="fr-FR" sz="1200" i="1">
                        <a:latin typeface="Times New Roman" pitchFamily="18" charset="0"/>
                        <a:cs typeface="Times New Roman" pitchFamily="18" charset="0"/>
                      </a:rPr>
                      <a:t>Ф</a:t>
                    </a:r>
                    <a:r>
                      <a:rPr lang="en-GB" sz="1200" i="1" baseline="-25000">
                        <a:latin typeface="Times New Roman" pitchFamily="18" charset="0"/>
                      </a:rPr>
                      <a:t>f10</a:t>
                    </a:r>
                    <a:endParaRPr lang="fr-FR"/>
                  </a:p>
                </p:txBody>
              </p:sp>
              <p:sp>
                <p:nvSpPr>
                  <p:cNvPr id="10295" name="Arc 64"/>
                  <p:cNvSpPr>
                    <a:spLocks/>
                  </p:cNvSpPr>
                  <p:nvPr/>
                </p:nvSpPr>
                <p:spPr bwMode="auto">
                  <a:xfrm flipH="1" flipV="1">
                    <a:off x="4342" y="3178"/>
                    <a:ext cx="360" cy="1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10266" name="Text Box 65"/>
                <p:cNvSpPr txBox="1">
                  <a:spLocks noChangeArrowheads="1"/>
                </p:cNvSpPr>
                <p:nvPr/>
              </p:nvSpPr>
              <p:spPr bwMode="auto">
                <a:xfrm>
                  <a:off x="3907" y="3590"/>
                  <a:ext cx="3034" cy="614"/>
                </a:xfrm>
                <a:prstGeom prst="rect">
                  <a:avLst/>
                </a:prstGeom>
                <a:noFill/>
                <a:ln w="9525">
                  <a:noFill/>
                  <a:miter lim="800000"/>
                  <a:headEnd/>
                  <a:tailEnd/>
                </a:ln>
              </p:spPr>
              <p:txBody>
                <a:bodyPr wrap="none">
                  <a:spAutoFit/>
                </a:bodyPr>
                <a:lstStyle/>
                <a:p>
                  <a:pPr algn="just">
                    <a:spcBef>
                      <a:spcPts val="600"/>
                    </a:spcBef>
                  </a:pPr>
                  <a:endParaRPr lang="it-IT" sz="1400" i="1" dirty="0">
                    <a:latin typeface="Times New Roman" pitchFamily="18" charset="0"/>
                  </a:endParaRPr>
                </a:p>
                <a:p>
                  <a:pPr algn="just">
                    <a:spcBef>
                      <a:spcPts val="600"/>
                    </a:spcBef>
                  </a:pPr>
                  <a:r>
                    <a:rPr lang="it-IT" sz="1400" i="1" dirty="0">
                      <a:latin typeface="Times New Roman" pitchFamily="18" charset="0"/>
                    </a:rPr>
                    <a:t>n</a:t>
                  </a:r>
                  <a:r>
                    <a:rPr lang="it-IT" sz="1400" i="1" baseline="-25000" dirty="0">
                      <a:latin typeface="Times New Roman" pitchFamily="18" charset="0"/>
                    </a:rPr>
                    <a:t>1</a:t>
                  </a:r>
                  <a:r>
                    <a:rPr lang="it-IT" sz="1400" i="1" dirty="0">
                      <a:latin typeface="Times New Roman" pitchFamily="18" charset="0"/>
                    </a:rPr>
                    <a:t>                                    n</a:t>
                  </a:r>
                  <a:r>
                    <a:rPr lang="it-IT" sz="1400" i="1" baseline="-25000" dirty="0">
                      <a:latin typeface="Times New Roman" pitchFamily="18" charset="0"/>
                    </a:rPr>
                    <a:t>2</a:t>
                  </a:r>
                  <a:r>
                    <a:rPr lang="it-IT" sz="1400" i="1" dirty="0">
                      <a:latin typeface="Times New Roman" pitchFamily="18" charset="0"/>
                    </a:rPr>
                    <a:t>  </a:t>
                  </a:r>
                  <a:endParaRPr lang="fr-FR" sz="1400" dirty="0"/>
                </a:p>
              </p:txBody>
            </p:sp>
          </p:grpSp>
          <p:sp>
            <p:nvSpPr>
              <p:cNvPr id="10262" name="Text Box 66"/>
              <p:cNvSpPr txBox="1">
                <a:spLocks noChangeArrowheads="1"/>
              </p:cNvSpPr>
              <p:nvPr/>
            </p:nvSpPr>
            <p:spPr bwMode="auto">
              <a:xfrm>
                <a:off x="3000" y="3084"/>
                <a:ext cx="5760" cy="315"/>
              </a:xfrm>
              <a:prstGeom prst="rect">
                <a:avLst/>
              </a:prstGeom>
              <a:noFill/>
              <a:ln w="9525">
                <a:noFill/>
                <a:miter lim="800000"/>
                <a:headEnd/>
                <a:tailEnd/>
              </a:ln>
            </p:spPr>
            <p:txBody>
              <a:bodyPr wrap="square">
                <a:spAutoFit/>
              </a:bodyPr>
              <a:lstStyle/>
              <a:p>
                <a:pPr algn="just"/>
                <a:r>
                  <a:rPr lang="nl-NL" sz="1400" i="1" dirty="0">
                    <a:latin typeface="Times New Roman" pitchFamily="18" charset="0"/>
                  </a:rPr>
                  <a:t>u</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10</a:t>
                </a:r>
                <a:r>
                  <a:rPr lang="nl-NL" sz="1400" i="1" dirty="0">
                    <a:latin typeface="Times New Roman" pitchFamily="18" charset="0"/>
                  </a:rPr>
                  <a:t>                                           e</a:t>
                </a:r>
                <a:r>
                  <a:rPr lang="nl-NL" sz="1400" i="1" baseline="-25000" dirty="0">
                    <a:latin typeface="Times New Roman" pitchFamily="18" charset="0"/>
                  </a:rPr>
                  <a:t>20</a:t>
                </a:r>
                <a:r>
                  <a:rPr lang="nl-NL" sz="1400" i="1" dirty="0">
                    <a:latin typeface="Times New Roman" pitchFamily="18" charset="0"/>
                  </a:rPr>
                  <a:t>  u</a:t>
                </a:r>
                <a:r>
                  <a:rPr lang="nl-NL" sz="1400" i="1" baseline="-25000" dirty="0">
                    <a:latin typeface="Times New Roman" pitchFamily="18" charset="0"/>
                  </a:rPr>
                  <a:t>20</a:t>
                </a:r>
                <a:r>
                  <a:rPr lang="nl-NL" sz="1400" i="1" dirty="0">
                    <a:latin typeface="Times New Roman" pitchFamily="18" charset="0"/>
                  </a:rPr>
                  <a:t>                    </a:t>
                </a:r>
                <a:endParaRPr lang="fr-FR" sz="1400" dirty="0"/>
              </a:p>
            </p:txBody>
          </p:sp>
          <p:sp>
            <p:nvSpPr>
              <p:cNvPr id="10263" name="Text Box 67"/>
              <p:cNvSpPr txBox="1">
                <a:spLocks noChangeArrowheads="1"/>
              </p:cNvSpPr>
              <p:nvPr/>
            </p:nvSpPr>
            <p:spPr bwMode="auto">
              <a:xfrm>
                <a:off x="3474" y="2441"/>
                <a:ext cx="3869" cy="315"/>
              </a:xfrm>
              <a:prstGeom prst="rect">
                <a:avLst/>
              </a:prstGeom>
              <a:noFill/>
              <a:ln w="9525">
                <a:noFill/>
                <a:miter lim="800000"/>
                <a:headEnd/>
                <a:tailEnd/>
              </a:ln>
            </p:spPr>
            <p:txBody>
              <a:bodyPr wrap="none">
                <a:spAutoFit/>
              </a:bodyPr>
              <a:lstStyle/>
              <a:p>
                <a:pPr algn="just"/>
                <a:r>
                  <a:rPr lang="it-IT" sz="1400" i="1">
                    <a:latin typeface="Times New Roman" pitchFamily="18" charset="0"/>
                  </a:rPr>
                  <a:t>i</a:t>
                </a:r>
                <a:r>
                  <a:rPr lang="it-IT" sz="1400" i="1" baseline="-25000">
                    <a:latin typeface="Times New Roman" pitchFamily="18" charset="0"/>
                  </a:rPr>
                  <a:t>10</a:t>
                </a:r>
                <a:r>
                  <a:rPr lang="it-IT" sz="1400" i="1">
                    <a:latin typeface="Times New Roman" pitchFamily="18" charset="0"/>
                  </a:rPr>
                  <a:t>                                             i</a:t>
                </a:r>
                <a:r>
                  <a:rPr lang="it-IT" sz="1400" i="1" baseline="-25000">
                    <a:latin typeface="Times New Roman" pitchFamily="18" charset="0"/>
                  </a:rPr>
                  <a:t>20</a:t>
                </a:r>
                <a:r>
                  <a:rPr lang="it-IT" sz="1400" i="1">
                    <a:latin typeface="Times New Roman" pitchFamily="18" charset="0"/>
                  </a:rPr>
                  <a:t>=0</a:t>
                </a:r>
                <a:r>
                  <a:rPr lang="it-IT" sz="1200" i="1">
                    <a:latin typeface="Times New Roman" pitchFamily="18" charset="0"/>
                  </a:rPr>
                  <a:t> </a:t>
                </a:r>
                <a:endParaRPr lang="fr-FR"/>
              </a:p>
            </p:txBody>
          </p:sp>
          <p:sp>
            <p:nvSpPr>
              <p:cNvPr id="10264" name="Text Box 68"/>
              <p:cNvSpPr txBox="1">
                <a:spLocks noChangeArrowheads="1"/>
              </p:cNvSpPr>
              <p:nvPr/>
            </p:nvSpPr>
            <p:spPr bwMode="auto">
              <a:xfrm>
                <a:off x="4894" y="2016"/>
                <a:ext cx="620" cy="614"/>
              </a:xfrm>
              <a:prstGeom prst="rect">
                <a:avLst/>
              </a:prstGeom>
              <a:noFill/>
              <a:ln w="9525">
                <a:noFill/>
                <a:miter lim="800000"/>
                <a:headEnd/>
                <a:tailEnd/>
              </a:ln>
            </p:spPr>
            <p:txBody>
              <a:bodyPr wrap="none">
                <a:spAutoFit/>
              </a:bodyPr>
              <a:lstStyle/>
              <a:p>
                <a:pPr algn="just">
                  <a:spcBef>
                    <a:spcPts val="600"/>
                  </a:spcBef>
                </a:pPr>
                <a:endParaRPr lang="fr-FR" sz="1400" i="1">
                  <a:latin typeface="Times New Roman" pitchFamily="18" charset="0"/>
                  <a:cs typeface="Times New Roman" pitchFamily="18" charset="0"/>
                </a:endParaRPr>
              </a:p>
              <a:p>
                <a:pPr algn="just">
                  <a:spcBef>
                    <a:spcPts val="600"/>
                  </a:spcBef>
                </a:pPr>
                <a:r>
                  <a:rPr lang="fr-FR" sz="1400" i="1">
                    <a:latin typeface="Times New Roman" pitchFamily="18" charset="0"/>
                    <a:cs typeface="Times New Roman" pitchFamily="18" charset="0"/>
                  </a:rPr>
                  <a:t>Ф</a:t>
                </a:r>
                <a:r>
                  <a:rPr lang="it-IT" sz="1400" i="1" baseline="-25000">
                    <a:latin typeface="Times New Roman" pitchFamily="18" charset="0"/>
                  </a:rPr>
                  <a:t>10</a:t>
                </a:r>
                <a:endParaRPr lang="fr-FR" sz="1400"/>
              </a:p>
            </p:txBody>
          </p:sp>
        </p:grpSp>
        <p:sp>
          <p:nvSpPr>
            <p:cNvPr id="10260" name="Text Box 69"/>
            <p:cNvSpPr txBox="1">
              <a:spLocks noChangeArrowheads="1"/>
            </p:cNvSpPr>
            <p:nvPr/>
          </p:nvSpPr>
          <p:spPr bwMode="auto">
            <a:xfrm>
              <a:off x="3922" y="2977"/>
              <a:ext cx="316" cy="194"/>
            </a:xfrm>
            <a:prstGeom prst="rect">
              <a:avLst/>
            </a:prstGeom>
            <a:noFill/>
            <a:ln w="9525">
              <a:noFill/>
              <a:miter lim="800000"/>
              <a:headEnd/>
              <a:tailEnd/>
            </a:ln>
          </p:spPr>
          <p:txBody>
            <a:bodyPr wrap="none">
              <a:spAutoFit/>
            </a:bodyPr>
            <a:lstStyle/>
            <a:p>
              <a:r>
                <a:rPr lang="fr-FR" sz="1400" i="1" dirty="0"/>
                <a:t>Ф’</a:t>
              </a:r>
              <a:r>
                <a:rPr lang="it-IT" sz="1400" i="1" baseline="-25000" dirty="0"/>
                <a:t>10</a:t>
              </a:r>
              <a:endParaRPr lang="fr-FR" sz="1400" i="1" baseline="-25000" dirty="0"/>
            </a:p>
          </p:txBody>
        </p:sp>
      </p:grpSp>
      <p:grpSp>
        <p:nvGrpSpPr>
          <p:cNvPr id="10252" name="Group 21"/>
          <p:cNvGrpSpPr>
            <a:grpSpLocks/>
          </p:cNvGrpSpPr>
          <p:nvPr/>
        </p:nvGrpSpPr>
        <p:grpSpPr bwMode="auto">
          <a:xfrm>
            <a:off x="1310741" y="2296939"/>
            <a:ext cx="6323013" cy="1190625"/>
            <a:chOff x="1288" y="1779"/>
            <a:chExt cx="3983" cy="750"/>
          </a:xfrm>
        </p:grpSpPr>
        <p:sp>
          <p:nvSpPr>
            <p:cNvPr id="10256" name="AutoShape 18"/>
            <p:cNvSpPr>
              <a:spLocks/>
            </p:cNvSpPr>
            <p:nvPr/>
          </p:nvSpPr>
          <p:spPr bwMode="auto">
            <a:xfrm>
              <a:off x="1288" y="1822"/>
              <a:ext cx="91" cy="590"/>
            </a:xfrm>
            <a:prstGeom prst="leftBrace">
              <a:avLst>
                <a:gd name="adj1" fmla="val 54029"/>
                <a:gd name="adj2" fmla="val 50000"/>
              </a:avLst>
            </a:prstGeom>
            <a:noFill/>
            <a:ln w="9525">
              <a:solidFill>
                <a:schemeClr val="tx1"/>
              </a:solidFill>
              <a:round/>
              <a:headEnd/>
              <a:tailEnd/>
            </a:ln>
          </p:spPr>
          <p:txBody>
            <a:bodyPr wrap="none" anchor="ctr"/>
            <a:lstStyle/>
            <a:p>
              <a:endParaRPr lang="fr-FR"/>
            </a:p>
          </p:txBody>
        </p:sp>
        <p:sp>
          <p:nvSpPr>
            <p:cNvPr id="10257" name="Text Box 19"/>
            <p:cNvSpPr txBox="1">
              <a:spLocks noChangeArrowheads="1"/>
            </p:cNvSpPr>
            <p:nvPr/>
          </p:nvSpPr>
          <p:spPr bwMode="auto">
            <a:xfrm>
              <a:off x="1357" y="1779"/>
              <a:ext cx="3914" cy="750"/>
            </a:xfrm>
            <a:prstGeom prst="rect">
              <a:avLst/>
            </a:prstGeom>
            <a:noFill/>
            <a:ln w="9525">
              <a:noFill/>
              <a:miter lim="800000"/>
              <a:headEnd/>
              <a:tailEnd/>
            </a:ln>
          </p:spPr>
          <p:txBody>
            <a:bodyPr>
              <a:spAutoFit/>
            </a:bodyPr>
            <a:lstStyle/>
            <a:p>
              <a:r>
                <a:rPr lang="fr-FR" dirty="0"/>
                <a:t>u</a:t>
              </a:r>
              <a:r>
                <a:rPr lang="fr-FR" baseline="-25000" dirty="0"/>
                <a:t>1  </a:t>
              </a:r>
              <a:r>
                <a:rPr lang="fr-FR" dirty="0"/>
                <a:t>= -e’</a:t>
              </a:r>
              <a:r>
                <a:rPr lang="fr-FR" baseline="-25000" dirty="0"/>
                <a:t>10</a:t>
              </a:r>
              <a:r>
                <a:rPr lang="fr-FR" dirty="0"/>
                <a:t> + r</a:t>
              </a:r>
              <a:r>
                <a:rPr lang="fr-FR" baseline="-25000" dirty="0"/>
                <a:t>1</a:t>
              </a:r>
              <a:r>
                <a:rPr lang="fr-FR" dirty="0"/>
                <a:t>i</a:t>
              </a:r>
              <a:r>
                <a:rPr lang="fr-FR" baseline="-25000" dirty="0"/>
                <a:t>10</a:t>
              </a:r>
              <a:r>
                <a:rPr lang="fr-FR" dirty="0"/>
                <a:t>			e’</a:t>
              </a:r>
              <a:r>
                <a:rPr lang="fr-FR" baseline="-25000" dirty="0"/>
                <a:t>10 </a:t>
              </a:r>
              <a:r>
                <a:rPr lang="fr-FR" dirty="0"/>
                <a:t>= -n</a:t>
              </a:r>
              <a:r>
                <a:rPr lang="fr-FR" baseline="-25000" dirty="0"/>
                <a:t>1</a:t>
              </a:r>
              <a:r>
                <a:rPr lang="fr-FR" dirty="0"/>
                <a:t>d</a:t>
              </a:r>
              <a:r>
                <a:rPr lang="el-GR" dirty="0"/>
                <a:t>Φ</a:t>
              </a:r>
              <a:r>
                <a:rPr lang="fr-FR" dirty="0"/>
                <a:t>’</a:t>
              </a:r>
              <a:r>
                <a:rPr lang="fr-FR" baseline="-25000" dirty="0"/>
                <a:t>10</a:t>
              </a:r>
              <a:r>
                <a:rPr lang="fr-FR" dirty="0"/>
                <a:t>/</a:t>
              </a:r>
              <a:r>
                <a:rPr lang="fr-FR" dirty="0" err="1"/>
                <a:t>dt</a:t>
              </a:r>
              <a:endParaRPr lang="fr-FR" dirty="0"/>
            </a:p>
            <a:p>
              <a:r>
                <a:rPr lang="fr-FR" dirty="0"/>
                <a:t>		       avec</a:t>
              </a:r>
            </a:p>
            <a:p>
              <a:r>
                <a:rPr lang="fr-FR" dirty="0"/>
                <a:t>u</a:t>
              </a:r>
              <a:r>
                <a:rPr lang="fr-FR" baseline="-25000" dirty="0"/>
                <a:t>20 </a:t>
              </a:r>
              <a:r>
                <a:rPr lang="fr-FR" dirty="0"/>
                <a:t>= e</a:t>
              </a:r>
              <a:r>
                <a:rPr lang="fr-FR" baseline="-25000" dirty="0"/>
                <a:t>20				 </a:t>
              </a:r>
              <a:r>
                <a:rPr lang="fr-FR" dirty="0"/>
                <a:t>e’</a:t>
              </a:r>
              <a:r>
                <a:rPr lang="fr-FR" baseline="-25000" dirty="0"/>
                <a:t>20 </a:t>
              </a:r>
              <a:r>
                <a:rPr lang="fr-FR" dirty="0"/>
                <a:t>= -n</a:t>
              </a:r>
              <a:r>
                <a:rPr lang="fr-FR" baseline="-25000" dirty="0"/>
                <a:t>2</a:t>
              </a:r>
              <a:r>
                <a:rPr lang="fr-FR" dirty="0"/>
                <a:t>d</a:t>
              </a:r>
              <a:r>
                <a:rPr lang="el-GR" dirty="0"/>
                <a:t>Φ</a:t>
              </a:r>
              <a:r>
                <a:rPr lang="fr-FR" baseline="-25000" dirty="0"/>
                <a:t>10</a:t>
              </a:r>
              <a:r>
                <a:rPr lang="fr-FR" dirty="0"/>
                <a:t>/</a:t>
              </a:r>
              <a:r>
                <a:rPr lang="fr-FR" dirty="0" err="1"/>
                <a:t>dt</a:t>
              </a:r>
              <a:endParaRPr lang="fr-FR" dirty="0"/>
            </a:p>
            <a:p>
              <a:endParaRPr lang="fr-FR" dirty="0"/>
            </a:p>
          </p:txBody>
        </p:sp>
        <p:sp>
          <p:nvSpPr>
            <p:cNvPr id="10258" name="AutoShape 20"/>
            <p:cNvSpPr>
              <a:spLocks/>
            </p:cNvSpPr>
            <p:nvPr/>
          </p:nvSpPr>
          <p:spPr bwMode="auto">
            <a:xfrm>
              <a:off x="3608" y="1779"/>
              <a:ext cx="91" cy="590"/>
            </a:xfrm>
            <a:prstGeom prst="leftBrace">
              <a:avLst>
                <a:gd name="adj1" fmla="val 54029"/>
                <a:gd name="adj2" fmla="val 50000"/>
              </a:avLst>
            </a:prstGeom>
            <a:noFill/>
            <a:ln w="9525">
              <a:solidFill>
                <a:schemeClr val="tx1"/>
              </a:solidFill>
              <a:round/>
              <a:headEnd/>
              <a:tailEnd/>
            </a:ln>
          </p:spPr>
          <p:txBody>
            <a:bodyPr wrap="none" anchor="ctr"/>
            <a:lstStyle/>
            <a:p>
              <a:endParaRPr lang="fr-FR"/>
            </a:p>
          </p:txBody>
        </p:sp>
      </p:grpSp>
      <p:grpSp>
        <p:nvGrpSpPr>
          <p:cNvPr id="8" name="Group 32"/>
          <p:cNvGrpSpPr>
            <a:grpSpLocks/>
          </p:cNvGrpSpPr>
          <p:nvPr/>
        </p:nvGrpSpPr>
        <p:grpSpPr bwMode="auto">
          <a:xfrm>
            <a:off x="1316143" y="5014937"/>
            <a:ext cx="4454525" cy="1222375"/>
            <a:chOff x="1448" y="2558"/>
            <a:chExt cx="2806" cy="770"/>
          </a:xfrm>
        </p:grpSpPr>
        <p:sp>
          <p:nvSpPr>
            <p:cNvPr id="10254" name="AutoShape 29"/>
            <p:cNvSpPr>
              <a:spLocks/>
            </p:cNvSpPr>
            <p:nvPr/>
          </p:nvSpPr>
          <p:spPr bwMode="auto">
            <a:xfrm>
              <a:off x="1448" y="2558"/>
              <a:ext cx="112" cy="590"/>
            </a:xfrm>
            <a:prstGeom prst="leftBrace">
              <a:avLst>
                <a:gd name="adj1" fmla="val 43899"/>
                <a:gd name="adj2" fmla="val 50000"/>
              </a:avLst>
            </a:prstGeom>
            <a:noFill/>
            <a:ln w="9525">
              <a:solidFill>
                <a:schemeClr val="tx1"/>
              </a:solidFill>
              <a:round/>
              <a:headEnd/>
              <a:tailEnd/>
            </a:ln>
          </p:spPr>
          <p:txBody>
            <a:bodyPr wrap="none" anchor="ctr"/>
            <a:lstStyle/>
            <a:p>
              <a:endParaRPr lang="fr-FR"/>
            </a:p>
          </p:txBody>
        </p:sp>
        <p:sp>
          <p:nvSpPr>
            <p:cNvPr id="10255" name="Text Box 30"/>
            <p:cNvSpPr txBox="1">
              <a:spLocks noChangeArrowheads="1"/>
            </p:cNvSpPr>
            <p:nvPr/>
          </p:nvSpPr>
          <p:spPr bwMode="auto">
            <a:xfrm>
              <a:off x="1513" y="2578"/>
              <a:ext cx="2741" cy="750"/>
            </a:xfrm>
            <a:prstGeom prst="rect">
              <a:avLst/>
            </a:prstGeom>
            <a:noFill/>
            <a:ln w="9525">
              <a:noFill/>
              <a:miter lim="800000"/>
              <a:headEnd/>
              <a:tailEnd/>
            </a:ln>
          </p:spPr>
          <p:txBody>
            <a:bodyPr>
              <a:spAutoFit/>
            </a:bodyPr>
            <a:lstStyle/>
            <a:p>
              <a:r>
                <a:rPr lang="fr-FR" dirty="0"/>
                <a:t>u</a:t>
              </a:r>
              <a:r>
                <a:rPr lang="fr-FR" baseline="-25000" dirty="0"/>
                <a:t>1  </a:t>
              </a:r>
              <a:r>
                <a:rPr lang="fr-FR" dirty="0"/>
                <a:t>= n</a:t>
              </a:r>
              <a:r>
                <a:rPr lang="fr-FR" baseline="-25000" dirty="0"/>
                <a:t>1</a:t>
              </a:r>
              <a:r>
                <a:rPr lang="fr-FR" dirty="0"/>
                <a:t>d</a:t>
              </a:r>
              <a:r>
                <a:rPr lang="el-GR" dirty="0"/>
                <a:t>Φ</a:t>
              </a:r>
              <a:r>
                <a:rPr lang="fr-FR" baseline="-25000" dirty="0"/>
                <a:t>10</a:t>
              </a:r>
              <a:r>
                <a:rPr lang="fr-FR" dirty="0"/>
                <a:t>/</a:t>
              </a:r>
              <a:r>
                <a:rPr lang="fr-FR" dirty="0" err="1"/>
                <a:t>dt</a:t>
              </a:r>
              <a:r>
                <a:rPr lang="fr-FR" dirty="0"/>
                <a:t> + </a:t>
              </a:r>
              <a:r>
                <a:rPr lang="it-IT" dirty="0"/>
                <a:t>ℓ </a:t>
              </a:r>
              <a:r>
                <a:rPr lang="fr-FR" baseline="-25000" dirty="0"/>
                <a:t>1</a:t>
              </a:r>
              <a:r>
                <a:rPr lang="fr-FR" dirty="0"/>
                <a:t>di</a:t>
              </a:r>
              <a:r>
                <a:rPr lang="fr-FR" baseline="-25000" dirty="0"/>
                <a:t>10</a:t>
              </a:r>
              <a:r>
                <a:rPr lang="fr-FR" dirty="0"/>
                <a:t>/</a:t>
              </a:r>
              <a:r>
                <a:rPr lang="fr-FR" dirty="0" err="1"/>
                <a:t>dt</a:t>
              </a:r>
              <a:r>
                <a:rPr lang="fr-FR" dirty="0"/>
                <a:t> + r</a:t>
              </a:r>
              <a:r>
                <a:rPr lang="fr-FR" baseline="-25000" dirty="0"/>
                <a:t>1</a:t>
              </a:r>
              <a:r>
                <a:rPr lang="fr-FR" dirty="0"/>
                <a:t>i</a:t>
              </a:r>
              <a:r>
                <a:rPr lang="fr-FR" baseline="-25000" dirty="0"/>
                <a:t>10</a:t>
              </a:r>
              <a:r>
                <a:rPr lang="fr-FR" dirty="0"/>
                <a:t>	       </a:t>
              </a:r>
            </a:p>
            <a:p>
              <a:r>
                <a:rPr lang="fr-FR" dirty="0"/>
                <a:t>		                       </a:t>
              </a:r>
            </a:p>
            <a:p>
              <a:r>
                <a:rPr lang="fr-FR" dirty="0"/>
                <a:t>u</a:t>
              </a:r>
              <a:r>
                <a:rPr lang="fr-FR" baseline="-25000" dirty="0"/>
                <a:t>20 </a:t>
              </a:r>
              <a:r>
                <a:rPr lang="fr-FR" dirty="0"/>
                <a:t>= e’</a:t>
              </a:r>
              <a:r>
                <a:rPr lang="fr-FR" baseline="-25000" dirty="0"/>
                <a:t>20 			</a:t>
              </a:r>
              <a:endParaRPr lang="fr-FR" dirty="0"/>
            </a:p>
            <a:p>
              <a:endParaRPr lang="fr-FR" dirty="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13</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52" name="Rectangle 3"/>
          <p:cNvSpPr txBox="1">
            <a:spLocks noChangeArrowheads="1"/>
          </p:cNvSpPr>
          <p:nvPr/>
        </p:nvSpPr>
        <p:spPr bwMode="auto">
          <a:xfrm>
            <a:off x="812801" y="1147763"/>
            <a:ext cx="7632699" cy="5113337"/>
          </a:xfrm>
          <a:prstGeom prst="rect">
            <a:avLst/>
          </a:prstGeom>
          <a:noFill/>
          <a:ln w="9525">
            <a:noFill/>
            <a:miter lim="800000"/>
            <a:headEnd/>
            <a:tailEnd/>
          </a:ln>
        </p:spPr>
        <p:txBody>
          <a:bodyPr/>
          <a:lstStyle/>
          <a:p>
            <a:pPr marL="342900" indent="-342900" algn="just">
              <a:lnSpc>
                <a:spcPct val="80000"/>
              </a:lnSpc>
              <a:spcBef>
                <a:spcPct val="20000"/>
              </a:spcBef>
              <a:defRPr/>
            </a:pPr>
            <a:endParaRPr lang="fr-FR" dirty="0">
              <a:latin typeface="+mn-lt"/>
              <a:cs typeface="+mn-cs"/>
            </a:endParaRPr>
          </a:p>
          <a:p>
            <a:pPr marL="342900" indent="-342900" algn="just">
              <a:lnSpc>
                <a:spcPct val="80000"/>
              </a:lnSpc>
              <a:spcBef>
                <a:spcPct val="20000"/>
              </a:spcBef>
              <a:defRPr/>
            </a:pPr>
            <a:r>
              <a:rPr lang="fr-FR" dirty="0">
                <a:latin typeface="+mn-lt"/>
                <a:cs typeface="+mn-cs"/>
              </a:rPr>
              <a:t>On pose:</a:t>
            </a:r>
          </a:p>
          <a:p>
            <a:pPr marL="342900" indent="-342900" algn="ctr">
              <a:lnSpc>
                <a:spcPct val="80000"/>
              </a:lnSpc>
              <a:spcBef>
                <a:spcPct val="20000"/>
              </a:spcBef>
              <a:defRPr/>
            </a:pPr>
            <a:r>
              <a:rPr lang="fr-FR" dirty="0">
                <a:latin typeface="Arial" pitchFamily="34" charset="0"/>
                <a:cs typeface="Arial" pitchFamily="34" charset="0"/>
              </a:rPr>
              <a:t>e</a:t>
            </a:r>
            <a:r>
              <a:rPr lang="fr-FR" baseline="-25000" dirty="0">
                <a:latin typeface="Arial" pitchFamily="34" charset="0"/>
                <a:cs typeface="Arial" pitchFamily="34" charset="0"/>
              </a:rPr>
              <a:t>10</a:t>
            </a:r>
            <a:r>
              <a:rPr lang="fr-FR" dirty="0">
                <a:latin typeface="Arial" pitchFamily="34" charset="0"/>
                <a:cs typeface="Arial" pitchFamily="34" charset="0"/>
              </a:rPr>
              <a:t> = n</a:t>
            </a:r>
            <a:r>
              <a:rPr lang="fr-FR" baseline="-25000" dirty="0">
                <a:latin typeface="Arial" pitchFamily="34" charset="0"/>
                <a:cs typeface="Arial" pitchFamily="34" charset="0"/>
              </a:rPr>
              <a:t>1</a:t>
            </a:r>
            <a:r>
              <a:rPr lang="fr-FR" dirty="0">
                <a:latin typeface="Arial" pitchFamily="34" charset="0"/>
                <a:cs typeface="Arial" pitchFamily="34" charset="0"/>
              </a:rPr>
              <a:t>d</a:t>
            </a:r>
            <a:r>
              <a:rPr lang="el-GR" dirty="0">
                <a:latin typeface="Arial" pitchFamily="34" charset="0"/>
                <a:cs typeface="Arial" pitchFamily="34" charset="0"/>
              </a:rPr>
              <a:t>Φ</a:t>
            </a:r>
            <a:r>
              <a:rPr lang="fr-FR" baseline="-25000" dirty="0">
                <a:latin typeface="Arial" pitchFamily="34" charset="0"/>
                <a:cs typeface="Arial" pitchFamily="34" charset="0"/>
              </a:rPr>
              <a:t>10</a:t>
            </a:r>
            <a:r>
              <a:rPr lang="fr-FR" dirty="0">
                <a:latin typeface="Arial" pitchFamily="34" charset="0"/>
                <a:cs typeface="Arial" pitchFamily="34" charset="0"/>
              </a:rPr>
              <a:t>/</a:t>
            </a:r>
            <a:r>
              <a:rPr lang="fr-FR" dirty="0" err="1">
                <a:latin typeface="Arial" pitchFamily="34" charset="0"/>
                <a:cs typeface="Arial" pitchFamily="34" charset="0"/>
              </a:rPr>
              <a:t>dt</a:t>
            </a:r>
            <a:r>
              <a:rPr lang="fr-FR" dirty="0">
                <a:latin typeface="Arial" pitchFamily="34" charset="0"/>
                <a:cs typeface="Arial" pitchFamily="34" charset="0"/>
              </a:rPr>
              <a:t>  	     et 	     e</a:t>
            </a:r>
            <a:r>
              <a:rPr lang="fr-FR" baseline="-25000" dirty="0">
                <a:latin typeface="Arial" pitchFamily="34" charset="0"/>
                <a:cs typeface="Arial" pitchFamily="34" charset="0"/>
              </a:rPr>
              <a:t>20</a:t>
            </a:r>
            <a:r>
              <a:rPr lang="fr-FR" dirty="0">
                <a:latin typeface="Arial" pitchFamily="34" charset="0"/>
                <a:cs typeface="Arial" pitchFamily="34" charset="0"/>
              </a:rPr>
              <a:t>= -n</a:t>
            </a:r>
            <a:r>
              <a:rPr lang="fr-FR" baseline="-25000" dirty="0">
                <a:latin typeface="Arial" pitchFamily="34" charset="0"/>
                <a:cs typeface="Arial" pitchFamily="34" charset="0"/>
              </a:rPr>
              <a:t>2</a:t>
            </a:r>
            <a:r>
              <a:rPr lang="fr-FR" dirty="0">
                <a:latin typeface="Arial" pitchFamily="34" charset="0"/>
                <a:cs typeface="Arial" pitchFamily="34" charset="0"/>
              </a:rPr>
              <a:t>d</a:t>
            </a:r>
            <a:r>
              <a:rPr lang="el-GR" dirty="0">
                <a:latin typeface="Arial" pitchFamily="34" charset="0"/>
                <a:cs typeface="Arial" pitchFamily="34" charset="0"/>
              </a:rPr>
              <a:t>Φ</a:t>
            </a:r>
            <a:r>
              <a:rPr lang="fr-FR" baseline="-25000" dirty="0">
                <a:latin typeface="Arial" pitchFamily="34" charset="0"/>
                <a:cs typeface="Arial" pitchFamily="34" charset="0"/>
              </a:rPr>
              <a:t>10</a:t>
            </a:r>
            <a:r>
              <a:rPr lang="fr-FR" dirty="0">
                <a:latin typeface="Arial" pitchFamily="34" charset="0"/>
                <a:cs typeface="Arial" pitchFamily="34" charset="0"/>
              </a:rPr>
              <a:t>/</a:t>
            </a:r>
            <a:r>
              <a:rPr lang="fr-FR" dirty="0" err="1">
                <a:latin typeface="Arial" pitchFamily="34" charset="0"/>
                <a:cs typeface="Arial" pitchFamily="34" charset="0"/>
              </a:rPr>
              <a:t>dt</a:t>
            </a:r>
            <a:endParaRPr lang="fr-FR" dirty="0">
              <a:latin typeface="Arial" pitchFamily="34" charset="0"/>
              <a:cs typeface="Arial" pitchFamily="34" charset="0"/>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gn="ctr">
              <a:lnSpc>
                <a:spcPct val="80000"/>
              </a:lnSpc>
              <a:spcBef>
                <a:spcPct val="20000"/>
              </a:spcBef>
              <a:defRPr/>
            </a:pPr>
            <a:endParaRPr lang="fr-FR" dirty="0">
              <a:latin typeface="+mn-lt"/>
              <a:cs typeface="+mn-cs"/>
            </a:endParaRPr>
          </a:p>
          <a:p>
            <a:pPr marL="342900" indent="-342900">
              <a:lnSpc>
                <a:spcPct val="80000"/>
              </a:lnSpc>
              <a:spcBef>
                <a:spcPct val="20000"/>
              </a:spcBef>
              <a:defRPr/>
            </a:pPr>
            <a:r>
              <a:rPr lang="fr-FR" dirty="0">
                <a:latin typeface="+mn-lt"/>
                <a:cs typeface="+mn-cs"/>
              </a:rPr>
              <a:t>En régime sinusoïdal :</a:t>
            </a:r>
          </a:p>
          <a:p>
            <a:pPr marL="342900" indent="-342900">
              <a:lnSpc>
                <a:spcPct val="80000"/>
              </a:lnSpc>
              <a:spcBef>
                <a:spcPct val="20000"/>
              </a:spcBef>
              <a:defRPr/>
            </a:pPr>
            <a:endParaRPr lang="fr-FR" dirty="0">
              <a:latin typeface="+mn-lt"/>
              <a:cs typeface="+mn-cs"/>
            </a:endParaRPr>
          </a:p>
          <a:p>
            <a:pPr marL="342900" indent="-342900">
              <a:lnSpc>
                <a:spcPct val="80000"/>
              </a:lnSpc>
              <a:spcBef>
                <a:spcPct val="20000"/>
              </a:spcBef>
              <a:defRPr/>
            </a:pPr>
            <a:endParaRPr lang="fr-FR" dirty="0">
              <a:latin typeface="+mn-lt"/>
              <a:cs typeface="+mn-cs"/>
            </a:endParaRPr>
          </a:p>
          <a:p>
            <a:pPr marL="342900" indent="-342900">
              <a:lnSpc>
                <a:spcPct val="80000"/>
              </a:lnSpc>
              <a:spcBef>
                <a:spcPct val="20000"/>
              </a:spcBef>
              <a:defRPr/>
            </a:pPr>
            <a:endParaRPr lang="el-GR" dirty="0">
              <a:latin typeface="+mn-lt"/>
              <a:cs typeface="+mn-cs"/>
            </a:endParaRPr>
          </a:p>
          <a:p>
            <a:pPr marL="342900" indent="-342900" algn="just">
              <a:lnSpc>
                <a:spcPct val="80000"/>
              </a:lnSpc>
              <a:spcBef>
                <a:spcPct val="20000"/>
              </a:spcBef>
              <a:defRPr/>
            </a:pPr>
            <a:endParaRPr lang="fr-FR" dirty="0">
              <a:latin typeface="+mn-lt"/>
              <a:cs typeface="+mn-cs"/>
            </a:endParaRPr>
          </a:p>
          <a:p>
            <a:pPr marL="342900" indent="-342900" algn="just">
              <a:lnSpc>
                <a:spcPct val="80000"/>
              </a:lnSpc>
              <a:spcBef>
                <a:spcPct val="20000"/>
              </a:spcBef>
              <a:defRPr/>
            </a:pPr>
            <a:endParaRPr lang="fr-FR" sz="1600" dirty="0">
              <a:latin typeface="+mn-lt"/>
              <a:cs typeface="+mn-cs"/>
            </a:endParaRPr>
          </a:p>
          <a:p>
            <a:pPr marL="342900" indent="-342900" algn="just">
              <a:lnSpc>
                <a:spcPct val="80000"/>
              </a:lnSpc>
              <a:spcBef>
                <a:spcPct val="20000"/>
              </a:spcBef>
              <a:defRPr/>
            </a:pPr>
            <a:endParaRPr lang="fr-FR" sz="1600" dirty="0">
              <a:latin typeface="+mn-lt"/>
              <a:cs typeface="+mn-cs"/>
            </a:endParaRPr>
          </a:p>
          <a:p>
            <a:pPr marL="342900" indent="-342900" algn="just">
              <a:lnSpc>
                <a:spcPct val="80000"/>
              </a:lnSpc>
              <a:spcBef>
                <a:spcPct val="20000"/>
              </a:spcBef>
              <a:defRPr/>
            </a:pPr>
            <a:r>
              <a:rPr lang="fr-FR" dirty="0">
                <a:latin typeface="+mn-lt"/>
                <a:cs typeface="+mn-cs"/>
              </a:rPr>
              <a:t>	</a:t>
            </a:r>
            <a:endParaRPr lang="el-GR" baseline="-25000" dirty="0">
              <a:latin typeface="+mn-lt"/>
              <a:cs typeface="+mn-cs"/>
            </a:endParaRPr>
          </a:p>
        </p:txBody>
      </p:sp>
      <p:grpSp>
        <p:nvGrpSpPr>
          <p:cNvPr id="2" name="Group 8"/>
          <p:cNvGrpSpPr>
            <a:grpSpLocks/>
          </p:cNvGrpSpPr>
          <p:nvPr/>
        </p:nvGrpSpPr>
        <p:grpSpPr bwMode="auto">
          <a:xfrm>
            <a:off x="1922463" y="2444750"/>
            <a:ext cx="4679950" cy="1190625"/>
            <a:chOff x="1448" y="2478"/>
            <a:chExt cx="2948" cy="750"/>
          </a:xfrm>
        </p:grpSpPr>
        <p:sp>
          <p:nvSpPr>
            <p:cNvPr id="11299" name="AutoShape 9"/>
            <p:cNvSpPr>
              <a:spLocks/>
            </p:cNvSpPr>
            <p:nvPr/>
          </p:nvSpPr>
          <p:spPr bwMode="auto">
            <a:xfrm>
              <a:off x="1448" y="2523"/>
              <a:ext cx="112" cy="590"/>
            </a:xfrm>
            <a:prstGeom prst="leftBrace">
              <a:avLst>
                <a:gd name="adj1" fmla="val 43899"/>
                <a:gd name="adj2" fmla="val 50000"/>
              </a:avLst>
            </a:prstGeom>
            <a:noFill/>
            <a:ln w="9525">
              <a:solidFill>
                <a:schemeClr val="tx1"/>
              </a:solidFill>
              <a:round/>
              <a:headEnd/>
              <a:tailEnd/>
            </a:ln>
          </p:spPr>
          <p:txBody>
            <a:bodyPr wrap="none" anchor="ctr"/>
            <a:lstStyle/>
            <a:p>
              <a:endParaRPr lang="fr-FR"/>
            </a:p>
          </p:txBody>
        </p:sp>
        <p:sp>
          <p:nvSpPr>
            <p:cNvPr id="11300" name="Text Box 10"/>
            <p:cNvSpPr txBox="1">
              <a:spLocks noChangeArrowheads="1"/>
            </p:cNvSpPr>
            <p:nvPr/>
          </p:nvSpPr>
          <p:spPr bwMode="auto">
            <a:xfrm>
              <a:off x="1655" y="2478"/>
              <a:ext cx="2741" cy="750"/>
            </a:xfrm>
            <a:prstGeom prst="rect">
              <a:avLst/>
            </a:prstGeom>
            <a:noFill/>
            <a:ln w="9525">
              <a:noFill/>
              <a:miter lim="800000"/>
              <a:headEnd/>
              <a:tailEnd/>
            </a:ln>
          </p:spPr>
          <p:txBody>
            <a:bodyPr>
              <a:spAutoFit/>
            </a:bodyPr>
            <a:lstStyle/>
            <a:p>
              <a:r>
                <a:rPr lang="fr-FR" dirty="0"/>
                <a:t>u</a:t>
              </a:r>
              <a:r>
                <a:rPr lang="fr-FR" baseline="-25000" dirty="0"/>
                <a:t>1  </a:t>
              </a:r>
              <a:r>
                <a:rPr lang="fr-FR" dirty="0"/>
                <a:t>= e</a:t>
              </a:r>
              <a:r>
                <a:rPr lang="fr-FR" baseline="-25000" dirty="0"/>
                <a:t>10 </a:t>
              </a:r>
              <a:r>
                <a:rPr lang="fr-FR" dirty="0"/>
                <a:t>+ </a:t>
              </a:r>
              <a:r>
                <a:rPr lang="it-IT" dirty="0"/>
                <a:t>ℓ</a:t>
              </a:r>
              <a:r>
                <a:rPr lang="fr-FR" baseline="-25000" dirty="0"/>
                <a:t>1</a:t>
              </a:r>
              <a:r>
                <a:rPr lang="fr-FR" dirty="0"/>
                <a:t>di</a:t>
              </a:r>
              <a:r>
                <a:rPr lang="fr-FR" baseline="-25000" dirty="0"/>
                <a:t>10</a:t>
              </a:r>
              <a:r>
                <a:rPr lang="fr-FR" dirty="0"/>
                <a:t>/</a:t>
              </a:r>
              <a:r>
                <a:rPr lang="fr-FR" dirty="0" err="1"/>
                <a:t>dt</a:t>
              </a:r>
              <a:r>
                <a:rPr lang="fr-FR" dirty="0"/>
                <a:t> + r</a:t>
              </a:r>
              <a:r>
                <a:rPr lang="fr-FR" baseline="-25000" dirty="0"/>
                <a:t>1</a:t>
              </a:r>
              <a:r>
                <a:rPr lang="fr-FR" dirty="0"/>
                <a:t>i</a:t>
              </a:r>
              <a:r>
                <a:rPr lang="fr-FR" baseline="-25000" dirty="0"/>
                <a:t>10</a:t>
              </a:r>
              <a:r>
                <a:rPr lang="fr-FR" dirty="0"/>
                <a:t>	       </a:t>
              </a:r>
            </a:p>
            <a:p>
              <a:r>
                <a:rPr lang="fr-FR" dirty="0"/>
                <a:t>		                       </a:t>
              </a:r>
            </a:p>
            <a:p>
              <a:r>
                <a:rPr lang="fr-FR" dirty="0"/>
                <a:t>u</a:t>
              </a:r>
              <a:r>
                <a:rPr lang="fr-FR" baseline="-25000" dirty="0"/>
                <a:t>20 </a:t>
              </a:r>
              <a:r>
                <a:rPr lang="fr-FR" dirty="0"/>
                <a:t>= e</a:t>
              </a:r>
              <a:r>
                <a:rPr lang="fr-FR" baseline="-25000" dirty="0"/>
                <a:t>20			</a:t>
              </a:r>
              <a:endParaRPr lang="fr-FR" dirty="0"/>
            </a:p>
            <a:p>
              <a:endParaRPr lang="fr-FR" dirty="0"/>
            </a:p>
          </p:txBody>
        </p:sp>
      </p:grpSp>
      <p:grpSp>
        <p:nvGrpSpPr>
          <p:cNvPr id="3" name="Group 18"/>
          <p:cNvGrpSpPr>
            <a:grpSpLocks/>
          </p:cNvGrpSpPr>
          <p:nvPr/>
        </p:nvGrpSpPr>
        <p:grpSpPr bwMode="auto">
          <a:xfrm>
            <a:off x="1922463" y="4065299"/>
            <a:ext cx="6329363" cy="1282700"/>
            <a:chOff x="1280" y="2341"/>
            <a:chExt cx="3987" cy="808"/>
          </a:xfrm>
        </p:grpSpPr>
        <p:sp>
          <p:nvSpPr>
            <p:cNvPr id="11296" name="Text Box 15"/>
            <p:cNvSpPr txBox="1">
              <a:spLocks noChangeArrowheads="1"/>
            </p:cNvSpPr>
            <p:nvPr/>
          </p:nvSpPr>
          <p:spPr bwMode="auto">
            <a:xfrm>
              <a:off x="1303" y="2399"/>
              <a:ext cx="3964" cy="750"/>
            </a:xfrm>
            <a:prstGeom prst="rect">
              <a:avLst/>
            </a:prstGeom>
            <a:noFill/>
            <a:ln w="9525">
              <a:noFill/>
              <a:miter lim="800000"/>
              <a:headEnd/>
              <a:tailEnd/>
            </a:ln>
          </p:spPr>
          <p:txBody>
            <a:bodyPr>
              <a:spAutoFit/>
            </a:bodyPr>
            <a:lstStyle/>
            <a:p>
              <a:r>
                <a:rPr lang="fr-FR" u="sng" dirty="0"/>
                <a:t>U</a:t>
              </a:r>
              <a:r>
                <a:rPr lang="fr-FR" baseline="-25000" dirty="0"/>
                <a:t>1  </a:t>
              </a:r>
              <a:r>
                <a:rPr lang="fr-FR" dirty="0"/>
                <a:t>= </a:t>
              </a:r>
              <a:r>
                <a:rPr lang="fr-FR" u="sng" dirty="0"/>
                <a:t>E</a:t>
              </a:r>
              <a:r>
                <a:rPr lang="fr-FR" baseline="-25000" dirty="0"/>
                <a:t>10 </a:t>
              </a:r>
              <a:r>
                <a:rPr lang="fr-FR" dirty="0"/>
                <a:t>+ j</a:t>
              </a:r>
              <a:r>
                <a:rPr lang="it-IT" dirty="0"/>
                <a:t>ℓ</a:t>
              </a:r>
              <a:r>
                <a:rPr lang="fr-FR" baseline="-25000" dirty="0"/>
                <a:t>1</a:t>
              </a:r>
              <a:r>
                <a:rPr lang="el-GR" dirty="0"/>
                <a:t>ω</a:t>
              </a:r>
              <a:r>
                <a:rPr lang="fr-FR" u="sng" dirty="0"/>
                <a:t>I</a:t>
              </a:r>
              <a:r>
                <a:rPr lang="fr-FR" baseline="-25000" dirty="0"/>
                <a:t>10 </a:t>
              </a:r>
              <a:r>
                <a:rPr lang="fr-FR" dirty="0"/>
                <a:t> + r</a:t>
              </a:r>
              <a:r>
                <a:rPr lang="fr-FR" baseline="-25000" dirty="0"/>
                <a:t>1</a:t>
              </a:r>
              <a:r>
                <a:rPr lang="fr-FR" u="sng" dirty="0"/>
                <a:t>I</a:t>
              </a:r>
              <a:r>
                <a:rPr lang="fr-FR" baseline="-25000" dirty="0"/>
                <a:t>10</a:t>
              </a:r>
              <a:r>
                <a:rPr lang="fr-FR" dirty="0"/>
                <a:t>	        	</a:t>
              </a:r>
              <a:r>
                <a:rPr lang="fr-FR" u="sng" dirty="0"/>
                <a:t>E</a:t>
              </a:r>
              <a:r>
                <a:rPr lang="fr-FR" baseline="-25000" dirty="0"/>
                <a:t>10</a:t>
              </a:r>
              <a:r>
                <a:rPr lang="fr-FR" dirty="0"/>
                <a:t> = jn</a:t>
              </a:r>
              <a:r>
                <a:rPr lang="fr-FR" baseline="-25000" dirty="0"/>
                <a:t>1</a:t>
              </a:r>
              <a:r>
                <a:rPr lang="el-GR" dirty="0"/>
                <a:t>ω </a:t>
              </a:r>
              <a:r>
                <a:rPr lang="el-GR" u="sng" dirty="0"/>
                <a:t>Φ</a:t>
              </a:r>
              <a:r>
                <a:rPr lang="fr-FR" baseline="-25000" dirty="0"/>
                <a:t>10</a:t>
              </a:r>
            </a:p>
            <a:p>
              <a:r>
                <a:rPr lang="fr-FR" dirty="0"/>
                <a:t>			avec                        </a:t>
              </a:r>
            </a:p>
            <a:p>
              <a:r>
                <a:rPr lang="fr-FR" u="sng" dirty="0"/>
                <a:t>U</a:t>
              </a:r>
              <a:r>
                <a:rPr lang="fr-FR" baseline="-25000" dirty="0"/>
                <a:t>20 </a:t>
              </a:r>
              <a:r>
                <a:rPr lang="fr-FR" dirty="0"/>
                <a:t>= </a:t>
              </a:r>
              <a:r>
                <a:rPr lang="fr-FR" u="sng" dirty="0"/>
                <a:t>E</a:t>
              </a:r>
              <a:r>
                <a:rPr lang="fr-FR" baseline="-25000" dirty="0"/>
                <a:t>20			       	</a:t>
              </a:r>
              <a:r>
                <a:rPr lang="fr-FR" u="sng" dirty="0"/>
                <a:t>E</a:t>
              </a:r>
              <a:r>
                <a:rPr lang="fr-FR" baseline="-25000" dirty="0"/>
                <a:t>20</a:t>
              </a:r>
              <a:r>
                <a:rPr lang="fr-FR" dirty="0"/>
                <a:t> = -jn</a:t>
              </a:r>
              <a:r>
                <a:rPr lang="fr-FR" baseline="-25000" dirty="0"/>
                <a:t>2 </a:t>
              </a:r>
              <a:r>
                <a:rPr lang="el-GR" dirty="0"/>
                <a:t>ω</a:t>
              </a:r>
              <a:r>
                <a:rPr lang="fr-FR" dirty="0"/>
                <a:t> </a:t>
              </a:r>
              <a:r>
                <a:rPr lang="el-GR" u="sng" dirty="0"/>
                <a:t>Φ</a:t>
              </a:r>
              <a:r>
                <a:rPr lang="fr-FR" baseline="-25000" dirty="0"/>
                <a:t>10</a:t>
              </a:r>
            </a:p>
            <a:p>
              <a:endParaRPr lang="fr-FR" dirty="0"/>
            </a:p>
          </p:txBody>
        </p:sp>
        <p:sp>
          <p:nvSpPr>
            <p:cNvPr id="11297" name="AutoShape 16"/>
            <p:cNvSpPr>
              <a:spLocks/>
            </p:cNvSpPr>
            <p:nvPr/>
          </p:nvSpPr>
          <p:spPr bwMode="auto">
            <a:xfrm>
              <a:off x="1280" y="2396"/>
              <a:ext cx="45" cy="635"/>
            </a:xfrm>
            <a:prstGeom prst="leftBrace">
              <a:avLst>
                <a:gd name="adj1" fmla="val 117593"/>
                <a:gd name="adj2" fmla="val 50000"/>
              </a:avLst>
            </a:prstGeom>
            <a:noFill/>
            <a:ln w="9525">
              <a:solidFill>
                <a:schemeClr val="tx1"/>
              </a:solidFill>
              <a:round/>
              <a:headEnd/>
              <a:tailEnd/>
            </a:ln>
          </p:spPr>
          <p:txBody>
            <a:bodyPr wrap="none" anchor="ctr"/>
            <a:lstStyle/>
            <a:p>
              <a:endParaRPr lang="fr-FR"/>
            </a:p>
          </p:txBody>
        </p:sp>
        <p:sp>
          <p:nvSpPr>
            <p:cNvPr id="11298" name="AutoShape 17"/>
            <p:cNvSpPr>
              <a:spLocks/>
            </p:cNvSpPr>
            <p:nvPr/>
          </p:nvSpPr>
          <p:spPr bwMode="auto">
            <a:xfrm>
              <a:off x="2898" y="2341"/>
              <a:ext cx="45" cy="635"/>
            </a:xfrm>
            <a:prstGeom prst="leftBrace">
              <a:avLst>
                <a:gd name="adj1" fmla="val 117593"/>
                <a:gd name="adj2" fmla="val 50000"/>
              </a:avLst>
            </a:prstGeom>
            <a:noFill/>
            <a:ln w="9525">
              <a:solidFill>
                <a:schemeClr val="tx1"/>
              </a:solidFill>
              <a:round/>
              <a:headEnd/>
              <a:tailEnd/>
            </a:ln>
          </p:spPr>
          <p:txBody>
            <a:bodyPr wrap="none" anchor="ctr"/>
            <a:lstStyle/>
            <a:p>
              <a:endParaRPr lang="fr-FR"/>
            </a:p>
          </p:txBody>
        </p:sp>
      </p:grpSp>
      <p:grpSp>
        <p:nvGrpSpPr>
          <p:cNvPr id="4" name="Group 35"/>
          <p:cNvGrpSpPr>
            <a:grpSpLocks/>
          </p:cNvGrpSpPr>
          <p:nvPr/>
        </p:nvGrpSpPr>
        <p:grpSpPr bwMode="auto">
          <a:xfrm>
            <a:off x="2251076" y="5481493"/>
            <a:ext cx="2630487" cy="693738"/>
            <a:chOff x="612" y="3270"/>
            <a:chExt cx="1657" cy="437"/>
          </a:xfrm>
        </p:grpSpPr>
        <p:grpSp>
          <p:nvGrpSpPr>
            <p:cNvPr id="11281" name="Group 22"/>
            <p:cNvGrpSpPr>
              <a:grpSpLocks/>
            </p:cNvGrpSpPr>
            <p:nvPr/>
          </p:nvGrpSpPr>
          <p:grpSpPr bwMode="auto">
            <a:xfrm>
              <a:off x="612" y="3294"/>
              <a:ext cx="363" cy="413"/>
              <a:chOff x="2699" y="3702"/>
              <a:chExt cx="363" cy="413"/>
            </a:xfrm>
          </p:grpSpPr>
          <p:sp>
            <p:nvSpPr>
              <p:cNvPr id="11293" name="Text Box 19"/>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e</a:t>
                </a:r>
                <a:r>
                  <a:rPr lang="fr-FR" baseline="-25000"/>
                  <a:t>20</a:t>
                </a:r>
              </a:p>
            </p:txBody>
          </p:sp>
          <p:sp>
            <p:nvSpPr>
              <p:cNvPr id="11294" name="Line 20"/>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1295" name="Text Box 21"/>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a:t>e</a:t>
                </a:r>
                <a:r>
                  <a:rPr lang="fr-FR" baseline="-25000"/>
                  <a:t>10</a:t>
                </a:r>
              </a:p>
            </p:txBody>
          </p:sp>
        </p:grpSp>
        <p:grpSp>
          <p:nvGrpSpPr>
            <p:cNvPr id="11282" name="Group 23"/>
            <p:cNvGrpSpPr>
              <a:grpSpLocks/>
            </p:cNvGrpSpPr>
            <p:nvPr/>
          </p:nvGrpSpPr>
          <p:grpSpPr bwMode="auto">
            <a:xfrm>
              <a:off x="1020" y="3279"/>
              <a:ext cx="363" cy="413"/>
              <a:chOff x="2699" y="3702"/>
              <a:chExt cx="363" cy="413"/>
            </a:xfrm>
          </p:grpSpPr>
          <p:sp>
            <p:nvSpPr>
              <p:cNvPr id="11290" name="Text Box 24"/>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u="sng" dirty="0"/>
                  <a:t>E</a:t>
                </a:r>
                <a:r>
                  <a:rPr lang="fr-FR" baseline="-25000" dirty="0"/>
                  <a:t>20</a:t>
                </a:r>
              </a:p>
            </p:txBody>
          </p:sp>
          <p:sp>
            <p:nvSpPr>
              <p:cNvPr id="11291" name="Line 25"/>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1292" name="Text Box 26"/>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u="sng"/>
                  <a:t>E</a:t>
                </a:r>
                <a:r>
                  <a:rPr lang="fr-FR" baseline="-25000"/>
                  <a:t>10</a:t>
                </a:r>
              </a:p>
            </p:txBody>
          </p:sp>
        </p:grpSp>
        <p:grpSp>
          <p:nvGrpSpPr>
            <p:cNvPr id="11283" name="Group 28"/>
            <p:cNvGrpSpPr>
              <a:grpSpLocks/>
            </p:cNvGrpSpPr>
            <p:nvPr/>
          </p:nvGrpSpPr>
          <p:grpSpPr bwMode="auto">
            <a:xfrm>
              <a:off x="1519" y="3270"/>
              <a:ext cx="363" cy="413"/>
              <a:chOff x="2699" y="3702"/>
              <a:chExt cx="363" cy="413"/>
            </a:xfrm>
          </p:grpSpPr>
          <p:sp>
            <p:nvSpPr>
              <p:cNvPr id="11287" name="Text Box 29"/>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 n</a:t>
                </a:r>
                <a:r>
                  <a:rPr lang="fr-FR" baseline="-25000"/>
                  <a:t>2</a:t>
                </a:r>
              </a:p>
            </p:txBody>
          </p:sp>
          <p:sp>
            <p:nvSpPr>
              <p:cNvPr id="11288" name="Line 30"/>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1289" name="Text Box 31"/>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a:t> n</a:t>
                </a:r>
                <a:r>
                  <a:rPr lang="fr-FR" baseline="-25000"/>
                  <a:t>1</a:t>
                </a:r>
              </a:p>
            </p:txBody>
          </p:sp>
        </p:grpSp>
        <p:sp>
          <p:nvSpPr>
            <p:cNvPr id="11284" name="Text Box 32"/>
            <p:cNvSpPr txBox="1">
              <a:spLocks noChangeArrowheads="1"/>
            </p:cNvSpPr>
            <p:nvPr/>
          </p:nvSpPr>
          <p:spPr bwMode="auto">
            <a:xfrm>
              <a:off x="884" y="3385"/>
              <a:ext cx="200" cy="231"/>
            </a:xfrm>
            <a:prstGeom prst="rect">
              <a:avLst/>
            </a:prstGeom>
            <a:noFill/>
            <a:ln w="9525">
              <a:noFill/>
              <a:miter lim="800000"/>
              <a:headEnd/>
              <a:tailEnd/>
            </a:ln>
          </p:spPr>
          <p:txBody>
            <a:bodyPr wrap="none">
              <a:spAutoFit/>
            </a:bodyPr>
            <a:lstStyle/>
            <a:p>
              <a:r>
                <a:rPr lang="fr-FR"/>
                <a:t>=</a:t>
              </a:r>
            </a:p>
          </p:txBody>
        </p:sp>
        <p:sp>
          <p:nvSpPr>
            <p:cNvPr id="11285" name="Text Box 33"/>
            <p:cNvSpPr txBox="1">
              <a:spLocks noChangeArrowheads="1"/>
            </p:cNvSpPr>
            <p:nvPr/>
          </p:nvSpPr>
          <p:spPr bwMode="auto">
            <a:xfrm>
              <a:off x="1292" y="3370"/>
              <a:ext cx="288" cy="231"/>
            </a:xfrm>
            <a:prstGeom prst="rect">
              <a:avLst/>
            </a:prstGeom>
            <a:noFill/>
            <a:ln w="9525">
              <a:noFill/>
              <a:miter lim="800000"/>
              <a:headEnd/>
              <a:tailEnd/>
            </a:ln>
          </p:spPr>
          <p:txBody>
            <a:bodyPr wrap="none">
              <a:spAutoFit/>
            </a:bodyPr>
            <a:lstStyle/>
            <a:p>
              <a:r>
                <a:rPr lang="fr-FR"/>
                <a:t>= -</a:t>
              </a:r>
            </a:p>
          </p:txBody>
        </p:sp>
        <p:sp>
          <p:nvSpPr>
            <p:cNvPr id="11286" name="Text Box 34"/>
            <p:cNvSpPr txBox="1">
              <a:spLocks noChangeArrowheads="1"/>
            </p:cNvSpPr>
            <p:nvPr/>
          </p:nvSpPr>
          <p:spPr bwMode="auto">
            <a:xfrm>
              <a:off x="1821" y="3369"/>
              <a:ext cx="448" cy="231"/>
            </a:xfrm>
            <a:prstGeom prst="rect">
              <a:avLst/>
            </a:prstGeom>
            <a:noFill/>
            <a:ln w="9525">
              <a:noFill/>
              <a:miter lim="800000"/>
              <a:headEnd/>
              <a:tailEnd/>
            </a:ln>
          </p:spPr>
          <p:txBody>
            <a:bodyPr wrap="none">
              <a:spAutoFit/>
            </a:bodyPr>
            <a:lstStyle/>
            <a:p>
              <a:r>
                <a:rPr lang="fr-FR"/>
                <a:t>= - m</a:t>
              </a:r>
            </a:p>
          </p:txBody>
        </p:sp>
      </p:grpSp>
      <p:sp>
        <p:nvSpPr>
          <p:cNvPr id="6" name="Espace réservé du numéro de diapositive 5"/>
          <p:cNvSpPr>
            <a:spLocks noGrp="1"/>
          </p:cNvSpPr>
          <p:nvPr>
            <p:ph type="sldNum" sz="quarter" idx="12"/>
          </p:nvPr>
        </p:nvSpPr>
        <p:spPr/>
        <p:txBody>
          <a:bodyPr/>
          <a:lstStyle/>
          <a:p>
            <a:pPr>
              <a:defRPr/>
            </a:pPr>
            <a:fld id="{DAE9C7FE-DF83-491E-B39F-BBA0A8CC0DFA}" type="slidenum">
              <a:rPr lang="fr-FR" smtClean="0"/>
              <a:pPr>
                <a:defRPr/>
              </a:pPr>
              <a:t>14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animEffect transition="in" filter="checkerboard(across)">
                                      <p:cBhvr>
                                        <p:cTn id="7" dur="500"/>
                                        <p:tgtEl>
                                          <p:spTgt spid="52">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52">
                                            <p:txEl>
                                              <p:pRg st="2" end="2"/>
                                            </p:txEl>
                                          </p:spTgt>
                                        </p:tgtEl>
                                        <p:attrNameLst>
                                          <p:attrName>style.visibility</p:attrName>
                                        </p:attrNameLst>
                                      </p:cBhvr>
                                      <p:to>
                                        <p:strVal val="visible"/>
                                      </p:to>
                                    </p:set>
                                    <p:animEffect transition="in" filter="checkerboard(across)">
                                      <p:cBhvr>
                                        <p:cTn id="10" dur="500"/>
                                        <p:tgtEl>
                                          <p:spTgt spid="5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2">
                                            <p:txEl>
                                              <p:pRg st="9" end="9"/>
                                            </p:txEl>
                                          </p:spTgt>
                                        </p:tgtEl>
                                        <p:attrNameLst>
                                          <p:attrName>style.visibility</p:attrName>
                                        </p:attrNameLst>
                                      </p:cBhvr>
                                      <p:to>
                                        <p:strVal val="visible"/>
                                      </p:to>
                                    </p:set>
                                    <p:animEffect transition="in" filter="checkerboard(across)">
                                      <p:cBhvr>
                                        <p:cTn id="20" dur="500"/>
                                        <p:tgtEl>
                                          <p:spTgt spid="52">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heckerboard(across)">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checkerboard(across)">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14" name="Rectangle 3"/>
          <p:cNvSpPr txBox="1">
            <a:spLocks noChangeArrowheads="1"/>
          </p:cNvSpPr>
          <p:nvPr/>
        </p:nvSpPr>
        <p:spPr bwMode="auto">
          <a:xfrm>
            <a:off x="557211" y="1412776"/>
            <a:ext cx="7553276" cy="5113338"/>
          </a:xfrm>
          <a:prstGeom prst="rect">
            <a:avLst/>
          </a:prstGeom>
          <a:noFill/>
          <a:ln w="9525">
            <a:noFill/>
            <a:miter lim="800000"/>
            <a:headEnd/>
            <a:tailEnd/>
          </a:ln>
        </p:spPr>
        <p:txBody>
          <a:bodyPr/>
          <a:lstStyle/>
          <a:p>
            <a:pPr marL="342900" indent="-342900" algn="just">
              <a:spcBef>
                <a:spcPct val="20000"/>
              </a:spcBef>
              <a:defRPr/>
            </a:pPr>
            <a:r>
              <a:rPr lang="fr-FR" sz="1600" dirty="0">
                <a:latin typeface="Arial" pitchFamily="34" charset="0"/>
                <a:cs typeface="Arial" pitchFamily="34" charset="0"/>
              </a:rPr>
              <a:t>m=n</a:t>
            </a:r>
            <a:r>
              <a:rPr lang="fr-FR" sz="1600" baseline="-25000" dirty="0">
                <a:latin typeface="Arial" pitchFamily="34" charset="0"/>
                <a:cs typeface="Arial" pitchFamily="34" charset="0"/>
              </a:rPr>
              <a:t>1</a:t>
            </a:r>
            <a:r>
              <a:rPr lang="fr-FR" sz="1600" dirty="0">
                <a:latin typeface="Arial" pitchFamily="34" charset="0"/>
                <a:cs typeface="Arial" pitchFamily="34" charset="0"/>
              </a:rPr>
              <a:t>/n</a:t>
            </a:r>
            <a:r>
              <a:rPr lang="fr-FR" sz="1600" baseline="-25000" dirty="0">
                <a:latin typeface="Arial" pitchFamily="34" charset="0"/>
                <a:cs typeface="Arial" pitchFamily="34" charset="0"/>
              </a:rPr>
              <a:t>2</a:t>
            </a:r>
            <a:r>
              <a:rPr lang="fr-FR" sz="1600" dirty="0">
                <a:latin typeface="Arial" pitchFamily="34" charset="0"/>
                <a:cs typeface="Arial" pitchFamily="34" charset="0"/>
              </a:rPr>
              <a:t>  s’appelle le </a:t>
            </a:r>
            <a:r>
              <a:rPr lang="fr-FR" sz="1600" b="1" u="sng" dirty="0">
                <a:latin typeface="Arial" pitchFamily="34" charset="0"/>
                <a:cs typeface="Arial" pitchFamily="34" charset="0"/>
              </a:rPr>
              <a:t>rapport de transformation ou rapport du transformateur</a:t>
            </a:r>
            <a:r>
              <a:rPr lang="fr-FR" sz="1600" dirty="0">
                <a:latin typeface="Arial" pitchFamily="34" charset="0"/>
                <a:cs typeface="Arial" pitchFamily="34" charset="0"/>
              </a:rPr>
              <a:t>. </a:t>
            </a:r>
          </a:p>
          <a:p>
            <a:pPr algn="just">
              <a:spcBef>
                <a:spcPct val="20000"/>
              </a:spcBef>
              <a:defRPr/>
            </a:pPr>
            <a:r>
              <a:rPr lang="fr-FR" sz="1600" dirty="0">
                <a:latin typeface="Arial" pitchFamily="34" charset="0"/>
                <a:cs typeface="Arial" pitchFamily="34" charset="0"/>
              </a:rPr>
              <a:t>Pour un transformateur de bonne qualité, les chutes de tension résistive r</a:t>
            </a:r>
            <a:r>
              <a:rPr lang="fr-FR" sz="1600" baseline="-25000" dirty="0">
                <a:latin typeface="Arial" pitchFamily="34" charset="0"/>
                <a:cs typeface="Arial" pitchFamily="34" charset="0"/>
              </a:rPr>
              <a:t>1</a:t>
            </a:r>
            <a:r>
              <a:rPr lang="fr-FR" sz="1600" dirty="0">
                <a:latin typeface="Arial" pitchFamily="34" charset="0"/>
                <a:cs typeface="Arial" pitchFamily="34" charset="0"/>
              </a:rPr>
              <a:t>I</a:t>
            </a:r>
            <a:r>
              <a:rPr lang="fr-FR" sz="1600" baseline="-25000" dirty="0">
                <a:latin typeface="Arial" pitchFamily="34" charset="0"/>
                <a:cs typeface="Arial" pitchFamily="34" charset="0"/>
              </a:rPr>
              <a:t>10</a:t>
            </a:r>
            <a:r>
              <a:rPr lang="fr-FR" sz="1600" dirty="0">
                <a:latin typeface="Arial" pitchFamily="34" charset="0"/>
                <a:cs typeface="Arial" pitchFamily="34" charset="0"/>
              </a:rPr>
              <a:t> et inductive </a:t>
            </a:r>
            <a:r>
              <a:rPr lang="it-IT" sz="1600" dirty="0"/>
              <a:t>ℓ</a:t>
            </a:r>
            <a:r>
              <a:rPr lang="fr-FR" sz="1600" baseline="-25000" dirty="0">
                <a:latin typeface="Arial" pitchFamily="34" charset="0"/>
                <a:cs typeface="Arial" pitchFamily="34" charset="0"/>
              </a:rPr>
              <a:t>1</a:t>
            </a:r>
            <a:r>
              <a:rPr lang="el-GR" sz="1600" dirty="0">
                <a:latin typeface="Arial" pitchFamily="34" charset="0"/>
                <a:cs typeface="Arial" pitchFamily="34" charset="0"/>
              </a:rPr>
              <a:t>ω</a:t>
            </a:r>
            <a:r>
              <a:rPr lang="fr-FR" sz="1600" dirty="0">
                <a:latin typeface="Arial" pitchFamily="34" charset="0"/>
                <a:cs typeface="Arial" pitchFamily="34" charset="0"/>
              </a:rPr>
              <a:t>I</a:t>
            </a:r>
            <a:r>
              <a:rPr lang="fr-FR" sz="1600" baseline="-25000" dirty="0">
                <a:latin typeface="Arial" pitchFamily="34" charset="0"/>
                <a:cs typeface="Arial" pitchFamily="34" charset="0"/>
              </a:rPr>
              <a:t>10 </a:t>
            </a:r>
            <a:r>
              <a:rPr lang="fr-FR" sz="1600" dirty="0">
                <a:latin typeface="Arial" pitchFamily="34" charset="0"/>
                <a:cs typeface="Arial" pitchFamily="34" charset="0"/>
              </a:rPr>
              <a:t>sont très faibles. </a:t>
            </a:r>
          </a:p>
          <a:p>
            <a:pPr marL="342900" indent="-342900" algn="just">
              <a:spcBef>
                <a:spcPct val="20000"/>
              </a:spcBef>
              <a:defRPr/>
            </a:pPr>
            <a:r>
              <a:rPr lang="fr-FR" sz="1600" dirty="0">
                <a:latin typeface="+mn-lt"/>
                <a:cs typeface="+mn-cs"/>
              </a:rPr>
              <a:t>	</a:t>
            </a:r>
          </a:p>
          <a:p>
            <a:pPr marL="342900" indent="-342900" algn="just">
              <a:spcBef>
                <a:spcPct val="20000"/>
              </a:spcBef>
              <a:defRPr/>
            </a:pPr>
            <a:r>
              <a:rPr lang="fr-FR" sz="1700" dirty="0">
                <a:latin typeface="Arial" pitchFamily="34" charset="0"/>
                <a:cs typeface="Arial" pitchFamily="34" charset="0"/>
              </a:rPr>
              <a:t>		Donc:</a:t>
            </a:r>
          </a:p>
          <a:p>
            <a:pPr marL="342900" indent="-342900" algn="just">
              <a:spcBef>
                <a:spcPct val="20000"/>
              </a:spcBef>
              <a:defRPr/>
            </a:pPr>
            <a:endParaRPr lang="fr-FR" sz="1600" dirty="0">
              <a:latin typeface="+mn-lt"/>
              <a:cs typeface="+mn-cs"/>
            </a:endParaRPr>
          </a:p>
          <a:p>
            <a:pPr marL="342900" indent="-342900" algn="ctr">
              <a:spcBef>
                <a:spcPct val="20000"/>
              </a:spcBef>
              <a:defRPr/>
            </a:pPr>
            <a:endParaRPr lang="fr-FR" sz="16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3600" baseline="-25000" dirty="0">
              <a:latin typeface="+mn-lt"/>
              <a:cs typeface="+mn-cs"/>
            </a:endParaRPr>
          </a:p>
          <a:p>
            <a:pPr marL="342900" indent="-342900" algn="ctr">
              <a:spcBef>
                <a:spcPct val="20000"/>
              </a:spcBef>
              <a:defRPr/>
            </a:pPr>
            <a:endParaRPr lang="fr-FR" sz="1600" dirty="0">
              <a:latin typeface="+mn-lt"/>
              <a:cs typeface="+mn-cs"/>
            </a:endParaRPr>
          </a:p>
        </p:txBody>
      </p:sp>
      <p:grpSp>
        <p:nvGrpSpPr>
          <p:cNvPr id="2" name="Group 32"/>
          <p:cNvGrpSpPr>
            <a:grpSpLocks/>
          </p:cNvGrpSpPr>
          <p:nvPr/>
        </p:nvGrpSpPr>
        <p:grpSpPr bwMode="auto">
          <a:xfrm>
            <a:off x="2016125" y="4095750"/>
            <a:ext cx="6581775" cy="1190625"/>
            <a:chOff x="1383" y="2432"/>
            <a:chExt cx="4146" cy="750"/>
          </a:xfrm>
        </p:grpSpPr>
        <p:sp>
          <p:nvSpPr>
            <p:cNvPr id="12330" name="Text Box 10"/>
            <p:cNvSpPr txBox="1">
              <a:spLocks noChangeArrowheads="1"/>
            </p:cNvSpPr>
            <p:nvPr/>
          </p:nvSpPr>
          <p:spPr bwMode="auto">
            <a:xfrm>
              <a:off x="1565" y="2432"/>
              <a:ext cx="3964" cy="750"/>
            </a:xfrm>
            <a:prstGeom prst="rect">
              <a:avLst/>
            </a:prstGeom>
            <a:noFill/>
            <a:ln w="9525">
              <a:noFill/>
              <a:miter lim="800000"/>
              <a:headEnd/>
              <a:tailEnd/>
            </a:ln>
          </p:spPr>
          <p:txBody>
            <a:bodyPr>
              <a:spAutoFit/>
            </a:bodyPr>
            <a:lstStyle/>
            <a:p>
              <a:r>
                <a:rPr lang="fr-FR" u="sng" dirty="0"/>
                <a:t>U</a:t>
              </a:r>
              <a:r>
                <a:rPr lang="fr-FR" baseline="-25000" dirty="0"/>
                <a:t>1     </a:t>
              </a:r>
              <a:r>
                <a:rPr lang="fr-FR" dirty="0"/>
                <a:t>≈   </a:t>
              </a:r>
              <a:r>
                <a:rPr lang="fr-FR" u="sng" dirty="0"/>
                <a:t>E</a:t>
              </a:r>
              <a:r>
                <a:rPr lang="fr-FR" baseline="-25000" dirty="0"/>
                <a:t>10 </a:t>
              </a:r>
              <a:r>
                <a:rPr lang="fr-FR" dirty="0"/>
                <a:t>    =       jn</a:t>
              </a:r>
              <a:r>
                <a:rPr lang="fr-FR" baseline="-25000" dirty="0"/>
                <a:t>1</a:t>
              </a:r>
              <a:r>
                <a:rPr lang="el-GR" dirty="0"/>
                <a:t>ω </a:t>
              </a:r>
              <a:r>
                <a:rPr lang="el-GR" u="sng" dirty="0"/>
                <a:t>Φ</a:t>
              </a:r>
              <a:r>
                <a:rPr lang="fr-FR" baseline="-25000" dirty="0"/>
                <a:t>10</a:t>
              </a:r>
            </a:p>
            <a:p>
              <a:r>
                <a:rPr lang="fr-FR" dirty="0"/>
                <a:t>			</a:t>
              </a:r>
            </a:p>
            <a:p>
              <a:r>
                <a:rPr lang="fr-FR" u="sng" dirty="0"/>
                <a:t>U</a:t>
              </a:r>
              <a:r>
                <a:rPr lang="fr-FR" baseline="-25000" dirty="0"/>
                <a:t>20   </a:t>
              </a:r>
              <a:r>
                <a:rPr lang="fr-FR" dirty="0"/>
                <a:t>=   </a:t>
              </a:r>
              <a:r>
                <a:rPr lang="fr-FR" u="sng" dirty="0"/>
                <a:t>E</a:t>
              </a:r>
              <a:r>
                <a:rPr lang="fr-FR" baseline="-25000" dirty="0"/>
                <a:t>20    </a:t>
              </a:r>
              <a:r>
                <a:rPr lang="fr-FR" dirty="0"/>
                <a:t>=     -   jn</a:t>
              </a:r>
              <a:r>
                <a:rPr lang="fr-FR" baseline="-25000" dirty="0"/>
                <a:t>2 </a:t>
              </a:r>
              <a:r>
                <a:rPr lang="el-GR" dirty="0"/>
                <a:t>ω</a:t>
              </a:r>
              <a:r>
                <a:rPr lang="fr-FR" dirty="0"/>
                <a:t> </a:t>
              </a:r>
              <a:r>
                <a:rPr lang="el-GR" u="sng" dirty="0"/>
                <a:t>Φ</a:t>
              </a:r>
              <a:r>
                <a:rPr lang="fr-FR" baseline="-25000" dirty="0"/>
                <a:t>10</a:t>
              </a:r>
            </a:p>
            <a:p>
              <a:endParaRPr lang="fr-FR" dirty="0"/>
            </a:p>
          </p:txBody>
        </p:sp>
        <p:sp>
          <p:nvSpPr>
            <p:cNvPr id="12331" name="AutoShape 11"/>
            <p:cNvSpPr>
              <a:spLocks/>
            </p:cNvSpPr>
            <p:nvPr/>
          </p:nvSpPr>
          <p:spPr bwMode="auto">
            <a:xfrm>
              <a:off x="1383" y="2432"/>
              <a:ext cx="45" cy="635"/>
            </a:xfrm>
            <a:prstGeom prst="leftBrace">
              <a:avLst>
                <a:gd name="adj1" fmla="val 117593"/>
                <a:gd name="adj2" fmla="val 50000"/>
              </a:avLst>
            </a:prstGeom>
            <a:noFill/>
            <a:ln w="9525">
              <a:solidFill>
                <a:schemeClr val="tx1"/>
              </a:solidFill>
              <a:round/>
              <a:headEnd/>
              <a:tailEnd/>
            </a:ln>
          </p:spPr>
          <p:txBody>
            <a:bodyPr wrap="none" anchor="ctr"/>
            <a:lstStyle/>
            <a:p>
              <a:endParaRPr lang="fr-FR"/>
            </a:p>
          </p:txBody>
        </p:sp>
      </p:grpSp>
      <p:grpSp>
        <p:nvGrpSpPr>
          <p:cNvPr id="3" name="Group 29"/>
          <p:cNvGrpSpPr>
            <a:grpSpLocks/>
          </p:cNvGrpSpPr>
          <p:nvPr/>
        </p:nvGrpSpPr>
        <p:grpSpPr bwMode="auto">
          <a:xfrm>
            <a:off x="1944688" y="2800350"/>
            <a:ext cx="4679950" cy="1465263"/>
            <a:chOff x="1448" y="2478"/>
            <a:chExt cx="2948" cy="923"/>
          </a:xfrm>
        </p:grpSpPr>
        <p:sp>
          <p:nvSpPr>
            <p:cNvPr id="12328" name="AutoShape 30"/>
            <p:cNvSpPr>
              <a:spLocks/>
            </p:cNvSpPr>
            <p:nvPr/>
          </p:nvSpPr>
          <p:spPr bwMode="auto">
            <a:xfrm>
              <a:off x="1448" y="2523"/>
              <a:ext cx="112" cy="590"/>
            </a:xfrm>
            <a:prstGeom prst="leftBrace">
              <a:avLst>
                <a:gd name="adj1" fmla="val 43899"/>
                <a:gd name="adj2" fmla="val 50000"/>
              </a:avLst>
            </a:prstGeom>
            <a:noFill/>
            <a:ln w="9525">
              <a:solidFill>
                <a:schemeClr val="tx1"/>
              </a:solidFill>
              <a:round/>
              <a:headEnd/>
              <a:tailEnd/>
            </a:ln>
          </p:spPr>
          <p:txBody>
            <a:bodyPr wrap="none" anchor="ctr"/>
            <a:lstStyle/>
            <a:p>
              <a:endParaRPr lang="fr-FR"/>
            </a:p>
          </p:txBody>
        </p:sp>
        <p:sp>
          <p:nvSpPr>
            <p:cNvPr id="12329" name="Text Box 31"/>
            <p:cNvSpPr txBox="1">
              <a:spLocks noChangeArrowheads="1"/>
            </p:cNvSpPr>
            <p:nvPr/>
          </p:nvSpPr>
          <p:spPr bwMode="auto">
            <a:xfrm>
              <a:off x="1655" y="2478"/>
              <a:ext cx="2741" cy="923"/>
            </a:xfrm>
            <a:prstGeom prst="rect">
              <a:avLst/>
            </a:prstGeom>
            <a:noFill/>
            <a:ln w="9525">
              <a:noFill/>
              <a:miter lim="800000"/>
              <a:headEnd/>
              <a:tailEnd/>
            </a:ln>
          </p:spPr>
          <p:txBody>
            <a:bodyPr>
              <a:spAutoFit/>
            </a:bodyPr>
            <a:lstStyle/>
            <a:p>
              <a:r>
                <a:rPr lang="fr-FR" dirty="0"/>
                <a:t>u</a:t>
              </a:r>
              <a:r>
                <a:rPr lang="fr-FR" baseline="-25000" dirty="0"/>
                <a:t>1      </a:t>
              </a:r>
              <a:r>
                <a:rPr lang="fr-FR" dirty="0"/>
                <a:t>≈     e</a:t>
              </a:r>
              <a:r>
                <a:rPr lang="fr-FR" baseline="-25000" dirty="0"/>
                <a:t>10   </a:t>
              </a:r>
              <a:r>
                <a:rPr lang="fr-FR" dirty="0"/>
                <a:t>=      n</a:t>
              </a:r>
              <a:r>
                <a:rPr lang="fr-FR" baseline="-25000" dirty="0"/>
                <a:t>1</a:t>
              </a:r>
              <a:r>
                <a:rPr lang="fr-FR" dirty="0"/>
                <a:t>d</a:t>
              </a:r>
              <a:r>
                <a:rPr lang="el-GR" dirty="0"/>
                <a:t>Φ</a:t>
              </a:r>
              <a:r>
                <a:rPr lang="fr-FR" baseline="-25000" dirty="0"/>
                <a:t>10</a:t>
              </a:r>
              <a:r>
                <a:rPr lang="fr-FR" dirty="0"/>
                <a:t>/</a:t>
              </a:r>
              <a:r>
                <a:rPr lang="fr-FR" dirty="0" err="1"/>
                <a:t>dt</a:t>
              </a:r>
              <a:endParaRPr lang="fr-FR" dirty="0"/>
            </a:p>
            <a:p>
              <a:r>
                <a:rPr lang="fr-FR" dirty="0"/>
                <a:t>		                       </a:t>
              </a:r>
            </a:p>
            <a:p>
              <a:r>
                <a:rPr lang="fr-FR" dirty="0"/>
                <a:t>u</a:t>
              </a:r>
              <a:r>
                <a:rPr lang="fr-FR" baseline="-25000" dirty="0"/>
                <a:t>20    </a:t>
              </a:r>
              <a:r>
                <a:rPr lang="fr-FR" dirty="0"/>
                <a:t>≈      e</a:t>
              </a:r>
              <a:r>
                <a:rPr lang="fr-FR" baseline="-25000" dirty="0"/>
                <a:t>20  </a:t>
              </a:r>
              <a:r>
                <a:rPr lang="fr-FR" dirty="0"/>
                <a:t>≈     -n</a:t>
              </a:r>
              <a:r>
                <a:rPr lang="fr-FR" baseline="-25000" dirty="0"/>
                <a:t>2</a:t>
              </a:r>
              <a:r>
                <a:rPr lang="fr-FR" dirty="0"/>
                <a:t>d</a:t>
              </a:r>
              <a:r>
                <a:rPr lang="el-GR" dirty="0"/>
                <a:t>Φ</a:t>
              </a:r>
              <a:r>
                <a:rPr lang="fr-FR" baseline="-25000" dirty="0"/>
                <a:t>10</a:t>
              </a:r>
              <a:r>
                <a:rPr lang="fr-FR" dirty="0"/>
                <a:t>/</a:t>
              </a:r>
              <a:r>
                <a:rPr lang="fr-FR" dirty="0" err="1"/>
                <a:t>dt</a:t>
              </a:r>
              <a:endParaRPr lang="fr-FR" dirty="0"/>
            </a:p>
            <a:p>
              <a:r>
                <a:rPr lang="fr-FR" baseline="-25000" dirty="0"/>
                <a:t>		</a:t>
              </a:r>
              <a:endParaRPr lang="fr-FR" dirty="0"/>
            </a:p>
            <a:p>
              <a:endParaRPr lang="fr-FR" dirty="0"/>
            </a:p>
          </p:txBody>
        </p:sp>
      </p:grpSp>
      <p:grpSp>
        <p:nvGrpSpPr>
          <p:cNvPr id="4" name="Group 33"/>
          <p:cNvGrpSpPr>
            <a:grpSpLocks/>
          </p:cNvGrpSpPr>
          <p:nvPr/>
        </p:nvGrpSpPr>
        <p:grpSpPr bwMode="auto">
          <a:xfrm>
            <a:off x="557211" y="5337563"/>
            <a:ext cx="2630487" cy="693737"/>
            <a:chOff x="612" y="3270"/>
            <a:chExt cx="1657" cy="437"/>
          </a:xfrm>
        </p:grpSpPr>
        <p:grpSp>
          <p:nvGrpSpPr>
            <p:cNvPr id="12313" name="Group 34"/>
            <p:cNvGrpSpPr>
              <a:grpSpLocks/>
            </p:cNvGrpSpPr>
            <p:nvPr/>
          </p:nvGrpSpPr>
          <p:grpSpPr bwMode="auto">
            <a:xfrm>
              <a:off x="612" y="3294"/>
              <a:ext cx="363" cy="413"/>
              <a:chOff x="2699" y="3702"/>
              <a:chExt cx="363" cy="413"/>
            </a:xfrm>
          </p:grpSpPr>
          <p:sp>
            <p:nvSpPr>
              <p:cNvPr id="12325" name="Text Box 35"/>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u</a:t>
                </a:r>
                <a:r>
                  <a:rPr lang="fr-FR" baseline="-25000"/>
                  <a:t>20</a:t>
                </a:r>
              </a:p>
            </p:txBody>
          </p:sp>
          <p:sp>
            <p:nvSpPr>
              <p:cNvPr id="12326" name="Line 36"/>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27" name="Text Box 37"/>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dirty="0"/>
                  <a:t>u</a:t>
                </a:r>
                <a:r>
                  <a:rPr lang="fr-FR" baseline="-25000" dirty="0"/>
                  <a:t>10</a:t>
                </a:r>
              </a:p>
            </p:txBody>
          </p:sp>
        </p:grpSp>
        <p:grpSp>
          <p:nvGrpSpPr>
            <p:cNvPr id="12314" name="Group 38"/>
            <p:cNvGrpSpPr>
              <a:grpSpLocks/>
            </p:cNvGrpSpPr>
            <p:nvPr/>
          </p:nvGrpSpPr>
          <p:grpSpPr bwMode="auto">
            <a:xfrm>
              <a:off x="1020" y="3279"/>
              <a:ext cx="363" cy="413"/>
              <a:chOff x="2699" y="3702"/>
              <a:chExt cx="363" cy="413"/>
            </a:xfrm>
          </p:grpSpPr>
          <p:sp>
            <p:nvSpPr>
              <p:cNvPr id="12322" name="Text Box 39"/>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u="sng"/>
                  <a:t>U</a:t>
                </a:r>
                <a:r>
                  <a:rPr lang="fr-FR" baseline="-25000"/>
                  <a:t>20</a:t>
                </a:r>
              </a:p>
            </p:txBody>
          </p:sp>
          <p:sp>
            <p:nvSpPr>
              <p:cNvPr id="12323" name="Line 40"/>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24" name="Text Box 41"/>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u="sng"/>
                  <a:t>U</a:t>
                </a:r>
                <a:r>
                  <a:rPr lang="fr-FR" baseline="-25000"/>
                  <a:t>10</a:t>
                </a:r>
              </a:p>
            </p:txBody>
          </p:sp>
        </p:grpSp>
        <p:grpSp>
          <p:nvGrpSpPr>
            <p:cNvPr id="12315" name="Group 42"/>
            <p:cNvGrpSpPr>
              <a:grpSpLocks/>
            </p:cNvGrpSpPr>
            <p:nvPr/>
          </p:nvGrpSpPr>
          <p:grpSpPr bwMode="auto">
            <a:xfrm>
              <a:off x="1519" y="3270"/>
              <a:ext cx="363" cy="413"/>
              <a:chOff x="2699" y="3702"/>
              <a:chExt cx="363" cy="413"/>
            </a:xfrm>
          </p:grpSpPr>
          <p:sp>
            <p:nvSpPr>
              <p:cNvPr id="12319" name="Text Box 43"/>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 n</a:t>
                </a:r>
                <a:r>
                  <a:rPr lang="fr-FR" baseline="-25000"/>
                  <a:t>2</a:t>
                </a:r>
              </a:p>
            </p:txBody>
          </p:sp>
          <p:sp>
            <p:nvSpPr>
              <p:cNvPr id="12320" name="Line 44"/>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21" name="Text Box 45"/>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a:t> n</a:t>
                </a:r>
                <a:r>
                  <a:rPr lang="fr-FR" baseline="-25000"/>
                  <a:t>1</a:t>
                </a:r>
              </a:p>
            </p:txBody>
          </p:sp>
        </p:grpSp>
        <p:sp>
          <p:nvSpPr>
            <p:cNvPr id="12316" name="Text Box 46"/>
            <p:cNvSpPr txBox="1">
              <a:spLocks noChangeArrowheads="1"/>
            </p:cNvSpPr>
            <p:nvPr/>
          </p:nvSpPr>
          <p:spPr bwMode="auto">
            <a:xfrm>
              <a:off x="884" y="3385"/>
              <a:ext cx="200" cy="231"/>
            </a:xfrm>
            <a:prstGeom prst="rect">
              <a:avLst/>
            </a:prstGeom>
            <a:noFill/>
            <a:ln w="9525">
              <a:noFill/>
              <a:miter lim="800000"/>
              <a:headEnd/>
              <a:tailEnd/>
            </a:ln>
          </p:spPr>
          <p:txBody>
            <a:bodyPr wrap="none">
              <a:spAutoFit/>
            </a:bodyPr>
            <a:lstStyle/>
            <a:p>
              <a:r>
                <a:rPr lang="fr-FR"/>
                <a:t>=</a:t>
              </a:r>
            </a:p>
          </p:txBody>
        </p:sp>
        <p:sp>
          <p:nvSpPr>
            <p:cNvPr id="12317" name="Text Box 47"/>
            <p:cNvSpPr txBox="1">
              <a:spLocks noChangeArrowheads="1"/>
            </p:cNvSpPr>
            <p:nvPr/>
          </p:nvSpPr>
          <p:spPr bwMode="auto">
            <a:xfrm>
              <a:off x="1292" y="3370"/>
              <a:ext cx="288" cy="231"/>
            </a:xfrm>
            <a:prstGeom prst="rect">
              <a:avLst/>
            </a:prstGeom>
            <a:noFill/>
            <a:ln w="9525">
              <a:noFill/>
              <a:miter lim="800000"/>
              <a:headEnd/>
              <a:tailEnd/>
            </a:ln>
          </p:spPr>
          <p:txBody>
            <a:bodyPr wrap="none">
              <a:spAutoFit/>
            </a:bodyPr>
            <a:lstStyle/>
            <a:p>
              <a:r>
                <a:rPr lang="fr-FR"/>
                <a:t>= -</a:t>
              </a:r>
            </a:p>
          </p:txBody>
        </p:sp>
        <p:sp>
          <p:nvSpPr>
            <p:cNvPr id="12318" name="Text Box 48"/>
            <p:cNvSpPr txBox="1">
              <a:spLocks noChangeArrowheads="1"/>
            </p:cNvSpPr>
            <p:nvPr/>
          </p:nvSpPr>
          <p:spPr bwMode="auto">
            <a:xfrm>
              <a:off x="1821" y="3369"/>
              <a:ext cx="448" cy="231"/>
            </a:xfrm>
            <a:prstGeom prst="rect">
              <a:avLst/>
            </a:prstGeom>
            <a:noFill/>
            <a:ln w="9525">
              <a:noFill/>
              <a:miter lim="800000"/>
              <a:headEnd/>
              <a:tailEnd/>
            </a:ln>
          </p:spPr>
          <p:txBody>
            <a:bodyPr>
              <a:spAutoFit/>
            </a:bodyPr>
            <a:lstStyle/>
            <a:p>
              <a:r>
                <a:rPr lang="fr-FR"/>
                <a:t>= - m</a:t>
              </a:r>
            </a:p>
          </p:txBody>
        </p:sp>
      </p:grpSp>
      <p:grpSp>
        <p:nvGrpSpPr>
          <p:cNvPr id="9" name="Group 65"/>
          <p:cNvGrpSpPr>
            <a:grpSpLocks/>
          </p:cNvGrpSpPr>
          <p:nvPr/>
        </p:nvGrpSpPr>
        <p:grpSpPr bwMode="auto">
          <a:xfrm>
            <a:off x="6732240" y="5445224"/>
            <a:ext cx="1084263" cy="655637"/>
            <a:chOff x="3969" y="3249"/>
            <a:chExt cx="683" cy="413"/>
          </a:xfrm>
        </p:grpSpPr>
        <p:grpSp>
          <p:nvGrpSpPr>
            <p:cNvPr id="12308" name="Group 54"/>
            <p:cNvGrpSpPr>
              <a:grpSpLocks/>
            </p:cNvGrpSpPr>
            <p:nvPr/>
          </p:nvGrpSpPr>
          <p:grpSpPr bwMode="auto">
            <a:xfrm>
              <a:off x="3969" y="3249"/>
              <a:ext cx="363" cy="413"/>
              <a:chOff x="2699" y="3702"/>
              <a:chExt cx="363" cy="413"/>
            </a:xfrm>
          </p:grpSpPr>
          <p:sp>
            <p:nvSpPr>
              <p:cNvPr id="12310" name="Text Box 55"/>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a:t>U</a:t>
                </a:r>
                <a:r>
                  <a:rPr lang="fr-FR" baseline="-25000"/>
                  <a:t>20</a:t>
                </a:r>
              </a:p>
            </p:txBody>
          </p:sp>
          <p:sp>
            <p:nvSpPr>
              <p:cNvPr id="12311" name="Line 56"/>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a:p>
            </p:txBody>
          </p:sp>
          <p:sp>
            <p:nvSpPr>
              <p:cNvPr id="12312" name="Text Box 57"/>
              <p:cNvSpPr txBox="1">
                <a:spLocks noChangeArrowheads="1"/>
              </p:cNvSpPr>
              <p:nvPr/>
            </p:nvSpPr>
            <p:spPr bwMode="auto">
              <a:xfrm>
                <a:off x="2699" y="3884"/>
                <a:ext cx="363" cy="231"/>
              </a:xfrm>
              <a:prstGeom prst="rect">
                <a:avLst/>
              </a:prstGeom>
              <a:noFill/>
              <a:ln w="9525">
                <a:noFill/>
                <a:miter lim="800000"/>
                <a:headEnd/>
                <a:tailEnd/>
              </a:ln>
            </p:spPr>
            <p:txBody>
              <a:bodyPr>
                <a:spAutoFit/>
              </a:bodyPr>
              <a:lstStyle/>
              <a:p>
                <a:r>
                  <a:rPr lang="fr-FR" dirty="0"/>
                  <a:t>U</a:t>
                </a:r>
                <a:r>
                  <a:rPr lang="fr-FR" baseline="-25000" dirty="0"/>
                  <a:t>10</a:t>
                </a:r>
              </a:p>
            </p:txBody>
          </p:sp>
        </p:grpSp>
        <p:sp>
          <p:nvSpPr>
            <p:cNvPr id="12309" name="Text Box 64"/>
            <p:cNvSpPr txBox="1">
              <a:spLocks noChangeArrowheads="1"/>
            </p:cNvSpPr>
            <p:nvPr/>
          </p:nvSpPr>
          <p:spPr bwMode="auto">
            <a:xfrm>
              <a:off x="4252" y="3347"/>
              <a:ext cx="400" cy="231"/>
            </a:xfrm>
            <a:prstGeom prst="rect">
              <a:avLst/>
            </a:prstGeom>
            <a:noFill/>
            <a:ln w="9525">
              <a:noFill/>
              <a:miter lim="800000"/>
              <a:headEnd/>
              <a:tailEnd/>
            </a:ln>
          </p:spPr>
          <p:txBody>
            <a:bodyPr wrap="none">
              <a:spAutoFit/>
            </a:bodyPr>
            <a:lstStyle/>
            <a:p>
              <a:r>
                <a:rPr lang="fr-FR"/>
                <a:t>=  m</a:t>
              </a:r>
            </a:p>
          </p:txBody>
        </p:sp>
      </p:grpSp>
      <p:sp>
        <p:nvSpPr>
          <p:cNvPr id="14354" name="Rectangle 41"/>
          <p:cNvSpPr>
            <a:spLocks noChangeArrowheads="1"/>
          </p:cNvSpPr>
          <p:nvPr/>
        </p:nvSpPr>
        <p:spPr bwMode="auto">
          <a:xfrm>
            <a:off x="3831084" y="5558992"/>
            <a:ext cx="2039938" cy="354013"/>
          </a:xfrm>
          <a:prstGeom prst="rect">
            <a:avLst/>
          </a:prstGeom>
          <a:noFill/>
          <a:ln w="9525">
            <a:noFill/>
            <a:miter lim="800000"/>
            <a:headEnd/>
            <a:tailEnd/>
          </a:ln>
        </p:spPr>
        <p:txBody>
          <a:bodyPr wrap="none">
            <a:spAutoFit/>
          </a:bodyPr>
          <a:lstStyle/>
          <a:p>
            <a:pPr marL="342900" indent="-342900" algn="ctr">
              <a:spcBef>
                <a:spcPct val="20000"/>
              </a:spcBef>
            </a:pPr>
            <a:r>
              <a:rPr lang="fr-FR" sz="1700" dirty="0"/>
              <a:t>En valeur efficace: </a:t>
            </a:r>
            <a:endParaRPr lang="el-GR" sz="1700" dirty="0"/>
          </a:p>
        </p:txBody>
      </p:sp>
      <p:sp>
        <p:nvSpPr>
          <p:cNvPr id="14355" name="Rectangle 42"/>
          <p:cNvSpPr>
            <a:spLocks noChangeArrowheads="1"/>
          </p:cNvSpPr>
          <p:nvPr/>
        </p:nvSpPr>
        <p:spPr bwMode="auto">
          <a:xfrm>
            <a:off x="557211" y="4422774"/>
            <a:ext cx="755650" cy="354013"/>
          </a:xfrm>
          <a:prstGeom prst="rect">
            <a:avLst/>
          </a:prstGeom>
          <a:noFill/>
          <a:ln w="9525">
            <a:noFill/>
            <a:miter lim="800000"/>
            <a:headEnd/>
            <a:tailEnd/>
          </a:ln>
        </p:spPr>
        <p:txBody>
          <a:bodyPr wrap="none">
            <a:spAutoFit/>
          </a:bodyPr>
          <a:lstStyle/>
          <a:p>
            <a:pPr marL="342900" indent="-342900" algn="just">
              <a:spcBef>
                <a:spcPct val="20000"/>
              </a:spcBef>
            </a:pPr>
            <a:r>
              <a:rPr lang="fr-FR" sz="1700" dirty="0"/>
              <a:t>Donc:</a:t>
            </a:r>
          </a:p>
        </p:txBody>
      </p:sp>
      <p:sp>
        <p:nvSpPr>
          <p:cNvPr id="6" name="Espace réservé du numéro de diapositive 5"/>
          <p:cNvSpPr>
            <a:spLocks noGrp="1"/>
          </p:cNvSpPr>
          <p:nvPr>
            <p:ph type="sldNum" sz="quarter" idx="12"/>
          </p:nvPr>
        </p:nvSpPr>
        <p:spPr/>
        <p:txBody>
          <a:bodyPr/>
          <a:lstStyle/>
          <a:p>
            <a:pPr>
              <a:defRPr/>
            </a:pPr>
            <a:fld id="{DAE9C7FE-DF83-491E-B39F-BBA0A8CC0DFA}" type="slidenum">
              <a:rPr lang="fr-FR" smtClean="0"/>
              <a:pPr>
                <a:defRPr/>
              </a:pPr>
              <a:t>15</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heckerboard(across)">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4355"/>
                                        </p:tgtEl>
                                        <p:attrNameLst>
                                          <p:attrName>style.visibility</p:attrName>
                                        </p:attrNameLst>
                                      </p:cBhvr>
                                      <p:to>
                                        <p:strVal val="visible"/>
                                      </p:to>
                                    </p:set>
                                    <p:animEffect transition="in" filter="checkerboard(across)">
                                      <p:cBhvr>
                                        <p:cTn id="15" dur="500"/>
                                        <p:tgtEl>
                                          <p:spTgt spid="14355"/>
                                        </p:tgtEl>
                                      </p:cBhvr>
                                    </p:animEffect>
                                  </p:childTnLst>
                                </p:cTn>
                              </p:par>
                              <p:par>
                                <p:cTn id="16" presetID="5"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354"/>
                                        </p:tgtEl>
                                        <p:attrNameLst>
                                          <p:attrName>style.visibility</p:attrName>
                                        </p:attrNameLst>
                                      </p:cBhvr>
                                      <p:to>
                                        <p:strVal val="visible"/>
                                      </p:to>
                                    </p:set>
                                    <p:animEffect transition="in" filter="checkerboard(across)">
                                      <p:cBhvr>
                                        <p:cTn id="28" dur="500"/>
                                        <p:tgtEl>
                                          <p:spTgt spid="14354"/>
                                        </p:tgtEl>
                                      </p:cBhvr>
                                    </p:animEffect>
                                  </p:childTnLst>
                                </p:cTn>
                              </p:par>
                              <p:par>
                                <p:cTn id="29" presetID="5" presetClass="entr" presetSubtype="1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checkerboard(across)">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354" grpId="0"/>
      <p:bldP spid="1435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 </a:t>
            </a:r>
            <a:br>
              <a:rPr lang="fr-FR" sz="3400" b="1" dirty="0"/>
            </a:br>
            <a:r>
              <a:rPr lang="fr-FR" sz="3400" b="1" i="1" dirty="0"/>
              <a:t> </a:t>
            </a:r>
            <a:endParaRPr lang="fr-FR" sz="3400" b="1" dirty="0"/>
          </a:p>
        </p:txBody>
      </p:sp>
      <p:sp>
        <p:nvSpPr>
          <p:cNvPr id="61" name="Rectangle 3"/>
          <p:cNvSpPr txBox="1">
            <a:spLocks noChangeArrowheads="1"/>
          </p:cNvSpPr>
          <p:nvPr/>
        </p:nvSpPr>
        <p:spPr bwMode="auto">
          <a:xfrm>
            <a:off x="636712" y="1556792"/>
            <a:ext cx="7775574" cy="5113337"/>
          </a:xfrm>
          <a:prstGeom prst="rect">
            <a:avLst/>
          </a:prstGeom>
          <a:noFill/>
          <a:ln w="9525">
            <a:noFill/>
            <a:miter lim="800000"/>
            <a:headEnd/>
            <a:tailEnd/>
          </a:ln>
        </p:spPr>
        <p:txBody>
          <a:bodyPr/>
          <a:lstStyle/>
          <a:p>
            <a:pPr marL="342900" indent="-342900" algn="just">
              <a:lnSpc>
                <a:spcPct val="90000"/>
              </a:lnSpc>
              <a:spcBef>
                <a:spcPct val="20000"/>
              </a:spcBef>
              <a:defRPr/>
            </a:pPr>
            <a:r>
              <a:rPr lang="fr-FR" sz="1700" dirty="0">
                <a:latin typeface="Arial" pitchFamily="34" charset="0"/>
                <a:cs typeface="Arial" pitchFamily="34" charset="0"/>
              </a:rPr>
              <a:t>Si le primaire est alimenté sous une tension sinusoïdale:  u</a:t>
            </a:r>
            <a:r>
              <a:rPr lang="fr-FR" sz="1700" baseline="-25000" dirty="0">
                <a:latin typeface="Arial" pitchFamily="34" charset="0"/>
                <a:cs typeface="Arial" pitchFamily="34" charset="0"/>
              </a:rPr>
              <a:t>1</a:t>
            </a:r>
            <a:r>
              <a:rPr lang="fr-FR" sz="1700" dirty="0">
                <a:latin typeface="Arial" pitchFamily="34" charset="0"/>
                <a:cs typeface="Arial" pitchFamily="34" charset="0"/>
              </a:rPr>
              <a:t>  = U</a:t>
            </a:r>
            <a:r>
              <a:rPr lang="fr-FR" sz="1700" baseline="-25000" dirty="0">
                <a:latin typeface="Arial" pitchFamily="34" charset="0"/>
                <a:cs typeface="Arial" pitchFamily="34" charset="0"/>
              </a:rPr>
              <a:t>1m</a:t>
            </a:r>
            <a:r>
              <a:rPr lang="fr-FR" sz="1700" dirty="0">
                <a:latin typeface="Arial" pitchFamily="34" charset="0"/>
                <a:cs typeface="Arial" pitchFamily="34" charset="0"/>
              </a:rPr>
              <a:t> . cos(</a:t>
            </a:r>
            <a:r>
              <a:rPr lang="el-GR" sz="1700" dirty="0">
                <a:latin typeface="Arial" pitchFamily="34" charset="0"/>
                <a:cs typeface="Arial" pitchFamily="34" charset="0"/>
              </a:rPr>
              <a:t>ω</a:t>
            </a:r>
            <a:r>
              <a:rPr lang="fr-FR" sz="1700" dirty="0">
                <a:latin typeface="Arial" pitchFamily="34" charset="0"/>
                <a:cs typeface="Arial" pitchFamily="34" charset="0"/>
              </a:rPr>
              <a:t>t) </a:t>
            </a:r>
          </a:p>
          <a:p>
            <a:pPr marL="342900" indent="-342900" algn="just">
              <a:lnSpc>
                <a:spcPct val="90000"/>
              </a:lnSpc>
              <a:spcBef>
                <a:spcPct val="20000"/>
              </a:spcBef>
              <a:defRPr/>
            </a:pPr>
            <a:endParaRPr lang="fr-FR" sz="1700" dirty="0">
              <a:latin typeface="Arial" pitchFamily="34" charset="0"/>
              <a:cs typeface="Arial" pitchFamily="34" charset="0"/>
            </a:endParaRPr>
          </a:p>
          <a:p>
            <a:pPr marL="342900" indent="-342900" algn="just">
              <a:lnSpc>
                <a:spcPct val="90000"/>
              </a:lnSpc>
              <a:spcBef>
                <a:spcPct val="20000"/>
              </a:spcBef>
              <a:defRPr/>
            </a:pPr>
            <a:r>
              <a:rPr lang="fr-FR" sz="1700" dirty="0">
                <a:latin typeface="Arial" pitchFamily="34" charset="0"/>
                <a:cs typeface="Arial" pitchFamily="34" charset="0"/>
              </a:rPr>
              <a:t>sachant que  u</a:t>
            </a:r>
            <a:r>
              <a:rPr lang="fr-FR" sz="1700" baseline="-25000" dirty="0">
                <a:latin typeface="Arial" pitchFamily="34" charset="0"/>
                <a:cs typeface="Arial" pitchFamily="34" charset="0"/>
              </a:rPr>
              <a:t>1</a:t>
            </a:r>
            <a:r>
              <a:rPr lang="fr-FR" sz="1700" dirty="0">
                <a:latin typeface="Arial" pitchFamily="34" charset="0"/>
                <a:cs typeface="Arial" pitchFamily="34" charset="0"/>
              </a:rPr>
              <a:t> ≈  n</a:t>
            </a:r>
            <a:r>
              <a:rPr lang="fr-FR" sz="1700" baseline="-25000" dirty="0">
                <a:latin typeface="Arial" pitchFamily="34" charset="0"/>
                <a:cs typeface="Arial" pitchFamily="34" charset="0"/>
              </a:rPr>
              <a:t>1</a:t>
            </a:r>
            <a:r>
              <a:rPr lang="fr-FR" sz="1700" dirty="0">
                <a:latin typeface="Arial" pitchFamily="34" charset="0"/>
                <a:cs typeface="Arial" pitchFamily="34" charset="0"/>
              </a:rPr>
              <a:t>d</a:t>
            </a:r>
            <a:r>
              <a:rPr lang="el-GR" sz="1700" dirty="0">
                <a:latin typeface="Arial" pitchFamily="34" charset="0"/>
                <a:cs typeface="Arial" pitchFamily="34" charset="0"/>
              </a:rPr>
              <a:t>Φ</a:t>
            </a:r>
            <a:r>
              <a:rPr lang="fr-FR" sz="1700" baseline="-25000" dirty="0">
                <a:latin typeface="Arial" pitchFamily="34" charset="0"/>
                <a:cs typeface="Arial" pitchFamily="34" charset="0"/>
              </a:rPr>
              <a:t>10</a:t>
            </a:r>
            <a:r>
              <a:rPr lang="fr-FR" sz="1700" dirty="0">
                <a:latin typeface="Arial" pitchFamily="34" charset="0"/>
                <a:cs typeface="Arial" pitchFamily="34" charset="0"/>
              </a:rPr>
              <a:t>/</a:t>
            </a:r>
            <a:r>
              <a:rPr lang="fr-FR" sz="1700" dirty="0" err="1">
                <a:latin typeface="Arial" pitchFamily="34" charset="0"/>
                <a:cs typeface="Arial" pitchFamily="34" charset="0"/>
              </a:rPr>
              <a:t>dt</a:t>
            </a:r>
            <a:r>
              <a:rPr lang="fr-FR" sz="1700" dirty="0">
                <a:latin typeface="Arial" pitchFamily="34" charset="0"/>
                <a:cs typeface="Arial" pitchFamily="34" charset="0"/>
              </a:rPr>
              <a:t>  → </a:t>
            </a:r>
            <a:r>
              <a:rPr lang="el-GR" sz="1700" dirty="0">
                <a:latin typeface="Arial" pitchFamily="34" charset="0"/>
                <a:cs typeface="Arial" pitchFamily="34" charset="0"/>
              </a:rPr>
              <a:t>Φ</a:t>
            </a:r>
            <a:r>
              <a:rPr lang="fr-FR" sz="1700" baseline="-25000" dirty="0">
                <a:latin typeface="Arial" pitchFamily="34" charset="0"/>
                <a:cs typeface="Arial" pitchFamily="34" charset="0"/>
              </a:rPr>
              <a:t>10</a:t>
            </a:r>
            <a:r>
              <a:rPr lang="fr-FR" sz="1700" dirty="0">
                <a:latin typeface="Arial" pitchFamily="34" charset="0"/>
                <a:cs typeface="Arial" pitchFamily="34" charset="0"/>
              </a:rPr>
              <a:t> = </a:t>
            </a:r>
            <a:r>
              <a:rPr lang="el-GR" sz="1700" dirty="0">
                <a:latin typeface="Arial" pitchFamily="34" charset="0"/>
                <a:cs typeface="Arial" pitchFamily="34" charset="0"/>
              </a:rPr>
              <a:t>Φ</a:t>
            </a:r>
            <a:r>
              <a:rPr lang="fr-FR" sz="1700" baseline="-25000" dirty="0">
                <a:latin typeface="Arial" pitchFamily="34" charset="0"/>
                <a:cs typeface="Arial" pitchFamily="34" charset="0"/>
              </a:rPr>
              <a:t>m</a:t>
            </a:r>
            <a:r>
              <a:rPr lang="fr-FR" sz="1700" dirty="0">
                <a:latin typeface="Arial" pitchFamily="34" charset="0"/>
                <a:cs typeface="Arial" pitchFamily="34" charset="0"/>
              </a:rPr>
              <a:t> sin(</a:t>
            </a:r>
            <a:r>
              <a:rPr lang="el-GR" sz="1700" dirty="0">
                <a:latin typeface="Arial" pitchFamily="34" charset="0"/>
                <a:cs typeface="Arial" pitchFamily="34" charset="0"/>
              </a:rPr>
              <a:t>ω</a:t>
            </a:r>
            <a:r>
              <a:rPr lang="fr-FR" sz="1700" dirty="0">
                <a:latin typeface="Arial" pitchFamily="34" charset="0"/>
                <a:cs typeface="Arial" pitchFamily="34" charset="0"/>
              </a:rPr>
              <a:t>t)      avec    </a:t>
            </a:r>
            <a:r>
              <a:rPr lang="el-GR" sz="1700" dirty="0">
                <a:latin typeface="Arial" pitchFamily="34" charset="0"/>
                <a:cs typeface="Arial" pitchFamily="34" charset="0"/>
              </a:rPr>
              <a:t>Φ</a:t>
            </a:r>
            <a:r>
              <a:rPr lang="fr-FR" sz="1700" baseline="-25000" dirty="0">
                <a:latin typeface="Arial" pitchFamily="34" charset="0"/>
                <a:cs typeface="Arial" pitchFamily="34" charset="0"/>
              </a:rPr>
              <a:t>m</a:t>
            </a:r>
            <a:r>
              <a:rPr lang="fr-FR" sz="1700" dirty="0">
                <a:latin typeface="Arial" pitchFamily="34" charset="0"/>
                <a:cs typeface="Arial" pitchFamily="34" charset="0"/>
              </a:rPr>
              <a:t> = U</a:t>
            </a:r>
            <a:r>
              <a:rPr lang="fr-FR" sz="1700" baseline="-25000" dirty="0">
                <a:latin typeface="Arial" pitchFamily="34" charset="0"/>
                <a:cs typeface="Arial" pitchFamily="34" charset="0"/>
              </a:rPr>
              <a:t>1m </a:t>
            </a:r>
            <a:r>
              <a:rPr lang="fr-FR" sz="1700" dirty="0">
                <a:latin typeface="Arial" pitchFamily="34" charset="0"/>
                <a:cs typeface="Arial" pitchFamily="34" charset="0"/>
              </a:rPr>
              <a:t>/(n</a:t>
            </a:r>
            <a:r>
              <a:rPr lang="fr-FR" sz="1700" baseline="-25000" dirty="0">
                <a:latin typeface="Arial" pitchFamily="34" charset="0"/>
                <a:cs typeface="Arial" pitchFamily="34" charset="0"/>
              </a:rPr>
              <a:t>1</a:t>
            </a:r>
            <a:r>
              <a:rPr lang="el-GR" sz="1700" dirty="0">
                <a:latin typeface="Arial" pitchFamily="34" charset="0"/>
                <a:cs typeface="Arial" pitchFamily="34" charset="0"/>
              </a:rPr>
              <a:t>ω</a:t>
            </a:r>
            <a:r>
              <a:rPr lang="fr-FR" sz="1700" dirty="0">
                <a:latin typeface="Arial" pitchFamily="34" charset="0"/>
                <a:cs typeface="Arial" pitchFamily="34" charset="0"/>
              </a:rPr>
              <a:t>)</a:t>
            </a:r>
          </a:p>
          <a:p>
            <a:pPr marL="342900" indent="-342900" algn="just">
              <a:lnSpc>
                <a:spcPct val="90000"/>
              </a:lnSpc>
              <a:spcBef>
                <a:spcPct val="20000"/>
              </a:spcBef>
              <a:defRPr/>
            </a:pPr>
            <a:endParaRPr lang="fr-FR" sz="1700" dirty="0">
              <a:latin typeface="Arial" pitchFamily="34" charset="0"/>
              <a:cs typeface="Arial" pitchFamily="34" charset="0"/>
            </a:endParaRPr>
          </a:p>
          <a:p>
            <a:pPr marL="342900" indent="-342900" algn="just">
              <a:lnSpc>
                <a:spcPct val="90000"/>
              </a:lnSpc>
              <a:spcBef>
                <a:spcPct val="20000"/>
              </a:spcBef>
              <a:defRPr/>
            </a:pPr>
            <a:r>
              <a:rPr lang="fr-FR" sz="1700" dirty="0">
                <a:latin typeface="Arial" pitchFamily="34" charset="0"/>
                <a:cs typeface="Arial" pitchFamily="34" charset="0"/>
              </a:rPr>
              <a:t>Or </a:t>
            </a:r>
            <a:r>
              <a:rPr lang="el-GR" sz="1700" dirty="0">
                <a:latin typeface="Arial" pitchFamily="34" charset="0"/>
                <a:cs typeface="Arial" pitchFamily="34" charset="0"/>
              </a:rPr>
              <a:t>Φ</a:t>
            </a:r>
            <a:r>
              <a:rPr lang="fr-FR" sz="1700" baseline="-25000" dirty="0">
                <a:latin typeface="Arial" pitchFamily="34" charset="0"/>
                <a:cs typeface="Arial" pitchFamily="34" charset="0"/>
              </a:rPr>
              <a:t>m</a:t>
            </a:r>
            <a:r>
              <a:rPr lang="fr-FR" sz="1700" dirty="0">
                <a:latin typeface="Arial" pitchFamily="34" charset="0"/>
                <a:cs typeface="Arial" pitchFamily="34" charset="0"/>
              </a:rPr>
              <a:t> =  </a:t>
            </a:r>
            <a:r>
              <a:rPr lang="fr-FR" sz="1700" dirty="0" err="1">
                <a:latin typeface="Arial" pitchFamily="34" charset="0"/>
                <a:cs typeface="Arial" pitchFamily="34" charset="0"/>
              </a:rPr>
              <a:t>B</a:t>
            </a:r>
            <a:r>
              <a:rPr lang="fr-FR" sz="1700" baseline="-25000" dirty="0" err="1">
                <a:latin typeface="Arial" pitchFamily="34" charset="0"/>
                <a:cs typeface="Arial" pitchFamily="34" charset="0"/>
              </a:rPr>
              <a:t>max</a:t>
            </a:r>
            <a:r>
              <a:rPr lang="fr-FR" sz="1700" dirty="0" err="1">
                <a:latin typeface="Arial" pitchFamily="34" charset="0"/>
                <a:cs typeface="Arial" pitchFamily="34" charset="0"/>
              </a:rPr>
              <a:t>.S</a:t>
            </a:r>
            <a:r>
              <a:rPr lang="fr-FR" sz="1700" dirty="0">
                <a:latin typeface="Arial" pitchFamily="34" charset="0"/>
                <a:cs typeface="Arial" pitchFamily="34" charset="0"/>
              </a:rPr>
              <a:t>  avec S est l’air de la section droite des noyaux</a:t>
            </a:r>
          </a:p>
          <a:p>
            <a:pPr marL="342900" indent="-342900" algn="just">
              <a:lnSpc>
                <a:spcPct val="90000"/>
              </a:lnSpc>
              <a:spcBef>
                <a:spcPct val="20000"/>
              </a:spcBef>
              <a:defRPr/>
            </a:pPr>
            <a:endParaRPr lang="fr-FR" sz="1700" dirty="0">
              <a:latin typeface="Arial" pitchFamily="34" charset="0"/>
              <a:cs typeface="Arial" pitchFamily="34" charset="0"/>
            </a:endParaRPr>
          </a:p>
          <a:p>
            <a:pPr marL="342900" indent="-342900" algn="just">
              <a:lnSpc>
                <a:spcPct val="90000"/>
              </a:lnSpc>
              <a:spcBef>
                <a:spcPct val="20000"/>
              </a:spcBef>
              <a:defRPr/>
            </a:pPr>
            <a:r>
              <a:rPr lang="fr-FR" sz="1700" dirty="0">
                <a:latin typeface="Arial" pitchFamily="34" charset="0"/>
                <a:cs typeface="Arial" pitchFamily="34" charset="0"/>
              </a:rPr>
              <a:t>		Donc   U</a:t>
            </a:r>
            <a:r>
              <a:rPr lang="fr-FR" sz="1700" baseline="-25000" dirty="0">
                <a:latin typeface="Arial" pitchFamily="34" charset="0"/>
                <a:cs typeface="Arial" pitchFamily="34" charset="0"/>
              </a:rPr>
              <a:t>1m</a:t>
            </a:r>
            <a:r>
              <a:rPr lang="fr-FR" sz="1700" dirty="0">
                <a:latin typeface="Arial" pitchFamily="34" charset="0"/>
                <a:cs typeface="Arial" pitchFamily="34" charset="0"/>
              </a:rPr>
              <a:t> = n</a:t>
            </a:r>
            <a:r>
              <a:rPr lang="fr-FR" sz="1700" baseline="-25000" dirty="0">
                <a:latin typeface="Arial" pitchFamily="34" charset="0"/>
                <a:cs typeface="Arial" pitchFamily="34" charset="0"/>
              </a:rPr>
              <a:t>1</a:t>
            </a:r>
            <a:r>
              <a:rPr lang="fr-FR" sz="1700" dirty="0">
                <a:latin typeface="Arial" pitchFamily="34" charset="0"/>
                <a:cs typeface="Arial" pitchFamily="34" charset="0"/>
              </a:rPr>
              <a:t> </a:t>
            </a:r>
            <a:r>
              <a:rPr lang="el-GR" sz="1700" dirty="0">
                <a:latin typeface="Arial" pitchFamily="34" charset="0"/>
                <a:cs typeface="Arial" pitchFamily="34" charset="0"/>
              </a:rPr>
              <a:t>ω</a:t>
            </a:r>
            <a:r>
              <a:rPr lang="fr-FR" sz="1700" dirty="0">
                <a:latin typeface="Arial" pitchFamily="34" charset="0"/>
                <a:cs typeface="Arial" pitchFamily="34" charset="0"/>
              </a:rPr>
              <a:t>  </a:t>
            </a:r>
            <a:r>
              <a:rPr lang="fr-FR" sz="1700" dirty="0" err="1">
                <a:latin typeface="Arial" pitchFamily="34" charset="0"/>
                <a:cs typeface="Arial" pitchFamily="34" charset="0"/>
              </a:rPr>
              <a:t>B</a:t>
            </a:r>
            <a:r>
              <a:rPr lang="fr-FR" sz="1700" baseline="-25000" dirty="0" err="1">
                <a:latin typeface="Arial" pitchFamily="34" charset="0"/>
                <a:cs typeface="Arial" pitchFamily="34" charset="0"/>
              </a:rPr>
              <a:t>max</a:t>
            </a:r>
            <a:r>
              <a:rPr lang="fr-FR" sz="1700" dirty="0" err="1">
                <a:latin typeface="Arial" pitchFamily="34" charset="0"/>
                <a:cs typeface="Arial" pitchFamily="34" charset="0"/>
              </a:rPr>
              <a:t>.S</a:t>
            </a:r>
            <a:r>
              <a:rPr lang="fr-FR" sz="1700" dirty="0">
                <a:latin typeface="Arial" pitchFamily="34" charset="0"/>
                <a:cs typeface="Arial" pitchFamily="34" charset="0"/>
              </a:rPr>
              <a:t> = 2</a:t>
            </a:r>
            <a:r>
              <a:rPr lang="el-GR" sz="1700" dirty="0">
                <a:latin typeface="Arial" pitchFamily="34" charset="0"/>
                <a:cs typeface="Arial" pitchFamily="34" charset="0"/>
              </a:rPr>
              <a:t>π</a:t>
            </a:r>
            <a:r>
              <a:rPr lang="fr-FR" sz="1700" dirty="0">
                <a:latin typeface="Arial" pitchFamily="34" charset="0"/>
                <a:cs typeface="Arial" pitchFamily="34" charset="0"/>
              </a:rPr>
              <a:t> n</a:t>
            </a:r>
            <a:r>
              <a:rPr lang="fr-FR" sz="1700" baseline="-25000" dirty="0">
                <a:latin typeface="Arial" pitchFamily="34" charset="0"/>
                <a:cs typeface="Arial" pitchFamily="34" charset="0"/>
              </a:rPr>
              <a:t>1</a:t>
            </a:r>
            <a:r>
              <a:rPr lang="fr-FR" sz="1700" dirty="0">
                <a:latin typeface="Arial" pitchFamily="34" charset="0"/>
                <a:cs typeface="Arial" pitchFamily="34" charset="0"/>
              </a:rPr>
              <a:t>. f  </a:t>
            </a:r>
            <a:r>
              <a:rPr lang="fr-FR" sz="1700" dirty="0" err="1">
                <a:latin typeface="Arial" pitchFamily="34" charset="0"/>
                <a:cs typeface="Arial" pitchFamily="34" charset="0"/>
              </a:rPr>
              <a:t>B</a:t>
            </a:r>
            <a:r>
              <a:rPr lang="fr-FR" sz="1700" baseline="-25000" dirty="0" err="1">
                <a:latin typeface="Arial" pitchFamily="34" charset="0"/>
                <a:cs typeface="Arial" pitchFamily="34" charset="0"/>
              </a:rPr>
              <a:t>max</a:t>
            </a:r>
            <a:r>
              <a:rPr lang="fr-FR" sz="1700" dirty="0" err="1">
                <a:latin typeface="Arial" pitchFamily="34" charset="0"/>
                <a:cs typeface="Arial" pitchFamily="34" charset="0"/>
              </a:rPr>
              <a:t>.S</a:t>
            </a:r>
            <a:r>
              <a:rPr lang="fr-FR" sz="1700" dirty="0">
                <a:latin typeface="Arial" pitchFamily="34" charset="0"/>
                <a:cs typeface="Arial" pitchFamily="34" charset="0"/>
              </a:rPr>
              <a:t> </a:t>
            </a:r>
          </a:p>
          <a:p>
            <a:pPr marL="342900" indent="-342900">
              <a:lnSpc>
                <a:spcPct val="90000"/>
              </a:lnSpc>
              <a:spcBef>
                <a:spcPct val="20000"/>
              </a:spcBef>
              <a:defRPr/>
            </a:pPr>
            <a:endParaRPr lang="fr-FR" dirty="0">
              <a:latin typeface="+mn-lt"/>
              <a:cs typeface="+mn-cs"/>
            </a:endParaRPr>
          </a:p>
          <a:p>
            <a:pPr marL="342900" indent="-342900">
              <a:lnSpc>
                <a:spcPct val="90000"/>
              </a:lnSpc>
              <a:spcBef>
                <a:spcPct val="20000"/>
              </a:spcBef>
              <a:defRPr/>
            </a:pPr>
            <a:endParaRPr lang="fr-FR" sz="2000" b="1" dirty="0">
              <a:latin typeface="+mn-lt"/>
              <a:cs typeface="+mn-cs"/>
            </a:endParaRPr>
          </a:p>
          <a:p>
            <a:pPr marL="342900" indent="-342900">
              <a:lnSpc>
                <a:spcPct val="90000"/>
              </a:lnSpc>
              <a:spcBef>
                <a:spcPct val="20000"/>
              </a:spcBef>
              <a:defRPr/>
            </a:pPr>
            <a:r>
              <a:rPr lang="fr-FR" sz="2000" b="1" dirty="0">
                <a:latin typeface="+mn-lt"/>
                <a:cs typeface="+mn-cs"/>
              </a:rPr>
              <a:t>Formules de Boucherot</a:t>
            </a:r>
          </a:p>
          <a:p>
            <a:pPr marL="342900" indent="-342900">
              <a:lnSpc>
                <a:spcPct val="90000"/>
              </a:lnSpc>
              <a:spcBef>
                <a:spcPct val="20000"/>
              </a:spcBef>
              <a:defRPr/>
            </a:pPr>
            <a:endParaRPr lang="el-GR" dirty="0">
              <a:latin typeface="+mn-lt"/>
              <a:cs typeface="+mn-cs"/>
            </a:endParaRPr>
          </a:p>
          <a:p>
            <a:pPr marL="342900" indent="-342900" algn="just">
              <a:lnSpc>
                <a:spcPct val="90000"/>
              </a:lnSpc>
              <a:spcBef>
                <a:spcPct val="20000"/>
              </a:spcBef>
              <a:defRPr/>
            </a:pPr>
            <a:endParaRPr lang="el-GR" dirty="0">
              <a:latin typeface="+mn-lt"/>
              <a:cs typeface="+mn-cs"/>
            </a:endParaRPr>
          </a:p>
          <a:p>
            <a:pPr marL="342900" indent="-342900" algn="just">
              <a:lnSpc>
                <a:spcPct val="90000"/>
              </a:lnSpc>
              <a:spcBef>
                <a:spcPct val="20000"/>
              </a:spcBef>
              <a:defRPr/>
            </a:pPr>
            <a:endParaRPr lang="fr-FR" sz="1400" dirty="0">
              <a:latin typeface="+mn-lt"/>
              <a:cs typeface="+mn-cs"/>
            </a:endParaRPr>
          </a:p>
          <a:p>
            <a:pPr marL="342900" indent="-342900" algn="ctr">
              <a:lnSpc>
                <a:spcPct val="90000"/>
              </a:lnSpc>
              <a:spcBef>
                <a:spcPct val="20000"/>
              </a:spcBef>
              <a:defRPr/>
            </a:pPr>
            <a:endParaRPr lang="fr-FR" sz="1400" dirty="0">
              <a:latin typeface="+mn-lt"/>
              <a:cs typeface="+mn-cs"/>
            </a:endParaRPr>
          </a:p>
          <a:p>
            <a:pPr marL="342900" indent="-342900" algn="ctr">
              <a:lnSpc>
                <a:spcPct val="90000"/>
              </a:lnSpc>
              <a:spcBef>
                <a:spcPct val="20000"/>
              </a:spcBef>
              <a:defRPr/>
            </a:pPr>
            <a:endParaRPr lang="fr-FR" sz="2000" b="1" dirty="0">
              <a:latin typeface="+mn-lt"/>
              <a:cs typeface="+mn-cs"/>
            </a:endParaRPr>
          </a:p>
          <a:p>
            <a:pPr marL="342900" indent="-342900">
              <a:lnSpc>
                <a:spcPct val="90000"/>
              </a:lnSpc>
              <a:spcBef>
                <a:spcPct val="20000"/>
              </a:spcBef>
              <a:defRPr/>
            </a:pPr>
            <a:r>
              <a:rPr lang="fr-FR" sz="2000" b="1" dirty="0">
                <a:latin typeface="+mn-lt"/>
                <a:cs typeface="+mn-cs"/>
              </a:rPr>
              <a:t>		</a:t>
            </a:r>
            <a:endParaRPr lang="el-GR" sz="2000" b="1" dirty="0">
              <a:latin typeface="+mn-lt"/>
              <a:cs typeface="+mn-cs"/>
            </a:endParaRPr>
          </a:p>
        </p:txBody>
      </p:sp>
      <p:grpSp>
        <p:nvGrpSpPr>
          <p:cNvPr id="2" name="Group 56"/>
          <p:cNvGrpSpPr>
            <a:grpSpLocks/>
          </p:cNvGrpSpPr>
          <p:nvPr/>
        </p:nvGrpSpPr>
        <p:grpSpPr bwMode="auto">
          <a:xfrm>
            <a:off x="2706017" y="4797152"/>
            <a:ext cx="3813178" cy="1339850"/>
            <a:chOff x="1156" y="2478"/>
            <a:chExt cx="2402" cy="844"/>
          </a:xfrm>
        </p:grpSpPr>
        <p:grpSp>
          <p:nvGrpSpPr>
            <p:cNvPr id="13334" name="Group 40"/>
            <p:cNvGrpSpPr>
              <a:grpSpLocks/>
            </p:cNvGrpSpPr>
            <p:nvPr/>
          </p:nvGrpSpPr>
          <p:grpSpPr bwMode="auto">
            <a:xfrm>
              <a:off x="1202" y="2478"/>
              <a:ext cx="2339" cy="436"/>
              <a:chOff x="1882" y="3748"/>
              <a:chExt cx="2339" cy="436"/>
            </a:xfrm>
          </p:grpSpPr>
          <p:sp>
            <p:nvSpPr>
              <p:cNvPr id="13350" name="Text Box 31"/>
              <p:cNvSpPr txBox="1">
                <a:spLocks noChangeArrowheads="1"/>
              </p:cNvSpPr>
              <p:nvPr/>
            </p:nvSpPr>
            <p:spPr bwMode="auto">
              <a:xfrm>
                <a:off x="1882" y="3838"/>
                <a:ext cx="454" cy="233"/>
              </a:xfrm>
              <a:prstGeom prst="rect">
                <a:avLst/>
              </a:prstGeom>
              <a:noFill/>
              <a:ln w="9525">
                <a:noFill/>
                <a:miter lim="800000"/>
                <a:headEnd/>
                <a:tailEnd/>
              </a:ln>
            </p:spPr>
            <p:txBody>
              <a:bodyPr wrap="none">
                <a:spAutoFit/>
              </a:bodyPr>
              <a:lstStyle/>
              <a:p>
                <a:r>
                  <a:rPr lang="fr-FR" b="1" dirty="0"/>
                  <a:t>U</a:t>
                </a:r>
                <a:r>
                  <a:rPr lang="fr-FR" b="1" baseline="-25000" dirty="0"/>
                  <a:t>10</a:t>
                </a:r>
                <a:r>
                  <a:rPr lang="fr-FR" b="1" dirty="0"/>
                  <a:t> =</a:t>
                </a:r>
              </a:p>
            </p:txBody>
          </p:sp>
          <p:grpSp>
            <p:nvGrpSpPr>
              <p:cNvPr id="13351" name="Group 38"/>
              <p:cNvGrpSpPr>
                <a:grpSpLocks/>
              </p:cNvGrpSpPr>
              <p:nvPr/>
            </p:nvGrpSpPr>
            <p:grpSpPr bwMode="auto">
              <a:xfrm>
                <a:off x="2245" y="3748"/>
                <a:ext cx="363" cy="436"/>
                <a:chOff x="1927" y="3793"/>
                <a:chExt cx="363" cy="436"/>
              </a:xfrm>
            </p:grpSpPr>
            <p:grpSp>
              <p:nvGrpSpPr>
                <p:cNvPr id="13353" name="Group 27"/>
                <p:cNvGrpSpPr>
                  <a:grpSpLocks/>
                </p:cNvGrpSpPr>
                <p:nvPr/>
              </p:nvGrpSpPr>
              <p:grpSpPr bwMode="auto">
                <a:xfrm>
                  <a:off x="1927" y="3793"/>
                  <a:ext cx="363" cy="355"/>
                  <a:chOff x="2699" y="3702"/>
                  <a:chExt cx="363" cy="355"/>
                </a:xfrm>
              </p:grpSpPr>
              <p:sp>
                <p:nvSpPr>
                  <p:cNvPr id="13360" name="Text Box 28"/>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b="1" dirty="0"/>
                      <a:t>U</a:t>
                    </a:r>
                    <a:r>
                      <a:rPr lang="fr-FR" b="1" baseline="-25000" dirty="0"/>
                      <a:t>1m</a:t>
                    </a:r>
                  </a:p>
                </p:txBody>
              </p:sp>
              <p:sp>
                <p:nvSpPr>
                  <p:cNvPr id="13361" name="Line 29"/>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b="1"/>
                  </a:p>
                </p:txBody>
              </p:sp>
              <p:sp>
                <p:nvSpPr>
                  <p:cNvPr id="13362" name="Text Box 30"/>
                  <p:cNvSpPr txBox="1">
                    <a:spLocks noChangeArrowheads="1"/>
                  </p:cNvSpPr>
                  <p:nvPr/>
                </p:nvSpPr>
                <p:spPr bwMode="auto">
                  <a:xfrm>
                    <a:off x="2699" y="3884"/>
                    <a:ext cx="363" cy="173"/>
                  </a:xfrm>
                  <a:prstGeom prst="rect">
                    <a:avLst/>
                  </a:prstGeom>
                  <a:noFill/>
                  <a:ln w="9525">
                    <a:noFill/>
                    <a:miter lim="800000"/>
                    <a:headEnd/>
                    <a:tailEnd/>
                  </a:ln>
                </p:spPr>
                <p:txBody>
                  <a:bodyPr>
                    <a:spAutoFit/>
                  </a:bodyPr>
                  <a:lstStyle/>
                  <a:p>
                    <a:endParaRPr lang="fr-FR" b="1" baseline="-25000"/>
                  </a:p>
                </p:txBody>
              </p:sp>
            </p:grpSp>
            <p:grpSp>
              <p:nvGrpSpPr>
                <p:cNvPr id="13354" name="Group 37"/>
                <p:cNvGrpSpPr>
                  <a:grpSpLocks/>
                </p:cNvGrpSpPr>
                <p:nvPr/>
              </p:nvGrpSpPr>
              <p:grpSpPr bwMode="auto">
                <a:xfrm>
                  <a:off x="1965" y="3998"/>
                  <a:ext cx="225" cy="231"/>
                  <a:chOff x="1762" y="3430"/>
                  <a:chExt cx="225" cy="231"/>
                </a:xfrm>
              </p:grpSpPr>
              <p:grpSp>
                <p:nvGrpSpPr>
                  <p:cNvPr id="13355" name="Group 36"/>
                  <p:cNvGrpSpPr>
                    <a:grpSpLocks/>
                  </p:cNvGrpSpPr>
                  <p:nvPr/>
                </p:nvGrpSpPr>
                <p:grpSpPr bwMode="auto">
                  <a:xfrm>
                    <a:off x="1762" y="3475"/>
                    <a:ext cx="181" cy="137"/>
                    <a:chOff x="567" y="3475"/>
                    <a:chExt cx="181" cy="137"/>
                  </a:xfrm>
                </p:grpSpPr>
                <p:sp>
                  <p:nvSpPr>
                    <p:cNvPr id="13357" name="Line 32"/>
                    <p:cNvSpPr>
                      <a:spLocks noChangeShapeType="1"/>
                    </p:cNvSpPr>
                    <p:nvPr/>
                  </p:nvSpPr>
                  <p:spPr bwMode="auto">
                    <a:xfrm>
                      <a:off x="567" y="3521"/>
                      <a:ext cx="45" cy="91"/>
                    </a:xfrm>
                    <a:prstGeom prst="line">
                      <a:avLst/>
                    </a:prstGeom>
                    <a:noFill/>
                    <a:ln w="9525">
                      <a:solidFill>
                        <a:schemeClr val="tx1"/>
                      </a:solidFill>
                      <a:round/>
                      <a:headEnd/>
                      <a:tailEnd/>
                    </a:ln>
                  </p:spPr>
                  <p:txBody>
                    <a:bodyPr/>
                    <a:lstStyle/>
                    <a:p>
                      <a:endParaRPr lang="fr-FR" b="1"/>
                    </a:p>
                  </p:txBody>
                </p:sp>
                <p:sp>
                  <p:nvSpPr>
                    <p:cNvPr id="13358" name="Line 33"/>
                    <p:cNvSpPr>
                      <a:spLocks noChangeShapeType="1"/>
                    </p:cNvSpPr>
                    <p:nvPr/>
                  </p:nvSpPr>
                  <p:spPr bwMode="auto">
                    <a:xfrm flipV="1">
                      <a:off x="612" y="3475"/>
                      <a:ext cx="45" cy="137"/>
                    </a:xfrm>
                    <a:prstGeom prst="line">
                      <a:avLst/>
                    </a:prstGeom>
                    <a:noFill/>
                    <a:ln w="9525">
                      <a:solidFill>
                        <a:schemeClr val="tx1"/>
                      </a:solidFill>
                      <a:round/>
                      <a:headEnd/>
                      <a:tailEnd/>
                    </a:ln>
                  </p:spPr>
                  <p:txBody>
                    <a:bodyPr/>
                    <a:lstStyle/>
                    <a:p>
                      <a:endParaRPr lang="fr-FR" b="1"/>
                    </a:p>
                  </p:txBody>
                </p:sp>
                <p:sp>
                  <p:nvSpPr>
                    <p:cNvPr id="13359" name="Line 34"/>
                    <p:cNvSpPr>
                      <a:spLocks noChangeShapeType="1"/>
                    </p:cNvSpPr>
                    <p:nvPr/>
                  </p:nvSpPr>
                  <p:spPr bwMode="auto">
                    <a:xfrm>
                      <a:off x="657" y="3475"/>
                      <a:ext cx="91" cy="0"/>
                    </a:xfrm>
                    <a:prstGeom prst="line">
                      <a:avLst/>
                    </a:prstGeom>
                    <a:noFill/>
                    <a:ln w="9525">
                      <a:solidFill>
                        <a:schemeClr val="tx1"/>
                      </a:solidFill>
                      <a:round/>
                      <a:headEnd/>
                      <a:tailEnd/>
                    </a:ln>
                  </p:spPr>
                  <p:txBody>
                    <a:bodyPr/>
                    <a:lstStyle/>
                    <a:p>
                      <a:endParaRPr lang="fr-FR" b="1"/>
                    </a:p>
                  </p:txBody>
                </p:sp>
              </p:grpSp>
              <p:sp>
                <p:nvSpPr>
                  <p:cNvPr id="13356" name="Text Box 35"/>
                  <p:cNvSpPr txBox="1">
                    <a:spLocks noChangeArrowheads="1"/>
                  </p:cNvSpPr>
                  <p:nvPr/>
                </p:nvSpPr>
                <p:spPr bwMode="auto">
                  <a:xfrm>
                    <a:off x="1791" y="3430"/>
                    <a:ext cx="196" cy="231"/>
                  </a:xfrm>
                  <a:prstGeom prst="rect">
                    <a:avLst/>
                  </a:prstGeom>
                  <a:noFill/>
                  <a:ln w="9525">
                    <a:noFill/>
                    <a:miter lim="800000"/>
                    <a:headEnd/>
                    <a:tailEnd/>
                  </a:ln>
                </p:spPr>
                <p:txBody>
                  <a:bodyPr wrap="none">
                    <a:spAutoFit/>
                  </a:bodyPr>
                  <a:lstStyle/>
                  <a:p>
                    <a:r>
                      <a:rPr lang="fr-FR" b="1"/>
                      <a:t>2</a:t>
                    </a:r>
                  </a:p>
                </p:txBody>
              </p:sp>
            </p:grpSp>
          </p:grpSp>
          <mc:AlternateContent xmlns:mc="http://schemas.openxmlformats.org/markup-compatibility/2006" xmlns:a14="http://schemas.microsoft.com/office/drawing/2010/main">
            <mc:Choice Requires="a14">
              <p:sp>
                <p:nvSpPr>
                  <p:cNvPr id="13352" name="Text Box 39"/>
                  <p:cNvSpPr txBox="1">
                    <a:spLocks noChangeArrowheads="1"/>
                  </p:cNvSpPr>
                  <p:nvPr/>
                </p:nvSpPr>
                <p:spPr bwMode="auto">
                  <a:xfrm>
                    <a:off x="2544" y="3863"/>
                    <a:ext cx="1677" cy="233"/>
                  </a:xfrm>
                  <a:prstGeom prst="rect">
                    <a:avLst/>
                  </a:prstGeom>
                  <a:noFill/>
                  <a:ln w="9525">
                    <a:noFill/>
                    <a:miter lim="800000"/>
                    <a:headEnd/>
                    <a:tailEnd/>
                  </a:ln>
                </p:spPr>
                <p:txBody>
                  <a:bodyPr wrap="none">
                    <a:spAutoFit/>
                  </a:bodyPr>
                  <a:lstStyle/>
                  <a:p>
                    <a:r>
                      <a:rPr lang="fr-FR" b="1" dirty="0"/>
                      <a:t>    </a:t>
                    </a:r>
                    <a14:m>
                      <m:oMath xmlns:m="http://schemas.openxmlformats.org/officeDocument/2006/math">
                        <m:r>
                          <a:rPr lang="fr-FR" b="1" i="1" dirty="0" smtClean="0">
                            <a:latin typeface="Cambria Math" panose="02040503050406030204" pitchFamily="18" charset="0"/>
                          </a:rPr>
                          <m:t>= </m:t>
                        </m:r>
                        <m:r>
                          <a:rPr lang="fr-FR" b="1" i="1" dirty="0" smtClean="0">
                            <a:latin typeface="Cambria Math" panose="02040503050406030204" pitchFamily="18" charset="0"/>
                          </a:rPr>
                          <m:t>𝟒</m:t>
                        </m:r>
                        <m:r>
                          <a:rPr lang="fr-FR" b="1" i="1" dirty="0" smtClean="0">
                            <a:latin typeface="Cambria Math" panose="02040503050406030204" pitchFamily="18" charset="0"/>
                          </a:rPr>
                          <m:t>.</m:t>
                        </m:r>
                        <m:r>
                          <a:rPr lang="fr-FR" b="1" i="1" dirty="0" smtClean="0">
                            <a:latin typeface="Cambria Math" panose="02040503050406030204" pitchFamily="18" charset="0"/>
                          </a:rPr>
                          <m:t>𝟒𝟒</m:t>
                        </m:r>
                        <m:r>
                          <a:rPr lang="fr-FR" b="1" i="1" dirty="0" smtClean="0">
                            <a:latin typeface="Cambria Math" panose="02040503050406030204" pitchFamily="18" charset="0"/>
                          </a:rPr>
                          <m:t>.</m:t>
                        </m:r>
                        <m:r>
                          <a:rPr lang="fr-FR" b="1" i="1" dirty="0" smtClean="0">
                            <a:latin typeface="Cambria Math" panose="02040503050406030204" pitchFamily="18" charset="0"/>
                          </a:rPr>
                          <m:t>𝒏</m:t>
                        </m:r>
                        <m:r>
                          <a:rPr lang="fr-FR" b="1" i="1" baseline="-25000" dirty="0" smtClean="0">
                            <a:latin typeface="Cambria Math" panose="02040503050406030204" pitchFamily="18" charset="0"/>
                          </a:rPr>
                          <m:t>𝟏</m:t>
                        </m:r>
                        <m:r>
                          <a:rPr lang="fr-FR" b="1" i="1" dirty="0" smtClean="0">
                            <a:latin typeface="Cambria Math" panose="02040503050406030204" pitchFamily="18" charset="0"/>
                          </a:rPr>
                          <m:t>.</m:t>
                        </m:r>
                        <m:r>
                          <a:rPr lang="fr-FR" b="1" i="1" dirty="0" smtClean="0">
                            <a:latin typeface="Cambria Math" panose="02040503050406030204" pitchFamily="18" charset="0"/>
                          </a:rPr>
                          <m:t>𝒇</m:t>
                        </m:r>
                        <m:r>
                          <a:rPr lang="fr-FR" b="1" i="1" dirty="0" smtClean="0">
                            <a:latin typeface="Cambria Math" panose="02040503050406030204" pitchFamily="18" charset="0"/>
                          </a:rPr>
                          <m:t>.</m:t>
                        </m:r>
                        <m:sSub>
                          <m:sSubPr>
                            <m:ctrlPr>
                              <a:rPr lang="fr-FR" b="1" i="1" dirty="0" smtClean="0">
                                <a:latin typeface="Cambria Math" panose="02040503050406030204" pitchFamily="18" charset="0"/>
                              </a:rPr>
                            </m:ctrlPr>
                          </m:sSubPr>
                          <m:e>
                            <m:r>
                              <a:rPr lang="en-US" b="1" i="1" dirty="0" smtClean="0">
                                <a:latin typeface="Cambria Math" panose="02040503050406030204" pitchFamily="18" charset="0"/>
                              </a:rPr>
                              <m:t>𝑩</m:t>
                            </m:r>
                          </m:e>
                          <m:sub>
                            <m:r>
                              <a:rPr lang="en-US" b="1" i="1" dirty="0" smtClean="0">
                                <a:latin typeface="Cambria Math" panose="02040503050406030204" pitchFamily="18" charset="0"/>
                              </a:rPr>
                              <m:t>𝒎𝒂𝒙</m:t>
                            </m:r>
                          </m:sub>
                        </m:sSub>
                        <m:r>
                          <a:rPr lang="fr-FR" b="1" i="1" dirty="0" smtClean="0">
                            <a:latin typeface="Cambria Math" panose="02040503050406030204" pitchFamily="18" charset="0"/>
                          </a:rPr>
                          <m:t>.</m:t>
                        </m:r>
                        <m:r>
                          <a:rPr lang="fr-FR" b="1" i="1" dirty="0" smtClean="0">
                            <a:latin typeface="Cambria Math" panose="02040503050406030204" pitchFamily="18" charset="0"/>
                          </a:rPr>
                          <m:t>𝑺</m:t>
                        </m:r>
                        <m:r>
                          <a:rPr lang="fr-FR" b="1" i="1" dirty="0" smtClean="0">
                            <a:latin typeface="Cambria Math" panose="02040503050406030204" pitchFamily="18" charset="0"/>
                          </a:rPr>
                          <m:t> </m:t>
                        </m:r>
                      </m:oMath>
                    </a14:m>
                    <a:endParaRPr lang="fr-FR" b="1" dirty="0"/>
                  </a:p>
                </p:txBody>
              </p:sp>
            </mc:Choice>
            <mc:Fallback xmlns="">
              <p:sp>
                <p:nvSpPr>
                  <p:cNvPr id="13352" name="Text Box 39"/>
                  <p:cNvSpPr txBox="1">
                    <a:spLocks noRot="1" noChangeAspect="1" noMove="1" noResize="1" noEditPoints="1" noAdjustHandles="1" noChangeArrowheads="1" noChangeShapeType="1" noTextEdit="1"/>
                  </p:cNvSpPr>
                  <p:nvPr/>
                </p:nvSpPr>
                <p:spPr bwMode="auto">
                  <a:xfrm>
                    <a:off x="2544" y="3863"/>
                    <a:ext cx="1677" cy="233"/>
                  </a:xfrm>
                  <a:prstGeom prst="rect">
                    <a:avLst/>
                  </a:prstGeom>
                  <a:blipFill>
                    <a:blip r:embed="rId2"/>
                    <a:stretch>
                      <a:fillRect b="-13115"/>
                    </a:stretch>
                  </a:blipFill>
                  <a:ln w="9525">
                    <a:noFill/>
                    <a:miter lim="800000"/>
                    <a:headEnd/>
                    <a:tailEnd/>
                  </a:ln>
                </p:spPr>
                <p:txBody>
                  <a:bodyPr/>
                  <a:lstStyle/>
                  <a:p>
                    <a:r>
                      <a:rPr lang="fr-FR">
                        <a:noFill/>
                      </a:rPr>
                      <a:t> </a:t>
                    </a:r>
                  </a:p>
                </p:txBody>
              </p:sp>
            </mc:Fallback>
          </mc:AlternateContent>
        </p:grpSp>
        <p:grpSp>
          <p:nvGrpSpPr>
            <p:cNvPr id="13335" name="Group 41"/>
            <p:cNvGrpSpPr>
              <a:grpSpLocks/>
            </p:cNvGrpSpPr>
            <p:nvPr/>
          </p:nvGrpSpPr>
          <p:grpSpPr bwMode="auto">
            <a:xfrm>
              <a:off x="1200" y="2886"/>
              <a:ext cx="2358" cy="436"/>
              <a:chOff x="1882" y="3748"/>
              <a:chExt cx="1955" cy="436"/>
            </a:xfrm>
          </p:grpSpPr>
          <p:sp>
            <p:nvSpPr>
              <p:cNvPr id="13337" name="Text Box 42"/>
              <p:cNvSpPr txBox="1">
                <a:spLocks noChangeArrowheads="1"/>
              </p:cNvSpPr>
              <p:nvPr/>
            </p:nvSpPr>
            <p:spPr bwMode="auto">
              <a:xfrm>
                <a:off x="1882" y="3838"/>
                <a:ext cx="376" cy="233"/>
              </a:xfrm>
              <a:prstGeom prst="rect">
                <a:avLst/>
              </a:prstGeom>
              <a:noFill/>
              <a:ln w="9525">
                <a:noFill/>
                <a:miter lim="800000"/>
                <a:headEnd/>
                <a:tailEnd/>
              </a:ln>
            </p:spPr>
            <p:txBody>
              <a:bodyPr wrap="none">
                <a:spAutoFit/>
              </a:bodyPr>
              <a:lstStyle/>
              <a:p>
                <a:r>
                  <a:rPr lang="fr-FR" b="1" dirty="0"/>
                  <a:t>U</a:t>
                </a:r>
                <a:r>
                  <a:rPr lang="fr-FR" b="1" baseline="-25000" dirty="0"/>
                  <a:t>20</a:t>
                </a:r>
                <a:r>
                  <a:rPr lang="fr-FR" b="1" dirty="0"/>
                  <a:t> =</a:t>
                </a:r>
              </a:p>
            </p:txBody>
          </p:sp>
          <p:grpSp>
            <p:nvGrpSpPr>
              <p:cNvPr id="13338" name="Group 43"/>
              <p:cNvGrpSpPr>
                <a:grpSpLocks/>
              </p:cNvGrpSpPr>
              <p:nvPr/>
            </p:nvGrpSpPr>
            <p:grpSpPr bwMode="auto">
              <a:xfrm>
                <a:off x="2245" y="3748"/>
                <a:ext cx="363" cy="436"/>
                <a:chOff x="1927" y="3793"/>
                <a:chExt cx="363" cy="436"/>
              </a:xfrm>
            </p:grpSpPr>
            <p:grpSp>
              <p:nvGrpSpPr>
                <p:cNvPr id="13340" name="Group 44"/>
                <p:cNvGrpSpPr>
                  <a:grpSpLocks/>
                </p:cNvGrpSpPr>
                <p:nvPr/>
              </p:nvGrpSpPr>
              <p:grpSpPr bwMode="auto">
                <a:xfrm>
                  <a:off x="1927" y="3793"/>
                  <a:ext cx="363" cy="355"/>
                  <a:chOff x="2699" y="3702"/>
                  <a:chExt cx="363" cy="355"/>
                </a:xfrm>
              </p:grpSpPr>
              <p:sp>
                <p:nvSpPr>
                  <p:cNvPr id="13347" name="Text Box 45"/>
                  <p:cNvSpPr txBox="1">
                    <a:spLocks noChangeArrowheads="1"/>
                  </p:cNvSpPr>
                  <p:nvPr/>
                </p:nvSpPr>
                <p:spPr bwMode="auto">
                  <a:xfrm>
                    <a:off x="2699" y="3702"/>
                    <a:ext cx="363" cy="231"/>
                  </a:xfrm>
                  <a:prstGeom prst="rect">
                    <a:avLst/>
                  </a:prstGeom>
                  <a:noFill/>
                  <a:ln w="9525">
                    <a:noFill/>
                    <a:miter lim="800000"/>
                    <a:headEnd/>
                    <a:tailEnd/>
                  </a:ln>
                </p:spPr>
                <p:txBody>
                  <a:bodyPr>
                    <a:spAutoFit/>
                  </a:bodyPr>
                  <a:lstStyle/>
                  <a:p>
                    <a:r>
                      <a:rPr lang="fr-FR" b="1" dirty="0"/>
                      <a:t>U</a:t>
                    </a:r>
                    <a:r>
                      <a:rPr lang="fr-FR" b="1" baseline="-25000" dirty="0"/>
                      <a:t>20m</a:t>
                    </a:r>
                  </a:p>
                </p:txBody>
              </p:sp>
              <p:sp>
                <p:nvSpPr>
                  <p:cNvPr id="13348" name="Line 46"/>
                  <p:cNvSpPr>
                    <a:spLocks noChangeShapeType="1"/>
                  </p:cNvSpPr>
                  <p:nvPr/>
                </p:nvSpPr>
                <p:spPr bwMode="auto">
                  <a:xfrm>
                    <a:off x="2758" y="3929"/>
                    <a:ext cx="227" cy="0"/>
                  </a:xfrm>
                  <a:prstGeom prst="line">
                    <a:avLst/>
                  </a:prstGeom>
                  <a:noFill/>
                  <a:ln w="9525">
                    <a:solidFill>
                      <a:schemeClr val="tx1"/>
                    </a:solidFill>
                    <a:round/>
                    <a:headEnd/>
                    <a:tailEnd/>
                  </a:ln>
                </p:spPr>
                <p:txBody>
                  <a:bodyPr/>
                  <a:lstStyle/>
                  <a:p>
                    <a:endParaRPr lang="fr-FR" b="1"/>
                  </a:p>
                </p:txBody>
              </p:sp>
              <p:sp>
                <p:nvSpPr>
                  <p:cNvPr id="13349" name="Text Box 47"/>
                  <p:cNvSpPr txBox="1">
                    <a:spLocks noChangeArrowheads="1"/>
                  </p:cNvSpPr>
                  <p:nvPr/>
                </p:nvSpPr>
                <p:spPr bwMode="auto">
                  <a:xfrm>
                    <a:off x="2699" y="3884"/>
                    <a:ext cx="363" cy="173"/>
                  </a:xfrm>
                  <a:prstGeom prst="rect">
                    <a:avLst/>
                  </a:prstGeom>
                  <a:noFill/>
                  <a:ln w="9525">
                    <a:noFill/>
                    <a:miter lim="800000"/>
                    <a:headEnd/>
                    <a:tailEnd/>
                  </a:ln>
                </p:spPr>
                <p:txBody>
                  <a:bodyPr>
                    <a:spAutoFit/>
                  </a:bodyPr>
                  <a:lstStyle/>
                  <a:p>
                    <a:endParaRPr lang="fr-FR" b="1" baseline="-25000"/>
                  </a:p>
                </p:txBody>
              </p:sp>
            </p:grpSp>
            <p:grpSp>
              <p:nvGrpSpPr>
                <p:cNvPr id="13341" name="Group 48"/>
                <p:cNvGrpSpPr>
                  <a:grpSpLocks/>
                </p:cNvGrpSpPr>
                <p:nvPr/>
              </p:nvGrpSpPr>
              <p:grpSpPr bwMode="auto">
                <a:xfrm>
                  <a:off x="1965" y="3998"/>
                  <a:ext cx="192" cy="231"/>
                  <a:chOff x="1762" y="3430"/>
                  <a:chExt cx="192" cy="231"/>
                </a:xfrm>
              </p:grpSpPr>
              <p:grpSp>
                <p:nvGrpSpPr>
                  <p:cNvPr id="13342" name="Group 49"/>
                  <p:cNvGrpSpPr>
                    <a:grpSpLocks/>
                  </p:cNvGrpSpPr>
                  <p:nvPr/>
                </p:nvGrpSpPr>
                <p:grpSpPr bwMode="auto">
                  <a:xfrm>
                    <a:off x="1762" y="3475"/>
                    <a:ext cx="181" cy="137"/>
                    <a:chOff x="567" y="3475"/>
                    <a:chExt cx="181" cy="137"/>
                  </a:xfrm>
                </p:grpSpPr>
                <p:sp>
                  <p:nvSpPr>
                    <p:cNvPr id="13344" name="Line 50"/>
                    <p:cNvSpPr>
                      <a:spLocks noChangeShapeType="1"/>
                    </p:cNvSpPr>
                    <p:nvPr/>
                  </p:nvSpPr>
                  <p:spPr bwMode="auto">
                    <a:xfrm>
                      <a:off x="567" y="3521"/>
                      <a:ext cx="45" cy="91"/>
                    </a:xfrm>
                    <a:prstGeom prst="line">
                      <a:avLst/>
                    </a:prstGeom>
                    <a:noFill/>
                    <a:ln w="9525">
                      <a:solidFill>
                        <a:schemeClr val="tx1"/>
                      </a:solidFill>
                      <a:round/>
                      <a:headEnd/>
                      <a:tailEnd/>
                    </a:ln>
                  </p:spPr>
                  <p:txBody>
                    <a:bodyPr/>
                    <a:lstStyle/>
                    <a:p>
                      <a:endParaRPr lang="fr-FR" b="1"/>
                    </a:p>
                  </p:txBody>
                </p:sp>
                <p:sp>
                  <p:nvSpPr>
                    <p:cNvPr id="13345" name="Line 51"/>
                    <p:cNvSpPr>
                      <a:spLocks noChangeShapeType="1"/>
                    </p:cNvSpPr>
                    <p:nvPr/>
                  </p:nvSpPr>
                  <p:spPr bwMode="auto">
                    <a:xfrm flipV="1">
                      <a:off x="612" y="3475"/>
                      <a:ext cx="45" cy="137"/>
                    </a:xfrm>
                    <a:prstGeom prst="line">
                      <a:avLst/>
                    </a:prstGeom>
                    <a:noFill/>
                    <a:ln w="9525">
                      <a:solidFill>
                        <a:schemeClr val="tx1"/>
                      </a:solidFill>
                      <a:round/>
                      <a:headEnd/>
                      <a:tailEnd/>
                    </a:ln>
                  </p:spPr>
                  <p:txBody>
                    <a:bodyPr/>
                    <a:lstStyle/>
                    <a:p>
                      <a:endParaRPr lang="fr-FR" b="1"/>
                    </a:p>
                  </p:txBody>
                </p:sp>
                <p:sp>
                  <p:nvSpPr>
                    <p:cNvPr id="13346" name="Line 52"/>
                    <p:cNvSpPr>
                      <a:spLocks noChangeShapeType="1"/>
                    </p:cNvSpPr>
                    <p:nvPr/>
                  </p:nvSpPr>
                  <p:spPr bwMode="auto">
                    <a:xfrm>
                      <a:off x="657" y="3475"/>
                      <a:ext cx="91" cy="0"/>
                    </a:xfrm>
                    <a:prstGeom prst="line">
                      <a:avLst/>
                    </a:prstGeom>
                    <a:noFill/>
                    <a:ln w="9525">
                      <a:solidFill>
                        <a:schemeClr val="tx1"/>
                      </a:solidFill>
                      <a:round/>
                      <a:headEnd/>
                      <a:tailEnd/>
                    </a:ln>
                  </p:spPr>
                  <p:txBody>
                    <a:bodyPr/>
                    <a:lstStyle/>
                    <a:p>
                      <a:endParaRPr lang="fr-FR" b="1"/>
                    </a:p>
                  </p:txBody>
                </p:sp>
              </p:grpSp>
              <p:sp>
                <p:nvSpPr>
                  <p:cNvPr id="13343" name="Text Box 53"/>
                  <p:cNvSpPr txBox="1">
                    <a:spLocks noChangeArrowheads="1"/>
                  </p:cNvSpPr>
                  <p:nvPr/>
                </p:nvSpPr>
                <p:spPr bwMode="auto">
                  <a:xfrm>
                    <a:off x="1791" y="3430"/>
                    <a:ext cx="163" cy="231"/>
                  </a:xfrm>
                  <a:prstGeom prst="rect">
                    <a:avLst/>
                  </a:prstGeom>
                  <a:noFill/>
                  <a:ln w="9525">
                    <a:noFill/>
                    <a:miter lim="800000"/>
                    <a:headEnd/>
                    <a:tailEnd/>
                  </a:ln>
                </p:spPr>
                <p:txBody>
                  <a:bodyPr wrap="none">
                    <a:spAutoFit/>
                  </a:bodyPr>
                  <a:lstStyle/>
                  <a:p>
                    <a:r>
                      <a:rPr lang="fr-FR" b="1"/>
                      <a:t>2</a:t>
                    </a:r>
                  </a:p>
                </p:txBody>
              </p:sp>
            </p:grpSp>
          </p:grpSp>
          <mc:AlternateContent xmlns:mc="http://schemas.openxmlformats.org/markup-compatibility/2006" xmlns:a14="http://schemas.microsoft.com/office/drawing/2010/main">
            <mc:Choice Requires="a14">
              <p:sp>
                <p:nvSpPr>
                  <p:cNvPr id="13339" name="Text Box 54"/>
                  <p:cNvSpPr txBox="1">
                    <a:spLocks noChangeArrowheads="1"/>
                  </p:cNvSpPr>
                  <p:nvPr/>
                </p:nvSpPr>
                <p:spPr bwMode="auto">
                  <a:xfrm>
                    <a:off x="2544" y="3863"/>
                    <a:ext cx="1293" cy="233"/>
                  </a:xfrm>
                  <a:prstGeom prst="rect">
                    <a:avLst/>
                  </a:prstGeom>
                  <a:noFill/>
                  <a:ln w="9525">
                    <a:noFill/>
                    <a:miter lim="800000"/>
                    <a:headEnd/>
                    <a:tailEnd/>
                  </a:ln>
                </p:spPr>
                <p:txBody>
                  <a:bodyPr wrap="none">
                    <a:spAutoFit/>
                  </a:bodyPr>
                  <a:lstStyle/>
                  <a:p>
                    <a:pPr/>
                    <a14:m>
                      <m:oMathPara xmlns:m="http://schemas.openxmlformats.org/officeDocument/2006/math">
                        <m:oMathParaPr>
                          <m:jc m:val="centerGroup"/>
                        </m:oMathParaPr>
                        <m:oMath xmlns:m="http://schemas.openxmlformats.org/officeDocument/2006/math">
                          <m:r>
                            <a:rPr lang="fr-FR" b="1" i="1" dirty="0" smtClean="0">
                              <a:latin typeface="Cambria Math" panose="02040503050406030204" pitchFamily="18" charset="0"/>
                            </a:rPr>
                            <m:t>= </m:t>
                          </m:r>
                          <m:r>
                            <a:rPr lang="fr-FR" b="1" i="1" dirty="0" smtClean="0">
                              <a:latin typeface="Cambria Math" panose="02040503050406030204" pitchFamily="18" charset="0"/>
                            </a:rPr>
                            <m:t>𝟒</m:t>
                          </m:r>
                          <m:r>
                            <a:rPr lang="fr-FR" b="1" i="1" dirty="0" smtClean="0">
                              <a:latin typeface="Cambria Math" panose="02040503050406030204" pitchFamily="18" charset="0"/>
                            </a:rPr>
                            <m:t>.</m:t>
                          </m:r>
                          <m:r>
                            <a:rPr lang="fr-FR" b="1" i="1" dirty="0" smtClean="0">
                              <a:latin typeface="Cambria Math" panose="02040503050406030204" pitchFamily="18" charset="0"/>
                            </a:rPr>
                            <m:t>𝟒𝟒</m:t>
                          </m:r>
                          <m:r>
                            <a:rPr lang="fr-FR" b="1" i="1" dirty="0" smtClean="0">
                              <a:latin typeface="Cambria Math" panose="02040503050406030204" pitchFamily="18" charset="0"/>
                            </a:rPr>
                            <m:t>.</m:t>
                          </m:r>
                          <m:r>
                            <a:rPr lang="fr-FR" b="1" i="1" dirty="0" smtClean="0">
                              <a:latin typeface="Cambria Math" panose="02040503050406030204" pitchFamily="18" charset="0"/>
                            </a:rPr>
                            <m:t>𝒏</m:t>
                          </m:r>
                          <m:r>
                            <a:rPr lang="fr-FR" b="1" i="1" baseline="-25000" dirty="0" smtClean="0">
                              <a:latin typeface="Cambria Math" panose="02040503050406030204" pitchFamily="18" charset="0"/>
                            </a:rPr>
                            <m:t>𝟐</m:t>
                          </m:r>
                          <m:r>
                            <a:rPr lang="fr-FR" b="1" i="1" dirty="0" smtClean="0">
                              <a:latin typeface="Cambria Math" panose="02040503050406030204" pitchFamily="18" charset="0"/>
                            </a:rPr>
                            <m:t>.</m:t>
                          </m:r>
                          <m:r>
                            <a:rPr lang="fr-FR" b="1" i="1" dirty="0" smtClean="0">
                              <a:latin typeface="Cambria Math" panose="02040503050406030204" pitchFamily="18" charset="0"/>
                            </a:rPr>
                            <m:t>𝒇</m:t>
                          </m:r>
                          <m:r>
                            <a:rPr lang="fr-FR" b="1" i="1" dirty="0" smtClean="0">
                              <a:latin typeface="Cambria Math" panose="02040503050406030204" pitchFamily="18" charset="0"/>
                            </a:rPr>
                            <m:t>.</m:t>
                          </m:r>
                          <m:sSub>
                            <m:sSubPr>
                              <m:ctrlPr>
                                <a:rPr lang="fr-FR" b="1" i="1" dirty="0">
                                  <a:latin typeface="Cambria Math" panose="02040503050406030204" pitchFamily="18" charset="0"/>
                                </a:rPr>
                              </m:ctrlPr>
                            </m:sSubPr>
                            <m:e>
                              <m:r>
                                <a:rPr lang="en-US" b="1" i="1" dirty="0">
                                  <a:latin typeface="Cambria Math" panose="02040503050406030204" pitchFamily="18" charset="0"/>
                                </a:rPr>
                                <m:t>𝑩</m:t>
                              </m:r>
                            </m:e>
                            <m:sub>
                              <m:r>
                                <a:rPr lang="en-US" b="1" i="1" dirty="0">
                                  <a:latin typeface="Cambria Math" panose="02040503050406030204" pitchFamily="18" charset="0"/>
                                </a:rPr>
                                <m:t>𝒎𝒂𝒙</m:t>
                              </m:r>
                            </m:sub>
                          </m:sSub>
                          <m:r>
                            <a:rPr lang="fr-FR" b="1" i="1" dirty="0" smtClean="0">
                              <a:latin typeface="Cambria Math" panose="02040503050406030204" pitchFamily="18" charset="0"/>
                            </a:rPr>
                            <m:t>.</m:t>
                          </m:r>
                          <m:r>
                            <a:rPr lang="fr-FR" b="1" i="1" dirty="0" smtClean="0">
                              <a:latin typeface="Cambria Math" panose="02040503050406030204" pitchFamily="18" charset="0"/>
                            </a:rPr>
                            <m:t>𝑺</m:t>
                          </m:r>
                          <m:r>
                            <a:rPr lang="fr-FR" b="1" i="1" dirty="0" smtClean="0">
                              <a:latin typeface="Cambria Math" panose="02040503050406030204" pitchFamily="18" charset="0"/>
                            </a:rPr>
                            <m:t> </m:t>
                          </m:r>
                        </m:oMath>
                      </m:oMathPara>
                    </a14:m>
                    <a:endParaRPr lang="fr-FR" b="1" dirty="0"/>
                  </a:p>
                </p:txBody>
              </p:sp>
            </mc:Choice>
            <mc:Fallback xmlns="">
              <p:sp>
                <p:nvSpPr>
                  <p:cNvPr id="13339" name="Text Box 54"/>
                  <p:cNvSpPr txBox="1">
                    <a:spLocks noRot="1" noChangeAspect="1" noMove="1" noResize="1" noEditPoints="1" noAdjustHandles="1" noChangeArrowheads="1" noChangeShapeType="1" noTextEdit="1"/>
                  </p:cNvSpPr>
                  <p:nvPr/>
                </p:nvSpPr>
                <p:spPr bwMode="auto">
                  <a:xfrm>
                    <a:off x="2544" y="3863"/>
                    <a:ext cx="1293" cy="233"/>
                  </a:xfrm>
                  <a:prstGeom prst="rect">
                    <a:avLst/>
                  </a:prstGeom>
                  <a:blipFill>
                    <a:blip r:embed="rId3"/>
                    <a:stretch>
                      <a:fillRect b="-14754"/>
                    </a:stretch>
                  </a:blipFill>
                  <a:ln w="9525">
                    <a:noFill/>
                    <a:miter lim="800000"/>
                    <a:headEnd/>
                    <a:tailEnd/>
                  </a:ln>
                </p:spPr>
                <p:txBody>
                  <a:bodyPr/>
                  <a:lstStyle/>
                  <a:p>
                    <a:r>
                      <a:rPr lang="fr-FR">
                        <a:noFill/>
                      </a:rPr>
                      <a:t> </a:t>
                    </a:r>
                  </a:p>
                </p:txBody>
              </p:sp>
            </mc:Fallback>
          </mc:AlternateContent>
        </p:grpSp>
        <p:sp>
          <p:nvSpPr>
            <p:cNvPr id="13336" name="AutoShape 55"/>
            <p:cNvSpPr>
              <a:spLocks/>
            </p:cNvSpPr>
            <p:nvPr/>
          </p:nvSpPr>
          <p:spPr bwMode="auto">
            <a:xfrm>
              <a:off x="1156" y="2582"/>
              <a:ext cx="46" cy="635"/>
            </a:xfrm>
            <a:prstGeom prst="leftBrace">
              <a:avLst>
                <a:gd name="adj1" fmla="val 115036"/>
                <a:gd name="adj2" fmla="val 50000"/>
              </a:avLst>
            </a:prstGeom>
            <a:noFill/>
            <a:ln w="9525">
              <a:solidFill>
                <a:schemeClr val="tx1"/>
              </a:solidFill>
              <a:round/>
              <a:headEnd/>
              <a:tailEnd/>
            </a:ln>
          </p:spPr>
          <p:txBody>
            <a:bodyPr wrap="none" anchor="ctr"/>
            <a:lstStyle/>
            <a:p>
              <a:endParaRPr lang="fr-FR" b="1"/>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16</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checkerboard(across)">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
                                            <p:txEl>
                                              <p:pRg st="2" end="2"/>
                                            </p:txEl>
                                          </p:spTgt>
                                        </p:tgtEl>
                                        <p:attrNameLst>
                                          <p:attrName>style.visibility</p:attrName>
                                        </p:attrNameLst>
                                      </p:cBhvr>
                                      <p:to>
                                        <p:strVal val="visible"/>
                                      </p:to>
                                    </p:set>
                                    <p:animEffect transition="in" filter="checkerboard(across)">
                                      <p:cBhvr>
                                        <p:cTn id="12" dur="500"/>
                                        <p:tgtEl>
                                          <p:spTgt spid="6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
                                            <p:txEl>
                                              <p:pRg st="4" end="4"/>
                                            </p:txEl>
                                          </p:spTgt>
                                        </p:tgtEl>
                                        <p:attrNameLst>
                                          <p:attrName>style.visibility</p:attrName>
                                        </p:attrNameLst>
                                      </p:cBhvr>
                                      <p:to>
                                        <p:strVal val="visible"/>
                                      </p:to>
                                    </p:set>
                                    <p:animEffect transition="in" filter="checkerboard(across)">
                                      <p:cBhvr>
                                        <p:cTn id="17" dur="500"/>
                                        <p:tgtEl>
                                          <p:spTgt spid="61">
                                            <p:txEl>
                                              <p:pRg st="4" end="4"/>
                                            </p:txEl>
                                          </p:spTgt>
                                        </p:tgtEl>
                                      </p:cBhvr>
                                    </p:animEffect>
                                  </p:childTnLst>
                                </p:cTn>
                              </p:par>
                              <p:par>
                                <p:cTn id="18" presetID="5" presetClass="entr" presetSubtype="10" fill="hold" nodeType="withEffect">
                                  <p:stCondLst>
                                    <p:cond delay="0"/>
                                  </p:stCondLst>
                                  <p:childTnLst>
                                    <p:set>
                                      <p:cBhvr>
                                        <p:cTn id="19" dur="1" fill="hold">
                                          <p:stCondLst>
                                            <p:cond delay="0"/>
                                          </p:stCondLst>
                                        </p:cTn>
                                        <p:tgtEl>
                                          <p:spTgt spid="61">
                                            <p:txEl>
                                              <p:pRg st="6" end="6"/>
                                            </p:txEl>
                                          </p:spTgt>
                                        </p:tgtEl>
                                        <p:attrNameLst>
                                          <p:attrName>style.visibility</p:attrName>
                                        </p:attrNameLst>
                                      </p:cBhvr>
                                      <p:to>
                                        <p:strVal val="visible"/>
                                      </p:to>
                                    </p:set>
                                    <p:animEffect transition="in" filter="checkerboard(across)">
                                      <p:cBhvr>
                                        <p:cTn id="20" dur="500"/>
                                        <p:tgtEl>
                                          <p:spTgt spid="61">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61">
                                            <p:txEl>
                                              <p:pRg st="9" end="9"/>
                                            </p:txEl>
                                          </p:spTgt>
                                        </p:tgtEl>
                                        <p:attrNameLst>
                                          <p:attrName>style.visibility</p:attrName>
                                        </p:attrNameLst>
                                      </p:cBhvr>
                                      <p:to>
                                        <p:strVal val="visible"/>
                                      </p:to>
                                    </p:set>
                                    <p:animEffect transition="in" filter="checkerboard(across)">
                                      <p:cBhvr>
                                        <p:cTn id="25" dur="500"/>
                                        <p:tgtEl>
                                          <p:spTgt spid="61">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heckerboard(across)">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12" name="Rectangle 3">
            <a:extLst>
              <a:ext uri="{FF2B5EF4-FFF2-40B4-BE49-F238E27FC236}">
                <a16:creationId xmlns:a16="http://schemas.microsoft.com/office/drawing/2014/main" id="{50326F4E-FE5D-4B11-ADC2-FF0D6EB6FB98}"/>
              </a:ext>
            </a:extLst>
          </p:cNvPr>
          <p:cNvSpPr txBox="1">
            <a:spLocks noChangeArrowheads="1"/>
          </p:cNvSpPr>
          <p:nvPr/>
        </p:nvSpPr>
        <p:spPr bwMode="auto">
          <a:xfrm>
            <a:off x="683569" y="1143000"/>
            <a:ext cx="7704854" cy="1000125"/>
          </a:xfrm>
          <a:prstGeom prst="rect">
            <a:avLst/>
          </a:prstGeom>
          <a:noFill/>
          <a:ln w="9525">
            <a:noFill/>
            <a:miter lim="800000"/>
            <a:headEnd/>
            <a:tailEnd/>
          </a:ln>
        </p:spPr>
        <p:txBody>
          <a:bodyPr/>
          <a:lstStyle/>
          <a:p>
            <a:pPr marL="342900" indent="-342900" algn="just">
              <a:spcBef>
                <a:spcPct val="20000"/>
              </a:spcBef>
            </a:pPr>
            <a:r>
              <a:rPr lang="fr-FR" sz="1700" b="1" dirty="0"/>
              <a:t>2) courant primaire à vide</a:t>
            </a:r>
          </a:p>
          <a:p>
            <a:pPr marL="342900" indent="-342900" algn="just">
              <a:spcBef>
                <a:spcPct val="20000"/>
              </a:spcBef>
            </a:pPr>
            <a:endParaRPr lang="fr-FR" sz="1700" b="1" dirty="0"/>
          </a:p>
          <a:p>
            <a:pPr marL="342900" indent="-342900" algn="just">
              <a:spcBef>
                <a:spcPct val="20000"/>
              </a:spcBef>
            </a:pPr>
            <a:r>
              <a:rPr lang="fr-FR" sz="1700" dirty="0"/>
              <a:t>	Si u</a:t>
            </a:r>
            <a:r>
              <a:rPr lang="fr-FR" sz="1700" baseline="-25000" dirty="0"/>
              <a:t>1 </a:t>
            </a:r>
            <a:r>
              <a:rPr lang="fr-FR" sz="1700" dirty="0"/>
              <a:t>est une fonction sinusoïdale du temps, </a:t>
            </a:r>
            <a:r>
              <a:rPr lang="el-GR" sz="1700" dirty="0"/>
              <a:t>Φ</a:t>
            </a:r>
            <a:r>
              <a:rPr lang="fr-FR" sz="1700" baseline="-25000" dirty="0"/>
              <a:t>10</a:t>
            </a:r>
            <a:r>
              <a:rPr lang="fr-FR" sz="1700" dirty="0"/>
              <a:t> l’est aussi</a:t>
            </a:r>
          </a:p>
        </p:txBody>
      </p:sp>
      <p:sp>
        <p:nvSpPr>
          <p:cNvPr id="113" name="Rectangle 142">
            <a:extLst>
              <a:ext uri="{FF2B5EF4-FFF2-40B4-BE49-F238E27FC236}">
                <a16:creationId xmlns:a16="http://schemas.microsoft.com/office/drawing/2014/main" id="{3D43B48B-9834-479F-AFCF-2B5EBF7A6F88}"/>
              </a:ext>
            </a:extLst>
          </p:cNvPr>
          <p:cNvSpPr>
            <a:spLocks noChangeArrowheads="1"/>
          </p:cNvSpPr>
          <p:nvPr/>
        </p:nvSpPr>
        <p:spPr bwMode="auto">
          <a:xfrm>
            <a:off x="1671719" y="2660392"/>
            <a:ext cx="1819275" cy="354013"/>
          </a:xfrm>
          <a:prstGeom prst="rect">
            <a:avLst/>
          </a:prstGeom>
          <a:noFill/>
          <a:ln w="9525">
            <a:noFill/>
            <a:miter lim="800000"/>
            <a:headEnd/>
            <a:tailEnd/>
          </a:ln>
        </p:spPr>
        <p:txBody>
          <a:bodyPr wrap="none">
            <a:spAutoFit/>
          </a:bodyPr>
          <a:lstStyle/>
          <a:p>
            <a:r>
              <a:rPr lang="el-GR" sz="1700" dirty="0"/>
              <a:t>Φ</a:t>
            </a:r>
            <a:r>
              <a:rPr lang="fr-FR" sz="1700" baseline="-25000" dirty="0"/>
              <a:t>10 </a:t>
            </a:r>
            <a:r>
              <a:rPr lang="fr-FR" sz="1700" dirty="0"/>
              <a:t>= </a:t>
            </a:r>
            <a:r>
              <a:rPr lang="el-GR" sz="1700" dirty="0"/>
              <a:t>Φ</a:t>
            </a:r>
            <a:r>
              <a:rPr lang="fr-FR" sz="1700" baseline="-25000" dirty="0"/>
              <a:t>m</a:t>
            </a:r>
            <a:r>
              <a:rPr lang="fr-FR" sz="1700" dirty="0"/>
              <a:t> sin(</a:t>
            </a:r>
            <a:r>
              <a:rPr lang="el-GR" sz="1700" dirty="0"/>
              <a:t>ω</a:t>
            </a:r>
            <a:r>
              <a:rPr lang="fr-FR" sz="1700" dirty="0"/>
              <a:t>t) </a:t>
            </a:r>
          </a:p>
        </p:txBody>
      </p:sp>
      <p:sp>
        <p:nvSpPr>
          <p:cNvPr id="114" name="Rectangle 143">
            <a:extLst>
              <a:ext uri="{FF2B5EF4-FFF2-40B4-BE49-F238E27FC236}">
                <a16:creationId xmlns:a16="http://schemas.microsoft.com/office/drawing/2014/main" id="{990B4A13-7B78-457D-8A8D-CAA96FBD5FEA}"/>
              </a:ext>
            </a:extLst>
          </p:cNvPr>
          <p:cNvSpPr>
            <a:spLocks noChangeArrowheads="1"/>
          </p:cNvSpPr>
          <p:nvPr/>
        </p:nvSpPr>
        <p:spPr bwMode="auto">
          <a:xfrm>
            <a:off x="1671719" y="3185386"/>
            <a:ext cx="1744663" cy="354012"/>
          </a:xfrm>
          <a:prstGeom prst="rect">
            <a:avLst/>
          </a:prstGeom>
          <a:noFill/>
          <a:ln w="9525">
            <a:noFill/>
            <a:miter lim="800000"/>
            <a:headEnd/>
            <a:tailEnd/>
          </a:ln>
        </p:spPr>
        <p:txBody>
          <a:bodyPr wrap="none">
            <a:spAutoFit/>
          </a:bodyPr>
          <a:lstStyle/>
          <a:p>
            <a:r>
              <a:rPr lang="fr-FR" sz="1700" dirty="0"/>
              <a:t>B   = </a:t>
            </a:r>
            <a:r>
              <a:rPr lang="fr-FR" sz="1700" dirty="0" err="1"/>
              <a:t>B</a:t>
            </a:r>
            <a:r>
              <a:rPr lang="fr-FR" sz="1700" baseline="-25000" dirty="0" err="1"/>
              <a:t>m</a:t>
            </a:r>
            <a:r>
              <a:rPr lang="fr-FR" sz="1700" dirty="0"/>
              <a:t> sin(</a:t>
            </a:r>
            <a:r>
              <a:rPr lang="el-GR" sz="1700" dirty="0"/>
              <a:t>ω</a:t>
            </a:r>
            <a:r>
              <a:rPr lang="fr-FR" sz="1700" dirty="0"/>
              <a:t>t) </a:t>
            </a:r>
          </a:p>
        </p:txBody>
      </p:sp>
      <p:sp>
        <p:nvSpPr>
          <p:cNvPr id="115" name="Rectangle 144">
            <a:extLst>
              <a:ext uri="{FF2B5EF4-FFF2-40B4-BE49-F238E27FC236}">
                <a16:creationId xmlns:a16="http://schemas.microsoft.com/office/drawing/2014/main" id="{82E9C572-682D-47C4-A0C7-E6A9521616BD}"/>
              </a:ext>
            </a:extLst>
          </p:cNvPr>
          <p:cNvSpPr>
            <a:spLocks noChangeArrowheads="1"/>
          </p:cNvSpPr>
          <p:nvPr/>
        </p:nvSpPr>
        <p:spPr bwMode="auto">
          <a:xfrm>
            <a:off x="1671705" y="3779241"/>
            <a:ext cx="1795346" cy="353943"/>
          </a:xfrm>
          <a:prstGeom prst="rect">
            <a:avLst/>
          </a:prstGeom>
          <a:noFill/>
          <a:ln w="9525">
            <a:noFill/>
            <a:miter lim="800000"/>
            <a:headEnd/>
            <a:tailEnd/>
          </a:ln>
        </p:spPr>
        <p:txBody>
          <a:bodyPr wrap="square">
            <a:spAutoFit/>
          </a:bodyPr>
          <a:lstStyle/>
          <a:p>
            <a:pPr marL="0" lvl="3">
              <a:spcBef>
                <a:spcPct val="20000"/>
              </a:spcBef>
            </a:pPr>
            <a:r>
              <a:rPr lang="fr-FR" sz="1700" dirty="0"/>
              <a:t>e</a:t>
            </a:r>
            <a:r>
              <a:rPr lang="fr-FR" sz="1700" baseline="-25000" dirty="0"/>
              <a:t>10</a:t>
            </a:r>
            <a:r>
              <a:rPr lang="fr-FR" sz="1700" dirty="0"/>
              <a:t>= </a:t>
            </a:r>
            <a:r>
              <a:rPr lang="fr-FR" sz="1700" dirty="0" err="1"/>
              <a:t>E</a:t>
            </a:r>
            <a:r>
              <a:rPr lang="fr-FR" sz="1700" baseline="-25000" dirty="0" err="1"/>
              <a:t>m</a:t>
            </a:r>
            <a:r>
              <a:rPr lang="fr-FR" sz="1700" dirty="0"/>
              <a:t> cos(</a:t>
            </a:r>
            <a:r>
              <a:rPr lang="el-GR" sz="1700" dirty="0"/>
              <a:t>ω</a:t>
            </a:r>
            <a:r>
              <a:rPr lang="fr-FR" sz="1700" dirty="0"/>
              <a:t>t)</a:t>
            </a:r>
            <a:endParaRPr lang="el-GR" sz="1700" dirty="0"/>
          </a:p>
        </p:txBody>
      </p:sp>
      <p:sp>
        <p:nvSpPr>
          <p:cNvPr id="116" name="Rectangle 146">
            <a:extLst>
              <a:ext uri="{FF2B5EF4-FFF2-40B4-BE49-F238E27FC236}">
                <a16:creationId xmlns:a16="http://schemas.microsoft.com/office/drawing/2014/main" id="{1C0B810D-27E3-4833-AA57-2654B92810B0}"/>
              </a:ext>
            </a:extLst>
          </p:cNvPr>
          <p:cNvSpPr>
            <a:spLocks noChangeArrowheads="1"/>
          </p:cNvSpPr>
          <p:nvPr/>
        </p:nvSpPr>
        <p:spPr bwMode="auto">
          <a:xfrm>
            <a:off x="1906666" y="5117443"/>
            <a:ext cx="6286500" cy="369887"/>
          </a:xfrm>
          <a:prstGeom prst="rect">
            <a:avLst/>
          </a:prstGeom>
          <a:noFill/>
          <a:ln w="9525">
            <a:noFill/>
            <a:miter lim="800000"/>
            <a:headEnd/>
            <a:tailEnd/>
          </a:ln>
        </p:spPr>
        <p:txBody>
          <a:bodyPr>
            <a:spAutoFit/>
          </a:bodyPr>
          <a:lstStyle/>
          <a:p>
            <a:r>
              <a:rPr lang="fr-FR" i="1" dirty="0">
                <a:latin typeface="Courier New" pitchFamily="49" charset="0"/>
              </a:rPr>
              <a:t>φ</a:t>
            </a:r>
            <a:r>
              <a:rPr lang="fr-FR" baseline="-25000" dirty="0">
                <a:latin typeface="Lucida Console" pitchFamily="49" charset="0"/>
              </a:rPr>
              <a:t>10 </a:t>
            </a:r>
            <a:r>
              <a:rPr lang="fr-FR" dirty="0"/>
              <a:t>est le déphasage entre i</a:t>
            </a:r>
            <a:r>
              <a:rPr lang="fr-FR" baseline="-25000" dirty="0"/>
              <a:t>10</a:t>
            </a:r>
            <a:r>
              <a:rPr lang="fr-FR" dirty="0"/>
              <a:t> et e</a:t>
            </a:r>
            <a:r>
              <a:rPr lang="fr-FR" baseline="-25000" dirty="0"/>
              <a:t>10 </a:t>
            </a:r>
            <a:r>
              <a:rPr lang="fr-FR" dirty="0"/>
              <a:t>il est inférieur à </a:t>
            </a:r>
            <a:r>
              <a:rPr lang="el-GR" dirty="0"/>
              <a:t>π</a:t>
            </a:r>
            <a:r>
              <a:rPr lang="fr-FR" dirty="0"/>
              <a:t>/2</a:t>
            </a:r>
          </a:p>
        </p:txBody>
      </p:sp>
      <p:grpSp>
        <p:nvGrpSpPr>
          <p:cNvPr id="3" name="Group 2">
            <a:extLst>
              <a:ext uri="{FF2B5EF4-FFF2-40B4-BE49-F238E27FC236}">
                <a16:creationId xmlns:a16="http://schemas.microsoft.com/office/drawing/2014/main" id="{9FBAE54F-E5DB-4740-B631-3A6498C9AB7F}"/>
              </a:ext>
            </a:extLst>
          </p:cNvPr>
          <p:cNvGrpSpPr/>
          <p:nvPr/>
        </p:nvGrpSpPr>
        <p:grpSpPr>
          <a:xfrm>
            <a:off x="3779912" y="3427585"/>
            <a:ext cx="2857509" cy="1410470"/>
            <a:chOff x="2051720" y="4571395"/>
            <a:chExt cx="2857509" cy="1410470"/>
          </a:xfrm>
        </p:grpSpPr>
        <p:sp>
          <p:nvSpPr>
            <p:cNvPr id="117" name="Line 44">
              <a:extLst>
                <a:ext uri="{FF2B5EF4-FFF2-40B4-BE49-F238E27FC236}">
                  <a16:creationId xmlns:a16="http://schemas.microsoft.com/office/drawing/2014/main" id="{4425AAD5-4368-44F4-B14A-3E3C1BDD5D07}"/>
                </a:ext>
              </a:extLst>
            </p:cNvPr>
            <p:cNvSpPr>
              <a:spLocks noChangeShapeType="1"/>
            </p:cNvSpPr>
            <p:nvPr/>
          </p:nvSpPr>
          <p:spPr bwMode="auto">
            <a:xfrm>
              <a:off x="2623222" y="4825071"/>
              <a:ext cx="2286007" cy="0"/>
            </a:xfrm>
            <a:prstGeom prst="line">
              <a:avLst/>
            </a:prstGeom>
            <a:noFill/>
            <a:ln w="9525">
              <a:solidFill>
                <a:srgbClr val="000000"/>
              </a:solidFill>
              <a:round/>
              <a:headEnd/>
              <a:tailEnd type="triangle" w="med" len="med"/>
            </a:ln>
          </p:spPr>
          <p:txBody>
            <a:bodyPr/>
            <a:lstStyle/>
            <a:p>
              <a:endParaRPr lang="fr-FR"/>
            </a:p>
          </p:txBody>
        </p:sp>
        <p:sp>
          <p:nvSpPr>
            <p:cNvPr id="118" name="Line 47">
              <a:extLst>
                <a:ext uri="{FF2B5EF4-FFF2-40B4-BE49-F238E27FC236}">
                  <a16:creationId xmlns:a16="http://schemas.microsoft.com/office/drawing/2014/main" id="{2A355FBD-268E-4D58-8A37-0AE354C38ABE}"/>
                </a:ext>
              </a:extLst>
            </p:cNvPr>
            <p:cNvSpPr>
              <a:spLocks noChangeShapeType="1"/>
            </p:cNvSpPr>
            <p:nvPr/>
          </p:nvSpPr>
          <p:spPr bwMode="auto">
            <a:xfrm>
              <a:off x="2621634" y="5753256"/>
              <a:ext cx="1143004" cy="0"/>
            </a:xfrm>
            <a:prstGeom prst="line">
              <a:avLst/>
            </a:prstGeom>
            <a:noFill/>
            <a:ln w="9525">
              <a:solidFill>
                <a:srgbClr val="000000"/>
              </a:solidFill>
              <a:prstDash val="dash"/>
              <a:round/>
              <a:headEnd/>
              <a:tailEnd/>
            </a:ln>
          </p:spPr>
          <p:txBody>
            <a:bodyPr/>
            <a:lstStyle/>
            <a:p>
              <a:endParaRPr lang="fr-FR"/>
            </a:p>
          </p:txBody>
        </p:sp>
        <p:sp>
          <p:nvSpPr>
            <p:cNvPr id="119" name="Line 48">
              <a:extLst>
                <a:ext uri="{FF2B5EF4-FFF2-40B4-BE49-F238E27FC236}">
                  <a16:creationId xmlns:a16="http://schemas.microsoft.com/office/drawing/2014/main" id="{A73237F6-9615-4574-A837-73111E6150C8}"/>
                </a:ext>
              </a:extLst>
            </p:cNvPr>
            <p:cNvSpPr>
              <a:spLocks noChangeShapeType="1"/>
            </p:cNvSpPr>
            <p:nvPr/>
          </p:nvSpPr>
          <p:spPr bwMode="auto">
            <a:xfrm>
              <a:off x="3766225" y="4838821"/>
              <a:ext cx="0" cy="914435"/>
            </a:xfrm>
            <a:prstGeom prst="line">
              <a:avLst/>
            </a:prstGeom>
            <a:noFill/>
            <a:ln w="9525">
              <a:solidFill>
                <a:srgbClr val="000000"/>
              </a:solidFill>
              <a:prstDash val="dash"/>
              <a:round/>
              <a:headEnd/>
              <a:tailEnd/>
            </a:ln>
          </p:spPr>
          <p:txBody>
            <a:bodyPr/>
            <a:lstStyle/>
            <a:p>
              <a:endParaRPr lang="fr-FR"/>
            </a:p>
          </p:txBody>
        </p:sp>
        <p:sp>
          <p:nvSpPr>
            <p:cNvPr id="120" name="Text Box 51">
              <a:extLst>
                <a:ext uri="{FF2B5EF4-FFF2-40B4-BE49-F238E27FC236}">
                  <a16:creationId xmlns:a16="http://schemas.microsoft.com/office/drawing/2014/main" id="{02F8DB2A-7474-400F-AB48-8345626C8F84}"/>
                </a:ext>
              </a:extLst>
            </p:cNvPr>
            <p:cNvSpPr txBox="1">
              <a:spLocks noChangeArrowheads="1"/>
            </p:cNvSpPr>
            <p:nvPr/>
          </p:nvSpPr>
          <p:spPr bwMode="auto">
            <a:xfrm>
              <a:off x="2051720" y="5308739"/>
              <a:ext cx="546102" cy="266710"/>
            </a:xfrm>
            <a:prstGeom prst="rect">
              <a:avLst/>
            </a:prstGeom>
            <a:solidFill>
              <a:srgbClr val="FFFFFF"/>
            </a:solidFill>
            <a:ln w="9525">
              <a:noFill/>
              <a:miter lim="800000"/>
              <a:headEnd/>
              <a:tailEnd/>
            </a:ln>
          </p:spPr>
          <p:txBody>
            <a:bodyPr/>
            <a:lstStyle/>
            <a:p>
              <a:r>
                <a:rPr lang="fr-FR" sz="1200"/>
                <a:t> I</a:t>
              </a:r>
              <a:r>
                <a:rPr lang="fr-FR" sz="1200" baseline="-25000"/>
                <a:t>10r</a:t>
              </a:r>
              <a:endParaRPr lang="fr-FR"/>
            </a:p>
          </p:txBody>
        </p:sp>
        <p:sp>
          <p:nvSpPr>
            <p:cNvPr id="121" name="Text Box 53">
              <a:extLst>
                <a:ext uri="{FF2B5EF4-FFF2-40B4-BE49-F238E27FC236}">
                  <a16:creationId xmlns:a16="http://schemas.microsoft.com/office/drawing/2014/main" id="{5966D65B-9B9D-4B78-BC81-EC96BBEE61D8}"/>
                </a:ext>
              </a:extLst>
            </p:cNvPr>
            <p:cNvSpPr txBox="1">
              <a:spLocks noChangeArrowheads="1"/>
            </p:cNvSpPr>
            <p:nvPr/>
          </p:nvSpPr>
          <p:spPr bwMode="auto">
            <a:xfrm>
              <a:off x="3715425" y="5537348"/>
              <a:ext cx="508002" cy="342913"/>
            </a:xfrm>
            <a:prstGeom prst="rect">
              <a:avLst/>
            </a:prstGeom>
            <a:noFill/>
            <a:ln w="9525">
              <a:noFill/>
              <a:miter lim="800000"/>
              <a:headEnd/>
              <a:tailEnd/>
            </a:ln>
          </p:spPr>
          <p:txBody>
            <a:bodyPr/>
            <a:lstStyle/>
            <a:p>
              <a:r>
                <a:rPr lang="fr-FR" sz="1200"/>
                <a:t> I</a:t>
              </a:r>
              <a:r>
                <a:rPr lang="fr-FR" sz="1200" baseline="-25000"/>
                <a:t>10</a:t>
              </a:r>
              <a:endParaRPr lang="fr-FR"/>
            </a:p>
          </p:txBody>
        </p:sp>
        <p:sp>
          <p:nvSpPr>
            <p:cNvPr id="122" name="Text Box 55">
              <a:extLst>
                <a:ext uri="{FF2B5EF4-FFF2-40B4-BE49-F238E27FC236}">
                  <a16:creationId xmlns:a16="http://schemas.microsoft.com/office/drawing/2014/main" id="{33478EBF-3669-4E93-BF20-F13E81F4306A}"/>
                </a:ext>
              </a:extLst>
            </p:cNvPr>
            <p:cNvSpPr txBox="1">
              <a:spLocks noChangeArrowheads="1"/>
            </p:cNvSpPr>
            <p:nvPr/>
          </p:nvSpPr>
          <p:spPr bwMode="auto">
            <a:xfrm>
              <a:off x="4025008" y="4571395"/>
              <a:ext cx="812803" cy="342913"/>
            </a:xfrm>
            <a:prstGeom prst="rect">
              <a:avLst/>
            </a:prstGeom>
            <a:noFill/>
            <a:ln w="9525">
              <a:noFill/>
              <a:miter lim="800000"/>
              <a:headEnd/>
              <a:tailEnd/>
            </a:ln>
          </p:spPr>
          <p:txBody>
            <a:bodyPr/>
            <a:lstStyle/>
            <a:p>
              <a:r>
                <a:rPr lang="fr-FR" sz="1200"/>
                <a:t> E</a:t>
              </a:r>
              <a:r>
                <a:rPr lang="fr-FR" sz="1200" baseline="-25000"/>
                <a:t>10</a:t>
              </a:r>
              <a:endParaRPr lang="fr-FR"/>
            </a:p>
          </p:txBody>
        </p:sp>
        <p:sp>
          <p:nvSpPr>
            <p:cNvPr id="123" name="Line 56">
              <a:extLst>
                <a:ext uri="{FF2B5EF4-FFF2-40B4-BE49-F238E27FC236}">
                  <a16:creationId xmlns:a16="http://schemas.microsoft.com/office/drawing/2014/main" id="{0BF25617-40BF-4F6F-9BA7-6DF686CAC564}"/>
                </a:ext>
              </a:extLst>
            </p:cNvPr>
            <p:cNvSpPr>
              <a:spLocks noChangeShapeType="1"/>
            </p:cNvSpPr>
            <p:nvPr/>
          </p:nvSpPr>
          <p:spPr bwMode="auto">
            <a:xfrm>
              <a:off x="2623222" y="4826121"/>
              <a:ext cx="1143004" cy="0"/>
            </a:xfrm>
            <a:prstGeom prst="line">
              <a:avLst/>
            </a:prstGeom>
            <a:noFill/>
            <a:ln w="9525">
              <a:solidFill>
                <a:srgbClr val="000000"/>
              </a:solidFill>
              <a:round/>
              <a:headEnd/>
              <a:tailEnd type="triangle" w="med" len="med"/>
            </a:ln>
          </p:spPr>
          <p:txBody>
            <a:bodyPr/>
            <a:lstStyle/>
            <a:p>
              <a:endParaRPr lang="fr-FR"/>
            </a:p>
          </p:txBody>
        </p:sp>
        <p:sp>
          <p:nvSpPr>
            <p:cNvPr id="124" name="Line 57">
              <a:extLst>
                <a:ext uri="{FF2B5EF4-FFF2-40B4-BE49-F238E27FC236}">
                  <a16:creationId xmlns:a16="http://schemas.microsoft.com/office/drawing/2014/main" id="{C719BD7E-C670-480F-B51B-5899AB4592F5}"/>
                </a:ext>
              </a:extLst>
            </p:cNvPr>
            <p:cNvSpPr>
              <a:spLocks noChangeShapeType="1"/>
            </p:cNvSpPr>
            <p:nvPr/>
          </p:nvSpPr>
          <p:spPr bwMode="auto">
            <a:xfrm>
              <a:off x="2623774" y="4876922"/>
              <a:ext cx="0" cy="1028740"/>
            </a:xfrm>
            <a:prstGeom prst="line">
              <a:avLst/>
            </a:prstGeom>
            <a:noFill/>
            <a:ln w="9525">
              <a:solidFill>
                <a:srgbClr val="000000"/>
              </a:solidFill>
              <a:round/>
              <a:headEnd/>
              <a:tailEnd/>
            </a:ln>
          </p:spPr>
          <p:txBody>
            <a:bodyPr/>
            <a:lstStyle/>
            <a:p>
              <a:endParaRPr lang="fr-FR"/>
            </a:p>
          </p:txBody>
        </p:sp>
        <p:sp>
          <p:nvSpPr>
            <p:cNvPr id="125" name="Text Box 58">
              <a:extLst>
                <a:ext uri="{FF2B5EF4-FFF2-40B4-BE49-F238E27FC236}">
                  <a16:creationId xmlns:a16="http://schemas.microsoft.com/office/drawing/2014/main" id="{106173C0-59F2-45EE-81F6-A4E50A31573B}"/>
                </a:ext>
              </a:extLst>
            </p:cNvPr>
            <p:cNvSpPr txBox="1">
              <a:spLocks noChangeArrowheads="1"/>
            </p:cNvSpPr>
            <p:nvPr/>
          </p:nvSpPr>
          <p:spPr bwMode="auto">
            <a:xfrm>
              <a:off x="2712122" y="4572111"/>
              <a:ext cx="609602" cy="279411"/>
            </a:xfrm>
            <a:prstGeom prst="rect">
              <a:avLst/>
            </a:prstGeom>
            <a:noFill/>
            <a:ln w="9525">
              <a:noFill/>
              <a:miter lim="800000"/>
              <a:headEnd/>
              <a:tailEnd/>
            </a:ln>
          </p:spPr>
          <p:txBody>
            <a:bodyPr/>
            <a:lstStyle/>
            <a:p>
              <a:r>
                <a:rPr lang="fr-FR" sz="1200"/>
                <a:t>I</a:t>
              </a:r>
              <a:r>
                <a:rPr lang="fr-FR" sz="1200" baseline="-25000"/>
                <a:t>10a</a:t>
              </a:r>
              <a:endParaRPr lang="fr-FR"/>
            </a:p>
          </p:txBody>
        </p:sp>
        <p:sp>
          <p:nvSpPr>
            <p:cNvPr id="126" name="Text Box 61">
              <a:extLst>
                <a:ext uri="{FF2B5EF4-FFF2-40B4-BE49-F238E27FC236}">
                  <a16:creationId xmlns:a16="http://schemas.microsoft.com/office/drawing/2014/main" id="{9AAF12F2-02F0-4B94-ADAD-8D1332566A99}"/>
                </a:ext>
              </a:extLst>
            </p:cNvPr>
            <p:cNvSpPr txBox="1">
              <a:spLocks noChangeArrowheads="1"/>
            </p:cNvSpPr>
            <p:nvPr/>
          </p:nvSpPr>
          <p:spPr bwMode="auto">
            <a:xfrm>
              <a:off x="2647034" y="5121407"/>
              <a:ext cx="546102" cy="266710"/>
            </a:xfrm>
            <a:prstGeom prst="rect">
              <a:avLst/>
            </a:prstGeom>
            <a:noFill/>
            <a:ln w="9525">
              <a:noFill/>
              <a:miter lim="800000"/>
              <a:headEnd/>
              <a:tailEnd/>
            </a:ln>
          </p:spPr>
          <p:txBody>
            <a:bodyPr/>
            <a:lstStyle/>
            <a:p>
              <a:r>
                <a:rPr lang="fr-FR" sz="1200">
                  <a:latin typeface="Lucida Console" pitchFamily="49" charset="0"/>
                </a:rPr>
                <a:t>α</a:t>
              </a:r>
              <a:endParaRPr lang="fr-FR"/>
            </a:p>
          </p:txBody>
        </p:sp>
        <p:sp>
          <p:nvSpPr>
            <p:cNvPr id="127" name="Line 45">
              <a:extLst>
                <a:ext uri="{FF2B5EF4-FFF2-40B4-BE49-F238E27FC236}">
                  <a16:creationId xmlns:a16="http://schemas.microsoft.com/office/drawing/2014/main" id="{E36F82A1-8EAF-426E-B432-C3819C11119B}"/>
                </a:ext>
              </a:extLst>
            </p:cNvPr>
            <p:cNvSpPr>
              <a:spLocks noChangeShapeType="1"/>
            </p:cNvSpPr>
            <p:nvPr/>
          </p:nvSpPr>
          <p:spPr bwMode="auto">
            <a:xfrm>
              <a:off x="2623222" y="4838821"/>
              <a:ext cx="0" cy="1143044"/>
            </a:xfrm>
            <a:prstGeom prst="line">
              <a:avLst/>
            </a:prstGeom>
            <a:noFill/>
            <a:ln w="9525">
              <a:solidFill>
                <a:srgbClr val="000000"/>
              </a:solidFill>
              <a:round/>
              <a:headEnd/>
              <a:tailEnd type="triangle" w="med" len="med"/>
            </a:ln>
          </p:spPr>
          <p:txBody>
            <a:bodyPr/>
            <a:lstStyle/>
            <a:p>
              <a:endParaRPr lang="fr-FR"/>
            </a:p>
          </p:txBody>
        </p:sp>
        <p:sp>
          <p:nvSpPr>
            <p:cNvPr id="128" name="Line 46">
              <a:extLst>
                <a:ext uri="{FF2B5EF4-FFF2-40B4-BE49-F238E27FC236}">
                  <a16:creationId xmlns:a16="http://schemas.microsoft.com/office/drawing/2014/main" id="{0AB1DAB8-9FD3-4C45-829B-5630A4B6B6BB}"/>
                </a:ext>
              </a:extLst>
            </p:cNvPr>
            <p:cNvSpPr>
              <a:spLocks noChangeShapeType="1"/>
            </p:cNvSpPr>
            <p:nvPr/>
          </p:nvSpPr>
          <p:spPr bwMode="auto">
            <a:xfrm>
              <a:off x="2623222" y="4838821"/>
              <a:ext cx="1143004" cy="914435"/>
            </a:xfrm>
            <a:prstGeom prst="line">
              <a:avLst/>
            </a:prstGeom>
            <a:noFill/>
            <a:ln w="9525">
              <a:solidFill>
                <a:srgbClr val="000000"/>
              </a:solidFill>
              <a:round/>
              <a:headEnd/>
              <a:tailEnd type="triangle" w="med" len="med"/>
            </a:ln>
          </p:spPr>
          <p:txBody>
            <a:bodyPr/>
            <a:lstStyle/>
            <a:p>
              <a:endParaRPr lang="fr-FR"/>
            </a:p>
          </p:txBody>
        </p:sp>
        <p:sp>
          <p:nvSpPr>
            <p:cNvPr id="129" name="Arc 50">
              <a:extLst>
                <a:ext uri="{FF2B5EF4-FFF2-40B4-BE49-F238E27FC236}">
                  <a16:creationId xmlns:a16="http://schemas.microsoft.com/office/drawing/2014/main" id="{39FE294C-55D1-41C5-A2A6-4CE4B7446F61}"/>
                </a:ext>
              </a:extLst>
            </p:cNvPr>
            <p:cNvSpPr>
              <a:spLocks/>
            </p:cNvSpPr>
            <p:nvPr/>
          </p:nvSpPr>
          <p:spPr bwMode="auto">
            <a:xfrm rot="9973900" flipH="1">
              <a:off x="2623222" y="5029328"/>
              <a:ext cx="228601" cy="114304"/>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30" name="Line 52">
              <a:extLst>
                <a:ext uri="{FF2B5EF4-FFF2-40B4-BE49-F238E27FC236}">
                  <a16:creationId xmlns:a16="http://schemas.microsoft.com/office/drawing/2014/main" id="{8B4E3EA5-727D-4AF2-87EB-01EAD8903AB4}"/>
                </a:ext>
              </a:extLst>
            </p:cNvPr>
            <p:cNvSpPr>
              <a:spLocks noChangeShapeType="1"/>
            </p:cNvSpPr>
            <p:nvPr/>
          </p:nvSpPr>
          <p:spPr bwMode="auto">
            <a:xfrm>
              <a:off x="2153320" y="5359541"/>
              <a:ext cx="114300" cy="0"/>
            </a:xfrm>
            <a:prstGeom prst="line">
              <a:avLst/>
            </a:prstGeom>
            <a:noFill/>
            <a:ln w="9525">
              <a:solidFill>
                <a:srgbClr val="000000"/>
              </a:solidFill>
              <a:round/>
              <a:headEnd/>
              <a:tailEnd/>
            </a:ln>
          </p:spPr>
          <p:txBody>
            <a:bodyPr/>
            <a:lstStyle/>
            <a:p>
              <a:endParaRPr lang="fr-FR"/>
            </a:p>
          </p:txBody>
        </p:sp>
        <p:sp>
          <p:nvSpPr>
            <p:cNvPr id="131" name="Line 54">
              <a:extLst>
                <a:ext uri="{FF2B5EF4-FFF2-40B4-BE49-F238E27FC236}">
                  <a16:creationId xmlns:a16="http://schemas.microsoft.com/office/drawing/2014/main" id="{B3A22A03-1C01-4D2A-AB5B-4547D4ABE44B}"/>
                </a:ext>
              </a:extLst>
            </p:cNvPr>
            <p:cNvSpPr>
              <a:spLocks noChangeShapeType="1"/>
            </p:cNvSpPr>
            <p:nvPr/>
          </p:nvSpPr>
          <p:spPr bwMode="auto">
            <a:xfrm>
              <a:off x="3817025" y="5588150"/>
              <a:ext cx="114300" cy="0"/>
            </a:xfrm>
            <a:prstGeom prst="line">
              <a:avLst/>
            </a:prstGeom>
            <a:noFill/>
            <a:ln w="9525">
              <a:solidFill>
                <a:srgbClr val="000000"/>
              </a:solidFill>
              <a:round/>
              <a:headEnd/>
              <a:tailEnd/>
            </a:ln>
          </p:spPr>
          <p:txBody>
            <a:bodyPr/>
            <a:lstStyle/>
            <a:p>
              <a:endParaRPr lang="fr-FR"/>
            </a:p>
          </p:txBody>
        </p:sp>
        <p:sp>
          <p:nvSpPr>
            <p:cNvPr id="132" name="Line 59">
              <a:extLst>
                <a:ext uri="{FF2B5EF4-FFF2-40B4-BE49-F238E27FC236}">
                  <a16:creationId xmlns:a16="http://schemas.microsoft.com/office/drawing/2014/main" id="{0DAA4051-6534-42B9-B73D-C07798FBA1ED}"/>
                </a:ext>
              </a:extLst>
            </p:cNvPr>
            <p:cNvSpPr>
              <a:spLocks noChangeShapeType="1"/>
            </p:cNvSpPr>
            <p:nvPr/>
          </p:nvSpPr>
          <p:spPr bwMode="auto">
            <a:xfrm>
              <a:off x="2775622" y="4622913"/>
              <a:ext cx="114300" cy="0"/>
            </a:xfrm>
            <a:prstGeom prst="line">
              <a:avLst/>
            </a:prstGeom>
            <a:noFill/>
            <a:ln w="9525">
              <a:solidFill>
                <a:srgbClr val="000000"/>
              </a:solidFill>
              <a:round/>
              <a:headEnd/>
              <a:tailEnd/>
            </a:ln>
          </p:spPr>
          <p:txBody>
            <a:bodyPr/>
            <a:lstStyle/>
            <a:p>
              <a:endParaRPr lang="fr-FR"/>
            </a:p>
          </p:txBody>
        </p:sp>
        <p:sp>
          <p:nvSpPr>
            <p:cNvPr id="133" name="Line 60">
              <a:extLst>
                <a:ext uri="{FF2B5EF4-FFF2-40B4-BE49-F238E27FC236}">
                  <a16:creationId xmlns:a16="http://schemas.microsoft.com/office/drawing/2014/main" id="{B6CEBFF4-DEB1-4214-B100-EA74C9F5016E}"/>
                </a:ext>
              </a:extLst>
            </p:cNvPr>
            <p:cNvSpPr>
              <a:spLocks noChangeShapeType="1"/>
            </p:cNvSpPr>
            <p:nvPr/>
          </p:nvSpPr>
          <p:spPr bwMode="auto">
            <a:xfrm>
              <a:off x="4139308" y="4622197"/>
              <a:ext cx="114300" cy="0"/>
            </a:xfrm>
            <a:prstGeom prst="line">
              <a:avLst/>
            </a:prstGeom>
            <a:noFill/>
            <a:ln w="9525">
              <a:solidFill>
                <a:srgbClr val="000000"/>
              </a:solidFill>
              <a:round/>
              <a:headEnd/>
              <a:tailEnd/>
            </a:ln>
          </p:spPr>
          <p:txBody>
            <a:bodyPr/>
            <a:lstStyle/>
            <a:p>
              <a:endParaRPr lang="fr-FR"/>
            </a:p>
          </p:txBody>
        </p:sp>
        <p:sp>
          <p:nvSpPr>
            <p:cNvPr id="134" name="Text Box 62">
              <a:extLst>
                <a:ext uri="{FF2B5EF4-FFF2-40B4-BE49-F238E27FC236}">
                  <a16:creationId xmlns:a16="http://schemas.microsoft.com/office/drawing/2014/main" id="{D2B311AA-73CB-4377-85D6-1C1F47F8CA82}"/>
                </a:ext>
              </a:extLst>
            </p:cNvPr>
            <p:cNvSpPr txBox="1">
              <a:spLocks noChangeArrowheads="1"/>
            </p:cNvSpPr>
            <p:nvPr/>
          </p:nvSpPr>
          <p:spPr bwMode="auto">
            <a:xfrm>
              <a:off x="2889922" y="4862634"/>
              <a:ext cx="546102" cy="266710"/>
            </a:xfrm>
            <a:prstGeom prst="rect">
              <a:avLst/>
            </a:prstGeom>
            <a:noFill/>
            <a:ln w="9525">
              <a:noFill/>
              <a:miter lim="800000"/>
              <a:headEnd/>
              <a:tailEnd/>
            </a:ln>
          </p:spPr>
          <p:txBody>
            <a:bodyPr/>
            <a:lstStyle/>
            <a:p>
              <a:r>
                <a:rPr lang="fr-FR" sz="1200" i="1">
                  <a:latin typeface="Courier New" pitchFamily="49" charset="0"/>
                </a:rPr>
                <a:t>φ</a:t>
              </a:r>
              <a:r>
                <a:rPr lang="fr-FR" sz="1200" baseline="-25000">
                  <a:latin typeface="Lucida Console" pitchFamily="49" charset="0"/>
                </a:rPr>
                <a:t>10</a:t>
              </a:r>
              <a:endParaRPr lang="fr-FR"/>
            </a:p>
          </p:txBody>
        </p:sp>
        <p:sp>
          <p:nvSpPr>
            <p:cNvPr id="135" name="Arc 49">
              <a:extLst>
                <a:ext uri="{FF2B5EF4-FFF2-40B4-BE49-F238E27FC236}">
                  <a16:creationId xmlns:a16="http://schemas.microsoft.com/office/drawing/2014/main" id="{8574D8A1-0DC5-4E36-84A7-443A42B6DAF1}"/>
                </a:ext>
              </a:extLst>
            </p:cNvPr>
            <p:cNvSpPr>
              <a:spLocks/>
            </p:cNvSpPr>
            <p:nvPr/>
          </p:nvSpPr>
          <p:spPr bwMode="auto">
            <a:xfrm rot="9845420" flipH="1">
              <a:off x="2801022" y="4851522"/>
              <a:ext cx="114300" cy="114304"/>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17</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checkerboard(across)">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checkerboard(across)">
                                      <p:cBhvr>
                                        <p:cTn id="12" dur="500"/>
                                        <p:tgtEl>
                                          <p:spTgt spid="11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checkerboard(across)">
                                      <p:cBhvr>
                                        <p:cTn id="15" dur="500"/>
                                        <p:tgtEl>
                                          <p:spTgt spid="11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13"/>
                                        </p:tgtEl>
                                        <p:attrNameLst>
                                          <p:attrName>style.visibility</p:attrName>
                                        </p:attrNameLst>
                                      </p:cBhvr>
                                      <p:to>
                                        <p:strVal val="visible"/>
                                      </p:to>
                                    </p:set>
                                    <p:animEffect transition="in" filter="checkerboard(across)">
                                      <p:cBhvr>
                                        <p:cTn id="18" dur="500"/>
                                        <p:tgtEl>
                                          <p:spTgt spid="11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16"/>
                                        </p:tgtEl>
                                        <p:attrNameLst>
                                          <p:attrName>style.visibility</p:attrName>
                                        </p:attrNameLst>
                                      </p:cBhvr>
                                      <p:to>
                                        <p:strVal val="visible"/>
                                      </p:to>
                                    </p:set>
                                    <p:animEffect transition="in" filter="checkerboard(across)">
                                      <p:cBhvr>
                                        <p:cTn id="23"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3" grpId="0"/>
      <p:bldP spid="114" grpId="0"/>
      <p:bldP spid="115" grpId="0"/>
      <p:bldP spid="11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7428" name="Rectangle 3"/>
          <p:cNvSpPr txBox="1">
            <a:spLocks noChangeArrowheads="1"/>
          </p:cNvSpPr>
          <p:nvPr/>
        </p:nvSpPr>
        <p:spPr bwMode="auto">
          <a:xfrm>
            <a:off x="611563" y="1531094"/>
            <a:ext cx="7920874" cy="2571750"/>
          </a:xfrm>
          <a:prstGeom prst="rect">
            <a:avLst/>
          </a:prstGeom>
          <a:noFill/>
          <a:ln w="9525">
            <a:noFill/>
            <a:miter lim="800000"/>
            <a:headEnd/>
            <a:tailEnd/>
          </a:ln>
        </p:spPr>
        <p:txBody>
          <a:bodyPr/>
          <a:lstStyle/>
          <a:p>
            <a:pPr algn="just">
              <a:spcBef>
                <a:spcPct val="20000"/>
              </a:spcBef>
            </a:pPr>
            <a:r>
              <a:rPr lang="fr-FR" sz="1700" dirty="0"/>
              <a:t>On peut décomposer i</a:t>
            </a:r>
            <a:r>
              <a:rPr lang="fr-FR" sz="1700" baseline="-25000" dirty="0"/>
              <a:t>10</a:t>
            </a:r>
            <a:r>
              <a:rPr lang="fr-FR" sz="1700" dirty="0"/>
              <a:t> en 2 composantes: une composante active </a:t>
            </a:r>
            <a:r>
              <a:rPr lang="fr-FR" sz="1700" u="sng" dirty="0"/>
              <a:t>I</a:t>
            </a:r>
            <a:r>
              <a:rPr lang="fr-FR" sz="1700" baseline="-25000" dirty="0"/>
              <a:t>10a</a:t>
            </a:r>
            <a:r>
              <a:rPr lang="fr-FR" sz="1700" dirty="0"/>
              <a:t> et une composante réactive </a:t>
            </a:r>
            <a:r>
              <a:rPr lang="fr-FR" sz="1700" u="sng" dirty="0"/>
              <a:t>I</a:t>
            </a:r>
            <a:r>
              <a:rPr lang="fr-FR" sz="1700" baseline="-25000" dirty="0"/>
              <a:t>10r </a:t>
            </a:r>
          </a:p>
          <a:p>
            <a:pPr algn="just">
              <a:spcBef>
                <a:spcPct val="20000"/>
              </a:spcBef>
            </a:pPr>
            <a:endParaRPr lang="fr-FR" sz="1700" baseline="-25000" dirty="0"/>
          </a:p>
          <a:p>
            <a:pPr marL="342900" indent="-342900" algn="ctr">
              <a:spcBef>
                <a:spcPct val="20000"/>
              </a:spcBef>
            </a:pPr>
            <a:r>
              <a:rPr lang="fr-FR" sz="1700" b="1" dirty="0"/>
              <a:t>	</a:t>
            </a:r>
            <a:r>
              <a:rPr lang="fr-FR" dirty="0"/>
              <a:t>i</a:t>
            </a:r>
            <a:r>
              <a:rPr lang="fr-FR" baseline="-25000" dirty="0"/>
              <a:t>10</a:t>
            </a:r>
            <a:r>
              <a:rPr lang="fr-FR" dirty="0"/>
              <a:t> = i</a:t>
            </a:r>
            <a:r>
              <a:rPr lang="fr-FR" baseline="-25000" dirty="0"/>
              <a:t>10a</a:t>
            </a:r>
            <a:r>
              <a:rPr lang="fr-FR" dirty="0"/>
              <a:t> + i</a:t>
            </a:r>
            <a:r>
              <a:rPr lang="fr-FR" baseline="-25000" dirty="0"/>
              <a:t>10r</a:t>
            </a:r>
            <a:r>
              <a:rPr lang="fr-FR" dirty="0"/>
              <a:t> 	    →	 </a:t>
            </a:r>
            <a:r>
              <a:rPr lang="fr-FR" u="sng" dirty="0"/>
              <a:t>I</a:t>
            </a:r>
            <a:r>
              <a:rPr lang="fr-FR" baseline="-25000" dirty="0"/>
              <a:t>10</a:t>
            </a:r>
            <a:r>
              <a:rPr lang="fr-FR" dirty="0"/>
              <a:t> = </a:t>
            </a:r>
            <a:r>
              <a:rPr lang="fr-FR" u="sng" dirty="0"/>
              <a:t>I</a:t>
            </a:r>
            <a:r>
              <a:rPr lang="fr-FR" baseline="-25000" dirty="0"/>
              <a:t>10a </a:t>
            </a:r>
            <a:r>
              <a:rPr lang="fr-FR" dirty="0"/>
              <a:t>+ </a:t>
            </a:r>
            <a:r>
              <a:rPr lang="fr-FR" u="sng" dirty="0"/>
              <a:t>I</a:t>
            </a:r>
            <a:r>
              <a:rPr lang="fr-FR" baseline="-25000" dirty="0"/>
              <a:t>10r</a:t>
            </a:r>
          </a:p>
          <a:p>
            <a:pPr marL="342900" indent="-342900" algn="just">
              <a:spcBef>
                <a:spcPct val="20000"/>
              </a:spcBef>
            </a:pPr>
            <a:endParaRPr lang="el-GR" sz="1700" b="1" dirty="0"/>
          </a:p>
          <a:p>
            <a:pPr algn="just">
              <a:spcBef>
                <a:spcPct val="20000"/>
              </a:spcBef>
            </a:pPr>
            <a:r>
              <a:rPr lang="el-GR" sz="1700" dirty="0"/>
              <a:t>α</a:t>
            </a:r>
            <a:r>
              <a:rPr lang="fr-FR" sz="1700" dirty="0"/>
              <a:t> s’appelle l’angle hystérétique. </a:t>
            </a:r>
            <a:r>
              <a:rPr lang="el-GR" sz="1700" dirty="0"/>
              <a:t>α</a:t>
            </a:r>
            <a:r>
              <a:rPr lang="fr-FR" sz="1700" dirty="0"/>
              <a:t> = </a:t>
            </a:r>
            <a:r>
              <a:rPr lang="el-GR" sz="1700" dirty="0"/>
              <a:t>π</a:t>
            </a:r>
            <a:r>
              <a:rPr lang="fr-FR" sz="1700" dirty="0"/>
              <a:t>/2 – </a:t>
            </a:r>
            <a:r>
              <a:rPr lang="el-GR" sz="1700" dirty="0"/>
              <a:t>φ</a:t>
            </a:r>
            <a:r>
              <a:rPr lang="fr-FR" sz="1700" baseline="-25000" dirty="0"/>
              <a:t>10</a:t>
            </a:r>
            <a:endParaRPr lang="el-GR" sz="1700" baseline="-25000" dirty="0"/>
          </a:p>
        </p:txBody>
      </p:sp>
      <p:grpSp>
        <p:nvGrpSpPr>
          <p:cNvPr id="2" name="Group 21"/>
          <p:cNvGrpSpPr>
            <a:grpSpLocks/>
          </p:cNvGrpSpPr>
          <p:nvPr/>
        </p:nvGrpSpPr>
        <p:grpSpPr bwMode="auto">
          <a:xfrm>
            <a:off x="3520281" y="4102844"/>
            <a:ext cx="2103438" cy="1727200"/>
            <a:chOff x="2042" y="1616"/>
            <a:chExt cx="1325" cy="1088"/>
          </a:xfrm>
        </p:grpSpPr>
        <p:sp>
          <p:nvSpPr>
            <p:cNvPr id="15381" name="Line 7"/>
            <p:cNvSpPr>
              <a:spLocks noChangeShapeType="1"/>
            </p:cNvSpPr>
            <p:nvPr/>
          </p:nvSpPr>
          <p:spPr bwMode="auto">
            <a:xfrm>
              <a:off x="2336" y="1842"/>
              <a:ext cx="998" cy="0"/>
            </a:xfrm>
            <a:prstGeom prst="line">
              <a:avLst/>
            </a:prstGeom>
            <a:noFill/>
            <a:ln w="9525">
              <a:solidFill>
                <a:schemeClr val="tx1"/>
              </a:solidFill>
              <a:round/>
              <a:headEnd/>
              <a:tailEnd type="triangle" w="med" len="med"/>
            </a:ln>
          </p:spPr>
          <p:txBody>
            <a:bodyPr/>
            <a:lstStyle/>
            <a:p>
              <a:endParaRPr lang="fr-FR"/>
            </a:p>
          </p:txBody>
        </p:sp>
        <p:sp>
          <p:nvSpPr>
            <p:cNvPr id="15382" name="Line 8"/>
            <p:cNvSpPr>
              <a:spLocks noChangeShapeType="1"/>
            </p:cNvSpPr>
            <p:nvPr/>
          </p:nvSpPr>
          <p:spPr bwMode="auto">
            <a:xfrm>
              <a:off x="2336" y="1842"/>
              <a:ext cx="0" cy="817"/>
            </a:xfrm>
            <a:prstGeom prst="line">
              <a:avLst/>
            </a:prstGeom>
            <a:noFill/>
            <a:ln w="9525">
              <a:solidFill>
                <a:schemeClr val="tx1"/>
              </a:solidFill>
              <a:round/>
              <a:headEnd/>
              <a:tailEnd type="triangle" w="med" len="med"/>
            </a:ln>
          </p:spPr>
          <p:txBody>
            <a:bodyPr/>
            <a:lstStyle/>
            <a:p>
              <a:endParaRPr lang="fr-FR"/>
            </a:p>
          </p:txBody>
        </p:sp>
        <p:sp>
          <p:nvSpPr>
            <p:cNvPr id="15383" name="Text Box 9"/>
            <p:cNvSpPr txBox="1">
              <a:spLocks noChangeArrowheads="1"/>
            </p:cNvSpPr>
            <p:nvPr/>
          </p:nvSpPr>
          <p:spPr bwMode="auto">
            <a:xfrm>
              <a:off x="3049" y="1628"/>
              <a:ext cx="318" cy="231"/>
            </a:xfrm>
            <a:prstGeom prst="rect">
              <a:avLst/>
            </a:prstGeom>
            <a:noFill/>
            <a:ln w="9525">
              <a:noFill/>
              <a:miter lim="800000"/>
              <a:headEnd/>
              <a:tailEnd/>
            </a:ln>
          </p:spPr>
          <p:txBody>
            <a:bodyPr wrap="none">
              <a:spAutoFit/>
            </a:bodyPr>
            <a:lstStyle/>
            <a:p>
              <a:r>
                <a:rPr lang="fr-FR" u="sng"/>
                <a:t>E</a:t>
              </a:r>
              <a:r>
                <a:rPr lang="fr-FR" baseline="-25000"/>
                <a:t>10</a:t>
              </a:r>
            </a:p>
          </p:txBody>
        </p:sp>
        <p:sp>
          <p:nvSpPr>
            <p:cNvPr id="15384" name="Text Box 10"/>
            <p:cNvSpPr txBox="1">
              <a:spLocks noChangeArrowheads="1"/>
            </p:cNvSpPr>
            <p:nvPr/>
          </p:nvSpPr>
          <p:spPr bwMode="auto">
            <a:xfrm>
              <a:off x="2472" y="1616"/>
              <a:ext cx="315" cy="231"/>
            </a:xfrm>
            <a:prstGeom prst="rect">
              <a:avLst/>
            </a:prstGeom>
            <a:noFill/>
            <a:ln w="9525">
              <a:noFill/>
              <a:miter lim="800000"/>
              <a:headEnd/>
              <a:tailEnd/>
            </a:ln>
          </p:spPr>
          <p:txBody>
            <a:bodyPr wrap="none">
              <a:spAutoFit/>
            </a:bodyPr>
            <a:lstStyle/>
            <a:p>
              <a:r>
                <a:rPr lang="fr-FR" u="sng" dirty="0"/>
                <a:t>I</a:t>
              </a:r>
              <a:r>
                <a:rPr lang="fr-FR" baseline="-25000" dirty="0"/>
                <a:t>10a</a:t>
              </a:r>
            </a:p>
          </p:txBody>
        </p:sp>
        <p:sp>
          <p:nvSpPr>
            <p:cNvPr id="15385" name="Text Box 11"/>
            <p:cNvSpPr txBox="1">
              <a:spLocks noChangeArrowheads="1"/>
            </p:cNvSpPr>
            <p:nvPr/>
          </p:nvSpPr>
          <p:spPr bwMode="auto">
            <a:xfrm>
              <a:off x="2042" y="2428"/>
              <a:ext cx="294" cy="231"/>
            </a:xfrm>
            <a:prstGeom prst="rect">
              <a:avLst/>
            </a:prstGeom>
            <a:noFill/>
            <a:ln w="9525">
              <a:noFill/>
              <a:miter lim="800000"/>
              <a:headEnd/>
              <a:tailEnd/>
            </a:ln>
          </p:spPr>
          <p:txBody>
            <a:bodyPr wrap="none">
              <a:spAutoFit/>
            </a:bodyPr>
            <a:lstStyle/>
            <a:p>
              <a:r>
                <a:rPr lang="fr-FR" u="sng"/>
                <a:t>I</a:t>
              </a:r>
              <a:r>
                <a:rPr lang="fr-FR" baseline="-25000"/>
                <a:t>10r</a:t>
              </a:r>
            </a:p>
          </p:txBody>
        </p:sp>
        <p:sp>
          <p:nvSpPr>
            <p:cNvPr id="15386" name="Line 12"/>
            <p:cNvSpPr>
              <a:spLocks noChangeShapeType="1"/>
            </p:cNvSpPr>
            <p:nvPr/>
          </p:nvSpPr>
          <p:spPr bwMode="auto">
            <a:xfrm>
              <a:off x="2336" y="1842"/>
              <a:ext cx="635" cy="817"/>
            </a:xfrm>
            <a:prstGeom prst="line">
              <a:avLst/>
            </a:prstGeom>
            <a:noFill/>
            <a:ln w="9525">
              <a:solidFill>
                <a:schemeClr val="tx1"/>
              </a:solidFill>
              <a:round/>
              <a:headEnd/>
              <a:tailEnd type="triangle" w="med" len="med"/>
            </a:ln>
          </p:spPr>
          <p:txBody>
            <a:bodyPr/>
            <a:lstStyle/>
            <a:p>
              <a:endParaRPr lang="fr-FR"/>
            </a:p>
          </p:txBody>
        </p:sp>
        <p:sp>
          <p:nvSpPr>
            <p:cNvPr id="15387" name="Line 13"/>
            <p:cNvSpPr>
              <a:spLocks noChangeShapeType="1"/>
            </p:cNvSpPr>
            <p:nvPr/>
          </p:nvSpPr>
          <p:spPr bwMode="auto">
            <a:xfrm>
              <a:off x="2336" y="1842"/>
              <a:ext cx="680" cy="0"/>
            </a:xfrm>
            <a:prstGeom prst="line">
              <a:avLst/>
            </a:prstGeom>
            <a:noFill/>
            <a:ln w="9525">
              <a:solidFill>
                <a:schemeClr val="tx1"/>
              </a:solidFill>
              <a:round/>
              <a:headEnd/>
              <a:tailEnd type="triangle" w="med" len="med"/>
            </a:ln>
          </p:spPr>
          <p:txBody>
            <a:bodyPr/>
            <a:lstStyle/>
            <a:p>
              <a:endParaRPr lang="fr-FR"/>
            </a:p>
          </p:txBody>
        </p:sp>
        <p:sp>
          <p:nvSpPr>
            <p:cNvPr id="15388" name="Line 14"/>
            <p:cNvSpPr>
              <a:spLocks noChangeShapeType="1"/>
            </p:cNvSpPr>
            <p:nvPr/>
          </p:nvSpPr>
          <p:spPr bwMode="auto">
            <a:xfrm>
              <a:off x="2971" y="1842"/>
              <a:ext cx="0" cy="817"/>
            </a:xfrm>
            <a:prstGeom prst="line">
              <a:avLst/>
            </a:prstGeom>
            <a:noFill/>
            <a:ln w="9525">
              <a:solidFill>
                <a:schemeClr val="tx1"/>
              </a:solidFill>
              <a:prstDash val="dash"/>
              <a:round/>
              <a:headEnd/>
              <a:tailEnd/>
            </a:ln>
          </p:spPr>
          <p:txBody>
            <a:bodyPr/>
            <a:lstStyle/>
            <a:p>
              <a:endParaRPr lang="fr-FR"/>
            </a:p>
          </p:txBody>
        </p:sp>
        <p:sp>
          <p:nvSpPr>
            <p:cNvPr id="15389" name="Line 15"/>
            <p:cNvSpPr>
              <a:spLocks noChangeShapeType="1"/>
            </p:cNvSpPr>
            <p:nvPr/>
          </p:nvSpPr>
          <p:spPr bwMode="auto">
            <a:xfrm>
              <a:off x="2336" y="2659"/>
              <a:ext cx="635" cy="0"/>
            </a:xfrm>
            <a:prstGeom prst="line">
              <a:avLst/>
            </a:prstGeom>
            <a:noFill/>
            <a:ln w="9525">
              <a:solidFill>
                <a:schemeClr val="tx1"/>
              </a:solidFill>
              <a:prstDash val="dash"/>
              <a:round/>
              <a:headEnd/>
              <a:tailEnd/>
            </a:ln>
          </p:spPr>
          <p:txBody>
            <a:bodyPr/>
            <a:lstStyle/>
            <a:p>
              <a:endParaRPr lang="fr-FR"/>
            </a:p>
          </p:txBody>
        </p:sp>
        <p:sp>
          <p:nvSpPr>
            <p:cNvPr id="15390" name="Text Box 16"/>
            <p:cNvSpPr txBox="1">
              <a:spLocks noChangeArrowheads="1"/>
            </p:cNvSpPr>
            <p:nvPr/>
          </p:nvSpPr>
          <p:spPr bwMode="auto">
            <a:xfrm>
              <a:off x="2971" y="2473"/>
              <a:ext cx="262" cy="231"/>
            </a:xfrm>
            <a:prstGeom prst="rect">
              <a:avLst/>
            </a:prstGeom>
            <a:noFill/>
            <a:ln w="9525">
              <a:noFill/>
              <a:miter lim="800000"/>
              <a:headEnd/>
              <a:tailEnd/>
            </a:ln>
          </p:spPr>
          <p:txBody>
            <a:bodyPr wrap="none">
              <a:spAutoFit/>
            </a:bodyPr>
            <a:lstStyle/>
            <a:p>
              <a:r>
                <a:rPr lang="fr-FR" u="sng"/>
                <a:t>I</a:t>
              </a:r>
              <a:r>
                <a:rPr lang="fr-FR" baseline="-25000"/>
                <a:t>10</a:t>
              </a:r>
            </a:p>
          </p:txBody>
        </p:sp>
        <p:sp>
          <p:nvSpPr>
            <p:cNvPr id="15391" name="Freeform 17"/>
            <p:cNvSpPr>
              <a:spLocks/>
            </p:cNvSpPr>
            <p:nvPr/>
          </p:nvSpPr>
          <p:spPr bwMode="auto">
            <a:xfrm>
              <a:off x="2426" y="1842"/>
              <a:ext cx="91" cy="137"/>
            </a:xfrm>
            <a:custGeom>
              <a:avLst/>
              <a:gdLst>
                <a:gd name="T0" fmla="*/ 29 w 105"/>
                <a:gd name="T1" fmla="*/ 0 h 160"/>
                <a:gd name="T2" fmla="*/ 29 w 105"/>
                <a:gd name="T3" fmla="*/ 39 h 160"/>
                <a:gd name="T4" fmla="*/ 0 w 105"/>
                <a:gd name="T5" fmla="*/ 39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15392" name="Freeform 18"/>
            <p:cNvSpPr>
              <a:spLocks/>
            </p:cNvSpPr>
            <p:nvPr/>
          </p:nvSpPr>
          <p:spPr bwMode="auto">
            <a:xfrm>
              <a:off x="2328" y="1992"/>
              <a:ext cx="136" cy="136"/>
            </a:xfrm>
            <a:custGeom>
              <a:avLst/>
              <a:gdLst>
                <a:gd name="T0" fmla="*/ 716 w 105"/>
                <a:gd name="T1" fmla="*/ 0 h 160"/>
                <a:gd name="T2" fmla="*/ 716 w 105"/>
                <a:gd name="T3" fmla="*/ 37 h 160"/>
                <a:gd name="T4" fmla="*/ 0 w 105"/>
                <a:gd name="T5" fmla="*/ 37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15393" name="Text Box 19"/>
            <p:cNvSpPr txBox="1">
              <a:spLocks noChangeArrowheads="1"/>
            </p:cNvSpPr>
            <p:nvPr/>
          </p:nvSpPr>
          <p:spPr bwMode="auto">
            <a:xfrm>
              <a:off x="2472" y="1838"/>
              <a:ext cx="315" cy="231"/>
            </a:xfrm>
            <a:prstGeom prst="rect">
              <a:avLst/>
            </a:prstGeom>
            <a:noFill/>
            <a:ln w="9525">
              <a:noFill/>
              <a:miter lim="800000"/>
              <a:headEnd/>
              <a:tailEnd/>
            </a:ln>
          </p:spPr>
          <p:txBody>
            <a:bodyPr wrap="none">
              <a:spAutoFit/>
            </a:bodyPr>
            <a:lstStyle/>
            <a:p>
              <a:r>
                <a:rPr lang="el-GR"/>
                <a:t>φ</a:t>
              </a:r>
              <a:r>
                <a:rPr lang="fr-FR" baseline="-25000"/>
                <a:t>10</a:t>
              </a:r>
            </a:p>
          </p:txBody>
        </p:sp>
        <p:sp>
          <p:nvSpPr>
            <p:cNvPr id="15394" name="Text Box 20"/>
            <p:cNvSpPr txBox="1">
              <a:spLocks noChangeArrowheads="1"/>
            </p:cNvSpPr>
            <p:nvPr/>
          </p:nvSpPr>
          <p:spPr bwMode="auto">
            <a:xfrm>
              <a:off x="2381" y="2024"/>
              <a:ext cx="199" cy="231"/>
            </a:xfrm>
            <a:prstGeom prst="rect">
              <a:avLst/>
            </a:prstGeom>
            <a:noFill/>
            <a:ln w="9525">
              <a:noFill/>
              <a:miter lim="800000"/>
              <a:headEnd/>
              <a:tailEnd/>
            </a:ln>
          </p:spPr>
          <p:txBody>
            <a:bodyPr wrap="none">
              <a:spAutoFit/>
            </a:bodyPr>
            <a:lstStyle/>
            <a:p>
              <a:r>
                <a:rPr lang="el-GR"/>
                <a:t>α</a:t>
              </a:r>
              <a:endParaRPr lang="fr-FR" baseline="-250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18</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7428">
                                            <p:txEl>
                                              <p:pRg st="0" end="0"/>
                                            </p:txEl>
                                          </p:spTgt>
                                        </p:tgtEl>
                                        <p:attrNameLst>
                                          <p:attrName>style.visibility</p:attrName>
                                        </p:attrNameLst>
                                      </p:cBhvr>
                                      <p:to>
                                        <p:strVal val="visible"/>
                                      </p:to>
                                    </p:set>
                                    <p:animEffect transition="in" filter="checkerboard(across)">
                                      <p:cBhvr>
                                        <p:cTn id="7" dur="500"/>
                                        <p:tgtEl>
                                          <p:spTgt spid="174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28">
                                            <p:txEl>
                                              <p:pRg st="2" end="2"/>
                                            </p:txEl>
                                          </p:spTgt>
                                        </p:tgtEl>
                                        <p:attrNameLst>
                                          <p:attrName>style.visibility</p:attrName>
                                        </p:attrNameLst>
                                      </p:cBhvr>
                                      <p:to>
                                        <p:strVal val="visible"/>
                                      </p:to>
                                    </p:set>
                                    <p:animEffect transition="in" filter="checkerboard(across)">
                                      <p:cBhvr>
                                        <p:cTn id="12" dur="500"/>
                                        <p:tgtEl>
                                          <p:spTgt spid="17428">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heckerboard(across)">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17428">
                                            <p:txEl>
                                              <p:pRg st="4" end="4"/>
                                            </p:txEl>
                                          </p:spTgt>
                                        </p:tgtEl>
                                        <p:attrNameLst>
                                          <p:attrName>style.visibility</p:attrName>
                                        </p:attrNameLst>
                                      </p:cBhvr>
                                      <p:to>
                                        <p:strVal val="visible"/>
                                      </p:to>
                                    </p:set>
                                    <p:animEffect transition="in" filter="checkerboard(across)">
                                      <p:cBhvr>
                                        <p:cTn id="20" dur="500"/>
                                        <p:tgtEl>
                                          <p:spTgt spid="174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8452" name="Rectangle 3"/>
          <p:cNvSpPr txBox="1">
            <a:spLocks noChangeArrowheads="1"/>
          </p:cNvSpPr>
          <p:nvPr/>
        </p:nvSpPr>
        <p:spPr bwMode="auto">
          <a:xfrm>
            <a:off x="1228296" y="2213056"/>
            <a:ext cx="7236800" cy="500063"/>
          </a:xfrm>
          <a:prstGeom prst="rect">
            <a:avLst/>
          </a:prstGeom>
          <a:noFill/>
          <a:ln w="9525">
            <a:noFill/>
            <a:miter lim="800000"/>
            <a:headEnd/>
            <a:tailEnd/>
          </a:ln>
        </p:spPr>
        <p:txBody>
          <a:bodyPr/>
          <a:lstStyle/>
          <a:p>
            <a:pPr marL="342900" indent="-342900">
              <a:spcBef>
                <a:spcPct val="20000"/>
              </a:spcBef>
            </a:pPr>
            <a:r>
              <a:rPr lang="fr-FR" sz="1700" dirty="0"/>
              <a:t>Le fonctionnement à vide est régit par les équations suivantes:</a:t>
            </a:r>
          </a:p>
        </p:txBody>
      </p:sp>
      <p:sp>
        <p:nvSpPr>
          <p:cNvPr id="18453" name="Text Box 6"/>
          <p:cNvSpPr txBox="1">
            <a:spLocks noChangeArrowheads="1"/>
          </p:cNvSpPr>
          <p:nvPr/>
        </p:nvSpPr>
        <p:spPr bwMode="auto">
          <a:xfrm>
            <a:off x="1554709" y="2851249"/>
            <a:ext cx="2736850" cy="3508653"/>
          </a:xfrm>
          <a:prstGeom prst="rect">
            <a:avLst/>
          </a:prstGeom>
          <a:noFill/>
          <a:ln w="9525">
            <a:noFill/>
            <a:miter lim="800000"/>
            <a:headEnd/>
            <a:tailEnd/>
          </a:ln>
        </p:spPr>
        <p:txBody>
          <a:bodyPr>
            <a:spAutoFit/>
          </a:bodyPr>
          <a:lstStyle/>
          <a:p>
            <a:r>
              <a:rPr lang="fr-FR" u="sng" dirty="0"/>
              <a:t>U</a:t>
            </a:r>
            <a:r>
              <a:rPr lang="fr-FR" baseline="-25000" dirty="0"/>
              <a:t>1  </a:t>
            </a:r>
            <a:r>
              <a:rPr lang="fr-FR" dirty="0"/>
              <a:t>= </a:t>
            </a:r>
            <a:r>
              <a:rPr lang="fr-FR" u="sng" dirty="0"/>
              <a:t>E</a:t>
            </a:r>
            <a:r>
              <a:rPr lang="fr-FR" baseline="-25000" dirty="0"/>
              <a:t>10 </a:t>
            </a:r>
            <a:r>
              <a:rPr lang="fr-FR" dirty="0"/>
              <a:t>+ j</a:t>
            </a:r>
            <a:r>
              <a:rPr lang="it-IT" dirty="0"/>
              <a:t>ℓ</a:t>
            </a:r>
            <a:r>
              <a:rPr lang="fr-FR" baseline="-25000" dirty="0"/>
              <a:t>1</a:t>
            </a:r>
            <a:r>
              <a:rPr lang="el-GR" dirty="0"/>
              <a:t>ω</a:t>
            </a:r>
            <a:r>
              <a:rPr lang="fr-FR" u="sng" dirty="0"/>
              <a:t>I</a:t>
            </a:r>
            <a:r>
              <a:rPr lang="fr-FR" baseline="-25000" dirty="0"/>
              <a:t>10 </a:t>
            </a:r>
            <a:r>
              <a:rPr lang="fr-FR" dirty="0"/>
              <a:t> + r</a:t>
            </a:r>
            <a:r>
              <a:rPr lang="fr-FR" baseline="-25000" dirty="0"/>
              <a:t>1</a:t>
            </a:r>
            <a:r>
              <a:rPr lang="fr-FR" u="sng" dirty="0"/>
              <a:t>I</a:t>
            </a:r>
            <a:r>
              <a:rPr lang="fr-FR" baseline="-25000" dirty="0"/>
              <a:t>10</a:t>
            </a:r>
            <a:r>
              <a:rPr lang="fr-FR" dirty="0"/>
              <a:t>	                       </a:t>
            </a:r>
          </a:p>
          <a:p>
            <a:endParaRPr lang="fr-FR" baseline="-25000" dirty="0"/>
          </a:p>
          <a:p>
            <a:r>
              <a:rPr lang="fr-FR" u="sng" dirty="0"/>
              <a:t>I</a:t>
            </a:r>
            <a:r>
              <a:rPr lang="fr-FR" baseline="-25000" dirty="0"/>
              <a:t>10 </a:t>
            </a:r>
            <a:r>
              <a:rPr lang="fr-FR" dirty="0"/>
              <a:t>= </a:t>
            </a:r>
            <a:r>
              <a:rPr lang="fr-FR" u="sng" dirty="0"/>
              <a:t>I</a:t>
            </a:r>
            <a:r>
              <a:rPr lang="fr-FR" baseline="-25000" dirty="0"/>
              <a:t>10a</a:t>
            </a:r>
            <a:r>
              <a:rPr lang="fr-FR" dirty="0"/>
              <a:t> + </a:t>
            </a:r>
            <a:r>
              <a:rPr lang="fr-FR" u="sng" dirty="0"/>
              <a:t>I</a:t>
            </a:r>
            <a:r>
              <a:rPr lang="fr-FR" baseline="-25000" dirty="0"/>
              <a:t>10r</a:t>
            </a:r>
            <a:r>
              <a:rPr lang="fr-FR" dirty="0"/>
              <a:t> </a:t>
            </a:r>
          </a:p>
          <a:p>
            <a:r>
              <a:rPr lang="fr-FR" baseline="-25000" dirty="0"/>
              <a:t>	</a:t>
            </a:r>
          </a:p>
          <a:p>
            <a:r>
              <a:rPr lang="fr-FR" baseline="-25000" dirty="0"/>
              <a:t>		</a:t>
            </a:r>
          </a:p>
          <a:p>
            <a:r>
              <a:rPr lang="fr-FR" u="sng" dirty="0"/>
              <a:t>E</a:t>
            </a:r>
            <a:r>
              <a:rPr lang="fr-FR" baseline="-25000" dirty="0"/>
              <a:t>10 </a:t>
            </a:r>
            <a:r>
              <a:rPr lang="fr-FR" dirty="0"/>
              <a:t>= jn</a:t>
            </a:r>
            <a:r>
              <a:rPr lang="fr-FR" baseline="-25000" dirty="0"/>
              <a:t>1</a:t>
            </a:r>
            <a:r>
              <a:rPr lang="el-GR" dirty="0"/>
              <a:t>ω </a:t>
            </a:r>
            <a:r>
              <a:rPr lang="el-GR" u="sng" dirty="0"/>
              <a:t>Φ</a:t>
            </a:r>
            <a:r>
              <a:rPr lang="fr-FR" baseline="-25000" dirty="0"/>
              <a:t>10</a:t>
            </a:r>
            <a:r>
              <a:rPr lang="fr-FR" dirty="0"/>
              <a:t> </a:t>
            </a:r>
          </a:p>
          <a:p>
            <a:endParaRPr lang="fr-FR" dirty="0"/>
          </a:p>
          <a:p>
            <a:endParaRPr lang="fr-FR" baseline="-25000" dirty="0"/>
          </a:p>
          <a:p>
            <a:r>
              <a:rPr lang="el-GR" dirty="0"/>
              <a:t>Φ</a:t>
            </a:r>
            <a:r>
              <a:rPr lang="fr-FR" dirty="0"/>
              <a:t>’</a:t>
            </a:r>
            <a:r>
              <a:rPr lang="fr-FR" baseline="-25000" dirty="0"/>
              <a:t>10</a:t>
            </a:r>
            <a:r>
              <a:rPr lang="fr-FR" dirty="0"/>
              <a:t> = </a:t>
            </a:r>
            <a:r>
              <a:rPr lang="el-GR" dirty="0"/>
              <a:t>Φ</a:t>
            </a:r>
            <a:r>
              <a:rPr lang="fr-FR" baseline="-25000" dirty="0"/>
              <a:t>10</a:t>
            </a:r>
            <a:r>
              <a:rPr lang="fr-FR" dirty="0"/>
              <a:t> + </a:t>
            </a:r>
            <a:r>
              <a:rPr lang="el-GR" dirty="0"/>
              <a:t>Φ</a:t>
            </a:r>
            <a:r>
              <a:rPr lang="fr-FR" baseline="-25000" dirty="0"/>
              <a:t>f10 </a:t>
            </a:r>
          </a:p>
          <a:p>
            <a:endParaRPr lang="fr-FR" dirty="0"/>
          </a:p>
          <a:p>
            <a:r>
              <a:rPr lang="el-GR" dirty="0"/>
              <a:t>Φ</a:t>
            </a:r>
            <a:r>
              <a:rPr lang="fr-FR" baseline="-25000" dirty="0"/>
              <a:t>f10</a:t>
            </a:r>
            <a:r>
              <a:rPr lang="fr-FR" dirty="0"/>
              <a:t>  = </a:t>
            </a:r>
            <a:r>
              <a:rPr lang="it-IT" dirty="0"/>
              <a:t>ℓ</a:t>
            </a:r>
            <a:r>
              <a:rPr lang="fr-FR" baseline="-25000" dirty="0"/>
              <a:t>1</a:t>
            </a:r>
            <a:r>
              <a:rPr lang="fr-FR" u="sng" dirty="0"/>
              <a:t>I</a:t>
            </a:r>
            <a:r>
              <a:rPr lang="fr-FR" baseline="-25000" dirty="0"/>
              <a:t>10</a:t>
            </a:r>
            <a:r>
              <a:rPr lang="fr-FR" dirty="0"/>
              <a:t>/ n</a:t>
            </a:r>
            <a:r>
              <a:rPr lang="fr-FR" baseline="-25000" dirty="0"/>
              <a:t>1</a:t>
            </a:r>
          </a:p>
          <a:p>
            <a:endParaRPr lang="fr-FR" dirty="0"/>
          </a:p>
          <a:p>
            <a:endParaRPr lang="fr-FR" baseline="-25000" dirty="0"/>
          </a:p>
        </p:txBody>
      </p:sp>
      <p:sp>
        <p:nvSpPr>
          <p:cNvPr id="18455" name="Text Box 43"/>
          <p:cNvSpPr txBox="1">
            <a:spLocks noChangeArrowheads="1"/>
          </p:cNvSpPr>
          <p:nvPr/>
        </p:nvSpPr>
        <p:spPr bwMode="auto">
          <a:xfrm>
            <a:off x="5008274" y="6193846"/>
            <a:ext cx="2300288" cy="369887"/>
          </a:xfrm>
          <a:prstGeom prst="rect">
            <a:avLst/>
          </a:prstGeom>
          <a:noFill/>
          <a:ln w="9525">
            <a:noFill/>
            <a:miter lim="800000"/>
            <a:headEnd/>
            <a:tailEnd/>
          </a:ln>
        </p:spPr>
        <p:txBody>
          <a:bodyPr wrap="none">
            <a:spAutoFit/>
          </a:bodyPr>
          <a:lstStyle/>
          <a:p>
            <a:r>
              <a:rPr lang="fr-FR" dirty="0"/>
              <a:t>Diagramme vectoriel</a:t>
            </a:r>
          </a:p>
        </p:txBody>
      </p:sp>
      <p:sp>
        <p:nvSpPr>
          <p:cNvPr id="18456" name="ZoneTexte 52"/>
          <p:cNvSpPr txBox="1">
            <a:spLocks noChangeArrowheads="1"/>
          </p:cNvSpPr>
          <p:nvPr/>
        </p:nvSpPr>
        <p:spPr bwMode="auto">
          <a:xfrm>
            <a:off x="777433" y="1189417"/>
            <a:ext cx="7272804" cy="861774"/>
          </a:xfrm>
          <a:prstGeom prst="rect">
            <a:avLst/>
          </a:prstGeom>
          <a:noFill/>
          <a:ln w="9525">
            <a:noFill/>
            <a:miter lim="800000"/>
            <a:headEnd/>
            <a:tailEnd/>
          </a:ln>
        </p:spPr>
        <p:txBody>
          <a:bodyPr wrap="square">
            <a:spAutoFit/>
          </a:bodyPr>
          <a:lstStyle/>
          <a:p>
            <a:r>
              <a:rPr lang="fr-FR" b="1" dirty="0"/>
              <a:t>3) Diagramme vectoriel et schéma équivalent</a:t>
            </a:r>
          </a:p>
          <a:p>
            <a:pPr lvl="1"/>
            <a:endParaRPr lang="fr-FR" sz="1600" dirty="0"/>
          </a:p>
          <a:p>
            <a:pPr marL="461963" lvl="1" indent="-176213">
              <a:buFont typeface="Arial" panose="020B0604020202020204" pitchFamily="34" charset="0"/>
              <a:buChar char="•"/>
            </a:pPr>
            <a:r>
              <a:rPr lang="fr-FR" sz="1600" b="1" dirty="0"/>
              <a:t>Diagramme vectoriel</a:t>
            </a:r>
            <a:endParaRPr lang="fr-FR" dirty="0"/>
          </a:p>
        </p:txBody>
      </p:sp>
      <p:grpSp>
        <p:nvGrpSpPr>
          <p:cNvPr id="3" name="Group 2">
            <a:extLst>
              <a:ext uri="{FF2B5EF4-FFF2-40B4-BE49-F238E27FC236}">
                <a16:creationId xmlns:a16="http://schemas.microsoft.com/office/drawing/2014/main" id="{3E3F4B67-BE3C-401A-A96B-58F5CEDD794A}"/>
              </a:ext>
            </a:extLst>
          </p:cNvPr>
          <p:cNvGrpSpPr/>
          <p:nvPr/>
        </p:nvGrpSpPr>
        <p:grpSpPr>
          <a:xfrm>
            <a:off x="4608266" y="3140968"/>
            <a:ext cx="4294187" cy="2311402"/>
            <a:chOff x="4608266" y="3140968"/>
            <a:chExt cx="4294187" cy="2311402"/>
          </a:xfrm>
        </p:grpSpPr>
        <p:sp>
          <p:nvSpPr>
            <p:cNvPr id="37" name="Text Box 15">
              <a:extLst>
                <a:ext uri="{FF2B5EF4-FFF2-40B4-BE49-F238E27FC236}">
                  <a16:creationId xmlns:a16="http://schemas.microsoft.com/office/drawing/2014/main" id="{C6AAE93F-8A56-484F-A9FE-DC35F071BAF6}"/>
                </a:ext>
              </a:extLst>
            </p:cNvPr>
            <p:cNvSpPr txBox="1">
              <a:spLocks noChangeArrowheads="1"/>
            </p:cNvSpPr>
            <p:nvPr/>
          </p:nvSpPr>
          <p:spPr bwMode="auto">
            <a:xfrm>
              <a:off x="6313240" y="3671193"/>
              <a:ext cx="504825" cy="366712"/>
            </a:xfrm>
            <a:prstGeom prst="rect">
              <a:avLst/>
            </a:prstGeom>
            <a:noFill/>
            <a:ln w="9525">
              <a:noFill/>
              <a:miter lim="800000"/>
              <a:headEnd/>
              <a:tailEnd/>
            </a:ln>
          </p:spPr>
          <p:txBody>
            <a:bodyPr wrap="none">
              <a:spAutoFit/>
            </a:bodyPr>
            <a:lstStyle/>
            <a:p>
              <a:r>
                <a:rPr lang="fr-FR" u="sng" dirty="0"/>
                <a:t>E</a:t>
              </a:r>
              <a:r>
                <a:rPr lang="fr-FR" baseline="-25000" dirty="0"/>
                <a:t>10</a:t>
              </a:r>
            </a:p>
          </p:txBody>
        </p:sp>
        <p:sp>
          <p:nvSpPr>
            <p:cNvPr id="38" name="Text Box 16">
              <a:extLst>
                <a:ext uri="{FF2B5EF4-FFF2-40B4-BE49-F238E27FC236}">
                  <a16:creationId xmlns:a16="http://schemas.microsoft.com/office/drawing/2014/main" id="{60DA04EB-03C2-4C68-9611-55F6C4E420A3}"/>
                </a:ext>
              </a:extLst>
            </p:cNvPr>
            <p:cNvSpPr txBox="1">
              <a:spLocks noChangeArrowheads="1"/>
            </p:cNvSpPr>
            <p:nvPr/>
          </p:nvSpPr>
          <p:spPr bwMode="auto">
            <a:xfrm>
              <a:off x="5903665" y="3977580"/>
              <a:ext cx="500063" cy="366712"/>
            </a:xfrm>
            <a:prstGeom prst="rect">
              <a:avLst/>
            </a:prstGeom>
            <a:noFill/>
            <a:ln w="9525">
              <a:noFill/>
              <a:miter lim="800000"/>
              <a:headEnd/>
              <a:tailEnd/>
            </a:ln>
          </p:spPr>
          <p:txBody>
            <a:bodyPr wrap="none">
              <a:spAutoFit/>
            </a:bodyPr>
            <a:lstStyle/>
            <a:p>
              <a:r>
                <a:rPr lang="fr-FR" u="sng" dirty="0"/>
                <a:t>I</a:t>
              </a:r>
              <a:r>
                <a:rPr lang="fr-FR" baseline="-25000" dirty="0"/>
                <a:t>10a</a:t>
              </a:r>
            </a:p>
          </p:txBody>
        </p:sp>
        <p:sp>
          <p:nvSpPr>
            <p:cNvPr id="39" name="Line 18">
              <a:extLst>
                <a:ext uri="{FF2B5EF4-FFF2-40B4-BE49-F238E27FC236}">
                  <a16:creationId xmlns:a16="http://schemas.microsoft.com/office/drawing/2014/main" id="{0B2E7EEE-D5E9-4FF3-A14F-75D5645588B5}"/>
                </a:ext>
              </a:extLst>
            </p:cNvPr>
            <p:cNvSpPr>
              <a:spLocks noChangeShapeType="1"/>
            </p:cNvSpPr>
            <p:nvPr/>
          </p:nvSpPr>
          <p:spPr bwMode="auto">
            <a:xfrm>
              <a:off x="5148015" y="4012505"/>
              <a:ext cx="792163" cy="792162"/>
            </a:xfrm>
            <a:prstGeom prst="line">
              <a:avLst/>
            </a:prstGeom>
            <a:noFill/>
            <a:ln w="9525">
              <a:solidFill>
                <a:schemeClr val="tx1"/>
              </a:solidFill>
              <a:round/>
              <a:headEnd/>
              <a:tailEnd type="triangle" w="med" len="med"/>
            </a:ln>
          </p:spPr>
          <p:txBody>
            <a:bodyPr/>
            <a:lstStyle/>
            <a:p>
              <a:endParaRPr lang="fr-FR"/>
            </a:p>
          </p:txBody>
        </p:sp>
        <p:sp>
          <p:nvSpPr>
            <p:cNvPr id="40" name="Text Box 22">
              <a:extLst>
                <a:ext uri="{FF2B5EF4-FFF2-40B4-BE49-F238E27FC236}">
                  <a16:creationId xmlns:a16="http://schemas.microsoft.com/office/drawing/2014/main" id="{8E898A50-514E-45E3-BEA6-5F9BCCF2337C}"/>
                </a:ext>
              </a:extLst>
            </p:cNvPr>
            <p:cNvSpPr txBox="1">
              <a:spLocks noChangeArrowheads="1"/>
            </p:cNvSpPr>
            <p:nvPr/>
          </p:nvSpPr>
          <p:spPr bwMode="auto">
            <a:xfrm>
              <a:off x="5867152" y="4588768"/>
              <a:ext cx="415925" cy="366712"/>
            </a:xfrm>
            <a:prstGeom prst="rect">
              <a:avLst/>
            </a:prstGeom>
            <a:noFill/>
            <a:ln w="9525">
              <a:noFill/>
              <a:miter lim="800000"/>
              <a:headEnd/>
              <a:tailEnd/>
            </a:ln>
          </p:spPr>
          <p:txBody>
            <a:bodyPr wrap="none">
              <a:spAutoFit/>
            </a:bodyPr>
            <a:lstStyle/>
            <a:p>
              <a:r>
                <a:rPr lang="fr-FR" u="sng"/>
                <a:t>I</a:t>
              </a:r>
              <a:r>
                <a:rPr lang="fr-FR" baseline="-25000"/>
                <a:t>10</a:t>
              </a:r>
            </a:p>
          </p:txBody>
        </p:sp>
        <p:sp>
          <p:nvSpPr>
            <p:cNvPr id="41" name="Text Box 25">
              <a:extLst>
                <a:ext uri="{FF2B5EF4-FFF2-40B4-BE49-F238E27FC236}">
                  <a16:creationId xmlns:a16="http://schemas.microsoft.com/office/drawing/2014/main" id="{280B76CD-7B9E-4824-B4EE-72B3C6E1A2CD}"/>
                </a:ext>
              </a:extLst>
            </p:cNvPr>
            <p:cNvSpPr txBox="1">
              <a:spLocks noChangeArrowheads="1"/>
            </p:cNvSpPr>
            <p:nvPr/>
          </p:nvSpPr>
          <p:spPr bwMode="auto">
            <a:xfrm>
              <a:off x="5363915" y="3939480"/>
              <a:ext cx="500063" cy="366712"/>
            </a:xfrm>
            <a:prstGeom prst="rect">
              <a:avLst/>
            </a:prstGeom>
            <a:noFill/>
            <a:ln w="9525">
              <a:noFill/>
              <a:miter lim="800000"/>
              <a:headEnd/>
              <a:tailEnd/>
            </a:ln>
          </p:spPr>
          <p:txBody>
            <a:bodyPr wrap="none">
              <a:spAutoFit/>
            </a:bodyPr>
            <a:lstStyle/>
            <a:p>
              <a:r>
                <a:rPr lang="el-GR"/>
                <a:t>φ</a:t>
              </a:r>
              <a:r>
                <a:rPr lang="fr-FR" baseline="-25000"/>
                <a:t>10</a:t>
              </a:r>
            </a:p>
          </p:txBody>
        </p:sp>
        <p:sp>
          <p:nvSpPr>
            <p:cNvPr id="42" name="Text Box 26">
              <a:extLst>
                <a:ext uri="{FF2B5EF4-FFF2-40B4-BE49-F238E27FC236}">
                  <a16:creationId xmlns:a16="http://schemas.microsoft.com/office/drawing/2014/main" id="{E6F365AC-C0FE-430C-BB05-863C4E5740FC}"/>
                </a:ext>
              </a:extLst>
            </p:cNvPr>
            <p:cNvSpPr txBox="1">
              <a:spLocks noChangeArrowheads="1"/>
            </p:cNvSpPr>
            <p:nvPr/>
          </p:nvSpPr>
          <p:spPr bwMode="auto">
            <a:xfrm>
              <a:off x="5252790" y="4299843"/>
              <a:ext cx="315913" cy="366712"/>
            </a:xfrm>
            <a:prstGeom prst="rect">
              <a:avLst/>
            </a:prstGeom>
            <a:noFill/>
            <a:ln w="9525">
              <a:noFill/>
              <a:miter lim="800000"/>
              <a:headEnd/>
              <a:tailEnd/>
            </a:ln>
          </p:spPr>
          <p:txBody>
            <a:bodyPr wrap="none">
              <a:spAutoFit/>
            </a:bodyPr>
            <a:lstStyle/>
            <a:p>
              <a:r>
                <a:rPr lang="el-GR"/>
                <a:t>α</a:t>
              </a:r>
              <a:endParaRPr lang="fr-FR" baseline="-25000"/>
            </a:p>
          </p:txBody>
        </p:sp>
        <p:sp>
          <p:nvSpPr>
            <p:cNvPr id="43" name="Line 31">
              <a:extLst>
                <a:ext uri="{FF2B5EF4-FFF2-40B4-BE49-F238E27FC236}">
                  <a16:creationId xmlns:a16="http://schemas.microsoft.com/office/drawing/2014/main" id="{19C9E977-D807-45D5-9873-A916AEA278A6}"/>
                </a:ext>
              </a:extLst>
            </p:cNvPr>
            <p:cNvSpPr>
              <a:spLocks noChangeShapeType="1"/>
            </p:cNvSpPr>
            <p:nvPr/>
          </p:nvSpPr>
          <p:spPr bwMode="auto">
            <a:xfrm>
              <a:off x="5148015" y="4012505"/>
              <a:ext cx="0" cy="1439862"/>
            </a:xfrm>
            <a:prstGeom prst="line">
              <a:avLst/>
            </a:prstGeom>
            <a:noFill/>
            <a:ln w="9525">
              <a:solidFill>
                <a:schemeClr val="tx1"/>
              </a:solidFill>
              <a:round/>
              <a:headEnd/>
              <a:tailEnd type="triangle" w="med" len="med"/>
            </a:ln>
          </p:spPr>
          <p:txBody>
            <a:bodyPr/>
            <a:lstStyle/>
            <a:p>
              <a:endParaRPr lang="fr-FR"/>
            </a:p>
          </p:txBody>
        </p:sp>
        <p:sp>
          <p:nvSpPr>
            <p:cNvPr id="44" name="Line 28">
              <a:extLst>
                <a:ext uri="{FF2B5EF4-FFF2-40B4-BE49-F238E27FC236}">
                  <a16:creationId xmlns:a16="http://schemas.microsoft.com/office/drawing/2014/main" id="{CC2745BA-C0A1-4C64-A837-965526AF974C}"/>
                </a:ext>
              </a:extLst>
            </p:cNvPr>
            <p:cNvSpPr>
              <a:spLocks noChangeShapeType="1"/>
            </p:cNvSpPr>
            <p:nvPr/>
          </p:nvSpPr>
          <p:spPr bwMode="auto">
            <a:xfrm flipV="1">
              <a:off x="7091115" y="3507680"/>
              <a:ext cx="1081088" cy="863600"/>
            </a:xfrm>
            <a:prstGeom prst="line">
              <a:avLst/>
            </a:prstGeom>
            <a:noFill/>
            <a:ln w="9525">
              <a:solidFill>
                <a:schemeClr val="tx1"/>
              </a:solidFill>
              <a:round/>
              <a:headEnd/>
              <a:tailEnd type="triangle" w="med" len="med"/>
            </a:ln>
          </p:spPr>
          <p:txBody>
            <a:bodyPr/>
            <a:lstStyle/>
            <a:p>
              <a:endParaRPr lang="fr-FR"/>
            </a:p>
          </p:txBody>
        </p:sp>
        <p:sp>
          <p:nvSpPr>
            <p:cNvPr id="45" name="Line 29">
              <a:extLst>
                <a:ext uri="{FF2B5EF4-FFF2-40B4-BE49-F238E27FC236}">
                  <a16:creationId xmlns:a16="http://schemas.microsoft.com/office/drawing/2014/main" id="{F7B51281-3CA4-4D78-9C64-AA6511DC5B4F}"/>
                </a:ext>
              </a:extLst>
            </p:cNvPr>
            <p:cNvSpPr>
              <a:spLocks noChangeShapeType="1"/>
            </p:cNvSpPr>
            <p:nvPr/>
          </p:nvSpPr>
          <p:spPr bwMode="auto">
            <a:xfrm flipV="1">
              <a:off x="5148015" y="3501330"/>
              <a:ext cx="3024188" cy="504825"/>
            </a:xfrm>
            <a:prstGeom prst="line">
              <a:avLst/>
            </a:prstGeom>
            <a:noFill/>
            <a:ln w="9525">
              <a:solidFill>
                <a:schemeClr val="tx1"/>
              </a:solidFill>
              <a:round/>
              <a:headEnd/>
              <a:tailEnd type="triangle" w="med" len="med"/>
            </a:ln>
          </p:spPr>
          <p:txBody>
            <a:bodyPr/>
            <a:lstStyle/>
            <a:p>
              <a:endParaRPr lang="fr-FR" dirty="0"/>
            </a:p>
          </p:txBody>
        </p:sp>
        <p:sp>
          <p:nvSpPr>
            <p:cNvPr id="46" name="Line 13">
              <a:extLst>
                <a:ext uri="{FF2B5EF4-FFF2-40B4-BE49-F238E27FC236}">
                  <a16:creationId xmlns:a16="http://schemas.microsoft.com/office/drawing/2014/main" id="{16A9C65A-F539-4DAC-866F-EB8918B6788B}"/>
                </a:ext>
              </a:extLst>
            </p:cNvPr>
            <p:cNvSpPr>
              <a:spLocks noChangeShapeType="1"/>
            </p:cNvSpPr>
            <p:nvPr/>
          </p:nvSpPr>
          <p:spPr bwMode="auto">
            <a:xfrm>
              <a:off x="5181352" y="4010918"/>
              <a:ext cx="1584325" cy="0"/>
            </a:xfrm>
            <a:prstGeom prst="line">
              <a:avLst/>
            </a:prstGeom>
            <a:noFill/>
            <a:ln w="9525">
              <a:solidFill>
                <a:schemeClr val="tx1"/>
              </a:solidFill>
              <a:round/>
              <a:headEnd/>
              <a:tailEnd type="triangle" w="med" len="med"/>
            </a:ln>
          </p:spPr>
          <p:txBody>
            <a:bodyPr/>
            <a:lstStyle/>
            <a:p>
              <a:endParaRPr lang="fr-FR"/>
            </a:p>
          </p:txBody>
        </p:sp>
        <p:sp>
          <p:nvSpPr>
            <p:cNvPr id="47" name="Line 14">
              <a:extLst>
                <a:ext uri="{FF2B5EF4-FFF2-40B4-BE49-F238E27FC236}">
                  <a16:creationId xmlns:a16="http://schemas.microsoft.com/office/drawing/2014/main" id="{4EC1168F-BDA2-427A-A8FE-E6FF3AAB6207}"/>
                </a:ext>
              </a:extLst>
            </p:cNvPr>
            <p:cNvSpPr>
              <a:spLocks noChangeShapeType="1"/>
            </p:cNvSpPr>
            <p:nvPr/>
          </p:nvSpPr>
          <p:spPr bwMode="auto">
            <a:xfrm>
              <a:off x="5148015" y="4012505"/>
              <a:ext cx="0" cy="792162"/>
            </a:xfrm>
            <a:prstGeom prst="line">
              <a:avLst/>
            </a:prstGeom>
            <a:noFill/>
            <a:ln w="9525">
              <a:solidFill>
                <a:schemeClr val="tx1"/>
              </a:solidFill>
              <a:round/>
              <a:headEnd/>
              <a:tailEnd type="triangle" w="med" len="med"/>
            </a:ln>
          </p:spPr>
          <p:txBody>
            <a:bodyPr/>
            <a:lstStyle/>
            <a:p>
              <a:endParaRPr lang="fr-FR"/>
            </a:p>
          </p:txBody>
        </p:sp>
        <p:sp>
          <p:nvSpPr>
            <p:cNvPr id="48" name="Text Box 17">
              <a:extLst>
                <a:ext uri="{FF2B5EF4-FFF2-40B4-BE49-F238E27FC236}">
                  <a16:creationId xmlns:a16="http://schemas.microsoft.com/office/drawing/2014/main" id="{6CB6A007-27F5-4147-B555-030398586F7C}"/>
                </a:ext>
              </a:extLst>
            </p:cNvPr>
            <p:cNvSpPr txBox="1">
              <a:spLocks noChangeArrowheads="1"/>
            </p:cNvSpPr>
            <p:nvPr/>
          </p:nvSpPr>
          <p:spPr bwMode="auto">
            <a:xfrm>
              <a:off x="4643190" y="4509393"/>
              <a:ext cx="466725" cy="366712"/>
            </a:xfrm>
            <a:prstGeom prst="rect">
              <a:avLst/>
            </a:prstGeom>
            <a:noFill/>
            <a:ln w="9525">
              <a:noFill/>
              <a:miter lim="800000"/>
              <a:headEnd/>
              <a:tailEnd/>
            </a:ln>
          </p:spPr>
          <p:txBody>
            <a:bodyPr wrap="none">
              <a:spAutoFit/>
            </a:bodyPr>
            <a:lstStyle/>
            <a:p>
              <a:r>
                <a:rPr lang="fr-FR" u="sng"/>
                <a:t>I</a:t>
              </a:r>
              <a:r>
                <a:rPr lang="fr-FR" baseline="-25000"/>
                <a:t>10r</a:t>
              </a:r>
            </a:p>
          </p:txBody>
        </p:sp>
        <p:sp>
          <p:nvSpPr>
            <p:cNvPr id="49" name="Line 20">
              <a:extLst>
                <a:ext uri="{FF2B5EF4-FFF2-40B4-BE49-F238E27FC236}">
                  <a16:creationId xmlns:a16="http://schemas.microsoft.com/office/drawing/2014/main" id="{7D9DF846-6AF6-4445-A3D6-7458B0B040B6}"/>
                </a:ext>
              </a:extLst>
            </p:cNvPr>
            <p:cNvSpPr>
              <a:spLocks noChangeShapeType="1"/>
            </p:cNvSpPr>
            <p:nvPr/>
          </p:nvSpPr>
          <p:spPr bwMode="auto">
            <a:xfrm>
              <a:off x="5940177" y="4012505"/>
              <a:ext cx="0" cy="792162"/>
            </a:xfrm>
            <a:prstGeom prst="line">
              <a:avLst/>
            </a:prstGeom>
            <a:noFill/>
            <a:ln w="9525">
              <a:solidFill>
                <a:schemeClr val="tx1"/>
              </a:solidFill>
              <a:prstDash val="dash"/>
              <a:round/>
              <a:headEnd/>
              <a:tailEnd/>
            </a:ln>
          </p:spPr>
          <p:txBody>
            <a:bodyPr/>
            <a:lstStyle/>
            <a:p>
              <a:endParaRPr lang="fr-FR"/>
            </a:p>
          </p:txBody>
        </p:sp>
        <p:sp>
          <p:nvSpPr>
            <p:cNvPr id="50" name="Freeform 23">
              <a:extLst>
                <a:ext uri="{FF2B5EF4-FFF2-40B4-BE49-F238E27FC236}">
                  <a16:creationId xmlns:a16="http://schemas.microsoft.com/office/drawing/2014/main" id="{E7B7B766-9D54-4376-8BFD-B456D8597FC7}"/>
                </a:ext>
              </a:extLst>
            </p:cNvPr>
            <p:cNvSpPr>
              <a:spLocks/>
            </p:cNvSpPr>
            <p:nvPr/>
          </p:nvSpPr>
          <p:spPr bwMode="auto">
            <a:xfrm>
              <a:off x="5324227" y="4010918"/>
              <a:ext cx="144463" cy="217487"/>
            </a:xfrm>
            <a:custGeom>
              <a:avLst/>
              <a:gdLst>
                <a:gd name="T0" fmla="*/ 33 w 105"/>
                <a:gd name="T1" fmla="*/ 0 h 160"/>
                <a:gd name="T2" fmla="*/ 33 w 105"/>
                <a:gd name="T3" fmla="*/ 46 h 160"/>
                <a:gd name="T4" fmla="*/ 0 w 105"/>
                <a:gd name="T5" fmla="*/ 46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51" name="Freeform 24">
              <a:extLst>
                <a:ext uri="{FF2B5EF4-FFF2-40B4-BE49-F238E27FC236}">
                  <a16:creationId xmlns:a16="http://schemas.microsoft.com/office/drawing/2014/main" id="{DA851DD9-DEE4-4659-9C42-D0DCF8FD83C3}"/>
                </a:ext>
              </a:extLst>
            </p:cNvPr>
            <p:cNvSpPr>
              <a:spLocks/>
            </p:cNvSpPr>
            <p:nvPr/>
          </p:nvSpPr>
          <p:spPr bwMode="auto">
            <a:xfrm>
              <a:off x="5168652" y="4249043"/>
              <a:ext cx="215900" cy="215900"/>
            </a:xfrm>
            <a:custGeom>
              <a:avLst/>
              <a:gdLst>
                <a:gd name="T0" fmla="*/ 553 w 105"/>
                <a:gd name="T1" fmla="*/ 0 h 160"/>
                <a:gd name="T2" fmla="*/ 553 w 105"/>
                <a:gd name="T3" fmla="*/ 43 h 160"/>
                <a:gd name="T4" fmla="*/ 0 w 105"/>
                <a:gd name="T5" fmla="*/ 43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52" name="Line 27">
              <a:extLst>
                <a:ext uri="{FF2B5EF4-FFF2-40B4-BE49-F238E27FC236}">
                  <a16:creationId xmlns:a16="http://schemas.microsoft.com/office/drawing/2014/main" id="{20E4C252-19EA-4D66-BCC1-095175890C5C}"/>
                </a:ext>
              </a:extLst>
            </p:cNvPr>
            <p:cNvSpPr>
              <a:spLocks noChangeShapeType="1"/>
            </p:cNvSpPr>
            <p:nvPr/>
          </p:nvSpPr>
          <p:spPr bwMode="auto">
            <a:xfrm>
              <a:off x="6732340" y="4012505"/>
              <a:ext cx="358775" cy="431800"/>
            </a:xfrm>
            <a:prstGeom prst="line">
              <a:avLst/>
            </a:prstGeom>
            <a:noFill/>
            <a:ln w="9525">
              <a:solidFill>
                <a:schemeClr val="tx1"/>
              </a:solidFill>
              <a:round/>
              <a:headEnd/>
              <a:tailEnd type="triangle" w="med" len="med"/>
            </a:ln>
          </p:spPr>
          <p:txBody>
            <a:bodyPr/>
            <a:lstStyle/>
            <a:p>
              <a:endParaRPr lang="fr-FR"/>
            </a:p>
          </p:txBody>
        </p:sp>
        <p:sp>
          <p:nvSpPr>
            <p:cNvPr id="53" name="Text Box 30">
              <a:extLst>
                <a:ext uri="{FF2B5EF4-FFF2-40B4-BE49-F238E27FC236}">
                  <a16:creationId xmlns:a16="http://schemas.microsoft.com/office/drawing/2014/main" id="{B208FFD8-D320-4BE3-9090-C93DE2683810}"/>
                </a:ext>
              </a:extLst>
            </p:cNvPr>
            <p:cNvSpPr txBox="1">
              <a:spLocks noChangeArrowheads="1"/>
            </p:cNvSpPr>
            <p:nvPr/>
          </p:nvSpPr>
          <p:spPr bwMode="auto">
            <a:xfrm>
              <a:off x="6675190" y="4228405"/>
              <a:ext cx="576263" cy="366712"/>
            </a:xfrm>
            <a:prstGeom prst="rect">
              <a:avLst/>
            </a:prstGeom>
            <a:noFill/>
            <a:ln w="9525">
              <a:noFill/>
              <a:miter lim="800000"/>
              <a:headEnd/>
              <a:tailEnd/>
            </a:ln>
          </p:spPr>
          <p:txBody>
            <a:bodyPr wrap="none">
              <a:spAutoFit/>
            </a:bodyPr>
            <a:lstStyle/>
            <a:p>
              <a:r>
                <a:rPr lang="fr-FR"/>
                <a:t>r</a:t>
              </a:r>
              <a:r>
                <a:rPr lang="fr-FR" baseline="-25000"/>
                <a:t>1</a:t>
              </a:r>
              <a:r>
                <a:rPr lang="fr-FR" u="sng"/>
                <a:t>I</a:t>
              </a:r>
              <a:r>
                <a:rPr lang="fr-FR" baseline="-25000"/>
                <a:t>10</a:t>
              </a:r>
            </a:p>
          </p:txBody>
        </p:sp>
        <p:sp>
          <p:nvSpPr>
            <p:cNvPr id="54" name="Text Box 37">
              <a:extLst>
                <a:ext uri="{FF2B5EF4-FFF2-40B4-BE49-F238E27FC236}">
                  <a16:creationId xmlns:a16="http://schemas.microsoft.com/office/drawing/2014/main" id="{B3CC16A8-3CDD-45AC-BA53-E711C8FB5A1E}"/>
                </a:ext>
              </a:extLst>
            </p:cNvPr>
            <p:cNvSpPr txBox="1">
              <a:spLocks noChangeArrowheads="1"/>
            </p:cNvSpPr>
            <p:nvPr/>
          </p:nvSpPr>
          <p:spPr bwMode="auto">
            <a:xfrm>
              <a:off x="7740402" y="3140968"/>
              <a:ext cx="433388" cy="366712"/>
            </a:xfrm>
            <a:prstGeom prst="rect">
              <a:avLst/>
            </a:prstGeom>
            <a:noFill/>
            <a:ln w="9525">
              <a:noFill/>
              <a:miter lim="800000"/>
              <a:headEnd/>
              <a:tailEnd/>
            </a:ln>
          </p:spPr>
          <p:txBody>
            <a:bodyPr wrap="none">
              <a:spAutoFit/>
            </a:bodyPr>
            <a:lstStyle/>
            <a:p>
              <a:r>
                <a:rPr lang="fr-FR" u="sng"/>
                <a:t>U</a:t>
              </a:r>
              <a:r>
                <a:rPr lang="fr-FR" baseline="-25000"/>
                <a:t>1</a:t>
              </a:r>
            </a:p>
          </p:txBody>
        </p:sp>
        <p:sp>
          <p:nvSpPr>
            <p:cNvPr id="55" name="Rectangle 38">
              <a:extLst>
                <a:ext uri="{FF2B5EF4-FFF2-40B4-BE49-F238E27FC236}">
                  <a16:creationId xmlns:a16="http://schemas.microsoft.com/office/drawing/2014/main" id="{A9E083FE-0937-4074-9E12-731F7575871E}"/>
                </a:ext>
              </a:extLst>
            </p:cNvPr>
            <p:cNvSpPr>
              <a:spLocks noChangeArrowheads="1"/>
            </p:cNvSpPr>
            <p:nvPr/>
          </p:nvSpPr>
          <p:spPr bwMode="auto">
            <a:xfrm>
              <a:off x="8027740" y="3501330"/>
              <a:ext cx="874713" cy="369887"/>
            </a:xfrm>
            <a:prstGeom prst="rect">
              <a:avLst/>
            </a:prstGeom>
            <a:noFill/>
            <a:ln w="9525">
              <a:noFill/>
              <a:miter lim="800000"/>
              <a:headEnd/>
              <a:tailEnd/>
            </a:ln>
          </p:spPr>
          <p:txBody>
            <a:bodyPr wrap="none">
              <a:spAutoFit/>
            </a:bodyPr>
            <a:lstStyle/>
            <a:p>
              <a:r>
                <a:rPr lang="fr-FR"/>
                <a:t>j</a:t>
              </a:r>
              <a:r>
                <a:rPr lang="it-IT"/>
                <a:t> ℓ</a:t>
              </a:r>
              <a:r>
                <a:rPr lang="fr-FR" baseline="-25000"/>
                <a:t>1</a:t>
              </a:r>
              <a:r>
                <a:rPr lang="el-GR"/>
                <a:t>ω</a:t>
              </a:r>
              <a:r>
                <a:rPr lang="fr-FR" u="sng"/>
                <a:t>I</a:t>
              </a:r>
              <a:r>
                <a:rPr lang="fr-FR" baseline="-25000"/>
                <a:t>10</a:t>
              </a:r>
            </a:p>
          </p:txBody>
        </p:sp>
        <p:sp>
          <p:nvSpPr>
            <p:cNvPr id="56" name="Line 21">
              <a:extLst>
                <a:ext uri="{FF2B5EF4-FFF2-40B4-BE49-F238E27FC236}">
                  <a16:creationId xmlns:a16="http://schemas.microsoft.com/office/drawing/2014/main" id="{7F48E1BB-EAC0-410C-8AC0-E09709387CDB}"/>
                </a:ext>
              </a:extLst>
            </p:cNvPr>
            <p:cNvSpPr>
              <a:spLocks noChangeShapeType="1"/>
            </p:cNvSpPr>
            <p:nvPr/>
          </p:nvSpPr>
          <p:spPr bwMode="auto">
            <a:xfrm>
              <a:off x="5148016" y="4804669"/>
              <a:ext cx="719138" cy="0"/>
            </a:xfrm>
            <a:prstGeom prst="line">
              <a:avLst/>
            </a:prstGeom>
            <a:noFill/>
            <a:ln w="9525">
              <a:solidFill>
                <a:schemeClr val="tx1"/>
              </a:solidFill>
              <a:prstDash val="dash"/>
              <a:round/>
              <a:headEnd/>
              <a:tailEnd/>
            </a:ln>
          </p:spPr>
          <p:txBody>
            <a:bodyPr/>
            <a:lstStyle/>
            <a:p>
              <a:endParaRPr lang="fr-FR" dirty="0"/>
            </a:p>
          </p:txBody>
        </p:sp>
        <p:sp>
          <p:nvSpPr>
            <p:cNvPr id="57" name="Text Box 34">
              <a:extLst>
                <a:ext uri="{FF2B5EF4-FFF2-40B4-BE49-F238E27FC236}">
                  <a16:creationId xmlns:a16="http://schemas.microsoft.com/office/drawing/2014/main" id="{BB2FF76B-7B80-4A72-BD0A-93728956052B}"/>
                </a:ext>
              </a:extLst>
            </p:cNvPr>
            <p:cNvSpPr txBox="1">
              <a:spLocks noChangeArrowheads="1"/>
            </p:cNvSpPr>
            <p:nvPr/>
          </p:nvSpPr>
          <p:spPr bwMode="auto">
            <a:xfrm>
              <a:off x="4608266" y="5085657"/>
              <a:ext cx="534988" cy="366713"/>
            </a:xfrm>
            <a:prstGeom prst="rect">
              <a:avLst/>
            </a:prstGeom>
            <a:noFill/>
            <a:ln w="9525">
              <a:noFill/>
              <a:miter lim="800000"/>
              <a:headEnd/>
              <a:tailEnd/>
            </a:ln>
          </p:spPr>
          <p:txBody>
            <a:bodyPr wrap="none">
              <a:spAutoFit/>
            </a:bodyPr>
            <a:lstStyle/>
            <a:p>
              <a:r>
                <a:rPr lang="el-GR" u="sng" dirty="0"/>
                <a:t>Φ</a:t>
              </a:r>
              <a:r>
                <a:rPr lang="fr-FR" baseline="-25000" dirty="0"/>
                <a:t>10</a:t>
              </a:r>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19</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56">
                                            <p:txEl>
                                              <p:pRg st="0" end="0"/>
                                            </p:txEl>
                                          </p:spTgt>
                                        </p:tgtEl>
                                        <p:attrNameLst>
                                          <p:attrName>style.visibility</p:attrName>
                                        </p:attrNameLst>
                                      </p:cBhvr>
                                      <p:to>
                                        <p:strVal val="visible"/>
                                      </p:to>
                                    </p:set>
                                    <p:animEffect transition="in" filter="checkerboard(across)">
                                      <p:cBhvr>
                                        <p:cTn id="7" dur="500"/>
                                        <p:tgtEl>
                                          <p:spTgt spid="184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456">
                                            <p:txEl>
                                              <p:pRg st="2" end="2"/>
                                            </p:txEl>
                                          </p:spTgt>
                                        </p:tgtEl>
                                        <p:attrNameLst>
                                          <p:attrName>style.visibility</p:attrName>
                                        </p:attrNameLst>
                                      </p:cBhvr>
                                      <p:to>
                                        <p:strVal val="visible"/>
                                      </p:to>
                                    </p:set>
                                    <p:animEffect transition="in" filter="checkerboard(across)">
                                      <p:cBhvr>
                                        <p:cTn id="12" dur="500"/>
                                        <p:tgtEl>
                                          <p:spTgt spid="1845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452">
                                            <p:txEl>
                                              <p:pRg st="0" end="0"/>
                                            </p:txEl>
                                          </p:spTgt>
                                        </p:tgtEl>
                                        <p:attrNameLst>
                                          <p:attrName>style.visibility</p:attrName>
                                        </p:attrNameLst>
                                      </p:cBhvr>
                                      <p:to>
                                        <p:strVal val="visible"/>
                                      </p:to>
                                    </p:set>
                                    <p:animEffect transition="in" filter="checkerboard(across)">
                                      <p:cBhvr>
                                        <p:cTn id="17" dur="500"/>
                                        <p:tgtEl>
                                          <p:spTgt spid="184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453">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453">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8453">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453">
                                            <p:txEl>
                                              <p:pRg st="8" end="8"/>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453">
                                            <p:txEl>
                                              <p:pRg st="10" end="1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845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683568" y="1143000"/>
            <a:ext cx="7776864" cy="4801314"/>
          </a:xfrm>
          <a:prstGeom prst="rect">
            <a:avLst/>
          </a:prstGeom>
          <a:noFill/>
          <a:ln w="9525">
            <a:noFill/>
            <a:miter lim="800000"/>
            <a:headEnd/>
            <a:tailEnd/>
          </a:ln>
        </p:spPr>
        <p:txBody>
          <a:bodyPr wrap="square">
            <a:spAutoFit/>
          </a:bodyPr>
          <a:lstStyle/>
          <a:p>
            <a:pPr algn="just"/>
            <a:r>
              <a:rPr lang="fr-FR" sz="1700" b="1" dirty="0">
                <a:latin typeface="Arial" panose="020B0604020202020204" pitchFamily="34" charset="0"/>
                <a:cs typeface="Arial" panose="020B0604020202020204" pitchFamily="34" charset="0"/>
              </a:rPr>
              <a:t>I – Introduction</a:t>
            </a:r>
          </a:p>
          <a:p>
            <a:pPr algn="just"/>
            <a:endParaRPr lang="fr-FR" sz="1700" b="1"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II – Convention de signe</a:t>
            </a:r>
          </a:p>
          <a:p>
            <a:pPr algn="just"/>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III – Fonctionnement à vide</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Equations de fonctionnement</a:t>
            </a:r>
          </a:p>
          <a:p>
            <a:r>
              <a:rPr lang="fr-FR" sz="1700" dirty="0">
                <a:latin typeface="Arial" panose="020B0604020202020204" pitchFamily="34" charset="0"/>
                <a:cs typeface="Arial" panose="020B0604020202020204" pitchFamily="34" charset="0"/>
              </a:rPr>
              <a:t>	2- Courant primaire à vide </a:t>
            </a:r>
          </a:p>
          <a:p>
            <a:r>
              <a:rPr lang="fr-FR" sz="1700" dirty="0">
                <a:latin typeface="Arial" panose="020B0604020202020204" pitchFamily="34" charset="0"/>
                <a:cs typeface="Arial" panose="020B0604020202020204" pitchFamily="34" charset="0"/>
              </a:rPr>
              <a:t>	3- Diagramme vectoriel et schéma équivalent </a:t>
            </a:r>
          </a:p>
          <a:p>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IV – Fonctionnement en charge</a:t>
            </a:r>
          </a:p>
          <a:p>
            <a:pPr algn="just"/>
            <a:endParaRPr lang="fr-FR" sz="1700" b="1"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 - Etude du transformateur dans l’approximation du Kapp</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Equation - Diagramme vectoriel et schéma équivalent</a:t>
            </a:r>
          </a:p>
          <a:p>
            <a:pPr marL="800100" lvl="1" indent="-342900"/>
            <a:r>
              <a:rPr lang="fr-FR" sz="1700" dirty="0">
                <a:latin typeface="Arial" panose="020B0604020202020204" pitchFamily="34" charset="0"/>
                <a:cs typeface="Arial" panose="020B0604020202020204" pitchFamily="34" charset="0"/>
              </a:rPr>
              <a:t>		2- Etude de la chute de tension</a:t>
            </a:r>
          </a:p>
          <a:p>
            <a:pPr marL="800100" lvl="1" indent="-342900"/>
            <a:r>
              <a:rPr lang="fr-FR" sz="1700" dirty="0">
                <a:latin typeface="Arial" panose="020B0604020202020204" pitchFamily="34" charset="0"/>
                <a:cs typeface="Arial" panose="020B0604020202020204" pitchFamily="34" charset="0"/>
              </a:rPr>
              <a:t>		3- Etude du rendement</a:t>
            </a:r>
          </a:p>
          <a:p>
            <a:pPr algn="just"/>
            <a:endParaRPr lang="fr-FR" sz="1700" b="1" dirty="0">
              <a:latin typeface="Arial" panose="020B0604020202020204" pitchFamily="34" charset="0"/>
              <a:cs typeface="Arial" panose="020B0604020202020204" pitchFamily="34" charset="0"/>
            </a:endParaRPr>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Transformateur monophasé</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heckerboard(across)">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checkerboard(across)">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checkerboard(across)">
                                      <p:cBhvr>
                                        <p:cTn id="27" dur="500"/>
                                        <p:tgtEl>
                                          <p:spTgt spid="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8" end="8"/>
                                            </p:txEl>
                                          </p:spTgt>
                                        </p:tgtEl>
                                        <p:attrNameLst>
                                          <p:attrName>style.visibility</p:attrName>
                                        </p:attrNameLst>
                                      </p:cBhvr>
                                      <p:to>
                                        <p:strVal val="visible"/>
                                      </p:to>
                                    </p:set>
                                    <p:animEffect transition="in" filter="checkerboard(across)">
                                      <p:cBhvr>
                                        <p:cTn id="32" dur="500"/>
                                        <p:tgtEl>
                                          <p:spTgt spid="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7" dur="500"/>
                                        <p:tgtEl>
                                          <p:spTgt spid="7">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47" dur="500"/>
                                        <p:tgtEl>
                                          <p:spTgt spid="7">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7">
                                            <p:txEl>
                                              <p:pRg st="15" end="15"/>
                                            </p:txEl>
                                          </p:spTgt>
                                        </p:tgtEl>
                                        <p:attrNameLst>
                                          <p:attrName>style.visibility</p:attrName>
                                        </p:attrNameLst>
                                      </p:cBhvr>
                                      <p:to>
                                        <p:strVal val="visible"/>
                                      </p:to>
                                    </p:set>
                                    <p:animEffect transition="in" filter="checkerboard(across)">
                                      <p:cBhvr>
                                        <p:cTn id="52" dur="500"/>
                                        <p:tgtEl>
                                          <p:spTgt spid="7">
                                            <p:txEl>
                                              <p:pRg st="15" end="1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7">
                                            <p:txEl>
                                              <p:pRg st="16" end="16"/>
                                            </p:txEl>
                                          </p:spTgt>
                                        </p:tgtEl>
                                        <p:attrNameLst>
                                          <p:attrName>style.visibility</p:attrName>
                                        </p:attrNameLst>
                                      </p:cBhvr>
                                      <p:to>
                                        <p:strVal val="visible"/>
                                      </p:to>
                                    </p:set>
                                    <p:animEffect transition="in" filter="checkerboard(across)">
                                      <p:cBhvr>
                                        <p:cTn id="57" dur="500"/>
                                        <p:tgtEl>
                                          <p:spTgt spid="7">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sp>
        <p:nvSpPr>
          <p:cNvPr id="18452" name="Rectangle 3"/>
          <p:cNvSpPr txBox="1">
            <a:spLocks noChangeArrowheads="1"/>
          </p:cNvSpPr>
          <p:nvPr/>
        </p:nvSpPr>
        <p:spPr bwMode="auto">
          <a:xfrm>
            <a:off x="953600" y="1763756"/>
            <a:ext cx="7236800" cy="500063"/>
          </a:xfrm>
          <a:prstGeom prst="rect">
            <a:avLst/>
          </a:prstGeom>
          <a:noFill/>
          <a:ln w="9525">
            <a:noFill/>
            <a:miter lim="800000"/>
            <a:headEnd/>
            <a:tailEnd/>
          </a:ln>
        </p:spPr>
        <p:txBody>
          <a:bodyPr/>
          <a:lstStyle/>
          <a:p>
            <a:pPr marL="342900" indent="-342900">
              <a:spcBef>
                <a:spcPct val="20000"/>
              </a:spcBef>
            </a:pPr>
            <a:r>
              <a:rPr lang="fr-FR" sz="1700" dirty="0"/>
              <a:t>Au secondaire on a :</a:t>
            </a:r>
          </a:p>
        </p:txBody>
      </p:sp>
      <p:sp>
        <p:nvSpPr>
          <p:cNvPr id="18453" name="Text Box 6"/>
          <p:cNvSpPr txBox="1">
            <a:spLocks noChangeArrowheads="1"/>
          </p:cNvSpPr>
          <p:nvPr/>
        </p:nvSpPr>
        <p:spPr bwMode="auto">
          <a:xfrm>
            <a:off x="1554709" y="2851249"/>
            <a:ext cx="2736850" cy="1754326"/>
          </a:xfrm>
          <a:prstGeom prst="rect">
            <a:avLst/>
          </a:prstGeom>
          <a:noFill/>
          <a:ln w="9525">
            <a:noFill/>
            <a:miter lim="800000"/>
            <a:headEnd/>
            <a:tailEnd/>
          </a:ln>
        </p:spPr>
        <p:txBody>
          <a:bodyPr>
            <a:spAutoFit/>
          </a:bodyPr>
          <a:lstStyle/>
          <a:p>
            <a:r>
              <a:rPr lang="fr-FR" u="sng" dirty="0"/>
              <a:t>U</a:t>
            </a:r>
            <a:r>
              <a:rPr lang="fr-FR" baseline="-25000" dirty="0"/>
              <a:t>20 </a:t>
            </a:r>
            <a:r>
              <a:rPr lang="fr-FR" dirty="0"/>
              <a:t>= </a:t>
            </a:r>
            <a:r>
              <a:rPr lang="fr-FR" u="sng" dirty="0"/>
              <a:t>E</a:t>
            </a:r>
            <a:r>
              <a:rPr lang="fr-FR" baseline="-25000" dirty="0"/>
              <a:t>20	</a:t>
            </a:r>
          </a:p>
          <a:p>
            <a:endParaRPr lang="fr-FR" baseline="-25000" dirty="0"/>
          </a:p>
          <a:p>
            <a:endParaRPr lang="fr-FR" u="sng" dirty="0"/>
          </a:p>
          <a:p>
            <a:r>
              <a:rPr lang="fr-FR" u="sng" dirty="0"/>
              <a:t>E</a:t>
            </a:r>
            <a:r>
              <a:rPr lang="fr-FR" baseline="-25000" dirty="0"/>
              <a:t>20</a:t>
            </a:r>
            <a:r>
              <a:rPr lang="fr-FR" dirty="0"/>
              <a:t> = -jn</a:t>
            </a:r>
            <a:r>
              <a:rPr lang="fr-FR" baseline="-25000" dirty="0"/>
              <a:t>2</a:t>
            </a:r>
            <a:r>
              <a:rPr lang="fr-FR" dirty="0"/>
              <a:t> </a:t>
            </a:r>
            <a:r>
              <a:rPr lang="el-GR" dirty="0"/>
              <a:t>ω</a:t>
            </a:r>
            <a:r>
              <a:rPr lang="fr-FR" dirty="0"/>
              <a:t> </a:t>
            </a:r>
            <a:r>
              <a:rPr lang="el-GR" u="sng" dirty="0"/>
              <a:t>Φ</a:t>
            </a:r>
            <a:r>
              <a:rPr lang="fr-FR" baseline="-25000" dirty="0"/>
              <a:t>10</a:t>
            </a:r>
          </a:p>
          <a:p>
            <a:endParaRPr lang="fr-FR" baseline="-25000" dirty="0"/>
          </a:p>
          <a:p>
            <a:endParaRPr lang="fr-FR" dirty="0"/>
          </a:p>
          <a:p>
            <a:endParaRPr lang="fr-FR" baseline="-25000" dirty="0"/>
          </a:p>
        </p:txBody>
      </p:sp>
      <p:sp>
        <p:nvSpPr>
          <p:cNvPr id="18455" name="Text Box 43"/>
          <p:cNvSpPr txBox="1">
            <a:spLocks noChangeArrowheads="1"/>
          </p:cNvSpPr>
          <p:nvPr/>
        </p:nvSpPr>
        <p:spPr bwMode="auto">
          <a:xfrm>
            <a:off x="5008274" y="6193846"/>
            <a:ext cx="2300288" cy="369887"/>
          </a:xfrm>
          <a:prstGeom prst="rect">
            <a:avLst/>
          </a:prstGeom>
          <a:noFill/>
          <a:ln w="9525">
            <a:noFill/>
            <a:miter lim="800000"/>
            <a:headEnd/>
            <a:tailEnd/>
          </a:ln>
        </p:spPr>
        <p:txBody>
          <a:bodyPr wrap="none">
            <a:spAutoFit/>
          </a:bodyPr>
          <a:lstStyle/>
          <a:p>
            <a:r>
              <a:rPr lang="fr-FR" dirty="0"/>
              <a:t>Diagramme vectoriel</a:t>
            </a:r>
          </a:p>
        </p:txBody>
      </p:sp>
      <p:grpSp>
        <p:nvGrpSpPr>
          <p:cNvPr id="3" name="Group 2">
            <a:extLst>
              <a:ext uri="{FF2B5EF4-FFF2-40B4-BE49-F238E27FC236}">
                <a16:creationId xmlns:a16="http://schemas.microsoft.com/office/drawing/2014/main" id="{497EE0A7-1F38-495F-8C6F-D7D1D0BD4BBC}"/>
              </a:ext>
            </a:extLst>
          </p:cNvPr>
          <p:cNvGrpSpPr/>
          <p:nvPr/>
        </p:nvGrpSpPr>
        <p:grpSpPr>
          <a:xfrm>
            <a:off x="4139952" y="3614123"/>
            <a:ext cx="1079500" cy="1847850"/>
            <a:chOff x="4139952" y="3614123"/>
            <a:chExt cx="1079500" cy="1847850"/>
          </a:xfrm>
        </p:grpSpPr>
        <p:grpSp>
          <p:nvGrpSpPr>
            <p:cNvPr id="16411" name="Group 41"/>
            <p:cNvGrpSpPr>
              <a:grpSpLocks/>
            </p:cNvGrpSpPr>
            <p:nvPr/>
          </p:nvGrpSpPr>
          <p:grpSpPr bwMode="auto">
            <a:xfrm>
              <a:off x="4139952" y="3614123"/>
              <a:ext cx="1079500" cy="407988"/>
              <a:chOff x="2699" y="1359"/>
              <a:chExt cx="680" cy="257"/>
            </a:xfrm>
          </p:grpSpPr>
          <p:sp>
            <p:nvSpPr>
              <p:cNvPr id="16436" name="Line 39"/>
              <p:cNvSpPr>
                <a:spLocks noChangeShapeType="1"/>
              </p:cNvSpPr>
              <p:nvPr/>
            </p:nvSpPr>
            <p:spPr bwMode="auto">
              <a:xfrm flipH="1">
                <a:off x="2744" y="1616"/>
                <a:ext cx="635" cy="0"/>
              </a:xfrm>
              <a:prstGeom prst="line">
                <a:avLst/>
              </a:prstGeom>
              <a:noFill/>
              <a:ln w="9525">
                <a:solidFill>
                  <a:schemeClr val="tx1"/>
                </a:solidFill>
                <a:round/>
                <a:headEnd/>
                <a:tailEnd type="triangle" w="med" len="med"/>
              </a:ln>
            </p:spPr>
            <p:txBody>
              <a:bodyPr/>
              <a:lstStyle/>
              <a:p>
                <a:endParaRPr lang="fr-FR"/>
              </a:p>
            </p:txBody>
          </p:sp>
          <p:sp>
            <p:nvSpPr>
              <p:cNvPr id="16437" name="Rectangle 40"/>
              <p:cNvSpPr>
                <a:spLocks noChangeArrowheads="1"/>
              </p:cNvSpPr>
              <p:nvPr/>
            </p:nvSpPr>
            <p:spPr bwMode="auto">
              <a:xfrm>
                <a:off x="2699" y="1359"/>
                <a:ext cx="600" cy="212"/>
              </a:xfrm>
              <a:prstGeom prst="rect">
                <a:avLst/>
              </a:prstGeom>
              <a:noFill/>
              <a:ln w="9525">
                <a:noFill/>
                <a:miter lim="800000"/>
                <a:headEnd/>
                <a:tailEnd/>
              </a:ln>
            </p:spPr>
            <p:txBody>
              <a:bodyPr wrap="none">
                <a:spAutoFit/>
              </a:bodyPr>
              <a:lstStyle/>
              <a:p>
                <a:r>
                  <a:rPr lang="fr-FR" sz="1600" u="sng" dirty="0"/>
                  <a:t>U</a:t>
                </a:r>
                <a:r>
                  <a:rPr lang="fr-FR" sz="1600" baseline="-25000" dirty="0"/>
                  <a:t>20</a:t>
                </a:r>
                <a:r>
                  <a:rPr lang="fr-FR" sz="1600" dirty="0"/>
                  <a:t>= </a:t>
                </a:r>
                <a:r>
                  <a:rPr lang="fr-FR" sz="1600" u="sng" dirty="0"/>
                  <a:t>E</a:t>
                </a:r>
                <a:r>
                  <a:rPr lang="fr-FR" sz="1600" baseline="-25000" dirty="0"/>
                  <a:t>20</a:t>
                </a:r>
              </a:p>
            </p:txBody>
          </p:sp>
        </p:grpSp>
        <p:sp>
          <p:nvSpPr>
            <p:cNvPr id="37" name="Line 31">
              <a:extLst>
                <a:ext uri="{FF2B5EF4-FFF2-40B4-BE49-F238E27FC236}">
                  <a16:creationId xmlns:a16="http://schemas.microsoft.com/office/drawing/2014/main" id="{2E3948D6-BAA3-4294-9D32-1713702C7F38}"/>
                </a:ext>
              </a:extLst>
            </p:cNvPr>
            <p:cNvSpPr>
              <a:spLocks noChangeShapeType="1"/>
            </p:cNvSpPr>
            <p:nvPr/>
          </p:nvSpPr>
          <p:spPr bwMode="auto">
            <a:xfrm>
              <a:off x="5213577" y="4022111"/>
              <a:ext cx="0" cy="1439862"/>
            </a:xfrm>
            <a:prstGeom prst="line">
              <a:avLst/>
            </a:prstGeom>
            <a:noFill/>
            <a:ln w="9525">
              <a:solidFill>
                <a:schemeClr val="tx1"/>
              </a:solidFill>
              <a:round/>
              <a:headEnd/>
              <a:tailEnd type="triangle" w="med" len="med"/>
            </a:ln>
          </p:spPr>
          <p:txBody>
            <a:bodyPr/>
            <a:lstStyle/>
            <a:p>
              <a:endParaRPr lang="fr-FR"/>
            </a:p>
          </p:txBody>
        </p:sp>
        <p:sp>
          <p:nvSpPr>
            <p:cNvPr id="38" name="Text Box 34">
              <a:extLst>
                <a:ext uri="{FF2B5EF4-FFF2-40B4-BE49-F238E27FC236}">
                  <a16:creationId xmlns:a16="http://schemas.microsoft.com/office/drawing/2014/main" id="{72D08A7D-C10C-499F-A13E-D5C09FED18B2}"/>
                </a:ext>
              </a:extLst>
            </p:cNvPr>
            <p:cNvSpPr txBox="1">
              <a:spLocks noChangeArrowheads="1"/>
            </p:cNvSpPr>
            <p:nvPr/>
          </p:nvSpPr>
          <p:spPr bwMode="auto">
            <a:xfrm>
              <a:off x="4608266" y="5085657"/>
              <a:ext cx="534988" cy="366713"/>
            </a:xfrm>
            <a:prstGeom prst="rect">
              <a:avLst/>
            </a:prstGeom>
            <a:noFill/>
            <a:ln w="9525">
              <a:noFill/>
              <a:miter lim="800000"/>
              <a:headEnd/>
              <a:tailEnd/>
            </a:ln>
          </p:spPr>
          <p:txBody>
            <a:bodyPr wrap="none">
              <a:spAutoFit/>
            </a:bodyPr>
            <a:lstStyle/>
            <a:p>
              <a:r>
                <a:rPr lang="el-GR" u="sng" dirty="0"/>
                <a:t>Φ</a:t>
              </a:r>
              <a:r>
                <a:rPr lang="fr-FR" baseline="-25000" dirty="0"/>
                <a:t>10</a:t>
              </a:r>
            </a:p>
          </p:txBody>
        </p:sp>
      </p:grpSp>
      <p:grpSp>
        <p:nvGrpSpPr>
          <p:cNvPr id="62" name="Group 61">
            <a:extLst>
              <a:ext uri="{FF2B5EF4-FFF2-40B4-BE49-F238E27FC236}">
                <a16:creationId xmlns:a16="http://schemas.microsoft.com/office/drawing/2014/main" id="{E0469AD7-FAB1-4E40-9246-2E7368D059BD}"/>
              </a:ext>
            </a:extLst>
          </p:cNvPr>
          <p:cNvGrpSpPr/>
          <p:nvPr/>
        </p:nvGrpSpPr>
        <p:grpSpPr>
          <a:xfrm>
            <a:off x="4705225" y="3140968"/>
            <a:ext cx="4259263" cy="1814512"/>
            <a:chOff x="4643190" y="3140968"/>
            <a:chExt cx="4259263" cy="1814512"/>
          </a:xfrm>
        </p:grpSpPr>
        <p:sp>
          <p:nvSpPr>
            <p:cNvPr id="63" name="Text Box 15">
              <a:extLst>
                <a:ext uri="{FF2B5EF4-FFF2-40B4-BE49-F238E27FC236}">
                  <a16:creationId xmlns:a16="http://schemas.microsoft.com/office/drawing/2014/main" id="{9CBF3522-396F-4D7D-A8A1-19752F3ABB4D}"/>
                </a:ext>
              </a:extLst>
            </p:cNvPr>
            <p:cNvSpPr txBox="1">
              <a:spLocks noChangeArrowheads="1"/>
            </p:cNvSpPr>
            <p:nvPr/>
          </p:nvSpPr>
          <p:spPr bwMode="auto">
            <a:xfrm>
              <a:off x="6313240" y="3671193"/>
              <a:ext cx="504825" cy="366712"/>
            </a:xfrm>
            <a:prstGeom prst="rect">
              <a:avLst/>
            </a:prstGeom>
            <a:noFill/>
            <a:ln w="9525">
              <a:noFill/>
              <a:miter lim="800000"/>
              <a:headEnd/>
              <a:tailEnd/>
            </a:ln>
          </p:spPr>
          <p:txBody>
            <a:bodyPr wrap="none">
              <a:spAutoFit/>
            </a:bodyPr>
            <a:lstStyle/>
            <a:p>
              <a:r>
                <a:rPr lang="fr-FR" u="sng" dirty="0"/>
                <a:t>E</a:t>
              </a:r>
              <a:r>
                <a:rPr lang="fr-FR" baseline="-25000" dirty="0"/>
                <a:t>10</a:t>
              </a:r>
            </a:p>
          </p:txBody>
        </p:sp>
        <p:sp>
          <p:nvSpPr>
            <p:cNvPr id="64" name="Text Box 16">
              <a:extLst>
                <a:ext uri="{FF2B5EF4-FFF2-40B4-BE49-F238E27FC236}">
                  <a16:creationId xmlns:a16="http://schemas.microsoft.com/office/drawing/2014/main" id="{83A9B1E9-61F0-4110-A01C-036684F340DB}"/>
                </a:ext>
              </a:extLst>
            </p:cNvPr>
            <p:cNvSpPr txBox="1">
              <a:spLocks noChangeArrowheads="1"/>
            </p:cNvSpPr>
            <p:nvPr/>
          </p:nvSpPr>
          <p:spPr bwMode="auto">
            <a:xfrm>
              <a:off x="5903665" y="3977580"/>
              <a:ext cx="500063" cy="366712"/>
            </a:xfrm>
            <a:prstGeom prst="rect">
              <a:avLst/>
            </a:prstGeom>
            <a:noFill/>
            <a:ln w="9525">
              <a:noFill/>
              <a:miter lim="800000"/>
              <a:headEnd/>
              <a:tailEnd/>
            </a:ln>
          </p:spPr>
          <p:txBody>
            <a:bodyPr wrap="none">
              <a:spAutoFit/>
            </a:bodyPr>
            <a:lstStyle/>
            <a:p>
              <a:r>
                <a:rPr lang="fr-FR" u="sng" dirty="0"/>
                <a:t>I</a:t>
              </a:r>
              <a:r>
                <a:rPr lang="fr-FR" baseline="-25000" dirty="0"/>
                <a:t>10a</a:t>
              </a:r>
            </a:p>
          </p:txBody>
        </p:sp>
        <p:sp>
          <p:nvSpPr>
            <p:cNvPr id="65" name="Line 18">
              <a:extLst>
                <a:ext uri="{FF2B5EF4-FFF2-40B4-BE49-F238E27FC236}">
                  <a16:creationId xmlns:a16="http://schemas.microsoft.com/office/drawing/2014/main" id="{8856EFB5-E447-4BF7-895D-F9C30E70A201}"/>
                </a:ext>
              </a:extLst>
            </p:cNvPr>
            <p:cNvSpPr>
              <a:spLocks noChangeShapeType="1"/>
            </p:cNvSpPr>
            <p:nvPr/>
          </p:nvSpPr>
          <p:spPr bwMode="auto">
            <a:xfrm>
              <a:off x="5148015" y="4012505"/>
              <a:ext cx="792163" cy="792162"/>
            </a:xfrm>
            <a:prstGeom prst="line">
              <a:avLst/>
            </a:prstGeom>
            <a:noFill/>
            <a:ln w="9525">
              <a:solidFill>
                <a:schemeClr val="tx1"/>
              </a:solidFill>
              <a:round/>
              <a:headEnd/>
              <a:tailEnd type="triangle" w="med" len="med"/>
            </a:ln>
          </p:spPr>
          <p:txBody>
            <a:bodyPr/>
            <a:lstStyle/>
            <a:p>
              <a:endParaRPr lang="fr-FR"/>
            </a:p>
          </p:txBody>
        </p:sp>
        <p:sp>
          <p:nvSpPr>
            <p:cNvPr id="66" name="Text Box 22">
              <a:extLst>
                <a:ext uri="{FF2B5EF4-FFF2-40B4-BE49-F238E27FC236}">
                  <a16:creationId xmlns:a16="http://schemas.microsoft.com/office/drawing/2014/main" id="{630BD1EA-5ABE-4EFC-B06F-9DC829D1CED4}"/>
                </a:ext>
              </a:extLst>
            </p:cNvPr>
            <p:cNvSpPr txBox="1">
              <a:spLocks noChangeArrowheads="1"/>
            </p:cNvSpPr>
            <p:nvPr/>
          </p:nvSpPr>
          <p:spPr bwMode="auto">
            <a:xfrm>
              <a:off x="5867152" y="4588768"/>
              <a:ext cx="415925" cy="366712"/>
            </a:xfrm>
            <a:prstGeom prst="rect">
              <a:avLst/>
            </a:prstGeom>
            <a:noFill/>
            <a:ln w="9525">
              <a:noFill/>
              <a:miter lim="800000"/>
              <a:headEnd/>
              <a:tailEnd/>
            </a:ln>
          </p:spPr>
          <p:txBody>
            <a:bodyPr wrap="none">
              <a:spAutoFit/>
            </a:bodyPr>
            <a:lstStyle/>
            <a:p>
              <a:r>
                <a:rPr lang="fr-FR" u="sng"/>
                <a:t>I</a:t>
              </a:r>
              <a:r>
                <a:rPr lang="fr-FR" baseline="-25000"/>
                <a:t>10</a:t>
              </a:r>
            </a:p>
          </p:txBody>
        </p:sp>
        <p:sp>
          <p:nvSpPr>
            <p:cNvPr id="67" name="Text Box 25">
              <a:extLst>
                <a:ext uri="{FF2B5EF4-FFF2-40B4-BE49-F238E27FC236}">
                  <a16:creationId xmlns:a16="http://schemas.microsoft.com/office/drawing/2014/main" id="{5AB91511-D5AA-414B-A0D2-62D51B81DA5B}"/>
                </a:ext>
              </a:extLst>
            </p:cNvPr>
            <p:cNvSpPr txBox="1">
              <a:spLocks noChangeArrowheads="1"/>
            </p:cNvSpPr>
            <p:nvPr/>
          </p:nvSpPr>
          <p:spPr bwMode="auto">
            <a:xfrm>
              <a:off x="5363915" y="3939480"/>
              <a:ext cx="500063" cy="366712"/>
            </a:xfrm>
            <a:prstGeom prst="rect">
              <a:avLst/>
            </a:prstGeom>
            <a:noFill/>
            <a:ln w="9525">
              <a:noFill/>
              <a:miter lim="800000"/>
              <a:headEnd/>
              <a:tailEnd/>
            </a:ln>
          </p:spPr>
          <p:txBody>
            <a:bodyPr wrap="none">
              <a:spAutoFit/>
            </a:bodyPr>
            <a:lstStyle/>
            <a:p>
              <a:r>
                <a:rPr lang="el-GR"/>
                <a:t>φ</a:t>
              </a:r>
              <a:r>
                <a:rPr lang="fr-FR" baseline="-25000"/>
                <a:t>10</a:t>
              </a:r>
            </a:p>
          </p:txBody>
        </p:sp>
        <p:sp>
          <p:nvSpPr>
            <p:cNvPr id="68" name="Text Box 26">
              <a:extLst>
                <a:ext uri="{FF2B5EF4-FFF2-40B4-BE49-F238E27FC236}">
                  <a16:creationId xmlns:a16="http://schemas.microsoft.com/office/drawing/2014/main" id="{8168BA8E-1126-4B58-9448-1E34F8A84712}"/>
                </a:ext>
              </a:extLst>
            </p:cNvPr>
            <p:cNvSpPr txBox="1">
              <a:spLocks noChangeArrowheads="1"/>
            </p:cNvSpPr>
            <p:nvPr/>
          </p:nvSpPr>
          <p:spPr bwMode="auto">
            <a:xfrm>
              <a:off x="5252790" y="4299843"/>
              <a:ext cx="315913" cy="366712"/>
            </a:xfrm>
            <a:prstGeom prst="rect">
              <a:avLst/>
            </a:prstGeom>
            <a:noFill/>
            <a:ln w="9525">
              <a:noFill/>
              <a:miter lim="800000"/>
              <a:headEnd/>
              <a:tailEnd/>
            </a:ln>
          </p:spPr>
          <p:txBody>
            <a:bodyPr wrap="none">
              <a:spAutoFit/>
            </a:bodyPr>
            <a:lstStyle/>
            <a:p>
              <a:r>
                <a:rPr lang="el-GR"/>
                <a:t>α</a:t>
              </a:r>
              <a:endParaRPr lang="fr-FR" baseline="-25000"/>
            </a:p>
          </p:txBody>
        </p:sp>
        <p:sp>
          <p:nvSpPr>
            <p:cNvPr id="70" name="Line 28">
              <a:extLst>
                <a:ext uri="{FF2B5EF4-FFF2-40B4-BE49-F238E27FC236}">
                  <a16:creationId xmlns:a16="http://schemas.microsoft.com/office/drawing/2014/main" id="{90CDDF75-BE66-4F1C-9903-27C59F9CC53E}"/>
                </a:ext>
              </a:extLst>
            </p:cNvPr>
            <p:cNvSpPr>
              <a:spLocks noChangeShapeType="1"/>
            </p:cNvSpPr>
            <p:nvPr/>
          </p:nvSpPr>
          <p:spPr bwMode="auto">
            <a:xfrm flipV="1">
              <a:off x="7091115" y="3507680"/>
              <a:ext cx="1081088" cy="863600"/>
            </a:xfrm>
            <a:prstGeom prst="line">
              <a:avLst/>
            </a:prstGeom>
            <a:noFill/>
            <a:ln w="9525">
              <a:solidFill>
                <a:schemeClr val="tx1"/>
              </a:solidFill>
              <a:round/>
              <a:headEnd/>
              <a:tailEnd type="triangle" w="med" len="med"/>
            </a:ln>
          </p:spPr>
          <p:txBody>
            <a:bodyPr/>
            <a:lstStyle/>
            <a:p>
              <a:endParaRPr lang="fr-FR"/>
            </a:p>
          </p:txBody>
        </p:sp>
        <p:sp>
          <p:nvSpPr>
            <p:cNvPr id="71" name="Line 29">
              <a:extLst>
                <a:ext uri="{FF2B5EF4-FFF2-40B4-BE49-F238E27FC236}">
                  <a16:creationId xmlns:a16="http://schemas.microsoft.com/office/drawing/2014/main" id="{D4292EFA-ED95-44D6-ADD1-7AD84CAC4F2A}"/>
                </a:ext>
              </a:extLst>
            </p:cNvPr>
            <p:cNvSpPr>
              <a:spLocks noChangeShapeType="1"/>
            </p:cNvSpPr>
            <p:nvPr/>
          </p:nvSpPr>
          <p:spPr bwMode="auto">
            <a:xfrm flipV="1">
              <a:off x="5148015" y="3501330"/>
              <a:ext cx="3024188" cy="504825"/>
            </a:xfrm>
            <a:prstGeom prst="line">
              <a:avLst/>
            </a:prstGeom>
            <a:noFill/>
            <a:ln w="9525">
              <a:solidFill>
                <a:schemeClr val="tx1"/>
              </a:solidFill>
              <a:round/>
              <a:headEnd/>
              <a:tailEnd type="triangle" w="med" len="med"/>
            </a:ln>
          </p:spPr>
          <p:txBody>
            <a:bodyPr/>
            <a:lstStyle/>
            <a:p>
              <a:endParaRPr lang="fr-FR" dirty="0"/>
            </a:p>
          </p:txBody>
        </p:sp>
        <p:sp>
          <p:nvSpPr>
            <p:cNvPr id="72" name="Line 13">
              <a:extLst>
                <a:ext uri="{FF2B5EF4-FFF2-40B4-BE49-F238E27FC236}">
                  <a16:creationId xmlns:a16="http://schemas.microsoft.com/office/drawing/2014/main" id="{9F2A6B2C-5A27-413A-A3BC-7C808180555B}"/>
                </a:ext>
              </a:extLst>
            </p:cNvPr>
            <p:cNvSpPr>
              <a:spLocks noChangeShapeType="1"/>
            </p:cNvSpPr>
            <p:nvPr/>
          </p:nvSpPr>
          <p:spPr bwMode="auto">
            <a:xfrm>
              <a:off x="5181352" y="4010918"/>
              <a:ext cx="1584325" cy="0"/>
            </a:xfrm>
            <a:prstGeom prst="line">
              <a:avLst/>
            </a:prstGeom>
            <a:noFill/>
            <a:ln w="9525">
              <a:solidFill>
                <a:schemeClr val="tx1"/>
              </a:solidFill>
              <a:round/>
              <a:headEnd/>
              <a:tailEnd type="triangle" w="med" len="med"/>
            </a:ln>
          </p:spPr>
          <p:txBody>
            <a:bodyPr/>
            <a:lstStyle/>
            <a:p>
              <a:endParaRPr lang="fr-FR"/>
            </a:p>
          </p:txBody>
        </p:sp>
        <p:sp>
          <p:nvSpPr>
            <p:cNvPr id="73" name="Line 14">
              <a:extLst>
                <a:ext uri="{FF2B5EF4-FFF2-40B4-BE49-F238E27FC236}">
                  <a16:creationId xmlns:a16="http://schemas.microsoft.com/office/drawing/2014/main" id="{A4C793B1-C17C-4E22-B6DC-8312A5805DB6}"/>
                </a:ext>
              </a:extLst>
            </p:cNvPr>
            <p:cNvSpPr>
              <a:spLocks noChangeShapeType="1"/>
            </p:cNvSpPr>
            <p:nvPr/>
          </p:nvSpPr>
          <p:spPr bwMode="auto">
            <a:xfrm>
              <a:off x="5148015" y="4012505"/>
              <a:ext cx="0" cy="792162"/>
            </a:xfrm>
            <a:prstGeom prst="line">
              <a:avLst/>
            </a:prstGeom>
            <a:noFill/>
            <a:ln w="9525">
              <a:solidFill>
                <a:schemeClr val="tx1"/>
              </a:solidFill>
              <a:round/>
              <a:headEnd/>
              <a:tailEnd type="triangle" w="med" len="med"/>
            </a:ln>
          </p:spPr>
          <p:txBody>
            <a:bodyPr/>
            <a:lstStyle/>
            <a:p>
              <a:endParaRPr lang="fr-FR"/>
            </a:p>
          </p:txBody>
        </p:sp>
        <p:sp>
          <p:nvSpPr>
            <p:cNvPr id="74" name="Text Box 17">
              <a:extLst>
                <a:ext uri="{FF2B5EF4-FFF2-40B4-BE49-F238E27FC236}">
                  <a16:creationId xmlns:a16="http://schemas.microsoft.com/office/drawing/2014/main" id="{B147E4D1-3571-4BFA-8E71-A5CB989B7A55}"/>
                </a:ext>
              </a:extLst>
            </p:cNvPr>
            <p:cNvSpPr txBox="1">
              <a:spLocks noChangeArrowheads="1"/>
            </p:cNvSpPr>
            <p:nvPr/>
          </p:nvSpPr>
          <p:spPr bwMode="auto">
            <a:xfrm>
              <a:off x="4643190" y="4509393"/>
              <a:ext cx="466725" cy="366712"/>
            </a:xfrm>
            <a:prstGeom prst="rect">
              <a:avLst/>
            </a:prstGeom>
            <a:noFill/>
            <a:ln w="9525">
              <a:noFill/>
              <a:miter lim="800000"/>
              <a:headEnd/>
              <a:tailEnd/>
            </a:ln>
          </p:spPr>
          <p:txBody>
            <a:bodyPr wrap="none">
              <a:spAutoFit/>
            </a:bodyPr>
            <a:lstStyle/>
            <a:p>
              <a:r>
                <a:rPr lang="fr-FR" u="sng"/>
                <a:t>I</a:t>
              </a:r>
              <a:r>
                <a:rPr lang="fr-FR" baseline="-25000"/>
                <a:t>10r</a:t>
              </a:r>
            </a:p>
          </p:txBody>
        </p:sp>
        <p:sp>
          <p:nvSpPr>
            <p:cNvPr id="75" name="Line 20">
              <a:extLst>
                <a:ext uri="{FF2B5EF4-FFF2-40B4-BE49-F238E27FC236}">
                  <a16:creationId xmlns:a16="http://schemas.microsoft.com/office/drawing/2014/main" id="{9BB5BF4D-27D4-4450-85D2-572EA96D51FD}"/>
                </a:ext>
              </a:extLst>
            </p:cNvPr>
            <p:cNvSpPr>
              <a:spLocks noChangeShapeType="1"/>
            </p:cNvSpPr>
            <p:nvPr/>
          </p:nvSpPr>
          <p:spPr bwMode="auto">
            <a:xfrm>
              <a:off x="5940177" y="4012505"/>
              <a:ext cx="0" cy="792162"/>
            </a:xfrm>
            <a:prstGeom prst="line">
              <a:avLst/>
            </a:prstGeom>
            <a:noFill/>
            <a:ln w="9525">
              <a:solidFill>
                <a:schemeClr val="tx1"/>
              </a:solidFill>
              <a:prstDash val="dash"/>
              <a:round/>
              <a:headEnd/>
              <a:tailEnd/>
            </a:ln>
          </p:spPr>
          <p:txBody>
            <a:bodyPr/>
            <a:lstStyle/>
            <a:p>
              <a:endParaRPr lang="fr-FR"/>
            </a:p>
          </p:txBody>
        </p:sp>
        <p:sp>
          <p:nvSpPr>
            <p:cNvPr id="76" name="Freeform 23">
              <a:extLst>
                <a:ext uri="{FF2B5EF4-FFF2-40B4-BE49-F238E27FC236}">
                  <a16:creationId xmlns:a16="http://schemas.microsoft.com/office/drawing/2014/main" id="{1BC048CB-3B22-4834-9774-F705CFF91992}"/>
                </a:ext>
              </a:extLst>
            </p:cNvPr>
            <p:cNvSpPr>
              <a:spLocks/>
            </p:cNvSpPr>
            <p:nvPr/>
          </p:nvSpPr>
          <p:spPr bwMode="auto">
            <a:xfrm>
              <a:off x="5324227" y="4010918"/>
              <a:ext cx="144463" cy="217487"/>
            </a:xfrm>
            <a:custGeom>
              <a:avLst/>
              <a:gdLst>
                <a:gd name="T0" fmla="*/ 33 w 105"/>
                <a:gd name="T1" fmla="*/ 0 h 160"/>
                <a:gd name="T2" fmla="*/ 33 w 105"/>
                <a:gd name="T3" fmla="*/ 46 h 160"/>
                <a:gd name="T4" fmla="*/ 0 w 105"/>
                <a:gd name="T5" fmla="*/ 46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77" name="Freeform 24">
              <a:extLst>
                <a:ext uri="{FF2B5EF4-FFF2-40B4-BE49-F238E27FC236}">
                  <a16:creationId xmlns:a16="http://schemas.microsoft.com/office/drawing/2014/main" id="{B4C51FBE-0D15-4107-9BB7-AEEFB76F8EC3}"/>
                </a:ext>
              </a:extLst>
            </p:cNvPr>
            <p:cNvSpPr>
              <a:spLocks/>
            </p:cNvSpPr>
            <p:nvPr/>
          </p:nvSpPr>
          <p:spPr bwMode="auto">
            <a:xfrm>
              <a:off x="5168652" y="4249043"/>
              <a:ext cx="215900" cy="215900"/>
            </a:xfrm>
            <a:custGeom>
              <a:avLst/>
              <a:gdLst>
                <a:gd name="T0" fmla="*/ 553 w 105"/>
                <a:gd name="T1" fmla="*/ 0 h 160"/>
                <a:gd name="T2" fmla="*/ 553 w 105"/>
                <a:gd name="T3" fmla="*/ 43 h 160"/>
                <a:gd name="T4" fmla="*/ 0 w 105"/>
                <a:gd name="T5" fmla="*/ 43 h 160"/>
                <a:gd name="T6" fmla="*/ 0 60000 65536"/>
                <a:gd name="T7" fmla="*/ 0 60000 65536"/>
                <a:gd name="T8" fmla="*/ 0 60000 65536"/>
                <a:gd name="T9" fmla="*/ 0 w 105"/>
                <a:gd name="T10" fmla="*/ 0 h 160"/>
                <a:gd name="T11" fmla="*/ 105 w 105"/>
                <a:gd name="T12" fmla="*/ 160 h 160"/>
              </a:gdLst>
              <a:ahLst/>
              <a:cxnLst>
                <a:cxn ang="T6">
                  <a:pos x="T0" y="T1"/>
                </a:cxn>
                <a:cxn ang="T7">
                  <a:pos x="T2" y="T3"/>
                </a:cxn>
                <a:cxn ang="T8">
                  <a:pos x="T4" y="T5"/>
                </a:cxn>
              </a:cxnLst>
              <a:rect l="T9" t="T10" r="T11" b="T12"/>
              <a:pathLst>
                <a:path w="105" h="160">
                  <a:moveTo>
                    <a:pt x="90" y="0"/>
                  </a:moveTo>
                  <a:cubicBezTo>
                    <a:pt x="97" y="57"/>
                    <a:pt x="105" y="114"/>
                    <a:pt x="90" y="137"/>
                  </a:cubicBezTo>
                  <a:cubicBezTo>
                    <a:pt x="75" y="160"/>
                    <a:pt x="15" y="137"/>
                    <a:pt x="0" y="137"/>
                  </a:cubicBezTo>
                </a:path>
              </a:pathLst>
            </a:custGeom>
            <a:noFill/>
            <a:ln w="9525">
              <a:solidFill>
                <a:schemeClr val="tx1"/>
              </a:solidFill>
              <a:round/>
              <a:headEnd/>
              <a:tailEnd/>
            </a:ln>
          </p:spPr>
          <p:txBody>
            <a:bodyPr/>
            <a:lstStyle/>
            <a:p>
              <a:endParaRPr lang="fr-FR"/>
            </a:p>
          </p:txBody>
        </p:sp>
        <p:sp>
          <p:nvSpPr>
            <p:cNvPr id="78" name="Line 27">
              <a:extLst>
                <a:ext uri="{FF2B5EF4-FFF2-40B4-BE49-F238E27FC236}">
                  <a16:creationId xmlns:a16="http://schemas.microsoft.com/office/drawing/2014/main" id="{336497B4-5419-4307-BBD6-00F5F05F6E07}"/>
                </a:ext>
              </a:extLst>
            </p:cNvPr>
            <p:cNvSpPr>
              <a:spLocks noChangeShapeType="1"/>
            </p:cNvSpPr>
            <p:nvPr/>
          </p:nvSpPr>
          <p:spPr bwMode="auto">
            <a:xfrm>
              <a:off x="6732340" y="4012505"/>
              <a:ext cx="358775" cy="431800"/>
            </a:xfrm>
            <a:prstGeom prst="line">
              <a:avLst/>
            </a:prstGeom>
            <a:noFill/>
            <a:ln w="9525">
              <a:solidFill>
                <a:schemeClr val="tx1"/>
              </a:solidFill>
              <a:round/>
              <a:headEnd/>
              <a:tailEnd type="triangle" w="med" len="med"/>
            </a:ln>
          </p:spPr>
          <p:txBody>
            <a:bodyPr/>
            <a:lstStyle/>
            <a:p>
              <a:endParaRPr lang="fr-FR"/>
            </a:p>
          </p:txBody>
        </p:sp>
        <p:sp>
          <p:nvSpPr>
            <p:cNvPr id="79" name="Text Box 30">
              <a:extLst>
                <a:ext uri="{FF2B5EF4-FFF2-40B4-BE49-F238E27FC236}">
                  <a16:creationId xmlns:a16="http://schemas.microsoft.com/office/drawing/2014/main" id="{B6E460C0-FDB3-412A-B233-0FE99C3DA5A5}"/>
                </a:ext>
              </a:extLst>
            </p:cNvPr>
            <p:cNvSpPr txBox="1">
              <a:spLocks noChangeArrowheads="1"/>
            </p:cNvSpPr>
            <p:nvPr/>
          </p:nvSpPr>
          <p:spPr bwMode="auto">
            <a:xfrm>
              <a:off x="6675190" y="4228405"/>
              <a:ext cx="576263" cy="366712"/>
            </a:xfrm>
            <a:prstGeom prst="rect">
              <a:avLst/>
            </a:prstGeom>
            <a:noFill/>
            <a:ln w="9525">
              <a:noFill/>
              <a:miter lim="800000"/>
              <a:headEnd/>
              <a:tailEnd/>
            </a:ln>
          </p:spPr>
          <p:txBody>
            <a:bodyPr wrap="none">
              <a:spAutoFit/>
            </a:bodyPr>
            <a:lstStyle/>
            <a:p>
              <a:r>
                <a:rPr lang="fr-FR"/>
                <a:t>r</a:t>
              </a:r>
              <a:r>
                <a:rPr lang="fr-FR" baseline="-25000"/>
                <a:t>1</a:t>
              </a:r>
              <a:r>
                <a:rPr lang="fr-FR" u="sng"/>
                <a:t>I</a:t>
              </a:r>
              <a:r>
                <a:rPr lang="fr-FR" baseline="-25000"/>
                <a:t>10</a:t>
              </a:r>
            </a:p>
          </p:txBody>
        </p:sp>
        <p:sp>
          <p:nvSpPr>
            <p:cNvPr id="80" name="Text Box 37">
              <a:extLst>
                <a:ext uri="{FF2B5EF4-FFF2-40B4-BE49-F238E27FC236}">
                  <a16:creationId xmlns:a16="http://schemas.microsoft.com/office/drawing/2014/main" id="{88E2043C-90FE-4125-B42D-93CC175F828A}"/>
                </a:ext>
              </a:extLst>
            </p:cNvPr>
            <p:cNvSpPr txBox="1">
              <a:spLocks noChangeArrowheads="1"/>
            </p:cNvSpPr>
            <p:nvPr/>
          </p:nvSpPr>
          <p:spPr bwMode="auto">
            <a:xfrm>
              <a:off x="7740402" y="3140968"/>
              <a:ext cx="433388" cy="366712"/>
            </a:xfrm>
            <a:prstGeom prst="rect">
              <a:avLst/>
            </a:prstGeom>
            <a:noFill/>
            <a:ln w="9525">
              <a:noFill/>
              <a:miter lim="800000"/>
              <a:headEnd/>
              <a:tailEnd/>
            </a:ln>
          </p:spPr>
          <p:txBody>
            <a:bodyPr wrap="none">
              <a:spAutoFit/>
            </a:bodyPr>
            <a:lstStyle/>
            <a:p>
              <a:r>
                <a:rPr lang="fr-FR" u="sng"/>
                <a:t>U</a:t>
              </a:r>
              <a:r>
                <a:rPr lang="fr-FR" baseline="-25000"/>
                <a:t>1</a:t>
              </a:r>
            </a:p>
          </p:txBody>
        </p:sp>
        <p:sp>
          <p:nvSpPr>
            <p:cNvPr id="81" name="Rectangle 38">
              <a:extLst>
                <a:ext uri="{FF2B5EF4-FFF2-40B4-BE49-F238E27FC236}">
                  <a16:creationId xmlns:a16="http://schemas.microsoft.com/office/drawing/2014/main" id="{19CC5445-98B5-4FA4-91E9-9134BCC7B425}"/>
                </a:ext>
              </a:extLst>
            </p:cNvPr>
            <p:cNvSpPr>
              <a:spLocks noChangeArrowheads="1"/>
            </p:cNvSpPr>
            <p:nvPr/>
          </p:nvSpPr>
          <p:spPr bwMode="auto">
            <a:xfrm>
              <a:off x="8027740" y="3501330"/>
              <a:ext cx="874713" cy="369887"/>
            </a:xfrm>
            <a:prstGeom prst="rect">
              <a:avLst/>
            </a:prstGeom>
            <a:noFill/>
            <a:ln w="9525">
              <a:noFill/>
              <a:miter lim="800000"/>
              <a:headEnd/>
              <a:tailEnd/>
            </a:ln>
          </p:spPr>
          <p:txBody>
            <a:bodyPr wrap="none">
              <a:spAutoFit/>
            </a:bodyPr>
            <a:lstStyle/>
            <a:p>
              <a:r>
                <a:rPr lang="fr-FR"/>
                <a:t>j</a:t>
              </a:r>
              <a:r>
                <a:rPr lang="it-IT"/>
                <a:t> ℓ</a:t>
              </a:r>
              <a:r>
                <a:rPr lang="fr-FR" baseline="-25000"/>
                <a:t>1</a:t>
              </a:r>
              <a:r>
                <a:rPr lang="el-GR"/>
                <a:t>ω</a:t>
              </a:r>
              <a:r>
                <a:rPr lang="fr-FR" u="sng"/>
                <a:t>I</a:t>
              </a:r>
              <a:r>
                <a:rPr lang="fr-FR" baseline="-25000"/>
                <a:t>10</a:t>
              </a:r>
            </a:p>
          </p:txBody>
        </p:sp>
        <p:sp>
          <p:nvSpPr>
            <p:cNvPr id="82" name="Line 21">
              <a:extLst>
                <a:ext uri="{FF2B5EF4-FFF2-40B4-BE49-F238E27FC236}">
                  <a16:creationId xmlns:a16="http://schemas.microsoft.com/office/drawing/2014/main" id="{97B5FA3A-334A-42B8-9B3B-ECA8F722CEC7}"/>
                </a:ext>
              </a:extLst>
            </p:cNvPr>
            <p:cNvSpPr>
              <a:spLocks noChangeShapeType="1"/>
            </p:cNvSpPr>
            <p:nvPr/>
          </p:nvSpPr>
          <p:spPr bwMode="auto">
            <a:xfrm>
              <a:off x="5148016" y="4804669"/>
              <a:ext cx="719138" cy="0"/>
            </a:xfrm>
            <a:prstGeom prst="line">
              <a:avLst/>
            </a:prstGeom>
            <a:noFill/>
            <a:ln w="9525">
              <a:solidFill>
                <a:schemeClr val="tx1"/>
              </a:solidFill>
              <a:prstDash val="dash"/>
              <a:round/>
              <a:headEnd/>
              <a:tailEnd/>
            </a:ln>
          </p:spPr>
          <p:txBody>
            <a:bodyPr/>
            <a:lstStyle/>
            <a:p>
              <a:endParaRPr lang="fr-FR" dirty="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20</a:t>
            </a:fld>
            <a:endParaRPr lang="fr-FR"/>
          </a:p>
        </p:txBody>
      </p:sp>
    </p:spTree>
    <p:extLst>
      <p:ext uri="{BB962C8B-B14F-4D97-AF65-F5344CB8AC3E}">
        <p14:creationId xmlns:p14="http://schemas.microsoft.com/office/powerpoint/2010/main" val="6997756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452">
                                            <p:txEl>
                                              <p:pRg st="0" end="0"/>
                                            </p:txEl>
                                          </p:spTgt>
                                        </p:tgtEl>
                                        <p:attrNameLst>
                                          <p:attrName>style.visibility</p:attrName>
                                        </p:attrNameLst>
                                      </p:cBhvr>
                                      <p:to>
                                        <p:strVal val="visible"/>
                                      </p:to>
                                    </p:set>
                                    <p:animEffect transition="in" filter="checkerboard(across)">
                                      <p:cBhvr>
                                        <p:cTn id="7" dur="500"/>
                                        <p:tgtEl>
                                          <p:spTgt spid="184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8453"/>
                                        </p:tgtEl>
                                        <p:attrNameLst>
                                          <p:attrName>style.visibility</p:attrName>
                                        </p:attrNameLst>
                                      </p:cBhvr>
                                      <p:to>
                                        <p:strVal val="visible"/>
                                      </p:to>
                                    </p:set>
                                    <p:animEffect transition="in" filter="checkerboard(across)">
                                      <p:cBhvr>
                                        <p:cTn id="12" dur="500"/>
                                        <p:tgtEl>
                                          <p:spTgt spid="1845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3" grpId="0"/>
      <p:bldP spid="1845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grpSp>
        <p:nvGrpSpPr>
          <p:cNvPr id="17428" name="Groupe 192"/>
          <p:cNvGrpSpPr>
            <a:grpSpLocks/>
          </p:cNvGrpSpPr>
          <p:nvPr/>
        </p:nvGrpSpPr>
        <p:grpSpPr bwMode="auto">
          <a:xfrm>
            <a:off x="1547664" y="1772816"/>
            <a:ext cx="5743575" cy="2595562"/>
            <a:chOff x="2357401" y="1390113"/>
            <a:chExt cx="5743612" cy="2596101"/>
          </a:xfrm>
        </p:grpSpPr>
        <p:sp>
          <p:nvSpPr>
            <p:cNvPr id="17431" name="Line 42"/>
            <p:cNvSpPr>
              <a:spLocks noChangeShapeType="1"/>
            </p:cNvSpPr>
            <p:nvPr/>
          </p:nvSpPr>
          <p:spPr bwMode="auto">
            <a:xfrm flipH="1">
              <a:off x="4468813" y="2273300"/>
              <a:ext cx="114300" cy="0"/>
            </a:xfrm>
            <a:prstGeom prst="line">
              <a:avLst/>
            </a:prstGeom>
            <a:noFill/>
            <a:ln w="9525">
              <a:solidFill>
                <a:srgbClr val="000000"/>
              </a:solidFill>
              <a:round/>
              <a:headEnd/>
              <a:tailEnd type="stealth" w="med" len="med"/>
            </a:ln>
          </p:spPr>
          <p:txBody>
            <a:bodyPr/>
            <a:lstStyle/>
            <a:p>
              <a:endParaRPr lang="fr-FR"/>
            </a:p>
          </p:txBody>
        </p:sp>
        <p:sp>
          <p:nvSpPr>
            <p:cNvPr id="17432" name="Text Box 43"/>
            <p:cNvSpPr txBox="1">
              <a:spLocks noChangeArrowheads="1"/>
            </p:cNvSpPr>
            <p:nvPr/>
          </p:nvSpPr>
          <p:spPr bwMode="auto">
            <a:xfrm>
              <a:off x="3649125" y="1390113"/>
              <a:ext cx="741345" cy="342900"/>
            </a:xfrm>
            <a:prstGeom prst="rect">
              <a:avLst/>
            </a:prstGeom>
            <a:solidFill>
              <a:srgbClr val="FFFFFF"/>
            </a:solidFill>
            <a:ln w="9525">
              <a:noFill/>
              <a:miter lim="800000"/>
              <a:headEnd/>
              <a:tailEnd/>
            </a:ln>
          </p:spPr>
          <p:txBody>
            <a:bodyPr/>
            <a:lstStyle/>
            <a:p>
              <a:r>
                <a:rPr lang="fr-FR" sz="1400" i="1"/>
                <a:t>j </a:t>
              </a:r>
              <a:r>
                <a:rPr lang="it-IT" sz="1400"/>
                <a:t>ℓ</a:t>
              </a:r>
              <a:r>
                <a:rPr lang="fr-FR" sz="1400" i="1" baseline="-25000"/>
                <a:t>1 </a:t>
              </a:r>
              <a:r>
                <a:rPr lang="el-GR" sz="1400" i="1"/>
                <a:t>ω</a:t>
              </a:r>
              <a:endParaRPr lang="fr-FR" sz="1400"/>
            </a:p>
          </p:txBody>
        </p:sp>
        <p:sp>
          <p:nvSpPr>
            <p:cNvPr id="17433" name="Text Box 44"/>
            <p:cNvSpPr txBox="1">
              <a:spLocks noChangeArrowheads="1"/>
            </p:cNvSpPr>
            <p:nvPr/>
          </p:nvSpPr>
          <p:spPr bwMode="auto">
            <a:xfrm>
              <a:off x="3138488" y="1428213"/>
              <a:ext cx="330200" cy="342900"/>
            </a:xfrm>
            <a:prstGeom prst="rect">
              <a:avLst/>
            </a:prstGeom>
            <a:solidFill>
              <a:srgbClr val="FFFFFF"/>
            </a:solidFill>
            <a:ln w="9525">
              <a:noFill/>
              <a:miter lim="800000"/>
              <a:headEnd/>
              <a:tailEnd/>
            </a:ln>
          </p:spPr>
          <p:txBody>
            <a:bodyPr/>
            <a:lstStyle/>
            <a:p>
              <a:r>
                <a:rPr lang="fr-FR" sz="1400" i="1"/>
                <a:t>r</a:t>
              </a:r>
              <a:r>
                <a:rPr lang="fr-FR" sz="1400" i="1" baseline="-25000"/>
                <a:t>1</a:t>
              </a:r>
              <a:endParaRPr lang="fr-FR" sz="1400"/>
            </a:p>
          </p:txBody>
        </p:sp>
        <p:sp>
          <p:nvSpPr>
            <p:cNvPr id="17434" name="Line 45"/>
            <p:cNvSpPr>
              <a:spLocks noChangeShapeType="1"/>
            </p:cNvSpPr>
            <p:nvPr/>
          </p:nvSpPr>
          <p:spPr bwMode="auto">
            <a:xfrm>
              <a:off x="2805113" y="1828800"/>
              <a:ext cx="114300" cy="0"/>
            </a:xfrm>
            <a:prstGeom prst="line">
              <a:avLst/>
            </a:prstGeom>
            <a:noFill/>
            <a:ln w="9525">
              <a:solidFill>
                <a:srgbClr val="000000"/>
              </a:solidFill>
              <a:round/>
              <a:headEnd/>
              <a:tailEnd type="stealth" w="med" len="med"/>
            </a:ln>
          </p:spPr>
          <p:txBody>
            <a:bodyPr/>
            <a:lstStyle/>
            <a:p>
              <a:endParaRPr lang="fr-FR"/>
            </a:p>
          </p:txBody>
        </p:sp>
        <p:grpSp>
          <p:nvGrpSpPr>
            <p:cNvPr id="17435" name="Group 46"/>
            <p:cNvGrpSpPr>
              <a:grpSpLocks/>
            </p:cNvGrpSpPr>
            <p:nvPr/>
          </p:nvGrpSpPr>
          <p:grpSpPr bwMode="auto">
            <a:xfrm rot="21434693" flipV="1">
              <a:off x="3579813" y="1654175"/>
              <a:ext cx="685800" cy="184150"/>
              <a:chOff x="9037" y="8192"/>
              <a:chExt cx="1081" cy="292"/>
            </a:xfrm>
          </p:grpSpPr>
          <p:grpSp>
            <p:nvGrpSpPr>
              <p:cNvPr id="17581" name="Group 47"/>
              <p:cNvGrpSpPr>
                <a:grpSpLocks/>
              </p:cNvGrpSpPr>
              <p:nvPr/>
            </p:nvGrpSpPr>
            <p:grpSpPr bwMode="auto">
              <a:xfrm rot="-40404">
                <a:off x="9185" y="8235"/>
                <a:ext cx="203" cy="249"/>
                <a:chOff x="4297" y="9376"/>
                <a:chExt cx="1220" cy="2462"/>
              </a:xfrm>
            </p:grpSpPr>
            <p:sp>
              <p:nvSpPr>
                <p:cNvPr id="17593" name="Arc 4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4" name="Arc 4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2" name="Group 50"/>
              <p:cNvGrpSpPr>
                <a:grpSpLocks/>
              </p:cNvGrpSpPr>
              <p:nvPr/>
            </p:nvGrpSpPr>
            <p:grpSpPr bwMode="auto">
              <a:xfrm rot="-40404">
                <a:off x="9384" y="8225"/>
                <a:ext cx="205" cy="249"/>
                <a:chOff x="4297" y="9376"/>
                <a:chExt cx="1220" cy="2462"/>
              </a:xfrm>
            </p:grpSpPr>
            <p:sp>
              <p:nvSpPr>
                <p:cNvPr id="17591" name="Arc 5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2" name="Arc 5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3" name="Group 53"/>
              <p:cNvGrpSpPr>
                <a:grpSpLocks/>
              </p:cNvGrpSpPr>
              <p:nvPr/>
            </p:nvGrpSpPr>
            <p:grpSpPr bwMode="auto">
              <a:xfrm rot="-40404">
                <a:off x="9572" y="8209"/>
                <a:ext cx="205" cy="249"/>
                <a:chOff x="4297" y="9376"/>
                <a:chExt cx="1220" cy="2462"/>
              </a:xfrm>
            </p:grpSpPr>
            <p:sp>
              <p:nvSpPr>
                <p:cNvPr id="17589" name="Arc 5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0" name="Arc 5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4" name="Group 56"/>
              <p:cNvGrpSpPr>
                <a:grpSpLocks/>
              </p:cNvGrpSpPr>
              <p:nvPr/>
            </p:nvGrpSpPr>
            <p:grpSpPr bwMode="auto">
              <a:xfrm rot="-40404">
                <a:off x="9751" y="8192"/>
                <a:ext cx="203" cy="249"/>
                <a:chOff x="4297" y="9376"/>
                <a:chExt cx="1220" cy="2462"/>
              </a:xfrm>
            </p:grpSpPr>
            <p:sp>
              <p:nvSpPr>
                <p:cNvPr id="17587" name="Arc 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88" name="Arc 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17585" name="Line 5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17586" name="Line 6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17436" name="Group 61"/>
            <p:cNvGrpSpPr>
              <a:grpSpLocks/>
            </p:cNvGrpSpPr>
            <p:nvPr/>
          </p:nvGrpSpPr>
          <p:grpSpPr bwMode="auto">
            <a:xfrm rot="10800000">
              <a:off x="2889250" y="1714500"/>
              <a:ext cx="700088" cy="114300"/>
              <a:chOff x="1796" y="5577"/>
              <a:chExt cx="1102" cy="180"/>
            </a:xfrm>
          </p:grpSpPr>
          <p:grpSp>
            <p:nvGrpSpPr>
              <p:cNvPr id="17562" name="Group 62"/>
              <p:cNvGrpSpPr>
                <a:grpSpLocks/>
              </p:cNvGrpSpPr>
              <p:nvPr/>
            </p:nvGrpSpPr>
            <p:grpSpPr bwMode="auto">
              <a:xfrm>
                <a:off x="1796" y="5577"/>
                <a:ext cx="722" cy="180"/>
                <a:chOff x="1876" y="5577"/>
                <a:chExt cx="722" cy="180"/>
              </a:xfrm>
            </p:grpSpPr>
            <p:grpSp>
              <p:nvGrpSpPr>
                <p:cNvPr id="17564" name="Group 63"/>
                <p:cNvGrpSpPr>
                  <a:grpSpLocks/>
                </p:cNvGrpSpPr>
                <p:nvPr/>
              </p:nvGrpSpPr>
              <p:grpSpPr bwMode="auto">
                <a:xfrm rot="10739694">
                  <a:off x="2058" y="5577"/>
                  <a:ext cx="540" cy="180"/>
                  <a:chOff x="8257" y="9157"/>
                  <a:chExt cx="1800" cy="180"/>
                </a:xfrm>
              </p:grpSpPr>
              <p:grpSp>
                <p:nvGrpSpPr>
                  <p:cNvPr id="17566" name="Group 64"/>
                  <p:cNvGrpSpPr>
                    <a:grpSpLocks/>
                  </p:cNvGrpSpPr>
                  <p:nvPr/>
                </p:nvGrpSpPr>
                <p:grpSpPr bwMode="auto">
                  <a:xfrm>
                    <a:off x="8617" y="9157"/>
                    <a:ext cx="360" cy="180"/>
                    <a:chOff x="8617" y="9157"/>
                    <a:chExt cx="360" cy="180"/>
                  </a:xfrm>
                </p:grpSpPr>
                <p:sp>
                  <p:nvSpPr>
                    <p:cNvPr id="17579" name="Line 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80" name="Line 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7" name="Group 67"/>
                  <p:cNvGrpSpPr>
                    <a:grpSpLocks/>
                  </p:cNvGrpSpPr>
                  <p:nvPr/>
                </p:nvGrpSpPr>
                <p:grpSpPr bwMode="auto">
                  <a:xfrm>
                    <a:off x="8977" y="9157"/>
                    <a:ext cx="360" cy="180"/>
                    <a:chOff x="8617" y="9157"/>
                    <a:chExt cx="360" cy="180"/>
                  </a:xfrm>
                </p:grpSpPr>
                <p:sp>
                  <p:nvSpPr>
                    <p:cNvPr id="17577" name="Line 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8" name="Line 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8" name="Group 70"/>
                  <p:cNvGrpSpPr>
                    <a:grpSpLocks/>
                  </p:cNvGrpSpPr>
                  <p:nvPr/>
                </p:nvGrpSpPr>
                <p:grpSpPr bwMode="auto">
                  <a:xfrm>
                    <a:off x="9337" y="9157"/>
                    <a:ext cx="360" cy="180"/>
                    <a:chOff x="8617" y="9157"/>
                    <a:chExt cx="360" cy="180"/>
                  </a:xfrm>
                </p:grpSpPr>
                <p:sp>
                  <p:nvSpPr>
                    <p:cNvPr id="17575" name="Line 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6" name="Line 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9" name="Group 73"/>
                  <p:cNvGrpSpPr>
                    <a:grpSpLocks/>
                  </p:cNvGrpSpPr>
                  <p:nvPr/>
                </p:nvGrpSpPr>
                <p:grpSpPr bwMode="auto">
                  <a:xfrm>
                    <a:off x="9697" y="9157"/>
                    <a:ext cx="360" cy="180"/>
                    <a:chOff x="8617" y="9157"/>
                    <a:chExt cx="360" cy="180"/>
                  </a:xfrm>
                </p:grpSpPr>
                <p:sp>
                  <p:nvSpPr>
                    <p:cNvPr id="17573" name="Line 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4" name="Line 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70" name="Group 76"/>
                  <p:cNvGrpSpPr>
                    <a:grpSpLocks/>
                  </p:cNvGrpSpPr>
                  <p:nvPr/>
                </p:nvGrpSpPr>
                <p:grpSpPr bwMode="auto">
                  <a:xfrm>
                    <a:off x="8257" y="9157"/>
                    <a:ext cx="360" cy="180"/>
                    <a:chOff x="8617" y="9157"/>
                    <a:chExt cx="360" cy="180"/>
                  </a:xfrm>
                </p:grpSpPr>
                <p:sp>
                  <p:nvSpPr>
                    <p:cNvPr id="17571" name="Line 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2" name="Line 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565" name="Line 7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17563" name="Line 8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17437" name="Line 81"/>
            <p:cNvSpPr>
              <a:spLocks noChangeShapeType="1"/>
            </p:cNvSpPr>
            <p:nvPr/>
          </p:nvSpPr>
          <p:spPr bwMode="auto">
            <a:xfrm>
              <a:off x="4278531" y="1813336"/>
              <a:ext cx="1485900" cy="0"/>
            </a:xfrm>
            <a:prstGeom prst="line">
              <a:avLst/>
            </a:prstGeom>
            <a:noFill/>
            <a:ln w="9525">
              <a:solidFill>
                <a:srgbClr val="000000"/>
              </a:solidFill>
              <a:round/>
              <a:headEnd/>
              <a:tailEnd/>
            </a:ln>
          </p:spPr>
          <p:txBody>
            <a:bodyPr/>
            <a:lstStyle/>
            <a:p>
              <a:endParaRPr lang="fr-FR"/>
            </a:p>
          </p:txBody>
        </p:sp>
        <p:sp>
          <p:nvSpPr>
            <p:cNvPr id="17438" name="Line 82"/>
            <p:cNvSpPr>
              <a:spLocks noChangeShapeType="1"/>
            </p:cNvSpPr>
            <p:nvPr/>
          </p:nvSpPr>
          <p:spPr bwMode="auto">
            <a:xfrm>
              <a:off x="4786313" y="1803400"/>
              <a:ext cx="0" cy="457200"/>
            </a:xfrm>
            <a:prstGeom prst="line">
              <a:avLst/>
            </a:prstGeom>
            <a:noFill/>
            <a:ln w="9525">
              <a:solidFill>
                <a:srgbClr val="000000"/>
              </a:solidFill>
              <a:round/>
              <a:headEnd/>
              <a:tailEnd/>
            </a:ln>
          </p:spPr>
          <p:txBody>
            <a:bodyPr/>
            <a:lstStyle/>
            <a:p>
              <a:endParaRPr lang="fr-FR"/>
            </a:p>
          </p:txBody>
        </p:sp>
        <p:sp>
          <p:nvSpPr>
            <p:cNvPr id="17439" name="Line 83"/>
            <p:cNvSpPr>
              <a:spLocks noChangeShapeType="1"/>
            </p:cNvSpPr>
            <p:nvPr/>
          </p:nvSpPr>
          <p:spPr bwMode="auto">
            <a:xfrm>
              <a:off x="4367213" y="2273300"/>
              <a:ext cx="800100" cy="0"/>
            </a:xfrm>
            <a:prstGeom prst="line">
              <a:avLst/>
            </a:prstGeom>
            <a:noFill/>
            <a:ln w="9525">
              <a:solidFill>
                <a:srgbClr val="000000"/>
              </a:solidFill>
              <a:round/>
              <a:headEnd/>
              <a:tailEnd/>
            </a:ln>
          </p:spPr>
          <p:txBody>
            <a:bodyPr/>
            <a:lstStyle/>
            <a:p>
              <a:endParaRPr lang="fr-FR"/>
            </a:p>
          </p:txBody>
        </p:sp>
        <p:grpSp>
          <p:nvGrpSpPr>
            <p:cNvPr id="17440" name="Group 84"/>
            <p:cNvGrpSpPr>
              <a:grpSpLocks/>
            </p:cNvGrpSpPr>
            <p:nvPr/>
          </p:nvGrpSpPr>
          <p:grpSpPr bwMode="auto">
            <a:xfrm rot="-5652810">
              <a:off x="4144963" y="2647950"/>
              <a:ext cx="342900" cy="114300"/>
              <a:chOff x="8257" y="9157"/>
              <a:chExt cx="1800" cy="180"/>
            </a:xfrm>
          </p:grpSpPr>
          <p:grpSp>
            <p:nvGrpSpPr>
              <p:cNvPr id="17547" name="Group 85"/>
              <p:cNvGrpSpPr>
                <a:grpSpLocks/>
              </p:cNvGrpSpPr>
              <p:nvPr/>
            </p:nvGrpSpPr>
            <p:grpSpPr bwMode="auto">
              <a:xfrm>
                <a:off x="8617" y="9157"/>
                <a:ext cx="360" cy="180"/>
                <a:chOff x="8617" y="9157"/>
                <a:chExt cx="360" cy="180"/>
              </a:xfrm>
            </p:grpSpPr>
            <p:sp>
              <p:nvSpPr>
                <p:cNvPr id="17560"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61"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8" name="Group 88"/>
              <p:cNvGrpSpPr>
                <a:grpSpLocks/>
              </p:cNvGrpSpPr>
              <p:nvPr/>
            </p:nvGrpSpPr>
            <p:grpSpPr bwMode="auto">
              <a:xfrm>
                <a:off x="8977" y="9157"/>
                <a:ext cx="360" cy="180"/>
                <a:chOff x="8617" y="9157"/>
                <a:chExt cx="360" cy="180"/>
              </a:xfrm>
            </p:grpSpPr>
            <p:sp>
              <p:nvSpPr>
                <p:cNvPr id="17558"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9"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9" name="Group 91"/>
              <p:cNvGrpSpPr>
                <a:grpSpLocks/>
              </p:cNvGrpSpPr>
              <p:nvPr/>
            </p:nvGrpSpPr>
            <p:grpSpPr bwMode="auto">
              <a:xfrm>
                <a:off x="9337" y="9157"/>
                <a:ext cx="360" cy="180"/>
                <a:chOff x="8617" y="9157"/>
                <a:chExt cx="360" cy="180"/>
              </a:xfrm>
            </p:grpSpPr>
            <p:sp>
              <p:nvSpPr>
                <p:cNvPr id="17556"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7"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0" name="Group 94"/>
              <p:cNvGrpSpPr>
                <a:grpSpLocks/>
              </p:cNvGrpSpPr>
              <p:nvPr/>
            </p:nvGrpSpPr>
            <p:grpSpPr bwMode="auto">
              <a:xfrm>
                <a:off x="9697" y="9157"/>
                <a:ext cx="360" cy="180"/>
                <a:chOff x="8617" y="9157"/>
                <a:chExt cx="360" cy="180"/>
              </a:xfrm>
            </p:grpSpPr>
            <p:sp>
              <p:nvSpPr>
                <p:cNvPr id="17554"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5"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1" name="Group 97"/>
              <p:cNvGrpSpPr>
                <a:grpSpLocks/>
              </p:cNvGrpSpPr>
              <p:nvPr/>
            </p:nvGrpSpPr>
            <p:grpSpPr bwMode="auto">
              <a:xfrm>
                <a:off x="8257" y="9157"/>
                <a:ext cx="360" cy="180"/>
                <a:chOff x="8617" y="9157"/>
                <a:chExt cx="360" cy="180"/>
              </a:xfrm>
            </p:grpSpPr>
            <p:sp>
              <p:nvSpPr>
                <p:cNvPr id="17552" name="Line 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3" name="Line 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441" name="Line 100"/>
            <p:cNvSpPr>
              <a:spLocks noChangeShapeType="1"/>
            </p:cNvSpPr>
            <p:nvPr/>
          </p:nvSpPr>
          <p:spPr bwMode="auto">
            <a:xfrm>
              <a:off x="4354513" y="2286000"/>
              <a:ext cx="0" cy="228600"/>
            </a:xfrm>
            <a:prstGeom prst="line">
              <a:avLst/>
            </a:prstGeom>
            <a:noFill/>
            <a:ln w="9525">
              <a:solidFill>
                <a:srgbClr val="000000"/>
              </a:solidFill>
              <a:round/>
              <a:headEnd/>
              <a:tailEnd/>
            </a:ln>
          </p:spPr>
          <p:txBody>
            <a:bodyPr/>
            <a:lstStyle/>
            <a:p>
              <a:endParaRPr lang="fr-FR"/>
            </a:p>
          </p:txBody>
        </p:sp>
        <p:sp>
          <p:nvSpPr>
            <p:cNvPr id="17442" name="Line 101"/>
            <p:cNvSpPr>
              <a:spLocks noChangeShapeType="1"/>
            </p:cNvSpPr>
            <p:nvPr/>
          </p:nvSpPr>
          <p:spPr bwMode="auto">
            <a:xfrm>
              <a:off x="4395788" y="2876550"/>
              <a:ext cx="0" cy="228600"/>
            </a:xfrm>
            <a:prstGeom prst="line">
              <a:avLst/>
            </a:prstGeom>
            <a:noFill/>
            <a:ln w="9525">
              <a:solidFill>
                <a:srgbClr val="000000"/>
              </a:solidFill>
              <a:round/>
              <a:headEnd/>
              <a:tailEnd/>
            </a:ln>
          </p:spPr>
          <p:txBody>
            <a:bodyPr/>
            <a:lstStyle/>
            <a:p>
              <a:endParaRPr lang="fr-FR"/>
            </a:p>
          </p:txBody>
        </p:sp>
        <p:grpSp>
          <p:nvGrpSpPr>
            <p:cNvPr id="17443" name="Group 102"/>
            <p:cNvGrpSpPr>
              <a:grpSpLocks/>
            </p:cNvGrpSpPr>
            <p:nvPr/>
          </p:nvGrpSpPr>
          <p:grpSpPr bwMode="auto">
            <a:xfrm>
              <a:off x="5014913" y="2482850"/>
              <a:ext cx="193675" cy="488950"/>
              <a:chOff x="5138" y="6587"/>
              <a:chExt cx="304" cy="769"/>
            </a:xfrm>
          </p:grpSpPr>
          <p:grpSp>
            <p:nvGrpSpPr>
              <p:cNvPr id="17535" name="Group 103"/>
              <p:cNvGrpSpPr>
                <a:grpSpLocks/>
              </p:cNvGrpSpPr>
              <p:nvPr/>
            </p:nvGrpSpPr>
            <p:grpSpPr bwMode="auto">
              <a:xfrm rot="5287804">
                <a:off x="5161" y="6560"/>
                <a:ext cx="203" cy="249"/>
                <a:chOff x="4297" y="9376"/>
                <a:chExt cx="1220" cy="2462"/>
              </a:xfrm>
            </p:grpSpPr>
            <p:sp>
              <p:nvSpPr>
                <p:cNvPr id="17545" name="Arc 1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6" name="Arc 1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6" name="Group 106"/>
              <p:cNvGrpSpPr>
                <a:grpSpLocks/>
              </p:cNvGrpSpPr>
              <p:nvPr/>
            </p:nvGrpSpPr>
            <p:grpSpPr bwMode="auto">
              <a:xfrm rot="5287804">
                <a:off x="5175" y="6761"/>
                <a:ext cx="205" cy="249"/>
                <a:chOff x="4297" y="9376"/>
                <a:chExt cx="1220" cy="2462"/>
              </a:xfrm>
            </p:grpSpPr>
            <p:sp>
              <p:nvSpPr>
                <p:cNvPr id="17543" name="Arc 1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4" name="Arc 1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7" name="Group 109"/>
              <p:cNvGrpSpPr>
                <a:grpSpLocks/>
              </p:cNvGrpSpPr>
              <p:nvPr/>
            </p:nvGrpSpPr>
            <p:grpSpPr bwMode="auto">
              <a:xfrm rot="5287804">
                <a:off x="5195" y="6948"/>
                <a:ext cx="205" cy="249"/>
                <a:chOff x="4297" y="9376"/>
                <a:chExt cx="1220" cy="2462"/>
              </a:xfrm>
            </p:grpSpPr>
            <p:sp>
              <p:nvSpPr>
                <p:cNvPr id="17541" name="Arc 1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2" name="Arc 1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8" name="Group 112"/>
              <p:cNvGrpSpPr>
                <a:grpSpLocks/>
              </p:cNvGrpSpPr>
              <p:nvPr/>
            </p:nvGrpSpPr>
            <p:grpSpPr bwMode="auto">
              <a:xfrm rot="5287804">
                <a:off x="5216" y="7125"/>
                <a:ext cx="203" cy="249"/>
                <a:chOff x="4297" y="9376"/>
                <a:chExt cx="1220" cy="2462"/>
              </a:xfrm>
            </p:grpSpPr>
            <p:sp>
              <p:nvSpPr>
                <p:cNvPr id="17539" name="Arc 1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0" name="Arc 1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44" name="Line 115"/>
            <p:cNvSpPr>
              <a:spLocks noChangeShapeType="1"/>
            </p:cNvSpPr>
            <p:nvPr/>
          </p:nvSpPr>
          <p:spPr bwMode="auto">
            <a:xfrm rot="21566224">
              <a:off x="5164566" y="2276496"/>
              <a:ext cx="0" cy="274377"/>
            </a:xfrm>
            <a:prstGeom prst="line">
              <a:avLst/>
            </a:prstGeom>
            <a:noFill/>
            <a:ln w="9525">
              <a:solidFill>
                <a:srgbClr val="000000"/>
              </a:solidFill>
              <a:round/>
              <a:headEnd/>
              <a:tailEnd/>
            </a:ln>
          </p:spPr>
          <p:txBody>
            <a:bodyPr/>
            <a:lstStyle/>
            <a:p>
              <a:endParaRPr lang="fr-FR" dirty="0"/>
            </a:p>
          </p:txBody>
        </p:sp>
        <p:sp>
          <p:nvSpPr>
            <p:cNvPr id="17445" name="Line 116"/>
            <p:cNvSpPr>
              <a:spLocks noChangeShapeType="1"/>
            </p:cNvSpPr>
            <p:nvPr/>
          </p:nvSpPr>
          <p:spPr bwMode="auto">
            <a:xfrm>
              <a:off x="5211763" y="2935746"/>
              <a:ext cx="0" cy="182918"/>
            </a:xfrm>
            <a:prstGeom prst="line">
              <a:avLst/>
            </a:prstGeom>
            <a:noFill/>
            <a:ln w="9525">
              <a:solidFill>
                <a:srgbClr val="000000"/>
              </a:solidFill>
              <a:round/>
              <a:headEnd/>
              <a:tailEnd/>
            </a:ln>
          </p:spPr>
          <p:txBody>
            <a:bodyPr/>
            <a:lstStyle/>
            <a:p>
              <a:endParaRPr lang="fr-FR"/>
            </a:p>
          </p:txBody>
        </p:sp>
        <p:sp>
          <p:nvSpPr>
            <p:cNvPr id="17446" name="Line 117"/>
            <p:cNvSpPr>
              <a:spLocks noChangeShapeType="1"/>
            </p:cNvSpPr>
            <p:nvPr/>
          </p:nvSpPr>
          <p:spPr bwMode="auto">
            <a:xfrm>
              <a:off x="4402138" y="3103563"/>
              <a:ext cx="800100" cy="0"/>
            </a:xfrm>
            <a:prstGeom prst="line">
              <a:avLst/>
            </a:prstGeom>
            <a:noFill/>
            <a:ln w="9525">
              <a:solidFill>
                <a:srgbClr val="000000"/>
              </a:solidFill>
              <a:round/>
              <a:headEnd/>
              <a:tailEnd/>
            </a:ln>
          </p:spPr>
          <p:txBody>
            <a:bodyPr/>
            <a:lstStyle/>
            <a:p>
              <a:endParaRPr lang="fr-FR"/>
            </a:p>
          </p:txBody>
        </p:sp>
        <p:sp>
          <p:nvSpPr>
            <p:cNvPr id="17447" name="Line 118"/>
            <p:cNvSpPr>
              <a:spLocks noChangeShapeType="1"/>
            </p:cNvSpPr>
            <p:nvPr/>
          </p:nvSpPr>
          <p:spPr bwMode="auto">
            <a:xfrm>
              <a:off x="4799013" y="3122613"/>
              <a:ext cx="0" cy="457200"/>
            </a:xfrm>
            <a:prstGeom prst="line">
              <a:avLst/>
            </a:prstGeom>
            <a:noFill/>
            <a:ln w="9525">
              <a:solidFill>
                <a:srgbClr val="000000"/>
              </a:solidFill>
              <a:round/>
              <a:headEnd/>
              <a:tailEnd/>
            </a:ln>
          </p:spPr>
          <p:txBody>
            <a:bodyPr/>
            <a:lstStyle/>
            <a:p>
              <a:endParaRPr lang="fr-FR"/>
            </a:p>
          </p:txBody>
        </p:sp>
        <p:grpSp>
          <p:nvGrpSpPr>
            <p:cNvPr id="17448" name="Group 119"/>
            <p:cNvGrpSpPr>
              <a:grpSpLocks/>
            </p:cNvGrpSpPr>
            <p:nvPr/>
          </p:nvGrpSpPr>
          <p:grpSpPr bwMode="auto">
            <a:xfrm rot="233845">
              <a:off x="5611813" y="1789113"/>
              <a:ext cx="434975" cy="1795462"/>
              <a:chOff x="6098" y="5493"/>
              <a:chExt cx="685" cy="2827"/>
            </a:xfrm>
          </p:grpSpPr>
          <p:grpSp>
            <p:nvGrpSpPr>
              <p:cNvPr id="17503" name="Group 120"/>
              <p:cNvGrpSpPr>
                <a:grpSpLocks/>
              </p:cNvGrpSpPr>
              <p:nvPr/>
            </p:nvGrpSpPr>
            <p:grpSpPr bwMode="auto">
              <a:xfrm>
                <a:off x="6100" y="5493"/>
                <a:ext cx="663" cy="2544"/>
                <a:chOff x="6100" y="5493"/>
                <a:chExt cx="663" cy="2544"/>
              </a:xfrm>
            </p:grpSpPr>
            <p:grpSp>
              <p:nvGrpSpPr>
                <p:cNvPr id="17505" name="Group 121"/>
                <p:cNvGrpSpPr>
                  <a:grpSpLocks/>
                </p:cNvGrpSpPr>
                <p:nvPr/>
              </p:nvGrpSpPr>
              <p:grpSpPr bwMode="auto">
                <a:xfrm>
                  <a:off x="6100" y="5493"/>
                  <a:ext cx="663" cy="2294"/>
                  <a:chOff x="6100" y="5493"/>
                  <a:chExt cx="663" cy="2294"/>
                </a:xfrm>
              </p:grpSpPr>
              <p:grpSp>
                <p:nvGrpSpPr>
                  <p:cNvPr id="17509" name="Group 122"/>
                  <p:cNvGrpSpPr>
                    <a:grpSpLocks/>
                  </p:cNvGrpSpPr>
                  <p:nvPr/>
                </p:nvGrpSpPr>
                <p:grpSpPr bwMode="auto">
                  <a:xfrm rot="144924">
                    <a:off x="6100" y="5761"/>
                    <a:ext cx="663" cy="2026"/>
                    <a:chOff x="2125" y="8571"/>
                    <a:chExt cx="663" cy="2026"/>
                  </a:xfrm>
                </p:grpSpPr>
                <p:grpSp>
                  <p:nvGrpSpPr>
                    <p:cNvPr id="17511" name="Group 123"/>
                    <p:cNvGrpSpPr>
                      <a:grpSpLocks/>
                    </p:cNvGrpSpPr>
                    <p:nvPr/>
                  </p:nvGrpSpPr>
                  <p:grpSpPr bwMode="auto">
                    <a:xfrm rot="5321579">
                      <a:off x="2211" y="8485"/>
                      <a:ext cx="275" cy="448"/>
                      <a:chOff x="4297" y="9376"/>
                      <a:chExt cx="1220" cy="2462"/>
                    </a:xfrm>
                  </p:grpSpPr>
                  <p:sp>
                    <p:nvSpPr>
                      <p:cNvPr id="17533" name="Arc 12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4" name="Arc 12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2" name="Group 126"/>
                    <p:cNvGrpSpPr>
                      <a:grpSpLocks/>
                    </p:cNvGrpSpPr>
                    <p:nvPr/>
                  </p:nvGrpSpPr>
                  <p:grpSpPr bwMode="auto">
                    <a:xfrm rot="5321579">
                      <a:off x="2242" y="8718"/>
                      <a:ext cx="275" cy="449"/>
                      <a:chOff x="4297" y="9376"/>
                      <a:chExt cx="1220" cy="2462"/>
                    </a:xfrm>
                  </p:grpSpPr>
                  <p:sp>
                    <p:nvSpPr>
                      <p:cNvPr id="17531" name="Arc 12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2" name="Arc 12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3" name="Group 129"/>
                    <p:cNvGrpSpPr>
                      <a:grpSpLocks/>
                    </p:cNvGrpSpPr>
                    <p:nvPr/>
                  </p:nvGrpSpPr>
                  <p:grpSpPr bwMode="auto">
                    <a:xfrm rot="5321579">
                      <a:off x="2262" y="8984"/>
                      <a:ext cx="275" cy="448"/>
                      <a:chOff x="4297" y="9376"/>
                      <a:chExt cx="1220" cy="2462"/>
                    </a:xfrm>
                  </p:grpSpPr>
                  <p:sp>
                    <p:nvSpPr>
                      <p:cNvPr id="17529" name="Arc 13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0" name="Arc 13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4" name="Group 132"/>
                    <p:cNvGrpSpPr>
                      <a:grpSpLocks/>
                    </p:cNvGrpSpPr>
                    <p:nvPr/>
                  </p:nvGrpSpPr>
                  <p:grpSpPr bwMode="auto">
                    <a:xfrm rot="5321579">
                      <a:off x="2293" y="9237"/>
                      <a:ext cx="275" cy="449"/>
                      <a:chOff x="4297" y="9376"/>
                      <a:chExt cx="1220" cy="2462"/>
                    </a:xfrm>
                  </p:grpSpPr>
                  <p:sp>
                    <p:nvSpPr>
                      <p:cNvPr id="17527" name="Arc 13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8" name="Arc 13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5" name="Group 135"/>
                    <p:cNvGrpSpPr>
                      <a:grpSpLocks/>
                    </p:cNvGrpSpPr>
                    <p:nvPr/>
                  </p:nvGrpSpPr>
                  <p:grpSpPr bwMode="auto">
                    <a:xfrm rot="5321579">
                      <a:off x="2326" y="9482"/>
                      <a:ext cx="275" cy="448"/>
                      <a:chOff x="4297" y="9376"/>
                      <a:chExt cx="1220" cy="2462"/>
                    </a:xfrm>
                  </p:grpSpPr>
                  <p:sp>
                    <p:nvSpPr>
                      <p:cNvPr id="17525" name="Arc 13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6" name="Arc 13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6" name="Group 138"/>
                    <p:cNvGrpSpPr>
                      <a:grpSpLocks/>
                    </p:cNvGrpSpPr>
                    <p:nvPr/>
                  </p:nvGrpSpPr>
                  <p:grpSpPr bwMode="auto">
                    <a:xfrm rot="5321579">
                      <a:off x="2362" y="9738"/>
                      <a:ext cx="275" cy="448"/>
                      <a:chOff x="4297" y="9376"/>
                      <a:chExt cx="1220" cy="2462"/>
                    </a:xfrm>
                  </p:grpSpPr>
                  <p:sp>
                    <p:nvSpPr>
                      <p:cNvPr id="17523" name="Arc 13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4" name="Arc 14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7" name="Group 141"/>
                    <p:cNvGrpSpPr>
                      <a:grpSpLocks/>
                    </p:cNvGrpSpPr>
                    <p:nvPr/>
                  </p:nvGrpSpPr>
                  <p:grpSpPr bwMode="auto">
                    <a:xfrm rot="5321579">
                      <a:off x="2393" y="9991"/>
                      <a:ext cx="275" cy="449"/>
                      <a:chOff x="4297" y="9376"/>
                      <a:chExt cx="1220" cy="2462"/>
                    </a:xfrm>
                  </p:grpSpPr>
                  <p:sp>
                    <p:nvSpPr>
                      <p:cNvPr id="17521" name="Arc 14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2" name="Arc 14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8" name="Group 144"/>
                    <p:cNvGrpSpPr>
                      <a:grpSpLocks/>
                    </p:cNvGrpSpPr>
                    <p:nvPr/>
                  </p:nvGrpSpPr>
                  <p:grpSpPr bwMode="auto">
                    <a:xfrm rot="5321579">
                      <a:off x="2426" y="10236"/>
                      <a:ext cx="275" cy="448"/>
                      <a:chOff x="4297" y="9376"/>
                      <a:chExt cx="1220" cy="2462"/>
                    </a:xfrm>
                  </p:grpSpPr>
                  <p:sp>
                    <p:nvSpPr>
                      <p:cNvPr id="17519" name="Arc 14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0" name="Arc 14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10" name="Freeform 14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506" name="Group 148"/>
                <p:cNvGrpSpPr>
                  <a:grpSpLocks/>
                </p:cNvGrpSpPr>
                <p:nvPr/>
              </p:nvGrpSpPr>
              <p:grpSpPr bwMode="auto">
                <a:xfrm rot="5321579">
                  <a:off x="6376" y="7676"/>
                  <a:ext cx="275" cy="448"/>
                  <a:chOff x="4297" y="9376"/>
                  <a:chExt cx="1220" cy="2462"/>
                </a:xfrm>
              </p:grpSpPr>
              <p:sp>
                <p:nvSpPr>
                  <p:cNvPr id="17507" name="Arc 1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8" name="Arc 1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04" name="Freeform 15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17449" name="Group 152"/>
            <p:cNvGrpSpPr>
              <a:grpSpLocks/>
            </p:cNvGrpSpPr>
            <p:nvPr/>
          </p:nvGrpSpPr>
          <p:grpSpPr bwMode="auto">
            <a:xfrm rot="-10546580">
              <a:off x="6103938" y="1803400"/>
              <a:ext cx="434975" cy="1795463"/>
              <a:chOff x="6098" y="5493"/>
              <a:chExt cx="685" cy="2827"/>
            </a:xfrm>
          </p:grpSpPr>
          <p:grpSp>
            <p:nvGrpSpPr>
              <p:cNvPr id="17471" name="Group 153"/>
              <p:cNvGrpSpPr>
                <a:grpSpLocks/>
              </p:cNvGrpSpPr>
              <p:nvPr/>
            </p:nvGrpSpPr>
            <p:grpSpPr bwMode="auto">
              <a:xfrm>
                <a:off x="6100" y="5493"/>
                <a:ext cx="663" cy="2544"/>
                <a:chOff x="6100" y="5493"/>
                <a:chExt cx="663" cy="2544"/>
              </a:xfrm>
            </p:grpSpPr>
            <p:grpSp>
              <p:nvGrpSpPr>
                <p:cNvPr id="17473" name="Group 154"/>
                <p:cNvGrpSpPr>
                  <a:grpSpLocks/>
                </p:cNvGrpSpPr>
                <p:nvPr/>
              </p:nvGrpSpPr>
              <p:grpSpPr bwMode="auto">
                <a:xfrm>
                  <a:off x="6100" y="5493"/>
                  <a:ext cx="663" cy="2294"/>
                  <a:chOff x="6100" y="5493"/>
                  <a:chExt cx="663" cy="2294"/>
                </a:xfrm>
              </p:grpSpPr>
              <p:grpSp>
                <p:nvGrpSpPr>
                  <p:cNvPr id="17477" name="Group 155"/>
                  <p:cNvGrpSpPr>
                    <a:grpSpLocks/>
                  </p:cNvGrpSpPr>
                  <p:nvPr/>
                </p:nvGrpSpPr>
                <p:grpSpPr bwMode="auto">
                  <a:xfrm rot="144924">
                    <a:off x="6100" y="5761"/>
                    <a:ext cx="663" cy="2026"/>
                    <a:chOff x="2125" y="8571"/>
                    <a:chExt cx="663" cy="2026"/>
                  </a:xfrm>
                </p:grpSpPr>
                <p:grpSp>
                  <p:nvGrpSpPr>
                    <p:cNvPr id="17479" name="Group 156"/>
                    <p:cNvGrpSpPr>
                      <a:grpSpLocks/>
                    </p:cNvGrpSpPr>
                    <p:nvPr/>
                  </p:nvGrpSpPr>
                  <p:grpSpPr bwMode="auto">
                    <a:xfrm rot="5321579">
                      <a:off x="2211" y="8485"/>
                      <a:ext cx="275" cy="448"/>
                      <a:chOff x="4297" y="9376"/>
                      <a:chExt cx="1220" cy="2462"/>
                    </a:xfrm>
                  </p:grpSpPr>
                  <p:sp>
                    <p:nvSpPr>
                      <p:cNvPr id="17501" name="Arc 1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2" name="Arc 1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0" name="Group 159"/>
                    <p:cNvGrpSpPr>
                      <a:grpSpLocks/>
                    </p:cNvGrpSpPr>
                    <p:nvPr/>
                  </p:nvGrpSpPr>
                  <p:grpSpPr bwMode="auto">
                    <a:xfrm rot="5321579">
                      <a:off x="2242" y="8718"/>
                      <a:ext cx="275" cy="449"/>
                      <a:chOff x="4297" y="9376"/>
                      <a:chExt cx="1220" cy="2462"/>
                    </a:xfrm>
                  </p:grpSpPr>
                  <p:sp>
                    <p:nvSpPr>
                      <p:cNvPr id="17499" name="Arc 1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0" name="Arc 1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1" name="Group 162"/>
                    <p:cNvGrpSpPr>
                      <a:grpSpLocks/>
                    </p:cNvGrpSpPr>
                    <p:nvPr/>
                  </p:nvGrpSpPr>
                  <p:grpSpPr bwMode="auto">
                    <a:xfrm rot="5321579">
                      <a:off x="2262" y="8984"/>
                      <a:ext cx="275" cy="448"/>
                      <a:chOff x="4297" y="9376"/>
                      <a:chExt cx="1220" cy="2462"/>
                    </a:xfrm>
                  </p:grpSpPr>
                  <p:sp>
                    <p:nvSpPr>
                      <p:cNvPr id="17497" name="Arc 1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8" name="Arc 1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2" name="Group 165"/>
                    <p:cNvGrpSpPr>
                      <a:grpSpLocks/>
                    </p:cNvGrpSpPr>
                    <p:nvPr/>
                  </p:nvGrpSpPr>
                  <p:grpSpPr bwMode="auto">
                    <a:xfrm rot="5321579">
                      <a:off x="2293" y="9237"/>
                      <a:ext cx="275" cy="449"/>
                      <a:chOff x="4297" y="9376"/>
                      <a:chExt cx="1220" cy="2462"/>
                    </a:xfrm>
                  </p:grpSpPr>
                  <p:sp>
                    <p:nvSpPr>
                      <p:cNvPr id="17495" name="Arc 16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6" name="Arc 16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3" name="Group 168"/>
                    <p:cNvGrpSpPr>
                      <a:grpSpLocks/>
                    </p:cNvGrpSpPr>
                    <p:nvPr/>
                  </p:nvGrpSpPr>
                  <p:grpSpPr bwMode="auto">
                    <a:xfrm rot="5321579">
                      <a:off x="2326" y="9482"/>
                      <a:ext cx="275" cy="448"/>
                      <a:chOff x="4297" y="9376"/>
                      <a:chExt cx="1220" cy="2462"/>
                    </a:xfrm>
                  </p:grpSpPr>
                  <p:sp>
                    <p:nvSpPr>
                      <p:cNvPr id="17493" name="Arc 16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4" name="Arc 17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4" name="Group 171"/>
                    <p:cNvGrpSpPr>
                      <a:grpSpLocks/>
                    </p:cNvGrpSpPr>
                    <p:nvPr/>
                  </p:nvGrpSpPr>
                  <p:grpSpPr bwMode="auto">
                    <a:xfrm rot="5321579">
                      <a:off x="2362" y="9738"/>
                      <a:ext cx="275" cy="448"/>
                      <a:chOff x="4297" y="9376"/>
                      <a:chExt cx="1220" cy="2462"/>
                    </a:xfrm>
                  </p:grpSpPr>
                  <p:sp>
                    <p:nvSpPr>
                      <p:cNvPr id="17491" name="Arc 17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2" name="Arc 17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5" name="Group 174"/>
                    <p:cNvGrpSpPr>
                      <a:grpSpLocks/>
                    </p:cNvGrpSpPr>
                    <p:nvPr/>
                  </p:nvGrpSpPr>
                  <p:grpSpPr bwMode="auto">
                    <a:xfrm rot="5321579">
                      <a:off x="2393" y="9991"/>
                      <a:ext cx="275" cy="449"/>
                      <a:chOff x="4297" y="9376"/>
                      <a:chExt cx="1220" cy="2462"/>
                    </a:xfrm>
                  </p:grpSpPr>
                  <p:sp>
                    <p:nvSpPr>
                      <p:cNvPr id="17489" name="Arc 17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0" name="Arc 17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6" name="Group 177"/>
                    <p:cNvGrpSpPr>
                      <a:grpSpLocks/>
                    </p:cNvGrpSpPr>
                    <p:nvPr/>
                  </p:nvGrpSpPr>
                  <p:grpSpPr bwMode="auto">
                    <a:xfrm rot="5321579">
                      <a:off x="2426" y="10236"/>
                      <a:ext cx="275" cy="448"/>
                      <a:chOff x="4297" y="9376"/>
                      <a:chExt cx="1220" cy="2462"/>
                    </a:xfrm>
                  </p:grpSpPr>
                  <p:sp>
                    <p:nvSpPr>
                      <p:cNvPr id="17487" name="Arc 17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88" name="Arc 17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8" name="Freeform 180"/>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474" name="Group 181"/>
                <p:cNvGrpSpPr>
                  <a:grpSpLocks/>
                </p:cNvGrpSpPr>
                <p:nvPr/>
              </p:nvGrpSpPr>
              <p:grpSpPr bwMode="auto">
                <a:xfrm rot="5321579">
                  <a:off x="6376" y="7676"/>
                  <a:ext cx="275" cy="448"/>
                  <a:chOff x="4297" y="9376"/>
                  <a:chExt cx="1220" cy="2462"/>
                </a:xfrm>
              </p:grpSpPr>
              <p:sp>
                <p:nvSpPr>
                  <p:cNvPr id="17475" name="Arc 18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6" name="Arc 18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2" name="Freeform 184"/>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17450" name="Line 185"/>
            <p:cNvSpPr>
              <a:spLocks noChangeShapeType="1"/>
            </p:cNvSpPr>
            <p:nvPr/>
          </p:nvSpPr>
          <p:spPr bwMode="auto">
            <a:xfrm>
              <a:off x="6030913" y="1828800"/>
              <a:ext cx="0" cy="1714500"/>
            </a:xfrm>
            <a:prstGeom prst="line">
              <a:avLst/>
            </a:prstGeom>
            <a:noFill/>
            <a:ln w="9525">
              <a:solidFill>
                <a:srgbClr val="000000"/>
              </a:solidFill>
              <a:round/>
              <a:headEnd/>
              <a:tailEnd/>
            </a:ln>
          </p:spPr>
          <p:txBody>
            <a:bodyPr/>
            <a:lstStyle/>
            <a:p>
              <a:endParaRPr lang="fr-FR"/>
            </a:p>
          </p:txBody>
        </p:sp>
        <p:sp>
          <p:nvSpPr>
            <p:cNvPr id="17451" name="Line 186"/>
            <p:cNvSpPr>
              <a:spLocks noChangeShapeType="1"/>
            </p:cNvSpPr>
            <p:nvPr/>
          </p:nvSpPr>
          <p:spPr bwMode="auto">
            <a:xfrm>
              <a:off x="6069013" y="1828800"/>
              <a:ext cx="0" cy="1714500"/>
            </a:xfrm>
            <a:prstGeom prst="line">
              <a:avLst/>
            </a:prstGeom>
            <a:noFill/>
            <a:ln w="9525">
              <a:solidFill>
                <a:srgbClr val="000000"/>
              </a:solidFill>
              <a:round/>
              <a:headEnd/>
              <a:tailEnd/>
            </a:ln>
          </p:spPr>
          <p:txBody>
            <a:bodyPr/>
            <a:lstStyle/>
            <a:p>
              <a:endParaRPr lang="fr-FR"/>
            </a:p>
          </p:txBody>
        </p:sp>
        <p:sp>
          <p:nvSpPr>
            <p:cNvPr id="17452" name="Line 187"/>
            <p:cNvSpPr>
              <a:spLocks noChangeShapeType="1"/>
            </p:cNvSpPr>
            <p:nvPr/>
          </p:nvSpPr>
          <p:spPr bwMode="auto">
            <a:xfrm>
              <a:off x="6107113" y="1828800"/>
              <a:ext cx="0" cy="1714500"/>
            </a:xfrm>
            <a:prstGeom prst="line">
              <a:avLst/>
            </a:prstGeom>
            <a:noFill/>
            <a:ln w="9525">
              <a:solidFill>
                <a:srgbClr val="000000"/>
              </a:solidFill>
              <a:round/>
              <a:headEnd/>
              <a:tailEnd/>
            </a:ln>
          </p:spPr>
          <p:txBody>
            <a:bodyPr/>
            <a:lstStyle/>
            <a:p>
              <a:endParaRPr lang="fr-FR"/>
            </a:p>
          </p:txBody>
        </p:sp>
        <p:sp>
          <p:nvSpPr>
            <p:cNvPr id="17453" name="Line 188"/>
            <p:cNvSpPr>
              <a:spLocks noChangeShapeType="1"/>
            </p:cNvSpPr>
            <p:nvPr/>
          </p:nvSpPr>
          <p:spPr bwMode="auto">
            <a:xfrm flipH="1">
              <a:off x="2640013" y="1828800"/>
              <a:ext cx="228600" cy="0"/>
            </a:xfrm>
            <a:prstGeom prst="line">
              <a:avLst/>
            </a:prstGeom>
            <a:noFill/>
            <a:ln w="9525">
              <a:solidFill>
                <a:srgbClr val="000000"/>
              </a:solidFill>
              <a:round/>
              <a:headEnd/>
              <a:tailEnd/>
            </a:ln>
          </p:spPr>
          <p:txBody>
            <a:bodyPr/>
            <a:lstStyle/>
            <a:p>
              <a:endParaRPr lang="fr-FR"/>
            </a:p>
          </p:txBody>
        </p:sp>
        <p:sp>
          <p:nvSpPr>
            <p:cNvPr id="17454" name="Line 189"/>
            <p:cNvSpPr>
              <a:spLocks noChangeShapeType="1"/>
            </p:cNvSpPr>
            <p:nvPr/>
          </p:nvSpPr>
          <p:spPr bwMode="auto">
            <a:xfrm flipV="1">
              <a:off x="2833688" y="1892300"/>
              <a:ext cx="0" cy="1600200"/>
            </a:xfrm>
            <a:prstGeom prst="line">
              <a:avLst/>
            </a:prstGeom>
            <a:noFill/>
            <a:ln w="9525">
              <a:solidFill>
                <a:srgbClr val="000000"/>
              </a:solidFill>
              <a:round/>
              <a:headEnd/>
              <a:tailEnd type="triangle" w="med" len="med"/>
            </a:ln>
          </p:spPr>
          <p:txBody>
            <a:bodyPr/>
            <a:lstStyle/>
            <a:p>
              <a:endParaRPr lang="fr-FR"/>
            </a:p>
          </p:txBody>
        </p:sp>
        <p:sp>
          <p:nvSpPr>
            <p:cNvPr id="17455" name="Line 190"/>
            <p:cNvSpPr>
              <a:spLocks noChangeShapeType="1"/>
            </p:cNvSpPr>
            <p:nvPr/>
          </p:nvSpPr>
          <p:spPr bwMode="auto">
            <a:xfrm>
              <a:off x="6272213" y="1790700"/>
              <a:ext cx="1828800" cy="0"/>
            </a:xfrm>
            <a:prstGeom prst="line">
              <a:avLst/>
            </a:prstGeom>
            <a:noFill/>
            <a:ln w="9525">
              <a:solidFill>
                <a:srgbClr val="000000"/>
              </a:solidFill>
              <a:round/>
              <a:headEnd/>
              <a:tailEnd/>
            </a:ln>
          </p:spPr>
          <p:txBody>
            <a:bodyPr/>
            <a:lstStyle/>
            <a:p>
              <a:endParaRPr lang="fr-FR"/>
            </a:p>
          </p:txBody>
        </p:sp>
        <p:sp>
          <p:nvSpPr>
            <p:cNvPr id="17456" name="Line 191"/>
            <p:cNvSpPr>
              <a:spLocks noChangeShapeType="1"/>
            </p:cNvSpPr>
            <p:nvPr/>
          </p:nvSpPr>
          <p:spPr bwMode="auto">
            <a:xfrm>
              <a:off x="6338028" y="3578177"/>
              <a:ext cx="1714500" cy="0"/>
            </a:xfrm>
            <a:prstGeom prst="line">
              <a:avLst/>
            </a:prstGeom>
            <a:noFill/>
            <a:ln w="9525">
              <a:solidFill>
                <a:srgbClr val="000000"/>
              </a:solidFill>
              <a:round/>
              <a:headEnd/>
              <a:tailEnd/>
            </a:ln>
          </p:spPr>
          <p:txBody>
            <a:bodyPr/>
            <a:lstStyle/>
            <a:p>
              <a:endParaRPr lang="fr-FR"/>
            </a:p>
          </p:txBody>
        </p:sp>
        <p:sp>
          <p:nvSpPr>
            <p:cNvPr id="17457" name="Line 192"/>
            <p:cNvSpPr>
              <a:spLocks noChangeShapeType="1"/>
            </p:cNvSpPr>
            <p:nvPr/>
          </p:nvSpPr>
          <p:spPr bwMode="auto">
            <a:xfrm flipV="1">
              <a:off x="5637722" y="1917700"/>
              <a:ext cx="0" cy="1600200"/>
            </a:xfrm>
            <a:prstGeom prst="line">
              <a:avLst/>
            </a:prstGeom>
            <a:noFill/>
            <a:ln w="9525">
              <a:solidFill>
                <a:srgbClr val="000000"/>
              </a:solidFill>
              <a:round/>
              <a:headEnd/>
              <a:tailEnd type="triangle" w="med" len="med"/>
            </a:ln>
          </p:spPr>
          <p:txBody>
            <a:bodyPr/>
            <a:lstStyle/>
            <a:p>
              <a:endParaRPr lang="fr-FR"/>
            </a:p>
          </p:txBody>
        </p:sp>
        <p:sp>
          <p:nvSpPr>
            <p:cNvPr id="17458" name="Line 193"/>
            <p:cNvSpPr>
              <a:spLocks noChangeShapeType="1"/>
            </p:cNvSpPr>
            <p:nvPr/>
          </p:nvSpPr>
          <p:spPr bwMode="auto">
            <a:xfrm flipV="1">
              <a:off x="6524960" y="1905000"/>
              <a:ext cx="0" cy="1600200"/>
            </a:xfrm>
            <a:prstGeom prst="line">
              <a:avLst/>
            </a:prstGeom>
            <a:noFill/>
            <a:ln w="9525">
              <a:solidFill>
                <a:srgbClr val="000000"/>
              </a:solidFill>
              <a:round/>
              <a:headEnd/>
              <a:tailEnd type="triangle" w="med" len="med"/>
            </a:ln>
          </p:spPr>
          <p:txBody>
            <a:bodyPr/>
            <a:lstStyle/>
            <a:p>
              <a:endParaRPr lang="fr-FR"/>
            </a:p>
          </p:txBody>
        </p:sp>
        <p:sp>
          <p:nvSpPr>
            <p:cNvPr id="17459" name="Line 194"/>
            <p:cNvSpPr>
              <a:spLocks noChangeShapeType="1"/>
            </p:cNvSpPr>
            <p:nvPr/>
          </p:nvSpPr>
          <p:spPr bwMode="auto">
            <a:xfrm>
              <a:off x="4926013" y="2273300"/>
              <a:ext cx="114300" cy="0"/>
            </a:xfrm>
            <a:prstGeom prst="line">
              <a:avLst/>
            </a:prstGeom>
            <a:noFill/>
            <a:ln w="9525">
              <a:solidFill>
                <a:srgbClr val="000000"/>
              </a:solidFill>
              <a:round/>
              <a:headEnd/>
              <a:tailEnd type="stealth" w="med" len="med"/>
            </a:ln>
          </p:spPr>
          <p:txBody>
            <a:bodyPr/>
            <a:lstStyle/>
            <a:p>
              <a:endParaRPr lang="fr-FR"/>
            </a:p>
          </p:txBody>
        </p:sp>
        <p:sp>
          <p:nvSpPr>
            <p:cNvPr id="17460" name="Line 195"/>
            <p:cNvSpPr>
              <a:spLocks noChangeShapeType="1"/>
            </p:cNvSpPr>
            <p:nvPr/>
          </p:nvSpPr>
          <p:spPr bwMode="auto">
            <a:xfrm>
              <a:off x="2472501" y="3578177"/>
              <a:ext cx="3429000" cy="0"/>
            </a:xfrm>
            <a:prstGeom prst="line">
              <a:avLst/>
            </a:prstGeom>
            <a:noFill/>
            <a:ln w="9525">
              <a:solidFill>
                <a:srgbClr val="000000"/>
              </a:solidFill>
              <a:round/>
              <a:headEnd/>
              <a:tailEnd/>
            </a:ln>
          </p:spPr>
          <p:txBody>
            <a:bodyPr/>
            <a:lstStyle/>
            <a:p>
              <a:endParaRPr lang="fr-FR"/>
            </a:p>
          </p:txBody>
        </p:sp>
        <p:sp>
          <p:nvSpPr>
            <p:cNvPr id="17461" name="Text Box 196"/>
            <p:cNvSpPr txBox="1">
              <a:spLocks noChangeArrowheads="1"/>
            </p:cNvSpPr>
            <p:nvPr/>
          </p:nvSpPr>
          <p:spPr bwMode="auto">
            <a:xfrm>
              <a:off x="2657464" y="1485005"/>
              <a:ext cx="485756" cy="342900"/>
            </a:xfrm>
            <a:prstGeom prst="rect">
              <a:avLst/>
            </a:prstGeom>
            <a:noFill/>
            <a:ln w="9525">
              <a:noFill/>
              <a:miter lim="800000"/>
              <a:headEnd/>
              <a:tailEnd/>
            </a:ln>
          </p:spPr>
          <p:txBody>
            <a:bodyPr/>
            <a:lstStyle/>
            <a:p>
              <a:r>
                <a:rPr lang="fr-FR" sz="1400" u="sng" dirty="0"/>
                <a:t>I</a:t>
              </a:r>
              <a:r>
                <a:rPr lang="fr-FR" sz="1400" i="1" baseline="-25000" dirty="0"/>
                <a:t>10</a:t>
              </a:r>
              <a:endParaRPr lang="fr-FR" sz="1400" dirty="0"/>
            </a:p>
          </p:txBody>
        </p:sp>
        <p:sp>
          <p:nvSpPr>
            <p:cNvPr id="17462" name="Text Box 199"/>
            <p:cNvSpPr txBox="1">
              <a:spLocks noChangeArrowheads="1"/>
            </p:cNvSpPr>
            <p:nvPr/>
          </p:nvSpPr>
          <p:spPr bwMode="auto">
            <a:xfrm>
              <a:off x="4240213" y="1966297"/>
              <a:ext cx="571500" cy="342900"/>
            </a:xfrm>
            <a:prstGeom prst="rect">
              <a:avLst/>
            </a:prstGeom>
            <a:noFill/>
            <a:ln w="9525">
              <a:noFill/>
              <a:miter lim="800000"/>
              <a:headEnd/>
              <a:tailEnd/>
            </a:ln>
          </p:spPr>
          <p:txBody>
            <a:bodyPr/>
            <a:lstStyle/>
            <a:p>
              <a:r>
                <a:rPr lang="fr-FR" sz="1400" u="sng" dirty="0"/>
                <a:t>I</a:t>
              </a:r>
              <a:r>
                <a:rPr lang="fr-FR" sz="1400" i="1" baseline="-25000" dirty="0"/>
                <a:t>10a</a:t>
              </a:r>
              <a:endParaRPr lang="fr-FR" sz="1400" dirty="0"/>
            </a:p>
          </p:txBody>
        </p:sp>
        <p:sp>
          <p:nvSpPr>
            <p:cNvPr id="17463" name="Text Box 200"/>
            <p:cNvSpPr txBox="1">
              <a:spLocks noChangeArrowheads="1"/>
            </p:cNvSpPr>
            <p:nvPr/>
          </p:nvSpPr>
          <p:spPr bwMode="auto">
            <a:xfrm>
              <a:off x="4849813" y="1966297"/>
              <a:ext cx="571500" cy="342900"/>
            </a:xfrm>
            <a:prstGeom prst="rect">
              <a:avLst/>
            </a:prstGeom>
            <a:noFill/>
            <a:ln w="9525">
              <a:noFill/>
              <a:miter lim="800000"/>
              <a:headEnd/>
              <a:tailEnd/>
            </a:ln>
          </p:spPr>
          <p:txBody>
            <a:bodyPr/>
            <a:lstStyle/>
            <a:p>
              <a:r>
                <a:rPr lang="fr-FR" sz="1400" u="sng" dirty="0"/>
                <a:t>I</a:t>
              </a:r>
              <a:r>
                <a:rPr lang="fr-FR" sz="1400" i="1" baseline="-25000" dirty="0"/>
                <a:t>10r</a:t>
              </a:r>
              <a:endParaRPr lang="fr-FR" sz="1400" dirty="0"/>
            </a:p>
          </p:txBody>
        </p:sp>
        <p:sp>
          <p:nvSpPr>
            <p:cNvPr id="17464" name="Text Box 201"/>
            <p:cNvSpPr txBox="1">
              <a:spLocks noChangeArrowheads="1"/>
            </p:cNvSpPr>
            <p:nvPr/>
          </p:nvSpPr>
          <p:spPr bwMode="auto">
            <a:xfrm>
              <a:off x="5260609" y="1875877"/>
              <a:ext cx="482600" cy="342900"/>
            </a:xfrm>
            <a:prstGeom prst="rect">
              <a:avLst/>
            </a:prstGeom>
            <a:noFill/>
            <a:ln w="9525">
              <a:noFill/>
              <a:miter lim="800000"/>
              <a:headEnd/>
              <a:tailEnd/>
            </a:ln>
          </p:spPr>
          <p:txBody>
            <a:bodyPr/>
            <a:lstStyle/>
            <a:p>
              <a:r>
                <a:rPr lang="fr-FR" sz="1400" u="sng"/>
                <a:t>E</a:t>
              </a:r>
              <a:r>
                <a:rPr lang="fr-FR" sz="1400" i="1" baseline="-25000"/>
                <a:t>10</a:t>
              </a:r>
              <a:endParaRPr lang="fr-FR" sz="1400"/>
            </a:p>
          </p:txBody>
        </p:sp>
        <p:sp>
          <p:nvSpPr>
            <p:cNvPr id="17465" name="Text Box 205"/>
            <p:cNvSpPr txBox="1">
              <a:spLocks noChangeArrowheads="1"/>
            </p:cNvSpPr>
            <p:nvPr/>
          </p:nvSpPr>
          <p:spPr bwMode="auto">
            <a:xfrm>
              <a:off x="4539199" y="2514600"/>
              <a:ext cx="571500" cy="342900"/>
            </a:xfrm>
            <a:prstGeom prst="rect">
              <a:avLst/>
            </a:prstGeom>
            <a:noFill/>
            <a:ln w="9525">
              <a:noFill/>
              <a:miter lim="800000"/>
              <a:headEnd/>
              <a:tailEnd/>
            </a:ln>
          </p:spPr>
          <p:txBody>
            <a:bodyPr/>
            <a:lstStyle/>
            <a:p>
              <a:pPr algn="ctr"/>
              <a:r>
                <a:rPr lang="fr-FR" sz="1400" i="1"/>
                <a:t>j X</a:t>
              </a:r>
              <a:r>
                <a:rPr lang="fr-FR" sz="1400" i="1" baseline="-25000"/>
                <a:t>m</a:t>
              </a:r>
              <a:endParaRPr lang="fr-FR" sz="1400"/>
            </a:p>
          </p:txBody>
        </p:sp>
        <p:sp>
          <p:nvSpPr>
            <p:cNvPr id="17466" name="Text Box 206"/>
            <p:cNvSpPr txBox="1">
              <a:spLocks noChangeArrowheads="1"/>
            </p:cNvSpPr>
            <p:nvPr/>
          </p:nvSpPr>
          <p:spPr bwMode="auto">
            <a:xfrm>
              <a:off x="6579298" y="1843076"/>
              <a:ext cx="939800" cy="342900"/>
            </a:xfrm>
            <a:prstGeom prst="rect">
              <a:avLst/>
            </a:prstGeom>
            <a:solidFill>
              <a:srgbClr val="FFFFFF"/>
            </a:solidFill>
            <a:ln w="9525">
              <a:noFill/>
              <a:miter lim="800000"/>
              <a:headEnd/>
              <a:tailEnd/>
            </a:ln>
          </p:spPr>
          <p:txBody>
            <a:bodyPr/>
            <a:lstStyle/>
            <a:p>
              <a:r>
                <a:rPr lang="fr-FR" sz="1400" u="sng"/>
                <a:t>E</a:t>
              </a:r>
              <a:r>
                <a:rPr lang="fr-FR" sz="1400" i="1" baseline="-25000"/>
                <a:t>20 </a:t>
              </a:r>
              <a:r>
                <a:rPr lang="fr-FR" sz="1400" i="1"/>
                <a:t>= </a:t>
              </a:r>
              <a:r>
                <a:rPr lang="fr-FR" sz="1400" u="sng"/>
                <a:t>U</a:t>
              </a:r>
              <a:r>
                <a:rPr lang="fr-FR" sz="1400" i="1" baseline="-25000"/>
                <a:t>20</a:t>
              </a:r>
              <a:endParaRPr lang="fr-FR" sz="1400"/>
            </a:p>
          </p:txBody>
        </p:sp>
        <p:sp>
          <p:nvSpPr>
            <p:cNvPr id="17467" name="Text Box 209"/>
            <p:cNvSpPr txBox="1">
              <a:spLocks noChangeArrowheads="1"/>
            </p:cNvSpPr>
            <p:nvPr/>
          </p:nvSpPr>
          <p:spPr bwMode="auto">
            <a:xfrm>
              <a:off x="5827713" y="1498600"/>
              <a:ext cx="571500" cy="342900"/>
            </a:xfrm>
            <a:prstGeom prst="rect">
              <a:avLst/>
            </a:prstGeom>
            <a:noFill/>
            <a:ln w="9525">
              <a:noFill/>
              <a:miter lim="800000"/>
              <a:headEnd/>
              <a:tailEnd/>
            </a:ln>
          </p:spPr>
          <p:txBody>
            <a:bodyPr/>
            <a:lstStyle/>
            <a:p>
              <a:r>
                <a:rPr lang="fr-FR" sz="1400" i="1"/>
                <a:t>(T.P)</a:t>
              </a:r>
              <a:endParaRPr lang="fr-FR" sz="1400"/>
            </a:p>
          </p:txBody>
        </p:sp>
        <p:sp>
          <p:nvSpPr>
            <p:cNvPr id="17468" name="Text Box 206"/>
            <p:cNvSpPr txBox="1">
              <a:spLocks noChangeArrowheads="1"/>
            </p:cNvSpPr>
            <p:nvPr/>
          </p:nvSpPr>
          <p:spPr bwMode="auto">
            <a:xfrm>
              <a:off x="2357401" y="1914514"/>
              <a:ext cx="428628" cy="342900"/>
            </a:xfrm>
            <a:prstGeom prst="rect">
              <a:avLst/>
            </a:prstGeom>
            <a:solidFill>
              <a:srgbClr val="FFFFFF"/>
            </a:solidFill>
            <a:ln w="9525">
              <a:noFill/>
              <a:miter lim="800000"/>
              <a:headEnd/>
              <a:tailEnd/>
            </a:ln>
          </p:spPr>
          <p:txBody>
            <a:bodyPr/>
            <a:lstStyle/>
            <a:p>
              <a:r>
                <a:rPr lang="fr-FR" sz="1400" i="1"/>
                <a:t> </a:t>
              </a:r>
              <a:r>
                <a:rPr lang="fr-FR" sz="1400" u="sng"/>
                <a:t>U</a:t>
              </a:r>
              <a:r>
                <a:rPr lang="fr-FR" sz="1400" i="1" baseline="-25000"/>
                <a:t>1</a:t>
              </a:r>
              <a:endParaRPr lang="fr-FR" sz="1400"/>
            </a:p>
          </p:txBody>
        </p:sp>
        <p:sp>
          <p:nvSpPr>
            <p:cNvPr id="17469" name="ZoneTexte 190"/>
            <p:cNvSpPr txBox="1">
              <a:spLocks noChangeArrowheads="1"/>
            </p:cNvSpPr>
            <p:nvPr/>
          </p:nvSpPr>
          <p:spPr bwMode="auto">
            <a:xfrm>
              <a:off x="3883378" y="2461669"/>
              <a:ext cx="391455" cy="307777"/>
            </a:xfrm>
            <a:prstGeom prst="rect">
              <a:avLst/>
            </a:prstGeom>
            <a:noFill/>
            <a:ln w="9525">
              <a:noFill/>
              <a:miter lim="800000"/>
              <a:headEnd/>
              <a:tailEnd/>
            </a:ln>
          </p:spPr>
          <p:txBody>
            <a:bodyPr wrap="none">
              <a:spAutoFit/>
            </a:bodyPr>
            <a:lstStyle/>
            <a:p>
              <a:r>
                <a:rPr lang="fr-FR" sz="1400"/>
                <a:t>ℛ</a:t>
              </a:r>
              <a:r>
                <a:rPr lang="fr-FR" sz="1400" baseline="-25000"/>
                <a:t>F</a:t>
              </a:r>
            </a:p>
          </p:txBody>
        </p:sp>
        <p:sp>
          <p:nvSpPr>
            <p:cNvPr id="17470" name="Text Box 206"/>
            <p:cNvSpPr txBox="1">
              <a:spLocks noChangeArrowheads="1"/>
            </p:cNvSpPr>
            <p:nvPr/>
          </p:nvSpPr>
          <p:spPr bwMode="auto">
            <a:xfrm>
              <a:off x="5909400" y="3643314"/>
              <a:ext cx="428628" cy="342900"/>
            </a:xfrm>
            <a:prstGeom prst="rect">
              <a:avLst/>
            </a:prstGeom>
            <a:solidFill>
              <a:srgbClr val="FFFFFF"/>
            </a:solidFill>
            <a:ln w="9525">
              <a:noFill/>
              <a:miter lim="800000"/>
              <a:headEnd/>
              <a:tailEnd/>
            </a:ln>
          </p:spPr>
          <p:txBody>
            <a:bodyPr/>
            <a:lstStyle/>
            <a:p>
              <a:r>
                <a:rPr lang="fr-FR" sz="1400" i="1"/>
                <a:t>m</a:t>
              </a:r>
              <a:endParaRPr lang="fr-FR" sz="1400"/>
            </a:p>
          </p:txBody>
        </p:sp>
        <p:sp>
          <p:nvSpPr>
            <p:cNvPr id="170" name="Text Box 196">
              <a:extLst>
                <a:ext uri="{FF2B5EF4-FFF2-40B4-BE49-F238E27FC236}">
                  <a16:creationId xmlns:a16="http://schemas.microsoft.com/office/drawing/2014/main" id="{8487B89C-6B86-4965-8F61-97F4C8A72868}"/>
                </a:ext>
              </a:extLst>
            </p:cNvPr>
            <p:cNvSpPr txBox="1">
              <a:spLocks noChangeArrowheads="1"/>
            </p:cNvSpPr>
            <p:nvPr/>
          </p:nvSpPr>
          <p:spPr bwMode="auto">
            <a:xfrm>
              <a:off x="6579298" y="1460448"/>
              <a:ext cx="674678" cy="342900"/>
            </a:xfrm>
            <a:prstGeom prst="rect">
              <a:avLst/>
            </a:prstGeom>
            <a:noFill/>
            <a:ln w="9525">
              <a:noFill/>
              <a:miter lim="800000"/>
              <a:headEnd/>
              <a:tailEnd/>
            </a:ln>
          </p:spPr>
          <p:txBody>
            <a:bodyPr/>
            <a:lstStyle/>
            <a:p>
              <a:r>
                <a:rPr lang="fr-FR" sz="1400" u="sng" dirty="0"/>
                <a:t>I</a:t>
              </a:r>
              <a:r>
                <a:rPr lang="fr-FR" sz="1400" i="1" u="sng" baseline="-25000" dirty="0"/>
                <a:t>2</a:t>
              </a:r>
              <a:r>
                <a:rPr lang="fr-FR" sz="1400" i="1" baseline="-25000" dirty="0"/>
                <a:t>0</a:t>
              </a:r>
              <a:r>
                <a:rPr lang="fr-FR" sz="1400" i="1" dirty="0"/>
                <a:t>=0</a:t>
              </a:r>
              <a:endParaRPr lang="fr-FR" sz="1400" dirty="0"/>
            </a:p>
          </p:txBody>
        </p:sp>
      </p:grpSp>
      <p:sp>
        <p:nvSpPr>
          <p:cNvPr id="17429" name="Rectangle 193"/>
          <p:cNvSpPr>
            <a:spLocks noChangeArrowheads="1"/>
          </p:cNvSpPr>
          <p:nvPr/>
        </p:nvSpPr>
        <p:spPr bwMode="auto">
          <a:xfrm>
            <a:off x="534763" y="1261956"/>
            <a:ext cx="2400016" cy="338554"/>
          </a:xfrm>
          <a:prstGeom prst="rect">
            <a:avLst/>
          </a:prstGeom>
          <a:noFill/>
          <a:ln w="9525">
            <a:noFill/>
            <a:miter lim="800000"/>
            <a:headEnd/>
            <a:tailEnd/>
          </a:ln>
        </p:spPr>
        <p:txBody>
          <a:bodyPr wrap="none">
            <a:spAutoFit/>
          </a:bodyPr>
          <a:lstStyle/>
          <a:p>
            <a:pPr marL="285750" lvl="1" indent="-285750">
              <a:buFont typeface="Arial" panose="020B0604020202020204" pitchFamily="34" charset="0"/>
              <a:buChar char="•"/>
            </a:pPr>
            <a:r>
              <a:rPr lang="fr-FR" sz="1600" b="1" dirty="0"/>
              <a:t>Schéma équivalent:</a:t>
            </a:r>
          </a:p>
        </p:txBody>
      </p:sp>
      <p:sp>
        <p:nvSpPr>
          <p:cNvPr id="19478" name="ZoneTexte 195"/>
          <p:cNvSpPr txBox="1">
            <a:spLocks noChangeArrowheads="1"/>
          </p:cNvSpPr>
          <p:nvPr/>
        </p:nvSpPr>
        <p:spPr bwMode="auto">
          <a:xfrm>
            <a:off x="514625" y="4256814"/>
            <a:ext cx="7372618" cy="2342180"/>
          </a:xfrm>
          <a:prstGeom prst="rect">
            <a:avLst/>
          </a:prstGeom>
          <a:noFill/>
          <a:ln w="9525">
            <a:noFill/>
            <a:miter lim="800000"/>
            <a:headEnd/>
            <a:tailEnd/>
          </a:ln>
        </p:spPr>
        <p:txBody>
          <a:bodyPr wrap="square">
            <a:spAutoFit/>
          </a:bodyPr>
          <a:lstStyle/>
          <a:p>
            <a:pPr marL="342900" indent="-342900" algn="just">
              <a:spcBef>
                <a:spcPct val="20000"/>
              </a:spcBef>
            </a:pPr>
            <a:r>
              <a:rPr lang="fr-FR" sz="1700" dirty="0"/>
              <a:t>	Le schéma équivalent comporte un transformateur parfait (T.P): c’est un transformateur sans chute de tension et sans pertes.</a:t>
            </a:r>
          </a:p>
          <a:p>
            <a:pPr marL="342900" indent="-342900" algn="just">
              <a:spcBef>
                <a:spcPct val="20000"/>
              </a:spcBef>
            </a:pPr>
            <a:r>
              <a:rPr lang="fr-FR" sz="1700" dirty="0"/>
              <a:t>	Le transformateur est à vide (on a débranché le récepteur du secondaire): i</a:t>
            </a:r>
            <a:r>
              <a:rPr lang="fr-FR" sz="1700" baseline="-25000" dirty="0"/>
              <a:t>2</a:t>
            </a:r>
            <a:r>
              <a:rPr lang="fr-FR" sz="1700" dirty="0"/>
              <a:t>= 0</a:t>
            </a:r>
            <a:endParaRPr lang="fr-FR" sz="1700" baseline="-25000" dirty="0"/>
          </a:p>
          <a:p>
            <a:pPr marL="342900" indent="-342900" algn="just">
              <a:spcBef>
                <a:spcPct val="20000"/>
              </a:spcBef>
            </a:pPr>
            <a:r>
              <a:rPr lang="fr-FR" sz="1700" dirty="0"/>
              <a:t>	La résistance ℛ</a:t>
            </a:r>
            <a:r>
              <a:rPr lang="fr-FR" sz="1700" baseline="-25000" dirty="0"/>
              <a:t>F </a:t>
            </a:r>
            <a:r>
              <a:rPr lang="fr-FR" sz="1700" dirty="0"/>
              <a:t>est traversée par le courant </a:t>
            </a:r>
            <a:r>
              <a:rPr lang="fr-FR" sz="1700" u="sng" dirty="0"/>
              <a:t>I</a:t>
            </a:r>
            <a:r>
              <a:rPr lang="fr-FR" sz="1700" baseline="-25000" dirty="0"/>
              <a:t>10a </a:t>
            </a:r>
            <a:r>
              <a:rPr lang="fr-FR" sz="1700" dirty="0"/>
              <a:t>et consomme les </a:t>
            </a:r>
            <a:r>
              <a:rPr lang="fr-FR" sz="1700" b="1" dirty="0"/>
              <a:t>pertes fer </a:t>
            </a:r>
            <a:r>
              <a:rPr lang="fr-FR" sz="1700" b="1" dirty="0" err="1"/>
              <a:t>P</a:t>
            </a:r>
            <a:r>
              <a:rPr lang="fr-FR" sz="1700" b="1" baseline="-25000" dirty="0" err="1"/>
              <a:t>fer</a:t>
            </a:r>
            <a:endParaRPr lang="fr-FR" sz="1700" b="1" baseline="-25000" dirty="0"/>
          </a:p>
          <a:p>
            <a:pPr marL="342900" indent="-342900" algn="just">
              <a:spcBef>
                <a:spcPct val="20000"/>
              </a:spcBef>
            </a:pPr>
            <a:r>
              <a:rPr lang="fr-FR" sz="1700" baseline="-25000" dirty="0"/>
              <a:t>	</a:t>
            </a:r>
            <a:r>
              <a:rPr lang="fr-FR" sz="1700" dirty="0"/>
              <a:t>La réactance magnétique </a:t>
            </a:r>
            <a:r>
              <a:rPr lang="fr-FR" sz="1700" dirty="0" err="1"/>
              <a:t>X</a:t>
            </a:r>
            <a:r>
              <a:rPr lang="fr-FR" sz="1700" baseline="-25000" dirty="0" err="1"/>
              <a:t>m</a:t>
            </a:r>
            <a:r>
              <a:rPr lang="fr-FR" sz="1700" baseline="-25000" dirty="0"/>
              <a:t> </a:t>
            </a:r>
            <a:r>
              <a:rPr lang="fr-FR" sz="1700" dirty="0"/>
              <a:t>est traversée par le courant </a:t>
            </a:r>
            <a:r>
              <a:rPr lang="fr-FR" sz="1700" u="sng" dirty="0"/>
              <a:t>I</a:t>
            </a:r>
            <a:r>
              <a:rPr lang="fr-FR" sz="1700" baseline="-25000" dirty="0"/>
              <a:t>10r </a:t>
            </a:r>
            <a:r>
              <a:rPr lang="fr-FR" sz="1700" dirty="0"/>
              <a:t>et consomme la </a:t>
            </a:r>
            <a:r>
              <a:rPr lang="fr-FR" sz="1700" b="1" dirty="0"/>
              <a:t>puissance magnétique Q</a:t>
            </a:r>
            <a:r>
              <a:rPr lang="fr-FR" sz="1700" b="1" baseline="-25000" dirty="0"/>
              <a:t>m</a:t>
            </a:r>
            <a:r>
              <a:rPr lang="fr-FR" sz="1700" baseline="-25000" dirty="0"/>
              <a:t>.</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21</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78">
                                            <p:txEl>
                                              <p:pRg st="0" end="0"/>
                                            </p:txEl>
                                          </p:spTgt>
                                        </p:tgtEl>
                                        <p:attrNameLst>
                                          <p:attrName>style.visibility</p:attrName>
                                        </p:attrNameLst>
                                      </p:cBhvr>
                                      <p:to>
                                        <p:strVal val="visible"/>
                                      </p:to>
                                    </p:set>
                                    <p:animEffect transition="in" filter="checkerboard(across)">
                                      <p:cBhvr>
                                        <p:cTn id="7" dur="500"/>
                                        <p:tgtEl>
                                          <p:spTgt spid="194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78">
                                            <p:txEl>
                                              <p:pRg st="1" end="1"/>
                                            </p:txEl>
                                          </p:spTgt>
                                        </p:tgtEl>
                                        <p:attrNameLst>
                                          <p:attrName>style.visibility</p:attrName>
                                        </p:attrNameLst>
                                      </p:cBhvr>
                                      <p:to>
                                        <p:strVal val="visible"/>
                                      </p:to>
                                    </p:set>
                                    <p:animEffect transition="in" filter="checkerboard(across)">
                                      <p:cBhvr>
                                        <p:cTn id="12" dur="500"/>
                                        <p:tgtEl>
                                          <p:spTgt spid="194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9478">
                                            <p:txEl>
                                              <p:pRg st="2" end="2"/>
                                            </p:txEl>
                                          </p:spTgt>
                                        </p:tgtEl>
                                        <p:attrNameLst>
                                          <p:attrName>style.visibility</p:attrName>
                                        </p:attrNameLst>
                                      </p:cBhvr>
                                      <p:to>
                                        <p:strVal val="visible"/>
                                      </p:to>
                                    </p:set>
                                    <p:animEffect transition="in" filter="checkerboard(across)">
                                      <p:cBhvr>
                                        <p:cTn id="17" dur="500"/>
                                        <p:tgtEl>
                                          <p:spTgt spid="194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94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III- Fonctionnement à vide</a:t>
            </a:r>
            <a:br>
              <a:rPr lang="fr-FR" sz="3400" b="1" dirty="0"/>
            </a:br>
            <a:r>
              <a:rPr lang="fr-FR" sz="3400" b="1" i="1" dirty="0"/>
              <a:t> </a:t>
            </a:r>
            <a:endParaRPr lang="fr-FR" sz="3400" b="1" dirty="0"/>
          </a:p>
        </p:txBody>
      </p:sp>
      <p:grpSp>
        <p:nvGrpSpPr>
          <p:cNvPr id="17428" name="Groupe 192"/>
          <p:cNvGrpSpPr>
            <a:grpSpLocks/>
          </p:cNvGrpSpPr>
          <p:nvPr/>
        </p:nvGrpSpPr>
        <p:grpSpPr bwMode="auto">
          <a:xfrm>
            <a:off x="1547664" y="1772816"/>
            <a:ext cx="5743575" cy="2595562"/>
            <a:chOff x="2357401" y="1390113"/>
            <a:chExt cx="5743612" cy="2596101"/>
          </a:xfrm>
        </p:grpSpPr>
        <p:sp>
          <p:nvSpPr>
            <p:cNvPr id="17431" name="Line 42"/>
            <p:cNvSpPr>
              <a:spLocks noChangeShapeType="1"/>
            </p:cNvSpPr>
            <p:nvPr/>
          </p:nvSpPr>
          <p:spPr bwMode="auto">
            <a:xfrm flipH="1">
              <a:off x="4468813" y="2273300"/>
              <a:ext cx="114300" cy="0"/>
            </a:xfrm>
            <a:prstGeom prst="line">
              <a:avLst/>
            </a:prstGeom>
            <a:noFill/>
            <a:ln w="9525">
              <a:solidFill>
                <a:srgbClr val="000000"/>
              </a:solidFill>
              <a:round/>
              <a:headEnd/>
              <a:tailEnd type="stealth" w="med" len="med"/>
            </a:ln>
          </p:spPr>
          <p:txBody>
            <a:bodyPr/>
            <a:lstStyle/>
            <a:p>
              <a:endParaRPr lang="fr-FR"/>
            </a:p>
          </p:txBody>
        </p:sp>
        <p:sp>
          <p:nvSpPr>
            <p:cNvPr id="17432" name="Text Box 43"/>
            <p:cNvSpPr txBox="1">
              <a:spLocks noChangeArrowheads="1"/>
            </p:cNvSpPr>
            <p:nvPr/>
          </p:nvSpPr>
          <p:spPr bwMode="auto">
            <a:xfrm>
              <a:off x="3649125" y="1390113"/>
              <a:ext cx="741345" cy="342900"/>
            </a:xfrm>
            <a:prstGeom prst="rect">
              <a:avLst/>
            </a:prstGeom>
            <a:solidFill>
              <a:srgbClr val="FFFFFF"/>
            </a:solidFill>
            <a:ln w="9525">
              <a:noFill/>
              <a:miter lim="800000"/>
              <a:headEnd/>
              <a:tailEnd/>
            </a:ln>
          </p:spPr>
          <p:txBody>
            <a:bodyPr/>
            <a:lstStyle/>
            <a:p>
              <a:r>
                <a:rPr lang="fr-FR" sz="1400" i="1"/>
                <a:t>j </a:t>
              </a:r>
              <a:r>
                <a:rPr lang="it-IT" sz="1400"/>
                <a:t>ℓ</a:t>
              </a:r>
              <a:r>
                <a:rPr lang="fr-FR" sz="1400" i="1" baseline="-25000"/>
                <a:t>1 </a:t>
              </a:r>
              <a:r>
                <a:rPr lang="el-GR" sz="1400" i="1"/>
                <a:t>ω</a:t>
              </a:r>
              <a:endParaRPr lang="fr-FR" sz="1400"/>
            </a:p>
          </p:txBody>
        </p:sp>
        <p:sp>
          <p:nvSpPr>
            <p:cNvPr id="17433" name="Text Box 44"/>
            <p:cNvSpPr txBox="1">
              <a:spLocks noChangeArrowheads="1"/>
            </p:cNvSpPr>
            <p:nvPr/>
          </p:nvSpPr>
          <p:spPr bwMode="auto">
            <a:xfrm>
              <a:off x="3138488" y="1428213"/>
              <a:ext cx="330200" cy="342900"/>
            </a:xfrm>
            <a:prstGeom prst="rect">
              <a:avLst/>
            </a:prstGeom>
            <a:solidFill>
              <a:srgbClr val="FFFFFF"/>
            </a:solidFill>
            <a:ln w="9525">
              <a:noFill/>
              <a:miter lim="800000"/>
              <a:headEnd/>
              <a:tailEnd/>
            </a:ln>
          </p:spPr>
          <p:txBody>
            <a:bodyPr/>
            <a:lstStyle/>
            <a:p>
              <a:r>
                <a:rPr lang="fr-FR" sz="1400" i="1"/>
                <a:t>r</a:t>
              </a:r>
              <a:r>
                <a:rPr lang="fr-FR" sz="1400" i="1" baseline="-25000"/>
                <a:t>1</a:t>
              </a:r>
              <a:endParaRPr lang="fr-FR" sz="1400"/>
            </a:p>
          </p:txBody>
        </p:sp>
        <p:sp>
          <p:nvSpPr>
            <p:cNvPr id="17434" name="Line 45"/>
            <p:cNvSpPr>
              <a:spLocks noChangeShapeType="1"/>
            </p:cNvSpPr>
            <p:nvPr/>
          </p:nvSpPr>
          <p:spPr bwMode="auto">
            <a:xfrm>
              <a:off x="2805113" y="1828800"/>
              <a:ext cx="114300" cy="0"/>
            </a:xfrm>
            <a:prstGeom prst="line">
              <a:avLst/>
            </a:prstGeom>
            <a:noFill/>
            <a:ln w="9525">
              <a:solidFill>
                <a:srgbClr val="000000"/>
              </a:solidFill>
              <a:round/>
              <a:headEnd/>
              <a:tailEnd type="stealth" w="med" len="med"/>
            </a:ln>
          </p:spPr>
          <p:txBody>
            <a:bodyPr/>
            <a:lstStyle/>
            <a:p>
              <a:endParaRPr lang="fr-FR"/>
            </a:p>
          </p:txBody>
        </p:sp>
        <p:grpSp>
          <p:nvGrpSpPr>
            <p:cNvPr id="17435" name="Group 46"/>
            <p:cNvGrpSpPr>
              <a:grpSpLocks/>
            </p:cNvGrpSpPr>
            <p:nvPr/>
          </p:nvGrpSpPr>
          <p:grpSpPr bwMode="auto">
            <a:xfrm rot="21434693" flipV="1">
              <a:off x="3579813" y="1654175"/>
              <a:ext cx="685800" cy="184150"/>
              <a:chOff x="9037" y="8192"/>
              <a:chExt cx="1081" cy="292"/>
            </a:xfrm>
          </p:grpSpPr>
          <p:grpSp>
            <p:nvGrpSpPr>
              <p:cNvPr id="17581" name="Group 47"/>
              <p:cNvGrpSpPr>
                <a:grpSpLocks/>
              </p:cNvGrpSpPr>
              <p:nvPr/>
            </p:nvGrpSpPr>
            <p:grpSpPr bwMode="auto">
              <a:xfrm rot="-40404">
                <a:off x="9185" y="8235"/>
                <a:ext cx="203" cy="249"/>
                <a:chOff x="4297" y="9376"/>
                <a:chExt cx="1220" cy="2462"/>
              </a:xfrm>
            </p:grpSpPr>
            <p:sp>
              <p:nvSpPr>
                <p:cNvPr id="17593" name="Arc 4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4" name="Arc 4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2" name="Group 50"/>
              <p:cNvGrpSpPr>
                <a:grpSpLocks/>
              </p:cNvGrpSpPr>
              <p:nvPr/>
            </p:nvGrpSpPr>
            <p:grpSpPr bwMode="auto">
              <a:xfrm rot="-40404">
                <a:off x="9384" y="8225"/>
                <a:ext cx="205" cy="249"/>
                <a:chOff x="4297" y="9376"/>
                <a:chExt cx="1220" cy="2462"/>
              </a:xfrm>
            </p:grpSpPr>
            <p:sp>
              <p:nvSpPr>
                <p:cNvPr id="17591" name="Arc 5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2" name="Arc 5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3" name="Group 53"/>
              <p:cNvGrpSpPr>
                <a:grpSpLocks/>
              </p:cNvGrpSpPr>
              <p:nvPr/>
            </p:nvGrpSpPr>
            <p:grpSpPr bwMode="auto">
              <a:xfrm rot="-40404">
                <a:off x="9572" y="8209"/>
                <a:ext cx="205" cy="249"/>
                <a:chOff x="4297" y="9376"/>
                <a:chExt cx="1220" cy="2462"/>
              </a:xfrm>
            </p:grpSpPr>
            <p:sp>
              <p:nvSpPr>
                <p:cNvPr id="17589" name="Arc 5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90" name="Arc 5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84" name="Group 56"/>
              <p:cNvGrpSpPr>
                <a:grpSpLocks/>
              </p:cNvGrpSpPr>
              <p:nvPr/>
            </p:nvGrpSpPr>
            <p:grpSpPr bwMode="auto">
              <a:xfrm rot="-40404">
                <a:off x="9751" y="8192"/>
                <a:ext cx="203" cy="249"/>
                <a:chOff x="4297" y="9376"/>
                <a:chExt cx="1220" cy="2462"/>
              </a:xfrm>
            </p:grpSpPr>
            <p:sp>
              <p:nvSpPr>
                <p:cNvPr id="17587" name="Arc 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88" name="Arc 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17585" name="Line 5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17586" name="Line 6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17436" name="Group 61"/>
            <p:cNvGrpSpPr>
              <a:grpSpLocks/>
            </p:cNvGrpSpPr>
            <p:nvPr/>
          </p:nvGrpSpPr>
          <p:grpSpPr bwMode="auto">
            <a:xfrm rot="10800000">
              <a:off x="2889250" y="1714500"/>
              <a:ext cx="700088" cy="114300"/>
              <a:chOff x="1796" y="5577"/>
              <a:chExt cx="1102" cy="180"/>
            </a:xfrm>
          </p:grpSpPr>
          <p:grpSp>
            <p:nvGrpSpPr>
              <p:cNvPr id="17562" name="Group 62"/>
              <p:cNvGrpSpPr>
                <a:grpSpLocks/>
              </p:cNvGrpSpPr>
              <p:nvPr/>
            </p:nvGrpSpPr>
            <p:grpSpPr bwMode="auto">
              <a:xfrm>
                <a:off x="1796" y="5577"/>
                <a:ext cx="722" cy="180"/>
                <a:chOff x="1876" y="5577"/>
                <a:chExt cx="722" cy="180"/>
              </a:xfrm>
            </p:grpSpPr>
            <p:grpSp>
              <p:nvGrpSpPr>
                <p:cNvPr id="17564" name="Group 63"/>
                <p:cNvGrpSpPr>
                  <a:grpSpLocks/>
                </p:cNvGrpSpPr>
                <p:nvPr/>
              </p:nvGrpSpPr>
              <p:grpSpPr bwMode="auto">
                <a:xfrm rot="10739694">
                  <a:off x="2058" y="5577"/>
                  <a:ext cx="540" cy="180"/>
                  <a:chOff x="8257" y="9157"/>
                  <a:chExt cx="1800" cy="180"/>
                </a:xfrm>
              </p:grpSpPr>
              <p:grpSp>
                <p:nvGrpSpPr>
                  <p:cNvPr id="17566" name="Group 64"/>
                  <p:cNvGrpSpPr>
                    <a:grpSpLocks/>
                  </p:cNvGrpSpPr>
                  <p:nvPr/>
                </p:nvGrpSpPr>
                <p:grpSpPr bwMode="auto">
                  <a:xfrm>
                    <a:off x="8617" y="9157"/>
                    <a:ext cx="360" cy="180"/>
                    <a:chOff x="8617" y="9157"/>
                    <a:chExt cx="360" cy="180"/>
                  </a:xfrm>
                </p:grpSpPr>
                <p:sp>
                  <p:nvSpPr>
                    <p:cNvPr id="17579" name="Line 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80" name="Line 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7" name="Group 67"/>
                  <p:cNvGrpSpPr>
                    <a:grpSpLocks/>
                  </p:cNvGrpSpPr>
                  <p:nvPr/>
                </p:nvGrpSpPr>
                <p:grpSpPr bwMode="auto">
                  <a:xfrm>
                    <a:off x="8977" y="9157"/>
                    <a:ext cx="360" cy="180"/>
                    <a:chOff x="8617" y="9157"/>
                    <a:chExt cx="360" cy="180"/>
                  </a:xfrm>
                </p:grpSpPr>
                <p:sp>
                  <p:nvSpPr>
                    <p:cNvPr id="17577" name="Line 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8" name="Line 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8" name="Group 70"/>
                  <p:cNvGrpSpPr>
                    <a:grpSpLocks/>
                  </p:cNvGrpSpPr>
                  <p:nvPr/>
                </p:nvGrpSpPr>
                <p:grpSpPr bwMode="auto">
                  <a:xfrm>
                    <a:off x="9337" y="9157"/>
                    <a:ext cx="360" cy="180"/>
                    <a:chOff x="8617" y="9157"/>
                    <a:chExt cx="360" cy="180"/>
                  </a:xfrm>
                </p:grpSpPr>
                <p:sp>
                  <p:nvSpPr>
                    <p:cNvPr id="17575" name="Line 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6" name="Line 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69" name="Group 73"/>
                  <p:cNvGrpSpPr>
                    <a:grpSpLocks/>
                  </p:cNvGrpSpPr>
                  <p:nvPr/>
                </p:nvGrpSpPr>
                <p:grpSpPr bwMode="auto">
                  <a:xfrm>
                    <a:off x="9697" y="9157"/>
                    <a:ext cx="360" cy="180"/>
                    <a:chOff x="8617" y="9157"/>
                    <a:chExt cx="360" cy="180"/>
                  </a:xfrm>
                </p:grpSpPr>
                <p:sp>
                  <p:nvSpPr>
                    <p:cNvPr id="17573" name="Line 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4" name="Line 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70" name="Group 76"/>
                  <p:cNvGrpSpPr>
                    <a:grpSpLocks/>
                  </p:cNvGrpSpPr>
                  <p:nvPr/>
                </p:nvGrpSpPr>
                <p:grpSpPr bwMode="auto">
                  <a:xfrm>
                    <a:off x="8257" y="9157"/>
                    <a:ext cx="360" cy="180"/>
                    <a:chOff x="8617" y="9157"/>
                    <a:chExt cx="360" cy="180"/>
                  </a:xfrm>
                </p:grpSpPr>
                <p:sp>
                  <p:nvSpPr>
                    <p:cNvPr id="17571" name="Line 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72" name="Line 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565" name="Line 7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17563" name="Line 8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17437" name="Line 81"/>
            <p:cNvSpPr>
              <a:spLocks noChangeShapeType="1"/>
            </p:cNvSpPr>
            <p:nvPr/>
          </p:nvSpPr>
          <p:spPr bwMode="auto">
            <a:xfrm>
              <a:off x="4278531" y="1813336"/>
              <a:ext cx="1485900" cy="0"/>
            </a:xfrm>
            <a:prstGeom prst="line">
              <a:avLst/>
            </a:prstGeom>
            <a:noFill/>
            <a:ln w="9525">
              <a:solidFill>
                <a:srgbClr val="000000"/>
              </a:solidFill>
              <a:round/>
              <a:headEnd/>
              <a:tailEnd/>
            </a:ln>
          </p:spPr>
          <p:txBody>
            <a:bodyPr/>
            <a:lstStyle/>
            <a:p>
              <a:endParaRPr lang="fr-FR"/>
            </a:p>
          </p:txBody>
        </p:sp>
        <p:sp>
          <p:nvSpPr>
            <p:cNvPr id="17438" name="Line 82"/>
            <p:cNvSpPr>
              <a:spLocks noChangeShapeType="1"/>
            </p:cNvSpPr>
            <p:nvPr/>
          </p:nvSpPr>
          <p:spPr bwMode="auto">
            <a:xfrm>
              <a:off x="4786313" y="1803400"/>
              <a:ext cx="0" cy="457200"/>
            </a:xfrm>
            <a:prstGeom prst="line">
              <a:avLst/>
            </a:prstGeom>
            <a:noFill/>
            <a:ln w="9525">
              <a:solidFill>
                <a:srgbClr val="000000"/>
              </a:solidFill>
              <a:round/>
              <a:headEnd/>
              <a:tailEnd/>
            </a:ln>
          </p:spPr>
          <p:txBody>
            <a:bodyPr/>
            <a:lstStyle/>
            <a:p>
              <a:endParaRPr lang="fr-FR"/>
            </a:p>
          </p:txBody>
        </p:sp>
        <p:sp>
          <p:nvSpPr>
            <p:cNvPr id="17439" name="Line 83"/>
            <p:cNvSpPr>
              <a:spLocks noChangeShapeType="1"/>
            </p:cNvSpPr>
            <p:nvPr/>
          </p:nvSpPr>
          <p:spPr bwMode="auto">
            <a:xfrm>
              <a:off x="4367213" y="2273300"/>
              <a:ext cx="800100" cy="0"/>
            </a:xfrm>
            <a:prstGeom prst="line">
              <a:avLst/>
            </a:prstGeom>
            <a:noFill/>
            <a:ln w="9525">
              <a:solidFill>
                <a:srgbClr val="000000"/>
              </a:solidFill>
              <a:round/>
              <a:headEnd/>
              <a:tailEnd/>
            </a:ln>
          </p:spPr>
          <p:txBody>
            <a:bodyPr/>
            <a:lstStyle/>
            <a:p>
              <a:endParaRPr lang="fr-FR"/>
            </a:p>
          </p:txBody>
        </p:sp>
        <p:grpSp>
          <p:nvGrpSpPr>
            <p:cNvPr id="17440" name="Group 84"/>
            <p:cNvGrpSpPr>
              <a:grpSpLocks/>
            </p:cNvGrpSpPr>
            <p:nvPr/>
          </p:nvGrpSpPr>
          <p:grpSpPr bwMode="auto">
            <a:xfrm rot="-5652810">
              <a:off x="4144963" y="2647950"/>
              <a:ext cx="342900" cy="114300"/>
              <a:chOff x="8257" y="9157"/>
              <a:chExt cx="1800" cy="180"/>
            </a:xfrm>
          </p:grpSpPr>
          <p:grpSp>
            <p:nvGrpSpPr>
              <p:cNvPr id="17547" name="Group 85"/>
              <p:cNvGrpSpPr>
                <a:grpSpLocks/>
              </p:cNvGrpSpPr>
              <p:nvPr/>
            </p:nvGrpSpPr>
            <p:grpSpPr bwMode="auto">
              <a:xfrm>
                <a:off x="8617" y="9157"/>
                <a:ext cx="360" cy="180"/>
                <a:chOff x="8617" y="9157"/>
                <a:chExt cx="360" cy="180"/>
              </a:xfrm>
            </p:grpSpPr>
            <p:sp>
              <p:nvSpPr>
                <p:cNvPr id="17560" name="Line 8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61" name="Line 8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8" name="Group 88"/>
              <p:cNvGrpSpPr>
                <a:grpSpLocks/>
              </p:cNvGrpSpPr>
              <p:nvPr/>
            </p:nvGrpSpPr>
            <p:grpSpPr bwMode="auto">
              <a:xfrm>
                <a:off x="8977" y="9157"/>
                <a:ext cx="360" cy="180"/>
                <a:chOff x="8617" y="9157"/>
                <a:chExt cx="360" cy="180"/>
              </a:xfrm>
            </p:grpSpPr>
            <p:sp>
              <p:nvSpPr>
                <p:cNvPr id="17558" name="Line 8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9" name="Line 9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49" name="Group 91"/>
              <p:cNvGrpSpPr>
                <a:grpSpLocks/>
              </p:cNvGrpSpPr>
              <p:nvPr/>
            </p:nvGrpSpPr>
            <p:grpSpPr bwMode="auto">
              <a:xfrm>
                <a:off x="9337" y="9157"/>
                <a:ext cx="360" cy="180"/>
                <a:chOff x="8617" y="9157"/>
                <a:chExt cx="360" cy="180"/>
              </a:xfrm>
            </p:grpSpPr>
            <p:sp>
              <p:nvSpPr>
                <p:cNvPr id="17556" name="Line 9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7" name="Line 9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0" name="Group 94"/>
              <p:cNvGrpSpPr>
                <a:grpSpLocks/>
              </p:cNvGrpSpPr>
              <p:nvPr/>
            </p:nvGrpSpPr>
            <p:grpSpPr bwMode="auto">
              <a:xfrm>
                <a:off x="9697" y="9157"/>
                <a:ext cx="360" cy="180"/>
                <a:chOff x="8617" y="9157"/>
                <a:chExt cx="360" cy="180"/>
              </a:xfrm>
            </p:grpSpPr>
            <p:sp>
              <p:nvSpPr>
                <p:cNvPr id="17554" name="Line 9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5" name="Line 9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17551" name="Group 97"/>
              <p:cNvGrpSpPr>
                <a:grpSpLocks/>
              </p:cNvGrpSpPr>
              <p:nvPr/>
            </p:nvGrpSpPr>
            <p:grpSpPr bwMode="auto">
              <a:xfrm>
                <a:off x="8257" y="9157"/>
                <a:ext cx="360" cy="180"/>
                <a:chOff x="8617" y="9157"/>
                <a:chExt cx="360" cy="180"/>
              </a:xfrm>
            </p:grpSpPr>
            <p:sp>
              <p:nvSpPr>
                <p:cNvPr id="17552" name="Line 9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17553" name="Line 9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17441" name="Line 100"/>
            <p:cNvSpPr>
              <a:spLocks noChangeShapeType="1"/>
            </p:cNvSpPr>
            <p:nvPr/>
          </p:nvSpPr>
          <p:spPr bwMode="auto">
            <a:xfrm>
              <a:off x="4354513" y="2286000"/>
              <a:ext cx="0" cy="228600"/>
            </a:xfrm>
            <a:prstGeom prst="line">
              <a:avLst/>
            </a:prstGeom>
            <a:noFill/>
            <a:ln w="9525">
              <a:solidFill>
                <a:srgbClr val="000000"/>
              </a:solidFill>
              <a:round/>
              <a:headEnd/>
              <a:tailEnd/>
            </a:ln>
          </p:spPr>
          <p:txBody>
            <a:bodyPr/>
            <a:lstStyle/>
            <a:p>
              <a:endParaRPr lang="fr-FR"/>
            </a:p>
          </p:txBody>
        </p:sp>
        <p:sp>
          <p:nvSpPr>
            <p:cNvPr id="17442" name="Line 101"/>
            <p:cNvSpPr>
              <a:spLocks noChangeShapeType="1"/>
            </p:cNvSpPr>
            <p:nvPr/>
          </p:nvSpPr>
          <p:spPr bwMode="auto">
            <a:xfrm>
              <a:off x="4395788" y="2876550"/>
              <a:ext cx="0" cy="228600"/>
            </a:xfrm>
            <a:prstGeom prst="line">
              <a:avLst/>
            </a:prstGeom>
            <a:noFill/>
            <a:ln w="9525">
              <a:solidFill>
                <a:srgbClr val="000000"/>
              </a:solidFill>
              <a:round/>
              <a:headEnd/>
              <a:tailEnd/>
            </a:ln>
          </p:spPr>
          <p:txBody>
            <a:bodyPr/>
            <a:lstStyle/>
            <a:p>
              <a:endParaRPr lang="fr-FR"/>
            </a:p>
          </p:txBody>
        </p:sp>
        <p:grpSp>
          <p:nvGrpSpPr>
            <p:cNvPr id="17443" name="Group 102"/>
            <p:cNvGrpSpPr>
              <a:grpSpLocks/>
            </p:cNvGrpSpPr>
            <p:nvPr/>
          </p:nvGrpSpPr>
          <p:grpSpPr bwMode="auto">
            <a:xfrm>
              <a:off x="5014913" y="2482850"/>
              <a:ext cx="193675" cy="488950"/>
              <a:chOff x="5138" y="6587"/>
              <a:chExt cx="304" cy="769"/>
            </a:xfrm>
          </p:grpSpPr>
          <p:grpSp>
            <p:nvGrpSpPr>
              <p:cNvPr id="17535" name="Group 103"/>
              <p:cNvGrpSpPr>
                <a:grpSpLocks/>
              </p:cNvGrpSpPr>
              <p:nvPr/>
            </p:nvGrpSpPr>
            <p:grpSpPr bwMode="auto">
              <a:xfrm rot="5287804">
                <a:off x="5161" y="6560"/>
                <a:ext cx="203" cy="249"/>
                <a:chOff x="4297" y="9376"/>
                <a:chExt cx="1220" cy="2462"/>
              </a:xfrm>
            </p:grpSpPr>
            <p:sp>
              <p:nvSpPr>
                <p:cNvPr id="17545" name="Arc 1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6" name="Arc 1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6" name="Group 106"/>
              <p:cNvGrpSpPr>
                <a:grpSpLocks/>
              </p:cNvGrpSpPr>
              <p:nvPr/>
            </p:nvGrpSpPr>
            <p:grpSpPr bwMode="auto">
              <a:xfrm rot="5287804">
                <a:off x="5175" y="6761"/>
                <a:ext cx="205" cy="249"/>
                <a:chOff x="4297" y="9376"/>
                <a:chExt cx="1220" cy="2462"/>
              </a:xfrm>
            </p:grpSpPr>
            <p:sp>
              <p:nvSpPr>
                <p:cNvPr id="17543" name="Arc 1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4" name="Arc 1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7" name="Group 109"/>
              <p:cNvGrpSpPr>
                <a:grpSpLocks/>
              </p:cNvGrpSpPr>
              <p:nvPr/>
            </p:nvGrpSpPr>
            <p:grpSpPr bwMode="auto">
              <a:xfrm rot="5287804">
                <a:off x="5195" y="6948"/>
                <a:ext cx="205" cy="249"/>
                <a:chOff x="4297" y="9376"/>
                <a:chExt cx="1220" cy="2462"/>
              </a:xfrm>
            </p:grpSpPr>
            <p:sp>
              <p:nvSpPr>
                <p:cNvPr id="17541" name="Arc 1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2" name="Arc 1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38" name="Group 112"/>
              <p:cNvGrpSpPr>
                <a:grpSpLocks/>
              </p:cNvGrpSpPr>
              <p:nvPr/>
            </p:nvGrpSpPr>
            <p:grpSpPr bwMode="auto">
              <a:xfrm rot="5287804">
                <a:off x="5216" y="7125"/>
                <a:ext cx="203" cy="249"/>
                <a:chOff x="4297" y="9376"/>
                <a:chExt cx="1220" cy="2462"/>
              </a:xfrm>
            </p:grpSpPr>
            <p:sp>
              <p:nvSpPr>
                <p:cNvPr id="17539" name="Arc 1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40" name="Arc 1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44" name="Line 115"/>
            <p:cNvSpPr>
              <a:spLocks noChangeShapeType="1"/>
            </p:cNvSpPr>
            <p:nvPr/>
          </p:nvSpPr>
          <p:spPr bwMode="auto">
            <a:xfrm rot="21566224">
              <a:off x="5164566" y="2276496"/>
              <a:ext cx="0" cy="274377"/>
            </a:xfrm>
            <a:prstGeom prst="line">
              <a:avLst/>
            </a:prstGeom>
            <a:noFill/>
            <a:ln w="9525">
              <a:solidFill>
                <a:srgbClr val="000000"/>
              </a:solidFill>
              <a:round/>
              <a:headEnd/>
              <a:tailEnd/>
            </a:ln>
          </p:spPr>
          <p:txBody>
            <a:bodyPr/>
            <a:lstStyle/>
            <a:p>
              <a:endParaRPr lang="fr-FR" dirty="0"/>
            </a:p>
          </p:txBody>
        </p:sp>
        <p:sp>
          <p:nvSpPr>
            <p:cNvPr id="17445" name="Line 116"/>
            <p:cNvSpPr>
              <a:spLocks noChangeShapeType="1"/>
            </p:cNvSpPr>
            <p:nvPr/>
          </p:nvSpPr>
          <p:spPr bwMode="auto">
            <a:xfrm>
              <a:off x="5211763" y="2935746"/>
              <a:ext cx="0" cy="182918"/>
            </a:xfrm>
            <a:prstGeom prst="line">
              <a:avLst/>
            </a:prstGeom>
            <a:noFill/>
            <a:ln w="9525">
              <a:solidFill>
                <a:srgbClr val="000000"/>
              </a:solidFill>
              <a:round/>
              <a:headEnd/>
              <a:tailEnd/>
            </a:ln>
          </p:spPr>
          <p:txBody>
            <a:bodyPr/>
            <a:lstStyle/>
            <a:p>
              <a:endParaRPr lang="fr-FR"/>
            </a:p>
          </p:txBody>
        </p:sp>
        <p:sp>
          <p:nvSpPr>
            <p:cNvPr id="17446" name="Line 117"/>
            <p:cNvSpPr>
              <a:spLocks noChangeShapeType="1"/>
            </p:cNvSpPr>
            <p:nvPr/>
          </p:nvSpPr>
          <p:spPr bwMode="auto">
            <a:xfrm>
              <a:off x="4402138" y="3103563"/>
              <a:ext cx="800100" cy="0"/>
            </a:xfrm>
            <a:prstGeom prst="line">
              <a:avLst/>
            </a:prstGeom>
            <a:noFill/>
            <a:ln w="9525">
              <a:solidFill>
                <a:srgbClr val="000000"/>
              </a:solidFill>
              <a:round/>
              <a:headEnd/>
              <a:tailEnd/>
            </a:ln>
          </p:spPr>
          <p:txBody>
            <a:bodyPr/>
            <a:lstStyle/>
            <a:p>
              <a:endParaRPr lang="fr-FR"/>
            </a:p>
          </p:txBody>
        </p:sp>
        <p:sp>
          <p:nvSpPr>
            <p:cNvPr id="17447" name="Line 118"/>
            <p:cNvSpPr>
              <a:spLocks noChangeShapeType="1"/>
            </p:cNvSpPr>
            <p:nvPr/>
          </p:nvSpPr>
          <p:spPr bwMode="auto">
            <a:xfrm>
              <a:off x="4799013" y="3122613"/>
              <a:ext cx="0" cy="457200"/>
            </a:xfrm>
            <a:prstGeom prst="line">
              <a:avLst/>
            </a:prstGeom>
            <a:noFill/>
            <a:ln w="9525">
              <a:solidFill>
                <a:srgbClr val="000000"/>
              </a:solidFill>
              <a:round/>
              <a:headEnd/>
              <a:tailEnd/>
            </a:ln>
          </p:spPr>
          <p:txBody>
            <a:bodyPr/>
            <a:lstStyle/>
            <a:p>
              <a:endParaRPr lang="fr-FR"/>
            </a:p>
          </p:txBody>
        </p:sp>
        <p:grpSp>
          <p:nvGrpSpPr>
            <p:cNvPr id="17448" name="Group 119"/>
            <p:cNvGrpSpPr>
              <a:grpSpLocks/>
            </p:cNvGrpSpPr>
            <p:nvPr/>
          </p:nvGrpSpPr>
          <p:grpSpPr bwMode="auto">
            <a:xfrm rot="233845">
              <a:off x="5611813" y="1789113"/>
              <a:ext cx="434975" cy="1795462"/>
              <a:chOff x="6098" y="5493"/>
              <a:chExt cx="685" cy="2827"/>
            </a:xfrm>
          </p:grpSpPr>
          <p:grpSp>
            <p:nvGrpSpPr>
              <p:cNvPr id="17503" name="Group 120"/>
              <p:cNvGrpSpPr>
                <a:grpSpLocks/>
              </p:cNvGrpSpPr>
              <p:nvPr/>
            </p:nvGrpSpPr>
            <p:grpSpPr bwMode="auto">
              <a:xfrm>
                <a:off x="6100" y="5493"/>
                <a:ext cx="663" cy="2544"/>
                <a:chOff x="6100" y="5493"/>
                <a:chExt cx="663" cy="2544"/>
              </a:xfrm>
            </p:grpSpPr>
            <p:grpSp>
              <p:nvGrpSpPr>
                <p:cNvPr id="17505" name="Group 121"/>
                <p:cNvGrpSpPr>
                  <a:grpSpLocks/>
                </p:cNvGrpSpPr>
                <p:nvPr/>
              </p:nvGrpSpPr>
              <p:grpSpPr bwMode="auto">
                <a:xfrm>
                  <a:off x="6100" y="5493"/>
                  <a:ext cx="663" cy="2294"/>
                  <a:chOff x="6100" y="5493"/>
                  <a:chExt cx="663" cy="2294"/>
                </a:xfrm>
              </p:grpSpPr>
              <p:grpSp>
                <p:nvGrpSpPr>
                  <p:cNvPr id="17509" name="Group 122"/>
                  <p:cNvGrpSpPr>
                    <a:grpSpLocks/>
                  </p:cNvGrpSpPr>
                  <p:nvPr/>
                </p:nvGrpSpPr>
                <p:grpSpPr bwMode="auto">
                  <a:xfrm rot="144924">
                    <a:off x="6100" y="5761"/>
                    <a:ext cx="663" cy="2026"/>
                    <a:chOff x="2125" y="8571"/>
                    <a:chExt cx="663" cy="2026"/>
                  </a:xfrm>
                </p:grpSpPr>
                <p:grpSp>
                  <p:nvGrpSpPr>
                    <p:cNvPr id="17511" name="Group 123"/>
                    <p:cNvGrpSpPr>
                      <a:grpSpLocks/>
                    </p:cNvGrpSpPr>
                    <p:nvPr/>
                  </p:nvGrpSpPr>
                  <p:grpSpPr bwMode="auto">
                    <a:xfrm rot="5321579">
                      <a:off x="2211" y="8485"/>
                      <a:ext cx="275" cy="448"/>
                      <a:chOff x="4297" y="9376"/>
                      <a:chExt cx="1220" cy="2462"/>
                    </a:xfrm>
                  </p:grpSpPr>
                  <p:sp>
                    <p:nvSpPr>
                      <p:cNvPr id="17533" name="Arc 12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4" name="Arc 12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2" name="Group 126"/>
                    <p:cNvGrpSpPr>
                      <a:grpSpLocks/>
                    </p:cNvGrpSpPr>
                    <p:nvPr/>
                  </p:nvGrpSpPr>
                  <p:grpSpPr bwMode="auto">
                    <a:xfrm rot="5321579">
                      <a:off x="2242" y="8718"/>
                      <a:ext cx="275" cy="449"/>
                      <a:chOff x="4297" y="9376"/>
                      <a:chExt cx="1220" cy="2462"/>
                    </a:xfrm>
                  </p:grpSpPr>
                  <p:sp>
                    <p:nvSpPr>
                      <p:cNvPr id="17531" name="Arc 12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2" name="Arc 12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3" name="Group 129"/>
                    <p:cNvGrpSpPr>
                      <a:grpSpLocks/>
                    </p:cNvGrpSpPr>
                    <p:nvPr/>
                  </p:nvGrpSpPr>
                  <p:grpSpPr bwMode="auto">
                    <a:xfrm rot="5321579">
                      <a:off x="2262" y="8984"/>
                      <a:ext cx="275" cy="448"/>
                      <a:chOff x="4297" y="9376"/>
                      <a:chExt cx="1220" cy="2462"/>
                    </a:xfrm>
                  </p:grpSpPr>
                  <p:sp>
                    <p:nvSpPr>
                      <p:cNvPr id="17529" name="Arc 13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30" name="Arc 13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4" name="Group 132"/>
                    <p:cNvGrpSpPr>
                      <a:grpSpLocks/>
                    </p:cNvGrpSpPr>
                    <p:nvPr/>
                  </p:nvGrpSpPr>
                  <p:grpSpPr bwMode="auto">
                    <a:xfrm rot="5321579">
                      <a:off x="2293" y="9237"/>
                      <a:ext cx="275" cy="449"/>
                      <a:chOff x="4297" y="9376"/>
                      <a:chExt cx="1220" cy="2462"/>
                    </a:xfrm>
                  </p:grpSpPr>
                  <p:sp>
                    <p:nvSpPr>
                      <p:cNvPr id="17527" name="Arc 13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8" name="Arc 13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5" name="Group 135"/>
                    <p:cNvGrpSpPr>
                      <a:grpSpLocks/>
                    </p:cNvGrpSpPr>
                    <p:nvPr/>
                  </p:nvGrpSpPr>
                  <p:grpSpPr bwMode="auto">
                    <a:xfrm rot="5321579">
                      <a:off x="2326" y="9482"/>
                      <a:ext cx="275" cy="448"/>
                      <a:chOff x="4297" y="9376"/>
                      <a:chExt cx="1220" cy="2462"/>
                    </a:xfrm>
                  </p:grpSpPr>
                  <p:sp>
                    <p:nvSpPr>
                      <p:cNvPr id="17525" name="Arc 13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6" name="Arc 13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6" name="Group 138"/>
                    <p:cNvGrpSpPr>
                      <a:grpSpLocks/>
                    </p:cNvGrpSpPr>
                    <p:nvPr/>
                  </p:nvGrpSpPr>
                  <p:grpSpPr bwMode="auto">
                    <a:xfrm rot="5321579">
                      <a:off x="2362" y="9738"/>
                      <a:ext cx="275" cy="448"/>
                      <a:chOff x="4297" y="9376"/>
                      <a:chExt cx="1220" cy="2462"/>
                    </a:xfrm>
                  </p:grpSpPr>
                  <p:sp>
                    <p:nvSpPr>
                      <p:cNvPr id="17523" name="Arc 13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4" name="Arc 14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7" name="Group 141"/>
                    <p:cNvGrpSpPr>
                      <a:grpSpLocks/>
                    </p:cNvGrpSpPr>
                    <p:nvPr/>
                  </p:nvGrpSpPr>
                  <p:grpSpPr bwMode="auto">
                    <a:xfrm rot="5321579">
                      <a:off x="2393" y="9991"/>
                      <a:ext cx="275" cy="449"/>
                      <a:chOff x="4297" y="9376"/>
                      <a:chExt cx="1220" cy="2462"/>
                    </a:xfrm>
                  </p:grpSpPr>
                  <p:sp>
                    <p:nvSpPr>
                      <p:cNvPr id="17521" name="Arc 14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2" name="Arc 14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518" name="Group 144"/>
                    <p:cNvGrpSpPr>
                      <a:grpSpLocks/>
                    </p:cNvGrpSpPr>
                    <p:nvPr/>
                  </p:nvGrpSpPr>
                  <p:grpSpPr bwMode="auto">
                    <a:xfrm rot="5321579">
                      <a:off x="2426" y="10236"/>
                      <a:ext cx="275" cy="448"/>
                      <a:chOff x="4297" y="9376"/>
                      <a:chExt cx="1220" cy="2462"/>
                    </a:xfrm>
                  </p:grpSpPr>
                  <p:sp>
                    <p:nvSpPr>
                      <p:cNvPr id="17519" name="Arc 14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20" name="Arc 14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10" name="Freeform 14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506" name="Group 148"/>
                <p:cNvGrpSpPr>
                  <a:grpSpLocks/>
                </p:cNvGrpSpPr>
                <p:nvPr/>
              </p:nvGrpSpPr>
              <p:grpSpPr bwMode="auto">
                <a:xfrm rot="5321579">
                  <a:off x="6376" y="7676"/>
                  <a:ext cx="275" cy="448"/>
                  <a:chOff x="4297" y="9376"/>
                  <a:chExt cx="1220" cy="2462"/>
                </a:xfrm>
              </p:grpSpPr>
              <p:sp>
                <p:nvSpPr>
                  <p:cNvPr id="17507" name="Arc 1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8" name="Arc 1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504" name="Freeform 15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17449" name="Group 152"/>
            <p:cNvGrpSpPr>
              <a:grpSpLocks/>
            </p:cNvGrpSpPr>
            <p:nvPr/>
          </p:nvGrpSpPr>
          <p:grpSpPr bwMode="auto">
            <a:xfrm rot="-10546580">
              <a:off x="6103938" y="1803400"/>
              <a:ext cx="434975" cy="1795463"/>
              <a:chOff x="6098" y="5493"/>
              <a:chExt cx="685" cy="2827"/>
            </a:xfrm>
          </p:grpSpPr>
          <p:grpSp>
            <p:nvGrpSpPr>
              <p:cNvPr id="17471" name="Group 153"/>
              <p:cNvGrpSpPr>
                <a:grpSpLocks/>
              </p:cNvGrpSpPr>
              <p:nvPr/>
            </p:nvGrpSpPr>
            <p:grpSpPr bwMode="auto">
              <a:xfrm>
                <a:off x="6100" y="5493"/>
                <a:ext cx="663" cy="2544"/>
                <a:chOff x="6100" y="5493"/>
                <a:chExt cx="663" cy="2544"/>
              </a:xfrm>
            </p:grpSpPr>
            <p:grpSp>
              <p:nvGrpSpPr>
                <p:cNvPr id="17473" name="Group 154"/>
                <p:cNvGrpSpPr>
                  <a:grpSpLocks/>
                </p:cNvGrpSpPr>
                <p:nvPr/>
              </p:nvGrpSpPr>
              <p:grpSpPr bwMode="auto">
                <a:xfrm>
                  <a:off x="6100" y="5493"/>
                  <a:ext cx="663" cy="2294"/>
                  <a:chOff x="6100" y="5493"/>
                  <a:chExt cx="663" cy="2294"/>
                </a:xfrm>
              </p:grpSpPr>
              <p:grpSp>
                <p:nvGrpSpPr>
                  <p:cNvPr id="17477" name="Group 155"/>
                  <p:cNvGrpSpPr>
                    <a:grpSpLocks/>
                  </p:cNvGrpSpPr>
                  <p:nvPr/>
                </p:nvGrpSpPr>
                <p:grpSpPr bwMode="auto">
                  <a:xfrm rot="144924">
                    <a:off x="6100" y="5761"/>
                    <a:ext cx="663" cy="2026"/>
                    <a:chOff x="2125" y="8571"/>
                    <a:chExt cx="663" cy="2026"/>
                  </a:xfrm>
                </p:grpSpPr>
                <p:grpSp>
                  <p:nvGrpSpPr>
                    <p:cNvPr id="17479" name="Group 156"/>
                    <p:cNvGrpSpPr>
                      <a:grpSpLocks/>
                    </p:cNvGrpSpPr>
                    <p:nvPr/>
                  </p:nvGrpSpPr>
                  <p:grpSpPr bwMode="auto">
                    <a:xfrm rot="5321579">
                      <a:off x="2211" y="8485"/>
                      <a:ext cx="275" cy="448"/>
                      <a:chOff x="4297" y="9376"/>
                      <a:chExt cx="1220" cy="2462"/>
                    </a:xfrm>
                  </p:grpSpPr>
                  <p:sp>
                    <p:nvSpPr>
                      <p:cNvPr id="17501" name="Arc 15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2" name="Arc 15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0" name="Group 159"/>
                    <p:cNvGrpSpPr>
                      <a:grpSpLocks/>
                    </p:cNvGrpSpPr>
                    <p:nvPr/>
                  </p:nvGrpSpPr>
                  <p:grpSpPr bwMode="auto">
                    <a:xfrm rot="5321579">
                      <a:off x="2242" y="8718"/>
                      <a:ext cx="275" cy="449"/>
                      <a:chOff x="4297" y="9376"/>
                      <a:chExt cx="1220" cy="2462"/>
                    </a:xfrm>
                  </p:grpSpPr>
                  <p:sp>
                    <p:nvSpPr>
                      <p:cNvPr id="17499" name="Arc 16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500" name="Arc 16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1" name="Group 162"/>
                    <p:cNvGrpSpPr>
                      <a:grpSpLocks/>
                    </p:cNvGrpSpPr>
                    <p:nvPr/>
                  </p:nvGrpSpPr>
                  <p:grpSpPr bwMode="auto">
                    <a:xfrm rot="5321579">
                      <a:off x="2262" y="8984"/>
                      <a:ext cx="275" cy="448"/>
                      <a:chOff x="4297" y="9376"/>
                      <a:chExt cx="1220" cy="2462"/>
                    </a:xfrm>
                  </p:grpSpPr>
                  <p:sp>
                    <p:nvSpPr>
                      <p:cNvPr id="17497" name="Arc 16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8" name="Arc 16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2" name="Group 165"/>
                    <p:cNvGrpSpPr>
                      <a:grpSpLocks/>
                    </p:cNvGrpSpPr>
                    <p:nvPr/>
                  </p:nvGrpSpPr>
                  <p:grpSpPr bwMode="auto">
                    <a:xfrm rot="5321579">
                      <a:off x="2293" y="9237"/>
                      <a:ext cx="275" cy="449"/>
                      <a:chOff x="4297" y="9376"/>
                      <a:chExt cx="1220" cy="2462"/>
                    </a:xfrm>
                  </p:grpSpPr>
                  <p:sp>
                    <p:nvSpPr>
                      <p:cNvPr id="17495" name="Arc 16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6" name="Arc 16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3" name="Group 168"/>
                    <p:cNvGrpSpPr>
                      <a:grpSpLocks/>
                    </p:cNvGrpSpPr>
                    <p:nvPr/>
                  </p:nvGrpSpPr>
                  <p:grpSpPr bwMode="auto">
                    <a:xfrm rot="5321579">
                      <a:off x="2326" y="9482"/>
                      <a:ext cx="275" cy="448"/>
                      <a:chOff x="4297" y="9376"/>
                      <a:chExt cx="1220" cy="2462"/>
                    </a:xfrm>
                  </p:grpSpPr>
                  <p:sp>
                    <p:nvSpPr>
                      <p:cNvPr id="17493" name="Arc 16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4" name="Arc 17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4" name="Group 171"/>
                    <p:cNvGrpSpPr>
                      <a:grpSpLocks/>
                    </p:cNvGrpSpPr>
                    <p:nvPr/>
                  </p:nvGrpSpPr>
                  <p:grpSpPr bwMode="auto">
                    <a:xfrm rot="5321579">
                      <a:off x="2362" y="9738"/>
                      <a:ext cx="275" cy="448"/>
                      <a:chOff x="4297" y="9376"/>
                      <a:chExt cx="1220" cy="2462"/>
                    </a:xfrm>
                  </p:grpSpPr>
                  <p:sp>
                    <p:nvSpPr>
                      <p:cNvPr id="17491" name="Arc 17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2" name="Arc 17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5" name="Group 174"/>
                    <p:cNvGrpSpPr>
                      <a:grpSpLocks/>
                    </p:cNvGrpSpPr>
                    <p:nvPr/>
                  </p:nvGrpSpPr>
                  <p:grpSpPr bwMode="auto">
                    <a:xfrm rot="5321579">
                      <a:off x="2393" y="9991"/>
                      <a:ext cx="275" cy="449"/>
                      <a:chOff x="4297" y="9376"/>
                      <a:chExt cx="1220" cy="2462"/>
                    </a:xfrm>
                  </p:grpSpPr>
                  <p:sp>
                    <p:nvSpPr>
                      <p:cNvPr id="17489" name="Arc 17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90" name="Arc 17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7486" name="Group 177"/>
                    <p:cNvGrpSpPr>
                      <a:grpSpLocks/>
                    </p:cNvGrpSpPr>
                    <p:nvPr/>
                  </p:nvGrpSpPr>
                  <p:grpSpPr bwMode="auto">
                    <a:xfrm rot="5321579">
                      <a:off x="2426" y="10236"/>
                      <a:ext cx="275" cy="448"/>
                      <a:chOff x="4297" y="9376"/>
                      <a:chExt cx="1220" cy="2462"/>
                    </a:xfrm>
                  </p:grpSpPr>
                  <p:sp>
                    <p:nvSpPr>
                      <p:cNvPr id="17487" name="Arc 17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88" name="Arc 17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8" name="Freeform 180"/>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7474" name="Group 181"/>
                <p:cNvGrpSpPr>
                  <a:grpSpLocks/>
                </p:cNvGrpSpPr>
                <p:nvPr/>
              </p:nvGrpSpPr>
              <p:grpSpPr bwMode="auto">
                <a:xfrm rot="5321579">
                  <a:off x="6376" y="7676"/>
                  <a:ext cx="275" cy="448"/>
                  <a:chOff x="4297" y="9376"/>
                  <a:chExt cx="1220" cy="2462"/>
                </a:xfrm>
              </p:grpSpPr>
              <p:sp>
                <p:nvSpPr>
                  <p:cNvPr id="17475" name="Arc 18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76" name="Arc 18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7472" name="Freeform 184"/>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17450" name="Line 185"/>
            <p:cNvSpPr>
              <a:spLocks noChangeShapeType="1"/>
            </p:cNvSpPr>
            <p:nvPr/>
          </p:nvSpPr>
          <p:spPr bwMode="auto">
            <a:xfrm>
              <a:off x="6030913" y="1828800"/>
              <a:ext cx="0" cy="1714500"/>
            </a:xfrm>
            <a:prstGeom prst="line">
              <a:avLst/>
            </a:prstGeom>
            <a:noFill/>
            <a:ln w="9525">
              <a:solidFill>
                <a:srgbClr val="000000"/>
              </a:solidFill>
              <a:round/>
              <a:headEnd/>
              <a:tailEnd/>
            </a:ln>
          </p:spPr>
          <p:txBody>
            <a:bodyPr/>
            <a:lstStyle/>
            <a:p>
              <a:endParaRPr lang="fr-FR"/>
            </a:p>
          </p:txBody>
        </p:sp>
        <p:sp>
          <p:nvSpPr>
            <p:cNvPr id="17451" name="Line 186"/>
            <p:cNvSpPr>
              <a:spLocks noChangeShapeType="1"/>
            </p:cNvSpPr>
            <p:nvPr/>
          </p:nvSpPr>
          <p:spPr bwMode="auto">
            <a:xfrm>
              <a:off x="6069013" y="1828800"/>
              <a:ext cx="0" cy="1714500"/>
            </a:xfrm>
            <a:prstGeom prst="line">
              <a:avLst/>
            </a:prstGeom>
            <a:noFill/>
            <a:ln w="9525">
              <a:solidFill>
                <a:srgbClr val="000000"/>
              </a:solidFill>
              <a:round/>
              <a:headEnd/>
              <a:tailEnd/>
            </a:ln>
          </p:spPr>
          <p:txBody>
            <a:bodyPr/>
            <a:lstStyle/>
            <a:p>
              <a:endParaRPr lang="fr-FR"/>
            </a:p>
          </p:txBody>
        </p:sp>
        <p:sp>
          <p:nvSpPr>
            <p:cNvPr id="17452" name="Line 187"/>
            <p:cNvSpPr>
              <a:spLocks noChangeShapeType="1"/>
            </p:cNvSpPr>
            <p:nvPr/>
          </p:nvSpPr>
          <p:spPr bwMode="auto">
            <a:xfrm>
              <a:off x="6107113" y="1828800"/>
              <a:ext cx="0" cy="1714500"/>
            </a:xfrm>
            <a:prstGeom prst="line">
              <a:avLst/>
            </a:prstGeom>
            <a:noFill/>
            <a:ln w="9525">
              <a:solidFill>
                <a:srgbClr val="000000"/>
              </a:solidFill>
              <a:round/>
              <a:headEnd/>
              <a:tailEnd/>
            </a:ln>
          </p:spPr>
          <p:txBody>
            <a:bodyPr/>
            <a:lstStyle/>
            <a:p>
              <a:endParaRPr lang="fr-FR"/>
            </a:p>
          </p:txBody>
        </p:sp>
        <p:sp>
          <p:nvSpPr>
            <p:cNvPr id="17453" name="Line 188"/>
            <p:cNvSpPr>
              <a:spLocks noChangeShapeType="1"/>
            </p:cNvSpPr>
            <p:nvPr/>
          </p:nvSpPr>
          <p:spPr bwMode="auto">
            <a:xfrm flipH="1">
              <a:off x="2640013" y="1828800"/>
              <a:ext cx="228600" cy="0"/>
            </a:xfrm>
            <a:prstGeom prst="line">
              <a:avLst/>
            </a:prstGeom>
            <a:noFill/>
            <a:ln w="9525">
              <a:solidFill>
                <a:srgbClr val="000000"/>
              </a:solidFill>
              <a:round/>
              <a:headEnd/>
              <a:tailEnd/>
            </a:ln>
          </p:spPr>
          <p:txBody>
            <a:bodyPr/>
            <a:lstStyle/>
            <a:p>
              <a:endParaRPr lang="fr-FR"/>
            </a:p>
          </p:txBody>
        </p:sp>
        <p:sp>
          <p:nvSpPr>
            <p:cNvPr id="17454" name="Line 189"/>
            <p:cNvSpPr>
              <a:spLocks noChangeShapeType="1"/>
            </p:cNvSpPr>
            <p:nvPr/>
          </p:nvSpPr>
          <p:spPr bwMode="auto">
            <a:xfrm flipV="1">
              <a:off x="2833688" y="1892300"/>
              <a:ext cx="0" cy="1600200"/>
            </a:xfrm>
            <a:prstGeom prst="line">
              <a:avLst/>
            </a:prstGeom>
            <a:noFill/>
            <a:ln w="9525">
              <a:solidFill>
                <a:srgbClr val="000000"/>
              </a:solidFill>
              <a:round/>
              <a:headEnd/>
              <a:tailEnd type="triangle" w="med" len="med"/>
            </a:ln>
          </p:spPr>
          <p:txBody>
            <a:bodyPr/>
            <a:lstStyle/>
            <a:p>
              <a:endParaRPr lang="fr-FR"/>
            </a:p>
          </p:txBody>
        </p:sp>
        <p:sp>
          <p:nvSpPr>
            <p:cNvPr id="17455" name="Line 190"/>
            <p:cNvSpPr>
              <a:spLocks noChangeShapeType="1"/>
            </p:cNvSpPr>
            <p:nvPr/>
          </p:nvSpPr>
          <p:spPr bwMode="auto">
            <a:xfrm>
              <a:off x="6272213" y="1790700"/>
              <a:ext cx="1828800" cy="0"/>
            </a:xfrm>
            <a:prstGeom prst="line">
              <a:avLst/>
            </a:prstGeom>
            <a:noFill/>
            <a:ln w="9525">
              <a:solidFill>
                <a:srgbClr val="000000"/>
              </a:solidFill>
              <a:round/>
              <a:headEnd/>
              <a:tailEnd/>
            </a:ln>
          </p:spPr>
          <p:txBody>
            <a:bodyPr/>
            <a:lstStyle/>
            <a:p>
              <a:endParaRPr lang="fr-FR"/>
            </a:p>
          </p:txBody>
        </p:sp>
        <p:sp>
          <p:nvSpPr>
            <p:cNvPr id="17456" name="Line 191"/>
            <p:cNvSpPr>
              <a:spLocks noChangeShapeType="1"/>
            </p:cNvSpPr>
            <p:nvPr/>
          </p:nvSpPr>
          <p:spPr bwMode="auto">
            <a:xfrm>
              <a:off x="6338028" y="3578177"/>
              <a:ext cx="1714500" cy="0"/>
            </a:xfrm>
            <a:prstGeom prst="line">
              <a:avLst/>
            </a:prstGeom>
            <a:noFill/>
            <a:ln w="9525">
              <a:solidFill>
                <a:srgbClr val="000000"/>
              </a:solidFill>
              <a:round/>
              <a:headEnd/>
              <a:tailEnd/>
            </a:ln>
          </p:spPr>
          <p:txBody>
            <a:bodyPr/>
            <a:lstStyle/>
            <a:p>
              <a:endParaRPr lang="fr-FR"/>
            </a:p>
          </p:txBody>
        </p:sp>
        <p:sp>
          <p:nvSpPr>
            <p:cNvPr id="17457" name="Line 192"/>
            <p:cNvSpPr>
              <a:spLocks noChangeShapeType="1"/>
            </p:cNvSpPr>
            <p:nvPr/>
          </p:nvSpPr>
          <p:spPr bwMode="auto">
            <a:xfrm flipV="1">
              <a:off x="5637722" y="1917700"/>
              <a:ext cx="0" cy="1600200"/>
            </a:xfrm>
            <a:prstGeom prst="line">
              <a:avLst/>
            </a:prstGeom>
            <a:noFill/>
            <a:ln w="9525">
              <a:solidFill>
                <a:srgbClr val="000000"/>
              </a:solidFill>
              <a:round/>
              <a:headEnd/>
              <a:tailEnd type="triangle" w="med" len="med"/>
            </a:ln>
          </p:spPr>
          <p:txBody>
            <a:bodyPr/>
            <a:lstStyle/>
            <a:p>
              <a:endParaRPr lang="fr-FR"/>
            </a:p>
          </p:txBody>
        </p:sp>
        <p:sp>
          <p:nvSpPr>
            <p:cNvPr id="17458" name="Line 193"/>
            <p:cNvSpPr>
              <a:spLocks noChangeShapeType="1"/>
            </p:cNvSpPr>
            <p:nvPr/>
          </p:nvSpPr>
          <p:spPr bwMode="auto">
            <a:xfrm flipV="1">
              <a:off x="6524960" y="1905000"/>
              <a:ext cx="0" cy="1600200"/>
            </a:xfrm>
            <a:prstGeom prst="line">
              <a:avLst/>
            </a:prstGeom>
            <a:noFill/>
            <a:ln w="9525">
              <a:solidFill>
                <a:srgbClr val="000000"/>
              </a:solidFill>
              <a:round/>
              <a:headEnd/>
              <a:tailEnd type="triangle" w="med" len="med"/>
            </a:ln>
          </p:spPr>
          <p:txBody>
            <a:bodyPr/>
            <a:lstStyle/>
            <a:p>
              <a:endParaRPr lang="fr-FR"/>
            </a:p>
          </p:txBody>
        </p:sp>
        <p:sp>
          <p:nvSpPr>
            <p:cNvPr id="17459" name="Line 194"/>
            <p:cNvSpPr>
              <a:spLocks noChangeShapeType="1"/>
            </p:cNvSpPr>
            <p:nvPr/>
          </p:nvSpPr>
          <p:spPr bwMode="auto">
            <a:xfrm>
              <a:off x="4926013" y="2273300"/>
              <a:ext cx="114300" cy="0"/>
            </a:xfrm>
            <a:prstGeom prst="line">
              <a:avLst/>
            </a:prstGeom>
            <a:noFill/>
            <a:ln w="9525">
              <a:solidFill>
                <a:srgbClr val="000000"/>
              </a:solidFill>
              <a:round/>
              <a:headEnd/>
              <a:tailEnd type="stealth" w="med" len="med"/>
            </a:ln>
          </p:spPr>
          <p:txBody>
            <a:bodyPr/>
            <a:lstStyle/>
            <a:p>
              <a:endParaRPr lang="fr-FR"/>
            </a:p>
          </p:txBody>
        </p:sp>
        <p:sp>
          <p:nvSpPr>
            <p:cNvPr id="17460" name="Line 195"/>
            <p:cNvSpPr>
              <a:spLocks noChangeShapeType="1"/>
            </p:cNvSpPr>
            <p:nvPr/>
          </p:nvSpPr>
          <p:spPr bwMode="auto">
            <a:xfrm>
              <a:off x="2472501" y="3578177"/>
              <a:ext cx="3429000" cy="0"/>
            </a:xfrm>
            <a:prstGeom prst="line">
              <a:avLst/>
            </a:prstGeom>
            <a:noFill/>
            <a:ln w="9525">
              <a:solidFill>
                <a:srgbClr val="000000"/>
              </a:solidFill>
              <a:round/>
              <a:headEnd/>
              <a:tailEnd/>
            </a:ln>
          </p:spPr>
          <p:txBody>
            <a:bodyPr/>
            <a:lstStyle/>
            <a:p>
              <a:endParaRPr lang="fr-FR"/>
            </a:p>
          </p:txBody>
        </p:sp>
        <p:sp>
          <p:nvSpPr>
            <p:cNvPr id="17461" name="Text Box 196"/>
            <p:cNvSpPr txBox="1">
              <a:spLocks noChangeArrowheads="1"/>
            </p:cNvSpPr>
            <p:nvPr/>
          </p:nvSpPr>
          <p:spPr bwMode="auto">
            <a:xfrm>
              <a:off x="2657464" y="1485005"/>
              <a:ext cx="485756" cy="342900"/>
            </a:xfrm>
            <a:prstGeom prst="rect">
              <a:avLst/>
            </a:prstGeom>
            <a:noFill/>
            <a:ln w="9525">
              <a:noFill/>
              <a:miter lim="800000"/>
              <a:headEnd/>
              <a:tailEnd/>
            </a:ln>
          </p:spPr>
          <p:txBody>
            <a:bodyPr/>
            <a:lstStyle/>
            <a:p>
              <a:r>
                <a:rPr lang="fr-FR" sz="1400" u="sng" dirty="0"/>
                <a:t>I</a:t>
              </a:r>
              <a:r>
                <a:rPr lang="fr-FR" sz="1400" i="1" baseline="-25000" dirty="0"/>
                <a:t>10</a:t>
              </a:r>
              <a:endParaRPr lang="fr-FR" sz="1400" dirty="0"/>
            </a:p>
          </p:txBody>
        </p:sp>
        <p:sp>
          <p:nvSpPr>
            <p:cNvPr id="17462" name="Text Box 199"/>
            <p:cNvSpPr txBox="1">
              <a:spLocks noChangeArrowheads="1"/>
            </p:cNvSpPr>
            <p:nvPr/>
          </p:nvSpPr>
          <p:spPr bwMode="auto">
            <a:xfrm>
              <a:off x="4240213" y="1966297"/>
              <a:ext cx="571500" cy="342900"/>
            </a:xfrm>
            <a:prstGeom prst="rect">
              <a:avLst/>
            </a:prstGeom>
            <a:noFill/>
            <a:ln w="9525">
              <a:noFill/>
              <a:miter lim="800000"/>
              <a:headEnd/>
              <a:tailEnd/>
            </a:ln>
          </p:spPr>
          <p:txBody>
            <a:bodyPr/>
            <a:lstStyle/>
            <a:p>
              <a:r>
                <a:rPr lang="fr-FR" sz="1400" u="sng" dirty="0"/>
                <a:t>I</a:t>
              </a:r>
              <a:r>
                <a:rPr lang="fr-FR" sz="1400" i="1" baseline="-25000" dirty="0"/>
                <a:t>10a</a:t>
              </a:r>
              <a:endParaRPr lang="fr-FR" sz="1400" dirty="0"/>
            </a:p>
          </p:txBody>
        </p:sp>
        <p:sp>
          <p:nvSpPr>
            <p:cNvPr id="17463" name="Text Box 200"/>
            <p:cNvSpPr txBox="1">
              <a:spLocks noChangeArrowheads="1"/>
            </p:cNvSpPr>
            <p:nvPr/>
          </p:nvSpPr>
          <p:spPr bwMode="auto">
            <a:xfrm>
              <a:off x="4849813" y="1966297"/>
              <a:ext cx="571500" cy="342900"/>
            </a:xfrm>
            <a:prstGeom prst="rect">
              <a:avLst/>
            </a:prstGeom>
            <a:noFill/>
            <a:ln w="9525">
              <a:noFill/>
              <a:miter lim="800000"/>
              <a:headEnd/>
              <a:tailEnd/>
            </a:ln>
          </p:spPr>
          <p:txBody>
            <a:bodyPr/>
            <a:lstStyle/>
            <a:p>
              <a:r>
                <a:rPr lang="fr-FR" sz="1400" u="sng" dirty="0"/>
                <a:t>I</a:t>
              </a:r>
              <a:r>
                <a:rPr lang="fr-FR" sz="1400" i="1" baseline="-25000" dirty="0"/>
                <a:t>10r</a:t>
              </a:r>
              <a:endParaRPr lang="fr-FR" sz="1400" dirty="0"/>
            </a:p>
          </p:txBody>
        </p:sp>
        <p:sp>
          <p:nvSpPr>
            <p:cNvPr id="17464" name="Text Box 201"/>
            <p:cNvSpPr txBox="1">
              <a:spLocks noChangeArrowheads="1"/>
            </p:cNvSpPr>
            <p:nvPr/>
          </p:nvSpPr>
          <p:spPr bwMode="auto">
            <a:xfrm>
              <a:off x="5260609" y="1875877"/>
              <a:ext cx="482600" cy="342900"/>
            </a:xfrm>
            <a:prstGeom prst="rect">
              <a:avLst/>
            </a:prstGeom>
            <a:noFill/>
            <a:ln w="9525">
              <a:noFill/>
              <a:miter lim="800000"/>
              <a:headEnd/>
              <a:tailEnd/>
            </a:ln>
          </p:spPr>
          <p:txBody>
            <a:bodyPr/>
            <a:lstStyle/>
            <a:p>
              <a:r>
                <a:rPr lang="fr-FR" sz="1400" u="sng"/>
                <a:t>E</a:t>
              </a:r>
              <a:r>
                <a:rPr lang="fr-FR" sz="1400" i="1" baseline="-25000"/>
                <a:t>10</a:t>
              </a:r>
              <a:endParaRPr lang="fr-FR" sz="1400"/>
            </a:p>
          </p:txBody>
        </p:sp>
        <p:sp>
          <p:nvSpPr>
            <p:cNvPr id="17465" name="Text Box 205"/>
            <p:cNvSpPr txBox="1">
              <a:spLocks noChangeArrowheads="1"/>
            </p:cNvSpPr>
            <p:nvPr/>
          </p:nvSpPr>
          <p:spPr bwMode="auto">
            <a:xfrm>
              <a:off x="4539199" y="2514600"/>
              <a:ext cx="571500" cy="342900"/>
            </a:xfrm>
            <a:prstGeom prst="rect">
              <a:avLst/>
            </a:prstGeom>
            <a:noFill/>
            <a:ln w="9525">
              <a:noFill/>
              <a:miter lim="800000"/>
              <a:headEnd/>
              <a:tailEnd/>
            </a:ln>
          </p:spPr>
          <p:txBody>
            <a:bodyPr/>
            <a:lstStyle/>
            <a:p>
              <a:pPr algn="ctr"/>
              <a:r>
                <a:rPr lang="fr-FR" sz="1400" i="1"/>
                <a:t>j X</a:t>
              </a:r>
              <a:r>
                <a:rPr lang="fr-FR" sz="1400" i="1" baseline="-25000"/>
                <a:t>m</a:t>
              </a:r>
              <a:endParaRPr lang="fr-FR" sz="1400"/>
            </a:p>
          </p:txBody>
        </p:sp>
        <p:sp>
          <p:nvSpPr>
            <p:cNvPr id="17466" name="Text Box 206"/>
            <p:cNvSpPr txBox="1">
              <a:spLocks noChangeArrowheads="1"/>
            </p:cNvSpPr>
            <p:nvPr/>
          </p:nvSpPr>
          <p:spPr bwMode="auto">
            <a:xfrm>
              <a:off x="6579298" y="1843076"/>
              <a:ext cx="939800" cy="342900"/>
            </a:xfrm>
            <a:prstGeom prst="rect">
              <a:avLst/>
            </a:prstGeom>
            <a:solidFill>
              <a:srgbClr val="FFFFFF"/>
            </a:solidFill>
            <a:ln w="9525">
              <a:noFill/>
              <a:miter lim="800000"/>
              <a:headEnd/>
              <a:tailEnd/>
            </a:ln>
          </p:spPr>
          <p:txBody>
            <a:bodyPr/>
            <a:lstStyle/>
            <a:p>
              <a:r>
                <a:rPr lang="fr-FR" sz="1400" u="sng"/>
                <a:t>E</a:t>
              </a:r>
              <a:r>
                <a:rPr lang="fr-FR" sz="1400" i="1" baseline="-25000"/>
                <a:t>20 </a:t>
              </a:r>
              <a:r>
                <a:rPr lang="fr-FR" sz="1400" i="1"/>
                <a:t>= </a:t>
              </a:r>
              <a:r>
                <a:rPr lang="fr-FR" sz="1400" u="sng"/>
                <a:t>U</a:t>
              </a:r>
              <a:r>
                <a:rPr lang="fr-FR" sz="1400" i="1" baseline="-25000"/>
                <a:t>20</a:t>
              </a:r>
              <a:endParaRPr lang="fr-FR" sz="1400"/>
            </a:p>
          </p:txBody>
        </p:sp>
        <p:sp>
          <p:nvSpPr>
            <p:cNvPr id="17467" name="Text Box 209"/>
            <p:cNvSpPr txBox="1">
              <a:spLocks noChangeArrowheads="1"/>
            </p:cNvSpPr>
            <p:nvPr/>
          </p:nvSpPr>
          <p:spPr bwMode="auto">
            <a:xfrm>
              <a:off x="5827713" y="1498600"/>
              <a:ext cx="571500" cy="342900"/>
            </a:xfrm>
            <a:prstGeom prst="rect">
              <a:avLst/>
            </a:prstGeom>
            <a:noFill/>
            <a:ln w="9525">
              <a:noFill/>
              <a:miter lim="800000"/>
              <a:headEnd/>
              <a:tailEnd/>
            </a:ln>
          </p:spPr>
          <p:txBody>
            <a:bodyPr/>
            <a:lstStyle/>
            <a:p>
              <a:r>
                <a:rPr lang="fr-FR" sz="1400" i="1"/>
                <a:t>(T.P)</a:t>
              </a:r>
              <a:endParaRPr lang="fr-FR" sz="1400"/>
            </a:p>
          </p:txBody>
        </p:sp>
        <p:sp>
          <p:nvSpPr>
            <p:cNvPr id="17468" name="Text Box 206"/>
            <p:cNvSpPr txBox="1">
              <a:spLocks noChangeArrowheads="1"/>
            </p:cNvSpPr>
            <p:nvPr/>
          </p:nvSpPr>
          <p:spPr bwMode="auto">
            <a:xfrm>
              <a:off x="2357401" y="1914514"/>
              <a:ext cx="428628" cy="342900"/>
            </a:xfrm>
            <a:prstGeom prst="rect">
              <a:avLst/>
            </a:prstGeom>
            <a:solidFill>
              <a:srgbClr val="FFFFFF"/>
            </a:solidFill>
            <a:ln w="9525">
              <a:noFill/>
              <a:miter lim="800000"/>
              <a:headEnd/>
              <a:tailEnd/>
            </a:ln>
          </p:spPr>
          <p:txBody>
            <a:bodyPr/>
            <a:lstStyle/>
            <a:p>
              <a:r>
                <a:rPr lang="fr-FR" sz="1400" i="1"/>
                <a:t> </a:t>
              </a:r>
              <a:r>
                <a:rPr lang="fr-FR" sz="1400" u="sng"/>
                <a:t>U</a:t>
              </a:r>
              <a:r>
                <a:rPr lang="fr-FR" sz="1400" i="1" baseline="-25000"/>
                <a:t>1</a:t>
              </a:r>
              <a:endParaRPr lang="fr-FR" sz="1400"/>
            </a:p>
          </p:txBody>
        </p:sp>
        <p:sp>
          <p:nvSpPr>
            <p:cNvPr id="17469" name="ZoneTexte 190"/>
            <p:cNvSpPr txBox="1">
              <a:spLocks noChangeArrowheads="1"/>
            </p:cNvSpPr>
            <p:nvPr/>
          </p:nvSpPr>
          <p:spPr bwMode="auto">
            <a:xfrm>
              <a:off x="3883378" y="2461669"/>
              <a:ext cx="391455" cy="307777"/>
            </a:xfrm>
            <a:prstGeom prst="rect">
              <a:avLst/>
            </a:prstGeom>
            <a:noFill/>
            <a:ln w="9525">
              <a:noFill/>
              <a:miter lim="800000"/>
              <a:headEnd/>
              <a:tailEnd/>
            </a:ln>
          </p:spPr>
          <p:txBody>
            <a:bodyPr wrap="none">
              <a:spAutoFit/>
            </a:bodyPr>
            <a:lstStyle/>
            <a:p>
              <a:r>
                <a:rPr lang="fr-FR" sz="1400"/>
                <a:t>ℛ</a:t>
              </a:r>
              <a:r>
                <a:rPr lang="fr-FR" sz="1400" baseline="-25000"/>
                <a:t>F</a:t>
              </a:r>
            </a:p>
          </p:txBody>
        </p:sp>
        <p:sp>
          <p:nvSpPr>
            <p:cNvPr id="17470" name="Text Box 206"/>
            <p:cNvSpPr txBox="1">
              <a:spLocks noChangeArrowheads="1"/>
            </p:cNvSpPr>
            <p:nvPr/>
          </p:nvSpPr>
          <p:spPr bwMode="auto">
            <a:xfrm>
              <a:off x="5909400" y="3643314"/>
              <a:ext cx="428628" cy="342900"/>
            </a:xfrm>
            <a:prstGeom prst="rect">
              <a:avLst/>
            </a:prstGeom>
            <a:solidFill>
              <a:srgbClr val="FFFFFF"/>
            </a:solidFill>
            <a:ln w="9525">
              <a:noFill/>
              <a:miter lim="800000"/>
              <a:headEnd/>
              <a:tailEnd/>
            </a:ln>
          </p:spPr>
          <p:txBody>
            <a:bodyPr/>
            <a:lstStyle/>
            <a:p>
              <a:r>
                <a:rPr lang="fr-FR" sz="1400" i="1"/>
                <a:t>m</a:t>
              </a:r>
              <a:endParaRPr lang="fr-FR" sz="1400"/>
            </a:p>
          </p:txBody>
        </p:sp>
        <p:sp>
          <p:nvSpPr>
            <p:cNvPr id="170" name="Text Box 196">
              <a:extLst>
                <a:ext uri="{FF2B5EF4-FFF2-40B4-BE49-F238E27FC236}">
                  <a16:creationId xmlns:a16="http://schemas.microsoft.com/office/drawing/2014/main" id="{8487B89C-6B86-4965-8F61-97F4C8A72868}"/>
                </a:ext>
              </a:extLst>
            </p:cNvPr>
            <p:cNvSpPr txBox="1">
              <a:spLocks noChangeArrowheads="1"/>
            </p:cNvSpPr>
            <p:nvPr/>
          </p:nvSpPr>
          <p:spPr bwMode="auto">
            <a:xfrm>
              <a:off x="6579298" y="1460448"/>
              <a:ext cx="674678" cy="342900"/>
            </a:xfrm>
            <a:prstGeom prst="rect">
              <a:avLst/>
            </a:prstGeom>
            <a:noFill/>
            <a:ln w="9525">
              <a:noFill/>
              <a:miter lim="800000"/>
              <a:headEnd/>
              <a:tailEnd/>
            </a:ln>
          </p:spPr>
          <p:txBody>
            <a:bodyPr/>
            <a:lstStyle/>
            <a:p>
              <a:r>
                <a:rPr lang="fr-FR" sz="1400" u="sng" dirty="0"/>
                <a:t>I</a:t>
              </a:r>
              <a:r>
                <a:rPr lang="fr-FR" sz="1400" i="1" u="sng" baseline="-25000" dirty="0"/>
                <a:t>2</a:t>
              </a:r>
              <a:r>
                <a:rPr lang="fr-FR" sz="1400" i="1" baseline="-25000" dirty="0"/>
                <a:t>0</a:t>
              </a:r>
              <a:r>
                <a:rPr lang="fr-FR" sz="1400" i="1" dirty="0"/>
                <a:t>=0</a:t>
              </a:r>
              <a:endParaRPr lang="fr-FR" sz="1400" dirty="0"/>
            </a:p>
          </p:txBody>
        </p:sp>
      </p:grpSp>
      <p:sp>
        <p:nvSpPr>
          <p:cNvPr id="17429" name="Rectangle 193"/>
          <p:cNvSpPr>
            <a:spLocks noChangeArrowheads="1"/>
          </p:cNvSpPr>
          <p:nvPr/>
        </p:nvSpPr>
        <p:spPr bwMode="auto">
          <a:xfrm>
            <a:off x="534763" y="1261956"/>
            <a:ext cx="2400016" cy="338554"/>
          </a:xfrm>
          <a:prstGeom prst="rect">
            <a:avLst/>
          </a:prstGeom>
          <a:noFill/>
          <a:ln w="9525">
            <a:noFill/>
            <a:miter lim="800000"/>
            <a:headEnd/>
            <a:tailEnd/>
          </a:ln>
        </p:spPr>
        <p:txBody>
          <a:bodyPr wrap="none">
            <a:spAutoFit/>
          </a:bodyPr>
          <a:lstStyle/>
          <a:p>
            <a:pPr marL="285750" lvl="1" indent="-285750">
              <a:buFont typeface="Arial" panose="020B0604020202020204" pitchFamily="34" charset="0"/>
              <a:buChar char="•"/>
            </a:pPr>
            <a:r>
              <a:rPr lang="fr-FR" sz="1600" b="1" dirty="0"/>
              <a:t>Schéma équivalent:</a:t>
            </a:r>
          </a:p>
        </p:txBody>
      </p:sp>
      <p:sp>
        <p:nvSpPr>
          <p:cNvPr id="19478" name="ZoneTexte 195"/>
          <p:cNvSpPr txBox="1">
            <a:spLocks noChangeArrowheads="1"/>
          </p:cNvSpPr>
          <p:nvPr/>
        </p:nvSpPr>
        <p:spPr bwMode="auto">
          <a:xfrm>
            <a:off x="2353540" y="4696648"/>
            <a:ext cx="3525435" cy="353943"/>
          </a:xfrm>
          <a:prstGeom prst="rect">
            <a:avLst/>
          </a:prstGeom>
          <a:noFill/>
          <a:ln w="9525">
            <a:noFill/>
            <a:miter lim="800000"/>
            <a:headEnd/>
            <a:tailEnd/>
          </a:ln>
        </p:spPr>
        <p:txBody>
          <a:bodyPr wrap="square">
            <a:spAutoFit/>
          </a:bodyPr>
          <a:lstStyle/>
          <a:p>
            <a:pPr marL="342900" indent="-342900" algn="just">
              <a:spcBef>
                <a:spcPct val="20000"/>
              </a:spcBef>
            </a:pPr>
            <a:r>
              <a:rPr lang="fr-FR" sz="1700" dirty="0"/>
              <a:t>	La branche de magnétisation</a:t>
            </a:r>
            <a:endParaRPr lang="fr-FR" sz="1700" baseline="-250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22</a:t>
            </a:fld>
            <a:endParaRPr lang="fr-FR"/>
          </a:p>
        </p:txBody>
      </p:sp>
      <p:cxnSp>
        <p:nvCxnSpPr>
          <p:cNvPr id="4" name="Connecteur droit avec flèche 3"/>
          <p:cNvCxnSpPr/>
          <p:nvPr/>
        </p:nvCxnSpPr>
        <p:spPr>
          <a:xfrm flipH="1" flipV="1">
            <a:off x="4116258" y="3608256"/>
            <a:ext cx="0" cy="9728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1851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78">
                                            <p:txEl>
                                              <p:pRg st="0" end="0"/>
                                            </p:txEl>
                                          </p:spTgt>
                                        </p:tgtEl>
                                        <p:attrNameLst>
                                          <p:attrName>style.visibility</p:attrName>
                                        </p:attrNameLst>
                                      </p:cBhvr>
                                      <p:to>
                                        <p:strVal val="visible"/>
                                      </p:to>
                                    </p:set>
                                    <p:animEffect transition="in" filter="checkerboard(across)">
                                      <p:cBhvr>
                                        <p:cTn id="7" dur="500"/>
                                        <p:tgtEl>
                                          <p:spTgt spid="194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IV- Fonctionnement en charge</a:t>
            </a:r>
            <a:br>
              <a:rPr lang="fr-FR" sz="3400" b="1" dirty="0"/>
            </a:br>
            <a:r>
              <a:rPr lang="fr-FR" sz="3400" b="1" i="1" dirty="0"/>
              <a:t> </a:t>
            </a:r>
            <a:endParaRPr lang="fr-FR" sz="3400" b="1" dirty="0"/>
          </a:p>
        </p:txBody>
      </p:sp>
      <p:sp>
        <p:nvSpPr>
          <p:cNvPr id="20500" name="Rectangle 3"/>
          <p:cNvSpPr txBox="1">
            <a:spLocks noChangeArrowheads="1"/>
          </p:cNvSpPr>
          <p:nvPr/>
        </p:nvSpPr>
        <p:spPr bwMode="auto">
          <a:xfrm>
            <a:off x="609571" y="3874463"/>
            <a:ext cx="6914755" cy="2786063"/>
          </a:xfrm>
          <a:prstGeom prst="rect">
            <a:avLst/>
          </a:prstGeom>
          <a:noFill/>
          <a:ln w="9525">
            <a:noFill/>
            <a:miter lim="800000"/>
            <a:headEnd/>
            <a:tailEnd/>
          </a:ln>
        </p:spPr>
        <p:txBody>
          <a:bodyPr/>
          <a:lstStyle/>
          <a:p>
            <a:r>
              <a:rPr lang="fr-FR" sz="1700" dirty="0"/>
              <a:t>La </a:t>
            </a:r>
            <a:r>
              <a:rPr lang="fr-FR" sz="1700" dirty="0" err="1"/>
              <a:t>f.m.m</a:t>
            </a:r>
            <a:r>
              <a:rPr lang="fr-FR" sz="1700" dirty="0"/>
              <a:t> </a:t>
            </a:r>
            <a:r>
              <a:rPr lang="fr-FR" sz="1700" b="1" dirty="0"/>
              <a:t>n</a:t>
            </a:r>
            <a:r>
              <a:rPr lang="fr-FR" sz="1700" b="1" baseline="-25000" dirty="0"/>
              <a:t>1</a:t>
            </a:r>
            <a:r>
              <a:rPr lang="fr-FR" sz="1700" b="1" dirty="0"/>
              <a:t>i</a:t>
            </a:r>
            <a:r>
              <a:rPr lang="fr-FR" sz="1700" b="1" baseline="-25000" dirty="0"/>
              <a:t>1</a:t>
            </a:r>
            <a:r>
              <a:rPr lang="fr-FR" sz="1700" dirty="0"/>
              <a:t> engendrent le flux </a:t>
            </a:r>
            <a:r>
              <a:rPr lang="fr-FR" sz="1700" b="1" dirty="0"/>
              <a:t>Ф′</a:t>
            </a:r>
            <a:r>
              <a:rPr lang="fr-FR" sz="1700" b="1" baseline="-25000" dirty="0"/>
              <a:t>1 </a:t>
            </a:r>
            <a:r>
              <a:rPr lang="fr-FR" sz="1700" b="1" dirty="0"/>
              <a:t>= Ф</a:t>
            </a:r>
            <a:r>
              <a:rPr lang="fr-FR" sz="1700" b="1" baseline="-25000" dirty="0"/>
              <a:t>1  </a:t>
            </a:r>
            <a:r>
              <a:rPr lang="fr-FR" sz="1700" b="1" dirty="0"/>
              <a:t>+ Ф</a:t>
            </a:r>
            <a:r>
              <a:rPr lang="fr-FR" sz="1700" b="1" baseline="-25000" dirty="0"/>
              <a:t>f1</a:t>
            </a:r>
            <a:endParaRPr lang="fr-FR" sz="1700" b="1" dirty="0"/>
          </a:p>
          <a:p>
            <a:endParaRPr lang="fr-FR" sz="1700" dirty="0"/>
          </a:p>
          <a:p>
            <a:r>
              <a:rPr lang="fr-FR" sz="1700" dirty="0"/>
              <a:t>La </a:t>
            </a:r>
            <a:r>
              <a:rPr lang="fr-FR" sz="1700" dirty="0" err="1"/>
              <a:t>f.m.m</a:t>
            </a:r>
            <a:r>
              <a:rPr lang="fr-FR" sz="1700" dirty="0"/>
              <a:t> </a:t>
            </a:r>
            <a:r>
              <a:rPr lang="fr-FR" sz="1700" b="1" dirty="0"/>
              <a:t>n</a:t>
            </a:r>
            <a:r>
              <a:rPr lang="fr-FR" sz="1700" b="1" baseline="-25000" dirty="0"/>
              <a:t>2</a:t>
            </a:r>
            <a:r>
              <a:rPr lang="fr-FR" sz="1700" b="1" dirty="0"/>
              <a:t>i</a:t>
            </a:r>
            <a:r>
              <a:rPr lang="fr-FR" sz="1700" b="1" baseline="-25000" dirty="0"/>
              <a:t>2</a:t>
            </a:r>
            <a:r>
              <a:rPr lang="fr-FR" sz="1700" dirty="0"/>
              <a:t> engendrent le flux </a:t>
            </a:r>
            <a:r>
              <a:rPr lang="fr-FR" sz="1700" b="1" dirty="0"/>
              <a:t>Ф′</a:t>
            </a:r>
            <a:r>
              <a:rPr lang="fr-FR" sz="1700" b="1" baseline="-25000" dirty="0"/>
              <a:t>2 </a:t>
            </a:r>
            <a:r>
              <a:rPr lang="fr-FR" sz="1700" b="1" dirty="0"/>
              <a:t>= Ф</a:t>
            </a:r>
            <a:r>
              <a:rPr lang="fr-FR" sz="1700" b="1" baseline="-25000" dirty="0"/>
              <a:t>2 </a:t>
            </a:r>
            <a:r>
              <a:rPr lang="fr-FR" sz="1700" b="1" dirty="0"/>
              <a:t>+ Ф</a:t>
            </a:r>
            <a:r>
              <a:rPr lang="fr-FR" sz="1700" b="1" baseline="-25000" dirty="0"/>
              <a:t>f2</a:t>
            </a:r>
            <a:endParaRPr lang="fr-FR" sz="1700" b="1" dirty="0"/>
          </a:p>
          <a:p>
            <a:endParaRPr lang="fr-FR" sz="1700" dirty="0"/>
          </a:p>
          <a:p>
            <a:r>
              <a:rPr lang="fr-FR" sz="1700" dirty="0"/>
              <a:t>Le flux canalisé par le circuit magnétique est </a:t>
            </a:r>
            <a:r>
              <a:rPr lang="fr-FR" sz="1700" b="1" dirty="0"/>
              <a:t>Ф = Ф</a:t>
            </a:r>
            <a:r>
              <a:rPr lang="fr-FR" sz="1700" b="1" baseline="-25000" dirty="0"/>
              <a:t>1 </a:t>
            </a:r>
            <a:r>
              <a:rPr lang="fr-FR" sz="1700" b="1" dirty="0"/>
              <a:t>+ Ф</a:t>
            </a:r>
            <a:r>
              <a:rPr lang="fr-FR" sz="1700" b="1" baseline="-25000" dirty="0"/>
              <a:t>2</a:t>
            </a:r>
            <a:r>
              <a:rPr lang="nl-NL" sz="1600" i="1" dirty="0">
                <a:latin typeface="Times New Roman" pitchFamily="18" charset="0"/>
              </a:rPr>
              <a:t> </a:t>
            </a:r>
            <a:endParaRPr lang="fr-FR" sz="1700" dirty="0"/>
          </a:p>
          <a:p>
            <a:endParaRPr lang="fr-FR" sz="1700" dirty="0"/>
          </a:p>
          <a:p>
            <a:r>
              <a:rPr lang="fr-FR" sz="1700" dirty="0"/>
              <a:t>Le flux réel traversant le primaire est </a:t>
            </a:r>
            <a:r>
              <a:rPr lang="fr-FR" sz="1700" b="1" dirty="0"/>
              <a:t>Ф</a:t>
            </a:r>
            <a:r>
              <a:rPr lang="fr-FR" sz="1700" b="1" baseline="-25000" dirty="0"/>
              <a:t>1tot </a:t>
            </a:r>
            <a:r>
              <a:rPr lang="fr-FR" sz="1700" b="1" dirty="0"/>
              <a:t>=  Ф + Ф</a:t>
            </a:r>
            <a:r>
              <a:rPr lang="fr-FR" sz="1700" b="1" baseline="-25000" dirty="0"/>
              <a:t>f1</a:t>
            </a:r>
            <a:endParaRPr lang="fr-FR" sz="1700" b="1" dirty="0"/>
          </a:p>
          <a:p>
            <a:endParaRPr lang="fr-FR" sz="1700" dirty="0"/>
          </a:p>
          <a:p>
            <a:r>
              <a:rPr lang="fr-FR" sz="1700" dirty="0"/>
              <a:t>Le flux réel traversant le secondaire est </a:t>
            </a:r>
            <a:r>
              <a:rPr lang="fr-FR" sz="1700" b="1" dirty="0"/>
              <a:t>Ф</a:t>
            </a:r>
            <a:r>
              <a:rPr lang="fr-FR" sz="1700" b="1" baseline="-25000" dirty="0"/>
              <a:t>2tot </a:t>
            </a:r>
            <a:r>
              <a:rPr lang="fr-FR" sz="1700" b="1" dirty="0"/>
              <a:t>=  Ф + Ф</a:t>
            </a:r>
            <a:r>
              <a:rPr lang="fr-FR" sz="1700" b="1" baseline="-25000" dirty="0"/>
              <a:t>f2</a:t>
            </a:r>
          </a:p>
          <a:p>
            <a:endParaRPr lang="fr-FR" sz="1700" dirty="0"/>
          </a:p>
        </p:txBody>
      </p:sp>
      <p:sp>
        <p:nvSpPr>
          <p:cNvPr id="20501" name="ZoneTexte 230"/>
          <p:cNvSpPr txBox="1">
            <a:spLocks noChangeArrowheads="1"/>
          </p:cNvSpPr>
          <p:nvPr/>
        </p:nvSpPr>
        <p:spPr bwMode="auto">
          <a:xfrm>
            <a:off x="609571" y="1415597"/>
            <a:ext cx="8013897" cy="615553"/>
          </a:xfrm>
          <a:prstGeom prst="rect">
            <a:avLst/>
          </a:prstGeom>
          <a:noFill/>
          <a:ln w="9525">
            <a:noFill/>
            <a:miter lim="800000"/>
            <a:headEnd/>
            <a:tailEnd/>
          </a:ln>
        </p:spPr>
        <p:txBody>
          <a:bodyPr wrap="square">
            <a:spAutoFit/>
          </a:bodyPr>
          <a:lstStyle/>
          <a:p>
            <a:r>
              <a:rPr lang="fr-FR" sz="1700" dirty="0"/>
              <a:t>Le transformateur est </a:t>
            </a:r>
            <a:r>
              <a:rPr lang="fr-FR" sz="1700" b="1" dirty="0"/>
              <a:t>en charge </a:t>
            </a:r>
            <a:r>
              <a:rPr lang="fr-FR" sz="1700" dirty="0"/>
              <a:t>( le secondaire débite un courant i</a:t>
            </a:r>
            <a:r>
              <a:rPr lang="fr-FR" sz="1700" baseline="-25000" dirty="0"/>
              <a:t>2</a:t>
            </a:r>
            <a:r>
              <a:rPr lang="fr-FR" sz="1700" dirty="0"/>
              <a:t> dans le récepteur)</a:t>
            </a:r>
          </a:p>
        </p:txBody>
      </p:sp>
      <p:grpSp>
        <p:nvGrpSpPr>
          <p:cNvPr id="2" name="Groupe 285"/>
          <p:cNvGrpSpPr>
            <a:grpSpLocks noChangeAspect="1"/>
          </p:cNvGrpSpPr>
          <p:nvPr/>
        </p:nvGrpSpPr>
        <p:grpSpPr bwMode="auto">
          <a:xfrm>
            <a:off x="3419872" y="2031150"/>
            <a:ext cx="3994781" cy="1941045"/>
            <a:chOff x="714348" y="1714488"/>
            <a:chExt cx="2884399" cy="1401058"/>
          </a:xfrm>
        </p:grpSpPr>
        <p:grpSp>
          <p:nvGrpSpPr>
            <p:cNvPr id="18455" name="Groupe 280"/>
            <p:cNvGrpSpPr>
              <a:grpSpLocks/>
            </p:cNvGrpSpPr>
            <p:nvPr/>
          </p:nvGrpSpPr>
          <p:grpSpPr bwMode="auto">
            <a:xfrm>
              <a:off x="714348" y="1714488"/>
              <a:ext cx="2884399" cy="1401058"/>
              <a:chOff x="5929322" y="4208982"/>
              <a:chExt cx="2884399" cy="1401058"/>
            </a:xfrm>
          </p:grpSpPr>
          <p:sp>
            <p:nvSpPr>
              <p:cNvPr id="18460" name="Rectangle 210"/>
              <p:cNvSpPr>
                <a:spLocks noChangeArrowheads="1"/>
              </p:cNvSpPr>
              <p:nvPr/>
            </p:nvSpPr>
            <p:spPr bwMode="auto">
              <a:xfrm>
                <a:off x="6807212" y="4356100"/>
                <a:ext cx="1257300" cy="1028700"/>
              </a:xfrm>
              <a:prstGeom prst="rect">
                <a:avLst/>
              </a:prstGeom>
              <a:solidFill>
                <a:srgbClr val="FFFFFF"/>
              </a:solidFill>
              <a:ln w="9525">
                <a:solidFill>
                  <a:srgbClr val="000000"/>
                </a:solidFill>
                <a:miter lim="800000"/>
                <a:headEnd/>
                <a:tailEnd/>
              </a:ln>
            </p:spPr>
            <p:txBody>
              <a:bodyPr/>
              <a:lstStyle/>
              <a:p>
                <a:endParaRPr lang="fr-FR"/>
              </a:p>
            </p:txBody>
          </p:sp>
          <p:sp>
            <p:nvSpPr>
              <p:cNvPr id="18461" name="Rectangle 211"/>
              <p:cNvSpPr>
                <a:spLocks noChangeArrowheads="1"/>
              </p:cNvSpPr>
              <p:nvPr/>
            </p:nvSpPr>
            <p:spPr bwMode="auto">
              <a:xfrm>
                <a:off x="6997712" y="4584700"/>
                <a:ext cx="914400" cy="571500"/>
              </a:xfrm>
              <a:prstGeom prst="rect">
                <a:avLst/>
              </a:prstGeom>
              <a:solidFill>
                <a:srgbClr val="FFFFFF"/>
              </a:solidFill>
              <a:ln w="9525">
                <a:solidFill>
                  <a:srgbClr val="000000"/>
                </a:solidFill>
                <a:miter lim="800000"/>
                <a:headEnd/>
                <a:tailEnd/>
              </a:ln>
            </p:spPr>
            <p:txBody>
              <a:bodyPr/>
              <a:lstStyle/>
              <a:p>
                <a:endParaRPr lang="fr-FR"/>
              </a:p>
            </p:txBody>
          </p:sp>
          <p:sp>
            <p:nvSpPr>
              <p:cNvPr id="18462" name="Arc 212"/>
              <p:cNvSpPr>
                <a:spLocks/>
              </p:cNvSpPr>
              <p:nvPr/>
            </p:nvSpPr>
            <p:spPr bwMode="auto">
              <a:xfrm flipH="1" flipV="1">
                <a:off x="6781812" y="49022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3" name="Arc 213"/>
              <p:cNvSpPr>
                <a:spLocks/>
              </p:cNvSpPr>
              <p:nvPr/>
            </p:nvSpPr>
            <p:spPr bwMode="auto">
              <a:xfrm flipH="1" flipV="1">
                <a:off x="6794512" y="50292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4" name="Arc 214"/>
              <p:cNvSpPr>
                <a:spLocks/>
              </p:cNvSpPr>
              <p:nvPr/>
            </p:nvSpPr>
            <p:spPr bwMode="auto">
              <a:xfrm flipH="1">
                <a:off x="7874012" y="45720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5" name="Arc 215"/>
              <p:cNvSpPr>
                <a:spLocks/>
              </p:cNvSpPr>
              <p:nvPr/>
            </p:nvSpPr>
            <p:spPr bwMode="auto">
              <a:xfrm flipH="1">
                <a:off x="7886712" y="46736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6" name="Arc 216"/>
              <p:cNvSpPr>
                <a:spLocks/>
              </p:cNvSpPr>
              <p:nvPr/>
            </p:nvSpPr>
            <p:spPr bwMode="auto">
              <a:xfrm flipH="1">
                <a:off x="7886712" y="49911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7" name="Arc 217"/>
              <p:cNvSpPr>
                <a:spLocks/>
              </p:cNvSpPr>
              <p:nvPr/>
            </p:nvSpPr>
            <p:spPr bwMode="auto">
              <a:xfrm flipH="1" flipV="1">
                <a:off x="6794512" y="45466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68" name="Line 218"/>
              <p:cNvSpPr>
                <a:spLocks noChangeShapeType="1"/>
              </p:cNvSpPr>
              <p:nvPr/>
            </p:nvSpPr>
            <p:spPr bwMode="auto">
              <a:xfrm flipH="1">
                <a:off x="6337312" y="4559300"/>
                <a:ext cx="457200" cy="0"/>
              </a:xfrm>
              <a:prstGeom prst="line">
                <a:avLst/>
              </a:prstGeom>
              <a:noFill/>
              <a:ln w="9525">
                <a:solidFill>
                  <a:srgbClr val="000000"/>
                </a:solidFill>
                <a:round/>
                <a:headEnd/>
                <a:tailEnd/>
              </a:ln>
            </p:spPr>
            <p:txBody>
              <a:bodyPr/>
              <a:lstStyle/>
              <a:p>
                <a:endParaRPr lang="fr-FR"/>
              </a:p>
            </p:txBody>
          </p:sp>
          <p:sp>
            <p:nvSpPr>
              <p:cNvPr id="18469" name="Line 219"/>
              <p:cNvSpPr>
                <a:spLocks noChangeShapeType="1"/>
              </p:cNvSpPr>
              <p:nvPr/>
            </p:nvSpPr>
            <p:spPr bwMode="auto">
              <a:xfrm flipH="1">
                <a:off x="6350012" y="5143500"/>
                <a:ext cx="457200" cy="0"/>
              </a:xfrm>
              <a:prstGeom prst="line">
                <a:avLst/>
              </a:prstGeom>
              <a:noFill/>
              <a:ln w="9525">
                <a:solidFill>
                  <a:srgbClr val="000000"/>
                </a:solidFill>
                <a:round/>
                <a:headEnd/>
                <a:tailEnd/>
              </a:ln>
            </p:spPr>
            <p:txBody>
              <a:bodyPr/>
              <a:lstStyle/>
              <a:p>
                <a:endParaRPr lang="fr-FR"/>
              </a:p>
            </p:txBody>
          </p:sp>
          <p:sp>
            <p:nvSpPr>
              <p:cNvPr id="18470" name="Line 220"/>
              <p:cNvSpPr>
                <a:spLocks noChangeShapeType="1"/>
              </p:cNvSpPr>
              <p:nvPr/>
            </p:nvSpPr>
            <p:spPr bwMode="auto">
              <a:xfrm flipV="1">
                <a:off x="6286512" y="4546600"/>
                <a:ext cx="0" cy="571500"/>
              </a:xfrm>
              <a:prstGeom prst="line">
                <a:avLst/>
              </a:prstGeom>
              <a:noFill/>
              <a:ln w="9525">
                <a:solidFill>
                  <a:srgbClr val="000000"/>
                </a:solidFill>
                <a:round/>
                <a:headEnd/>
                <a:tailEnd type="stealth" w="med" len="med"/>
              </a:ln>
            </p:spPr>
            <p:txBody>
              <a:bodyPr/>
              <a:lstStyle/>
              <a:p>
                <a:endParaRPr lang="fr-FR"/>
              </a:p>
            </p:txBody>
          </p:sp>
          <p:sp>
            <p:nvSpPr>
              <p:cNvPr id="18471" name="Line 221"/>
              <p:cNvSpPr>
                <a:spLocks noChangeShapeType="1"/>
              </p:cNvSpPr>
              <p:nvPr/>
            </p:nvSpPr>
            <p:spPr bwMode="auto">
              <a:xfrm>
                <a:off x="6629412" y="4622800"/>
                <a:ext cx="0" cy="457200"/>
              </a:xfrm>
              <a:prstGeom prst="line">
                <a:avLst/>
              </a:prstGeom>
              <a:noFill/>
              <a:ln w="9525">
                <a:solidFill>
                  <a:srgbClr val="000000"/>
                </a:solidFill>
                <a:round/>
                <a:headEnd/>
                <a:tailEnd type="stealth" w="med" len="med"/>
              </a:ln>
            </p:spPr>
            <p:txBody>
              <a:bodyPr/>
              <a:lstStyle/>
              <a:p>
                <a:endParaRPr lang="fr-FR"/>
              </a:p>
            </p:txBody>
          </p:sp>
          <p:sp>
            <p:nvSpPr>
              <p:cNvPr id="18472" name="Line 222"/>
              <p:cNvSpPr>
                <a:spLocks noChangeShapeType="1"/>
              </p:cNvSpPr>
              <p:nvPr/>
            </p:nvSpPr>
            <p:spPr bwMode="auto">
              <a:xfrm>
                <a:off x="6324612" y="4559300"/>
                <a:ext cx="228600" cy="0"/>
              </a:xfrm>
              <a:prstGeom prst="line">
                <a:avLst/>
              </a:prstGeom>
              <a:noFill/>
              <a:ln w="9525">
                <a:solidFill>
                  <a:srgbClr val="000000"/>
                </a:solidFill>
                <a:round/>
                <a:headEnd/>
                <a:tailEnd type="stealth" w="med" len="med"/>
              </a:ln>
            </p:spPr>
            <p:txBody>
              <a:bodyPr/>
              <a:lstStyle/>
              <a:p>
                <a:endParaRPr lang="fr-FR"/>
              </a:p>
            </p:txBody>
          </p:sp>
          <p:sp>
            <p:nvSpPr>
              <p:cNvPr id="18473" name="AutoShape 223"/>
              <p:cNvSpPr>
                <a:spLocks noChangeArrowheads="1"/>
              </p:cNvSpPr>
              <p:nvPr/>
            </p:nvSpPr>
            <p:spPr bwMode="auto">
              <a:xfrm rot="5492889">
                <a:off x="6859599" y="4659313"/>
                <a:ext cx="457200" cy="4572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10203 h 21600"/>
                </a:gdLst>
                <a:ahLst/>
                <a:cxnLst>
                  <a:cxn ang="T8">
                    <a:pos x="T0" y="T1"/>
                  </a:cxn>
                  <a:cxn ang="T9">
                    <a:pos x="T2" y="T3"/>
                  </a:cxn>
                  <a:cxn ang="T10">
                    <a:pos x="T4" y="T5"/>
                  </a:cxn>
                  <a:cxn ang="T11">
                    <a:pos x="T6" y="T7"/>
                  </a:cxn>
                </a:cxnLst>
                <a:rect l="T12" t="T13" r="T14" b="T15"/>
                <a:pathLst>
                  <a:path w="21600" h="21600">
                    <a:moveTo>
                      <a:pt x="248" y="13101"/>
                    </a:moveTo>
                    <a:cubicBezTo>
                      <a:pt x="83" y="12345"/>
                      <a:pt x="0" y="11573"/>
                      <a:pt x="0" y="10800"/>
                    </a:cubicBezTo>
                    <a:cubicBezTo>
                      <a:pt x="0" y="4835"/>
                      <a:pt x="4835" y="0"/>
                      <a:pt x="10800" y="0"/>
                    </a:cubicBezTo>
                    <a:cubicBezTo>
                      <a:pt x="16764" y="0"/>
                      <a:pt x="21600" y="4835"/>
                      <a:pt x="21600" y="10800"/>
                    </a:cubicBezTo>
                    <a:cubicBezTo>
                      <a:pt x="21600" y="11573"/>
                      <a:pt x="21516" y="12345"/>
                      <a:pt x="21351" y="13101"/>
                    </a:cubicBezTo>
                    <a:cubicBezTo>
                      <a:pt x="21516" y="12345"/>
                      <a:pt x="21600" y="11573"/>
                      <a:pt x="21600" y="10800"/>
                    </a:cubicBezTo>
                    <a:cubicBezTo>
                      <a:pt x="21600" y="4835"/>
                      <a:pt x="16764" y="0"/>
                      <a:pt x="10800" y="0"/>
                    </a:cubicBezTo>
                    <a:cubicBezTo>
                      <a:pt x="4835" y="0"/>
                      <a:pt x="0" y="4835"/>
                      <a:pt x="0" y="10800"/>
                    </a:cubicBezTo>
                    <a:cubicBezTo>
                      <a:pt x="-1" y="11573"/>
                      <a:pt x="83" y="12345"/>
                      <a:pt x="248" y="13101"/>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18474" name="Line 224"/>
              <p:cNvSpPr>
                <a:spLocks noChangeShapeType="1"/>
              </p:cNvSpPr>
              <p:nvPr/>
            </p:nvSpPr>
            <p:spPr bwMode="auto">
              <a:xfrm flipH="1">
                <a:off x="7232700" y="4937125"/>
                <a:ext cx="57112" cy="130175"/>
              </a:xfrm>
              <a:prstGeom prst="line">
                <a:avLst/>
              </a:prstGeom>
              <a:noFill/>
              <a:ln w="9525">
                <a:solidFill>
                  <a:srgbClr val="000000"/>
                </a:solidFill>
                <a:round/>
                <a:headEnd/>
                <a:tailEnd type="stealth" w="med" len="med"/>
              </a:ln>
            </p:spPr>
            <p:txBody>
              <a:bodyPr/>
              <a:lstStyle/>
              <a:p>
                <a:endParaRPr lang="fr-FR"/>
              </a:p>
            </p:txBody>
          </p:sp>
          <p:sp>
            <p:nvSpPr>
              <p:cNvPr id="18475" name="Line 225"/>
              <p:cNvSpPr>
                <a:spLocks noChangeShapeType="1"/>
              </p:cNvSpPr>
              <p:nvPr/>
            </p:nvSpPr>
            <p:spPr bwMode="auto">
              <a:xfrm>
                <a:off x="8064512" y="5067300"/>
                <a:ext cx="342900" cy="0"/>
              </a:xfrm>
              <a:prstGeom prst="line">
                <a:avLst/>
              </a:prstGeom>
              <a:noFill/>
              <a:ln w="9525">
                <a:solidFill>
                  <a:srgbClr val="000000"/>
                </a:solidFill>
                <a:round/>
                <a:headEnd/>
                <a:tailEnd/>
              </a:ln>
            </p:spPr>
            <p:txBody>
              <a:bodyPr/>
              <a:lstStyle/>
              <a:p>
                <a:endParaRPr lang="fr-FR"/>
              </a:p>
            </p:txBody>
          </p:sp>
          <p:sp>
            <p:nvSpPr>
              <p:cNvPr id="18476" name="Line 226"/>
              <p:cNvSpPr>
                <a:spLocks noChangeShapeType="1"/>
              </p:cNvSpPr>
              <p:nvPr/>
            </p:nvSpPr>
            <p:spPr bwMode="auto">
              <a:xfrm>
                <a:off x="8089912" y="4572000"/>
                <a:ext cx="342900" cy="0"/>
              </a:xfrm>
              <a:prstGeom prst="line">
                <a:avLst/>
              </a:prstGeom>
              <a:noFill/>
              <a:ln w="9525">
                <a:solidFill>
                  <a:srgbClr val="000000"/>
                </a:solidFill>
                <a:round/>
                <a:headEnd/>
                <a:tailEnd type="stealth" w="med" len="med"/>
              </a:ln>
            </p:spPr>
            <p:txBody>
              <a:bodyPr/>
              <a:lstStyle/>
              <a:p>
                <a:endParaRPr lang="fr-FR"/>
              </a:p>
            </p:txBody>
          </p:sp>
          <p:sp>
            <p:nvSpPr>
              <p:cNvPr id="18477" name="Line 227"/>
              <p:cNvSpPr>
                <a:spLocks noChangeShapeType="1"/>
              </p:cNvSpPr>
              <p:nvPr/>
            </p:nvSpPr>
            <p:spPr bwMode="auto">
              <a:xfrm flipV="1">
                <a:off x="8229612" y="4572000"/>
                <a:ext cx="0" cy="457200"/>
              </a:xfrm>
              <a:prstGeom prst="line">
                <a:avLst/>
              </a:prstGeom>
              <a:noFill/>
              <a:ln w="9525">
                <a:solidFill>
                  <a:srgbClr val="000000"/>
                </a:solidFill>
                <a:round/>
                <a:headEnd/>
                <a:tailEnd type="stealth" w="med" len="med"/>
              </a:ln>
            </p:spPr>
            <p:txBody>
              <a:bodyPr/>
              <a:lstStyle/>
              <a:p>
                <a:endParaRPr lang="fr-FR"/>
              </a:p>
            </p:txBody>
          </p:sp>
          <p:sp>
            <p:nvSpPr>
              <p:cNvPr id="18478" name="Line 228"/>
              <p:cNvSpPr>
                <a:spLocks noChangeShapeType="1"/>
              </p:cNvSpPr>
              <p:nvPr/>
            </p:nvSpPr>
            <p:spPr bwMode="auto">
              <a:xfrm flipV="1">
                <a:off x="8432812" y="4597400"/>
                <a:ext cx="0" cy="457200"/>
              </a:xfrm>
              <a:prstGeom prst="line">
                <a:avLst/>
              </a:prstGeom>
              <a:noFill/>
              <a:ln w="9525">
                <a:solidFill>
                  <a:srgbClr val="000000"/>
                </a:solidFill>
                <a:round/>
                <a:headEnd/>
                <a:tailEnd type="stealth" w="med" len="med"/>
              </a:ln>
            </p:spPr>
            <p:txBody>
              <a:bodyPr/>
              <a:lstStyle/>
              <a:p>
                <a:endParaRPr lang="fr-FR"/>
              </a:p>
            </p:txBody>
          </p:sp>
          <p:sp>
            <p:nvSpPr>
              <p:cNvPr id="18479" name="Arc 229"/>
              <p:cNvSpPr>
                <a:spLocks/>
              </p:cNvSpPr>
              <p:nvPr/>
            </p:nvSpPr>
            <p:spPr bwMode="auto">
              <a:xfrm flipH="1" flipV="1">
                <a:off x="6769112" y="47879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0" name="Arc 230"/>
              <p:cNvSpPr>
                <a:spLocks/>
              </p:cNvSpPr>
              <p:nvPr/>
            </p:nvSpPr>
            <p:spPr bwMode="auto">
              <a:xfrm flipH="1" flipV="1">
                <a:off x="6781812" y="46736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1" name="Arc 231"/>
              <p:cNvSpPr>
                <a:spLocks/>
              </p:cNvSpPr>
              <p:nvPr/>
            </p:nvSpPr>
            <p:spPr bwMode="auto">
              <a:xfrm flipH="1">
                <a:off x="7874012" y="47752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2" name="Arc 232"/>
              <p:cNvSpPr>
                <a:spLocks/>
              </p:cNvSpPr>
              <p:nvPr/>
            </p:nvSpPr>
            <p:spPr bwMode="auto">
              <a:xfrm flipH="1">
                <a:off x="7886712" y="4876800"/>
                <a:ext cx="228600" cy="114300"/>
              </a:xfrm>
              <a:custGeom>
                <a:avLst/>
                <a:gdLst>
                  <a:gd name="T0" fmla="*/ 0 w 21600"/>
                  <a:gd name="T1" fmla="*/ 0 h 21600"/>
                  <a:gd name="T2" fmla="*/ 2147483647 w 21600"/>
                  <a:gd name="T3" fmla="*/ 474250848 h 21600"/>
                  <a:gd name="T4" fmla="*/ 0 w 21600"/>
                  <a:gd name="T5" fmla="*/ 47425084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18483" name="Line 233"/>
              <p:cNvSpPr>
                <a:spLocks noChangeShapeType="1"/>
              </p:cNvSpPr>
              <p:nvPr/>
            </p:nvSpPr>
            <p:spPr bwMode="auto">
              <a:xfrm flipH="1">
                <a:off x="7594612" y="5270500"/>
                <a:ext cx="342900" cy="0"/>
              </a:xfrm>
              <a:prstGeom prst="line">
                <a:avLst/>
              </a:prstGeom>
              <a:noFill/>
              <a:ln w="9525">
                <a:solidFill>
                  <a:srgbClr val="000000"/>
                </a:solidFill>
                <a:round/>
                <a:headEnd/>
                <a:tailEnd type="triangle" w="med" len="med"/>
              </a:ln>
            </p:spPr>
            <p:txBody>
              <a:bodyPr/>
              <a:lstStyle/>
              <a:p>
                <a:endParaRPr lang="fr-FR"/>
              </a:p>
            </p:txBody>
          </p:sp>
          <p:sp>
            <p:nvSpPr>
              <p:cNvPr id="18484" name="AutoShape 234"/>
              <p:cNvSpPr>
                <a:spLocks noChangeArrowheads="1"/>
              </p:cNvSpPr>
              <p:nvPr/>
            </p:nvSpPr>
            <p:spPr bwMode="auto">
              <a:xfrm rot="-5328322">
                <a:off x="7646205" y="4556920"/>
                <a:ext cx="466725" cy="620712"/>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0 60000 65536"/>
                  <a:gd name="T9" fmla="*/ 0 60000 65536"/>
                  <a:gd name="T10" fmla="*/ 0 60000 65536"/>
                  <a:gd name="T11" fmla="*/ 0 60000 65536"/>
                  <a:gd name="T12" fmla="*/ 87 w 21600"/>
                  <a:gd name="T13" fmla="*/ 0 h 21600"/>
                  <a:gd name="T14" fmla="*/ 21513 w 21600"/>
                  <a:gd name="T15" fmla="*/ 12167 h 21600"/>
                </a:gdLst>
                <a:ahLst/>
                <a:cxnLst>
                  <a:cxn ang="T8">
                    <a:pos x="T0" y="T1"/>
                  </a:cxn>
                  <a:cxn ang="T9">
                    <a:pos x="T2" y="T3"/>
                  </a:cxn>
                  <a:cxn ang="T10">
                    <a:pos x="T4" y="T5"/>
                  </a:cxn>
                  <a:cxn ang="T11">
                    <a:pos x="T6" y="T7"/>
                  </a:cxn>
                </a:cxnLst>
                <a:rect l="T12" t="T13" r="T14" b="T15"/>
                <a:pathLst>
                  <a:path w="21600" h="21600">
                    <a:moveTo>
                      <a:pt x="119" y="9195"/>
                    </a:moveTo>
                    <a:cubicBezTo>
                      <a:pt x="914" y="3909"/>
                      <a:pt x="5455" y="-1"/>
                      <a:pt x="10800" y="0"/>
                    </a:cubicBezTo>
                    <a:cubicBezTo>
                      <a:pt x="16144" y="0"/>
                      <a:pt x="20685" y="3909"/>
                      <a:pt x="21480" y="9195"/>
                    </a:cubicBezTo>
                    <a:cubicBezTo>
                      <a:pt x="20685" y="3909"/>
                      <a:pt x="16144" y="-1"/>
                      <a:pt x="10799" y="0"/>
                    </a:cubicBezTo>
                    <a:cubicBezTo>
                      <a:pt x="5455" y="0"/>
                      <a:pt x="914" y="3909"/>
                      <a:pt x="119" y="9195"/>
                    </a:cubicBezTo>
                    <a:close/>
                  </a:path>
                </a:pathLst>
              </a:custGeom>
              <a:solidFill>
                <a:srgbClr val="FFFFFF"/>
              </a:solidFill>
              <a:ln w="9525">
                <a:solidFill>
                  <a:srgbClr val="000000"/>
                </a:solidFill>
                <a:prstDash val="dash"/>
                <a:miter lim="800000"/>
                <a:headEnd/>
                <a:tailEnd/>
              </a:ln>
            </p:spPr>
            <p:txBody>
              <a:bodyPr/>
              <a:lstStyle/>
              <a:p>
                <a:endParaRPr lang="fr-FR"/>
              </a:p>
            </p:txBody>
          </p:sp>
          <p:sp>
            <p:nvSpPr>
              <p:cNvPr id="18485" name="Line 236"/>
              <p:cNvSpPr>
                <a:spLocks noChangeShapeType="1"/>
              </p:cNvSpPr>
              <p:nvPr/>
            </p:nvSpPr>
            <p:spPr bwMode="auto">
              <a:xfrm flipV="1">
                <a:off x="6908812" y="4495800"/>
                <a:ext cx="0" cy="114300"/>
              </a:xfrm>
              <a:prstGeom prst="line">
                <a:avLst/>
              </a:prstGeom>
              <a:noFill/>
              <a:ln w="9525">
                <a:solidFill>
                  <a:srgbClr val="000000"/>
                </a:solidFill>
                <a:round/>
                <a:headEnd/>
                <a:tailEnd/>
              </a:ln>
            </p:spPr>
            <p:txBody>
              <a:bodyPr/>
              <a:lstStyle/>
              <a:p>
                <a:endParaRPr lang="fr-FR"/>
              </a:p>
            </p:txBody>
          </p:sp>
          <p:sp>
            <p:nvSpPr>
              <p:cNvPr id="18486" name="Line 237"/>
              <p:cNvSpPr>
                <a:spLocks noChangeShapeType="1"/>
              </p:cNvSpPr>
              <p:nvPr/>
            </p:nvSpPr>
            <p:spPr bwMode="auto">
              <a:xfrm>
                <a:off x="6921512" y="4497388"/>
                <a:ext cx="228600" cy="0"/>
              </a:xfrm>
              <a:prstGeom prst="line">
                <a:avLst/>
              </a:prstGeom>
              <a:noFill/>
              <a:ln w="9525">
                <a:solidFill>
                  <a:srgbClr val="000000"/>
                </a:solidFill>
                <a:round/>
                <a:headEnd/>
                <a:tailEnd type="stealth" w="med" len="med"/>
              </a:ln>
            </p:spPr>
            <p:txBody>
              <a:bodyPr/>
              <a:lstStyle/>
              <a:p>
                <a:endParaRPr lang="fr-FR"/>
              </a:p>
            </p:txBody>
          </p:sp>
          <p:sp>
            <p:nvSpPr>
              <p:cNvPr id="18487" name="Line 238"/>
              <p:cNvSpPr>
                <a:spLocks noChangeShapeType="1"/>
              </p:cNvSpPr>
              <p:nvPr/>
            </p:nvSpPr>
            <p:spPr bwMode="auto">
              <a:xfrm flipV="1">
                <a:off x="6910399" y="4708525"/>
                <a:ext cx="0" cy="228600"/>
              </a:xfrm>
              <a:prstGeom prst="line">
                <a:avLst/>
              </a:prstGeom>
              <a:noFill/>
              <a:ln w="9525">
                <a:solidFill>
                  <a:srgbClr val="000000"/>
                </a:solidFill>
                <a:prstDash val="dash"/>
                <a:round/>
                <a:headEnd/>
                <a:tailEnd type="stealth" w="med" len="med"/>
              </a:ln>
            </p:spPr>
            <p:txBody>
              <a:bodyPr/>
              <a:lstStyle/>
              <a:p>
                <a:endParaRPr lang="fr-FR"/>
              </a:p>
            </p:txBody>
          </p:sp>
          <p:sp>
            <p:nvSpPr>
              <p:cNvPr id="18488" name="Line 239"/>
              <p:cNvSpPr>
                <a:spLocks noChangeShapeType="1"/>
              </p:cNvSpPr>
              <p:nvPr/>
            </p:nvSpPr>
            <p:spPr bwMode="auto">
              <a:xfrm>
                <a:off x="8001012" y="4800600"/>
                <a:ext cx="0" cy="228600"/>
              </a:xfrm>
              <a:prstGeom prst="line">
                <a:avLst/>
              </a:prstGeom>
              <a:noFill/>
              <a:ln w="9525">
                <a:solidFill>
                  <a:srgbClr val="000000"/>
                </a:solidFill>
                <a:prstDash val="dash"/>
                <a:round/>
                <a:headEnd/>
                <a:tailEnd type="stealth" w="med" len="med"/>
              </a:ln>
            </p:spPr>
            <p:txBody>
              <a:bodyPr/>
              <a:lstStyle/>
              <a:p>
                <a:endParaRPr lang="fr-FR"/>
              </a:p>
            </p:txBody>
          </p:sp>
          <p:sp>
            <p:nvSpPr>
              <p:cNvPr id="18489" name="Text Box 240"/>
              <p:cNvSpPr txBox="1">
                <a:spLocks noChangeArrowheads="1"/>
              </p:cNvSpPr>
              <p:nvPr/>
            </p:nvSpPr>
            <p:spPr bwMode="auto">
              <a:xfrm>
                <a:off x="7511912" y="4706928"/>
                <a:ext cx="317500" cy="203200"/>
              </a:xfrm>
              <a:prstGeom prst="rect">
                <a:avLst/>
              </a:prstGeom>
              <a:noFill/>
              <a:ln w="9525">
                <a:noFill/>
                <a:miter lim="800000"/>
                <a:headEnd/>
                <a:tailEnd/>
              </a:ln>
            </p:spPr>
            <p:txBody>
              <a:bodyPr lIns="54000" tIns="10800" rIns="54000" bIns="10800"/>
              <a:lstStyle/>
              <a:p>
                <a:pPr algn="r"/>
                <a:r>
                  <a:rPr lang="fr-FR" sz="1200" i="1" dirty="0">
                    <a:latin typeface="Times New Roman" pitchFamily="18" charset="0"/>
                  </a:rPr>
                  <a:t>Ф</a:t>
                </a:r>
                <a:r>
                  <a:rPr lang="en-GB" sz="1200" i="1" baseline="-25000" dirty="0"/>
                  <a:t>f2</a:t>
                </a:r>
                <a:endParaRPr lang="fr-FR" dirty="0"/>
              </a:p>
            </p:txBody>
          </p:sp>
          <p:sp>
            <p:nvSpPr>
              <p:cNvPr id="18490" name="Line 241"/>
              <p:cNvSpPr>
                <a:spLocks noChangeShapeType="1"/>
              </p:cNvSpPr>
              <p:nvPr/>
            </p:nvSpPr>
            <p:spPr bwMode="auto">
              <a:xfrm flipV="1">
                <a:off x="7580323" y="4735701"/>
                <a:ext cx="28575" cy="179200"/>
              </a:xfrm>
              <a:prstGeom prst="line">
                <a:avLst/>
              </a:prstGeom>
              <a:noFill/>
              <a:ln w="9525">
                <a:solidFill>
                  <a:srgbClr val="000000"/>
                </a:solidFill>
                <a:round/>
                <a:headEnd/>
                <a:tailEnd type="stealth" w="med" len="med"/>
              </a:ln>
            </p:spPr>
            <p:txBody>
              <a:bodyPr/>
              <a:lstStyle/>
              <a:p>
                <a:endParaRPr lang="fr-FR"/>
              </a:p>
            </p:txBody>
          </p:sp>
          <p:sp>
            <p:nvSpPr>
              <p:cNvPr id="18491" name="Text Box 242"/>
              <p:cNvSpPr txBox="1">
                <a:spLocks noChangeArrowheads="1"/>
              </p:cNvSpPr>
              <p:nvPr/>
            </p:nvSpPr>
            <p:spPr bwMode="auto">
              <a:xfrm>
                <a:off x="7194334" y="4724921"/>
                <a:ext cx="317500" cy="203200"/>
              </a:xfrm>
              <a:prstGeom prst="rect">
                <a:avLst/>
              </a:prstGeom>
              <a:noFill/>
              <a:ln w="9525">
                <a:noFill/>
                <a:miter lim="800000"/>
                <a:headEnd/>
                <a:tailEnd/>
              </a:ln>
            </p:spPr>
            <p:txBody>
              <a:bodyPr lIns="54000" tIns="10800" rIns="54000" bIns="10800"/>
              <a:lstStyle/>
              <a:p>
                <a:pPr algn="r"/>
                <a:r>
                  <a:rPr lang="fr-FR" sz="1200" i="1" dirty="0">
                    <a:latin typeface="Times New Roman" pitchFamily="18" charset="0"/>
                  </a:rPr>
                  <a:t>Ф</a:t>
                </a:r>
                <a:r>
                  <a:rPr lang="en-GB" sz="1200" i="1" baseline="-25000" dirty="0"/>
                  <a:t>f1</a:t>
                </a:r>
                <a:endParaRPr lang="fr-FR" dirty="0"/>
              </a:p>
            </p:txBody>
          </p:sp>
          <p:sp>
            <p:nvSpPr>
              <p:cNvPr id="18493" name="Rectangle 272"/>
              <p:cNvSpPr>
                <a:spLocks noChangeArrowheads="1"/>
              </p:cNvSpPr>
              <p:nvPr/>
            </p:nvSpPr>
            <p:spPr bwMode="auto">
              <a:xfrm>
                <a:off x="8195617" y="4676515"/>
                <a:ext cx="441146" cy="307777"/>
              </a:xfrm>
              <a:prstGeom prst="rect">
                <a:avLst/>
              </a:prstGeom>
              <a:noFill/>
              <a:ln w="9525">
                <a:noFill/>
                <a:miter lim="800000"/>
                <a:headEnd/>
                <a:tailEnd/>
              </a:ln>
            </p:spPr>
            <p:txBody>
              <a:bodyPr wrap="none">
                <a:spAutoFit/>
              </a:bodyPr>
              <a:lstStyle/>
              <a:p>
                <a:r>
                  <a:rPr lang="nl-NL" sz="1400" i="1" dirty="0"/>
                  <a:t>e’</a:t>
                </a:r>
                <a:r>
                  <a:rPr lang="nl-NL" sz="1400" i="1" baseline="-25000" dirty="0"/>
                  <a:t>2</a:t>
                </a:r>
                <a:r>
                  <a:rPr lang="nl-NL" sz="1400" i="1" dirty="0"/>
                  <a:t> </a:t>
                </a:r>
                <a:endParaRPr lang="fr-FR" sz="1400" dirty="0"/>
              </a:p>
            </p:txBody>
          </p:sp>
          <p:sp>
            <p:nvSpPr>
              <p:cNvPr id="18494" name="Rectangle 273"/>
              <p:cNvSpPr>
                <a:spLocks noChangeArrowheads="1"/>
              </p:cNvSpPr>
              <p:nvPr/>
            </p:nvSpPr>
            <p:spPr bwMode="auto">
              <a:xfrm>
                <a:off x="8436695" y="4604809"/>
                <a:ext cx="377026" cy="369332"/>
              </a:xfrm>
              <a:prstGeom prst="rect">
                <a:avLst/>
              </a:prstGeom>
              <a:noFill/>
              <a:ln w="9525">
                <a:noFill/>
                <a:miter lim="800000"/>
                <a:headEnd/>
                <a:tailEnd/>
              </a:ln>
            </p:spPr>
            <p:txBody>
              <a:bodyPr wrap="none">
                <a:spAutoFit/>
              </a:bodyPr>
              <a:lstStyle/>
              <a:p>
                <a:r>
                  <a:rPr lang="nl-NL" i="1">
                    <a:latin typeface="Times New Roman" pitchFamily="18" charset="0"/>
                  </a:rPr>
                  <a:t>u</a:t>
                </a:r>
                <a:r>
                  <a:rPr lang="nl-NL" i="1" baseline="-25000">
                    <a:latin typeface="Times New Roman" pitchFamily="18" charset="0"/>
                  </a:rPr>
                  <a:t>2</a:t>
                </a:r>
                <a:endParaRPr lang="fr-FR"/>
              </a:p>
            </p:txBody>
          </p:sp>
          <p:sp>
            <p:nvSpPr>
              <p:cNvPr id="18495" name="Rectangle 275"/>
              <p:cNvSpPr>
                <a:spLocks noChangeArrowheads="1"/>
              </p:cNvSpPr>
              <p:nvPr/>
            </p:nvSpPr>
            <p:spPr bwMode="auto">
              <a:xfrm>
                <a:off x="6596815" y="5240708"/>
                <a:ext cx="377026" cy="369332"/>
              </a:xfrm>
              <a:prstGeom prst="rect">
                <a:avLst/>
              </a:prstGeom>
              <a:noFill/>
              <a:ln w="9525">
                <a:noFill/>
                <a:miter lim="800000"/>
                <a:headEnd/>
                <a:tailEnd/>
              </a:ln>
            </p:spPr>
            <p:txBody>
              <a:bodyPr wrap="none">
                <a:spAutoFit/>
              </a:bodyPr>
              <a:lstStyle/>
              <a:p>
                <a:r>
                  <a:rPr lang="it-IT" i="1">
                    <a:latin typeface="Times New Roman" pitchFamily="18" charset="0"/>
                  </a:rPr>
                  <a:t>n</a:t>
                </a:r>
                <a:r>
                  <a:rPr lang="it-IT" i="1" baseline="-25000">
                    <a:latin typeface="Times New Roman" pitchFamily="18" charset="0"/>
                  </a:rPr>
                  <a:t>1</a:t>
                </a:r>
                <a:endParaRPr lang="fr-FR"/>
              </a:p>
            </p:txBody>
          </p:sp>
          <p:sp>
            <p:nvSpPr>
              <p:cNvPr id="18496" name="Rectangle 276"/>
              <p:cNvSpPr>
                <a:spLocks noChangeArrowheads="1"/>
              </p:cNvSpPr>
              <p:nvPr/>
            </p:nvSpPr>
            <p:spPr bwMode="auto">
              <a:xfrm>
                <a:off x="8008153" y="5233665"/>
                <a:ext cx="377026" cy="369332"/>
              </a:xfrm>
              <a:prstGeom prst="rect">
                <a:avLst/>
              </a:prstGeom>
              <a:noFill/>
              <a:ln w="9525">
                <a:noFill/>
                <a:miter lim="800000"/>
                <a:headEnd/>
                <a:tailEnd/>
              </a:ln>
            </p:spPr>
            <p:txBody>
              <a:bodyPr wrap="none">
                <a:spAutoFit/>
              </a:bodyPr>
              <a:lstStyle/>
              <a:p>
                <a:r>
                  <a:rPr lang="it-IT" i="1">
                    <a:latin typeface="Times New Roman" pitchFamily="18" charset="0"/>
                  </a:rPr>
                  <a:t>n</a:t>
                </a:r>
                <a:r>
                  <a:rPr lang="it-IT" i="1" baseline="-25000">
                    <a:latin typeface="Times New Roman" pitchFamily="18" charset="0"/>
                  </a:rPr>
                  <a:t>2</a:t>
                </a:r>
                <a:endParaRPr lang="fr-FR"/>
              </a:p>
            </p:txBody>
          </p:sp>
          <p:sp>
            <p:nvSpPr>
              <p:cNvPr id="18497" name="Rectangle 277"/>
              <p:cNvSpPr>
                <a:spLocks noChangeArrowheads="1"/>
              </p:cNvSpPr>
              <p:nvPr/>
            </p:nvSpPr>
            <p:spPr bwMode="auto">
              <a:xfrm>
                <a:off x="8182537" y="4208982"/>
                <a:ext cx="377026" cy="369332"/>
              </a:xfrm>
              <a:prstGeom prst="rect">
                <a:avLst/>
              </a:prstGeom>
              <a:noFill/>
              <a:ln w="9525">
                <a:noFill/>
                <a:miter lim="800000"/>
                <a:headEnd/>
                <a:tailEnd/>
              </a:ln>
            </p:spPr>
            <p:txBody>
              <a:bodyPr wrap="none">
                <a:spAutoFit/>
              </a:bodyPr>
              <a:lstStyle/>
              <a:p>
                <a:pPr algn="just"/>
                <a:r>
                  <a:rPr lang="it-IT" i="1" dirty="0">
                    <a:latin typeface="Times New Roman" pitchFamily="18" charset="0"/>
                  </a:rPr>
                  <a:t>i</a:t>
                </a:r>
                <a:r>
                  <a:rPr lang="it-IT" i="1" baseline="-25000" dirty="0">
                    <a:latin typeface="Times New Roman" pitchFamily="18" charset="0"/>
                  </a:rPr>
                  <a:t>2</a:t>
                </a:r>
                <a:r>
                  <a:rPr lang="it-IT" sz="1600" i="1" dirty="0">
                    <a:latin typeface="Times New Roman" pitchFamily="18" charset="0"/>
                  </a:rPr>
                  <a:t> </a:t>
                </a:r>
                <a:endParaRPr lang="fr-FR" dirty="0"/>
              </a:p>
            </p:txBody>
          </p:sp>
          <p:sp>
            <p:nvSpPr>
              <p:cNvPr id="18498" name="Rectangle 278"/>
              <p:cNvSpPr>
                <a:spLocks noChangeArrowheads="1"/>
              </p:cNvSpPr>
              <p:nvPr/>
            </p:nvSpPr>
            <p:spPr bwMode="auto">
              <a:xfrm>
                <a:off x="5929322" y="4643446"/>
                <a:ext cx="434734" cy="369332"/>
              </a:xfrm>
              <a:prstGeom prst="rect">
                <a:avLst/>
              </a:prstGeom>
              <a:noFill/>
              <a:ln w="9525">
                <a:noFill/>
                <a:miter lim="800000"/>
                <a:headEnd/>
                <a:tailEnd/>
              </a:ln>
            </p:spPr>
            <p:txBody>
              <a:bodyPr wrap="none">
                <a:spAutoFit/>
              </a:bodyPr>
              <a:lstStyle/>
              <a:p>
                <a:r>
                  <a:rPr lang="nl-NL" i="1">
                    <a:latin typeface="Times New Roman" pitchFamily="18" charset="0"/>
                  </a:rPr>
                  <a:t>u</a:t>
                </a:r>
                <a:r>
                  <a:rPr lang="nl-NL" i="1" baseline="-25000">
                    <a:latin typeface="Times New Roman" pitchFamily="18" charset="0"/>
                  </a:rPr>
                  <a:t>1</a:t>
                </a:r>
                <a:r>
                  <a:rPr lang="nl-NL" i="1">
                    <a:latin typeface="Times New Roman" pitchFamily="18" charset="0"/>
                  </a:rPr>
                  <a:t> </a:t>
                </a:r>
                <a:endParaRPr lang="fr-FR"/>
              </a:p>
            </p:txBody>
          </p:sp>
          <p:sp>
            <p:nvSpPr>
              <p:cNvPr id="18499" name="Rectangle 279"/>
              <p:cNvSpPr>
                <a:spLocks noChangeArrowheads="1"/>
              </p:cNvSpPr>
              <p:nvPr/>
            </p:nvSpPr>
            <p:spPr bwMode="auto">
              <a:xfrm>
                <a:off x="6354158" y="4650760"/>
                <a:ext cx="441146" cy="369332"/>
              </a:xfrm>
              <a:prstGeom prst="rect">
                <a:avLst/>
              </a:prstGeom>
              <a:noFill/>
              <a:ln w="9525">
                <a:noFill/>
                <a:miter lim="800000"/>
                <a:headEnd/>
                <a:tailEnd/>
              </a:ln>
            </p:spPr>
            <p:txBody>
              <a:bodyPr wrap="none">
                <a:spAutoFit/>
              </a:bodyPr>
              <a:lstStyle/>
              <a:p>
                <a:r>
                  <a:rPr lang="nl-NL" i="1" dirty="0">
                    <a:latin typeface="Times New Roman" pitchFamily="18" charset="0"/>
                  </a:rPr>
                  <a:t>e’</a:t>
                </a:r>
                <a:r>
                  <a:rPr lang="nl-NL" i="1" baseline="-25000" dirty="0">
                    <a:latin typeface="Times New Roman" pitchFamily="18" charset="0"/>
                  </a:rPr>
                  <a:t>1</a:t>
                </a:r>
                <a:endParaRPr lang="fr-FR" dirty="0"/>
              </a:p>
            </p:txBody>
          </p:sp>
        </p:grpSp>
        <p:sp>
          <p:nvSpPr>
            <p:cNvPr id="18458" name="Text Box 67"/>
            <p:cNvSpPr txBox="1">
              <a:spLocks noChangeArrowheads="1"/>
            </p:cNvSpPr>
            <p:nvPr/>
          </p:nvSpPr>
          <p:spPr bwMode="auto">
            <a:xfrm>
              <a:off x="1113924" y="1717877"/>
              <a:ext cx="293661" cy="307667"/>
            </a:xfrm>
            <a:prstGeom prst="rect">
              <a:avLst/>
            </a:prstGeom>
            <a:noFill/>
            <a:ln w="9525">
              <a:noFill/>
              <a:miter lim="800000"/>
              <a:headEnd/>
              <a:tailEnd/>
            </a:ln>
          </p:spPr>
          <p:txBody>
            <a:bodyPr wrap="none">
              <a:spAutoFit/>
            </a:bodyPr>
            <a:lstStyle/>
            <a:p>
              <a:pPr algn="just"/>
              <a:r>
                <a:rPr lang="it-IT" sz="1400" i="1">
                  <a:latin typeface="Times New Roman" pitchFamily="18" charset="0"/>
                </a:rPr>
                <a:t>i</a:t>
              </a:r>
              <a:r>
                <a:rPr lang="it-IT" sz="1400" i="1" baseline="-25000">
                  <a:latin typeface="Times New Roman" pitchFamily="18" charset="0"/>
                </a:rPr>
                <a:t>1</a:t>
              </a:r>
              <a:endParaRPr lang="fr-FR"/>
            </a:p>
          </p:txBody>
        </p:sp>
        <p:sp>
          <p:nvSpPr>
            <p:cNvPr id="18459" name="Text Box 68"/>
            <p:cNvSpPr txBox="1">
              <a:spLocks noChangeArrowheads="1"/>
            </p:cNvSpPr>
            <p:nvPr/>
          </p:nvSpPr>
          <p:spPr bwMode="auto">
            <a:xfrm>
              <a:off x="1976196" y="1861866"/>
              <a:ext cx="237506" cy="22215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endParaRPr lang="fr-FR" sz="1400" dirty="0"/>
            </a:p>
          </p:txBody>
        </p:sp>
        <p:sp>
          <p:nvSpPr>
            <p:cNvPr id="52" name="Text Box 68"/>
            <p:cNvSpPr txBox="1">
              <a:spLocks noChangeArrowheads="1"/>
            </p:cNvSpPr>
            <p:nvPr/>
          </p:nvSpPr>
          <p:spPr bwMode="auto">
            <a:xfrm>
              <a:off x="2023378" y="2657250"/>
              <a:ext cx="237506" cy="222155"/>
            </a:xfrm>
            <a:prstGeom prst="rect">
              <a:avLst/>
            </a:prstGeom>
            <a:noFill/>
            <a:ln w="9525">
              <a:noFill/>
              <a:miter lim="800000"/>
              <a:headEnd/>
              <a:tailEnd/>
            </a:ln>
          </p:spPr>
          <p:txBody>
            <a:bodyPr wrap="none">
              <a:spAutoFit/>
            </a:bodyPr>
            <a:lstStyle/>
            <a:p>
              <a:pPr algn="just">
                <a:spcBef>
                  <a:spcPts val="600"/>
                </a:spcBef>
              </a:pPr>
              <a:r>
                <a:rPr lang="fr-FR" sz="1400" i="1" dirty="0">
                  <a:latin typeface="Times New Roman" pitchFamily="18" charset="0"/>
                  <a:cs typeface="Times New Roman" pitchFamily="18" charset="0"/>
                </a:rPr>
                <a:t>Ф</a:t>
              </a:r>
              <a:endParaRPr lang="fr-FR" sz="1400" dirty="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23</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20501"/>
                                        </p:tgtEl>
                                        <p:attrNameLst>
                                          <p:attrName>style.visibility</p:attrName>
                                        </p:attrNameLst>
                                      </p:cBhvr>
                                      <p:to>
                                        <p:strVal val="visible"/>
                                      </p:to>
                                    </p:set>
                                    <p:animEffect transition="in" filter="checkerboard(across)">
                                      <p:cBhvr>
                                        <p:cTn id="7" dur="500"/>
                                        <p:tgtEl>
                                          <p:spTgt spid="20501"/>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0500">
                                            <p:txEl>
                                              <p:pRg st="0" end="0"/>
                                            </p:txEl>
                                          </p:spTgt>
                                        </p:tgtEl>
                                        <p:attrNameLst>
                                          <p:attrName>style.visibility</p:attrName>
                                        </p:attrNameLst>
                                      </p:cBhvr>
                                      <p:to>
                                        <p:strVal val="visible"/>
                                      </p:to>
                                    </p:set>
                                    <p:animEffect transition="in" filter="checkerboard(across)">
                                      <p:cBhvr>
                                        <p:cTn id="15" dur="500"/>
                                        <p:tgtEl>
                                          <p:spTgt spid="2050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0500">
                                            <p:txEl>
                                              <p:pRg st="2" end="2"/>
                                            </p:txEl>
                                          </p:spTgt>
                                        </p:tgtEl>
                                        <p:attrNameLst>
                                          <p:attrName>style.visibility</p:attrName>
                                        </p:attrNameLst>
                                      </p:cBhvr>
                                      <p:to>
                                        <p:strVal val="visible"/>
                                      </p:to>
                                    </p:set>
                                    <p:animEffect transition="in" filter="checkerboard(across)">
                                      <p:cBhvr>
                                        <p:cTn id="20" dur="500"/>
                                        <p:tgtEl>
                                          <p:spTgt spid="2050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0500">
                                            <p:txEl>
                                              <p:pRg st="4" end="4"/>
                                            </p:txEl>
                                          </p:spTgt>
                                        </p:tgtEl>
                                        <p:attrNameLst>
                                          <p:attrName>style.visibility</p:attrName>
                                        </p:attrNameLst>
                                      </p:cBhvr>
                                      <p:to>
                                        <p:strVal val="visible"/>
                                      </p:to>
                                    </p:set>
                                    <p:animEffect transition="in" filter="checkerboard(across)">
                                      <p:cBhvr>
                                        <p:cTn id="25" dur="500"/>
                                        <p:tgtEl>
                                          <p:spTgt spid="2050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0500">
                                            <p:txEl>
                                              <p:pRg st="6" end="6"/>
                                            </p:txEl>
                                          </p:spTgt>
                                        </p:tgtEl>
                                        <p:attrNameLst>
                                          <p:attrName>style.visibility</p:attrName>
                                        </p:attrNameLst>
                                      </p:cBhvr>
                                      <p:to>
                                        <p:strVal val="visible"/>
                                      </p:to>
                                    </p:set>
                                    <p:animEffect transition="in" filter="checkerboard(across)">
                                      <p:cBhvr>
                                        <p:cTn id="30" dur="500"/>
                                        <p:tgtEl>
                                          <p:spTgt spid="20500">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0500">
                                            <p:txEl>
                                              <p:pRg st="8" end="8"/>
                                            </p:txEl>
                                          </p:spTgt>
                                        </p:tgtEl>
                                        <p:attrNameLst>
                                          <p:attrName>style.visibility</p:attrName>
                                        </p:attrNameLst>
                                      </p:cBhvr>
                                      <p:to>
                                        <p:strVal val="visible"/>
                                      </p:to>
                                    </p:set>
                                    <p:animEffect transition="in" filter="checkerboard(across)">
                                      <p:cBhvr>
                                        <p:cTn id="35" dur="500"/>
                                        <p:tgtEl>
                                          <p:spTgt spid="2050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IV- Fonctionnement en charge</a:t>
            </a:r>
            <a:br>
              <a:rPr lang="fr-FR" sz="3400" b="1" dirty="0"/>
            </a:br>
            <a:r>
              <a:rPr lang="fr-FR" sz="3400" b="1" i="1" dirty="0"/>
              <a:t> </a:t>
            </a:r>
            <a:endParaRPr lang="fr-FR" sz="3400" b="1" dirty="0"/>
          </a:p>
        </p:txBody>
      </p:sp>
      <mc:AlternateContent xmlns:mc="http://schemas.openxmlformats.org/markup-compatibility/2006" xmlns:a14="http://schemas.microsoft.com/office/drawing/2010/main">
        <mc:Choice Requires="a14">
          <p:sp>
            <p:nvSpPr>
              <p:cNvPr id="21524" name="Rectangle 3"/>
              <p:cNvSpPr txBox="1">
                <a:spLocks noChangeArrowheads="1"/>
              </p:cNvSpPr>
              <p:nvPr/>
            </p:nvSpPr>
            <p:spPr bwMode="auto">
              <a:xfrm>
                <a:off x="899592" y="1707933"/>
                <a:ext cx="7027689" cy="2286000"/>
              </a:xfrm>
              <a:prstGeom prst="rect">
                <a:avLst/>
              </a:prstGeom>
              <a:noFill/>
              <a:ln w="9525">
                <a:noFill/>
                <a:miter lim="800000"/>
                <a:headEnd/>
                <a:tailEnd/>
              </a:ln>
            </p:spPr>
            <p:txBody>
              <a:bodyPr/>
              <a:lstStyle/>
              <a:p>
                <a:r>
                  <a:rPr lang="fr-FR" dirty="0"/>
                  <a:t>   </a:t>
                </a:r>
                <a14:m>
                  <m:oMath xmlns:m="http://schemas.openxmlformats.org/officeDocument/2006/math">
                    <m:r>
                      <a:rPr lang="fr-FR" i="1" dirty="0" smtClean="0">
                        <a:latin typeface="Cambria Math" panose="02040503050406030204" pitchFamily="18" charset="0"/>
                      </a:rPr>
                      <m:t>𝑢</m:t>
                    </m:r>
                    <m:r>
                      <a:rPr lang="fr-FR" i="1" baseline="-25000" dirty="0">
                        <a:latin typeface="Cambria Math" panose="02040503050406030204" pitchFamily="18" charset="0"/>
                      </a:rPr>
                      <m:t>1</m:t>
                    </m:r>
                    <m:r>
                      <a:rPr lang="fr-FR" i="1" dirty="0">
                        <a:latin typeface="Cambria Math" panose="02040503050406030204" pitchFamily="18" charset="0"/>
                      </a:rPr>
                      <m:t> =− </m:t>
                    </m:r>
                    <m:r>
                      <a:rPr lang="fr-FR" i="1" dirty="0">
                        <a:latin typeface="Cambria Math" panose="02040503050406030204" pitchFamily="18" charset="0"/>
                      </a:rPr>
                      <m:t>𝑒</m:t>
                    </m:r>
                    <m:r>
                      <a:rPr lang="fr-FR" i="1" dirty="0">
                        <a:latin typeface="Cambria Math" panose="02040503050406030204" pitchFamily="18" charset="0"/>
                      </a:rPr>
                      <m:t>′1 + </m:t>
                    </m:r>
                    <m:r>
                      <a:rPr lang="fr-FR" i="1" dirty="0">
                        <a:latin typeface="Cambria Math" panose="02040503050406030204" pitchFamily="18" charset="0"/>
                      </a:rPr>
                      <m:t>𝑟</m:t>
                    </m:r>
                    <m:r>
                      <a:rPr lang="fr-FR" i="1" baseline="-25000" dirty="0">
                        <a:latin typeface="Cambria Math" panose="02040503050406030204" pitchFamily="18" charset="0"/>
                      </a:rPr>
                      <m:t>1</m:t>
                    </m:r>
                    <m:r>
                      <a:rPr lang="fr-FR" i="1" dirty="0">
                        <a:latin typeface="Cambria Math" panose="02040503050406030204" pitchFamily="18" charset="0"/>
                      </a:rPr>
                      <m:t>𝑖</m:t>
                    </m:r>
                    <m:r>
                      <a:rPr lang="fr-FR" i="1" baseline="-25000" dirty="0">
                        <a:latin typeface="Cambria Math" panose="02040503050406030204" pitchFamily="18" charset="0"/>
                      </a:rPr>
                      <m:t>1</m:t>
                    </m:r>
                    <m:r>
                      <a:rPr lang="fr-FR" i="1" dirty="0">
                        <a:latin typeface="Cambria Math" panose="02040503050406030204" pitchFamily="18" charset="0"/>
                      </a:rPr>
                      <m:t> = </m:t>
                    </m:r>
                    <m:r>
                      <a:rPr lang="fr-FR" i="1" dirty="0">
                        <a:latin typeface="Cambria Math" panose="02040503050406030204" pitchFamily="18" charset="0"/>
                      </a:rPr>
                      <m:t>𝑛</m:t>
                    </m:r>
                    <m:r>
                      <a:rPr lang="fr-FR" i="1" baseline="-25000" dirty="0">
                        <a:latin typeface="Cambria Math" panose="02040503050406030204" pitchFamily="18" charset="0"/>
                      </a:rPr>
                      <m:t>1</m:t>
                    </m:r>
                    <m:r>
                      <a:rPr lang="fr-FR" i="1" dirty="0">
                        <a:latin typeface="Cambria Math" panose="02040503050406030204" pitchFamily="18" charset="0"/>
                      </a:rPr>
                      <m:t> </m:t>
                    </m:r>
                    <m:r>
                      <a:rPr lang="fr-FR" i="1" dirty="0" smtClean="0">
                        <a:latin typeface="Cambria Math" panose="02040503050406030204" pitchFamily="18" charset="0"/>
                      </a:rPr>
                      <m:t>𝑑</m:t>
                    </m:r>
                    <m:r>
                      <a:rPr lang="fr-FR" i="1" dirty="0" smtClean="0">
                        <a:latin typeface="Cambria Math" panose="02040503050406030204" pitchFamily="18" charset="0"/>
                      </a:rPr>
                      <m:t>Ф1</m:t>
                    </m:r>
                    <m:r>
                      <a:rPr lang="fr-FR" i="1" baseline="-25000" dirty="0" smtClean="0">
                        <a:latin typeface="Cambria Math" panose="02040503050406030204" pitchFamily="18" charset="0"/>
                      </a:rPr>
                      <m:t>𝑡𝑜𝑡</m:t>
                    </m:r>
                    <m:r>
                      <a:rPr lang="fr-FR" i="1" dirty="0" smtClean="0">
                        <a:latin typeface="Cambria Math" panose="02040503050406030204" pitchFamily="18" charset="0"/>
                      </a:rPr>
                      <m:t>/</m:t>
                    </m:r>
                    <m:r>
                      <a:rPr lang="fr-FR" i="1" dirty="0" err="1" smtClean="0">
                        <a:latin typeface="Cambria Math" panose="02040503050406030204" pitchFamily="18" charset="0"/>
                      </a:rPr>
                      <m:t>𝑑𝑡</m:t>
                    </m:r>
                    <m:r>
                      <a:rPr lang="fr-FR" i="1" dirty="0" smtClean="0">
                        <a:latin typeface="Cambria Math" panose="02040503050406030204" pitchFamily="18" charset="0"/>
                      </a:rPr>
                      <m:t> </m:t>
                    </m:r>
                    <m:r>
                      <a:rPr lang="fr-FR" i="1" dirty="0">
                        <a:latin typeface="Cambria Math" panose="02040503050406030204" pitchFamily="18" charset="0"/>
                      </a:rPr>
                      <m:t>+ </m:t>
                    </m:r>
                    <m:r>
                      <a:rPr lang="fr-FR" i="1" dirty="0">
                        <a:latin typeface="Cambria Math" panose="02040503050406030204" pitchFamily="18" charset="0"/>
                      </a:rPr>
                      <m:t>𝑟</m:t>
                    </m:r>
                    <m:r>
                      <a:rPr lang="fr-FR" i="1" baseline="-25000" dirty="0">
                        <a:latin typeface="Cambria Math" panose="02040503050406030204" pitchFamily="18" charset="0"/>
                      </a:rPr>
                      <m:t>1</m:t>
                    </m:r>
                    <m:r>
                      <a:rPr lang="fr-FR" i="1" dirty="0">
                        <a:latin typeface="Cambria Math" panose="02040503050406030204" pitchFamily="18" charset="0"/>
                      </a:rPr>
                      <m:t>𝑖</m:t>
                    </m:r>
                    <m:r>
                      <a:rPr lang="fr-FR" i="1" baseline="-25000" dirty="0">
                        <a:latin typeface="Cambria Math" panose="02040503050406030204" pitchFamily="18" charset="0"/>
                      </a:rPr>
                      <m:t>1</m:t>
                    </m:r>
                  </m:oMath>
                </a14:m>
                <a:endParaRPr lang="fr-FR" baseline="-25000" dirty="0"/>
              </a:p>
              <a:p>
                <a:endParaRPr lang="fr-FR" dirty="0"/>
              </a:p>
              <a:p>
                <a:r>
                  <a:rPr lang="it-IT" dirty="0"/>
                  <a:t>   </a:t>
                </a:r>
                <a14:m>
                  <m:oMath xmlns:m="http://schemas.openxmlformats.org/officeDocument/2006/math">
                    <m:r>
                      <a:rPr lang="it-IT" i="1" dirty="0" smtClean="0">
                        <a:latin typeface="Cambria Math" panose="02040503050406030204" pitchFamily="18" charset="0"/>
                      </a:rPr>
                      <m:t>𝑢</m:t>
                    </m:r>
                    <m:r>
                      <a:rPr lang="it-IT" i="1" baseline="-25000" dirty="0">
                        <a:latin typeface="Cambria Math" panose="02040503050406030204" pitchFamily="18" charset="0"/>
                      </a:rPr>
                      <m:t>2</m:t>
                    </m:r>
                    <m:r>
                      <a:rPr lang="it-IT" i="1" dirty="0">
                        <a:latin typeface="Cambria Math" panose="02040503050406030204" pitchFamily="18" charset="0"/>
                      </a:rPr>
                      <m:t> = </m:t>
                    </m:r>
                    <m:sSub>
                      <m:sSubPr>
                        <m:ctrlPr>
                          <a:rPr lang="it-IT" i="1" dirty="0" smtClean="0">
                            <a:latin typeface="Cambria Math" panose="02040503050406030204" pitchFamily="18" charset="0"/>
                          </a:rPr>
                        </m:ctrlPr>
                      </m:sSubPr>
                      <m:e>
                        <m:r>
                          <a:rPr lang="it-IT" i="1" dirty="0">
                            <a:latin typeface="Cambria Math" panose="02040503050406030204" pitchFamily="18" charset="0"/>
                          </a:rPr>
                          <m:t>𝑒</m:t>
                        </m:r>
                        <m:r>
                          <a:rPr lang="it-IT" i="1" dirty="0">
                            <a:latin typeface="Cambria Math" panose="02040503050406030204" pitchFamily="18" charset="0"/>
                          </a:rPr>
                          <m:t>′</m:t>
                        </m:r>
                      </m:e>
                      <m:sub>
                        <m:r>
                          <a:rPr lang="en-US" b="0" i="1" dirty="0" smtClean="0">
                            <a:latin typeface="Cambria Math" panose="02040503050406030204" pitchFamily="18" charset="0"/>
                          </a:rPr>
                          <m:t>2</m:t>
                        </m:r>
                      </m:sub>
                    </m:sSub>
                    <m:r>
                      <a:rPr lang="it-IT" i="1" dirty="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r>
                      <a:rPr lang="it-IT" i="1" dirty="0">
                        <a:latin typeface="Cambria Math" panose="02040503050406030204" pitchFamily="18" charset="0"/>
                      </a:rPr>
                      <m:t> =− </m:t>
                    </m:r>
                    <m:r>
                      <a:rPr lang="it-IT" i="1" dirty="0">
                        <a:latin typeface="Cambria Math" panose="02040503050406030204" pitchFamily="18" charset="0"/>
                      </a:rPr>
                      <m:t>𝑛</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a:latin typeface="Cambria Math" panose="02040503050406030204" pitchFamily="18" charset="0"/>
                      </a:rPr>
                      <m:t>𝑑</m:t>
                    </m:r>
                    <m:r>
                      <a:rPr lang="fr-FR" i="1" dirty="0">
                        <a:latin typeface="Cambria Math" panose="02040503050406030204" pitchFamily="18" charset="0"/>
                      </a:rPr>
                      <m:t>Ф</m:t>
                    </m:r>
                    <m:r>
                      <a:rPr lang="it-IT" i="1" baseline="-25000" dirty="0" smtClean="0">
                        <a:latin typeface="Cambria Math" panose="02040503050406030204" pitchFamily="18" charset="0"/>
                      </a:rPr>
                      <m:t>2</m:t>
                    </m:r>
                    <m:r>
                      <a:rPr lang="it-IT" i="1" baseline="-25000" dirty="0" smtClean="0">
                        <a:latin typeface="Cambria Math" panose="02040503050406030204" pitchFamily="18" charset="0"/>
                      </a:rPr>
                      <m:t>𝑡𝑜𝑡</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oMath>
                </a14:m>
                <a:endParaRPr lang="it-IT" baseline="-25000" dirty="0"/>
              </a:p>
              <a:p>
                <a:endParaRPr lang="fr-FR" dirty="0"/>
              </a:p>
              <a:p>
                <a:r>
                  <a:rPr lang="it-IT" dirty="0"/>
                  <a:t>   </a:t>
                </a:r>
                <a14:m>
                  <m:oMath xmlns:m="http://schemas.openxmlformats.org/officeDocument/2006/math">
                    <m:r>
                      <a:rPr lang="it-IT" i="1" dirty="0" smtClean="0">
                        <a:latin typeface="Cambria Math" panose="02040503050406030204" pitchFamily="18" charset="0"/>
                      </a:rPr>
                      <m:t>𝑢</m:t>
                    </m:r>
                    <m:r>
                      <a:rPr lang="it-IT" i="1" baseline="-25000" dirty="0">
                        <a:latin typeface="Cambria Math" panose="02040503050406030204" pitchFamily="18" charset="0"/>
                      </a:rPr>
                      <m:t>1 </m:t>
                    </m:r>
                    <m:r>
                      <a:rPr lang="it-IT" i="1" dirty="0">
                        <a:latin typeface="Cambria Math" panose="02040503050406030204" pitchFamily="18" charset="0"/>
                      </a:rPr>
                      <m:t>= </m:t>
                    </m:r>
                    <m:r>
                      <a:rPr lang="it-IT" i="1" dirty="0">
                        <a:latin typeface="Cambria Math" panose="02040503050406030204" pitchFamily="18" charset="0"/>
                      </a:rPr>
                      <m:t>𝑛</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a:latin typeface="Cambria Math" panose="02040503050406030204" pitchFamily="18" charset="0"/>
                      </a:rPr>
                      <m:t>𝑑</m:t>
                    </m:r>
                    <m:r>
                      <a:rPr lang="fr-FR" i="1" dirty="0">
                        <a:latin typeface="Cambria Math" panose="02040503050406030204" pitchFamily="18" charset="0"/>
                      </a:rPr>
                      <m:t>Ф</m:t>
                    </m:r>
                    <m:r>
                      <a:rPr lang="it-IT" i="1" dirty="0">
                        <a:latin typeface="Cambria Math" panose="02040503050406030204" pitchFamily="18" charset="0"/>
                      </a:rPr>
                      <m:t> / </m:t>
                    </m:r>
                    <m:r>
                      <a:rPr lang="it-IT" i="1" dirty="0">
                        <a:latin typeface="Cambria Math" panose="02040503050406030204" pitchFamily="18" charset="0"/>
                      </a:rPr>
                      <m:t>𝑑𝑡</m:t>
                    </m:r>
                    <m:r>
                      <a:rPr lang="it-IT" i="1" dirty="0">
                        <a:latin typeface="Cambria Math" panose="02040503050406030204" pitchFamily="18" charset="0"/>
                      </a:rPr>
                      <m:t> + </m:t>
                    </m:r>
                    <m:sSub>
                      <m:sSubPr>
                        <m:ctrlPr>
                          <a:rPr lang="it-IT" i="1" dirty="0" smtClean="0">
                            <a:latin typeface="Cambria Math" panose="02040503050406030204" pitchFamily="18" charset="0"/>
                          </a:rPr>
                        </m:ctrlPr>
                      </m:sSubPr>
                      <m:e>
                        <m:r>
                          <a:rPr lang="it-IT" i="1" dirty="0">
                            <a:latin typeface="Cambria Math" panose="02040503050406030204" pitchFamily="18" charset="0"/>
                          </a:rPr>
                          <m:t>ℓ</m:t>
                        </m:r>
                      </m:e>
                      <m:sub>
                        <m:r>
                          <a:rPr lang="en-US" b="0" i="1" dirty="0" smtClean="0">
                            <a:latin typeface="Cambria Math" panose="02040503050406030204" pitchFamily="18" charset="0"/>
                          </a:rPr>
                          <m:t>1</m:t>
                        </m:r>
                      </m:sub>
                    </m:sSub>
                    <m:r>
                      <a:rPr lang="it-IT" i="1" dirty="0" smtClean="0">
                        <a:latin typeface="Cambria Math" panose="02040503050406030204" pitchFamily="18" charset="0"/>
                      </a:rPr>
                      <m:t>𝑑𝑖</m:t>
                    </m:r>
                    <m:r>
                      <a:rPr lang="it-IT" i="1" baseline="-25000" dirty="0" smtClean="0">
                        <a:latin typeface="Cambria Math" panose="02040503050406030204" pitchFamily="18" charset="0"/>
                      </a:rPr>
                      <m:t>1</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1</m:t>
                    </m:r>
                    <m:r>
                      <a:rPr lang="it-IT" i="1" dirty="0">
                        <a:latin typeface="Cambria Math" panose="02040503050406030204" pitchFamily="18" charset="0"/>
                      </a:rPr>
                      <m:t>𝑖</m:t>
                    </m:r>
                    <m:r>
                      <a:rPr lang="it-IT" i="1" baseline="-25000" dirty="0">
                        <a:latin typeface="Cambria Math" panose="02040503050406030204" pitchFamily="18" charset="0"/>
                      </a:rPr>
                      <m:t>1</m:t>
                    </m:r>
                    <m:r>
                      <a:rPr lang="it-IT" i="1" dirty="0">
                        <a:latin typeface="Cambria Math" panose="02040503050406030204" pitchFamily="18" charset="0"/>
                      </a:rPr>
                      <m:t> = </m:t>
                    </m:r>
                    <m:r>
                      <a:rPr lang="it-IT" i="1" dirty="0" smtClean="0">
                        <a:latin typeface="Cambria Math" panose="02040503050406030204" pitchFamily="18" charset="0"/>
                      </a:rPr>
                      <m:t>𝑒</m:t>
                    </m:r>
                    <m:r>
                      <a:rPr lang="it-IT" i="1" baseline="-25000" dirty="0" smtClean="0">
                        <a:latin typeface="Cambria Math" panose="02040503050406030204" pitchFamily="18" charset="0"/>
                      </a:rPr>
                      <m:t>1</m:t>
                    </m:r>
                    <m:r>
                      <a:rPr lang="it-IT" i="1" dirty="0" smtClean="0">
                        <a:latin typeface="Cambria Math" panose="02040503050406030204" pitchFamily="18" charset="0"/>
                      </a:rPr>
                      <m:t> </m:t>
                    </m:r>
                    <m:r>
                      <a:rPr lang="it-IT" i="1" dirty="0">
                        <a:latin typeface="Cambria Math" panose="02040503050406030204" pitchFamily="18" charset="0"/>
                      </a:rPr>
                      <m:t>+ ℓ</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smtClean="0">
                        <a:latin typeface="Cambria Math" panose="02040503050406030204" pitchFamily="18" charset="0"/>
                      </a:rPr>
                      <m:t>𝑑𝑖</m:t>
                    </m:r>
                    <m:r>
                      <a:rPr lang="it-IT" i="1" baseline="-25000" dirty="0" smtClean="0">
                        <a:latin typeface="Cambria Math" panose="02040503050406030204" pitchFamily="18" charset="0"/>
                      </a:rPr>
                      <m:t>1</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1</m:t>
                    </m:r>
                    <m:r>
                      <a:rPr lang="it-IT" i="1" dirty="0">
                        <a:latin typeface="Cambria Math" panose="02040503050406030204" pitchFamily="18" charset="0"/>
                      </a:rPr>
                      <m:t>𝑖</m:t>
                    </m:r>
                    <m:r>
                      <a:rPr lang="it-IT" i="1" baseline="-25000" dirty="0">
                        <a:latin typeface="Cambria Math" panose="02040503050406030204" pitchFamily="18" charset="0"/>
                      </a:rPr>
                      <m:t>1</m:t>
                    </m:r>
                  </m:oMath>
                </a14:m>
                <a:endParaRPr lang="fr-FR" dirty="0"/>
              </a:p>
              <a:p>
                <a:r>
                  <a:rPr lang="it-IT" dirty="0"/>
                  <a:t>   </a:t>
                </a:r>
              </a:p>
              <a:p>
                <a:r>
                  <a:rPr lang="it-IT" dirty="0"/>
                  <a:t>   </a:t>
                </a:r>
                <a14:m>
                  <m:oMath xmlns:m="http://schemas.openxmlformats.org/officeDocument/2006/math">
                    <m:r>
                      <a:rPr lang="it-IT" i="1" dirty="0" smtClean="0">
                        <a:latin typeface="Cambria Math" panose="02040503050406030204" pitchFamily="18" charset="0"/>
                      </a:rPr>
                      <m:t>𝑢</m:t>
                    </m:r>
                    <m:r>
                      <a:rPr lang="it-IT" i="1" baseline="-25000" dirty="0">
                        <a:latin typeface="Cambria Math" panose="02040503050406030204" pitchFamily="18" charset="0"/>
                      </a:rPr>
                      <m:t>2 </m:t>
                    </m:r>
                    <m:r>
                      <a:rPr lang="it-IT" i="1" dirty="0">
                        <a:latin typeface="Cambria Math" panose="02040503050406030204" pitchFamily="18" charset="0"/>
                      </a:rPr>
                      <m:t>=− </m:t>
                    </m:r>
                    <m:r>
                      <a:rPr lang="it-IT" i="1" dirty="0">
                        <a:latin typeface="Cambria Math" panose="02040503050406030204" pitchFamily="18" charset="0"/>
                      </a:rPr>
                      <m:t>𝑛</m:t>
                    </m:r>
                    <m:r>
                      <a:rPr lang="it-IT" i="1" baseline="-25000" dirty="0">
                        <a:latin typeface="Cambria Math" panose="02040503050406030204" pitchFamily="18" charset="0"/>
                      </a:rPr>
                      <m:t>2</m:t>
                    </m:r>
                    <m:r>
                      <a:rPr lang="it-IT" i="1" dirty="0">
                        <a:latin typeface="Cambria Math" panose="02040503050406030204" pitchFamily="18" charset="0"/>
                      </a:rPr>
                      <m:t> </m:t>
                    </m:r>
                    <m:r>
                      <a:rPr lang="it-IT" i="1" dirty="0">
                        <a:latin typeface="Cambria Math" panose="02040503050406030204" pitchFamily="18" charset="0"/>
                      </a:rPr>
                      <m:t>𝑑</m:t>
                    </m:r>
                    <m:r>
                      <a:rPr lang="fr-FR" i="1" dirty="0">
                        <a:latin typeface="Cambria Math" panose="02040503050406030204" pitchFamily="18" charset="0"/>
                      </a:rPr>
                      <m:t>Ф</m:t>
                    </m:r>
                    <m:r>
                      <a:rPr lang="it-IT" i="1" dirty="0">
                        <a:latin typeface="Cambria Math" panose="02040503050406030204" pitchFamily="18" charset="0"/>
                      </a:rPr>
                      <m:t> / </m:t>
                    </m:r>
                    <m:r>
                      <a:rPr lang="it-IT" i="1" dirty="0">
                        <a:latin typeface="Cambria Math" panose="02040503050406030204" pitchFamily="18" charset="0"/>
                      </a:rPr>
                      <m:t>𝑑𝑡</m:t>
                    </m:r>
                    <m:r>
                      <a:rPr lang="it-IT" i="1" dirty="0">
                        <a:latin typeface="Cambria Math" panose="02040503050406030204" pitchFamily="18" charset="0"/>
                      </a:rPr>
                      <m:t> −</m:t>
                    </m:r>
                    <m:sSub>
                      <m:sSubPr>
                        <m:ctrlPr>
                          <a:rPr lang="it-IT" i="1" dirty="0">
                            <a:latin typeface="Cambria Math" panose="02040503050406030204" pitchFamily="18" charset="0"/>
                          </a:rPr>
                        </m:ctrlPr>
                      </m:sSubPr>
                      <m:e>
                        <m:r>
                          <a:rPr lang="it-IT" i="1" dirty="0">
                            <a:latin typeface="Cambria Math" panose="02040503050406030204" pitchFamily="18" charset="0"/>
                          </a:rPr>
                          <m:t>ℓ</m:t>
                        </m:r>
                      </m:e>
                      <m:sub>
                        <m:r>
                          <a:rPr lang="en-US" i="1" dirty="0">
                            <a:latin typeface="Cambria Math" panose="02040503050406030204" pitchFamily="18" charset="0"/>
                          </a:rPr>
                          <m:t>1</m:t>
                        </m:r>
                      </m:sub>
                    </m:sSub>
                    <m:r>
                      <a:rPr lang="it-IT" i="1" dirty="0" smtClean="0">
                        <a:latin typeface="Cambria Math" panose="02040503050406030204" pitchFamily="18" charset="0"/>
                      </a:rPr>
                      <m:t>𝑑𝑖</m:t>
                    </m:r>
                    <m:r>
                      <a:rPr lang="it-IT" i="1" baseline="-25000" dirty="0" smtClean="0">
                        <a:latin typeface="Cambria Math" panose="02040503050406030204" pitchFamily="18" charset="0"/>
                      </a:rPr>
                      <m:t>2</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r>
                      <a:rPr lang="it-IT" i="1" dirty="0">
                        <a:latin typeface="Cambria Math" panose="02040503050406030204" pitchFamily="18" charset="0"/>
                      </a:rPr>
                      <m:t> =  </m:t>
                    </m:r>
                    <m:r>
                      <a:rPr lang="it-IT" i="1" dirty="0" smtClean="0">
                        <a:latin typeface="Cambria Math" panose="02040503050406030204" pitchFamily="18" charset="0"/>
                      </a:rPr>
                      <m:t>𝑒</m:t>
                    </m:r>
                    <m:r>
                      <a:rPr lang="it-IT" i="1" baseline="-25000" dirty="0" smtClean="0">
                        <a:latin typeface="Cambria Math" panose="02040503050406030204" pitchFamily="18" charset="0"/>
                      </a:rPr>
                      <m:t>2</m:t>
                    </m:r>
                    <m:r>
                      <a:rPr lang="it-IT" i="1" dirty="0" smtClean="0">
                        <a:latin typeface="Cambria Math" panose="02040503050406030204" pitchFamily="18" charset="0"/>
                      </a:rPr>
                      <m:t> </m:t>
                    </m:r>
                    <m:r>
                      <a:rPr lang="it-IT" i="1" dirty="0">
                        <a:latin typeface="Cambria Math" panose="02040503050406030204" pitchFamily="18" charset="0"/>
                      </a:rPr>
                      <m:t>– ℓ</m:t>
                    </m:r>
                    <m:r>
                      <a:rPr lang="it-IT" i="1" baseline="-25000" dirty="0">
                        <a:latin typeface="Cambria Math" panose="02040503050406030204" pitchFamily="18" charset="0"/>
                      </a:rPr>
                      <m:t>2</m:t>
                    </m:r>
                    <m:r>
                      <a:rPr lang="it-IT" i="1" dirty="0">
                        <a:latin typeface="Cambria Math" panose="02040503050406030204" pitchFamily="18" charset="0"/>
                      </a:rPr>
                      <m:t> </m:t>
                    </m:r>
                    <m:r>
                      <a:rPr lang="it-IT" i="1" dirty="0" smtClean="0">
                        <a:latin typeface="Cambria Math" panose="02040503050406030204" pitchFamily="18" charset="0"/>
                      </a:rPr>
                      <m:t>𝑑𝑖</m:t>
                    </m:r>
                    <m:r>
                      <a:rPr lang="it-IT" i="1" baseline="-25000" dirty="0" smtClean="0">
                        <a:latin typeface="Cambria Math" panose="02040503050406030204" pitchFamily="18" charset="0"/>
                      </a:rPr>
                      <m:t>2</m:t>
                    </m:r>
                    <m:r>
                      <a:rPr lang="it-IT" i="1" dirty="0" smtClean="0">
                        <a:latin typeface="Cambria Math" panose="02040503050406030204" pitchFamily="18" charset="0"/>
                      </a:rPr>
                      <m:t>/</m:t>
                    </m:r>
                    <m:r>
                      <a:rPr lang="it-IT" i="1" dirty="0" smtClean="0">
                        <a:latin typeface="Cambria Math" panose="02040503050406030204" pitchFamily="18" charset="0"/>
                      </a:rPr>
                      <m:t>𝑑𝑡</m:t>
                    </m:r>
                    <m:r>
                      <a:rPr lang="it-IT" i="1" dirty="0" smtClean="0">
                        <a:latin typeface="Cambria Math" panose="02040503050406030204" pitchFamily="18" charset="0"/>
                      </a:rPr>
                      <m:t> – </m:t>
                    </m:r>
                    <m:r>
                      <a:rPr lang="it-IT" i="1" dirty="0">
                        <a:latin typeface="Cambria Math" panose="02040503050406030204" pitchFamily="18" charset="0"/>
                      </a:rPr>
                      <m:t>𝑟</m:t>
                    </m:r>
                    <m:r>
                      <a:rPr lang="it-IT" i="1" baseline="-25000" dirty="0">
                        <a:latin typeface="Cambria Math" panose="02040503050406030204" pitchFamily="18" charset="0"/>
                      </a:rPr>
                      <m:t>2</m:t>
                    </m:r>
                    <m:r>
                      <a:rPr lang="it-IT" i="1" dirty="0">
                        <a:latin typeface="Cambria Math" panose="02040503050406030204" pitchFamily="18" charset="0"/>
                      </a:rPr>
                      <m:t>𝑖</m:t>
                    </m:r>
                    <m:r>
                      <a:rPr lang="it-IT" i="1" baseline="-25000" dirty="0">
                        <a:latin typeface="Cambria Math" panose="02040503050406030204" pitchFamily="18" charset="0"/>
                      </a:rPr>
                      <m:t>2</m:t>
                    </m:r>
                  </m:oMath>
                </a14:m>
                <a:endParaRPr lang="fr-FR" dirty="0"/>
              </a:p>
              <a:p>
                <a:r>
                  <a:rPr lang="it-IT" dirty="0"/>
                  <a:t>       </a:t>
                </a:r>
              </a:p>
              <a:p>
                <a:endParaRPr lang="it-IT" dirty="0"/>
              </a:p>
              <a:p>
                <a:r>
                  <a:rPr lang="it-IT" dirty="0"/>
                  <a:t>avec      		</a:t>
                </a:r>
                <a14:m>
                  <m:oMath xmlns:m="http://schemas.openxmlformats.org/officeDocument/2006/math">
                    <m:r>
                      <a:rPr lang="it-IT" i="1" dirty="0" smtClean="0">
                        <a:latin typeface="Cambria Math" panose="02040503050406030204" pitchFamily="18" charset="0"/>
                      </a:rPr>
                      <m:t>𝑒</m:t>
                    </m:r>
                    <m:r>
                      <a:rPr lang="it-IT" i="1" baseline="-25000" dirty="0">
                        <a:latin typeface="Cambria Math" panose="02040503050406030204" pitchFamily="18" charset="0"/>
                      </a:rPr>
                      <m:t>1</m:t>
                    </m:r>
                    <m:r>
                      <a:rPr lang="it-IT" i="1" dirty="0">
                        <a:latin typeface="Cambria Math" panose="02040503050406030204" pitchFamily="18" charset="0"/>
                      </a:rPr>
                      <m:t> = </m:t>
                    </m:r>
                    <m:r>
                      <a:rPr lang="it-IT" i="1" dirty="0">
                        <a:latin typeface="Cambria Math" panose="02040503050406030204" pitchFamily="18" charset="0"/>
                      </a:rPr>
                      <m:t>𝑛</m:t>
                    </m:r>
                    <m:r>
                      <a:rPr lang="it-IT" i="1" baseline="-25000" dirty="0">
                        <a:latin typeface="Cambria Math" panose="02040503050406030204" pitchFamily="18" charset="0"/>
                      </a:rPr>
                      <m:t>1</m:t>
                    </m:r>
                    <m:r>
                      <a:rPr lang="it-IT" i="1" dirty="0">
                        <a:latin typeface="Cambria Math" panose="02040503050406030204" pitchFamily="18" charset="0"/>
                      </a:rPr>
                      <m:t> </m:t>
                    </m:r>
                    <m:r>
                      <a:rPr lang="it-IT" i="1" dirty="0">
                        <a:latin typeface="Cambria Math" panose="02040503050406030204" pitchFamily="18" charset="0"/>
                      </a:rPr>
                      <m:t>𝑑</m:t>
                    </m:r>
                    <m:r>
                      <a:rPr lang="fr-FR" i="1" dirty="0" smtClean="0">
                        <a:latin typeface="Cambria Math" panose="02040503050406030204" pitchFamily="18" charset="0"/>
                      </a:rPr>
                      <m:t>Ф</m:t>
                    </m:r>
                    <m:r>
                      <a:rPr lang="it-IT" i="1" dirty="0" smtClean="0">
                        <a:latin typeface="Cambria Math" panose="02040503050406030204" pitchFamily="18" charset="0"/>
                      </a:rPr>
                      <m:t>/</m:t>
                    </m:r>
                    <m:r>
                      <a:rPr lang="it-IT" i="1" dirty="0" smtClean="0">
                        <a:latin typeface="Cambria Math" panose="02040503050406030204" pitchFamily="18" charset="0"/>
                      </a:rPr>
                      <m:t>𝑑𝑡</m:t>
                    </m:r>
                  </m:oMath>
                </a14:m>
                <a:r>
                  <a:rPr lang="it-IT" dirty="0"/>
                  <a:t> </a:t>
                </a:r>
                <a:endParaRPr lang="fr-FR" dirty="0"/>
              </a:p>
              <a:p>
                <a:r>
                  <a:rPr lang="it-IT" dirty="0"/>
                  <a:t>                     	</a:t>
                </a:r>
                <a14:m>
                  <m:oMath xmlns:m="http://schemas.openxmlformats.org/officeDocument/2006/math">
                    <m:r>
                      <a:rPr lang="de-DE" i="1" dirty="0" smtClean="0">
                        <a:latin typeface="Cambria Math" panose="02040503050406030204" pitchFamily="18" charset="0"/>
                      </a:rPr>
                      <m:t>𝑒</m:t>
                    </m:r>
                    <m:r>
                      <a:rPr lang="de-DE" i="1" baseline="-25000" dirty="0">
                        <a:latin typeface="Cambria Math" panose="02040503050406030204" pitchFamily="18" charset="0"/>
                      </a:rPr>
                      <m:t>2</m:t>
                    </m:r>
                    <m:r>
                      <a:rPr lang="de-DE" i="1" dirty="0">
                        <a:latin typeface="Cambria Math" panose="02040503050406030204" pitchFamily="18" charset="0"/>
                      </a:rPr>
                      <m:t> = − </m:t>
                    </m:r>
                    <m:r>
                      <a:rPr lang="de-DE" i="1" dirty="0">
                        <a:latin typeface="Cambria Math" panose="02040503050406030204" pitchFamily="18" charset="0"/>
                      </a:rPr>
                      <m:t>𝑛</m:t>
                    </m:r>
                    <m:r>
                      <a:rPr lang="de-DE" i="1" baseline="-25000" dirty="0">
                        <a:latin typeface="Cambria Math" panose="02040503050406030204" pitchFamily="18" charset="0"/>
                      </a:rPr>
                      <m:t>2</m:t>
                    </m:r>
                    <m:r>
                      <a:rPr lang="de-DE" i="1" dirty="0">
                        <a:latin typeface="Cambria Math" panose="02040503050406030204" pitchFamily="18" charset="0"/>
                      </a:rPr>
                      <m:t> </m:t>
                    </m:r>
                    <m:r>
                      <a:rPr lang="de-DE" i="1" dirty="0">
                        <a:latin typeface="Cambria Math" panose="02040503050406030204" pitchFamily="18" charset="0"/>
                      </a:rPr>
                      <m:t>𝑑</m:t>
                    </m:r>
                    <m:r>
                      <a:rPr lang="fr-FR" i="1" dirty="0" smtClean="0">
                        <a:latin typeface="Cambria Math" panose="02040503050406030204" pitchFamily="18" charset="0"/>
                      </a:rPr>
                      <m:t>Ф</m:t>
                    </m:r>
                    <m:r>
                      <a:rPr lang="de-DE" i="1" dirty="0" smtClean="0">
                        <a:latin typeface="Cambria Math" panose="02040503050406030204" pitchFamily="18" charset="0"/>
                      </a:rPr>
                      <m:t>/</m:t>
                    </m:r>
                    <m:r>
                      <a:rPr lang="de-DE" i="1" dirty="0" smtClean="0">
                        <a:latin typeface="Cambria Math" panose="02040503050406030204" pitchFamily="18" charset="0"/>
                      </a:rPr>
                      <m:t>𝑑𝑡</m:t>
                    </m:r>
                  </m:oMath>
                </a14:m>
                <a:r>
                  <a:rPr lang="de-DE" dirty="0"/>
                  <a:t> </a:t>
                </a:r>
                <a:endParaRPr lang="fr-FR" dirty="0"/>
              </a:p>
              <a:p>
                <a:endParaRPr lang="it-IT" dirty="0"/>
              </a:p>
              <a:p>
                <a:r>
                  <a:rPr lang="it-IT" dirty="0"/>
                  <a:t>En écriture complexe :</a:t>
                </a:r>
                <a:endParaRPr lang="fr-FR" dirty="0"/>
              </a:p>
              <a:p>
                <a:endParaRPr lang="it-IT" u="sng" dirty="0"/>
              </a:p>
              <a:p>
                <a:r>
                  <a:rPr lang="it-IT" dirty="0"/>
                  <a:t>    </a:t>
                </a:r>
                <a:r>
                  <a:rPr lang="it-IT" u="sng" dirty="0"/>
                  <a:t>U</a:t>
                </a:r>
                <a:r>
                  <a:rPr lang="it-IT" baseline="-25000" dirty="0"/>
                  <a:t>1</a:t>
                </a:r>
                <a:r>
                  <a:rPr lang="it-IT" dirty="0"/>
                  <a:t> = </a:t>
                </a:r>
                <a:r>
                  <a:rPr lang="it-IT" u="sng" dirty="0"/>
                  <a:t>E</a:t>
                </a:r>
                <a:r>
                  <a:rPr lang="it-IT" baseline="-25000" dirty="0"/>
                  <a:t>1</a:t>
                </a:r>
                <a:r>
                  <a:rPr lang="it-IT" dirty="0"/>
                  <a:t> + j ℓ</a:t>
                </a:r>
                <a:r>
                  <a:rPr lang="it-IT" baseline="-25000" dirty="0"/>
                  <a:t> 1 </a:t>
                </a:r>
                <a:r>
                  <a:rPr lang="el-GR" dirty="0"/>
                  <a:t>ω</a:t>
                </a:r>
                <a:r>
                  <a:rPr lang="it-IT" dirty="0"/>
                  <a:t> </a:t>
                </a:r>
                <a:r>
                  <a:rPr lang="it-IT" u="sng" dirty="0"/>
                  <a:t>I</a:t>
                </a:r>
                <a:r>
                  <a:rPr lang="it-IT" baseline="-25000" dirty="0"/>
                  <a:t>1</a:t>
                </a:r>
                <a:r>
                  <a:rPr lang="it-IT" dirty="0"/>
                  <a:t> + r</a:t>
                </a:r>
                <a:r>
                  <a:rPr lang="it-IT" baseline="-25000" dirty="0"/>
                  <a:t>1 </a:t>
                </a:r>
                <a:r>
                  <a:rPr lang="it-IT" u="sng" dirty="0"/>
                  <a:t>I</a:t>
                </a:r>
                <a:r>
                  <a:rPr lang="it-IT" baseline="-25000" dirty="0"/>
                  <a:t>1</a:t>
                </a:r>
                <a:r>
                  <a:rPr lang="it-IT" dirty="0"/>
                  <a:t> </a:t>
                </a:r>
              </a:p>
              <a:p>
                <a:endParaRPr lang="it-IT" dirty="0"/>
              </a:p>
              <a:p>
                <a:r>
                  <a:rPr lang="it-IT" dirty="0"/>
                  <a:t>    </a:t>
                </a:r>
                <a:r>
                  <a:rPr lang="it-IT" u="sng" dirty="0"/>
                  <a:t>U</a:t>
                </a:r>
                <a:r>
                  <a:rPr lang="it-IT" baseline="-25000" dirty="0"/>
                  <a:t>2</a:t>
                </a:r>
                <a:r>
                  <a:rPr lang="it-IT" dirty="0"/>
                  <a:t> = </a:t>
                </a:r>
                <a:r>
                  <a:rPr lang="it-IT" u="sng" dirty="0"/>
                  <a:t>E</a:t>
                </a:r>
                <a:r>
                  <a:rPr lang="it-IT" baseline="-25000" dirty="0"/>
                  <a:t>2</a:t>
                </a:r>
                <a:r>
                  <a:rPr lang="it-IT" dirty="0"/>
                  <a:t> -  j ℓ</a:t>
                </a:r>
                <a:r>
                  <a:rPr lang="it-IT" baseline="-25000" dirty="0"/>
                  <a:t> 2 </a:t>
                </a:r>
                <a:r>
                  <a:rPr lang="el-GR" dirty="0"/>
                  <a:t>ω</a:t>
                </a:r>
                <a:r>
                  <a:rPr lang="it-IT" dirty="0"/>
                  <a:t> </a:t>
                </a:r>
                <a:r>
                  <a:rPr lang="it-IT" u="sng" dirty="0"/>
                  <a:t>I</a:t>
                </a:r>
                <a:r>
                  <a:rPr lang="it-IT" baseline="-25000" dirty="0"/>
                  <a:t>2</a:t>
                </a:r>
                <a:r>
                  <a:rPr lang="it-IT" dirty="0"/>
                  <a:t> -  r</a:t>
                </a:r>
                <a:r>
                  <a:rPr lang="it-IT" baseline="-25000" dirty="0"/>
                  <a:t>2 </a:t>
                </a:r>
                <a:r>
                  <a:rPr lang="it-IT" u="sng" dirty="0"/>
                  <a:t>I</a:t>
                </a:r>
                <a:r>
                  <a:rPr lang="it-IT" baseline="-25000" dirty="0"/>
                  <a:t>2</a:t>
                </a:r>
                <a:r>
                  <a:rPr lang="it-IT" dirty="0"/>
                  <a:t> </a:t>
                </a:r>
              </a:p>
            </p:txBody>
          </p:sp>
        </mc:Choice>
        <mc:Fallback xmlns="">
          <p:sp>
            <p:nvSpPr>
              <p:cNvPr id="21524" name="Rectangle 3"/>
              <p:cNvSpPr txBox="1">
                <a:spLocks noRot="1" noChangeAspect="1" noMove="1" noResize="1" noEditPoints="1" noAdjustHandles="1" noChangeArrowheads="1" noChangeShapeType="1" noTextEdit="1"/>
              </p:cNvSpPr>
              <p:nvPr/>
            </p:nvSpPr>
            <p:spPr bwMode="auto">
              <a:xfrm>
                <a:off x="899592" y="1707933"/>
                <a:ext cx="7027689" cy="2286000"/>
              </a:xfrm>
              <a:prstGeom prst="rect">
                <a:avLst/>
              </a:prstGeom>
              <a:blipFill>
                <a:blip r:embed="rId2"/>
                <a:stretch>
                  <a:fillRect l="-781" b="-112267"/>
                </a:stretch>
              </a:blipFill>
              <a:ln w="9525">
                <a:noFill/>
                <a:miter lim="800000"/>
                <a:headEnd/>
                <a:tailEnd/>
              </a:ln>
            </p:spPr>
            <p:txBody>
              <a:bodyPr/>
              <a:lstStyle/>
              <a:p>
                <a:r>
                  <a:rPr lang="fr-FR">
                    <a:noFill/>
                  </a:rPr>
                  <a:t> </a:t>
                </a:r>
              </a:p>
            </p:txBody>
          </p:sp>
        </mc:Fallback>
      </mc:AlternateContent>
      <p:sp>
        <p:nvSpPr>
          <p:cNvPr id="19477" name="ZoneTexte 230"/>
          <p:cNvSpPr txBox="1">
            <a:spLocks noChangeArrowheads="1"/>
          </p:cNvSpPr>
          <p:nvPr/>
        </p:nvSpPr>
        <p:spPr bwMode="auto">
          <a:xfrm>
            <a:off x="539552" y="1217612"/>
            <a:ext cx="3121025" cy="354013"/>
          </a:xfrm>
          <a:prstGeom prst="rect">
            <a:avLst/>
          </a:prstGeom>
          <a:noFill/>
          <a:ln w="9525">
            <a:noFill/>
            <a:miter lim="800000"/>
            <a:headEnd/>
            <a:tailEnd/>
          </a:ln>
        </p:spPr>
        <p:txBody>
          <a:bodyPr wrap="none">
            <a:spAutoFit/>
          </a:bodyPr>
          <a:lstStyle/>
          <a:p>
            <a:r>
              <a:rPr lang="fr-FR" sz="1700" b="1" dirty="0"/>
              <a:t>Les équations des tensions:</a:t>
            </a:r>
          </a:p>
        </p:txBody>
      </p:sp>
      <p:sp>
        <p:nvSpPr>
          <p:cNvPr id="93" name="Accolade ouvrante 92"/>
          <p:cNvSpPr/>
          <p:nvPr/>
        </p:nvSpPr>
        <p:spPr>
          <a:xfrm>
            <a:off x="971600" y="2850933"/>
            <a:ext cx="214312" cy="9286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94" name="Accolade ouvrante 93"/>
          <p:cNvSpPr/>
          <p:nvPr/>
        </p:nvSpPr>
        <p:spPr>
          <a:xfrm>
            <a:off x="2627784" y="4201678"/>
            <a:ext cx="214313" cy="71437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1529" name="Rectangle 94"/>
          <p:cNvSpPr>
            <a:spLocks noChangeArrowheads="1"/>
          </p:cNvSpPr>
          <p:nvPr/>
        </p:nvSpPr>
        <p:spPr bwMode="auto">
          <a:xfrm>
            <a:off x="4283968" y="5596656"/>
            <a:ext cx="3643313" cy="646113"/>
          </a:xfrm>
          <a:prstGeom prst="rect">
            <a:avLst/>
          </a:prstGeom>
          <a:noFill/>
          <a:ln w="9525">
            <a:noFill/>
            <a:miter lim="800000"/>
            <a:headEnd/>
            <a:tailEnd/>
          </a:ln>
        </p:spPr>
        <p:txBody>
          <a:bodyPr>
            <a:spAutoFit/>
          </a:bodyPr>
          <a:lstStyle/>
          <a:p>
            <a:r>
              <a:rPr lang="it-IT" dirty="0"/>
              <a:t>avec  	 </a:t>
            </a:r>
            <a:r>
              <a:rPr lang="it-IT" u="sng" dirty="0"/>
              <a:t>E</a:t>
            </a:r>
            <a:r>
              <a:rPr lang="it-IT" baseline="-25000" dirty="0"/>
              <a:t>1</a:t>
            </a:r>
            <a:r>
              <a:rPr lang="it-IT" dirty="0"/>
              <a:t> = j n</a:t>
            </a:r>
            <a:r>
              <a:rPr lang="it-IT" baseline="-25000" dirty="0"/>
              <a:t>1 </a:t>
            </a:r>
            <a:r>
              <a:rPr lang="el-GR" dirty="0"/>
              <a:t>ω</a:t>
            </a:r>
            <a:r>
              <a:rPr lang="it-IT" dirty="0"/>
              <a:t> </a:t>
            </a:r>
            <a:r>
              <a:rPr lang="fr-FR" u="sng" dirty="0"/>
              <a:t>Ф</a:t>
            </a:r>
            <a:r>
              <a:rPr lang="it-IT" dirty="0"/>
              <a:t> </a:t>
            </a:r>
          </a:p>
          <a:p>
            <a:r>
              <a:rPr lang="it-IT" dirty="0"/>
              <a:t>	 </a:t>
            </a:r>
            <a:r>
              <a:rPr lang="it-IT" u="sng" dirty="0"/>
              <a:t>E</a:t>
            </a:r>
            <a:r>
              <a:rPr lang="it-IT" baseline="-25000" dirty="0"/>
              <a:t>2</a:t>
            </a:r>
            <a:r>
              <a:rPr lang="it-IT" dirty="0"/>
              <a:t> = j n</a:t>
            </a:r>
            <a:r>
              <a:rPr lang="it-IT" baseline="-25000" dirty="0"/>
              <a:t>2 </a:t>
            </a:r>
            <a:r>
              <a:rPr lang="el-GR" dirty="0"/>
              <a:t>ω</a:t>
            </a:r>
            <a:r>
              <a:rPr lang="it-IT" dirty="0"/>
              <a:t> </a:t>
            </a:r>
            <a:r>
              <a:rPr lang="fr-FR" u="sng" dirty="0"/>
              <a:t>Ф</a:t>
            </a:r>
          </a:p>
        </p:txBody>
      </p:sp>
      <p:sp>
        <p:nvSpPr>
          <p:cNvPr id="96" name="Accolade ouvrante 95"/>
          <p:cNvSpPr/>
          <p:nvPr/>
        </p:nvSpPr>
        <p:spPr>
          <a:xfrm>
            <a:off x="1051862" y="5596656"/>
            <a:ext cx="214313" cy="92868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7" name="Accolade ouvrante 92">
            <a:extLst>
              <a:ext uri="{FF2B5EF4-FFF2-40B4-BE49-F238E27FC236}">
                <a16:creationId xmlns:a16="http://schemas.microsoft.com/office/drawing/2014/main" id="{BF26157B-627F-47C4-8434-0779012E7089}"/>
              </a:ext>
            </a:extLst>
          </p:cNvPr>
          <p:cNvSpPr/>
          <p:nvPr/>
        </p:nvSpPr>
        <p:spPr>
          <a:xfrm>
            <a:off x="971600" y="1792899"/>
            <a:ext cx="214312" cy="92868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524">
                                            <p:txEl>
                                              <p:pRg st="0" end="0"/>
                                            </p:txEl>
                                          </p:spTgt>
                                        </p:tgtEl>
                                        <p:attrNameLst>
                                          <p:attrName>style.visibility</p:attrName>
                                        </p:attrNameLst>
                                      </p:cBhvr>
                                      <p:to>
                                        <p:strVal val="visible"/>
                                      </p:to>
                                    </p:set>
                                    <p:animEffect transition="in" filter="checkerboard(across)">
                                      <p:cBhvr>
                                        <p:cTn id="7" dur="500"/>
                                        <p:tgtEl>
                                          <p:spTgt spid="215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524">
                                            <p:txEl>
                                              <p:pRg st="2" end="2"/>
                                            </p:txEl>
                                          </p:spTgt>
                                        </p:tgtEl>
                                        <p:attrNameLst>
                                          <p:attrName>style.visibility</p:attrName>
                                        </p:attrNameLst>
                                      </p:cBhvr>
                                      <p:to>
                                        <p:strVal val="visible"/>
                                      </p:to>
                                    </p:set>
                                    <p:animEffect transition="in" filter="checkerboard(across)">
                                      <p:cBhvr>
                                        <p:cTn id="12" dur="500"/>
                                        <p:tgtEl>
                                          <p:spTgt spid="215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524">
                                            <p:txEl>
                                              <p:pRg st="4" end="4"/>
                                            </p:txEl>
                                          </p:spTgt>
                                        </p:tgtEl>
                                        <p:attrNameLst>
                                          <p:attrName>style.visibility</p:attrName>
                                        </p:attrNameLst>
                                      </p:cBhvr>
                                      <p:to>
                                        <p:strVal val="visible"/>
                                      </p:to>
                                    </p:set>
                                    <p:animEffect transition="in" filter="checkerboard(across)">
                                      <p:cBhvr>
                                        <p:cTn id="17" dur="500"/>
                                        <p:tgtEl>
                                          <p:spTgt spid="215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1524">
                                            <p:txEl>
                                              <p:pRg st="5" end="5"/>
                                            </p:txEl>
                                          </p:spTgt>
                                        </p:tgtEl>
                                        <p:attrNameLst>
                                          <p:attrName>style.visibility</p:attrName>
                                        </p:attrNameLst>
                                      </p:cBhvr>
                                      <p:to>
                                        <p:strVal val="visible"/>
                                      </p:to>
                                    </p:set>
                                    <p:animEffect transition="in" filter="checkerboard(across)">
                                      <p:cBhvr>
                                        <p:cTn id="22" dur="500"/>
                                        <p:tgtEl>
                                          <p:spTgt spid="2152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1524">
                                            <p:txEl>
                                              <p:pRg st="6" end="6"/>
                                            </p:txEl>
                                          </p:spTgt>
                                        </p:tgtEl>
                                        <p:attrNameLst>
                                          <p:attrName>style.visibility</p:attrName>
                                        </p:attrNameLst>
                                      </p:cBhvr>
                                      <p:to>
                                        <p:strVal val="visible"/>
                                      </p:to>
                                    </p:set>
                                    <p:animEffect transition="in" filter="checkerboard(across)">
                                      <p:cBhvr>
                                        <p:cTn id="27" dur="500"/>
                                        <p:tgtEl>
                                          <p:spTgt spid="2152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1524">
                                            <p:txEl>
                                              <p:pRg st="7" end="7"/>
                                            </p:txEl>
                                          </p:spTgt>
                                        </p:tgtEl>
                                        <p:attrNameLst>
                                          <p:attrName>style.visibility</p:attrName>
                                        </p:attrNameLst>
                                      </p:cBhvr>
                                      <p:to>
                                        <p:strVal val="visible"/>
                                      </p:to>
                                    </p:set>
                                    <p:animEffect transition="in" filter="checkerboard(across)">
                                      <p:cBhvr>
                                        <p:cTn id="32" dur="500"/>
                                        <p:tgtEl>
                                          <p:spTgt spid="2152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1524">
                                            <p:txEl>
                                              <p:pRg st="9" end="9"/>
                                            </p:txEl>
                                          </p:spTgt>
                                        </p:tgtEl>
                                        <p:attrNameLst>
                                          <p:attrName>style.visibility</p:attrName>
                                        </p:attrNameLst>
                                      </p:cBhvr>
                                      <p:to>
                                        <p:strVal val="visible"/>
                                      </p:to>
                                    </p:set>
                                    <p:animEffect transition="in" filter="checkerboard(across)">
                                      <p:cBhvr>
                                        <p:cTn id="37" dur="500"/>
                                        <p:tgtEl>
                                          <p:spTgt spid="2152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21524">
                                            <p:txEl>
                                              <p:pRg st="10" end="10"/>
                                            </p:txEl>
                                          </p:spTgt>
                                        </p:tgtEl>
                                        <p:attrNameLst>
                                          <p:attrName>style.visibility</p:attrName>
                                        </p:attrNameLst>
                                      </p:cBhvr>
                                      <p:to>
                                        <p:strVal val="visible"/>
                                      </p:to>
                                    </p:set>
                                    <p:animEffect transition="in" filter="checkerboard(across)">
                                      <p:cBhvr>
                                        <p:cTn id="42" dur="500"/>
                                        <p:tgtEl>
                                          <p:spTgt spid="2152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21524">
                                            <p:txEl>
                                              <p:pRg st="12" end="12"/>
                                            </p:txEl>
                                          </p:spTgt>
                                        </p:tgtEl>
                                        <p:attrNameLst>
                                          <p:attrName>style.visibility</p:attrName>
                                        </p:attrNameLst>
                                      </p:cBhvr>
                                      <p:to>
                                        <p:strVal val="visible"/>
                                      </p:to>
                                    </p:set>
                                    <p:animEffect transition="in" filter="checkerboard(across)">
                                      <p:cBhvr>
                                        <p:cTn id="47" dur="500"/>
                                        <p:tgtEl>
                                          <p:spTgt spid="2152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21524">
                                            <p:txEl>
                                              <p:pRg st="14" end="14"/>
                                            </p:txEl>
                                          </p:spTgt>
                                        </p:tgtEl>
                                        <p:attrNameLst>
                                          <p:attrName>style.visibility</p:attrName>
                                        </p:attrNameLst>
                                      </p:cBhvr>
                                      <p:to>
                                        <p:strVal val="visible"/>
                                      </p:to>
                                    </p:set>
                                    <p:animEffect transition="in" filter="checkerboard(across)">
                                      <p:cBhvr>
                                        <p:cTn id="52" dur="500"/>
                                        <p:tgtEl>
                                          <p:spTgt spid="21524">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nodeType="clickEffect">
                                  <p:stCondLst>
                                    <p:cond delay="0"/>
                                  </p:stCondLst>
                                  <p:childTnLst>
                                    <p:set>
                                      <p:cBhvr>
                                        <p:cTn id="56" dur="1" fill="hold">
                                          <p:stCondLst>
                                            <p:cond delay="0"/>
                                          </p:stCondLst>
                                        </p:cTn>
                                        <p:tgtEl>
                                          <p:spTgt spid="21524">
                                            <p:txEl>
                                              <p:pRg st="16" end="16"/>
                                            </p:txEl>
                                          </p:spTgt>
                                        </p:tgtEl>
                                        <p:attrNameLst>
                                          <p:attrName>style.visibility</p:attrName>
                                        </p:attrNameLst>
                                      </p:cBhvr>
                                      <p:to>
                                        <p:strVal val="visible"/>
                                      </p:to>
                                    </p:set>
                                    <p:animEffect transition="in" filter="checkerboard(across)">
                                      <p:cBhvr>
                                        <p:cTn id="57" dur="500"/>
                                        <p:tgtEl>
                                          <p:spTgt spid="21524">
                                            <p:txEl>
                                              <p:pRg st="16" end="16"/>
                                            </p:txEl>
                                          </p:spTgt>
                                        </p:tgtEl>
                                      </p:cBhvr>
                                    </p:animEffect>
                                  </p:childTnLst>
                                </p:cTn>
                              </p:par>
                              <p:par>
                                <p:cTn id="58" presetID="5" presetClass="entr" presetSubtype="10" fill="hold" grpId="0" nodeType="withEffect">
                                  <p:stCondLst>
                                    <p:cond delay="0"/>
                                  </p:stCondLst>
                                  <p:childTnLst>
                                    <p:set>
                                      <p:cBhvr>
                                        <p:cTn id="59" dur="1" fill="hold">
                                          <p:stCondLst>
                                            <p:cond delay="0"/>
                                          </p:stCondLst>
                                        </p:cTn>
                                        <p:tgtEl>
                                          <p:spTgt spid="93"/>
                                        </p:tgtEl>
                                        <p:attrNameLst>
                                          <p:attrName>style.visibility</p:attrName>
                                        </p:attrNameLst>
                                      </p:cBhvr>
                                      <p:to>
                                        <p:strVal val="visible"/>
                                      </p:to>
                                    </p:set>
                                    <p:animEffect transition="in" filter="checkerboard(across)">
                                      <p:cBhvr>
                                        <p:cTn id="60" dur="500"/>
                                        <p:tgtEl>
                                          <p:spTgt spid="93"/>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94"/>
                                        </p:tgtEl>
                                        <p:attrNameLst>
                                          <p:attrName>style.visibility</p:attrName>
                                        </p:attrNameLst>
                                      </p:cBhvr>
                                      <p:to>
                                        <p:strVal val="visible"/>
                                      </p:to>
                                    </p:set>
                                    <p:animEffect transition="in" filter="checkerboard(across)">
                                      <p:cBhvr>
                                        <p:cTn id="63" dur="500"/>
                                        <p:tgtEl>
                                          <p:spTgt spid="94"/>
                                        </p:tgtEl>
                                      </p:cBhvr>
                                    </p:animEffect>
                                  </p:childTnLst>
                                </p:cTn>
                              </p:par>
                              <p:par>
                                <p:cTn id="64" presetID="5" presetClass="entr" presetSubtype="10" fill="hold" grpId="0" nodeType="withEffect">
                                  <p:stCondLst>
                                    <p:cond delay="0"/>
                                  </p:stCondLst>
                                  <p:childTnLst>
                                    <p:set>
                                      <p:cBhvr>
                                        <p:cTn id="65" dur="1" fill="hold">
                                          <p:stCondLst>
                                            <p:cond delay="0"/>
                                          </p:stCondLst>
                                        </p:cTn>
                                        <p:tgtEl>
                                          <p:spTgt spid="96"/>
                                        </p:tgtEl>
                                        <p:attrNameLst>
                                          <p:attrName>style.visibility</p:attrName>
                                        </p:attrNameLst>
                                      </p:cBhvr>
                                      <p:to>
                                        <p:strVal val="visible"/>
                                      </p:to>
                                    </p:set>
                                    <p:animEffect transition="in" filter="checkerboard(across)">
                                      <p:cBhvr>
                                        <p:cTn id="66" dur="500"/>
                                        <p:tgtEl>
                                          <p:spTgt spid="96"/>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1529"/>
                                        </p:tgtEl>
                                        <p:attrNameLst>
                                          <p:attrName>style.visibility</p:attrName>
                                        </p:attrNameLst>
                                      </p:cBhvr>
                                      <p:to>
                                        <p:strVal val="visible"/>
                                      </p:to>
                                    </p:set>
                                    <p:animEffect transition="in" filter="checkerboard(across)">
                                      <p:cBhvr>
                                        <p:cTn id="69" dur="500"/>
                                        <p:tgtEl>
                                          <p:spTgt spid="21529"/>
                                        </p:tgtEl>
                                      </p:cBhvr>
                                    </p:animEffect>
                                  </p:childTnLst>
                                </p:cTn>
                              </p:par>
                              <p:par>
                                <p:cTn id="70" presetID="5" presetClass="entr" presetSubtype="1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checkerboard(across)">
                                      <p:cBhvr>
                                        <p:cTn id="7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21529" grpId="0"/>
      <p:bldP spid="96" grpId="0" animBg="1"/>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2548" name="ZoneTexte 230"/>
          <p:cNvSpPr txBox="1">
            <a:spLocks noChangeArrowheads="1"/>
          </p:cNvSpPr>
          <p:nvPr/>
        </p:nvSpPr>
        <p:spPr bwMode="auto">
          <a:xfrm>
            <a:off x="817813" y="1628800"/>
            <a:ext cx="7498603" cy="4708981"/>
          </a:xfrm>
          <a:prstGeom prst="rect">
            <a:avLst/>
          </a:prstGeom>
          <a:noFill/>
          <a:ln w="9525">
            <a:noFill/>
            <a:miter lim="800000"/>
            <a:headEnd/>
            <a:tailEnd/>
          </a:ln>
        </p:spPr>
        <p:txBody>
          <a:bodyPr wrap="square">
            <a:spAutoFit/>
          </a:bodyPr>
          <a:lstStyle/>
          <a:p>
            <a:pPr algn="just"/>
            <a:r>
              <a:rPr lang="fr-FR" b="1" dirty="0"/>
              <a:t>L’équation des </a:t>
            </a:r>
            <a:r>
              <a:rPr lang="fr-FR" b="1" dirty="0" err="1"/>
              <a:t>f.m.m</a:t>
            </a:r>
            <a:endParaRPr lang="fr-FR" b="1" dirty="0"/>
          </a:p>
          <a:p>
            <a:pPr algn="just"/>
            <a:endParaRPr lang="fr-FR" b="1" dirty="0"/>
          </a:p>
          <a:p>
            <a:pPr algn="just"/>
            <a:r>
              <a:rPr lang="fr-FR" dirty="0"/>
              <a:t>En charge             n</a:t>
            </a:r>
            <a:r>
              <a:rPr lang="fr-FR" baseline="-25000" dirty="0"/>
              <a:t>1</a:t>
            </a:r>
            <a:r>
              <a:rPr lang="fr-FR" u="sng" dirty="0"/>
              <a:t>I</a:t>
            </a:r>
            <a:r>
              <a:rPr lang="fr-FR" baseline="-25000" dirty="0"/>
              <a:t>1</a:t>
            </a:r>
            <a:r>
              <a:rPr lang="fr-FR" dirty="0"/>
              <a:t> + n</a:t>
            </a:r>
            <a:r>
              <a:rPr lang="fr-FR" baseline="-25000" dirty="0"/>
              <a:t>2</a:t>
            </a:r>
            <a:r>
              <a:rPr lang="fr-FR" dirty="0"/>
              <a:t> </a:t>
            </a:r>
            <a:r>
              <a:rPr lang="fr-FR" u="sng" dirty="0"/>
              <a:t>I</a:t>
            </a:r>
            <a:r>
              <a:rPr lang="fr-FR" baseline="-25000" dirty="0"/>
              <a:t>2</a:t>
            </a:r>
            <a:r>
              <a:rPr lang="fr-FR" dirty="0"/>
              <a:t> = </a:t>
            </a:r>
            <a:r>
              <a:rPr lang="fr-FR" dirty="0">
                <a:sym typeface="Symbol" pitchFamily="18" charset="2"/>
              </a:rPr>
              <a:t></a:t>
            </a:r>
            <a:r>
              <a:rPr lang="fr-FR" dirty="0"/>
              <a:t> . </a:t>
            </a:r>
            <a:r>
              <a:rPr lang="fr-FR" u="sng" dirty="0"/>
              <a:t>Ф</a:t>
            </a:r>
            <a:r>
              <a:rPr lang="fr-FR" dirty="0"/>
              <a:t>   	</a:t>
            </a:r>
          </a:p>
          <a:p>
            <a:pPr algn="just"/>
            <a:endParaRPr lang="fr-FR" dirty="0"/>
          </a:p>
          <a:p>
            <a:pPr algn="just"/>
            <a:endParaRPr lang="fr-FR" dirty="0"/>
          </a:p>
          <a:p>
            <a:pPr algn="just"/>
            <a:r>
              <a:rPr lang="fr-FR" dirty="0"/>
              <a:t>A vide                   n</a:t>
            </a:r>
            <a:r>
              <a:rPr lang="fr-FR" baseline="-25000" dirty="0"/>
              <a:t>1</a:t>
            </a:r>
            <a:r>
              <a:rPr lang="fr-FR" dirty="0"/>
              <a:t> </a:t>
            </a:r>
            <a:r>
              <a:rPr lang="fr-FR" u="sng" dirty="0"/>
              <a:t>I</a:t>
            </a:r>
            <a:r>
              <a:rPr lang="fr-FR" baseline="-25000" dirty="0"/>
              <a:t>10</a:t>
            </a:r>
            <a:r>
              <a:rPr lang="fr-FR" dirty="0"/>
              <a:t>  =  </a:t>
            </a:r>
            <a:r>
              <a:rPr lang="fr-FR" dirty="0">
                <a:sym typeface="Symbol" pitchFamily="18" charset="2"/>
              </a:rPr>
              <a:t></a:t>
            </a:r>
            <a:r>
              <a:rPr lang="fr-FR" dirty="0"/>
              <a:t> </a:t>
            </a:r>
            <a:r>
              <a:rPr lang="fr-FR" u="sng" dirty="0"/>
              <a:t>Ф</a:t>
            </a:r>
            <a:r>
              <a:rPr lang="fr-FR" baseline="-25000" dirty="0"/>
              <a:t>10</a:t>
            </a:r>
            <a:endParaRPr lang="fr-FR" dirty="0"/>
          </a:p>
          <a:p>
            <a:pPr algn="just"/>
            <a:r>
              <a:rPr lang="fr-FR" dirty="0"/>
              <a:t> </a:t>
            </a:r>
          </a:p>
          <a:p>
            <a:pPr algn="just"/>
            <a:endParaRPr lang="fr-FR" dirty="0"/>
          </a:p>
          <a:p>
            <a:pPr algn="just"/>
            <a:r>
              <a:rPr lang="fr-FR" dirty="0"/>
              <a:t>Le transformateur est considéré comme une machine à flux imposé par la tension d’alimentation. Comme cette tension est pratiquement la même à vide et en charge. </a:t>
            </a:r>
          </a:p>
          <a:p>
            <a:pPr algn="just"/>
            <a:endParaRPr lang="fr-FR" dirty="0"/>
          </a:p>
          <a:p>
            <a:pPr algn="just"/>
            <a:endParaRPr lang="fr-FR" dirty="0"/>
          </a:p>
          <a:p>
            <a:pPr algn="just"/>
            <a:endParaRPr lang="fr-FR" dirty="0"/>
          </a:p>
          <a:p>
            <a:pPr algn="just"/>
            <a:r>
              <a:rPr lang="fr-FR" dirty="0"/>
              <a:t>	donc </a:t>
            </a:r>
            <a:r>
              <a:rPr lang="fr-FR" u="sng" dirty="0"/>
              <a:t>Ф</a:t>
            </a:r>
            <a:r>
              <a:rPr lang="fr-FR" baseline="-25000" dirty="0"/>
              <a:t>10</a:t>
            </a:r>
            <a:r>
              <a:rPr lang="fr-FR" dirty="0"/>
              <a:t> ≈</a:t>
            </a:r>
            <a:r>
              <a:rPr lang="fr-FR" u="sng" dirty="0"/>
              <a:t> Ф</a:t>
            </a:r>
            <a:r>
              <a:rPr lang="fr-FR" dirty="0"/>
              <a:t>                   </a:t>
            </a:r>
            <a:r>
              <a:rPr lang="it-IT" dirty="0"/>
              <a:t>Donc       </a:t>
            </a:r>
            <a:r>
              <a:rPr lang="it-IT" b="1" dirty="0"/>
              <a:t>n</a:t>
            </a:r>
            <a:r>
              <a:rPr lang="it-IT" b="1" baseline="-25000" dirty="0"/>
              <a:t>1</a:t>
            </a:r>
            <a:r>
              <a:rPr lang="it-IT" b="1" dirty="0"/>
              <a:t> </a:t>
            </a:r>
            <a:r>
              <a:rPr lang="it-IT" b="1" u="sng" dirty="0"/>
              <a:t>I</a:t>
            </a:r>
            <a:r>
              <a:rPr lang="it-IT" b="1" baseline="-25000" dirty="0"/>
              <a:t>1</a:t>
            </a:r>
            <a:r>
              <a:rPr lang="it-IT" b="1" dirty="0"/>
              <a:t> + n</a:t>
            </a:r>
            <a:r>
              <a:rPr lang="it-IT" b="1" baseline="-25000" dirty="0"/>
              <a:t>2</a:t>
            </a:r>
            <a:r>
              <a:rPr lang="it-IT" b="1" dirty="0"/>
              <a:t> </a:t>
            </a:r>
            <a:r>
              <a:rPr lang="it-IT" b="1" u="sng" dirty="0"/>
              <a:t>I</a:t>
            </a:r>
            <a:r>
              <a:rPr lang="it-IT" b="1" baseline="-25000" dirty="0"/>
              <a:t>2</a:t>
            </a:r>
            <a:r>
              <a:rPr lang="it-IT" b="1" dirty="0"/>
              <a:t> = n</a:t>
            </a:r>
            <a:r>
              <a:rPr lang="it-IT" b="1" baseline="-25000" dirty="0"/>
              <a:t>1</a:t>
            </a:r>
            <a:r>
              <a:rPr lang="it-IT" b="1" dirty="0"/>
              <a:t> </a:t>
            </a:r>
            <a:r>
              <a:rPr lang="it-IT" b="1" u="sng" dirty="0"/>
              <a:t>I</a:t>
            </a:r>
            <a:r>
              <a:rPr lang="it-IT" b="1" baseline="-25000" dirty="0"/>
              <a:t>10</a:t>
            </a:r>
          </a:p>
          <a:p>
            <a:pPr algn="just"/>
            <a:endParaRPr lang="it-IT" b="1" baseline="-25000" dirty="0"/>
          </a:p>
          <a:p>
            <a:pPr algn="just"/>
            <a:endParaRPr lang="fr-FR" b="1"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25</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548">
                                            <p:txEl>
                                              <p:pRg st="0" end="0"/>
                                            </p:txEl>
                                          </p:spTgt>
                                        </p:tgtEl>
                                        <p:attrNameLst>
                                          <p:attrName>style.visibility</p:attrName>
                                        </p:attrNameLst>
                                      </p:cBhvr>
                                      <p:to>
                                        <p:strVal val="visible"/>
                                      </p:to>
                                    </p:set>
                                    <p:animEffect transition="in" filter="checkerboard(across)">
                                      <p:cBhvr>
                                        <p:cTn id="7" dur="500"/>
                                        <p:tgtEl>
                                          <p:spTgt spid="2254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2548">
                                            <p:txEl>
                                              <p:pRg st="2" end="2"/>
                                            </p:txEl>
                                          </p:spTgt>
                                        </p:tgtEl>
                                        <p:attrNameLst>
                                          <p:attrName>style.visibility</p:attrName>
                                        </p:attrNameLst>
                                      </p:cBhvr>
                                      <p:to>
                                        <p:strVal val="visible"/>
                                      </p:to>
                                    </p:set>
                                    <p:animEffect transition="in" filter="checkerboard(across)">
                                      <p:cBhvr>
                                        <p:cTn id="10" dur="500"/>
                                        <p:tgtEl>
                                          <p:spTgt spid="22548">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2548">
                                            <p:txEl>
                                              <p:pRg st="5" end="5"/>
                                            </p:txEl>
                                          </p:spTgt>
                                        </p:tgtEl>
                                        <p:attrNameLst>
                                          <p:attrName>style.visibility</p:attrName>
                                        </p:attrNameLst>
                                      </p:cBhvr>
                                      <p:to>
                                        <p:strVal val="visible"/>
                                      </p:to>
                                    </p:set>
                                    <p:animEffect transition="in" filter="checkerboard(across)">
                                      <p:cBhvr>
                                        <p:cTn id="13" dur="500"/>
                                        <p:tgtEl>
                                          <p:spTgt spid="22548">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2548">
                                            <p:txEl>
                                              <p:pRg st="8" end="8"/>
                                            </p:txEl>
                                          </p:spTgt>
                                        </p:tgtEl>
                                        <p:attrNameLst>
                                          <p:attrName>style.visibility</p:attrName>
                                        </p:attrNameLst>
                                      </p:cBhvr>
                                      <p:to>
                                        <p:strVal val="visible"/>
                                      </p:to>
                                    </p:set>
                                    <p:animEffect transition="in" filter="checkerboard(across)">
                                      <p:cBhvr>
                                        <p:cTn id="18" dur="500"/>
                                        <p:tgtEl>
                                          <p:spTgt spid="22548">
                                            <p:txEl>
                                              <p:pRg st="8" end="8"/>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22548">
                                            <p:txEl>
                                              <p:pRg st="12" end="12"/>
                                            </p:txEl>
                                          </p:spTgt>
                                        </p:tgtEl>
                                        <p:attrNameLst>
                                          <p:attrName>style.visibility</p:attrName>
                                        </p:attrNameLst>
                                      </p:cBhvr>
                                      <p:to>
                                        <p:strVal val="visible"/>
                                      </p:to>
                                    </p:set>
                                    <p:animEffect transition="in" filter="checkerboard(across)">
                                      <p:cBhvr>
                                        <p:cTn id="21" dur="500"/>
                                        <p:tgtEl>
                                          <p:spTgt spid="2254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911536" y="1732294"/>
            <a:ext cx="4143375" cy="4278094"/>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r>
              <a:rPr lang="fr-FR" sz="1700" dirty="0"/>
              <a:t>On suppose connu le régime du secondaire caractérisé par U</a:t>
            </a:r>
            <a:r>
              <a:rPr lang="fr-FR" sz="1700" baseline="-25000" dirty="0"/>
              <a:t>2</a:t>
            </a:r>
            <a:r>
              <a:rPr lang="fr-FR" sz="1700" dirty="0"/>
              <a:t> , I</a:t>
            </a:r>
            <a:r>
              <a:rPr lang="fr-FR" sz="1700" baseline="-25000" dirty="0"/>
              <a:t>2</a:t>
            </a:r>
            <a:r>
              <a:rPr lang="fr-FR" sz="1700" dirty="0"/>
              <a:t> , φ</a:t>
            </a:r>
            <a:r>
              <a:rPr lang="fr-FR" sz="1700" baseline="-25000" dirty="0"/>
              <a:t>2</a:t>
            </a:r>
            <a:endParaRPr lang="fr-FR" sz="1700" dirty="0"/>
          </a:p>
          <a:p>
            <a:pPr algn="just"/>
            <a:r>
              <a:rPr lang="it-IT" sz="1700" dirty="0"/>
              <a:t> </a:t>
            </a:r>
          </a:p>
          <a:p>
            <a:pPr algn="just"/>
            <a:endParaRPr lang="it-IT" sz="1700" dirty="0"/>
          </a:p>
          <a:p>
            <a:pPr algn="just"/>
            <a:endParaRPr lang="it-IT" sz="1700" u="sng" dirty="0"/>
          </a:p>
          <a:p>
            <a:pPr algn="just"/>
            <a:r>
              <a:rPr lang="it-IT" sz="1700" u="sng" dirty="0"/>
              <a:t>U</a:t>
            </a:r>
            <a:r>
              <a:rPr lang="it-IT" sz="1700" baseline="-25000" dirty="0"/>
              <a:t>2</a:t>
            </a:r>
            <a:r>
              <a:rPr lang="it-IT" sz="1700" dirty="0"/>
              <a:t> , </a:t>
            </a:r>
            <a:r>
              <a:rPr lang="it-IT" sz="1700" u="sng" dirty="0"/>
              <a:t>I</a:t>
            </a:r>
            <a:r>
              <a:rPr lang="it-IT" sz="1700" baseline="-25000" dirty="0"/>
              <a:t>2</a:t>
            </a:r>
            <a:r>
              <a:rPr lang="it-IT" sz="1700" dirty="0"/>
              <a:t> , </a:t>
            </a:r>
            <a:r>
              <a:rPr lang="fr-FR" sz="1700" dirty="0"/>
              <a:t>φ</a:t>
            </a:r>
            <a:r>
              <a:rPr lang="it-IT" sz="1700" baseline="-25000" dirty="0"/>
              <a:t>2  </a:t>
            </a:r>
            <a:r>
              <a:rPr lang="it-IT" sz="1700" dirty="0"/>
              <a:t> →   </a:t>
            </a:r>
            <a:r>
              <a:rPr lang="it-IT" sz="1700" u="sng" dirty="0"/>
              <a:t>E</a:t>
            </a:r>
            <a:r>
              <a:rPr lang="it-IT" sz="1700" baseline="-25000" dirty="0"/>
              <a:t>2</a:t>
            </a:r>
            <a:r>
              <a:rPr lang="it-IT" sz="1700" dirty="0"/>
              <a:t> = </a:t>
            </a:r>
            <a:r>
              <a:rPr lang="it-IT" sz="1700" u="sng" dirty="0"/>
              <a:t>U</a:t>
            </a:r>
            <a:r>
              <a:rPr lang="it-IT" sz="1700" baseline="-25000" dirty="0"/>
              <a:t>2</a:t>
            </a:r>
            <a:r>
              <a:rPr lang="it-IT" sz="1700" dirty="0"/>
              <a:t> + r</a:t>
            </a:r>
            <a:r>
              <a:rPr lang="it-IT" sz="1700" baseline="-25000" dirty="0"/>
              <a:t>2</a:t>
            </a:r>
            <a:r>
              <a:rPr lang="it-IT" sz="1700" dirty="0"/>
              <a:t> </a:t>
            </a:r>
            <a:r>
              <a:rPr lang="it-IT" sz="1700" u="sng" dirty="0"/>
              <a:t>I</a:t>
            </a:r>
            <a:r>
              <a:rPr lang="it-IT" sz="1700" baseline="-25000" dirty="0"/>
              <a:t>2</a:t>
            </a:r>
            <a:r>
              <a:rPr lang="it-IT" sz="1700" dirty="0"/>
              <a:t> + j ℓ</a:t>
            </a:r>
            <a:r>
              <a:rPr lang="it-IT" sz="1700" baseline="-25000" dirty="0"/>
              <a:t>2</a:t>
            </a:r>
            <a:r>
              <a:rPr lang="it-IT" sz="1700" dirty="0"/>
              <a:t> </a:t>
            </a:r>
            <a:r>
              <a:rPr lang="el-GR" sz="1700" dirty="0"/>
              <a:t>ω</a:t>
            </a:r>
            <a:r>
              <a:rPr lang="it-IT" sz="1700" dirty="0"/>
              <a:t> </a:t>
            </a:r>
            <a:r>
              <a:rPr lang="it-IT" sz="1700" u="sng" dirty="0"/>
              <a:t>I</a:t>
            </a:r>
            <a:r>
              <a:rPr lang="it-IT" sz="1700" baseline="-25000" dirty="0"/>
              <a:t>2</a:t>
            </a:r>
            <a:r>
              <a:rPr lang="it-IT" sz="1700" dirty="0"/>
              <a:t> </a:t>
            </a:r>
          </a:p>
          <a:p>
            <a:pPr algn="just"/>
            <a:r>
              <a:rPr lang="it-IT" sz="1700" dirty="0"/>
              <a:t> </a:t>
            </a:r>
          </a:p>
          <a:p>
            <a:pPr algn="just"/>
            <a:r>
              <a:rPr lang="it-IT" sz="1700" dirty="0"/>
              <a:t>	   →</a:t>
            </a:r>
            <a:r>
              <a:rPr lang="de-DE" sz="1700" dirty="0"/>
              <a:t>   </a:t>
            </a:r>
            <a:r>
              <a:rPr lang="de-DE" sz="1700" u="sng" dirty="0"/>
              <a:t>E</a:t>
            </a:r>
            <a:r>
              <a:rPr lang="de-DE" sz="1700" baseline="-25000" dirty="0"/>
              <a:t>1</a:t>
            </a:r>
            <a:r>
              <a:rPr lang="de-DE" sz="1700" dirty="0"/>
              <a:t>  tel que  </a:t>
            </a:r>
            <a:r>
              <a:rPr lang="de-DE" sz="1700" u="sng" dirty="0"/>
              <a:t>E</a:t>
            </a:r>
            <a:r>
              <a:rPr lang="de-DE" sz="1700" baseline="-25000" dirty="0"/>
              <a:t>2 </a:t>
            </a:r>
            <a:r>
              <a:rPr lang="de-DE" sz="1700" dirty="0"/>
              <a:t>= - m </a:t>
            </a:r>
            <a:r>
              <a:rPr lang="de-DE" sz="1700" u="sng" dirty="0"/>
              <a:t>E</a:t>
            </a:r>
            <a:r>
              <a:rPr lang="de-DE" sz="1700" baseline="-25000" dirty="0"/>
              <a:t>1</a:t>
            </a:r>
          </a:p>
          <a:p>
            <a:pPr algn="just"/>
            <a:endParaRPr lang="it-IT" sz="1700" u="sng" dirty="0"/>
          </a:p>
          <a:p>
            <a:pPr algn="just"/>
            <a:endParaRPr lang="it-IT" sz="1700" u="sng" dirty="0"/>
          </a:p>
          <a:p>
            <a:pPr algn="just"/>
            <a:endParaRPr lang="it-IT" sz="1700" u="sng" dirty="0"/>
          </a:p>
          <a:p>
            <a:pPr algn="just"/>
            <a:endParaRPr lang="fr-FR" sz="1700" dirty="0"/>
          </a:p>
          <a:p>
            <a:pPr algn="just"/>
            <a:r>
              <a:rPr lang="de-DE" sz="1700" dirty="0"/>
              <a:t>	</a:t>
            </a:r>
            <a:endParaRPr lang="fr-FR" sz="1700" dirty="0"/>
          </a:p>
          <a:p>
            <a:pPr algn="just"/>
            <a:endParaRPr lang="fr-FR" sz="1700" b="1"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26</a:t>
            </a:fld>
            <a:endParaRPr lang="fr-FR"/>
          </a:p>
        </p:txBody>
      </p:sp>
      <p:grpSp>
        <p:nvGrpSpPr>
          <p:cNvPr id="8" name="Groupe 7"/>
          <p:cNvGrpSpPr/>
          <p:nvPr/>
        </p:nvGrpSpPr>
        <p:grpSpPr>
          <a:xfrm>
            <a:off x="5580112" y="4253143"/>
            <a:ext cx="2430460" cy="1624129"/>
            <a:chOff x="5580112" y="3356992"/>
            <a:chExt cx="2430460" cy="1624129"/>
          </a:xfrm>
        </p:grpSpPr>
        <p:grpSp>
          <p:nvGrpSpPr>
            <p:cNvPr id="2" name="Groupe 72"/>
            <p:cNvGrpSpPr>
              <a:grpSpLocks/>
            </p:cNvGrpSpPr>
            <p:nvPr/>
          </p:nvGrpSpPr>
          <p:grpSpPr bwMode="auto">
            <a:xfrm>
              <a:off x="5580112" y="3356992"/>
              <a:ext cx="2430460" cy="1624129"/>
              <a:chOff x="6713538" y="2462204"/>
              <a:chExt cx="2430462" cy="1624130"/>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123858" y="3806934"/>
                <a:ext cx="342900" cy="279400"/>
              </a:xfrm>
              <a:prstGeom prst="rect">
                <a:avLst/>
              </a:prstGeom>
              <a:noFill/>
              <a:ln w="9525">
                <a:noFill/>
                <a:miter lim="800000"/>
                <a:headEnd/>
                <a:tailEnd/>
              </a:ln>
            </p:spPr>
            <p:txBody>
              <a:bodyPr/>
              <a:lstStyle/>
              <a:p>
                <a:r>
                  <a:rPr lang="fr-FR" sz="1600" i="1" u="sng" dirty="0"/>
                  <a:t>I</a:t>
                </a:r>
                <a:r>
                  <a:rPr lang="fr-FR" sz="1600" i="1" baseline="-25000" dirty="0"/>
                  <a:t>2</a:t>
                </a:r>
                <a:endParaRPr lang="fr-FR" sz="1600" dirty="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dirty="0"/>
                  <a:t>U</a:t>
                </a:r>
                <a:r>
                  <a:rPr lang="fr-FR" sz="1400" i="1" baseline="-25000" dirty="0"/>
                  <a:t>2</a:t>
                </a:r>
                <a:endParaRPr lang="fr-FR" sz="1400" dirty="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cxnSp>
          <p:nvCxnSpPr>
            <p:cNvPr id="6" name="Connecteur droit avec flèche 5"/>
            <p:cNvCxnSpPr/>
            <p:nvPr/>
          </p:nvCxnSpPr>
          <p:spPr>
            <a:xfrm>
              <a:off x="5583975" y="4386153"/>
              <a:ext cx="709857" cy="2841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3" name="Line 247"/>
          <p:cNvSpPr>
            <a:spLocks noChangeShapeType="1"/>
          </p:cNvSpPr>
          <p:nvPr/>
        </p:nvSpPr>
        <p:spPr bwMode="auto">
          <a:xfrm flipH="1">
            <a:off x="4827241" y="5255330"/>
            <a:ext cx="800100" cy="571500"/>
          </a:xfrm>
          <a:prstGeom prst="line">
            <a:avLst/>
          </a:prstGeom>
          <a:noFill/>
          <a:ln w="9525">
            <a:solidFill>
              <a:srgbClr val="000000"/>
            </a:solidFill>
            <a:round/>
            <a:headEnd/>
            <a:tailEnd type="triangle" w="med" len="med"/>
          </a:ln>
        </p:spPr>
        <p:txBody>
          <a:bodyPr/>
          <a:lstStyle/>
          <a:p>
            <a:endParaRPr lang="fr-FR"/>
          </a:p>
        </p:txBody>
      </p:sp>
      <p:sp>
        <p:nvSpPr>
          <p:cNvPr id="44" name="Text Box 279"/>
          <p:cNvSpPr txBox="1">
            <a:spLocks noChangeArrowheads="1"/>
          </p:cNvSpPr>
          <p:nvPr/>
        </p:nvSpPr>
        <p:spPr bwMode="auto">
          <a:xfrm>
            <a:off x="4890383" y="5369272"/>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572">
                                            <p:txEl>
                                              <p:pRg st="2" end="2"/>
                                            </p:txEl>
                                          </p:spTgt>
                                        </p:tgtEl>
                                        <p:attrNameLst>
                                          <p:attrName>style.visibility</p:attrName>
                                        </p:attrNameLst>
                                      </p:cBhvr>
                                      <p:to>
                                        <p:strVal val="visible"/>
                                      </p:to>
                                    </p:set>
                                    <p:animEffect transition="in" filter="checkerboard(across)">
                                      <p:cBhvr>
                                        <p:cTn id="10" dur="500"/>
                                        <p:tgtEl>
                                          <p:spTgt spid="23572">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3572">
                                            <p:txEl>
                                              <p:pRg st="6" end="6"/>
                                            </p:txEl>
                                          </p:spTgt>
                                        </p:tgtEl>
                                        <p:attrNameLst>
                                          <p:attrName>style.visibility</p:attrName>
                                        </p:attrNameLst>
                                      </p:cBhvr>
                                      <p:to>
                                        <p:strVal val="visible"/>
                                      </p:to>
                                    </p:set>
                                    <p:animEffect transition="in" filter="checkerboard(across)">
                                      <p:cBhvr>
                                        <p:cTn id="15" dur="500"/>
                                        <p:tgtEl>
                                          <p:spTgt spid="2357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572">
                                            <p:txEl>
                                              <p:pRg st="8" end="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914566" y="1864728"/>
            <a:ext cx="4143375" cy="2621230"/>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endParaRPr lang="it-IT" sz="1700" u="sng" dirty="0"/>
          </a:p>
          <a:p>
            <a:pPr algn="just"/>
            <a:r>
              <a:rPr lang="it-IT" sz="1700" u="sng" dirty="0"/>
              <a:t>I</a:t>
            </a:r>
            <a:r>
              <a:rPr lang="it-IT" sz="1700" baseline="-25000" dirty="0"/>
              <a:t>10a</a:t>
            </a:r>
            <a:r>
              <a:rPr lang="it-IT" sz="1700" dirty="0"/>
              <a:t> et </a:t>
            </a:r>
            <a:r>
              <a:rPr lang="it-IT" sz="1700" u="sng" dirty="0"/>
              <a:t>I</a:t>
            </a:r>
            <a:r>
              <a:rPr lang="it-IT" sz="1700" baseline="-25000" dirty="0"/>
              <a:t>10r</a:t>
            </a:r>
            <a:r>
              <a:rPr lang="it-IT" sz="1700" dirty="0"/>
              <a:t>   →    </a:t>
            </a:r>
            <a:r>
              <a:rPr lang="it-IT" sz="1700" u="sng" dirty="0"/>
              <a:t>I</a:t>
            </a:r>
            <a:r>
              <a:rPr lang="it-IT" sz="1700" baseline="-25000" dirty="0"/>
              <a:t>10</a:t>
            </a:r>
            <a:r>
              <a:rPr lang="it-IT" sz="1700" dirty="0"/>
              <a:t> = </a:t>
            </a:r>
            <a:r>
              <a:rPr lang="it-IT" sz="1700" u="sng" dirty="0"/>
              <a:t>I</a:t>
            </a:r>
            <a:r>
              <a:rPr lang="it-IT" sz="1700" baseline="-25000" dirty="0"/>
              <a:t>10a</a:t>
            </a:r>
            <a:r>
              <a:rPr lang="it-IT" sz="1700" dirty="0"/>
              <a:t> + </a:t>
            </a:r>
            <a:r>
              <a:rPr lang="it-IT" sz="1700" u="sng" dirty="0"/>
              <a:t>I</a:t>
            </a:r>
            <a:r>
              <a:rPr lang="it-IT" sz="1700" baseline="-25000" dirty="0"/>
              <a:t>10r</a:t>
            </a:r>
          </a:p>
          <a:p>
            <a:pPr algn="just"/>
            <a:endParaRPr lang="fr-FR" sz="1700" dirty="0"/>
          </a:p>
          <a:p>
            <a:pPr algn="just"/>
            <a:r>
              <a:rPr lang="it-IT" sz="1700" dirty="0"/>
              <a:t> 	  →     </a:t>
            </a:r>
            <a:r>
              <a:rPr lang="it-IT" sz="1700" u="sng" dirty="0"/>
              <a:t>I</a:t>
            </a:r>
            <a:r>
              <a:rPr lang="it-IT" sz="1700" baseline="-25000" dirty="0"/>
              <a:t>1</a:t>
            </a:r>
            <a:r>
              <a:rPr lang="it-IT" sz="1700" dirty="0"/>
              <a:t> = </a:t>
            </a:r>
            <a:r>
              <a:rPr lang="it-IT" sz="1700" u="sng" dirty="0"/>
              <a:t>I</a:t>
            </a:r>
            <a:r>
              <a:rPr lang="it-IT" sz="1700" baseline="-25000" dirty="0"/>
              <a:t>10 </a:t>
            </a:r>
            <a:r>
              <a:rPr lang="it-IT" sz="1700" dirty="0"/>
              <a:t>– m </a:t>
            </a:r>
            <a:r>
              <a:rPr lang="it-IT" sz="1700" u="sng" dirty="0"/>
              <a:t>I</a:t>
            </a:r>
            <a:r>
              <a:rPr lang="it-IT" sz="1700" baseline="-25000" dirty="0"/>
              <a:t>2 ;    </a:t>
            </a:r>
          </a:p>
          <a:p>
            <a:pPr algn="just"/>
            <a:r>
              <a:rPr lang="it-IT" sz="1700" baseline="-25000" dirty="0"/>
              <a:t>      </a:t>
            </a:r>
          </a:p>
          <a:p>
            <a:pPr algn="just"/>
            <a:r>
              <a:rPr lang="it-IT" sz="1700" baseline="-25000" dirty="0"/>
              <a:t>                          </a:t>
            </a:r>
            <a:endParaRPr lang="fr-FR" sz="1700" dirty="0"/>
          </a:p>
          <a:p>
            <a:pPr algn="just"/>
            <a:r>
              <a:rPr lang="de-DE" sz="1700" dirty="0"/>
              <a:t>	</a:t>
            </a:r>
            <a:endParaRPr lang="fr-FR" sz="1700" dirty="0"/>
          </a:p>
          <a:p>
            <a:pPr algn="just"/>
            <a:endParaRPr lang="fr-FR" sz="1700" b="1" dirty="0"/>
          </a:p>
        </p:txBody>
      </p:sp>
      <p:grpSp>
        <p:nvGrpSpPr>
          <p:cNvPr id="2" name="Groupe 72"/>
          <p:cNvGrpSpPr>
            <a:grpSpLocks/>
          </p:cNvGrpSpPr>
          <p:nvPr/>
        </p:nvGrpSpPr>
        <p:grpSpPr bwMode="auto">
          <a:xfrm>
            <a:off x="4485582" y="4038400"/>
            <a:ext cx="3952873" cy="1681175"/>
            <a:chOff x="5191125" y="2462204"/>
            <a:chExt cx="3952875" cy="1681176"/>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34" name="Line 252"/>
            <p:cNvSpPr>
              <a:spLocks noChangeShapeType="1"/>
            </p:cNvSpPr>
            <p:nvPr/>
          </p:nvSpPr>
          <p:spPr bwMode="auto">
            <a:xfrm rot="-89973">
              <a:off x="5191125" y="2763829"/>
              <a:ext cx="2438400" cy="1181100"/>
            </a:xfrm>
            <a:prstGeom prst="line">
              <a:avLst/>
            </a:prstGeom>
            <a:noFill/>
            <a:ln w="9525">
              <a:solidFill>
                <a:srgbClr val="000000"/>
              </a:solidFill>
              <a:round/>
              <a:headEnd type="stealth" w="med" len="med"/>
              <a:tailEnd type="stealth" w="med" len="med"/>
            </a:ln>
          </p:spPr>
          <p:txBody>
            <a:bodyPr/>
            <a:lstStyle/>
            <a:p>
              <a:endParaRPr lang="fr-FR"/>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300934" y="3863980"/>
              <a:ext cx="342900" cy="2794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3" name="Text Box 279"/>
            <p:cNvSpPr txBox="1">
              <a:spLocks noChangeArrowheads="1"/>
            </p:cNvSpPr>
            <p:nvPr/>
          </p:nvSpPr>
          <p:spPr bwMode="auto">
            <a:xfrm>
              <a:off x="5976580" y="3604846"/>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27</a:t>
            </a:fld>
            <a:endParaRPr lang="fr-FR"/>
          </a:p>
        </p:txBody>
      </p:sp>
      <p:sp>
        <p:nvSpPr>
          <p:cNvPr id="49" name="Text Box 263"/>
          <p:cNvSpPr txBox="1">
            <a:spLocks noChangeArrowheads="1"/>
          </p:cNvSpPr>
          <p:nvPr/>
        </p:nvSpPr>
        <p:spPr bwMode="auto">
          <a:xfrm>
            <a:off x="4269676" y="4485958"/>
            <a:ext cx="582619" cy="466733"/>
          </a:xfrm>
          <a:prstGeom prst="rect">
            <a:avLst/>
          </a:prstGeom>
          <a:noFill/>
          <a:ln w="9525">
            <a:noFill/>
            <a:miter lim="800000"/>
            <a:headEnd/>
            <a:tailEnd/>
          </a:ln>
        </p:spPr>
        <p:txBody>
          <a:bodyPr/>
          <a:lstStyle/>
          <a:p>
            <a:r>
              <a:rPr lang="fr-FR" sz="1400" i="1" dirty="0"/>
              <a:t>-mI</a:t>
            </a:r>
            <a:r>
              <a:rPr lang="fr-FR" sz="1400" i="1" baseline="-25000" dirty="0"/>
              <a:t>2</a:t>
            </a:r>
            <a:endParaRPr lang="fr-FR" sz="1400" dirty="0"/>
          </a:p>
        </p:txBody>
      </p:sp>
      <p:sp>
        <p:nvSpPr>
          <p:cNvPr id="55" name="Line 247"/>
          <p:cNvSpPr>
            <a:spLocks noChangeShapeType="1"/>
          </p:cNvSpPr>
          <p:nvPr/>
        </p:nvSpPr>
        <p:spPr bwMode="auto">
          <a:xfrm flipH="1">
            <a:off x="5249297" y="5054378"/>
            <a:ext cx="800100" cy="571500"/>
          </a:xfrm>
          <a:prstGeom prst="line">
            <a:avLst/>
          </a:prstGeom>
          <a:noFill/>
          <a:ln w="9525">
            <a:solidFill>
              <a:srgbClr val="000000"/>
            </a:solidFill>
            <a:round/>
            <a:headEnd/>
            <a:tailEnd type="triangle" w="med" len="med"/>
          </a:ln>
        </p:spPr>
        <p:txBody>
          <a:bodyPr/>
          <a:lstStyle/>
          <a:p>
            <a:endParaRPr lang="fr-FR"/>
          </a:p>
        </p:txBody>
      </p:sp>
      <p:grpSp>
        <p:nvGrpSpPr>
          <p:cNvPr id="4" name="Groupe 3"/>
          <p:cNvGrpSpPr/>
          <p:nvPr/>
        </p:nvGrpSpPr>
        <p:grpSpPr>
          <a:xfrm>
            <a:off x="5176546" y="2339232"/>
            <a:ext cx="1130299" cy="1519235"/>
            <a:chOff x="5210823" y="2061790"/>
            <a:chExt cx="1130299" cy="1519235"/>
          </a:xfrm>
        </p:grpSpPr>
        <p:sp>
          <p:nvSpPr>
            <p:cNvPr id="50" name="Line 248"/>
            <p:cNvSpPr>
              <a:spLocks noChangeShapeType="1"/>
            </p:cNvSpPr>
            <p:nvPr/>
          </p:nvSpPr>
          <p:spPr bwMode="auto">
            <a:xfrm flipH="1" flipV="1">
              <a:off x="5553723" y="2209426"/>
              <a:ext cx="571500" cy="914399"/>
            </a:xfrm>
            <a:prstGeom prst="line">
              <a:avLst/>
            </a:prstGeom>
            <a:noFill/>
            <a:ln w="9525">
              <a:solidFill>
                <a:srgbClr val="000000"/>
              </a:solidFill>
              <a:round/>
              <a:headEnd/>
              <a:tailEnd type="triangle" w="med" len="med"/>
            </a:ln>
          </p:spPr>
          <p:txBody>
            <a:bodyPr/>
            <a:lstStyle/>
            <a:p>
              <a:endParaRPr lang="fr-FR"/>
            </a:p>
          </p:txBody>
        </p:sp>
        <p:sp>
          <p:nvSpPr>
            <p:cNvPr id="51" name="Line 251"/>
            <p:cNvSpPr>
              <a:spLocks noChangeShapeType="1"/>
            </p:cNvSpPr>
            <p:nvPr/>
          </p:nvSpPr>
          <p:spPr bwMode="auto">
            <a:xfrm flipH="1" flipV="1">
              <a:off x="5210823" y="2438026"/>
              <a:ext cx="914400" cy="685800"/>
            </a:xfrm>
            <a:prstGeom prst="line">
              <a:avLst/>
            </a:prstGeom>
            <a:noFill/>
            <a:ln w="9525">
              <a:solidFill>
                <a:srgbClr val="000000"/>
              </a:solidFill>
              <a:round/>
              <a:headEnd/>
              <a:tailEnd type="triangle" w="med" len="med"/>
            </a:ln>
          </p:spPr>
          <p:txBody>
            <a:bodyPr/>
            <a:lstStyle/>
            <a:p>
              <a:endParaRPr lang="fr-FR"/>
            </a:p>
          </p:txBody>
        </p:sp>
        <p:sp>
          <p:nvSpPr>
            <p:cNvPr id="52" name="Text Box 260"/>
            <p:cNvSpPr txBox="1">
              <a:spLocks noChangeArrowheads="1"/>
            </p:cNvSpPr>
            <p:nvPr/>
          </p:nvSpPr>
          <p:spPr bwMode="auto">
            <a:xfrm>
              <a:off x="5626758" y="2061790"/>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53" name="Text Box 286"/>
            <p:cNvSpPr txBox="1">
              <a:spLocks noChangeArrowheads="1"/>
            </p:cNvSpPr>
            <p:nvPr/>
          </p:nvSpPr>
          <p:spPr bwMode="auto">
            <a:xfrm>
              <a:off x="5883922" y="3200025"/>
              <a:ext cx="457200" cy="381000"/>
            </a:xfrm>
            <a:prstGeom prst="rect">
              <a:avLst/>
            </a:prstGeom>
            <a:noFill/>
            <a:ln w="9525">
              <a:noFill/>
              <a:miter lim="800000"/>
              <a:headEnd/>
              <a:tailEnd/>
            </a:ln>
          </p:spPr>
          <p:txBody>
            <a:bodyPr/>
            <a:lstStyle/>
            <a:p>
              <a:pPr algn="ctr"/>
              <a:r>
                <a:rPr lang="fr-FR" sz="1400" i="1" u="sng"/>
                <a:t>I</a:t>
              </a:r>
              <a:r>
                <a:rPr lang="fr-FR" sz="1400" i="1" baseline="-25000"/>
                <a:t>10a</a:t>
              </a:r>
              <a:endParaRPr lang="fr-FR" sz="1400"/>
            </a:p>
          </p:txBody>
        </p:sp>
        <p:sp>
          <p:nvSpPr>
            <p:cNvPr id="54" name="Text Box 288"/>
            <p:cNvSpPr txBox="1">
              <a:spLocks noChangeArrowheads="1"/>
            </p:cNvSpPr>
            <p:nvPr/>
          </p:nvSpPr>
          <p:spPr bwMode="auto">
            <a:xfrm>
              <a:off x="5325123" y="2276104"/>
              <a:ext cx="515950" cy="328618"/>
            </a:xfrm>
            <a:prstGeom prst="rect">
              <a:avLst/>
            </a:prstGeom>
            <a:noFill/>
            <a:ln w="9525">
              <a:noFill/>
              <a:miter lim="800000"/>
              <a:headEnd/>
              <a:tailEnd/>
            </a:ln>
          </p:spPr>
          <p:txBody>
            <a:bodyPr/>
            <a:lstStyle/>
            <a:p>
              <a:r>
                <a:rPr lang="fr-FR" sz="1400" i="1" u="sng" dirty="0"/>
                <a:t>I</a:t>
              </a:r>
              <a:r>
                <a:rPr lang="fr-FR" sz="1400" i="1" baseline="-25000" dirty="0"/>
                <a:t>10</a:t>
              </a:r>
              <a:endParaRPr lang="fr-FR" sz="1400" dirty="0"/>
            </a:p>
          </p:txBody>
        </p:sp>
        <p:sp>
          <p:nvSpPr>
            <p:cNvPr id="56" name="Line 249"/>
            <p:cNvSpPr>
              <a:spLocks noChangeShapeType="1"/>
            </p:cNvSpPr>
            <p:nvPr/>
          </p:nvSpPr>
          <p:spPr bwMode="auto">
            <a:xfrm flipH="1" flipV="1">
              <a:off x="5211718" y="2451525"/>
              <a:ext cx="571500" cy="914399"/>
            </a:xfrm>
            <a:prstGeom prst="line">
              <a:avLst/>
            </a:prstGeom>
            <a:noFill/>
            <a:ln w="9525">
              <a:solidFill>
                <a:srgbClr val="000000"/>
              </a:solidFill>
              <a:prstDash val="dash"/>
              <a:round/>
              <a:headEnd/>
              <a:tailEnd/>
            </a:ln>
          </p:spPr>
          <p:txBody>
            <a:bodyPr/>
            <a:lstStyle/>
            <a:p>
              <a:endParaRPr lang="fr-FR"/>
            </a:p>
          </p:txBody>
        </p:sp>
        <p:sp>
          <p:nvSpPr>
            <p:cNvPr id="57" name="Line 250"/>
            <p:cNvSpPr>
              <a:spLocks noChangeShapeType="1"/>
            </p:cNvSpPr>
            <p:nvPr/>
          </p:nvSpPr>
          <p:spPr bwMode="auto">
            <a:xfrm flipH="1">
              <a:off x="5224418" y="2235625"/>
              <a:ext cx="342900" cy="228600"/>
            </a:xfrm>
            <a:prstGeom prst="line">
              <a:avLst/>
            </a:prstGeom>
            <a:noFill/>
            <a:ln w="9525">
              <a:solidFill>
                <a:srgbClr val="000000"/>
              </a:solidFill>
              <a:prstDash val="dash"/>
              <a:round/>
              <a:headEnd/>
              <a:tailEnd/>
            </a:ln>
          </p:spPr>
          <p:txBody>
            <a:bodyPr/>
            <a:lstStyle/>
            <a:p>
              <a:endParaRPr lang="fr-FR"/>
            </a:p>
          </p:txBody>
        </p:sp>
        <p:sp>
          <p:nvSpPr>
            <p:cNvPr id="58" name="Line 246"/>
            <p:cNvSpPr>
              <a:spLocks noChangeShapeType="1"/>
            </p:cNvSpPr>
            <p:nvPr/>
          </p:nvSpPr>
          <p:spPr bwMode="auto">
            <a:xfrm flipH="1">
              <a:off x="5765545" y="3136150"/>
              <a:ext cx="342900" cy="228600"/>
            </a:xfrm>
            <a:prstGeom prst="line">
              <a:avLst/>
            </a:prstGeom>
            <a:noFill/>
            <a:ln w="9525">
              <a:solidFill>
                <a:srgbClr val="000000"/>
              </a:solidFill>
              <a:round/>
              <a:headEnd/>
              <a:tailEnd type="triangle" w="med" len="med"/>
            </a:ln>
          </p:spPr>
          <p:txBody>
            <a:bodyPr/>
            <a:lstStyle/>
            <a:p>
              <a:endParaRPr lang="fr-FR"/>
            </a:p>
          </p:txBody>
        </p:sp>
      </p:grpSp>
    </p:spTree>
    <p:extLst>
      <p:ext uri="{BB962C8B-B14F-4D97-AF65-F5344CB8AC3E}">
        <p14:creationId xmlns:p14="http://schemas.microsoft.com/office/powerpoint/2010/main" val="33974116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72">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812019" y="1448933"/>
            <a:ext cx="4143375" cy="2621230"/>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endParaRPr lang="it-IT" sz="1700" u="sng" dirty="0"/>
          </a:p>
          <a:p>
            <a:pPr algn="just"/>
            <a:r>
              <a:rPr lang="it-IT" sz="1700" u="sng" dirty="0"/>
              <a:t>I</a:t>
            </a:r>
            <a:r>
              <a:rPr lang="it-IT" sz="1700" baseline="-25000" dirty="0"/>
              <a:t>10a</a:t>
            </a:r>
            <a:r>
              <a:rPr lang="it-IT" sz="1700" dirty="0"/>
              <a:t> et </a:t>
            </a:r>
            <a:r>
              <a:rPr lang="it-IT" sz="1700" u="sng" dirty="0"/>
              <a:t>I</a:t>
            </a:r>
            <a:r>
              <a:rPr lang="it-IT" sz="1700" baseline="-25000" dirty="0"/>
              <a:t>10r</a:t>
            </a:r>
            <a:r>
              <a:rPr lang="it-IT" sz="1700" dirty="0"/>
              <a:t>   →    </a:t>
            </a:r>
            <a:r>
              <a:rPr lang="it-IT" sz="1700" u="sng" dirty="0"/>
              <a:t>I</a:t>
            </a:r>
            <a:r>
              <a:rPr lang="it-IT" sz="1700" baseline="-25000" dirty="0"/>
              <a:t>10</a:t>
            </a:r>
            <a:r>
              <a:rPr lang="it-IT" sz="1700" dirty="0"/>
              <a:t> = </a:t>
            </a:r>
            <a:r>
              <a:rPr lang="it-IT" sz="1700" u="sng" dirty="0"/>
              <a:t>I</a:t>
            </a:r>
            <a:r>
              <a:rPr lang="it-IT" sz="1700" baseline="-25000" dirty="0"/>
              <a:t>10a</a:t>
            </a:r>
            <a:r>
              <a:rPr lang="it-IT" sz="1700" dirty="0"/>
              <a:t> + </a:t>
            </a:r>
            <a:r>
              <a:rPr lang="it-IT" sz="1700" u="sng" dirty="0"/>
              <a:t>I</a:t>
            </a:r>
            <a:r>
              <a:rPr lang="it-IT" sz="1700" baseline="-25000" dirty="0"/>
              <a:t>10r</a:t>
            </a:r>
          </a:p>
          <a:p>
            <a:pPr algn="just"/>
            <a:endParaRPr lang="fr-FR" sz="1700" dirty="0"/>
          </a:p>
          <a:p>
            <a:pPr algn="just"/>
            <a:r>
              <a:rPr lang="it-IT" sz="1700" dirty="0"/>
              <a:t> 	  →     </a:t>
            </a:r>
            <a:r>
              <a:rPr lang="it-IT" sz="1700" u="sng" dirty="0"/>
              <a:t>I</a:t>
            </a:r>
            <a:r>
              <a:rPr lang="it-IT" sz="1700" baseline="-25000" dirty="0"/>
              <a:t>1</a:t>
            </a:r>
            <a:r>
              <a:rPr lang="it-IT" sz="1700" dirty="0"/>
              <a:t> = </a:t>
            </a:r>
            <a:r>
              <a:rPr lang="it-IT" sz="1700" u="sng" dirty="0"/>
              <a:t>I</a:t>
            </a:r>
            <a:r>
              <a:rPr lang="it-IT" sz="1700" baseline="-25000" dirty="0"/>
              <a:t>10 </a:t>
            </a:r>
            <a:r>
              <a:rPr lang="it-IT" sz="1700" dirty="0"/>
              <a:t>– m </a:t>
            </a:r>
            <a:r>
              <a:rPr lang="it-IT" sz="1700" u="sng" dirty="0"/>
              <a:t>I</a:t>
            </a:r>
            <a:r>
              <a:rPr lang="it-IT" sz="1700" baseline="-25000" dirty="0"/>
              <a:t>2 ;    </a:t>
            </a:r>
          </a:p>
          <a:p>
            <a:pPr algn="just"/>
            <a:r>
              <a:rPr lang="it-IT" sz="1700" baseline="-25000" dirty="0"/>
              <a:t>      </a:t>
            </a:r>
          </a:p>
          <a:p>
            <a:pPr algn="just"/>
            <a:r>
              <a:rPr lang="it-IT" sz="1700" baseline="-25000" dirty="0"/>
              <a:t>                          </a:t>
            </a:r>
            <a:endParaRPr lang="fr-FR" sz="1700" dirty="0"/>
          </a:p>
          <a:p>
            <a:pPr algn="just"/>
            <a:r>
              <a:rPr lang="de-DE" sz="1700" dirty="0"/>
              <a:t>	</a:t>
            </a:r>
            <a:endParaRPr lang="fr-FR" sz="1700" dirty="0"/>
          </a:p>
          <a:p>
            <a:pPr algn="just"/>
            <a:endParaRPr lang="fr-FR" sz="1700" b="1" dirty="0"/>
          </a:p>
        </p:txBody>
      </p:sp>
      <p:grpSp>
        <p:nvGrpSpPr>
          <p:cNvPr id="2" name="Groupe 72"/>
          <p:cNvGrpSpPr>
            <a:grpSpLocks/>
          </p:cNvGrpSpPr>
          <p:nvPr/>
        </p:nvGrpSpPr>
        <p:grpSpPr bwMode="auto">
          <a:xfrm>
            <a:off x="4485582" y="4038400"/>
            <a:ext cx="3952873" cy="1681175"/>
            <a:chOff x="5191125" y="2462204"/>
            <a:chExt cx="3952875" cy="1681176"/>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34" name="Line 252"/>
            <p:cNvSpPr>
              <a:spLocks noChangeShapeType="1"/>
            </p:cNvSpPr>
            <p:nvPr/>
          </p:nvSpPr>
          <p:spPr bwMode="auto">
            <a:xfrm rot="-89973">
              <a:off x="5191125" y="2763829"/>
              <a:ext cx="2438400" cy="1181100"/>
            </a:xfrm>
            <a:prstGeom prst="line">
              <a:avLst/>
            </a:prstGeom>
            <a:noFill/>
            <a:ln w="9525">
              <a:solidFill>
                <a:srgbClr val="000000"/>
              </a:solidFill>
              <a:round/>
              <a:headEnd type="stealth" w="med" len="med"/>
              <a:tailEnd type="stealth" w="med" len="med"/>
            </a:ln>
          </p:spPr>
          <p:txBody>
            <a:bodyPr/>
            <a:lstStyle/>
            <a:p>
              <a:endParaRPr lang="fr-FR"/>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300934" y="3863980"/>
              <a:ext cx="342900" cy="2794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3" name="Text Box 279"/>
            <p:cNvSpPr txBox="1">
              <a:spLocks noChangeArrowheads="1"/>
            </p:cNvSpPr>
            <p:nvPr/>
          </p:nvSpPr>
          <p:spPr bwMode="auto">
            <a:xfrm>
              <a:off x="5976580" y="3604846"/>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28</a:t>
            </a:fld>
            <a:endParaRPr lang="fr-FR"/>
          </a:p>
        </p:txBody>
      </p:sp>
      <p:sp>
        <p:nvSpPr>
          <p:cNvPr id="49" name="Text Box 263"/>
          <p:cNvSpPr txBox="1">
            <a:spLocks noChangeArrowheads="1"/>
          </p:cNvSpPr>
          <p:nvPr/>
        </p:nvSpPr>
        <p:spPr bwMode="auto">
          <a:xfrm>
            <a:off x="4269676" y="4485958"/>
            <a:ext cx="582619" cy="466733"/>
          </a:xfrm>
          <a:prstGeom prst="rect">
            <a:avLst/>
          </a:prstGeom>
          <a:noFill/>
          <a:ln w="9525">
            <a:noFill/>
            <a:miter lim="800000"/>
            <a:headEnd/>
            <a:tailEnd/>
          </a:ln>
        </p:spPr>
        <p:txBody>
          <a:bodyPr/>
          <a:lstStyle/>
          <a:p>
            <a:r>
              <a:rPr lang="fr-FR" sz="1400" i="1" dirty="0"/>
              <a:t>-mI</a:t>
            </a:r>
            <a:r>
              <a:rPr lang="fr-FR" sz="1400" i="1" baseline="-25000" dirty="0"/>
              <a:t>2</a:t>
            </a:r>
            <a:endParaRPr lang="fr-FR" sz="1400" dirty="0"/>
          </a:p>
        </p:txBody>
      </p:sp>
      <p:sp>
        <p:nvSpPr>
          <p:cNvPr id="55" name="Line 247"/>
          <p:cNvSpPr>
            <a:spLocks noChangeShapeType="1"/>
          </p:cNvSpPr>
          <p:nvPr/>
        </p:nvSpPr>
        <p:spPr bwMode="auto">
          <a:xfrm flipH="1">
            <a:off x="5249297" y="5054378"/>
            <a:ext cx="800100" cy="571500"/>
          </a:xfrm>
          <a:prstGeom prst="line">
            <a:avLst/>
          </a:prstGeom>
          <a:noFill/>
          <a:ln w="9525">
            <a:solidFill>
              <a:srgbClr val="000000"/>
            </a:solidFill>
            <a:round/>
            <a:headEnd/>
            <a:tailEnd type="triangle" w="med" len="med"/>
          </a:ln>
        </p:spPr>
        <p:txBody>
          <a:bodyPr/>
          <a:lstStyle/>
          <a:p>
            <a:endParaRPr lang="fr-FR"/>
          </a:p>
        </p:txBody>
      </p:sp>
      <p:grpSp>
        <p:nvGrpSpPr>
          <p:cNvPr id="4" name="Groupe 3"/>
          <p:cNvGrpSpPr/>
          <p:nvPr/>
        </p:nvGrpSpPr>
        <p:grpSpPr>
          <a:xfrm rot="21419591">
            <a:off x="5126158" y="4031264"/>
            <a:ext cx="1130299" cy="1519235"/>
            <a:chOff x="5210823" y="2061790"/>
            <a:chExt cx="1130299" cy="1519235"/>
          </a:xfrm>
        </p:grpSpPr>
        <p:sp>
          <p:nvSpPr>
            <p:cNvPr id="50" name="Line 248"/>
            <p:cNvSpPr>
              <a:spLocks noChangeShapeType="1"/>
            </p:cNvSpPr>
            <p:nvPr/>
          </p:nvSpPr>
          <p:spPr bwMode="auto">
            <a:xfrm flipH="1" flipV="1">
              <a:off x="5553723" y="2209426"/>
              <a:ext cx="571500" cy="914399"/>
            </a:xfrm>
            <a:prstGeom prst="line">
              <a:avLst/>
            </a:prstGeom>
            <a:noFill/>
            <a:ln w="9525">
              <a:solidFill>
                <a:srgbClr val="000000"/>
              </a:solidFill>
              <a:round/>
              <a:headEnd/>
              <a:tailEnd type="triangle" w="med" len="med"/>
            </a:ln>
          </p:spPr>
          <p:txBody>
            <a:bodyPr/>
            <a:lstStyle/>
            <a:p>
              <a:endParaRPr lang="fr-FR"/>
            </a:p>
          </p:txBody>
        </p:sp>
        <p:sp>
          <p:nvSpPr>
            <p:cNvPr id="51" name="Line 251"/>
            <p:cNvSpPr>
              <a:spLocks noChangeShapeType="1"/>
            </p:cNvSpPr>
            <p:nvPr/>
          </p:nvSpPr>
          <p:spPr bwMode="auto">
            <a:xfrm flipH="1" flipV="1">
              <a:off x="5210823" y="2438026"/>
              <a:ext cx="914400" cy="685800"/>
            </a:xfrm>
            <a:prstGeom prst="line">
              <a:avLst/>
            </a:prstGeom>
            <a:noFill/>
            <a:ln w="9525">
              <a:solidFill>
                <a:srgbClr val="000000"/>
              </a:solidFill>
              <a:round/>
              <a:headEnd/>
              <a:tailEnd type="triangle" w="med" len="med"/>
            </a:ln>
          </p:spPr>
          <p:txBody>
            <a:bodyPr/>
            <a:lstStyle/>
            <a:p>
              <a:endParaRPr lang="fr-FR"/>
            </a:p>
          </p:txBody>
        </p:sp>
        <p:sp>
          <p:nvSpPr>
            <p:cNvPr id="52" name="Text Box 260"/>
            <p:cNvSpPr txBox="1">
              <a:spLocks noChangeArrowheads="1"/>
            </p:cNvSpPr>
            <p:nvPr/>
          </p:nvSpPr>
          <p:spPr bwMode="auto">
            <a:xfrm>
              <a:off x="5626758" y="2061790"/>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53" name="Text Box 286"/>
            <p:cNvSpPr txBox="1">
              <a:spLocks noChangeArrowheads="1"/>
            </p:cNvSpPr>
            <p:nvPr/>
          </p:nvSpPr>
          <p:spPr bwMode="auto">
            <a:xfrm>
              <a:off x="5883922" y="3200025"/>
              <a:ext cx="457200" cy="381000"/>
            </a:xfrm>
            <a:prstGeom prst="rect">
              <a:avLst/>
            </a:prstGeom>
            <a:noFill/>
            <a:ln w="9525">
              <a:noFill/>
              <a:miter lim="800000"/>
              <a:headEnd/>
              <a:tailEnd/>
            </a:ln>
          </p:spPr>
          <p:txBody>
            <a:bodyPr/>
            <a:lstStyle/>
            <a:p>
              <a:pPr algn="ctr"/>
              <a:r>
                <a:rPr lang="fr-FR" sz="1400" i="1" u="sng"/>
                <a:t>I</a:t>
              </a:r>
              <a:r>
                <a:rPr lang="fr-FR" sz="1400" i="1" baseline="-25000"/>
                <a:t>10a</a:t>
              </a:r>
              <a:endParaRPr lang="fr-FR" sz="1400"/>
            </a:p>
          </p:txBody>
        </p:sp>
        <p:sp>
          <p:nvSpPr>
            <p:cNvPr id="54" name="Text Box 288"/>
            <p:cNvSpPr txBox="1">
              <a:spLocks noChangeArrowheads="1"/>
            </p:cNvSpPr>
            <p:nvPr/>
          </p:nvSpPr>
          <p:spPr bwMode="auto">
            <a:xfrm>
              <a:off x="5325123" y="2276104"/>
              <a:ext cx="515950" cy="328618"/>
            </a:xfrm>
            <a:prstGeom prst="rect">
              <a:avLst/>
            </a:prstGeom>
            <a:noFill/>
            <a:ln w="9525">
              <a:noFill/>
              <a:miter lim="800000"/>
              <a:headEnd/>
              <a:tailEnd/>
            </a:ln>
          </p:spPr>
          <p:txBody>
            <a:bodyPr/>
            <a:lstStyle/>
            <a:p>
              <a:r>
                <a:rPr lang="fr-FR" sz="1400" i="1" u="sng" dirty="0"/>
                <a:t>I</a:t>
              </a:r>
              <a:r>
                <a:rPr lang="fr-FR" sz="1400" i="1" baseline="-25000" dirty="0"/>
                <a:t>10</a:t>
              </a:r>
              <a:endParaRPr lang="fr-FR" sz="1400" dirty="0"/>
            </a:p>
          </p:txBody>
        </p:sp>
        <p:sp>
          <p:nvSpPr>
            <p:cNvPr id="56" name="Line 249"/>
            <p:cNvSpPr>
              <a:spLocks noChangeShapeType="1"/>
            </p:cNvSpPr>
            <p:nvPr/>
          </p:nvSpPr>
          <p:spPr bwMode="auto">
            <a:xfrm flipH="1" flipV="1">
              <a:off x="5211718" y="2451525"/>
              <a:ext cx="571500" cy="914399"/>
            </a:xfrm>
            <a:prstGeom prst="line">
              <a:avLst/>
            </a:prstGeom>
            <a:noFill/>
            <a:ln w="9525">
              <a:solidFill>
                <a:srgbClr val="000000"/>
              </a:solidFill>
              <a:prstDash val="dash"/>
              <a:round/>
              <a:headEnd/>
              <a:tailEnd/>
            </a:ln>
          </p:spPr>
          <p:txBody>
            <a:bodyPr/>
            <a:lstStyle/>
            <a:p>
              <a:endParaRPr lang="fr-FR"/>
            </a:p>
          </p:txBody>
        </p:sp>
        <p:sp>
          <p:nvSpPr>
            <p:cNvPr id="57" name="Line 250"/>
            <p:cNvSpPr>
              <a:spLocks noChangeShapeType="1"/>
            </p:cNvSpPr>
            <p:nvPr/>
          </p:nvSpPr>
          <p:spPr bwMode="auto">
            <a:xfrm flipH="1">
              <a:off x="5224418" y="2235625"/>
              <a:ext cx="342900" cy="228600"/>
            </a:xfrm>
            <a:prstGeom prst="line">
              <a:avLst/>
            </a:prstGeom>
            <a:noFill/>
            <a:ln w="9525">
              <a:solidFill>
                <a:srgbClr val="000000"/>
              </a:solidFill>
              <a:prstDash val="dash"/>
              <a:round/>
              <a:headEnd/>
              <a:tailEnd/>
            </a:ln>
          </p:spPr>
          <p:txBody>
            <a:bodyPr/>
            <a:lstStyle/>
            <a:p>
              <a:endParaRPr lang="fr-FR"/>
            </a:p>
          </p:txBody>
        </p:sp>
        <p:sp>
          <p:nvSpPr>
            <p:cNvPr id="58" name="Line 246"/>
            <p:cNvSpPr>
              <a:spLocks noChangeShapeType="1"/>
            </p:cNvSpPr>
            <p:nvPr/>
          </p:nvSpPr>
          <p:spPr bwMode="auto">
            <a:xfrm flipH="1">
              <a:off x="5765545" y="3136150"/>
              <a:ext cx="342900" cy="228600"/>
            </a:xfrm>
            <a:prstGeom prst="line">
              <a:avLst/>
            </a:prstGeom>
            <a:noFill/>
            <a:ln w="9525">
              <a:solidFill>
                <a:srgbClr val="000000"/>
              </a:solidFill>
              <a:round/>
              <a:headEnd/>
              <a:tailEnd type="triangle" w="med" len="med"/>
            </a:ln>
          </p:spPr>
          <p:txBody>
            <a:bodyPr/>
            <a:lstStyle/>
            <a:p>
              <a:endParaRPr lang="fr-FR"/>
            </a:p>
          </p:txBody>
        </p:sp>
      </p:grpSp>
      <p:grpSp>
        <p:nvGrpSpPr>
          <p:cNvPr id="7" name="Groupe 6"/>
          <p:cNvGrpSpPr/>
          <p:nvPr/>
        </p:nvGrpSpPr>
        <p:grpSpPr>
          <a:xfrm>
            <a:off x="3605424" y="3424103"/>
            <a:ext cx="2402570" cy="1653322"/>
            <a:chOff x="4789826" y="1969431"/>
            <a:chExt cx="2402570" cy="1653322"/>
          </a:xfrm>
        </p:grpSpPr>
        <p:sp>
          <p:nvSpPr>
            <p:cNvPr id="31" name="Text Box 259"/>
            <p:cNvSpPr txBox="1">
              <a:spLocks noChangeArrowheads="1"/>
            </p:cNvSpPr>
            <p:nvPr/>
          </p:nvSpPr>
          <p:spPr bwMode="auto">
            <a:xfrm>
              <a:off x="4789826" y="1969431"/>
              <a:ext cx="342900" cy="285750"/>
            </a:xfrm>
            <a:prstGeom prst="rect">
              <a:avLst/>
            </a:prstGeom>
            <a:noFill/>
            <a:ln w="9525">
              <a:noFill/>
              <a:miter lim="800000"/>
              <a:headEnd/>
              <a:tailEnd/>
            </a:ln>
          </p:spPr>
          <p:txBody>
            <a:bodyPr/>
            <a:lstStyle/>
            <a:p>
              <a:r>
                <a:rPr lang="fr-FR" sz="1400" i="1" u="sng" dirty="0"/>
                <a:t>I</a:t>
              </a:r>
              <a:r>
                <a:rPr lang="fr-FR" sz="1400" i="1" u="sng" baseline="-25000" dirty="0"/>
                <a:t>1</a:t>
              </a:r>
              <a:endParaRPr lang="fr-FR" sz="1400" u="sng" dirty="0"/>
            </a:p>
          </p:txBody>
        </p:sp>
        <p:grpSp>
          <p:nvGrpSpPr>
            <p:cNvPr id="6" name="Groupe 5"/>
            <p:cNvGrpSpPr/>
            <p:nvPr/>
          </p:nvGrpSpPr>
          <p:grpSpPr>
            <a:xfrm>
              <a:off x="4906397" y="2365454"/>
              <a:ext cx="2285999" cy="1257299"/>
              <a:chOff x="4906397" y="2365454"/>
              <a:chExt cx="2285999" cy="1257299"/>
            </a:xfrm>
          </p:grpSpPr>
          <p:sp>
            <p:nvSpPr>
              <p:cNvPr id="35" name="Line 253"/>
              <p:cNvSpPr>
                <a:spLocks noChangeShapeType="1"/>
              </p:cNvSpPr>
              <p:nvPr/>
            </p:nvSpPr>
            <p:spPr bwMode="auto">
              <a:xfrm flipH="1" flipV="1">
                <a:off x="4936560" y="2376566"/>
                <a:ext cx="1371599" cy="571500"/>
              </a:xfrm>
              <a:prstGeom prst="line">
                <a:avLst/>
              </a:prstGeom>
              <a:noFill/>
              <a:ln w="9525">
                <a:solidFill>
                  <a:srgbClr val="000000"/>
                </a:solidFill>
                <a:prstDash val="dash"/>
                <a:round/>
                <a:headEnd/>
                <a:tailEnd/>
              </a:ln>
            </p:spPr>
            <p:txBody>
              <a:bodyPr/>
              <a:lstStyle/>
              <a:p>
                <a:endParaRPr lang="fr-FR"/>
              </a:p>
            </p:txBody>
          </p:sp>
          <p:sp>
            <p:nvSpPr>
              <p:cNvPr id="36" name="Line 254"/>
              <p:cNvSpPr>
                <a:spLocks noChangeShapeType="1"/>
              </p:cNvSpPr>
              <p:nvPr/>
            </p:nvSpPr>
            <p:spPr bwMode="auto">
              <a:xfrm flipH="1" flipV="1">
                <a:off x="4936560" y="2400379"/>
                <a:ext cx="800100" cy="571500"/>
              </a:xfrm>
              <a:prstGeom prst="line">
                <a:avLst/>
              </a:prstGeom>
              <a:noFill/>
              <a:ln w="9525">
                <a:solidFill>
                  <a:srgbClr val="000000"/>
                </a:solidFill>
                <a:prstDash val="dash"/>
                <a:round/>
                <a:headEnd/>
                <a:tailEnd/>
              </a:ln>
            </p:spPr>
            <p:txBody>
              <a:bodyPr/>
              <a:lstStyle/>
              <a:p>
                <a:endParaRPr lang="fr-FR"/>
              </a:p>
            </p:txBody>
          </p:sp>
          <p:sp>
            <p:nvSpPr>
              <p:cNvPr id="37" name="Line 255"/>
              <p:cNvSpPr>
                <a:spLocks noChangeShapeType="1"/>
              </p:cNvSpPr>
              <p:nvPr/>
            </p:nvSpPr>
            <p:spPr bwMode="auto">
              <a:xfrm flipH="1" flipV="1">
                <a:off x="4906397" y="2365454"/>
                <a:ext cx="2285999" cy="1257299"/>
              </a:xfrm>
              <a:prstGeom prst="line">
                <a:avLst/>
              </a:prstGeom>
              <a:noFill/>
              <a:ln w="9525">
                <a:solidFill>
                  <a:srgbClr val="000000"/>
                </a:solidFill>
                <a:round/>
                <a:headEnd/>
                <a:tailEnd type="triangle" w="med" len="med"/>
              </a:ln>
            </p:spPr>
            <p:txBody>
              <a:bodyPr/>
              <a:lstStyle/>
              <a:p>
                <a:endParaRPr lang="fr-FR"/>
              </a:p>
            </p:txBody>
          </p:sp>
        </p:grpSp>
      </p:grpSp>
    </p:spTree>
    <p:extLst>
      <p:ext uri="{BB962C8B-B14F-4D97-AF65-F5344CB8AC3E}">
        <p14:creationId xmlns:p14="http://schemas.microsoft.com/office/powerpoint/2010/main" val="1677248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572">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72">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721048" y="1469748"/>
            <a:ext cx="4143375" cy="1836400"/>
          </a:xfrm>
          <a:prstGeom prst="rect">
            <a:avLst/>
          </a:prstGeom>
          <a:noFill/>
          <a:ln w="9525">
            <a:noFill/>
            <a:miter lim="800000"/>
            <a:headEnd/>
            <a:tailEnd/>
          </a:ln>
        </p:spPr>
        <p:txBody>
          <a:bodyPr>
            <a:spAutoFit/>
          </a:bodyPr>
          <a:lstStyle/>
          <a:p>
            <a:pPr algn="just"/>
            <a:r>
              <a:rPr lang="fr-FR" sz="1700" b="1" dirty="0"/>
              <a:t>Diagramme vectoriel</a:t>
            </a:r>
          </a:p>
          <a:p>
            <a:pPr algn="just"/>
            <a:endParaRPr lang="fr-FR" sz="1700" b="1" dirty="0"/>
          </a:p>
          <a:p>
            <a:pPr algn="just"/>
            <a:r>
              <a:rPr lang="it-IT" sz="1700" baseline="-25000" dirty="0"/>
              <a:t>  </a:t>
            </a:r>
          </a:p>
          <a:p>
            <a:pPr algn="just"/>
            <a:r>
              <a:rPr lang="it-IT" sz="1700" baseline="-25000" dirty="0"/>
              <a:t>                          </a:t>
            </a:r>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a:t>
            </a:r>
            <a:r>
              <a:rPr lang="it-IT" sz="1700" u="sng" dirty="0"/>
              <a:t>I</a:t>
            </a:r>
            <a:r>
              <a:rPr lang="it-IT" sz="1700" baseline="-25000" dirty="0"/>
              <a:t>1</a:t>
            </a:r>
            <a:r>
              <a:rPr lang="it-IT" sz="1700" dirty="0"/>
              <a:t> + j ℓ</a:t>
            </a:r>
            <a:r>
              <a:rPr lang="it-IT" sz="1700" baseline="-25000" dirty="0"/>
              <a:t>1</a:t>
            </a:r>
            <a:r>
              <a:rPr lang="el-GR" sz="1700" dirty="0"/>
              <a:t>ω</a:t>
            </a:r>
            <a:r>
              <a:rPr lang="it-IT" sz="1700" dirty="0"/>
              <a:t> </a:t>
            </a:r>
            <a:r>
              <a:rPr lang="it-IT" sz="1700" u="sng" dirty="0"/>
              <a:t>I</a:t>
            </a:r>
            <a:r>
              <a:rPr lang="it-IT" sz="1700" baseline="-25000" dirty="0"/>
              <a:t>1</a:t>
            </a:r>
            <a:endParaRPr lang="fr-FR" sz="1700" dirty="0"/>
          </a:p>
          <a:p>
            <a:pPr algn="just"/>
            <a:endParaRPr lang="fr-FR" sz="1700" dirty="0"/>
          </a:p>
          <a:p>
            <a:pPr algn="just"/>
            <a:r>
              <a:rPr lang="de-DE" sz="1700" dirty="0"/>
              <a:t>	</a:t>
            </a:r>
            <a:endParaRPr lang="fr-FR" sz="1700" dirty="0"/>
          </a:p>
          <a:p>
            <a:pPr algn="just"/>
            <a:endParaRPr lang="fr-FR" sz="1700" b="1" dirty="0"/>
          </a:p>
        </p:txBody>
      </p:sp>
      <p:grpSp>
        <p:nvGrpSpPr>
          <p:cNvPr id="2" name="Groupe 72"/>
          <p:cNvGrpSpPr>
            <a:grpSpLocks/>
          </p:cNvGrpSpPr>
          <p:nvPr/>
        </p:nvGrpSpPr>
        <p:grpSpPr bwMode="auto">
          <a:xfrm>
            <a:off x="3347864" y="2690812"/>
            <a:ext cx="4929187" cy="3848100"/>
            <a:chOff x="4214810" y="1928802"/>
            <a:chExt cx="4929190" cy="3848102"/>
          </a:xfrm>
        </p:grpSpPr>
        <p:sp>
          <p:nvSpPr>
            <p:cNvPr id="21526" name="Line 244"/>
            <p:cNvSpPr>
              <a:spLocks noChangeShapeType="1"/>
            </p:cNvSpPr>
            <p:nvPr/>
          </p:nvSpPr>
          <p:spPr bwMode="auto">
            <a:xfrm>
              <a:off x="6713538" y="3490904"/>
              <a:ext cx="1028700" cy="0"/>
            </a:xfrm>
            <a:prstGeom prst="line">
              <a:avLst/>
            </a:prstGeom>
            <a:noFill/>
            <a:ln w="9525">
              <a:solidFill>
                <a:srgbClr val="000000"/>
              </a:solidFill>
              <a:round/>
              <a:headEnd/>
              <a:tailEnd type="stealth" w="med" len="med"/>
            </a:ln>
          </p:spPr>
          <p:txBody>
            <a:bodyPr/>
            <a:lstStyle/>
            <a:p>
              <a:endParaRPr lang="fr-FR"/>
            </a:p>
          </p:txBody>
        </p:sp>
        <p:sp>
          <p:nvSpPr>
            <p:cNvPr id="21527" name="Line 245"/>
            <p:cNvSpPr>
              <a:spLocks noChangeShapeType="1"/>
            </p:cNvSpPr>
            <p:nvPr/>
          </p:nvSpPr>
          <p:spPr bwMode="auto">
            <a:xfrm flipV="1">
              <a:off x="6713538" y="2462204"/>
              <a:ext cx="1828800" cy="1028700"/>
            </a:xfrm>
            <a:prstGeom prst="line">
              <a:avLst/>
            </a:prstGeom>
            <a:noFill/>
            <a:ln w="9525">
              <a:solidFill>
                <a:srgbClr val="000000"/>
              </a:solidFill>
              <a:round/>
              <a:headEnd/>
              <a:tailEnd type="stealth" w="med" len="med"/>
            </a:ln>
          </p:spPr>
          <p:txBody>
            <a:bodyPr/>
            <a:lstStyle/>
            <a:p>
              <a:endParaRPr lang="fr-FR"/>
            </a:p>
          </p:txBody>
        </p:sp>
        <p:sp>
          <p:nvSpPr>
            <p:cNvPr id="21528" name="Line 246"/>
            <p:cNvSpPr>
              <a:spLocks noChangeShapeType="1"/>
            </p:cNvSpPr>
            <p:nvPr/>
          </p:nvSpPr>
          <p:spPr bwMode="auto">
            <a:xfrm flipH="1">
              <a:off x="6370638" y="3490904"/>
              <a:ext cx="342900" cy="228600"/>
            </a:xfrm>
            <a:prstGeom prst="line">
              <a:avLst/>
            </a:prstGeom>
            <a:noFill/>
            <a:ln w="9525">
              <a:solidFill>
                <a:srgbClr val="000000"/>
              </a:solidFill>
              <a:round/>
              <a:headEnd/>
              <a:tailEnd type="triangle" w="med" len="med"/>
            </a:ln>
          </p:spPr>
          <p:txBody>
            <a:bodyPr/>
            <a:lstStyle/>
            <a:p>
              <a:endParaRPr lang="fr-FR"/>
            </a:p>
          </p:txBody>
        </p:sp>
        <p:sp>
          <p:nvSpPr>
            <p:cNvPr id="21529" name="Line 247"/>
            <p:cNvSpPr>
              <a:spLocks noChangeShapeType="1"/>
            </p:cNvSpPr>
            <p:nvPr/>
          </p:nvSpPr>
          <p:spPr bwMode="auto">
            <a:xfrm flipH="1">
              <a:off x="5913438" y="3490904"/>
              <a:ext cx="800100" cy="571500"/>
            </a:xfrm>
            <a:prstGeom prst="line">
              <a:avLst/>
            </a:prstGeom>
            <a:noFill/>
            <a:ln w="9525">
              <a:solidFill>
                <a:srgbClr val="000000"/>
              </a:solidFill>
              <a:round/>
              <a:headEnd/>
              <a:tailEnd type="triangle" w="med" len="med"/>
            </a:ln>
          </p:spPr>
          <p:txBody>
            <a:bodyPr/>
            <a:lstStyle/>
            <a:p>
              <a:endParaRPr lang="fr-FR"/>
            </a:p>
          </p:txBody>
        </p:sp>
        <p:sp>
          <p:nvSpPr>
            <p:cNvPr id="21530" name="Line 248"/>
            <p:cNvSpPr>
              <a:spLocks noChangeShapeType="1"/>
            </p:cNvSpPr>
            <p:nvPr/>
          </p:nvSpPr>
          <p:spPr bwMode="auto">
            <a:xfrm flipH="1" flipV="1">
              <a:off x="6142038" y="2576504"/>
              <a:ext cx="571500" cy="914400"/>
            </a:xfrm>
            <a:prstGeom prst="line">
              <a:avLst/>
            </a:prstGeom>
            <a:noFill/>
            <a:ln w="9525">
              <a:solidFill>
                <a:srgbClr val="000000"/>
              </a:solidFill>
              <a:round/>
              <a:headEnd/>
              <a:tailEnd type="triangle" w="med" len="med"/>
            </a:ln>
          </p:spPr>
          <p:txBody>
            <a:bodyPr/>
            <a:lstStyle/>
            <a:p>
              <a:endParaRPr lang="fr-FR"/>
            </a:p>
          </p:txBody>
        </p:sp>
        <p:sp>
          <p:nvSpPr>
            <p:cNvPr id="21531" name="Line 249"/>
            <p:cNvSpPr>
              <a:spLocks noChangeShapeType="1"/>
            </p:cNvSpPr>
            <p:nvPr/>
          </p:nvSpPr>
          <p:spPr bwMode="auto">
            <a:xfrm flipH="1" flipV="1">
              <a:off x="5799138" y="2805104"/>
              <a:ext cx="571500" cy="914400"/>
            </a:xfrm>
            <a:prstGeom prst="line">
              <a:avLst/>
            </a:prstGeom>
            <a:noFill/>
            <a:ln w="9525">
              <a:solidFill>
                <a:srgbClr val="000000"/>
              </a:solidFill>
              <a:prstDash val="dash"/>
              <a:round/>
              <a:headEnd/>
              <a:tailEnd/>
            </a:ln>
          </p:spPr>
          <p:txBody>
            <a:bodyPr/>
            <a:lstStyle/>
            <a:p>
              <a:endParaRPr lang="fr-FR"/>
            </a:p>
          </p:txBody>
        </p:sp>
        <p:sp>
          <p:nvSpPr>
            <p:cNvPr id="21532" name="Line 250"/>
            <p:cNvSpPr>
              <a:spLocks noChangeShapeType="1"/>
            </p:cNvSpPr>
            <p:nvPr/>
          </p:nvSpPr>
          <p:spPr bwMode="auto">
            <a:xfrm flipH="1">
              <a:off x="5811838" y="2589204"/>
              <a:ext cx="342900" cy="228600"/>
            </a:xfrm>
            <a:prstGeom prst="line">
              <a:avLst/>
            </a:prstGeom>
            <a:noFill/>
            <a:ln w="9525">
              <a:solidFill>
                <a:srgbClr val="000000"/>
              </a:solidFill>
              <a:prstDash val="dash"/>
              <a:round/>
              <a:headEnd/>
              <a:tailEnd/>
            </a:ln>
          </p:spPr>
          <p:txBody>
            <a:bodyPr/>
            <a:lstStyle/>
            <a:p>
              <a:endParaRPr lang="fr-FR"/>
            </a:p>
          </p:txBody>
        </p:sp>
        <p:sp>
          <p:nvSpPr>
            <p:cNvPr id="21533" name="Line 251"/>
            <p:cNvSpPr>
              <a:spLocks noChangeShapeType="1"/>
            </p:cNvSpPr>
            <p:nvPr/>
          </p:nvSpPr>
          <p:spPr bwMode="auto">
            <a:xfrm flipH="1" flipV="1">
              <a:off x="5799138" y="2805104"/>
              <a:ext cx="914400" cy="685800"/>
            </a:xfrm>
            <a:prstGeom prst="line">
              <a:avLst/>
            </a:prstGeom>
            <a:noFill/>
            <a:ln w="9525">
              <a:solidFill>
                <a:srgbClr val="000000"/>
              </a:solidFill>
              <a:round/>
              <a:headEnd/>
              <a:tailEnd type="triangle" w="med" len="med"/>
            </a:ln>
          </p:spPr>
          <p:txBody>
            <a:bodyPr/>
            <a:lstStyle/>
            <a:p>
              <a:endParaRPr lang="fr-FR"/>
            </a:p>
          </p:txBody>
        </p:sp>
        <p:sp>
          <p:nvSpPr>
            <p:cNvPr id="21534" name="Line 252"/>
            <p:cNvSpPr>
              <a:spLocks noChangeShapeType="1"/>
            </p:cNvSpPr>
            <p:nvPr/>
          </p:nvSpPr>
          <p:spPr bwMode="auto">
            <a:xfrm rot="-89973">
              <a:off x="5191125" y="2763829"/>
              <a:ext cx="2438400" cy="1181100"/>
            </a:xfrm>
            <a:prstGeom prst="line">
              <a:avLst/>
            </a:prstGeom>
            <a:noFill/>
            <a:ln w="9525">
              <a:solidFill>
                <a:srgbClr val="000000"/>
              </a:solidFill>
              <a:round/>
              <a:headEnd type="stealth" w="med" len="med"/>
              <a:tailEnd type="stealth" w="med" len="med"/>
            </a:ln>
          </p:spPr>
          <p:txBody>
            <a:bodyPr/>
            <a:lstStyle/>
            <a:p>
              <a:endParaRPr lang="fr-FR"/>
            </a:p>
          </p:txBody>
        </p:sp>
        <p:sp>
          <p:nvSpPr>
            <p:cNvPr id="21535" name="Line 253"/>
            <p:cNvSpPr>
              <a:spLocks noChangeShapeType="1"/>
            </p:cNvSpPr>
            <p:nvPr/>
          </p:nvSpPr>
          <p:spPr bwMode="auto">
            <a:xfrm flipH="1" flipV="1">
              <a:off x="4427538" y="2225666"/>
              <a:ext cx="1371600" cy="571500"/>
            </a:xfrm>
            <a:prstGeom prst="line">
              <a:avLst/>
            </a:prstGeom>
            <a:noFill/>
            <a:ln w="9525">
              <a:solidFill>
                <a:srgbClr val="000000"/>
              </a:solidFill>
              <a:prstDash val="dash"/>
              <a:round/>
              <a:headEnd/>
              <a:tailEnd/>
            </a:ln>
          </p:spPr>
          <p:txBody>
            <a:bodyPr/>
            <a:lstStyle/>
            <a:p>
              <a:endParaRPr lang="fr-FR"/>
            </a:p>
          </p:txBody>
        </p:sp>
        <p:sp>
          <p:nvSpPr>
            <p:cNvPr id="21536" name="Line 254"/>
            <p:cNvSpPr>
              <a:spLocks noChangeShapeType="1"/>
            </p:cNvSpPr>
            <p:nvPr/>
          </p:nvSpPr>
          <p:spPr bwMode="auto">
            <a:xfrm flipH="1" flipV="1">
              <a:off x="4427538" y="2249479"/>
              <a:ext cx="800100" cy="571500"/>
            </a:xfrm>
            <a:prstGeom prst="line">
              <a:avLst/>
            </a:prstGeom>
            <a:noFill/>
            <a:ln w="9525">
              <a:solidFill>
                <a:srgbClr val="000000"/>
              </a:solidFill>
              <a:prstDash val="dash"/>
              <a:round/>
              <a:headEnd/>
              <a:tailEnd/>
            </a:ln>
          </p:spPr>
          <p:txBody>
            <a:bodyPr/>
            <a:lstStyle/>
            <a:p>
              <a:endParaRPr lang="fr-FR"/>
            </a:p>
          </p:txBody>
        </p:sp>
        <p:sp>
          <p:nvSpPr>
            <p:cNvPr id="21537" name="Line 255"/>
            <p:cNvSpPr>
              <a:spLocks noChangeShapeType="1"/>
            </p:cNvSpPr>
            <p:nvPr/>
          </p:nvSpPr>
          <p:spPr bwMode="auto">
            <a:xfrm flipH="1" flipV="1">
              <a:off x="4397375" y="2214554"/>
              <a:ext cx="2286000" cy="1257300"/>
            </a:xfrm>
            <a:prstGeom prst="line">
              <a:avLst/>
            </a:prstGeom>
            <a:noFill/>
            <a:ln w="9525">
              <a:solidFill>
                <a:srgbClr val="000000"/>
              </a:solidFill>
              <a:round/>
              <a:headEnd/>
              <a:tailEnd type="triangle" w="med" len="med"/>
            </a:ln>
          </p:spPr>
          <p:txBody>
            <a:bodyPr/>
            <a:lstStyle/>
            <a:p>
              <a:endParaRPr lang="fr-FR"/>
            </a:p>
          </p:txBody>
        </p:sp>
        <p:sp>
          <p:nvSpPr>
            <p:cNvPr id="21538" name="Line 256"/>
            <p:cNvSpPr>
              <a:spLocks noChangeShapeType="1"/>
            </p:cNvSpPr>
            <p:nvPr/>
          </p:nvSpPr>
          <p:spPr bwMode="auto">
            <a:xfrm rot="-1701259" flipH="1" flipV="1">
              <a:off x="5291138" y="3643304"/>
              <a:ext cx="571500" cy="571500"/>
            </a:xfrm>
            <a:prstGeom prst="line">
              <a:avLst/>
            </a:prstGeom>
            <a:noFill/>
            <a:ln w="9525">
              <a:solidFill>
                <a:srgbClr val="000000"/>
              </a:solidFill>
              <a:round/>
              <a:headEnd/>
              <a:tailEnd type="triangle" w="med" len="med"/>
            </a:ln>
          </p:spPr>
          <p:txBody>
            <a:bodyPr/>
            <a:lstStyle/>
            <a:p>
              <a:endParaRPr lang="fr-FR"/>
            </a:p>
          </p:txBody>
        </p:sp>
        <p:sp>
          <p:nvSpPr>
            <p:cNvPr id="21539" name="Line 257"/>
            <p:cNvSpPr>
              <a:spLocks noChangeShapeType="1"/>
            </p:cNvSpPr>
            <p:nvPr/>
          </p:nvSpPr>
          <p:spPr bwMode="auto">
            <a:xfrm flipH="1">
              <a:off x="4427538" y="3490904"/>
              <a:ext cx="2286000" cy="2286000"/>
            </a:xfrm>
            <a:prstGeom prst="line">
              <a:avLst/>
            </a:prstGeom>
            <a:noFill/>
            <a:ln w="9525">
              <a:solidFill>
                <a:srgbClr val="000000"/>
              </a:solidFill>
              <a:round/>
              <a:headEnd/>
              <a:tailEnd type="triangle" w="med" len="med"/>
            </a:ln>
          </p:spPr>
          <p:txBody>
            <a:bodyPr/>
            <a:lstStyle/>
            <a:p>
              <a:endParaRPr lang="fr-FR"/>
            </a:p>
          </p:txBody>
        </p:sp>
        <p:sp>
          <p:nvSpPr>
            <p:cNvPr id="21540" name="Line 258"/>
            <p:cNvSpPr>
              <a:spLocks noChangeShapeType="1"/>
            </p:cNvSpPr>
            <p:nvPr/>
          </p:nvSpPr>
          <p:spPr bwMode="auto">
            <a:xfrm flipH="1">
              <a:off x="4427538" y="3821104"/>
              <a:ext cx="800100" cy="1943100"/>
            </a:xfrm>
            <a:prstGeom prst="line">
              <a:avLst/>
            </a:prstGeom>
            <a:noFill/>
            <a:ln w="9525">
              <a:solidFill>
                <a:srgbClr val="000000"/>
              </a:solidFill>
              <a:round/>
              <a:headEnd/>
              <a:tailEnd/>
            </a:ln>
          </p:spPr>
          <p:txBody>
            <a:bodyPr/>
            <a:lstStyle/>
            <a:p>
              <a:endParaRPr lang="fr-FR"/>
            </a:p>
          </p:txBody>
        </p:sp>
        <p:sp>
          <p:nvSpPr>
            <p:cNvPr id="21541" name="Text Box 259"/>
            <p:cNvSpPr txBox="1">
              <a:spLocks noChangeArrowheads="1"/>
            </p:cNvSpPr>
            <p:nvPr/>
          </p:nvSpPr>
          <p:spPr bwMode="auto">
            <a:xfrm>
              <a:off x="4429124" y="1928802"/>
              <a:ext cx="342900" cy="285750"/>
            </a:xfrm>
            <a:prstGeom prst="rect">
              <a:avLst/>
            </a:prstGeom>
            <a:noFill/>
            <a:ln w="9525">
              <a:noFill/>
              <a:miter lim="800000"/>
              <a:headEnd/>
              <a:tailEnd/>
            </a:ln>
          </p:spPr>
          <p:txBody>
            <a:bodyPr/>
            <a:lstStyle/>
            <a:p>
              <a:r>
                <a:rPr lang="fr-FR" sz="1400" i="1" u="sng"/>
                <a:t>I</a:t>
              </a:r>
              <a:r>
                <a:rPr lang="fr-FR" sz="1400" i="1" u="sng" baseline="-25000"/>
                <a:t>1</a:t>
              </a:r>
              <a:endParaRPr lang="fr-FR" sz="1400" u="sng"/>
            </a:p>
          </p:txBody>
        </p:sp>
        <p:sp>
          <p:nvSpPr>
            <p:cNvPr id="21542" name="Text Box 260"/>
            <p:cNvSpPr txBox="1">
              <a:spLocks noChangeArrowheads="1"/>
            </p:cNvSpPr>
            <p:nvPr/>
          </p:nvSpPr>
          <p:spPr bwMode="auto">
            <a:xfrm>
              <a:off x="6215074" y="2428868"/>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21543" name="Text Box 263"/>
            <p:cNvSpPr txBox="1">
              <a:spLocks noChangeArrowheads="1"/>
            </p:cNvSpPr>
            <p:nvPr/>
          </p:nvSpPr>
          <p:spPr bwMode="auto">
            <a:xfrm>
              <a:off x="4989512" y="2890828"/>
              <a:ext cx="582619" cy="466733"/>
            </a:xfrm>
            <a:prstGeom prst="rect">
              <a:avLst/>
            </a:prstGeom>
            <a:noFill/>
            <a:ln w="9525">
              <a:noFill/>
              <a:miter lim="800000"/>
              <a:headEnd/>
              <a:tailEnd/>
            </a:ln>
          </p:spPr>
          <p:txBody>
            <a:bodyPr/>
            <a:lstStyle/>
            <a:p>
              <a:r>
                <a:rPr lang="fr-FR" sz="1400" i="1" dirty="0"/>
                <a:t>-mI</a:t>
              </a:r>
              <a:r>
                <a:rPr lang="fr-FR" sz="1400" i="1" baseline="-25000" dirty="0"/>
                <a:t>2</a:t>
              </a:r>
              <a:endParaRPr lang="fr-FR" sz="1400" dirty="0"/>
            </a:p>
          </p:txBody>
        </p:sp>
        <p:sp>
          <p:nvSpPr>
            <p:cNvPr id="21544" name="Text Box 265"/>
            <p:cNvSpPr txBox="1">
              <a:spLocks noChangeArrowheads="1"/>
            </p:cNvSpPr>
            <p:nvPr/>
          </p:nvSpPr>
          <p:spPr bwMode="auto">
            <a:xfrm>
              <a:off x="5418138" y="3656004"/>
              <a:ext cx="495300" cy="304800"/>
            </a:xfrm>
            <a:prstGeom prst="rect">
              <a:avLst/>
            </a:prstGeom>
            <a:noFill/>
            <a:ln w="9525">
              <a:noFill/>
              <a:miter lim="800000"/>
              <a:headEnd/>
              <a:tailEnd/>
            </a:ln>
          </p:spPr>
          <p:txBody>
            <a:bodyPr/>
            <a:lstStyle/>
            <a:p>
              <a:r>
                <a:rPr lang="fr-FR" sz="1400" i="1"/>
                <a:t>r</a:t>
              </a:r>
              <a:r>
                <a:rPr lang="fr-FR" sz="1400" i="1" baseline="-25000"/>
                <a:t>1</a:t>
              </a:r>
              <a:r>
                <a:rPr lang="fr-FR" sz="1400" i="1" u="sng"/>
                <a:t>I</a:t>
              </a:r>
              <a:r>
                <a:rPr lang="fr-FR" sz="1400" i="1" baseline="-25000"/>
                <a:t>1</a:t>
              </a:r>
              <a:endParaRPr lang="fr-FR" sz="1400"/>
            </a:p>
          </p:txBody>
        </p:sp>
        <p:sp>
          <p:nvSpPr>
            <p:cNvPr id="21545" name="Text Box 267"/>
            <p:cNvSpPr txBox="1">
              <a:spLocks noChangeArrowheads="1"/>
            </p:cNvSpPr>
            <p:nvPr/>
          </p:nvSpPr>
          <p:spPr bwMode="auto">
            <a:xfrm>
              <a:off x="7234238" y="2714620"/>
              <a:ext cx="409596" cy="342900"/>
            </a:xfrm>
            <a:prstGeom prst="rect">
              <a:avLst/>
            </a:prstGeom>
            <a:noFill/>
            <a:ln w="9525">
              <a:noFill/>
              <a:miter lim="800000"/>
              <a:headEnd/>
              <a:tailEnd/>
            </a:ln>
          </p:spPr>
          <p:txBody>
            <a:bodyPr/>
            <a:lstStyle/>
            <a:p>
              <a:r>
                <a:rPr lang="fr-FR" sz="1400" i="1" u="sng"/>
                <a:t>E</a:t>
              </a:r>
              <a:r>
                <a:rPr lang="fr-FR" sz="1400" i="1" baseline="-25000"/>
                <a:t>2</a:t>
              </a:r>
              <a:endParaRPr lang="fr-FR" sz="1400"/>
            </a:p>
          </p:txBody>
        </p:sp>
        <p:sp>
          <p:nvSpPr>
            <p:cNvPr id="21546" name="Text Box 269"/>
            <p:cNvSpPr txBox="1">
              <a:spLocks noChangeArrowheads="1"/>
            </p:cNvSpPr>
            <p:nvPr/>
          </p:nvSpPr>
          <p:spPr bwMode="auto">
            <a:xfrm>
              <a:off x="8313738" y="2919404"/>
              <a:ext cx="830262" cy="457200"/>
            </a:xfrm>
            <a:prstGeom prst="rect">
              <a:avLst/>
            </a:prstGeom>
            <a:noFill/>
            <a:ln w="9525">
              <a:noFill/>
              <a:miter lim="800000"/>
              <a:headEnd/>
              <a:tailEnd/>
            </a:ln>
          </p:spPr>
          <p:txBody>
            <a:bodyPr/>
            <a:lstStyle/>
            <a:p>
              <a:r>
                <a:rPr lang="en-GB" sz="1400" i="1"/>
                <a:t>j </a:t>
              </a:r>
              <a:r>
                <a:rPr lang="it-IT" sz="1400" i="1"/>
                <a:t>ℓ</a:t>
              </a:r>
              <a:r>
                <a:rPr lang="en-GB" sz="1400" i="1" baseline="-25000"/>
                <a:t> 2</a:t>
              </a:r>
              <a:r>
                <a:rPr lang="en-GB" sz="1400" i="1"/>
                <a:t> </a:t>
              </a:r>
              <a:r>
                <a:rPr lang="el-GR" sz="1400" i="1"/>
                <a:t>ω</a:t>
              </a:r>
              <a:r>
                <a:rPr lang="en-GB" sz="1400" i="1"/>
                <a:t> </a:t>
              </a:r>
              <a:r>
                <a:rPr lang="en-GB" sz="1400" i="1" u="sng"/>
                <a:t>I</a:t>
              </a:r>
              <a:r>
                <a:rPr lang="en-GB" sz="1400" i="1" baseline="-25000"/>
                <a:t>2</a:t>
              </a:r>
              <a:endParaRPr lang="fr-FR" sz="1400"/>
            </a:p>
          </p:txBody>
        </p:sp>
        <p:sp>
          <p:nvSpPr>
            <p:cNvPr id="21547" name="Text Box 271"/>
            <p:cNvSpPr txBox="1">
              <a:spLocks noChangeArrowheads="1"/>
            </p:cNvSpPr>
            <p:nvPr/>
          </p:nvSpPr>
          <p:spPr bwMode="auto">
            <a:xfrm>
              <a:off x="7300934" y="3863980"/>
              <a:ext cx="342900" cy="2794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1548" name="Arc 272"/>
            <p:cNvSpPr>
              <a:spLocks/>
            </p:cNvSpPr>
            <p:nvPr/>
          </p:nvSpPr>
          <p:spPr bwMode="auto">
            <a:xfrm rot="8399362" flipH="1">
              <a:off x="7043738" y="3516304"/>
              <a:ext cx="114300" cy="114300"/>
            </a:xfrm>
            <a:custGeom>
              <a:avLst/>
              <a:gdLst>
                <a:gd name="T0" fmla="*/ 0 w 21600"/>
                <a:gd name="T1" fmla="*/ 0 h 21600"/>
                <a:gd name="T2" fmla="*/ 89622217 w 21600"/>
                <a:gd name="T3" fmla="*/ 89622217 h 21600"/>
                <a:gd name="T4" fmla="*/ 0 w 21600"/>
                <a:gd name="T5" fmla="*/ 896222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1549" name="Line 273"/>
            <p:cNvSpPr>
              <a:spLocks noChangeShapeType="1"/>
            </p:cNvSpPr>
            <p:nvPr/>
          </p:nvSpPr>
          <p:spPr bwMode="auto">
            <a:xfrm>
              <a:off x="7742238" y="3490904"/>
              <a:ext cx="457200" cy="228600"/>
            </a:xfrm>
            <a:prstGeom prst="line">
              <a:avLst/>
            </a:prstGeom>
            <a:noFill/>
            <a:ln w="9525">
              <a:solidFill>
                <a:srgbClr val="000000"/>
              </a:solidFill>
              <a:round/>
              <a:headEnd/>
              <a:tailEnd type="triangle" w="med" len="med"/>
            </a:ln>
          </p:spPr>
          <p:txBody>
            <a:bodyPr/>
            <a:lstStyle/>
            <a:p>
              <a:endParaRPr lang="fr-FR"/>
            </a:p>
          </p:txBody>
        </p:sp>
        <p:sp>
          <p:nvSpPr>
            <p:cNvPr id="21550" name="Line 274"/>
            <p:cNvSpPr>
              <a:spLocks noChangeShapeType="1"/>
            </p:cNvSpPr>
            <p:nvPr/>
          </p:nvSpPr>
          <p:spPr bwMode="auto">
            <a:xfrm flipV="1">
              <a:off x="8199438" y="2462204"/>
              <a:ext cx="342900" cy="1257300"/>
            </a:xfrm>
            <a:prstGeom prst="line">
              <a:avLst/>
            </a:prstGeom>
            <a:noFill/>
            <a:ln w="9525">
              <a:solidFill>
                <a:srgbClr val="000000"/>
              </a:solidFill>
              <a:round/>
              <a:headEnd/>
              <a:tailEnd type="triangle" w="med" len="med"/>
            </a:ln>
          </p:spPr>
          <p:txBody>
            <a:bodyPr/>
            <a:lstStyle/>
            <a:p>
              <a:endParaRPr lang="fr-FR"/>
            </a:p>
          </p:txBody>
        </p:sp>
        <p:sp>
          <p:nvSpPr>
            <p:cNvPr id="21551" name="Text Box 275"/>
            <p:cNvSpPr txBox="1">
              <a:spLocks noChangeArrowheads="1"/>
            </p:cNvSpPr>
            <p:nvPr/>
          </p:nvSpPr>
          <p:spPr bwMode="auto">
            <a:xfrm>
              <a:off x="7259638" y="3214686"/>
              <a:ext cx="457200" cy="342900"/>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1552" name="Text Box 276"/>
            <p:cNvSpPr txBox="1">
              <a:spLocks noChangeArrowheads="1"/>
            </p:cNvSpPr>
            <p:nvPr/>
          </p:nvSpPr>
          <p:spPr bwMode="auto">
            <a:xfrm>
              <a:off x="7640638" y="3541704"/>
              <a:ext cx="646138" cy="342900"/>
            </a:xfrm>
            <a:prstGeom prst="rect">
              <a:avLst/>
            </a:prstGeom>
            <a:noFill/>
            <a:ln w="9525">
              <a:noFill/>
              <a:miter lim="800000"/>
              <a:headEnd/>
              <a:tailEnd/>
            </a:ln>
          </p:spPr>
          <p:txBody>
            <a:bodyPr/>
            <a:lstStyle/>
            <a:p>
              <a:r>
                <a:rPr lang="fr-FR" sz="1400" i="1"/>
                <a:t>r</a:t>
              </a:r>
              <a:r>
                <a:rPr lang="fr-FR" sz="1400" i="1" baseline="-25000"/>
                <a:t>2 </a:t>
              </a:r>
              <a:r>
                <a:rPr lang="fr-FR" sz="1400" i="1" u="sng"/>
                <a:t>I</a:t>
              </a:r>
              <a:r>
                <a:rPr lang="fr-FR" sz="1400" i="1" baseline="-25000"/>
                <a:t>2</a:t>
              </a:r>
              <a:endParaRPr lang="fr-FR" sz="1400"/>
            </a:p>
          </p:txBody>
        </p:sp>
        <p:sp>
          <p:nvSpPr>
            <p:cNvPr id="21553" name="Text Box 279"/>
            <p:cNvSpPr txBox="1">
              <a:spLocks noChangeArrowheads="1"/>
            </p:cNvSpPr>
            <p:nvPr/>
          </p:nvSpPr>
          <p:spPr bwMode="auto">
            <a:xfrm>
              <a:off x="5976580" y="3604846"/>
              <a:ext cx="342900" cy="228600"/>
            </a:xfrm>
            <a:prstGeom prst="rect">
              <a:avLst/>
            </a:prstGeom>
            <a:noFill/>
            <a:ln w="9525">
              <a:noFill/>
              <a:miter lim="800000"/>
              <a:headEnd/>
              <a:tailEnd/>
            </a:ln>
          </p:spPr>
          <p:txBody>
            <a:bodyPr/>
            <a:lstStyle/>
            <a:p>
              <a:r>
                <a:rPr lang="fr-FR" sz="1200" i="1" u="sng"/>
                <a:t>E</a:t>
              </a:r>
              <a:r>
                <a:rPr lang="fr-FR" sz="1200" i="1" baseline="-25000"/>
                <a:t>1</a:t>
              </a:r>
              <a:endParaRPr lang="fr-FR"/>
            </a:p>
          </p:txBody>
        </p:sp>
        <p:sp>
          <p:nvSpPr>
            <p:cNvPr id="21554" name="Text Box 282"/>
            <p:cNvSpPr txBox="1">
              <a:spLocks noChangeArrowheads="1"/>
            </p:cNvSpPr>
            <p:nvPr/>
          </p:nvSpPr>
          <p:spPr bwMode="auto">
            <a:xfrm>
              <a:off x="5214938" y="4849804"/>
              <a:ext cx="469900" cy="241300"/>
            </a:xfrm>
            <a:prstGeom prst="rect">
              <a:avLst/>
            </a:prstGeom>
            <a:noFill/>
            <a:ln w="9525">
              <a:noFill/>
              <a:miter lim="800000"/>
              <a:headEnd/>
              <a:tailEnd/>
            </a:ln>
          </p:spPr>
          <p:txBody>
            <a:bodyPr/>
            <a:lstStyle/>
            <a:p>
              <a:r>
                <a:rPr lang="fr-FR" sz="1400" i="1" u="sng"/>
                <a:t>U</a:t>
              </a:r>
              <a:r>
                <a:rPr lang="fr-FR" sz="1400" i="1" baseline="-25000"/>
                <a:t>1</a:t>
              </a:r>
              <a:endParaRPr lang="fr-FR" sz="1400"/>
            </a:p>
          </p:txBody>
        </p:sp>
        <p:sp>
          <p:nvSpPr>
            <p:cNvPr id="21555" name="Text Box 284"/>
            <p:cNvSpPr txBox="1">
              <a:spLocks noChangeArrowheads="1"/>
            </p:cNvSpPr>
            <p:nvPr/>
          </p:nvSpPr>
          <p:spPr bwMode="auto">
            <a:xfrm>
              <a:off x="4214810" y="4252904"/>
              <a:ext cx="793753" cy="323850"/>
            </a:xfrm>
            <a:prstGeom prst="rect">
              <a:avLst/>
            </a:prstGeom>
            <a:noFill/>
            <a:ln w="9525">
              <a:noFill/>
              <a:miter lim="800000"/>
              <a:headEnd/>
              <a:tailEnd/>
            </a:ln>
          </p:spPr>
          <p:txBody>
            <a:bodyPr/>
            <a:lstStyle/>
            <a:p>
              <a:pPr algn="ctr"/>
              <a:r>
                <a:rPr lang="en-GB" sz="1400" i="1"/>
                <a:t>j </a:t>
              </a:r>
              <a:r>
                <a:rPr lang="it-IT" sz="1400" i="1"/>
                <a:t>ℓ</a:t>
              </a:r>
              <a:r>
                <a:rPr lang="en-GB" sz="1400" i="1" baseline="-25000"/>
                <a:t>1</a:t>
              </a:r>
              <a:r>
                <a:rPr lang="en-GB" sz="1400" i="1"/>
                <a:t> </a:t>
              </a:r>
              <a:r>
                <a:rPr lang="el-GR" sz="1400" i="1"/>
                <a:t>ω</a:t>
              </a:r>
              <a:r>
                <a:rPr lang="en-GB" sz="1400" i="1"/>
                <a:t> </a:t>
              </a:r>
              <a:r>
                <a:rPr lang="en-GB" sz="1400" i="1" u="sng"/>
                <a:t>I</a:t>
              </a:r>
              <a:r>
                <a:rPr lang="en-GB" sz="1400" i="1" baseline="-25000"/>
                <a:t>1</a:t>
              </a:r>
              <a:endParaRPr lang="fr-FR" sz="1400"/>
            </a:p>
          </p:txBody>
        </p:sp>
        <p:sp>
          <p:nvSpPr>
            <p:cNvPr id="21556" name="Text Box 286"/>
            <p:cNvSpPr txBox="1">
              <a:spLocks noChangeArrowheads="1"/>
            </p:cNvSpPr>
            <p:nvPr/>
          </p:nvSpPr>
          <p:spPr bwMode="auto">
            <a:xfrm>
              <a:off x="6472238" y="3567104"/>
              <a:ext cx="457200" cy="381000"/>
            </a:xfrm>
            <a:prstGeom prst="rect">
              <a:avLst/>
            </a:prstGeom>
            <a:noFill/>
            <a:ln w="9525">
              <a:noFill/>
              <a:miter lim="800000"/>
              <a:headEnd/>
              <a:tailEnd/>
            </a:ln>
          </p:spPr>
          <p:txBody>
            <a:bodyPr/>
            <a:lstStyle/>
            <a:p>
              <a:pPr algn="ctr"/>
              <a:r>
                <a:rPr lang="fr-FR" sz="1400" i="1" u="sng"/>
                <a:t>I</a:t>
              </a:r>
              <a:r>
                <a:rPr lang="fr-FR" sz="1400" i="1" baseline="-25000"/>
                <a:t>10a</a:t>
              </a:r>
              <a:endParaRPr lang="fr-FR" sz="1400"/>
            </a:p>
          </p:txBody>
        </p:sp>
        <p:sp>
          <p:nvSpPr>
            <p:cNvPr id="21557" name="Text Box 288"/>
            <p:cNvSpPr txBox="1">
              <a:spLocks noChangeArrowheads="1"/>
            </p:cNvSpPr>
            <p:nvPr/>
          </p:nvSpPr>
          <p:spPr bwMode="auto">
            <a:xfrm>
              <a:off x="5913438" y="2643182"/>
              <a:ext cx="515950" cy="328618"/>
            </a:xfrm>
            <a:prstGeom prst="rect">
              <a:avLst/>
            </a:prstGeom>
            <a:noFill/>
            <a:ln w="9525">
              <a:noFill/>
              <a:miter lim="800000"/>
              <a:headEnd/>
              <a:tailEnd/>
            </a:ln>
          </p:spPr>
          <p:txBody>
            <a:bodyPr/>
            <a:lstStyle/>
            <a:p>
              <a:r>
                <a:rPr lang="fr-FR" sz="1400" i="1" u="sng"/>
                <a:t>I</a:t>
              </a:r>
              <a:r>
                <a:rPr lang="fr-FR" sz="1400" i="1" baseline="-25000"/>
                <a:t>10</a:t>
              </a:r>
              <a:endParaRPr lang="fr-FR" sz="1400"/>
            </a:p>
          </p:txBody>
        </p:sp>
        <p:sp>
          <p:nvSpPr>
            <p:cNvPr id="21558" name="Rectangle 66"/>
            <p:cNvSpPr>
              <a:spLocks noChangeArrowheads="1"/>
            </p:cNvSpPr>
            <p:nvPr/>
          </p:nvSpPr>
          <p:spPr bwMode="auto">
            <a:xfrm>
              <a:off x="7072330" y="3396199"/>
              <a:ext cx="445956" cy="353943"/>
            </a:xfrm>
            <a:prstGeom prst="rect">
              <a:avLst/>
            </a:prstGeom>
            <a:noFill/>
            <a:ln w="9525">
              <a:noFill/>
              <a:miter lim="800000"/>
              <a:headEnd/>
              <a:tailEnd/>
            </a:ln>
          </p:spPr>
          <p:txBody>
            <a:bodyPr wrap="none">
              <a:spAutoFit/>
            </a:bodyPr>
            <a:lstStyle/>
            <a:p>
              <a:r>
                <a:rPr lang="fr-FR" sz="1700"/>
                <a:t>φ</a:t>
              </a:r>
              <a:r>
                <a:rPr lang="it-IT" sz="1700" baseline="-25000"/>
                <a:t>2 </a:t>
              </a:r>
              <a:endParaRPr lang="fr-FR" sz="1700"/>
            </a:p>
          </p:txBody>
        </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29</a:t>
            </a:fld>
            <a:endParaRPr lang="fr-FR"/>
          </a:p>
        </p:txBody>
      </p:sp>
    </p:spTree>
    <p:extLst>
      <p:ext uri="{BB962C8B-B14F-4D97-AF65-F5344CB8AC3E}">
        <p14:creationId xmlns:p14="http://schemas.microsoft.com/office/powerpoint/2010/main" val="569559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72">
                                            <p:txEl>
                                              <p:pRg st="0" end="0"/>
                                            </p:txEl>
                                          </p:spTgt>
                                        </p:tgtEl>
                                        <p:attrNameLst>
                                          <p:attrName>style.visibility</p:attrName>
                                        </p:attrNameLst>
                                      </p:cBhvr>
                                      <p:to>
                                        <p:strVal val="visible"/>
                                      </p:to>
                                    </p:set>
                                    <p:animEffect transition="in" filter="checkerboard(across)">
                                      <p:cBhvr>
                                        <p:cTn id="7" dur="500"/>
                                        <p:tgtEl>
                                          <p:spTgt spid="23572">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3572">
                                            <p:txEl>
                                              <p:pRg st="2" end="2"/>
                                            </p:txEl>
                                          </p:spTgt>
                                        </p:tgtEl>
                                        <p:attrNameLst>
                                          <p:attrName>style.visibility</p:attrName>
                                        </p:attrNameLst>
                                      </p:cBhvr>
                                      <p:to>
                                        <p:strVal val="visible"/>
                                      </p:to>
                                    </p:set>
                                    <p:animEffect transition="in" filter="checkerboard(across)">
                                      <p:cBhvr>
                                        <p:cTn id="10" dur="500"/>
                                        <p:tgtEl>
                                          <p:spTgt spid="23572">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3572">
                                            <p:txEl>
                                              <p:pRg st="3" end="3"/>
                                            </p:txEl>
                                          </p:spTgt>
                                        </p:tgtEl>
                                        <p:attrNameLst>
                                          <p:attrName>style.visibility</p:attrName>
                                        </p:attrNameLst>
                                      </p:cBhvr>
                                      <p:to>
                                        <p:strVal val="visible"/>
                                      </p:to>
                                    </p:set>
                                    <p:animEffect transition="in" filter="checkerboard(across)">
                                      <p:cBhvr>
                                        <p:cTn id="13" dur="500"/>
                                        <p:tgtEl>
                                          <p:spTgt spid="2357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ZoneTexte 6"/>
          <p:cNvSpPr txBox="1">
            <a:spLocks noChangeArrowheads="1"/>
          </p:cNvSpPr>
          <p:nvPr/>
        </p:nvSpPr>
        <p:spPr bwMode="auto">
          <a:xfrm>
            <a:off x="683568" y="1143000"/>
            <a:ext cx="7776864" cy="4278094"/>
          </a:xfrm>
          <a:prstGeom prst="rect">
            <a:avLst/>
          </a:prstGeom>
          <a:noFill/>
          <a:ln w="9525">
            <a:noFill/>
            <a:miter lim="800000"/>
            <a:headEnd/>
            <a:tailEnd/>
          </a:ln>
        </p:spPr>
        <p:txBody>
          <a:bodyPr wrap="square">
            <a:spAutoFit/>
          </a:bodyPr>
          <a:lstStyle/>
          <a:p>
            <a:pPr algn="just"/>
            <a:endParaRPr lang="fr-FR" sz="1700" b="1" dirty="0">
              <a:latin typeface="Arial" panose="020B0604020202020204" pitchFamily="34" charset="0"/>
              <a:cs typeface="Arial" panose="020B0604020202020204" pitchFamily="34" charset="0"/>
            </a:endParaRPr>
          </a:p>
          <a:p>
            <a:pPr algn="just"/>
            <a:endParaRPr lang="fr-FR" sz="1700" b="1"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VI – Détermination pratique des caractéristiques en charge d’un transformateur</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Essai à vide</a:t>
            </a:r>
          </a:p>
          <a:p>
            <a:pPr marL="800100" lvl="1" indent="-342900"/>
            <a:r>
              <a:rPr lang="fr-FR" sz="1700" dirty="0">
                <a:latin typeface="Arial" panose="020B0604020202020204" pitchFamily="34" charset="0"/>
                <a:cs typeface="Arial" panose="020B0604020202020204" pitchFamily="34" charset="0"/>
              </a:rPr>
              <a:t>		2- Essai en C.C</a:t>
            </a:r>
          </a:p>
          <a:p>
            <a:pPr marL="800100" lvl="1" indent="-342900"/>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VII – Utilisation et réalisation des transformateurs monophasés</a:t>
            </a:r>
          </a:p>
          <a:p>
            <a:pPr algn="just"/>
            <a:endParaRPr lang="fr-FR" sz="1700" b="1" dirty="0">
              <a:latin typeface="Arial" panose="020B0604020202020204" pitchFamily="34" charset="0"/>
              <a:cs typeface="Arial" panose="020B0604020202020204" pitchFamily="34" charset="0"/>
            </a:endParaRPr>
          </a:p>
          <a:p>
            <a:r>
              <a:rPr lang="fr-FR" sz="1700" dirty="0">
                <a:latin typeface="Arial" panose="020B0604020202020204" pitchFamily="34" charset="0"/>
                <a:cs typeface="Arial" panose="020B0604020202020204" pitchFamily="34" charset="0"/>
              </a:rPr>
              <a:t>	1- Utilisation</a:t>
            </a:r>
          </a:p>
          <a:p>
            <a:pPr marL="800100" lvl="1" indent="-342900"/>
            <a:r>
              <a:rPr lang="fr-FR" sz="1700" dirty="0">
                <a:latin typeface="Arial" panose="020B0604020202020204" pitchFamily="34" charset="0"/>
                <a:cs typeface="Arial" panose="020B0604020202020204" pitchFamily="34" charset="0"/>
              </a:rPr>
              <a:t>		2- Grandeurs nominales</a:t>
            </a:r>
          </a:p>
          <a:p>
            <a:pPr marL="800100" lvl="1" indent="-342900"/>
            <a:r>
              <a:rPr lang="fr-FR" sz="1700" dirty="0">
                <a:latin typeface="Arial" panose="020B0604020202020204" pitchFamily="34" charset="0"/>
                <a:cs typeface="Arial" panose="020B0604020202020204" pitchFamily="34" charset="0"/>
              </a:rPr>
              <a:t>		3- Grandeurs réduites</a:t>
            </a:r>
          </a:p>
          <a:p>
            <a:pPr algn="just"/>
            <a:r>
              <a:rPr lang="fr-FR" sz="1700" dirty="0">
                <a:latin typeface="Arial" panose="020B0604020202020204" pitchFamily="34" charset="0"/>
                <a:cs typeface="Arial" panose="020B0604020202020204" pitchFamily="34" charset="0"/>
              </a:rPr>
              <a:t>	4- Réalisation</a:t>
            </a:r>
          </a:p>
          <a:p>
            <a:pPr algn="just"/>
            <a:endParaRPr lang="fr-FR" sz="1700" dirty="0">
              <a:latin typeface="Arial" panose="020B0604020202020204" pitchFamily="34" charset="0"/>
              <a:cs typeface="Arial" panose="020B0604020202020204" pitchFamily="34" charset="0"/>
            </a:endParaRPr>
          </a:p>
          <a:p>
            <a:pPr algn="just"/>
            <a:r>
              <a:rPr lang="fr-FR" sz="1700" b="1" dirty="0">
                <a:latin typeface="Arial" panose="020B0604020202020204" pitchFamily="34" charset="0"/>
                <a:cs typeface="Arial" panose="020B0604020202020204" pitchFamily="34" charset="0"/>
              </a:rPr>
              <a:t>VIII – Couplage en parallèle de 2 transformateurs monophasés</a:t>
            </a:r>
            <a:endParaRPr lang="fr-FR" sz="1700" dirty="0">
              <a:latin typeface="Arial" panose="020B0604020202020204" pitchFamily="34" charset="0"/>
              <a:cs typeface="Arial" panose="020B0604020202020204" pitchFamily="34" charset="0"/>
            </a:endParaRPr>
          </a:p>
        </p:txBody>
      </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Transformateur monophasé</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a:t>
            </a:fld>
            <a:endParaRPr lang="fr-FR"/>
          </a:p>
        </p:txBody>
      </p:sp>
    </p:spTree>
    <p:extLst>
      <p:ext uri="{BB962C8B-B14F-4D97-AF65-F5344CB8AC3E}">
        <p14:creationId xmlns:p14="http://schemas.microsoft.com/office/powerpoint/2010/main" val="786340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checkerboard(across)">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checkerboard(across)">
                                      <p:cBhvr>
                                        <p:cTn id="12" dur="500"/>
                                        <p:tgtEl>
                                          <p:spTgt spid="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checkerboard(across)">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pRg st="7" end="7"/>
                                            </p:txEl>
                                          </p:spTgt>
                                        </p:tgtEl>
                                        <p:attrNameLst>
                                          <p:attrName>style.visibility</p:attrName>
                                        </p:attrNameLst>
                                      </p:cBhvr>
                                      <p:to>
                                        <p:strVal val="visible"/>
                                      </p:to>
                                    </p:set>
                                    <p:animEffect transition="in" filter="checkerboard(across)">
                                      <p:cBhvr>
                                        <p:cTn id="22" dur="500"/>
                                        <p:tgtEl>
                                          <p:spTgt spid="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checkerboard(across)">
                                      <p:cBhvr>
                                        <p:cTn id="27" dur="500"/>
                                        <p:tgtEl>
                                          <p:spTgt spid="7">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
                                            <p:txEl>
                                              <p:pRg st="10" end="10"/>
                                            </p:txEl>
                                          </p:spTgt>
                                        </p:tgtEl>
                                        <p:attrNameLst>
                                          <p:attrName>style.visibility</p:attrName>
                                        </p:attrNameLst>
                                      </p:cBhvr>
                                      <p:to>
                                        <p:strVal val="visible"/>
                                      </p:to>
                                    </p:set>
                                    <p:animEffect transition="in" filter="checkerboard(across)">
                                      <p:cBhvr>
                                        <p:cTn id="32" dur="500"/>
                                        <p:tgtEl>
                                          <p:spTgt spid="7">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
                                            <p:txEl>
                                              <p:pRg st="11" end="11"/>
                                            </p:txEl>
                                          </p:spTgt>
                                        </p:tgtEl>
                                        <p:attrNameLst>
                                          <p:attrName>style.visibility</p:attrName>
                                        </p:attrNameLst>
                                      </p:cBhvr>
                                      <p:to>
                                        <p:strVal val="visible"/>
                                      </p:to>
                                    </p:set>
                                    <p:animEffect transition="in" filter="checkerboard(across)">
                                      <p:cBhvr>
                                        <p:cTn id="37" dur="500"/>
                                        <p:tgtEl>
                                          <p:spTgt spid="7">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
                                            <p:txEl>
                                              <p:pRg st="12" end="12"/>
                                            </p:txEl>
                                          </p:spTgt>
                                        </p:tgtEl>
                                        <p:attrNameLst>
                                          <p:attrName>style.visibility</p:attrName>
                                        </p:attrNameLst>
                                      </p:cBhvr>
                                      <p:to>
                                        <p:strVal val="visible"/>
                                      </p:to>
                                    </p:set>
                                    <p:animEffect transition="in" filter="checkerboard(across)">
                                      <p:cBhvr>
                                        <p:cTn id="42" dur="500"/>
                                        <p:tgtEl>
                                          <p:spTgt spid="7">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
                                            <p:txEl>
                                              <p:pRg st="14" end="14"/>
                                            </p:txEl>
                                          </p:spTgt>
                                        </p:tgtEl>
                                        <p:attrNameLst>
                                          <p:attrName>style.visibility</p:attrName>
                                        </p:attrNameLst>
                                      </p:cBhvr>
                                      <p:to>
                                        <p:strVal val="visible"/>
                                      </p:to>
                                    </p:set>
                                    <p:animEffect transition="in" filter="checkerboard(across)">
                                      <p:cBhvr>
                                        <p:cTn id="47" dur="500"/>
                                        <p:tgtEl>
                                          <p:spTgt spid="7">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2548" name="ZoneTexte 230"/>
          <p:cNvSpPr txBox="1">
            <a:spLocks noChangeArrowheads="1"/>
          </p:cNvSpPr>
          <p:nvPr/>
        </p:nvSpPr>
        <p:spPr bwMode="auto">
          <a:xfrm>
            <a:off x="605736" y="1509680"/>
            <a:ext cx="4143375" cy="354013"/>
          </a:xfrm>
          <a:prstGeom prst="rect">
            <a:avLst/>
          </a:prstGeom>
          <a:noFill/>
          <a:ln w="9525">
            <a:noFill/>
            <a:miter lim="800000"/>
            <a:headEnd/>
            <a:tailEnd/>
          </a:ln>
        </p:spPr>
        <p:txBody>
          <a:bodyPr>
            <a:spAutoFit/>
          </a:bodyPr>
          <a:lstStyle/>
          <a:p>
            <a:pPr algn="just"/>
            <a:r>
              <a:rPr lang="fr-FR" sz="1700" b="1" dirty="0"/>
              <a:t>Schéma équivalent:</a:t>
            </a:r>
          </a:p>
        </p:txBody>
      </p:sp>
      <p:grpSp>
        <p:nvGrpSpPr>
          <p:cNvPr id="22549" name="Groupe 470"/>
          <p:cNvGrpSpPr>
            <a:grpSpLocks/>
          </p:cNvGrpSpPr>
          <p:nvPr/>
        </p:nvGrpSpPr>
        <p:grpSpPr bwMode="auto">
          <a:xfrm>
            <a:off x="1259632" y="2492896"/>
            <a:ext cx="6410325" cy="2700338"/>
            <a:chOff x="1785962" y="3586166"/>
            <a:chExt cx="6409627" cy="2700354"/>
          </a:xfrm>
        </p:grpSpPr>
        <p:sp>
          <p:nvSpPr>
            <p:cNvPr id="22550" name="Text Box 209"/>
            <p:cNvSpPr txBox="1">
              <a:spLocks noChangeArrowheads="1"/>
            </p:cNvSpPr>
            <p:nvPr/>
          </p:nvSpPr>
          <p:spPr bwMode="auto">
            <a:xfrm>
              <a:off x="5073644" y="5943620"/>
              <a:ext cx="712802" cy="342900"/>
            </a:xfrm>
            <a:prstGeom prst="rect">
              <a:avLst/>
            </a:prstGeom>
            <a:noFill/>
            <a:ln w="9525">
              <a:noFill/>
              <a:miter lim="800000"/>
              <a:headEnd/>
              <a:tailEnd/>
            </a:ln>
          </p:spPr>
          <p:txBody>
            <a:bodyPr/>
            <a:lstStyle/>
            <a:p>
              <a:r>
                <a:rPr lang="fr-FR" sz="1600" i="1"/>
                <a:t>(T.P)</a:t>
              </a:r>
            </a:p>
            <a:p>
              <a:r>
                <a:rPr lang="fr-FR" sz="1600" i="1"/>
                <a:t>   m</a:t>
              </a:r>
              <a:endParaRPr lang="fr-FR" sz="1600"/>
            </a:p>
          </p:txBody>
        </p:sp>
        <p:grpSp>
          <p:nvGrpSpPr>
            <p:cNvPr id="22551" name="Group 4"/>
            <p:cNvGrpSpPr>
              <a:grpSpLocks/>
            </p:cNvGrpSpPr>
            <p:nvPr/>
          </p:nvGrpSpPr>
          <p:grpSpPr bwMode="auto">
            <a:xfrm>
              <a:off x="2852762" y="3977412"/>
              <a:ext cx="687388" cy="185737"/>
              <a:chOff x="9037" y="8192"/>
              <a:chExt cx="1081" cy="292"/>
            </a:xfrm>
          </p:grpSpPr>
          <p:grpSp>
            <p:nvGrpSpPr>
              <p:cNvPr id="22747" name="Group 5"/>
              <p:cNvGrpSpPr>
                <a:grpSpLocks/>
              </p:cNvGrpSpPr>
              <p:nvPr/>
            </p:nvGrpSpPr>
            <p:grpSpPr bwMode="auto">
              <a:xfrm rot="-40404">
                <a:off x="9185" y="8235"/>
                <a:ext cx="203" cy="249"/>
                <a:chOff x="4297" y="9376"/>
                <a:chExt cx="1220" cy="2462"/>
              </a:xfrm>
            </p:grpSpPr>
            <p:sp>
              <p:nvSpPr>
                <p:cNvPr id="22759" name="Arc 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60" name="Arc 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48" name="Group 8"/>
              <p:cNvGrpSpPr>
                <a:grpSpLocks/>
              </p:cNvGrpSpPr>
              <p:nvPr/>
            </p:nvGrpSpPr>
            <p:grpSpPr bwMode="auto">
              <a:xfrm rot="-40404">
                <a:off x="9384" y="8225"/>
                <a:ext cx="205" cy="249"/>
                <a:chOff x="4297" y="9376"/>
                <a:chExt cx="1220" cy="2462"/>
              </a:xfrm>
            </p:grpSpPr>
            <p:sp>
              <p:nvSpPr>
                <p:cNvPr id="22757" name="Arc 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58" name="Arc 1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49" name="Group 11"/>
              <p:cNvGrpSpPr>
                <a:grpSpLocks/>
              </p:cNvGrpSpPr>
              <p:nvPr/>
            </p:nvGrpSpPr>
            <p:grpSpPr bwMode="auto">
              <a:xfrm rot="-40404">
                <a:off x="9572" y="8209"/>
                <a:ext cx="205" cy="249"/>
                <a:chOff x="4297" y="9376"/>
                <a:chExt cx="1220" cy="2462"/>
              </a:xfrm>
            </p:grpSpPr>
            <p:sp>
              <p:nvSpPr>
                <p:cNvPr id="22755" name="Arc 1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56" name="Arc 1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50" name="Group 14"/>
              <p:cNvGrpSpPr>
                <a:grpSpLocks/>
              </p:cNvGrpSpPr>
              <p:nvPr/>
            </p:nvGrpSpPr>
            <p:grpSpPr bwMode="auto">
              <a:xfrm rot="-40404">
                <a:off x="9751" y="8192"/>
                <a:ext cx="203" cy="249"/>
                <a:chOff x="4297" y="9376"/>
                <a:chExt cx="1220" cy="2462"/>
              </a:xfrm>
            </p:grpSpPr>
            <p:sp>
              <p:nvSpPr>
                <p:cNvPr id="22753" name="Arc 1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54" name="Arc 1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2751" name="Line 17"/>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2752" name="Line 18"/>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2552" name="Group 19"/>
            <p:cNvGrpSpPr>
              <a:grpSpLocks/>
            </p:cNvGrpSpPr>
            <p:nvPr/>
          </p:nvGrpSpPr>
          <p:grpSpPr bwMode="auto">
            <a:xfrm>
              <a:off x="2190775" y="4002812"/>
              <a:ext cx="700087" cy="114300"/>
              <a:chOff x="1796" y="5577"/>
              <a:chExt cx="1102" cy="180"/>
            </a:xfrm>
          </p:grpSpPr>
          <p:grpSp>
            <p:nvGrpSpPr>
              <p:cNvPr id="22728" name="Group 20"/>
              <p:cNvGrpSpPr>
                <a:grpSpLocks/>
              </p:cNvGrpSpPr>
              <p:nvPr/>
            </p:nvGrpSpPr>
            <p:grpSpPr bwMode="auto">
              <a:xfrm>
                <a:off x="1796" y="5577"/>
                <a:ext cx="722" cy="180"/>
                <a:chOff x="1876" y="5577"/>
                <a:chExt cx="722" cy="180"/>
              </a:xfrm>
            </p:grpSpPr>
            <p:grpSp>
              <p:nvGrpSpPr>
                <p:cNvPr id="22730" name="Group 21"/>
                <p:cNvGrpSpPr>
                  <a:grpSpLocks/>
                </p:cNvGrpSpPr>
                <p:nvPr/>
              </p:nvGrpSpPr>
              <p:grpSpPr bwMode="auto">
                <a:xfrm rot="10739694">
                  <a:off x="2058" y="5577"/>
                  <a:ext cx="540" cy="180"/>
                  <a:chOff x="8257" y="9157"/>
                  <a:chExt cx="1800" cy="180"/>
                </a:xfrm>
              </p:grpSpPr>
              <p:grpSp>
                <p:nvGrpSpPr>
                  <p:cNvPr id="22732" name="Group 22"/>
                  <p:cNvGrpSpPr>
                    <a:grpSpLocks/>
                  </p:cNvGrpSpPr>
                  <p:nvPr/>
                </p:nvGrpSpPr>
                <p:grpSpPr bwMode="auto">
                  <a:xfrm>
                    <a:off x="8617" y="9157"/>
                    <a:ext cx="360" cy="180"/>
                    <a:chOff x="8617" y="9157"/>
                    <a:chExt cx="360" cy="180"/>
                  </a:xfrm>
                </p:grpSpPr>
                <p:sp>
                  <p:nvSpPr>
                    <p:cNvPr id="22745" name="Line 2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6" name="Line 2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3" name="Group 25"/>
                  <p:cNvGrpSpPr>
                    <a:grpSpLocks/>
                  </p:cNvGrpSpPr>
                  <p:nvPr/>
                </p:nvGrpSpPr>
                <p:grpSpPr bwMode="auto">
                  <a:xfrm>
                    <a:off x="8977" y="9157"/>
                    <a:ext cx="360" cy="180"/>
                    <a:chOff x="8617" y="9157"/>
                    <a:chExt cx="360" cy="180"/>
                  </a:xfrm>
                </p:grpSpPr>
                <p:sp>
                  <p:nvSpPr>
                    <p:cNvPr id="22743" name="Line 2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4" name="Line 2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4" name="Group 28"/>
                  <p:cNvGrpSpPr>
                    <a:grpSpLocks/>
                  </p:cNvGrpSpPr>
                  <p:nvPr/>
                </p:nvGrpSpPr>
                <p:grpSpPr bwMode="auto">
                  <a:xfrm>
                    <a:off x="9337" y="9157"/>
                    <a:ext cx="360" cy="180"/>
                    <a:chOff x="8617" y="9157"/>
                    <a:chExt cx="360" cy="180"/>
                  </a:xfrm>
                </p:grpSpPr>
                <p:sp>
                  <p:nvSpPr>
                    <p:cNvPr id="22741" name="Line 2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2" name="Line 3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5" name="Group 31"/>
                  <p:cNvGrpSpPr>
                    <a:grpSpLocks/>
                  </p:cNvGrpSpPr>
                  <p:nvPr/>
                </p:nvGrpSpPr>
                <p:grpSpPr bwMode="auto">
                  <a:xfrm>
                    <a:off x="9697" y="9157"/>
                    <a:ext cx="360" cy="180"/>
                    <a:chOff x="8617" y="9157"/>
                    <a:chExt cx="360" cy="180"/>
                  </a:xfrm>
                </p:grpSpPr>
                <p:sp>
                  <p:nvSpPr>
                    <p:cNvPr id="22739" name="Line 3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40" name="Line 3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36" name="Group 34"/>
                  <p:cNvGrpSpPr>
                    <a:grpSpLocks/>
                  </p:cNvGrpSpPr>
                  <p:nvPr/>
                </p:nvGrpSpPr>
                <p:grpSpPr bwMode="auto">
                  <a:xfrm>
                    <a:off x="8257" y="9157"/>
                    <a:ext cx="360" cy="180"/>
                    <a:chOff x="8617" y="9157"/>
                    <a:chExt cx="360" cy="180"/>
                  </a:xfrm>
                </p:grpSpPr>
                <p:sp>
                  <p:nvSpPr>
                    <p:cNvPr id="22737" name="Line 3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38" name="Line 3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2731" name="Line 37"/>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2729" name="Line 38"/>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2553" name="Line 39"/>
            <p:cNvSpPr>
              <a:spLocks noChangeShapeType="1"/>
            </p:cNvSpPr>
            <p:nvPr/>
          </p:nvSpPr>
          <p:spPr bwMode="auto">
            <a:xfrm>
              <a:off x="3551262" y="3990112"/>
              <a:ext cx="1485900" cy="0"/>
            </a:xfrm>
            <a:prstGeom prst="line">
              <a:avLst/>
            </a:prstGeom>
            <a:noFill/>
            <a:ln w="9525">
              <a:solidFill>
                <a:srgbClr val="000000"/>
              </a:solidFill>
              <a:round/>
              <a:headEnd/>
              <a:tailEnd/>
            </a:ln>
          </p:spPr>
          <p:txBody>
            <a:bodyPr/>
            <a:lstStyle/>
            <a:p>
              <a:endParaRPr lang="fr-FR"/>
            </a:p>
          </p:txBody>
        </p:sp>
        <p:sp>
          <p:nvSpPr>
            <p:cNvPr id="22554" name="Line 40"/>
            <p:cNvSpPr>
              <a:spLocks noChangeShapeType="1"/>
            </p:cNvSpPr>
            <p:nvPr/>
          </p:nvSpPr>
          <p:spPr bwMode="auto">
            <a:xfrm>
              <a:off x="4071962" y="3977412"/>
              <a:ext cx="0" cy="457200"/>
            </a:xfrm>
            <a:prstGeom prst="line">
              <a:avLst/>
            </a:prstGeom>
            <a:noFill/>
            <a:ln w="9525">
              <a:solidFill>
                <a:srgbClr val="000000"/>
              </a:solidFill>
              <a:round/>
              <a:headEnd/>
              <a:tailEnd/>
            </a:ln>
          </p:spPr>
          <p:txBody>
            <a:bodyPr/>
            <a:lstStyle/>
            <a:p>
              <a:endParaRPr lang="fr-FR"/>
            </a:p>
          </p:txBody>
        </p:sp>
        <p:sp>
          <p:nvSpPr>
            <p:cNvPr id="22555" name="Line 41"/>
            <p:cNvSpPr>
              <a:spLocks noChangeShapeType="1"/>
            </p:cNvSpPr>
            <p:nvPr/>
          </p:nvSpPr>
          <p:spPr bwMode="auto">
            <a:xfrm>
              <a:off x="3652862" y="4447312"/>
              <a:ext cx="800100" cy="0"/>
            </a:xfrm>
            <a:prstGeom prst="line">
              <a:avLst/>
            </a:prstGeom>
            <a:noFill/>
            <a:ln w="9525">
              <a:solidFill>
                <a:srgbClr val="000000"/>
              </a:solidFill>
              <a:round/>
              <a:headEnd/>
              <a:tailEnd/>
            </a:ln>
          </p:spPr>
          <p:txBody>
            <a:bodyPr/>
            <a:lstStyle/>
            <a:p>
              <a:endParaRPr lang="fr-FR"/>
            </a:p>
          </p:txBody>
        </p:sp>
        <p:grpSp>
          <p:nvGrpSpPr>
            <p:cNvPr id="22556" name="Group 42"/>
            <p:cNvGrpSpPr>
              <a:grpSpLocks/>
            </p:cNvGrpSpPr>
            <p:nvPr/>
          </p:nvGrpSpPr>
          <p:grpSpPr bwMode="auto">
            <a:xfrm rot="-5652810">
              <a:off x="3440137" y="4818787"/>
              <a:ext cx="342900" cy="114300"/>
              <a:chOff x="8257" y="9157"/>
              <a:chExt cx="1800" cy="180"/>
            </a:xfrm>
          </p:grpSpPr>
          <p:grpSp>
            <p:nvGrpSpPr>
              <p:cNvPr id="22713" name="Group 43"/>
              <p:cNvGrpSpPr>
                <a:grpSpLocks/>
              </p:cNvGrpSpPr>
              <p:nvPr/>
            </p:nvGrpSpPr>
            <p:grpSpPr bwMode="auto">
              <a:xfrm>
                <a:off x="8617" y="9157"/>
                <a:ext cx="360" cy="180"/>
                <a:chOff x="8617" y="9157"/>
                <a:chExt cx="360" cy="180"/>
              </a:xfrm>
            </p:grpSpPr>
            <p:sp>
              <p:nvSpPr>
                <p:cNvPr id="22726" name="Line 4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7" name="Line 4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4" name="Group 46"/>
              <p:cNvGrpSpPr>
                <a:grpSpLocks/>
              </p:cNvGrpSpPr>
              <p:nvPr/>
            </p:nvGrpSpPr>
            <p:grpSpPr bwMode="auto">
              <a:xfrm>
                <a:off x="8977" y="9157"/>
                <a:ext cx="360" cy="180"/>
                <a:chOff x="8617" y="9157"/>
                <a:chExt cx="360" cy="180"/>
              </a:xfrm>
            </p:grpSpPr>
            <p:sp>
              <p:nvSpPr>
                <p:cNvPr id="22724" name="Line 4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5" name="Line 4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5" name="Group 49"/>
              <p:cNvGrpSpPr>
                <a:grpSpLocks/>
              </p:cNvGrpSpPr>
              <p:nvPr/>
            </p:nvGrpSpPr>
            <p:grpSpPr bwMode="auto">
              <a:xfrm>
                <a:off x="9337" y="9157"/>
                <a:ext cx="360" cy="180"/>
                <a:chOff x="8617" y="9157"/>
                <a:chExt cx="360" cy="180"/>
              </a:xfrm>
            </p:grpSpPr>
            <p:sp>
              <p:nvSpPr>
                <p:cNvPr id="22722" name="Line 5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3" name="Line 5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6" name="Group 52"/>
              <p:cNvGrpSpPr>
                <a:grpSpLocks/>
              </p:cNvGrpSpPr>
              <p:nvPr/>
            </p:nvGrpSpPr>
            <p:grpSpPr bwMode="auto">
              <a:xfrm>
                <a:off x="9697" y="9157"/>
                <a:ext cx="360" cy="180"/>
                <a:chOff x="8617" y="9157"/>
                <a:chExt cx="360" cy="180"/>
              </a:xfrm>
            </p:grpSpPr>
            <p:sp>
              <p:nvSpPr>
                <p:cNvPr id="22720" name="Line 5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21" name="Line 5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717" name="Group 55"/>
              <p:cNvGrpSpPr>
                <a:grpSpLocks/>
              </p:cNvGrpSpPr>
              <p:nvPr/>
            </p:nvGrpSpPr>
            <p:grpSpPr bwMode="auto">
              <a:xfrm>
                <a:off x="8257" y="9157"/>
                <a:ext cx="360" cy="180"/>
                <a:chOff x="8617" y="9157"/>
                <a:chExt cx="360" cy="180"/>
              </a:xfrm>
            </p:grpSpPr>
            <p:sp>
              <p:nvSpPr>
                <p:cNvPr id="22718" name="Line 5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19" name="Line 5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2557" name="Line 58"/>
            <p:cNvSpPr>
              <a:spLocks noChangeShapeType="1"/>
            </p:cNvSpPr>
            <p:nvPr/>
          </p:nvSpPr>
          <p:spPr bwMode="auto">
            <a:xfrm>
              <a:off x="3649687" y="4450487"/>
              <a:ext cx="0" cy="228600"/>
            </a:xfrm>
            <a:prstGeom prst="line">
              <a:avLst/>
            </a:prstGeom>
            <a:noFill/>
            <a:ln w="9525">
              <a:solidFill>
                <a:srgbClr val="000000"/>
              </a:solidFill>
              <a:round/>
              <a:headEnd/>
              <a:tailEnd/>
            </a:ln>
          </p:spPr>
          <p:txBody>
            <a:bodyPr/>
            <a:lstStyle/>
            <a:p>
              <a:endParaRPr lang="fr-FR"/>
            </a:p>
          </p:txBody>
        </p:sp>
        <p:sp>
          <p:nvSpPr>
            <p:cNvPr id="22558" name="Line 59"/>
            <p:cNvSpPr>
              <a:spLocks noChangeShapeType="1"/>
            </p:cNvSpPr>
            <p:nvPr/>
          </p:nvSpPr>
          <p:spPr bwMode="auto">
            <a:xfrm>
              <a:off x="3681437" y="5056912"/>
              <a:ext cx="0" cy="228600"/>
            </a:xfrm>
            <a:prstGeom prst="line">
              <a:avLst/>
            </a:prstGeom>
            <a:noFill/>
            <a:ln w="9525">
              <a:solidFill>
                <a:srgbClr val="000000"/>
              </a:solidFill>
              <a:round/>
              <a:headEnd/>
              <a:tailEnd/>
            </a:ln>
          </p:spPr>
          <p:txBody>
            <a:bodyPr/>
            <a:lstStyle/>
            <a:p>
              <a:endParaRPr lang="fr-FR"/>
            </a:p>
          </p:txBody>
        </p:sp>
        <p:grpSp>
          <p:nvGrpSpPr>
            <p:cNvPr id="22559" name="Group 60"/>
            <p:cNvGrpSpPr>
              <a:grpSpLocks/>
            </p:cNvGrpSpPr>
            <p:nvPr/>
          </p:nvGrpSpPr>
          <p:grpSpPr bwMode="auto">
            <a:xfrm>
              <a:off x="4310087" y="4647337"/>
              <a:ext cx="193675" cy="488950"/>
              <a:chOff x="5138" y="6587"/>
              <a:chExt cx="304" cy="769"/>
            </a:xfrm>
          </p:grpSpPr>
          <p:grpSp>
            <p:nvGrpSpPr>
              <p:cNvPr id="22701" name="Group 61"/>
              <p:cNvGrpSpPr>
                <a:grpSpLocks/>
              </p:cNvGrpSpPr>
              <p:nvPr/>
            </p:nvGrpSpPr>
            <p:grpSpPr bwMode="auto">
              <a:xfrm rot="5287804">
                <a:off x="5161" y="6560"/>
                <a:ext cx="203" cy="249"/>
                <a:chOff x="4297" y="9376"/>
                <a:chExt cx="1220" cy="2462"/>
              </a:xfrm>
            </p:grpSpPr>
            <p:sp>
              <p:nvSpPr>
                <p:cNvPr id="22711" name="Arc 6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12" name="Arc 6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02" name="Group 64"/>
              <p:cNvGrpSpPr>
                <a:grpSpLocks/>
              </p:cNvGrpSpPr>
              <p:nvPr/>
            </p:nvGrpSpPr>
            <p:grpSpPr bwMode="auto">
              <a:xfrm rot="5287804">
                <a:off x="5175" y="6761"/>
                <a:ext cx="205" cy="249"/>
                <a:chOff x="4297" y="9376"/>
                <a:chExt cx="1220" cy="2462"/>
              </a:xfrm>
            </p:grpSpPr>
            <p:sp>
              <p:nvSpPr>
                <p:cNvPr id="22709" name="Arc 6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10" name="Arc 6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03" name="Group 67"/>
              <p:cNvGrpSpPr>
                <a:grpSpLocks/>
              </p:cNvGrpSpPr>
              <p:nvPr/>
            </p:nvGrpSpPr>
            <p:grpSpPr bwMode="auto">
              <a:xfrm rot="5287804">
                <a:off x="5195" y="6948"/>
                <a:ext cx="205" cy="249"/>
                <a:chOff x="4297" y="9376"/>
                <a:chExt cx="1220" cy="2462"/>
              </a:xfrm>
            </p:grpSpPr>
            <p:sp>
              <p:nvSpPr>
                <p:cNvPr id="22707" name="Arc 6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08" name="Arc 6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704" name="Group 70"/>
              <p:cNvGrpSpPr>
                <a:grpSpLocks/>
              </p:cNvGrpSpPr>
              <p:nvPr/>
            </p:nvGrpSpPr>
            <p:grpSpPr bwMode="auto">
              <a:xfrm rot="5287804">
                <a:off x="5216" y="7125"/>
                <a:ext cx="203" cy="249"/>
                <a:chOff x="4297" y="9376"/>
                <a:chExt cx="1220" cy="2462"/>
              </a:xfrm>
            </p:grpSpPr>
            <p:sp>
              <p:nvSpPr>
                <p:cNvPr id="22705" name="Arc 7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06" name="Arc 7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560" name="Line 73"/>
            <p:cNvSpPr>
              <a:spLocks noChangeShapeType="1"/>
            </p:cNvSpPr>
            <p:nvPr/>
          </p:nvSpPr>
          <p:spPr bwMode="auto">
            <a:xfrm rot="-33776">
              <a:off x="4452962" y="4450487"/>
              <a:ext cx="6350" cy="187325"/>
            </a:xfrm>
            <a:prstGeom prst="line">
              <a:avLst/>
            </a:prstGeom>
            <a:noFill/>
            <a:ln w="9525">
              <a:solidFill>
                <a:srgbClr val="000000"/>
              </a:solidFill>
              <a:round/>
              <a:headEnd/>
              <a:tailEnd/>
            </a:ln>
          </p:spPr>
          <p:txBody>
            <a:bodyPr/>
            <a:lstStyle/>
            <a:p>
              <a:endParaRPr lang="fr-FR"/>
            </a:p>
          </p:txBody>
        </p:sp>
        <p:sp>
          <p:nvSpPr>
            <p:cNvPr id="22561" name="Line 74"/>
            <p:cNvSpPr>
              <a:spLocks noChangeShapeType="1"/>
            </p:cNvSpPr>
            <p:nvPr/>
          </p:nvSpPr>
          <p:spPr bwMode="auto">
            <a:xfrm>
              <a:off x="4084662" y="5285512"/>
              <a:ext cx="0" cy="457200"/>
            </a:xfrm>
            <a:prstGeom prst="line">
              <a:avLst/>
            </a:prstGeom>
            <a:noFill/>
            <a:ln w="9525">
              <a:solidFill>
                <a:srgbClr val="000000"/>
              </a:solidFill>
              <a:round/>
              <a:headEnd/>
              <a:tailEnd/>
            </a:ln>
          </p:spPr>
          <p:txBody>
            <a:bodyPr/>
            <a:lstStyle/>
            <a:p>
              <a:endParaRPr lang="fr-FR"/>
            </a:p>
          </p:txBody>
        </p:sp>
        <p:grpSp>
          <p:nvGrpSpPr>
            <p:cNvPr id="22562" name="Group 75"/>
            <p:cNvGrpSpPr>
              <a:grpSpLocks/>
            </p:cNvGrpSpPr>
            <p:nvPr/>
          </p:nvGrpSpPr>
          <p:grpSpPr bwMode="auto">
            <a:xfrm rot="233845">
              <a:off x="4897462" y="3963124"/>
              <a:ext cx="434975" cy="1795463"/>
              <a:chOff x="6098" y="5493"/>
              <a:chExt cx="685" cy="2827"/>
            </a:xfrm>
          </p:grpSpPr>
          <p:grpSp>
            <p:nvGrpSpPr>
              <p:cNvPr id="22669" name="Group 76"/>
              <p:cNvGrpSpPr>
                <a:grpSpLocks/>
              </p:cNvGrpSpPr>
              <p:nvPr/>
            </p:nvGrpSpPr>
            <p:grpSpPr bwMode="auto">
              <a:xfrm>
                <a:off x="6100" y="5493"/>
                <a:ext cx="663" cy="2544"/>
                <a:chOff x="6100" y="5493"/>
                <a:chExt cx="663" cy="2544"/>
              </a:xfrm>
            </p:grpSpPr>
            <p:grpSp>
              <p:nvGrpSpPr>
                <p:cNvPr id="22671" name="Group 77"/>
                <p:cNvGrpSpPr>
                  <a:grpSpLocks/>
                </p:cNvGrpSpPr>
                <p:nvPr/>
              </p:nvGrpSpPr>
              <p:grpSpPr bwMode="auto">
                <a:xfrm>
                  <a:off x="6100" y="5493"/>
                  <a:ext cx="663" cy="2294"/>
                  <a:chOff x="6100" y="5493"/>
                  <a:chExt cx="663" cy="2294"/>
                </a:xfrm>
              </p:grpSpPr>
              <p:grpSp>
                <p:nvGrpSpPr>
                  <p:cNvPr id="22675" name="Group 78"/>
                  <p:cNvGrpSpPr>
                    <a:grpSpLocks/>
                  </p:cNvGrpSpPr>
                  <p:nvPr/>
                </p:nvGrpSpPr>
                <p:grpSpPr bwMode="auto">
                  <a:xfrm rot="144924">
                    <a:off x="6100" y="5761"/>
                    <a:ext cx="663" cy="2026"/>
                    <a:chOff x="2125" y="8571"/>
                    <a:chExt cx="663" cy="2026"/>
                  </a:xfrm>
                </p:grpSpPr>
                <p:grpSp>
                  <p:nvGrpSpPr>
                    <p:cNvPr id="22677" name="Group 79"/>
                    <p:cNvGrpSpPr>
                      <a:grpSpLocks/>
                    </p:cNvGrpSpPr>
                    <p:nvPr/>
                  </p:nvGrpSpPr>
                  <p:grpSpPr bwMode="auto">
                    <a:xfrm rot="5321579">
                      <a:off x="2211" y="8485"/>
                      <a:ext cx="275" cy="448"/>
                      <a:chOff x="4297" y="9376"/>
                      <a:chExt cx="1220" cy="2462"/>
                    </a:xfrm>
                  </p:grpSpPr>
                  <p:sp>
                    <p:nvSpPr>
                      <p:cNvPr id="22699" name="Arc 8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700" name="Arc 8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78" name="Group 82"/>
                    <p:cNvGrpSpPr>
                      <a:grpSpLocks/>
                    </p:cNvGrpSpPr>
                    <p:nvPr/>
                  </p:nvGrpSpPr>
                  <p:grpSpPr bwMode="auto">
                    <a:xfrm rot="5321579">
                      <a:off x="2242" y="8718"/>
                      <a:ext cx="275" cy="449"/>
                      <a:chOff x="4297" y="9376"/>
                      <a:chExt cx="1220" cy="2462"/>
                    </a:xfrm>
                  </p:grpSpPr>
                  <p:sp>
                    <p:nvSpPr>
                      <p:cNvPr id="22697" name="Arc 8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8" name="Arc 8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79" name="Group 85"/>
                    <p:cNvGrpSpPr>
                      <a:grpSpLocks/>
                    </p:cNvGrpSpPr>
                    <p:nvPr/>
                  </p:nvGrpSpPr>
                  <p:grpSpPr bwMode="auto">
                    <a:xfrm rot="5321579">
                      <a:off x="2262" y="8984"/>
                      <a:ext cx="275" cy="448"/>
                      <a:chOff x="4297" y="9376"/>
                      <a:chExt cx="1220" cy="2462"/>
                    </a:xfrm>
                  </p:grpSpPr>
                  <p:sp>
                    <p:nvSpPr>
                      <p:cNvPr id="22695" name="Arc 8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6" name="Arc 8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0" name="Group 88"/>
                    <p:cNvGrpSpPr>
                      <a:grpSpLocks/>
                    </p:cNvGrpSpPr>
                    <p:nvPr/>
                  </p:nvGrpSpPr>
                  <p:grpSpPr bwMode="auto">
                    <a:xfrm rot="5321579">
                      <a:off x="2293" y="9237"/>
                      <a:ext cx="275" cy="449"/>
                      <a:chOff x="4297" y="9376"/>
                      <a:chExt cx="1220" cy="2462"/>
                    </a:xfrm>
                  </p:grpSpPr>
                  <p:sp>
                    <p:nvSpPr>
                      <p:cNvPr id="22693" name="Arc 8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4" name="Arc 9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1" name="Group 91"/>
                    <p:cNvGrpSpPr>
                      <a:grpSpLocks/>
                    </p:cNvGrpSpPr>
                    <p:nvPr/>
                  </p:nvGrpSpPr>
                  <p:grpSpPr bwMode="auto">
                    <a:xfrm rot="5321579">
                      <a:off x="2326" y="9482"/>
                      <a:ext cx="275" cy="448"/>
                      <a:chOff x="4297" y="9376"/>
                      <a:chExt cx="1220" cy="2462"/>
                    </a:xfrm>
                  </p:grpSpPr>
                  <p:sp>
                    <p:nvSpPr>
                      <p:cNvPr id="22691" name="Arc 9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2" name="Arc 9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2" name="Group 94"/>
                    <p:cNvGrpSpPr>
                      <a:grpSpLocks/>
                    </p:cNvGrpSpPr>
                    <p:nvPr/>
                  </p:nvGrpSpPr>
                  <p:grpSpPr bwMode="auto">
                    <a:xfrm rot="5321579">
                      <a:off x="2362" y="9738"/>
                      <a:ext cx="275" cy="448"/>
                      <a:chOff x="4297" y="9376"/>
                      <a:chExt cx="1220" cy="2462"/>
                    </a:xfrm>
                  </p:grpSpPr>
                  <p:sp>
                    <p:nvSpPr>
                      <p:cNvPr id="22689" name="Arc 9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90" name="Arc 9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3" name="Group 97"/>
                    <p:cNvGrpSpPr>
                      <a:grpSpLocks/>
                    </p:cNvGrpSpPr>
                    <p:nvPr/>
                  </p:nvGrpSpPr>
                  <p:grpSpPr bwMode="auto">
                    <a:xfrm rot="5321579">
                      <a:off x="2393" y="9991"/>
                      <a:ext cx="275" cy="449"/>
                      <a:chOff x="4297" y="9376"/>
                      <a:chExt cx="1220" cy="2462"/>
                    </a:xfrm>
                  </p:grpSpPr>
                  <p:sp>
                    <p:nvSpPr>
                      <p:cNvPr id="22687" name="Arc 9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88" name="Arc 9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84" name="Group 100"/>
                    <p:cNvGrpSpPr>
                      <a:grpSpLocks/>
                    </p:cNvGrpSpPr>
                    <p:nvPr/>
                  </p:nvGrpSpPr>
                  <p:grpSpPr bwMode="auto">
                    <a:xfrm rot="5321579">
                      <a:off x="2426" y="10236"/>
                      <a:ext cx="275" cy="448"/>
                      <a:chOff x="4297" y="9376"/>
                      <a:chExt cx="1220" cy="2462"/>
                    </a:xfrm>
                  </p:grpSpPr>
                  <p:sp>
                    <p:nvSpPr>
                      <p:cNvPr id="22685" name="Arc 10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86" name="Arc 10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76" name="Freeform 103"/>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2672" name="Group 104"/>
                <p:cNvGrpSpPr>
                  <a:grpSpLocks/>
                </p:cNvGrpSpPr>
                <p:nvPr/>
              </p:nvGrpSpPr>
              <p:grpSpPr bwMode="auto">
                <a:xfrm rot="5321579">
                  <a:off x="6376" y="7676"/>
                  <a:ext cx="275" cy="448"/>
                  <a:chOff x="4297" y="9376"/>
                  <a:chExt cx="1220" cy="2462"/>
                </a:xfrm>
              </p:grpSpPr>
              <p:sp>
                <p:nvSpPr>
                  <p:cNvPr id="22673" name="Arc 10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74" name="Arc 10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70" name="Freeform 107"/>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2563" name="Group 108"/>
            <p:cNvGrpSpPr>
              <a:grpSpLocks/>
            </p:cNvGrpSpPr>
            <p:nvPr/>
          </p:nvGrpSpPr>
          <p:grpSpPr bwMode="auto">
            <a:xfrm rot="-10546580">
              <a:off x="5389587" y="3977412"/>
              <a:ext cx="434975" cy="1795462"/>
              <a:chOff x="6098" y="5493"/>
              <a:chExt cx="685" cy="2827"/>
            </a:xfrm>
          </p:grpSpPr>
          <p:grpSp>
            <p:nvGrpSpPr>
              <p:cNvPr id="22637" name="Group 109"/>
              <p:cNvGrpSpPr>
                <a:grpSpLocks/>
              </p:cNvGrpSpPr>
              <p:nvPr/>
            </p:nvGrpSpPr>
            <p:grpSpPr bwMode="auto">
              <a:xfrm>
                <a:off x="6100" y="5493"/>
                <a:ext cx="663" cy="2544"/>
                <a:chOff x="6100" y="5493"/>
                <a:chExt cx="663" cy="2544"/>
              </a:xfrm>
            </p:grpSpPr>
            <p:grpSp>
              <p:nvGrpSpPr>
                <p:cNvPr id="22639" name="Group 110"/>
                <p:cNvGrpSpPr>
                  <a:grpSpLocks/>
                </p:cNvGrpSpPr>
                <p:nvPr/>
              </p:nvGrpSpPr>
              <p:grpSpPr bwMode="auto">
                <a:xfrm>
                  <a:off x="6100" y="5493"/>
                  <a:ext cx="663" cy="2294"/>
                  <a:chOff x="6100" y="5493"/>
                  <a:chExt cx="663" cy="2294"/>
                </a:xfrm>
              </p:grpSpPr>
              <p:grpSp>
                <p:nvGrpSpPr>
                  <p:cNvPr id="22643" name="Group 111"/>
                  <p:cNvGrpSpPr>
                    <a:grpSpLocks/>
                  </p:cNvGrpSpPr>
                  <p:nvPr/>
                </p:nvGrpSpPr>
                <p:grpSpPr bwMode="auto">
                  <a:xfrm rot="144924">
                    <a:off x="6100" y="5761"/>
                    <a:ext cx="663" cy="2026"/>
                    <a:chOff x="2125" y="8571"/>
                    <a:chExt cx="663" cy="2026"/>
                  </a:xfrm>
                </p:grpSpPr>
                <p:grpSp>
                  <p:nvGrpSpPr>
                    <p:cNvPr id="22645" name="Group 112"/>
                    <p:cNvGrpSpPr>
                      <a:grpSpLocks/>
                    </p:cNvGrpSpPr>
                    <p:nvPr/>
                  </p:nvGrpSpPr>
                  <p:grpSpPr bwMode="auto">
                    <a:xfrm rot="5321579">
                      <a:off x="2211" y="8485"/>
                      <a:ext cx="275" cy="448"/>
                      <a:chOff x="4297" y="9376"/>
                      <a:chExt cx="1220" cy="2462"/>
                    </a:xfrm>
                  </p:grpSpPr>
                  <p:sp>
                    <p:nvSpPr>
                      <p:cNvPr id="22667" name="Arc 1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8" name="Arc 1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6" name="Group 115"/>
                    <p:cNvGrpSpPr>
                      <a:grpSpLocks/>
                    </p:cNvGrpSpPr>
                    <p:nvPr/>
                  </p:nvGrpSpPr>
                  <p:grpSpPr bwMode="auto">
                    <a:xfrm rot="5321579">
                      <a:off x="2242" y="8718"/>
                      <a:ext cx="275" cy="449"/>
                      <a:chOff x="4297" y="9376"/>
                      <a:chExt cx="1220" cy="2462"/>
                    </a:xfrm>
                  </p:grpSpPr>
                  <p:sp>
                    <p:nvSpPr>
                      <p:cNvPr id="22665" name="Arc 1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6" name="Arc 1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7" name="Group 118"/>
                    <p:cNvGrpSpPr>
                      <a:grpSpLocks/>
                    </p:cNvGrpSpPr>
                    <p:nvPr/>
                  </p:nvGrpSpPr>
                  <p:grpSpPr bwMode="auto">
                    <a:xfrm rot="5321579">
                      <a:off x="2262" y="8984"/>
                      <a:ext cx="275" cy="448"/>
                      <a:chOff x="4297" y="9376"/>
                      <a:chExt cx="1220" cy="2462"/>
                    </a:xfrm>
                  </p:grpSpPr>
                  <p:sp>
                    <p:nvSpPr>
                      <p:cNvPr id="22663" name="Arc 1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4" name="Arc 1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8" name="Group 121"/>
                    <p:cNvGrpSpPr>
                      <a:grpSpLocks/>
                    </p:cNvGrpSpPr>
                    <p:nvPr/>
                  </p:nvGrpSpPr>
                  <p:grpSpPr bwMode="auto">
                    <a:xfrm rot="5321579">
                      <a:off x="2293" y="9237"/>
                      <a:ext cx="275" cy="449"/>
                      <a:chOff x="4297" y="9376"/>
                      <a:chExt cx="1220" cy="2462"/>
                    </a:xfrm>
                  </p:grpSpPr>
                  <p:sp>
                    <p:nvSpPr>
                      <p:cNvPr id="22661" name="Arc 1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2" name="Arc 1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49" name="Group 124"/>
                    <p:cNvGrpSpPr>
                      <a:grpSpLocks/>
                    </p:cNvGrpSpPr>
                    <p:nvPr/>
                  </p:nvGrpSpPr>
                  <p:grpSpPr bwMode="auto">
                    <a:xfrm rot="5321579">
                      <a:off x="2326" y="9482"/>
                      <a:ext cx="275" cy="448"/>
                      <a:chOff x="4297" y="9376"/>
                      <a:chExt cx="1220" cy="2462"/>
                    </a:xfrm>
                  </p:grpSpPr>
                  <p:sp>
                    <p:nvSpPr>
                      <p:cNvPr id="22659" name="Arc 12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60" name="Arc 12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50" name="Group 127"/>
                    <p:cNvGrpSpPr>
                      <a:grpSpLocks/>
                    </p:cNvGrpSpPr>
                    <p:nvPr/>
                  </p:nvGrpSpPr>
                  <p:grpSpPr bwMode="auto">
                    <a:xfrm rot="5321579">
                      <a:off x="2362" y="9738"/>
                      <a:ext cx="275" cy="448"/>
                      <a:chOff x="4297" y="9376"/>
                      <a:chExt cx="1220" cy="2462"/>
                    </a:xfrm>
                  </p:grpSpPr>
                  <p:sp>
                    <p:nvSpPr>
                      <p:cNvPr id="22657" name="Arc 1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58" name="Arc 1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51" name="Group 130"/>
                    <p:cNvGrpSpPr>
                      <a:grpSpLocks/>
                    </p:cNvGrpSpPr>
                    <p:nvPr/>
                  </p:nvGrpSpPr>
                  <p:grpSpPr bwMode="auto">
                    <a:xfrm rot="5321579">
                      <a:off x="2393" y="9991"/>
                      <a:ext cx="275" cy="449"/>
                      <a:chOff x="4297" y="9376"/>
                      <a:chExt cx="1220" cy="2462"/>
                    </a:xfrm>
                  </p:grpSpPr>
                  <p:sp>
                    <p:nvSpPr>
                      <p:cNvPr id="22655" name="Arc 1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56" name="Arc 1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52" name="Group 133"/>
                    <p:cNvGrpSpPr>
                      <a:grpSpLocks/>
                    </p:cNvGrpSpPr>
                    <p:nvPr/>
                  </p:nvGrpSpPr>
                  <p:grpSpPr bwMode="auto">
                    <a:xfrm rot="5321579">
                      <a:off x="2426" y="10236"/>
                      <a:ext cx="275" cy="448"/>
                      <a:chOff x="4297" y="9376"/>
                      <a:chExt cx="1220" cy="2462"/>
                    </a:xfrm>
                  </p:grpSpPr>
                  <p:sp>
                    <p:nvSpPr>
                      <p:cNvPr id="22653" name="Arc 1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54" name="Arc 1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44" name="Freeform 136"/>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2640" name="Group 137"/>
                <p:cNvGrpSpPr>
                  <a:grpSpLocks/>
                </p:cNvGrpSpPr>
                <p:nvPr/>
              </p:nvGrpSpPr>
              <p:grpSpPr bwMode="auto">
                <a:xfrm rot="5321579">
                  <a:off x="6376" y="7676"/>
                  <a:ext cx="275" cy="448"/>
                  <a:chOff x="4297" y="9376"/>
                  <a:chExt cx="1220" cy="2462"/>
                </a:xfrm>
              </p:grpSpPr>
              <p:sp>
                <p:nvSpPr>
                  <p:cNvPr id="22641" name="Arc 13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42" name="Arc 13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2638" name="Freeform 140"/>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2564" name="Line 141"/>
            <p:cNvSpPr>
              <a:spLocks noChangeShapeType="1"/>
            </p:cNvSpPr>
            <p:nvPr/>
          </p:nvSpPr>
          <p:spPr bwMode="auto">
            <a:xfrm>
              <a:off x="5316562" y="4002812"/>
              <a:ext cx="0" cy="1714500"/>
            </a:xfrm>
            <a:prstGeom prst="line">
              <a:avLst/>
            </a:prstGeom>
            <a:noFill/>
            <a:ln w="9525">
              <a:solidFill>
                <a:srgbClr val="000000"/>
              </a:solidFill>
              <a:round/>
              <a:headEnd/>
              <a:tailEnd/>
            </a:ln>
          </p:spPr>
          <p:txBody>
            <a:bodyPr/>
            <a:lstStyle/>
            <a:p>
              <a:endParaRPr lang="fr-FR"/>
            </a:p>
          </p:txBody>
        </p:sp>
        <p:sp>
          <p:nvSpPr>
            <p:cNvPr id="22565" name="Line 142"/>
            <p:cNvSpPr>
              <a:spLocks noChangeShapeType="1"/>
            </p:cNvSpPr>
            <p:nvPr/>
          </p:nvSpPr>
          <p:spPr bwMode="auto">
            <a:xfrm>
              <a:off x="5354662" y="4002812"/>
              <a:ext cx="0" cy="1714500"/>
            </a:xfrm>
            <a:prstGeom prst="line">
              <a:avLst/>
            </a:prstGeom>
            <a:noFill/>
            <a:ln w="9525">
              <a:solidFill>
                <a:srgbClr val="000000"/>
              </a:solidFill>
              <a:round/>
              <a:headEnd/>
              <a:tailEnd/>
            </a:ln>
          </p:spPr>
          <p:txBody>
            <a:bodyPr/>
            <a:lstStyle/>
            <a:p>
              <a:endParaRPr lang="fr-FR"/>
            </a:p>
          </p:txBody>
        </p:sp>
        <p:sp>
          <p:nvSpPr>
            <p:cNvPr id="22566" name="Line 143"/>
            <p:cNvSpPr>
              <a:spLocks noChangeShapeType="1"/>
            </p:cNvSpPr>
            <p:nvPr/>
          </p:nvSpPr>
          <p:spPr bwMode="auto">
            <a:xfrm>
              <a:off x="5392762" y="4002812"/>
              <a:ext cx="0" cy="1714500"/>
            </a:xfrm>
            <a:prstGeom prst="line">
              <a:avLst/>
            </a:prstGeom>
            <a:noFill/>
            <a:ln w="9525">
              <a:solidFill>
                <a:srgbClr val="000000"/>
              </a:solidFill>
              <a:round/>
              <a:headEnd/>
              <a:tailEnd/>
            </a:ln>
          </p:spPr>
          <p:txBody>
            <a:bodyPr/>
            <a:lstStyle/>
            <a:p>
              <a:endParaRPr lang="fr-FR"/>
            </a:p>
          </p:txBody>
        </p:sp>
        <p:sp>
          <p:nvSpPr>
            <p:cNvPr id="22567" name="Line 144"/>
            <p:cNvSpPr>
              <a:spLocks noChangeShapeType="1"/>
            </p:cNvSpPr>
            <p:nvPr/>
          </p:nvSpPr>
          <p:spPr bwMode="auto">
            <a:xfrm flipH="1">
              <a:off x="1965350" y="4002812"/>
              <a:ext cx="228600" cy="0"/>
            </a:xfrm>
            <a:prstGeom prst="line">
              <a:avLst/>
            </a:prstGeom>
            <a:noFill/>
            <a:ln w="9525">
              <a:solidFill>
                <a:srgbClr val="000000"/>
              </a:solidFill>
              <a:round/>
              <a:headEnd/>
              <a:tailEnd/>
            </a:ln>
          </p:spPr>
          <p:txBody>
            <a:bodyPr/>
            <a:lstStyle/>
            <a:p>
              <a:endParaRPr lang="fr-FR"/>
            </a:p>
          </p:txBody>
        </p:sp>
        <p:sp>
          <p:nvSpPr>
            <p:cNvPr id="22568" name="Line 145"/>
            <p:cNvSpPr>
              <a:spLocks noChangeShapeType="1"/>
            </p:cNvSpPr>
            <p:nvPr/>
          </p:nvSpPr>
          <p:spPr bwMode="auto">
            <a:xfrm flipV="1">
              <a:off x="2090762" y="4066312"/>
              <a:ext cx="0" cy="1600200"/>
            </a:xfrm>
            <a:prstGeom prst="line">
              <a:avLst/>
            </a:prstGeom>
            <a:noFill/>
            <a:ln w="9525">
              <a:solidFill>
                <a:srgbClr val="000000"/>
              </a:solidFill>
              <a:round/>
              <a:headEnd/>
              <a:tailEnd type="triangle" w="med" len="med"/>
            </a:ln>
          </p:spPr>
          <p:txBody>
            <a:bodyPr/>
            <a:lstStyle/>
            <a:p>
              <a:endParaRPr lang="fr-FR"/>
            </a:p>
          </p:txBody>
        </p:sp>
        <p:sp>
          <p:nvSpPr>
            <p:cNvPr id="22569" name="Line 146"/>
            <p:cNvSpPr>
              <a:spLocks noChangeShapeType="1"/>
            </p:cNvSpPr>
            <p:nvPr/>
          </p:nvSpPr>
          <p:spPr bwMode="auto">
            <a:xfrm flipV="1">
              <a:off x="4783162" y="4091712"/>
              <a:ext cx="0" cy="1600200"/>
            </a:xfrm>
            <a:prstGeom prst="line">
              <a:avLst/>
            </a:prstGeom>
            <a:noFill/>
            <a:ln w="9525">
              <a:solidFill>
                <a:srgbClr val="000000"/>
              </a:solidFill>
              <a:round/>
              <a:headEnd/>
              <a:tailEnd type="triangle" w="med" len="med"/>
            </a:ln>
          </p:spPr>
          <p:txBody>
            <a:bodyPr/>
            <a:lstStyle/>
            <a:p>
              <a:endParaRPr lang="fr-FR"/>
            </a:p>
          </p:txBody>
        </p:sp>
        <p:sp>
          <p:nvSpPr>
            <p:cNvPr id="22570" name="Line 147"/>
            <p:cNvSpPr>
              <a:spLocks noChangeShapeType="1"/>
            </p:cNvSpPr>
            <p:nvPr/>
          </p:nvSpPr>
          <p:spPr bwMode="auto">
            <a:xfrm flipV="1">
              <a:off x="5900762" y="4079012"/>
              <a:ext cx="0" cy="1600200"/>
            </a:xfrm>
            <a:prstGeom prst="line">
              <a:avLst/>
            </a:prstGeom>
            <a:noFill/>
            <a:ln w="9525">
              <a:solidFill>
                <a:srgbClr val="000000"/>
              </a:solidFill>
              <a:round/>
              <a:headEnd/>
              <a:tailEnd type="triangle" w="med" len="med"/>
            </a:ln>
          </p:spPr>
          <p:txBody>
            <a:bodyPr/>
            <a:lstStyle/>
            <a:p>
              <a:endParaRPr lang="fr-FR"/>
            </a:p>
          </p:txBody>
        </p:sp>
        <p:sp>
          <p:nvSpPr>
            <p:cNvPr id="22571" name="Line 148"/>
            <p:cNvSpPr>
              <a:spLocks noChangeShapeType="1"/>
            </p:cNvSpPr>
            <p:nvPr/>
          </p:nvSpPr>
          <p:spPr bwMode="auto">
            <a:xfrm>
              <a:off x="4211662" y="4447312"/>
              <a:ext cx="114300" cy="0"/>
            </a:xfrm>
            <a:prstGeom prst="line">
              <a:avLst/>
            </a:prstGeom>
            <a:noFill/>
            <a:ln w="9525">
              <a:solidFill>
                <a:srgbClr val="000000"/>
              </a:solidFill>
              <a:round/>
              <a:headEnd/>
              <a:tailEnd type="stealth" w="med" len="med"/>
            </a:ln>
          </p:spPr>
          <p:txBody>
            <a:bodyPr/>
            <a:lstStyle/>
            <a:p>
              <a:endParaRPr lang="fr-FR"/>
            </a:p>
          </p:txBody>
        </p:sp>
        <p:sp>
          <p:nvSpPr>
            <p:cNvPr id="22572" name="Line 149"/>
            <p:cNvSpPr>
              <a:spLocks noChangeShapeType="1"/>
            </p:cNvSpPr>
            <p:nvPr/>
          </p:nvSpPr>
          <p:spPr bwMode="auto">
            <a:xfrm>
              <a:off x="1785962" y="5755412"/>
              <a:ext cx="3429000" cy="0"/>
            </a:xfrm>
            <a:prstGeom prst="line">
              <a:avLst/>
            </a:prstGeom>
            <a:noFill/>
            <a:ln w="9525">
              <a:solidFill>
                <a:srgbClr val="000000"/>
              </a:solidFill>
              <a:round/>
              <a:headEnd/>
              <a:tailEnd/>
            </a:ln>
          </p:spPr>
          <p:txBody>
            <a:bodyPr/>
            <a:lstStyle/>
            <a:p>
              <a:endParaRPr lang="fr-FR"/>
            </a:p>
          </p:txBody>
        </p:sp>
        <p:grpSp>
          <p:nvGrpSpPr>
            <p:cNvPr id="22573" name="Group 150"/>
            <p:cNvGrpSpPr>
              <a:grpSpLocks/>
            </p:cNvGrpSpPr>
            <p:nvPr/>
          </p:nvGrpSpPr>
          <p:grpSpPr bwMode="auto">
            <a:xfrm>
              <a:off x="6726262" y="3950424"/>
              <a:ext cx="685800" cy="185738"/>
              <a:chOff x="9037" y="8192"/>
              <a:chExt cx="1081" cy="292"/>
            </a:xfrm>
          </p:grpSpPr>
          <p:grpSp>
            <p:nvGrpSpPr>
              <p:cNvPr id="22623" name="Group 151"/>
              <p:cNvGrpSpPr>
                <a:grpSpLocks/>
              </p:cNvGrpSpPr>
              <p:nvPr/>
            </p:nvGrpSpPr>
            <p:grpSpPr bwMode="auto">
              <a:xfrm rot="-40404">
                <a:off x="9185" y="8235"/>
                <a:ext cx="203" cy="249"/>
                <a:chOff x="4297" y="9376"/>
                <a:chExt cx="1220" cy="2462"/>
              </a:xfrm>
            </p:grpSpPr>
            <p:sp>
              <p:nvSpPr>
                <p:cNvPr id="22635" name="Arc 15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6" name="Arc 15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24" name="Group 154"/>
              <p:cNvGrpSpPr>
                <a:grpSpLocks/>
              </p:cNvGrpSpPr>
              <p:nvPr/>
            </p:nvGrpSpPr>
            <p:grpSpPr bwMode="auto">
              <a:xfrm rot="-40404">
                <a:off x="9384" y="8225"/>
                <a:ext cx="205" cy="249"/>
                <a:chOff x="4297" y="9376"/>
                <a:chExt cx="1220" cy="2462"/>
              </a:xfrm>
            </p:grpSpPr>
            <p:sp>
              <p:nvSpPr>
                <p:cNvPr id="22633" name="Arc 15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4" name="Arc 15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25" name="Group 157"/>
              <p:cNvGrpSpPr>
                <a:grpSpLocks/>
              </p:cNvGrpSpPr>
              <p:nvPr/>
            </p:nvGrpSpPr>
            <p:grpSpPr bwMode="auto">
              <a:xfrm rot="-40404">
                <a:off x="9572" y="8209"/>
                <a:ext cx="205" cy="249"/>
                <a:chOff x="4297" y="9376"/>
                <a:chExt cx="1220" cy="2462"/>
              </a:xfrm>
            </p:grpSpPr>
            <p:sp>
              <p:nvSpPr>
                <p:cNvPr id="22631" name="Arc 15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2" name="Arc 15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2626" name="Group 160"/>
              <p:cNvGrpSpPr>
                <a:grpSpLocks/>
              </p:cNvGrpSpPr>
              <p:nvPr/>
            </p:nvGrpSpPr>
            <p:grpSpPr bwMode="auto">
              <a:xfrm rot="-40404">
                <a:off x="9751" y="8192"/>
                <a:ext cx="203" cy="249"/>
                <a:chOff x="4297" y="9376"/>
                <a:chExt cx="1220" cy="2462"/>
              </a:xfrm>
            </p:grpSpPr>
            <p:sp>
              <p:nvSpPr>
                <p:cNvPr id="22629" name="Arc 16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2630" name="Arc 16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2627" name="Line 163"/>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2628" name="Line 164"/>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2574" name="Group 165"/>
            <p:cNvGrpSpPr>
              <a:grpSpLocks/>
            </p:cNvGrpSpPr>
            <p:nvPr/>
          </p:nvGrpSpPr>
          <p:grpSpPr bwMode="auto">
            <a:xfrm>
              <a:off x="6026175" y="3975824"/>
              <a:ext cx="700087" cy="114300"/>
              <a:chOff x="1796" y="5577"/>
              <a:chExt cx="1102" cy="180"/>
            </a:xfrm>
          </p:grpSpPr>
          <p:grpSp>
            <p:nvGrpSpPr>
              <p:cNvPr id="22604" name="Group 166"/>
              <p:cNvGrpSpPr>
                <a:grpSpLocks/>
              </p:cNvGrpSpPr>
              <p:nvPr/>
            </p:nvGrpSpPr>
            <p:grpSpPr bwMode="auto">
              <a:xfrm>
                <a:off x="1796" y="5577"/>
                <a:ext cx="722" cy="180"/>
                <a:chOff x="1876" y="5577"/>
                <a:chExt cx="722" cy="180"/>
              </a:xfrm>
            </p:grpSpPr>
            <p:grpSp>
              <p:nvGrpSpPr>
                <p:cNvPr id="22606" name="Group 167"/>
                <p:cNvGrpSpPr>
                  <a:grpSpLocks/>
                </p:cNvGrpSpPr>
                <p:nvPr/>
              </p:nvGrpSpPr>
              <p:grpSpPr bwMode="auto">
                <a:xfrm rot="10739694">
                  <a:off x="2058" y="5577"/>
                  <a:ext cx="540" cy="180"/>
                  <a:chOff x="8257" y="9157"/>
                  <a:chExt cx="1800" cy="180"/>
                </a:xfrm>
              </p:grpSpPr>
              <p:grpSp>
                <p:nvGrpSpPr>
                  <p:cNvPr id="22608" name="Group 168"/>
                  <p:cNvGrpSpPr>
                    <a:grpSpLocks/>
                  </p:cNvGrpSpPr>
                  <p:nvPr/>
                </p:nvGrpSpPr>
                <p:grpSpPr bwMode="auto">
                  <a:xfrm>
                    <a:off x="8617" y="9157"/>
                    <a:ext cx="360" cy="180"/>
                    <a:chOff x="8617" y="9157"/>
                    <a:chExt cx="360" cy="180"/>
                  </a:xfrm>
                </p:grpSpPr>
                <p:sp>
                  <p:nvSpPr>
                    <p:cNvPr id="22621" name="Line 16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22" name="Line 17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09" name="Group 171"/>
                  <p:cNvGrpSpPr>
                    <a:grpSpLocks/>
                  </p:cNvGrpSpPr>
                  <p:nvPr/>
                </p:nvGrpSpPr>
                <p:grpSpPr bwMode="auto">
                  <a:xfrm>
                    <a:off x="8977" y="9157"/>
                    <a:ext cx="360" cy="180"/>
                    <a:chOff x="8617" y="9157"/>
                    <a:chExt cx="360" cy="180"/>
                  </a:xfrm>
                </p:grpSpPr>
                <p:sp>
                  <p:nvSpPr>
                    <p:cNvPr id="22619" name="Line 17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20" name="Line 17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10" name="Group 174"/>
                  <p:cNvGrpSpPr>
                    <a:grpSpLocks/>
                  </p:cNvGrpSpPr>
                  <p:nvPr/>
                </p:nvGrpSpPr>
                <p:grpSpPr bwMode="auto">
                  <a:xfrm>
                    <a:off x="9337" y="9157"/>
                    <a:ext cx="360" cy="180"/>
                    <a:chOff x="8617" y="9157"/>
                    <a:chExt cx="360" cy="180"/>
                  </a:xfrm>
                </p:grpSpPr>
                <p:sp>
                  <p:nvSpPr>
                    <p:cNvPr id="22617" name="Line 17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18" name="Line 17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11" name="Group 177"/>
                  <p:cNvGrpSpPr>
                    <a:grpSpLocks/>
                  </p:cNvGrpSpPr>
                  <p:nvPr/>
                </p:nvGrpSpPr>
                <p:grpSpPr bwMode="auto">
                  <a:xfrm>
                    <a:off x="9697" y="9157"/>
                    <a:ext cx="360" cy="180"/>
                    <a:chOff x="8617" y="9157"/>
                    <a:chExt cx="360" cy="180"/>
                  </a:xfrm>
                </p:grpSpPr>
                <p:sp>
                  <p:nvSpPr>
                    <p:cNvPr id="22615" name="Line 17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16" name="Line 17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612" name="Group 180"/>
                  <p:cNvGrpSpPr>
                    <a:grpSpLocks/>
                  </p:cNvGrpSpPr>
                  <p:nvPr/>
                </p:nvGrpSpPr>
                <p:grpSpPr bwMode="auto">
                  <a:xfrm>
                    <a:off x="8257" y="9157"/>
                    <a:ext cx="360" cy="180"/>
                    <a:chOff x="8617" y="9157"/>
                    <a:chExt cx="360" cy="180"/>
                  </a:xfrm>
                </p:grpSpPr>
                <p:sp>
                  <p:nvSpPr>
                    <p:cNvPr id="22613" name="Line 1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614" name="Line 1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2607" name="Line 183"/>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2605" name="Line 184"/>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2575" name="Line 185"/>
            <p:cNvSpPr>
              <a:spLocks noChangeShapeType="1"/>
            </p:cNvSpPr>
            <p:nvPr/>
          </p:nvSpPr>
          <p:spPr bwMode="auto">
            <a:xfrm flipH="1">
              <a:off x="5786462" y="3975824"/>
              <a:ext cx="228600" cy="0"/>
            </a:xfrm>
            <a:prstGeom prst="line">
              <a:avLst/>
            </a:prstGeom>
            <a:noFill/>
            <a:ln w="9525">
              <a:solidFill>
                <a:srgbClr val="000000"/>
              </a:solidFill>
              <a:round/>
              <a:headEnd/>
              <a:tailEnd/>
            </a:ln>
          </p:spPr>
          <p:txBody>
            <a:bodyPr/>
            <a:lstStyle/>
            <a:p>
              <a:endParaRPr lang="fr-FR"/>
            </a:p>
          </p:txBody>
        </p:sp>
        <p:sp>
          <p:nvSpPr>
            <p:cNvPr id="22576" name="Line 186"/>
            <p:cNvSpPr>
              <a:spLocks noChangeShapeType="1"/>
            </p:cNvSpPr>
            <p:nvPr/>
          </p:nvSpPr>
          <p:spPr bwMode="auto">
            <a:xfrm>
              <a:off x="5545162" y="3975824"/>
              <a:ext cx="228600" cy="0"/>
            </a:xfrm>
            <a:prstGeom prst="line">
              <a:avLst/>
            </a:prstGeom>
            <a:noFill/>
            <a:ln w="9525">
              <a:solidFill>
                <a:srgbClr val="000000"/>
              </a:solidFill>
              <a:round/>
              <a:headEnd/>
              <a:tailEnd/>
            </a:ln>
          </p:spPr>
          <p:txBody>
            <a:bodyPr/>
            <a:lstStyle/>
            <a:p>
              <a:endParaRPr lang="fr-FR"/>
            </a:p>
          </p:txBody>
        </p:sp>
        <p:sp>
          <p:nvSpPr>
            <p:cNvPr id="22577" name="Line 187"/>
            <p:cNvSpPr>
              <a:spLocks noChangeShapeType="1"/>
            </p:cNvSpPr>
            <p:nvPr/>
          </p:nvSpPr>
          <p:spPr bwMode="auto">
            <a:xfrm>
              <a:off x="7386662" y="3959949"/>
              <a:ext cx="342900" cy="0"/>
            </a:xfrm>
            <a:prstGeom prst="line">
              <a:avLst/>
            </a:prstGeom>
            <a:noFill/>
            <a:ln w="9525">
              <a:solidFill>
                <a:srgbClr val="000000"/>
              </a:solidFill>
              <a:round/>
              <a:headEnd/>
              <a:tailEnd type="stealth" w="med" len="med"/>
            </a:ln>
          </p:spPr>
          <p:txBody>
            <a:bodyPr/>
            <a:lstStyle/>
            <a:p>
              <a:endParaRPr lang="fr-FR"/>
            </a:p>
          </p:txBody>
        </p:sp>
        <p:sp>
          <p:nvSpPr>
            <p:cNvPr id="22578" name="Line 188"/>
            <p:cNvSpPr>
              <a:spLocks noChangeShapeType="1"/>
            </p:cNvSpPr>
            <p:nvPr/>
          </p:nvSpPr>
          <p:spPr bwMode="auto">
            <a:xfrm>
              <a:off x="5634062" y="5741124"/>
              <a:ext cx="2286000" cy="0"/>
            </a:xfrm>
            <a:prstGeom prst="line">
              <a:avLst/>
            </a:prstGeom>
            <a:noFill/>
            <a:ln w="9525">
              <a:solidFill>
                <a:srgbClr val="000000"/>
              </a:solidFill>
              <a:round/>
              <a:headEnd/>
              <a:tailEnd/>
            </a:ln>
          </p:spPr>
          <p:txBody>
            <a:bodyPr/>
            <a:lstStyle/>
            <a:p>
              <a:endParaRPr lang="fr-FR"/>
            </a:p>
          </p:txBody>
        </p:sp>
        <p:sp>
          <p:nvSpPr>
            <p:cNvPr id="22579" name="Line 189"/>
            <p:cNvSpPr>
              <a:spLocks noChangeShapeType="1"/>
            </p:cNvSpPr>
            <p:nvPr/>
          </p:nvSpPr>
          <p:spPr bwMode="auto">
            <a:xfrm flipV="1">
              <a:off x="7691462" y="4077424"/>
              <a:ext cx="0" cy="1600200"/>
            </a:xfrm>
            <a:prstGeom prst="line">
              <a:avLst/>
            </a:prstGeom>
            <a:noFill/>
            <a:ln w="9525">
              <a:solidFill>
                <a:srgbClr val="000000"/>
              </a:solidFill>
              <a:round/>
              <a:headEnd/>
              <a:tailEnd type="triangle" w="med" len="med"/>
            </a:ln>
          </p:spPr>
          <p:txBody>
            <a:bodyPr/>
            <a:lstStyle/>
            <a:p>
              <a:endParaRPr lang="fr-FR"/>
            </a:p>
          </p:txBody>
        </p:sp>
        <p:sp>
          <p:nvSpPr>
            <p:cNvPr id="22580" name="Text Box 190"/>
            <p:cNvSpPr txBox="1">
              <a:spLocks noChangeArrowheads="1"/>
            </p:cNvSpPr>
            <p:nvPr/>
          </p:nvSpPr>
          <p:spPr bwMode="auto">
            <a:xfrm>
              <a:off x="1989162" y="3676115"/>
              <a:ext cx="342900" cy="228600"/>
            </a:xfrm>
            <a:prstGeom prst="rect">
              <a:avLst/>
            </a:prstGeom>
            <a:noFill/>
            <a:ln w="9525">
              <a:noFill/>
              <a:miter lim="800000"/>
              <a:headEnd/>
              <a:tailEnd/>
            </a:ln>
          </p:spPr>
          <p:txBody>
            <a:bodyPr/>
            <a:lstStyle/>
            <a:p>
              <a:r>
                <a:rPr lang="fr-FR" sz="1400" i="1" u="sng"/>
                <a:t>I</a:t>
              </a:r>
              <a:r>
                <a:rPr lang="fr-FR" sz="1400" i="1" baseline="-25000"/>
                <a:t>1</a:t>
              </a:r>
              <a:endParaRPr lang="fr-FR" sz="1400"/>
            </a:p>
          </p:txBody>
        </p:sp>
        <p:sp>
          <p:nvSpPr>
            <p:cNvPr id="22581" name="Line 191"/>
            <p:cNvSpPr>
              <a:spLocks noChangeShapeType="1"/>
            </p:cNvSpPr>
            <p:nvPr/>
          </p:nvSpPr>
          <p:spPr bwMode="auto">
            <a:xfrm>
              <a:off x="2014562" y="4001224"/>
              <a:ext cx="114300" cy="0"/>
            </a:xfrm>
            <a:prstGeom prst="line">
              <a:avLst/>
            </a:prstGeom>
            <a:noFill/>
            <a:ln w="9525">
              <a:solidFill>
                <a:srgbClr val="000000"/>
              </a:solidFill>
              <a:round/>
              <a:headEnd/>
              <a:tailEnd type="stealth" w="med" len="med"/>
            </a:ln>
          </p:spPr>
          <p:txBody>
            <a:bodyPr/>
            <a:lstStyle/>
            <a:p>
              <a:endParaRPr lang="fr-FR"/>
            </a:p>
          </p:txBody>
        </p:sp>
        <p:sp>
          <p:nvSpPr>
            <p:cNvPr id="22582" name="Text Box 192"/>
            <p:cNvSpPr txBox="1">
              <a:spLocks noChangeArrowheads="1"/>
            </p:cNvSpPr>
            <p:nvPr/>
          </p:nvSpPr>
          <p:spPr bwMode="auto">
            <a:xfrm>
              <a:off x="2332062" y="3658297"/>
              <a:ext cx="342900" cy="349250"/>
            </a:xfrm>
            <a:prstGeom prst="rect">
              <a:avLst/>
            </a:prstGeom>
            <a:noFill/>
            <a:ln w="9525">
              <a:noFill/>
              <a:miter lim="800000"/>
              <a:headEnd/>
              <a:tailEnd/>
            </a:ln>
          </p:spPr>
          <p:txBody>
            <a:bodyPr/>
            <a:lstStyle/>
            <a:p>
              <a:r>
                <a:rPr lang="fr-FR" sz="1400" i="1"/>
                <a:t>r</a:t>
              </a:r>
              <a:r>
                <a:rPr lang="fr-FR" sz="1400" i="1" baseline="-25000"/>
                <a:t>1</a:t>
              </a:r>
              <a:endParaRPr lang="fr-FR" sz="1400"/>
            </a:p>
          </p:txBody>
        </p:sp>
        <p:sp>
          <p:nvSpPr>
            <p:cNvPr id="22583" name="Text Box 193"/>
            <p:cNvSpPr txBox="1">
              <a:spLocks noChangeArrowheads="1"/>
            </p:cNvSpPr>
            <p:nvPr/>
          </p:nvSpPr>
          <p:spPr bwMode="auto">
            <a:xfrm>
              <a:off x="2928926" y="3643314"/>
              <a:ext cx="714380" cy="285752"/>
            </a:xfrm>
            <a:prstGeom prst="rect">
              <a:avLst/>
            </a:prstGeom>
            <a:noFill/>
            <a:ln w="9525">
              <a:noFill/>
              <a:miter lim="800000"/>
              <a:headEnd/>
              <a:tailEnd/>
            </a:ln>
          </p:spPr>
          <p:txBody>
            <a:bodyPr/>
            <a:lstStyle/>
            <a:p>
              <a:r>
                <a:rPr lang="fr-FR" sz="1400" i="1"/>
                <a:t>j </a:t>
              </a:r>
              <a:r>
                <a:rPr lang="it-IT" sz="1400" i="1"/>
                <a:t>ℓ</a:t>
              </a:r>
              <a:r>
                <a:rPr lang="fr-FR" sz="1400" i="1" baseline="-25000"/>
                <a:t> 1 </a:t>
              </a:r>
              <a:r>
                <a:rPr lang="el-GR" sz="1400" i="1"/>
                <a:t>ω</a:t>
              </a:r>
              <a:endParaRPr lang="fr-FR" sz="1400"/>
            </a:p>
          </p:txBody>
        </p:sp>
        <p:sp>
          <p:nvSpPr>
            <p:cNvPr id="22584" name="Line 194"/>
            <p:cNvSpPr>
              <a:spLocks noChangeShapeType="1"/>
            </p:cNvSpPr>
            <p:nvPr/>
          </p:nvSpPr>
          <p:spPr bwMode="auto">
            <a:xfrm>
              <a:off x="4452962" y="3988524"/>
              <a:ext cx="114300" cy="0"/>
            </a:xfrm>
            <a:prstGeom prst="line">
              <a:avLst/>
            </a:prstGeom>
            <a:noFill/>
            <a:ln w="9525">
              <a:solidFill>
                <a:srgbClr val="000000"/>
              </a:solidFill>
              <a:round/>
              <a:headEnd/>
              <a:tailEnd type="stealth" w="med" len="med"/>
            </a:ln>
          </p:spPr>
          <p:txBody>
            <a:bodyPr/>
            <a:lstStyle/>
            <a:p>
              <a:endParaRPr lang="fr-FR"/>
            </a:p>
          </p:txBody>
        </p:sp>
        <p:sp>
          <p:nvSpPr>
            <p:cNvPr id="22585" name="Line 195"/>
            <p:cNvSpPr>
              <a:spLocks noChangeShapeType="1"/>
            </p:cNvSpPr>
            <p:nvPr/>
          </p:nvSpPr>
          <p:spPr bwMode="auto">
            <a:xfrm>
              <a:off x="4071962" y="4075837"/>
              <a:ext cx="0" cy="228600"/>
            </a:xfrm>
            <a:prstGeom prst="line">
              <a:avLst/>
            </a:prstGeom>
            <a:noFill/>
            <a:ln w="9525">
              <a:solidFill>
                <a:srgbClr val="000000"/>
              </a:solidFill>
              <a:round/>
              <a:headEnd/>
              <a:tailEnd type="stealth" w="med" len="med"/>
            </a:ln>
          </p:spPr>
          <p:txBody>
            <a:bodyPr/>
            <a:lstStyle/>
            <a:p>
              <a:endParaRPr lang="fr-FR"/>
            </a:p>
          </p:txBody>
        </p:sp>
        <p:sp>
          <p:nvSpPr>
            <p:cNvPr id="22586" name="Text Box 196"/>
            <p:cNvSpPr txBox="1">
              <a:spLocks noChangeArrowheads="1"/>
            </p:cNvSpPr>
            <p:nvPr/>
          </p:nvSpPr>
          <p:spPr bwMode="auto">
            <a:xfrm>
              <a:off x="3728525" y="3969474"/>
              <a:ext cx="447648" cy="355600"/>
            </a:xfrm>
            <a:prstGeom prst="rect">
              <a:avLst/>
            </a:prstGeom>
            <a:noFill/>
            <a:ln w="9525">
              <a:noFill/>
              <a:miter lim="800000"/>
              <a:headEnd/>
              <a:tailEnd/>
            </a:ln>
          </p:spPr>
          <p:txBody>
            <a:bodyPr/>
            <a:lstStyle/>
            <a:p>
              <a:r>
                <a:rPr lang="fr-FR" sz="1400" i="1" u="sng"/>
                <a:t>I</a:t>
              </a:r>
              <a:r>
                <a:rPr lang="fr-FR" sz="1400" i="1" baseline="-25000"/>
                <a:t>10</a:t>
              </a:r>
              <a:endParaRPr lang="fr-FR" sz="1400"/>
            </a:p>
          </p:txBody>
        </p:sp>
        <p:sp>
          <p:nvSpPr>
            <p:cNvPr id="22587" name="Text Box 197"/>
            <p:cNvSpPr txBox="1">
              <a:spLocks noChangeArrowheads="1"/>
            </p:cNvSpPr>
            <p:nvPr/>
          </p:nvSpPr>
          <p:spPr bwMode="auto">
            <a:xfrm>
              <a:off x="1795487" y="4382224"/>
              <a:ext cx="406400" cy="342900"/>
            </a:xfrm>
            <a:prstGeom prst="rect">
              <a:avLst/>
            </a:prstGeom>
            <a:noFill/>
            <a:ln w="9525">
              <a:noFill/>
              <a:miter lim="800000"/>
              <a:headEnd/>
              <a:tailEnd/>
            </a:ln>
          </p:spPr>
          <p:txBody>
            <a:bodyPr/>
            <a:lstStyle/>
            <a:p>
              <a:r>
                <a:rPr lang="fr-FR" sz="1400" i="1"/>
                <a:t>U</a:t>
              </a:r>
              <a:r>
                <a:rPr lang="fr-FR" sz="1400" i="1" baseline="-25000"/>
                <a:t>1</a:t>
              </a:r>
              <a:endParaRPr lang="fr-FR" sz="1400"/>
            </a:p>
          </p:txBody>
        </p:sp>
        <p:sp>
          <p:nvSpPr>
            <p:cNvPr id="22588" name="Line 198"/>
            <p:cNvSpPr>
              <a:spLocks noChangeShapeType="1"/>
            </p:cNvSpPr>
            <p:nvPr/>
          </p:nvSpPr>
          <p:spPr bwMode="auto">
            <a:xfrm>
              <a:off x="1900262" y="4433024"/>
              <a:ext cx="114300" cy="0"/>
            </a:xfrm>
            <a:prstGeom prst="line">
              <a:avLst/>
            </a:prstGeom>
            <a:noFill/>
            <a:ln w="9525">
              <a:solidFill>
                <a:srgbClr val="000000"/>
              </a:solidFill>
              <a:round/>
              <a:headEnd/>
              <a:tailEnd/>
            </a:ln>
          </p:spPr>
          <p:txBody>
            <a:bodyPr/>
            <a:lstStyle/>
            <a:p>
              <a:endParaRPr lang="fr-FR"/>
            </a:p>
          </p:txBody>
        </p:sp>
        <p:sp>
          <p:nvSpPr>
            <p:cNvPr id="22589" name="Text Box 199"/>
            <p:cNvSpPr txBox="1">
              <a:spLocks noChangeArrowheads="1"/>
            </p:cNvSpPr>
            <p:nvPr/>
          </p:nvSpPr>
          <p:spPr bwMode="auto">
            <a:xfrm>
              <a:off x="4451888" y="4024297"/>
              <a:ext cx="471466" cy="342900"/>
            </a:xfrm>
            <a:prstGeom prst="rect">
              <a:avLst/>
            </a:prstGeom>
            <a:noFill/>
            <a:ln w="9525">
              <a:noFill/>
              <a:miter lim="800000"/>
              <a:headEnd/>
              <a:tailEnd/>
            </a:ln>
          </p:spPr>
          <p:txBody>
            <a:bodyPr/>
            <a:lstStyle/>
            <a:p>
              <a:r>
                <a:rPr lang="fr-FR" sz="1400" i="1" u="sng"/>
                <a:t>E</a:t>
              </a:r>
              <a:r>
                <a:rPr lang="fr-FR" sz="1400" i="1" baseline="-25000"/>
                <a:t>1</a:t>
              </a:r>
              <a:endParaRPr lang="fr-FR" sz="1400"/>
            </a:p>
          </p:txBody>
        </p:sp>
        <p:sp>
          <p:nvSpPr>
            <p:cNvPr id="22590" name="Text Box 202"/>
            <p:cNvSpPr txBox="1">
              <a:spLocks noChangeArrowheads="1"/>
            </p:cNvSpPr>
            <p:nvPr/>
          </p:nvSpPr>
          <p:spPr bwMode="auto">
            <a:xfrm>
              <a:off x="3203600" y="4763224"/>
              <a:ext cx="344487" cy="228600"/>
            </a:xfrm>
            <a:prstGeom prst="rect">
              <a:avLst/>
            </a:prstGeom>
            <a:noFill/>
            <a:ln w="9525">
              <a:noFill/>
              <a:miter lim="800000"/>
              <a:headEnd/>
              <a:tailEnd/>
            </a:ln>
          </p:spPr>
          <p:txBody>
            <a:bodyPr lIns="54000" tIns="10800" rIns="54000" bIns="10800"/>
            <a:lstStyle/>
            <a:p>
              <a:r>
                <a:rPr lang="fr-FR" sz="1400" i="1">
                  <a:sym typeface="Symbol" pitchFamily="18" charset="2"/>
                </a:rPr>
                <a:t></a:t>
              </a:r>
              <a:r>
                <a:rPr lang="fr-FR" sz="1400" i="1" baseline="-25000"/>
                <a:t>F</a:t>
              </a:r>
              <a:endParaRPr lang="fr-FR" sz="1400"/>
            </a:p>
          </p:txBody>
        </p:sp>
        <p:sp>
          <p:nvSpPr>
            <p:cNvPr id="22591" name="Text Box 203"/>
            <p:cNvSpPr txBox="1">
              <a:spLocks noChangeArrowheads="1"/>
            </p:cNvSpPr>
            <p:nvPr/>
          </p:nvSpPr>
          <p:spPr bwMode="auto">
            <a:xfrm>
              <a:off x="3944962" y="4725124"/>
              <a:ext cx="495300" cy="457200"/>
            </a:xfrm>
            <a:prstGeom prst="rect">
              <a:avLst/>
            </a:prstGeom>
            <a:noFill/>
            <a:ln w="9525">
              <a:noFill/>
              <a:miter lim="800000"/>
              <a:headEnd/>
              <a:tailEnd/>
            </a:ln>
          </p:spPr>
          <p:txBody>
            <a:bodyPr/>
            <a:lstStyle/>
            <a:p>
              <a:r>
                <a:rPr lang="fr-FR" sz="1400" i="1"/>
                <a:t>j </a:t>
              </a:r>
              <a:r>
                <a:rPr lang="fr-FR" sz="1400" i="1">
                  <a:sym typeface="Symbol" pitchFamily="18" charset="2"/>
                </a:rPr>
                <a:t></a:t>
              </a:r>
              <a:r>
                <a:rPr lang="fr-FR" sz="1400" i="1" baseline="-25000"/>
                <a:t>m</a:t>
              </a:r>
              <a:endParaRPr lang="fr-FR" sz="1400"/>
            </a:p>
          </p:txBody>
        </p:sp>
        <p:sp>
          <p:nvSpPr>
            <p:cNvPr id="22592" name="Text Box 209"/>
            <p:cNvSpPr txBox="1">
              <a:spLocks noChangeArrowheads="1"/>
            </p:cNvSpPr>
            <p:nvPr/>
          </p:nvSpPr>
          <p:spPr bwMode="auto">
            <a:xfrm>
              <a:off x="6113487" y="3593392"/>
              <a:ext cx="457196" cy="551550"/>
            </a:xfrm>
            <a:prstGeom prst="rect">
              <a:avLst/>
            </a:prstGeom>
            <a:noFill/>
            <a:ln w="9525">
              <a:noFill/>
              <a:miter lim="800000"/>
              <a:headEnd/>
              <a:tailEnd/>
            </a:ln>
          </p:spPr>
          <p:txBody>
            <a:bodyPr/>
            <a:lstStyle/>
            <a:p>
              <a:r>
                <a:rPr lang="fr-FR" sz="1400" i="1"/>
                <a:t>r</a:t>
              </a:r>
              <a:r>
                <a:rPr lang="fr-FR" sz="1400" i="1" baseline="-25000"/>
                <a:t>2</a:t>
              </a:r>
              <a:endParaRPr lang="fr-FR" sz="1400"/>
            </a:p>
          </p:txBody>
        </p:sp>
        <p:sp>
          <p:nvSpPr>
            <p:cNvPr id="22593" name="Text Box 210"/>
            <p:cNvSpPr txBox="1">
              <a:spLocks noChangeArrowheads="1"/>
            </p:cNvSpPr>
            <p:nvPr/>
          </p:nvSpPr>
          <p:spPr bwMode="auto">
            <a:xfrm>
              <a:off x="6789761" y="3620223"/>
              <a:ext cx="671507" cy="532531"/>
            </a:xfrm>
            <a:prstGeom prst="rect">
              <a:avLst/>
            </a:prstGeom>
            <a:noFill/>
            <a:ln w="9525">
              <a:noFill/>
              <a:miter lim="800000"/>
              <a:headEnd/>
              <a:tailEnd/>
            </a:ln>
          </p:spPr>
          <p:txBody>
            <a:bodyPr/>
            <a:lstStyle/>
            <a:p>
              <a:r>
                <a:rPr lang="fr-FR" sz="1400" i="1"/>
                <a:t>j </a:t>
              </a:r>
              <a:r>
                <a:rPr lang="it-IT" sz="1400" i="1"/>
                <a:t>ℓ</a:t>
              </a:r>
              <a:r>
                <a:rPr lang="fr-FR" sz="1400" i="1" baseline="-25000"/>
                <a:t> 2 </a:t>
              </a:r>
              <a:r>
                <a:rPr lang="el-GR" sz="1400" i="1"/>
                <a:t>ω</a:t>
              </a:r>
              <a:endParaRPr lang="fr-FR" sz="1400"/>
            </a:p>
          </p:txBody>
        </p:sp>
        <p:sp>
          <p:nvSpPr>
            <p:cNvPr id="22594" name="Text Box 211"/>
            <p:cNvSpPr txBox="1">
              <a:spLocks noChangeArrowheads="1"/>
            </p:cNvSpPr>
            <p:nvPr/>
          </p:nvSpPr>
          <p:spPr bwMode="auto">
            <a:xfrm>
              <a:off x="7487008" y="3657787"/>
              <a:ext cx="385759" cy="513512"/>
            </a:xfrm>
            <a:prstGeom prst="rect">
              <a:avLst/>
            </a:prstGeom>
            <a:noFill/>
            <a:ln w="9525">
              <a:noFill/>
              <a:miter lim="800000"/>
              <a:headEnd/>
              <a:tailEnd/>
            </a:ln>
          </p:spPr>
          <p:txBody>
            <a:bodyPr/>
            <a:lstStyle/>
            <a:p>
              <a:r>
                <a:rPr lang="fr-FR" sz="1400" i="1" u="sng"/>
                <a:t>I</a:t>
              </a:r>
              <a:r>
                <a:rPr lang="fr-FR" sz="1400" i="1" baseline="-25000"/>
                <a:t>2</a:t>
              </a:r>
              <a:endParaRPr lang="fr-FR" sz="1400"/>
            </a:p>
          </p:txBody>
        </p:sp>
        <p:sp>
          <p:nvSpPr>
            <p:cNvPr id="22595" name="Text Box 213"/>
            <p:cNvSpPr txBox="1">
              <a:spLocks noChangeArrowheads="1"/>
            </p:cNvSpPr>
            <p:nvPr/>
          </p:nvSpPr>
          <p:spPr bwMode="auto">
            <a:xfrm>
              <a:off x="7666956" y="4214260"/>
              <a:ext cx="528633" cy="684682"/>
            </a:xfrm>
            <a:prstGeom prst="rect">
              <a:avLst/>
            </a:prstGeom>
            <a:noFill/>
            <a:ln w="9525">
              <a:noFill/>
              <a:miter lim="800000"/>
              <a:headEnd/>
              <a:tailEnd/>
            </a:ln>
          </p:spPr>
          <p:txBody>
            <a:bodyPr/>
            <a:lstStyle/>
            <a:p>
              <a:r>
                <a:rPr lang="fr-FR" sz="1400" i="1" u="sng"/>
                <a:t>U</a:t>
              </a:r>
              <a:r>
                <a:rPr lang="fr-FR" sz="1400" i="1" baseline="-25000"/>
                <a:t>2</a:t>
              </a:r>
              <a:endParaRPr lang="fr-FR" sz="1400"/>
            </a:p>
          </p:txBody>
        </p:sp>
        <p:sp>
          <p:nvSpPr>
            <p:cNvPr id="22596" name="Text Box 215"/>
            <p:cNvSpPr txBox="1">
              <a:spLocks noChangeArrowheads="1"/>
            </p:cNvSpPr>
            <p:nvPr/>
          </p:nvSpPr>
          <p:spPr bwMode="auto">
            <a:xfrm>
              <a:off x="5877806" y="4257076"/>
              <a:ext cx="1028692" cy="508874"/>
            </a:xfrm>
            <a:prstGeom prst="rect">
              <a:avLst/>
            </a:prstGeom>
            <a:noFill/>
            <a:ln w="9525">
              <a:noFill/>
              <a:miter lim="800000"/>
              <a:headEnd/>
              <a:tailEnd/>
            </a:ln>
          </p:spPr>
          <p:txBody>
            <a:bodyPr/>
            <a:lstStyle/>
            <a:p>
              <a:r>
                <a:rPr lang="fr-FR" sz="1400" i="1" u="sng"/>
                <a:t>E</a:t>
              </a:r>
              <a:r>
                <a:rPr lang="fr-FR" sz="1400" i="1" baseline="-25000"/>
                <a:t>2 </a:t>
              </a:r>
              <a:r>
                <a:rPr lang="fr-FR" sz="1400" i="1"/>
                <a:t>= -m </a:t>
              </a:r>
              <a:r>
                <a:rPr lang="fr-FR" sz="1400" i="1" u="sng"/>
                <a:t>E</a:t>
              </a:r>
              <a:r>
                <a:rPr lang="fr-FR" sz="1400" i="1" baseline="-25000"/>
                <a:t>1</a:t>
              </a:r>
              <a:endParaRPr lang="fr-FR" sz="1400"/>
            </a:p>
          </p:txBody>
        </p:sp>
        <p:sp>
          <p:nvSpPr>
            <p:cNvPr id="22597" name="Line 218"/>
            <p:cNvSpPr>
              <a:spLocks noChangeShapeType="1"/>
            </p:cNvSpPr>
            <p:nvPr/>
          </p:nvSpPr>
          <p:spPr bwMode="auto">
            <a:xfrm flipH="1" flipV="1">
              <a:off x="3757637" y="4448899"/>
              <a:ext cx="114300" cy="0"/>
            </a:xfrm>
            <a:prstGeom prst="line">
              <a:avLst/>
            </a:prstGeom>
            <a:noFill/>
            <a:ln w="9525">
              <a:solidFill>
                <a:srgbClr val="000000"/>
              </a:solidFill>
              <a:round/>
              <a:headEnd/>
              <a:tailEnd type="stealth" w="med" len="med"/>
            </a:ln>
          </p:spPr>
          <p:txBody>
            <a:bodyPr/>
            <a:lstStyle/>
            <a:p>
              <a:endParaRPr lang="fr-FR"/>
            </a:p>
          </p:txBody>
        </p:sp>
        <p:sp>
          <p:nvSpPr>
            <p:cNvPr id="22598" name="Line 219"/>
            <p:cNvSpPr>
              <a:spLocks noChangeShapeType="1"/>
            </p:cNvSpPr>
            <p:nvPr/>
          </p:nvSpPr>
          <p:spPr bwMode="auto">
            <a:xfrm flipH="1">
              <a:off x="3690962" y="5287099"/>
              <a:ext cx="800100" cy="0"/>
            </a:xfrm>
            <a:prstGeom prst="line">
              <a:avLst/>
            </a:prstGeom>
            <a:noFill/>
            <a:ln w="9525">
              <a:solidFill>
                <a:srgbClr val="000000"/>
              </a:solidFill>
              <a:round/>
              <a:headEnd/>
              <a:tailEnd/>
            </a:ln>
          </p:spPr>
          <p:txBody>
            <a:bodyPr/>
            <a:lstStyle/>
            <a:p>
              <a:endParaRPr lang="fr-FR"/>
            </a:p>
          </p:txBody>
        </p:sp>
        <p:sp>
          <p:nvSpPr>
            <p:cNvPr id="22599" name="Line 220"/>
            <p:cNvSpPr>
              <a:spLocks noChangeShapeType="1"/>
            </p:cNvSpPr>
            <p:nvPr/>
          </p:nvSpPr>
          <p:spPr bwMode="auto">
            <a:xfrm>
              <a:off x="4500587" y="5125174"/>
              <a:ext cx="0" cy="114300"/>
            </a:xfrm>
            <a:prstGeom prst="line">
              <a:avLst/>
            </a:prstGeom>
            <a:noFill/>
            <a:ln w="9525">
              <a:solidFill>
                <a:srgbClr val="000000"/>
              </a:solidFill>
              <a:round/>
              <a:headEnd/>
              <a:tailEnd/>
            </a:ln>
          </p:spPr>
          <p:txBody>
            <a:bodyPr/>
            <a:lstStyle/>
            <a:p>
              <a:endParaRPr lang="fr-FR"/>
            </a:p>
          </p:txBody>
        </p:sp>
        <p:sp>
          <p:nvSpPr>
            <p:cNvPr id="22600" name="Line 221"/>
            <p:cNvSpPr>
              <a:spLocks noChangeShapeType="1"/>
            </p:cNvSpPr>
            <p:nvPr/>
          </p:nvSpPr>
          <p:spPr bwMode="auto">
            <a:xfrm>
              <a:off x="4500587" y="5172799"/>
              <a:ext cx="0" cy="114300"/>
            </a:xfrm>
            <a:prstGeom prst="line">
              <a:avLst/>
            </a:prstGeom>
            <a:noFill/>
            <a:ln w="9525">
              <a:solidFill>
                <a:srgbClr val="000000"/>
              </a:solidFill>
              <a:round/>
              <a:headEnd/>
              <a:tailEnd/>
            </a:ln>
          </p:spPr>
          <p:txBody>
            <a:bodyPr/>
            <a:lstStyle/>
            <a:p>
              <a:endParaRPr lang="fr-FR"/>
            </a:p>
          </p:txBody>
        </p:sp>
        <p:sp>
          <p:nvSpPr>
            <p:cNvPr id="22601" name="Text Box 222"/>
            <p:cNvSpPr txBox="1">
              <a:spLocks noChangeArrowheads="1"/>
            </p:cNvSpPr>
            <p:nvPr/>
          </p:nvSpPr>
          <p:spPr bwMode="auto">
            <a:xfrm>
              <a:off x="3452837" y="4153087"/>
              <a:ext cx="457200" cy="352425"/>
            </a:xfrm>
            <a:prstGeom prst="rect">
              <a:avLst/>
            </a:prstGeom>
            <a:noFill/>
            <a:ln w="9525">
              <a:noFill/>
              <a:miter lim="800000"/>
              <a:headEnd/>
              <a:tailEnd/>
            </a:ln>
          </p:spPr>
          <p:txBody>
            <a:bodyPr/>
            <a:lstStyle/>
            <a:p>
              <a:r>
                <a:rPr lang="fr-FR" sz="1400" i="1" u="sng"/>
                <a:t>I</a:t>
              </a:r>
              <a:r>
                <a:rPr lang="fr-FR" sz="1400" i="1" baseline="-25000"/>
                <a:t>10a</a:t>
              </a:r>
              <a:endParaRPr lang="fr-FR" sz="1400"/>
            </a:p>
          </p:txBody>
        </p:sp>
        <p:sp>
          <p:nvSpPr>
            <p:cNvPr id="22602" name="Text Box 223"/>
            <p:cNvSpPr txBox="1">
              <a:spLocks noChangeArrowheads="1"/>
            </p:cNvSpPr>
            <p:nvPr/>
          </p:nvSpPr>
          <p:spPr bwMode="auto">
            <a:xfrm>
              <a:off x="4176737" y="4149733"/>
              <a:ext cx="457200" cy="342900"/>
            </a:xfrm>
            <a:prstGeom prst="rect">
              <a:avLst/>
            </a:prstGeom>
            <a:noFill/>
            <a:ln w="9525">
              <a:noFill/>
              <a:miter lim="800000"/>
              <a:headEnd/>
              <a:tailEnd/>
            </a:ln>
          </p:spPr>
          <p:txBody>
            <a:bodyPr/>
            <a:lstStyle/>
            <a:p>
              <a:r>
                <a:rPr lang="fr-FR" sz="1400" i="1" u="sng"/>
                <a:t>I</a:t>
              </a:r>
              <a:r>
                <a:rPr lang="fr-FR" sz="1400" i="1" baseline="-25000"/>
                <a:t>10r</a:t>
              </a:r>
              <a:endParaRPr lang="fr-FR" sz="1400"/>
            </a:p>
          </p:txBody>
        </p:sp>
        <p:sp>
          <p:nvSpPr>
            <p:cNvPr id="22603" name="Text Box 196"/>
            <p:cNvSpPr txBox="1">
              <a:spLocks noChangeArrowheads="1"/>
            </p:cNvSpPr>
            <p:nvPr/>
          </p:nvSpPr>
          <p:spPr bwMode="auto">
            <a:xfrm>
              <a:off x="4000496" y="3586166"/>
              <a:ext cx="1500198" cy="342900"/>
            </a:xfrm>
            <a:prstGeom prst="rect">
              <a:avLst/>
            </a:prstGeom>
            <a:noFill/>
            <a:ln w="9525">
              <a:noFill/>
              <a:miter lim="800000"/>
              <a:headEnd/>
              <a:tailEnd/>
            </a:ln>
          </p:spPr>
          <p:txBody>
            <a:bodyPr/>
            <a:lstStyle/>
            <a:p>
              <a:r>
                <a:rPr lang="fr-FR" sz="1600" i="1" u="sng"/>
                <a:t>I</a:t>
              </a:r>
              <a:r>
                <a:rPr lang="fr-FR" sz="1600" i="1" baseline="-25000"/>
                <a:t>1 </a:t>
              </a:r>
              <a:r>
                <a:rPr lang="fr-FR" sz="1600" i="1"/>
                <a:t>– </a:t>
              </a:r>
              <a:r>
                <a:rPr lang="fr-FR" sz="1600" i="1" u="sng"/>
                <a:t>I</a:t>
              </a:r>
              <a:r>
                <a:rPr lang="fr-FR" sz="1600" i="1" baseline="-25000"/>
                <a:t>10 </a:t>
              </a:r>
              <a:r>
                <a:rPr lang="fr-FR" sz="1600" i="1"/>
                <a:t>= - m</a:t>
              </a:r>
              <a:r>
                <a:rPr lang="fr-FR" sz="1600" i="1" u="sng"/>
                <a:t>I</a:t>
              </a:r>
              <a:r>
                <a:rPr lang="fr-FR" sz="1600" i="1" baseline="-25000"/>
                <a:t>2</a:t>
              </a:r>
              <a:r>
                <a:rPr lang="fr-FR" sz="1600" i="1"/>
                <a:t>  </a:t>
              </a:r>
              <a:endParaRPr lang="fr-FR" sz="160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30</a:t>
            </a:fld>
            <a:endParaRPr lang="fr-F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3572" name="ZoneTexte 230"/>
          <p:cNvSpPr txBox="1">
            <a:spLocks noChangeArrowheads="1"/>
          </p:cNvSpPr>
          <p:nvPr/>
        </p:nvSpPr>
        <p:spPr bwMode="auto">
          <a:xfrm>
            <a:off x="790280" y="1346432"/>
            <a:ext cx="4286250" cy="2620963"/>
          </a:xfrm>
          <a:prstGeom prst="rect">
            <a:avLst/>
          </a:prstGeom>
          <a:noFill/>
          <a:ln w="9525">
            <a:noFill/>
            <a:miter lim="800000"/>
            <a:headEnd/>
            <a:tailEnd/>
          </a:ln>
        </p:spPr>
        <p:txBody>
          <a:bodyPr>
            <a:spAutoFit/>
          </a:bodyPr>
          <a:lstStyle/>
          <a:p>
            <a:pPr algn="just"/>
            <a:r>
              <a:rPr lang="fr-FR" sz="1700" b="1" dirty="0"/>
              <a:t>Schéma équivalent ramené au primaire:</a:t>
            </a:r>
          </a:p>
          <a:p>
            <a:pPr algn="just"/>
            <a:endParaRPr lang="fr-FR" sz="1700" b="1" dirty="0"/>
          </a:p>
          <a:p>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a:t>
            </a:r>
            <a:r>
              <a:rPr lang="it-IT" sz="1700" u="sng" dirty="0"/>
              <a:t>I</a:t>
            </a:r>
            <a:r>
              <a:rPr lang="it-IT" sz="1700" baseline="-25000" dirty="0"/>
              <a:t>1</a:t>
            </a:r>
            <a:r>
              <a:rPr lang="it-IT" sz="1700" dirty="0"/>
              <a:t> + j ℓ</a:t>
            </a:r>
            <a:r>
              <a:rPr lang="it-IT" sz="1700" baseline="-25000" dirty="0"/>
              <a:t> 1</a:t>
            </a:r>
            <a:r>
              <a:rPr lang="it-IT" sz="1700" dirty="0"/>
              <a:t> </a:t>
            </a:r>
            <a:r>
              <a:rPr lang="el-GR" sz="1700" dirty="0"/>
              <a:t>ω</a:t>
            </a:r>
            <a:r>
              <a:rPr lang="it-IT" sz="1700" dirty="0"/>
              <a:t> </a:t>
            </a:r>
            <a:r>
              <a:rPr lang="it-IT" sz="1700" u="sng" dirty="0"/>
              <a:t>I</a:t>
            </a:r>
            <a:r>
              <a:rPr lang="it-IT" sz="1700" baseline="-25000" dirty="0"/>
              <a:t>1</a:t>
            </a:r>
            <a:endParaRPr lang="fr-FR" sz="1700" dirty="0"/>
          </a:p>
          <a:p>
            <a:endParaRPr lang="it-IT" sz="1700" dirty="0"/>
          </a:p>
          <a:p>
            <a:r>
              <a:rPr lang="it-IT" sz="1700" dirty="0"/>
              <a:t>    </a:t>
            </a:r>
            <a:r>
              <a:rPr lang="it-IT" sz="1700" u="sng" dirty="0"/>
              <a:t>U</a:t>
            </a:r>
            <a:r>
              <a:rPr lang="it-IT" sz="1700" baseline="-25000" dirty="0"/>
              <a:t>2</a:t>
            </a:r>
            <a:r>
              <a:rPr lang="it-IT" sz="1700" dirty="0"/>
              <a:t> = </a:t>
            </a:r>
            <a:r>
              <a:rPr lang="it-IT" sz="1700" u="sng" dirty="0"/>
              <a:t>E</a:t>
            </a:r>
            <a:r>
              <a:rPr lang="it-IT" sz="1700" baseline="-25000" dirty="0"/>
              <a:t>2</a:t>
            </a:r>
            <a:r>
              <a:rPr lang="it-IT" sz="1700" dirty="0"/>
              <a:t> - r</a:t>
            </a:r>
            <a:r>
              <a:rPr lang="it-IT" sz="1700" baseline="-25000" dirty="0"/>
              <a:t>2</a:t>
            </a:r>
            <a:r>
              <a:rPr lang="it-IT" sz="1700" dirty="0"/>
              <a:t> </a:t>
            </a:r>
            <a:r>
              <a:rPr lang="it-IT" sz="1700" u="sng" dirty="0"/>
              <a:t>I</a:t>
            </a:r>
            <a:r>
              <a:rPr lang="it-IT" sz="1700" baseline="-25000" dirty="0"/>
              <a:t>2</a:t>
            </a:r>
            <a:r>
              <a:rPr lang="it-IT" sz="1700" dirty="0"/>
              <a:t> - j ℓ</a:t>
            </a:r>
            <a:r>
              <a:rPr lang="it-IT" sz="1700" baseline="-25000" dirty="0"/>
              <a:t>2</a:t>
            </a:r>
            <a:r>
              <a:rPr lang="it-IT" sz="1700" dirty="0"/>
              <a:t> </a:t>
            </a:r>
            <a:r>
              <a:rPr lang="el-GR" sz="1700" dirty="0"/>
              <a:t>ω </a:t>
            </a:r>
            <a:r>
              <a:rPr lang="it-IT" sz="1700" u="sng" dirty="0"/>
              <a:t>I</a:t>
            </a:r>
            <a:r>
              <a:rPr lang="it-IT" sz="1700" baseline="-25000" dirty="0"/>
              <a:t>2</a:t>
            </a:r>
          </a:p>
          <a:p>
            <a:endParaRPr lang="fr-FR" sz="1700" dirty="0"/>
          </a:p>
          <a:p>
            <a:r>
              <a:rPr lang="it-IT" sz="1700" dirty="0"/>
              <a:t>     </a:t>
            </a:r>
            <a:r>
              <a:rPr lang="it-IT" sz="1700" u="sng" dirty="0"/>
              <a:t>E</a:t>
            </a:r>
            <a:r>
              <a:rPr lang="it-IT" sz="1700" baseline="-25000" dirty="0"/>
              <a:t>2</a:t>
            </a:r>
            <a:r>
              <a:rPr lang="it-IT" sz="1700" dirty="0"/>
              <a:t> = - m </a:t>
            </a:r>
            <a:r>
              <a:rPr lang="it-IT" sz="1700" u="sng" dirty="0"/>
              <a:t>E</a:t>
            </a:r>
            <a:r>
              <a:rPr lang="it-IT" sz="1700" baseline="-25000" dirty="0"/>
              <a:t>1</a:t>
            </a:r>
          </a:p>
          <a:p>
            <a:endParaRPr lang="it-IT" sz="1700" baseline="-25000" dirty="0"/>
          </a:p>
          <a:p>
            <a:r>
              <a:rPr lang="it-IT" sz="1700" dirty="0"/>
              <a:t>     </a:t>
            </a:r>
            <a:r>
              <a:rPr lang="it-IT" sz="1700" u="sng" dirty="0"/>
              <a:t>I</a:t>
            </a:r>
            <a:r>
              <a:rPr lang="it-IT" sz="1700" baseline="-25000" dirty="0"/>
              <a:t>1</a:t>
            </a:r>
            <a:r>
              <a:rPr lang="it-IT" sz="1700" dirty="0"/>
              <a:t> + m </a:t>
            </a:r>
            <a:r>
              <a:rPr lang="it-IT" sz="1700" u="sng" dirty="0"/>
              <a:t>I</a:t>
            </a:r>
            <a:r>
              <a:rPr lang="it-IT" sz="1700" baseline="-25000" dirty="0"/>
              <a:t>2</a:t>
            </a:r>
            <a:r>
              <a:rPr lang="it-IT" sz="1700" dirty="0"/>
              <a:t> = </a:t>
            </a:r>
            <a:r>
              <a:rPr lang="it-IT" sz="1700" u="sng" dirty="0"/>
              <a:t>I</a:t>
            </a:r>
            <a:r>
              <a:rPr lang="it-IT" sz="1700" baseline="-25000" dirty="0"/>
              <a:t>10</a:t>
            </a:r>
          </a:p>
          <a:p>
            <a:endParaRPr lang="fr-FR" sz="1700" dirty="0"/>
          </a:p>
        </p:txBody>
      </p:sp>
      <p:sp>
        <p:nvSpPr>
          <p:cNvPr id="238" name="Accolade ouvrante 237"/>
          <p:cNvSpPr/>
          <p:nvPr/>
        </p:nvSpPr>
        <p:spPr>
          <a:xfrm>
            <a:off x="971600" y="2204864"/>
            <a:ext cx="142875" cy="16430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grpSp>
        <p:nvGrpSpPr>
          <p:cNvPr id="23576" name="Groupe 459"/>
          <p:cNvGrpSpPr>
            <a:grpSpLocks/>
          </p:cNvGrpSpPr>
          <p:nvPr/>
        </p:nvGrpSpPr>
        <p:grpSpPr bwMode="auto">
          <a:xfrm>
            <a:off x="1481931" y="3967395"/>
            <a:ext cx="6180137" cy="2557462"/>
            <a:chOff x="1963762" y="4157670"/>
            <a:chExt cx="6180138" cy="2557478"/>
          </a:xfrm>
        </p:grpSpPr>
        <p:sp>
          <p:nvSpPr>
            <p:cNvPr id="23577" name="Text Box 43"/>
            <p:cNvSpPr txBox="1">
              <a:spLocks noChangeArrowheads="1"/>
            </p:cNvSpPr>
            <p:nvPr/>
          </p:nvSpPr>
          <p:spPr bwMode="auto">
            <a:xfrm>
              <a:off x="2933694" y="4157670"/>
              <a:ext cx="781050" cy="342900"/>
            </a:xfrm>
            <a:prstGeom prst="rect">
              <a:avLst/>
            </a:prstGeom>
            <a:solidFill>
              <a:srgbClr val="FFFFFF"/>
            </a:solidFill>
            <a:ln w="9525">
              <a:noFill/>
              <a:miter lim="800000"/>
              <a:headEnd/>
              <a:tailEnd/>
            </a:ln>
          </p:spPr>
          <p:txBody>
            <a:bodyPr/>
            <a:lstStyle/>
            <a:p>
              <a:r>
                <a:rPr lang="fr-FR" sz="1600" i="1"/>
                <a:t>j </a:t>
              </a:r>
              <a:r>
                <a:rPr lang="it-IT" sz="1600"/>
                <a:t>ℓ</a:t>
              </a:r>
              <a:r>
                <a:rPr lang="fr-FR" sz="1600" i="1" baseline="-25000"/>
                <a:t>1 </a:t>
              </a:r>
              <a:r>
                <a:rPr lang="el-GR" sz="1600" i="1"/>
                <a:t>ω</a:t>
              </a:r>
              <a:endParaRPr lang="fr-FR" sz="1600"/>
            </a:p>
          </p:txBody>
        </p:sp>
        <p:sp>
          <p:nvSpPr>
            <p:cNvPr id="23578" name="Text Box 196"/>
            <p:cNvSpPr txBox="1">
              <a:spLocks noChangeArrowheads="1"/>
            </p:cNvSpPr>
            <p:nvPr/>
          </p:nvSpPr>
          <p:spPr bwMode="auto">
            <a:xfrm>
              <a:off x="3643306" y="4229108"/>
              <a:ext cx="1357322" cy="342900"/>
            </a:xfrm>
            <a:prstGeom prst="rect">
              <a:avLst/>
            </a:prstGeom>
            <a:noFill/>
            <a:ln w="9525">
              <a:noFill/>
              <a:miter lim="800000"/>
              <a:headEnd/>
              <a:tailEnd/>
            </a:ln>
          </p:spPr>
          <p:txBody>
            <a:bodyPr/>
            <a:lstStyle/>
            <a:p>
              <a:r>
                <a:rPr lang="fr-FR" sz="1400" i="1"/>
                <a:t>(</a:t>
              </a:r>
              <a:r>
                <a:rPr lang="fr-FR" sz="1400" i="1" u="sng"/>
                <a:t>I</a:t>
              </a:r>
              <a:r>
                <a:rPr lang="fr-FR" sz="1400" i="1" baseline="-25000"/>
                <a:t>1 </a:t>
              </a:r>
              <a:r>
                <a:rPr lang="fr-FR" sz="1400" i="1"/>
                <a:t>– </a:t>
              </a:r>
              <a:r>
                <a:rPr lang="fr-FR" sz="1400" i="1" u="sng"/>
                <a:t>I</a:t>
              </a:r>
              <a:r>
                <a:rPr lang="fr-FR" sz="1400" i="1" baseline="-25000"/>
                <a:t>10 </a:t>
              </a:r>
              <a:r>
                <a:rPr lang="fr-FR" sz="1400" i="1"/>
                <a:t>)   r</a:t>
              </a:r>
              <a:r>
                <a:rPr lang="fr-FR" sz="1400" i="1" baseline="-25000"/>
                <a:t>2</a:t>
              </a:r>
              <a:r>
                <a:rPr lang="fr-FR" sz="1400" i="1"/>
                <a:t>/m</a:t>
              </a:r>
              <a:r>
                <a:rPr lang="fr-FR" sz="1400" i="1" baseline="30000"/>
                <a:t>2</a:t>
              </a:r>
              <a:endParaRPr lang="fr-FR" sz="1400"/>
            </a:p>
          </p:txBody>
        </p:sp>
        <p:grpSp>
          <p:nvGrpSpPr>
            <p:cNvPr id="23579" name="Group 226"/>
            <p:cNvGrpSpPr>
              <a:grpSpLocks/>
            </p:cNvGrpSpPr>
            <p:nvPr/>
          </p:nvGrpSpPr>
          <p:grpSpPr bwMode="auto">
            <a:xfrm>
              <a:off x="2827362" y="4589469"/>
              <a:ext cx="687387" cy="184150"/>
              <a:chOff x="9037" y="8192"/>
              <a:chExt cx="1081" cy="292"/>
            </a:xfrm>
          </p:grpSpPr>
          <p:grpSp>
            <p:nvGrpSpPr>
              <p:cNvPr id="23766" name="Group 227"/>
              <p:cNvGrpSpPr>
                <a:grpSpLocks/>
              </p:cNvGrpSpPr>
              <p:nvPr/>
            </p:nvGrpSpPr>
            <p:grpSpPr bwMode="auto">
              <a:xfrm rot="-40404">
                <a:off x="9185" y="8235"/>
                <a:ext cx="203" cy="249"/>
                <a:chOff x="4297" y="9376"/>
                <a:chExt cx="1220" cy="2462"/>
              </a:xfrm>
            </p:grpSpPr>
            <p:sp>
              <p:nvSpPr>
                <p:cNvPr id="23778" name="Arc 2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9" name="Arc 2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7" name="Group 230"/>
              <p:cNvGrpSpPr>
                <a:grpSpLocks/>
              </p:cNvGrpSpPr>
              <p:nvPr/>
            </p:nvGrpSpPr>
            <p:grpSpPr bwMode="auto">
              <a:xfrm rot="-40404">
                <a:off x="9384" y="8225"/>
                <a:ext cx="205" cy="249"/>
                <a:chOff x="4297" y="9376"/>
                <a:chExt cx="1220" cy="2462"/>
              </a:xfrm>
            </p:grpSpPr>
            <p:sp>
              <p:nvSpPr>
                <p:cNvPr id="23776" name="Arc 2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7" name="Arc 2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8" name="Group 233"/>
              <p:cNvGrpSpPr>
                <a:grpSpLocks/>
              </p:cNvGrpSpPr>
              <p:nvPr/>
            </p:nvGrpSpPr>
            <p:grpSpPr bwMode="auto">
              <a:xfrm rot="-40404">
                <a:off x="9572" y="8209"/>
                <a:ext cx="205" cy="249"/>
                <a:chOff x="4297" y="9376"/>
                <a:chExt cx="1220" cy="2462"/>
              </a:xfrm>
            </p:grpSpPr>
            <p:sp>
              <p:nvSpPr>
                <p:cNvPr id="23774" name="Arc 2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5" name="Arc 2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9" name="Group 236"/>
              <p:cNvGrpSpPr>
                <a:grpSpLocks/>
              </p:cNvGrpSpPr>
              <p:nvPr/>
            </p:nvGrpSpPr>
            <p:grpSpPr bwMode="auto">
              <a:xfrm rot="-40404">
                <a:off x="9751" y="8192"/>
                <a:ext cx="203" cy="249"/>
                <a:chOff x="4297" y="9376"/>
                <a:chExt cx="1220" cy="2462"/>
              </a:xfrm>
            </p:grpSpPr>
            <p:sp>
              <p:nvSpPr>
                <p:cNvPr id="23772" name="Arc 2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3" name="Arc 2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770" name="Line 2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771" name="Line 2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80" name="Group 241"/>
            <p:cNvGrpSpPr>
              <a:grpSpLocks/>
            </p:cNvGrpSpPr>
            <p:nvPr/>
          </p:nvGrpSpPr>
          <p:grpSpPr bwMode="auto">
            <a:xfrm>
              <a:off x="2139974" y="4614869"/>
              <a:ext cx="700088" cy="114300"/>
              <a:chOff x="1796" y="5577"/>
              <a:chExt cx="1102" cy="180"/>
            </a:xfrm>
          </p:grpSpPr>
          <p:grpSp>
            <p:nvGrpSpPr>
              <p:cNvPr id="23747" name="Group 242"/>
              <p:cNvGrpSpPr>
                <a:grpSpLocks/>
              </p:cNvGrpSpPr>
              <p:nvPr/>
            </p:nvGrpSpPr>
            <p:grpSpPr bwMode="auto">
              <a:xfrm>
                <a:off x="1796" y="5577"/>
                <a:ext cx="722" cy="180"/>
                <a:chOff x="1876" y="5577"/>
                <a:chExt cx="722" cy="180"/>
              </a:xfrm>
            </p:grpSpPr>
            <p:grpSp>
              <p:nvGrpSpPr>
                <p:cNvPr id="23749" name="Group 243"/>
                <p:cNvGrpSpPr>
                  <a:grpSpLocks/>
                </p:cNvGrpSpPr>
                <p:nvPr/>
              </p:nvGrpSpPr>
              <p:grpSpPr bwMode="auto">
                <a:xfrm rot="10739694">
                  <a:off x="2058" y="5577"/>
                  <a:ext cx="540" cy="180"/>
                  <a:chOff x="8257" y="9157"/>
                  <a:chExt cx="1800" cy="180"/>
                </a:xfrm>
              </p:grpSpPr>
              <p:grpSp>
                <p:nvGrpSpPr>
                  <p:cNvPr id="23751" name="Group 244"/>
                  <p:cNvGrpSpPr>
                    <a:grpSpLocks/>
                  </p:cNvGrpSpPr>
                  <p:nvPr/>
                </p:nvGrpSpPr>
                <p:grpSpPr bwMode="auto">
                  <a:xfrm>
                    <a:off x="8617" y="9157"/>
                    <a:ext cx="360" cy="180"/>
                    <a:chOff x="8617" y="9157"/>
                    <a:chExt cx="360" cy="180"/>
                  </a:xfrm>
                </p:grpSpPr>
                <p:sp>
                  <p:nvSpPr>
                    <p:cNvPr id="23764" name="Line 2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5" name="Line 2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2" name="Group 247"/>
                  <p:cNvGrpSpPr>
                    <a:grpSpLocks/>
                  </p:cNvGrpSpPr>
                  <p:nvPr/>
                </p:nvGrpSpPr>
                <p:grpSpPr bwMode="auto">
                  <a:xfrm>
                    <a:off x="8977" y="9157"/>
                    <a:ext cx="360" cy="180"/>
                    <a:chOff x="8617" y="9157"/>
                    <a:chExt cx="360" cy="180"/>
                  </a:xfrm>
                </p:grpSpPr>
                <p:sp>
                  <p:nvSpPr>
                    <p:cNvPr id="23762" name="Line 2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3" name="Line 2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3" name="Group 250"/>
                  <p:cNvGrpSpPr>
                    <a:grpSpLocks/>
                  </p:cNvGrpSpPr>
                  <p:nvPr/>
                </p:nvGrpSpPr>
                <p:grpSpPr bwMode="auto">
                  <a:xfrm>
                    <a:off x="9337" y="9157"/>
                    <a:ext cx="360" cy="180"/>
                    <a:chOff x="8617" y="9157"/>
                    <a:chExt cx="360" cy="180"/>
                  </a:xfrm>
                </p:grpSpPr>
                <p:sp>
                  <p:nvSpPr>
                    <p:cNvPr id="23760" name="Line 2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1" name="Line 2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4" name="Group 253"/>
                  <p:cNvGrpSpPr>
                    <a:grpSpLocks/>
                  </p:cNvGrpSpPr>
                  <p:nvPr/>
                </p:nvGrpSpPr>
                <p:grpSpPr bwMode="auto">
                  <a:xfrm>
                    <a:off x="9697" y="9157"/>
                    <a:ext cx="360" cy="180"/>
                    <a:chOff x="8617" y="9157"/>
                    <a:chExt cx="360" cy="180"/>
                  </a:xfrm>
                </p:grpSpPr>
                <p:sp>
                  <p:nvSpPr>
                    <p:cNvPr id="23758" name="Line 2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9" name="Line 2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5" name="Group 256"/>
                  <p:cNvGrpSpPr>
                    <a:grpSpLocks/>
                  </p:cNvGrpSpPr>
                  <p:nvPr/>
                </p:nvGrpSpPr>
                <p:grpSpPr bwMode="auto">
                  <a:xfrm>
                    <a:off x="8257" y="9157"/>
                    <a:ext cx="360" cy="180"/>
                    <a:chOff x="8617" y="9157"/>
                    <a:chExt cx="360" cy="180"/>
                  </a:xfrm>
                </p:grpSpPr>
                <p:sp>
                  <p:nvSpPr>
                    <p:cNvPr id="23756" name="Line 2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7" name="Line 2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750" name="Line 2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748" name="Line 2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81" name="Line 261"/>
            <p:cNvSpPr>
              <a:spLocks noChangeShapeType="1"/>
            </p:cNvSpPr>
            <p:nvPr/>
          </p:nvSpPr>
          <p:spPr bwMode="auto">
            <a:xfrm>
              <a:off x="3817962" y="4602169"/>
              <a:ext cx="0" cy="457200"/>
            </a:xfrm>
            <a:prstGeom prst="line">
              <a:avLst/>
            </a:prstGeom>
            <a:noFill/>
            <a:ln w="9525">
              <a:solidFill>
                <a:srgbClr val="000000"/>
              </a:solidFill>
              <a:round/>
              <a:headEnd/>
              <a:tailEnd/>
            </a:ln>
          </p:spPr>
          <p:txBody>
            <a:bodyPr/>
            <a:lstStyle/>
            <a:p>
              <a:endParaRPr lang="fr-FR"/>
            </a:p>
          </p:txBody>
        </p:sp>
        <p:sp>
          <p:nvSpPr>
            <p:cNvPr id="23582" name="Line 262"/>
            <p:cNvSpPr>
              <a:spLocks noChangeShapeType="1"/>
            </p:cNvSpPr>
            <p:nvPr/>
          </p:nvSpPr>
          <p:spPr bwMode="auto">
            <a:xfrm>
              <a:off x="3398862" y="5072069"/>
              <a:ext cx="800100" cy="0"/>
            </a:xfrm>
            <a:prstGeom prst="line">
              <a:avLst/>
            </a:prstGeom>
            <a:noFill/>
            <a:ln w="9525">
              <a:solidFill>
                <a:srgbClr val="000000"/>
              </a:solidFill>
              <a:round/>
              <a:headEnd/>
              <a:tailEnd/>
            </a:ln>
          </p:spPr>
          <p:txBody>
            <a:bodyPr/>
            <a:lstStyle/>
            <a:p>
              <a:endParaRPr lang="fr-FR"/>
            </a:p>
          </p:txBody>
        </p:sp>
        <p:grpSp>
          <p:nvGrpSpPr>
            <p:cNvPr id="23583" name="Group 263"/>
            <p:cNvGrpSpPr>
              <a:grpSpLocks/>
            </p:cNvGrpSpPr>
            <p:nvPr/>
          </p:nvGrpSpPr>
          <p:grpSpPr bwMode="auto">
            <a:xfrm rot="-5652810">
              <a:off x="3167087" y="5438781"/>
              <a:ext cx="342900" cy="114300"/>
              <a:chOff x="8257" y="9157"/>
              <a:chExt cx="1800" cy="180"/>
            </a:xfrm>
          </p:grpSpPr>
          <p:grpSp>
            <p:nvGrpSpPr>
              <p:cNvPr id="23732" name="Group 264"/>
              <p:cNvGrpSpPr>
                <a:grpSpLocks/>
              </p:cNvGrpSpPr>
              <p:nvPr/>
            </p:nvGrpSpPr>
            <p:grpSpPr bwMode="auto">
              <a:xfrm>
                <a:off x="8617" y="9157"/>
                <a:ext cx="360" cy="180"/>
                <a:chOff x="8617" y="9157"/>
                <a:chExt cx="360" cy="180"/>
              </a:xfrm>
            </p:grpSpPr>
            <p:sp>
              <p:nvSpPr>
                <p:cNvPr id="23745" name="Line 2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6" name="Line 2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3" name="Group 267"/>
              <p:cNvGrpSpPr>
                <a:grpSpLocks/>
              </p:cNvGrpSpPr>
              <p:nvPr/>
            </p:nvGrpSpPr>
            <p:grpSpPr bwMode="auto">
              <a:xfrm>
                <a:off x="8977" y="9157"/>
                <a:ext cx="360" cy="180"/>
                <a:chOff x="8617" y="9157"/>
                <a:chExt cx="360" cy="180"/>
              </a:xfrm>
            </p:grpSpPr>
            <p:sp>
              <p:nvSpPr>
                <p:cNvPr id="23743" name="Line 2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4" name="Line 2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4" name="Group 270"/>
              <p:cNvGrpSpPr>
                <a:grpSpLocks/>
              </p:cNvGrpSpPr>
              <p:nvPr/>
            </p:nvGrpSpPr>
            <p:grpSpPr bwMode="auto">
              <a:xfrm>
                <a:off x="9337" y="9157"/>
                <a:ext cx="360" cy="180"/>
                <a:chOff x="8617" y="9157"/>
                <a:chExt cx="360" cy="180"/>
              </a:xfrm>
            </p:grpSpPr>
            <p:sp>
              <p:nvSpPr>
                <p:cNvPr id="23741" name="Line 2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2" name="Line 2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5" name="Group 273"/>
              <p:cNvGrpSpPr>
                <a:grpSpLocks/>
              </p:cNvGrpSpPr>
              <p:nvPr/>
            </p:nvGrpSpPr>
            <p:grpSpPr bwMode="auto">
              <a:xfrm>
                <a:off x="9697" y="9157"/>
                <a:ext cx="360" cy="180"/>
                <a:chOff x="8617" y="9157"/>
                <a:chExt cx="360" cy="180"/>
              </a:xfrm>
            </p:grpSpPr>
            <p:sp>
              <p:nvSpPr>
                <p:cNvPr id="23739" name="Line 2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0" name="Line 2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6" name="Group 276"/>
              <p:cNvGrpSpPr>
                <a:grpSpLocks/>
              </p:cNvGrpSpPr>
              <p:nvPr/>
            </p:nvGrpSpPr>
            <p:grpSpPr bwMode="auto">
              <a:xfrm>
                <a:off x="8257" y="9157"/>
                <a:ext cx="360" cy="180"/>
                <a:chOff x="8617" y="9157"/>
                <a:chExt cx="360" cy="180"/>
              </a:xfrm>
            </p:grpSpPr>
            <p:sp>
              <p:nvSpPr>
                <p:cNvPr id="23737" name="Line 2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38" name="Line 2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584" name="Line 279"/>
            <p:cNvSpPr>
              <a:spLocks noChangeShapeType="1"/>
            </p:cNvSpPr>
            <p:nvPr/>
          </p:nvSpPr>
          <p:spPr bwMode="auto">
            <a:xfrm>
              <a:off x="3386162" y="5084769"/>
              <a:ext cx="0" cy="228600"/>
            </a:xfrm>
            <a:prstGeom prst="line">
              <a:avLst/>
            </a:prstGeom>
            <a:noFill/>
            <a:ln w="9525">
              <a:solidFill>
                <a:srgbClr val="000000"/>
              </a:solidFill>
              <a:round/>
              <a:headEnd/>
              <a:tailEnd/>
            </a:ln>
          </p:spPr>
          <p:txBody>
            <a:bodyPr/>
            <a:lstStyle/>
            <a:p>
              <a:endParaRPr lang="fr-FR"/>
            </a:p>
          </p:txBody>
        </p:sp>
        <p:sp>
          <p:nvSpPr>
            <p:cNvPr id="23585" name="Line 280"/>
            <p:cNvSpPr>
              <a:spLocks noChangeShapeType="1"/>
            </p:cNvSpPr>
            <p:nvPr/>
          </p:nvSpPr>
          <p:spPr bwMode="auto">
            <a:xfrm>
              <a:off x="3398862" y="5681669"/>
              <a:ext cx="0" cy="228600"/>
            </a:xfrm>
            <a:prstGeom prst="line">
              <a:avLst/>
            </a:prstGeom>
            <a:noFill/>
            <a:ln w="9525">
              <a:solidFill>
                <a:srgbClr val="000000"/>
              </a:solidFill>
              <a:round/>
              <a:headEnd/>
              <a:tailEnd/>
            </a:ln>
          </p:spPr>
          <p:txBody>
            <a:bodyPr/>
            <a:lstStyle/>
            <a:p>
              <a:endParaRPr lang="fr-FR"/>
            </a:p>
          </p:txBody>
        </p:sp>
        <p:grpSp>
          <p:nvGrpSpPr>
            <p:cNvPr id="23586" name="Group 281"/>
            <p:cNvGrpSpPr>
              <a:grpSpLocks/>
            </p:cNvGrpSpPr>
            <p:nvPr/>
          </p:nvGrpSpPr>
          <p:grpSpPr bwMode="auto">
            <a:xfrm rot="274450">
              <a:off x="4030687" y="5303844"/>
              <a:ext cx="193675" cy="487362"/>
              <a:chOff x="5138" y="6587"/>
              <a:chExt cx="304" cy="769"/>
            </a:xfrm>
          </p:grpSpPr>
          <p:grpSp>
            <p:nvGrpSpPr>
              <p:cNvPr id="23720" name="Group 282"/>
              <p:cNvGrpSpPr>
                <a:grpSpLocks/>
              </p:cNvGrpSpPr>
              <p:nvPr/>
            </p:nvGrpSpPr>
            <p:grpSpPr bwMode="auto">
              <a:xfrm rot="5287804">
                <a:off x="5161" y="6560"/>
                <a:ext cx="203" cy="249"/>
                <a:chOff x="4297" y="9376"/>
                <a:chExt cx="1220" cy="2462"/>
              </a:xfrm>
            </p:grpSpPr>
            <p:sp>
              <p:nvSpPr>
                <p:cNvPr id="23730" name="Arc 28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31" name="Arc 28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1" name="Group 285"/>
              <p:cNvGrpSpPr>
                <a:grpSpLocks/>
              </p:cNvGrpSpPr>
              <p:nvPr/>
            </p:nvGrpSpPr>
            <p:grpSpPr bwMode="auto">
              <a:xfrm rot="5287804">
                <a:off x="5175" y="6761"/>
                <a:ext cx="205" cy="249"/>
                <a:chOff x="4297" y="9376"/>
                <a:chExt cx="1220" cy="2462"/>
              </a:xfrm>
            </p:grpSpPr>
            <p:sp>
              <p:nvSpPr>
                <p:cNvPr id="23728" name="Arc 28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9" name="Arc 28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2" name="Group 288"/>
              <p:cNvGrpSpPr>
                <a:grpSpLocks/>
              </p:cNvGrpSpPr>
              <p:nvPr/>
            </p:nvGrpSpPr>
            <p:grpSpPr bwMode="auto">
              <a:xfrm rot="5287804">
                <a:off x="5195" y="6948"/>
                <a:ext cx="205" cy="249"/>
                <a:chOff x="4297" y="9376"/>
                <a:chExt cx="1220" cy="2462"/>
              </a:xfrm>
            </p:grpSpPr>
            <p:sp>
              <p:nvSpPr>
                <p:cNvPr id="23726" name="Arc 28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7" name="Arc 29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3" name="Group 291"/>
              <p:cNvGrpSpPr>
                <a:grpSpLocks/>
              </p:cNvGrpSpPr>
              <p:nvPr/>
            </p:nvGrpSpPr>
            <p:grpSpPr bwMode="auto">
              <a:xfrm rot="5287804">
                <a:off x="5216" y="7125"/>
                <a:ext cx="203" cy="249"/>
                <a:chOff x="4297" y="9376"/>
                <a:chExt cx="1220" cy="2462"/>
              </a:xfrm>
            </p:grpSpPr>
            <p:sp>
              <p:nvSpPr>
                <p:cNvPr id="23724" name="Arc 29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5" name="Arc 29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587" name="Line 294"/>
            <p:cNvSpPr>
              <a:spLocks noChangeShapeType="1"/>
            </p:cNvSpPr>
            <p:nvPr/>
          </p:nvSpPr>
          <p:spPr bwMode="auto">
            <a:xfrm>
              <a:off x="3405212" y="5910269"/>
              <a:ext cx="800100" cy="0"/>
            </a:xfrm>
            <a:prstGeom prst="line">
              <a:avLst/>
            </a:prstGeom>
            <a:noFill/>
            <a:ln w="9525">
              <a:solidFill>
                <a:srgbClr val="000000"/>
              </a:solidFill>
              <a:round/>
              <a:headEnd/>
              <a:tailEnd/>
            </a:ln>
          </p:spPr>
          <p:txBody>
            <a:bodyPr/>
            <a:lstStyle/>
            <a:p>
              <a:endParaRPr lang="fr-FR"/>
            </a:p>
          </p:txBody>
        </p:sp>
        <p:sp>
          <p:nvSpPr>
            <p:cNvPr id="23588" name="Line 295"/>
            <p:cNvSpPr>
              <a:spLocks noChangeShapeType="1"/>
            </p:cNvSpPr>
            <p:nvPr/>
          </p:nvSpPr>
          <p:spPr bwMode="auto">
            <a:xfrm>
              <a:off x="3830662" y="5910269"/>
              <a:ext cx="0" cy="457200"/>
            </a:xfrm>
            <a:prstGeom prst="line">
              <a:avLst/>
            </a:prstGeom>
            <a:noFill/>
            <a:ln w="9525">
              <a:solidFill>
                <a:srgbClr val="000000"/>
              </a:solidFill>
              <a:round/>
              <a:headEnd/>
              <a:tailEnd/>
            </a:ln>
          </p:spPr>
          <p:txBody>
            <a:bodyPr/>
            <a:lstStyle/>
            <a:p>
              <a:endParaRPr lang="fr-FR"/>
            </a:p>
          </p:txBody>
        </p:sp>
        <p:grpSp>
          <p:nvGrpSpPr>
            <p:cNvPr id="23589" name="Group 296"/>
            <p:cNvGrpSpPr>
              <a:grpSpLocks/>
            </p:cNvGrpSpPr>
            <p:nvPr/>
          </p:nvGrpSpPr>
          <p:grpSpPr bwMode="auto">
            <a:xfrm rot="233845">
              <a:off x="5849962" y="4548194"/>
              <a:ext cx="434975" cy="1795462"/>
              <a:chOff x="6098" y="5493"/>
              <a:chExt cx="685" cy="2827"/>
            </a:xfrm>
          </p:grpSpPr>
          <p:grpSp>
            <p:nvGrpSpPr>
              <p:cNvPr id="23688" name="Group 297"/>
              <p:cNvGrpSpPr>
                <a:grpSpLocks/>
              </p:cNvGrpSpPr>
              <p:nvPr/>
            </p:nvGrpSpPr>
            <p:grpSpPr bwMode="auto">
              <a:xfrm>
                <a:off x="6100" y="5493"/>
                <a:ext cx="663" cy="2544"/>
                <a:chOff x="6100" y="5493"/>
                <a:chExt cx="663" cy="2544"/>
              </a:xfrm>
            </p:grpSpPr>
            <p:grpSp>
              <p:nvGrpSpPr>
                <p:cNvPr id="23690" name="Group 298"/>
                <p:cNvGrpSpPr>
                  <a:grpSpLocks/>
                </p:cNvGrpSpPr>
                <p:nvPr/>
              </p:nvGrpSpPr>
              <p:grpSpPr bwMode="auto">
                <a:xfrm>
                  <a:off x="6100" y="5493"/>
                  <a:ext cx="663" cy="2294"/>
                  <a:chOff x="6100" y="5493"/>
                  <a:chExt cx="663" cy="2294"/>
                </a:xfrm>
              </p:grpSpPr>
              <p:grpSp>
                <p:nvGrpSpPr>
                  <p:cNvPr id="23694" name="Group 299"/>
                  <p:cNvGrpSpPr>
                    <a:grpSpLocks/>
                  </p:cNvGrpSpPr>
                  <p:nvPr/>
                </p:nvGrpSpPr>
                <p:grpSpPr bwMode="auto">
                  <a:xfrm rot="144924">
                    <a:off x="6100" y="5761"/>
                    <a:ext cx="663" cy="2026"/>
                    <a:chOff x="2125" y="8571"/>
                    <a:chExt cx="663" cy="2026"/>
                  </a:xfrm>
                </p:grpSpPr>
                <p:grpSp>
                  <p:nvGrpSpPr>
                    <p:cNvPr id="23696" name="Group 300"/>
                    <p:cNvGrpSpPr>
                      <a:grpSpLocks/>
                    </p:cNvGrpSpPr>
                    <p:nvPr/>
                  </p:nvGrpSpPr>
                  <p:grpSpPr bwMode="auto">
                    <a:xfrm rot="5321579">
                      <a:off x="2211" y="8485"/>
                      <a:ext cx="275" cy="448"/>
                      <a:chOff x="4297" y="9376"/>
                      <a:chExt cx="1220" cy="2462"/>
                    </a:xfrm>
                  </p:grpSpPr>
                  <p:sp>
                    <p:nvSpPr>
                      <p:cNvPr id="23718" name="Arc 30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9" name="Arc 30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7" name="Group 303"/>
                    <p:cNvGrpSpPr>
                      <a:grpSpLocks/>
                    </p:cNvGrpSpPr>
                    <p:nvPr/>
                  </p:nvGrpSpPr>
                  <p:grpSpPr bwMode="auto">
                    <a:xfrm rot="5321579">
                      <a:off x="2242" y="8718"/>
                      <a:ext cx="275" cy="449"/>
                      <a:chOff x="4297" y="9376"/>
                      <a:chExt cx="1220" cy="2462"/>
                    </a:xfrm>
                  </p:grpSpPr>
                  <p:sp>
                    <p:nvSpPr>
                      <p:cNvPr id="23716" name="Arc 3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7" name="Arc 3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8" name="Group 306"/>
                    <p:cNvGrpSpPr>
                      <a:grpSpLocks/>
                    </p:cNvGrpSpPr>
                    <p:nvPr/>
                  </p:nvGrpSpPr>
                  <p:grpSpPr bwMode="auto">
                    <a:xfrm rot="5321579">
                      <a:off x="2262" y="8984"/>
                      <a:ext cx="275" cy="448"/>
                      <a:chOff x="4297" y="9376"/>
                      <a:chExt cx="1220" cy="2462"/>
                    </a:xfrm>
                  </p:grpSpPr>
                  <p:sp>
                    <p:nvSpPr>
                      <p:cNvPr id="23714" name="Arc 3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5" name="Arc 3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9" name="Group 309"/>
                    <p:cNvGrpSpPr>
                      <a:grpSpLocks/>
                    </p:cNvGrpSpPr>
                    <p:nvPr/>
                  </p:nvGrpSpPr>
                  <p:grpSpPr bwMode="auto">
                    <a:xfrm rot="5321579">
                      <a:off x="2293" y="9237"/>
                      <a:ext cx="275" cy="449"/>
                      <a:chOff x="4297" y="9376"/>
                      <a:chExt cx="1220" cy="2462"/>
                    </a:xfrm>
                  </p:grpSpPr>
                  <p:sp>
                    <p:nvSpPr>
                      <p:cNvPr id="23712" name="Arc 3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3" name="Arc 3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0" name="Group 312"/>
                    <p:cNvGrpSpPr>
                      <a:grpSpLocks/>
                    </p:cNvGrpSpPr>
                    <p:nvPr/>
                  </p:nvGrpSpPr>
                  <p:grpSpPr bwMode="auto">
                    <a:xfrm rot="5321579">
                      <a:off x="2326" y="9482"/>
                      <a:ext cx="275" cy="448"/>
                      <a:chOff x="4297" y="9376"/>
                      <a:chExt cx="1220" cy="2462"/>
                    </a:xfrm>
                  </p:grpSpPr>
                  <p:sp>
                    <p:nvSpPr>
                      <p:cNvPr id="23710" name="Arc 3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1" name="Arc 3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1" name="Group 315"/>
                    <p:cNvGrpSpPr>
                      <a:grpSpLocks/>
                    </p:cNvGrpSpPr>
                    <p:nvPr/>
                  </p:nvGrpSpPr>
                  <p:grpSpPr bwMode="auto">
                    <a:xfrm rot="5321579">
                      <a:off x="2362" y="9738"/>
                      <a:ext cx="275" cy="448"/>
                      <a:chOff x="4297" y="9376"/>
                      <a:chExt cx="1220" cy="2462"/>
                    </a:xfrm>
                  </p:grpSpPr>
                  <p:sp>
                    <p:nvSpPr>
                      <p:cNvPr id="23708" name="Arc 3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9" name="Arc 3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2" name="Group 318"/>
                    <p:cNvGrpSpPr>
                      <a:grpSpLocks/>
                    </p:cNvGrpSpPr>
                    <p:nvPr/>
                  </p:nvGrpSpPr>
                  <p:grpSpPr bwMode="auto">
                    <a:xfrm rot="5321579">
                      <a:off x="2393" y="9991"/>
                      <a:ext cx="275" cy="449"/>
                      <a:chOff x="4297" y="9376"/>
                      <a:chExt cx="1220" cy="2462"/>
                    </a:xfrm>
                  </p:grpSpPr>
                  <p:sp>
                    <p:nvSpPr>
                      <p:cNvPr id="23706" name="Arc 3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7" name="Arc 3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3" name="Group 321"/>
                    <p:cNvGrpSpPr>
                      <a:grpSpLocks/>
                    </p:cNvGrpSpPr>
                    <p:nvPr/>
                  </p:nvGrpSpPr>
                  <p:grpSpPr bwMode="auto">
                    <a:xfrm rot="5321579">
                      <a:off x="2426" y="10236"/>
                      <a:ext cx="275" cy="448"/>
                      <a:chOff x="4297" y="9376"/>
                      <a:chExt cx="1220" cy="2462"/>
                    </a:xfrm>
                  </p:grpSpPr>
                  <p:sp>
                    <p:nvSpPr>
                      <p:cNvPr id="23704" name="Arc 3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5" name="Arc 3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95" name="Freeform 324"/>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91" name="Group 325"/>
                <p:cNvGrpSpPr>
                  <a:grpSpLocks/>
                </p:cNvGrpSpPr>
                <p:nvPr/>
              </p:nvGrpSpPr>
              <p:grpSpPr bwMode="auto">
                <a:xfrm rot="5321579">
                  <a:off x="6376" y="7676"/>
                  <a:ext cx="275" cy="448"/>
                  <a:chOff x="4297" y="9376"/>
                  <a:chExt cx="1220" cy="2462"/>
                </a:xfrm>
              </p:grpSpPr>
              <p:sp>
                <p:nvSpPr>
                  <p:cNvPr id="23692" name="Arc 32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93" name="Arc 32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89" name="Freeform 328"/>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3590" name="Group 329"/>
            <p:cNvGrpSpPr>
              <a:grpSpLocks/>
            </p:cNvGrpSpPr>
            <p:nvPr/>
          </p:nvGrpSpPr>
          <p:grpSpPr bwMode="auto">
            <a:xfrm rot="-10546580">
              <a:off x="6342087" y="4564069"/>
              <a:ext cx="434975" cy="1793875"/>
              <a:chOff x="6098" y="5493"/>
              <a:chExt cx="685" cy="2827"/>
            </a:xfrm>
          </p:grpSpPr>
          <p:grpSp>
            <p:nvGrpSpPr>
              <p:cNvPr id="23656" name="Group 330"/>
              <p:cNvGrpSpPr>
                <a:grpSpLocks/>
              </p:cNvGrpSpPr>
              <p:nvPr/>
            </p:nvGrpSpPr>
            <p:grpSpPr bwMode="auto">
              <a:xfrm>
                <a:off x="6100" y="5493"/>
                <a:ext cx="663" cy="2544"/>
                <a:chOff x="6100" y="5493"/>
                <a:chExt cx="663" cy="2544"/>
              </a:xfrm>
            </p:grpSpPr>
            <p:grpSp>
              <p:nvGrpSpPr>
                <p:cNvPr id="23658" name="Group 331"/>
                <p:cNvGrpSpPr>
                  <a:grpSpLocks/>
                </p:cNvGrpSpPr>
                <p:nvPr/>
              </p:nvGrpSpPr>
              <p:grpSpPr bwMode="auto">
                <a:xfrm>
                  <a:off x="6100" y="5493"/>
                  <a:ext cx="663" cy="2294"/>
                  <a:chOff x="6100" y="5493"/>
                  <a:chExt cx="663" cy="2294"/>
                </a:xfrm>
              </p:grpSpPr>
              <p:grpSp>
                <p:nvGrpSpPr>
                  <p:cNvPr id="23662" name="Group 332"/>
                  <p:cNvGrpSpPr>
                    <a:grpSpLocks/>
                  </p:cNvGrpSpPr>
                  <p:nvPr/>
                </p:nvGrpSpPr>
                <p:grpSpPr bwMode="auto">
                  <a:xfrm rot="144924">
                    <a:off x="6100" y="5761"/>
                    <a:ext cx="663" cy="2026"/>
                    <a:chOff x="2125" y="8571"/>
                    <a:chExt cx="663" cy="2026"/>
                  </a:xfrm>
                </p:grpSpPr>
                <p:grpSp>
                  <p:nvGrpSpPr>
                    <p:cNvPr id="23664" name="Group 333"/>
                    <p:cNvGrpSpPr>
                      <a:grpSpLocks/>
                    </p:cNvGrpSpPr>
                    <p:nvPr/>
                  </p:nvGrpSpPr>
                  <p:grpSpPr bwMode="auto">
                    <a:xfrm rot="5321579">
                      <a:off x="2211" y="8485"/>
                      <a:ext cx="275" cy="448"/>
                      <a:chOff x="4297" y="9376"/>
                      <a:chExt cx="1220" cy="2462"/>
                    </a:xfrm>
                  </p:grpSpPr>
                  <p:sp>
                    <p:nvSpPr>
                      <p:cNvPr id="23686" name="Arc 3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7" name="Arc 3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5" name="Group 336"/>
                    <p:cNvGrpSpPr>
                      <a:grpSpLocks/>
                    </p:cNvGrpSpPr>
                    <p:nvPr/>
                  </p:nvGrpSpPr>
                  <p:grpSpPr bwMode="auto">
                    <a:xfrm rot="5321579">
                      <a:off x="2242" y="8718"/>
                      <a:ext cx="275" cy="449"/>
                      <a:chOff x="4297" y="9376"/>
                      <a:chExt cx="1220" cy="2462"/>
                    </a:xfrm>
                  </p:grpSpPr>
                  <p:sp>
                    <p:nvSpPr>
                      <p:cNvPr id="23684" name="Arc 3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5" name="Arc 3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6" name="Group 339"/>
                    <p:cNvGrpSpPr>
                      <a:grpSpLocks/>
                    </p:cNvGrpSpPr>
                    <p:nvPr/>
                  </p:nvGrpSpPr>
                  <p:grpSpPr bwMode="auto">
                    <a:xfrm rot="5321579">
                      <a:off x="2262" y="8984"/>
                      <a:ext cx="275" cy="448"/>
                      <a:chOff x="4297" y="9376"/>
                      <a:chExt cx="1220" cy="2462"/>
                    </a:xfrm>
                  </p:grpSpPr>
                  <p:sp>
                    <p:nvSpPr>
                      <p:cNvPr id="23682" name="Arc 34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3" name="Arc 34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7" name="Group 342"/>
                    <p:cNvGrpSpPr>
                      <a:grpSpLocks/>
                    </p:cNvGrpSpPr>
                    <p:nvPr/>
                  </p:nvGrpSpPr>
                  <p:grpSpPr bwMode="auto">
                    <a:xfrm rot="5321579">
                      <a:off x="2293" y="9237"/>
                      <a:ext cx="275" cy="449"/>
                      <a:chOff x="4297" y="9376"/>
                      <a:chExt cx="1220" cy="2462"/>
                    </a:xfrm>
                  </p:grpSpPr>
                  <p:sp>
                    <p:nvSpPr>
                      <p:cNvPr id="23680" name="Arc 34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1" name="Arc 34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8" name="Group 345"/>
                    <p:cNvGrpSpPr>
                      <a:grpSpLocks/>
                    </p:cNvGrpSpPr>
                    <p:nvPr/>
                  </p:nvGrpSpPr>
                  <p:grpSpPr bwMode="auto">
                    <a:xfrm rot="5321579">
                      <a:off x="2326" y="9482"/>
                      <a:ext cx="275" cy="448"/>
                      <a:chOff x="4297" y="9376"/>
                      <a:chExt cx="1220" cy="2462"/>
                    </a:xfrm>
                  </p:grpSpPr>
                  <p:sp>
                    <p:nvSpPr>
                      <p:cNvPr id="23678" name="Arc 34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9" name="Arc 34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9" name="Group 348"/>
                    <p:cNvGrpSpPr>
                      <a:grpSpLocks/>
                    </p:cNvGrpSpPr>
                    <p:nvPr/>
                  </p:nvGrpSpPr>
                  <p:grpSpPr bwMode="auto">
                    <a:xfrm rot="5321579">
                      <a:off x="2362" y="9738"/>
                      <a:ext cx="275" cy="448"/>
                      <a:chOff x="4297" y="9376"/>
                      <a:chExt cx="1220" cy="2462"/>
                    </a:xfrm>
                  </p:grpSpPr>
                  <p:sp>
                    <p:nvSpPr>
                      <p:cNvPr id="23676" name="Arc 3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7" name="Arc 3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0" name="Group 351"/>
                    <p:cNvGrpSpPr>
                      <a:grpSpLocks/>
                    </p:cNvGrpSpPr>
                    <p:nvPr/>
                  </p:nvGrpSpPr>
                  <p:grpSpPr bwMode="auto">
                    <a:xfrm rot="5321579">
                      <a:off x="2393" y="9991"/>
                      <a:ext cx="275" cy="449"/>
                      <a:chOff x="4297" y="9376"/>
                      <a:chExt cx="1220" cy="2462"/>
                    </a:xfrm>
                  </p:grpSpPr>
                  <p:sp>
                    <p:nvSpPr>
                      <p:cNvPr id="23674" name="Arc 35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5" name="Arc 35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1" name="Group 354"/>
                    <p:cNvGrpSpPr>
                      <a:grpSpLocks/>
                    </p:cNvGrpSpPr>
                    <p:nvPr/>
                  </p:nvGrpSpPr>
                  <p:grpSpPr bwMode="auto">
                    <a:xfrm rot="5321579">
                      <a:off x="2426" y="10236"/>
                      <a:ext cx="275" cy="448"/>
                      <a:chOff x="4297" y="9376"/>
                      <a:chExt cx="1220" cy="2462"/>
                    </a:xfrm>
                  </p:grpSpPr>
                  <p:sp>
                    <p:nvSpPr>
                      <p:cNvPr id="23672" name="Arc 35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3" name="Arc 35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63" name="Freeform 35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59" name="Group 358"/>
                <p:cNvGrpSpPr>
                  <a:grpSpLocks/>
                </p:cNvGrpSpPr>
                <p:nvPr/>
              </p:nvGrpSpPr>
              <p:grpSpPr bwMode="auto">
                <a:xfrm rot="5321579">
                  <a:off x="6376" y="7676"/>
                  <a:ext cx="275" cy="448"/>
                  <a:chOff x="4297" y="9376"/>
                  <a:chExt cx="1220" cy="2462"/>
                </a:xfrm>
              </p:grpSpPr>
              <p:sp>
                <p:nvSpPr>
                  <p:cNvPr id="23660" name="Arc 35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61" name="Arc 36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57" name="Freeform 36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3591" name="Line 362"/>
            <p:cNvSpPr>
              <a:spLocks noChangeShapeType="1"/>
            </p:cNvSpPr>
            <p:nvPr/>
          </p:nvSpPr>
          <p:spPr bwMode="auto">
            <a:xfrm>
              <a:off x="6269062" y="4589469"/>
              <a:ext cx="0" cy="1714500"/>
            </a:xfrm>
            <a:prstGeom prst="line">
              <a:avLst/>
            </a:prstGeom>
            <a:noFill/>
            <a:ln w="9525">
              <a:solidFill>
                <a:srgbClr val="000000"/>
              </a:solidFill>
              <a:round/>
              <a:headEnd/>
              <a:tailEnd/>
            </a:ln>
          </p:spPr>
          <p:txBody>
            <a:bodyPr/>
            <a:lstStyle/>
            <a:p>
              <a:endParaRPr lang="fr-FR"/>
            </a:p>
          </p:txBody>
        </p:sp>
        <p:sp>
          <p:nvSpPr>
            <p:cNvPr id="23592" name="Line 363"/>
            <p:cNvSpPr>
              <a:spLocks noChangeShapeType="1"/>
            </p:cNvSpPr>
            <p:nvPr/>
          </p:nvSpPr>
          <p:spPr bwMode="auto">
            <a:xfrm>
              <a:off x="6307162" y="4589469"/>
              <a:ext cx="0" cy="1714500"/>
            </a:xfrm>
            <a:prstGeom prst="line">
              <a:avLst/>
            </a:prstGeom>
            <a:noFill/>
            <a:ln w="9525">
              <a:solidFill>
                <a:srgbClr val="000000"/>
              </a:solidFill>
              <a:round/>
              <a:headEnd/>
              <a:tailEnd/>
            </a:ln>
          </p:spPr>
          <p:txBody>
            <a:bodyPr/>
            <a:lstStyle/>
            <a:p>
              <a:endParaRPr lang="fr-FR"/>
            </a:p>
          </p:txBody>
        </p:sp>
        <p:sp>
          <p:nvSpPr>
            <p:cNvPr id="23593" name="Line 364"/>
            <p:cNvSpPr>
              <a:spLocks noChangeShapeType="1"/>
            </p:cNvSpPr>
            <p:nvPr/>
          </p:nvSpPr>
          <p:spPr bwMode="auto">
            <a:xfrm>
              <a:off x="6345262" y="4589469"/>
              <a:ext cx="0" cy="1714500"/>
            </a:xfrm>
            <a:prstGeom prst="line">
              <a:avLst/>
            </a:prstGeom>
            <a:noFill/>
            <a:ln w="9525">
              <a:solidFill>
                <a:srgbClr val="000000"/>
              </a:solidFill>
              <a:round/>
              <a:headEnd/>
              <a:tailEnd/>
            </a:ln>
          </p:spPr>
          <p:txBody>
            <a:bodyPr/>
            <a:lstStyle/>
            <a:p>
              <a:endParaRPr lang="fr-FR"/>
            </a:p>
          </p:txBody>
        </p:sp>
        <p:sp>
          <p:nvSpPr>
            <p:cNvPr id="23594" name="Line 365"/>
            <p:cNvSpPr>
              <a:spLocks noChangeShapeType="1"/>
            </p:cNvSpPr>
            <p:nvPr/>
          </p:nvSpPr>
          <p:spPr bwMode="auto">
            <a:xfrm flipV="1">
              <a:off x="2039962" y="4691069"/>
              <a:ext cx="0" cy="1600200"/>
            </a:xfrm>
            <a:prstGeom prst="line">
              <a:avLst/>
            </a:prstGeom>
            <a:noFill/>
            <a:ln w="9525">
              <a:solidFill>
                <a:srgbClr val="000000"/>
              </a:solidFill>
              <a:round/>
              <a:headEnd/>
              <a:tailEnd type="triangle" w="med" len="med"/>
            </a:ln>
          </p:spPr>
          <p:txBody>
            <a:bodyPr/>
            <a:lstStyle/>
            <a:p>
              <a:endParaRPr lang="fr-FR"/>
            </a:p>
          </p:txBody>
        </p:sp>
        <p:grpSp>
          <p:nvGrpSpPr>
            <p:cNvPr id="23595" name="Group 366"/>
            <p:cNvGrpSpPr>
              <a:grpSpLocks/>
            </p:cNvGrpSpPr>
            <p:nvPr/>
          </p:nvGrpSpPr>
          <p:grpSpPr bwMode="auto">
            <a:xfrm>
              <a:off x="5038749" y="4573594"/>
              <a:ext cx="685800" cy="185737"/>
              <a:chOff x="9037" y="8192"/>
              <a:chExt cx="1081" cy="292"/>
            </a:xfrm>
          </p:grpSpPr>
          <p:grpSp>
            <p:nvGrpSpPr>
              <p:cNvPr id="23642" name="Group 367"/>
              <p:cNvGrpSpPr>
                <a:grpSpLocks/>
              </p:cNvGrpSpPr>
              <p:nvPr/>
            </p:nvGrpSpPr>
            <p:grpSpPr bwMode="auto">
              <a:xfrm rot="-40404">
                <a:off x="9185" y="8235"/>
                <a:ext cx="203" cy="249"/>
                <a:chOff x="4297" y="9376"/>
                <a:chExt cx="1220" cy="2462"/>
              </a:xfrm>
            </p:grpSpPr>
            <p:sp>
              <p:nvSpPr>
                <p:cNvPr id="23654" name="Arc 36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5" name="Arc 36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3" name="Group 370"/>
              <p:cNvGrpSpPr>
                <a:grpSpLocks/>
              </p:cNvGrpSpPr>
              <p:nvPr/>
            </p:nvGrpSpPr>
            <p:grpSpPr bwMode="auto">
              <a:xfrm rot="-40404">
                <a:off x="9384" y="8225"/>
                <a:ext cx="205" cy="249"/>
                <a:chOff x="4297" y="9376"/>
                <a:chExt cx="1220" cy="2462"/>
              </a:xfrm>
            </p:grpSpPr>
            <p:sp>
              <p:nvSpPr>
                <p:cNvPr id="23652" name="Arc 37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3" name="Arc 37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4" name="Group 373"/>
              <p:cNvGrpSpPr>
                <a:grpSpLocks/>
              </p:cNvGrpSpPr>
              <p:nvPr/>
            </p:nvGrpSpPr>
            <p:grpSpPr bwMode="auto">
              <a:xfrm rot="-40404">
                <a:off x="9572" y="8209"/>
                <a:ext cx="205" cy="249"/>
                <a:chOff x="4297" y="9376"/>
                <a:chExt cx="1220" cy="2462"/>
              </a:xfrm>
            </p:grpSpPr>
            <p:sp>
              <p:nvSpPr>
                <p:cNvPr id="23650" name="Arc 37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1" name="Arc 37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5" name="Group 376"/>
              <p:cNvGrpSpPr>
                <a:grpSpLocks/>
              </p:cNvGrpSpPr>
              <p:nvPr/>
            </p:nvGrpSpPr>
            <p:grpSpPr bwMode="auto">
              <a:xfrm rot="-40404">
                <a:off x="9751" y="8192"/>
                <a:ext cx="203" cy="249"/>
                <a:chOff x="4297" y="9376"/>
                <a:chExt cx="1220" cy="2462"/>
              </a:xfrm>
            </p:grpSpPr>
            <p:sp>
              <p:nvSpPr>
                <p:cNvPr id="23648" name="Arc 37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49" name="Arc 37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646" name="Line 37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647" name="Line 38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96" name="Group 381"/>
            <p:cNvGrpSpPr>
              <a:grpSpLocks/>
            </p:cNvGrpSpPr>
            <p:nvPr/>
          </p:nvGrpSpPr>
          <p:grpSpPr bwMode="auto">
            <a:xfrm>
              <a:off x="4325962" y="4598994"/>
              <a:ext cx="700087" cy="114300"/>
              <a:chOff x="1796" y="5577"/>
              <a:chExt cx="1102" cy="180"/>
            </a:xfrm>
          </p:grpSpPr>
          <p:grpSp>
            <p:nvGrpSpPr>
              <p:cNvPr id="23623" name="Group 382"/>
              <p:cNvGrpSpPr>
                <a:grpSpLocks/>
              </p:cNvGrpSpPr>
              <p:nvPr/>
            </p:nvGrpSpPr>
            <p:grpSpPr bwMode="auto">
              <a:xfrm>
                <a:off x="1796" y="5577"/>
                <a:ext cx="722" cy="180"/>
                <a:chOff x="1876" y="5577"/>
                <a:chExt cx="722" cy="180"/>
              </a:xfrm>
            </p:grpSpPr>
            <p:grpSp>
              <p:nvGrpSpPr>
                <p:cNvPr id="23625" name="Group 383"/>
                <p:cNvGrpSpPr>
                  <a:grpSpLocks/>
                </p:cNvGrpSpPr>
                <p:nvPr/>
              </p:nvGrpSpPr>
              <p:grpSpPr bwMode="auto">
                <a:xfrm rot="10739694">
                  <a:off x="2058" y="5577"/>
                  <a:ext cx="540" cy="180"/>
                  <a:chOff x="8257" y="9157"/>
                  <a:chExt cx="1800" cy="180"/>
                </a:xfrm>
              </p:grpSpPr>
              <p:grpSp>
                <p:nvGrpSpPr>
                  <p:cNvPr id="23627" name="Group 384"/>
                  <p:cNvGrpSpPr>
                    <a:grpSpLocks/>
                  </p:cNvGrpSpPr>
                  <p:nvPr/>
                </p:nvGrpSpPr>
                <p:grpSpPr bwMode="auto">
                  <a:xfrm>
                    <a:off x="8617" y="9157"/>
                    <a:ext cx="360" cy="180"/>
                    <a:chOff x="8617" y="9157"/>
                    <a:chExt cx="360" cy="180"/>
                  </a:xfrm>
                </p:grpSpPr>
                <p:sp>
                  <p:nvSpPr>
                    <p:cNvPr id="23640" name="Line 38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41" name="Line 38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8" name="Group 387"/>
                  <p:cNvGrpSpPr>
                    <a:grpSpLocks/>
                  </p:cNvGrpSpPr>
                  <p:nvPr/>
                </p:nvGrpSpPr>
                <p:grpSpPr bwMode="auto">
                  <a:xfrm>
                    <a:off x="8977" y="9157"/>
                    <a:ext cx="360" cy="180"/>
                    <a:chOff x="8617" y="9157"/>
                    <a:chExt cx="360" cy="180"/>
                  </a:xfrm>
                </p:grpSpPr>
                <p:sp>
                  <p:nvSpPr>
                    <p:cNvPr id="23638" name="Line 38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9" name="Line 38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9" name="Group 390"/>
                  <p:cNvGrpSpPr>
                    <a:grpSpLocks/>
                  </p:cNvGrpSpPr>
                  <p:nvPr/>
                </p:nvGrpSpPr>
                <p:grpSpPr bwMode="auto">
                  <a:xfrm>
                    <a:off x="9337" y="9157"/>
                    <a:ext cx="360" cy="180"/>
                    <a:chOff x="8617" y="9157"/>
                    <a:chExt cx="360" cy="180"/>
                  </a:xfrm>
                </p:grpSpPr>
                <p:sp>
                  <p:nvSpPr>
                    <p:cNvPr id="23636" name="Line 3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7" name="Line 3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0" name="Group 393"/>
                  <p:cNvGrpSpPr>
                    <a:grpSpLocks/>
                  </p:cNvGrpSpPr>
                  <p:nvPr/>
                </p:nvGrpSpPr>
                <p:grpSpPr bwMode="auto">
                  <a:xfrm>
                    <a:off x="9697" y="9157"/>
                    <a:ext cx="360" cy="180"/>
                    <a:chOff x="8617" y="9157"/>
                    <a:chExt cx="360" cy="180"/>
                  </a:xfrm>
                </p:grpSpPr>
                <p:sp>
                  <p:nvSpPr>
                    <p:cNvPr id="23634" name="Line 3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5" name="Line 3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1" name="Group 396"/>
                  <p:cNvGrpSpPr>
                    <a:grpSpLocks/>
                  </p:cNvGrpSpPr>
                  <p:nvPr/>
                </p:nvGrpSpPr>
                <p:grpSpPr bwMode="auto">
                  <a:xfrm>
                    <a:off x="8257" y="9157"/>
                    <a:ext cx="360" cy="180"/>
                    <a:chOff x="8617" y="9157"/>
                    <a:chExt cx="360" cy="180"/>
                  </a:xfrm>
                </p:grpSpPr>
                <p:sp>
                  <p:nvSpPr>
                    <p:cNvPr id="23632" name="Line 3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3" name="Line 3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626" name="Line 39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624" name="Line 40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97" name="Line 401"/>
            <p:cNvSpPr>
              <a:spLocks noChangeShapeType="1"/>
            </p:cNvSpPr>
            <p:nvPr/>
          </p:nvSpPr>
          <p:spPr bwMode="auto">
            <a:xfrm>
              <a:off x="7450162" y="4560894"/>
              <a:ext cx="342900" cy="0"/>
            </a:xfrm>
            <a:prstGeom prst="line">
              <a:avLst/>
            </a:prstGeom>
            <a:noFill/>
            <a:ln w="9525">
              <a:solidFill>
                <a:srgbClr val="000000"/>
              </a:solidFill>
              <a:round/>
              <a:headEnd/>
              <a:tailEnd type="stealth" w="med" len="med"/>
            </a:ln>
          </p:spPr>
          <p:txBody>
            <a:bodyPr/>
            <a:lstStyle/>
            <a:p>
              <a:endParaRPr lang="fr-FR"/>
            </a:p>
          </p:txBody>
        </p:sp>
        <p:sp>
          <p:nvSpPr>
            <p:cNvPr id="23598" name="Line 402"/>
            <p:cNvSpPr>
              <a:spLocks noChangeShapeType="1"/>
            </p:cNvSpPr>
            <p:nvPr/>
          </p:nvSpPr>
          <p:spPr bwMode="auto">
            <a:xfrm flipV="1">
              <a:off x="7640662" y="4624394"/>
              <a:ext cx="0" cy="1600200"/>
            </a:xfrm>
            <a:prstGeom prst="line">
              <a:avLst/>
            </a:prstGeom>
            <a:noFill/>
            <a:ln w="9525">
              <a:solidFill>
                <a:srgbClr val="000000"/>
              </a:solidFill>
              <a:round/>
              <a:headEnd/>
              <a:tailEnd type="triangle" w="med" len="med"/>
            </a:ln>
          </p:spPr>
          <p:txBody>
            <a:bodyPr/>
            <a:lstStyle/>
            <a:p>
              <a:endParaRPr lang="fr-FR"/>
            </a:p>
          </p:txBody>
        </p:sp>
        <p:sp>
          <p:nvSpPr>
            <p:cNvPr id="23599" name="Line 403"/>
            <p:cNvSpPr>
              <a:spLocks noChangeShapeType="1"/>
            </p:cNvSpPr>
            <p:nvPr/>
          </p:nvSpPr>
          <p:spPr bwMode="auto">
            <a:xfrm>
              <a:off x="2039962" y="4611694"/>
              <a:ext cx="114300" cy="0"/>
            </a:xfrm>
            <a:prstGeom prst="line">
              <a:avLst/>
            </a:prstGeom>
            <a:noFill/>
            <a:ln w="9525">
              <a:solidFill>
                <a:srgbClr val="000000"/>
              </a:solidFill>
              <a:round/>
              <a:headEnd/>
              <a:tailEnd type="stealth" w="med" len="med"/>
            </a:ln>
          </p:spPr>
          <p:txBody>
            <a:bodyPr/>
            <a:lstStyle/>
            <a:p>
              <a:endParaRPr lang="fr-FR"/>
            </a:p>
          </p:txBody>
        </p:sp>
        <p:sp>
          <p:nvSpPr>
            <p:cNvPr id="23600" name="Line 404"/>
            <p:cNvSpPr>
              <a:spLocks noChangeShapeType="1"/>
            </p:cNvSpPr>
            <p:nvPr/>
          </p:nvSpPr>
          <p:spPr bwMode="auto">
            <a:xfrm>
              <a:off x="3817962" y="4699006"/>
              <a:ext cx="0" cy="228600"/>
            </a:xfrm>
            <a:prstGeom prst="line">
              <a:avLst/>
            </a:prstGeom>
            <a:noFill/>
            <a:ln w="9525">
              <a:solidFill>
                <a:srgbClr val="000000"/>
              </a:solidFill>
              <a:round/>
              <a:headEnd/>
              <a:tailEnd type="stealth" w="med" len="med"/>
            </a:ln>
          </p:spPr>
          <p:txBody>
            <a:bodyPr/>
            <a:lstStyle/>
            <a:p>
              <a:endParaRPr lang="fr-FR"/>
            </a:p>
          </p:txBody>
        </p:sp>
        <p:sp>
          <p:nvSpPr>
            <p:cNvPr id="23601" name="Line 405"/>
            <p:cNvSpPr>
              <a:spLocks noChangeShapeType="1"/>
            </p:cNvSpPr>
            <p:nvPr/>
          </p:nvSpPr>
          <p:spPr bwMode="auto">
            <a:xfrm>
              <a:off x="4198962" y="5068894"/>
              <a:ext cx="0" cy="228600"/>
            </a:xfrm>
            <a:prstGeom prst="line">
              <a:avLst/>
            </a:prstGeom>
            <a:noFill/>
            <a:ln w="9525">
              <a:solidFill>
                <a:srgbClr val="000000"/>
              </a:solidFill>
              <a:round/>
              <a:headEnd/>
              <a:tailEnd/>
            </a:ln>
          </p:spPr>
          <p:txBody>
            <a:bodyPr/>
            <a:lstStyle/>
            <a:p>
              <a:endParaRPr lang="fr-FR"/>
            </a:p>
          </p:txBody>
        </p:sp>
        <p:sp>
          <p:nvSpPr>
            <p:cNvPr id="23602" name="Line 406"/>
            <p:cNvSpPr>
              <a:spLocks noChangeShapeType="1"/>
            </p:cNvSpPr>
            <p:nvPr/>
          </p:nvSpPr>
          <p:spPr bwMode="auto">
            <a:xfrm>
              <a:off x="4208487" y="5792794"/>
              <a:ext cx="0" cy="114300"/>
            </a:xfrm>
            <a:prstGeom prst="line">
              <a:avLst/>
            </a:prstGeom>
            <a:noFill/>
            <a:ln w="9525">
              <a:solidFill>
                <a:srgbClr val="000000"/>
              </a:solidFill>
              <a:round/>
              <a:headEnd/>
              <a:tailEnd/>
            </a:ln>
          </p:spPr>
          <p:txBody>
            <a:bodyPr/>
            <a:lstStyle/>
            <a:p>
              <a:endParaRPr lang="fr-FR"/>
            </a:p>
          </p:txBody>
        </p:sp>
        <p:sp>
          <p:nvSpPr>
            <p:cNvPr id="23603" name="Line 407"/>
            <p:cNvSpPr>
              <a:spLocks noChangeShapeType="1"/>
            </p:cNvSpPr>
            <p:nvPr/>
          </p:nvSpPr>
          <p:spPr bwMode="auto">
            <a:xfrm>
              <a:off x="3513162" y="4598994"/>
              <a:ext cx="800100" cy="0"/>
            </a:xfrm>
            <a:prstGeom prst="line">
              <a:avLst/>
            </a:prstGeom>
            <a:noFill/>
            <a:ln w="9525">
              <a:solidFill>
                <a:srgbClr val="000000"/>
              </a:solidFill>
              <a:round/>
              <a:headEnd/>
              <a:tailEnd/>
            </a:ln>
          </p:spPr>
          <p:txBody>
            <a:bodyPr/>
            <a:lstStyle/>
            <a:p>
              <a:endParaRPr lang="fr-FR"/>
            </a:p>
          </p:txBody>
        </p:sp>
        <p:sp>
          <p:nvSpPr>
            <p:cNvPr id="23604" name="Line 408"/>
            <p:cNvSpPr>
              <a:spLocks noChangeShapeType="1"/>
            </p:cNvSpPr>
            <p:nvPr/>
          </p:nvSpPr>
          <p:spPr bwMode="auto">
            <a:xfrm>
              <a:off x="5710262" y="4573594"/>
              <a:ext cx="342900" cy="0"/>
            </a:xfrm>
            <a:prstGeom prst="line">
              <a:avLst/>
            </a:prstGeom>
            <a:noFill/>
            <a:ln w="9525">
              <a:solidFill>
                <a:srgbClr val="000000"/>
              </a:solidFill>
              <a:round/>
              <a:headEnd/>
              <a:tailEnd/>
            </a:ln>
          </p:spPr>
          <p:txBody>
            <a:bodyPr/>
            <a:lstStyle/>
            <a:p>
              <a:endParaRPr lang="fr-FR"/>
            </a:p>
          </p:txBody>
        </p:sp>
        <p:sp>
          <p:nvSpPr>
            <p:cNvPr id="23605" name="Line 409"/>
            <p:cNvSpPr>
              <a:spLocks noChangeShapeType="1"/>
            </p:cNvSpPr>
            <p:nvPr/>
          </p:nvSpPr>
          <p:spPr bwMode="auto">
            <a:xfrm flipH="1">
              <a:off x="1989162" y="6351594"/>
              <a:ext cx="4114800" cy="0"/>
            </a:xfrm>
            <a:prstGeom prst="line">
              <a:avLst/>
            </a:prstGeom>
            <a:noFill/>
            <a:ln w="9525">
              <a:solidFill>
                <a:srgbClr val="000000"/>
              </a:solidFill>
              <a:round/>
              <a:headEnd/>
              <a:tailEnd/>
            </a:ln>
          </p:spPr>
          <p:txBody>
            <a:bodyPr/>
            <a:lstStyle/>
            <a:p>
              <a:endParaRPr lang="fr-FR"/>
            </a:p>
          </p:txBody>
        </p:sp>
        <p:sp>
          <p:nvSpPr>
            <p:cNvPr id="23606" name="Line 410"/>
            <p:cNvSpPr>
              <a:spLocks noChangeShapeType="1"/>
            </p:cNvSpPr>
            <p:nvPr/>
          </p:nvSpPr>
          <p:spPr bwMode="auto">
            <a:xfrm>
              <a:off x="41989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7" name="Line 411"/>
            <p:cNvSpPr>
              <a:spLocks noChangeShapeType="1"/>
            </p:cNvSpPr>
            <p:nvPr/>
          </p:nvSpPr>
          <p:spPr bwMode="auto">
            <a:xfrm>
              <a:off x="33861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8" name="Line 412"/>
            <p:cNvSpPr>
              <a:spLocks noChangeShapeType="1"/>
            </p:cNvSpPr>
            <p:nvPr/>
          </p:nvSpPr>
          <p:spPr bwMode="auto">
            <a:xfrm>
              <a:off x="6510362" y="4560894"/>
              <a:ext cx="1371600" cy="0"/>
            </a:xfrm>
            <a:prstGeom prst="line">
              <a:avLst/>
            </a:prstGeom>
            <a:noFill/>
            <a:ln w="9525">
              <a:solidFill>
                <a:srgbClr val="000000"/>
              </a:solidFill>
              <a:round/>
              <a:headEnd/>
              <a:tailEnd/>
            </a:ln>
          </p:spPr>
          <p:txBody>
            <a:bodyPr/>
            <a:lstStyle/>
            <a:p>
              <a:endParaRPr lang="fr-FR"/>
            </a:p>
          </p:txBody>
        </p:sp>
        <p:sp>
          <p:nvSpPr>
            <p:cNvPr id="23609" name="Line 413"/>
            <p:cNvSpPr>
              <a:spLocks noChangeShapeType="1"/>
            </p:cNvSpPr>
            <p:nvPr/>
          </p:nvSpPr>
          <p:spPr bwMode="auto">
            <a:xfrm>
              <a:off x="6624662" y="6326194"/>
              <a:ext cx="1371600" cy="0"/>
            </a:xfrm>
            <a:prstGeom prst="line">
              <a:avLst/>
            </a:prstGeom>
            <a:noFill/>
            <a:ln w="9525">
              <a:solidFill>
                <a:srgbClr val="000000"/>
              </a:solidFill>
              <a:round/>
              <a:headEnd/>
              <a:tailEnd/>
            </a:ln>
          </p:spPr>
          <p:txBody>
            <a:bodyPr/>
            <a:lstStyle/>
            <a:p>
              <a:endParaRPr lang="fr-FR"/>
            </a:p>
          </p:txBody>
        </p:sp>
        <p:sp>
          <p:nvSpPr>
            <p:cNvPr id="23610" name="Line 414"/>
            <p:cNvSpPr>
              <a:spLocks noChangeShapeType="1"/>
            </p:cNvSpPr>
            <p:nvPr/>
          </p:nvSpPr>
          <p:spPr bwMode="auto">
            <a:xfrm>
              <a:off x="4110062" y="4598994"/>
              <a:ext cx="114300" cy="0"/>
            </a:xfrm>
            <a:prstGeom prst="line">
              <a:avLst/>
            </a:prstGeom>
            <a:noFill/>
            <a:ln w="9525">
              <a:solidFill>
                <a:srgbClr val="000000"/>
              </a:solidFill>
              <a:round/>
              <a:headEnd/>
              <a:tailEnd type="stealth" w="med" len="med"/>
            </a:ln>
          </p:spPr>
          <p:txBody>
            <a:bodyPr/>
            <a:lstStyle/>
            <a:p>
              <a:endParaRPr lang="fr-FR"/>
            </a:p>
          </p:txBody>
        </p:sp>
        <p:sp>
          <p:nvSpPr>
            <p:cNvPr id="23611" name="Text Box 415"/>
            <p:cNvSpPr txBox="1">
              <a:spLocks noChangeArrowheads="1"/>
            </p:cNvSpPr>
            <p:nvPr/>
          </p:nvSpPr>
          <p:spPr bwMode="auto">
            <a:xfrm>
              <a:off x="1963762" y="4214818"/>
              <a:ext cx="342900" cy="342900"/>
            </a:xfrm>
            <a:prstGeom prst="rect">
              <a:avLst/>
            </a:prstGeom>
            <a:noFill/>
            <a:ln w="9525">
              <a:noFill/>
              <a:miter lim="800000"/>
              <a:headEnd/>
              <a:tailEnd/>
            </a:ln>
          </p:spPr>
          <p:txBody>
            <a:bodyPr/>
            <a:lstStyle/>
            <a:p>
              <a:r>
                <a:rPr lang="fr-FR" sz="1600" u="sng"/>
                <a:t>I</a:t>
              </a:r>
              <a:r>
                <a:rPr lang="fr-FR" sz="1600" baseline="-25000"/>
                <a:t>1</a:t>
              </a:r>
              <a:endParaRPr lang="fr-FR" sz="1600"/>
            </a:p>
          </p:txBody>
        </p:sp>
        <p:sp>
          <p:nvSpPr>
            <p:cNvPr id="23612" name="Text Box 417"/>
            <p:cNvSpPr txBox="1">
              <a:spLocks noChangeArrowheads="1"/>
            </p:cNvSpPr>
            <p:nvPr/>
          </p:nvSpPr>
          <p:spPr bwMode="auto">
            <a:xfrm>
              <a:off x="2281262" y="4214818"/>
              <a:ext cx="342900" cy="342900"/>
            </a:xfrm>
            <a:prstGeom prst="rect">
              <a:avLst/>
            </a:prstGeom>
            <a:noFill/>
            <a:ln w="9525">
              <a:noFill/>
              <a:miter lim="800000"/>
              <a:headEnd/>
              <a:tailEnd/>
            </a:ln>
          </p:spPr>
          <p:txBody>
            <a:bodyPr/>
            <a:lstStyle/>
            <a:p>
              <a:r>
                <a:rPr lang="fr-FR" sz="1600"/>
                <a:t>r</a:t>
              </a:r>
              <a:r>
                <a:rPr lang="fr-FR" sz="1600" baseline="-25000"/>
                <a:t>1</a:t>
              </a:r>
              <a:endParaRPr lang="fr-FR" sz="1600"/>
            </a:p>
          </p:txBody>
        </p:sp>
        <p:sp>
          <p:nvSpPr>
            <p:cNvPr id="23613" name="Text Box 422"/>
            <p:cNvSpPr txBox="1">
              <a:spLocks noChangeArrowheads="1"/>
            </p:cNvSpPr>
            <p:nvPr/>
          </p:nvSpPr>
          <p:spPr bwMode="auto">
            <a:xfrm>
              <a:off x="3538562" y="4700594"/>
              <a:ext cx="342900" cy="342900"/>
            </a:xfrm>
            <a:prstGeom prst="rect">
              <a:avLst/>
            </a:prstGeom>
            <a:noFill/>
            <a:ln w="9525">
              <a:noFill/>
              <a:miter lim="800000"/>
              <a:headEnd/>
              <a:tailEnd/>
            </a:ln>
          </p:spPr>
          <p:txBody>
            <a:bodyPr/>
            <a:lstStyle/>
            <a:p>
              <a:r>
                <a:rPr lang="fr-FR" sz="1200" i="1"/>
                <a:t>I</a:t>
              </a:r>
              <a:r>
                <a:rPr lang="fr-FR" sz="1200" i="1" baseline="-25000"/>
                <a:t>10</a:t>
              </a:r>
              <a:endParaRPr lang="fr-FR"/>
            </a:p>
          </p:txBody>
        </p:sp>
        <p:sp>
          <p:nvSpPr>
            <p:cNvPr id="23614" name="Text Box 423"/>
            <p:cNvSpPr txBox="1">
              <a:spLocks noChangeArrowheads="1"/>
            </p:cNvSpPr>
            <p:nvPr/>
          </p:nvSpPr>
          <p:spPr bwMode="auto">
            <a:xfrm>
              <a:off x="30432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5" name="Text Box 424"/>
            <p:cNvSpPr txBox="1">
              <a:spLocks noChangeArrowheads="1"/>
            </p:cNvSpPr>
            <p:nvPr/>
          </p:nvSpPr>
          <p:spPr bwMode="auto">
            <a:xfrm>
              <a:off x="41735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6" name="Text Box 427"/>
            <p:cNvSpPr txBox="1">
              <a:spLocks noChangeArrowheads="1"/>
            </p:cNvSpPr>
            <p:nvPr/>
          </p:nvSpPr>
          <p:spPr bwMode="auto">
            <a:xfrm>
              <a:off x="4198962" y="5360994"/>
              <a:ext cx="457200" cy="325437"/>
            </a:xfrm>
            <a:prstGeom prst="rect">
              <a:avLst/>
            </a:prstGeom>
            <a:noFill/>
            <a:ln w="9525">
              <a:noFill/>
              <a:miter lim="800000"/>
              <a:headEnd/>
              <a:tailEnd/>
            </a:ln>
          </p:spPr>
          <p:txBody>
            <a:bodyPr/>
            <a:lstStyle/>
            <a:p>
              <a:r>
                <a:rPr lang="fr-FR" sz="1200"/>
                <a:t>j </a:t>
              </a:r>
              <a:r>
                <a:rPr lang="fr-FR" sz="1200">
                  <a:sym typeface="Symbol" pitchFamily="18" charset="2"/>
                </a:rPr>
                <a:t></a:t>
              </a:r>
              <a:r>
                <a:rPr lang="fr-FR" sz="1200" baseline="-25000"/>
                <a:t>m</a:t>
              </a:r>
              <a:endParaRPr lang="fr-FR"/>
            </a:p>
          </p:txBody>
        </p:sp>
        <p:sp>
          <p:nvSpPr>
            <p:cNvPr id="23617" name="Text Box 428"/>
            <p:cNvSpPr txBox="1">
              <a:spLocks noChangeArrowheads="1"/>
            </p:cNvSpPr>
            <p:nvPr/>
          </p:nvSpPr>
          <p:spPr bwMode="auto">
            <a:xfrm>
              <a:off x="2941662" y="5310194"/>
              <a:ext cx="457200" cy="419100"/>
            </a:xfrm>
            <a:prstGeom prst="rect">
              <a:avLst/>
            </a:prstGeom>
            <a:noFill/>
            <a:ln w="9525">
              <a:noFill/>
              <a:miter lim="800000"/>
              <a:headEnd/>
              <a:tailEnd/>
            </a:ln>
          </p:spPr>
          <p:txBody>
            <a:bodyPr/>
            <a:lstStyle/>
            <a:p>
              <a:r>
                <a:rPr lang="fr-FR" sz="1200">
                  <a:sym typeface="Symbol" pitchFamily="18" charset="2"/>
                </a:rPr>
                <a:t></a:t>
              </a:r>
              <a:r>
                <a:rPr lang="fr-FR" sz="1200" baseline="-25000"/>
                <a:t>e</a:t>
              </a:r>
              <a:endParaRPr lang="fr-FR"/>
            </a:p>
          </p:txBody>
        </p:sp>
        <p:sp>
          <p:nvSpPr>
            <p:cNvPr id="23618" name="Text Box 429"/>
            <p:cNvSpPr txBox="1">
              <a:spLocks noChangeArrowheads="1"/>
            </p:cNvSpPr>
            <p:nvPr/>
          </p:nvSpPr>
          <p:spPr bwMode="auto">
            <a:xfrm>
              <a:off x="7615262" y="5157794"/>
              <a:ext cx="457200" cy="342900"/>
            </a:xfrm>
            <a:prstGeom prst="rect">
              <a:avLst/>
            </a:prstGeom>
            <a:noFill/>
            <a:ln w="9525">
              <a:noFill/>
              <a:miter lim="800000"/>
              <a:headEnd/>
              <a:tailEnd/>
            </a:ln>
          </p:spPr>
          <p:txBody>
            <a:bodyPr/>
            <a:lstStyle/>
            <a:p>
              <a:r>
                <a:rPr lang="fr-FR" sz="1200" i="1"/>
                <a:t>U</a:t>
              </a:r>
              <a:r>
                <a:rPr lang="fr-FR" sz="1200" i="1" baseline="-25000"/>
                <a:t>2</a:t>
              </a:r>
              <a:endParaRPr lang="fr-FR"/>
            </a:p>
          </p:txBody>
        </p:sp>
        <p:sp>
          <p:nvSpPr>
            <p:cNvPr id="23619" name="Line 430"/>
            <p:cNvSpPr>
              <a:spLocks noChangeShapeType="1"/>
            </p:cNvSpPr>
            <p:nvPr/>
          </p:nvSpPr>
          <p:spPr bwMode="auto">
            <a:xfrm>
              <a:off x="7716862" y="5195894"/>
              <a:ext cx="114300" cy="0"/>
            </a:xfrm>
            <a:prstGeom prst="line">
              <a:avLst/>
            </a:prstGeom>
            <a:noFill/>
            <a:ln w="9525">
              <a:solidFill>
                <a:srgbClr val="000000"/>
              </a:solidFill>
              <a:round/>
              <a:headEnd/>
              <a:tailEnd/>
            </a:ln>
          </p:spPr>
          <p:txBody>
            <a:bodyPr/>
            <a:lstStyle/>
            <a:p>
              <a:endParaRPr lang="fr-FR"/>
            </a:p>
          </p:txBody>
        </p:sp>
        <p:sp>
          <p:nvSpPr>
            <p:cNvPr id="23620" name="Text Box 196"/>
            <p:cNvSpPr txBox="1">
              <a:spLocks noChangeArrowheads="1"/>
            </p:cNvSpPr>
            <p:nvPr/>
          </p:nvSpPr>
          <p:spPr bwMode="auto">
            <a:xfrm>
              <a:off x="5143504" y="4214818"/>
              <a:ext cx="1357322" cy="342900"/>
            </a:xfrm>
            <a:prstGeom prst="rect">
              <a:avLst/>
            </a:prstGeom>
            <a:noFill/>
            <a:ln w="9525">
              <a:noFill/>
              <a:miter lim="800000"/>
              <a:headEnd/>
              <a:tailEnd/>
            </a:ln>
          </p:spPr>
          <p:txBody>
            <a:bodyPr/>
            <a:lstStyle/>
            <a:p>
              <a:r>
                <a:rPr lang="fr-FR" sz="1400" i="1"/>
                <a:t>j</a:t>
              </a:r>
              <a:r>
                <a:rPr lang="it-IT" sz="1400"/>
                <a:t>ℓ</a:t>
              </a:r>
              <a:r>
                <a:rPr lang="fr-FR" sz="1400" i="1" baseline="-25000"/>
                <a:t>2</a:t>
              </a:r>
              <a:r>
                <a:rPr lang="el-GR" sz="1400" i="1"/>
                <a:t> ω </a:t>
              </a:r>
              <a:r>
                <a:rPr lang="fr-FR" sz="1400" i="1"/>
                <a:t>/m</a:t>
              </a:r>
              <a:r>
                <a:rPr lang="fr-FR" sz="1400" i="1" baseline="30000"/>
                <a:t>2</a:t>
              </a:r>
              <a:endParaRPr lang="fr-FR" sz="1400"/>
            </a:p>
          </p:txBody>
        </p:sp>
        <p:sp>
          <p:nvSpPr>
            <p:cNvPr id="23621" name="Text Box 209"/>
            <p:cNvSpPr txBox="1">
              <a:spLocks noChangeArrowheads="1"/>
            </p:cNvSpPr>
            <p:nvPr/>
          </p:nvSpPr>
          <p:spPr bwMode="auto">
            <a:xfrm>
              <a:off x="6002337" y="6372248"/>
              <a:ext cx="1357315" cy="342900"/>
            </a:xfrm>
            <a:prstGeom prst="rect">
              <a:avLst/>
            </a:prstGeom>
            <a:noFill/>
            <a:ln w="9525">
              <a:noFill/>
              <a:miter lim="800000"/>
              <a:headEnd/>
              <a:tailEnd/>
            </a:ln>
          </p:spPr>
          <p:txBody>
            <a:bodyPr/>
            <a:lstStyle/>
            <a:p>
              <a:r>
                <a:rPr lang="fr-FR" sz="1600" i="1" dirty="0"/>
                <a:t>(T.P)</a:t>
              </a:r>
            </a:p>
            <a:p>
              <a:r>
                <a:rPr lang="fr-FR" sz="1600" i="1" dirty="0"/>
                <a:t>   </a:t>
              </a:r>
              <a:endParaRPr lang="fr-FR" sz="1600" dirty="0"/>
            </a:p>
          </p:txBody>
        </p:sp>
        <p:sp>
          <p:nvSpPr>
            <p:cNvPr id="23622" name="Text Box 211"/>
            <p:cNvSpPr txBox="1">
              <a:spLocks noChangeArrowheads="1"/>
            </p:cNvSpPr>
            <p:nvPr/>
          </p:nvSpPr>
          <p:spPr bwMode="auto">
            <a:xfrm>
              <a:off x="7572396" y="4201372"/>
              <a:ext cx="571504" cy="513512"/>
            </a:xfrm>
            <a:prstGeom prst="rect">
              <a:avLst/>
            </a:prstGeom>
            <a:noFill/>
            <a:ln w="9525">
              <a:noFill/>
              <a:miter lim="800000"/>
              <a:headEnd/>
              <a:tailEnd/>
            </a:ln>
          </p:spPr>
          <p:txBody>
            <a:bodyPr/>
            <a:lstStyle/>
            <a:p>
              <a:r>
                <a:rPr lang="fr-FR" sz="1400" i="1" u="sng"/>
                <a:t>I</a:t>
              </a:r>
              <a:r>
                <a:rPr lang="fr-FR" sz="1400" i="1" baseline="-25000"/>
                <a:t>2</a:t>
              </a:r>
              <a:endParaRPr lang="fr-FR" sz="1400"/>
            </a:p>
          </p:txBody>
        </p:sp>
      </p:grpSp>
      <p:sp>
        <p:nvSpPr>
          <p:cNvPr id="2" name="Rectangle 1">
            <a:extLst>
              <a:ext uri="{FF2B5EF4-FFF2-40B4-BE49-F238E27FC236}">
                <a16:creationId xmlns:a16="http://schemas.microsoft.com/office/drawing/2014/main" id="{DECD393F-406C-4EFC-A724-E4F424C49292}"/>
              </a:ext>
            </a:extLst>
          </p:cNvPr>
          <p:cNvSpPr/>
          <p:nvPr/>
        </p:nvSpPr>
        <p:spPr>
          <a:xfrm>
            <a:off x="5639142" y="4076703"/>
            <a:ext cx="377026" cy="369332"/>
          </a:xfrm>
          <a:prstGeom prst="rect">
            <a:avLst/>
          </a:prstGeom>
        </p:spPr>
        <p:txBody>
          <a:bodyPr wrap="none">
            <a:spAutoFit/>
          </a:bodyPr>
          <a:lstStyle/>
          <a:p>
            <a:r>
              <a:rPr lang="fr-FR" i="1" dirty="0"/>
              <a:t>m</a:t>
            </a:r>
            <a:endParaRPr lang="en-US"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31</a:t>
            </a:fld>
            <a:endParaRPr lang="fr-F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grpSp>
        <p:nvGrpSpPr>
          <p:cNvPr id="23576" name="Groupe 459"/>
          <p:cNvGrpSpPr>
            <a:grpSpLocks/>
          </p:cNvGrpSpPr>
          <p:nvPr/>
        </p:nvGrpSpPr>
        <p:grpSpPr bwMode="auto">
          <a:xfrm>
            <a:off x="1481931" y="3479740"/>
            <a:ext cx="6180137" cy="2557462"/>
            <a:chOff x="1963762" y="4157670"/>
            <a:chExt cx="6180138" cy="2557478"/>
          </a:xfrm>
        </p:grpSpPr>
        <p:sp>
          <p:nvSpPr>
            <p:cNvPr id="23577" name="Text Box 43"/>
            <p:cNvSpPr txBox="1">
              <a:spLocks noChangeArrowheads="1"/>
            </p:cNvSpPr>
            <p:nvPr/>
          </p:nvSpPr>
          <p:spPr bwMode="auto">
            <a:xfrm>
              <a:off x="2933694" y="4157670"/>
              <a:ext cx="781050" cy="342900"/>
            </a:xfrm>
            <a:prstGeom prst="rect">
              <a:avLst/>
            </a:prstGeom>
            <a:solidFill>
              <a:srgbClr val="FFFFFF"/>
            </a:solidFill>
            <a:ln w="9525">
              <a:noFill/>
              <a:miter lim="800000"/>
              <a:headEnd/>
              <a:tailEnd/>
            </a:ln>
          </p:spPr>
          <p:txBody>
            <a:bodyPr/>
            <a:lstStyle/>
            <a:p>
              <a:r>
                <a:rPr lang="fr-FR" sz="1600" i="1"/>
                <a:t>j </a:t>
              </a:r>
              <a:r>
                <a:rPr lang="it-IT" sz="1600"/>
                <a:t>ℓ</a:t>
              </a:r>
              <a:r>
                <a:rPr lang="fr-FR" sz="1600" i="1" baseline="-25000"/>
                <a:t>1 </a:t>
              </a:r>
              <a:r>
                <a:rPr lang="el-GR" sz="1600" i="1"/>
                <a:t>ω</a:t>
              </a:r>
              <a:endParaRPr lang="fr-FR" sz="1600"/>
            </a:p>
          </p:txBody>
        </p:sp>
        <p:sp>
          <p:nvSpPr>
            <p:cNvPr id="23578" name="Text Box 196"/>
            <p:cNvSpPr txBox="1">
              <a:spLocks noChangeArrowheads="1"/>
            </p:cNvSpPr>
            <p:nvPr/>
          </p:nvSpPr>
          <p:spPr bwMode="auto">
            <a:xfrm>
              <a:off x="3643306" y="4229108"/>
              <a:ext cx="1357322" cy="342900"/>
            </a:xfrm>
            <a:prstGeom prst="rect">
              <a:avLst/>
            </a:prstGeom>
            <a:noFill/>
            <a:ln w="9525">
              <a:noFill/>
              <a:miter lim="800000"/>
              <a:headEnd/>
              <a:tailEnd/>
            </a:ln>
          </p:spPr>
          <p:txBody>
            <a:bodyPr/>
            <a:lstStyle/>
            <a:p>
              <a:r>
                <a:rPr lang="fr-FR" sz="1400" i="1" dirty="0"/>
                <a:t>(</a:t>
              </a:r>
              <a:r>
                <a:rPr lang="fr-FR" sz="1400" i="1" u="sng" dirty="0"/>
                <a:t>I</a:t>
              </a:r>
              <a:r>
                <a:rPr lang="fr-FR" sz="1400" i="1" baseline="-25000" dirty="0"/>
                <a:t>1 </a:t>
              </a:r>
              <a:r>
                <a:rPr lang="fr-FR" sz="1400" i="1" dirty="0"/>
                <a:t>– </a:t>
              </a:r>
              <a:r>
                <a:rPr lang="fr-FR" sz="1400" i="1" u="sng" dirty="0"/>
                <a:t>I</a:t>
              </a:r>
              <a:r>
                <a:rPr lang="fr-FR" sz="1400" i="1" baseline="-25000" dirty="0"/>
                <a:t>10 </a:t>
              </a:r>
              <a:r>
                <a:rPr lang="fr-FR" sz="1400" i="1" dirty="0"/>
                <a:t>)   r</a:t>
              </a:r>
              <a:r>
                <a:rPr lang="fr-FR" sz="1400" i="1" baseline="-25000" dirty="0"/>
                <a:t>2</a:t>
              </a:r>
              <a:r>
                <a:rPr lang="fr-FR" sz="1400" i="1" dirty="0"/>
                <a:t>/m</a:t>
              </a:r>
              <a:r>
                <a:rPr lang="fr-FR" sz="1400" i="1" baseline="30000" dirty="0"/>
                <a:t>2</a:t>
              </a:r>
              <a:endParaRPr lang="fr-FR" sz="1400" dirty="0"/>
            </a:p>
          </p:txBody>
        </p:sp>
        <p:grpSp>
          <p:nvGrpSpPr>
            <p:cNvPr id="23579" name="Group 226"/>
            <p:cNvGrpSpPr>
              <a:grpSpLocks/>
            </p:cNvGrpSpPr>
            <p:nvPr/>
          </p:nvGrpSpPr>
          <p:grpSpPr bwMode="auto">
            <a:xfrm>
              <a:off x="2827362" y="4589469"/>
              <a:ext cx="687387" cy="184150"/>
              <a:chOff x="9037" y="8192"/>
              <a:chExt cx="1081" cy="292"/>
            </a:xfrm>
          </p:grpSpPr>
          <p:grpSp>
            <p:nvGrpSpPr>
              <p:cNvPr id="23766" name="Group 227"/>
              <p:cNvGrpSpPr>
                <a:grpSpLocks/>
              </p:cNvGrpSpPr>
              <p:nvPr/>
            </p:nvGrpSpPr>
            <p:grpSpPr bwMode="auto">
              <a:xfrm rot="-40404">
                <a:off x="9185" y="8235"/>
                <a:ext cx="203" cy="249"/>
                <a:chOff x="4297" y="9376"/>
                <a:chExt cx="1220" cy="2462"/>
              </a:xfrm>
            </p:grpSpPr>
            <p:sp>
              <p:nvSpPr>
                <p:cNvPr id="23778" name="Arc 2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9" name="Arc 2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7" name="Group 230"/>
              <p:cNvGrpSpPr>
                <a:grpSpLocks/>
              </p:cNvGrpSpPr>
              <p:nvPr/>
            </p:nvGrpSpPr>
            <p:grpSpPr bwMode="auto">
              <a:xfrm rot="-40404">
                <a:off x="9384" y="8225"/>
                <a:ext cx="205" cy="249"/>
                <a:chOff x="4297" y="9376"/>
                <a:chExt cx="1220" cy="2462"/>
              </a:xfrm>
            </p:grpSpPr>
            <p:sp>
              <p:nvSpPr>
                <p:cNvPr id="23776" name="Arc 2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7" name="Arc 2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8" name="Group 233"/>
              <p:cNvGrpSpPr>
                <a:grpSpLocks/>
              </p:cNvGrpSpPr>
              <p:nvPr/>
            </p:nvGrpSpPr>
            <p:grpSpPr bwMode="auto">
              <a:xfrm rot="-40404">
                <a:off x="9572" y="8209"/>
                <a:ext cx="205" cy="249"/>
                <a:chOff x="4297" y="9376"/>
                <a:chExt cx="1220" cy="2462"/>
              </a:xfrm>
            </p:grpSpPr>
            <p:sp>
              <p:nvSpPr>
                <p:cNvPr id="23774" name="Arc 2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5" name="Arc 2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69" name="Group 236"/>
              <p:cNvGrpSpPr>
                <a:grpSpLocks/>
              </p:cNvGrpSpPr>
              <p:nvPr/>
            </p:nvGrpSpPr>
            <p:grpSpPr bwMode="auto">
              <a:xfrm rot="-40404">
                <a:off x="9751" y="8192"/>
                <a:ext cx="203" cy="249"/>
                <a:chOff x="4297" y="9376"/>
                <a:chExt cx="1220" cy="2462"/>
              </a:xfrm>
            </p:grpSpPr>
            <p:sp>
              <p:nvSpPr>
                <p:cNvPr id="23772" name="Arc 2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73" name="Arc 2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770" name="Line 2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771" name="Line 2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80" name="Group 241"/>
            <p:cNvGrpSpPr>
              <a:grpSpLocks/>
            </p:cNvGrpSpPr>
            <p:nvPr/>
          </p:nvGrpSpPr>
          <p:grpSpPr bwMode="auto">
            <a:xfrm>
              <a:off x="2139974" y="4614869"/>
              <a:ext cx="700088" cy="114300"/>
              <a:chOff x="1796" y="5577"/>
              <a:chExt cx="1102" cy="180"/>
            </a:xfrm>
          </p:grpSpPr>
          <p:grpSp>
            <p:nvGrpSpPr>
              <p:cNvPr id="23747" name="Group 242"/>
              <p:cNvGrpSpPr>
                <a:grpSpLocks/>
              </p:cNvGrpSpPr>
              <p:nvPr/>
            </p:nvGrpSpPr>
            <p:grpSpPr bwMode="auto">
              <a:xfrm>
                <a:off x="1796" y="5577"/>
                <a:ext cx="722" cy="180"/>
                <a:chOff x="1876" y="5577"/>
                <a:chExt cx="722" cy="180"/>
              </a:xfrm>
            </p:grpSpPr>
            <p:grpSp>
              <p:nvGrpSpPr>
                <p:cNvPr id="23749" name="Group 243"/>
                <p:cNvGrpSpPr>
                  <a:grpSpLocks/>
                </p:cNvGrpSpPr>
                <p:nvPr/>
              </p:nvGrpSpPr>
              <p:grpSpPr bwMode="auto">
                <a:xfrm rot="10739694">
                  <a:off x="2058" y="5577"/>
                  <a:ext cx="540" cy="180"/>
                  <a:chOff x="8257" y="9157"/>
                  <a:chExt cx="1800" cy="180"/>
                </a:xfrm>
              </p:grpSpPr>
              <p:grpSp>
                <p:nvGrpSpPr>
                  <p:cNvPr id="23751" name="Group 244"/>
                  <p:cNvGrpSpPr>
                    <a:grpSpLocks/>
                  </p:cNvGrpSpPr>
                  <p:nvPr/>
                </p:nvGrpSpPr>
                <p:grpSpPr bwMode="auto">
                  <a:xfrm>
                    <a:off x="8617" y="9157"/>
                    <a:ext cx="360" cy="180"/>
                    <a:chOff x="8617" y="9157"/>
                    <a:chExt cx="360" cy="180"/>
                  </a:xfrm>
                </p:grpSpPr>
                <p:sp>
                  <p:nvSpPr>
                    <p:cNvPr id="23764" name="Line 2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5" name="Line 2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2" name="Group 247"/>
                  <p:cNvGrpSpPr>
                    <a:grpSpLocks/>
                  </p:cNvGrpSpPr>
                  <p:nvPr/>
                </p:nvGrpSpPr>
                <p:grpSpPr bwMode="auto">
                  <a:xfrm>
                    <a:off x="8977" y="9157"/>
                    <a:ext cx="360" cy="180"/>
                    <a:chOff x="8617" y="9157"/>
                    <a:chExt cx="360" cy="180"/>
                  </a:xfrm>
                </p:grpSpPr>
                <p:sp>
                  <p:nvSpPr>
                    <p:cNvPr id="23762" name="Line 2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3" name="Line 2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3" name="Group 250"/>
                  <p:cNvGrpSpPr>
                    <a:grpSpLocks/>
                  </p:cNvGrpSpPr>
                  <p:nvPr/>
                </p:nvGrpSpPr>
                <p:grpSpPr bwMode="auto">
                  <a:xfrm>
                    <a:off x="9337" y="9157"/>
                    <a:ext cx="360" cy="180"/>
                    <a:chOff x="8617" y="9157"/>
                    <a:chExt cx="360" cy="180"/>
                  </a:xfrm>
                </p:grpSpPr>
                <p:sp>
                  <p:nvSpPr>
                    <p:cNvPr id="23760" name="Line 2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61" name="Line 2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4" name="Group 253"/>
                  <p:cNvGrpSpPr>
                    <a:grpSpLocks/>
                  </p:cNvGrpSpPr>
                  <p:nvPr/>
                </p:nvGrpSpPr>
                <p:grpSpPr bwMode="auto">
                  <a:xfrm>
                    <a:off x="9697" y="9157"/>
                    <a:ext cx="360" cy="180"/>
                    <a:chOff x="8617" y="9157"/>
                    <a:chExt cx="360" cy="180"/>
                  </a:xfrm>
                </p:grpSpPr>
                <p:sp>
                  <p:nvSpPr>
                    <p:cNvPr id="23758" name="Line 2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9" name="Line 2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55" name="Group 256"/>
                  <p:cNvGrpSpPr>
                    <a:grpSpLocks/>
                  </p:cNvGrpSpPr>
                  <p:nvPr/>
                </p:nvGrpSpPr>
                <p:grpSpPr bwMode="auto">
                  <a:xfrm>
                    <a:off x="8257" y="9157"/>
                    <a:ext cx="360" cy="180"/>
                    <a:chOff x="8617" y="9157"/>
                    <a:chExt cx="360" cy="180"/>
                  </a:xfrm>
                </p:grpSpPr>
                <p:sp>
                  <p:nvSpPr>
                    <p:cNvPr id="23756" name="Line 2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57" name="Line 2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750" name="Line 2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748" name="Line 2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81" name="Line 261"/>
            <p:cNvSpPr>
              <a:spLocks noChangeShapeType="1"/>
            </p:cNvSpPr>
            <p:nvPr/>
          </p:nvSpPr>
          <p:spPr bwMode="auto">
            <a:xfrm>
              <a:off x="3817962" y="4602169"/>
              <a:ext cx="0" cy="457200"/>
            </a:xfrm>
            <a:prstGeom prst="line">
              <a:avLst/>
            </a:prstGeom>
            <a:noFill/>
            <a:ln w="9525">
              <a:solidFill>
                <a:srgbClr val="000000"/>
              </a:solidFill>
              <a:round/>
              <a:headEnd/>
              <a:tailEnd/>
            </a:ln>
          </p:spPr>
          <p:txBody>
            <a:bodyPr/>
            <a:lstStyle/>
            <a:p>
              <a:endParaRPr lang="fr-FR"/>
            </a:p>
          </p:txBody>
        </p:sp>
        <p:sp>
          <p:nvSpPr>
            <p:cNvPr id="23582" name="Line 262"/>
            <p:cNvSpPr>
              <a:spLocks noChangeShapeType="1"/>
            </p:cNvSpPr>
            <p:nvPr/>
          </p:nvSpPr>
          <p:spPr bwMode="auto">
            <a:xfrm>
              <a:off x="3398862" y="5072069"/>
              <a:ext cx="800100" cy="0"/>
            </a:xfrm>
            <a:prstGeom prst="line">
              <a:avLst/>
            </a:prstGeom>
            <a:noFill/>
            <a:ln w="9525">
              <a:solidFill>
                <a:srgbClr val="000000"/>
              </a:solidFill>
              <a:round/>
              <a:headEnd/>
              <a:tailEnd/>
            </a:ln>
          </p:spPr>
          <p:txBody>
            <a:bodyPr/>
            <a:lstStyle/>
            <a:p>
              <a:endParaRPr lang="fr-FR"/>
            </a:p>
          </p:txBody>
        </p:sp>
        <p:grpSp>
          <p:nvGrpSpPr>
            <p:cNvPr id="23583" name="Group 263"/>
            <p:cNvGrpSpPr>
              <a:grpSpLocks/>
            </p:cNvGrpSpPr>
            <p:nvPr/>
          </p:nvGrpSpPr>
          <p:grpSpPr bwMode="auto">
            <a:xfrm rot="-5652810">
              <a:off x="3167087" y="5438781"/>
              <a:ext cx="342900" cy="114300"/>
              <a:chOff x="8257" y="9157"/>
              <a:chExt cx="1800" cy="180"/>
            </a:xfrm>
          </p:grpSpPr>
          <p:grpSp>
            <p:nvGrpSpPr>
              <p:cNvPr id="23732" name="Group 264"/>
              <p:cNvGrpSpPr>
                <a:grpSpLocks/>
              </p:cNvGrpSpPr>
              <p:nvPr/>
            </p:nvGrpSpPr>
            <p:grpSpPr bwMode="auto">
              <a:xfrm>
                <a:off x="8617" y="9157"/>
                <a:ext cx="360" cy="180"/>
                <a:chOff x="8617" y="9157"/>
                <a:chExt cx="360" cy="180"/>
              </a:xfrm>
            </p:grpSpPr>
            <p:sp>
              <p:nvSpPr>
                <p:cNvPr id="23745" name="Line 26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6" name="Line 26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3" name="Group 267"/>
              <p:cNvGrpSpPr>
                <a:grpSpLocks/>
              </p:cNvGrpSpPr>
              <p:nvPr/>
            </p:nvGrpSpPr>
            <p:grpSpPr bwMode="auto">
              <a:xfrm>
                <a:off x="8977" y="9157"/>
                <a:ext cx="360" cy="180"/>
                <a:chOff x="8617" y="9157"/>
                <a:chExt cx="360" cy="180"/>
              </a:xfrm>
            </p:grpSpPr>
            <p:sp>
              <p:nvSpPr>
                <p:cNvPr id="23743" name="Line 26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4" name="Line 26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4" name="Group 270"/>
              <p:cNvGrpSpPr>
                <a:grpSpLocks/>
              </p:cNvGrpSpPr>
              <p:nvPr/>
            </p:nvGrpSpPr>
            <p:grpSpPr bwMode="auto">
              <a:xfrm>
                <a:off x="9337" y="9157"/>
                <a:ext cx="360" cy="180"/>
                <a:chOff x="8617" y="9157"/>
                <a:chExt cx="360" cy="180"/>
              </a:xfrm>
            </p:grpSpPr>
            <p:sp>
              <p:nvSpPr>
                <p:cNvPr id="23741" name="Line 2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2" name="Line 2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5" name="Group 273"/>
              <p:cNvGrpSpPr>
                <a:grpSpLocks/>
              </p:cNvGrpSpPr>
              <p:nvPr/>
            </p:nvGrpSpPr>
            <p:grpSpPr bwMode="auto">
              <a:xfrm>
                <a:off x="9697" y="9157"/>
                <a:ext cx="360" cy="180"/>
                <a:chOff x="8617" y="9157"/>
                <a:chExt cx="360" cy="180"/>
              </a:xfrm>
            </p:grpSpPr>
            <p:sp>
              <p:nvSpPr>
                <p:cNvPr id="23739" name="Line 2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40" name="Line 2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736" name="Group 276"/>
              <p:cNvGrpSpPr>
                <a:grpSpLocks/>
              </p:cNvGrpSpPr>
              <p:nvPr/>
            </p:nvGrpSpPr>
            <p:grpSpPr bwMode="auto">
              <a:xfrm>
                <a:off x="8257" y="9157"/>
                <a:ext cx="360" cy="180"/>
                <a:chOff x="8617" y="9157"/>
                <a:chExt cx="360" cy="180"/>
              </a:xfrm>
            </p:grpSpPr>
            <p:sp>
              <p:nvSpPr>
                <p:cNvPr id="23737" name="Line 2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738" name="Line 2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584" name="Line 279"/>
            <p:cNvSpPr>
              <a:spLocks noChangeShapeType="1"/>
            </p:cNvSpPr>
            <p:nvPr/>
          </p:nvSpPr>
          <p:spPr bwMode="auto">
            <a:xfrm>
              <a:off x="3386162" y="5084769"/>
              <a:ext cx="0" cy="228600"/>
            </a:xfrm>
            <a:prstGeom prst="line">
              <a:avLst/>
            </a:prstGeom>
            <a:noFill/>
            <a:ln w="9525">
              <a:solidFill>
                <a:srgbClr val="000000"/>
              </a:solidFill>
              <a:round/>
              <a:headEnd/>
              <a:tailEnd/>
            </a:ln>
          </p:spPr>
          <p:txBody>
            <a:bodyPr/>
            <a:lstStyle/>
            <a:p>
              <a:endParaRPr lang="fr-FR"/>
            </a:p>
          </p:txBody>
        </p:sp>
        <p:sp>
          <p:nvSpPr>
            <p:cNvPr id="23585" name="Line 280"/>
            <p:cNvSpPr>
              <a:spLocks noChangeShapeType="1"/>
            </p:cNvSpPr>
            <p:nvPr/>
          </p:nvSpPr>
          <p:spPr bwMode="auto">
            <a:xfrm>
              <a:off x="3398862" y="5681669"/>
              <a:ext cx="0" cy="228600"/>
            </a:xfrm>
            <a:prstGeom prst="line">
              <a:avLst/>
            </a:prstGeom>
            <a:noFill/>
            <a:ln w="9525">
              <a:solidFill>
                <a:srgbClr val="000000"/>
              </a:solidFill>
              <a:round/>
              <a:headEnd/>
              <a:tailEnd/>
            </a:ln>
          </p:spPr>
          <p:txBody>
            <a:bodyPr/>
            <a:lstStyle/>
            <a:p>
              <a:endParaRPr lang="fr-FR"/>
            </a:p>
          </p:txBody>
        </p:sp>
        <p:grpSp>
          <p:nvGrpSpPr>
            <p:cNvPr id="23586" name="Group 281"/>
            <p:cNvGrpSpPr>
              <a:grpSpLocks/>
            </p:cNvGrpSpPr>
            <p:nvPr/>
          </p:nvGrpSpPr>
          <p:grpSpPr bwMode="auto">
            <a:xfrm rot="274450">
              <a:off x="4030687" y="5303844"/>
              <a:ext cx="193675" cy="487362"/>
              <a:chOff x="5138" y="6587"/>
              <a:chExt cx="304" cy="769"/>
            </a:xfrm>
          </p:grpSpPr>
          <p:grpSp>
            <p:nvGrpSpPr>
              <p:cNvPr id="23720" name="Group 282"/>
              <p:cNvGrpSpPr>
                <a:grpSpLocks/>
              </p:cNvGrpSpPr>
              <p:nvPr/>
            </p:nvGrpSpPr>
            <p:grpSpPr bwMode="auto">
              <a:xfrm rot="5287804">
                <a:off x="5161" y="6560"/>
                <a:ext cx="203" cy="249"/>
                <a:chOff x="4297" y="9376"/>
                <a:chExt cx="1220" cy="2462"/>
              </a:xfrm>
            </p:grpSpPr>
            <p:sp>
              <p:nvSpPr>
                <p:cNvPr id="23730" name="Arc 28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31" name="Arc 28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1" name="Group 285"/>
              <p:cNvGrpSpPr>
                <a:grpSpLocks/>
              </p:cNvGrpSpPr>
              <p:nvPr/>
            </p:nvGrpSpPr>
            <p:grpSpPr bwMode="auto">
              <a:xfrm rot="5287804">
                <a:off x="5175" y="6761"/>
                <a:ext cx="205" cy="249"/>
                <a:chOff x="4297" y="9376"/>
                <a:chExt cx="1220" cy="2462"/>
              </a:xfrm>
            </p:grpSpPr>
            <p:sp>
              <p:nvSpPr>
                <p:cNvPr id="23728" name="Arc 28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9" name="Arc 28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2" name="Group 288"/>
              <p:cNvGrpSpPr>
                <a:grpSpLocks/>
              </p:cNvGrpSpPr>
              <p:nvPr/>
            </p:nvGrpSpPr>
            <p:grpSpPr bwMode="auto">
              <a:xfrm rot="5287804">
                <a:off x="5195" y="6948"/>
                <a:ext cx="205" cy="249"/>
                <a:chOff x="4297" y="9376"/>
                <a:chExt cx="1220" cy="2462"/>
              </a:xfrm>
            </p:grpSpPr>
            <p:sp>
              <p:nvSpPr>
                <p:cNvPr id="23726" name="Arc 28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7" name="Arc 29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23" name="Group 291"/>
              <p:cNvGrpSpPr>
                <a:grpSpLocks/>
              </p:cNvGrpSpPr>
              <p:nvPr/>
            </p:nvGrpSpPr>
            <p:grpSpPr bwMode="auto">
              <a:xfrm rot="5287804">
                <a:off x="5216" y="7125"/>
                <a:ext cx="203" cy="249"/>
                <a:chOff x="4297" y="9376"/>
                <a:chExt cx="1220" cy="2462"/>
              </a:xfrm>
            </p:grpSpPr>
            <p:sp>
              <p:nvSpPr>
                <p:cNvPr id="23724" name="Arc 29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25" name="Arc 29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587" name="Line 294"/>
            <p:cNvSpPr>
              <a:spLocks noChangeShapeType="1"/>
            </p:cNvSpPr>
            <p:nvPr/>
          </p:nvSpPr>
          <p:spPr bwMode="auto">
            <a:xfrm>
              <a:off x="3405212" y="5910269"/>
              <a:ext cx="800100" cy="0"/>
            </a:xfrm>
            <a:prstGeom prst="line">
              <a:avLst/>
            </a:prstGeom>
            <a:noFill/>
            <a:ln w="9525">
              <a:solidFill>
                <a:srgbClr val="000000"/>
              </a:solidFill>
              <a:round/>
              <a:headEnd/>
              <a:tailEnd/>
            </a:ln>
          </p:spPr>
          <p:txBody>
            <a:bodyPr/>
            <a:lstStyle/>
            <a:p>
              <a:endParaRPr lang="fr-FR"/>
            </a:p>
          </p:txBody>
        </p:sp>
        <p:sp>
          <p:nvSpPr>
            <p:cNvPr id="23588" name="Line 295"/>
            <p:cNvSpPr>
              <a:spLocks noChangeShapeType="1"/>
            </p:cNvSpPr>
            <p:nvPr/>
          </p:nvSpPr>
          <p:spPr bwMode="auto">
            <a:xfrm>
              <a:off x="3830662" y="5910269"/>
              <a:ext cx="0" cy="457200"/>
            </a:xfrm>
            <a:prstGeom prst="line">
              <a:avLst/>
            </a:prstGeom>
            <a:noFill/>
            <a:ln w="9525">
              <a:solidFill>
                <a:srgbClr val="000000"/>
              </a:solidFill>
              <a:round/>
              <a:headEnd/>
              <a:tailEnd/>
            </a:ln>
          </p:spPr>
          <p:txBody>
            <a:bodyPr/>
            <a:lstStyle/>
            <a:p>
              <a:endParaRPr lang="fr-FR"/>
            </a:p>
          </p:txBody>
        </p:sp>
        <p:grpSp>
          <p:nvGrpSpPr>
            <p:cNvPr id="23589" name="Group 296"/>
            <p:cNvGrpSpPr>
              <a:grpSpLocks/>
            </p:cNvGrpSpPr>
            <p:nvPr/>
          </p:nvGrpSpPr>
          <p:grpSpPr bwMode="auto">
            <a:xfrm rot="233845">
              <a:off x="5849962" y="4548194"/>
              <a:ext cx="434975" cy="1795462"/>
              <a:chOff x="6098" y="5493"/>
              <a:chExt cx="685" cy="2827"/>
            </a:xfrm>
          </p:grpSpPr>
          <p:grpSp>
            <p:nvGrpSpPr>
              <p:cNvPr id="23688" name="Group 297"/>
              <p:cNvGrpSpPr>
                <a:grpSpLocks/>
              </p:cNvGrpSpPr>
              <p:nvPr/>
            </p:nvGrpSpPr>
            <p:grpSpPr bwMode="auto">
              <a:xfrm>
                <a:off x="6100" y="5493"/>
                <a:ext cx="663" cy="2544"/>
                <a:chOff x="6100" y="5493"/>
                <a:chExt cx="663" cy="2544"/>
              </a:xfrm>
            </p:grpSpPr>
            <p:grpSp>
              <p:nvGrpSpPr>
                <p:cNvPr id="23690" name="Group 298"/>
                <p:cNvGrpSpPr>
                  <a:grpSpLocks/>
                </p:cNvGrpSpPr>
                <p:nvPr/>
              </p:nvGrpSpPr>
              <p:grpSpPr bwMode="auto">
                <a:xfrm>
                  <a:off x="6100" y="5493"/>
                  <a:ext cx="663" cy="2294"/>
                  <a:chOff x="6100" y="5493"/>
                  <a:chExt cx="663" cy="2294"/>
                </a:xfrm>
              </p:grpSpPr>
              <p:grpSp>
                <p:nvGrpSpPr>
                  <p:cNvPr id="23694" name="Group 299"/>
                  <p:cNvGrpSpPr>
                    <a:grpSpLocks/>
                  </p:cNvGrpSpPr>
                  <p:nvPr/>
                </p:nvGrpSpPr>
                <p:grpSpPr bwMode="auto">
                  <a:xfrm rot="144924">
                    <a:off x="6100" y="5761"/>
                    <a:ext cx="663" cy="2026"/>
                    <a:chOff x="2125" y="8571"/>
                    <a:chExt cx="663" cy="2026"/>
                  </a:xfrm>
                </p:grpSpPr>
                <p:grpSp>
                  <p:nvGrpSpPr>
                    <p:cNvPr id="23696" name="Group 300"/>
                    <p:cNvGrpSpPr>
                      <a:grpSpLocks/>
                    </p:cNvGrpSpPr>
                    <p:nvPr/>
                  </p:nvGrpSpPr>
                  <p:grpSpPr bwMode="auto">
                    <a:xfrm rot="5321579">
                      <a:off x="2211" y="8485"/>
                      <a:ext cx="275" cy="448"/>
                      <a:chOff x="4297" y="9376"/>
                      <a:chExt cx="1220" cy="2462"/>
                    </a:xfrm>
                  </p:grpSpPr>
                  <p:sp>
                    <p:nvSpPr>
                      <p:cNvPr id="23718" name="Arc 30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9" name="Arc 30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7" name="Group 303"/>
                    <p:cNvGrpSpPr>
                      <a:grpSpLocks/>
                    </p:cNvGrpSpPr>
                    <p:nvPr/>
                  </p:nvGrpSpPr>
                  <p:grpSpPr bwMode="auto">
                    <a:xfrm rot="5321579">
                      <a:off x="2242" y="8718"/>
                      <a:ext cx="275" cy="449"/>
                      <a:chOff x="4297" y="9376"/>
                      <a:chExt cx="1220" cy="2462"/>
                    </a:xfrm>
                  </p:grpSpPr>
                  <p:sp>
                    <p:nvSpPr>
                      <p:cNvPr id="23716" name="Arc 30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7" name="Arc 30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8" name="Group 306"/>
                    <p:cNvGrpSpPr>
                      <a:grpSpLocks/>
                    </p:cNvGrpSpPr>
                    <p:nvPr/>
                  </p:nvGrpSpPr>
                  <p:grpSpPr bwMode="auto">
                    <a:xfrm rot="5321579">
                      <a:off x="2262" y="8984"/>
                      <a:ext cx="275" cy="448"/>
                      <a:chOff x="4297" y="9376"/>
                      <a:chExt cx="1220" cy="2462"/>
                    </a:xfrm>
                  </p:grpSpPr>
                  <p:sp>
                    <p:nvSpPr>
                      <p:cNvPr id="23714" name="Arc 30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5" name="Arc 30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99" name="Group 309"/>
                    <p:cNvGrpSpPr>
                      <a:grpSpLocks/>
                    </p:cNvGrpSpPr>
                    <p:nvPr/>
                  </p:nvGrpSpPr>
                  <p:grpSpPr bwMode="auto">
                    <a:xfrm rot="5321579">
                      <a:off x="2293" y="9237"/>
                      <a:ext cx="275" cy="449"/>
                      <a:chOff x="4297" y="9376"/>
                      <a:chExt cx="1220" cy="2462"/>
                    </a:xfrm>
                  </p:grpSpPr>
                  <p:sp>
                    <p:nvSpPr>
                      <p:cNvPr id="23712" name="Arc 3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3" name="Arc 3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0" name="Group 312"/>
                    <p:cNvGrpSpPr>
                      <a:grpSpLocks/>
                    </p:cNvGrpSpPr>
                    <p:nvPr/>
                  </p:nvGrpSpPr>
                  <p:grpSpPr bwMode="auto">
                    <a:xfrm rot="5321579">
                      <a:off x="2326" y="9482"/>
                      <a:ext cx="275" cy="448"/>
                      <a:chOff x="4297" y="9376"/>
                      <a:chExt cx="1220" cy="2462"/>
                    </a:xfrm>
                  </p:grpSpPr>
                  <p:sp>
                    <p:nvSpPr>
                      <p:cNvPr id="23710" name="Arc 3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11" name="Arc 3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1" name="Group 315"/>
                    <p:cNvGrpSpPr>
                      <a:grpSpLocks/>
                    </p:cNvGrpSpPr>
                    <p:nvPr/>
                  </p:nvGrpSpPr>
                  <p:grpSpPr bwMode="auto">
                    <a:xfrm rot="5321579">
                      <a:off x="2362" y="9738"/>
                      <a:ext cx="275" cy="448"/>
                      <a:chOff x="4297" y="9376"/>
                      <a:chExt cx="1220" cy="2462"/>
                    </a:xfrm>
                  </p:grpSpPr>
                  <p:sp>
                    <p:nvSpPr>
                      <p:cNvPr id="23708" name="Arc 3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9" name="Arc 3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2" name="Group 318"/>
                    <p:cNvGrpSpPr>
                      <a:grpSpLocks/>
                    </p:cNvGrpSpPr>
                    <p:nvPr/>
                  </p:nvGrpSpPr>
                  <p:grpSpPr bwMode="auto">
                    <a:xfrm rot="5321579">
                      <a:off x="2393" y="9991"/>
                      <a:ext cx="275" cy="449"/>
                      <a:chOff x="4297" y="9376"/>
                      <a:chExt cx="1220" cy="2462"/>
                    </a:xfrm>
                  </p:grpSpPr>
                  <p:sp>
                    <p:nvSpPr>
                      <p:cNvPr id="23706" name="Arc 3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7" name="Arc 3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03" name="Group 321"/>
                    <p:cNvGrpSpPr>
                      <a:grpSpLocks/>
                    </p:cNvGrpSpPr>
                    <p:nvPr/>
                  </p:nvGrpSpPr>
                  <p:grpSpPr bwMode="auto">
                    <a:xfrm rot="5321579">
                      <a:off x="2426" y="10236"/>
                      <a:ext cx="275" cy="448"/>
                      <a:chOff x="4297" y="9376"/>
                      <a:chExt cx="1220" cy="2462"/>
                    </a:xfrm>
                  </p:grpSpPr>
                  <p:sp>
                    <p:nvSpPr>
                      <p:cNvPr id="23704" name="Arc 32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705" name="Arc 32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95" name="Freeform 324"/>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91" name="Group 325"/>
                <p:cNvGrpSpPr>
                  <a:grpSpLocks/>
                </p:cNvGrpSpPr>
                <p:nvPr/>
              </p:nvGrpSpPr>
              <p:grpSpPr bwMode="auto">
                <a:xfrm rot="5321579">
                  <a:off x="6376" y="7676"/>
                  <a:ext cx="275" cy="448"/>
                  <a:chOff x="4297" y="9376"/>
                  <a:chExt cx="1220" cy="2462"/>
                </a:xfrm>
              </p:grpSpPr>
              <p:sp>
                <p:nvSpPr>
                  <p:cNvPr id="23692" name="Arc 32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93" name="Arc 32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89" name="Freeform 328"/>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3590" name="Group 329"/>
            <p:cNvGrpSpPr>
              <a:grpSpLocks/>
            </p:cNvGrpSpPr>
            <p:nvPr/>
          </p:nvGrpSpPr>
          <p:grpSpPr bwMode="auto">
            <a:xfrm rot="-10546580">
              <a:off x="6342087" y="4564069"/>
              <a:ext cx="434975" cy="1793875"/>
              <a:chOff x="6098" y="5493"/>
              <a:chExt cx="685" cy="2827"/>
            </a:xfrm>
          </p:grpSpPr>
          <p:grpSp>
            <p:nvGrpSpPr>
              <p:cNvPr id="23656" name="Group 330"/>
              <p:cNvGrpSpPr>
                <a:grpSpLocks/>
              </p:cNvGrpSpPr>
              <p:nvPr/>
            </p:nvGrpSpPr>
            <p:grpSpPr bwMode="auto">
              <a:xfrm>
                <a:off x="6100" y="5493"/>
                <a:ext cx="663" cy="2544"/>
                <a:chOff x="6100" y="5493"/>
                <a:chExt cx="663" cy="2544"/>
              </a:xfrm>
            </p:grpSpPr>
            <p:grpSp>
              <p:nvGrpSpPr>
                <p:cNvPr id="23658" name="Group 331"/>
                <p:cNvGrpSpPr>
                  <a:grpSpLocks/>
                </p:cNvGrpSpPr>
                <p:nvPr/>
              </p:nvGrpSpPr>
              <p:grpSpPr bwMode="auto">
                <a:xfrm>
                  <a:off x="6100" y="5493"/>
                  <a:ext cx="663" cy="2294"/>
                  <a:chOff x="6100" y="5493"/>
                  <a:chExt cx="663" cy="2294"/>
                </a:xfrm>
              </p:grpSpPr>
              <p:grpSp>
                <p:nvGrpSpPr>
                  <p:cNvPr id="23662" name="Group 332"/>
                  <p:cNvGrpSpPr>
                    <a:grpSpLocks/>
                  </p:cNvGrpSpPr>
                  <p:nvPr/>
                </p:nvGrpSpPr>
                <p:grpSpPr bwMode="auto">
                  <a:xfrm rot="144924">
                    <a:off x="6100" y="5761"/>
                    <a:ext cx="663" cy="2026"/>
                    <a:chOff x="2125" y="8571"/>
                    <a:chExt cx="663" cy="2026"/>
                  </a:xfrm>
                </p:grpSpPr>
                <p:grpSp>
                  <p:nvGrpSpPr>
                    <p:cNvPr id="23664" name="Group 333"/>
                    <p:cNvGrpSpPr>
                      <a:grpSpLocks/>
                    </p:cNvGrpSpPr>
                    <p:nvPr/>
                  </p:nvGrpSpPr>
                  <p:grpSpPr bwMode="auto">
                    <a:xfrm rot="5321579">
                      <a:off x="2211" y="8485"/>
                      <a:ext cx="275" cy="448"/>
                      <a:chOff x="4297" y="9376"/>
                      <a:chExt cx="1220" cy="2462"/>
                    </a:xfrm>
                  </p:grpSpPr>
                  <p:sp>
                    <p:nvSpPr>
                      <p:cNvPr id="23686" name="Arc 3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7" name="Arc 3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5" name="Group 336"/>
                    <p:cNvGrpSpPr>
                      <a:grpSpLocks/>
                    </p:cNvGrpSpPr>
                    <p:nvPr/>
                  </p:nvGrpSpPr>
                  <p:grpSpPr bwMode="auto">
                    <a:xfrm rot="5321579">
                      <a:off x="2242" y="8718"/>
                      <a:ext cx="275" cy="449"/>
                      <a:chOff x="4297" y="9376"/>
                      <a:chExt cx="1220" cy="2462"/>
                    </a:xfrm>
                  </p:grpSpPr>
                  <p:sp>
                    <p:nvSpPr>
                      <p:cNvPr id="23684" name="Arc 3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5" name="Arc 3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6" name="Group 339"/>
                    <p:cNvGrpSpPr>
                      <a:grpSpLocks/>
                    </p:cNvGrpSpPr>
                    <p:nvPr/>
                  </p:nvGrpSpPr>
                  <p:grpSpPr bwMode="auto">
                    <a:xfrm rot="5321579">
                      <a:off x="2262" y="8984"/>
                      <a:ext cx="275" cy="448"/>
                      <a:chOff x="4297" y="9376"/>
                      <a:chExt cx="1220" cy="2462"/>
                    </a:xfrm>
                  </p:grpSpPr>
                  <p:sp>
                    <p:nvSpPr>
                      <p:cNvPr id="23682" name="Arc 34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3" name="Arc 34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7" name="Group 342"/>
                    <p:cNvGrpSpPr>
                      <a:grpSpLocks/>
                    </p:cNvGrpSpPr>
                    <p:nvPr/>
                  </p:nvGrpSpPr>
                  <p:grpSpPr bwMode="auto">
                    <a:xfrm rot="5321579">
                      <a:off x="2293" y="9237"/>
                      <a:ext cx="275" cy="449"/>
                      <a:chOff x="4297" y="9376"/>
                      <a:chExt cx="1220" cy="2462"/>
                    </a:xfrm>
                  </p:grpSpPr>
                  <p:sp>
                    <p:nvSpPr>
                      <p:cNvPr id="23680" name="Arc 34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81" name="Arc 34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8" name="Group 345"/>
                    <p:cNvGrpSpPr>
                      <a:grpSpLocks/>
                    </p:cNvGrpSpPr>
                    <p:nvPr/>
                  </p:nvGrpSpPr>
                  <p:grpSpPr bwMode="auto">
                    <a:xfrm rot="5321579">
                      <a:off x="2326" y="9482"/>
                      <a:ext cx="275" cy="448"/>
                      <a:chOff x="4297" y="9376"/>
                      <a:chExt cx="1220" cy="2462"/>
                    </a:xfrm>
                  </p:grpSpPr>
                  <p:sp>
                    <p:nvSpPr>
                      <p:cNvPr id="23678" name="Arc 34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9" name="Arc 34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69" name="Group 348"/>
                    <p:cNvGrpSpPr>
                      <a:grpSpLocks/>
                    </p:cNvGrpSpPr>
                    <p:nvPr/>
                  </p:nvGrpSpPr>
                  <p:grpSpPr bwMode="auto">
                    <a:xfrm rot="5321579">
                      <a:off x="2362" y="9738"/>
                      <a:ext cx="275" cy="448"/>
                      <a:chOff x="4297" y="9376"/>
                      <a:chExt cx="1220" cy="2462"/>
                    </a:xfrm>
                  </p:grpSpPr>
                  <p:sp>
                    <p:nvSpPr>
                      <p:cNvPr id="23676" name="Arc 34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7" name="Arc 35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0" name="Group 351"/>
                    <p:cNvGrpSpPr>
                      <a:grpSpLocks/>
                    </p:cNvGrpSpPr>
                    <p:nvPr/>
                  </p:nvGrpSpPr>
                  <p:grpSpPr bwMode="auto">
                    <a:xfrm rot="5321579">
                      <a:off x="2393" y="9991"/>
                      <a:ext cx="275" cy="449"/>
                      <a:chOff x="4297" y="9376"/>
                      <a:chExt cx="1220" cy="2462"/>
                    </a:xfrm>
                  </p:grpSpPr>
                  <p:sp>
                    <p:nvSpPr>
                      <p:cNvPr id="23674" name="Arc 352"/>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5" name="Arc 353"/>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71" name="Group 354"/>
                    <p:cNvGrpSpPr>
                      <a:grpSpLocks/>
                    </p:cNvGrpSpPr>
                    <p:nvPr/>
                  </p:nvGrpSpPr>
                  <p:grpSpPr bwMode="auto">
                    <a:xfrm rot="5321579">
                      <a:off x="2426" y="10236"/>
                      <a:ext cx="275" cy="448"/>
                      <a:chOff x="4297" y="9376"/>
                      <a:chExt cx="1220" cy="2462"/>
                    </a:xfrm>
                  </p:grpSpPr>
                  <p:sp>
                    <p:nvSpPr>
                      <p:cNvPr id="23672" name="Arc 355"/>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73" name="Arc 356"/>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63" name="Freeform 357"/>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3659" name="Group 358"/>
                <p:cNvGrpSpPr>
                  <a:grpSpLocks/>
                </p:cNvGrpSpPr>
                <p:nvPr/>
              </p:nvGrpSpPr>
              <p:grpSpPr bwMode="auto">
                <a:xfrm rot="5321579">
                  <a:off x="6376" y="7676"/>
                  <a:ext cx="275" cy="448"/>
                  <a:chOff x="4297" y="9376"/>
                  <a:chExt cx="1220" cy="2462"/>
                </a:xfrm>
              </p:grpSpPr>
              <p:sp>
                <p:nvSpPr>
                  <p:cNvPr id="23660" name="Arc 35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61" name="Arc 36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3657" name="Freeform 361"/>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3591" name="Line 362"/>
            <p:cNvSpPr>
              <a:spLocks noChangeShapeType="1"/>
            </p:cNvSpPr>
            <p:nvPr/>
          </p:nvSpPr>
          <p:spPr bwMode="auto">
            <a:xfrm>
              <a:off x="6269062" y="4589469"/>
              <a:ext cx="0" cy="1714500"/>
            </a:xfrm>
            <a:prstGeom prst="line">
              <a:avLst/>
            </a:prstGeom>
            <a:noFill/>
            <a:ln w="9525">
              <a:solidFill>
                <a:srgbClr val="000000"/>
              </a:solidFill>
              <a:round/>
              <a:headEnd/>
              <a:tailEnd/>
            </a:ln>
          </p:spPr>
          <p:txBody>
            <a:bodyPr/>
            <a:lstStyle/>
            <a:p>
              <a:endParaRPr lang="fr-FR"/>
            </a:p>
          </p:txBody>
        </p:sp>
        <p:sp>
          <p:nvSpPr>
            <p:cNvPr id="23592" name="Line 363"/>
            <p:cNvSpPr>
              <a:spLocks noChangeShapeType="1"/>
            </p:cNvSpPr>
            <p:nvPr/>
          </p:nvSpPr>
          <p:spPr bwMode="auto">
            <a:xfrm>
              <a:off x="6307162" y="4589469"/>
              <a:ext cx="0" cy="1714500"/>
            </a:xfrm>
            <a:prstGeom prst="line">
              <a:avLst/>
            </a:prstGeom>
            <a:noFill/>
            <a:ln w="9525">
              <a:solidFill>
                <a:srgbClr val="000000"/>
              </a:solidFill>
              <a:round/>
              <a:headEnd/>
              <a:tailEnd/>
            </a:ln>
          </p:spPr>
          <p:txBody>
            <a:bodyPr/>
            <a:lstStyle/>
            <a:p>
              <a:endParaRPr lang="fr-FR"/>
            </a:p>
          </p:txBody>
        </p:sp>
        <p:sp>
          <p:nvSpPr>
            <p:cNvPr id="23593" name="Line 364"/>
            <p:cNvSpPr>
              <a:spLocks noChangeShapeType="1"/>
            </p:cNvSpPr>
            <p:nvPr/>
          </p:nvSpPr>
          <p:spPr bwMode="auto">
            <a:xfrm>
              <a:off x="6345262" y="4589469"/>
              <a:ext cx="0" cy="1714500"/>
            </a:xfrm>
            <a:prstGeom prst="line">
              <a:avLst/>
            </a:prstGeom>
            <a:noFill/>
            <a:ln w="9525">
              <a:solidFill>
                <a:srgbClr val="000000"/>
              </a:solidFill>
              <a:round/>
              <a:headEnd/>
              <a:tailEnd/>
            </a:ln>
          </p:spPr>
          <p:txBody>
            <a:bodyPr/>
            <a:lstStyle/>
            <a:p>
              <a:endParaRPr lang="fr-FR"/>
            </a:p>
          </p:txBody>
        </p:sp>
        <p:sp>
          <p:nvSpPr>
            <p:cNvPr id="23594" name="Line 365"/>
            <p:cNvSpPr>
              <a:spLocks noChangeShapeType="1"/>
            </p:cNvSpPr>
            <p:nvPr/>
          </p:nvSpPr>
          <p:spPr bwMode="auto">
            <a:xfrm flipV="1">
              <a:off x="2039962" y="4691069"/>
              <a:ext cx="0" cy="1600200"/>
            </a:xfrm>
            <a:prstGeom prst="line">
              <a:avLst/>
            </a:prstGeom>
            <a:noFill/>
            <a:ln w="9525">
              <a:solidFill>
                <a:srgbClr val="000000"/>
              </a:solidFill>
              <a:round/>
              <a:headEnd/>
              <a:tailEnd type="triangle" w="med" len="med"/>
            </a:ln>
          </p:spPr>
          <p:txBody>
            <a:bodyPr/>
            <a:lstStyle/>
            <a:p>
              <a:endParaRPr lang="fr-FR"/>
            </a:p>
          </p:txBody>
        </p:sp>
        <p:grpSp>
          <p:nvGrpSpPr>
            <p:cNvPr id="23595" name="Group 366"/>
            <p:cNvGrpSpPr>
              <a:grpSpLocks/>
            </p:cNvGrpSpPr>
            <p:nvPr/>
          </p:nvGrpSpPr>
          <p:grpSpPr bwMode="auto">
            <a:xfrm>
              <a:off x="5038749" y="4573594"/>
              <a:ext cx="685800" cy="185737"/>
              <a:chOff x="9037" y="8192"/>
              <a:chExt cx="1081" cy="292"/>
            </a:xfrm>
          </p:grpSpPr>
          <p:grpSp>
            <p:nvGrpSpPr>
              <p:cNvPr id="23642" name="Group 367"/>
              <p:cNvGrpSpPr>
                <a:grpSpLocks/>
              </p:cNvGrpSpPr>
              <p:nvPr/>
            </p:nvGrpSpPr>
            <p:grpSpPr bwMode="auto">
              <a:xfrm rot="-40404">
                <a:off x="9185" y="8235"/>
                <a:ext cx="203" cy="249"/>
                <a:chOff x="4297" y="9376"/>
                <a:chExt cx="1220" cy="2462"/>
              </a:xfrm>
            </p:grpSpPr>
            <p:sp>
              <p:nvSpPr>
                <p:cNvPr id="23654" name="Arc 36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5" name="Arc 36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3" name="Group 370"/>
              <p:cNvGrpSpPr>
                <a:grpSpLocks/>
              </p:cNvGrpSpPr>
              <p:nvPr/>
            </p:nvGrpSpPr>
            <p:grpSpPr bwMode="auto">
              <a:xfrm rot="-40404">
                <a:off x="9384" y="8225"/>
                <a:ext cx="205" cy="249"/>
                <a:chOff x="4297" y="9376"/>
                <a:chExt cx="1220" cy="2462"/>
              </a:xfrm>
            </p:grpSpPr>
            <p:sp>
              <p:nvSpPr>
                <p:cNvPr id="23652" name="Arc 37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3" name="Arc 37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4" name="Group 373"/>
              <p:cNvGrpSpPr>
                <a:grpSpLocks/>
              </p:cNvGrpSpPr>
              <p:nvPr/>
            </p:nvGrpSpPr>
            <p:grpSpPr bwMode="auto">
              <a:xfrm rot="-40404">
                <a:off x="9572" y="8209"/>
                <a:ext cx="205" cy="249"/>
                <a:chOff x="4297" y="9376"/>
                <a:chExt cx="1220" cy="2462"/>
              </a:xfrm>
            </p:grpSpPr>
            <p:sp>
              <p:nvSpPr>
                <p:cNvPr id="23650" name="Arc 37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51" name="Arc 37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45" name="Group 376"/>
              <p:cNvGrpSpPr>
                <a:grpSpLocks/>
              </p:cNvGrpSpPr>
              <p:nvPr/>
            </p:nvGrpSpPr>
            <p:grpSpPr bwMode="auto">
              <a:xfrm rot="-40404">
                <a:off x="9751" y="8192"/>
                <a:ext cx="203" cy="249"/>
                <a:chOff x="4297" y="9376"/>
                <a:chExt cx="1220" cy="2462"/>
              </a:xfrm>
            </p:grpSpPr>
            <p:sp>
              <p:nvSpPr>
                <p:cNvPr id="23648" name="Arc 37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3649" name="Arc 37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646" name="Line 37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647" name="Line 38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3596" name="Group 381"/>
            <p:cNvGrpSpPr>
              <a:grpSpLocks/>
            </p:cNvGrpSpPr>
            <p:nvPr/>
          </p:nvGrpSpPr>
          <p:grpSpPr bwMode="auto">
            <a:xfrm>
              <a:off x="4325962" y="4598994"/>
              <a:ext cx="700087" cy="114300"/>
              <a:chOff x="1796" y="5577"/>
              <a:chExt cx="1102" cy="180"/>
            </a:xfrm>
          </p:grpSpPr>
          <p:grpSp>
            <p:nvGrpSpPr>
              <p:cNvPr id="23623" name="Group 382"/>
              <p:cNvGrpSpPr>
                <a:grpSpLocks/>
              </p:cNvGrpSpPr>
              <p:nvPr/>
            </p:nvGrpSpPr>
            <p:grpSpPr bwMode="auto">
              <a:xfrm>
                <a:off x="1796" y="5577"/>
                <a:ext cx="722" cy="180"/>
                <a:chOff x="1876" y="5577"/>
                <a:chExt cx="722" cy="180"/>
              </a:xfrm>
            </p:grpSpPr>
            <p:grpSp>
              <p:nvGrpSpPr>
                <p:cNvPr id="23625" name="Group 383"/>
                <p:cNvGrpSpPr>
                  <a:grpSpLocks/>
                </p:cNvGrpSpPr>
                <p:nvPr/>
              </p:nvGrpSpPr>
              <p:grpSpPr bwMode="auto">
                <a:xfrm rot="10739694">
                  <a:off x="2058" y="5577"/>
                  <a:ext cx="540" cy="180"/>
                  <a:chOff x="8257" y="9157"/>
                  <a:chExt cx="1800" cy="180"/>
                </a:xfrm>
              </p:grpSpPr>
              <p:grpSp>
                <p:nvGrpSpPr>
                  <p:cNvPr id="23627" name="Group 384"/>
                  <p:cNvGrpSpPr>
                    <a:grpSpLocks/>
                  </p:cNvGrpSpPr>
                  <p:nvPr/>
                </p:nvGrpSpPr>
                <p:grpSpPr bwMode="auto">
                  <a:xfrm>
                    <a:off x="8617" y="9157"/>
                    <a:ext cx="360" cy="180"/>
                    <a:chOff x="8617" y="9157"/>
                    <a:chExt cx="360" cy="180"/>
                  </a:xfrm>
                </p:grpSpPr>
                <p:sp>
                  <p:nvSpPr>
                    <p:cNvPr id="23640" name="Line 38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41" name="Line 38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8" name="Group 387"/>
                  <p:cNvGrpSpPr>
                    <a:grpSpLocks/>
                  </p:cNvGrpSpPr>
                  <p:nvPr/>
                </p:nvGrpSpPr>
                <p:grpSpPr bwMode="auto">
                  <a:xfrm>
                    <a:off x="8977" y="9157"/>
                    <a:ext cx="360" cy="180"/>
                    <a:chOff x="8617" y="9157"/>
                    <a:chExt cx="360" cy="180"/>
                  </a:xfrm>
                </p:grpSpPr>
                <p:sp>
                  <p:nvSpPr>
                    <p:cNvPr id="23638" name="Line 38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9" name="Line 38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29" name="Group 390"/>
                  <p:cNvGrpSpPr>
                    <a:grpSpLocks/>
                  </p:cNvGrpSpPr>
                  <p:nvPr/>
                </p:nvGrpSpPr>
                <p:grpSpPr bwMode="auto">
                  <a:xfrm>
                    <a:off x="9337" y="9157"/>
                    <a:ext cx="360" cy="180"/>
                    <a:chOff x="8617" y="9157"/>
                    <a:chExt cx="360" cy="180"/>
                  </a:xfrm>
                </p:grpSpPr>
                <p:sp>
                  <p:nvSpPr>
                    <p:cNvPr id="23636" name="Line 39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7" name="Line 39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0" name="Group 393"/>
                  <p:cNvGrpSpPr>
                    <a:grpSpLocks/>
                  </p:cNvGrpSpPr>
                  <p:nvPr/>
                </p:nvGrpSpPr>
                <p:grpSpPr bwMode="auto">
                  <a:xfrm>
                    <a:off x="9697" y="9157"/>
                    <a:ext cx="360" cy="180"/>
                    <a:chOff x="8617" y="9157"/>
                    <a:chExt cx="360" cy="180"/>
                  </a:xfrm>
                </p:grpSpPr>
                <p:sp>
                  <p:nvSpPr>
                    <p:cNvPr id="23634" name="Line 39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5" name="Line 39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3631" name="Group 396"/>
                  <p:cNvGrpSpPr>
                    <a:grpSpLocks/>
                  </p:cNvGrpSpPr>
                  <p:nvPr/>
                </p:nvGrpSpPr>
                <p:grpSpPr bwMode="auto">
                  <a:xfrm>
                    <a:off x="8257" y="9157"/>
                    <a:ext cx="360" cy="180"/>
                    <a:chOff x="8617" y="9157"/>
                    <a:chExt cx="360" cy="180"/>
                  </a:xfrm>
                </p:grpSpPr>
                <p:sp>
                  <p:nvSpPr>
                    <p:cNvPr id="23632" name="Line 39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633" name="Line 39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3626" name="Line 39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3624" name="Line 40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3597" name="Line 401"/>
            <p:cNvSpPr>
              <a:spLocks noChangeShapeType="1"/>
            </p:cNvSpPr>
            <p:nvPr/>
          </p:nvSpPr>
          <p:spPr bwMode="auto">
            <a:xfrm>
              <a:off x="7450162" y="4560894"/>
              <a:ext cx="342900" cy="0"/>
            </a:xfrm>
            <a:prstGeom prst="line">
              <a:avLst/>
            </a:prstGeom>
            <a:noFill/>
            <a:ln w="9525">
              <a:solidFill>
                <a:srgbClr val="000000"/>
              </a:solidFill>
              <a:round/>
              <a:headEnd/>
              <a:tailEnd type="stealth" w="med" len="med"/>
            </a:ln>
          </p:spPr>
          <p:txBody>
            <a:bodyPr/>
            <a:lstStyle/>
            <a:p>
              <a:endParaRPr lang="fr-FR"/>
            </a:p>
          </p:txBody>
        </p:sp>
        <p:sp>
          <p:nvSpPr>
            <p:cNvPr id="23598" name="Line 402"/>
            <p:cNvSpPr>
              <a:spLocks noChangeShapeType="1"/>
            </p:cNvSpPr>
            <p:nvPr/>
          </p:nvSpPr>
          <p:spPr bwMode="auto">
            <a:xfrm flipV="1">
              <a:off x="7640662" y="4624394"/>
              <a:ext cx="0" cy="1600200"/>
            </a:xfrm>
            <a:prstGeom prst="line">
              <a:avLst/>
            </a:prstGeom>
            <a:noFill/>
            <a:ln w="9525">
              <a:solidFill>
                <a:srgbClr val="000000"/>
              </a:solidFill>
              <a:round/>
              <a:headEnd/>
              <a:tailEnd type="triangle" w="med" len="med"/>
            </a:ln>
          </p:spPr>
          <p:txBody>
            <a:bodyPr/>
            <a:lstStyle/>
            <a:p>
              <a:endParaRPr lang="fr-FR"/>
            </a:p>
          </p:txBody>
        </p:sp>
        <p:sp>
          <p:nvSpPr>
            <p:cNvPr id="23599" name="Line 403"/>
            <p:cNvSpPr>
              <a:spLocks noChangeShapeType="1"/>
            </p:cNvSpPr>
            <p:nvPr/>
          </p:nvSpPr>
          <p:spPr bwMode="auto">
            <a:xfrm>
              <a:off x="2039962" y="4611694"/>
              <a:ext cx="114300" cy="0"/>
            </a:xfrm>
            <a:prstGeom prst="line">
              <a:avLst/>
            </a:prstGeom>
            <a:noFill/>
            <a:ln w="9525">
              <a:solidFill>
                <a:srgbClr val="000000"/>
              </a:solidFill>
              <a:round/>
              <a:headEnd/>
              <a:tailEnd type="stealth" w="med" len="med"/>
            </a:ln>
          </p:spPr>
          <p:txBody>
            <a:bodyPr/>
            <a:lstStyle/>
            <a:p>
              <a:endParaRPr lang="fr-FR"/>
            </a:p>
          </p:txBody>
        </p:sp>
        <p:sp>
          <p:nvSpPr>
            <p:cNvPr id="23600" name="Line 404"/>
            <p:cNvSpPr>
              <a:spLocks noChangeShapeType="1"/>
            </p:cNvSpPr>
            <p:nvPr/>
          </p:nvSpPr>
          <p:spPr bwMode="auto">
            <a:xfrm>
              <a:off x="3817962" y="4699006"/>
              <a:ext cx="0" cy="228600"/>
            </a:xfrm>
            <a:prstGeom prst="line">
              <a:avLst/>
            </a:prstGeom>
            <a:noFill/>
            <a:ln w="9525">
              <a:solidFill>
                <a:srgbClr val="000000"/>
              </a:solidFill>
              <a:round/>
              <a:headEnd/>
              <a:tailEnd type="stealth" w="med" len="med"/>
            </a:ln>
          </p:spPr>
          <p:txBody>
            <a:bodyPr/>
            <a:lstStyle/>
            <a:p>
              <a:endParaRPr lang="fr-FR"/>
            </a:p>
          </p:txBody>
        </p:sp>
        <p:sp>
          <p:nvSpPr>
            <p:cNvPr id="23601" name="Line 405"/>
            <p:cNvSpPr>
              <a:spLocks noChangeShapeType="1"/>
            </p:cNvSpPr>
            <p:nvPr/>
          </p:nvSpPr>
          <p:spPr bwMode="auto">
            <a:xfrm>
              <a:off x="4198962" y="5068894"/>
              <a:ext cx="0" cy="228600"/>
            </a:xfrm>
            <a:prstGeom prst="line">
              <a:avLst/>
            </a:prstGeom>
            <a:noFill/>
            <a:ln w="9525">
              <a:solidFill>
                <a:srgbClr val="000000"/>
              </a:solidFill>
              <a:round/>
              <a:headEnd/>
              <a:tailEnd/>
            </a:ln>
          </p:spPr>
          <p:txBody>
            <a:bodyPr/>
            <a:lstStyle/>
            <a:p>
              <a:endParaRPr lang="fr-FR"/>
            </a:p>
          </p:txBody>
        </p:sp>
        <p:sp>
          <p:nvSpPr>
            <p:cNvPr id="23602" name="Line 406"/>
            <p:cNvSpPr>
              <a:spLocks noChangeShapeType="1"/>
            </p:cNvSpPr>
            <p:nvPr/>
          </p:nvSpPr>
          <p:spPr bwMode="auto">
            <a:xfrm>
              <a:off x="4208487" y="5792794"/>
              <a:ext cx="0" cy="114300"/>
            </a:xfrm>
            <a:prstGeom prst="line">
              <a:avLst/>
            </a:prstGeom>
            <a:noFill/>
            <a:ln w="9525">
              <a:solidFill>
                <a:srgbClr val="000000"/>
              </a:solidFill>
              <a:round/>
              <a:headEnd/>
              <a:tailEnd/>
            </a:ln>
          </p:spPr>
          <p:txBody>
            <a:bodyPr/>
            <a:lstStyle/>
            <a:p>
              <a:endParaRPr lang="fr-FR"/>
            </a:p>
          </p:txBody>
        </p:sp>
        <p:sp>
          <p:nvSpPr>
            <p:cNvPr id="23603" name="Line 407"/>
            <p:cNvSpPr>
              <a:spLocks noChangeShapeType="1"/>
            </p:cNvSpPr>
            <p:nvPr/>
          </p:nvSpPr>
          <p:spPr bwMode="auto">
            <a:xfrm>
              <a:off x="3513162" y="4598994"/>
              <a:ext cx="800100" cy="0"/>
            </a:xfrm>
            <a:prstGeom prst="line">
              <a:avLst/>
            </a:prstGeom>
            <a:noFill/>
            <a:ln w="9525">
              <a:solidFill>
                <a:srgbClr val="000000"/>
              </a:solidFill>
              <a:round/>
              <a:headEnd/>
              <a:tailEnd/>
            </a:ln>
          </p:spPr>
          <p:txBody>
            <a:bodyPr/>
            <a:lstStyle/>
            <a:p>
              <a:endParaRPr lang="fr-FR"/>
            </a:p>
          </p:txBody>
        </p:sp>
        <p:sp>
          <p:nvSpPr>
            <p:cNvPr id="23604" name="Line 408"/>
            <p:cNvSpPr>
              <a:spLocks noChangeShapeType="1"/>
            </p:cNvSpPr>
            <p:nvPr/>
          </p:nvSpPr>
          <p:spPr bwMode="auto">
            <a:xfrm>
              <a:off x="5710262" y="4573594"/>
              <a:ext cx="342900" cy="0"/>
            </a:xfrm>
            <a:prstGeom prst="line">
              <a:avLst/>
            </a:prstGeom>
            <a:noFill/>
            <a:ln w="9525">
              <a:solidFill>
                <a:srgbClr val="000000"/>
              </a:solidFill>
              <a:round/>
              <a:headEnd/>
              <a:tailEnd/>
            </a:ln>
          </p:spPr>
          <p:txBody>
            <a:bodyPr/>
            <a:lstStyle/>
            <a:p>
              <a:endParaRPr lang="fr-FR"/>
            </a:p>
          </p:txBody>
        </p:sp>
        <p:sp>
          <p:nvSpPr>
            <p:cNvPr id="23605" name="Line 409"/>
            <p:cNvSpPr>
              <a:spLocks noChangeShapeType="1"/>
            </p:cNvSpPr>
            <p:nvPr/>
          </p:nvSpPr>
          <p:spPr bwMode="auto">
            <a:xfrm flipH="1">
              <a:off x="1989162" y="6351594"/>
              <a:ext cx="4114800" cy="0"/>
            </a:xfrm>
            <a:prstGeom prst="line">
              <a:avLst/>
            </a:prstGeom>
            <a:noFill/>
            <a:ln w="9525">
              <a:solidFill>
                <a:srgbClr val="000000"/>
              </a:solidFill>
              <a:round/>
              <a:headEnd/>
              <a:tailEnd/>
            </a:ln>
          </p:spPr>
          <p:txBody>
            <a:bodyPr/>
            <a:lstStyle/>
            <a:p>
              <a:endParaRPr lang="fr-FR"/>
            </a:p>
          </p:txBody>
        </p:sp>
        <p:sp>
          <p:nvSpPr>
            <p:cNvPr id="23606" name="Line 410"/>
            <p:cNvSpPr>
              <a:spLocks noChangeShapeType="1"/>
            </p:cNvSpPr>
            <p:nvPr/>
          </p:nvSpPr>
          <p:spPr bwMode="auto">
            <a:xfrm>
              <a:off x="41989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7" name="Line 411"/>
            <p:cNvSpPr>
              <a:spLocks noChangeShapeType="1"/>
            </p:cNvSpPr>
            <p:nvPr/>
          </p:nvSpPr>
          <p:spPr bwMode="auto">
            <a:xfrm>
              <a:off x="3386162" y="5145094"/>
              <a:ext cx="0" cy="114300"/>
            </a:xfrm>
            <a:prstGeom prst="line">
              <a:avLst/>
            </a:prstGeom>
            <a:noFill/>
            <a:ln w="9525">
              <a:solidFill>
                <a:srgbClr val="000000"/>
              </a:solidFill>
              <a:round/>
              <a:headEnd/>
              <a:tailEnd type="stealth" w="med" len="med"/>
            </a:ln>
          </p:spPr>
          <p:txBody>
            <a:bodyPr/>
            <a:lstStyle/>
            <a:p>
              <a:endParaRPr lang="fr-FR"/>
            </a:p>
          </p:txBody>
        </p:sp>
        <p:sp>
          <p:nvSpPr>
            <p:cNvPr id="23608" name="Line 412"/>
            <p:cNvSpPr>
              <a:spLocks noChangeShapeType="1"/>
            </p:cNvSpPr>
            <p:nvPr/>
          </p:nvSpPr>
          <p:spPr bwMode="auto">
            <a:xfrm>
              <a:off x="6510362" y="4560894"/>
              <a:ext cx="1371600" cy="0"/>
            </a:xfrm>
            <a:prstGeom prst="line">
              <a:avLst/>
            </a:prstGeom>
            <a:noFill/>
            <a:ln w="9525">
              <a:solidFill>
                <a:srgbClr val="000000"/>
              </a:solidFill>
              <a:round/>
              <a:headEnd/>
              <a:tailEnd/>
            </a:ln>
          </p:spPr>
          <p:txBody>
            <a:bodyPr/>
            <a:lstStyle/>
            <a:p>
              <a:endParaRPr lang="fr-FR"/>
            </a:p>
          </p:txBody>
        </p:sp>
        <p:sp>
          <p:nvSpPr>
            <p:cNvPr id="23609" name="Line 413"/>
            <p:cNvSpPr>
              <a:spLocks noChangeShapeType="1"/>
            </p:cNvSpPr>
            <p:nvPr/>
          </p:nvSpPr>
          <p:spPr bwMode="auto">
            <a:xfrm>
              <a:off x="6624662" y="6326194"/>
              <a:ext cx="1371600" cy="0"/>
            </a:xfrm>
            <a:prstGeom prst="line">
              <a:avLst/>
            </a:prstGeom>
            <a:noFill/>
            <a:ln w="9525">
              <a:solidFill>
                <a:srgbClr val="000000"/>
              </a:solidFill>
              <a:round/>
              <a:headEnd/>
              <a:tailEnd/>
            </a:ln>
          </p:spPr>
          <p:txBody>
            <a:bodyPr/>
            <a:lstStyle/>
            <a:p>
              <a:endParaRPr lang="fr-FR"/>
            </a:p>
          </p:txBody>
        </p:sp>
        <p:sp>
          <p:nvSpPr>
            <p:cNvPr id="23610" name="Line 414"/>
            <p:cNvSpPr>
              <a:spLocks noChangeShapeType="1"/>
            </p:cNvSpPr>
            <p:nvPr/>
          </p:nvSpPr>
          <p:spPr bwMode="auto">
            <a:xfrm>
              <a:off x="4110062" y="4598994"/>
              <a:ext cx="114300" cy="0"/>
            </a:xfrm>
            <a:prstGeom prst="line">
              <a:avLst/>
            </a:prstGeom>
            <a:noFill/>
            <a:ln w="9525">
              <a:solidFill>
                <a:srgbClr val="000000"/>
              </a:solidFill>
              <a:round/>
              <a:headEnd/>
              <a:tailEnd type="stealth" w="med" len="med"/>
            </a:ln>
          </p:spPr>
          <p:txBody>
            <a:bodyPr/>
            <a:lstStyle/>
            <a:p>
              <a:endParaRPr lang="fr-FR"/>
            </a:p>
          </p:txBody>
        </p:sp>
        <p:sp>
          <p:nvSpPr>
            <p:cNvPr id="23611" name="Text Box 415"/>
            <p:cNvSpPr txBox="1">
              <a:spLocks noChangeArrowheads="1"/>
            </p:cNvSpPr>
            <p:nvPr/>
          </p:nvSpPr>
          <p:spPr bwMode="auto">
            <a:xfrm>
              <a:off x="1963762" y="4214818"/>
              <a:ext cx="342900" cy="342900"/>
            </a:xfrm>
            <a:prstGeom prst="rect">
              <a:avLst/>
            </a:prstGeom>
            <a:noFill/>
            <a:ln w="9525">
              <a:noFill/>
              <a:miter lim="800000"/>
              <a:headEnd/>
              <a:tailEnd/>
            </a:ln>
          </p:spPr>
          <p:txBody>
            <a:bodyPr/>
            <a:lstStyle/>
            <a:p>
              <a:r>
                <a:rPr lang="fr-FR" sz="1600" u="sng"/>
                <a:t>I</a:t>
              </a:r>
              <a:r>
                <a:rPr lang="fr-FR" sz="1600" baseline="-25000"/>
                <a:t>1</a:t>
              </a:r>
              <a:endParaRPr lang="fr-FR" sz="1600"/>
            </a:p>
          </p:txBody>
        </p:sp>
        <p:sp>
          <p:nvSpPr>
            <p:cNvPr id="23612" name="Text Box 417"/>
            <p:cNvSpPr txBox="1">
              <a:spLocks noChangeArrowheads="1"/>
            </p:cNvSpPr>
            <p:nvPr/>
          </p:nvSpPr>
          <p:spPr bwMode="auto">
            <a:xfrm>
              <a:off x="2281262" y="4214818"/>
              <a:ext cx="342900" cy="342900"/>
            </a:xfrm>
            <a:prstGeom prst="rect">
              <a:avLst/>
            </a:prstGeom>
            <a:noFill/>
            <a:ln w="9525">
              <a:noFill/>
              <a:miter lim="800000"/>
              <a:headEnd/>
              <a:tailEnd/>
            </a:ln>
          </p:spPr>
          <p:txBody>
            <a:bodyPr/>
            <a:lstStyle/>
            <a:p>
              <a:r>
                <a:rPr lang="fr-FR" sz="1600"/>
                <a:t>r</a:t>
              </a:r>
              <a:r>
                <a:rPr lang="fr-FR" sz="1600" baseline="-25000"/>
                <a:t>1</a:t>
              </a:r>
              <a:endParaRPr lang="fr-FR" sz="1600"/>
            </a:p>
          </p:txBody>
        </p:sp>
        <p:sp>
          <p:nvSpPr>
            <p:cNvPr id="23613" name="Text Box 422"/>
            <p:cNvSpPr txBox="1">
              <a:spLocks noChangeArrowheads="1"/>
            </p:cNvSpPr>
            <p:nvPr/>
          </p:nvSpPr>
          <p:spPr bwMode="auto">
            <a:xfrm>
              <a:off x="3538562" y="4700594"/>
              <a:ext cx="342900" cy="342900"/>
            </a:xfrm>
            <a:prstGeom prst="rect">
              <a:avLst/>
            </a:prstGeom>
            <a:noFill/>
            <a:ln w="9525">
              <a:noFill/>
              <a:miter lim="800000"/>
              <a:headEnd/>
              <a:tailEnd/>
            </a:ln>
          </p:spPr>
          <p:txBody>
            <a:bodyPr/>
            <a:lstStyle/>
            <a:p>
              <a:r>
                <a:rPr lang="fr-FR" sz="1200" i="1"/>
                <a:t>I</a:t>
              </a:r>
              <a:r>
                <a:rPr lang="fr-FR" sz="1200" i="1" baseline="-25000"/>
                <a:t>10</a:t>
              </a:r>
              <a:endParaRPr lang="fr-FR"/>
            </a:p>
          </p:txBody>
        </p:sp>
        <p:sp>
          <p:nvSpPr>
            <p:cNvPr id="23614" name="Text Box 423"/>
            <p:cNvSpPr txBox="1">
              <a:spLocks noChangeArrowheads="1"/>
            </p:cNvSpPr>
            <p:nvPr/>
          </p:nvSpPr>
          <p:spPr bwMode="auto">
            <a:xfrm>
              <a:off x="30432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5" name="Text Box 424"/>
            <p:cNvSpPr txBox="1">
              <a:spLocks noChangeArrowheads="1"/>
            </p:cNvSpPr>
            <p:nvPr/>
          </p:nvSpPr>
          <p:spPr bwMode="auto">
            <a:xfrm>
              <a:off x="4173562" y="5005394"/>
              <a:ext cx="457200" cy="342900"/>
            </a:xfrm>
            <a:prstGeom prst="rect">
              <a:avLst/>
            </a:prstGeom>
            <a:noFill/>
            <a:ln w="9525">
              <a:noFill/>
              <a:miter lim="800000"/>
              <a:headEnd/>
              <a:tailEnd/>
            </a:ln>
          </p:spPr>
          <p:txBody>
            <a:bodyPr/>
            <a:lstStyle/>
            <a:p>
              <a:r>
                <a:rPr lang="fr-FR" sz="1200" i="1"/>
                <a:t>I</a:t>
              </a:r>
              <a:r>
                <a:rPr lang="fr-FR" sz="1200" i="1" baseline="-25000"/>
                <a:t>10r</a:t>
              </a:r>
              <a:endParaRPr lang="fr-FR"/>
            </a:p>
          </p:txBody>
        </p:sp>
        <p:sp>
          <p:nvSpPr>
            <p:cNvPr id="23616" name="Text Box 427"/>
            <p:cNvSpPr txBox="1">
              <a:spLocks noChangeArrowheads="1"/>
            </p:cNvSpPr>
            <p:nvPr/>
          </p:nvSpPr>
          <p:spPr bwMode="auto">
            <a:xfrm>
              <a:off x="4198962" y="5360994"/>
              <a:ext cx="457200" cy="325437"/>
            </a:xfrm>
            <a:prstGeom prst="rect">
              <a:avLst/>
            </a:prstGeom>
            <a:noFill/>
            <a:ln w="9525">
              <a:noFill/>
              <a:miter lim="800000"/>
              <a:headEnd/>
              <a:tailEnd/>
            </a:ln>
          </p:spPr>
          <p:txBody>
            <a:bodyPr/>
            <a:lstStyle/>
            <a:p>
              <a:r>
                <a:rPr lang="fr-FR" sz="1200"/>
                <a:t>j </a:t>
              </a:r>
              <a:r>
                <a:rPr lang="fr-FR" sz="1200">
                  <a:sym typeface="Symbol" pitchFamily="18" charset="2"/>
                </a:rPr>
                <a:t></a:t>
              </a:r>
              <a:r>
                <a:rPr lang="fr-FR" sz="1200" baseline="-25000"/>
                <a:t>m</a:t>
              </a:r>
              <a:endParaRPr lang="fr-FR"/>
            </a:p>
          </p:txBody>
        </p:sp>
        <p:sp>
          <p:nvSpPr>
            <p:cNvPr id="23617" name="Text Box 428"/>
            <p:cNvSpPr txBox="1">
              <a:spLocks noChangeArrowheads="1"/>
            </p:cNvSpPr>
            <p:nvPr/>
          </p:nvSpPr>
          <p:spPr bwMode="auto">
            <a:xfrm>
              <a:off x="2941662" y="5310194"/>
              <a:ext cx="457200" cy="419100"/>
            </a:xfrm>
            <a:prstGeom prst="rect">
              <a:avLst/>
            </a:prstGeom>
            <a:noFill/>
            <a:ln w="9525">
              <a:noFill/>
              <a:miter lim="800000"/>
              <a:headEnd/>
              <a:tailEnd/>
            </a:ln>
          </p:spPr>
          <p:txBody>
            <a:bodyPr/>
            <a:lstStyle/>
            <a:p>
              <a:r>
                <a:rPr lang="fr-FR" sz="1200">
                  <a:sym typeface="Symbol" pitchFamily="18" charset="2"/>
                </a:rPr>
                <a:t></a:t>
              </a:r>
              <a:r>
                <a:rPr lang="fr-FR" sz="1200" baseline="-25000"/>
                <a:t>e</a:t>
              </a:r>
              <a:endParaRPr lang="fr-FR"/>
            </a:p>
          </p:txBody>
        </p:sp>
        <p:sp>
          <p:nvSpPr>
            <p:cNvPr id="23618" name="Text Box 429"/>
            <p:cNvSpPr txBox="1">
              <a:spLocks noChangeArrowheads="1"/>
            </p:cNvSpPr>
            <p:nvPr/>
          </p:nvSpPr>
          <p:spPr bwMode="auto">
            <a:xfrm>
              <a:off x="7615262" y="5157794"/>
              <a:ext cx="457200" cy="342900"/>
            </a:xfrm>
            <a:prstGeom prst="rect">
              <a:avLst/>
            </a:prstGeom>
            <a:noFill/>
            <a:ln w="9525">
              <a:noFill/>
              <a:miter lim="800000"/>
              <a:headEnd/>
              <a:tailEnd/>
            </a:ln>
          </p:spPr>
          <p:txBody>
            <a:bodyPr/>
            <a:lstStyle/>
            <a:p>
              <a:r>
                <a:rPr lang="fr-FR" sz="1200" i="1"/>
                <a:t>U</a:t>
              </a:r>
              <a:r>
                <a:rPr lang="fr-FR" sz="1200" i="1" baseline="-25000"/>
                <a:t>2</a:t>
              </a:r>
              <a:endParaRPr lang="fr-FR"/>
            </a:p>
          </p:txBody>
        </p:sp>
        <p:sp>
          <p:nvSpPr>
            <p:cNvPr id="23619" name="Line 430"/>
            <p:cNvSpPr>
              <a:spLocks noChangeShapeType="1"/>
            </p:cNvSpPr>
            <p:nvPr/>
          </p:nvSpPr>
          <p:spPr bwMode="auto">
            <a:xfrm>
              <a:off x="7716862" y="5195894"/>
              <a:ext cx="114300" cy="0"/>
            </a:xfrm>
            <a:prstGeom prst="line">
              <a:avLst/>
            </a:prstGeom>
            <a:noFill/>
            <a:ln w="9525">
              <a:solidFill>
                <a:srgbClr val="000000"/>
              </a:solidFill>
              <a:round/>
              <a:headEnd/>
              <a:tailEnd/>
            </a:ln>
          </p:spPr>
          <p:txBody>
            <a:bodyPr/>
            <a:lstStyle/>
            <a:p>
              <a:endParaRPr lang="fr-FR"/>
            </a:p>
          </p:txBody>
        </p:sp>
        <p:sp>
          <p:nvSpPr>
            <p:cNvPr id="23620" name="Text Box 196"/>
            <p:cNvSpPr txBox="1">
              <a:spLocks noChangeArrowheads="1"/>
            </p:cNvSpPr>
            <p:nvPr/>
          </p:nvSpPr>
          <p:spPr bwMode="auto">
            <a:xfrm>
              <a:off x="5143504" y="4214818"/>
              <a:ext cx="1357322" cy="342900"/>
            </a:xfrm>
            <a:prstGeom prst="rect">
              <a:avLst/>
            </a:prstGeom>
            <a:noFill/>
            <a:ln w="9525">
              <a:noFill/>
              <a:miter lim="800000"/>
              <a:headEnd/>
              <a:tailEnd/>
            </a:ln>
          </p:spPr>
          <p:txBody>
            <a:bodyPr/>
            <a:lstStyle/>
            <a:p>
              <a:r>
                <a:rPr lang="fr-FR" sz="1400" i="1"/>
                <a:t>j</a:t>
              </a:r>
              <a:r>
                <a:rPr lang="it-IT" sz="1400"/>
                <a:t>ℓ</a:t>
              </a:r>
              <a:r>
                <a:rPr lang="fr-FR" sz="1400" i="1" baseline="-25000"/>
                <a:t>2</a:t>
              </a:r>
              <a:r>
                <a:rPr lang="el-GR" sz="1400" i="1"/>
                <a:t> ω </a:t>
              </a:r>
              <a:r>
                <a:rPr lang="fr-FR" sz="1400" i="1"/>
                <a:t>/m</a:t>
              </a:r>
              <a:r>
                <a:rPr lang="fr-FR" sz="1400" i="1" baseline="30000"/>
                <a:t>2</a:t>
              </a:r>
              <a:endParaRPr lang="fr-FR" sz="1400"/>
            </a:p>
          </p:txBody>
        </p:sp>
        <p:sp>
          <p:nvSpPr>
            <p:cNvPr id="23621" name="Text Box 209"/>
            <p:cNvSpPr txBox="1">
              <a:spLocks noChangeArrowheads="1"/>
            </p:cNvSpPr>
            <p:nvPr/>
          </p:nvSpPr>
          <p:spPr bwMode="auto">
            <a:xfrm>
              <a:off x="6002338" y="6372248"/>
              <a:ext cx="712802" cy="342900"/>
            </a:xfrm>
            <a:prstGeom prst="rect">
              <a:avLst/>
            </a:prstGeom>
            <a:noFill/>
            <a:ln w="9525">
              <a:noFill/>
              <a:miter lim="800000"/>
              <a:headEnd/>
              <a:tailEnd/>
            </a:ln>
          </p:spPr>
          <p:txBody>
            <a:bodyPr/>
            <a:lstStyle/>
            <a:p>
              <a:r>
                <a:rPr lang="fr-FR" sz="1600" i="1" dirty="0"/>
                <a:t>(T.P)</a:t>
              </a:r>
            </a:p>
            <a:p>
              <a:r>
                <a:rPr lang="fr-FR" sz="1600" i="1" dirty="0"/>
                <a:t>   </a:t>
              </a:r>
              <a:endParaRPr lang="fr-FR" sz="1600" dirty="0"/>
            </a:p>
          </p:txBody>
        </p:sp>
        <p:sp>
          <p:nvSpPr>
            <p:cNvPr id="23622" name="Text Box 211"/>
            <p:cNvSpPr txBox="1">
              <a:spLocks noChangeArrowheads="1"/>
            </p:cNvSpPr>
            <p:nvPr/>
          </p:nvSpPr>
          <p:spPr bwMode="auto">
            <a:xfrm>
              <a:off x="7572396" y="4201372"/>
              <a:ext cx="571504" cy="513512"/>
            </a:xfrm>
            <a:prstGeom prst="rect">
              <a:avLst/>
            </a:prstGeom>
            <a:noFill/>
            <a:ln w="9525">
              <a:noFill/>
              <a:miter lim="800000"/>
              <a:headEnd/>
              <a:tailEnd/>
            </a:ln>
          </p:spPr>
          <p:txBody>
            <a:bodyPr/>
            <a:lstStyle/>
            <a:p>
              <a:r>
                <a:rPr lang="fr-FR" sz="1400" i="1" u="sng"/>
                <a:t>I</a:t>
              </a:r>
              <a:r>
                <a:rPr lang="fr-FR" sz="1400" i="1" baseline="-25000"/>
                <a:t>2</a:t>
              </a:r>
              <a:endParaRPr lang="fr-FR" sz="1400"/>
            </a:p>
          </p:txBody>
        </p:sp>
      </p:grpSp>
      <p:sp>
        <p:nvSpPr>
          <p:cNvPr id="209" name="ZoneTexte 238">
            <a:extLst>
              <a:ext uri="{FF2B5EF4-FFF2-40B4-BE49-F238E27FC236}">
                <a16:creationId xmlns:a16="http://schemas.microsoft.com/office/drawing/2014/main" id="{E10159EC-CCCE-4C69-889D-90F26D994B73}"/>
              </a:ext>
            </a:extLst>
          </p:cNvPr>
          <p:cNvSpPr txBox="1">
            <a:spLocks noChangeArrowheads="1"/>
          </p:cNvSpPr>
          <p:nvPr/>
        </p:nvSpPr>
        <p:spPr bwMode="auto">
          <a:xfrm>
            <a:off x="1246025" y="1382043"/>
            <a:ext cx="6051550" cy="1585913"/>
          </a:xfrm>
          <a:prstGeom prst="rect">
            <a:avLst/>
          </a:prstGeom>
          <a:noFill/>
          <a:ln w="9525">
            <a:noFill/>
            <a:miter lim="800000"/>
            <a:headEnd/>
            <a:tailEnd/>
          </a:ln>
        </p:spPr>
        <p:txBody>
          <a:bodyPr>
            <a:spAutoFit/>
          </a:bodyPr>
          <a:lstStyle/>
          <a:p>
            <a:r>
              <a:rPr lang="it-IT" sz="1600" u="sng" dirty="0"/>
              <a:t>U</a:t>
            </a:r>
            <a:r>
              <a:rPr lang="it-IT" sz="1600" baseline="-25000" dirty="0"/>
              <a:t>1</a:t>
            </a:r>
            <a:r>
              <a:rPr lang="it-IT" sz="1600" dirty="0"/>
              <a:t> = ( -1 / m)</a:t>
            </a:r>
            <a:r>
              <a:rPr lang="it-IT" sz="1600" u="sng" dirty="0"/>
              <a:t>E</a:t>
            </a:r>
            <a:r>
              <a:rPr lang="it-IT" sz="1600" baseline="-25000" dirty="0"/>
              <a:t>2</a:t>
            </a:r>
            <a:r>
              <a:rPr lang="it-IT" sz="1600" dirty="0"/>
              <a:t> + r</a:t>
            </a:r>
            <a:r>
              <a:rPr lang="it-IT" sz="1600" baseline="-25000" dirty="0"/>
              <a:t>1</a:t>
            </a:r>
            <a:r>
              <a:rPr lang="it-IT" sz="1600" dirty="0"/>
              <a:t> </a:t>
            </a:r>
            <a:r>
              <a:rPr lang="it-IT" sz="1600" u="sng" dirty="0"/>
              <a:t>I</a:t>
            </a:r>
            <a:r>
              <a:rPr lang="it-IT" sz="1600" baseline="-25000" dirty="0"/>
              <a:t>1</a:t>
            </a:r>
            <a:r>
              <a:rPr lang="it-IT" sz="1600" dirty="0"/>
              <a:t> + j ℓ</a:t>
            </a:r>
            <a:r>
              <a:rPr lang="it-IT" sz="1600" baseline="-25000" dirty="0"/>
              <a:t> 1</a:t>
            </a:r>
            <a:r>
              <a:rPr lang="it-IT" sz="1600" dirty="0"/>
              <a:t> </a:t>
            </a:r>
            <a:r>
              <a:rPr lang="el-GR" sz="1600" dirty="0"/>
              <a:t>ω</a:t>
            </a:r>
            <a:r>
              <a:rPr lang="it-IT" sz="1600" dirty="0"/>
              <a:t> </a:t>
            </a:r>
            <a:r>
              <a:rPr lang="it-IT" sz="1600" u="sng" dirty="0"/>
              <a:t>I</a:t>
            </a:r>
            <a:r>
              <a:rPr lang="it-IT" sz="1600" baseline="-25000" dirty="0"/>
              <a:t>1</a:t>
            </a:r>
            <a:r>
              <a:rPr lang="it-IT" sz="1600" dirty="0"/>
              <a:t> </a:t>
            </a:r>
          </a:p>
          <a:p>
            <a:endParaRPr lang="it-IT" sz="1600" dirty="0"/>
          </a:p>
          <a:p>
            <a:r>
              <a:rPr lang="it-IT" sz="1600" dirty="0"/>
              <a:t>     = (- </a:t>
            </a:r>
            <a:r>
              <a:rPr lang="it-IT" sz="1600" u="sng" dirty="0"/>
              <a:t>U</a:t>
            </a:r>
            <a:r>
              <a:rPr lang="it-IT" sz="1600" baseline="-25000" dirty="0"/>
              <a:t>2</a:t>
            </a:r>
            <a:r>
              <a:rPr lang="it-IT" sz="1600" dirty="0"/>
              <a:t> / m) – (1/m)(r</a:t>
            </a:r>
            <a:r>
              <a:rPr lang="it-IT" sz="1600" baseline="-25000" dirty="0"/>
              <a:t>2</a:t>
            </a:r>
            <a:r>
              <a:rPr lang="it-IT" sz="1600" dirty="0"/>
              <a:t> + j ℓ</a:t>
            </a:r>
            <a:r>
              <a:rPr lang="it-IT" sz="1600" baseline="-25000" dirty="0"/>
              <a:t> 2</a:t>
            </a:r>
            <a:r>
              <a:rPr lang="it-IT" sz="1600" dirty="0"/>
              <a:t> </a:t>
            </a:r>
            <a:r>
              <a:rPr lang="el-GR" sz="1600" dirty="0"/>
              <a:t>ω</a:t>
            </a:r>
            <a:r>
              <a:rPr lang="fr-FR" sz="1600" dirty="0"/>
              <a:t>)</a:t>
            </a:r>
            <a:r>
              <a:rPr lang="it-IT" sz="1600" dirty="0"/>
              <a:t> .( 1 / m)(</a:t>
            </a:r>
            <a:r>
              <a:rPr lang="it-IT" sz="1600" u="sng" dirty="0"/>
              <a:t>I</a:t>
            </a:r>
            <a:r>
              <a:rPr lang="it-IT" sz="1600" baseline="-25000" dirty="0"/>
              <a:t>10</a:t>
            </a:r>
            <a:r>
              <a:rPr lang="it-IT" sz="1600" dirty="0"/>
              <a:t> – </a:t>
            </a:r>
            <a:r>
              <a:rPr lang="it-IT" sz="1600" u="sng" dirty="0"/>
              <a:t>I</a:t>
            </a:r>
            <a:r>
              <a:rPr lang="it-IT" sz="1600" baseline="-25000" dirty="0"/>
              <a:t>1</a:t>
            </a:r>
            <a:r>
              <a:rPr lang="it-IT" sz="1600" dirty="0"/>
              <a:t>) + (r</a:t>
            </a:r>
            <a:r>
              <a:rPr lang="it-IT" sz="1600" baseline="-25000" dirty="0"/>
              <a:t>1</a:t>
            </a:r>
            <a:r>
              <a:rPr lang="it-IT" sz="1600" dirty="0"/>
              <a:t> + jℓ</a:t>
            </a:r>
            <a:r>
              <a:rPr lang="it-IT" sz="1600" baseline="-25000" dirty="0"/>
              <a:t>1</a:t>
            </a:r>
            <a:r>
              <a:rPr lang="it-IT" sz="1600" dirty="0"/>
              <a:t> </a:t>
            </a:r>
            <a:r>
              <a:rPr lang="el-GR" sz="1600" dirty="0"/>
              <a:t>ω </a:t>
            </a:r>
            <a:r>
              <a:rPr lang="it-IT" sz="1600" dirty="0"/>
              <a:t>)</a:t>
            </a:r>
            <a:r>
              <a:rPr lang="it-IT" sz="1600" u="sng" dirty="0"/>
              <a:t>I</a:t>
            </a:r>
            <a:r>
              <a:rPr lang="it-IT" sz="1600" baseline="-25000" dirty="0"/>
              <a:t>1</a:t>
            </a:r>
            <a:endParaRPr lang="fr-FR" sz="1600" dirty="0"/>
          </a:p>
          <a:p>
            <a:endParaRPr lang="it-IT" sz="1600" dirty="0"/>
          </a:p>
          <a:p>
            <a:r>
              <a:rPr lang="it-IT" sz="1600" u="sng" dirty="0"/>
              <a:t>U</a:t>
            </a:r>
            <a:r>
              <a:rPr lang="it-IT" sz="1600" baseline="-25000" dirty="0"/>
              <a:t>1 </a:t>
            </a:r>
            <a:r>
              <a:rPr lang="it-IT" sz="1600" dirty="0"/>
              <a:t>= (- </a:t>
            </a:r>
            <a:r>
              <a:rPr lang="it-IT" sz="1600" u="sng" dirty="0"/>
              <a:t>U</a:t>
            </a:r>
            <a:r>
              <a:rPr lang="it-IT" sz="1600" baseline="-25000" dirty="0"/>
              <a:t>2</a:t>
            </a:r>
            <a:r>
              <a:rPr lang="it-IT" sz="1600" dirty="0"/>
              <a:t> / m) + (1 /m</a:t>
            </a:r>
            <a:r>
              <a:rPr lang="it-IT" sz="1600" baseline="30000" dirty="0"/>
              <a:t>2</a:t>
            </a:r>
            <a:r>
              <a:rPr lang="it-IT" sz="1600" dirty="0"/>
              <a:t>)(r</a:t>
            </a:r>
            <a:r>
              <a:rPr lang="it-IT" sz="1600" baseline="-25000" dirty="0"/>
              <a:t>2</a:t>
            </a:r>
            <a:r>
              <a:rPr lang="it-IT" sz="1600" dirty="0"/>
              <a:t> + j ℓ</a:t>
            </a:r>
            <a:r>
              <a:rPr lang="it-IT" sz="1600" baseline="-25000" dirty="0"/>
              <a:t>2</a:t>
            </a:r>
            <a:r>
              <a:rPr lang="it-IT" sz="1600" dirty="0"/>
              <a:t> </a:t>
            </a:r>
            <a:r>
              <a:rPr lang="el-GR" sz="1600" dirty="0"/>
              <a:t>ω</a:t>
            </a:r>
            <a:r>
              <a:rPr lang="it-IT" sz="1600" dirty="0"/>
              <a:t>)(</a:t>
            </a:r>
            <a:r>
              <a:rPr lang="it-IT" sz="1600" u="sng" dirty="0"/>
              <a:t>I</a:t>
            </a:r>
            <a:r>
              <a:rPr lang="it-IT" sz="1600" baseline="-25000" dirty="0"/>
              <a:t>1</a:t>
            </a:r>
            <a:r>
              <a:rPr lang="it-IT" sz="1600" dirty="0"/>
              <a:t> – </a:t>
            </a:r>
            <a:r>
              <a:rPr lang="it-IT" sz="1600" u="sng" dirty="0"/>
              <a:t>I</a:t>
            </a:r>
            <a:r>
              <a:rPr lang="it-IT" sz="1600" baseline="-25000" dirty="0"/>
              <a:t>10</a:t>
            </a:r>
            <a:r>
              <a:rPr lang="it-IT" sz="1600" dirty="0"/>
              <a:t>) + (r</a:t>
            </a:r>
            <a:r>
              <a:rPr lang="it-IT" sz="1600" baseline="-25000" dirty="0"/>
              <a:t>1</a:t>
            </a:r>
            <a:r>
              <a:rPr lang="it-IT" sz="1600" dirty="0"/>
              <a:t> + j ℓ</a:t>
            </a:r>
            <a:r>
              <a:rPr lang="it-IT" sz="1600" baseline="-25000" dirty="0"/>
              <a:t>1</a:t>
            </a:r>
            <a:r>
              <a:rPr lang="it-IT" sz="1600" dirty="0"/>
              <a:t> </a:t>
            </a:r>
            <a:r>
              <a:rPr lang="el-GR" sz="1600" dirty="0"/>
              <a:t>ω</a:t>
            </a:r>
            <a:r>
              <a:rPr lang="it-IT" sz="1600" dirty="0"/>
              <a:t>) </a:t>
            </a:r>
            <a:r>
              <a:rPr lang="it-IT" sz="1600" u="sng" dirty="0"/>
              <a:t>I</a:t>
            </a:r>
            <a:r>
              <a:rPr lang="it-IT" sz="1600" baseline="-25000" dirty="0"/>
              <a:t>1</a:t>
            </a:r>
            <a:endParaRPr lang="fr-FR" sz="1600" b="1" dirty="0"/>
          </a:p>
          <a:p>
            <a:endParaRPr lang="fr-FR" sz="1600" dirty="0"/>
          </a:p>
        </p:txBody>
      </p:sp>
      <p:sp>
        <p:nvSpPr>
          <p:cNvPr id="210" name="Accolade ouvrante 239">
            <a:extLst>
              <a:ext uri="{FF2B5EF4-FFF2-40B4-BE49-F238E27FC236}">
                <a16:creationId xmlns:a16="http://schemas.microsoft.com/office/drawing/2014/main" id="{2895A15E-AAB1-4381-9B13-995260E9E72B}"/>
              </a:ext>
            </a:extLst>
          </p:cNvPr>
          <p:cNvSpPr/>
          <p:nvPr/>
        </p:nvSpPr>
        <p:spPr>
          <a:xfrm>
            <a:off x="1153950" y="1340768"/>
            <a:ext cx="71438" cy="15001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Rectangle 1">
            <a:extLst>
              <a:ext uri="{FF2B5EF4-FFF2-40B4-BE49-F238E27FC236}">
                <a16:creationId xmlns:a16="http://schemas.microsoft.com/office/drawing/2014/main" id="{475E6CB2-7EE6-47C9-95F5-FCDCB2813341}"/>
              </a:ext>
            </a:extLst>
          </p:cNvPr>
          <p:cNvSpPr/>
          <p:nvPr/>
        </p:nvSpPr>
        <p:spPr>
          <a:xfrm>
            <a:off x="5609691" y="3524309"/>
            <a:ext cx="377026" cy="369332"/>
          </a:xfrm>
          <a:prstGeom prst="rect">
            <a:avLst/>
          </a:prstGeom>
        </p:spPr>
        <p:txBody>
          <a:bodyPr wrap="none">
            <a:spAutoFit/>
          </a:bodyPr>
          <a:lstStyle/>
          <a:p>
            <a:r>
              <a:rPr lang="fr-FR" i="1" dirty="0"/>
              <a:t>m</a:t>
            </a:r>
            <a:endParaRPr lang="en-US"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32</a:t>
            </a:fld>
            <a:endParaRPr lang="fr-FR"/>
          </a:p>
        </p:txBody>
      </p:sp>
      <p:sp>
        <p:nvSpPr>
          <p:cNvPr id="211" name="TextBox 210">
            <a:extLst>
              <a:ext uri="{FF2B5EF4-FFF2-40B4-BE49-F238E27FC236}">
                <a16:creationId xmlns:a16="http://schemas.microsoft.com/office/drawing/2014/main" id="{A34D1BD6-9B3F-401B-9CF0-2B3018F20CF6}"/>
              </a:ext>
            </a:extLst>
          </p:cNvPr>
          <p:cNvSpPr txBox="1"/>
          <p:nvPr/>
        </p:nvSpPr>
        <p:spPr>
          <a:xfrm>
            <a:off x="1836092" y="5929633"/>
            <a:ext cx="5471815" cy="338554"/>
          </a:xfrm>
          <a:prstGeom prst="rect">
            <a:avLst/>
          </a:prstGeom>
          <a:noFill/>
        </p:spPr>
        <p:txBody>
          <a:bodyPr wrap="square" rtlCol="0">
            <a:spAutoFit/>
          </a:bodyPr>
          <a:lstStyle/>
          <a:p>
            <a:pPr algn="ctr"/>
            <a:r>
              <a:rPr lang="en-US" sz="1600" u="sng" dirty="0" err="1"/>
              <a:t>Schéma</a:t>
            </a:r>
            <a:r>
              <a:rPr lang="en-US" sz="1600" u="sng" dirty="0"/>
              <a:t> </a:t>
            </a:r>
            <a:r>
              <a:rPr lang="en-US" sz="1600" u="sng" dirty="0" err="1"/>
              <a:t>équivalent</a:t>
            </a:r>
            <a:r>
              <a:rPr lang="en-US" sz="1600" u="sng" dirty="0"/>
              <a:t> du </a:t>
            </a:r>
            <a:r>
              <a:rPr lang="en-US" sz="1600" u="sng" dirty="0" err="1"/>
              <a:t>transformateur</a:t>
            </a:r>
            <a:r>
              <a:rPr lang="en-US" sz="1600" u="sng" dirty="0"/>
              <a:t> </a:t>
            </a:r>
            <a:r>
              <a:rPr lang="en-US" sz="1600" u="sng" dirty="0" err="1"/>
              <a:t>ramené</a:t>
            </a:r>
            <a:r>
              <a:rPr lang="en-US" sz="1600" u="sng" dirty="0"/>
              <a:t> au </a:t>
            </a:r>
            <a:r>
              <a:rPr lang="en-US" sz="1600" u="sng" dirty="0" err="1"/>
              <a:t>primaire</a:t>
            </a:r>
            <a:endParaRPr lang="fr-FR" sz="1600" u="sng" dirty="0"/>
          </a:p>
        </p:txBody>
      </p:sp>
    </p:spTree>
    <p:extLst>
      <p:ext uri="{BB962C8B-B14F-4D97-AF65-F5344CB8AC3E}">
        <p14:creationId xmlns:p14="http://schemas.microsoft.com/office/powerpoint/2010/main" val="173661948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4596" name="ZoneTexte 230"/>
          <p:cNvSpPr txBox="1">
            <a:spLocks noChangeArrowheads="1"/>
          </p:cNvSpPr>
          <p:nvPr/>
        </p:nvSpPr>
        <p:spPr bwMode="auto">
          <a:xfrm>
            <a:off x="871992" y="1558422"/>
            <a:ext cx="4857750" cy="2620963"/>
          </a:xfrm>
          <a:prstGeom prst="rect">
            <a:avLst/>
          </a:prstGeom>
          <a:noFill/>
          <a:ln w="9525">
            <a:noFill/>
            <a:miter lim="800000"/>
            <a:headEnd/>
            <a:tailEnd/>
          </a:ln>
        </p:spPr>
        <p:txBody>
          <a:bodyPr>
            <a:spAutoFit/>
          </a:bodyPr>
          <a:lstStyle/>
          <a:p>
            <a:pPr algn="just"/>
            <a:r>
              <a:rPr lang="fr-FR" sz="1700" b="1" dirty="0"/>
              <a:t>Schéma équivalent ramené au secondaire:</a:t>
            </a:r>
          </a:p>
          <a:p>
            <a:pPr algn="just"/>
            <a:endParaRPr lang="fr-FR" sz="1700" b="1" dirty="0"/>
          </a:p>
          <a:p>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a:t>
            </a:r>
            <a:r>
              <a:rPr lang="it-IT" sz="1700" u="sng" dirty="0"/>
              <a:t>I</a:t>
            </a:r>
            <a:r>
              <a:rPr lang="it-IT" sz="1700" baseline="-25000" dirty="0"/>
              <a:t>1</a:t>
            </a:r>
            <a:r>
              <a:rPr lang="it-IT" sz="1700" dirty="0"/>
              <a:t> + j ℓ</a:t>
            </a:r>
            <a:r>
              <a:rPr lang="it-IT" sz="1700" baseline="-25000" dirty="0"/>
              <a:t> 1</a:t>
            </a:r>
            <a:r>
              <a:rPr lang="it-IT" sz="1700" dirty="0"/>
              <a:t> </a:t>
            </a:r>
            <a:r>
              <a:rPr lang="el-GR" sz="1700" dirty="0"/>
              <a:t>ω</a:t>
            </a:r>
            <a:r>
              <a:rPr lang="it-IT" sz="1700" dirty="0"/>
              <a:t> </a:t>
            </a:r>
            <a:r>
              <a:rPr lang="it-IT" sz="1700" u="sng" dirty="0"/>
              <a:t>I</a:t>
            </a:r>
            <a:r>
              <a:rPr lang="it-IT" sz="1700" baseline="-25000" dirty="0"/>
              <a:t>1</a:t>
            </a:r>
            <a:endParaRPr lang="fr-FR" sz="1700" dirty="0"/>
          </a:p>
          <a:p>
            <a:endParaRPr lang="it-IT" sz="1700" dirty="0"/>
          </a:p>
          <a:p>
            <a:r>
              <a:rPr lang="it-IT" sz="1700" dirty="0"/>
              <a:t>    </a:t>
            </a:r>
            <a:r>
              <a:rPr lang="it-IT" sz="1700" u="sng" dirty="0"/>
              <a:t>U</a:t>
            </a:r>
            <a:r>
              <a:rPr lang="it-IT" sz="1700" baseline="-25000" dirty="0"/>
              <a:t>2</a:t>
            </a:r>
            <a:r>
              <a:rPr lang="it-IT" sz="1700" dirty="0"/>
              <a:t> = </a:t>
            </a:r>
            <a:r>
              <a:rPr lang="it-IT" sz="1700" u="sng" dirty="0"/>
              <a:t>E</a:t>
            </a:r>
            <a:r>
              <a:rPr lang="it-IT" sz="1700" baseline="-25000" dirty="0"/>
              <a:t>2</a:t>
            </a:r>
            <a:r>
              <a:rPr lang="it-IT" sz="1700" dirty="0"/>
              <a:t> - r</a:t>
            </a:r>
            <a:r>
              <a:rPr lang="it-IT" sz="1700" baseline="-25000" dirty="0"/>
              <a:t>2</a:t>
            </a:r>
            <a:r>
              <a:rPr lang="it-IT" sz="1700" dirty="0"/>
              <a:t> </a:t>
            </a:r>
            <a:r>
              <a:rPr lang="it-IT" sz="1700" u="sng" dirty="0"/>
              <a:t>I</a:t>
            </a:r>
            <a:r>
              <a:rPr lang="it-IT" sz="1700" baseline="-25000" dirty="0"/>
              <a:t>2</a:t>
            </a:r>
            <a:r>
              <a:rPr lang="it-IT" sz="1700" dirty="0"/>
              <a:t> - j ℓ</a:t>
            </a:r>
            <a:r>
              <a:rPr lang="it-IT" sz="1700" baseline="-25000" dirty="0"/>
              <a:t>2</a:t>
            </a:r>
            <a:r>
              <a:rPr lang="it-IT" sz="1700" dirty="0"/>
              <a:t> </a:t>
            </a:r>
            <a:r>
              <a:rPr lang="el-GR" sz="1700" dirty="0"/>
              <a:t>ω </a:t>
            </a:r>
            <a:r>
              <a:rPr lang="it-IT" sz="1700" u="sng" dirty="0"/>
              <a:t>I</a:t>
            </a:r>
            <a:r>
              <a:rPr lang="it-IT" sz="1700" baseline="-25000" dirty="0"/>
              <a:t>2</a:t>
            </a:r>
          </a:p>
          <a:p>
            <a:endParaRPr lang="fr-FR" sz="1700" dirty="0"/>
          </a:p>
          <a:p>
            <a:r>
              <a:rPr lang="it-IT" sz="1700" dirty="0"/>
              <a:t>     </a:t>
            </a:r>
            <a:r>
              <a:rPr lang="it-IT" sz="1700" u="sng" dirty="0"/>
              <a:t>E</a:t>
            </a:r>
            <a:r>
              <a:rPr lang="it-IT" sz="1700" baseline="-25000" dirty="0"/>
              <a:t>2</a:t>
            </a:r>
            <a:r>
              <a:rPr lang="it-IT" sz="1700" dirty="0"/>
              <a:t> = - m </a:t>
            </a:r>
            <a:r>
              <a:rPr lang="it-IT" sz="1700" u="sng" dirty="0"/>
              <a:t>E</a:t>
            </a:r>
            <a:r>
              <a:rPr lang="it-IT" sz="1700" baseline="-25000" dirty="0"/>
              <a:t>1</a:t>
            </a:r>
          </a:p>
          <a:p>
            <a:endParaRPr lang="it-IT" sz="1700" baseline="-25000" dirty="0"/>
          </a:p>
          <a:p>
            <a:r>
              <a:rPr lang="it-IT" sz="1700" dirty="0"/>
              <a:t>     </a:t>
            </a:r>
            <a:r>
              <a:rPr lang="it-IT" sz="1700" u="sng" dirty="0"/>
              <a:t>I</a:t>
            </a:r>
            <a:r>
              <a:rPr lang="it-IT" sz="1700" baseline="-25000" dirty="0"/>
              <a:t>1</a:t>
            </a:r>
            <a:r>
              <a:rPr lang="it-IT" sz="1700" dirty="0"/>
              <a:t> + m </a:t>
            </a:r>
            <a:r>
              <a:rPr lang="it-IT" sz="1700" u="sng" dirty="0"/>
              <a:t>I</a:t>
            </a:r>
            <a:r>
              <a:rPr lang="it-IT" sz="1700" baseline="-25000" dirty="0"/>
              <a:t>2</a:t>
            </a:r>
            <a:r>
              <a:rPr lang="it-IT" sz="1700" dirty="0"/>
              <a:t> = </a:t>
            </a:r>
            <a:r>
              <a:rPr lang="it-IT" sz="1700" u="sng" dirty="0"/>
              <a:t>I</a:t>
            </a:r>
            <a:r>
              <a:rPr lang="it-IT" sz="1700" baseline="-25000" dirty="0"/>
              <a:t>10</a:t>
            </a:r>
          </a:p>
          <a:p>
            <a:endParaRPr lang="fr-FR" sz="1700" dirty="0"/>
          </a:p>
        </p:txBody>
      </p:sp>
      <p:sp>
        <p:nvSpPr>
          <p:cNvPr id="238" name="Accolade ouvrante 237"/>
          <p:cNvSpPr/>
          <p:nvPr/>
        </p:nvSpPr>
        <p:spPr>
          <a:xfrm>
            <a:off x="1000125" y="2191544"/>
            <a:ext cx="142875" cy="1643063"/>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grpSp>
        <p:nvGrpSpPr>
          <p:cNvPr id="24600" name="Groupe 142"/>
          <p:cNvGrpSpPr>
            <a:grpSpLocks/>
          </p:cNvGrpSpPr>
          <p:nvPr/>
        </p:nvGrpSpPr>
        <p:grpSpPr bwMode="auto">
          <a:xfrm>
            <a:off x="1853387" y="4595564"/>
            <a:ext cx="5437226" cy="1589088"/>
            <a:chOff x="1143000" y="4124325"/>
            <a:chExt cx="5437226" cy="1589088"/>
          </a:xfrm>
        </p:grpSpPr>
        <p:grpSp>
          <p:nvGrpSpPr>
            <p:cNvPr id="24601" name="Groupe 139"/>
            <p:cNvGrpSpPr>
              <a:grpSpLocks/>
            </p:cNvGrpSpPr>
            <p:nvPr/>
          </p:nvGrpSpPr>
          <p:grpSpPr bwMode="auto">
            <a:xfrm>
              <a:off x="1143000" y="4124325"/>
              <a:ext cx="5437226" cy="1589088"/>
              <a:chOff x="1143000" y="4124325"/>
              <a:chExt cx="5437226" cy="1589088"/>
            </a:xfrm>
          </p:grpSpPr>
          <p:grpSp>
            <p:nvGrpSpPr>
              <p:cNvPr id="24604" name="Group 2"/>
              <p:cNvGrpSpPr>
                <a:grpSpLocks/>
              </p:cNvGrpSpPr>
              <p:nvPr/>
            </p:nvGrpSpPr>
            <p:grpSpPr bwMode="auto">
              <a:xfrm>
                <a:off x="1854200" y="4675188"/>
                <a:ext cx="228600" cy="1017587"/>
                <a:chOff x="2168" y="13849"/>
                <a:chExt cx="599" cy="1648"/>
              </a:xfrm>
            </p:grpSpPr>
            <p:grpSp>
              <p:nvGrpSpPr>
                <p:cNvPr id="24697" name="Group 3"/>
                <p:cNvGrpSpPr>
                  <a:grpSpLocks/>
                </p:cNvGrpSpPr>
                <p:nvPr/>
              </p:nvGrpSpPr>
              <p:grpSpPr bwMode="auto">
                <a:xfrm rot="-5217827">
                  <a:off x="2435" y="14987"/>
                  <a:ext cx="193" cy="470"/>
                  <a:chOff x="4297" y="9376"/>
                  <a:chExt cx="1220" cy="2462"/>
                </a:xfrm>
              </p:grpSpPr>
              <p:sp>
                <p:nvSpPr>
                  <p:cNvPr id="24718" name="Arc 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9" name="Arc 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8" name="Group 6"/>
                <p:cNvGrpSpPr>
                  <a:grpSpLocks/>
                </p:cNvGrpSpPr>
                <p:nvPr/>
              </p:nvGrpSpPr>
              <p:grpSpPr bwMode="auto">
                <a:xfrm rot="-5217827">
                  <a:off x="2429" y="14793"/>
                  <a:ext cx="193" cy="471"/>
                  <a:chOff x="4297" y="9376"/>
                  <a:chExt cx="1220" cy="2462"/>
                </a:xfrm>
              </p:grpSpPr>
              <p:sp>
                <p:nvSpPr>
                  <p:cNvPr id="24716" name="Arc 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7" name="Arc 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9" name="Group 9"/>
                <p:cNvGrpSpPr>
                  <a:grpSpLocks/>
                </p:cNvGrpSpPr>
                <p:nvPr/>
              </p:nvGrpSpPr>
              <p:grpSpPr bwMode="auto">
                <a:xfrm rot="-5217827">
                  <a:off x="2407" y="14621"/>
                  <a:ext cx="193" cy="469"/>
                  <a:chOff x="4297" y="9376"/>
                  <a:chExt cx="1220" cy="2462"/>
                </a:xfrm>
              </p:grpSpPr>
              <p:sp>
                <p:nvSpPr>
                  <p:cNvPr id="24714" name="Arc 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5" name="Arc 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0" name="Group 12"/>
                <p:cNvGrpSpPr>
                  <a:grpSpLocks/>
                </p:cNvGrpSpPr>
                <p:nvPr/>
              </p:nvGrpSpPr>
              <p:grpSpPr bwMode="auto">
                <a:xfrm rot="-5217827">
                  <a:off x="2384" y="14440"/>
                  <a:ext cx="193" cy="470"/>
                  <a:chOff x="4297" y="9376"/>
                  <a:chExt cx="1220" cy="2462"/>
                </a:xfrm>
              </p:grpSpPr>
              <p:sp>
                <p:nvSpPr>
                  <p:cNvPr id="24712" name="Arc 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3" name="Arc 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1" name="Group 15"/>
                <p:cNvGrpSpPr>
                  <a:grpSpLocks/>
                </p:cNvGrpSpPr>
                <p:nvPr/>
              </p:nvGrpSpPr>
              <p:grpSpPr bwMode="auto">
                <a:xfrm rot="-5217827">
                  <a:off x="2365" y="14260"/>
                  <a:ext cx="193" cy="470"/>
                  <a:chOff x="4297" y="9376"/>
                  <a:chExt cx="1220" cy="2462"/>
                </a:xfrm>
              </p:grpSpPr>
              <p:sp>
                <p:nvSpPr>
                  <p:cNvPr id="24710" name="Arc 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1" name="Arc 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2" name="Group 18"/>
                <p:cNvGrpSpPr>
                  <a:grpSpLocks/>
                </p:cNvGrpSpPr>
                <p:nvPr/>
              </p:nvGrpSpPr>
              <p:grpSpPr bwMode="auto">
                <a:xfrm rot="-5217827">
                  <a:off x="2343" y="14087"/>
                  <a:ext cx="193" cy="470"/>
                  <a:chOff x="4297" y="9376"/>
                  <a:chExt cx="1220" cy="2462"/>
                </a:xfrm>
              </p:grpSpPr>
              <p:sp>
                <p:nvSpPr>
                  <p:cNvPr id="24708" name="Arc 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9" name="Arc 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3" name="Freeform 21"/>
                <p:cNvSpPr>
                  <a:spLocks/>
                </p:cNvSpPr>
                <p:nvPr/>
              </p:nvSpPr>
              <p:spPr bwMode="auto">
                <a:xfrm rot="-10684330">
                  <a:off x="2293" y="15310"/>
                  <a:ext cx="324" cy="187"/>
                </a:xfrm>
                <a:custGeom>
                  <a:avLst/>
                  <a:gdLst>
                    <a:gd name="T0" fmla="*/ 0 w 309"/>
                    <a:gd name="T1" fmla="*/ 11 h 267"/>
                    <a:gd name="T2" fmla="*/ 363 w 309"/>
                    <a:gd name="T3" fmla="*/ 30 h 267"/>
                    <a:gd name="T4" fmla="*/ 363 w 309"/>
                    <a:gd name="T5" fmla="*/ 64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nvGrpSpPr>
                <p:cNvPr id="24704" name="Group 22"/>
                <p:cNvGrpSpPr>
                  <a:grpSpLocks/>
                </p:cNvGrpSpPr>
                <p:nvPr/>
              </p:nvGrpSpPr>
              <p:grpSpPr bwMode="auto">
                <a:xfrm rot="-5362751">
                  <a:off x="2347" y="13914"/>
                  <a:ext cx="193" cy="470"/>
                  <a:chOff x="4297" y="9376"/>
                  <a:chExt cx="1220" cy="2462"/>
                </a:xfrm>
              </p:grpSpPr>
              <p:sp>
                <p:nvSpPr>
                  <p:cNvPr id="24706" name="Arc 2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7" name="Arc 2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5" name="Freeform 25"/>
                <p:cNvSpPr>
                  <a:spLocks/>
                </p:cNvSpPr>
                <p:nvPr/>
              </p:nvSpPr>
              <p:spPr bwMode="auto">
                <a:xfrm rot="-10684330">
                  <a:off x="2168" y="13849"/>
                  <a:ext cx="171" cy="210"/>
                </a:xfrm>
                <a:custGeom>
                  <a:avLst/>
                  <a:gdLst>
                    <a:gd name="T0" fmla="*/ 145 w 163"/>
                    <a:gd name="T1" fmla="*/ 0 h 300"/>
                    <a:gd name="T2" fmla="*/ 145 w 163"/>
                    <a:gd name="T3" fmla="*/ 53 h 300"/>
                    <a:gd name="T4" fmla="*/ 72 w 163"/>
                    <a:gd name="T5" fmla="*/ 67 h 300"/>
                    <a:gd name="T6" fmla="*/ 0 w 163"/>
                    <a:gd name="T7" fmla="*/ 72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4605" name="Group 26"/>
              <p:cNvGrpSpPr>
                <a:grpSpLocks/>
              </p:cNvGrpSpPr>
              <p:nvPr/>
            </p:nvGrpSpPr>
            <p:grpSpPr bwMode="auto">
              <a:xfrm>
                <a:off x="3127375" y="4645025"/>
                <a:ext cx="687388" cy="185738"/>
                <a:chOff x="9037" y="8192"/>
                <a:chExt cx="1081" cy="292"/>
              </a:xfrm>
            </p:grpSpPr>
            <p:grpSp>
              <p:nvGrpSpPr>
                <p:cNvPr id="24683" name="Group 27"/>
                <p:cNvGrpSpPr>
                  <a:grpSpLocks/>
                </p:cNvGrpSpPr>
                <p:nvPr/>
              </p:nvGrpSpPr>
              <p:grpSpPr bwMode="auto">
                <a:xfrm rot="-40404">
                  <a:off x="9188" y="8235"/>
                  <a:ext cx="204" cy="249"/>
                  <a:chOff x="4297" y="9376"/>
                  <a:chExt cx="1220" cy="2462"/>
                </a:xfrm>
              </p:grpSpPr>
              <p:sp>
                <p:nvSpPr>
                  <p:cNvPr id="24695" name="Arc 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6" name="Arc 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4" name="Group 30"/>
                <p:cNvGrpSpPr>
                  <a:grpSpLocks/>
                </p:cNvGrpSpPr>
                <p:nvPr/>
              </p:nvGrpSpPr>
              <p:grpSpPr bwMode="auto">
                <a:xfrm rot="-40404">
                  <a:off x="9384" y="8225"/>
                  <a:ext cx="205" cy="249"/>
                  <a:chOff x="4297" y="9376"/>
                  <a:chExt cx="1220" cy="2462"/>
                </a:xfrm>
              </p:grpSpPr>
              <p:sp>
                <p:nvSpPr>
                  <p:cNvPr id="24693" name="Arc 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4" name="Arc 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5" name="Group 33"/>
                <p:cNvGrpSpPr>
                  <a:grpSpLocks/>
                </p:cNvGrpSpPr>
                <p:nvPr/>
              </p:nvGrpSpPr>
              <p:grpSpPr bwMode="auto">
                <a:xfrm rot="-40404">
                  <a:off x="9572" y="8209"/>
                  <a:ext cx="205" cy="249"/>
                  <a:chOff x="4297" y="9376"/>
                  <a:chExt cx="1220" cy="2462"/>
                </a:xfrm>
              </p:grpSpPr>
              <p:sp>
                <p:nvSpPr>
                  <p:cNvPr id="24691" name="Arc 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2" name="Arc 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6" name="Group 36"/>
                <p:cNvGrpSpPr>
                  <a:grpSpLocks/>
                </p:cNvGrpSpPr>
                <p:nvPr/>
              </p:nvGrpSpPr>
              <p:grpSpPr bwMode="auto">
                <a:xfrm rot="-40404">
                  <a:off x="9754" y="8192"/>
                  <a:ext cx="204" cy="249"/>
                  <a:chOff x="4297" y="9376"/>
                  <a:chExt cx="1220" cy="2462"/>
                </a:xfrm>
              </p:grpSpPr>
              <p:sp>
                <p:nvSpPr>
                  <p:cNvPr id="24689" name="Arc 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0" name="Arc 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87" name="Line 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88" name="Line 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6" name="Group 41"/>
              <p:cNvGrpSpPr>
                <a:grpSpLocks/>
              </p:cNvGrpSpPr>
              <p:nvPr/>
            </p:nvGrpSpPr>
            <p:grpSpPr bwMode="auto">
              <a:xfrm>
                <a:off x="2439988" y="4670425"/>
                <a:ext cx="700087" cy="114300"/>
                <a:chOff x="1796" y="5577"/>
                <a:chExt cx="1102" cy="180"/>
              </a:xfrm>
            </p:grpSpPr>
            <p:grpSp>
              <p:nvGrpSpPr>
                <p:cNvPr id="24664" name="Group 42"/>
                <p:cNvGrpSpPr>
                  <a:grpSpLocks/>
                </p:cNvGrpSpPr>
                <p:nvPr/>
              </p:nvGrpSpPr>
              <p:grpSpPr bwMode="auto">
                <a:xfrm>
                  <a:off x="1796" y="5577"/>
                  <a:ext cx="722" cy="180"/>
                  <a:chOff x="1876" y="5577"/>
                  <a:chExt cx="722" cy="180"/>
                </a:xfrm>
              </p:grpSpPr>
              <p:grpSp>
                <p:nvGrpSpPr>
                  <p:cNvPr id="24666" name="Group 43"/>
                  <p:cNvGrpSpPr>
                    <a:grpSpLocks/>
                  </p:cNvGrpSpPr>
                  <p:nvPr/>
                </p:nvGrpSpPr>
                <p:grpSpPr bwMode="auto">
                  <a:xfrm rot="10739694">
                    <a:off x="2058" y="5577"/>
                    <a:ext cx="540" cy="180"/>
                    <a:chOff x="8257" y="9157"/>
                    <a:chExt cx="1800" cy="180"/>
                  </a:xfrm>
                </p:grpSpPr>
                <p:grpSp>
                  <p:nvGrpSpPr>
                    <p:cNvPr id="24668" name="Group 44"/>
                    <p:cNvGrpSpPr>
                      <a:grpSpLocks/>
                    </p:cNvGrpSpPr>
                    <p:nvPr/>
                  </p:nvGrpSpPr>
                  <p:grpSpPr bwMode="auto">
                    <a:xfrm>
                      <a:off x="8617" y="9157"/>
                      <a:ext cx="360" cy="180"/>
                      <a:chOff x="8617" y="9157"/>
                      <a:chExt cx="360" cy="180"/>
                    </a:xfrm>
                  </p:grpSpPr>
                  <p:sp>
                    <p:nvSpPr>
                      <p:cNvPr id="24681" name="Line 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2" name="Line 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69" name="Group 47"/>
                    <p:cNvGrpSpPr>
                      <a:grpSpLocks/>
                    </p:cNvGrpSpPr>
                    <p:nvPr/>
                  </p:nvGrpSpPr>
                  <p:grpSpPr bwMode="auto">
                    <a:xfrm>
                      <a:off x="8977" y="9157"/>
                      <a:ext cx="360" cy="180"/>
                      <a:chOff x="8617" y="9157"/>
                      <a:chExt cx="360" cy="180"/>
                    </a:xfrm>
                  </p:grpSpPr>
                  <p:sp>
                    <p:nvSpPr>
                      <p:cNvPr id="24679" name="Line 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0" name="Line 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0" name="Group 50"/>
                    <p:cNvGrpSpPr>
                      <a:grpSpLocks/>
                    </p:cNvGrpSpPr>
                    <p:nvPr/>
                  </p:nvGrpSpPr>
                  <p:grpSpPr bwMode="auto">
                    <a:xfrm>
                      <a:off x="9337" y="9157"/>
                      <a:ext cx="360" cy="180"/>
                      <a:chOff x="8617" y="9157"/>
                      <a:chExt cx="360" cy="180"/>
                    </a:xfrm>
                  </p:grpSpPr>
                  <p:sp>
                    <p:nvSpPr>
                      <p:cNvPr id="24677" name="Line 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8" name="Line 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1" name="Group 53"/>
                    <p:cNvGrpSpPr>
                      <a:grpSpLocks/>
                    </p:cNvGrpSpPr>
                    <p:nvPr/>
                  </p:nvGrpSpPr>
                  <p:grpSpPr bwMode="auto">
                    <a:xfrm>
                      <a:off x="9697" y="9157"/>
                      <a:ext cx="360" cy="180"/>
                      <a:chOff x="8617" y="9157"/>
                      <a:chExt cx="360" cy="180"/>
                    </a:xfrm>
                  </p:grpSpPr>
                  <p:sp>
                    <p:nvSpPr>
                      <p:cNvPr id="24675" name="Line 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6" name="Line 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2" name="Group 56"/>
                    <p:cNvGrpSpPr>
                      <a:grpSpLocks/>
                    </p:cNvGrpSpPr>
                    <p:nvPr/>
                  </p:nvGrpSpPr>
                  <p:grpSpPr bwMode="auto">
                    <a:xfrm>
                      <a:off x="8257" y="9157"/>
                      <a:ext cx="360" cy="180"/>
                      <a:chOff x="8617" y="9157"/>
                      <a:chExt cx="360" cy="180"/>
                    </a:xfrm>
                  </p:grpSpPr>
                  <p:sp>
                    <p:nvSpPr>
                      <p:cNvPr id="24673" name="Line 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4" name="Line 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67" name="Line 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65" name="Line 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07" name="Line 61"/>
              <p:cNvSpPr>
                <a:spLocks noChangeShapeType="1"/>
              </p:cNvSpPr>
              <p:nvPr/>
            </p:nvSpPr>
            <p:spPr bwMode="auto">
              <a:xfrm>
                <a:off x="3816350" y="4654550"/>
                <a:ext cx="685800" cy="0"/>
              </a:xfrm>
              <a:prstGeom prst="line">
                <a:avLst/>
              </a:prstGeom>
              <a:noFill/>
              <a:ln w="9525">
                <a:solidFill>
                  <a:srgbClr val="000000"/>
                </a:solidFill>
                <a:round/>
                <a:headEnd/>
                <a:tailEnd/>
              </a:ln>
            </p:spPr>
            <p:txBody>
              <a:bodyPr/>
              <a:lstStyle/>
              <a:p>
                <a:endParaRPr lang="fr-FR"/>
              </a:p>
            </p:txBody>
          </p:sp>
          <p:grpSp>
            <p:nvGrpSpPr>
              <p:cNvPr id="24608" name="Group 62"/>
              <p:cNvGrpSpPr>
                <a:grpSpLocks/>
              </p:cNvGrpSpPr>
              <p:nvPr/>
            </p:nvGrpSpPr>
            <p:grpSpPr bwMode="auto">
              <a:xfrm>
                <a:off x="5210175" y="4611688"/>
                <a:ext cx="685800" cy="185737"/>
                <a:chOff x="9037" y="8192"/>
                <a:chExt cx="1081" cy="292"/>
              </a:xfrm>
            </p:grpSpPr>
            <p:grpSp>
              <p:nvGrpSpPr>
                <p:cNvPr id="24650" name="Group 63"/>
                <p:cNvGrpSpPr>
                  <a:grpSpLocks/>
                </p:cNvGrpSpPr>
                <p:nvPr/>
              </p:nvGrpSpPr>
              <p:grpSpPr bwMode="auto">
                <a:xfrm rot="-40404">
                  <a:off x="9188" y="8235"/>
                  <a:ext cx="204" cy="249"/>
                  <a:chOff x="4297" y="9376"/>
                  <a:chExt cx="1220" cy="2462"/>
                </a:xfrm>
              </p:grpSpPr>
              <p:sp>
                <p:nvSpPr>
                  <p:cNvPr id="24662" name="Arc 6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3" name="Arc 6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1" name="Group 66"/>
                <p:cNvGrpSpPr>
                  <a:grpSpLocks/>
                </p:cNvGrpSpPr>
                <p:nvPr/>
              </p:nvGrpSpPr>
              <p:grpSpPr bwMode="auto">
                <a:xfrm rot="-40404">
                  <a:off x="9384" y="8225"/>
                  <a:ext cx="205" cy="249"/>
                  <a:chOff x="4297" y="9376"/>
                  <a:chExt cx="1220" cy="2462"/>
                </a:xfrm>
              </p:grpSpPr>
              <p:sp>
                <p:nvSpPr>
                  <p:cNvPr id="24660" name="Arc 6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1" name="Arc 6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2" name="Group 69"/>
                <p:cNvGrpSpPr>
                  <a:grpSpLocks/>
                </p:cNvGrpSpPr>
                <p:nvPr/>
              </p:nvGrpSpPr>
              <p:grpSpPr bwMode="auto">
                <a:xfrm rot="-40404">
                  <a:off x="9572" y="8209"/>
                  <a:ext cx="205" cy="249"/>
                  <a:chOff x="4297" y="9376"/>
                  <a:chExt cx="1220" cy="2462"/>
                </a:xfrm>
              </p:grpSpPr>
              <p:sp>
                <p:nvSpPr>
                  <p:cNvPr id="24658" name="Arc 7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9" name="Arc 7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3" name="Group 72"/>
                <p:cNvGrpSpPr>
                  <a:grpSpLocks/>
                </p:cNvGrpSpPr>
                <p:nvPr/>
              </p:nvGrpSpPr>
              <p:grpSpPr bwMode="auto">
                <a:xfrm rot="-40404">
                  <a:off x="9754" y="8192"/>
                  <a:ext cx="204" cy="249"/>
                  <a:chOff x="4297" y="9376"/>
                  <a:chExt cx="1220" cy="2462"/>
                </a:xfrm>
              </p:grpSpPr>
              <p:sp>
                <p:nvSpPr>
                  <p:cNvPr id="24656" name="Arc 7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7" name="Arc 7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54" name="Line 75"/>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55" name="Line 76"/>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9" name="Group 77"/>
              <p:cNvGrpSpPr>
                <a:grpSpLocks/>
              </p:cNvGrpSpPr>
              <p:nvPr/>
            </p:nvGrpSpPr>
            <p:grpSpPr bwMode="auto">
              <a:xfrm>
                <a:off x="4513263" y="4646613"/>
                <a:ext cx="700087" cy="114300"/>
                <a:chOff x="1796" y="5577"/>
                <a:chExt cx="1102" cy="180"/>
              </a:xfrm>
            </p:grpSpPr>
            <p:grpSp>
              <p:nvGrpSpPr>
                <p:cNvPr id="24631" name="Group 78"/>
                <p:cNvGrpSpPr>
                  <a:grpSpLocks/>
                </p:cNvGrpSpPr>
                <p:nvPr/>
              </p:nvGrpSpPr>
              <p:grpSpPr bwMode="auto">
                <a:xfrm>
                  <a:off x="1796" y="5577"/>
                  <a:ext cx="722" cy="180"/>
                  <a:chOff x="1876" y="5577"/>
                  <a:chExt cx="722" cy="180"/>
                </a:xfrm>
              </p:grpSpPr>
              <p:grpSp>
                <p:nvGrpSpPr>
                  <p:cNvPr id="24633" name="Group 79"/>
                  <p:cNvGrpSpPr>
                    <a:grpSpLocks/>
                  </p:cNvGrpSpPr>
                  <p:nvPr/>
                </p:nvGrpSpPr>
                <p:grpSpPr bwMode="auto">
                  <a:xfrm rot="10739694">
                    <a:off x="2058" y="5577"/>
                    <a:ext cx="540" cy="180"/>
                    <a:chOff x="8257" y="9157"/>
                    <a:chExt cx="1800" cy="180"/>
                  </a:xfrm>
                </p:grpSpPr>
                <p:grpSp>
                  <p:nvGrpSpPr>
                    <p:cNvPr id="24635" name="Group 80"/>
                    <p:cNvGrpSpPr>
                      <a:grpSpLocks/>
                    </p:cNvGrpSpPr>
                    <p:nvPr/>
                  </p:nvGrpSpPr>
                  <p:grpSpPr bwMode="auto">
                    <a:xfrm>
                      <a:off x="8617" y="9157"/>
                      <a:ext cx="360" cy="180"/>
                      <a:chOff x="8617" y="9157"/>
                      <a:chExt cx="360" cy="180"/>
                    </a:xfrm>
                  </p:grpSpPr>
                  <p:sp>
                    <p:nvSpPr>
                      <p:cNvPr id="24648" name="Line 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9" name="Line 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6" name="Group 83"/>
                    <p:cNvGrpSpPr>
                      <a:grpSpLocks/>
                    </p:cNvGrpSpPr>
                    <p:nvPr/>
                  </p:nvGrpSpPr>
                  <p:grpSpPr bwMode="auto">
                    <a:xfrm>
                      <a:off x="8977" y="9157"/>
                      <a:ext cx="360" cy="180"/>
                      <a:chOff x="8617" y="9157"/>
                      <a:chExt cx="360" cy="180"/>
                    </a:xfrm>
                  </p:grpSpPr>
                  <p:sp>
                    <p:nvSpPr>
                      <p:cNvPr id="24646" name="Line 8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7" name="Line 8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7" name="Group 86"/>
                    <p:cNvGrpSpPr>
                      <a:grpSpLocks/>
                    </p:cNvGrpSpPr>
                    <p:nvPr/>
                  </p:nvGrpSpPr>
                  <p:grpSpPr bwMode="auto">
                    <a:xfrm>
                      <a:off x="9337" y="9157"/>
                      <a:ext cx="360" cy="180"/>
                      <a:chOff x="8617" y="9157"/>
                      <a:chExt cx="360" cy="180"/>
                    </a:xfrm>
                  </p:grpSpPr>
                  <p:sp>
                    <p:nvSpPr>
                      <p:cNvPr id="24644" name="Line 8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5" name="Line 8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8" name="Group 89"/>
                    <p:cNvGrpSpPr>
                      <a:grpSpLocks/>
                    </p:cNvGrpSpPr>
                    <p:nvPr/>
                  </p:nvGrpSpPr>
                  <p:grpSpPr bwMode="auto">
                    <a:xfrm>
                      <a:off x="9697" y="9157"/>
                      <a:ext cx="360" cy="180"/>
                      <a:chOff x="8617" y="9157"/>
                      <a:chExt cx="360" cy="180"/>
                    </a:xfrm>
                  </p:grpSpPr>
                  <p:sp>
                    <p:nvSpPr>
                      <p:cNvPr id="24642" name="Line 9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3" name="Line 9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9" name="Group 92"/>
                    <p:cNvGrpSpPr>
                      <a:grpSpLocks/>
                    </p:cNvGrpSpPr>
                    <p:nvPr/>
                  </p:nvGrpSpPr>
                  <p:grpSpPr bwMode="auto">
                    <a:xfrm>
                      <a:off x="8257" y="9157"/>
                      <a:ext cx="360" cy="180"/>
                      <a:chOff x="8617" y="9157"/>
                      <a:chExt cx="360" cy="180"/>
                    </a:xfrm>
                  </p:grpSpPr>
                  <p:sp>
                    <p:nvSpPr>
                      <p:cNvPr id="24640" name="Line 9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1" name="Line 9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34" name="Line 95"/>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32" name="Line 96"/>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10" name="Line 97"/>
              <p:cNvSpPr>
                <a:spLocks noChangeShapeType="1"/>
              </p:cNvSpPr>
              <p:nvPr/>
            </p:nvSpPr>
            <p:spPr bwMode="auto">
              <a:xfrm>
                <a:off x="5857875" y="4629150"/>
                <a:ext cx="114300" cy="0"/>
              </a:xfrm>
              <a:prstGeom prst="line">
                <a:avLst/>
              </a:prstGeom>
              <a:noFill/>
              <a:ln w="9525">
                <a:solidFill>
                  <a:srgbClr val="000000"/>
                </a:solidFill>
                <a:round/>
                <a:headEnd/>
                <a:tailEnd type="stealth" w="med" len="med"/>
              </a:ln>
            </p:spPr>
            <p:txBody>
              <a:bodyPr/>
              <a:lstStyle/>
              <a:p>
                <a:endParaRPr lang="fr-FR"/>
              </a:p>
            </p:txBody>
          </p:sp>
          <p:sp>
            <p:nvSpPr>
              <p:cNvPr id="24611" name="Line 98"/>
              <p:cNvSpPr>
                <a:spLocks noChangeShapeType="1"/>
              </p:cNvSpPr>
              <p:nvPr/>
            </p:nvSpPr>
            <p:spPr bwMode="auto">
              <a:xfrm>
                <a:off x="4168775" y="4660900"/>
                <a:ext cx="0" cy="342900"/>
              </a:xfrm>
              <a:prstGeom prst="line">
                <a:avLst/>
              </a:prstGeom>
              <a:noFill/>
              <a:ln w="9525">
                <a:solidFill>
                  <a:srgbClr val="000000"/>
                </a:solidFill>
                <a:round/>
                <a:headEnd/>
                <a:tailEnd/>
              </a:ln>
            </p:spPr>
            <p:txBody>
              <a:bodyPr/>
              <a:lstStyle/>
              <a:p>
                <a:endParaRPr lang="fr-FR"/>
              </a:p>
            </p:txBody>
          </p:sp>
          <p:sp>
            <p:nvSpPr>
              <p:cNvPr id="24612" name="Line 99"/>
              <p:cNvSpPr>
                <a:spLocks noChangeShapeType="1"/>
              </p:cNvSpPr>
              <p:nvPr/>
            </p:nvSpPr>
            <p:spPr bwMode="auto">
              <a:xfrm>
                <a:off x="4168775" y="4797425"/>
                <a:ext cx="0" cy="114300"/>
              </a:xfrm>
              <a:prstGeom prst="line">
                <a:avLst/>
              </a:prstGeom>
              <a:noFill/>
              <a:ln w="9525">
                <a:solidFill>
                  <a:srgbClr val="000000"/>
                </a:solidFill>
                <a:round/>
                <a:headEnd/>
                <a:tailEnd type="stealth" w="med" len="med"/>
              </a:ln>
            </p:spPr>
            <p:txBody>
              <a:bodyPr/>
              <a:lstStyle/>
              <a:p>
                <a:endParaRPr lang="fr-FR"/>
              </a:p>
            </p:txBody>
          </p:sp>
          <p:sp>
            <p:nvSpPr>
              <p:cNvPr id="24613" name="Line 100"/>
              <p:cNvSpPr>
                <a:spLocks noChangeShapeType="1"/>
              </p:cNvSpPr>
              <p:nvPr/>
            </p:nvSpPr>
            <p:spPr bwMode="auto">
              <a:xfrm>
                <a:off x="1997075" y="5676900"/>
                <a:ext cx="4229100" cy="0"/>
              </a:xfrm>
              <a:prstGeom prst="line">
                <a:avLst/>
              </a:prstGeom>
              <a:noFill/>
              <a:ln w="9525">
                <a:solidFill>
                  <a:srgbClr val="000000"/>
                </a:solidFill>
                <a:round/>
                <a:headEnd/>
                <a:tailEnd/>
              </a:ln>
            </p:spPr>
            <p:txBody>
              <a:bodyPr/>
              <a:lstStyle/>
              <a:p>
                <a:endParaRPr lang="fr-FR"/>
              </a:p>
            </p:txBody>
          </p:sp>
          <p:sp>
            <p:nvSpPr>
              <p:cNvPr id="24614" name="Line 102"/>
              <p:cNvSpPr>
                <a:spLocks noChangeShapeType="1"/>
              </p:cNvSpPr>
              <p:nvPr/>
            </p:nvSpPr>
            <p:spPr bwMode="auto">
              <a:xfrm flipV="1">
                <a:off x="2122415" y="4797152"/>
                <a:ext cx="0" cy="800100"/>
              </a:xfrm>
              <a:prstGeom prst="line">
                <a:avLst/>
              </a:prstGeom>
              <a:noFill/>
              <a:ln w="9525">
                <a:solidFill>
                  <a:srgbClr val="000000"/>
                </a:solidFill>
                <a:round/>
                <a:headEnd/>
                <a:tailEnd type="triangle" w="med" len="med"/>
              </a:ln>
            </p:spPr>
            <p:txBody>
              <a:bodyPr/>
              <a:lstStyle/>
              <a:p>
                <a:endParaRPr lang="fr-FR"/>
              </a:p>
            </p:txBody>
          </p:sp>
          <p:sp>
            <p:nvSpPr>
              <p:cNvPr id="24615" name="Line 103"/>
              <p:cNvSpPr>
                <a:spLocks noChangeShapeType="1"/>
              </p:cNvSpPr>
              <p:nvPr/>
            </p:nvSpPr>
            <p:spPr bwMode="auto">
              <a:xfrm>
                <a:off x="2111375" y="4670425"/>
                <a:ext cx="228600" cy="0"/>
              </a:xfrm>
              <a:prstGeom prst="line">
                <a:avLst/>
              </a:prstGeom>
              <a:noFill/>
              <a:ln w="9525">
                <a:solidFill>
                  <a:srgbClr val="000000"/>
                </a:solidFill>
                <a:round/>
                <a:headEnd/>
                <a:tailEnd type="stealth" w="med" len="med"/>
              </a:ln>
            </p:spPr>
            <p:txBody>
              <a:bodyPr/>
              <a:lstStyle/>
              <a:p>
                <a:endParaRPr lang="fr-FR"/>
              </a:p>
            </p:txBody>
          </p:sp>
          <p:sp>
            <p:nvSpPr>
              <p:cNvPr id="24616" name="Line 105"/>
              <p:cNvSpPr>
                <a:spLocks noChangeShapeType="1"/>
              </p:cNvSpPr>
              <p:nvPr/>
            </p:nvSpPr>
            <p:spPr bwMode="auto">
              <a:xfrm flipV="1">
                <a:off x="5997575" y="4645025"/>
                <a:ext cx="0" cy="1028700"/>
              </a:xfrm>
              <a:prstGeom prst="line">
                <a:avLst/>
              </a:prstGeom>
              <a:noFill/>
              <a:ln w="9525">
                <a:solidFill>
                  <a:srgbClr val="000000"/>
                </a:solidFill>
                <a:round/>
                <a:headEnd/>
                <a:tailEnd type="triangle" w="med" len="med"/>
              </a:ln>
            </p:spPr>
            <p:txBody>
              <a:bodyPr/>
              <a:lstStyle/>
              <a:p>
                <a:endParaRPr lang="fr-FR"/>
              </a:p>
            </p:txBody>
          </p:sp>
          <p:sp>
            <p:nvSpPr>
              <p:cNvPr id="24617" name="Line 106"/>
              <p:cNvSpPr>
                <a:spLocks noChangeShapeType="1"/>
              </p:cNvSpPr>
              <p:nvPr/>
            </p:nvSpPr>
            <p:spPr bwMode="auto">
              <a:xfrm>
                <a:off x="3816350" y="5018088"/>
                <a:ext cx="685800" cy="0"/>
              </a:xfrm>
              <a:prstGeom prst="line">
                <a:avLst/>
              </a:prstGeom>
              <a:noFill/>
              <a:ln w="9525">
                <a:solidFill>
                  <a:srgbClr val="000000"/>
                </a:solidFill>
                <a:round/>
                <a:headEnd/>
                <a:tailEnd/>
              </a:ln>
            </p:spPr>
            <p:txBody>
              <a:bodyPr/>
              <a:lstStyle/>
              <a:p>
                <a:endParaRPr lang="fr-FR"/>
              </a:p>
            </p:txBody>
          </p:sp>
          <p:sp>
            <p:nvSpPr>
              <p:cNvPr id="24618" name="Line 107"/>
              <p:cNvSpPr>
                <a:spLocks noChangeShapeType="1"/>
              </p:cNvSpPr>
              <p:nvPr/>
            </p:nvSpPr>
            <p:spPr bwMode="auto">
              <a:xfrm>
                <a:off x="3816350" y="5026025"/>
                <a:ext cx="9525" cy="687388"/>
              </a:xfrm>
              <a:prstGeom prst="line">
                <a:avLst/>
              </a:prstGeom>
              <a:noFill/>
              <a:ln w="9525">
                <a:solidFill>
                  <a:srgbClr val="000000"/>
                </a:solidFill>
                <a:prstDash val="dash"/>
                <a:round/>
                <a:headEnd/>
                <a:tailEnd/>
              </a:ln>
            </p:spPr>
            <p:txBody>
              <a:bodyPr/>
              <a:lstStyle/>
              <a:p>
                <a:endParaRPr lang="fr-FR"/>
              </a:p>
            </p:txBody>
          </p:sp>
          <p:sp>
            <p:nvSpPr>
              <p:cNvPr id="24619" name="Line 108"/>
              <p:cNvSpPr>
                <a:spLocks noChangeShapeType="1"/>
              </p:cNvSpPr>
              <p:nvPr/>
            </p:nvSpPr>
            <p:spPr bwMode="auto">
              <a:xfrm>
                <a:off x="4511675" y="5027613"/>
                <a:ext cx="0" cy="685800"/>
              </a:xfrm>
              <a:prstGeom prst="line">
                <a:avLst/>
              </a:prstGeom>
              <a:noFill/>
              <a:ln w="9525">
                <a:solidFill>
                  <a:srgbClr val="000000"/>
                </a:solidFill>
                <a:prstDash val="dash"/>
                <a:round/>
                <a:headEnd/>
                <a:tailEnd/>
              </a:ln>
            </p:spPr>
            <p:txBody>
              <a:bodyPr/>
              <a:lstStyle/>
              <a:p>
                <a:endParaRPr lang="fr-FR"/>
              </a:p>
            </p:txBody>
          </p:sp>
          <p:sp>
            <p:nvSpPr>
              <p:cNvPr id="24620" name="Line 109"/>
              <p:cNvSpPr>
                <a:spLocks noChangeShapeType="1"/>
              </p:cNvSpPr>
              <p:nvPr/>
            </p:nvSpPr>
            <p:spPr bwMode="auto">
              <a:xfrm>
                <a:off x="1928813" y="4668838"/>
                <a:ext cx="571500" cy="0"/>
              </a:xfrm>
              <a:prstGeom prst="line">
                <a:avLst/>
              </a:prstGeom>
              <a:noFill/>
              <a:ln w="9525">
                <a:solidFill>
                  <a:srgbClr val="000000"/>
                </a:solidFill>
                <a:round/>
                <a:headEnd/>
                <a:tailEnd/>
              </a:ln>
            </p:spPr>
            <p:txBody>
              <a:bodyPr/>
              <a:lstStyle/>
              <a:p>
                <a:endParaRPr lang="fr-FR"/>
              </a:p>
            </p:txBody>
          </p:sp>
          <p:sp>
            <p:nvSpPr>
              <p:cNvPr id="24621" name="Text Box 110"/>
              <p:cNvSpPr txBox="1">
                <a:spLocks noChangeArrowheads="1"/>
              </p:cNvSpPr>
              <p:nvPr/>
            </p:nvSpPr>
            <p:spPr bwMode="auto">
              <a:xfrm>
                <a:off x="1143000" y="4300538"/>
                <a:ext cx="1273175" cy="342900"/>
              </a:xfrm>
              <a:prstGeom prst="rect">
                <a:avLst/>
              </a:prstGeom>
              <a:noFill/>
              <a:ln w="9525">
                <a:noFill/>
                <a:miter lim="800000"/>
                <a:headEnd/>
                <a:tailEnd/>
              </a:ln>
            </p:spPr>
            <p:txBody>
              <a:bodyPr/>
              <a:lstStyle/>
              <a:p>
                <a:pPr algn="ctr">
                  <a:spcAft>
                    <a:spcPts val="1000"/>
                  </a:spcAft>
                </a:pPr>
                <a:r>
                  <a:rPr lang="en-GB" sz="1600" i="1"/>
                  <a:t>(</a:t>
                </a:r>
                <a:r>
                  <a:rPr lang="en-GB" sz="1600" i="1" u="sng"/>
                  <a:t>I</a:t>
                </a:r>
                <a:r>
                  <a:rPr lang="en-GB" sz="1600" i="1" baseline="-25000"/>
                  <a:t>2</a:t>
                </a:r>
                <a:r>
                  <a:rPr lang="en-GB" sz="1600" i="1"/>
                  <a:t> – </a:t>
                </a:r>
                <a:r>
                  <a:rPr lang="en-GB" sz="1600" i="1" u="sng"/>
                  <a:t>I</a:t>
                </a:r>
                <a:r>
                  <a:rPr lang="en-GB" sz="1600" i="1" baseline="-25000"/>
                  <a:t>10</a:t>
                </a:r>
                <a:r>
                  <a:rPr lang="en-GB" sz="1600" i="1"/>
                  <a:t>/m)</a:t>
                </a:r>
              </a:p>
              <a:p>
                <a:endParaRPr lang="fr-FR" sz="1600"/>
              </a:p>
            </p:txBody>
          </p:sp>
          <p:sp>
            <p:nvSpPr>
              <p:cNvPr id="24622" name="Text Box 111"/>
              <p:cNvSpPr txBox="1">
                <a:spLocks noChangeArrowheads="1"/>
              </p:cNvSpPr>
              <p:nvPr/>
            </p:nvSpPr>
            <p:spPr bwMode="auto">
              <a:xfrm>
                <a:off x="2357438" y="4300538"/>
                <a:ext cx="1071562" cy="342900"/>
              </a:xfrm>
              <a:prstGeom prst="rect">
                <a:avLst/>
              </a:prstGeom>
              <a:noFill/>
              <a:ln w="9525">
                <a:noFill/>
                <a:miter lim="800000"/>
                <a:headEnd/>
                <a:tailEnd/>
              </a:ln>
            </p:spPr>
            <p:txBody>
              <a:bodyPr/>
              <a:lstStyle/>
              <a:p>
                <a:pPr>
                  <a:spcAft>
                    <a:spcPts val="1000"/>
                  </a:spcAft>
                </a:pPr>
                <a:r>
                  <a:rPr lang="fr-FR" sz="1600" i="1"/>
                  <a:t>m</a:t>
                </a:r>
                <a:r>
                  <a:rPr lang="fr-FR" sz="1600" i="1" baseline="30000"/>
                  <a:t>2</a:t>
                </a:r>
                <a:r>
                  <a:rPr lang="fr-FR" sz="1600" i="1"/>
                  <a:t> r</a:t>
                </a:r>
                <a:r>
                  <a:rPr lang="fr-FR" sz="1600" i="1" baseline="-25000"/>
                  <a:t>1</a:t>
                </a:r>
                <a:endParaRPr lang="fr-FR" sz="1600"/>
              </a:p>
            </p:txBody>
          </p:sp>
          <p:sp>
            <p:nvSpPr>
              <p:cNvPr id="24623" name="Text Box 112"/>
              <p:cNvSpPr txBox="1">
                <a:spLocks noChangeArrowheads="1"/>
              </p:cNvSpPr>
              <p:nvPr/>
            </p:nvSpPr>
            <p:spPr bwMode="auto">
              <a:xfrm>
                <a:off x="3143250" y="4300538"/>
                <a:ext cx="1357313" cy="342900"/>
              </a:xfrm>
              <a:prstGeom prst="rect">
                <a:avLst/>
              </a:prstGeom>
              <a:noFill/>
              <a:ln w="9525">
                <a:noFill/>
                <a:miter lim="800000"/>
                <a:headEnd/>
                <a:tailEnd/>
              </a:ln>
            </p:spPr>
            <p:txBody>
              <a:bodyPr/>
              <a:lstStyle/>
              <a:p>
                <a:pPr>
                  <a:spcAft>
                    <a:spcPts val="1000"/>
                  </a:spcAft>
                </a:pPr>
                <a:r>
                  <a:rPr lang="fr-FR" sz="1600" i="1"/>
                  <a:t>j m</a:t>
                </a:r>
                <a:r>
                  <a:rPr lang="fr-FR" sz="1600" i="1" baseline="30000"/>
                  <a:t>2 </a:t>
                </a:r>
                <a:r>
                  <a:rPr lang="it-IT" sz="1600" i="1"/>
                  <a:t>ℓ</a:t>
                </a:r>
                <a:r>
                  <a:rPr lang="fr-FR" sz="1600" i="1" baseline="-25000"/>
                  <a:t>1</a:t>
                </a:r>
                <a:r>
                  <a:rPr lang="fr-FR" sz="1600" i="1"/>
                  <a:t> </a:t>
                </a:r>
                <a:r>
                  <a:rPr lang="el-GR" sz="1600" i="1"/>
                  <a:t>ω</a:t>
                </a:r>
                <a:endParaRPr lang="fr-FR" sz="1600"/>
              </a:p>
            </p:txBody>
          </p:sp>
          <p:sp>
            <p:nvSpPr>
              <p:cNvPr id="24624" name="Text Box 113"/>
              <p:cNvSpPr txBox="1">
                <a:spLocks noChangeArrowheads="1"/>
              </p:cNvSpPr>
              <p:nvPr/>
            </p:nvSpPr>
            <p:spPr bwMode="auto">
              <a:xfrm>
                <a:off x="4622800" y="4286250"/>
                <a:ext cx="520700" cy="342900"/>
              </a:xfrm>
              <a:prstGeom prst="rect">
                <a:avLst/>
              </a:prstGeom>
              <a:noFill/>
              <a:ln w="9525">
                <a:noFill/>
                <a:miter lim="800000"/>
                <a:headEnd/>
                <a:tailEnd/>
              </a:ln>
            </p:spPr>
            <p:txBody>
              <a:bodyPr/>
              <a:lstStyle/>
              <a:p>
                <a:pPr>
                  <a:spcAft>
                    <a:spcPts val="1000"/>
                  </a:spcAft>
                </a:pPr>
                <a:r>
                  <a:rPr lang="fr-FR" sz="1600" i="1"/>
                  <a:t>r</a:t>
                </a:r>
                <a:r>
                  <a:rPr lang="fr-FR" sz="1600" i="1" baseline="-25000"/>
                  <a:t>2</a:t>
                </a:r>
                <a:endParaRPr lang="fr-FR" sz="1600"/>
              </a:p>
            </p:txBody>
          </p:sp>
          <p:sp>
            <p:nvSpPr>
              <p:cNvPr id="24625" name="Text Box 114"/>
              <p:cNvSpPr txBox="1">
                <a:spLocks noChangeArrowheads="1"/>
              </p:cNvSpPr>
              <p:nvPr/>
            </p:nvSpPr>
            <p:spPr bwMode="auto">
              <a:xfrm>
                <a:off x="5214938" y="4124325"/>
                <a:ext cx="844550" cy="342900"/>
              </a:xfrm>
              <a:prstGeom prst="rect">
                <a:avLst/>
              </a:prstGeom>
              <a:noFill/>
              <a:ln w="9525">
                <a:noFill/>
                <a:miter lim="800000"/>
                <a:headEnd/>
                <a:tailEnd/>
              </a:ln>
            </p:spPr>
            <p:txBody>
              <a:bodyPr/>
              <a:lstStyle/>
              <a:p>
                <a:pPr>
                  <a:spcAft>
                    <a:spcPts val="1000"/>
                  </a:spcAft>
                </a:pPr>
                <a:r>
                  <a:rPr lang="fr-FR" sz="1600" i="1"/>
                  <a:t>j </a:t>
                </a:r>
                <a:r>
                  <a:rPr lang="it-IT" sz="1600" i="1"/>
                  <a:t>ℓ</a:t>
                </a:r>
                <a:r>
                  <a:rPr lang="fr-FR" sz="1600" i="1" baseline="-25000"/>
                  <a:t>2</a:t>
                </a:r>
                <a:r>
                  <a:rPr lang="fr-FR" sz="1600" i="1"/>
                  <a:t> </a:t>
                </a:r>
                <a:r>
                  <a:rPr lang="el-GR" sz="1600" i="1"/>
                  <a:t>ω</a:t>
                </a:r>
                <a:r>
                  <a:rPr lang="fr-FR" sz="1600" i="1"/>
                  <a:t> </a:t>
                </a:r>
                <a:endParaRPr lang="fr-FR" sz="1600"/>
              </a:p>
            </p:txBody>
          </p:sp>
          <p:sp>
            <p:nvSpPr>
              <p:cNvPr id="24626" name="Text Box 115"/>
              <p:cNvSpPr txBox="1">
                <a:spLocks noChangeArrowheads="1"/>
              </p:cNvSpPr>
              <p:nvPr/>
            </p:nvSpPr>
            <p:spPr bwMode="auto">
              <a:xfrm>
                <a:off x="5878513" y="4227513"/>
                <a:ext cx="520700" cy="342900"/>
              </a:xfrm>
              <a:prstGeom prst="rect">
                <a:avLst/>
              </a:prstGeom>
              <a:noFill/>
              <a:ln w="9525">
                <a:noFill/>
                <a:miter lim="800000"/>
                <a:headEnd/>
                <a:tailEnd/>
              </a:ln>
            </p:spPr>
            <p:txBody>
              <a:bodyPr/>
              <a:lstStyle/>
              <a:p>
                <a:pPr>
                  <a:spcAft>
                    <a:spcPts val="1000"/>
                  </a:spcAft>
                </a:pPr>
                <a:r>
                  <a:rPr lang="fr-FR" sz="1600" i="1" u="sng"/>
                  <a:t>I</a:t>
                </a:r>
                <a:r>
                  <a:rPr lang="fr-FR" sz="1600" i="1" baseline="-25000"/>
                  <a:t>2</a:t>
                </a:r>
                <a:endParaRPr lang="fr-FR" sz="1600"/>
              </a:p>
            </p:txBody>
          </p:sp>
          <p:sp>
            <p:nvSpPr>
              <p:cNvPr id="24627" name="Text Box 116"/>
              <p:cNvSpPr txBox="1">
                <a:spLocks noChangeArrowheads="1"/>
              </p:cNvSpPr>
              <p:nvPr/>
            </p:nvSpPr>
            <p:spPr bwMode="auto">
              <a:xfrm>
                <a:off x="2071291" y="5082612"/>
                <a:ext cx="790575" cy="414337"/>
              </a:xfrm>
              <a:prstGeom prst="rect">
                <a:avLst/>
              </a:prstGeom>
              <a:noFill/>
              <a:ln w="9525">
                <a:noFill/>
                <a:miter lim="800000"/>
                <a:headEnd/>
                <a:tailEnd/>
              </a:ln>
            </p:spPr>
            <p:txBody>
              <a:bodyPr/>
              <a:lstStyle/>
              <a:p>
                <a:pPr>
                  <a:spcAft>
                    <a:spcPts val="1000"/>
                  </a:spcAft>
                </a:pPr>
                <a:r>
                  <a:rPr lang="fr-FR" sz="1600" i="1" dirty="0"/>
                  <a:t>- m </a:t>
                </a:r>
                <a:r>
                  <a:rPr lang="fr-FR" sz="1600" i="1" u="sng" dirty="0"/>
                  <a:t>U</a:t>
                </a:r>
                <a:r>
                  <a:rPr lang="fr-FR" sz="1600" i="1" baseline="-25000" dirty="0"/>
                  <a:t>1</a:t>
                </a:r>
                <a:endParaRPr lang="fr-FR" sz="1600" dirty="0"/>
              </a:p>
            </p:txBody>
          </p:sp>
          <p:sp>
            <p:nvSpPr>
              <p:cNvPr id="24628" name="Text Box 117"/>
              <p:cNvSpPr txBox="1">
                <a:spLocks noChangeArrowheads="1"/>
              </p:cNvSpPr>
              <p:nvPr/>
            </p:nvSpPr>
            <p:spPr bwMode="auto">
              <a:xfrm>
                <a:off x="4143375" y="4729163"/>
                <a:ext cx="752475" cy="342900"/>
              </a:xfrm>
              <a:prstGeom prst="rect">
                <a:avLst/>
              </a:prstGeom>
              <a:noFill/>
              <a:ln w="9525">
                <a:noFill/>
                <a:miter lim="800000"/>
                <a:headEnd/>
                <a:tailEnd/>
              </a:ln>
            </p:spPr>
            <p:txBody>
              <a:bodyPr/>
              <a:lstStyle/>
              <a:p>
                <a:pPr>
                  <a:spcAft>
                    <a:spcPts val="1000"/>
                  </a:spcAft>
                </a:pPr>
                <a:r>
                  <a:rPr lang="fr-FR" sz="1600" i="1"/>
                  <a:t>- </a:t>
                </a:r>
                <a:r>
                  <a:rPr lang="fr-FR" sz="1600" i="1" u="sng"/>
                  <a:t>I</a:t>
                </a:r>
                <a:r>
                  <a:rPr lang="fr-FR" sz="1600" i="1" baseline="-25000"/>
                  <a:t>10</a:t>
                </a:r>
                <a:r>
                  <a:rPr lang="fr-FR" sz="1600" i="1"/>
                  <a:t>/m</a:t>
                </a:r>
                <a:endParaRPr lang="fr-FR" sz="1600"/>
              </a:p>
            </p:txBody>
          </p:sp>
          <p:sp>
            <p:nvSpPr>
              <p:cNvPr id="24629" name="Text Box 118"/>
              <p:cNvSpPr txBox="1">
                <a:spLocks noChangeArrowheads="1"/>
              </p:cNvSpPr>
              <p:nvPr/>
            </p:nvSpPr>
            <p:spPr bwMode="auto">
              <a:xfrm>
                <a:off x="6059526" y="4989583"/>
                <a:ext cx="520700" cy="342900"/>
              </a:xfrm>
              <a:prstGeom prst="rect">
                <a:avLst/>
              </a:prstGeom>
              <a:noFill/>
              <a:ln w="9525">
                <a:noFill/>
                <a:miter lim="800000"/>
                <a:headEnd/>
                <a:tailEnd/>
              </a:ln>
            </p:spPr>
            <p:txBody>
              <a:bodyPr/>
              <a:lstStyle/>
              <a:p>
                <a:pPr>
                  <a:spcAft>
                    <a:spcPts val="1000"/>
                  </a:spcAft>
                </a:pPr>
                <a:r>
                  <a:rPr lang="fr-FR" sz="1600" i="1" u="sng" dirty="0"/>
                  <a:t>U</a:t>
                </a:r>
                <a:r>
                  <a:rPr lang="fr-FR" sz="1600" i="1" baseline="-25000" dirty="0"/>
                  <a:t>2</a:t>
                </a:r>
                <a:endParaRPr lang="fr-FR" sz="1600" dirty="0"/>
              </a:p>
            </p:txBody>
          </p:sp>
          <p:sp>
            <p:nvSpPr>
              <p:cNvPr id="24630" name="Line 109"/>
              <p:cNvSpPr>
                <a:spLocks noChangeShapeType="1"/>
              </p:cNvSpPr>
              <p:nvPr/>
            </p:nvSpPr>
            <p:spPr bwMode="auto">
              <a:xfrm>
                <a:off x="5668963" y="4618038"/>
                <a:ext cx="571500" cy="0"/>
              </a:xfrm>
              <a:prstGeom prst="line">
                <a:avLst/>
              </a:prstGeom>
              <a:noFill/>
              <a:ln w="9525">
                <a:solidFill>
                  <a:srgbClr val="000000"/>
                </a:solidFill>
                <a:round/>
                <a:headEnd/>
                <a:tailEnd/>
              </a:ln>
            </p:spPr>
            <p:txBody>
              <a:bodyPr/>
              <a:lstStyle/>
              <a:p>
                <a:endParaRPr lang="fr-FR"/>
              </a:p>
            </p:txBody>
          </p:sp>
        </p:grpSp>
        <p:sp>
          <p:nvSpPr>
            <p:cNvPr id="24602" name="ZoneTexte 140"/>
            <p:cNvSpPr txBox="1">
              <a:spLocks noChangeArrowheads="1"/>
            </p:cNvSpPr>
            <p:nvPr/>
          </p:nvSpPr>
          <p:spPr bwMode="auto">
            <a:xfrm>
              <a:off x="4572000" y="5214950"/>
              <a:ext cx="312906" cy="369332"/>
            </a:xfrm>
            <a:prstGeom prst="rect">
              <a:avLst/>
            </a:prstGeom>
            <a:noFill/>
            <a:ln w="9525">
              <a:noFill/>
              <a:miter lim="800000"/>
              <a:headEnd/>
              <a:tailEnd/>
            </a:ln>
          </p:spPr>
          <p:txBody>
            <a:bodyPr wrap="none">
              <a:spAutoFit/>
            </a:bodyPr>
            <a:lstStyle/>
            <a:p>
              <a:r>
                <a:rPr lang="fr-FR"/>
                <a:t>?</a:t>
              </a:r>
            </a:p>
          </p:txBody>
        </p:sp>
        <p:sp>
          <p:nvSpPr>
            <p:cNvPr id="24603" name="ZoneTexte 141"/>
            <p:cNvSpPr txBox="1">
              <a:spLocks noChangeArrowheads="1"/>
            </p:cNvSpPr>
            <p:nvPr/>
          </p:nvSpPr>
          <p:spPr bwMode="auto">
            <a:xfrm>
              <a:off x="3500430" y="5214950"/>
              <a:ext cx="312906" cy="369332"/>
            </a:xfrm>
            <a:prstGeom prst="rect">
              <a:avLst/>
            </a:prstGeom>
            <a:noFill/>
            <a:ln w="9525">
              <a:noFill/>
              <a:miter lim="800000"/>
              <a:headEnd/>
              <a:tailEnd/>
            </a:ln>
          </p:spPr>
          <p:txBody>
            <a:bodyPr wrap="none">
              <a:spAutoFit/>
            </a:bodyPr>
            <a:lstStyle/>
            <a:p>
              <a:r>
                <a:rPr lang="fr-FR"/>
                <a:t>?</a:t>
              </a:r>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33</a:t>
            </a:fld>
            <a:endParaRPr lang="fr-F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grpSp>
        <p:nvGrpSpPr>
          <p:cNvPr id="24600" name="Groupe 142"/>
          <p:cNvGrpSpPr>
            <a:grpSpLocks/>
          </p:cNvGrpSpPr>
          <p:nvPr/>
        </p:nvGrpSpPr>
        <p:grpSpPr bwMode="auto">
          <a:xfrm>
            <a:off x="1625974" y="4336667"/>
            <a:ext cx="5388960" cy="1589088"/>
            <a:chOff x="1143000" y="4124325"/>
            <a:chExt cx="5388960" cy="1589088"/>
          </a:xfrm>
        </p:grpSpPr>
        <p:grpSp>
          <p:nvGrpSpPr>
            <p:cNvPr id="24601" name="Groupe 139"/>
            <p:cNvGrpSpPr>
              <a:grpSpLocks/>
            </p:cNvGrpSpPr>
            <p:nvPr/>
          </p:nvGrpSpPr>
          <p:grpSpPr bwMode="auto">
            <a:xfrm>
              <a:off x="1143000" y="4124325"/>
              <a:ext cx="5388960" cy="1589088"/>
              <a:chOff x="1143000" y="4124325"/>
              <a:chExt cx="5388960" cy="1589088"/>
            </a:xfrm>
          </p:grpSpPr>
          <p:grpSp>
            <p:nvGrpSpPr>
              <p:cNvPr id="24604" name="Group 2"/>
              <p:cNvGrpSpPr>
                <a:grpSpLocks/>
              </p:cNvGrpSpPr>
              <p:nvPr/>
            </p:nvGrpSpPr>
            <p:grpSpPr bwMode="auto">
              <a:xfrm>
                <a:off x="1854200" y="4675188"/>
                <a:ext cx="228600" cy="1017587"/>
                <a:chOff x="2168" y="13849"/>
                <a:chExt cx="599" cy="1648"/>
              </a:xfrm>
            </p:grpSpPr>
            <p:grpSp>
              <p:nvGrpSpPr>
                <p:cNvPr id="24697" name="Group 3"/>
                <p:cNvGrpSpPr>
                  <a:grpSpLocks/>
                </p:cNvGrpSpPr>
                <p:nvPr/>
              </p:nvGrpSpPr>
              <p:grpSpPr bwMode="auto">
                <a:xfrm rot="-5217827">
                  <a:off x="2435" y="14987"/>
                  <a:ext cx="193" cy="470"/>
                  <a:chOff x="4297" y="9376"/>
                  <a:chExt cx="1220" cy="2462"/>
                </a:xfrm>
              </p:grpSpPr>
              <p:sp>
                <p:nvSpPr>
                  <p:cNvPr id="24718" name="Arc 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9" name="Arc 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8" name="Group 6"/>
                <p:cNvGrpSpPr>
                  <a:grpSpLocks/>
                </p:cNvGrpSpPr>
                <p:nvPr/>
              </p:nvGrpSpPr>
              <p:grpSpPr bwMode="auto">
                <a:xfrm rot="-5217827">
                  <a:off x="2429" y="14793"/>
                  <a:ext cx="193" cy="471"/>
                  <a:chOff x="4297" y="9376"/>
                  <a:chExt cx="1220" cy="2462"/>
                </a:xfrm>
              </p:grpSpPr>
              <p:sp>
                <p:nvSpPr>
                  <p:cNvPr id="24716" name="Arc 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7" name="Arc 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99" name="Group 9"/>
                <p:cNvGrpSpPr>
                  <a:grpSpLocks/>
                </p:cNvGrpSpPr>
                <p:nvPr/>
              </p:nvGrpSpPr>
              <p:grpSpPr bwMode="auto">
                <a:xfrm rot="-5217827">
                  <a:off x="2407" y="14621"/>
                  <a:ext cx="193" cy="469"/>
                  <a:chOff x="4297" y="9376"/>
                  <a:chExt cx="1220" cy="2462"/>
                </a:xfrm>
              </p:grpSpPr>
              <p:sp>
                <p:nvSpPr>
                  <p:cNvPr id="24714" name="Arc 1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5" name="Arc 1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0" name="Group 12"/>
                <p:cNvGrpSpPr>
                  <a:grpSpLocks/>
                </p:cNvGrpSpPr>
                <p:nvPr/>
              </p:nvGrpSpPr>
              <p:grpSpPr bwMode="auto">
                <a:xfrm rot="-5217827">
                  <a:off x="2384" y="14440"/>
                  <a:ext cx="193" cy="470"/>
                  <a:chOff x="4297" y="9376"/>
                  <a:chExt cx="1220" cy="2462"/>
                </a:xfrm>
              </p:grpSpPr>
              <p:sp>
                <p:nvSpPr>
                  <p:cNvPr id="24712" name="Arc 1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3" name="Arc 1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1" name="Group 15"/>
                <p:cNvGrpSpPr>
                  <a:grpSpLocks/>
                </p:cNvGrpSpPr>
                <p:nvPr/>
              </p:nvGrpSpPr>
              <p:grpSpPr bwMode="auto">
                <a:xfrm rot="-5217827">
                  <a:off x="2365" y="14260"/>
                  <a:ext cx="193" cy="470"/>
                  <a:chOff x="4297" y="9376"/>
                  <a:chExt cx="1220" cy="2462"/>
                </a:xfrm>
              </p:grpSpPr>
              <p:sp>
                <p:nvSpPr>
                  <p:cNvPr id="24710" name="Arc 16"/>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11" name="Arc 17"/>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702" name="Group 18"/>
                <p:cNvGrpSpPr>
                  <a:grpSpLocks/>
                </p:cNvGrpSpPr>
                <p:nvPr/>
              </p:nvGrpSpPr>
              <p:grpSpPr bwMode="auto">
                <a:xfrm rot="-5217827">
                  <a:off x="2343" y="14087"/>
                  <a:ext cx="193" cy="470"/>
                  <a:chOff x="4297" y="9376"/>
                  <a:chExt cx="1220" cy="2462"/>
                </a:xfrm>
              </p:grpSpPr>
              <p:sp>
                <p:nvSpPr>
                  <p:cNvPr id="24708" name="Arc 19"/>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9" name="Arc 20"/>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3" name="Freeform 21"/>
                <p:cNvSpPr>
                  <a:spLocks/>
                </p:cNvSpPr>
                <p:nvPr/>
              </p:nvSpPr>
              <p:spPr bwMode="auto">
                <a:xfrm rot="-10684330">
                  <a:off x="2293" y="15310"/>
                  <a:ext cx="324" cy="187"/>
                </a:xfrm>
                <a:custGeom>
                  <a:avLst/>
                  <a:gdLst>
                    <a:gd name="T0" fmla="*/ 0 w 309"/>
                    <a:gd name="T1" fmla="*/ 11 h 267"/>
                    <a:gd name="T2" fmla="*/ 363 w 309"/>
                    <a:gd name="T3" fmla="*/ 30 h 267"/>
                    <a:gd name="T4" fmla="*/ 363 w 309"/>
                    <a:gd name="T5" fmla="*/ 64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nvGrpSpPr>
                <p:cNvPr id="24704" name="Group 22"/>
                <p:cNvGrpSpPr>
                  <a:grpSpLocks/>
                </p:cNvGrpSpPr>
                <p:nvPr/>
              </p:nvGrpSpPr>
              <p:grpSpPr bwMode="auto">
                <a:xfrm rot="-5362751">
                  <a:off x="2347" y="13914"/>
                  <a:ext cx="193" cy="470"/>
                  <a:chOff x="4297" y="9376"/>
                  <a:chExt cx="1220" cy="2462"/>
                </a:xfrm>
              </p:grpSpPr>
              <p:sp>
                <p:nvSpPr>
                  <p:cNvPr id="24706" name="Arc 2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07" name="Arc 2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705" name="Freeform 25"/>
                <p:cNvSpPr>
                  <a:spLocks/>
                </p:cNvSpPr>
                <p:nvPr/>
              </p:nvSpPr>
              <p:spPr bwMode="auto">
                <a:xfrm rot="-10684330">
                  <a:off x="2168" y="13849"/>
                  <a:ext cx="171" cy="210"/>
                </a:xfrm>
                <a:custGeom>
                  <a:avLst/>
                  <a:gdLst>
                    <a:gd name="T0" fmla="*/ 145 w 163"/>
                    <a:gd name="T1" fmla="*/ 0 h 300"/>
                    <a:gd name="T2" fmla="*/ 145 w 163"/>
                    <a:gd name="T3" fmla="*/ 53 h 300"/>
                    <a:gd name="T4" fmla="*/ 72 w 163"/>
                    <a:gd name="T5" fmla="*/ 67 h 300"/>
                    <a:gd name="T6" fmla="*/ 0 w 163"/>
                    <a:gd name="T7" fmla="*/ 72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4605" name="Group 26"/>
              <p:cNvGrpSpPr>
                <a:grpSpLocks/>
              </p:cNvGrpSpPr>
              <p:nvPr/>
            </p:nvGrpSpPr>
            <p:grpSpPr bwMode="auto">
              <a:xfrm>
                <a:off x="3127375" y="4645025"/>
                <a:ext cx="687388" cy="185738"/>
                <a:chOff x="9037" y="8192"/>
                <a:chExt cx="1081" cy="292"/>
              </a:xfrm>
            </p:grpSpPr>
            <p:grpSp>
              <p:nvGrpSpPr>
                <p:cNvPr id="24683" name="Group 27"/>
                <p:cNvGrpSpPr>
                  <a:grpSpLocks/>
                </p:cNvGrpSpPr>
                <p:nvPr/>
              </p:nvGrpSpPr>
              <p:grpSpPr bwMode="auto">
                <a:xfrm rot="-40404">
                  <a:off x="9188" y="8235"/>
                  <a:ext cx="204" cy="249"/>
                  <a:chOff x="4297" y="9376"/>
                  <a:chExt cx="1220" cy="2462"/>
                </a:xfrm>
              </p:grpSpPr>
              <p:sp>
                <p:nvSpPr>
                  <p:cNvPr id="24695" name="Arc 28"/>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6" name="Arc 29"/>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4" name="Group 30"/>
                <p:cNvGrpSpPr>
                  <a:grpSpLocks/>
                </p:cNvGrpSpPr>
                <p:nvPr/>
              </p:nvGrpSpPr>
              <p:grpSpPr bwMode="auto">
                <a:xfrm rot="-40404">
                  <a:off x="9384" y="8225"/>
                  <a:ext cx="205" cy="249"/>
                  <a:chOff x="4297" y="9376"/>
                  <a:chExt cx="1220" cy="2462"/>
                </a:xfrm>
              </p:grpSpPr>
              <p:sp>
                <p:nvSpPr>
                  <p:cNvPr id="24693" name="Arc 31"/>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4" name="Arc 32"/>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5" name="Group 33"/>
                <p:cNvGrpSpPr>
                  <a:grpSpLocks/>
                </p:cNvGrpSpPr>
                <p:nvPr/>
              </p:nvGrpSpPr>
              <p:grpSpPr bwMode="auto">
                <a:xfrm rot="-40404">
                  <a:off x="9572" y="8209"/>
                  <a:ext cx="205" cy="249"/>
                  <a:chOff x="4297" y="9376"/>
                  <a:chExt cx="1220" cy="2462"/>
                </a:xfrm>
              </p:grpSpPr>
              <p:sp>
                <p:nvSpPr>
                  <p:cNvPr id="24691" name="Arc 3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2" name="Arc 3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86" name="Group 36"/>
                <p:cNvGrpSpPr>
                  <a:grpSpLocks/>
                </p:cNvGrpSpPr>
                <p:nvPr/>
              </p:nvGrpSpPr>
              <p:grpSpPr bwMode="auto">
                <a:xfrm rot="-40404">
                  <a:off x="9754" y="8192"/>
                  <a:ext cx="204" cy="249"/>
                  <a:chOff x="4297" y="9376"/>
                  <a:chExt cx="1220" cy="2462"/>
                </a:xfrm>
              </p:grpSpPr>
              <p:sp>
                <p:nvSpPr>
                  <p:cNvPr id="24689" name="Arc 3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90" name="Arc 3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87" name="Line 39"/>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88" name="Line 40"/>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6" name="Group 41"/>
              <p:cNvGrpSpPr>
                <a:grpSpLocks/>
              </p:cNvGrpSpPr>
              <p:nvPr/>
            </p:nvGrpSpPr>
            <p:grpSpPr bwMode="auto">
              <a:xfrm>
                <a:off x="2439988" y="4670425"/>
                <a:ext cx="700087" cy="114300"/>
                <a:chOff x="1796" y="5577"/>
                <a:chExt cx="1102" cy="180"/>
              </a:xfrm>
            </p:grpSpPr>
            <p:grpSp>
              <p:nvGrpSpPr>
                <p:cNvPr id="24664" name="Group 42"/>
                <p:cNvGrpSpPr>
                  <a:grpSpLocks/>
                </p:cNvGrpSpPr>
                <p:nvPr/>
              </p:nvGrpSpPr>
              <p:grpSpPr bwMode="auto">
                <a:xfrm>
                  <a:off x="1796" y="5577"/>
                  <a:ext cx="722" cy="180"/>
                  <a:chOff x="1876" y="5577"/>
                  <a:chExt cx="722" cy="180"/>
                </a:xfrm>
              </p:grpSpPr>
              <p:grpSp>
                <p:nvGrpSpPr>
                  <p:cNvPr id="24666" name="Group 43"/>
                  <p:cNvGrpSpPr>
                    <a:grpSpLocks/>
                  </p:cNvGrpSpPr>
                  <p:nvPr/>
                </p:nvGrpSpPr>
                <p:grpSpPr bwMode="auto">
                  <a:xfrm rot="10739694">
                    <a:off x="2058" y="5577"/>
                    <a:ext cx="540" cy="180"/>
                    <a:chOff x="8257" y="9157"/>
                    <a:chExt cx="1800" cy="180"/>
                  </a:xfrm>
                </p:grpSpPr>
                <p:grpSp>
                  <p:nvGrpSpPr>
                    <p:cNvPr id="24668" name="Group 44"/>
                    <p:cNvGrpSpPr>
                      <a:grpSpLocks/>
                    </p:cNvGrpSpPr>
                    <p:nvPr/>
                  </p:nvGrpSpPr>
                  <p:grpSpPr bwMode="auto">
                    <a:xfrm>
                      <a:off x="8617" y="9157"/>
                      <a:ext cx="360" cy="180"/>
                      <a:chOff x="8617" y="9157"/>
                      <a:chExt cx="360" cy="180"/>
                    </a:xfrm>
                  </p:grpSpPr>
                  <p:sp>
                    <p:nvSpPr>
                      <p:cNvPr id="24681" name="Line 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2" name="Line 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69" name="Group 47"/>
                    <p:cNvGrpSpPr>
                      <a:grpSpLocks/>
                    </p:cNvGrpSpPr>
                    <p:nvPr/>
                  </p:nvGrpSpPr>
                  <p:grpSpPr bwMode="auto">
                    <a:xfrm>
                      <a:off x="8977" y="9157"/>
                      <a:ext cx="360" cy="180"/>
                      <a:chOff x="8617" y="9157"/>
                      <a:chExt cx="360" cy="180"/>
                    </a:xfrm>
                  </p:grpSpPr>
                  <p:sp>
                    <p:nvSpPr>
                      <p:cNvPr id="24679" name="Line 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80" name="Line 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0" name="Group 50"/>
                    <p:cNvGrpSpPr>
                      <a:grpSpLocks/>
                    </p:cNvGrpSpPr>
                    <p:nvPr/>
                  </p:nvGrpSpPr>
                  <p:grpSpPr bwMode="auto">
                    <a:xfrm>
                      <a:off x="9337" y="9157"/>
                      <a:ext cx="360" cy="180"/>
                      <a:chOff x="8617" y="9157"/>
                      <a:chExt cx="360" cy="180"/>
                    </a:xfrm>
                  </p:grpSpPr>
                  <p:sp>
                    <p:nvSpPr>
                      <p:cNvPr id="24677" name="Line 5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8" name="Line 5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1" name="Group 53"/>
                    <p:cNvGrpSpPr>
                      <a:grpSpLocks/>
                    </p:cNvGrpSpPr>
                    <p:nvPr/>
                  </p:nvGrpSpPr>
                  <p:grpSpPr bwMode="auto">
                    <a:xfrm>
                      <a:off x="9697" y="9157"/>
                      <a:ext cx="360" cy="180"/>
                      <a:chOff x="8617" y="9157"/>
                      <a:chExt cx="360" cy="180"/>
                    </a:xfrm>
                  </p:grpSpPr>
                  <p:sp>
                    <p:nvSpPr>
                      <p:cNvPr id="24675" name="Line 5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6" name="Line 5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72" name="Group 56"/>
                    <p:cNvGrpSpPr>
                      <a:grpSpLocks/>
                    </p:cNvGrpSpPr>
                    <p:nvPr/>
                  </p:nvGrpSpPr>
                  <p:grpSpPr bwMode="auto">
                    <a:xfrm>
                      <a:off x="8257" y="9157"/>
                      <a:ext cx="360" cy="180"/>
                      <a:chOff x="8617" y="9157"/>
                      <a:chExt cx="360" cy="180"/>
                    </a:xfrm>
                  </p:grpSpPr>
                  <p:sp>
                    <p:nvSpPr>
                      <p:cNvPr id="24673" name="Line 5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74" name="Line 5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67" name="Line 59"/>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65" name="Line 60"/>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07" name="Line 61"/>
              <p:cNvSpPr>
                <a:spLocks noChangeShapeType="1"/>
              </p:cNvSpPr>
              <p:nvPr/>
            </p:nvSpPr>
            <p:spPr bwMode="auto">
              <a:xfrm>
                <a:off x="3816350" y="4654550"/>
                <a:ext cx="685800" cy="0"/>
              </a:xfrm>
              <a:prstGeom prst="line">
                <a:avLst/>
              </a:prstGeom>
              <a:noFill/>
              <a:ln w="9525">
                <a:solidFill>
                  <a:srgbClr val="000000"/>
                </a:solidFill>
                <a:round/>
                <a:headEnd/>
                <a:tailEnd/>
              </a:ln>
            </p:spPr>
            <p:txBody>
              <a:bodyPr/>
              <a:lstStyle/>
              <a:p>
                <a:endParaRPr lang="fr-FR"/>
              </a:p>
            </p:txBody>
          </p:sp>
          <p:grpSp>
            <p:nvGrpSpPr>
              <p:cNvPr id="24608" name="Group 62"/>
              <p:cNvGrpSpPr>
                <a:grpSpLocks/>
              </p:cNvGrpSpPr>
              <p:nvPr/>
            </p:nvGrpSpPr>
            <p:grpSpPr bwMode="auto">
              <a:xfrm>
                <a:off x="5210175" y="4611688"/>
                <a:ext cx="685800" cy="185737"/>
                <a:chOff x="9037" y="8192"/>
                <a:chExt cx="1081" cy="292"/>
              </a:xfrm>
            </p:grpSpPr>
            <p:grpSp>
              <p:nvGrpSpPr>
                <p:cNvPr id="24650" name="Group 63"/>
                <p:cNvGrpSpPr>
                  <a:grpSpLocks/>
                </p:cNvGrpSpPr>
                <p:nvPr/>
              </p:nvGrpSpPr>
              <p:grpSpPr bwMode="auto">
                <a:xfrm rot="-40404">
                  <a:off x="9188" y="8235"/>
                  <a:ext cx="204" cy="249"/>
                  <a:chOff x="4297" y="9376"/>
                  <a:chExt cx="1220" cy="2462"/>
                </a:xfrm>
              </p:grpSpPr>
              <p:sp>
                <p:nvSpPr>
                  <p:cNvPr id="24662" name="Arc 64"/>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3" name="Arc 65"/>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1" name="Group 66"/>
                <p:cNvGrpSpPr>
                  <a:grpSpLocks/>
                </p:cNvGrpSpPr>
                <p:nvPr/>
              </p:nvGrpSpPr>
              <p:grpSpPr bwMode="auto">
                <a:xfrm rot="-40404">
                  <a:off x="9384" y="8225"/>
                  <a:ext cx="205" cy="249"/>
                  <a:chOff x="4297" y="9376"/>
                  <a:chExt cx="1220" cy="2462"/>
                </a:xfrm>
              </p:grpSpPr>
              <p:sp>
                <p:nvSpPr>
                  <p:cNvPr id="24660" name="Arc 67"/>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61" name="Arc 68"/>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2" name="Group 69"/>
                <p:cNvGrpSpPr>
                  <a:grpSpLocks/>
                </p:cNvGrpSpPr>
                <p:nvPr/>
              </p:nvGrpSpPr>
              <p:grpSpPr bwMode="auto">
                <a:xfrm rot="-40404">
                  <a:off x="9572" y="8209"/>
                  <a:ext cx="205" cy="249"/>
                  <a:chOff x="4297" y="9376"/>
                  <a:chExt cx="1220" cy="2462"/>
                </a:xfrm>
              </p:grpSpPr>
              <p:sp>
                <p:nvSpPr>
                  <p:cNvPr id="24658" name="Arc 70"/>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9" name="Arc 71"/>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4653" name="Group 72"/>
                <p:cNvGrpSpPr>
                  <a:grpSpLocks/>
                </p:cNvGrpSpPr>
                <p:nvPr/>
              </p:nvGrpSpPr>
              <p:grpSpPr bwMode="auto">
                <a:xfrm rot="-40404">
                  <a:off x="9754" y="8192"/>
                  <a:ext cx="204" cy="249"/>
                  <a:chOff x="4297" y="9376"/>
                  <a:chExt cx="1220" cy="2462"/>
                </a:xfrm>
              </p:grpSpPr>
              <p:sp>
                <p:nvSpPr>
                  <p:cNvPr id="24656" name="Arc 73"/>
                  <p:cNvSpPr>
                    <a:spLocks/>
                  </p:cNvSpPr>
                  <p:nvPr/>
                </p:nvSpPr>
                <p:spPr bwMode="auto">
                  <a:xfrm>
                    <a:off x="4297" y="9518"/>
                    <a:ext cx="720" cy="2304"/>
                  </a:xfrm>
                  <a:custGeom>
                    <a:avLst/>
                    <a:gdLst>
                      <a:gd name="T0" fmla="*/ 0 w 21600"/>
                      <a:gd name="T1" fmla="*/ 0 h 34560"/>
                      <a:gd name="T2" fmla="*/ 0 w 21600"/>
                      <a:gd name="T3" fmla="*/ 0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657" name="Arc 74"/>
                  <p:cNvSpPr>
                    <a:spLocks/>
                  </p:cNvSpPr>
                  <p:nvPr/>
                </p:nvSpPr>
                <p:spPr bwMode="auto">
                  <a:xfrm flipH="1">
                    <a:off x="4617" y="9376"/>
                    <a:ext cx="900" cy="2462"/>
                  </a:xfrm>
                  <a:custGeom>
                    <a:avLst/>
                    <a:gdLst>
                      <a:gd name="T0" fmla="*/ 0 w 21600"/>
                      <a:gd name="T1" fmla="*/ 0 h 36929"/>
                      <a:gd name="T2" fmla="*/ 0 w 21600"/>
                      <a:gd name="T3" fmla="*/ 0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4654" name="Line 75"/>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4655" name="Line 76"/>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4609" name="Group 77"/>
              <p:cNvGrpSpPr>
                <a:grpSpLocks/>
              </p:cNvGrpSpPr>
              <p:nvPr/>
            </p:nvGrpSpPr>
            <p:grpSpPr bwMode="auto">
              <a:xfrm>
                <a:off x="4513263" y="4646613"/>
                <a:ext cx="700087" cy="114300"/>
                <a:chOff x="1796" y="5577"/>
                <a:chExt cx="1102" cy="180"/>
              </a:xfrm>
            </p:grpSpPr>
            <p:grpSp>
              <p:nvGrpSpPr>
                <p:cNvPr id="24631" name="Group 78"/>
                <p:cNvGrpSpPr>
                  <a:grpSpLocks/>
                </p:cNvGrpSpPr>
                <p:nvPr/>
              </p:nvGrpSpPr>
              <p:grpSpPr bwMode="auto">
                <a:xfrm>
                  <a:off x="1796" y="5577"/>
                  <a:ext cx="722" cy="180"/>
                  <a:chOff x="1876" y="5577"/>
                  <a:chExt cx="722" cy="180"/>
                </a:xfrm>
              </p:grpSpPr>
              <p:grpSp>
                <p:nvGrpSpPr>
                  <p:cNvPr id="24633" name="Group 79"/>
                  <p:cNvGrpSpPr>
                    <a:grpSpLocks/>
                  </p:cNvGrpSpPr>
                  <p:nvPr/>
                </p:nvGrpSpPr>
                <p:grpSpPr bwMode="auto">
                  <a:xfrm rot="10739694">
                    <a:off x="2058" y="5577"/>
                    <a:ext cx="540" cy="180"/>
                    <a:chOff x="8257" y="9157"/>
                    <a:chExt cx="1800" cy="180"/>
                  </a:xfrm>
                </p:grpSpPr>
                <p:grpSp>
                  <p:nvGrpSpPr>
                    <p:cNvPr id="24635" name="Group 80"/>
                    <p:cNvGrpSpPr>
                      <a:grpSpLocks/>
                    </p:cNvGrpSpPr>
                    <p:nvPr/>
                  </p:nvGrpSpPr>
                  <p:grpSpPr bwMode="auto">
                    <a:xfrm>
                      <a:off x="8617" y="9157"/>
                      <a:ext cx="360" cy="180"/>
                      <a:chOff x="8617" y="9157"/>
                      <a:chExt cx="360" cy="180"/>
                    </a:xfrm>
                  </p:grpSpPr>
                  <p:sp>
                    <p:nvSpPr>
                      <p:cNvPr id="24648" name="Line 8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9" name="Line 8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6" name="Group 83"/>
                    <p:cNvGrpSpPr>
                      <a:grpSpLocks/>
                    </p:cNvGrpSpPr>
                    <p:nvPr/>
                  </p:nvGrpSpPr>
                  <p:grpSpPr bwMode="auto">
                    <a:xfrm>
                      <a:off x="8977" y="9157"/>
                      <a:ext cx="360" cy="180"/>
                      <a:chOff x="8617" y="9157"/>
                      <a:chExt cx="360" cy="180"/>
                    </a:xfrm>
                  </p:grpSpPr>
                  <p:sp>
                    <p:nvSpPr>
                      <p:cNvPr id="24646" name="Line 8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7" name="Line 8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7" name="Group 86"/>
                    <p:cNvGrpSpPr>
                      <a:grpSpLocks/>
                    </p:cNvGrpSpPr>
                    <p:nvPr/>
                  </p:nvGrpSpPr>
                  <p:grpSpPr bwMode="auto">
                    <a:xfrm>
                      <a:off x="9337" y="9157"/>
                      <a:ext cx="360" cy="180"/>
                      <a:chOff x="8617" y="9157"/>
                      <a:chExt cx="360" cy="180"/>
                    </a:xfrm>
                  </p:grpSpPr>
                  <p:sp>
                    <p:nvSpPr>
                      <p:cNvPr id="24644" name="Line 8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5" name="Line 8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8" name="Group 89"/>
                    <p:cNvGrpSpPr>
                      <a:grpSpLocks/>
                    </p:cNvGrpSpPr>
                    <p:nvPr/>
                  </p:nvGrpSpPr>
                  <p:grpSpPr bwMode="auto">
                    <a:xfrm>
                      <a:off x="9697" y="9157"/>
                      <a:ext cx="360" cy="180"/>
                      <a:chOff x="8617" y="9157"/>
                      <a:chExt cx="360" cy="180"/>
                    </a:xfrm>
                  </p:grpSpPr>
                  <p:sp>
                    <p:nvSpPr>
                      <p:cNvPr id="24642" name="Line 9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3" name="Line 9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4639" name="Group 92"/>
                    <p:cNvGrpSpPr>
                      <a:grpSpLocks/>
                    </p:cNvGrpSpPr>
                    <p:nvPr/>
                  </p:nvGrpSpPr>
                  <p:grpSpPr bwMode="auto">
                    <a:xfrm>
                      <a:off x="8257" y="9157"/>
                      <a:ext cx="360" cy="180"/>
                      <a:chOff x="8617" y="9157"/>
                      <a:chExt cx="360" cy="180"/>
                    </a:xfrm>
                  </p:grpSpPr>
                  <p:sp>
                    <p:nvSpPr>
                      <p:cNvPr id="24640" name="Line 9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4641" name="Line 9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4634" name="Line 95"/>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4632" name="Line 96"/>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4610" name="Line 97"/>
              <p:cNvSpPr>
                <a:spLocks noChangeShapeType="1"/>
              </p:cNvSpPr>
              <p:nvPr/>
            </p:nvSpPr>
            <p:spPr bwMode="auto">
              <a:xfrm>
                <a:off x="5857875" y="4629150"/>
                <a:ext cx="114300" cy="0"/>
              </a:xfrm>
              <a:prstGeom prst="line">
                <a:avLst/>
              </a:prstGeom>
              <a:noFill/>
              <a:ln w="9525">
                <a:solidFill>
                  <a:srgbClr val="000000"/>
                </a:solidFill>
                <a:round/>
                <a:headEnd/>
                <a:tailEnd type="stealth" w="med" len="med"/>
              </a:ln>
            </p:spPr>
            <p:txBody>
              <a:bodyPr/>
              <a:lstStyle/>
              <a:p>
                <a:endParaRPr lang="fr-FR"/>
              </a:p>
            </p:txBody>
          </p:sp>
          <p:sp>
            <p:nvSpPr>
              <p:cNvPr id="24611" name="Line 98"/>
              <p:cNvSpPr>
                <a:spLocks noChangeShapeType="1"/>
              </p:cNvSpPr>
              <p:nvPr/>
            </p:nvSpPr>
            <p:spPr bwMode="auto">
              <a:xfrm>
                <a:off x="4168775" y="4660900"/>
                <a:ext cx="0" cy="342900"/>
              </a:xfrm>
              <a:prstGeom prst="line">
                <a:avLst/>
              </a:prstGeom>
              <a:noFill/>
              <a:ln w="9525">
                <a:solidFill>
                  <a:srgbClr val="000000"/>
                </a:solidFill>
                <a:round/>
                <a:headEnd/>
                <a:tailEnd/>
              </a:ln>
            </p:spPr>
            <p:txBody>
              <a:bodyPr/>
              <a:lstStyle/>
              <a:p>
                <a:endParaRPr lang="fr-FR"/>
              </a:p>
            </p:txBody>
          </p:sp>
          <p:sp>
            <p:nvSpPr>
              <p:cNvPr id="24612" name="Line 99"/>
              <p:cNvSpPr>
                <a:spLocks noChangeShapeType="1"/>
              </p:cNvSpPr>
              <p:nvPr/>
            </p:nvSpPr>
            <p:spPr bwMode="auto">
              <a:xfrm>
                <a:off x="4168775" y="4797425"/>
                <a:ext cx="0" cy="114300"/>
              </a:xfrm>
              <a:prstGeom prst="line">
                <a:avLst/>
              </a:prstGeom>
              <a:noFill/>
              <a:ln w="9525">
                <a:solidFill>
                  <a:srgbClr val="000000"/>
                </a:solidFill>
                <a:round/>
                <a:headEnd/>
                <a:tailEnd type="stealth" w="med" len="med"/>
              </a:ln>
            </p:spPr>
            <p:txBody>
              <a:bodyPr/>
              <a:lstStyle/>
              <a:p>
                <a:endParaRPr lang="fr-FR"/>
              </a:p>
            </p:txBody>
          </p:sp>
          <p:sp>
            <p:nvSpPr>
              <p:cNvPr id="24613" name="Line 100"/>
              <p:cNvSpPr>
                <a:spLocks noChangeShapeType="1"/>
              </p:cNvSpPr>
              <p:nvPr/>
            </p:nvSpPr>
            <p:spPr bwMode="auto">
              <a:xfrm>
                <a:off x="1997075" y="5676900"/>
                <a:ext cx="4229100" cy="0"/>
              </a:xfrm>
              <a:prstGeom prst="line">
                <a:avLst/>
              </a:prstGeom>
              <a:noFill/>
              <a:ln w="9525">
                <a:solidFill>
                  <a:srgbClr val="000000"/>
                </a:solidFill>
                <a:round/>
                <a:headEnd/>
                <a:tailEnd/>
              </a:ln>
            </p:spPr>
            <p:txBody>
              <a:bodyPr/>
              <a:lstStyle/>
              <a:p>
                <a:endParaRPr lang="fr-FR"/>
              </a:p>
            </p:txBody>
          </p:sp>
          <p:sp>
            <p:nvSpPr>
              <p:cNvPr id="24614" name="Line 102"/>
              <p:cNvSpPr>
                <a:spLocks noChangeShapeType="1"/>
              </p:cNvSpPr>
              <p:nvPr/>
            </p:nvSpPr>
            <p:spPr bwMode="auto">
              <a:xfrm flipV="1">
                <a:off x="2197894" y="4814854"/>
                <a:ext cx="0" cy="800100"/>
              </a:xfrm>
              <a:prstGeom prst="line">
                <a:avLst/>
              </a:prstGeom>
              <a:noFill/>
              <a:ln w="9525">
                <a:solidFill>
                  <a:srgbClr val="000000"/>
                </a:solidFill>
                <a:round/>
                <a:headEnd/>
                <a:tailEnd type="triangle" w="med" len="med"/>
              </a:ln>
            </p:spPr>
            <p:txBody>
              <a:bodyPr/>
              <a:lstStyle/>
              <a:p>
                <a:endParaRPr lang="fr-FR"/>
              </a:p>
            </p:txBody>
          </p:sp>
          <p:sp>
            <p:nvSpPr>
              <p:cNvPr id="24615" name="Line 103"/>
              <p:cNvSpPr>
                <a:spLocks noChangeShapeType="1"/>
              </p:cNvSpPr>
              <p:nvPr/>
            </p:nvSpPr>
            <p:spPr bwMode="auto">
              <a:xfrm>
                <a:off x="2111375" y="4670425"/>
                <a:ext cx="228600" cy="0"/>
              </a:xfrm>
              <a:prstGeom prst="line">
                <a:avLst/>
              </a:prstGeom>
              <a:noFill/>
              <a:ln w="9525">
                <a:solidFill>
                  <a:srgbClr val="000000"/>
                </a:solidFill>
                <a:round/>
                <a:headEnd/>
                <a:tailEnd type="stealth" w="med" len="med"/>
              </a:ln>
            </p:spPr>
            <p:txBody>
              <a:bodyPr/>
              <a:lstStyle/>
              <a:p>
                <a:endParaRPr lang="fr-FR"/>
              </a:p>
            </p:txBody>
          </p:sp>
          <p:sp>
            <p:nvSpPr>
              <p:cNvPr id="24616" name="Line 105"/>
              <p:cNvSpPr>
                <a:spLocks noChangeShapeType="1"/>
              </p:cNvSpPr>
              <p:nvPr/>
            </p:nvSpPr>
            <p:spPr bwMode="auto">
              <a:xfrm flipV="1">
                <a:off x="5997575" y="4645025"/>
                <a:ext cx="0" cy="1028700"/>
              </a:xfrm>
              <a:prstGeom prst="line">
                <a:avLst/>
              </a:prstGeom>
              <a:noFill/>
              <a:ln w="9525">
                <a:solidFill>
                  <a:srgbClr val="000000"/>
                </a:solidFill>
                <a:round/>
                <a:headEnd/>
                <a:tailEnd type="triangle" w="med" len="med"/>
              </a:ln>
            </p:spPr>
            <p:txBody>
              <a:bodyPr/>
              <a:lstStyle/>
              <a:p>
                <a:endParaRPr lang="fr-FR"/>
              </a:p>
            </p:txBody>
          </p:sp>
          <p:sp>
            <p:nvSpPr>
              <p:cNvPr id="24617" name="Line 106"/>
              <p:cNvSpPr>
                <a:spLocks noChangeShapeType="1"/>
              </p:cNvSpPr>
              <p:nvPr/>
            </p:nvSpPr>
            <p:spPr bwMode="auto">
              <a:xfrm>
                <a:off x="3816350" y="5018088"/>
                <a:ext cx="685800" cy="0"/>
              </a:xfrm>
              <a:prstGeom prst="line">
                <a:avLst/>
              </a:prstGeom>
              <a:noFill/>
              <a:ln w="9525">
                <a:solidFill>
                  <a:srgbClr val="000000"/>
                </a:solidFill>
                <a:round/>
                <a:headEnd/>
                <a:tailEnd/>
              </a:ln>
            </p:spPr>
            <p:txBody>
              <a:bodyPr/>
              <a:lstStyle/>
              <a:p>
                <a:endParaRPr lang="fr-FR"/>
              </a:p>
            </p:txBody>
          </p:sp>
          <p:sp>
            <p:nvSpPr>
              <p:cNvPr id="24618" name="Line 107"/>
              <p:cNvSpPr>
                <a:spLocks noChangeShapeType="1"/>
              </p:cNvSpPr>
              <p:nvPr/>
            </p:nvSpPr>
            <p:spPr bwMode="auto">
              <a:xfrm>
                <a:off x="3816350" y="5026025"/>
                <a:ext cx="9525" cy="687388"/>
              </a:xfrm>
              <a:prstGeom prst="line">
                <a:avLst/>
              </a:prstGeom>
              <a:noFill/>
              <a:ln w="9525">
                <a:solidFill>
                  <a:srgbClr val="000000"/>
                </a:solidFill>
                <a:prstDash val="dash"/>
                <a:round/>
                <a:headEnd/>
                <a:tailEnd/>
              </a:ln>
            </p:spPr>
            <p:txBody>
              <a:bodyPr/>
              <a:lstStyle/>
              <a:p>
                <a:endParaRPr lang="fr-FR"/>
              </a:p>
            </p:txBody>
          </p:sp>
          <p:sp>
            <p:nvSpPr>
              <p:cNvPr id="24619" name="Line 108"/>
              <p:cNvSpPr>
                <a:spLocks noChangeShapeType="1"/>
              </p:cNvSpPr>
              <p:nvPr/>
            </p:nvSpPr>
            <p:spPr bwMode="auto">
              <a:xfrm>
                <a:off x="4511675" y="5027613"/>
                <a:ext cx="0" cy="685800"/>
              </a:xfrm>
              <a:prstGeom prst="line">
                <a:avLst/>
              </a:prstGeom>
              <a:noFill/>
              <a:ln w="9525">
                <a:solidFill>
                  <a:srgbClr val="000000"/>
                </a:solidFill>
                <a:prstDash val="dash"/>
                <a:round/>
                <a:headEnd/>
                <a:tailEnd/>
              </a:ln>
            </p:spPr>
            <p:txBody>
              <a:bodyPr/>
              <a:lstStyle/>
              <a:p>
                <a:endParaRPr lang="fr-FR"/>
              </a:p>
            </p:txBody>
          </p:sp>
          <p:sp>
            <p:nvSpPr>
              <p:cNvPr id="24620" name="Line 109"/>
              <p:cNvSpPr>
                <a:spLocks noChangeShapeType="1"/>
              </p:cNvSpPr>
              <p:nvPr/>
            </p:nvSpPr>
            <p:spPr bwMode="auto">
              <a:xfrm>
                <a:off x="1928813" y="4668838"/>
                <a:ext cx="571500" cy="0"/>
              </a:xfrm>
              <a:prstGeom prst="line">
                <a:avLst/>
              </a:prstGeom>
              <a:noFill/>
              <a:ln w="9525">
                <a:solidFill>
                  <a:srgbClr val="000000"/>
                </a:solidFill>
                <a:round/>
                <a:headEnd/>
                <a:tailEnd/>
              </a:ln>
            </p:spPr>
            <p:txBody>
              <a:bodyPr/>
              <a:lstStyle/>
              <a:p>
                <a:endParaRPr lang="fr-FR"/>
              </a:p>
            </p:txBody>
          </p:sp>
          <p:sp>
            <p:nvSpPr>
              <p:cNvPr id="24621" name="Text Box 110"/>
              <p:cNvSpPr txBox="1">
                <a:spLocks noChangeArrowheads="1"/>
              </p:cNvSpPr>
              <p:nvPr/>
            </p:nvSpPr>
            <p:spPr bwMode="auto">
              <a:xfrm>
                <a:off x="1143000" y="4300538"/>
                <a:ext cx="1273175" cy="342900"/>
              </a:xfrm>
              <a:prstGeom prst="rect">
                <a:avLst/>
              </a:prstGeom>
              <a:noFill/>
              <a:ln w="9525">
                <a:noFill/>
                <a:miter lim="800000"/>
                <a:headEnd/>
                <a:tailEnd/>
              </a:ln>
            </p:spPr>
            <p:txBody>
              <a:bodyPr/>
              <a:lstStyle/>
              <a:p>
                <a:pPr algn="ctr">
                  <a:spcAft>
                    <a:spcPts val="1000"/>
                  </a:spcAft>
                </a:pPr>
                <a:r>
                  <a:rPr lang="en-GB" sz="1600" i="1" dirty="0"/>
                  <a:t>(</a:t>
                </a:r>
                <a:r>
                  <a:rPr lang="en-GB" sz="1600" i="1" u="sng" dirty="0"/>
                  <a:t>I</a:t>
                </a:r>
                <a:r>
                  <a:rPr lang="en-GB" sz="1600" i="1" baseline="-25000" dirty="0"/>
                  <a:t>2</a:t>
                </a:r>
                <a:r>
                  <a:rPr lang="en-GB" sz="1600" i="1" dirty="0"/>
                  <a:t> – </a:t>
                </a:r>
                <a:r>
                  <a:rPr lang="en-GB" sz="1600" i="1" u="sng" dirty="0"/>
                  <a:t>I</a:t>
                </a:r>
                <a:r>
                  <a:rPr lang="en-GB" sz="1600" i="1" baseline="-25000" dirty="0"/>
                  <a:t>10</a:t>
                </a:r>
                <a:r>
                  <a:rPr lang="en-GB" sz="1600" i="1" dirty="0"/>
                  <a:t>/m)</a:t>
                </a:r>
              </a:p>
              <a:p>
                <a:endParaRPr lang="fr-FR" sz="1600" dirty="0"/>
              </a:p>
            </p:txBody>
          </p:sp>
          <p:sp>
            <p:nvSpPr>
              <p:cNvPr id="24622" name="Text Box 111"/>
              <p:cNvSpPr txBox="1">
                <a:spLocks noChangeArrowheads="1"/>
              </p:cNvSpPr>
              <p:nvPr/>
            </p:nvSpPr>
            <p:spPr bwMode="auto">
              <a:xfrm>
                <a:off x="2433635" y="4282451"/>
                <a:ext cx="1071562" cy="342900"/>
              </a:xfrm>
              <a:prstGeom prst="rect">
                <a:avLst/>
              </a:prstGeom>
              <a:noFill/>
              <a:ln w="9525">
                <a:noFill/>
                <a:miter lim="800000"/>
                <a:headEnd/>
                <a:tailEnd/>
              </a:ln>
            </p:spPr>
            <p:txBody>
              <a:bodyPr/>
              <a:lstStyle/>
              <a:p>
                <a:pPr>
                  <a:spcAft>
                    <a:spcPts val="1000"/>
                  </a:spcAft>
                </a:pPr>
                <a:r>
                  <a:rPr lang="fr-FR" sz="1600" i="1" dirty="0"/>
                  <a:t>m</a:t>
                </a:r>
                <a:r>
                  <a:rPr lang="fr-FR" sz="1600" i="1" baseline="30000" dirty="0"/>
                  <a:t>2</a:t>
                </a:r>
                <a:r>
                  <a:rPr lang="fr-FR" sz="1600" i="1" dirty="0"/>
                  <a:t> r</a:t>
                </a:r>
                <a:r>
                  <a:rPr lang="fr-FR" sz="1600" i="1" baseline="-25000" dirty="0"/>
                  <a:t>1</a:t>
                </a:r>
                <a:endParaRPr lang="fr-FR" sz="1600" dirty="0"/>
              </a:p>
            </p:txBody>
          </p:sp>
          <p:sp>
            <p:nvSpPr>
              <p:cNvPr id="24623" name="Text Box 112"/>
              <p:cNvSpPr txBox="1">
                <a:spLocks noChangeArrowheads="1"/>
              </p:cNvSpPr>
              <p:nvPr/>
            </p:nvSpPr>
            <p:spPr bwMode="auto">
              <a:xfrm>
                <a:off x="3134056" y="4264026"/>
                <a:ext cx="1357313" cy="342900"/>
              </a:xfrm>
              <a:prstGeom prst="rect">
                <a:avLst/>
              </a:prstGeom>
              <a:noFill/>
              <a:ln w="9525">
                <a:noFill/>
                <a:miter lim="800000"/>
                <a:headEnd/>
                <a:tailEnd/>
              </a:ln>
            </p:spPr>
            <p:txBody>
              <a:bodyPr/>
              <a:lstStyle/>
              <a:p>
                <a:pPr>
                  <a:spcAft>
                    <a:spcPts val="1000"/>
                  </a:spcAft>
                </a:pPr>
                <a:r>
                  <a:rPr lang="fr-FR" sz="1600" i="1" dirty="0"/>
                  <a:t>j m</a:t>
                </a:r>
                <a:r>
                  <a:rPr lang="fr-FR" sz="1600" i="1" baseline="30000" dirty="0"/>
                  <a:t>2 </a:t>
                </a:r>
                <a:r>
                  <a:rPr lang="it-IT" sz="1600" i="1" dirty="0"/>
                  <a:t>ℓ</a:t>
                </a:r>
                <a:r>
                  <a:rPr lang="fr-FR" sz="1600" i="1" baseline="-25000" dirty="0"/>
                  <a:t>1</a:t>
                </a:r>
                <a:r>
                  <a:rPr lang="fr-FR" sz="1600" i="1" dirty="0"/>
                  <a:t> </a:t>
                </a:r>
                <a:r>
                  <a:rPr lang="el-GR" sz="1600" i="1" dirty="0"/>
                  <a:t>ω</a:t>
                </a:r>
                <a:endParaRPr lang="fr-FR" sz="1600" dirty="0"/>
              </a:p>
            </p:txBody>
          </p:sp>
          <p:sp>
            <p:nvSpPr>
              <p:cNvPr id="24624" name="Text Box 113"/>
              <p:cNvSpPr txBox="1">
                <a:spLocks noChangeArrowheads="1"/>
              </p:cNvSpPr>
              <p:nvPr/>
            </p:nvSpPr>
            <p:spPr bwMode="auto">
              <a:xfrm>
                <a:off x="4622800" y="4286250"/>
                <a:ext cx="520700" cy="342900"/>
              </a:xfrm>
              <a:prstGeom prst="rect">
                <a:avLst/>
              </a:prstGeom>
              <a:noFill/>
              <a:ln w="9525">
                <a:noFill/>
                <a:miter lim="800000"/>
                <a:headEnd/>
                <a:tailEnd/>
              </a:ln>
            </p:spPr>
            <p:txBody>
              <a:bodyPr/>
              <a:lstStyle/>
              <a:p>
                <a:pPr>
                  <a:spcAft>
                    <a:spcPts val="1000"/>
                  </a:spcAft>
                </a:pPr>
                <a:r>
                  <a:rPr lang="fr-FR" sz="1600" i="1" dirty="0"/>
                  <a:t>r</a:t>
                </a:r>
                <a:r>
                  <a:rPr lang="fr-FR" sz="1600" i="1" baseline="-25000" dirty="0"/>
                  <a:t>2</a:t>
                </a:r>
                <a:endParaRPr lang="fr-FR" sz="1600" dirty="0"/>
              </a:p>
            </p:txBody>
          </p:sp>
          <p:sp>
            <p:nvSpPr>
              <p:cNvPr id="24625" name="Text Box 114"/>
              <p:cNvSpPr txBox="1">
                <a:spLocks noChangeArrowheads="1"/>
              </p:cNvSpPr>
              <p:nvPr/>
            </p:nvSpPr>
            <p:spPr bwMode="auto">
              <a:xfrm>
                <a:off x="5214938" y="4124325"/>
                <a:ext cx="844550" cy="342900"/>
              </a:xfrm>
              <a:prstGeom prst="rect">
                <a:avLst/>
              </a:prstGeom>
              <a:noFill/>
              <a:ln w="9525">
                <a:noFill/>
                <a:miter lim="800000"/>
                <a:headEnd/>
                <a:tailEnd/>
              </a:ln>
            </p:spPr>
            <p:txBody>
              <a:bodyPr/>
              <a:lstStyle/>
              <a:p>
                <a:pPr>
                  <a:spcAft>
                    <a:spcPts val="1000"/>
                  </a:spcAft>
                </a:pPr>
                <a:r>
                  <a:rPr lang="fr-FR" sz="1600" i="1"/>
                  <a:t>j </a:t>
                </a:r>
                <a:r>
                  <a:rPr lang="it-IT" sz="1600" i="1"/>
                  <a:t>ℓ</a:t>
                </a:r>
                <a:r>
                  <a:rPr lang="fr-FR" sz="1600" i="1" baseline="-25000"/>
                  <a:t>2</a:t>
                </a:r>
                <a:r>
                  <a:rPr lang="fr-FR" sz="1600" i="1"/>
                  <a:t> </a:t>
                </a:r>
                <a:r>
                  <a:rPr lang="el-GR" sz="1600" i="1"/>
                  <a:t>ω</a:t>
                </a:r>
                <a:r>
                  <a:rPr lang="fr-FR" sz="1600" i="1"/>
                  <a:t> </a:t>
                </a:r>
                <a:endParaRPr lang="fr-FR" sz="1600"/>
              </a:p>
            </p:txBody>
          </p:sp>
          <p:sp>
            <p:nvSpPr>
              <p:cNvPr id="24626" name="Text Box 115"/>
              <p:cNvSpPr txBox="1">
                <a:spLocks noChangeArrowheads="1"/>
              </p:cNvSpPr>
              <p:nvPr/>
            </p:nvSpPr>
            <p:spPr bwMode="auto">
              <a:xfrm>
                <a:off x="5878513" y="4227513"/>
                <a:ext cx="520700" cy="342900"/>
              </a:xfrm>
              <a:prstGeom prst="rect">
                <a:avLst/>
              </a:prstGeom>
              <a:noFill/>
              <a:ln w="9525">
                <a:noFill/>
                <a:miter lim="800000"/>
                <a:headEnd/>
                <a:tailEnd/>
              </a:ln>
            </p:spPr>
            <p:txBody>
              <a:bodyPr/>
              <a:lstStyle/>
              <a:p>
                <a:pPr>
                  <a:spcAft>
                    <a:spcPts val="1000"/>
                  </a:spcAft>
                </a:pPr>
                <a:r>
                  <a:rPr lang="fr-FR" sz="1600" i="1" u="sng"/>
                  <a:t>I</a:t>
                </a:r>
                <a:r>
                  <a:rPr lang="fr-FR" sz="1600" i="1" baseline="-25000"/>
                  <a:t>2</a:t>
                </a:r>
                <a:endParaRPr lang="fr-FR" sz="1600"/>
              </a:p>
            </p:txBody>
          </p:sp>
          <p:sp>
            <p:nvSpPr>
              <p:cNvPr id="24627" name="Text Box 116"/>
              <p:cNvSpPr txBox="1">
                <a:spLocks noChangeArrowheads="1"/>
              </p:cNvSpPr>
              <p:nvPr/>
            </p:nvSpPr>
            <p:spPr bwMode="auto">
              <a:xfrm>
                <a:off x="2146461" y="5100282"/>
                <a:ext cx="790575" cy="414337"/>
              </a:xfrm>
              <a:prstGeom prst="rect">
                <a:avLst/>
              </a:prstGeom>
              <a:noFill/>
              <a:ln w="9525">
                <a:noFill/>
                <a:miter lim="800000"/>
                <a:headEnd/>
                <a:tailEnd/>
              </a:ln>
            </p:spPr>
            <p:txBody>
              <a:bodyPr/>
              <a:lstStyle/>
              <a:p>
                <a:pPr>
                  <a:spcAft>
                    <a:spcPts val="1000"/>
                  </a:spcAft>
                </a:pPr>
                <a:r>
                  <a:rPr lang="fr-FR" sz="1600" i="1" dirty="0"/>
                  <a:t>- m </a:t>
                </a:r>
                <a:r>
                  <a:rPr lang="fr-FR" sz="1600" i="1" u="sng" dirty="0"/>
                  <a:t>U</a:t>
                </a:r>
                <a:r>
                  <a:rPr lang="fr-FR" sz="1600" i="1" baseline="-25000" dirty="0"/>
                  <a:t>1</a:t>
                </a:r>
                <a:endParaRPr lang="fr-FR" sz="1600" dirty="0"/>
              </a:p>
            </p:txBody>
          </p:sp>
          <p:sp>
            <p:nvSpPr>
              <p:cNvPr id="24628" name="Text Box 117"/>
              <p:cNvSpPr txBox="1">
                <a:spLocks noChangeArrowheads="1"/>
              </p:cNvSpPr>
              <p:nvPr/>
            </p:nvSpPr>
            <p:spPr bwMode="auto">
              <a:xfrm>
                <a:off x="4143375" y="4729163"/>
                <a:ext cx="752475" cy="342900"/>
              </a:xfrm>
              <a:prstGeom prst="rect">
                <a:avLst/>
              </a:prstGeom>
              <a:noFill/>
              <a:ln w="9525">
                <a:noFill/>
                <a:miter lim="800000"/>
                <a:headEnd/>
                <a:tailEnd/>
              </a:ln>
            </p:spPr>
            <p:txBody>
              <a:bodyPr/>
              <a:lstStyle/>
              <a:p>
                <a:pPr>
                  <a:spcAft>
                    <a:spcPts val="1000"/>
                  </a:spcAft>
                </a:pPr>
                <a:r>
                  <a:rPr lang="fr-FR" sz="1600" i="1" dirty="0"/>
                  <a:t>- </a:t>
                </a:r>
                <a:r>
                  <a:rPr lang="fr-FR" sz="1600" i="1" u="sng" dirty="0"/>
                  <a:t>I</a:t>
                </a:r>
                <a:r>
                  <a:rPr lang="fr-FR" sz="1600" i="1" baseline="-25000" dirty="0"/>
                  <a:t>10</a:t>
                </a:r>
                <a:r>
                  <a:rPr lang="fr-FR" sz="1600" i="1" dirty="0"/>
                  <a:t>/m</a:t>
                </a:r>
                <a:endParaRPr lang="fr-FR" sz="1600" dirty="0"/>
              </a:p>
            </p:txBody>
          </p:sp>
          <p:sp>
            <p:nvSpPr>
              <p:cNvPr id="24629" name="Text Box 118"/>
              <p:cNvSpPr txBox="1">
                <a:spLocks noChangeArrowheads="1"/>
              </p:cNvSpPr>
              <p:nvPr/>
            </p:nvSpPr>
            <p:spPr bwMode="auto">
              <a:xfrm>
                <a:off x="6011260" y="5035260"/>
                <a:ext cx="520700" cy="342900"/>
              </a:xfrm>
              <a:prstGeom prst="rect">
                <a:avLst/>
              </a:prstGeom>
              <a:noFill/>
              <a:ln w="9525">
                <a:noFill/>
                <a:miter lim="800000"/>
                <a:headEnd/>
                <a:tailEnd/>
              </a:ln>
            </p:spPr>
            <p:txBody>
              <a:bodyPr/>
              <a:lstStyle/>
              <a:p>
                <a:pPr>
                  <a:spcAft>
                    <a:spcPts val="1000"/>
                  </a:spcAft>
                </a:pPr>
                <a:r>
                  <a:rPr lang="fr-FR" sz="1600" i="1" u="sng" dirty="0"/>
                  <a:t>U</a:t>
                </a:r>
                <a:r>
                  <a:rPr lang="fr-FR" sz="1600" i="1" baseline="-25000" dirty="0"/>
                  <a:t>2</a:t>
                </a:r>
                <a:endParaRPr lang="fr-FR" sz="1600" dirty="0"/>
              </a:p>
            </p:txBody>
          </p:sp>
          <p:sp>
            <p:nvSpPr>
              <p:cNvPr id="24630" name="Line 109"/>
              <p:cNvSpPr>
                <a:spLocks noChangeShapeType="1"/>
              </p:cNvSpPr>
              <p:nvPr/>
            </p:nvSpPr>
            <p:spPr bwMode="auto">
              <a:xfrm>
                <a:off x="5668963" y="4618038"/>
                <a:ext cx="571500" cy="0"/>
              </a:xfrm>
              <a:prstGeom prst="line">
                <a:avLst/>
              </a:prstGeom>
              <a:noFill/>
              <a:ln w="9525">
                <a:solidFill>
                  <a:srgbClr val="000000"/>
                </a:solidFill>
                <a:round/>
                <a:headEnd/>
                <a:tailEnd/>
              </a:ln>
            </p:spPr>
            <p:txBody>
              <a:bodyPr/>
              <a:lstStyle/>
              <a:p>
                <a:endParaRPr lang="fr-FR"/>
              </a:p>
            </p:txBody>
          </p:sp>
        </p:grpSp>
        <p:sp>
          <p:nvSpPr>
            <p:cNvPr id="24602" name="ZoneTexte 140"/>
            <p:cNvSpPr txBox="1">
              <a:spLocks noChangeArrowheads="1"/>
            </p:cNvSpPr>
            <p:nvPr/>
          </p:nvSpPr>
          <p:spPr bwMode="auto">
            <a:xfrm>
              <a:off x="4572000" y="5214950"/>
              <a:ext cx="312906" cy="369332"/>
            </a:xfrm>
            <a:prstGeom prst="rect">
              <a:avLst/>
            </a:prstGeom>
            <a:noFill/>
            <a:ln w="9525">
              <a:noFill/>
              <a:miter lim="800000"/>
              <a:headEnd/>
              <a:tailEnd/>
            </a:ln>
          </p:spPr>
          <p:txBody>
            <a:bodyPr wrap="none">
              <a:spAutoFit/>
            </a:bodyPr>
            <a:lstStyle/>
            <a:p>
              <a:r>
                <a:rPr lang="fr-FR"/>
                <a:t>?</a:t>
              </a:r>
            </a:p>
          </p:txBody>
        </p:sp>
        <p:sp>
          <p:nvSpPr>
            <p:cNvPr id="24603" name="ZoneTexte 141"/>
            <p:cNvSpPr txBox="1">
              <a:spLocks noChangeArrowheads="1"/>
            </p:cNvSpPr>
            <p:nvPr/>
          </p:nvSpPr>
          <p:spPr bwMode="auto">
            <a:xfrm>
              <a:off x="3500430" y="5214950"/>
              <a:ext cx="312906" cy="369332"/>
            </a:xfrm>
            <a:prstGeom prst="rect">
              <a:avLst/>
            </a:prstGeom>
            <a:noFill/>
            <a:ln w="9525">
              <a:noFill/>
              <a:miter lim="800000"/>
              <a:headEnd/>
              <a:tailEnd/>
            </a:ln>
          </p:spPr>
          <p:txBody>
            <a:bodyPr wrap="none">
              <a:spAutoFit/>
            </a:bodyPr>
            <a:lstStyle/>
            <a:p>
              <a:r>
                <a:rPr lang="fr-FR"/>
                <a:t>?</a:t>
              </a:r>
            </a:p>
          </p:txBody>
        </p:sp>
      </p:grpSp>
      <p:sp>
        <p:nvSpPr>
          <p:cNvPr id="125" name="ZoneTexte 238">
            <a:extLst>
              <a:ext uri="{FF2B5EF4-FFF2-40B4-BE49-F238E27FC236}">
                <a16:creationId xmlns:a16="http://schemas.microsoft.com/office/drawing/2014/main" id="{79D6AD82-A263-4A3C-9BAA-FFB65C6F98C5}"/>
              </a:ext>
            </a:extLst>
          </p:cNvPr>
          <p:cNvSpPr txBox="1">
            <a:spLocks noChangeArrowheads="1"/>
          </p:cNvSpPr>
          <p:nvPr/>
        </p:nvSpPr>
        <p:spPr bwMode="auto">
          <a:xfrm>
            <a:off x="1278311" y="1894077"/>
            <a:ext cx="6051550" cy="1652588"/>
          </a:xfrm>
          <a:prstGeom prst="rect">
            <a:avLst/>
          </a:prstGeom>
          <a:noFill/>
          <a:ln w="9525">
            <a:noFill/>
            <a:miter lim="800000"/>
            <a:headEnd/>
            <a:tailEnd/>
          </a:ln>
        </p:spPr>
        <p:txBody>
          <a:bodyPr>
            <a:spAutoFit/>
          </a:bodyPr>
          <a:lstStyle/>
          <a:p>
            <a:r>
              <a:rPr lang="it-IT" sz="1600" u="sng" dirty="0"/>
              <a:t>U</a:t>
            </a:r>
            <a:r>
              <a:rPr lang="it-IT" sz="1600" baseline="-25000" dirty="0"/>
              <a:t>2</a:t>
            </a:r>
            <a:r>
              <a:rPr lang="it-IT" sz="1600" dirty="0"/>
              <a:t> = - m</a:t>
            </a:r>
            <a:r>
              <a:rPr lang="it-IT" sz="1600" u="sng" dirty="0"/>
              <a:t>E</a:t>
            </a:r>
            <a:r>
              <a:rPr lang="it-IT" sz="1600" baseline="-25000" dirty="0"/>
              <a:t>1</a:t>
            </a:r>
            <a:r>
              <a:rPr lang="it-IT" sz="1600" dirty="0"/>
              <a:t> – (r</a:t>
            </a:r>
            <a:r>
              <a:rPr lang="it-IT" sz="1600" baseline="-25000" dirty="0"/>
              <a:t>2</a:t>
            </a:r>
            <a:r>
              <a:rPr lang="it-IT" sz="1600" dirty="0"/>
              <a:t> + j ℓ</a:t>
            </a:r>
            <a:r>
              <a:rPr lang="it-IT" sz="1600" baseline="-25000" dirty="0"/>
              <a:t> 2</a:t>
            </a:r>
            <a:r>
              <a:rPr lang="it-IT" sz="1600" dirty="0"/>
              <a:t> </a:t>
            </a:r>
            <a:r>
              <a:rPr lang="el-GR" sz="1600" dirty="0"/>
              <a:t>ω</a:t>
            </a:r>
            <a:r>
              <a:rPr lang="fr-FR" sz="1600" dirty="0"/>
              <a:t>) </a:t>
            </a:r>
            <a:r>
              <a:rPr lang="fr-FR" sz="1600" u="sng" dirty="0"/>
              <a:t>I</a:t>
            </a:r>
            <a:r>
              <a:rPr lang="fr-FR" sz="1600" baseline="-25000" dirty="0"/>
              <a:t>2</a:t>
            </a:r>
            <a:endParaRPr lang="fr-FR" sz="1600" dirty="0"/>
          </a:p>
          <a:p>
            <a:endParaRPr lang="it-IT" sz="1600" dirty="0"/>
          </a:p>
          <a:p>
            <a:r>
              <a:rPr lang="it-IT" sz="1600" u="sng" dirty="0"/>
              <a:t>U</a:t>
            </a:r>
            <a:r>
              <a:rPr lang="it-IT" sz="1600" baseline="-25000" dirty="0"/>
              <a:t>2 </a:t>
            </a:r>
            <a:r>
              <a:rPr lang="it-IT" sz="1600" dirty="0"/>
              <a:t>= -m </a:t>
            </a:r>
            <a:r>
              <a:rPr lang="it-IT" sz="1600" u="sng" dirty="0"/>
              <a:t>U</a:t>
            </a:r>
            <a:r>
              <a:rPr lang="it-IT" sz="1600" baseline="-25000" dirty="0"/>
              <a:t>1</a:t>
            </a:r>
            <a:r>
              <a:rPr lang="it-IT" sz="1600" dirty="0"/>
              <a:t> + m(r</a:t>
            </a:r>
            <a:r>
              <a:rPr lang="it-IT" sz="1600" baseline="-25000" dirty="0"/>
              <a:t>1</a:t>
            </a:r>
            <a:r>
              <a:rPr lang="it-IT" sz="1600" dirty="0"/>
              <a:t> + j ℓ</a:t>
            </a:r>
            <a:r>
              <a:rPr lang="it-IT" sz="1600" baseline="-25000" dirty="0"/>
              <a:t>1</a:t>
            </a:r>
            <a:r>
              <a:rPr lang="el-GR" sz="1600" dirty="0"/>
              <a:t>ω</a:t>
            </a:r>
            <a:r>
              <a:rPr lang="fr-FR" sz="1600" dirty="0"/>
              <a:t>) </a:t>
            </a:r>
            <a:r>
              <a:rPr lang="it-IT" sz="1600" i="1" dirty="0"/>
              <a:t>(</a:t>
            </a:r>
            <a:r>
              <a:rPr lang="it-IT" sz="1600" i="1" u="sng" dirty="0"/>
              <a:t>I</a:t>
            </a:r>
            <a:r>
              <a:rPr lang="it-IT" sz="1600" i="1" baseline="-25000" dirty="0"/>
              <a:t>10</a:t>
            </a:r>
            <a:r>
              <a:rPr lang="it-IT" sz="1600" i="1" dirty="0"/>
              <a:t> – m </a:t>
            </a:r>
            <a:r>
              <a:rPr lang="it-IT" sz="1600" i="1" u="sng" dirty="0"/>
              <a:t>I</a:t>
            </a:r>
            <a:r>
              <a:rPr lang="it-IT" sz="1600" i="1" baseline="-25000" dirty="0"/>
              <a:t>2</a:t>
            </a:r>
            <a:r>
              <a:rPr lang="it-IT" sz="1600" i="1" dirty="0"/>
              <a:t>) – (r</a:t>
            </a:r>
            <a:r>
              <a:rPr lang="it-IT" sz="1600" i="1" baseline="-25000" dirty="0"/>
              <a:t>2</a:t>
            </a:r>
            <a:r>
              <a:rPr lang="it-IT" sz="1600" i="1" dirty="0"/>
              <a:t> + j ℓ</a:t>
            </a:r>
            <a:r>
              <a:rPr lang="it-IT" sz="1600" i="1" baseline="-25000" dirty="0"/>
              <a:t>2</a:t>
            </a:r>
            <a:r>
              <a:rPr lang="it-IT" sz="1600" i="1" dirty="0"/>
              <a:t> </a:t>
            </a:r>
            <a:r>
              <a:rPr lang="el-GR" sz="1600" dirty="0"/>
              <a:t>ω</a:t>
            </a:r>
            <a:r>
              <a:rPr lang="it-IT" sz="1600" i="1" dirty="0"/>
              <a:t>) </a:t>
            </a:r>
            <a:r>
              <a:rPr lang="it-IT" sz="1600" i="1" u="sng" dirty="0"/>
              <a:t>I</a:t>
            </a:r>
            <a:r>
              <a:rPr lang="it-IT" sz="1600" i="1" baseline="-25000" dirty="0"/>
              <a:t>2</a:t>
            </a:r>
            <a:r>
              <a:rPr lang="it-IT" sz="1600" i="1" dirty="0"/>
              <a:t>.</a:t>
            </a:r>
            <a:endParaRPr lang="it-IT" sz="1600" baseline="-25000" dirty="0"/>
          </a:p>
          <a:p>
            <a:endParaRPr lang="it-IT" sz="1600" b="1" baseline="-25000" dirty="0"/>
          </a:p>
          <a:p>
            <a:endParaRPr lang="it-IT" sz="1600" b="1" baseline="-25000" dirty="0"/>
          </a:p>
          <a:p>
            <a:r>
              <a:rPr lang="it-IT" sz="1600" i="1" u="sng" dirty="0"/>
              <a:t>U</a:t>
            </a:r>
            <a:r>
              <a:rPr lang="it-IT" sz="1600" i="1" baseline="-25000" dirty="0"/>
              <a:t>2</a:t>
            </a:r>
            <a:r>
              <a:rPr lang="it-IT" sz="1600" i="1" dirty="0"/>
              <a:t> = - m </a:t>
            </a:r>
            <a:r>
              <a:rPr lang="it-IT" sz="1600" i="1" u="sng" dirty="0"/>
              <a:t>U</a:t>
            </a:r>
            <a:r>
              <a:rPr lang="it-IT" sz="1600" i="1" baseline="-25000" dirty="0"/>
              <a:t>1</a:t>
            </a:r>
            <a:r>
              <a:rPr lang="it-IT" sz="1600" i="1" dirty="0"/>
              <a:t> – m</a:t>
            </a:r>
            <a:r>
              <a:rPr lang="it-IT" sz="1600" i="1" baseline="30000" dirty="0"/>
              <a:t>2</a:t>
            </a:r>
            <a:r>
              <a:rPr lang="it-IT" sz="1600" i="1" dirty="0"/>
              <a:t> (r</a:t>
            </a:r>
            <a:r>
              <a:rPr lang="it-IT" sz="1600" i="1" baseline="-25000" dirty="0"/>
              <a:t>1</a:t>
            </a:r>
            <a:r>
              <a:rPr lang="it-IT" sz="1600" i="1" dirty="0"/>
              <a:t> + j ℓ</a:t>
            </a:r>
            <a:r>
              <a:rPr lang="it-IT" sz="1600" i="1" baseline="-25000" dirty="0"/>
              <a:t>1</a:t>
            </a:r>
            <a:r>
              <a:rPr lang="it-IT" sz="1600" i="1" dirty="0"/>
              <a:t> </a:t>
            </a:r>
            <a:r>
              <a:rPr lang="el-GR" sz="1600" dirty="0"/>
              <a:t>ω</a:t>
            </a:r>
            <a:r>
              <a:rPr lang="it-IT" sz="1600" i="1" dirty="0"/>
              <a:t>)(</a:t>
            </a:r>
            <a:r>
              <a:rPr lang="it-IT" sz="1600" i="1" u="sng" dirty="0"/>
              <a:t>I</a:t>
            </a:r>
            <a:r>
              <a:rPr lang="it-IT" sz="1600" i="1" baseline="-25000" dirty="0"/>
              <a:t>2</a:t>
            </a:r>
            <a:r>
              <a:rPr lang="it-IT" sz="1600" i="1" dirty="0"/>
              <a:t> – (1/m)</a:t>
            </a:r>
            <a:r>
              <a:rPr lang="it-IT" sz="1600" i="1" u="sng" dirty="0"/>
              <a:t>I</a:t>
            </a:r>
            <a:r>
              <a:rPr lang="it-IT" sz="1600" i="1" baseline="-25000" dirty="0"/>
              <a:t>10</a:t>
            </a:r>
            <a:r>
              <a:rPr lang="it-IT" sz="1600" i="1" dirty="0"/>
              <a:t>) – (r</a:t>
            </a:r>
            <a:r>
              <a:rPr lang="it-IT" sz="1600" i="1" baseline="-25000" dirty="0"/>
              <a:t>2</a:t>
            </a:r>
            <a:r>
              <a:rPr lang="it-IT" sz="1600" i="1" dirty="0"/>
              <a:t> + j ℓ</a:t>
            </a:r>
            <a:r>
              <a:rPr lang="it-IT" sz="1600" i="1" baseline="-25000" dirty="0"/>
              <a:t> 2</a:t>
            </a:r>
            <a:r>
              <a:rPr lang="it-IT" sz="1600" i="1" dirty="0"/>
              <a:t> </a:t>
            </a:r>
            <a:r>
              <a:rPr lang="el-GR" sz="1600" dirty="0"/>
              <a:t>ω</a:t>
            </a:r>
            <a:r>
              <a:rPr lang="it-IT" sz="1600" i="1" dirty="0"/>
              <a:t>) </a:t>
            </a:r>
            <a:r>
              <a:rPr lang="it-IT" sz="1600" i="1" u="sng" dirty="0"/>
              <a:t>I</a:t>
            </a:r>
            <a:r>
              <a:rPr lang="it-IT" sz="1600" i="1" baseline="-25000" dirty="0"/>
              <a:t>2</a:t>
            </a:r>
            <a:endParaRPr lang="fr-FR" sz="1600" b="1" dirty="0"/>
          </a:p>
          <a:p>
            <a:endParaRPr lang="fr-FR" sz="1600" dirty="0"/>
          </a:p>
        </p:txBody>
      </p:sp>
      <p:sp>
        <p:nvSpPr>
          <p:cNvPr id="126" name="Accolade ouvrante 239">
            <a:extLst>
              <a:ext uri="{FF2B5EF4-FFF2-40B4-BE49-F238E27FC236}">
                <a16:creationId xmlns:a16="http://schemas.microsoft.com/office/drawing/2014/main" id="{F769A030-8C72-440D-B260-E75DA132ED84}"/>
              </a:ext>
            </a:extLst>
          </p:cNvPr>
          <p:cNvSpPr/>
          <p:nvPr/>
        </p:nvSpPr>
        <p:spPr>
          <a:xfrm>
            <a:off x="1202604" y="2147135"/>
            <a:ext cx="71438" cy="150018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34</a:t>
            </a:fld>
            <a:endParaRPr lang="fr-FR"/>
          </a:p>
        </p:txBody>
      </p:sp>
    </p:spTree>
    <p:extLst>
      <p:ext uri="{BB962C8B-B14F-4D97-AF65-F5344CB8AC3E}">
        <p14:creationId xmlns:p14="http://schemas.microsoft.com/office/powerpoint/2010/main" val="255853754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sp>
        <p:nvSpPr>
          <p:cNvPr id="27668" name="ZoneTexte 238"/>
          <p:cNvSpPr txBox="1">
            <a:spLocks noChangeArrowheads="1"/>
          </p:cNvSpPr>
          <p:nvPr/>
        </p:nvSpPr>
        <p:spPr bwMode="auto">
          <a:xfrm>
            <a:off x="827584" y="1772816"/>
            <a:ext cx="8429625" cy="3785652"/>
          </a:xfrm>
          <a:prstGeom prst="rect">
            <a:avLst/>
          </a:prstGeom>
          <a:noFill/>
          <a:ln w="9525">
            <a:noFill/>
            <a:miter lim="800000"/>
            <a:headEnd/>
            <a:tailEnd/>
          </a:ln>
        </p:spPr>
        <p:txBody>
          <a:bodyPr>
            <a:spAutoFit/>
          </a:bodyPr>
          <a:lstStyle/>
          <a:p>
            <a:r>
              <a:rPr lang="it-IT" sz="1600" u="sng" dirty="0"/>
              <a:t>E</a:t>
            </a:r>
            <a:r>
              <a:rPr lang="it-IT" sz="1600" baseline="-25000" dirty="0"/>
              <a:t>1</a:t>
            </a:r>
            <a:r>
              <a:rPr lang="it-IT" sz="1600" dirty="0"/>
              <a:t> = ( </a:t>
            </a:r>
            <a:r>
              <a:rPr lang="it-IT" sz="1600" dirty="0">
                <a:sym typeface="Symbol" pitchFamily="18" charset="2"/>
              </a:rPr>
              <a:t></a:t>
            </a:r>
            <a:r>
              <a:rPr lang="it-IT" sz="1600" baseline="-25000" dirty="0"/>
              <a:t>F</a:t>
            </a:r>
            <a:r>
              <a:rPr lang="it-IT" sz="1600" dirty="0"/>
              <a:t> // j </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p>
          <a:p>
            <a:endParaRPr lang="it-IT" sz="1600" baseline="-25000" dirty="0"/>
          </a:p>
          <a:p>
            <a:endParaRPr lang="fr-FR" sz="1600" dirty="0"/>
          </a:p>
          <a:p>
            <a:pPr>
              <a:buFontTx/>
              <a:buChar char="-"/>
            </a:pPr>
            <a:r>
              <a:rPr lang="it-IT" sz="1600" u="sng" dirty="0"/>
              <a:t>E</a:t>
            </a:r>
            <a:r>
              <a:rPr lang="it-IT" sz="1600" baseline="-25000" dirty="0"/>
              <a:t>2</a:t>
            </a:r>
            <a:r>
              <a:rPr lang="it-IT" sz="1600" dirty="0"/>
              <a:t> / m = (</a:t>
            </a:r>
            <a:r>
              <a:rPr lang="it-IT" sz="1600" dirty="0">
                <a:sym typeface="Symbol" pitchFamily="18" charset="2"/>
              </a:rPr>
              <a:t></a:t>
            </a:r>
            <a:r>
              <a:rPr lang="it-IT" sz="1600" baseline="-25000" dirty="0"/>
              <a:t>F</a:t>
            </a:r>
            <a:r>
              <a:rPr lang="it-IT" sz="1600" dirty="0"/>
              <a:t> // j </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p>
          <a:p>
            <a:pPr>
              <a:buFontTx/>
              <a:buChar char="-"/>
            </a:pPr>
            <a:endParaRPr lang="it-IT" sz="1600" baseline="-25000" dirty="0"/>
          </a:p>
          <a:p>
            <a:endParaRPr lang="fr-FR" sz="1600" dirty="0"/>
          </a:p>
          <a:p>
            <a:r>
              <a:rPr lang="it-IT" sz="1600" dirty="0"/>
              <a:t>(</a:t>
            </a:r>
            <a:r>
              <a:rPr lang="it-IT" sz="1600" u="sng" dirty="0"/>
              <a:t>U</a:t>
            </a:r>
            <a:r>
              <a:rPr lang="it-IT" sz="1600" baseline="-25000" dirty="0"/>
              <a:t>2</a:t>
            </a:r>
            <a:r>
              <a:rPr lang="it-IT" sz="1600" dirty="0"/>
              <a:t> + (r</a:t>
            </a:r>
            <a:r>
              <a:rPr lang="it-IT" sz="1600" baseline="-25000" dirty="0"/>
              <a:t>2</a:t>
            </a:r>
            <a:r>
              <a:rPr lang="it-IT" sz="1600" dirty="0"/>
              <a:t> + j ℓ</a:t>
            </a:r>
            <a:r>
              <a:rPr lang="it-IT" sz="1600" baseline="-25000" dirty="0"/>
              <a:t> 2</a:t>
            </a:r>
            <a:r>
              <a:rPr lang="it-IT" sz="1600" dirty="0"/>
              <a:t> </a:t>
            </a:r>
            <a:r>
              <a:rPr lang="el-GR" sz="1600" dirty="0"/>
              <a:t>ω</a:t>
            </a:r>
            <a:r>
              <a:rPr lang="it-IT" sz="1600" dirty="0"/>
              <a:t>) </a:t>
            </a:r>
            <a:r>
              <a:rPr lang="it-IT" sz="1600" u="sng" dirty="0"/>
              <a:t>I</a:t>
            </a:r>
            <a:r>
              <a:rPr lang="it-IT" sz="1600" baseline="-25000" dirty="0"/>
              <a:t>2</a:t>
            </a:r>
            <a:r>
              <a:rPr lang="it-IT" sz="1600" dirty="0"/>
              <a:t>) = - m (</a:t>
            </a:r>
            <a:r>
              <a:rPr lang="it-IT" sz="1600" dirty="0">
                <a:sym typeface="Symbol" pitchFamily="18" charset="2"/>
              </a:rPr>
              <a:t></a:t>
            </a:r>
            <a:r>
              <a:rPr lang="it-IT" sz="1600" baseline="-25000" dirty="0"/>
              <a:t>F</a:t>
            </a:r>
            <a:r>
              <a:rPr lang="it-IT" sz="1600" dirty="0"/>
              <a:t> // j </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p>
          <a:p>
            <a:endParaRPr lang="it-IT" sz="1600" baseline="-25000" dirty="0"/>
          </a:p>
          <a:p>
            <a:endParaRPr lang="fr-FR" sz="1600" dirty="0"/>
          </a:p>
          <a:p>
            <a:r>
              <a:rPr lang="it-IT" sz="1600" u="sng" dirty="0"/>
              <a:t>U</a:t>
            </a:r>
            <a:r>
              <a:rPr lang="it-IT" sz="1600" baseline="-25000" dirty="0"/>
              <a:t>2</a:t>
            </a:r>
            <a:r>
              <a:rPr lang="it-IT" sz="1600" dirty="0"/>
              <a:t> = - m (</a:t>
            </a:r>
            <a:r>
              <a:rPr lang="it-IT" sz="1600" dirty="0">
                <a:sym typeface="Symbol" pitchFamily="18" charset="2"/>
              </a:rPr>
              <a:t></a:t>
            </a:r>
            <a:r>
              <a:rPr lang="it-IT" sz="1600" baseline="-25000" dirty="0"/>
              <a:t>F</a:t>
            </a:r>
            <a:r>
              <a:rPr lang="it-IT" sz="1600" dirty="0"/>
              <a:t> // j</a:t>
            </a:r>
            <a:r>
              <a:rPr lang="it-IT" sz="1600" dirty="0">
                <a:sym typeface="Symbol" pitchFamily="18" charset="2"/>
              </a:rPr>
              <a:t></a:t>
            </a:r>
            <a:r>
              <a:rPr lang="it-IT" sz="1600" baseline="-25000" dirty="0"/>
              <a:t>m</a:t>
            </a:r>
            <a:r>
              <a:rPr lang="it-IT" sz="1600" dirty="0"/>
              <a:t>) </a:t>
            </a:r>
            <a:r>
              <a:rPr lang="it-IT" sz="1600" u="sng" dirty="0"/>
              <a:t>I</a:t>
            </a:r>
            <a:r>
              <a:rPr lang="it-IT" sz="1600" baseline="-25000" dirty="0"/>
              <a:t>10</a:t>
            </a:r>
            <a:r>
              <a:rPr lang="it-IT" sz="1600" dirty="0"/>
              <a:t> – (r</a:t>
            </a:r>
            <a:r>
              <a:rPr lang="it-IT" sz="1600" baseline="-25000" dirty="0"/>
              <a:t>2</a:t>
            </a:r>
            <a:r>
              <a:rPr lang="it-IT" sz="1600" dirty="0"/>
              <a:t> + j ℓ</a:t>
            </a:r>
            <a:r>
              <a:rPr lang="it-IT" sz="1600" baseline="-25000" dirty="0"/>
              <a:t> 2</a:t>
            </a:r>
            <a:r>
              <a:rPr lang="it-IT" sz="1600" dirty="0"/>
              <a:t> </a:t>
            </a:r>
            <a:r>
              <a:rPr lang="el-GR" sz="1600" dirty="0"/>
              <a:t>ω</a:t>
            </a:r>
            <a:r>
              <a:rPr lang="it-IT" sz="1600" dirty="0"/>
              <a:t>) </a:t>
            </a:r>
            <a:r>
              <a:rPr lang="it-IT" sz="1600" u="sng" dirty="0"/>
              <a:t>I</a:t>
            </a:r>
            <a:r>
              <a:rPr lang="it-IT" sz="1600" baseline="-25000" dirty="0"/>
              <a:t>2 </a:t>
            </a:r>
            <a:r>
              <a:rPr lang="it-IT" sz="1600" dirty="0"/>
              <a:t> = m</a:t>
            </a:r>
            <a:r>
              <a:rPr lang="it-IT" sz="1600" baseline="30000" dirty="0"/>
              <a:t>2</a:t>
            </a:r>
            <a:r>
              <a:rPr lang="it-IT" sz="1600" dirty="0"/>
              <a:t> (</a:t>
            </a:r>
            <a:r>
              <a:rPr lang="it-IT" sz="1600" dirty="0">
                <a:sym typeface="Symbol" pitchFamily="18" charset="2"/>
              </a:rPr>
              <a:t></a:t>
            </a:r>
            <a:r>
              <a:rPr lang="it-IT" sz="1600" baseline="-25000" dirty="0"/>
              <a:t>F</a:t>
            </a:r>
            <a:r>
              <a:rPr lang="it-IT" sz="1600" dirty="0"/>
              <a:t> // j</a:t>
            </a:r>
            <a:r>
              <a:rPr lang="it-IT" sz="1600" dirty="0">
                <a:sym typeface="Symbol" pitchFamily="18" charset="2"/>
              </a:rPr>
              <a:t></a:t>
            </a:r>
            <a:r>
              <a:rPr lang="it-IT" sz="1600" baseline="-25000" dirty="0"/>
              <a:t>m</a:t>
            </a:r>
            <a:r>
              <a:rPr lang="it-IT" sz="1600" dirty="0"/>
              <a:t>) – </a:t>
            </a:r>
            <a:r>
              <a:rPr lang="it-IT" sz="1600" u="sng" dirty="0"/>
              <a:t>I</a:t>
            </a:r>
            <a:r>
              <a:rPr lang="it-IT" sz="1600" baseline="-25000" dirty="0"/>
              <a:t>10</a:t>
            </a:r>
            <a:r>
              <a:rPr lang="it-IT" sz="1600" dirty="0"/>
              <a:t> / m – (r</a:t>
            </a:r>
            <a:r>
              <a:rPr lang="it-IT" sz="1600" baseline="-25000" dirty="0"/>
              <a:t>2 </a:t>
            </a:r>
            <a:r>
              <a:rPr lang="it-IT" sz="1600" dirty="0"/>
              <a:t>+ j ℓ</a:t>
            </a:r>
            <a:r>
              <a:rPr lang="it-IT" sz="1600" baseline="-25000" dirty="0"/>
              <a:t> 2</a:t>
            </a:r>
            <a:r>
              <a:rPr lang="el-GR" sz="1600" dirty="0"/>
              <a:t> ω</a:t>
            </a:r>
            <a:r>
              <a:rPr lang="it-IT" sz="1600" dirty="0"/>
              <a:t>) </a:t>
            </a:r>
            <a:r>
              <a:rPr lang="it-IT" sz="1600" u="sng" dirty="0"/>
              <a:t>I</a:t>
            </a:r>
            <a:r>
              <a:rPr lang="it-IT" sz="1600" baseline="-25000" dirty="0"/>
              <a:t>2</a:t>
            </a:r>
            <a:endParaRPr lang="fr-FR" sz="1600" dirty="0"/>
          </a:p>
          <a:p>
            <a:endParaRPr lang="it-IT" sz="1600" dirty="0"/>
          </a:p>
          <a:p>
            <a:endParaRPr lang="it-IT" sz="1600" b="1" dirty="0"/>
          </a:p>
          <a:p>
            <a:r>
              <a:rPr lang="it-IT" sz="1600" b="1" dirty="0"/>
              <a:t>m</a:t>
            </a:r>
            <a:r>
              <a:rPr lang="it-IT" sz="1600" b="1" baseline="30000" dirty="0"/>
              <a:t>2</a:t>
            </a:r>
            <a:r>
              <a:rPr lang="it-IT" sz="1600" b="1" dirty="0"/>
              <a:t> [ </a:t>
            </a:r>
            <a:r>
              <a:rPr lang="it-IT" sz="1600" b="1" dirty="0">
                <a:sym typeface="Symbol" pitchFamily="18" charset="2"/>
              </a:rPr>
              <a:t></a:t>
            </a:r>
            <a:r>
              <a:rPr lang="it-IT" sz="1600" b="1" baseline="-25000" dirty="0"/>
              <a:t>F </a:t>
            </a:r>
            <a:r>
              <a:rPr lang="it-IT" sz="1600" b="1" dirty="0"/>
              <a:t>// j</a:t>
            </a:r>
            <a:r>
              <a:rPr lang="it-IT" sz="1600" b="1" dirty="0">
                <a:sym typeface="Symbol" pitchFamily="18" charset="2"/>
              </a:rPr>
              <a:t></a:t>
            </a:r>
            <a:r>
              <a:rPr lang="it-IT" sz="1600" b="1" baseline="-25000" dirty="0"/>
              <a:t>m</a:t>
            </a:r>
            <a:r>
              <a:rPr lang="it-IT" sz="1600" b="1" dirty="0"/>
              <a:t> ] </a:t>
            </a:r>
            <a:r>
              <a:rPr lang="it-IT" sz="1600" dirty="0"/>
              <a:t>= m</a:t>
            </a:r>
            <a:r>
              <a:rPr lang="it-IT" sz="1600" baseline="30000" dirty="0"/>
              <a:t>2</a:t>
            </a:r>
            <a:r>
              <a:rPr lang="it-IT" sz="1600" dirty="0"/>
              <a:t> </a:t>
            </a:r>
            <a:r>
              <a:rPr lang="it-IT" sz="1600" dirty="0">
                <a:sym typeface="Symbol" pitchFamily="18" charset="2"/>
              </a:rPr>
              <a:t></a:t>
            </a:r>
            <a:r>
              <a:rPr lang="it-IT" sz="1600" baseline="-25000" dirty="0"/>
              <a:t>F</a:t>
            </a:r>
            <a:r>
              <a:rPr lang="it-IT" sz="1600" dirty="0"/>
              <a:t> (j </a:t>
            </a:r>
            <a:r>
              <a:rPr lang="it-IT" sz="1600" dirty="0">
                <a:sym typeface="Symbol" pitchFamily="18" charset="2"/>
              </a:rPr>
              <a:t></a:t>
            </a:r>
            <a:r>
              <a:rPr lang="it-IT" sz="1600" baseline="-25000" dirty="0"/>
              <a:t>m</a:t>
            </a:r>
            <a:r>
              <a:rPr lang="it-IT" sz="1600" dirty="0"/>
              <a:t>)/( </a:t>
            </a:r>
            <a:r>
              <a:rPr lang="nl-NL" sz="1600" dirty="0">
                <a:sym typeface="Symbol" pitchFamily="18" charset="2"/>
              </a:rPr>
              <a:t></a:t>
            </a:r>
            <a:r>
              <a:rPr lang="nl-NL" sz="1600" baseline="-25000" dirty="0"/>
              <a:t>F</a:t>
            </a:r>
            <a:r>
              <a:rPr lang="nl-NL" sz="1600" dirty="0"/>
              <a:t> + j </a:t>
            </a:r>
            <a:r>
              <a:rPr lang="nl-NL" sz="1600" dirty="0">
                <a:sym typeface="Symbol" pitchFamily="18" charset="2"/>
              </a:rPr>
              <a:t></a:t>
            </a:r>
            <a:r>
              <a:rPr lang="nl-NL" sz="1600" baseline="-25000" dirty="0"/>
              <a:t>m</a:t>
            </a:r>
            <a:r>
              <a:rPr lang="it-IT" sz="1600" dirty="0"/>
              <a:t> ) = (m</a:t>
            </a:r>
            <a:r>
              <a:rPr lang="it-IT" sz="1600" baseline="30000" dirty="0"/>
              <a:t>2</a:t>
            </a:r>
            <a:r>
              <a:rPr lang="it-IT" sz="1600" dirty="0"/>
              <a:t> </a:t>
            </a:r>
            <a:r>
              <a:rPr lang="it-IT" sz="1600" dirty="0">
                <a:sym typeface="Symbol" pitchFamily="18" charset="2"/>
              </a:rPr>
              <a:t></a:t>
            </a:r>
            <a:r>
              <a:rPr lang="it-IT" sz="1600" baseline="-25000" dirty="0"/>
              <a:t>F</a:t>
            </a:r>
            <a:r>
              <a:rPr lang="it-IT" sz="1600" dirty="0"/>
              <a:t> . j m</a:t>
            </a:r>
            <a:r>
              <a:rPr lang="it-IT" sz="1600" baseline="30000" dirty="0"/>
              <a:t>2</a:t>
            </a:r>
            <a:r>
              <a:rPr lang="it-IT" sz="1600" dirty="0"/>
              <a:t> </a:t>
            </a:r>
            <a:r>
              <a:rPr lang="it-IT" sz="1600" dirty="0">
                <a:sym typeface="Symbol" pitchFamily="18" charset="2"/>
              </a:rPr>
              <a:t></a:t>
            </a:r>
            <a:r>
              <a:rPr lang="it-IT" sz="1600" baseline="-25000" dirty="0"/>
              <a:t>m</a:t>
            </a:r>
            <a:r>
              <a:rPr lang="it-IT" sz="1600" dirty="0"/>
              <a:t>)/(</a:t>
            </a:r>
            <a:r>
              <a:rPr lang="nl-NL" sz="1600" dirty="0"/>
              <a:t> m</a:t>
            </a:r>
            <a:r>
              <a:rPr lang="nl-NL" sz="1600" baseline="30000" dirty="0"/>
              <a:t>2</a:t>
            </a:r>
            <a:r>
              <a:rPr lang="nl-NL" sz="1600" dirty="0">
                <a:sym typeface="Symbol" pitchFamily="18" charset="2"/>
              </a:rPr>
              <a:t></a:t>
            </a:r>
            <a:r>
              <a:rPr lang="nl-NL" sz="1600" baseline="-25000" dirty="0"/>
              <a:t>F</a:t>
            </a:r>
            <a:r>
              <a:rPr lang="nl-NL" sz="1600" dirty="0"/>
              <a:t> + j m</a:t>
            </a:r>
            <a:r>
              <a:rPr lang="nl-NL" sz="1600" baseline="30000" dirty="0"/>
              <a:t>2</a:t>
            </a:r>
            <a:r>
              <a:rPr lang="nl-NL" sz="1600" dirty="0">
                <a:sym typeface="Symbol" pitchFamily="18" charset="2"/>
              </a:rPr>
              <a:t></a:t>
            </a:r>
            <a:r>
              <a:rPr lang="nl-NL" sz="1600" baseline="-25000" dirty="0"/>
              <a:t>m</a:t>
            </a:r>
            <a:r>
              <a:rPr lang="nl-NL" sz="1600" dirty="0"/>
              <a:t>)</a:t>
            </a:r>
          </a:p>
          <a:p>
            <a:endParaRPr lang="nl-NL" sz="1600" dirty="0"/>
          </a:p>
          <a:p>
            <a:endParaRPr lang="fr-FR" sz="1600" dirty="0"/>
          </a:p>
          <a:p>
            <a:r>
              <a:rPr lang="nl-NL" sz="1600" dirty="0"/>
              <a:t>                                                                 </a:t>
            </a:r>
            <a:r>
              <a:rPr lang="nl-NL" sz="1600" b="1" dirty="0"/>
              <a:t>= ( m</a:t>
            </a:r>
            <a:r>
              <a:rPr lang="nl-NL" sz="1600" b="1" baseline="30000" dirty="0"/>
              <a:t>2</a:t>
            </a:r>
            <a:r>
              <a:rPr lang="nl-NL" sz="1600" b="1" dirty="0">
                <a:sym typeface="Symbol" pitchFamily="18" charset="2"/>
              </a:rPr>
              <a:t></a:t>
            </a:r>
            <a:r>
              <a:rPr lang="nl-NL" sz="1600" b="1" baseline="-25000" dirty="0"/>
              <a:t>F</a:t>
            </a:r>
            <a:r>
              <a:rPr lang="nl-NL" sz="1600" b="1" dirty="0"/>
              <a:t> ) // (  j m</a:t>
            </a:r>
            <a:r>
              <a:rPr lang="nl-NL" sz="1600" b="1" baseline="30000" dirty="0"/>
              <a:t>2</a:t>
            </a:r>
            <a:r>
              <a:rPr lang="nl-NL" sz="1600" b="1" dirty="0">
                <a:sym typeface="Symbol" pitchFamily="18" charset="2"/>
              </a:rPr>
              <a:t></a:t>
            </a:r>
            <a:r>
              <a:rPr lang="nl-NL" sz="1600" b="1" baseline="-25000" dirty="0"/>
              <a:t>m </a:t>
            </a:r>
            <a:r>
              <a:rPr lang="nl-NL" sz="1600" b="1" dirty="0"/>
              <a:t> )</a:t>
            </a:r>
            <a:endParaRPr lang="fr-FR" sz="1600"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35</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7668">
                                            <p:txEl>
                                              <p:pRg st="0" end="0"/>
                                            </p:txEl>
                                          </p:spTgt>
                                        </p:tgtEl>
                                        <p:attrNameLst>
                                          <p:attrName>style.visibility</p:attrName>
                                        </p:attrNameLst>
                                      </p:cBhvr>
                                      <p:to>
                                        <p:strVal val="visible"/>
                                      </p:to>
                                    </p:set>
                                    <p:animEffect transition="in" filter="checkerboard(across)">
                                      <p:cBhvr>
                                        <p:cTn id="7" dur="500"/>
                                        <p:tgtEl>
                                          <p:spTgt spid="2766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7668">
                                            <p:txEl>
                                              <p:pRg st="3" end="3"/>
                                            </p:txEl>
                                          </p:spTgt>
                                        </p:tgtEl>
                                        <p:attrNameLst>
                                          <p:attrName>style.visibility</p:attrName>
                                        </p:attrNameLst>
                                      </p:cBhvr>
                                      <p:to>
                                        <p:strVal val="visible"/>
                                      </p:to>
                                    </p:set>
                                    <p:animEffect transition="in" filter="checkerboard(across)">
                                      <p:cBhvr>
                                        <p:cTn id="10" dur="500"/>
                                        <p:tgtEl>
                                          <p:spTgt spid="27668">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27668">
                                            <p:txEl>
                                              <p:pRg st="6" end="6"/>
                                            </p:txEl>
                                          </p:spTgt>
                                        </p:tgtEl>
                                        <p:attrNameLst>
                                          <p:attrName>style.visibility</p:attrName>
                                        </p:attrNameLst>
                                      </p:cBhvr>
                                      <p:to>
                                        <p:strVal val="visible"/>
                                      </p:to>
                                    </p:set>
                                    <p:animEffect transition="in" filter="checkerboard(across)">
                                      <p:cBhvr>
                                        <p:cTn id="13" dur="500"/>
                                        <p:tgtEl>
                                          <p:spTgt spid="27668">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27668">
                                            <p:txEl>
                                              <p:pRg st="9" end="9"/>
                                            </p:txEl>
                                          </p:spTgt>
                                        </p:tgtEl>
                                        <p:attrNameLst>
                                          <p:attrName>style.visibility</p:attrName>
                                        </p:attrNameLst>
                                      </p:cBhvr>
                                      <p:to>
                                        <p:strVal val="visible"/>
                                      </p:to>
                                    </p:set>
                                    <p:animEffect transition="in" filter="checkerboard(across)">
                                      <p:cBhvr>
                                        <p:cTn id="16" dur="500"/>
                                        <p:tgtEl>
                                          <p:spTgt spid="27668">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27668">
                                            <p:txEl>
                                              <p:pRg st="12" end="12"/>
                                            </p:txEl>
                                          </p:spTgt>
                                        </p:tgtEl>
                                        <p:attrNameLst>
                                          <p:attrName>style.visibility</p:attrName>
                                        </p:attrNameLst>
                                      </p:cBhvr>
                                      <p:to>
                                        <p:strVal val="visible"/>
                                      </p:to>
                                    </p:set>
                                    <p:animEffect transition="in" filter="checkerboard(across)">
                                      <p:cBhvr>
                                        <p:cTn id="21" dur="500"/>
                                        <p:tgtEl>
                                          <p:spTgt spid="27668">
                                            <p:txEl>
                                              <p:pRg st="12" end="1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27668">
                                            <p:txEl>
                                              <p:pRg st="15" end="15"/>
                                            </p:txEl>
                                          </p:spTgt>
                                        </p:tgtEl>
                                        <p:attrNameLst>
                                          <p:attrName>style.visibility</p:attrName>
                                        </p:attrNameLst>
                                      </p:cBhvr>
                                      <p:to>
                                        <p:strVal val="visible"/>
                                      </p:to>
                                    </p:set>
                                    <p:animEffect transition="in" filter="checkerboard(across)">
                                      <p:cBhvr>
                                        <p:cTn id="24" dur="500"/>
                                        <p:tgtEl>
                                          <p:spTgt spid="2766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400" b="1" dirty="0"/>
              <a:t> IV- Fonctionnement en charge</a:t>
            </a:r>
            <a:br>
              <a:rPr lang="fr-FR" sz="3400" b="1" dirty="0"/>
            </a:br>
            <a:r>
              <a:rPr lang="fr-FR" sz="3400" b="1" i="1" dirty="0"/>
              <a:t> </a:t>
            </a:r>
            <a:endParaRPr lang="fr-FR" sz="3400" b="1" dirty="0"/>
          </a:p>
        </p:txBody>
      </p:sp>
      <p:grpSp>
        <p:nvGrpSpPr>
          <p:cNvPr id="2" name="Groupe 543"/>
          <p:cNvGrpSpPr>
            <a:grpSpLocks/>
          </p:cNvGrpSpPr>
          <p:nvPr/>
        </p:nvGrpSpPr>
        <p:grpSpPr bwMode="auto">
          <a:xfrm>
            <a:off x="1500187" y="2132856"/>
            <a:ext cx="6143625" cy="2424112"/>
            <a:chOff x="1714480" y="4143380"/>
            <a:chExt cx="6143668" cy="2424727"/>
          </a:xfrm>
        </p:grpSpPr>
        <p:grpSp>
          <p:nvGrpSpPr>
            <p:cNvPr id="25622" name="Group 117"/>
            <p:cNvGrpSpPr>
              <a:grpSpLocks/>
            </p:cNvGrpSpPr>
            <p:nvPr/>
          </p:nvGrpSpPr>
          <p:grpSpPr bwMode="auto">
            <a:xfrm>
              <a:off x="3971948" y="4809157"/>
              <a:ext cx="687387" cy="185737"/>
              <a:chOff x="9037" y="8192"/>
              <a:chExt cx="1081" cy="292"/>
            </a:xfrm>
          </p:grpSpPr>
          <p:grpSp>
            <p:nvGrpSpPr>
              <p:cNvPr id="25812" name="Group 118"/>
              <p:cNvGrpSpPr>
                <a:grpSpLocks/>
              </p:cNvGrpSpPr>
              <p:nvPr/>
            </p:nvGrpSpPr>
            <p:grpSpPr bwMode="auto">
              <a:xfrm rot="-40404">
                <a:off x="9185" y="8235"/>
                <a:ext cx="203" cy="249"/>
                <a:chOff x="4297" y="9376"/>
                <a:chExt cx="1220" cy="2462"/>
              </a:xfrm>
            </p:grpSpPr>
            <p:sp>
              <p:nvSpPr>
                <p:cNvPr id="25824" name="Arc 11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25" name="Arc 12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813" name="Group 121"/>
              <p:cNvGrpSpPr>
                <a:grpSpLocks/>
              </p:cNvGrpSpPr>
              <p:nvPr/>
            </p:nvGrpSpPr>
            <p:grpSpPr bwMode="auto">
              <a:xfrm rot="-40404">
                <a:off x="9384" y="8225"/>
                <a:ext cx="205" cy="249"/>
                <a:chOff x="4297" y="9376"/>
                <a:chExt cx="1220" cy="2462"/>
              </a:xfrm>
            </p:grpSpPr>
            <p:sp>
              <p:nvSpPr>
                <p:cNvPr id="25822" name="Arc 122"/>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23" name="Arc 123"/>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814" name="Group 124"/>
              <p:cNvGrpSpPr>
                <a:grpSpLocks/>
              </p:cNvGrpSpPr>
              <p:nvPr/>
            </p:nvGrpSpPr>
            <p:grpSpPr bwMode="auto">
              <a:xfrm rot="-40404">
                <a:off x="9572" y="8209"/>
                <a:ext cx="205" cy="249"/>
                <a:chOff x="4297" y="9376"/>
                <a:chExt cx="1220" cy="2462"/>
              </a:xfrm>
            </p:grpSpPr>
            <p:sp>
              <p:nvSpPr>
                <p:cNvPr id="25820" name="Arc 125"/>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21" name="Arc 126"/>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815" name="Group 127"/>
              <p:cNvGrpSpPr>
                <a:grpSpLocks/>
              </p:cNvGrpSpPr>
              <p:nvPr/>
            </p:nvGrpSpPr>
            <p:grpSpPr bwMode="auto">
              <a:xfrm rot="-40404">
                <a:off x="9751" y="8192"/>
                <a:ext cx="203" cy="249"/>
                <a:chOff x="4297" y="9376"/>
                <a:chExt cx="1220" cy="2462"/>
              </a:xfrm>
            </p:grpSpPr>
            <p:sp>
              <p:nvSpPr>
                <p:cNvPr id="25818" name="Arc 12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819" name="Arc 12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5816" name="Line 130"/>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5817" name="Line 131"/>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5623" name="Group 132"/>
            <p:cNvGrpSpPr>
              <a:grpSpLocks/>
            </p:cNvGrpSpPr>
            <p:nvPr/>
          </p:nvGrpSpPr>
          <p:grpSpPr bwMode="auto">
            <a:xfrm>
              <a:off x="3284560" y="4834557"/>
              <a:ext cx="700088" cy="114300"/>
              <a:chOff x="1796" y="5577"/>
              <a:chExt cx="1102" cy="180"/>
            </a:xfrm>
          </p:grpSpPr>
          <p:grpSp>
            <p:nvGrpSpPr>
              <p:cNvPr id="25793" name="Group 133"/>
              <p:cNvGrpSpPr>
                <a:grpSpLocks/>
              </p:cNvGrpSpPr>
              <p:nvPr/>
            </p:nvGrpSpPr>
            <p:grpSpPr bwMode="auto">
              <a:xfrm>
                <a:off x="1796" y="5577"/>
                <a:ext cx="722" cy="180"/>
                <a:chOff x="1876" y="5577"/>
                <a:chExt cx="722" cy="180"/>
              </a:xfrm>
            </p:grpSpPr>
            <p:grpSp>
              <p:nvGrpSpPr>
                <p:cNvPr id="25795" name="Group 134"/>
                <p:cNvGrpSpPr>
                  <a:grpSpLocks/>
                </p:cNvGrpSpPr>
                <p:nvPr/>
              </p:nvGrpSpPr>
              <p:grpSpPr bwMode="auto">
                <a:xfrm rot="10739694">
                  <a:off x="2058" y="5577"/>
                  <a:ext cx="540" cy="180"/>
                  <a:chOff x="8257" y="9157"/>
                  <a:chExt cx="1800" cy="180"/>
                </a:xfrm>
              </p:grpSpPr>
              <p:grpSp>
                <p:nvGrpSpPr>
                  <p:cNvPr id="25797" name="Group 135"/>
                  <p:cNvGrpSpPr>
                    <a:grpSpLocks/>
                  </p:cNvGrpSpPr>
                  <p:nvPr/>
                </p:nvGrpSpPr>
                <p:grpSpPr bwMode="auto">
                  <a:xfrm>
                    <a:off x="8617" y="9157"/>
                    <a:ext cx="360" cy="180"/>
                    <a:chOff x="8617" y="9157"/>
                    <a:chExt cx="360" cy="180"/>
                  </a:xfrm>
                </p:grpSpPr>
                <p:sp>
                  <p:nvSpPr>
                    <p:cNvPr id="25810" name="Line 1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11" name="Line 1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98" name="Group 138"/>
                  <p:cNvGrpSpPr>
                    <a:grpSpLocks/>
                  </p:cNvGrpSpPr>
                  <p:nvPr/>
                </p:nvGrpSpPr>
                <p:grpSpPr bwMode="auto">
                  <a:xfrm>
                    <a:off x="8977" y="9157"/>
                    <a:ext cx="360" cy="180"/>
                    <a:chOff x="8617" y="9157"/>
                    <a:chExt cx="360" cy="180"/>
                  </a:xfrm>
                </p:grpSpPr>
                <p:sp>
                  <p:nvSpPr>
                    <p:cNvPr id="25808" name="Line 139"/>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9" name="Line 140"/>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99" name="Group 141"/>
                  <p:cNvGrpSpPr>
                    <a:grpSpLocks/>
                  </p:cNvGrpSpPr>
                  <p:nvPr/>
                </p:nvGrpSpPr>
                <p:grpSpPr bwMode="auto">
                  <a:xfrm>
                    <a:off x="9337" y="9157"/>
                    <a:ext cx="360" cy="180"/>
                    <a:chOff x="8617" y="9157"/>
                    <a:chExt cx="360" cy="180"/>
                  </a:xfrm>
                </p:grpSpPr>
                <p:sp>
                  <p:nvSpPr>
                    <p:cNvPr id="25806" name="Line 142"/>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7" name="Line 143"/>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800" name="Group 144"/>
                  <p:cNvGrpSpPr>
                    <a:grpSpLocks/>
                  </p:cNvGrpSpPr>
                  <p:nvPr/>
                </p:nvGrpSpPr>
                <p:grpSpPr bwMode="auto">
                  <a:xfrm>
                    <a:off x="9697" y="9157"/>
                    <a:ext cx="360" cy="180"/>
                    <a:chOff x="8617" y="9157"/>
                    <a:chExt cx="360" cy="180"/>
                  </a:xfrm>
                </p:grpSpPr>
                <p:sp>
                  <p:nvSpPr>
                    <p:cNvPr id="25804" name="Line 14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5" name="Line 14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801" name="Group 147"/>
                  <p:cNvGrpSpPr>
                    <a:grpSpLocks/>
                  </p:cNvGrpSpPr>
                  <p:nvPr/>
                </p:nvGrpSpPr>
                <p:grpSpPr bwMode="auto">
                  <a:xfrm>
                    <a:off x="8257" y="9157"/>
                    <a:ext cx="360" cy="180"/>
                    <a:chOff x="8617" y="9157"/>
                    <a:chExt cx="360" cy="180"/>
                  </a:xfrm>
                </p:grpSpPr>
                <p:sp>
                  <p:nvSpPr>
                    <p:cNvPr id="25802" name="Line 14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803" name="Line 14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796" name="Line 150"/>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5794" name="Line 151"/>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5624" name="Line 152"/>
            <p:cNvSpPr>
              <a:spLocks noChangeShapeType="1"/>
            </p:cNvSpPr>
            <p:nvPr/>
          </p:nvSpPr>
          <p:spPr bwMode="auto">
            <a:xfrm>
              <a:off x="4776810" y="5285407"/>
              <a:ext cx="800100" cy="0"/>
            </a:xfrm>
            <a:prstGeom prst="line">
              <a:avLst/>
            </a:prstGeom>
            <a:noFill/>
            <a:ln w="9525">
              <a:solidFill>
                <a:srgbClr val="000000"/>
              </a:solidFill>
              <a:round/>
              <a:headEnd/>
              <a:tailEnd/>
            </a:ln>
          </p:spPr>
          <p:txBody>
            <a:bodyPr/>
            <a:lstStyle/>
            <a:p>
              <a:endParaRPr lang="fr-FR"/>
            </a:p>
          </p:txBody>
        </p:sp>
        <p:grpSp>
          <p:nvGrpSpPr>
            <p:cNvPr id="25625" name="Group 153"/>
            <p:cNvGrpSpPr>
              <a:grpSpLocks/>
            </p:cNvGrpSpPr>
            <p:nvPr/>
          </p:nvGrpSpPr>
          <p:grpSpPr bwMode="auto">
            <a:xfrm rot="-5652810">
              <a:off x="4552973" y="5664819"/>
              <a:ext cx="342900" cy="114300"/>
              <a:chOff x="8257" y="9157"/>
              <a:chExt cx="1800" cy="180"/>
            </a:xfrm>
          </p:grpSpPr>
          <p:grpSp>
            <p:nvGrpSpPr>
              <p:cNvPr id="25778" name="Group 154"/>
              <p:cNvGrpSpPr>
                <a:grpSpLocks/>
              </p:cNvGrpSpPr>
              <p:nvPr/>
            </p:nvGrpSpPr>
            <p:grpSpPr bwMode="auto">
              <a:xfrm>
                <a:off x="8617" y="9157"/>
                <a:ext cx="360" cy="180"/>
                <a:chOff x="8617" y="9157"/>
                <a:chExt cx="360" cy="180"/>
              </a:xfrm>
            </p:grpSpPr>
            <p:sp>
              <p:nvSpPr>
                <p:cNvPr id="25791" name="Line 155"/>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92" name="Line 156"/>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79" name="Group 157"/>
              <p:cNvGrpSpPr>
                <a:grpSpLocks/>
              </p:cNvGrpSpPr>
              <p:nvPr/>
            </p:nvGrpSpPr>
            <p:grpSpPr bwMode="auto">
              <a:xfrm>
                <a:off x="8977" y="9157"/>
                <a:ext cx="360" cy="180"/>
                <a:chOff x="8617" y="9157"/>
                <a:chExt cx="360" cy="180"/>
              </a:xfrm>
            </p:grpSpPr>
            <p:sp>
              <p:nvSpPr>
                <p:cNvPr id="25789" name="Line 158"/>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90" name="Line 159"/>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80" name="Group 160"/>
              <p:cNvGrpSpPr>
                <a:grpSpLocks/>
              </p:cNvGrpSpPr>
              <p:nvPr/>
            </p:nvGrpSpPr>
            <p:grpSpPr bwMode="auto">
              <a:xfrm>
                <a:off x="9337" y="9157"/>
                <a:ext cx="360" cy="180"/>
                <a:chOff x="8617" y="9157"/>
                <a:chExt cx="360" cy="180"/>
              </a:xfrm>
            </p:grpSpPr>
            <p:sp>
              <p:nvSpPr>
                <p:cNvPr id="25787" name="Line 16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88" name="Line 16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81" name="Group 163"/>
              <p:cNvGrpSpPr>
                <a:grpSpLocks/>
              </p:cNvGrpSpPr>
              <p:nvPr/>
            </p:nvGrpSpPr>
            <p:grpSpPr bwMode="auto">
              <a:xfrm>
                <a:off x="9697" y="9157"/>
                <a:ext cx="360" cy="180"/>
                <a:chOff x="8617" y="9157"/>
                <a:chExt cx="360" cy="180"/>
              </a:xfrm>
            </p:grpSpPr>
            <p:sp>
              <p:nvSpPr>
                <p:cNvPr id="25785" name="Line 16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86" name="Line 16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782" name="Group 166"/>
              <p:cNvGrpSpPr>
                <a:grpSpLocks/>
              </p:cNvGrpSpPr>
              <p:nvPr/>
            </p:nvGrpSpPr>
            <p:grpSpPr bwMode="auto">
              <a:xfrm>
                <a:off x="8257" y="9157"/>
                <a:ext cx="360" cy="180"/>
                <a:chOff x="8617" y="9157"/>
                <a:chExt cx="360" cy="180"/>
              </a:xfrm>
            </p:grpSpPr>
            <p:sp>
              <p:nvSpPr>
                <p:cNvPr id="25783" name="Line 16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784" name="Line 16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grpSp>
          <p:nvGrpSpPr>
            <p:cNvPr id="25626" name="Group 169"/>
            <p:cNvGrpSpPr>
              <a:grpSpLocks/>
            </p:cNvGrpSpPr>
            <p:nvPr/>
          </p:nvGrpSpPr>
          <p:grpSpPr bwMode="auto">
            <a:xfrm>
              <a:off x="5424510" y="5526707"/>
              <a:ext cx="192088" cy="488950"/>
              <a:chOff x="5138" y="6587"/>
              <a:chExt cx="304" cy="769"/>
            </a:xfrm>
          </p:grpSpPr>
          <p:grpSp>
            <p:nvGrpSpPr>
              <p:cNvPr id="25766" name="Group 170"/>
              <p:cNvGrpSpPr>
                <a:grpSpLocks/>
              </p:cNvGrpSpPr>
              <p:nvPr/>
            </p:nvGrpSpPr>
            <p:grpSpPr bwMode="auto">
              <a:xfrm rot="5287804">
                <a:off x="5161" y="6560"/>
                <a:ext cx="203" cy="249"/>
                <a:chOff x="4297" y="9376"/>
                <a:chExt cx="1220" cy="2462"/>
              </a:xfrm>
            </p:grpSpPr>
            <p:sp>
              <p:nvSpPr>
                <p:cNvPr id="25776" name="Arc 17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7" name="Arc 17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67" name="Group 173"/>
              <p:cNvGrpSpPr>
                <a:grpSpLocks/>
              </p:cNvGrpSpPr>
              <p:nvPr/>
            </p:nvGrpSpPr>
            <p:grpSpPr bwMode="auto">
              <a:xfrm rot="5287804">
                <a:off x="5175" y="6761"/>
                <a:ext cx="205" cy="249"/>
                <a:chOff x="4297" y="9376"/>
                <a:chExt cx="1220" cy="2462"/>
              </a:xfrm>
            </p:grpSpPr>
            <p:sp>
              <p:nvSpPr>
                <p:cNvPr id="25774" name="Arc 17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5" name="Arc 17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68" name="Group 176"/>
              <p:cNvGrpSpPr>
                <a:grpSpLocks/>
              </p:cNvGrpSpPr>
              <p:nvPr/>
            </p:nvGrpSpPr>
            <p:grpSpPr bwMode="auto">
              <a:xfrm rot="5287804">
                <a:off x="5195" y="6948"/>
                <a:ext cx="205" cy="249"/>
                <a:chOff x="4297" y="9376"/>
                <a:chExt cx="1220" cy="2462"/>
              </a:xfrm>
            </p:grpSpPr>
            <p:sp>
              <p:nvSpPr>
                <p:cNvPr id="25772" name="Arc 17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3" name="Arc 17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69" name="Group 179"/>
              <p:cNvGrpSpPr>
                <a:grpSpLocks/>
              </p:cNvGrpSpPr>
              <p:nvPr/>
            </p:nvGrpSpPr>
            <p:grpSpPr bwMode="auto">
              <a:xfrm rot="5287804">
                <a:off x="5216" y="7125"/>
                <a:ext cx="203" cy="249"/>
                <a:chOff x="4297" y="9376"/>
                <a:chExt cx="1220" cy="2462"/>
              </a:xfrm>
            </p:grpSpPr>
            <p:sp>
              <p:nvSpPr>
                <p:cNvPr id="25770" name="Arc 18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71" name="Arc 18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627" name="Line 182"/>
            <p:cNvSpPr>
              <a:spLocks noChangeShapeType="1"/>
            </p:cNvSpPr>
            <p:nvPr/>
          </p:nvSpPr>
          <p:spPr bwMode="auto">
            <a:xfrm>
              <a:off x="4802210" y="6133132"/>
              <a:ext cx="800100" cy="0"/>
            </a:xfrm>
            <a:prstGeom prst="line">
              <a:avLst/>
            </a:prstGeom>
            <a:noFill/>
            <a:ln w="9525">
              <a:solidFill>
                <a:srgbClr val="000000"/>
              </a:solidFill>
              <a:round/>
              <a:headEnd/>
              <a:tailEnd/>
            </a:ln>
          </p:spPr>
          <p:txBody>
            <a:bodyPr/>
            <a:lstStyle/>
            <a:p>
              <a:endParaRPr lang="fr-FR"/>
            </a:p>
          </p:txBody>
        </p:sp>
        <p:grpSp>
          <p:nvGrpSpPr>
            <p:cNvPr id="25628" name="Group 183"/>
            <p:cNvGrpSpPr>
              <a:grpSpLocks/>
            </p:cNvGrpSpPr>
            <p:nvPr/>
          </p:nvGrpSpPr>
          <p:grpSpPr bwMode="auto">
            <a:xfrm rot="233845">
              <a:off x="2401910" y="4837732"/>
              <a:ext cx="434975" cy="1671637"/>
              <a:chOff x="6098" y="5493"/>
              <a:chExt cx="685" cy="2827"/>
            </a:xfrm>
          </p:grpSpPr>
          <p:grpSp>
            <p:nvGrpSpPr>
              <p:cNvPr id="25734" name="Group 184"/>
              <p:cNvGrpSpPr>
                <a:grpSpLocks/>
              </p:cNvGrpSpPr>
              <p:nvPr/>
            </p:nvGrpSpPr>
            <p:grpSpPr bwMode="auto">
              <a:xfrm>
                <a:off x="6100" y="5493"/>
                <a:ext cx="663" cy="2544"/>
                <a:chOff x="6100" y="5493"/>
                <a:chExt cx="663" cy="2544"/>
              </a:xfrm>
            </p:grpSpPr>
            <p:grpSp>
              <p:nvGrpSpPr>
                <p:cNvPr id="25736" name="Group 185"/>
                <p:cNvGrpSpPr>
                  <a:grpSpLocks/>
                </p:cNvGrpSpPr>
                <p:nvPr/>
              </p:nvGrpSpPr>
              <p:grpSpPr bwMode="auto">
                <a:xfrm>
                  <a:off x="6100" y="5493"/>
                  <a:ext cx="663" cy="2294"/>
                  <a:chOff x="6100" y="5493"/>
                  <a:chExt cx="663" cy="2294"/>
                </a:xfrm>
              </p:grpSpPr>
              <p:grpSp>
                <p:nvGrpSpPr>
                  <p:cNvPr id="25740" name="Group 186"/>
                  <p:cNvGrpSpPr>
                    <a:grpSpLocks/>
                  </p:cNvGrpSpPr>
                  <p:nvPr/>
                </p:nvGrpSpPr>
                <p:grpSpPr bwMode="auto">
                  <a:xfrm rot="144924">
                    <a:off x="6100" y="5761"/>
                    <a:ext cx="663" cy="2026"/>
                    <a:chOff x="2125" y="8571"/>
                    <a:chExt cx="663" cy="2026"/>
                  </a:xfrm>
                </p:grpSpPr>
                <p:grpSp>
                  <p:nvGrpSpPr>
                    <p:cNvPr id="25742" name="Group 187"/>
                    <p:cNvGrpSpPr>
                      <a:grpSpLocks/>
                    </p:cNvGrpSpPr>
                    <p:nvPr/>
                  </p:nvGrpSpPr>
                  <p:grpSpPr bwMode="auto">
                    <a:xfrm rot="5321579">
                      <a:off x="2211" y="8485"/>
                      <a:ext cx="275" cy="448"/>
                      <a:chOff x="4297" y="9376"/>
                      <a:chExt cx="1220" cy="2462"/>
                    </a:xfrm>
                  </p:grpSpPr>
                  <p:sp>
                    <p:nvSpPr>
                      <p:cNvPr id="25764" name="Arc 18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65" name="Arc 18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3" name="Group 190"/>
                    <p:cNvGrpSpPr>
                      <a:grpSpLocks/>
                    </p:cNvGrpSpPr>
                    <p:nvPr/>
                  </p:nvGrpSpPr>
                  <p:grpSpPr bwMode="auto">
                    <a:xfrm rot="5321579">
                      <a:off x="2242" y="8718"/>
                      <a:ext cx="275" cy="449"/>
                      <a:chOff x="4297" y="9376"/>
                      <a:chExt cx="1220" cy="2462"/>
                    </a:xfrm>
                  </p:grpSpPr>
                  <p:sp>
                    <p:nvSpPr>
                      <p:cNvPr id="25762" name="Arc 19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63" name="Arc 19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4" name="Group 193"/>
                    <p:cNvGrpSpPr>
                      <a:grpSpLocks/>
                    </p:cNvGrpSpPr>
                    <p:nvPr/>
                  </p:nvGrpSpPr>
                  <p:grpSpPr bwMode="auto">
                    <a:xfrm rot="5321579">
                      <a:off x="2262" y="8984"/>
                      <a:ext cx="275" cy="448"/>
                      <a:chOff x="4297" y="9376"/>
                      <a:chExt cx="1220" cy="2462"/>
                    </a:xfrm>
                  </p:grpSpPr>
                  <p:sp>
                    <p:nvSpPr>
                      <p:cNvPr id="25760" name="Arc 19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61" name="Arc 19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5" name="Group 196"/>
                    <p:cNvGrpSpPr>
                      <a:grpSpLocks/>
                    </p:cNvGrpSpPr>
                    <p:nvPr/>
                  </p:nvGrpSpPr>
                  <p:grpSpPr bwMode="auto">
                    <a:xfrm rot="5321579">
                      <a:off x="2293" y="9237"/>
                      <a:ext cx="275" cy="449"/>
                      <a:chOff x="4297" y="9376"/>
                      <a:chExt cx="1220" cy="2462"/>
                    </a:xfrm>
                  </p:grpSpPr>
                  <p:sp>
                    <p:nvSpPr>
                      <p:cNvPr id="25758" name="Arc 19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9" name="Arc 19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6" name="Group 199"/>
                    <p:cNvGrpSpPr>
                      <a:grpSpLocks/>
                    </p:cNvGrpSpPr>
                    <p:nvPr/>
                  </p:nvGrpSpPr>
                  <p:grpSpPr bwMode="auto">
                    <a:xfrm rot="5321579">
                      <a:off x="2326" y="9482"/>
                      <a:ext cx="275" cy="448"/>
                      <a:chOff x="4297" y="9376"/>
                      <a:chExt cx="1220" cy="2462"/>
                    </a:xfrm>
                  </p:grpSpPr>
                  <p:sp>
                    <p:nvSpPr>
                      <p:cNvPr id="25756" name="Arc 20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7" name="Arc 20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7" name="Group 202"/>
                    <p:cNvGrpSpPr>
                      <a:grpSpLocks/>
                    </p:cNvGrpSpPr>
                    <p:nvPr/>
                  </p:nvGrpSpPr>
                  <p:grpSpPr bwMode="auto">
                    <a:xfrm rot="5321579">
                      <a:off x="2362" y="9738"/>
                      <a:ext cx="275" cy="448"/>
                      <a:chOff x="4297" y="9376"/>
                      <a:chExt cx="1220" cy="2462"/>
                    </a:xfrm>
                  </p:grpSpPr>
                  <p:sp>
                    <p:nvSpPr>
                      <p:cNvPr id="25754" name="Arc 20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5" name="Arc 20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8" name="Group 205"/>
                    <p:cNvGrpSpPr>
                      <a:grpSpLocks/>
                    </p:cNvGrpSpPr>
                    <p:nvPr/>
                  </p:nvGrpSpPr>
                  <p:grpSpPr bwMode="auto">
                    <a:xfrm rot="5321579">
                      <a:off x="2393" y="9991"/>
                      <a:ext cx="275" cy="449"/>
                      <a:chOff x="4297" y="9376"/>
                      <a:chExt cx="1220" cy="2462"/>
                    </a:xfrm>
                  </p:grpSpPr>
                  <p:sp>
                    <p:nvSpPr>
                      <p:cNvPr id="25752" name="Arc 20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3" name="Arc 20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49" name="Group 208"/>
                    <p:cNvGrpSpPr>
                      <a:grpSpLocks/>
                    </p:cNvGrpSpPr>
                    <p:nvPr/>
                  </p:nvGrpSpPr>
                  <p:grpSpPr bwMode="auto">
                    <a:xfrm rot="5321579">
                      <a:off x="2426" y="10236"/>
                      <a:ext cx="275" cy="448"/>
                      <a:chOff x="4297" y="9376"/>
                      <a:chExt cx="1220" cy="2462"/>
                    </a:xfrm>
                  </p:grpSpPr>
                  <p:sp>
                    <p:nvSpPr>
                      <p:cNvPr id="25750" name="Arc 20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51" name="Arc 21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41" name="Freeform 211"/>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5737" name="Group 212"/>
                <p:cNvGrpSpPr>
                  <a:grpSpLocks/>
                </p:cNvGrpSpPr>
                <p:nvPr/>
              </p:nvGrpSpPr>
              <p:grpSpPr bwMode="auto">
                <a:xfrm rot="5321579">
                  <a:off x="6376" y="7676"/>
                  <a:ext cx="275" cy="448"/>
                  <a:chOff x="4297" y="9376"/>
                  <a:chExt cx="1220" cy="2462"/>
                </a:xfrm>
              </p:grpSpPr>
              <p:sp>
                <p:nvSpPr>
                  <p:cNvPr id="25738" name="Arc 21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39" name="Arc 21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35" name="Freeform 215"/>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5629" name="Group 216"/>
            <p:cNvGrpSpPr>
              <a:grpSpLocks/>
            </p:cNvGrpSpPr>
            <p:nvPr/>
          </p:nvGrpSpPr>
          <p:grpSpPr bwMode="auto">
            <a:xfrm rot="-10546580">
              <a:off x="2898798" y="4844082"/>
              <a:ext cx="434975" cy="1714500"/>
              <a:chOff x="6098" y="5493"/>
              <a:chExt cx="685" cy="2827"/>
            </a:xfrm>
          </p:grpSpPr>
          <p:grpSp>
            <p:nvGrpSpPr>
              <p:cNvPr id="25702" name="Group 217"/>
              <p:cNvGrpSpPr>
                <a:grpSpLocks/>
              </p:cNvGrpSpPr>
              <p:nvPr/>
            </p:nvGrpSpPr>
            <p:grpSpPr bwMode="auto">
              <a:xfrm>
                <a:off x="6100" y="5493"/>
                <a:ext cx="663" cy="2544"/>
                <a:chOff x="6100" y="5493"/>
                <a:chExt cx="663" cy="2544"/>
              </a:xfrm>
            </p:grpSpPr>
            <p:grpSp>
              <p:nvGrpSpPr>
                <p:cNvPr id="25704" name="Group 218"/>
                <p:cNvGrpSpPr>
                  <a:grpSpLocks/>
                </p:cNvGrpSpPr>
                <p:nvPr/>
              </p:nvGrpSpPr>
              <p:grpSpPr bwMode="auto">
                <a:xfrm>
                  <a:off x="6100" y="5493"/>
                  <a:ext cx="663" cy="2294"/>
                  <a:chOff x="6100" y="5493"/>
                  <a:chExt cx="663" cy="2294"/>
                </a:xfrm>
              </p:grpSpPr>
              <p:grpSp>
                <p:nvGrpSpPr>
                  <p:cNvPr id="25708" name="Group 219"/>
                  <p:cNvGrpSpPr>
                    <a:grpSpLocks/>
                  </p:cNvGrpSpPr>
                  <p:nvPr/>
                </p:nvGrpSpPr>
                <p:grpSpPr bwMode="auto">
                  <a:xfrm rot="144924">
                    <a:off x="6100" y="5761"/>
                    <a:ext cx="663" cy="2026"/>
                    <a:chOff x="2125" y="8571"/>
                    <a:chExt cx="663" cy="2026"/>
                  </a:xfrm>
                </p:grpSpPr>
                <p:grpSp>
                  <p:nvGrpSpPr>
                    <p:cNvPr id="25710" name="Group 220"/>
                    <p:cNvGrpSpPr>
                      <a:grpSpLocks/>
                    </p:cNvGrpSpPr>
                    <p:nvPr/>
                  </p:nvGrpSpPr>
                  <p:grpSpPr bwMode="auto">
                    <a:xfrm rot="5321579">
                      <a:off x="2211" y="8485"/>
                      <a:ext cx="275" cy="448"/>
                      <a:chOff x="4297" y="9376"/>
                      <a:chExt cx="1220" cy="2462"/>
                    </a:xfrm>
                  </p:grpSpPr>
                  <p:sp>
                    <p:nvSpPr>
                      <p:cNvPr id="25732" name="Arc 22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33" name="Arc 22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1" name="Group 223"/>
                    <p:cNvGrpSpPr>
                      <a:grpSpLocks/>
                    </p:cNvGrpSpPr>
                    <p:nvPr/>
                  </p:nvGrpSpPr>
                  <p:grpSpPr bwMode="auto">
                    <a:xfrm rot="5321579">
                      <a:off x="2242" y="8718"/>
                      <a:ext cx="275" cy="449"/>
                      <a:chOff x="4297" y="9376"/>
                      <a:chExt cx="1220" cy="2462"/>
                    </a:xfrm>
                  </p:grpSpPr>
                  <p:sp>
                    <p:nvSpPr>
                      <p:cNvPr id="25730" name="Arc 22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31" name="Arc 22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2" name="Group 226"/>
                    <p:cNvGrpSpPr>
                      <a:grpSpLocks/>
                    </p:cNvGrpSpPr>
                    <p:nvPr/>
                  </p:nvGrpSpPr>
                  <p:grpSpPr bwMode="auto">
                    <a:xfrm rot="5321579">
                      <a:off x="2262" y="8984"/>
                      <a:ext cx="275" cy="448"/>
                      <a:chOff x="4297" y="9376"/>
                      <a:chExt cx="1220" cy="2462"/>
                    </a:xfrm>
                  </p:grpSpPr>
                  <p:sp>
                    <p:nvSpPr>
                      <p:cNvPr id="25728" name="Arc 22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9" name="Arc 22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3" name="Group 229"/>
                    <p:cNvGrpSpPr>
                      <a:grpSpLocks/>
                    </p:cNvGrpSpPr>
                    <p:nvPr/>
                  </p:nvGrpSpPr>
                  <p:grpSpPr bwMode="auto">
                    <a:xfrm rot="5321579">
                      <a:off x="2293" y="9237"/>
                      <a:ext cx="275" cy="449"/>
                      <a:chOff x="4297" y="9376"/>
                      <a:chExt cx="1220" cy="2462"/>
                    </a:xfrm>
                  </p:grpSpPr>
                  <p:sp>
                    <p:nvSpPr>
                      <p:cNvPr id="25726" name="Arc 23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7" name="Arc 23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4" name="Group 232"/>
                    <p:cNvGrpSpPr>
                      <a:grpSpLocks/>
                    </p:cNvGrpSpPr>
                    <p:nvPr/>
                  </p:nvGrpSpPr>
                  <p:grpSpPr bwMode="auto">
                    <a:xfrm rot="5321579">
                      <a:off x="2326" y="9482"/>
                      <a:ext cx="275" cy="448"/>
                      <a:chOff x="4297" y="9376"/>
                      <a:chExt cx="1220" cy="2462"/>
                    </a:xfrm>
                  </p:grpSpPr>
                  <p:sp>
                    <p:nvSpPr>
                      <p:cNvPr id="25724" name="Arc 23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5" name="Arc 23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5" name="Group 235"/>
                    <p:cNvGrpSpPr>
                      <a:grpSpLocks/>
                    </p:cNvGrpSpPr>
                    <p:nvPr/>
                  </p:nvGrpSpPr>
                  <p:grpSpPr bwMode="auto">
                    <a:xfrm rot="5321579">
                      <a:off x="2362" y="9738"/>
                      <a:ext cx="275" cy="448"/>
                      <a:chOff x="4297" y="9376"/>
                      <a:chExt cx="1220" cy="2462"/>
                    </a:xfrm>
                  </p:grpSpPr>
                  <p:sp>
                    <p:nvSpPr>
                      <p:cNvPr id="25722" name="Arc 23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3" name="Arc 23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6" name="Group 238"/>
                    <p:cNvGrpSpPr>
                      <a:grpSpLocks/>
                    </p:cNvGrpSpPr>
                    <p:nvPr/>
                  </p:nvGrpSpPr>
                  <p:grpSpPr bwMode="auto">
                    <a:xfrm rot="5321579">
                      <a:off x="2393" y="9991"/>
                      <a:ext cx="275" cy="449"/>
                      <a:chOff x="4297" y="9376"/>
                      <a:chExt cx="1220" cy="2462"/>
                    </a:xfrm>
                  </p:grpSpPr>
                  <p:sp>
                    <p:nvSpPr>
                      <p:cNvPr id="25720" name="Arc 23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21" name="Arc 24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717" name="Group 241"/>
                    <p:cNvGrpSpPr>
                      <a:grpSpLocks/>
                    </p:cNvGrpSpPr>
                    <p:nvPr/>
                  </p:nvGrpSpPr>
                  <p:grpSpPr bwMode="auto">
                    <a:xfrm rot="5321579">
                      <a:off x="2426" y="10236"/>
                      <a:ext cx="275" cy="448"/>
                      <a:chOff x="4297" y="9376"/>
                      <a:chExt cx="1220" cy="2462"/>
                    </a:xfrm>
                  </p:grpSpPr>
                  <p:sp>
                    <p:nvSpPr>
                      <p:cNvPr id="25718" name="Arc 242"/>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19" name="Arc 243"/>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09" name="Freeform 244"/>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5705" name="Group 245"/>
                <p:cNvGrpSpPr>
                  <a:grpSpLocks/>
                </p:cNvGrpSpPr>
                <p:nvPr/>
              </p:nvGrpSpPr>
              <p:grpSpPr bwMode="auto">
                <a:xfrm rot="5321579">
                  <a:off x="6376" y="7676"/>
                  <a:ext cx="275" cy="448"/>
                  <a:chOff x="4297" y="9376"/>
                  <a:chExt cx="1220" cy="2462"/>
                </a:xfrm>
              </p:grpSpPr>
              <p:sp>
                <p:nvSpPr>
                  <p:cNvPr id="25706" name="Arc 24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07" name="Arc 24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5703" name="Freeform 248"/>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5630" name="Line 249"/>
            <p:cNvSpPr>
              <a:spLocks noChangeShapeType="1"/>
            </p:cNvSpPr>
            <p:nvPr/>
          </p:nvSpPr>
          <p:spPr bwMode="auto">
            <a:xfrm>
              <a:off x="2816248" y="4853607"/>
              <a:ext cx="0" cy="1714500"/>
            </a:xfrm>
            <a:prstGeom prst="line">
              <a:avLst/>
            </a:prstGeom>
            <a:noFill/>
            <a:ln w="9525">
              <a:solidFill>
                <a:srgbClr val="000000"/>
              </a:solidFill>
              <a:round/>
              <a:headEnd/>
              <a:tailEnd/>
            </a:ln>
          </p:spPr>
          <p:txBody>
            <a:bodyPr/>
            <a:lstStyle/>
            <a:p>
              <a:endParaRPr lang="fr-FR"/>
            </a:p>
          </p:txBody>
        </p:sp>
        <p:sp>
          <p:nvSpPr>
            <p:cNvPr id="25631" name="Line 250"/>
            <p:cNvSpPr>
              <a:spLocks noChangeShapeType="1"/>
            </p:cNvSpPr>
            <p:nvPr/>
          </p:nvSpPr>
          <p:spPr bwMode="auto">
            <a:xfrm>
              <a:off x="2854348" y="4853607"/>
              <a:ext cx="0" cy="1714500"/>
            </a:xfrm>
            <a:prstGeom prst="line">
              <a:avLst/>
            </a:prstGeom>
            <a:noFill/>
            <a:ln w="9525">
              <a:solidFill>
                <a:srgbClr val="000000"/>
              </a:solidFill>
              <a:round/>
              <a:headEnd/>
              <a:tailEnd/>
            </a:ln>
          </p:spPr>
          <p:txBody>
            <a:bodyPr/>
            <a:lstStyle/>
            <a:p>
              <a:endParaRPr lang="fr-FR"/>
            </a:p>
          </p:txBody>
        </p:sp>
        <p:sp>
          <p:nvSpPr>
            <p:cNvPr id="25632" name="Line 251"/>
            <p:cNvSpPr>
              <a:spLocks noChangeShapeType="1"/>
            </p:cNvSpPr>
            <p:nvPr/>
          </p:nvSpPr>
          <p:spPr bwMode="auto">
            <a:xfrm>
              <a:off x="2892448" y="4853607"/>
              <a:ext cx="0" cy="1714500"/>
            </a:xfrm>
            <a:prstGeom prst="line">
              <a:avLst/>
            </a:prstGeom>
            <a:noFill/>
            <a:ln w="9525">
              <a:solidFill>
                <a:srgbClr val="000000"/>
              </a:solidFill>
              <a:round/>
              <a:headEnd/>
              <a:tailEnd/>
            </a:ln>
          </p:spPr>
          <p:txBody>
            <a:bodyPr/>
            <a:lstStyle/>
            <a:p>
              <a:endParaRPr lang="fr-FR"/>
            </a:p>
          </p:txBody>
        </p:sp>
        <p:grpSp>
          <p:nvGrpSpPr>
            <p:cNvPr id="25633" name="Group 252"/>
            <p:cNvGrpSpPr>
              <a:grpSpLocks/>
            </p:cNvGrpSpPr>
            <p:nvPr/>
          </p:nvGrpSpPr>
          <p:grpSpPr bwMode="auto">
            <a:xfrm>
              <a:off x="6272235" y="4782169"/>
              <a:ext cx="685800" cy="184150"/>
              <a:chOff x="9037" y="8192"/>
              <a:chExt cx="1081" cy="292"/>
            </a:xfrm>
          </p:grpSpPr>
          <p:grpSp>
            <p:nvGrpSpPr>
              <p:cNvPr id="25688" name="Group 253"/>
              <p:cNvGrpSpPr>
                <a:grpSpLocks/>
              </p:cNvGrpSpPr>
              <p:nvPr/>
            </p:nvGrpSpPr>
            <p:grpSpPr bwMode="auto">
              <a:xfrm rot="-40404">
                <a:off x="9185" y="8235"/>
                <a:ext cx="203" cy="249"/>
                <a:chOff x="4297" y="9376"/>
                <a:chExt cx="1220" cy="2462"/>
              </a:xfrm>
            </p:grpSpPr>
            <p:sp>
              <p:nvSpPr>
                <p:cNvPr id="25700" name="Arc 25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701" name="Arc 25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689" name="Group 256"/>
              <p:cNvGrpSpPr>
                <a:grpSpLocks/>
              </p:cNvGrpSpPr>
              <p:nvPr/>
            </p:nvGrpSpPr>
            <p:grpSpPr bwMode="auto">
              <a:xfrm rot="-40404">
                <a:off x="9384" y="8225"/>
                <a:ext cx="205" cy="249"/>
                <a:chOff x="4297" y="9376"/>
                <a:chExt cx="1220" cy="2462"/>
              </a:xfrm>
            </p:grpSpPr>
            <p:sp>
              <p:nvSpPr>
                <p:cNvPr id="25698" name="Arc 25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699" name="Arc 25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690" name="Group 259"/>
              <p:cNvGrpSpPr>
                <a:grpSpLocks/>
              </p:cNvGrpSpPr>
              <p:nvPr/>
            </p:nvGrpSpPr>
            <p:grpSpPr bwMode="auto">
              <a:xfrm rot="-40404">
                <a:off x="9572" y="8209"/>
                <a:ext cx="205" cy="249"/>
                <a:chOff x="4297" y="9376"/>
                <a:chExt cx="1220" cy="2462"/>
              </a:xfrm>
            </p:grpSpPr>
            <p:sp>
              <p:nvSpPr>
                <p:cNvPr id="25696" name="Arc 26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697" name="Arc 26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5691" name="Group 262"/>
              <p:cNvGrpSpPr>
                <a:grpSpLocks/>
              </p:cNvGrpSpPr>
              <p:nvPr/>
            </p:nvGrpSpPr>
            <p:grpSpPr bwMode="auto">
              <a:xfrm rot="-40404">
                <a:off x="9751" y="8192"/>
                <a:ext cx="203" cy="249"/>
                <a:chOff x="4297" y="9376"/>
                <a:chExt cx="1220" cy="2462"/>
              </a:xfrm>
            </p:grpSpPr>
            <p:sp>
              <p:nvSpPr>
                <p:cNvPr id="25694" name="Arc 26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5695" name="Arc 26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5692" name="Line 265"/>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5693" name="Line 266"/>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5634" name="Group 267"/>
            <p:cNvGrpSpPr>
              <a:grpSpLocks/>
            </p:cNvGrpSpPr>
            <p:nvPr/>
          </p:nvGrpSpPr>
          <p:grpSpPr bwMode="auto">
            <a:xfrm>
              <a:off x="5559448" y="4807569"/>
              <a:ext cx="700087" cy="114300"/>
              <a:chOff x="1796" y="5577"/>
              <a:chExt cx="1102" cy="180"/>
            </a:xfrm>
          </p:grpSpPr>
          <p:grpSp>
            <p:nvGrpSpPr>
              <p:cNvPr id="25669" name="Group 268"/>
              <p:cNvGrpSpPr>
                <a:grpSpLocks/>
              </p:cNvGrpSpPr>
              <p:nvPr/>
            </p:nvGrpSpPr>
            <p:grpSpPr bwMode="auto">
              <a:xfrm>
                <a:off x="1796" y="5577"/>
                <a:ext cx="722" cy="180"/>
                <a:chOff x="1876" y="5577"/>
                <a:chExt cx="722" cy="180"/>
              </a:xfrm>
            </p:grpSpPr>
            <p:grpSp>
              <p:nvGrpSpPr>
                <p:cNvPr id="25671" name="Group 269"/>
                <p:cNvGrpSpPr>
                  <a:grpSpLocks/>
                </p:cNvGrpSpPr>
                <p:nvPr/>
              </p:nvGrpSpPr>
              <p:grpSpPr bwMode="auto">
                <a:xfrm rot="10739694">
                  <a:off x="2058" y="5577"/>
                  <a:ext cx="540" cy="180"/>
                  <a:chOff x="8257" y="9157"/>
                  <a:chExt cx="1800" cy="180"/>
                </a:xfrm>
              </p:grpSpPr>
              <p:grpSp>
                <p:nvGrpSpPr>
                  <p:cNvPr id="25673" name="Group 270"/>
                  <p:cNvGrpSpPr>
                    <a:grpSpLocks/>
                  </p:cNvGrpSpPr>
                  <p:nvPr/>
                </p:nvGrpSpPr>
                <p:grpSpPr bwMode="auto">
                  <a:xfrm>
                    <a:off x="8617" y="9157"/>
                    <a:ext cx="360" cy="180"/>
                    <a:chOff x="8617" y="9157"/>
                    <a:chExt cx="360" cy="180"/>
                  </a:xfrm>
                </p:grpSpPr>
                <p:sp>
                  <p:nvSpPr>
                    <p:cNvPr id="25686" name="Line 271"/>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7" name="Line 272"/>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4" name="Group 273"/>
                  <p:cNvGrpSpPr>
                    <a:grpSpLocks/>
                  </p:cNvGrpSpPr>
                  <p:nvPr/>
                </p:nvGrpSpPr>
                <p:grpSpPr bwMode="auto">
                  <a:xfrm>
                    <a:off x="8977" y="9157"/>
                    <a:ext cx="360" cy="180"/>
                    <a:chOff x="8617" y="9157"/>
                    <a:chExt cx="360" cy="180"/>
                  </a:xfrm>
                </p:grpSpPr>
                <p:sp>
                  <p:nvSpPr>
                    <p:cNvPr id="25684" name="Line 27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5" name="Line 27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5" name="Group 276"/>
                  <p:cNvGrpSpPr>
                    <a:grpSpLocks/>
                  </p:cNvGrpSpPr>
                  <p:nvPr/>
                </p:nvGrpSpPr>
                <p:grpSpPr bwMode="auto">
                  <a:xfrm>
                    <a:off x="9337" y="9157"/>
                    <a:ext cx="360" cy="180"/>
                    <a:chOff x="8617" y="9157"/>
                    <a:chExt cx="360" cy="180"/>
                  </a:xfrm>
                </p:grpSpPr>
                <p:sp>
                  <p:nvSpPr>
                    <p:cNvPr id="25682" name="Line 27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3" name="Line 27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6" name="Group 279"/>
                  <p:cNvGrpSpPr>
                    <a:grpSpLocks/>
                  </p:cNvGrpSpPr>
                  <p:nvPr/>
                </p:nvGrpSpPr>
                <p:grpSpPr bwMode="auto">
                  <a:xfrm>
                    <a:off x="9697" y="9157"/>
                    <a:ext cx="360" cy="180"/>
                    <a:chOff x="8617" y="9157"/>
                    <a:chExt cx="360" cy="180"/>
                  </a:xfrm>
                </p:grpSpPr>
                <p:sp>
                  <p:nvSpPr>
                    <p:cNvPr id="25680" name="Line 28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81" name="Line 28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5677" name="Group 282"/>
                  <p:cNvGrpSpPr>
                    <a:grpSpLocks/>
                  </p:cNvGrpSpPr>
                  <p:nvPr/>
                </p:nvGrpSpPr>
                <p:grpSpPr bwMode="auto">
                  <a:xfrm>
                    <a:off x="8257" y="9157"/>
                    <a:ext cx="360" cy="180"/>
                    <a:chOff x="8617" y="9157"/>
                    <a:chExt cx="360" cy="180"/>
                  </a:xfrm>
                </p:grpSpPr>
                <p:sp>
                  <p:nvSpPr>
                    <p:cNvPr id="25678" name="Line 28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5679" name="Line 28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5672" name="Line 285"/>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5670" name="Line 286"/>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sp>
          <p:nvSpPr>
            <p:cNvPr id="25635" name="Line 287"/>
            <p:cNvSpPr>
              <a:spLocks noChangeShapeType="1"/>
            </p:cNvSpPr>
            <p:nvPr/>
          </p:nvSpPr>
          <p:spPr bwMode="auto">
            <a:xfrm>
              <a:off x="7261248" y="4782169"/>
              <a:ext cx="342900" cy="0"/>
            </a:xfrm>
            <a:prstGeom prst="line">
              <a:avLst/>
            </a:prstGeom>
            <a:noFill/>
            <a:ln w="9525">
              <a:solidFill>
                <a:srgbClr val="000000"/>
              </a:solidFill>
              <a:round/>
              <a:headEnd/>
              <a:tailEnd type="stealth" w="med" len="med"/>
            </a:ln>
          </p:spPr>
          <p:txBody>
            <a:bodyPr/>
            <a:lstStyle/>
            <a:p>
              <a:endParaRPr lang="fr-FR"/>
            </a:p>
          </p:txBody>
        </p:sp>
        <p:sp>
          <p:nvSpPr>
            <p:cNvPr id="25636" name="Line 288"/>
            <p:cNvSpPr>
              <a:spLocks noChangeShapeType="1"/>
            </p:cNvSpPr>
            <p:nvPr/>
          </p:nvSpPr>
          <p:spPr bwMode="auto">
            <a:xfrm flipV="1">
              <a:off x="7451748" y="4845669"/>
              <a:ext cx="0" cy="1600200"/>
            </a:xfrm>
            <a:prstGeom prst="line">
              <a:avLst/>
            </a:prstGeom>
            <a:noFill/>
            <a:ln w="9525">
              <a:solidFill>
                <a:srgbClr val="000000"/>
              </a:solidFill>
              <a:round/>
              <a:headEnd/>
              <a:tailEnd type="triangle" w="med" len="med"/>
            </a:ln>
          </p:spPr>
          <p:txBody>
            <a:bodyPr/>
            <a:lstStyle/>
            <a:p>
              <a:endParaRPr lang="fr-FR"/>
            </a:p>
          </p:txBody>
        </p:sp>
        <p:sp>
          <p:nvSpPr>
            <p:cNvPr id="25637" name="Line 289"/>
            <p:cNvSpPr>
              <a:spLocks noChangeShapeType="1"/>
            </p:cNvSpPr>
            <p:nvPr/>
          </p:nvSpPr>
          <p:spPr bwMode="auto">
            <a:xfrm>
              <a:off x="3184548" y="4832969"/>
              <a:ext cx="114300" cy="0"/>
            </a:xfrm>
            <a:prstGeom prst="line">
              <a:avLst/>
            </a:prstGeom>
            <a:noFill/>
            <a:ln w="9525">
              <a:solidFill>
                <a:srgbClr val="000000"/>
              </a:solidFill>
              <a:round/>
              <a:headEnd/>
              <a:tailEnd type="stealth" w="med" len="med"/>
            </a:ln>
          </p:spPr>
          <p:txBody>
            <a:bodyPr/>
            <a:lstStyle/>
            <a:p>
              <a:endParaRPr lang="fr-FR"/>
            </a:p>
          </p:txBody>
        </p:sp>
        <p:sp>
          <p:nvSpPr>
            <p:cNvPr id="25638" name="Line 290"/>
            <p:cNvSpPr>
              <a:spLocks noChangeShapeType="1"/>
            </p:cNvSpPr>
            <p:nvPr/>
          </p:nvSpPr>
          <p:spPr bwMode="auto">
            <a:xfrm>
              <a:off x="6943748" y="4782169"/>
              <a:ext cx="342900" cy="0"/>
            </a:xfrm>
            <a:prstGeom prst="line">
              <a:avLst/>
            </a:prstGeom>
            <a:noFill/>
            <a:ln w="9525">
              <a:solidFill>
                <a:srgbClr val="000000"/>
              </a:solidFill>
              <a:round/>
              <a:headEnd/>
              <a:tailEnd/>
            </a:ln>
          </p:spPr>
          <p:txBody>
            <a:bodyPr/>
            <a:lstStyle/>
            <a:p>
              <a:endParaRPr lang="fr-FR"/>
            </a:p>
          </p:txBody>
        </p:sp>
        <p:sp>
          <p:nvSpPr>
            <p:cNvPr id="25639" name="Line 291"/>
            <p:cNvSpPr>
              <a:spLocks noChangeShapeType="1"/>
            </p:cNvSpPr>
            <p:nvPr/>
          </p:nvSpPr>
          <p:spPr bwMode="auto">
            <a:xfrm flipH="1">
              <a:off x="3400448" y="6534769"/>
              <a:ext cx="4114800" cy="0"/>
            </a:xfrm>
            <a:prstGeom prst="line">
              <a:avLst/>
            </a:prstGeom>
            <a:noFill/>
            <a:ln w="9525">
              <a:solidFill>
                <a:srgbClr val="000000"/>
              </a:solidFill>
              <a:round/>
              <a:headEnd/>
              <a:tailEnd/>
            </a:ln>
          </p:spPr>
          <p:txBody>
            <a:bodyPr/>
            <a:lstStyle/>
            <a:p>
              <a:endParaRPr lang="fr-FR"/>
            </a:p>
          </p:txBody>
        </p:sp>
        <p:sp>
          <p:nvSpPr>
            <p:cNvPr id="25640" name="Line 292"/>
            <p:cNvSpPr>
              <a:spLocks noChangeShapeType="1"/>
            </p:cNvSpPr>
            <p:nvPr/>
          </p:nvSpPr>
          <p:spPr bwMode="auto">
            <a:xfrm>
              <a:off x="4789510" y="5899769"/>
              <a:ext cx="0" cy="228600"/>
            </a:xfrm>
            <a:prstGeom prst="line">
              <a:avLst/>
            </a:prstGeom>
            <a:noFill/>
            <a:ln w="9525">
              <a:solidFill>
                <a:srgbClr val="000000"/>
              </a:solidFill>
              <a:round/>
              <a:headEnd/>
              <a:tailEnd/>
            </a:ln>
          </p:spPr>
          <p:txBody>
            <a:bodyPr/>
            <a:lstStyle/>
            <a:p>
              <a:endParaRPr lang="fr-FR"/>
            </a:p>
          </p:txBody>
        </p:sp>
        <p:sp>
          <p:nvSpPr>
            <p:cNvPr id="25641" name="Line 293"/>
            <p:cNvSpPr>
              <a:spLocks noChangeShapeType="1"/>
            </p:cNvSpPr>
            <p:nvPr/>
          </p:nvSpPr>
          <p:spPr bwMode="auto">
            <a:xfrm>
              <a:off x="5610248" y="6014069"/>
              <a:ext cx="0" cy="114300"/>
            </a:xfrm>
            <a:prstGeom prst="line">
              <a:avLst/>
            </a:prstGeom>
            <a:noFill/>
            <a:ln w="9525">
              <a:solidFill>
                <a:srgbClr val="000000"/>
              </a:solidFill>
              <a:round/>
              <a:headEnd/>
              <a:tailEnd/>
            </a:ln>
          </p:spPr>
          <p:txBody>
            <a:bodyPr/>
            <a:lstStyle/>
            <a:p>
              <a:endParaRPr lang="fr-FR"/>
            </a:p>
          </p:txBody>
        </p:sp>
        <p:sp>
          <p:nvSpPr>
            <p:cNvPr id="25642" name="Line 294"/>
            <p:cNvSpPr>
              <a:spLocks noChangeShapeType="1"/>
            </p:cNvSpPr>
            <p:nvPr/>
          </p:nvSpPr>
          <p:spPr bwMode="auto">
            <a:xfrm>
              <a:off x="5572148" y="5290169"/>
              <a:ext cx="0" cy="228600"/>
            </a:xfrm>
            <a:prstGeom prst="line">
              <a:avLst/>
            </a:prstGeom>
            <a:noFill/>
            <a:ln w="9525">
              <a:solidFill>
                <a:srgbClr val="000000"/>
              </a:solidFill>
              <a:round/>
              <a:headEnd/>
              <a:tailEnd/>
            </a:ln>
          </p:spPr>
          <p:txBody>
            <a:bodyPr/>
            <a:lstStyle/>
            <a:p>
              <a:endParaRPr lang="fr-FR"/>
            </a:p>
          </p:txBody>
        </p:sp>
        <p:sp>
          <p:nvSpPr>
            <p:cNvPr id="25643" name="Line 295"/>
            <p:cNvSpPr>
              <a:spLocks noChangeShapeType="1"/>
            </p:cNvSpPr>
            <p:nvPr/>
          </p:nvSpPr>
          <p:spPr bwMode="auto">
            <a:xfrm>
              <a:off x="4772048" y="5302869"/>
              <a:ext cx="0" cy="228600"/>
            </a:xfrm>
            <a:prstGeom prst="line">
              <a:avLst/>
            </a:prstGeom>
            <a:noFill/>
            <a:ln w="9525">
              <a:solidFill>
                <a:srgbClr val="000000"/>
              </a:solidFill>
              <a:round/>
              <a:headEnd/>
              <a:tailEnd/>
            </a:ln>
          </p:spPr>
          <p:txBody>
            <a:bodyPr/>
            <a:lstStyle/>
            <a:p>
              <a:endParaRPr lang="fr-FR"/>
            </a:p>
          </p:txBody>
        </p:sp>
        <p:sp>
          <p:nvSpPr>
            <p:cNvPr id="25644" name="Line 296"/>
            <p:cNvSpPr>
              <a:spLocks noChangeShapeType="1"/>
            </p:cNvSpPr>
            <p:nvPr/>
          </p:nvSpPr>
          <p:spPr bwMode="auto">
            <a:xfrm>
              <a:off x="4657748" y="4807569"/>
              <a:ext cx="914400" cy="0"/>
            </a:xfrm>
            <a:prstGeom prst="line">
              <a:avLst/>
            </a:prstGeom>
            <a:noFill/>
            <a:ln w="9525">
              <a:solidFill>
                <a:srgbClr val="000000"/>
              </a:solidFill>
              <a:round/>
              <a:headEnd/>
              <a:tailEnd/>
            </a:ln>
          </p:spPr>
          <p:txBody>
            <a:bodyPr/>
            <a:lstStyle/>
            <a:p>
              <a:endParaRPr lang="fr-FR"/>
            </a:p>
          </p:txBody>
        </p:sp>
        <p:sp>
          <p:nvSpPr>
            <p:cNvPr id="25645" name="Line 297"/>
            <p:cNvSpPr>
              <a:spLocks noChangeShapeType="1"/>
            </p:cNvSpPr>
            <p:nvPr/>
          </p:nvSpPr>
          <p:spPr bwMode="auto">
            <a:xfrm>
              <a:off x="5178448" y="4820269"/>
              <a:ext cx="0" cy="457200"/>
            </a:xfrm>
            <a:prstGeom prst="line">
              <a:avLst/>
            </a:prstGeom>
            <a:noFill/>
            <a:ln w="9525">
              <a:solidFill>
                <a:srgbClr val="000000"/>
              </a:solidFill>
              <a:round/>
              <a:headEnd/>
              <a:tailEnd/>
            </a:ln>
          </p:spPr>
          <p:txBody>
            <a:bodyPr/>
            <a:lstStyle/>
            <a:p>
              <a:endParaRPr lang="fr-FR"/>
            </a:p>
          </p:txBody>
        </p:sp>
        <p:sp>
          <p:nvSpPr>
            <p:cNvPr id="25646" name="Line 298"/>
            <p:cNvSpPr>
              <a:spLocks noChangeShapeType="1"/>
            </p:cNvSpPr>
            <p:nvPr/>
          </p:nvSpPr>
          <p:spPr bwMode="auto">
            <a:xfrm>
              <a:off x="5178448" y="4883769"/>
              <a:ext cx="0" cy="114300"/>
            </a:xfrm>
            <a:prstGeom prst="line">
              <a:avLst/>
            </a:prstGeom>
            <a:noFill/>
            <a:ln w="9525">
              <a:solidFill>
                <a:srgbClr val="000000"/>
              </a:solidFill>
              <a:round/>
              <a:headEnd/>
              <a:tailEnd type="stealth" w="med" len="med"/>
            </a:ln>
          </p:spPr>
          <p:txBody>
            <a:bodyPr/>
            <a:lstStyle/>
            <a:p>
              <a:endParaRPr lang="fr-FR"/>
            </a:p>
          </p:txBody>
        </p:sp>
        <p:sp>
          <p:nvSpPr>
            <p:cNvPr id="25647" name="Line 299"/>
            <p:cNvSpPr>
              <a:spLocks noChangeShapeType="1"/>
            </p:cNvSpPr>
            <p:nvPr/>
          </p:nvSpPr>
          <p:spPr bwMode="auto">
            <a:xfrm flipH="1">
              <a:off x="3057548" y="4832969"/>
              <a:ext cx="228600" cy="0"/>
            </a:xfrm>
            <a:prstGeom prst="line">
              <a:avLst/>
            </a:prstGeom>
            <a:noFill/>
            <a:ln w="9525">
              <a:solidFill>
                <a:srgbClr val="000000"/>
              </a:solidFill>
              <a:round/>
              <a:headEnd/>
              <a:tailEnd/>
            </a:ln>
          </p:spPr>
          <p:txBody>
            <a:bodyPr/>
            <a:lstStyle/>
            <a:p>
              <a:endParaRPr lang="fr-FR"/>
            </a:p>
          </p:txBody>
        </p:sp>
        <p:sp>
          <p:nvSpPr>
            <p:cNvPr id="25648" name="Line 300"/>
            <p:cNvSpPr>
              <a:spLocks noChangeShapeType="1"/>
            </p:cNvSpPr>
            <p:nvPr/>
          </p:nvSpPr>
          <p:spPr bwMode="auto">
            <a:xfrm flipH="1">
              <a:off x="3171848" y="6534769"/>
              <a:ext cx="228600" cy="0"/>
            </a:xfrm>
            <a:prstGeom prst="line">
              <a:avLst/>
            </a:prstGeom>
            <a:noFill/>
            <a:ln w="9525">
              <a:solidFill>
                <a:srgbClr val="000000"/>
              </a:solidFill>
              <a:round/>
              <a:headEnd/>
              <a:tailEnd/>
            </a:ln>
          </p:spPr>
          <p:txBody>
            <a:bodyPr/>
            <a:lstStyle/>
            <a:p>
              <a:endParaRPr lang="fr-FR"/>
            </a:p>
          </p:txBody>
        </p:sp>
        <p:sp>
          <p:nvSpPr>
            <p:cNvPr id="25649" name="Line 301"/>
            <p:cNvSpPr>
              <a:spLocks noChangeShapeType="1"/>
            </p:cNvSpPr>
            <p:nvPr/>
          </p:nvSpPr>
          <p:spPr bwMode="auto">
            <a:xfrm>
              <a:off x="5229248" y="6153769"/>
              <a:ext cx="0" cy="342900"/>
            </a:xfrm>
            <a:prstGeom prst="line">
              <a:avLst/>
            </a:prstGeom>
            <a:noFill/>
            <a:ln w="9525">
              <a:solidFill>
                <a:srgbClr val="000000"/>
              </a:solidFill>
              <a:round/>
              <a:headEnd/>
              <a:tailEnd/>
            </a:ln>
          </p:spPr>
          <p:txBody>
            <a:bodyPr/>
            <a:lstStyle/>
            <a:p>
              <a:endParaRPr lang="fr-FR"/>
            </a:p>
          </p:txBody>
        </p:sp>
        <p:sp>
          <p:nvSpPr>
            <p:cNvPr id="25650" name="Line 302"/>
            <p:cNvSpPr>
              <a:spLocks noChangeShapeType="1"/>
            </p:cNvSpPr>
            <p:nvPr/>
          </p:nvSpPr>
          <p:spPr bwMode="auto">
            <a:xfrm flipH="1">
              <a:off x="2028848" y="4858369"/>
              <a:ext cx="571500" cy="0"/>
            </a:xfrm>
            <a:prstGeom prst="line">
              <a:avLst/>
            </a:prstGeom>
            <a:noFill/>
            <a:ln w="9525">
              <a:solidFill>
                <a:srgbClr val="000000"/>
              </a:solidFill>
              <a:round/>
              <a:headEnd/>
              <a:tailEnd/>
            </a:ln>
          </p:spPr>
          <p:txBody>
            <a:bodyPr/>
            <a:lstStyle/>
            <a:p>
              <a:endParaRPr lang="fr-FR"/>
            </a:p>
          </p:txBody>
        </p:sp>
        <p:sp>
          <p:nvSpPr>
            <p:cNvPr id="25651" name="Line 303"/>
            <p:cNvSpPr>
              <a:spLocks noChangeShapeType="1"/>
            </p:cNvSpPr>
            <p:nvPr/>
          </p:nvSpPr>
          <p:spPr bwMode="auto">
            <a:xfrm flipH="1">
              <a:off x="2028848" y="6509369"/>
              <a:ext cx="685800" cy="0"/>
            </a:xfrm>
            <a:prstGeom prst="line">
              <a:avLst/>
            </a:prstGeom>
            <a:noFill/>
            <a:ln w="9525">
              <a:solidFill>
                <a:srgbClr val="000000"/>
              </a:solidFill>
              <a:round/>
              <a:headEnd/>
              <a:tailEnd/>
            </a:ln>
          </p:spPr>
          <p:txBody>
            <a:bodyPr/>
            <a:lstStyle/>
            <a:p>
              <a:endParaRPr lang="fr-FR"/>
            </a:p>
          </p:txBody>
        </p:sp>
        <p:sp>
          <p:nvSpPr>
            <p:cNvPr id="25652" name="Line 304"/>
            <p:cNvSpPr>
              <a:spLocks noChangeShapeType="1"/>
            </p:cNvSpPr>
            <p:nvPr/>
          </p:nvSpPr>
          <p:spPr bwMode="auto">
            <a:xfrm flipV="1">
              <a:off x="2143148" y="4883769"/>
              <a:ext cx="0" cy="1600200"/>
            </a:xfrm>
            <a:prstGeom prst="line">
              <a:avLst/>
            </a:prstGeom>
            <a:noFill/>
            <a:ln w="9525">
              <a:solidFill>
                <a:srgbClr val="000000"/>
              </a:solidFill>
              <a:round/>
              <a:headEnd/>
              <a:tailEnd type="triangle" w="med" len="med"/>
            </a:ln>
          </p:spPr>
          <p:txBody>
            <a:bodyPr/>
            <a:lstStyle/>
            <a:p>
              <a:endParaRPr lang="fr-FR"/>
            </a:p>
          </p:txBody>
        </p:sp>
        <p:sp>
          <p:nvSpPr>
            <p:cNvPr id="25653" name="Line 305"/>
            <p:cNvSpPr>
              <a:spLocks noChangeShapeType="1"/>
            </p:cNvSpPr>
            <p:nvPr/>
          </p:nvSpPr>
          <p:spPr bwMode="auto">
            <a:xfrm>
              <a:off x="2143148" y="4858369"/>
              <a:ext cx="114300" cy="0"/>
            </a:xfrm>
            <a:prstGeom prst="line">
              <a:avLst/>
            </a:prstGeom>
            <a:noFill/>
            <a:ln w="9525">
              <a:solidFill>
                <a:srgbClr val="000000"/>
              </a:solidFill>
              <a:round/>
              <a:headEnd/>
              <a:tailEnd type="stealth" w="med" len="med"/>
            </a:ln>
          </p:spPr>
          <p:txBody>
            <a:bodyPr/>
            <a:lstStyle/>
            <a:p>
              <a:endParaRPr lang="fr-FR"/>
            </a:p>
          </p:txBody>
        </p:sp>
        <p:sp>
          <p:nvSpPr>
            <p:cNvPr id="25654" name="Line 306"/>
            <p:cNvSpPr>
              <a:spLocks noChangeShapeType="1"/>
            </p:cNvSpPr>
            <p:nvPr/>
          </p:nvSpPr>
          <p:spPr bwMode="auto">
            <a:xfrm flipV="1">
              <a:off x="3349648" y="4947269"/>
              <a:ext cx="0" cy="1485900"/>
            </a:xfrm>
            <a:prstGeom prst="line">
              <a:avLst/>
            </a:prstGeom>
            <a:noFill/>
            <a:ln w="9525">
              <a:solidFill>
                <a:srgbClr val="000000"/>
              </a:solidFill>
              <a:round/>
              <a:headEnd/>
              <a:tailEnd type="triangle" w="med" len="med"/>
            </a:ln>
          </p:spPr>
          <p:txBody>
            <a:bodyPr/>
            <a:lstStyle/>
            <a:p>
              <a:endParaRPr lang="fr-FR"/>
            </a:p>
          </p:txBody>
        </p:sp>
        <p:sp>
          <p:nvSpPr>
            <p:cNvPr id="25655" name="Text Box 307"/>
            <p:cNvSpPr txBox="1">
              <a:spLocks noChangeArrowheads="1"/>
            </p:cNvSpPr>
            <p:nvPr/>
          </p:nvSpPr>
          <p:spPr bwMode="auto">
            <a:xfrm>
              <a:off x="2014522" y="4500570"/>
              <a:ext cx="342900" cy="342900"/>
            </a:xfrm>
            <a:prstGeom prst="rect">
              <a:avLst/>
            </a:prstGeom>
            <a:noFill/>
            <a:ln w="9525">
              <a:noFill/>
              <a:miter lim="800000"/>
              <a:headEnd/>
              <a:tailEnd/>
            </a:ln>
          </p:spPr>
          <p:txBody>
            <a:bodyPr/>
            <a:lstStyle/>
            <a:p>
              <a:r>
                <a:rPr lang="fr-FR" sz="1600" i="1" u="sng"/>
                <a:t>I</a:t>
              </a:r>
              <a:r>
                <a:rPr lang="fr-FR" sz="1600" i="1" baseline="-25000"/>
                <a:t>1</a:t>
              </a:r>
              <a:endParaRPr lang="fr-FR" sz="1600"/>
            </a:p>
          </p:txBody>
        </p:sp>
        <p:sp>
          <p:nvSpPr>
            <p:cNvPr id="25656" name="Text Box 308"/>
            <p:cNvSpPr txBox="1">
              <a:spLocks noChangeArrowheads="1"/>
            </p:cNvSpPr>
            <p:nvPr/>
          </p:nvSpPr>
          <p:spPr bwMode="auto">
            <a:xfrm>
              <a:off x="2447948" y="4143380"/>
              <a:ext cx="1338234" cy="342900"/>
            </a:xfrm>
            <a:prstGeom prst="rect">
              <a:avLst/>
            </a:prstGeom>
            <a:noFill/>
            <a:ln w="9525">
              <a:noFill/>
              <a:miter lim="800000"/>
              <a:headEnd/>
              <a:tailEnd/>
            </a:ln>
          </p:spPr>
          <p:txBody>
            <a:bodyPr/>
            <a:lstStyle/>
            <a:p>
              <a:r>
                <a:rPr lang="en-GB" sz="1600" i="1"/>
                <a:t>(</a:t>
              </a:r>
              <a:r>
                <a:rPr lang="en-GB" sz="1600" i="1" u="sng"/>
                <a:t>I</a:t>
              </a:r>
              <a:r>
                <a:rPr lang="en-GB" sz="1600" i="1" baseline="-25000"/>
                <a:t>2 </a:t>
              </a:r>
              <a:r>
                <a:rPr lang="en-GB" sz="1600" i="1"/>
                <a:t>– </a:t>
              </a:r>
              <a:r>
                <a:rPr lang="en-GB" sz="1600" i="1" u="sng"/>
                <a:t>I</a:t>
              </a:r>
              <a:r>
                <a:rPr lang="en-GB" sz="1600" i="1" baseline="-25000"/>
                <a:t>10</a:t>
              </a:r>
              <a:r>
                <a:rPr lang="en-GB" sz="1600" i="1"/>
                <a:t>/m)</a:t>
              </a:r>
              <a:endParaRPr lang="fr-FR" sz="1600"/>
            </a:p>
          </p:txBody>
        </p:sp>
        <p:sp>
          <p:nvSpPr>
            <p:cNvPr id="25657" name="Text Box 309"/>
            <p:cNvSpPr txBox="1">
              <a:spLocks noChangeArrowheads="1"/>
            </p:cNvSpPr>
            <p:nvPr/>
          </p:nvSpPr>
          <p:spPr bwMode="auto">
            <a:xfrm>
              <a:off x="3286116" y="4443422"/>
              <a:ext cx="663548" cy="342900"/>
            </a:xfrm>
            <a:prstGeom prst="rect">
              <a:avLst/>
            </a:prstGeom>
            <a:noFill/>
            <a:ln w="9525">
              <a:noFill/>
              <a:miter lim="800000"/>
              <a:headEnd/>
              <a:tailEnd/>
            </a:ln>
          </p:spPr>
          <p:txBody>
            <a:bodyPr/>
            <a:lstStyle/>
            <a:p>
              <a:r>
                <a:rPr lang="fr-FR" sz="1600" i="1"/>
                <a:t>m</a:t>
              </a:r>
              <a:r>
                <a:rPr lang="fr-FR" sz="1600" i="1" baseline="30000"/>
                <a:t>2</a:t>
              </a:r>
              <a:r>
                <a:rPr lang="fr-FR" sz="1600" i="1"/>
                <a:t>r</a:t>
              </a:r>
              <a:r>
                <a:rPr lang="fr-FR" sz="1600" i="1" baseline="-25000"/>
                <a:t>1</a:t>
              </a:r>
              <a:endParaRPr lang="fr-FR" sz="1600"/>
            </a:p>
          </p:txBody>
        </p:sp>
        <p:sp>
          <p:nvSpPr>
            <p:cNvPr id="25658" name="Text Box 310"/>
            <p:cNvSpPr txBox="1">
              <a:spLocks noChangeArrowheads="1"/>
            </p:cNvSpPr>
            <p:nvPr/>
          </p:nvSpPr>
          <p:spPr bwMode="auto">
            <a:xfrm>
              <a:off x="3971948" y="4429132"/>
              <a:ext cx="1100118" cy="342900"/>
            </a:xfrm>
            <a:prstGeom prst="rect">
              <a:avLst/>
            </a:prstGeom>
            <a:noFill/>
            <a:ln w="9525">
              <a:noFill/>
              <a:miter lim="800000"/>
              <a:headEnd/>
              <a:tailEnd/>
            </a:ln>
          </p:spPr>
          <p:txBody>
            <a:bodyPr/>
            <a:lstStyle/>
            <a:p>
              <a:r>
                <a:rPr lang="nl-NL" sz="1600" i="1"/>
                <a:t>j </a:t>
              </a:r>
              <a:r>
                <a:rPr lang="it-IT" sz="1600" i="1"/>
                <a:t>ℓ</a:t>
              </a:r>
              <a:r>
                <a:rPr lang="nl-NL" sz="1600" i="1" baseline="-25000"/>
                <a:t>1</a:t>
              </a:r>
              <a:r>
                <a:rPr lang="nl-NL" sz="1600" i="1"/>
                <a:t> </a:t>
              </a:r>
              <a:r>
                <a:rPr lang="el-GR" sz="1600"/>
                <a:t>ω</a:t>
              </a:r>
              <a:r>
                <a:rPr lang="nl-NL" sz="1600" i="1"/>
                <a:t> m</a:t>
              </a:r>
              <a:r>
                <a:rPr lang="nl-NL" sz="1600" i="1" baseline="30000"/>
                <a:t>2</a:t>
              </a:r>
              <a:endParaRPr lang="fr-FR" sz="1600"/>
            </a:p>
          </p:txBody>
        </p:sp>
        <p:sp>
          <p:nvSpPr>
            <p:cNvPr id="25659" name="Text Box 311"/>
            <p:cNvSpPr txBox="1">
              <a:spLocks noChangeArrowheads="1"/>
            </p:cNvSpPr>
            <p:nvPr/>
          </p:nvSpPr>
          <p:spPr bwMode="auto">
            <a:xfrm>
              <a:off x="1714480" y="5086364"/>
              <a:ext cx="542968" cy="342900"/>
            </a:xfrm>
            <a:prstGeom prst="rect">
              <a:avLst/>
            </a:prstGeom>
            <a:noFill/>
            <a:ln w="9525">
              <a:noFill/>
              <a:miter lim="800000"/>
              <a:headEnd/>
              <a:tailEnd/>
            </a:ln>
          </p:spPr>
          <p:txBody>
            <a:bodyPr/>
            <a:lstStyle/>
            <a:p>
              <a:r>
                <a:rPr lang="fr-FR" sz="1600" u="sng"/>
                <a:t>U</a:t>
              </a:r>
              <a:r>
                <a:rPr lang="fr-FR" sz="1600" baseline="-25000"/>
                <a:t>1</a:t>
              </a:r>
              <a:endParaRPr lang="fr-FR" sz="1600"/>
            </a:p>
          </p:txBody>
        </p:sp>
        <p:sp>
          <p:nvSpPr>
            <p:cNvPr id="25660" name="Text Box 312"/>
            <p:cNvSpPr txBox="1">
              <a:spLocks noChangeArrowheads="1"/>
            </p:cNvSpPr>
            <p:nvPr/>
          </p:nvSpPr>
          <p:spPr bwMode="auto">
            <a:xfrm>
              <a:off x="3317539" y="5255685"/>
              <a:ext cx="915962" cy="342900"/>
            </a:xfrm>
            <a:prstGeom prst="rect">
              <a:avLst/>
            </a:prstGeom>
            <a:noFill/>
            <a:ln w="9525">
              <a:noFill/>
              <a:miter lim="800000"/>
              <a:headEnd/>
              <a:tailEnd/>
            </a:ln>
          </p:spPr>
          <p:txBody>
            <a:bodyPr/>
            <a:lstStyle/>
            <a:p>
              <a:r>
                <a:rPr lang="fr-FR" sz="1600" i="1" dirty="0"/>
                <a:t>- m </a:t>
              </a:r>
              <a:r>
                <a:rPr lang="fr-FR" sz="1600" i="1" u="sng" dirty="0"/>
                <a:t>U</a:t>
              </a:r>
              <a:r>
                <a:rPr lang="fr-FR" sz="1600" i="1" baseline="-25000" dirty="0"/>
                <a:t>1</a:t>
              </a:r>
              <a:endParaRPr lang="fr-FR" sz="1600" dirty="0"/>
            </a:p>
          </p:txBody>
        </p:sp>
        <p:sp>
          <p:nvSpPr>
            <p:cNvPr id="25661" name="Text Box 313"/>
            <p:cNvSpPr txBox="1">
              <a:spLocks noChangeArrowheads="1"/>
            </p:cNvSpPr>
            <p:nvPr/>
          </p:nvSpPr>
          <p:spPr bwMode="auto">
            <a:xfrm>
              <a:off x="4000496" y="5580682"/>
              <a:ext cx="685800" cy="342900"/>
            </a:xfrm>
            <a:prstGeom prst="rect">
              <a:avLst/>
            </a:prstGeom>
            <a:noFill/>
            <a:ln w="9525">
              <a:noFill/>
              <a:miter lim="800000"/>
              <a:headEnd/>
              <a:tailEnd/>
            </a:ln>
          </p:spPr>
          <p:txBody>
            <a:bodyPr/>
            <a:lstStyle/>
            <a:p>
              <a:r>
                <a:rPr lang="fr-FR" sz="1600" i="1"/>
                <a:t>m</a:t>
              </a:r>
              <a:r>
                <a:rPr lang="fr-FR" sz="1600" i="1" baseline="30000"/>
                <a:t>2</a:t>
              </a:r>
              <a:r>
                <a:rPr lang="fr-FR" sz="1600" i="1">
                  <a:sym typeface="Symbol" pitchFamily="18" charset="2"/>
                </a:rPr>
                <a:t></a:t>
              </a:r>
              <a:r>
                <a:rPr lang="fr-FR" sz="1600" i="1" baseline="-25000"/>
                <a:t>F</a:t>
              </a:r>
              <a:endParaRPr lang="fr-FR" sz="1600"/>
            </a:p>
          </p:txBody>
        </p:sp>
        <p:sp>
          <p:nvSpPr>
            <p:cNvPr id="25662" name="Text Box 314"/>
            <p:cNvSpPr txBox="1">
              <a:spLocks noChangeArrowheads="1"/>
            </p:cNvSpPr>
            <p:nvPr/>
          </p:nvSpPr>
          <p:spPr bwMode="auto">
            <a:xfrm>
              <a:off x="5153048" y="4943488"/>
              <a:ext cx="847712" cy="342900"/>
            </a:xfrm>
            <a:prstGeom prst="rect">
              <a:avLst/>
            </a:prstGeom>
            <a:noFill/>
            <a:ln w="9525">
              <a:noFill/>
              <a:miter lim="800000"/>
              <a:headEnd/>
              <a:tailEnd/>
            </a:ln>
          </p:spPr>
          <p:txBody>
            <a:bodyPr/>
            <a:lstStyle/>
            <a:p>
              <a:r>
                <a:rPr lang="fr-FR" sz="1600" i="1"/>
                <a:t>- </a:t>
              </a:r>
              <a:r>
                <a:rPr lang="fr-FR" sz="1600" i="1" u="sng"/>
                <a:t>I</a:t>
              </a:r>
              <a:r>
                <a:rPr lang="fr-FR" sz="1600" i="1" baseline="-25000"/>
                <a:t>10 </a:t>
              </a:r>
              <a:r>
                <a:rPr lang="fr-FR" sz="1600" i="1"/>
                <a:t>/m</a:t>
              </a:r>
              <a:endParaRPr lang="fr-FR" sz="1600"/>
            </a:p>
          </p:txBody>
        </p:sp>
        <p:sp>
          <p:nvSpPr>
            <p:cNvPr id="25663" name="Text Box 315"/>
            <p:cNvSpPr txBox="1">
              <a:spLocks noChangeArrowheads="1"/>
            </p:cNvSpPr>
            <p:nvPr/>
          </p:nvSpPr>
          <p:spPr bwMode="auto">
            <a:xfrm>
              <a:off x="5559448" y="5517182"/>
              <a:ext cx="1084254" cy="342900"/>
            </a:xfrm>
            <a:prstGeom prst="rect">
              <a:avLst/>
            </a:prstGeom>
            <a:noFill/>
            <a:ln w="9525">
              <a:noFill/>
              <a:miter lim="800000"/>
              <a:headEnd/>
              <a:tailEnd/>
            </a:ln>
          </p:spPr>
          <p:txBody>
            <a:bodyPr/>
            <a:lstStyle/>
            <a:p>
              <a:r>
                <a:rPr lang="fr-FR" sz="1600" i="1"/>
                <a:t>j m</a:t>
              </a:r>
              <a:r>
                <a:rPr lang="fr-FR" sz="1600" i="1" baseline="30000"/>
                <a:t>2</a:t>
              </a:r>
              <a:r>
                <a:rPr lang="fr-FR" sz="1600" i="1">
                  <a:sym typeface="Symbol" pitchFamily="18" charset="2"/>
                </a:rPr>
                <a:t></a:t>
              </a:r>
              <a:r>
                <a:rPr lang="fr-FR" sz="1600" i="1" baseline="-25000"/>
                <a:t>m</a:t>
              </a:r>
              <a:endParaRPr lang="fr-FR" sz="1600"/>
            </a:p>
          </p:txBody>
        </p:sp>
        <p:sp>
          <p:nvSpPr>
            <p:cNvPr id="25664" name="Text Box 316"/>
            <p:cNvSpPr txBox="1">
              <a:spLocks noChangeArrowheads="1"/>
            </p:cNvSpPr>
            <p:nvPr/>
          </p:nvSpPr>
          <p:spPr bwMode="auto">
            <a:xfrm>
              <a:off x="5686448" y="4429132"/>
              <a:ext cx="368300" cy="342900"/>
            </a:xfrm>
            <a:prstGeom prst="rect">
              <a:avLst/>
            </a:prstGeom>
            <a:noFill/>
            <a:ln w="9525">
              <a:noFill/>
              <a:miter lim="800000"/>
              <a:headEnd/>
              <a:tailEnd/>
            </a:ln>
          </p:spPr>
          <p:txBody>
            <a:bodyPr/>
            <a:lstStyle/>
            <a:p>
              <a:r>
                <a:rPr lang="fr-FR" sz="1600" i="1"/>
                <a:t>r</a:t>
              </a:r>
              <a:r>
                <a:rPr lang="fr-FR" sz="1600" i="1" baseline="-25000"/>
                <a:t>2</a:t>
              </a:r>
              <a:endParaRPr lang="fr-FR" sz="1600"/>
            </a:p>
          </p:txBody>
        </p:sp>
        <p:sp>
          <p:nvSpPr>
            <p:cNvPr id="25665" name="Text Box 318"/>
            <p:cNvSpPr txBox="1">
              <a:spLocks noChangeArrowheads="1"/>
            </p:cNvSpPr>
            <p:nvPr/>
          </p:nvSpPr>
          <p:spPr bwMode="auto">
            <a:xfrm>
              <a:off x="6245248" y="4429132"/>
              <a:ext cx="827082" cy="342900"/>
            </a:xfrm>
            <a:prstGeom prst="rect">
              <a:avLst/>
            </a:prstGeom>
            <a:noFill/>
            <a:ln w="9525">
              <a:noFill/>
              <a:miter lim="800000"/>
              <a:headEnd/>
              <a:tailEnd/>
            </a:ln>
          </p:spPr>
          <p:txBody>
            <a:bodyPr/>
            <a:lstStyle/>
            <a:p>
              <a:r>
                <a:rPr lang="fr-FR" sz="1600" i="1"/>
                <a:t>j l</a:t>
              </a:r>
              <a:r>
                <a:rPr lang="fr-FR" sz="1600" i="1" baseline="-25000"/>
                <a:t>2 </a:t>
              </a:r>
              <a:r>
                <a:rPr lang="el-GR" sz="1600"/>
                <a:t>ω</a:t>
              </a:r>
              <a:endParaRPr lang="fr-FR" sz="1600"/>
            </a:p>
          </p:txBody>
        </p:sp>
        <p:sp>
          <p:nvSpPr>
            <p:cNvPr id="25666" name="Text Box 319"/>
            <p:cNvSpPr txBox="1">
              <a:spLocks noChangeArrowheads="1"/>
            </p:cNvSpPr>
            <p:nvPr/>
          </p:nvSpPr>
          <p:spPr bwMode="auto">
            <a:xfrm>
              <a:off x="7300934" y="4443422"/>
              <a:ext cx="342900" cy="342900"/>
            </a:xfrm>
            <a:prstGeom prst="rect">
              <a:avLst/>
            </a:prstGeom>
            <a:noFill/>
            <a:ln w="9525">
              <a:noFill/>
              <a:miter lim="800000"/>
              <a:headEnd/>
              <a:tailEnd/>
            </a:ln>
          </p:spPr>
          <p:txBody>
            <a:bodyPr/>
            <a:lstStyle/>
            <a:p>
              <a:r>
                <a:rPr lang="fr-FR" sz="1600" i="1" u="sng"/>
                <a:t>I</a:t>
              </a:r>
              <a:r>
                <a:rPr lang="fr-FR" sz="1600" i="1" baseline="-25000"/>
                <a:t>2</a:t>
              </a:r>
              <a:endParaRPr lang="fr-FR" sz="1600"/>
            </a:p>
          </p:txBody>
        </p:sp>
        <p:sp>
          <p:nvSpPr>
            <p:cNvPr id="25667" name="Text Box 325"/>
            <p:cNvSpPr txBox="1">
              <a:spLocks noChangeArrowheads="1"/>
            </p:cNvSpPr>
            <p:nvPr/>
          </p:nvSpPr>
          <p:spPr bwMode="auto">
            <a:xfrm>
              <a:off x="7388248" y="5237782"/>
              <a:ext cx="469900" cy="342900"/>
            </a:xfrm>
            <a:prstGeom prst="rect">
              <a:avLst/>
            </a:prstGeom>
            <a:noFill/>
            <a:ln w="9525">
              <a:noFill/>
              <a:miter lim="800000"/>
              <a:headEnd/>
              <a:tailEnd/>
            </a:ln>
          </p:spPr>
          <p:txBody>
            <a:bodyPr/>
            <a:lstStyle/>
            <a:p>
              <a:r>
                <a:rPr lang="fr-FR" sz="1600" u="sng"/>
                <a:t>U</a:t>
              </a:r>
              <a:r>
                <a:rPr lang="fr-FR" sz="1600" baseline="-25000"/>
                <a:t>2</a:t>
              </a:r>
              <a:endParaRPr lang="fr-FR" sz="1600"/>
            </a:p>
          </p:txBody>
        </p:sp>
        <p:cxnSp>
          <p:nvCxnSpPr>
            <p:cNvPr id="543" name="Connecteur droit avec flèche 542"/>
            <p:cNvCxnSpPr/>
            <p:nvPr/>
          </p:nvCxnSpPr>
          <p:spPr>
            <a:xfrm rot="16200000" flipV="1">
              <a:off x="2857454" y="4572130"/>
              <a:ext cx="285822" cy="1428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36</a:t>
            </a:fld>
            <a:endParaRPr lang="fr-FR"/>
          </a:p>
        </p:txBody>
      </p:sp>
      <p:sp>
        <p:nvSpPr>
          <p:cNvPr id="210" name="TextBox 209">
            <a:extLst>
              <a:ext uri="{FF2B5EF4-FFF2-40B4-BE49-F238E27FC236}">
                <a16:creationId xmlns:a16="http://schemas.microsoft.com/office/drawing/2014/main" id="{E33FCD63-C2B7-4B2D-B1E8-4BD5567F7C9B}"/>
              </a:ext>
            </a:extLst>
          </p:cNvPr>
          <p:cNvSpPr txBox="1"/>
          <p:nvPr/>
        </p:nvSpPr>
        <p:spPr>
          <a:xfrm>
            <a:off x="1814553" y="4950504"/>
            <a:ext cx="5976268" cy="338554"/>
          </a:xfrm>
          <a:prstGeom prst="rect">
            <a:avLst/>
          </a:prstGeom>
          <a:noFill/>
        </p:spPr>
        <p:txBody>
          <a:bodyPr wrap="square" rtlCol="0">
            <a:spAutoFit/>
          </a:bodyPr>
          <a:lstStyle/>
          <a:p>
            <a:pPr algn="ctr"/>
            <a:r>
              <a:rPr lang="en-US" sz="1600" u="sng" dirty="0" err="1"/>
              <a:t>Schéma</a:t>
            </a:r>
            <a:r>
              <a:rPr lang="en-US" sz="1600" u="sng" dirty="0"/>
              <a:t> </a:t>
            </a:r>
            <a:r>
              <a:rPr lang="en-US" sz="1600" u="sng" dirty="0" err="1"/>
              <a:t>équivalent</a:t>
            </a:r>
            <a:r>
              <a:rPr lang="en-US" sz="1600" u="sng" dirty="0"/>
              <a:t> du </a:t>
            </a:r>
            <a:r>
              <a:rPr lang="en-US" sz="1600" u="sng" dirty="0" err="1"/>
              <a:t>transformateur</a:t>
            </a:r>
            <a:r>
              <a:rPr lang="en-US" sz="1600" u="sng" dirty="0"/>
              <a:t> </a:t>
            </a:r>
            <a:r>
              <a:rPr lang="en-US" sz="1600" u="sng" dirty="0" err="1"/>
              <a:t>ramené</a:t>
            </a:r>
            <a:r>
              <a:rPr lang="en-US" sz="1600" u="sng" dirty="0"/>
              <a:t> au </a:t>
            </a:r>
            <a:r>
              <a:rPr lang="en-US" sz="1600" u="sng" dirty="0" err="1"/>
              <a:t>secondaire</a:t>
            </a:r>
            <a:endParaRPr lang="fr-FR" sz="1600" u="sng" dirty="0"/>
          </a:p>
        </p:txBody>
      </p:sp>
    </p:spTree>
    <p:extLst>
      <p:ext uri="{BB962C8B-B14F-4D97-AF65-F5344CB8AC3E}">
        <p14:creationId xmlns:p14="http://schemas.microsoft.com/office/powerpoint/2010/main" val="1228306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755576" y="1564779"/>
            <a:ext cx="7776864" cy="5715000"/>
          </a:xfrm>
          <a:prstGeom prst="rect">
            <a:avLst/>
          </a:prstGeom>
          <a:noFill/>
          <a:ln w="9525">
            <a:noFill/>
            <a:miter lim="800000"/>
            <a:headEnd/>
            <a:tailEnd/>
          </a:ln>
        </p:spPr>
        <p:txBody>
          <a:bodyPr/>
          <a:lstStyle/>
          <a:p>
            <a:pPr>
              <a:defRPr/>
            </a:pPr>
            <a:r>
              <a:rPr lang="fr-FR" sz="1700" b="1" dirty="0"/>
              <a:t>1- Equation – Diagramme vectoriel – schéma équivalent </a:t>
            </a:r>
          </a:p>
          <a:p>
            <a:pPr>
              <a:defRPr/>
            </a:pPr>
            <a:endParaRPr lang="fr-FR" sz="1700" dirty="0"/>
          </a:p>
          <a:p>
            <a:pPr>
              <a:defRPr/>
            </a:pPr>
            <a:r>
              <a:rPr lang="fr-FR" sz="1700" dirty="0"/>
              <a:t>L’hypothèse de Kapp consiste à négliger le courant primaire à vide devant le courant primaire en charge ( I</a:t>
            </a:r>
            <a:r>
              <a:rPr lang="fr-FR" sz="1700" baseline="-25000" dirty="0"/>
              <a:t>10</a:t>
            </a:r>
            <a:r>
              <a:rPr lang="fr-FR" sz="1700" dirty="0"/>
              <a:t> &lt;&lt;  I</a:t>
            </a:r>
            <a:r>
              <a:rPr lang="fr-FR" sz="1700" baseline="-25000" dirty="0"/>
              <a:t>1</a:t>
            </a:r>
            <a:r>
              <a:rPr lang="fr-FR" sz="1700" dirty="0"/>
              <a:t>) . Cette hypothèse est d’autant plus justifiée qu’on est proche du régime nominal.</a:t>
            </a:r>
          </a:p>
          <a:p>
            <a:pPr>
              <a:defRPr/>
            </a:pPr>
            <a:endParaRPr lang="fr-FR" sz="1700" dirty="0"/>
          </a:p>
          <a:p>
            <a:pPr>
              <a:defRPr/>
            </a:pPr>
            <a:r>
              <a:rPr lang="fr-FR" sz="1700" dirty="0"/>
              <a:t>L’équation des </a:t>
            </a:r>
            <a:r>
              <a:rPr lang="fr-FR" sz="1700" dirty="0" err="1"/>
              <a:t>A.t</a:t>
            </a:r>
            <a:r>
              <a:rPr lang="fr-FR" sz="1700" dirty="0"/>
              <a:t> se réduit à n</a:t>
            </a:r>
            <a:r>
              <a:rPr lang="fr-FR" sz="1700" baseline="-25000" dirty="0"/>
              <a:t>1</a:t>
            </a:r>
            <a:r>
              <a:rPr lang="fr-FR" sz="1700" u="sng" dirty="0"/>
              <a:t>I</a:t>
            </a:r>
            <a:r>
              <a:rPr lang="fr-FR" sz="1700" baseline="-25000" dirty="0"/>
              <a:t>1</a:t>
            </a:r>
            <a:r>
              <a:rPr lang="fr-FR" sz="1700" dirty="0"/>
              <a:t> + n</a:t>
            </a:r>
            <a:r>
              <a:rPr lang="fr-FR" sz="1700" baseline="-25000" dirty="0"/>
              <a:t>2</a:t>
            </a:r>
            <a:r>
              <a:rPr lang="fr-FR" sz="1700" dirty="0"/>
              <a:t> </a:t>
            </a:r>
            <a:r>
              <a:rPr lang="fr-FR" sz="1700" u="sng" dirty="0"/>
              <a:t>I</a:t>
            </a:r>
            <a:r>
              <a:rPr lang="fr-FR" sz="1700" baseline="-25000" dirty="0"/>
              <a:t>2</a:t>
            </a:r>
            <a:r>
              <a:rPr lang="fr-FR" sz="1700" dirty="0"/>
              <a:t> = 0    ou    </a:t>
            </a:r>
            <a:r>
              <a:rPr lang="fr-FR" sz="1700" u="sng" dirty="0"/>
              <a:t>I</a:t>
            </a:r>
            <a:r>
              <a:rPr lang="fr-FR" sz="1700" baseline="-25000" dirty="0"/>
              <a:t>1</a:t>
            </a:r>
            <a:r>
              <a:rPr lang="fr-FR" sz="1700" dirty="0"/>
              <a:t> = - m </a:t>
            </a:r>
            <a:r>
              <a:rPr lang="fr-FR" sz="1700" u="sng" dirty="0"/>
              <a:t>I</a:t>
            </a:r>
            <a:r>
              <a:rPr lang="fr-FR" sz="1700" baseline="-25000" dirty="0"/>
              <a:t>2</a:t>
            </a:r>
          </a:p>
          <a:p>
            <a:pPr>
              <a:defRPr/>
            </a:pPr>
            <a:endParaRPr lang="fr-FR" sz="1700" dirty="0"/>
          </a:p>
          <a:p>
            <a:pPr>
              <a:defRPr/>
            </a:pPr>
            <a:r>
              <a:rPr lang="it-IT" sz="1700" b="1" dirty="0"/>
              <a:t>- </a:t>
            </a:r>
            <a:r>
              <a:rPr lang="it-IT" sz="1700" b="1" u="sng" dirty="0"/>
              <a:t>Equations:</a:t>
            </a:r>
            <a:endParaRPr lang="fr-FR" sz="1700" dirty="0"/>
          </a:p>
          <a:p>
            <a:pPr>
              <a:defRPr/>
            </a:pPr>
            <a:r>
              <a:rPr lang="it-IT" sz="1700" dirty="0"/>
              <a:t>   </a:t>
            </a:r>
          </a:p>
          <a:p>
            <a:pPr>
              <a:defRPr/>
            </a:pPr>
            <a:r>
              <a:rPr lang="it-IT" sz="1700" dirty="0"/>
              <a:t>   </a:t>
            </a:r>
            <a:r>
              <a:rPr lang="it-IT" sz="1700" u="sng" dirty="0"/>
              <a:t>U</a:t>
            </a:r>
            <a:r>
              <a:rPr lang="it-IT" sz="1700" baseline="-25000" dirty="0"/>
              <a:t>1</a:t>
            </a:r>
            <a:r>
              <a:rPr lang="it-IT" sz="1700" dirty="0"/>
              <a:t> = </a:t>
            </a:r>
            <a:r>
              <a:rPr lang="it-IT" sz="1700" u="sng" dirty="0"/>
              <a:t>E</a:t>
            </a:r>
            <a:r>
              <a:rPr lang="it-IT" sz="1700" baseline="-25000" dirty="0"/>
              <a:t>1</a:t>
            </a:r>
            <a:r>
              <a:rPr lang="it-IT" sz="1700" dirty="0"/>
              <a:t> + (r</a:t>
            </a:r>
            <a:r>
              <a:rPr lang="it-IT" sz="1700" baseline="-25000" dirty="0"/>
              <a:t>1</a:t>
            </a:r>
            <a:r>
              <a:rPr lang="it-IT" sz="1700" dirty="0"/>
              <a:t> + j x</a:t>
            </a:r>
            <a:r>
              <a:rPr lang="it-IT" sz="1700" baseline="-25000" dirty="0"/>
              <a:t>1</a:t>
            </a:r>
            <a:r>
              <a:rPr lang="it-IT" sz="1700" dirty="0"/>
              <a:t>) </a:t>
            </a:r>
            <a:r>
              <a:rPr lang="it-IT" sz="1700" u="sng" dirty="0"/>
              <a:t>I</a:t>
            </a:r>
            <a:r>
              <a:rPr lang="it-IT" sz="1700" baseline="-25000" dirty="0"/>
              <a:t>1</a:t>
            </a:r>
            <a:r>
              <a:rPr lang="it-IT" sz="1700" dirty="0"/>
              <a:t>                                 (x</a:t>
            </a:r>
            <a:r>
              <a:rPr lang="it-IT" sz="1700" baseline="-25000" dirty="0"/>
              <a:t>1</a:t>
            </a:r>
            <a:r>
              <a:rPr lang="it-IT" sz="1700" dirty="0"/>
              <a:t> = ℓ</a:t>
            </a:r>
            <a:r>
              <a:rPr lang="it-IT" sz="1700" baseline="-25000" dirty="0"/>
              <a:t>1</a:t>
            </a:r>
            <a:r>
              <a:rPr lang="it-IT" sz="1700" dirty="0"/>
              <a:t> </a:t>
            </a:r>
            <a:r>
              <a:rPr lang="el-GR" sz="1700" dirty="0"/>
              <a:t>ω</a:t>
            </a:r>
            <a:r>
              <a:rPr lang="it-IT" sz="1700" dirty="0"/>
              <a:t>)</a:t>
            </a:r>
            <a:endParaRPr lang="fr-FR" sz="1700" dirty="0"/>
          </a:p>
          <a:p>
            <a:pPr>
              <a:defRPr/>
            </a:pPr>
            <a:r>
              <a:rPr lang="de-DE" sz="1700" dirty="0"/>
              <a:t>   </a:t>
            </a:r>
            <a:r>
              <a:rPr lang="de-DE" sz="1700" u="sng" dirty="0"/>
              <a:t>U</a:t>
            </a:r>
            <a:r>
              <a:rPr lang="de-DE" sz="1700" baseline="-25000" dirty="0"/>
              <a:t>2</a:t>
            </a:r>
            <a:r>
              <a:rPr lang="de-DE" sz="1700" dirty="0"/>
              <a:t> = </a:t>
            </a:r>
            <a:r>
              <a:rPr lang="de-DE" sz="1700" u="sng" dirty="0"/>
              <a:t>E</a:t>
            </a:r>
            <a:r>
              <a:rPr lang="de-DE" sz="1700" baseline="-25000" dirty="0"/>
              <a:t>2</a:t>
            </a:r>
            <a:r>
              <a:rPr lang="de-DE" sz="1700" dirty="0"/>
              <a:t> = (r</a:t>
            </a:r>
            <a:r>
              <a:rPr lang="de-DE" sz="1700" baseline="-25000" dirty="0"/>
              <a:t>2</a:t>
            </a:r>
            <a:r>
              <a:rPr lang="de-DE" sz="1700" dirty="0"/>
              <a:t> + j x</a:t>
            </a:r>
            <a:r>
              <a:rPr lang="de-DE" sz="1700" baseline="-25000" dirty="0"/>
              <a:t>2</a:t>
            </a:r>
            <a:r>
              <a:rPr lang="de-DE" sz="1700" dirty="0"/>
              <a:t>) </a:t>
            </a:r>
            <a:r>
              <a:rPr lang="de-DE" sz="1700" u="sng" dirty="0"/>
              <a:t>I</a:t>
            </a:r>
            <a:r>
              <a:rPr lang="de-DE" sz="1700" baseline="-25000" dirty="0"/>
              <a:t>2</a:t>
            </a:r>
            <a:r>
              <a:rPr lang="de-DE" sz="1700" dirty="0"/>
              <a:t>                                 (x</a:t>
            </a:r>
            <a:r>
              <a:rPr lang="de-DE" sz="1700" baseline="-25000" dirty="0"/>
              <a:t>2</a:t>
            </a:r>
            <a:r>
              <a:rPr lang="de-DE" sz="1700" dirty="0"/>
              <a:t> = </a:t>
            </a:r>
            <a:r>
              <a:rPr lang="it-IT" sz="1700" dirty="0"/>
              <a:t>ℓ</a:t>
            </a:r>
            <a:r>
              <a:rPr lang="de-DE" sz="1700" baseline="-25000" dirty="0"/>
              <a:t>2</a:t>
            </a:r>
            <a:r>
              <a:rPr lang="de-DE" sz="1700" dirty="0"/>
              <a:t> </a:t>
            </a:r>
            <a:r>
              <a:rPr lang="el-GR" sz="1700" dirty="0"/>
              <a:t>ω</a:t>
            </a:r>
            <a:r>
              <a:rPr lang="de-DE" sz="1700" dirty="0"/>
              <a:t>)</a:t>
            </a:r>
            <a:endParaRPr lang="fr-FR" sz="1700" dirty="0"/>
          </a:p>
          <a:p>
            <a:pPr>
              <a:defRPr/>
            </a:pPr>
            <a:r>
              <a:rPr lang="de-DE" sz="1700" dirty="0"/>
              <a:t>   </a:t>
            </a:r>
            <a:r>
              <a:rPr lang="de-DE" sz="1700" u="sng" dirty="0"/>
              <a:t>E</a:t>
            </a:r>
            <a:r>
              <a:rPr lang="de-DE" sz="1700" baseline="-25000" dirty="0"/>
              <a:t>2</a:t>
            </a:r>
            <a:r>
              <a:rPr lang="de-DE" sz="1700" dirty="0"/>
              <a:t> = - m </a:t>
            </a:r>
            <a:r>
              <a:rPr lang="de-DE" sz="1700" u="sng" dirty="0"/>
              <a:t>E</a:t>
            </a:r>
            <a:r>
              <a:rPr lang="de-DE" sz="1700" baseline="-25000" dirty="0"/>
              <a:t>1</a:t>
            </a:r>
            <a:endParaRPr lang="fr-FR" sz="1700" dirty="0"/>
          </a:p>
          <a:p>
            <a:pPr>
              <a:defRPr/>
            </a:pPr>
            <a:r>
              <a:rPr lang="it-IT" sz="1700" dirty="0"/>
              <a:t>   </a:t>
            </a:r>
            <a:r>
              <a:rPr lang="it-IT" sz="1700" u="sng" dirty="0"/>
              <a:t>I</a:t>
            </a:r>
            <a:r>
              <a:rPr lang="it-IT" sz="1700" baseline="-25000" dirty="0"/>
              <a:t>1</a:t>
            </a:r>
            <a:r>
              <a:rPr lang="it-IT" sz="1700" dirty="0"/>
              <a:t> = - m </a:t>
            </a:r>
            <a:r>
              <a:rPr lang="it-IT" sz="1700" u="sng" dirty="0"/>
              <a:t>I</a:t>
            </a:r>
            <a:r>
              <a:rPr lang="it-IT" sz="1700" baseline="-25000" dirty="0"/>
              <a:t>2</a:t>
            </a:r>
            <a:r>
              <a:rPr lang="it-IT" sz="1700" dirty="0"/>
              <a:t> </a:t>
            </a:r>
          </a:p>
          <a:p>
            <a:pPr>
              <a:defRPr/>
            </a:pPr>
            <a:endParaRPr lang="fr-FR" sz="1700" dirty="0"/>
          </a:p>
          <a:p>
            <a:pPr marL="609600" indent="-609600" eaLnBrk="0" hangingPunct="0">
              <a:spcBef>
                <a:spcPct val="20000"/>
              </a:spcBef>
              <a:defRPr/>
            </a:pPr>
            <a:endParaRPr lang="fr-FR" sz="17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p:txBody>
      </p:sp>
      <p:sp>
        <p:nvSpPr>
          <p:cNvPr id="45" name="Accolade ouvrante 44"/>
          <p:cNvSpPr/>
          <p:nvPr/>
        </p:nvSpPr>
        <p:spPr>
          <a:xfrm>
            <a:off x="755576" y="4293096"/>
            <a:ext cx="142875" cy="100012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37</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4" end="4"/>
                                            </p:txEl>
                                          </p:spTgt>
                                        </p:tgtEl>
                                        <p:attrNameLst>
                                          <p:attrName>style.visibility</p:attrName>
                                        </p:attrNameLst>
                                      </p:cBhvr>
                                      <p:to>
                                        <p:strVal val="visible"/>
                                      </p:to>
                                    </p:set>
                                    <p:animEffect transition="in" filter="checkerboard(across)">
                                      <p:cBhvr>
                                        <p:cTn id="7" dur="500"/>
                                        <p:tgtEl>
                                          <p:spTgt spid="7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6" end="6"/>
                                            </p:txEl>
                                          </p:spTgt>
                                        </p:tgtEl>
                                        <p:attrNameLst>
                                          <p:attrName>style.visibility</p:attrName>
                                        </p:attrNameLst>
                                      </p:cBhvr>
                                      <p:to>
                                        <p:strVal val="visible"/>
                                      </p:to>
                                    </p:set>
                                    <p:animEffect transition="in" filter="checkerboard(across)">
                                      <p:cBhvr>
                                        <p:cTn id="12" dur="500"/>
                                        <p:tgtEl>
                                          <p:spTgt spid="70">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checkerboard(across)">
                                      <p:cBhvr>
                                        <p:cTn id="17" dur="500"/>
                                        <p:tgtEl>
                                          <p:spTgt spid="45"/>
                                        </p:tgtEl>
                                      </p:cBhvr>
                                    </p:animEffect>
                                  </p:childTnLst>
                                </p:cTn>
                              </p:par>
                              <p:par>
                                <p:cTn id="18" presetID="5" presetClass="entr" presetSubtype="10" fill="hold" nodeType="withEffect">
                                  <p:stCondLst>
                                    <p:cond delay="0"/>
                                  </p:stCondLst>
                                  <p:childTnLst>
                                    <p:set>
                                      <p:cBhvr>
                                        <p:cTn id="19" dur="1" fill="hold">
                                          <p:stCondLst>
                                            <p:cond delay="0"/>
                                          </p:stCondLst>
                                        </p:cTn>
                                        <p:tgtEl>
                                          <p:spTgt spid="70">
                                            <p:txEl>
                                              <p:pRg st="7" end="7"/>
                                            </p:txEl>
                                          </p:spTgt>
                                        </p:tgtEl>
                                        <p:attrNameLst>
                                          <p:attrName>style.visibility</p:attrName>
                                        </p:attrNameLst>
                                      </p:cBhvr>
                                      <p:to>
                                        <p:strVal val="visible"/>
                                      </p:to>
                                    </p:set>
                                    <p:animEffect transition="in" filter="checkerboard(across)">
                                      <p:cBhvr>
                                        <p:cTn id="20" dur="500"/>
                                        <p:tgtEl>
                                          <p:spTgt spid="70">
                                            <p:txEl>
                                              <p:pRg st="7" end="7"/>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70">
                                            <p:txEl>
                                              <p:pRg st="8" end="8"/>
                                            </p:txEl>
                                          </p:spTgt>
                                        </p:tgtEl>
                                        <p:attrNameLst>
                                          <p:attrName>style.visibility</p:attrName>
                                        </p:attrNameLst>
                                      </p:cBhvr>
                                      <p:to>
                                        <p:strVal val="visible"/>
                                      </p:to>
                                    </p:set>
                                    <p:animEffect transition="in" filter="checkerboard(across)">
                                      <p:cBhvr>
                                        <p:cTn id="23" dur="500"/>
                                        <p:tgtEl>
                                          <p:spTgt spid="70">
                                            <p:txEl>
                                              <p:pRg st="8" end="8"/>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70">
                                            <p:txEl>
                                              <p:pRg st="9" end="9"/>
                                            </p:txEl>
                                          </p:spTgt>
                                        </p:tgtEl>
                                        <p:attrNameLst>
                                          <p:attrName>style.visibility</p:attrName>
                                        </p:attrNameLst>
                                      </p:cBhvr>
                                      <p:to>
                                        <p:strVal val="visible"/>
                                      </p:to>
                                    </p:set>
                                    <p:animEffect transition="in" filter="checkerboard(across)">
                                      <p:cBhvr>
                                        <p:cTn id="26" dur="500"/>
                                        <p:tgtEl>
                                          <p:spTgt spid="70">
                                            <p:txEl>
                                              <p:pRg st="9" end="9"/>
                                            </p:txEl>
                                          </p:spTgt>
                                        </p:tgtEl>
                                      </p:cBhvr>
                                    </p:animEffect>
                                  </p:childTnLst>
                                </p:cTn>
                              </p:par>
                              <p:par>
                                <p:cTn id="27" presetID="5" presetClass="entr" presetSubtype="10" fill="hold" nodeType="withEffect">
                                  <p:stCondLst>
                                    <p:cond delay="0"/>
                                  </p:stCondLst>
                                  <p:childTnLst>
                                    <p:set>
                                      <p:cBhvr>
                                        <p:cTn id="28" dur="1" fill="hold">
                                          <p:stCondLst>
                                            <p:cond delay="0"/>
                                          </p:stCondLst>
                                        </p:cTn>
                                        <p:tgtEl>
                                          <p:spTgt spid="70">
                                            <p:txEl>
                                              <p:pRg st="10" end="10"/>
                                            </p:txEl>
                                          </p:spTgt>
                                        </p:tgtEl>
                                        <p:attrNameLst>
                                          <p:attrName>style.visibility</p:attrName>
                                        </p:attrNameLst>
                                      </p:cBhvr>
                                      <p:to>
                                        <p:strVal val="visible"/>
                                      </p:to>
                                    </p:set>
                                    <p:animEffect transition="in" filter="checkerboard(across)">
                                      <p:cBhvr>
                                        <p:cTn id="29" dur="500"/>
                                        <p:tgtEl>
                                          <p:spTgt spid="70">
                                            <p:txEl>
                                              <p:pRg st="10" end="10"/>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70">
                                            <p:txEl>
                                              <p:pRg st="11" end="11"/>
                                            </p:txEl>
                                          </p:spTgt>
                                        </p:tgtEl>
                                        <p:attrNameLst>
                                          <p:attrName>style.visibility</p:attrName>
                                        </p:attrNameLst>
                                      </p:cBhvr>
                                      <p:to>
                                        <p:strVal val="visible"/>
                                      </p:to>
                                    </p:set>
                                    <p:animEffect transition="in" filter="checkerboard(across)">
                                      <p:cBhvr>
                                        <p:cTn id="32" dur="500"/>
                                        <p:tgtEl>
                                          <p:spTgt spid="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755576" y="1484784"/>
            <a:ext cx="7776864" cy="5715000"/>
          </a:xfrm>
          <a:prstGeom prst="rect">
            <a:avLst/>
          </a:prstGeom>
          <a:noFill/>
          <a:ln w="9525">
            <a:noFill/>
            <a:miter lim="800000"/>
            <a:headEnd/>
            <a:tailEnd/>
          </a:ln>
        </p:spPr>
        <p:txBody>
          <a:bodyPr/>
          <a:lstStyle/>
          <a:p>
            <a:pPr>
              <a:defRPr/>
            </a:pPr>
            <a:endParaRPr lang="fr-FR" sz="1700" dirty="0"/>
          </a:p>
          <a:p>
            <a:pPr algn="ctr">
              <a:defRPr/>
            </a:pPr>
            <a:r>
              <a:rPr lang="it-IT" sz="1700" dirty="0"/>
              <a:t>   </a:t>
            </a:r>
            <a:r>
              <a:rPr lang="it-IT" sz="1700" u="sng" dirty="0"/>
              <a:t>U</a:t>
            </a:r>
            <a:r>
              <a:rPr lang="it-IT" sz="1700" baseline="-25000" dirty="0"/>
              <a:t>2</a:t>
            </a:r>
            <a:r>
              <a:rPr lang="it-IT" sz="1700" dirty="0"/>
              <a:t> = - m </a:t>
            </a:r>
            <a:r>
              <a:rPr lang="it-IT" sz="1700" u="sng" dirty="0"/>
              <a:t>U</a:t>
            </a:r>
            <a:r>
              <a:rPr lang="it-IT" sz="1700" baseline="-25000" dirty="0"/>
              <a:t>1</a:t>
            </a:r>
            <a:r>
              <a:rPr lang="it-IT" sz="1700" dirty="0"/>
              <a:t> - [ (r</a:t>
            </a:r>
            <a:r>
              <a:rPr lang="it-IT" sz="1700" baseline="-25000" dirty="0"/>
              <a:t>2</a:t>
            </a:r>
            <a:r>
              <a:rPr lang="it-IT" sz="1700" dirty="0"/>
              <a:t> + m</a:t>
            </a:r>
            <a:r>
              <a:rPr lang="it-IT" sz="1700" baseline="30000" dirty="0"/>
              <a:t>2</a:t>
            </a:r>
            <a:r>
              <a:rPr lang="it-IT" sz="1700" dirty="0"/>
              <a:t> r</a:t>
            </a:r>
            <a:r>
              <a:rPr lang="it-IT" sz="1700" baseline="-25000" dirty="0"/>
              <a:t>1</a:t>
            </a:r>
            <a:r>
              <a:rPr lang="it-IT" sz="1700" dirty="0"/>
              <a:t>) + j(x</a:t>
            </a:r>
            <a:r>
              <a:rPr lang="it-IT" sz="1700" baseline="-25000" dirty="0"/>
              <a:t>2</a:t>
            </a:r>
            <a:r>
              <a:rPr lang="it-IT" sz="1700" dirty="0"/>
              <a:t> + m</a:t>
            </a:r>
            <a:r>
              <a:rPr lang="it-IT" sz="1700" baseline="30000" dirty="0"/>
              <a:t>2</a:t>
            </a:r>
            <a:r>
              <a:rPr lang="it-IT" sz="1700" dirty="0"/>
              <a:t> x</a:t>
            </a:r>
            <a:r>
              <a:rPr lang="it-IT" sz="1700" baseline="-25000" dirty="0"/>
              <a:t>1</a:t>
            </a:r>
            <a:r>
              <a:rPr lang="it-IT" sz="1700" dirty="0"/>
              <a:t>)] </a:t>
            </a:r>
            <a:r>
              <a:rPr lang="it-IT" sz="1700" u="sng" dirty="0"/>
              <a:t>I</a:t>
            </a:r>
            <a:r>
              <a:rPr lang="it-IT" sz="1700" baseline="-25000" dirty="0"/>
              <a:t>2</a:t>
            </a:r>
            <a:endParaRPr lang="fr-FR" sz="1700" dirty="0"/>
          </a:p>
          <a:p>
            <a:pPr>
              <a:defRPr/>
            </a:pPr>
            <a:r>
              <a:rPr lang="fr-FR" sz="1700" dirty="0"/>
              <a:t>  </a:t>
            </a:r>
          </a:p>
          <a:p>
            <a:pPr>
              <a:defRPr/>
            </a:pPr>
            <a:endParaRPr lang="fr-FR" sz="1700" dirty="0"/>
          </a:p>
          <a:p>
            <a:pPr>
              <a:defRPr/>
            </a:pPr>
            <a:r>
              <a:rPr lang="fr-FR" sz="1700" dirty="0"/>
              <a:t>Ramenée au secondaire</a:t>
            </a:r>
          </a:p>
          <a:p>
            <a:pPr>
              <a:defRPr/>
            </a:pPr>
            <a:r>
              <a:rPr lang="fr-FR" sz="1700" dirty="0"/>
              <a:t>r</a:t>
            </a:r>
            <a:r>
              <a:rPr lang="fr-FR" sz="1700" baseline="-25000" dirty="0"/>
              <a:t>2</a:t>
            </a:r>
            <a:r>
              <a:rPr lang="fr-FR" sz="1700" dirty="0"/>
              <a:t> + m</a:t>
            </a:r>
            <a:r>
              <a:rPr lang="fr-FR" sz="1700" baseline="30000" dirty="0"/>
              <a:t>2</a:t>
            </a:r>
            <a:r>
              <a:rPr lang="fr-FR" sz="1700" dirty="0"/>
              <a:t>r</a:t>
            </a:r>
            <a:r>
              <a:rPr lang="fr-FR" sz="1700" baseline="-25000" dirty="0"/>
              <a:t>1</a:t>
            </a:r>
            <a:r>
              <a:rPr lang="fr-FR" sz="1700" dirty="0"/>
              <a:t> = r</a:t>
            </a:r>
            <a:r>
              <a:rPr lang="fr-FR" sz="1700" baseline="-25000" dirty="0"/>
              <a:t>t2</a:t>
            </a:r>
            <a:r>
              <a:rPr lang="fr-FR" sz="1700" dirty="0"/>
              <a:t>     (résistance totale) </a:t>
            </a:r>
          </a:p>
          <a:p>
            <a:pPr>
              <a:defRPr/>
            </a:pPr>
            <a:r>
              <a:rPr lang="fr-FR" sz="1700" dirty="0"/>
              <a:t>x</a:t>
            </a:r>
            <a:r>
              <a:rPr lang="fr-FR" sz="1700" baseline="-25000" dirty="0"/>
              <a:t>2</a:t>
            </a:r>
            <a:r>
              <a:rPr lang="fr-FR" sz="1700" dirty="0"/>
              <a:t> + m</a:t>
            </a:r>
            <a:r>
              <a:rPr lang="fr-FR" sz="1700" baseline="30000" dirty="0"/>
              <a:t>2</a:t>
            </a:r>
            <a:r>
              <a:rPr lang="fr-FR" sz="1700" dirty="0"/>
              <a:t> x</a:t>
            </a:r>
            <a:r>
              <a:rPr lang="fr-FR" sz="1700" baseline="-25000" dirty="0"/>
              <a:t>1</a:t>
            </a:r>
            <a:r>
              <a:rPr lang="fr-FR" sz="1700" dirty="0"/>
              <a:t> = x</a:t>
            </a:r>
            <a:r>
              <a:rPr lang="fr-FR" sz="1700" baseline="-25000" dirty="0"/>
              <a:t>t2</a:t>
            </a:r>
            <a:r>
              <a:rPr lang="fr-FR" sz="1700" dirty="0"/>
              <a:t>   (réactance totale)</a:t>
            </a:r>
          </a:p>
          <a:p>
            <a:pPr algn="ctr">
              <a:defRPr/>
            </a:pPr>
            <a:endParaRPr lang="nl-NL" sz="1700" dirty="0"/>
          </a:p>
          <a:p>
            <a:pPr algn="ctr">
              <a:defRPr/>
            </a:pPr>
            <a:r>
              <a:rPr lang="nl-NL" sz="1700" dirty="0"/>
              <a:t>- m </a:t>
            </a:r>
            <a:r>
              <a:rPr lang="nl-NL" sz="1700" u="sng" dirty="0"/>
              <a:t>U</a:t>
            </a:r>
            <a:r>
              <a:rPr lang="nl-NL" sz="1700" baseline="-25000" dirty="0"/>
              <a:t>1</a:t>
            </a:r>
            <a:r>
              <a:rPr lang="nl-NL" sz="1700" dirty="0"/>
              <a:t> = </a:t>
            </a:r>
            <a:r>
              <a:rPr lang="nl-NL" sz="1700" u="sng" dirty="0"/>
              <a:t>U</a:t>
            </a:r>
            <a:r>
              <a:rPr lang="nl-NL" sz="1700" baseline="-25000" dirty="0"/>
              <a:t>20</a:t>
            </a:r>
            <a:r>
              <a:rPr lang="nl-NL" sz="1700" dirty="0"/>
              <a:t> = </a:t>
            </a:r>
            <a:r>
              <a:rPr lang="nl-NL" sz="1700" u="sng" dirty="0"/>
              <a:t>U</a:t>
            </a:r>
            <a:r>
              <a:rPr lang="nl-NL" sz="1700" baseline="-25000" dirty="0"/>
              <a:t>2</a:t>
            </a:r>
            <a:r>
              <a:rPr lang="nl-NL" sz="1700" dirty="0"/>
              <a:t> + (r</a:t>
            </a:r>
            <a:r>
              <a:rPr lang="nl-NL" sz="1700" baseline="-25000" dirty="0"/>
              <a:t>t2</a:t>
            </a:r>
            <a:r>
              <a:rPr lang="nl-NL" sz="1700" dirty="0"/>
              <a:t> + jx</a:t>
            </a:r>
            <a:r>
              <a:rPr lang="nl-NL" sz="1700" baseline="-25000" dirty="0"/>
              <a:t>t2</a:t>
            </a:r>
            <a:r>
              <a:rPr lang="nl-NL" sz="1700" dirty="0"/>
              <a:t>) </a:t>
            </a:r>
            <a:r>
              <a:rPr lang="nl-NL" sz="1700" u="sng" dirty="0"/>
              <a:t>I</a:t>
            </a:r>
            <a:r>
              <a:rPr lang="nl-NL" sz="1700" baseline="-25000" dirty="0"/>
              <a:t>2</a:t>
            </a:r>
            <a:r>
              <a:rPr lang="nl-NL" sz="1700" dirty="0"/>
              <a:t> </a:t>
            </a:r>
            <a:endParaRPr lang="el-GR" sz="1700" dirty="0">
              <a:latin typeface="Arial" pitchFamily="34" charset="0"/>
              <a:cs typeface="Arial" pitchFamily="34" charset="0"/>
            </a:endParaRPr>
          </a:p>
          <a:p>
            <a:pPr marL="609600" indent="-609600" eaLnBrk="0" hangingPunct="0">
              <a:spcBef>
                <a:spcPct val="20000"/>
              </a:spcBef>
              <a:defRPr/>
            </a:pPr>
            <a:endParaRPr lang="fr-FR" sz="17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a:p>
            <a:pPr marL="609600" indent="-609600" eaLnBrk="0" hangingPunct="0">
              <a:spcBef>
                <a:spcPct val="20000"/>
              </a:spcBef>
              <a:defRPr/>
            </a:pPr>
            <a:endParaRPr lang="fr-FR" sz="1700" baseline="30000" dirty="0">
              <a:latin typeface="Arial" pitchFamily="34" charset="0"/>
              <a:cs typeface="Arial" pitchFamily="34" charset="0"/>
            </a:endParaRP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38</a:t>
            </a:fld>
            <a:endParaRPr lang="fr-FR"/>
          </a:p>
        </p:txBody>
      </p:sp>
    </p:spTree>
    <p:extLst>
      <p:ext uri="{BB962C8B-B14F-4D97-AF65-F5344CB8AC3E}">
        <p14:creationId xmlns:p14="http://schemas.microsoft.com/office/powerpoint/2010/main" val="422330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1" end="1"/>
                                            </p:txEl>
                                          </p:spTgt>
                                        </p:tgtEl>
                                        <p:attrNameLst>
                                          <p:attrName>style.visibility</p:attrName>
                                        </p:attrNameLst>
                                      </p:cBhvr>
                                      <p:to>
                                        <p:strVal val="visible"/>
                                      </p:to>
                                    </p:set>
                                    <p:animEffect transition="in" filter="checkerboard(across)">
                                      <p:cBhvr>
                                        <p:cTn id="7" dur="500"/>
                                        <p:tgtEl>
                                          <p:spTgt spid="7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4" end="4"/>
                                            </p:txEl>
                                          </p:spTgt>
                                        </p:tgtEl>
                                        <p:attrNameLst>
                                          <p:attrName>style.visibility</p:attrName>
                                        </p:attrNameLst>
                                      </p:cBhvr>
                                      <p:to>
                                        <p:strVal val="visible"/>
                                      </p:to>
                                    </p:set>
                                    <p:animEffect transition="in" filter="checkerboard(across)">
                                      <p:cBhvr>
                                        <p:cTn id="12" dur="500"/>
                                        <p:tgtEl>
                                          <p:spTgt spid="70">
                                            <p:txEl>
                                              <p:pRg st="4" end="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70">
                                            <p:txEl>
                                              <p:pRg st="5" end="5"/>
                                            </p:txEl>
                                          </p:spTgt>
                                        </p:tgtEl>
                                        <p:attrNameLst>
                                          <p:attrName>style.visibility</p:attrName>
                                        </p:attrNameLst>
                                      </p:cBhvr>
                                      <p:to>
                                        <p:strVal val="visible"/>
                                      </p:to>
                                    </p:set>
                                    <p:animEffect transition="in" filter="checkerboard(across)">
                                      <p:cBhvr>
                                        <p:cTn id="15" dur="500"/>
                                        <p:tgtEl>
                                          <p:spTgt spid="70">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0">
                                            <p:txEl>
                                              <p:pRg st="6" end="6"/>
                                            </p:txEl>
                                          </p:spTgt>
                                        </p:tgtEl>
                                        <p:attrNameLst>
                                          <p:attrName>style.visibility</p:attrName>
                                        </p:attrNameLst>
                                      </p:cBhvr>
                                      <p:to>
                                        <p:strVal val="visible"/>
                                      </p:to>
                                    </p:set>
                                    <p:animEffect transition="in" filter="checkerboard(across)">
                                      <p:cBhvr>
                                        <p:cTn id="18" dur="500"/>
                                        <p:tgtEl>
                                          <p:spTgt spid="70">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0">
                                            <p:txEl>
                                              <p:pRg st="8" end="8"/>
                                            </p:txEl>
                                          </p:spTgt>
                                        </p:tgtEl>
                                        <p:attrNameLst>
                                          <p:attrName>style.visibility</p:attrName>
                                        </p:attrNameLst>
                                      </p:cBhvr>
                                      <p:to>
                                        <p:strVal val="visible"/>
                                      </p:to>
                                    </p:set>
                                    <p:animEffect transition="in" filter="checkerboard(across)">
                                      <p:cBhvr>
                                        <p:cTn id="21" dur="500"/>
                                        <p:tgtEl>
                                          <p:spTgt spid="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33812" name="Rectangle 3"/>
          <p:cNvSpPr txBox="1">
            <a:spLocks noChangeArrowheads="1"/>
          </p:cNvSpPr>
          <p:nvPr/>
        </p:nvSpPr>
        <p:spPr bwMode="auto">
          <a:xfrm>
            <a:off x="677634" y="1420393"/>
            <a:ext cx="9144000" cy="928688"/>
          </a:xfrm>
          <a:prstGeom prst="rect">
            <a:avLst/>
          </a:prstGeom>
          <a:noFill/>
          <a:ln w="9525">
            <a:noFill/>
            <a:miter lim="800000"/>
            <a:headEnd/>
            <a:tailEnd/>
          </a:ln>
        </p:spPr>
        <p:txBody>
          <a:bodyPr/>
          <a:lstStyle/>
          <a:p>
            <a:r>
              <a:rPr lang="it-IT" sz="1700" b="1" u="sng" dirty="0"/>
              <a:t>Diagramme vectoriel:</a:t>
            </a:r>
          </a:p>
          <a:p>
            <a:endParaRPr lang="it-IT" sz="1700" b="1" u="sng" dirty="0"/>
          </a:p>
          <a:p>
            <a:r>
              <a:rPr lang="it-IT" sz="1700" b="1" dirty="0"/>
              <a:t> Cas d’une charge inductive:</a:t>
            </a:r>
            <a:endParaRPr lang="fr-FR" sz="1700" dirty="0"/>
          </a:p>
          <a:p>
            <a:r>
              <a:rPr lang="it-IT" sz="1700" dirty="0"/>
              <a:t>   </a:t>
            </a:r>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39</a:t>
            </a:fld>
            <a:endParaRPr lang="fr-FR"/>
          </a:p>
        </p:txBody>
      </p:sp>
      <p:grpSp>
        <p:nvGrpSpPr>
          <p:cNvPr id="13" name="Group 12">
            <a:extLst>
              <a:ext uri="{FF2B5EF4-FFF2-40B4-BE49-F238E27FC236}">
                <a16:creationId xmlns:a16="http://schemas.microsoft.com/office/drawing/2014/main" id="{3AF1FAEF-E764-488B-A5F8-102872350811}"/>
              </a:ext>
            </a:extLst>
          </p:cNvPr>
          <p:cNvGrpSpPr/>
          <p:nvPr/>
        </p:nvGrpSpPr>
        <p:grpSpPr>
          <a:xfrm>
            <a:off x="1934939" y="2278013"/>
            <a:ext cx="4194175" cy="1957387"/>
            <a:chOff x="1934939" y="2278013"/>
            <a:chExt cx="4194175" cy="1957387"/>
          </a:xfrm>
        </p:grpSpPr>
        <p:grpSp>
          <p:nvGrpSpPr>
            <p:cNvPr id="2" name="Groupe 102"/>
            <p:cNvGrpSpPr>
              <a:grpSpLocks/>
            </p:cNvGrpSpPr>
            <p:nvPr/>
          </p:nvGrpSpPr>
          <p:grpSpPr bwMode="auto">
            <a:xfrm>
              <a:off x="1934939" y="2278013"/>
              <a:ext cx="4194175" cy="1957387"/>
              <a:chOff x="4243398" y="1971668"/>
              <a:chExt cx="4194172" cy="1957398"/>
            </a:xfrm>
          </p:grpSpPr>
          <p:sp>
            <p:nvSpPr>
              <p:cNvPr id="27825" name="Text Box 362"/>
              <p:cNvSpPr txBox="1">
                <a:spLocks noChangeArrowheads="1"/>
              </p:cNvSpPr>
              <p:nvPr/>
            </p:nvSpPr>
            <p:spPr bwMode="auto">
              <a:xfrm>
                <a:off x="6973898" y="1971668"/>
                <a:ext cx="457200" cy="342900"/>
              </a:xfrm>
              <a:prstGeom prst="rect">
                <a:avLst/>
              </a:prstGeom>
              <a:noFill/>
              <a:ln w="9525">
                <a:noFill/>
                <a:miter lim="800000"/>
                <a:headEnd/>
                <a:tailEnd/>
              </a:ln>
            </p:spPr>
            <p:txBody>
              <a:bodyPr/>
              <a:lstStyle/>
              <a:p>
                <a:r>
                  <a:rPr lang="fr-FR" sz="1400">
                    <a:sym typeface="Symbol" pitchFamily="18" charset="2"/>
                  </a:rPr>
                  <a:t>()</a:t>
                </a:r>
                <a:endParaRPr lang="fr-FR"/>
              </a:p>
            </p:txBody>
          </p:sp>
          <p:grpSp>
            <p:nvGrpSpPr>
              <p:cNvPr id="27826" name="Groupe 62"/>
              <p:cNvGrpSpPr>
                <a:grpSpLocks/>
              </p:cNvGrpSpPr>
              <p:nvPr/>
            </p:nvGrpSpPr>
            <p:grpSpPr bwMode="auto">
              <a:xfrm>
                <a:off x="4243398" y="2143116"/>
                <a:ext cx="4194172" cy="1785950"/>
                <a:chOff x="4243398" y="2143116"/>
                <a:chExt cx="4194172" cy="1785950"/>
              </a:xfrm>
            </p:grpSpPr>
            <p:sp>
              <p:nvSpPr>
                <p:cNvPr id="27827" name="Line 328"/>
                <p:cNvSpPr>
                  <a:spLocks noChangeShapeType="1"/>
                </p:cNvSpPr>
                <p:nvPr/>
              </p:nvSpPr>
              <p:spPr bwMode="auto">
                <a:xfrm>
                  <a:off x="4243398" y="3114668"/>
                  <a:ext cx="13716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fr-FR"/>
                </a:p>
              </p:txBody>
            </p:sp>
            <p:sp>
              <p:nvSpPr>
                <p:cNvPr id="27828" name="Line 329"/>
                <p:cNvSpPr>
                  <a:spLocks noChangeShapeType="1"/>
                </p:cNvSpPr>
                <p:nvPr/>
              </p:nvSpPr>
              <p:spPr bwMode="auto">
                <a:xfrm>
                  <a:off x="5589598" y="3114668"/>
                  <a:ext cx="2768600" cy="0"/>
                </a:xfrm>
                <a:prstGeom prst="line">
                  <a:avLst/>
                </a:prstGeom>
                <a:noFill/>
                <a:ln w="9525">
                  <a:solidFill>
                    <a:srgbClr val="000000"/>
                  </a:solidFill>
                  <a:prstDash val="dash"/>
                  <a:round/>
                  <a:headEnd/>
                  <a:tailEnd type="triangle" w="med" len="med"/>
                </a:ln>
              </p:spPr>
              <p:txBody>
                <a:bodyPr/>
                <a:lstStyle/>
                <a:p>
                  <a:endParaRPr lang="fr-FR"/>
                </a:p>
              </p:txBody>
            </p:sp>
            <p:sp>
              <p:nvSpPr>
                <p:cNvPr id="27829" name="Line 330"/>
                <p:cNvSpPr>
                  <a:spLocks noChangeShapeType="1"/>
                </p:cNvSpPr>
                <p:nvPr/>
              </p:nvSpPr>
              <p:spPr bwMode="auto">
                <a:xfrm flipV="1">
                  <a:off x="5614998" y="2428868"/>
                  <a:ext cx="1600200" cy="685800"/>
                </a:xfrm>
                <a:prstGeom prst="line">
                  <a:avLst/>
                </a:prstGeom>
                <a:noFill/>
                <a:ln w="9525">
                  <a:solidFill>
                    <a:srgbClr val="000000"/>
                  </a:solidFill>
                  <a:round/>
                  <a:headEnd/>
                  <a:tailEnd type="triangle" w="med" len="med"/>
                </a:ln>
              </p:spPr>
              <p:txBody>
                <a:bodyPr/>
                <a:lstStyle/>
                <a:p>
                  <a:endParaRPr lang="fr-FR"/>
                </a:p>
              </p:txBody>
            </p:sp>
            <p:sp>
              <p:nvSpPr>
                <p:cNvPr id="27830" name="Line 331"/>
                <p:cNvSpPr>
                  <a:spLocks noChangeShapeType="1"/>
                </p:cNvSpPr>
                <p:nvPr/>
              </p:nvSpPr>
              <p:spPr bwMode="auto">
                <a:xfrm>
                  <a:off x="5614998" y="3114668"/>
                  <a:ext cx="457200" cy="457200"/>
                </a:xfrm>
                <a:prstGeom prst="line">
                  <a:avLst/>
                </a:prstGeom>
                <a:ln>
                  <a:headEnd/>
                  <a:tailEnd type="stealth" w="med" len="med"/>
                </a:ln>
              </p:spPr>
              <p:style>
                <a:lnRef idx="2">
                  <a:schemeClr val="dk1"/>
                </a:lnRef>
                <a:fillRef idx="0">
                  <a:schemeClr val="dk1"/>
                </a:fillRef>
                <a:effectRef idx="1">
                  <a:schemeClr val="dk1"/>
                </a:effectRef>
                <a:fontRef idx="minor">
                  <a:schemeClr val="tx1"/>
                </a:fontRef>
              </p:style>
              <p:txBody>
                <a:bodyPr/>
                <a:lstStyle/>
                <a:p>
                  <a:endParaRPr lang="fr-FR"/>
                </a:p>
              </p:txBody>
            </p:sp>
            <p:sp>
              <p:nvSpPr>
                <p:cNvPr id="27831" name="Line 332"/>
                <p:cNvSpPr>
                  <a:spLocks noChangeShapeType="1"/>
                </p:cNvSpPr>
                <p:nvPr/>
              </p:nvSpPr>
              <p:spPr bwMode="auto">
                <a:xfrm>
                  <a:off x="6072198" y="3571868"/>
                  <a:ext cx="914400" cy="0"/>
                </a:xfrm>
                <a:prstGeom prst="line">
                  <a:avLst/>
                </a:prstGeom>
                <a:noFill/>
                <a:ln w="9525">
                  <a:solidFill>
                    <a:srgbClr val="000000"/>
                  </a:solidFill>
                  <a:prstDash val="dash"/>
                  <a:round/>
                  <a:headEnd/>
                  <a:tailEnd/>
                </a:ln>
              </p:spPr>
              <p:txBody>
                <a:bodyPr/>
                <a:lstStyle/>
                <a:p>
                  <a:endParaRPr lang="fr-FR"/>
                </a:p>
              </p:txBody>
            </p:sp>
            <p:sp>
              <p:nvSpPr>
                <p:cNvPr id="27832" name="Line 333"/>
                <p:cNvSpPr>
                  <a:spLocks noChangeShapeType="1"/>
                </p:cNvSpPr>
                <p:nvPr/>
              </p:nvSpPr>
              <p:spPr bwMode="auto">
                <a:xfrm flipV="1">
                  <a:off x="6072198" y="2428868"/>
                  <a:ext cx="1143000" cy="11430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fr-FR"/>
                </a:p>
              </p:txBody>
            </p:sp>
            <p:sp>
              <p:nvSpPr>
                <p:cNvPr id="27833" name="Line 334"/>
                <p:cNvSpPr>
                  <a:spLocks noChangeShapeType="1"/>
                </p:cNvSpPr>
                <p:nvPr/>
              </p:nvSpPr>
              <p:spPr bwMode="auto">
                <a:xfrm>
                  <a:off x="7215198" y="2416168"/>
                  <a:ext cx="0" cy="685800"/>
                </a:xfrm>
                <a:prstGeom prst="line">
                  <a:avLst/>
                </a:prstGeom>
                <a:noFill/>
                <a:ln w="9525">
                  <a:solidFill>
                    <a:srgbClr val="000000"/>
                  </a:solidFill>
                  <a:prstDash val="dash"/>
                  <a:round/>
                  <a:headEnd/>
                  <a:tailEnd/>
                </a:ln>
              </p:spPr>
              <p:txBody>
                <a:bodyPr/>
                <a:lstStyle/>
                <a:p>
                  <a:endParaRPr lang="fr-FR"/>
                </a:p>
              </p:txBody>
            </p:sp>
            <p:sp>
              <p:nvSpPr>
                <p:cNvPr id="27834" name="Arc 335"/>
                <p:cNvSpPr>
                  <a:spLocks/>
                </p:cNvSpPr>
                <p:nvPr/>
              </p:nvSpPr>
              <p:spPr bwMode="auto">
                <a:xfrm>
                  <a:off x="6777048" y="2203443"/>
                  <a:ext cx="573087" cy="973138"/>
                </a:xfrm>
                <a:custGeom>
                  <a:avLst/>
                  <a:gdLst>
                    <a:gd name="T0" fmla="*/ 176905578 w 21600"/>
                    <a:gd name="T1" fmla="*/ 0 h 22991"/>
                    <a:gd name="T2" fmla="*/ 2147483647 w 21600"/>
                    <a:gd name="T3" fmla="*/ 2147483647 h 22991"/>
                    <a:gd name="T4" fmla="*/ 0 w 21600"/>
                    <a:gd name="T5" fmla="*/ 2147483647 h 22991"/>
                    <a:gd name="T6" fmla="*/ 0 60000 65536"/>
                    <a:gd name="T7" fmla="*/ 0 60000 65536"/>
                    <a:gd name="T8" fmla="*/ 0 60000 65536"/>
                    <a:gd name="T9" fmla="*/ 0 w 21600"/>
                    <a:gd name="T10" fmla="*/ 0 h 22991"/>
                    <a:gd name="T11" fmla="*/ 21600 w 21600"/>
                    <a:gd name="T12" fmla="*/ 22991 h 22991"/>
                  </a:gdLst>
                  <a:ahLst/>
                  <a:cxnLst>
                    <a:cxn ang="T6">
                      <a:pos x="T0" y="T1"/>
                    </a:cxn>
                    <a:cxn ang="T7">
                      <a:pos x="T2" y="T3"/>
                    </a:cxn>
                    <a:cxn ang="T8">
                      <a:pos x="T4" y="T5"/>
                    </a:cxn>
                  </a:cxnLst>
                  <a:rect l="T9" t="T10" r="T11" b="T12"/>
                  <a:pathLst>
                    <a:path w="21600" h="22991" fill="none" extrusionOk="0">
                      <a:moveTo>
                        <a:pt x="357" y="-1"/>
                      </a:moveTo>
                      <a:cubicBezTo>
                        <a:pt x="12145" y="194"/>
                        <a:pt x="21600" y="9806"/>
                        <a:pt x="21600" y="21597"/>
                      </a:cubicBezTo>
                      <a:cubicBezTo>
                        <a:pt x="21600" y="22062"/>
                        <a:pt x="21584" y="22526"/>
                        <a:pt x="21554" y="22990"/>
                      </a:cubicBezTo>
                    </a:path>
                    <a:path w="21600" h="22991" stroke="0" extrusionOk="0">
                      <a:moveTo>
                        <a:pt x="357" y="-1"/>
                      </a:moveTo>
                      <a:cubicBezTo>
                        <a:pt x="12145" y="194"/>
                        <a:pt x="21600" y="9806"/>
                        <a:pt x="21600" y="21597"/>
                      </a:cubicBezTo>
                      <a:cubicBezTo>
                        <a:pt x="21600" y="22062"/>
                        <a:pt x="21584" y="22526"/>
                        <a:pt x="21554" y="22990"/>
                      </a:cubicBezTo>
                      <a:lnTo>
                        <a:pt x="0" y="21597"/>
                      </a:lnTo>
                      <a:close/>
                    </a:path>
                  </a:pathLst>
                </a:custGeom>
                <a:noFill/>
                <a:ln w="9525">
                  <a:solidFill>
                    <a:srgbClr val="000000"/>
                  </a:solidFill>
                  <a:prstDash val="dash"/>
                  <a:round/>
                  <a:headEnd/>
                  <a:tailEnd/>
                </a:ln>
              </p:spPr>
              <p:txBody>
                <a:bodyPr/>
                <a:lstStyle/>
                <a:p>
                  <a:endParaRPr lang="fr-FR"/>
                </a:p>
              </p:txBody>
            </p:sp>
            <p:sp>
              <p:nvSpPr>
                <p:cNvPr id="27835" name="Line 336"/>
                <p:cNvSpPr>
                  <a:spLocks noChangeShapeType="1"/>
                </p:cNvSpPr>
                <p:nvPr/>
              </p:nvSpPr>
              <p:spPr bwMode="auto">
                <a:xfrm>
                  <a:off x="4243398" y="3114668"/>
                  <a:ext cx="571500" cy="571500"/>
                </a:xfrm>
                <a:prstGeom prst="line">
                  <a:avLst/>
                </a:prstGeom>
                <a:noFill/>
                <a:ln w="9525">
                  <a:solidFill>
                    <a:srgbClr val="000000"/>
                  </a:solidFill>
                  <a:round/>
                  <a:headEnd/>
                  <a:tailEnd type="triangle" w="med" len="med"/>
                </a:ln>
              </p:spPr>
              <p:txBody>
                <a:bodyPr/>
                <a:lstStyle/>
                <a:p>
                  <a:endParaRPr lang="fr-FR"/>
                </a:p>
              </p:txBody>
            </p:sp>
            <p:sp>
              <p:nvSpPr>
                <p:cNvPr id="27836" name="Line 337"/>
                <p:cNvSpPr>
                  <a:spLocks noChangeShapeType="1"/>
                </p:cNvSpPr>
                <p:nvPr/>
              </p:nvSpPr>
              <p:spPr bwMode="auto">
                <a:xfrm flipV="1">
                  <a:off x="4243398" y="2428868"/>
                  <a:ext cx="2971800" cy="6858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fr-FR" dirty="0"/>
                </a:p>
              </p:txBody>
            </p:sp>
            <p:sp>
              <p:nvSpPr>
                <p:cNvPr id="27837" name="Arc 338"/>
                <p:cNvSpPr>
                  <a:spLocks/>
                </p:cNvSpPr>
                <p:nvPr/>
              </p:nvSpPr>
              <p:spPr bwMode="auto">
                <a:xfrm>
                  <a:off x="5145098" y="2898768"/>
                  <a:ext cx="114300" cy="228600"/>
                </a:xfrm>
                <a:custGeom>
                  <a:avLst/>
                  <a:gdLst>
                    <a:gd name="T0" fmla="*/ 0 w 21600"/>
                    <a:gd name="T1" fmla="*/ 0 h 21600"/>
                    <a:gd name="T2" fmla="*/ 16936486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38" name="Arc 339"/>
                <p:cNvSpPr>
                  <a:spLocks/>
                </p:cNvSpPr>
                <p:nvPr/>
              </p:nvSpPr>
              <p:spPr bwMode="auto">
                <a:xfrm rot="9623155" flipH="1">
                  <a:off x="4465648" y="3144831"/>
                  <a:ext cx="147637" cy="228600"/>
                </a:xfrm>
                <a:custGeom>
                  <a:avLst/>
                  <a:gdLst>
                    <a:gd name="T0" fmla="*/ 0 w 27727"/>
                    <a:gd name="T1" fmla="*/ 11127445 h 21600"/>
                    <a:gd name="T2" fmla="*/ 22288069 w 27727"/>
                    <a:gd name="T3" fmla="*/ 270983951 h 21600"/>
                    <a:gd name="T4" fmla="*/ 4925092 w 27727"/>
                    <a:gd name="T5" fmla="*/ 270983951 h 21600"/>
                    <a:gd name="T6" fmla="*/ 0 60000 65536"/>
                    <a:gd name="T7" fmla="*/ 0 60000 65536"/>
                    <a:gd name="T8" fmla="*/ 0 60000 65536"/>
                    <a:gd name="T9" fmla="*/ 0 w 27727"/>
                    <a:gd name="T10" fmla="*/ 0 h 21600"/>
                    <a:gd name="T11" fmla="*/ 27727 w 27727"/>
                    <a:gd name="T12" fmla="*/ 21600 h 21600"/>
                  </a:gdLst>
                  <a:ahLst/>
                  <a:cxnLst>
                    <a:cxn ang="T6">
                      <a:pos x="T0" y="T1"/>
                    </a:cxn>
                    <a:cxn ang="T7">
                      <a:pos x="T2" y="T3"/>
                    </a:cxn>
                    <a:cxn ang="T8">
                      <a:pos x="T4" y="T5"/>
                    </a:cxn>
                  </a:cxnLst>
                  <a:rect l="T9" t="T10" r="T11" b="T12"/>
                  <a:pathLst>
                    <a:path w="27727" h="21600" fill="none" extrusionOk="0">
                      <a:moveTo>
                        <a:pt x="0" y="887"/>
                      </a:moveTo>
                      <a:cubicBezTo>
                        <a:pt x="1989" y="298"/>
                        <a:pt x="4052" y="-1"/>
                        <a:pt x="6127" y="0"/>
                      </a:cubicBezTo>
                      <a:cubicBezTo>
                        <a:pt x="18056" y="0"/>
                        <a:pt x="27727" y="9670"/>
                        <a:pt x="27727" y="21600"/>
                      </a:cubicBezTo>
                    </a:path>
                    <a:path w="27727" h="21600" stroke="0" extrusionOk="0">
                      <a:moveTo>
                        <a:pt x="0" y="887"/>
                      </a:moveTo>
                      <a:cubicBezTo>
                        <a:pt x="1989" y="298"/>
                        <a:pt x="4052" y="-1"/>
                        <a:pt x="6127" y="0"/>
                      </a:cubicBezTo>
                      <a:cubicBezTo>
                        <a:pt x="18056" y="0"/>
                        <a:pt x="27727" y="9670"/>
                        <a:pt x="27727" y="21600"/>
                      </a:cubicBezTo>
                      <a:lnTo>
                        <a:pt x="6127" y="21600"/>
                      </a:lnTo>
                      <a:close/>
                    </a:path>
                  </a:pathLst>
                </a:custGeom>
                <a:noFill/>
                <a:ln w="9525">
                  <a:solidFill>
                    <a:srgbClr val="000000"/>
                  </a:solidFill>
                  <a:round/>
                  <a:headEnd type="stealth" w="med" len="med"/>
                  <a:tailEnd/>
                </a:ln>
              </p:spPr>
              <p:txBody>
                <a:bodyPr/>
                <a:lstStyle/>
                <a:p>
                  <a:endParaRPr lang="fr-FR"/>
                </a:p>
              </p:txBody>
            </p:sp>
            <p:sp>
              <p:nvSpPr>
                <p:cNvPr id="27839" name="Text Box 341"/>
                <p:cNvSpPr txBox="1">
                  <a:spLocks noChangeArrowheads="1"/>
                </p:cNvSpPr>
                <p:nvPr/>
              </p:nvSpPr>
              <p:spPr bwMode="auto">
                <a:xfrm>
                  <a:off x="5680088" y="2143116"/>
                  <a:ext cx="1392242" cy="342900"/>
                </a:xfrm>
                <a:prstGeom prst="rect">
                  <a:avLst/>
                </a:prstGeom>
                <a:noFill/>
                <a:ln w="9525">
                  <a:noFill/>
                  <a:miter lim="800000"/>
                  <a:headEnd/>
                  <a:tailEnd/>
                </a:ln>
              </p:spPr>
              <p:txBody>
                <a:bodyPr/>
                <a:lstStyle/>
                <a:p>
                  <a:r>
                    <a:rPr lang="fr-FR" sz="1600" u="sng" dirty="0"/>
                    <a:t>U</a:t>
                  </a:r>
                  <a:r>
                    <a:rPr lang="fr-FR" sz="1600" baseline="-25000" dirty="0"/>
                    <a:t>20</a:t>
                  </a:r>
                  <a:r>
                    <a:rPr lang="fr-FR" sz="1600" dirty="0"/>
                    <a:t> = - m </a:t>
                  </a:r>
                  <a:r>
                    <a:rPr lang="fr-FR" sz="1600" u="sng" dirty="0"/>
                    <a:t>U</a:t>
                  </a:r>
                  <a:r>
                    <a:rPr lang="fr-FR" sz="1600" baseline="-25000" dirty="0"/>
                    <a:t>1</a:t>
                  </a:r>
                  <a:endParaRPr lang="fr-FR" sz="1600" dirty="0"/>
                </a:p>
              </p:txBody>
            </p:sp>
            <p:sp>
              <p:nvSpPr>
                <p:cNvPr id="27840" name="Text Box 344"/>
                <p:cNvSpPr txBox="1">
                  <a:spLocks noChangeArrowheads="1"/>
                </p:cNvSpPr>
                <p:nvPr/>
              </p:nvSpPr>
              <p:spPr bwMode="auto">
                <a:xfrm>
                  <a:off x="4346609" y="3437849"/>
                  <a:ext cx="457200" cy="342900"/>
                </a:xfrm>
                <a:prstGeom prst="rect">
                  <a:avLst/>
                </a:prstGeom>
                <a:noFill/>
                <a:ln w="9525">
                  <a:noFill/>
                  <a:miter lim="800000"/>
                  <a:headEnd/>
                  <a:tailEnd/>
                </a:ln>
              </p:spPr>
              <p:txBody>
                <a:bodyPr/>
                <a:lstStyle/>
                <a:p>
                  <a:r>
                    <a:rPr lang="fr-FR" sz="1700" u="sng"/>
                    <a:t>I</a:t>
                  </a:r>
                  <a:r>
                    <a:rPr lang="fr-FR" sz="1700" baseline="-25000"/>
                    <a:t>2</a:t>
                  </a:r>
                  <a:endParaRPr lang="fr-FR" sz="1700"/>
                </a:p>
              </p:txBody>
            </p:sp>
            <p:sp>
              <p:nvSpPr>
                <p:cNvPr id="27841" name="Text Box 346"/>
                <p:cNvSpPr txBox="1">
                  <a:spLocks noChangeArrowheads="1"/>
                </p:cNvSpPr>
                <p:nvPr/>
              </p:nvSpPr>
              <p:spPr bwMode="auto">
                <a:xfrm>
                  <a:off x="5443542" y="3375019"/>
                  <a:ext cx="557218" cy="411171"/>
                </a:xfrm>
                <a:prstGeom prst="rect">
                  <a:avLst/>
                </a:prstGeom>
                <a:noFill/>
                <a:ln w="9525">
                  <a:noFill/>
                  <a:miter lim="800000"/>
                  <a:headEnd/>
                  <a:tailEnd/>
                </a:ln>
              </p:spPr>
              <p:txBody>
                <a:bodyPr/>
                <a:lstStyle/>
                <a:p>
                  <a:r>
                    <a:rPr lang="fr-FR" sz="1700"/>
                    <a:t>r</a:t>
                  </a:r>
                  <a:r>
                    <a:rPr lang="fr-FR" sz="1700" baseline="-25000"/>
                    <a:t>t2 </a:t>
                  </a:r>
                  <a:r>
                    <a:rPr lang="fr-FR" sz="1700" u="sng"/>
                    <a:t>I</a:t>
                  </a:r>
                  <a:r>
                    <a:rPr lang="fr-FR" sz="1700" baseline="-25000"/>
                    <a:t>2</a:t>
                  </a:r>
                  <a:endParaRPr lang="fr-FR" sz="1700"/>
                </a:p>
              </p:txBody>
            </p:sp>
            <p:sp>
              <p:nvSpPr>
                <p:cNvPr id="27842" name="Arc 348"/>
                <p:cNvSpPr>
                  <a:spLocks/>
                </p:cNvSpPr>
                <p:nvPr/>
              </p:nvSpPr>
              <p:spPr bwMode="auto">
                <a:xfrm rot="9403059" flipH="1">
                  <a:off x="5722948" y="3146418"/>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43" name="Line 349"/>
                <p:cNvSpPr>
                  <a:spLocks noChangeShapeType="1"/>
                </p:cNvSpPr>
                <p:nvPr/>
              </p:nvSpPr>
              <p:spPr bwMode="auto">
                <a:xfrm>
                  <a:off x="6072198" y="3143243"/>
                  <a:ext cx="0" cy="457200"/>
                </a:xfrm>
                <a:prstGeom prst="line">
                  <a:avLst/>
                </a:prstGeom>
                <a:noFill/>
                <a:ln w="9525">
                  <a:solidFill>
                    <a:srgbClr val="000000"/>
                  </a:solidFill>
                  <a:prstDash val="dash"/>
                  <a:round/>
                  <a:headEnd/>
                  <a:tailEnd/>
                </a:ln>
              </p:spPr>
              <p:txBody>
                <a:bodyPr/>
                <a:lstStyle/>
                <a:p>
                  <a:endParaRPr lang="fr-FR"/>
                </a:p>
              </p:txBody>
            </p:sp>
            <p:sp>
              <p:nvSpPr>
                <p:cNvPr id="27844" name="Line 350"/>
                <p:cNvSpPr>
                  <a:spLocks noChangeShapeType="1"/>
                </p:cNvSpPr>
                <p:nvPr/>
              </p:nvSpPr>
              <p:spPr bwMode="auto">
                <a:xfrm flipH="1" flipV="1">
                  <a:off x="6072198" y="3371843"/>
                  <a:ext cx="114300" cy="114300"/>
                </a:xfrm>
                <a:prstGeom prst="line">
                  <a:avLst/>
                </a:prstGeom>
                <a:noFill/>
                <a:ln w="9525">
                  <a:solidFill>
                    <a:srgbClr val="000000"/>
                  </a:solidFill>
                  <a:round/>
                  <a:headEnd/>
                  <a:tailEnd/>
                </a:ln>
              </p:spPr>
              <p:txBody>
                <a:bodyPr/>
                <a:lstStyle/>
                <a:p>
                  <a:endParaRPr lang="fr-FR"/>
                </a:p>
              </p:txBody>
            </p:sp>
            <p:sp>
              <p:nvSpPr>
                <p:cNvPr id="27845" name="Line 351"/>
                <p:cNvSpPr>
                  <a:spLocks noChangeShapeType="1"/>
                </p:cNvSpPr>
                <p:nvPr/>
              </p:nvSpPr>
              <p:spPr bwMode="auto">
                <a:xfrm flipH="1">
                  <a:off x="5957898" y="3371843"/>
                  <a:ext cx="114300" cy="114300"/>
                </a:xfrm>
                <a:prstGeom prst="line">
                  <a:avLst/>
                </a:prstGeom>
                <a:noFill/>
                <a:ln w="9525">
                  <a:solidFill>
                    <a:srgbClr val="000000"/>
                  </a:solidFill>
                  <a:round/>
                  <a:headEnd/>
                  <a:tailEnd/>
                </a:ln>
              </p:spPr>
              <p:txBody>
                <a:bodyPr/>
                <a:lstStyle/>
                <a:p>
                  <a:endParaRPr lang="fr-FR"/>
                </a:p>
              </p:txBody>
            </p:sp>
            <p:sp>
              <p:nvSpPr>
                <p:cNvPr id="27846" name="Text Box 352"/>
                <p:cNvSpPr txBox="1">
                  <a:spLocks noChangeArrowheads="1"/>
                </p:cNvSpPr>
                <p:nvPr/>
              </p:nvSpPr>
              <p:spPr bwMode="auto">
                <a:xfrm>
                  <a:off x="4586298" y="3168643"/>
                  <a:ext cx="457200" cy="342900"/>
                </a:xfrm>
                <a:prstGeom prst="rect">
                  <a:avLst/>
                </a:prstGeom>
                <a:noFill/>
                <a:ln w="9525">
                  <a:noFill/>
                  <a:miter lim="800000"/>
                  <a:headEnd/>
                  <a:tailEnd/>
                </a:ln>
              </p:spPr>
              <p:txBody>
                <a:bodyPr/>
                <a:lstStyle/>
                <a:p>
                  <a:r>
                    <a:rPr lang="fr-FR" sz="1200">
                      <a:latin typeface="Times New Roman" pitchFamily="18" charset="0"/>
                    </a:rPr>
                    <a:t>φ</a:t>
                  </a:r>
                  <a:r>
                    <a:rPr lang="fr-FR" sz="1200" baseline="-25000"/>
                    <a:t>2</a:t>
                  </a:r>
                  <a:endParaRPr lang="fr-FR"/>
                </a:p>
              </p:txBody>
            </p:sp>
            <p:sp>
              <p:nvSpPr>
                <p:cNvPr id="27847" name="Arc 353"/>
                <p:cNvSpPr>
                  <a:spLocks/>
                </p:cNvSpPr>
                <p:nvPr/>
              </p:nvSpPr>
              <p:spPr bwMode="auto">
                <a:xfrm>
                  <a:off x="6300798" y="3371843"/>
                  <a:ext cx="114300" cy="228600"/>
                </a:xfrm>
                <a:custGeom>
                  <a:avLst/>
                  <a:gdLst>
                    <a:gd name="T0" fmla="*/ 0 w 21600"/>
                    <a:gd name="T1" fmla="*/ 0 h 21600"/>
                    <a:gd name="T2" fmla="*/ 16936486 w 21600"/>
                    <a:gd name="T3" fmla="*/ 270983951 h 21600"/>
                    <a:gd name="T4" fmla="*/ 0 w 21600"/>
                    <a:gd name="T5" fmla="*/ 27098395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48" name="Line 354"/>
                <p:cNvSpPr>
                  <a:spLocks noChangeShapeType="1"/>
                </p:cNvSpPr>
                <p:nvPr/>
              </p:nvSpPr>
              <p:spPr bwMode="auto">
                <a:xfrm flipH="1">
                  <a:off x="6338898" y="3486143"/>
                  <a:ext cx="114300" cy="0"/>
                </a:xfrm>
                <a:prstGeom prst="line">
                  <a:avLst/>
                </a:prstGeom>
                <a:noFill/>
                <a:ln w="9525">
                  <a:solidFill>
                    <a:srgbClr val="000000"/>
                  </a:solidFill>
                  <a:round/>
                  <a:headEnd/>
                  <a:tailEnd/>
                </a:ln>
              </p:spPr>
              <p:txBody>
                <a:bodyPr/>
                <a:lstStyle/>
                <a:p>
                  <a:endParaRPr lang="fr-FR"/>
                </a:p>
              </p:txBody>
            </p:sp>
            <p:sp>
              <p:nvSpPr>
                <p:cNvPr id="27849" name="Text Box 355"/>
                <p:cNvSpPr txBox="1">
                  <a:spLocks noChangeArrowheads="1"/>
                </p:cNvSpPr>
                <p:nvPr/>
              </p:nvSpPr>
              <p:spPr bwMode="auto">
                <a:xfrm>
                  <a:off x="5767398" y="3092443"/>
                  <a:ext cx="457200" cy="342900"/>
                </a:xfrm>
                <a:prstGeom prst="rect">
                  <a:avLst/>
                </a:prstGeom>
                <a:noFill/>
                <a:ln w="9525">
                  <a:noFill/>
                  <a:miter lim="800000"/>
                  <a:headEnd/>
                  <a:tailEnd/>
                </a:ln>
              </p:spPr>
              <p:txBody>
                <a:bodyPr/>
                <a:lstStyle/>
                <a:p>
                  <a:r>
                    <a:rPr lang="fr-FR" sz="1200">
                      <a:latin typeface="Times New Roman" pitchFamily="18" charset="0"/>
                    </a:rPr>
                    <a:t>φ</a:t>
                  </a:r>
                  <a:r>
                    <a:rPr lang="fr-FR" sz="1200" baseline="-25000"/>
                    <a:t>2</a:t>
                  </a:r>
                  <a:endParaRPr lang="fr-FR"/>
                </a:p>
              </p:txBody>
            </p:sp>
            <p:sp>
              <p:nvSpPr>
                <p:cNvPr id="27850" name="Text Box 356"/>
                <p:cNvSpPr txBox="1">
                  <a:spLocks noChangeArrowheads="1"/>
                </p:cNvSpPr>
                <p:nvPr/>
              </p:nvSpPr>
              <p:spPr bwMode="auto">
                <a:xfrm>
                  <a:off x="6355204" y="3242307"/>
                  <a:ext cx="698500" cy="342900"/>
                </a:xfrm>
                <a:prstGeom prst="rect">
                  <a:avLst/>
                </a:prstGeom>
                <a:noFill/>
                <a:ln w="9525">
                  <a:noFill/>
                  <a:miter lim="800000"/>
                  <a:headEnd/>
                  <a:tailEnd/>
                </a:ln>
              </p:spPr>
              <p:txBody>
                <a:bodyPr/>
                <a:lstStyle/>
                <a:p>
                  <a:r>
                    <a:rPr lang="en-GB" sz="1400" i="1" dirty="0">
                      <a:latin typeface="Courier New" pitchFamily="49" charset="0"/>
                      <a:sym typeface="Symbol" pitchFamily="18" charset="2"/>
                    </a:rPr>
                    <a:t></a:t>
                  </a:r>
                  <a:r>
                    <a:rPr lang="en-GB" sz="1200" i="1" dirty="0"/>
                    <a:t>/2 - </a:t>
                  </a:r>
                  <a:r>
                    <a:rPr lang="fr-FR" sz="1200" dirty="0">
                      <a:latin typeface="Times New Roman" pitchFamily="18" charset="0"/>
                    </a:rPr>
                    <a:t>φ</a:t>
                  </a:r>
                  <a:r>
                    <a:rPr lang="fr-FR" sz="1200" baseline="-25000" dirty="0"/>
                    <a:t>2</a:t>
                  </a:r>
                  <a:endParaRPr lang="fr-FR" dirty="0"/>
                </a:p>
              </p:txBody>
            </p:sp>
            <p:sp>
              <p:nvSpPr>
                <p:cNvPr id="27851" name="Text Box 357"/>
                <p:cNvSpPr txBox="1">
                  <a:spLocks noChangeArrowheads="1"/>
                </p:cNvSpPr>
                <p:nvPr/>
              </p:nvSpPr>
              <p:spPr bwMode="auto">
                <a:xfrm>
                  <a:off x="5233998" y="2851143"/>
                  <a:ext cx="338134" cy="292105"/>
                </a:xfrm>
                <a:prstGeom prst="rect">
                  <a:avLst/>
                </a:prstGeom>
                <a:noFill/>
                <a:ln w="9525">
                  <a:noFill/>
                  <a:miter lim="800000"/>
                  <a:headEnd/>
                  <a:tailEnd/>
                </a:ln>
              </p:spPr>
              <p:txBody>
                <a:bodyPr/>
                <a:lstStyle/>
                <a:p>
                  <a:r>
                    <a:rPr lang="el-GR" sz="1200"/>
                    <a:t>θ</a:t>
                  </a:r>
                  <a:endParaRPr lang="fr-FR"/>
                </a:p>
              </p:txBody>
            </p:sp>
            <p:sp>
              <p:nvSpPr>
                <p:cNvPr id="27852" name="Text Box 358"/>
                <p:cNvSpPr txBox="1">
                  <a:spLocks noChangeArrowheads="1"/>
                </p:cNvSpPr>
                <p:nvPr/>
              </p:nvSpPr>
              <p:spPr bwMode="auto">
                <a:xfrm>
                  <a:off x="7100898" y="3105143"/>
                  <a:ext cx="457200" cy="342900"/>
                </a:xfrm>
                <a:prstGeom prst="rect">
                  <a:avLst/>
                </a:prstGeom>
                <a:noFill/>
                <a:ln w="9525">
                  <a:noFill/>
                  <a:miter lim="800000"/>
                  <a:headEnd/>
                  <a:tailEnd/>
                </a:ln>
              </p:spPr>
              <p:txBody>
                <a:bodyPr/>
                <a:lstStyle/>
                <a:p>
                  <a:r>
                    <a:rPr lang="fr-FR" sz="1100"/>
                    <a:t>H</a:t>
                  </a:r>
                  <a:endParaRPr lang="fr-FR"/>
                </a:p>
              </p:txBody>
            </p:sp>
            <p:sp>
              <p:nvSpPr>
                <p:cNvPr id="27853" name="Text Box 359"/>
                <p:cNvSpPr txBox="1">
                  <a:spLocks noChangeArrowheads="1"/>
                </p:cNvSpPr>
                <p:nvPr/>
              </p:nvSpPr>
              <p:spPr bwMode="auto">
                <a:xfrm>
                  <a:off x="7329498" y="3079743"/>
                  <a:ext cx="457200" cy="342900"/>
                </a:xfrm>
                <a:prstGeom prst="rect">
                  <a:avLst/>
                </a:prstGeom>
                <a:noFill/>
                <a:ln w="9525">
                  <a:noFill/>
                  <a:miter lim="800000"/>
                  <a:headEnd/>
                  <a:tailEnd/>
                </a:ln>
              </p:spPr>
              <p:txBody>
                <a:bodyPr/>
                <a:lstStyle/>
                <a:p>
                  <a:r>
                    <a:rPr lang="fr-FR" sz="1100"/>
                    <a:t>M</a:t>
                  </a:r>
                  <a:endParaRPr lang="fr-FR"/>
                </a:p>
              </p:txBody>
            </p:sp>
            <p:sp>
              <p:nvSpPr>
                <p:cNvPr id="27854" name="Text Box 360"/>
                <p:cNvSpPr txBox="1">
                  <a:spLocks noChangeArrowheads="1"/>
                </p:cNvSpPr>
                <p:nvPr/>
              </p:nvSpPr>
              <p:spPr bwMode="auto">
                <a:xfrm>
                  <a:off x="6662249" y="2844440"/>
                  <a:ext cx="685800" cy="342900"/>
                </a:xfrm>
                <a:prstGeom prst="rect">
                  <a:avLst/>
                </a:prstGeom>
                <a:noFill/>
                <a:ln w="9525">
                  <a:noFill/>
                  <a:miter lim="800000"/>
                  <a:headEnd/>
                  <a:tailEnd/>
                </a:ln>
              </p:spPr>
              <p:txBody>
                <a:bodyPr/>
                <a:lstStyle/>
                <a:p>
                  <a:r>
                    <a:rPr lang="fr-FR" sz="1200" dirty="0"/>
                    <a:t>j x</a:t>
                  </a:r>
                  <a:r>
                    <a:rPr lang="fr-FR" sz="1200" baseline="-25000" dirty="0"/>
                    <a:t>t2</a:t>
                  </a:r>
                  <a:r>
                    <a:rPr lang="fr-FR" sz="1200" dirty="0"/>
                    <a:t> </a:t>
                  </a:r>
                  <a:r>
                    <a:rPr lang="fr-FR" sz="1200" u="sng" dirty="0"/>
                    <a:t>I</a:t>
                  </a:r>
                  <a:r>
                    <a:rPr lang="fr-FR" sz="1200" baseline="-25000" dirty="0"/>
                    <a:t>2</a:t>
                  </a:r>
                  <a:endParaRPr lang="fr-FR" dirty="0"/>
                </a:p>
              </p:txBody>
            </p:sp>
            <p:sp>
              <p:nvSpPr>
                <p:cNvPr id="27855" name="Text Box 363"/>
                <p:cNvSpPr txBox="1">
                  <a:spLocks noChangeArrowheads="1"/>
                </p:cNvSpPr>
                <p:nvPr/>
              </p:nvSpPr>
              <p:spPr bwMode="auto">
                <a:xfrm>
                  <a:off x="5464185" y="2886068"/>
                  <a:ext cx="266700" cy="269875"/>
                </a:xfrm>
                <a:prstGeom prst="rect">
                  <a:avLst/>
                </a:prstGeom>
                <a:noFill/>
                <a:ln w="9525">
                  <a:noFill/>
                  <a:miter lim="800000"/>
                  <a:headEnd/>
                  <a:tailEnd/>
                </a:ln>
              </p:spPr>
              <p:txBody>
                <a:bodyPr/>
                <a:lstStyle/>
                <a:p>
                  <a:r>
                    <a:rPr lang="fr-FR" sz="1200"/>
                    <a:t>A</a:t>
                  </a:r>
                  <a:endParaRPr lang="fr-FR"/>
                </a:p>
              </p:txBody>
            </p:sp>
            <p:sp>
              <p:nvSpPr>
                <p:cNvPr id="27856" name="Text Box 364"/>
                <p:cNvSpPr txBox="1">
                  <a:spLocks noChangeArrowheads="1"/>
                </p:cNvSpPr>
                <p:nvPr/>
              </p:nvSpPr>
              <p:spPr bwMode="auto">
                <a:xfrm>
                  <a:off x="5259398" y="3126832"/>
                  <a:ext cx="457200" cy="342900"/>
                </a:xfrm>
                <a:prstGeom prst="rect">
                  <a:avLst/>
                </a:prstGeom>
                <a:noFill/>
                <a:ln w="9525">
                  <a:noFill/>
                  <a:miter lim="800000"/>
                  <a:headEnd/>
                  <a:tailEnd/>
                </a:ln>
              </p:spPr>
              <p:txBody>
                <a:bodyPr/>
                <a:lstStyle/>
                <a:p>
                  <a:r>
                    <a:rPr lang="fr-FR" sz="1100" u="sng" dirty="0">
                      <a:solidFill>
                        <a:schemeClr val="accent1"/>
                      </a:solidFill>
                    </a:rPr>
                    <a:t>U</a:t>
                  </a:r>
                  <a:r>
                    <a:rPr lang="fr-FR" sz="1100" dirty="0">
                      <a:solidFill>
                        <a:schemeClr val="accent1"/>
                      </a:solidFill>
                    </a:rPr>
                    <a:t>2</a:t>
                  </a:r>
                  <a:endParaRPr lang="fr-FR" dirty="0">
                    <a:solidFill>
                      <a:schemeClr val="accent1"/>
                    </a:solidFill>
                  </a:endParaRPr>
                </a:p>
              </p:txBody>
            </p:sp>
            <p:sp>
              <p:nvSpPr>
                <p:cNvPr id="27857" name="ZoneTexte 59"/>
                <p:cNvSpPr txBox="1">
                  <a:spLocks noChangeArrowheads="1"/>
                </p:cNvSpPr>
                <p:nvPr/>
              </p:nvSpPr>
              <p:spPr bwMode="auto">
                <a:xfrm>
                  <a:off x="7207288" y="2214554"/>
                  <a:ext cx="293670" cy="353943"/>
                </a:xfrm>
                <a:prstGeom prst="rect">
                  <a:avLst/>
                </a:prstGeom>
                <a:noFill/>
                <a:ln w="9525">
                  <a:noFill/>
                  <a:miter lim="800000"/>
                  <a:headEnd/>
                  <a:tailEnd/>
                </a:ln>
              </p:spPr>
              <p:txBody>
                <a:bodyPr wrap="none">
                  <a:spAutoFit/>
                </a:bodyPr>
                <a:lstStyle/>
                <a:p>
                  <a:r>
                    <a:rPr lang="fr-FR" sz="1700"/>
                    <a:t>c</a:t>
                  </a:r>
                </a:p>
              </p:txBody>
            </p:sp>
            <p:sp>
              <p:nvSpPr>
                <p:cNvPr id="27858" name="ZoneTexte 60"/>
                <p:cNvSpPr txBox="1">
                  <a:spLocks noChangeArrowheads="1"/>
                </p:cNvSpPr>
                <p:nvPr/>
              </p:nvSpPr>
              <p:spPr bwMode="auto">
                <a:xfrm>
                  <a:off x="5929322" y="3575123"/>
                  <a:ext cx="330540" cy="353943"/>
                </a:xfrm>
                <a:prstGeom prst="rect">
                  <a:avLst/>
                </a:prstGeom>
                <a:noFill/>
                <a:ln w="9525">
                  <a:noFill/>
                  <a:miter lim="800000"/>
                  <a:headEnd/>
                  <a:tailEnd/>
                </a:ln>
              </p:spPr>
              <p:txBody>
                <a:bodyPr wrap="none">
                  <a:spAutoFit/>
                </a:bodyPr>
                <a:lstStyle/>
                <a:p>
                  <a:r>
                    <a:rPr lang="fr-FR" sz="1700"/>
                    <a:t>B</a:t>
                  </a:r>
                </a:p>
              </p:txBody>
            </p:sp>
            <p:sp>
              <p:nvSpPr>
                <p:cNvPr id="27859" name="ZoneTexte 61"/>
                <p:cNvSpPr txBox="1">
                  <a:spLocks noChangeArrowheads="1"/>
                </p:cNvSpPr>
                <p:nvPr/>
              </p:nvSpPr>
              <p:spPr bwMode="auto">
                <a:xfrm>
                  <a:off x="8143900" y="2786058"/>
                  <a:ext cx="293670" cy="353943"/>
                </a:xfrm>
                <a:prstGeom prst="rect">
                  <a:avLst/>
                </a:prstGeom>
                <a:noFill/>
                <a:ln w="9525">
                  <a:noFill/>
                  <a:miter lim="800000"/>
                  <a:headEnd/>
                  <a:tailEnd/>
                </a:ln>
              </p:spPr>
              <p:txBody>
                <a:bodyPr wrap="none">
                  <a:spAutoFit/>
                </a:bodyPr>
                <a:lstStyle/>
                <a:p>
                  <a:r>
                    <a:rPr lang="fr-FR" sz="1700"/>
                    <a:t>x</a:t>
                  </a:r>
                </a:p>
              </p:txBody>
            </p:sp>
          </p:grpSp>
        </p:grpSp>
        <p:cxnSp>
          <p:nvCxnSpPr>
            <p:cNvPr id="7" name="Straight Connector 6">
              <a:extLst>
                <a:ext uri="{FF2B5EF4-FFF2-40B4-BE49-F238E27FC236}">
                  <a16:creationId xmlns:a16="http://schemas.microsoft.com/office/drawing/2014/main" id="{230304D7-8F8D-4CE3-A22A-D273795E5570}"/>
                </a:ext>
              </a:extLst>
            </p:cNvPr>
            <p:cNvCxnSpPr>
              <a:cxnSpLocks/>
            </p:cNvCxnSpPr>
            <p:nvPr/>
          </p:nvCxnSpPr>
          <p:spPr>
            <a:xfrm flipV="1">
              <a:off x="3289077" y="3429000"/>
              <a:ext cx="1789682" cy="0"/>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81" name="Straight Connector 80">
            <a:extLst>
              <a:ext uri="{FF2B5EF4-FFF2-40B4-BE49-F238E27FC236}">
                <a16:creationId xmlns:a16="http://schemas.microsoft.com/office/drawing/2014/main" id="{858DE80B-CD2D-4E0C-AF86-100D58E600FC}"/>
              </a:ext>
            </a:extLst>
          </p:cNvPr>
          <p:cNvCxnSpPr>
            <a:cxnSpLocks/>
          </p:cNvCxnSpPr>
          <p:nvPr/>
        </p:nvCxnSpPr>
        <p:spPr>
          <a:xfrm>
            <a:off x="3224774" y="5004259"/>
            <a:ext cx="322458"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TextBox 10">
            <a:extLst>
              <a:ext uri="{FF2B5EF4-FFF2-40B4-BE49-F238E27FC236}">
                <a16:creationId xmlns:a16="http://schemas.microsoft.com/office/drawing/2014/main" id="{0192020A-872A-4861-B20E-48D0A90D2505}"/>
              </a:ext>
            </a:extLst>
          </p:cNvPr>
          <p:cNvSpPr txBox="1"/>
          <p:nvPr/>
        </p:nvSpPr>
        <p:spPr>
          <a:xfrm>
            <a:off x="3620864" y="4802976"/>
            <a:ext cx="1368152" cy="523220"/>
          </a:xfrm>
          <a:prstGeom prst="rect">
            <a:avLst/>
          </a:prstGeom>
          <a:noFill/>
        </p:spPr>
        <p:txBody>
          <a:bodyPr wrap="square" rtlCol="0">
            <a:spAutoFit/>
          </a:bodyPr>
          <a:lstStyle/>
          <a:p>
            <a:r>
              <a:rPr lang="en-US" sz="1400" dirty="0"/>
              <a:t>AM : chute de tension</a:t>
            </a:r>
            <a:endParaRPr lang="fr-FR" sz="1400" dirty="0"/>
          </a:p>
        </p:txBody>
      </p:sp>
      <p:sp>
        <p:nvSpPr>
          <p:cNvPr id="14" name="Rectangle 13">
            <a:extLst>
              <a:ext uri="{FF2B5EF4-FFF2-40B4-BE49-F238E27FC236}">
                <a16:creationId xmlns:a16="http://schemas.microsoft.com/office/drawing/2014/main" id="{2A96F800-0C15-45A1-B168-DF88EC585756}"/>
              </a:ext>
            </a:extLst>
          </p:cNvPr>
          <p:cNvSpPr/>
          <p:nvPr/>
        </p:nvSpPr>
        <p:spPr>
          <a:xfrm>
            <a:off x="1947129" y="5586898"/>
            <a:ext cx="4572000" cy="1169551"/>
          </a:xfrm>
          <a:prstGeom prst="rect">
            <a:avLst/>
          </a:prstGeom>
        </p:spPr>
        <p:txBody>
          <a:bodyPr>
            <a:spAutoFit/>
          </a:bodyPr>
          <a:lstStyle/>
          <a:p>
            <a:pPr algn="ctr">
              <a:defRPr/>
            </a:pPr>
            <a:r>
              <a:rPr lang="nl-NL" sz="1400" dirty="0"/>
              <a:t>∆ U</a:t>
            </a:r>
            <a:r>
              <a:rPr lang="nl-NL" sz="1400" baseline="-25000" dirty="0"/>
              <a:t>2</a:t>
            </a:r>
            <a:r>
              <a:rPr lang="nl-NL" sz="1400" dirty="0"/>
              <a:t> = U</a:t>
            </a:r>
            <a:r>
              <a:rPr lang="nl-NL" sz="1400" baseline="-25000" dirty="0"/>
              <a:t>20</a:t>
            </a:r>
            <a:r>
              <a:rPr lang="nl-NL" sz="1400" dirty="0"/>
              <a:t> – U</a:t>
            </a:r>
            <a:r>
              <a:rPr lang="nl-NL" sz="1400" baseline="-25000" dirty="0"/>
              <a:t>2</a:t>
            </a:r>
            <a:r>
              <a:rPr lang="nl-NL" sz="1400" dirty="0"/>
              <a:t> = AM.</a:t>
            </a:r>
            <a:endParaRPr lang="fr-FR" sz="1400" dirty="0"/>
          </a:p>
          <a:p>
            <a:pPr algn="just">
              <a:defRPr/>
            </a:pPr>
            <a:endParaRPr lang="fr-FR" sz="1400" dirty="0"/>
          </a:p>
          <a:p>
            <a:pPr algn="just">
              <a:defRPr/>
            </a:pPr>
            <a:r>
              <a:rPr lang="fr-FR" sz="1400" dirty="0"/>
              <a:t>M étant le point d’intersection du cercle ( ζ ) de centre O et de rayon OC avec l’axe Ox.</a:t>
            </a:r>
          </a:p>
          <a:p>
            <a:pPr algn="just">
              <a:defRPr/>
            </a:pPr>
            <a:endParaRPr lang="fr-FR" sz="1400" dirty="0"/>
          </a:p>
        </p:txBody>
      </p:sp>
    </p:spTree>
    <p:extLst>
      <p:ext uri="{BB962C8B-B14F-4D97-AF65-F5344CB8AC3E}">
        <p14:creationId xmlns:p14="http://schemas.microsoft.com/office/powerpoint/2010/main" val="48918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3812">
                                            <p:txEl>
                                              <p:pRg st="0" end="0"/>
                                            </p:txEl>
                                          </p:spTgt>
                                        </p:tgtEl>
                                        <p:attrNameLst>
                                          <p:attrName>style.visibility</p:attrName>
                                        </p:attrNameLst>
                                      </p:cBhvr>
                                      <p:to>
                                        <p:strVal val="visible"/>
                                      </p:to>
                                    </p:set>
                                    <p:animEffect transition="in" filter="checkerboard(across)">
                                      <p:cBhvr>
                                        <p:cTn id="7" dur="500"/>
                                        <p:tgtEl>
                                          <p:spTgt spid="338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3812">
                                            <p:txEl>
                                              <p:pRg st="2" end="2"/>
                                            </p:txEl>
                                          </p:spTgt>
                                        </p:tgtEl>
                                        <p:attrNameLst>
                                          <p:attrName>style.visibility</p:attrName>
                                        </p:attrNameLst>
                                      </p:cBhvr>
                                      <p:to>
                                        <p:strVal val="visible"/>
                                      </p:to>
                                    </p:set>
                                    <p:animEffect transition="in" filter="checkerboard(across)">
                                      <p:cBhvr>
                                        <p:cTn id="12" dur="500"/>
                                        <p:tgtEl>
                                          <p:spTgt spid="338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6148" name="ZoneTexte 7"/>
          <p:cNvSpPr txBox="1">
            <a:spLocks noChangeArrowheads="1"/>
          </p:cNvSpPr>
          <p:nvPr/>
        </p:nvSpPr>
        <p:spPr bwMode="auto">
          <a:xfrm>
            <a:off x="971600" y="1484784"/>
            <a:ext cx="7416824" cy="4801314"/>
          </a:xfrm>
          <a:prstGeom prst="rect">
            <a:avLst/>
          </a:prstGeom>
          <a:noFill/>
          <a:ln w="9525">
            <a:noFill/>
            <a:miter lim="800000"/>
            <a:headEnd/>
            <a:tailEnd/>
          </a:ln>
        </p:spPr>
        <p:txBody>
          <a:bodyPr wrap="square">
            <a:spAutoFit/>
          </a:bodyPr>
          <a:lstStyle/>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 transformateur est une machine statique qui réalise le transfert d’énergie électrique par voie électromagnétique. Il permet de transformer une tension et un courant alternatifs en une tension et un courant alternatifs de même fréquence mais de valeurs efficaces généralement différentes.</a:t>
            </a:r>
          </a:p>
          <a:p>
            <a:pPr algn="just"/>
            <a:endParaRPr lang="fr-F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Le transformateur est utilisé à chaque fois qu’on veut modifier la présence de l’énergie électrique alternative pour la rendre plus commode à l’utilisation. C’est cette facilité de transformation qui explique l’utilisation de l’alternatif dans les réseaux de distribution</a:t>
            </a:r>
          </a:p>
          <a:p>
            <a:pPr algn="just"/>
            <a:endParaRPr lang="fr-FR"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dirty="0">
                <a:latin typeface="Arial" panose="020B0604020202020204" pitchFamily="34" charset="0"/>
                <a:cs typeface="Arial" panose="020B0604020202020204" pitchFamily="34" charset="0"/>
              </a:rPr>
              <a:t>Un transformateur monophasé comporte un circuit magnétique feuilleté sur lequel sont montés deux enroulements: l’enroulement relié à la source appelé « Primaire » et l’enroulement relié à la charge appelé « secondaire».</a:t>
            </a:r>
          </a:p>
          <a:p>
            <a:pPr algn="just"/>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checkerboard(across)">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checkerboard(across)">
                                      <p:cBhvr>
                                        <p:cTn id="12" dur="500"/>
                                        <p:tgtEl>
                                          <p:spTgt spid="614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animEffect transition="in" filter="checkerboard(across)">
                                      <p:cBhvr>
                                        <p:cTn id="17" dur="500"/>
                                        <p:tgtEl>
                                          <p:spTgt spid="6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33814" name="Rectangle 63"/>
          <p:cNvSpPr>
            <a:spLocks noChangeArrowheads="1"/>
          </p:cNvSpPr>
          <p:nvPr/>
        </p:nvSpPr>
        <p:spPr bwMode="auto">
          <a:xfrm>
            <a:off x="683568" y="1477936"/>
            <a:ext cx="3197225" cy="354013"/>
          </a:xfrm>
          <a:prstGeom prst="rect">
            <a:avLst/>
          </a:prstGeom>
          <a:noFill/>
          <a:ln w="9525">
            <a:noFill/>
            <a:miter lim="800000"/>
            <a:headEnd/>
            <a:tailEnd/>
          </a:ln>
        </p:spPr>
        <p:txBody>
          <a:bodyPr wrap="none">
            <a:spAutoFit/>
          </a:bodyPr>
          <a:lstStyle/>
          <a:p>
            <a:r>
              <a:rPr lang="it-IT" sz="1700" b="1" dirty="0"/>
              <a:t>Cas d’une charge capacitive:</a:t>
            </a:r>
            <a:endParaRPr lang="fr-FR" sz="1700" b="1" dirty="0"/>
          </a:p>
        </p:txBody>
      </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40</a:t>
            </a:fld>
            <a:endParaRPr lang="fr-FR"/>
          </a:p>
        </p:txBody>
      </p:sp>
      <p:grpSp>
        <p:nvGrpSpPr>
          <p:cNvPr id="12" name="Group 11">
            <a:extLst>
              <a:ext uri="{FF2B5EF4-FFF2-40B4-BE49-F238E27FC236}">
                <a16:creationId xmlns:a16="http://schemas.microsoft.com/office/drawing/2014/main" id="{D6BD8799-D59F-48BD-B006-D463E6625DA4}"/>
              </a:ext>
            </a:extLst>
          </p:cNvPr>
          <p:cNvGrpSpPr/>
          <p:nvPr/>
        </p:nvGrpSpPr>
        <p:grpSpPr>
          <a:xfrm>
            <a:off x="1861492" y="2198737"/>
            <a:ext cx="4038601" cy="1817687"/>
            <a:chOff x="2068289" y="5005919"/>
            <a:chExt cx="4038601" cy="1817687"/>
          </a:xfrm>
        </p:grpSpPr>
        <p:grpSp>
          <p:nvGrpSpPr>
            <p:cNvPr id="4" name="Groupe 103"/>
            <p:cNvGrpSpPr>
              <a:grpSpLocks/>
            </p:cNvGrpSpPr>
            <p:nvPr/>
          </p:nvGrpSpPr>
          <p:grpSpPr bwMode="auto">
            <a:xfrm>
              <a:off x="2068289" y="5005919"/>
              <a:ext cx="4038601" cy="1817687"/>
              <a:chOff x="4319613" y="4782090"/>
              <a:chExt cx="4038601" cy="1817688"/>
            </a:xfrm>
          </p:grpSpPr>
          <p:sp>
            <p:nvSpPr>
              <p:cNvPr id="27793" name="Line 365"/>
              <p:cNvSpPr>
                <a:spLocks noChangeShapeType="1"/>
              </p:cNvSpPr>
              <p:nvPr/>
            </p:nvSpPr>
            <p:spPr bwMode="auto">
              <a:xfrm>
                <a:off x="4319614" y="6242590"/>
                <a:ext cx="2286000" cy="0"/>
              </a:xfrm>
              <a:prstGeom prst="line">
                <a:avLst/>
              </a:prstGeom>
              <a:ln>
                <a:headEnd/>
                <a:tailEnd type="triangle" w="med" len="med"/>
              </a:ln>
            </p:spPr>
            <p:style>
              <a:lnRef idx="2">
                <a:schemeClr val="accent1"/>
              </a:lnRef>
              <a:fillRef idx="0">
                <a:schemeClr val="accent1"/>
              </a:fillRef>
              <a:effectRef idx="1">
                <a:schemeClr val="accent1"/>
              </a:effectRef>
              <a:fontRef idx="minor">
                <a:schemeClr val="tx1"/>
              </a:fontRef>
            </p:style>
            <p:txBody>
              <a:bodyPr/>
              <a:lstStyle/>
              <a:p>
                <a:endParaRPr lang="fr-FR" dirty="0"/>
              </a:p>
            </p:txBody>
          </p:sp>
          <p:sp>
            <p:nvSpPr>
              <p:cNvPr id="27794" name="Line 366"/>
              <p:cNvSpPr>
                <a:spLocks noChangeShapeType="1"/>
              </p:cNvSpPr>
              <p:nvPr/>
            </p:nvSpPr>
            <p:spPr bwMode="auto">
              <a:xfrm>
                <a:off x="6491314" y="6242590"/>
                <a:ext cx="1600200" cy="0"/>
              </a:xfrm>
              <a:prstGeom prst="line">
                <a:avLst/>
              </a:prstGeom>
              <a:noFill/>
              <a:ln w="9525">
                <a:solidFill>
                  <a:srgbClr val="000000"/>
                </a:solidFill>
                <a:prstDash val="dash"/>
                <a:round/>
                <a:headEnd/>
                <a:tailEnd type="triangle" w="med" len="med"/>
              </a:ln>
            </p:spPr>
            <p:txBody>
              <a:bodyPr/>
              <a:lstStyle/>
              <a:p>
                <a:endParaRPr lang="fr-FR"/>
              </a:p>
            </p:txBody>
          </p:sp>
          <p:sp>
            <p:nvSpPr>
              <p:cNvPr id="27795" name="Line 367"/>
              <p:cNvSpPr>
                <a:spLocks noChangeShapeType="1"/>
              </p:cNvSpPr>
              <p:nvPr/>
            </p:nvSpPr>
            <p:spPr bwMode="auto">
              <a:xfrm flipV="1">
                <a:off x="4319614" y="4983703"/>
                <a:ext cx="1943100" cy="1257300"/>
              </a:xfrm>
              <a:prstGeom prst="line">
                <a:avLst/>
              </a:prstGeom>
              <a:ln>
                <a:headEnd/>
                <a:tailEnd type="stealth" w="med" len="med"/>
              </a:ln>
            </p:spPr>
            <p:style>
              <a:lnRef idx="2">
                <a:schemeClr val="accent2"/>
              </a:lnRef>
              <a:fillRef idx="0">
                <a:schemeClr val="accent2"/>
              </a:fillRef>
              <a:effectRef idx="1">
                <a:schemeClr val="accent2"/>
              </a:effectRef>
              <a:fontRef idx="minor">
                <a:schemeClr val="tx1"/>
              </a:fontRef>
            </p:style>
            <p:txBody>
              <a:bodyPr/>
              <a:lstStyle/>
              <a:p>
                <a:endParaRPr lang="fr-FR" dirty="0"/>
              </a:p>
            </p:txBody>
          </p:sp>
          <p:sp>
            <p:nvSpPr>
              <p:cNvPr id="27796" name="Line 368"/>
              <p:cNvSpPr>
                <a:spLocks noChangeShapeType="1"/>
              </p:cNvSpPr>
              <p:nvPr/>
            </p:nvSpPr>
            <p:spPr bwMode="auto">
              <a:xfrm rot="731019" flipV="1">
                <a:off x="6631014" y="5721890"/>
                <a:ext cx="228600" cy="571500"/>
              </a:xfrm>
              <a:prstGeom prst="line">
                <a:avLst/>
              </a:prstGeom>
              <a:noFill/>
              <a:ln w="28575">
                <a:solidFill>
                  <a:srgbClr val="000000"/>
                </a:solidFill>
                <a:round/>
                <a:headEnd/>
                <a:tailEnd type="stealth" w="med" len="med"/>
              </a:ln>
            </p:spPr>
            <p:txBody>
              <a:bodyPr/>
              <a:lstStyle/>
              <a:p>
                <a:endParaRPr lang="fr-FR"/>
              </a:p>
            </p:txBody>
          </p:sp>
          <p:sp>
            <p:nvSpPr>
              <p:cNvPr id="27797" name="Line 369"/>
              <p:cNvSpPr>
                <a:spLocks noChangeShapeType="1"/>
              </p:cNvSpPr>
              <p:nvPr/>
            </p:nvSpPr>
            <p:spPr bwMode="auto">
              <a:xfrm flipH="1" flipV="1">
                <a:off x="6237266" y="5002476"/>
                <a:ext cx="711247" cy="782913"/>
              </a:xfrm>
              <a:prstGeom prst="line">
                <a:avLst/>
              </a:prstGeom>
              <a:noFill/>
              <a:ln w="28575">
                <a:solidFill>
                  <a:srgbClr val="000000"/>
                </a:solidFill>
                <a:round/>
                <a:headEnd/>
                <a:tailEnd type="stealth" w="med" len="med"/>
              </a:ln>
            </p:spPr>
            <p:txBody>
              <a:bodyPr/>
              <a:lstStyle/>
              <a:p>
                <a:endParaRPr lang="fr-FR" dirty="0"/>
              </a:p>
            </p:txBody>
          </p:sp>
          <p:sp>
            <p:nvSpPr>
              <p:cNvPr id="27798" name="Line 370"/>
              <p:cNvSpPr>
                <a:spLocks noChangeShapeType="1"/>
              </p:cNvSpPr>
              <p:nvPr/>
            </p:nvSpPr>
            <p:spPr bwMode="auto">
              <a:xfrm rot="231068" flipH="1" flipV="1">
                <a:off x="6148414" y="4997990"/>
                <a:ext cx="457200" cy="1257300"/>
              </a:xfrm>
              <a:prstGeom prst="line">
                <a:avLst/>
              </a:prstGeom>
              <a:noFill/>
              <a:ln w="9525">
                <a:solidFill>
                  <a:srgbClr val="000000"/>
                </a:solidFill>
                <a:round/>
                <a:headEnd/>
                <a:tailEnd type="stealth" w="med" len="med"/>
              </a:ln>
            </p:spPr>
            <p:txBody>
              <a:bodyPr/>
              <a:lstStyle/>
              <a:p>
                <a:endParaRPr lang="fr-FR"/>
              </a:p>
            </p:txBody>
          </p:sp>
          <p:sp>
            <p:nvSpPr>
              <p:cNvPr id="27799" name="Line 371"/>
              <p:cNvSpPr>
                <a:spLocks noChangeShapeType="1"/>
              </p:cNvSpPr>
              <p:nvPr/>
            </p:nvSpPr>
            <p:spPr bwMode="auto">
              <a:xfrm>
                <a:off x="6199214" y="5086890"/>
                <a:ext cx="0" cy="1143000"/>
              </a:xfrm>
              <a:prstGeom prst="line">
                <a:avLst/>
              </a:prstGeom>
              <a:noFill/>
              <a:ln w="9525">
                <a:solidFill>
                  <a:srgbClr val="000000"/>
                </a:solidFill>
                <a:prstDash val="dash"/>
                <a:round/>
                <a:headEnd/>
                <a:tailEnd/>
              </a:ln>
            </p:spPr>
            <p:txBody>
              <a:bodyPr/>
              <a:lstStyle/>
              <a:p>
                <a:endParaRPr lang="fr-FR"/>
              </a:p>
            </p:txBody>
          </p:sp>
          <p:sp>
            <p:nvSpPr>
              <p:cNvPr id="27800" name="Line 372"/>
              <p:cNvSpPr>
                <a:spLocks noChangeShapeType="1"/>
              </p:cNvSpPr>
              <p:nvPr/>
            </p:nvSpPr>
            <p:spPr bwMode="auto">
              <a:xfrm flipV="1">
                <a:off x="4319613" y="5581434"/>
                <a:ext cx="487363" cy="662742"/>
              </a:xfrm>
              <a:prstGeom prst="line">
                <a:avLst/>
              </a:prstGeom>
              <a:noFill/>
              <a:ln w="9525">
                <a:solidFill>
                  <a:srgbClr val="000000"/>
                </a:solidFill>
                <a:round/>
                <a:headEnd/>
                <a:tailEnd type="stealth" w="med" len="med"/>
              </a:ln>
            </p:spPr>
            <p:txBody>
              <a:bodyPr/>
              <a:lstStyle/>
              <a:p>
                <a:endParaRPr lang="fr-FR" dirty="0"/>
              </a:p>
            </p:txBody>
          </p:sp>
          <p:grpSp>
            <p:nvGrpSpPr>
              <p:cNvPr id="27801" name="Group 373"/>
              <p:cNvGrpSpPr>
                <a:grpSpLocks/>
              </p:cNvGrpSpPr>
              <p:nvPr/>
            </p:nvGrpSpPr>
            <p:grpSpPr bwMode="auto">
              <a:xfrm>
                <a:off x="6097614" y="6128290"/>
                <a:ext cx="114300" cy="114300"/>
                <a:chOff x="5658" y="6837"/>
                <a:chExt cx="180" cy="180"/>
              </a:xfrm>
            </p:grpSpPr>
            <p:sp>
              <p:nvSpPr>
                <p:cNvPr id="27823" name="Line 374"/>
                <p:cNvSpPr>
                  <a:spLocks noChangeShapeType="1"/>
                </p:cNvSpPr>
                <p:nvPr/>
              </p:nvSpPr>
              <p:spPr bwMode="auto">
                <a:xfrm>
                  <a:off x="5658" y="6837"/>
                  <a:ext cx="0" cy="180"/>
                </a:xfrm>
                <a:prstGeom prst="line">
                  <a:avLst/>
                </a:prstGeom>
                <a:noFill/>
                <a:ln w="9525">
                  <a:solidFill>
                    <a:srgbClr val="000000"/>
                  </a:solidFill>
                  <a:round/>
                  <a:headEnd/>
                  <a:tailEnd/>
                </a:ln>
              </p:spPr>
              <p:txBody>
                <a:bodyPr/>
                <a:lstStyle/>
                <a:p>
                  <a:endParaRPr lang="fr-FR"/>
                </a:p>
              </p:txBody>
            </p:sp>
            <p:sp>
              <p:nvSpPr>
                <p:cNvPr id="27824" name="Line 375"/>
                <p:cNvSpPr>
                  <a:spLocks noChangeShapeType="1"/>
                </p:cNvSpPr>
                <p:nvPr/>
              </p:nvSpPr>
              <p:spPr bwMode="auto">
                <a:xfrm>
                  <a:off x="5658" y="6837"/>
                  <a:ext cx="180" cy="0"/>
                </a:xfrm>
                <a:prstGeom prst="line">
                  <a:avLst/>
                </a:prstGeom>
                <a:noFill/>
                <a:ln w="9525">
                  <a:solidFill>
                    <a:srgbClr val="000000"/>
                  </a:solidFill>
                  <a:round/>
                  <a:headEnd/>
                  <a:tailEnd/>
                </a:ln>
              </p:spPr>
              <p:txBody>
                <a:bodyPr/>
                <a:lstStyle/>
                <a:p>
                  <a:endParaRPr lang="fr-FR"/>
                </a:p>
              </p:txBody>
            </p:sp>
          </p:grpSp>
          <p:sp>
            <p:nvSpPr>
              <p:cNvPr id="27802" name="Arc 376"/>
              <p:cNvSpPr>
                <a:spLocks/>
              </p:cNvSpPr>
              <p:nvPr/>
            </p:nvSpPr>
            <p:spPr bwMode="auto">
              <a:xfrm rot="1219672">
                <a:off x="4980014" y="5829840"/>
                <a:ext cx="342900" cy="338138"/>
              </a:xfrm>
              <a:custGeom>
                <a:avLst/>
                <a:gdLst>
                  <a:gd name="T0" fmla="*/ 221273099 w 21600"/>
                  <a:gd name="T1" fmla="*/ 0 h 21317"/>
                  <a:gd name="T2" fmla="*/ 1371856044 w 21600"/>
                  <a:gd name="T3" fmla="*/ 1349576995 h 21317"/>
                  <a:gd name="T4" fmla="*/ 0 w 21600"/>
                  <a:gd name="T5" fmla="*/ 1349576995 h 21317"/>
                  <a:gd name="T6" fmla="*/ 0 60000 65536"/>
                  <a:gd name="T7" fmla="*/ 0 60000 65536"/>
                  <a:gd name="T8" fmla="*/ 0 60000 65536"/>
                  <a:gd name="T9" fmla="*/ 0 w 21600"/>
                  <a:gd name="T10" fmla="*/ 0 h 21317"/>
                  <a:gd name="T11" fmla="*/ 21600 w 21600"/>
                  <a:gd name="T12" fmla="*/ 21317 h 21317"/>
                </a:gdLst>
                <a:ahLst/>
                <a:cxnLst>
                  <a:cxn ang="T6">
                    <a:pos x="T0" y="T1"/>
                  </a:cxn>
                  <a:cxn ang="T7">
                    <a:pos x="T2" y="T3"/>
                  </a:cxn>
                  <a:cxn ang="T8">
                    <a:pos x="T4" y="T5"/>
                  </a:cxn>
                </a:cxnLst>
                <a:rect l="T9" t="T10" r="T11" b="T12"/>
                <a:pathLst>
                  <a:path w="21600" h="21317" fill="none" extrusionOk="0">
                    <a:moveTo>
                      <a:pt x="3484" y="-1"/>
                    </a:moveTo>
                    <a:cubicBezTo>
                      <a:pt x="13930" y="1707"/>
                      <a:pt x="21600" y="10732"/>
                      <a:pt x="21600" y="21317"/>
                    </a:cubicBezTo>
                  </a:path>
                  <a:path w="21600" h="21317" stroke="0" extrusionOk="0">
                    <a:moveTo>
                      <a:pt x="3484" y="-1"/>
                    </a:moveTo>
                    <a:cubicBezTo>
                      <a:pt x="13930" y="1707"/>
                      <a:pt x="21600" y="10732"/>
                      <a:pt x="21600" y="21317"/>
                    </a:cubicBezTo>
                    <a:lnTo>
                      <a:pt x="0" y="21317"/>
                    </a:lnTo>
                    <a:close/>
                  </a:path>
                </a:pathLst>
              </a:custGeom>
              <a:noFill/>
              <a:ln w="9525">
                <a:solidFill>
                  <a:srgbClr val="000000"/>
                </a:solidFill>
                <a:round/>
                <a:headEnd/>
                <a:tailEnd/>
              </a:ln>
            </p:spPr>
            <p:txBody>
              <a:bodyPr/>
              <a:lstStyle/>
              <a:p>
                <a:endParaRPr lang="fr-FR"/>
              </a:p>
            </p:txBody>
          </p:sp>
          <p:sp>
            <p:nvSpPr>
              <p:cNvPr id="27803" name="Arc 377"/>
              <p:cNvSpPr>
                <a:spLocks/>
              </p:cNvSpPr>
              <p:nvPr/>
            </p:nvSpPr>
            <p:spPr bwMode="auto">
              <a:xfrm>
                <a:off x="4627158" y="5898935"/>
                <a:ext cx="263956" cy="343655"/>
              </a:xfrm>
              <a:custGeom>
                <a:avLst/>
                <a:gdLst>
                  <a:gd name="T0" fmla="*/ 0 w 21600"/>
                  <a:gd name="T1" fmla="*/ 0 h 21600"/>
                  <a:gd name="T2" fmla="*/ 270983951 w 21600"/>
                  <a:gd name="T3" fmla="*/ 1371856044 h 21600"/>
                  <a:gd name="T4" fmla="*/ 0 w 21600"/>
                  <a:gd name="T5" fmla="*/ 137185604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stealth" w="med" len="med"/>
                <a:tailEnd/>
              </a:ln>
            </p:spPr>
            <p:txBody>
              <a:bodyPr/>
              <a:lstStyle/>
              <a:p>
                <a:endParaRPr lang="fr-FR"/>
              </a:p>
            </p:txBody>
          </p:sp>
          <p:sp>
            <p:nvSpPr>
              <p:cNvPr id="27804" name="Text Box 378"/>
              <p:cNvSpPr txBox="1">
                <a:spLocks noChangeArrowheads="1"/>
              </p:cNvSpPr>
              <p:nvPr/>
            </p:nvSpPr>
            <p:spPr bwMode="auto">
              <a:xfrm>
                <a:off x="4427343" y="5361400"/>
                <a:ext cx="317500" cy="317500"/>
              </a:xfrm>
              <a:prstGeom prst="rect">
                <a:avLst/>
              </a:prstGeom>
              <a:noFill/>
              <a:ln w="9525">
                <a:noFill/>
                <a:miter lim="800000"/>
                <a:headEnd/>
                <a:tailEnd/>
              </a:ln>
            </p:spPr>
            <p:txBody>
              <a:bodyPr/>
              <a:lstStyle/>
              <a:p>
                <a:r>
                  <a:rPr lang="fr-FR" sz="1400" u="sng" dirty="0"/>
                  <a:t>I</a:t>
                </a:r>
                <a:r>
                  <a:rPr lang="fr-FR" sz="1400" baseline="-25000" dirty="0"/>
                  <a:t>2</a:t>
                </a:r>
                <a:endParaRPr lang="fr-FR" sz="1400" dirty="0"/>
              </a:p>
            </p:txBody>
          </p:sp>
          <p:sp>
            <p:nvSpPr>
              <p:cNvPr id="27805" name="Text Box 380"/>
              <p:cNvSpPr txBox="1">
                <a:spLocks noChangeArrowheads="1"/>
              </p:cNvSpPr>
              <p:nvPr/>
            </p:nvSpPr>
            <p:spPr bwMode="auto">
              <a:xfrm>
                <a:off x="4800778" y="5854726"/>
                <a:ext cx="312170" cy="288365"/>
              </a:xfrm>
              <a:prstGeom prst="rect">
                <a:avLst/>
              </a:prstGeom>
              <a:noFill/>
              <a:ln w="9525">
                <a:noFill/>
                <a:miter lim="800000"/>
                <a:headEnd/>
                <a:tailEnd/>
              </a:ln>
            </p:spPr>
            <p:txBody>
              <a:bodyPr/>
              <a:lstStyle/>
              <a:p>
                <a:r>
                  <a:rPr lang="fr-FR" sz="1400" dirty="0"/>
                  <a:t>φ</a:t>
                </a:r>
                <a:r>
                  <a:rPr lang="fr-FR" sz="1400" baseline="-25000" dirty="0"/>
                  <a:t>2</a:t>
                </a:r>
                <a:endParaRPr lang="fr-FR" sz="1400" dirty="0"/>
              </a:p>
            </p:txBody>
          </p:sp>
          <p:sp>
            <p:nvSpPr>
              <p:cNvPr id="27806" name="Text Box 381"/>
              <p:cNvSpPr txBox="1">
                <a:spLocks noChangeArrowheads="1"/>
              </p:cNvSpPr>
              <p:nvPr/>
            </p:nvSpPr>
            <p:spPr bwMode="auto">
              <a:xfrm>
                <a:off x="5221314" y="5785390"/>
                <a:ext cx="317500" cy="317500"/>
              </a:xfrm>
              <a:prstGeom prst="rect">
                <a:avLst/>
              </a:prstGeom>
              <a:noFill/>
              <a:ln w="9525">
                <a:noFill/>
                <a:miter lim="800000"/>
                <a:headEnd/>
                <a:tailEnd/>
              </a:ln>
            </p:spPr>
            <p:txBody>
              <a:bodyPr/>
              <a:lstStyle/>
              <a:p>
                <a:r>
                  <a:rPr lang="el-GR" sz="1400"/>
                  <a:t>θ</a:t>
                </a:r>
                <a:endParaRPr lang="fr-FR" sz="1400"/>
              </a:p>
            </p:txBody>
          </p:sp>
          <p:sp>
            <p:nvSpPr>
              <p:cNvPr id="27807" name="Text Box 382"/>
              <p:cNvSpPr txBox="1">
                <a:spLocks noChangeArrowheads="1"/>
              </p:cNvSpPr>
              <p:nvPr/>
            </p:nvSpPr>
            <p:spPr bwMode="auto">
              <a:xfrm>
                <a:off x="5628075" y="5944140"/>
                <a:ext cx="381000" cy="317500"/>
              </a:xfrm>
              <a:prstGeom prst="rect">
                <a:avLst/>
              </a:prstGeom>
              <a:noFill/>
              <a:ln w="9525">
                <a:noFill/>
                <a:miter lim="800000"/>
                <a:headEnd/>
                <a:tailEnd/>
              </a:ln>
            </p:spPr>
            <p:txBody>
              <a:bodyPr/>
              <a:lstStyle/>
              <a:p>
                <a:r>
                  <a:rPr lang="fr-FR" sz="1400" u="sng" dirty="0">
                    <a:solidFill>
                      <a:schemeClr val="accent1"/>
                    </a:solidFill>
                  </a:rPr>
                  <a:t>U</a:t>
                </a:r>
                <a:r>
                  <a:rPr lang="fr-FR" sz="1400" baseline="-25000" dirty="0">
                    <a:solidFill>
                      <a:schemeClr val="accent1"/>
                    </a:solidFill>
                  </a:rPr>
                  <a:t>2</a:t>
                </a:r>
                <a:endParaRPr lang="fr-FR" sz="1400" dirty="0">
                  <a:solidFill>
                    <a:schemeClr val="accent1"/>
                  </a:solidFill>
                </a:endParaRPr>
              </a:p>
            </p:txBody>
          </p:sp>
          <p:sp>
            <p:nvSpPr>
              <p:cNvPr id="27808" name="Text Box 384"/>
              <p:cNvSpPr txBox="1">
                <a:spLocks noChangeArrowheads="1"/>
              </p:cNvSpPr>
              <p:nvPr/>
            </p:nvSpPr>
            <p:spPr bwMode="auto">
              <a:xfrm>
                <a:off x="4727415" y="5037275"/>
                <a:ext cx="1385890" cy="317500"/>
              </a:xfrm>
              <a:prstGeom prst="rect">
                <a:avLst/>
              </a:prstGeom>
              <a:noFill/>
              <a:ln w="9525">
                <a:noFill/>
                <a:miter lim="800000"/>
                <a:headEnd/>
                <a:tailEnd/>
              </a:ln>
            </p:spPr>
            <p:txBody>
              <a:bodyPr/>
              <a:lstStyle/>
              <a:p>
                <a:r>
                  <a:rPr lang="fr-FR" sz="1400" u="sng" dirty="0">
                    <a:solidFill>
                      <a:srgbClr val="FF0000"/>
                    </a:solidFill>
                  </a:rPr>
                  <a:t>U</a:t>
                </a:r>
                <a:r>
                  <a:rPr lang="fr-FR" sz="1400" baseline="-25000" dirty="0">
                    <a:solidFill>
                      <a:srgbClr val="FF0000"/>
                    </a:solidFill>
                  </a:rPr>
                  <a:t>20 </a:t>
                </a:r>
                <a:r>
                  <a:rPr lang="fr-FR" sz="1400" dirty="0">
                    <a:solidFill>
                      <a:srgbClr val="FF0000"/>
                    </a:solidFill>
                  </a:rPr>
                  <a:t>= - m </a:t>
                </a:r>
                <a:r>
                  <a:rPr lang="fr-FR" sz="1400" u="sng" dirty="0">
                    <a:solidFill>
                      <a:srgbClr val="FF0000"/>
                    </a:solidFill>
                  </a:rPr>
                  <a:t>U</a:t>
                </a:r>
                <a:r>
                  <a:rPr lang="fr-FR" sz="1400" baseline="-25000" dirty="0">
                    <a:solidFill>
                      <a:srgbClr val="FF0000"/>
                    </a:solidFill>
                  </a:rPr>
                  <a:t>1</a:t>
                </a:r>
                <a:endParaRPr lang="fr-FR" sz="1400" dirty="0">
                  <a:solidFill>
                    <a:srgbClr val="FF0000"/>
                  </a:solidFill>
                </a:endParaRPr>
              </a:p>
            </p:txBody>
          </p:sp>
          <p:sp>
            <p:nvSpPr>
              <p:cNvPr id="27809" name="Text Box 387"/>
              <p:cNvSpPr txBox="1">
                <a:spLocks noChangeArrowheads="1"/>
              </p:cNvSpPr>
              <p:nvPr/>
            </p:nvSpPr>
            <p:spPr bwMode="auto">
              <a:xfrm>
                <a:off x="6148414" y="4782090"/>
                <a:ext cx="317500" cy="317500"/>
              </a:xfrm>
              <a:prstGeom prst="rect">
                <a:avLst/>
              </a:prstGeom>
              <a:noFill/>
              <a:ln w="9525">
                <a:noFill/>
                <a:miter lim="800000"/>
                <a:headEnd/>
                <a:tailEnd/>
              </a:ln>
            </p:spPr>
            <p:txBody>
              <a:bodyPr/>
              <a:lstStyle/>
              <a:p>
                <a:r>
                  <a:rPr lang="fr-FR" sz="1200"/>
                  <a:t>C</a:t>
                </a:r>
                <a:endParaRPr lang="fr-FR"/>
              </a:p>
            </p:txBody>
          </p:sp>
          <p:sp>
            <p:nvSpPr>
              <p:cNvPr id="27810" name="Text Box 388"/>
              <p:cNvSpPr txBox="1">
                <a:spLocks noChangeArrowheads="1"/>
              </p:cNvSpPr>
              <p:nvPr/>
            </p:nvSpPr>
            <p:spPr bwMode="auto">
              <a:xfrm>
                <a:off x="6059514" y="6179090"/>
                <a:ext cx="317500" cy="317500"/>
              </a:xfrm>
              <a:prstGeom prst="rect">
                <a:avLst/>
              </a:prstGeom>
              <a:noFill/>
              <a:ln w="9525">
                <a:noFill/>
                <a:miter lim="800000"/>
                <a:headEnd/>
                <a:tailEnd/>
              </a:ln>
            </p:spPr>
            <p:txBody>
              <a:bodyPr/>
              <a:lstStyle/>
              <a:p>
                <a:r>
                  <a:rPr lang="fr-FR" sz="1100"/>
                  <a:t>H</a:t>
                </a:r>
                <a:endParaRPr lang="fr-FR"/>
              </a:p>
            </p:txBody>
          </p:sp>
          <p:sp>
            <p:nvSpPr>
              <p:cNvPr id="27811" name="Text Box 389"/>
              <p:cNvSpPr txBox="1">
                <a:spLocks noChangeArrowheads="1"/>
              </p:cNvSpPr>
              <p:nvPr/>
            </p:nvSpPr>
            <p:spPr bwMode="auto">
              <a:xfrm>
                <a:off x="6466272" y="5086711"/>
                <a:ext cx="800100" cy="317500"/>
              </a:xfrm>
              <a:prstGeom prst="rect">
                <a:avLst/>
              </a:prstGeom>
              <a:noFill/>
              <a:ln w="9525">
                <a:noFill/>
                <a:miter lim="800000"/>
                <a:headEnd/>
                <a:tailEnd/>
              </a:ln>
            </p:spPr>
            <p:txBody>
              <a:bodyPr/>
              <a:lstStyle/>
              <a:p>
                <a:r>
                  <a:rPr lang="fr-FR" sz="1400"/>
                  <a:t>j xt</a:t>
                </a:r>
                <a:r>
                  <a:rPr lang="fr-FR" sz="1400" baseline="-25000"/>
                  <a:t>2</a:t>
                </a:r>
                <a:r>
                  <a:rPr lang="fr-FR" sz="1400"/>
                  <a:t> </a:t>
                </a:r>
                <a:r>
                  <a:rPr lang="fr-FR" sz="1400" u="sng"/>
                  <a:t>I</a:t>
                </a:r>
                <a:r>
                  <a:rPr lang="fr-FR" sz="1400" baseline="-25000"/>
                  <a:t>2</a:t>
                </a:r>
                <a:endParaRPr lang="fr-FR" sz="1400"/>
              </a:p>
            </p:txBody>
          </p:sp>
          <p:sp>
            <p:nvSpPr>
              <p:cNvPr id="27812" name="Arc 391"/>
              <p:cNvSpPr>
                <a:spLocks/>
              </p:cNvSpPr>
              <p:nvPr/>
            </p:nvSpPr>
            <p:spPr bwMode="auto">
              <a:xfrm rot="260004">
                <a:off x="5576914" y="4983703"/>
                <a:ext cx="1223963" cy="1616075"/>
              </a:xfrm>
              <a:custGeom>
                <a:avLst/>
                <a:gdLst>
                  <a:gd name="T0" fmla="*/ 2147483647 w 21600"/>
                  <a:gd name="T1" fmla="*/ 0 h 22821"/>
                  <a:gd name="T2" fmla="*/ 2147483647 w 21600"/>
                  <a:gd name="T3" fmla="*/ 2147483647 h 22821"/>
                  <a:gd name="T4" fmla="*/ 0 w 21600"/>
                  <a:gd name="T5" fmla="*/ 2147483647 h 22821"/>
                  <a:gd name="T6" fmla="*/ 0 60000 65536"/>
                  <a:gd name="T7" fmla="*/ 0 60000 65536"/>
                  <a:gd name="T8" fmla="*/ 0 60000 65536"/>
                  <a:gd name="T9" fmla="*/ 0 w 21600"/>
                  <a:gd name="T10" fmla="*/ 0 h 22821"/>
                  <a:gd name="T11" fmla="*/ 21600 w 21600"/>
                  <a:gd name="T12" fmla="*/ 22821 h 22821"/>
                </a:gdLst>
                <a:ahLst/>
                <a:cxnLst>
                  <a:cxn ang="T6">
                    <a:pos x="T0" y="T1"/>
                  </a:cxn>
                  <a:cxn ang="T7">
                    <a:pos x="T2" y="T3"/>
                  </a:cxn>
                  <a:cxn ang="T8">
                    <a:pos x="T4" y="T5"/>
                  </a:cxn>
                </a:cxnLst>
                <a:rect l="T9" t="T10" r="T11" b="T12"/>
                <a:pathLst>
                  <a:path w="21600" h="22821" fill="none" extrusionOk="0">
                    <a:moveTo>
                      <a:pt x="6575" y="0"/>
                    </a:moveTo>
                    <a:cubicBezTo>
                      <a:pt x="15525" y="2860"/>
                      <a:pt x="21600" y="11179"/>
                      <a:pt x="21600" y="20575"/>
                    </a:cubicBezTo>
                    <a:cubicBezTo>
                      <a:pt x="21600" y="21325"/>
                      <a:pt x="21560" y="22074"/>
                      <a:pt x="21482" y="22820"/>
                    </a:cubicBezTo>
                  </a:path>
                  <a:path w="21600" h="22821" stroke="0" extrusionOk="0">
                    <a:moveTo>
                      <a:pt x="6575" y="0"/>
                    </a:moveTo>
                    <a:cubicBezTo>
                      <a:pt x="15525" y="2860"/>
                      <a:pt x="21600" y="11179"/>
                      <a:pt x="21600" y="20575"/>
                    </a:cubicBezTo>
                    <a:cubicBezTo>
                      <a:pt x="21600" y="21325"/>
                      <a:pt x="21560" y="22074"/>
                      <a:pt x="21482" y="22820"/>
                    </a:cubicBezTo>
                    <a:lnTo>
                      <a:pt x="0" y="20575"/>
                    </a:lnTo>
                    <a:close/>
                  </a:path>
                </a:pathLst>
              </a:custGeom>
              <a:noFill/>
              <a:ln w="9525">
                <a:solidFill>
                  <a:srgbClr val="000000"/>
                </a:solidFill>
                <a:prstDash val="dash"/>
                <a:round/>
                <a:headEnd/>
                <a:tailEnd/>
              </a:ln>
            </p:spPr>
            <p:txBody>
              <a:bodyPr/>
              <a:lstStyle/>
              <a:p>
                <a:endParaRPr lang="fr-FR"/>
              </a:p>
            </p:txBody>
          </p:sp>
          <p:sp>
            <p:nvSpPr>
              <p:cNvPr id="27813" name="Line 392"/>
              <p:cNvSpPr>
                <a:spLocks noChangeShapeType="1"/>
              </p:cNvSpPr>
              <p:nvPr/>
            </p:nvSpPr>
            <p:spPr bwMode="auto">
              <a:xfrm flipH="1">
                <a:off x="6148414" y="5785390"/>
                <a:ext cx="800100" cy="0"/>
              </a:xfrm>
              <a:prstGeom prst="line">
                <a:avLst/>
              </a:prstGeom>
              <a:noFill/>
              <a:ln w="9525">
                <a:solidFill>
                  <a:srgbClr val="000000"/>
                </a:solidFill>
                <a:prstDash val="dash"/>
                <a:round/>
                <a:headEnd/>
                <a:tailEnd/>
              </a:ln>
            </p:spPr>
            <p:txBody>
              <a:bodyPr/>
              <a:lstStyle/>
              <a:p>
                <a:endParaRPr lang="fr-FR"/>
              </a:p>
            </p:txBody>
          </p:sp>
          <p:sp>
            <p:nvSpPr>
              <p:cNvPr id="27814" name="Line 393"/>
              <p:cNvSpPr>
                <a:spLocks noChangeShapeType="1"/>
              </p:cNvSpPr>
              <p:nvPr/>
            </p:nvSpPr>
            <p:spPr bwMode="auto">
              <a:xfrm>
                <a:off x="6948514" y="5785390"/>
                <a:ext cx="0" cy="457200"/>
              </a:xfrm>
              <a:prstGeom prst="line">
                <a:avLst/>
              </a:prstGeom>
              <a:noFill/>
              <a:ln w="9525">
                <a:solidFill>
                  <a:srgbClr val="000000"/>
                </a:solidFill>
                <a:prstDash val="dash"/>
                <a:round/>
                <a:headEnd/>
                <a:tailEnd/>
              </a:ln>
            </p:spPr>
            <p:txBody>
              <a:bodyPr/>
              <a:lstStyle/>
              <a:p>
                <a:endParaRPr lang="fr-FR"/>
              </a:p>
            </p:txBody>
          </p:sp>
          <p:sp>
            <p:nvSpPr>
              <p:cNvPr id="27815" name="Arc 394"/>
              <p:cNvSpPr>
                <a:spLocks/>
              </p:cNvSpPr>
              <p:nvPr/>
            </p:nvSpPr>
            <p:spPr bwMode="auto">
              <a:xfrm rot="-5725514">
                <a:off x="6719914" y="5671090"/>
                <a:ext cx="114300" cy="114300"/>
              </a:xfrm>
              <a:custGeom>
                <a:avLst/>
                <a:gdLst>
                  <a:gd name="T0" fmla="*/ 0 w 21600"/>
                  <a:gd name="T1" fmla="*/ 0 h 21600"/>
                  <a:gd name="T2" fmla="*/ 16936486 w 21600"/>
                  <a:gd name="T3" fmla="*/ 16936486 h 21600"/>
                  <a:gd name="T4" fmla="*/ 0 w 21600"/>
                  <a:gd name="T5" fmla="*/ 1693648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7816" name="Text Box 395"/>
              <p:cNvSpPr txBox="1">
                <a:spLocks noChangeArrowheads="1"/>
              </p:cNvSpPr>
              <p:nvPr/>
            </p:nvSpPr>
            <p:spPr bwMode="auto">
              <a:xfrm>
                <a:off x="6910414" y="5620290"/>
                <a:ext cx="317500" cy="317500"/>
              </a:xfrm>
              <a:prstGeom prst="rect">
                <a:avLst/>
              </a:prstGeom>
              <a:solidFill>
                <a:srgbClr val="FFFFFF"/>
              </a:solidFill>
              <a:ln w="9525">
                <a:noFill/>
                <a:miter lim="800000"/>
                <a:headEnd/>
                <a:tailEnd/>
              </a:ln>
            </p:spPr>
            <p:txBody>
              <a:bodyPr/>
              <a:lstStyle/>
              <a:p>
                <a:r>
                  <a:rPr lang="fr-FR" sz="1200"/>
                  <a:t>B</a:t>
                </a:r>
                <a:endParaRPr lang="fr-FR"/>
              </a:p>
            </p:txBody>
          </p:sp>
          <p:sp>
            <p:nvSpPr>
              <p:cNvPr id="27817" name="Text Box 397"/>
              <p:cNvSpPr txBox="1">
                <a:spLocks noChangeArrowheads="1"/>
              </p:cNvSpPr>
              <p:nvPr/>
            </p:nvSpPr>
            <p:spPr bwMode="auto">
              <a:xfrm>
                <a:off x="6427814" y="6242590"/>
                <a:ext cx="317500" cy="317500"/>
              </a:xfrm>
              <a:prstGeom prst="rect">
                <a:avLst/>
              </a:prstGeom>
              <a:noFill/>
              <a:ln w="9525">
                <a:noFill/>
                <a:miter lim="800000"/>
                <a:headEnd/>
                <a:tailEnd/>
              </a:ln>
            </p:spPr>
            <p:txBody>
              <a:bodyPr/>
              <a:lstStyle/>
              <a:p>
                <a:r>
                  <a:rPr lang="fr-FR" sz="1100"/>
                  <a:t>A</a:t>
                </a:r>
                <a:endParaRPr lang="fr-FR"/>
              </a:p>
            </p:txBody>
          </p:sp>
          <p:sp>
            <p:nvSpPr>
              <p:cNvPr id="27818" name="Text Box 398"/>
              <p:cNvSpPr txBox="1">
                <a:spLocks noChangeArrowheads="1"/>
              </p:cNvSpPr>
              <p:nvPr/>
            </p:nvSpPr>
            <p:spPr bwMode="auto">
              <a:xfrm>
                <a:off x="6707214" y="6242590"/>
                <a:ext cx="317500" cy="317500"/>
              </a:xfrm>
              <a:prstGeom prst="rect">
                <a:avLst/>
              </a:prstGeom>
              <a:noFill/>
              <a:ln w="9525">
                <a:noFill/>
                <a:miter lim="800000"/>
                <a:headEnd/>
                <a:tailEnd/>
              </a:ln>
            </p:spPr>
            <p:txBody>
              <a:bodyPr/>
              <a:lstStyle/>
              <a:p>
                <a:r>
                  <a:rPr lang="fr-FR" sz="1100"/>
                  <a:t>M</a:t>
                </a:r>
                <a:endParaRPr lang="fr-FR"/>
              </a:p>
            </p:txBody>
          </p:sp>
          <p:sp>
            <p:nvSpPr>
              <p:cNvPr id="27819" name="Text Box 399"/>
              <p:cNvSpPr txBox="1">
                <a:spLocks noChangeArrowheads="1"/>
              </p:cNvSpPr>
              <p:nvPr/>
            </p:nvSpPr>
            <p:spPr bwMode="auto">
              <a:xfrm>
                <a:off x="6910414" y="6191790"/>
                <a:ext cx="317500" cy="317500"/>
              </a:xfrm>
              <a:prstGeom prst="rect">
                <a:avLst/>
              </a:prstGeom>
              <a:noFill/>
              <a:ln w="9525">
                <a:noFill/>
                <a:miter lim="800000"/>
                <a:headEnd/>
                <a:tailEnd/>
              </a:ln>
            </p:spPr>
            <p:txBody>
              <a:bodyPr/>
              <a:lstStyle/>
              <a:p>
                <a:r>
                  <a:rPr lang="fr-FR" sz="1200"/>
                  <a:t>N</a:t>
                </a:r>
                <a:endParaRPr lang="fr-FR"/>
              </a:p>
            </p:txBody>
          </p:sp>
          <p:sp>
            <p:nvSpPr>
              <p:cNvPr id="27820" name="Text Box 400"/>
              <p:cNvSpPr txBox="1">
                <a:spLocks noChangeArrowheads="1"/>
              </p:cNvSpPr>
              <p:nvPr/>
            </p:nvSpPr>
            <p:spPr bwMode="auto">
              <a:xfrm>
                <a:off x="8040714" y="6077490"/>
                <a:ext cx="317500" cy="317500"/>
              </a:xfrm>
              <a:prstGeom prst="rect">
                <a:avLst/>
              </a:prstGeom>
              <a:solidFill>
                <a:srgbClr val="FFFFFF"/>
              </a:solidFill>
              <a:ln w="9525">
                <a:noFill/>
                <a:miter lim="800000"/>
                <a:headEnd/>
                <a:tailEnd/>
              </a:ln>
            </p:spPr>
            <p:txBody>
              <a:bodyPr/>
              <a:lstStyle/>
              <a:p>
                <a:r>
                  <a:rPr lang="fr-FR" sz="1200"/>
                  <a:t>x</a:t>
                </a:r>
                <a:endParaRPr lang="fr-FR"/>
              </a:p>
            </p:txBody>
          </p:sp>
          <p:sp>
            <p:nvSpPr>
              <p:cNvPr id="27821" name="Text Box 401"/>
              <p:cNvSpPr txBox="1">
                <a:spLocks noChangeArrowheads="1"/>
              </p:cNvSpPr>
              <p:nvPr/>
            </p:nvSpPr>
            <p:spPr bwMode="auto">
              <a:xfrm>
                <a:off x="6771283" y="5768722"/>
                <a:ext cx="558800" cy="317500"/>
              </a:xfrm>
              <a:prstGeom prst="rect">
                <a:avLst/>
              </a:prstGeom>
              <a:noFill/>
              <a:ln w="9525">
                <a:noFill/>
                <a:miter lim="800000"/>
                <a:headEnd/>
                <a:tailEnd/>
              </a:ln>
            </p:spPr>
            <p:txBody>
              <a:bodyPr/>
              <a:lstStyle/>
              <a:p>
                <a:r>
                  <a:rPr lang="fr-FR" sz="1400"/>
                  <a:t>r t</a:t>
                </a:r>
                <a:r>
                  <a:rPr lang="fr-FR" sz="1400" baseline="-25000"/>
                  <a:t>1</a:t>
                </a:r>
                <a:r>
                  <a:rPr lang="fr-FR" sz="1400" u="sng"/>
                  <a:t>I</a:t>
                </a:r>
                <a:r>
                  <a:rPr lang="fr-FR" sz="1400" baseline="-25000"/>
                  <a:t>2</a:t>
                </a:r>
                <a:endParaRPr lang="fr-FR" sz="1400"/>
              </a:p>
            </p:txBody>
          </p:sp>
          <p:sp>
            <p:nvSpPr>
              <p:cNvPr id="27822" name="Text Box 402"/>
              <p:cNvSpPr txBox="1">
                <a:spLocks noChangeArrowheads="1"/>
              </p:cNvSpPr>
              <p:nvPr/>
            </p:nvSpPr>
            <p:spPr bwMode="auto">
              <a:xfrm>
                <a:off x="6567514" y="6015578"/>
                <a:ext cx="381000" cy="317500"/>
              </a:xfrm>
              <a:prstGeom prst="rect">
                <a:avLst/>
              </a:prstGeom>
              <a:noFill/>
              <a:ln w="9525">
                <a:noFill/>
                <a:miter lim="800000"/>
                <a:headEnd/>
                <a:tailEnd/>
              </a:ln>
            </p:spPr>
            <p:txBody>
              <a:bodyPr/>
              <a:lstStyle/>
              <a:p>
                <a:r>
                  <a:rPr lang="fr-FR" sz="1200" dirty="0">
                    <a:latin typeface="Times New Roman" pitchFamily="18" charset="0"/>
                  </a:rPr>
                  <a:t>φ</a:t>
                </a:r>
                <a:r>
                  <a:rPr lang="fr-FR" sz="1200" baseline="-25000" dirty="0"/>
                  <a:t>2</a:t>
                </a:r>
                <a:endParaRPr lang="fr-FR" dirty="0"/>
              </a:p>
            </p:txBody>
          </p:sp>
        </p:grpSp>
        <p:cxnSp>
          <p:nvCxnSpPr>
            <p:cNvPr id="78" name="Straight Connector 77">
              <a:extLst>
                <a:ext uri="{FF2B5EF4-FFF2-40B4-BE49-F238E27FC236}">
                  <a16:creationId xmlns:a16="http://schemas.microsoft.com/office/drawing/2014/main" id="{EC21E7E5-942F-4491-BFF8-8DC155758D40}"/>
                </a:ext>
              </a:extLst>
            </p:cNvPr>
            <p:cNvCxnSpPr>
              <a:cxnSpLocks/>
              <a:endCxn id="27822" idx="2"/>
            </p:cNvCxnSpPr>
            <p:nvPr/>
          </p:nvCxnSpPr>
          <p:spPr>
            <a:xfrm>
              <a:off x="4297660" y="6453336"/>
              <a:ext cx="209030" cy="0"/>
            </a:xfrm>
            <a:prstGeom prst="line">
              <a:avLst/>
            </a:prstGeom>
          </p:spPr>
          <p:style>
            <a:lnRef idx="2">
              <a:schemeClr val="accent4"/>
            </a:lnRef>
            <a:fillRef idx="0">
              <a:schemeClr val="accent4"/>
            </a:fillRef>
            <a:effectRef idx="1">
              <a:schemeClr val="accent4"/>
            </a:effectRef>
            <a:fontRef idx="minor">
              <a:schemeClr val="tx1"/>
            </a:fontRef>
          </p:style>
        </p:cxnSp>
      </p:grpSp>
      <p:cxnSp>
        <p:nvCxnSpPr>
          <p:cNvPr id="81" name="Straight Connector 80">
            <a:extLst>
              <a:ext uri="{FF2B5EF4-FFF2-40B4-BE49-F238E27FC236}">
                <a16:creationId xmlns:a16="http://schemas.microsoft.com/office/drawing/2014/main" id="{858DE80B-CD2D-4E0C-AF86-100D58E600FC}"/>
              </a:ext>
            </a:extLst>
          </p:cNvPr>
          <p:cNvCxnSpPr>
            <a:cxnSpLocks/>
          </p:cNvCxnSpPr>
          <p:nvPr/>
        </p:nvCxnSpPr>
        <p:spPr>
          <a:xfrm>
            <a:off x="3212606" y="4785778"/>
            <a:ext cx="322458" cy="0"/>
          </a:xfrm>
          <a:prstGeom prst="line">
            <a:avLst/>
          </a:prstGeom>
        </p:spPr>
        <p:style>
          <a:lnRef idx="2">
            <a:schemeClr val="accent4"/>
          </a:lnRef>
          <a:fillRef idx="0">
            <a:schemeClr val="accent4"/>
          </a:fillRef>
          <a:effectRef idx="1">
            <a:schemeClr val="accent4"/>
          </a:effectRef>
          <a:fontRef idx="minor">
            <a:schemeClr val="tx1"/>
          </a:fontRef>
        </p:style>
      </p:cxnSp>
      <p:sp>
        <p:nvSpPr>
          <p:cNvPr id="11" name="TextBox 10">
            <a:extLst>
              <a:ext uri="{FF2B5EF4-FFF2-40B4-BE49-F238E27FC236}">
                <a16:creationId xmlns:a16="http://schemas.microsoft.com/office/drawing/2014/main" id="{0192020A-872A-4861-B20E-48D0A90D2505}"/>
              </a:ext>
            </a:extLst>
          </p:cNvPr>
          <p:cNvSpPr txBox="1"/>
          <p:nvPr/>
        </p:nvSpPr>
        <p:spPr>
          <a:xfrm>
            <a:off x="3608696" y="4584495"/>
            <a:ext cx="1368152" cy="523220"/>
          </a:xfrm>
          <a:prstGeom prst="rect">
            <a:avLst/>
          </a:prstGeom>
          <a:noFill/>
        </p:spPr>
        <p:txBody>
          <a:bodyPr wrap="square" rtlCol="0">
            <a:spAutoFit/>
          </a:bodyPr>
          <a:lstStyle/>
          <a:p>
            <a:r>
              <a:rPr lang="en-US" sz="1400" dirty="0"/>
              <a:t>AM : chute de tension</a:t>
            </a:r>
            <a:endParaRPr lang="fr-FR" sz="1400" dirty="0"/>
          </a:p>
        </p:txBody>
      </p:sp>
      <p:sp>
        <p:nvSpPr>
          <p:cNvPr id="14" name="Rectangle 13">
            <a:extLst>
              <a:ext uri="{FF2B5EF4-FFF2-40B4-BE49-F238E27FC236}">
                <a16:creationId xmlns:a16="http://schemas.microsoft.com/office/drawing/2014/main" id="{2A96F800-0C15-45A1-B168-DF88EC585756}"/>
              </a:ext>
            </a:extLst>
          </p:cNvPr>
          <p:cNvSpPr/>
          <p:nvPr/>
        </p:nvSpPr>
        <p:spPr>
          <a:xfrm>
            <a:off x="2037989" y="5242780"/>
            <a:ext cx="4572000" cy="1169551"/>
          </a:xfrm>
          <a:prstGeom prst="rect">
            <a:avLst/>
          </a:prstGeom>
        </p:spPr>
        <p:txBody>
          <a:bodyPr>
            <a:spAutoFit/>
          </a:bodyPr>
          <a:lstStyle/>
          <a:p>
            <a:pPr algn="ctr">
              <a:defRPr/>
            </a:pPr>
            <a:r>
              <a:rPr lang="nl-NL" sz="1400" dirty="0"/>
              <a:t>∆ U</a:t>
            </a:r>
            <a:r>
              <a:rPr lang="nl-NL" sz="1400" baseline="-25000" dirty="0"/>
              <a:t>2</a:t>
            </a:r>
            <a:r>
              <a:rPr lang="nl-NL" sz="1400" dirty="0"/>
              <a:t> = U</a:t>
            </a:r>
            <a:r>
              <a:rPr lang="nl-NL" sz="1400" baseline="-25000" dirty="0"/>
              <a:t>20</a:t>
            </a:r>
            <a:r>
              <a:rPr lang="nl-NL" sz="1400" dirty="0"/>
              <a:t> – U</a:t>
            </a:r>
            <a:r>
              <a:rPr lang="nl-NL" sz="1400" baseline="-25000" dirty="0"/>
              <a:t>2</a:t>
            </a:r>
            <a:r>
              <a:rPr lang="nl-NL" sz="1400" dirty="0"/>
              <a:t> = AM.</a:t>
            </a:r>
            <a:endParaRPr lang="fr-FR" sz="1400" dirty="0"/>
          </a:p>
          <a:p>
            <a:pPr algn="just">
              <a:defRPr/>
            </a:pPr>
            <a:endParaRPr lang="fr-FR" sz="1400" dirty="0"/>
          </a:p>
          <a:p>
            <a:pPr algn="just">
              <a:defRPr/>
            </a:pPr>
            <a:r>
              <a:rPr lang="fr-FR" sz="1400" dirty="0"/>
              <a:t>M étant le point d’intersection du cercle ( ζ ) de centre O et de rayon OC avec l’axe Ox.14</a:t>
            </a:r>
          </a:p>
          <a:p>
            <a:pPr algn="just">
              <a:defRPr/>
            </a:pPr>
            <a:endParaRPr lang="fr-FR" sz="1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814"/>
                                        </p:tgtEl>
                                        <p:attrNameLst>
                                          <p:attrName>style.visibility</p:attrName>
                                        </p:attrNameLst>
                                      </p:cBhvr>
                                      <p:to>
                                        <p:strVal val="visible"/>
                                      </p:to>
                                    </p:set>
                                    <p:animEffect transition="in" filter="checkerboard(across)">
                                      <p:cBhvr>
                                        <p:cTn id="7" dur="500"/>
                                        <p:tgtEl>
                                          <p:spTgt spid="338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4" grpId="0"/>
      <p:bldP spid="11"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33816" name="Rectangle 3"/>
          <p:cNvSpPr txBox="1">
            <a:spLocks noChangeArrowheads="1"/>
          </p:cNvSpPr>
          <p:nvPr/>
        </p:nvSpPr>
        <p:spPr bwMode="auto">
          <a:xfrm>
            <a:off x="625490" y="1624244"/>
            <a:ext cx="9144000" cy="428625"/>
          </a:xfrm>
          <a:prstGeom prst="rect">
            <a:avLst/>
          </a:prstGeom>
          <a:noFill/>
          <a:ln w="9525">
            <a:noFill/>
            <a:miter lim="800000"/>
            <a:headEnd/>
            <a:tailEnd/>
          </a:ln>
        </p:spPr>
        <p:txBody>
          <a:bodyPr/>
          <a:lstStyle/>
          <a:p>
            <a:r>
              <a:rPr lang="it-IT" sz="1700" b="1" u="sng" dirty="0"/>
              <a:t>Schéma équivalent ramené au secondaire:</a:t>
            </a:r>
            <a:r>
              <a:rPr lang="it-IT" sz="1700" dirty="0"/>
              <a:t>  </a:t>
            </a:r>
          </a:p>
        </p:txBody>
      </p:sp>
      <p:grpSp>
        <p:nvGrpSpPr>
          <p:cNvPr id="7" name="Groupe 105"/>
          <p:cNvGrpSpPr>
            <a:grpSpLocks/>
          </p:cNvGrpSpPr>
          <p:nvPr/>
        </p:nvGrpSpPr>
        <p:grpSpPr bwMode="auto">
          <a:xfrm>
            <a:off x="1928812" y="2843615"/>
            <a:ext cx="5286375" cy="3160742"/>
            <a:chOff x="1500166" y="1500174"/>
            <a:chExt cx="5286412" cy="3160758"/>
          </a:xfrm>
        </p:grpSpPr>
        <p:grpSp>
          <p:nvGrpSpPr>
            <p:cNvPr id="27674" name="Group 5"/>
            <p:cNvGrpSpPr>
              <a:grpSpLocks/>
            </p:cNvGrpSpPr>
            <p:nvPr/>
          </p:nvGrpSpPr>
          <p:grpSpPr bwMode="auto">
            <a:xfrm>
              <a:off x="4983178" y="1863657"/>
              <a:ext cx="687388" cy="185736"/>
              <a:chOff x="9037" y="8192"/>
              <a:chExt cx="1081" cy="292"/>
            </a:xfrm>
          </p:grpSpPr>
          <p:grpSp>
            <p:nvGrpSpPr>
              <p:cNvPr id="27779" name="Group 6"/>
              <p:cNvGrpSpPr>
                <a:grpSpLocks/>
              </p:cNvGrpSpPr>
              <p:nvPr/>
            </p:nvGrpSpPr>
            <p:grpSpPr bwMode="auto">
              <a:xfrm rot="-40404">
                <a:off x="9185" y="8235"/>
                <a:ext cx="203" cy="249"/>
                <a:chOff x="4297" y="9376"/>
                <a:chExt cx="1220" cy="2462"/>
              </a:xfrm>
            </p:grpSpPr>
            <p:sp>
              <p:nvSpPr>
                <p:cNvPr id="27791" name="Arc 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92" name="Arc 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80" name="Group 9"/>
              <p:cNvGrpSpPr>
                <a:grpSpLocks/>
              </p:cNvGrpSpPr>
              <p:nvPr/>
            </p:nvGrpSpPr>
            <p:grpSpPr bwMode="auto">
              <a:xfrm rot="-40404">
                <a:off x="9384" y="8225"/>
                <a:ext cx="205" cy="249"/>
                <a:chOff x="4297" y="9376"/>
                <a:chExt cx="1220" cy="2462"/>
              </a:xfrm>
            </p:grpSpPr>
            <p:sp>
              <p:nvSpPr>
                <p:cNvPr id="27789" name="Arc 1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90" name="Arc 1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81" name="Group 12"/>
              <p:cNvGrpSpPr>
                <a:grpSpLocks/>
              </p:cNvGrpSpPr>
              <p:nvPr/>
            </p:nvGrpSpPr>
            <p:grpSpPr bwMode="auto">
              <a:xfrm rot="-40404">
                <a:off x="9572" y="8209"/>
                <a:ext cx="205" cy="249"/>
                <a:chOff x="4297" y="9376"/>
                <a:chExt cx="1220" cy="2462"/>
              </a:xfrm>
            </p:grpSpPr>
            <p:sp>
              <p:nvSpPr>
                <p:cNvPr id="27787" name="Arc 1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88" name="Arc 1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82" name="Group 15"/>
              <p:cNvGrpSpPr>
                <a:grpSpLocks/>
              </p:cNvGrpSpPr>
              <p:nvPr/>
            </p:nvGrpSpPr>
            <p:grpSpPr bwMode="auto">
              <a:xfrm rot="-40404">
                <a:off x="9751" y="8192"/>
                <a:ext cx="203" cy="249"/>
                <a:chOff x="4297" y="9376"/>
                <a:chExt cx="1220" cy="2462"/>
              </a:xfrm>
            </p:grpSpPr>
            <p:sp>
              <p:nvSpPr>
                <p:cNvPr id="27785" name="Arc 1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86" name="Arc 1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7783" name="Line 18"/>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7784" name="Line 19"/>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27675" name="Group 20"/>
            <p:cNvGrpSpPr>
              <a:grpSpLocks/>
            </p:cNvGrpSpPr>
            <p:nvPr/>
          </p:nvGrpSpPr>
          <p:grpSpPr bwMode="auto">
            <a:xfrm>
              <a:off x="4295791" y="1889113"/>
              <a:ext cx="700087" cy="114300"/>
              <a:chOff x="1796" y="5577"/>
              <a:chExt cx="1102" cy="180"/>
            </a:xfrm>
          </p:grpSpPr>
          <p:grpSp>
            <p:nvGrpSpPr>
              <p:cNvPr id="27760" name="Group 21"/>
              <p:cNvGrpSpPr>
                <a:grpSpLocks/>
              </p:cNvGrpSpPr>
              <p:nvPr/>
            </p:nvGrpSpPr>
            <p:grpSpPr bwMode="auto">
              <a:xfrm>
                <a:off x="1796" y="5577"/>
                <a:ext cx="722" cy="180"/>
                <a:chOff x="1876" y="5577"/>
                <a:chExt cx="722" cy="180"/>
              </a:xfrm>
            </p:grpSpPr>
            <p:grpSp>
              <p:nvGrpSpPr>
                <p:cNvPr id="27762" name="Group 22"/>
                <p:cNvGrpSpPr>
                  <a:grpSpLocks/>
                </p:cNvGrpSpPr>
                <p:nvPr/>
              </p:nvGrpSpPr>
              <p:grpSpPr bwMode="auto">
                <a:xfrm rot="10739694">
                  <a:off x="2058" y="5577"/>
                  <a:ext cx="540" cy="180"/>
                  <a:chOff x="8257" y="9157"/>
                  <a:chExt cx="1800" cy="180"/>
                </a:xfrm>
              </p:grpSpPr>
              <p:grpSp>
                <p:nvGrpSpPr>
                  <p:cNvPr id="27764" name="Group 23"/>
                  <p:cNvGrpSpPr>
                    <a:grpSpLocks/>
                  </p:cNvGrpSpPr>
                  <p:nvPr/>
                </p:nvGrpSpPr>
                <p:grpSpPr bwMode="auto">
                  <a:xfrm>
                    <a:off x="8617" y="9157"/>
                    <a:ext cx="360" cy="180"/>
                    <a:chOff x="8617" y="9157"/>
                    <a:chExt cx="360" cy="180"/>
                  </a:xfrm>
                </p:grpSpPr>
                <p:sp>
                  <p:nvSpPr>
                    <p:cNvPr id="27777" name="Line 24"/>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8" name="Line 25"/>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5" name="Group 26"/>
                  <p:cNvGrpSpPr>
                    <a:grpSpLocks/>
                  </p:cNvGrpSpPr>
                  <p:nvPr/>
                </p:nvGrpSpPr>
                <p:grpSpPr bwMode="auto">
                  <a:xfrm>
                    <a:off x="8977" y="9157"/>
                    <a:ext cx="360" cy="180"/>
                    <a:chOff x="8617" y="9157"/>
                    <a:chExt cx="360" cy="180"/>
                  </a:xfrm>
                </p:grpSpPr>
                <p:sp>
                  <p:nvSpPr>
                    <p:cNvPr id="27775" name="Line 27"/>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6" name="Line 28"/>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6" name="Group 29"/>
                  <p:cNvGrpSpPr>
                    <a:grpSpLocks/>
                  </p:cNvGrpSpPr>
                  <p:nvPr/>
                </p:nvGrpSpPr>
                <p:grpSpPr bwMode="auto">
                  <a:xfrm>
                    <a:off x="9337" y="9157"/>
                    <a:ext cx="360" cy="180"/>
                    <a:chOff x="8617" y="9157"/>
                    <a:chExt cx="360" cy="180"/>
                  </a:xfrm>
                </p:grpSpPr>
                <p:sp>
                  <p:nvSpPr>
                    <p:cNvPr id="27773" name="Line 30"/>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4" name="Line 31"/>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7" name="Group 32"/>
                  <p:cNvGrpSpPr>
                    <a:grpSpLocks/>
                  </p:cNvGrpSpPr>
                  <p:nvPr/>
                </p:nvGrpSpPr>
                <p:grpSpPr bwMode="auto">
                  <a:xfrm>
                    <a:off x="9697" y="9157"/>
                    <a:ext cx="360" cy="180"/>
                    <a:chOff x="8617" y="9157"/>
                    <a:chExt cx="360" cy="180"/>
                  </a:xfrm>
                </p:grpSpPr>
                <p:sp>
                  <p:nvSpPr>
                    <p:cNvPr id="27771" name="Line 33"/>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2" name="Line 34"/>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7768" name="Group 35"/>
                  <p:cNvGrpSpPr>
                    <a:grpSpLocks/>
                  </p:cNvGrpSpPr>
                  <p:nvPr/>
                </p:nvGrpSpPr>
                <p:grpSpPr bwMode="auto">
                  <a:xfrm>
                    <a:off x="8257" y="9157"/>
                    <a:ext cx="360" cy="180"/>
                    <a:chOff x="8617" y="9157"/>
                    <a:chExt cx="360" cy="180"/>
                  </a:xfrm>
                </p:grpSpPr>
                <p:sp>
                  <p:nvSpPr>
                    <p:cNvPr id="27769" name="Line 36"/>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7770" name="Line 37"/>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7763" name="Line 38"/>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7761" name="Line 39"/>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grpSp>
          <p:nvGrpSpPr>
            <p:cNvPr id="27676" name="Group 40"/>
            <p:cNvGrpSpPr>
              <a:grpSpLocks/>
            </p:cNvGrpSpPr>
            <p:nvPr/>
          </p:nvGrpSpPr>
          <p:grpSpPr bwMode="auto">
            <a:xfrm rot="306510">
              <a:off x="3012448" y="1892405"/>
              <a:ext cx="432435" cy="1568450"/>
              <a:chOff x="6102" y="5493"/>
              <a:chExt cx="681" cy="2827"/>
            </a:xfrm>
          </p:grpSpPr>
          <p:grpSp>
            <p:nvGrpSpPr>
              <p:cNvPr id="27728" name="Group 41"/>
              <p:cNvGrpSpPr>
                <a:grpSpLocks/>
              </p:cNvGrpSpPr>
              <p:nvPr/>
            </p:nvGrpSpPr>
            <p:grpSpPr bwMode="auto">
              <a:xfrm>
                <a:off x="6102" y="5493"/>
                <a:ext cx="663" cy="2544"/>
                <a:chOff x="6102" y="5493"/>
                <a:chExt cx="663" cy="2544"/>
              </a:xfrm>
            </p:grpSpPr>
            <p:grpSp>
              <p:nvGrpSpPr>
                <p:cNvPr id="27730" name="Group 42"/>
                <p:cNvGrpSpPr>
                  <a:grpSpLocks/>
                </p:cNvGrpSpPr>
                <p:nvPr/>
              </p:nvGrpSpPr>
              <p:grpSpPr bwMode="auto">
                <a:xfrm>
                  <a:off x="6102" y="5493"/>
                  <a:ext cx="663" cy="2298"/>
                  <a:chOff x="6102" y="5493"/>
                  <a:chExt cx="663" cy="2298"/>
                </a:xfrm>
              </p:grpSpPr>
              <p:grpSp>
                <p:nvGrpSpPr>
                  <p:cNvPr id="27734" name="Group 43"/>
                  <p:cNvGrpSpPr>
                    <a:grpSpLocks/>
                  </p:cNvGrpSpPr>
                  <p:nvPr/>
                </p:nvGrpSpPr>
                <p:grpSpPr bwMode="auto">
                  <a:xfrm rot="144924">
                    <a:off x="6102" y="5765"/>
                    <a:ext cx="663" cy="2026"/>
                    <a:chOff x="2125" y="8571"/>
                    <a:chExt cx="663" cy="2026"/>
                  </a:xfrm>
                </p:grpSpPr>
                <p:grpSp>
                  <p:nvGrpSpPr>
                    <p:cNvPr id="27736" name="Group 44"/>
                    <p:cNvGrpSpPr>
                      <a:grpSpLocks/>
                    </p:cNvGrpSpPr>
                    <p:nvPr/>
                  </p:nvGrpSpPr>
                  <p:grpSpPr bwMode="auto">
                    <a:xfrm rot="5321579">
                      <a:off x="2211" y="8485"/>
                      <a:ext cx="275" cy="448"/>
                      <a:chOff x="4297" y="9376"/>
                      <a:chExt cx="1220" cy="2462"/>
                    </a:xfrm>
                  </p:grpSpPr>
                  <p:sp>
                    <p:nvSpPr>
                      <p:cNvPr id="27758" name="Arc 45"/>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9" name="Arc 46"/>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37" name="Group 47"/>
                    <p:cNvGrpSpPr>
                      <a:grpSpLocks/>
                    </p:cNvGrpSpPr>
                    <p:nvPr/>
                  </p:nvGrpSpPr>
                  <p:grpSpPr bwMode="auto">
                    <a:xfrm rot="5321579">
                      <a:off x="2242" y="8718"/>
                      <a:ext cx="275" cy="449"/>
                      <a:chOff x="4297" y="9376"/>
                      <a:chExt cx="1220" cy="2462"/>
                    </a:xfrm>
                  </p:grpSpPr>
                  <p:sp>
                    <p:nvSpPr>
                      <p:cNvPr id="27756" name="Arc 4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7" name="Arc 4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38" name="Group 50"/>
                    <p:cNvGrpSpPr>
                      <a:grpSpLocks/>
                    </p:cNvGrpSpPr>
                    <p:nvPr/>
                  </p:nvGrpSpPr>
                  <p:grpSpPr bwMode="auto">
                    <a:xfrm rot="5321579">
                      <a:off x="2262" y="8984"/>
                      <a:ext cx="275" cy="448"/>
                      <a:chOff x="4297" y="9376"/>
                      <a:chExt cx="1220" cy="2462"/>
                    </a:xfrm>
                  </p:grpSpPr>
                  <p:sp>
                    <p:nvSpPr>
                      <p:cNvPr id="27754" name="Arc 5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5" name="Arc 5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39" name="Group 53"/>
                    <p:cNvGrpSpPr>
                      <a:grpSpLocks/>
                    </p:cNvGrpSpPr>
                    <p:nvPr/>
                  </p:nvGrpSpPr>
                  <p:grpSpPr bwMode="auto">
                    <a:xfrm rot="5321579">
                      <a:off x="2293" y="9237"/>
                      <a:ext cx="275" cy="449"/>
                      <a:chOff x="4297" y="9376"/>
                      <a:chExt cx="1220" cy="2462"/>
                    </a:xfrm>
                  </p:grpSpPr>
                  <p:sp>
                    <p:nvSpPr>
                      <p:cNvPr id="27752" name="Arc 5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3" name="Arc 5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0" name="Group 56"/>
                    <p:cNvGrpSpPr>
                      <a:grpSpLocks/>
                    </p:cNvGrpSpPr>
                    <p:nvPr/>
                  </p:nvGrpSpPr>
                  <p:grpSpPr bwMode="auto">
                    <a:xfrm rot="5321579">
                      <a:off x="2326" y="9482"/>
                      <a:ext cx="275" cy="448"/>
                      <a:chOff x="4297" y="9376"/>
                      <a:chExt cx="1220" cy="2462"/>
                    </a:xfrm>
                  </p:grpSpPr>
                  <p:sp>
                    <p:nvSpPr>
                      <p:cNvPr id="27750" name="Arc 5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51" name="Arc 5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1" name="Group 59"/>
                    <p:cNvGrpSpPr>
                      <a:grpSpLocks/>
                    </p:cNvGrpSpPr>
                    <p:nvPr/>
                  </p:nvGrpSpPr>
                  <p:grpSpPr bwMode="auto">
                    <a:xfrm rot="5321579">
                      <a:off x="2362" y="9738"/>
                      <a:ext cx="275" cy="448"/>
                      <a:chOff x="4297" y="9376"/>
                      <a:chExt cx="1220" cy="2462"/>
                    </a:xfrm>
                  </p:grpSpPr>
                  <p:sp>
                    <p:nvSpPr>
                      <p:cNvPr id="27748" name="Arc 6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49" name="Arc 6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2" name="Group 62"/>
                    <p:cNvGrpSpPr>
                      <a:grpSpLocks/>
                    </p:cNvGrpSpPr>
                    <p:nvPr/>
                  </p:nvGrpSpPr>
                  <p:grpSpPr bwMode="auto">
                    <a:xfrm rot="5321579">
                      <a:off x="2393" y="9991"/>
                      <a:ext cx="275" cy="449"/>
                      <a:chOff x="4297" y="9376"/>
                      <a:chExt cx="1220" cy="2462"/>
                    </a:xfrm>
                  </p:grpSpPr>
                  <p:sp>
                    <p:nvSpPr>
                      <p:cNvPr id="27746" name="Arc 6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47" name="Arc 6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43" name="Group 65"/>
                    <p:cNvGrpSpPr>
                      <a:grpSpLocks/>
                    </p:cNvGrpSpPr>
                    <p:nvPr/>
                  </p:nvGrpSpPr>
                  <p:grpSpPr bwMode="auto">
                    <a:xfrm rot="5321579">
                      <a:off x="2426" y="10236"/>
                      <a:ext cx="275" cy="448"/>
                      <a:chOff x="4297" y="9376"/>
                      <a:chExt cx="1220" cy="2462"/>
                    </a:xfrm>
                  </p:grpSpPr>
                  <p:sp>
                    <p:nvSpPr>
                      <p:cNvPr id="27744" name="Arc 6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45" name="Arc 6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735" name="Freeform 68"/>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7731" name="Group 69"/>
                <p:cNvGrpSpPr>
                  <a:grpSpLocks/>
                </p:cNvGrpSpPr>
                <p:nvPr/>
              </p:nvGrpSpPr>
              <p:grpSpPr bwMode="auto">
                <a:xfrm rot="5321579">
                  <a:off x="6376" y="7676"/>
                  <a:ext cx="275" cy="448"/>
                  <a:chOff x="4297" y="9376"/>
                  <a:chExt cx="1220" cy="2462"/>
                </a:xfrm>
              </p:grpSpPr>
              <p:sp>
                <p:nvSpPr>
                  <p:cNvPr id="27732" name="Arc 7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33" name="Arc 7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729" name="Freeform 72"/>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27677" name="Group 73"/>
            <p:cNvGrpSpPr>
              <a:grpSpLocks/>
            </p:cNvGrpSpPr>
            <p:nvPr/>
          </p:nvGrpSpPr>
          <p:grpSpPr bwMode="auto">
            <a:xfrm rot="-10504226">
              <a:off x="3570305" y="1898525"/>
              <a:ext cx="432435" cy="1562100"/>
              <a:chOff x="6102" y="5493"/>
              <a:chExt cx="681" cy="2827"/>
            </a:xfrm>
          </p:grpSpPr>
          <p:grpSp>
            <p:nvGrpSpPr>
              <p:cNvPr id="27696" name="Group 74"/>
              <p:cNvGrpSpPr>
                <a:grpSpLocks/>
              </p:cNvGrpSpPr>
              <p:nvPr/>
            </p:nvGrpSpPr>
            <p:grpSpPr bwMode="auto">
              <a:xfrm>
                <a:off x="6102" y="5493"/>
                <a:ext cx="663" cy="2544"/>
                <a:chOff x="6102" y="5493"/>
                <a:chExt cx="663" cy="2544"/>
              </a:xfrm>
            </p:grpSpPr>
            <p:grpSp>
              <p:nvGrpSpPr>
                <p:cNvPr id="27698" name="Group 75"/>
                <p:cNvGrpSpPr>
                  <a:grpSpLocks/>
                </p:cNvGrpSpPr>
                <p:nvPr/>
              </p:nvGrpSpPr>
              <p:grpSpPr bwMode="auto">
                <a:xfrm>
                  <a:off x="6102" y="5493"/>
                  <a:ext cx="663" cy="2298"/>
                  <a:chOff x="6102" y="5493"/>
                  <a:chExt cx="663" cy="2298"/>
                </a:xfrm>
              </p:grpSpPr>
              <p:grpSp>
                <p:nvGrpSpPr>
                  <p:cNvPr id="27702" name="Group 76"/>
                  <p:cNvGrpSpPr>
                    <a:grpSpLocks/>
                  </p:cNvGrpSpPr>
                  <p:nvPr/>
                </p:nvGrpSpPr>
                <p:grpSpPr bwMode="auto">
                  <a:xfrm rot="144924">
                    <a:off x="6102" y="5765"/>
                    <a:ext cx="663" cy="2026"/>
                    <a:chOff x="2125" y="8571"/>
                    <a:chExt cx="663" cy="2026"/>
                  </a:xfrm>
                </p:grpSpPr>
                <p:grpSp>
                  <p:nvGrpSpPr>
                    <p:cNvPr id="27704" name="Group 77"/>
                    <p:cNvGrpSpPr>
                      <a:grpSpLocks/>
                    </p:cNvGrpSpPr>
                    <p:nvPr/>
                  </p:nvGrpSpPr>
                  <p:grpSpPr bwMode="auto">
                    <a:xfrm rot="5321579">
                      <a:off x="2211" y="8485"/>
                      <a:ext cx="275" cy="448"/>
                      <a:chOff x="4297" y="9376"/>
                      <a:chExt cx="1220" cy="2462"/>
                    </a:xfrm>
                  </p:grpSpPr>
                  <p:sp>
                    <p:nvSpPr>
                      <p:cNvPr id="27726" name="Arc 78"/>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7" name="Arc 79"/>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5" name="Group 80"/>
                    <p:cNvGrpSpPr>
                      <a:grpSpLocks/>
                    </p:cNvGrpSpPr>
                    <p:nvPr/>
                  </p:nvGrpSpPr>
                  <p:grpSpPr bwMode="auto">
                    <a:xfrm rot="5321579">
                      <a:off x="2242" y="8718"/>
                      <a:ext cx="275" cy="449"/>
                      <a:chOff x="4297" y="9376"/>
                      <a:chExt cx="1220" cy="2462"/>
                    </a:xfrm>
                  </p:grpSpPr>
                  <p:sp>
                    <p:nvSpPr>
                      <p:cNvPr id="27724" name="Arc 81"/>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5" name="Arc 82"/>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6" name="Group 83"/>
                    <p:cNvGrpSpPr>
                      <a:grpSpLocks/>
                    </p:cNvGrpSpPr>
                    <p:nvPr/>
                  </p:nvGrpSpPr>
                  <p:grpSpPr bwMode="auto">
                    <a:xfrm rot="5321579">
                      <a:off x="2262" y="8984"/>
                      <a:ext cx="275" cy="448"/>
                      <a:chOff x="4297" y="9376"/>
                      <a:chExt cx="1220" cy="2462"/>
                    </a:xfrm>
                  </p:grpSpPr>
                  <p:sp>
                    <p:nvSpPr>
                      <p:cNvPr id="27722" name="Arc 84"/>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3" name="Arc 85"/>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7" name="Group 86"/>
                    <p:cNvGrpSpPr>
                      <a:grpSpLocks/>
                    </p:cNvGrpSpPr>
                    <p:nvPr/>
                  </p:nvGrpSpPr>
                  <p:grpSpPr bwMode="auto">
                    <a:xfrm rot="5321579">
                      <a:off x="2293" y="9237"/>
                      <a:ext cx="275" cy="449"/>
                      <a:chOff x="4297" y="9376"/>
                      <a:chExt cx="1220" cy="2462"/>
                    </a:xfrm>
                  </p:grpSpPr>
                  <p:sp>
                    <p:nvSpPr>
                      <p:cNvPr id="27720" name="Arc 87"/>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21" name="Arc 88"/>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8" name="Group 89"/>
                    <p:cNvGrpSpPr>
                      <a:grpSpLocks/>
                    </p:cNvGrpSpPr>
                    <p:nvPr/>
                  </p:nvGrpSpPr>
                  <p:grpSpPr bwMode="auto">
                    <a:xfrm rot="5321579">
                      <a:off x="2326" y="9482"/>
                      <a:ext cx="275" cy="448"/>
                      <a:chOff x="4297" y="9376"/>
                      <a:chExt cx="1220" cy="2462"/>
                    </a:xfrm>
                  </p:grpSpPr>
                  <p:sp>
                    <p:nvSpPr>
                      <p:cNvPr id="27718" name="Arc 90"/>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9" name="Arc 91"/>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09" name="Group 92"/>
                    <p:cNvGrpSpPr>
                      <a:grpSpLocks/>
                    </p:cNvGrpSpPr>
                    <p:nvPr/>
                  </p:nvGrpSpPr>
                  <p:grpSpPr bwMode="auto">
                    <a:xfrm rot="5321579">
                      <a:off x="2362" y="9738"/>
                      <a:ext cx="275" cy="448"/>
                      <a:chOff x="4297" y="9376"/>
                      <a:chExt cx="1220" cy="2462"/>
                    </a:xfrm>
                  </p:grpSpPr>
                  <p:sp>
                    <p:nvSpPr>
                      <p:cNvPr id="27716" name="Arc 9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7" name="Arc 9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10" name="Group 95"/>
                    <p:cNvGrpSpPr>
                      <a:grpSpLocks/>
                    </p:cNvGrpSpPr>
                    <p:nvPr/>
                  </p:nvGrpSpPr>
                  <p:grpSpPr bwMode="auto">
                    <a:xfrm rot="5321579">
                      <a:off x="2393" y="9991"/>
                      <a:ext cx="275" cy="449"/>
                      <a:chOff x="4297" y="9376"/>
                      <a:chExt cx="1220" cy="2462"/>
                    </a:xfrm>
                  </p:grpSpPr>
                  <p:sp>
                    <p:nvSpPr>
                      <p:cNvPr id="27714" name="Arc 96"/>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5" name="Arc 97"/>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7711" name="Group 98"/>
                    <p:cNvGrpSpPr>
                      <a:grpSpLocks/>
                    </p:cNvGrpSpPr>
                    <p:nvPr/>
                  </p:nvGrpSpPr>
                  <p:grpSpPr bwMode="auto">
                    <a:xfrm rot="5321579">
                      <a:off x="2426" y="10236"/>
                      <a:ext cx="275" cy="448"/>
                      <a:chOff x="4297" y="9376"/>
                      <a:chExt cx="1220" cy="2462"/>
                    </a:xfrm>
                  </p:grpSpPr>
                  <p:sp>
                    <p:nvSpPr>
                      <p:cNvPr id="27712" name="Arc 99"/>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13" name="Arc 100"/>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703" name="Freeform 101"/>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27699" name="Group 102"/>
                <p:cNvGrpSpPr>
                  <a:grpSpLocks/>
                </p:cNvGrpSpPr>
                <p:nvPr/>
              </p:nvGrpSpPr>
              <p:grpSpPr bwMode="auto">
                <a:xfrm rot="5321579">
                  <a:off x="6376" y="7676"/>
                  <a:ext cx="275" cy="448"/>
                  <a:chOff x="4297" y="9376"/>
                  <a:chExt cx="1220" cy="2462"/>
                </a:xfrm>
              </p:grpSpPr>
              <p:sp>
                <p:nvSpPr>
                  <p:cNvPr id="27700" name="Arc 103"/>
                  <p:cNvSpPr>
                    <a:spLocks/>
                  </p:cNvSpPr>
                  <p:nvPr/>
                </p:nvSpPr>
                <p:spPr bwMode="auto">
                  <a:xfrm>
                    <a:off x="4297" y="9518"/>
                    <a:ext cx="720" cy="2304"/>
                  </a:xfrm>
                  <a:custGeom>
                    <a:avLst/>
                    <a:gdLst>
                      <a:gd name="T0" fmla="*/ 0 w 21600"/>
                      <a:gd name="T1" fmla="*/ 0 h 34560"/>
                      <a:gd name="T2" fmla="*/ 0 w 21600"/>
                      <a:gd name="T3" fmla="*/ 1 h 34560"/>
                      <a:gd name="T4" fmla="*/ 0 w 21600"/>
                      <a:gd name="T5" fmla="*/ 0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7701" name="Arc 104"/>
                  <p:cNvSpPr>
                    <a:spLocks/>
                  </p:cNvSpPr>
                  <p:nvPr/>
                </p:nvSpPr>
                <p:spPr bwMode="auto">
                  <a:xfrm flipH="1">
                    <a:off x="4617" y="9376"/>
                    <a:ext cx="900" cy="2462"/>
                  </a:xfrm>
                  <a:custGeom>
                    <a:avLst/>
                    <a:gdLst>
                      <a:gd name="T0" fmla="*/ 0 w 21600"/>
                      <a:gd name="T1" fmla="*/ 0 h 36929"/>
                      <a:gd name="T2" fmla="*/ 0 w 21600"/>
                      <a:gd name="T3" fmla="*/ 1 h 36929"/>
                      <a:gd name="T4" fmla="*/ 0 w 21600"/>
                      <a:gd name="T5" fmla="*/ 0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27697" name="Freeform 105"/>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27678" name="Line 110"/>
            <p:cNvSpPr>
              <a:spLocks noChangeShapeType="1"/>
            </p:cNvSpPr>
            <p:nvPr/>
          </p:nvSpPr>
          <p:spPr bwMode="auto">
            <a:xfrm>
              <a:off x="5681678" y="1873238"/>
              <a:ext cx="914400" cy="0"/>
            </a:xfrm>
            <a:prstGeom prst="line">
              <a:avLst/>
            </a:prstGeom>
            <a:noFill/>
            <a:ln w="9525">
              <a:solidFill>
                <a:srgbClr val="000000"/>
              </a:solidFill>
              <a:round/>
              <a:headEnd/>
              <a:tailEnd/>
            </a:ln>
          </p:spPr>
          <p:txBody>
            <a:bodyPr/>
            <a:lstStyle/>
            <a:p>
              <a:endParaRPr lang="fr-FR"/>
            </a:p>
          </p:txBody>
        </p:sp>
        <p:sp>
          <p:nvSpPr>
            <p:cNvPr id="27679" name="Line 111"/>
            <p:cNvSpPr>
              <a:spLocks noChangeShapeType="1"/>
            </p:cNvSpPr>
            <p:nvPr/>
          </p:nvSpPr>
          <p:spPr bwMode="auto">
            <a:xfrm>
              <a:off x="2062178" y="1911338"/>
              <a:ext cx="114300" cy="0"/>
            </a:xfrm>
            <a:prstGeom prst="line">
              <a:avLst/>
            </a:prstGeom>
            <a:noFill/>
            <a:ln w="9525">
              <a:solidFill>
                <a:srgbClr val="000000"/>
              </a:solidFill>
              <a:round/>
              <a:headEnd/>
              <a:tailEnd type="stealth" w="med" len="med"/>
            </a:ln>
          </p:spPr>
          <p:txBody>
            <a:bodyPr/>
            <a:lstStyle/>
            <a:p>
              <a:endParaRPr lang="fr-FR"/>
            </a:p>
          </p:txBody>
        </p:sp>
        <p:sp>
          <p:nvSpPr>
            <p:cNvPr id="27680" name="Line 112"/>
            <p:cNvSpPr>
              <a:spLocks noChangeShapeType="1"/>
            </p:cNvSpPr>
            <p:nvPr/>
          </p:nvSpPr>
          <p:spPr bwMode="auto">
            <a:xfrm flipH="1">
              <a:off x="1719278" y="1911338"/>
              <a:ext cx="1485900" cy="0"/>
            </a:xfrm>
            <a:prstGeom prst="line">
              <a:avLst/>
            </a:prstGeom>
            <a:noFill/>
            <a:ln w="9525">
              <a:solidFill>
                <a:srgbClr val="000000"/>
              </a:solidFill>
              <a:round/>
              <a:headEnd/>
              <a:tailEnd/>
            </a:ln>
          </p:spPr>
          <p:txBody>
            <a:bodyPr/>
            <a:lstStyle/>
            <a:p>
              <a:endParaRPr lang="fr-FR"/>
            </a:p>
          </p:txBody>
        </p:sp>
        <p:sp>
          <p:nvSpPr>
            <p:cNvPr id="27681" name="Line 113"/>
            <p:cNvSpPr>
              <a:spLocks noChangeShapeType="1"/>
            </p:cNvSpPr>
            <p:nvPr/>
          </p:nvSpPr>
          <p:spPr bwMode="auto">
            <a:xfrm flipH="1">
              <a:off x="1808178" y="3460738"/>
              <a:ext cx="1485900" cy="0"/>
            </a:xfrm>
            <a:prstGeom prst="line">
              <a:avLst/>
            </a:prstGeom>
            <a:noFill/>
            <a:ln w="9525">
              <a:solidFill>
                <a:srgbClr val="000000"/>
              </a:solidFill>
              <a:round/>
              <a:headEnd/>
              <a:tailEnd/>
            </a:ln>
          </p:spPr>
          <p:txBody>
            <a:bodyPr/>
            <a:lstStyle/>
            <a:p>
              <a:endParaRPr lang="fr-FR"/>
            </a:p>
          </p:txBody>
        </p:sp>
        <p:sp>
          <p:nvSpPr>
            <p:cNvPr id="27682" name="Line 114"/>
            <p:cNvSpPr>
              <a:spLocks noChangeShapeType="1"/>
            </p:cNvSpPr>
            <p:nvPr/>
          </p:nvSpPr>
          <p:spPr bwMode="auto">
            <a:xfrm>
              <a:off x="3713178" y="1885938"/>
              <a:ext cx="685800" cy="0"/>
            </a:xfrm>
            <a:prstGeom prst="line">
              <a:avLst/>
            </a:prstGeom>
            <a:noFill/>
            <a:ln w="9525">
              <a:solidFill>
                <a:srgbClr val="000000"/>
              </a:solidFill>
              <a:round/>
              <a:headEnd/>
              <a:tailEnd/>
            </a:ln>
          </p:spPr>
          <p:txBody>
            <a:bodyPr/>
            <a:lstStyle/>
            <a:p>
              <a:endParaRPr lang="fr-FR"/>
            </a:p>
          </p:txBody>
        </p:sp>
        <p:sp>
          <p:nvSpPr>
            <p:cNvPr id="27683" name="Line 115"/>
            <p:cNvSpPr>
              <a:spLocks noChangeShapeType="1"/>
            </p:cNvSpPr>
            <p:nvPr/>
          </p:nvSpPr>
          <p:spPr bwMode="auto">
            <a:xfrm flipV="1">
              <a:off x="1947878" y="1974838"/>
              <a:ext cx="0" cy="1371600"/>
            </a:xfrm>
            <a:prstGeom prst="line">
              <a:avLst/>
            </a:prstGeom>
            <a:noFill/>
            <a:ln w="9525">
              <a:solidFill>
                <a:srgbClr val="000000"/>
              </a:solidFill>
              <a:round/>
              <a:headEnd/>
              <a:tailEnd type="triangle" w="med" len="med"/>
            </a:ln>
          </p:spPr>
          <p:txBody>
            <a:bodyPr/>
            <a:lstStyle/>
            <a:p>
              <a:endParaRPr lang="fr-FR"/>
            </a:p>
          </p:txBody>
        </p:sp>
        <p:sp>
          <p:nvSpPr>
            <p:cNvPr id="27684" name="Line 116"/>
            <p:cNvSpPr>
              <a:spLocks noChangeShapeType="1"/>
            </p:cNvSpPr>
            <p:nvPr/>
          </p:nvSpPr>
          <p:spPr bwMode="auto">
            <a:xfrm flipV="1">
              <a:off x="4005278" y="2089138"/>
              <a:ext cx="0" cy="1143000"/>
            </a:xfrm>
            <a:prstGeom prst="line">
              <a:avLst/>
            </a:prstGeom>
            <a:noFill/>
            <a:ln w="9525">
              <a:solidFill>
                <a:srgbClr val="000000"/>
              </a:solidFill>
              <a:round/>
              <a:headEnd/>
              <a:tailEnd type="triangle" w="med" len="med"/>
            </a:ln>
          </p:spPr>
          <p:txBody>
            <a:bodyPr/>
            <a:lstStyle/>
            <a:p>
              <a:endParaRPr lang="fr-FR"/>
            </a:p>
          </p:txBody>
        </p:sp>
        <p:sp>
          <p:nvSpPr>
            <p:cNvPr id="27685" name="Line 117"/>
            <p:cNvSpPr>
              <a:spLocks noChangeShapeType="1"/>
            </p:cNvSpPr>
            <p:nvPr/>
          </p:nvSpPr>
          <p:spPr bwMode="auto">
            <a:xfrm>
              <a:off x="3814778" y="3435338"/>
              <a:ext cx="2971800" cy="0"/>
            </a:xfrm>
            <a:prstGeom prst="line">
              <a:avLst/>
            </a:prstGeom>
            <a:noFill/>
            <a:ln w="9525">
              <a:solidFill>
                <a:srgbClr val="000000"/>
              </a:solidFill>
              <a:round/>
              <a:headEnd/>
              <a:tailEnd/>
            </a:ln>
          </p:spPr>
          <p:txBody>
            <a:bodyPr/>
            <a:lstStyle/>
            <a:p>
              <a:endParaRPr lang="fr-FR"/>
            </a:p>
          </p:txBody>
        </p:sp>
        <p:sp>
          <p:nvSpPr>
            <p:cNvPr id="27686" name="Line 118"/>
            <p:cNvSpPr>
              <a:spLocks noChangeShapeType="1"/>
            </p:cNvSpPr>
            <p:nvPr/>
          </p:nvSpPr>
          <p:spPr bwMode="auto">
            <a:xfrm>
              <a:off x="6291278" y="1873238"/>
              <a:ext cx="114300" cy="0"/>
            </a:xfrm>
            <a:prstGeom prst="line">
              <a:avLst/>
            </a:prstGeom>
            <a:noFill/>
            <a:ln w="9525">
              <a:solidFill>
                <a:srgbClr val="000000"/>
              </a:solidFill>
              <a:round/>
              <a:headEnd/>
              <a:tailEnd type="stealth" w="med" len="med"/>
            </a:ln>
          </p:spPr>
          <p:txBody>
            <a:bodyPr/>
            <a:lstStyle/>
            <a:p>
              <a:endParaRPr lang="fr-FR"/>
            </a:p>
          </p:txBody>
        </p:sp>
        <p:sp>
          <p:nvSpPr>
            <p:cNvPr id="27687" name="Line 119"/>
            <p:cNvSpPr>
              <a:spLocks noChangeShapeType="1"/>
            </p:cNvSpPr>
            <p:nvPr/>
          </p:nvSpPr>
          <p:spPr bwMode="auto">
            <a:xfrm flipV="1">
              <a:off x="6189678" y="1974838"/>
              <a:ext cx="0" cy="1371600"/>
            </a:xfrm>
            <a:prstGeom prst="line">
              <a:avLst/>
            </a:prstGeom>
            <a:noFill/>
            <a:ln w="9525">
              <a:solidFill>
                <a:srgbClr val="000000"/>
              </a:solidFill>
              <a:round/>
              <a:headEnd/>
              <a:tailEnd type="triangle" w="med" len="med"/>
            </a:ln>
          </p:spPr>
          <p:txBody>
            <a:bodyPr/>
            <a:lstStyle/>
            <a:p>
              <a:endParaRPr lang="fr-FR"/>
            </a:p>
          </p:txBody>
        </p:sp>
        <p:sp>
          <p:nvSpPr>
            <p:cNvPr id="27688" name="Text Box 209"/>
            <p:cNvSpPr txBox="1">
              <a:spLocks noChangeArrowheads="1"/>
            </p:cNvSpPr>
            <p:nvPr/>
          </p:nvSpPr>
          <p:spPr bwMode="auto">
            <a:xfrm>
              <a:off x="3071802" y="3571876"/>
              <a:ext cx="712802" cy="342898"/>
            </a:xfrm>
            <a:prstGeom prst="rect">
              <a:avLst/>
            </a:prstGeom>
            <a:noFill/>
            <a:ln w="9525">
              <a:noFill/>
              <a:miter lim="800000"/>
              <a:headEnd/>
              <a:tailEnd/>
            </a:ln>
          </p:spPr>
          <p:txBody>
            <a:bodyPr/>
            <a:lstStyle/>
            <a:p>
              <a:r>
                <a:rPr lang="fr-FR" sz="1600" i="1"/>
                <a:t>(T.P)</a:t>
              </a:r>
            </a:p>
            <a:p>
              <a:r>
                <a:rPr lang="fr-FR" sz="1600" i="1"/>
                <a:t>   </a:t>
              </a:r>
              <a:endParaRPr lang="fr-FR" sz="1600"/>
            </a:p>
          </p:txBody>
        </p:sp>
        <p:sp>
          <p:nvSpPr>
            <p:cNvPr id="27689" name="ZoneTexte 122"/>
            <p:cNvSpPr txBox="1">
              <a:spLocks noChangeArrowheads="1"/>
            </p:cNvSpPr>
            <p:nvPr/>
          </p:nvSpPr>
          <p:spPr bwMode="auto">
            <a:xfrm>
              <a:off x="1928794" y="1500174"/>
              <a:ext cx="333746" cy="369332"/>
            </a:xfrm>
            <a:prstGeom prst="rect">
              <a:avLst/>
            </a:prstGeom>
            <a:noFill/>
            <a:ln w="9525">
              <a:noFill/>
              <a:miter lim="800000"/>
              <a:headEnd/>
              <a:tailEnd/>
            </a:ln>
          </p:spPr>
          <p:txBody>
            <a:bodyPr wrap="none">
              <a:spAutoFit/>
            </a:bodyPr>
            <a:lstStyle/>
            <a:p>
              <a:r>
                <a:rPr lang="fr-FR" u="sng"/>
                <a:t>I</a:t>
              </a:r>
              <a:r>
                <a:rPr lang="fr-FR" baseline="-25000"/>
                <a:t>1</a:t>
              </a:r>
            </a:p>
          </p:txBody>
        </p:sp>
        <p:sp>
          <p:nvSpPr>
            <p:cNvPr id="27690" name="ZoneTexte 123"/>
            <p:cNvSpPr txBox="1">
              <a:spLocks noChangeArrowheads="1"/>
            </p:cNvSpPr>
            <p:nvPr/>
          </p:nvSpPr>
          <p:spPr bwMode="auto">
            <a:xfrm>
              <a:off x="1500166" y="2000240"/>
              <a:ext cx="436338" cy="369332"/>
            </a:xfrm>
            <a:prstGeom prst="rect">
              <a:avLst/>
            </a:prstGeom>
            <a:noFill/>
            <a:ln w="9525">
              <a:noFill/>
              <a:miter lim="800000"/>
              <a:headEnd/>
              <a:tailEnd/>
            </a:ln>
          </p:spPr>
          <p:txBody>
            <a:bodyPr wrap="none">
              <a:spAutoFit/>
            </a:bodyPr>
            <a:lstStyle/>
            <a:p>
              <a:r>
                <a:rPr lang="fr-FR" u="sng"/>
                <a:t>U</a:t>
              </a:r>
              <a:r>
                <a:rPr lang="fr-FR" baseline="-25000"/>
                <a:t>1</a:t>
              </a:r>
            </a:p>
          </p:txBody>
        </p:sp>
        <p:sp>
          <p:nvSpPr>
            <p:cNvPr id="27691" name="ZoneTexte 124"/>
            <p:cNvSpPr txBox="1">
              <a:spLocks noChangeArrowheads="1"/>
            </p:cNvSpPr>
            <p:nvPr/>
          </p:nvSpPr>
          <p:spPr bwMode="auto">
            <a:xfrm>
              <a:off x="4357686" y="1500174"/>
              <a:ext cx="367408" cy="338554"/>
            </a:xfrm>
            <a:prstGeom prst="rect">
              <a:avLst/>
            </a:prstGeom>
            <a:noFill/>
            <a:ln w="9525">
              <a:noFill/>
              <a:miter lim="800000"/>
              <a:headEnd/>
              <a:tailEnd/>
            </a:ln>
          </p:spPr>
          <p:txBody>
            <a:bodyPr wrap="none">
              <a:spAutoFit/>
            </a:bodyPr>
            <a:lstStyle/>
            <a:p>
              <a:r>
                <a:rPr lang="fr-FR" sz="1600"/>
                <a:t>r</a:t>
              </a:r>
              <a:r>
                <a:rPr lang="fr-FR" sz="1600" baseline="-25000"/>
                <a:t>t2</a:t>
              </a:r>
            </a:p>
          </p:txBody>
        </p:sp>
        <p:sp>
          <p:nvSpPr>
            <p:cNvPr id="27692" name="ZoneTexte 125"/>
            <p:cNvSpPr txBox="1">
              <a:spLocks noChangeArrowheads="1"/>
            </p:cNvSpPr>
            <p:nvPr/>
          </p:nvSpPr>
          <p:spPr bwMode="auto">
            <a:xfrm>
              <a:off x="5072066" y="1500174"/>
              <a:ext cx="445956" cy="338554"/>
            </a:xfrm>
            <a:prstGeom prst="rect">
              <a:avLst/>
            </a:prstGeom>
            <a:noFill/>
            <a:ln w="9525">
              <a:noFill/>
              <a:miter lim="800000"/>
              <a:headEnd/>
              <a:tailEnd/>
            </a:ln>
          </p:spPr>
          <p:txBody>
            <a:bodyPr wrap="none">
              <a:spAutoFit/>
            </a:bodyPr>
            <a:lstStyle/>
            <a:p>
              <a:r>
                <a:rPr lang="fr-FR" sz="1600"/>
                <a:t>jx</a:t>
              </a:r>
              <a:r>
                <a:rPr lang="fr-FR" sz="1600" baseline="-25000"/>
                <a:t>t2</a:t>
              </a:r>
            </a:p>
          </p:txBody>
        </p:sp>
        <p:sp>
          <p:nvSpPr>
            <p:cNvPr id="27693" name="ZoneTexte 126"/>
            <p:cNvSpPr txBox="1">
              <a:spLocks noChangeArrowheads="1"/>
            </p:cNvSpPr>
            <p:nvPr/>
          </p:nvSpPr>
          <p:spPr bwMode="auto">
            <a:xfrm>
              <a:off x="6143636" y="1500174"/>
              <a:ext cx="333746" cy="369332"/>
            </a:xfrm>
            <a:prstGeom prst="rect">
              <a:avLst/>
            </a:prstGeom>
            <a:noFill/>
            <a:ln w="9525">
              <a:noFill/>
              <a:miter lim="800000"/>
              <a:headEnd/>
              <a:tailEnd/>
            </a:ln>
          </p:spPr>
          <p:txBody>
            <a:bodyPr wrap="none">
              <a:spAutoFit/>
            </a:bodyPr>
            <a:lstStyle/>
            <a:p>
              <a:r>
                <a:rPr lang="fr-FR" u="sng"/>
                <a:t>I</a:t>
              </a:r>
              <a:r>
                <a:rPr lang="fr-FR" baseline="-25000"/>
                <a:t>2</a:t>
              </a:r>
            </a:p>
          </p:txBody>
        </p:sp>
        <p:sp>
          <p:nvSpPr>
            <p:cNvPr id="27694" name="ZoneTexte 127"/>
            <p:cNvSpPr txBox="1">
              <a:spLocks noChangeArrowheads="1"/>
            </p:cNvSpPr>
            <p:nvPr/>
          </p:nvSpPr>
          <p:spPr bwMode="auto">
            <a:xfrm>
              <a:off x="6196071" y="2498286"/>
              <a:ext cx="436338" cy="369332"/>
            </a:xfrm>
            <a:prstGeom prst="rect">
              <a:avLst/>
            </a:prstGeom>
            <a:noFill/>
            <a:ln w="9525">
              <a:noFill/>
              <a:miter lim="800000"/>
              <a:headEnd/>
              <a:tailEnd/>
            </a:ln>
          </p:spPr>
          <p:txBody>
            <a:bodyPr wrap="none">
              <a:spAutoFit/>
            </a:bodyPr>
            <a:lstStyle/>
            <a:p>
              <a:r>
                <a:rPr lang="fr-FR" u="sng" dirty="0"/>
                <a:t>U</a:t>
              </a:r>
              <a:r>
                <a:rPr lang="fr-FR" baseline="-25000" dirty="0"/>
                <a:t>2</a:t>
              </a:r>
            </a:p>
          </p:txBody>
        </p:sp>
        <p:sp>
          <p:nvSpPr>
            <p:cNvPr id="27695" name="ZoneTexte 128"/>
            <p:cNvSpPr txBox="1">
              <a:spLocks noChangeArrowheads="1"/>
            </p:cNvSpPr>
            <p:nvPr/>
          </p:nvSpPr>
          <p:spPr bwMode="auto">
            <a:xfrm>
              <a:off x="3968360" y="2549115"/>
              <a:ext cx="1096783" cy="502704"/>
            </a:xfrm>
            <a:prstGeom prst="rect">
              <a:avLst/>
            </a:prstGeom>
            <a:noFill/>
            <a:ln w="9525">
              <a:noFill/>
              <a:miter lim="800000"/>
              <a:headEnd/>
              <a:tailEnd/>
            </a:ln>
          </p:spPr>
          <p:txBody>
            <a:bodyPr wrap="none">
              <a:spAutoFit/>
            </a:bodyPr>
            <a:lstStyle/>
            <a:p>
              <a:r>
                <a:rPr lang="fr-FR" sz="1600" dirty="0"/>
                <a:t>-m</a:t>
              </a:r>
              <a:r>
                <a:rPr lang="fr-FR" sz="1600" u="sng" dirty="0"/>
                <a:t>U</a:t>
              </a:r>
              <a:r>
                <a:rPr lang="fr-FR" sz="1600" baseline="-25000" dirty="0"/>
                <a:t>1</a:t>
              </a:r>
              <a:r>
                <a:rPr lang="fr-FR" sz="1600" dirty="0"/>
                <a:t>=</a:t>
              </a:r>
              <a:r>
                <a:rPr lang="fr-FR" sz="1600" u="sng" dirty="0"/>
                <a:t>U</a:t>
              </a:r>
              <a:r>
                <a:rPr lang="fr-FR" sz="1600" baseline="-25000" dirty="0"/>
                <a:t>2O</a:t>
              </a:r>
            </a:p>
            <a:p>
              <a:endParaRPr lang="fr-FR" sz="1600" baseline="-25000" dirty="0"/>
            </a:p>
          </p:txBody>
        </p:sp>
        <p:sp>
          <p:nvSpPr>
            <p:cNvPr id="125" name="ZoneTexte 128"/>
            <p:cNvSpPr txBox="1">
              <a:spLocks noChangeArrowheads="1"/>
            </p:cNvSpPr>
            <p:nvPr/>
          </p:nvSpPr>
          <p:spPr bwMode="auto">
            <a:xfrm>
              <a:off x="1570935" y="4322376"/>
              <a:ext cx="3424359" cy="338556"/>
            </a:xfrm>
            <a:prstGeom prst="rect">
              <a:avLst/>
            </a:prstGeom>
            <a:noFill/>
            <a:ln w="9525">
              <a:noFill/>
              <a:miter lim="800000"/>
              <a:headEnd/>
              <a:tailEnd/>
            </a:ln>
          </p:spPr>
          <p:txBody>
            <a:bodyPr wrap="none">
              <a:spAutoFit/>
            </a:bodyPr>
            <a:lstStyle/>
            <a:p>
              <a:r>
                <a:rPr lang="fr-FR" sz="1600" u="sng" dirty="0"/>
                <a:t>U</a:t>
              </a:r>
              <a:r>
                <a:rPr lang="fr-FR" sz="1600" baseline="-25000" dirty="0"/>
                <a:t>2O </a:t>
              </a:r>
              <a:r>
                <a:rPr lang="fr-FR" sz="1600" dirty="0"/>
                <a:t>est la tension secondaire à vide</a:t>
              </a:r>
              <a:endParaRPr lang="fr-FR" sz="1600" baseline="-25000" dirty="0"/>
            </a:p>
          </p:txBody>
        </p:sp>
      </p:gr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41</a:t>
            </a:fld>
            <a:endParaRPr lang="fr-FR"/>
          </a:p>
        </p:txBody>
      </p:sp>
    </p:spTree>
    <p:extLst>
      <p:ext uri="{BB962C8B-B14F-4D97-AF65-F5344CB8AC3E}">
        <p14:creationId xmlns:p14="http://schemas.microsoft.com/office/powerpoint/2010/main" val="797371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816"/>
                                        </p:tgtEl>
                                        <p:attrNameLst>
                                          <p:attrName>style.visibility</p:attrName>
                                        </p:attrNameLst>
                                      </p:cBhvr>
                                      <p:to>
                                        <p:strVal val="visible"/>
                                      </p:to>
                                    </p:set>
                                    <p:animEffect transition="in" filter="checkerboard(across)">
                                      <p:cBhvr>
                                        <p:cTn id="7" dur="500"/>
                                        <p:tgtEl>
                                          <p:spTgt spid="338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p:sp>
        <p:nvSpPr>
          <p:cNvPr id="70" name="Rectangle 3"/>
          <p:cNvSpPr txBox="1">
            <a:spLocks noChangeArrowheads="1"/>
          </p:cNvSpPr>
          <p:nvPr/>
        </p:nvSpPr>
        <p:spPr bwMode="auto">
          <a:xfrm>
            <a:off x="755576" y="1412776"/>
            <a:ext cx="7488832" cy="4857768"/>
          </a:xfrm>
          <a:prstGeom prst="rect">
            <a:avLst/>
          </a:prstGeom>
          <a:noFill/>
          <a:ln w="9525">
            <a:noFill/>
            <a:miter lim="800000"/>
            <a:headEnd/>
            <a:tailEnd/>
          </a:ln>
        </p:spPr>
        <p:txBody>
          <a:bodyPr/>
          <a:lstStyle/>
          <a:p>
            <a:pPr algn="just">
              <a:defRPr/>
            </a:pPr>
            <a:r>
              <a:rPr lang="it-IT" sz="1700" b="1" dirty="0"/>
              <a:t>2- </a:t>
            </a:r>
            <a:r>
              <a:rPr lang="fr-FR" sz="1700" b="1" dirty="0"/>
              <a:t> Etude de la chute de tension</a:t>
            </a:r>
          </a:p>
          <a:p>
            <a:pPr algn="just">
              <a:defRPr/>
            </a:pPr>
            <a:endParaRPr lang="en-US" sz="1700" b="1" dirty="0"/>
          </a:p>
          <a:p>
            <a:pPr algn="just">
              <a:defRPr/>
            </a:pPr>
            <a:endParaRPr lang="it-IT" sz="1700" b="1" dirty="0"/>
          </a:p>
          <a:p>
            <a:pPr algn="just">
              <a:defRPr/>
            </a:pPr>
            <a:r>
              <a:rPr lang="fr-FR" sz="1700" dirty="0"/>
              <a:t>Par définition la chute de tension dans un transformateur est la différence des tensions secondaires à vide et en charge :</a:t>
            </a:r>
          </a:p>
          <a:p>
            <a:pPr algn="just">
              <a:defRPr/>
            </a:pPr>
            <a:endParaRPr lang="fr-FR" sz="1700" dirty="0"/>
          </a:p>
          <a:p>
            <a:pPr algn="ctr">
              <a:defRPr/>
            </a:pPr>
            <a:r>
              <a:rPr lang="nl-NL" sz="1700" dirty="0"/>
              <a:t>∆ U</a:t>
            </a:r>
            <a:r>
              <a:rPr lang="nl-NL" sz="1700" baseline="-25000" dirty="0"/>
              <a:t>2</a:t>
            </a:r>
            <a:r>
              <a:rPr lang="nl-NL" sz="1700" dirty="0"/>
              <a:t> = U</a:t>
            </a:r>
            <a:r>
              <a:rPr lang="nl-NL" sz="1700" baseline="-25000" dirty="0"/>
              <a:t>20</a:t>
            </a:r>
            <a:r>
              <a:rPr lang="nl-NL" sz="1700" dirty="0"/>
              <a:t> – U</a:t>
            </a:r>
            <a:r>
              <a:rPr lang="nl-NL" sz="1700" baseline="-25000" dirty="0"/>
              <a:t>2</a:t>
            </a:r>
            <a:r>
              <a:rPr lang="nl-NL" sz="1700" dirty="0"/>
              <a:t> = AM.</a:t>
            </a:r>
            <a:endParaRPr lang="fr-FR" sz="1700" dirty="0"/>
          </a:p>
          <a:p>
            <a:pPr algn="just">
              <a:defRPr/>
            </a:pPr>
            <a:endParaRPr lang="fr-FR" sz="1700" dirty="0"/>
          </a:p>
          <a:p>
            <a:pPr algn="just">
              <a:defRPr/>
            </a:pPr>
            <a:endParaRPr lang="fr-FR" sz="1700" dirty="0"/>
          </a:p>
          <a:p>
            <a:pPr algn="just">
              <a:defRPr/>
            </a:pPr>
            <a:r>
              <a:rPr lang="fr-FR" sz="1700" dirty="0"/>
              <a:t>M étant le point d’intersection du cercle ( ζ ) de centre O et de rayon OC avec l’axe Ox.</a:t>
            </a:r>
          </a:p>
          <a:p>
            <a:pPr algn="just">
              <a:defRPr/>
            </a:pPr>
            <a:endParaRPr lang="fr-FR" sz="1700" dirty="0"/>
          </a:p>
          <a:p>
            <a:pPr algn="just">
              <a:defRPr/>
            </a:pPr>
            <a:endParaRPr lang="fr-FR" sz="1700" dirty="0"/>
          </a:p>
          <a:p>
            <a:pPr algn="just">
              <a:defRPr/>
            </a:pPr>
            <a:r>
              <a:rPr lang="fr-FR" sz="1700" dirty="0"/>
              <a:t>Pour un transformateur de bonne qualité, le triangle de Kapp (ABC) est de petites dimensions ( les chutes de tension résistive r</a:t>
            </a:r>
            <a:r>
              <a:rPr lang="fr-FR" sz="1700" baseline="-25000" dirty="0"/>
              <a:t>t2</a:t>
            </a:r>
            <a:r>
              <a:rPr lang="fr-FR" sz="1700" dirty="0"/>
              <a:t> I</a:t>
            </a:r>
            <a:r>
              <a:rPr lang="fr-FR" sz="1700" baseline="-25000" dirty="0"/>
              <a:t>2</a:t>
            </a:r>
            <a:r>
              <a:rPr lang="fr-FR" sz="1700" dirty="0"/>
              <a:t> et inductive x</a:t>
            </a:r>
            <a:r>
              <a:rPr lang="fr-FR" sz="1700" baseline="-25000" dirty="0"/>
              <a:t>t2</a:t>
            </a:r>
            <a:r>
              <a:rPr lang="fr-FR" sz="1700" dirty="0"/>
              <a:t> I</a:t>
            </a:r>
            <a:r>
              <a:rPr lang="fr-FR" sz="1700" baseline="-25000" dirty="0"/>
              <a:t>2</a:t>
            </a:r>
            <a:r>
              <a:rPr lang="fr-FR" sz="1700" dirty="0"/>
              <a:t> sont faibles devant U</a:t>
            </a:r>
            <a:r>
              <a:rPr lang="fr-FR" sz="1700" baseline="-25000" dirty="0"/>
              <a:t>2</a:t>
            </a:r>
            <a:r>
              <a:rPr lang="fr-FR" sz="1700" dirty="0"/>
              <a:t> et U</a:t>
            </a:r>
            <a:r>
              <a:rPr lang="fr-FR" sz="1700" baseline="-25000" dirty="0"/>
              <a:t>20</a:t>
            </a:r>
            <a:r>
              <a:rPr lang="fr-FR" sz="1700" dirty="0"/>
              <a:t>) et on peut confondre le point M avec le point H projection de C sur l’axe Ox.</a:t>
            </a:r>
          </a:p>
          <a:p>
            <a:pPr algn="just">
              <a:defRPr/>
            </a:pPr>
            <a:endParaRPr lang="fr-FR"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8" end="8"/>
                                            </p:txEl>
                                          </p:spTgt>
                                        </p:tgtEl>
                                        <p:attrNameLst>
                                          <p:attrName>style.visibility</p:attrName>
                                        </p:attrNameLst>
                                      </p:cBhvr>
                                      <p:to>
                                        <p:strVal val="visible"/>
                                      </p:to>
                                    </p:set>
                                    <p:animEffect transition="in" filter="checkerboard(across)">
                                      <p:cBhvr>
                                        <p:cTn id="7" dur="500"/>
                                        <p:tgtEl>
                                          <p:spTgt spid="70">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11" end="11"/>
                                            </p:txEl>
                                          </p:spTgt>
                                        </p:tgtEl>
                                        <p:attrNameLst>
                                          <p:attrName>style.visibility</p:attrName>
                                        </p:attrNameLst>
                                      </p:cBhvr>
                                      <p:to>
                                        <p:strVal val="visible"/>
                                      </p:to>
                                    </p:set>
                                    <p:animEffect transition="in" filter="checkerboard(across)">
                                      <p:cBhvr>
                                        <p:cTn id="12" dur="500"/>
                                        <p:tgtEl>
                                          <p:spTgt spid="7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V- Etude du transformateur dans </a:t>
            </a:r>
            <a:br>
              <a:rPr lang="fr-FR" sz="3200" b="1" dirty="0"/>
            </a:br>
            <a:r>
              <a:rPr lang="fr-FR" sz="3200" b="1" dirty="0"/>
              <a:t>l’approximation de Kapp </a:t>
            </a:r>
            <a:br>
              <a:rPr lang="fr-FR" sz="3400" b="1" dirty="0"/>
            </a:br>
            <a:r>
              <a:rPr lang="fr-FR" sz="3400" b="1" i="1" dirty="0"/>
              <a:t> </a:t>
            </a:r>
            <a:endParaRPr lang="fr-FR" sz="3400" b="1" dirty="0"/>
          </a:p>
        </p:txBody>
      </p:sp>
      <mc:AlternateContent xmlns:mc="http://schemas.openxmlformats.org/markup-compatibility/2006">
        <mc:Choice xmlns:a14="http://schemas.microsoft.com/office/drawing/2010/main" Requires="a14">
          <p:sp>
            <p:nvSpPr>
              <p:cNvPr id="70" name="Rectangle 3"/>
              <p:cNvSpPr txBox="1">
                <a:spLocks noChangeArrowheads="1"/>
              </p:cNvSpPr>
              <p:nvPr/>
            </p:nvSpPr>
            <p:spPr bwMode="auto">
              <a:xfrm>
                <a:off x="827584" y="1628800"/>
                <a:ext cx="7488832" cy="4857768"/>
              </a:xfrm>
              <a:prstGeom prst="rect">
                <a:avLst/>
              </a:prstGeom>
              <a:noFill/>
              <a:ln w="9525">
                <a:noFill/>
                <a:miter lim="800000"/>
                <a:headEnd/>
                <a:tailEnd/>
              </a:ln>
            </p:spPr>
            <p:txBody>
              <a:bodyPr/>
              <a:lstStyle/>
              <a:p>
                <a:pPr algn="just">
                  <a:defRPr/>
                </a:pPr>
                <a:endParaRPr lang="fr-FR" sz="1700" dirty="0"/>
              </a:p>
              <a:p>
                <a:pPr algn="ctr">
                  <a:defRPr/>
                </a:pPr>
                <a:r>
                  <a:rPr lang="nl-NL" sz="1700" dirty="0"/>
                  <a:t>U</a:t>
                </a:r>
                <a:r>
                  <a:rPr lang="nl-NL" sz="1700" baseline="-25000" dirty="0"/>
                  <a:t>20</a:t>
                </a:r>
                <a:r>
                  <a:rPr lang="nl-NL" sz="1700" dirty="0"/>
                  <a:t> cos</a:t>
                </a:r>
                <a:r>
                  <a:rPr lang="el-GR" sz="1700" dirty="0"/>
                  <a:t>θ</a:t>
                </a:r>
                <a:r>
                  <a:rPr lang="fr-FR" sz="1700" dirty="0"/>
                  <a:t> </a:t>
                </a:r>
                <a:r>
                  <a:rPr lang="nl-NL" sz="1700" dirty="0"/>
                  <a:t>≈ U</a:t>
                </a:r>
                <a:r>
                  <a:rPr lang="nl-NL" sz="1700" baseline="-25000" dirty="0"/>
                  <a:t>20</a:t>
                </a:r>
                <a:r>
                  <a:rPr lang="nl-NL" sz="1700" dirty="0"/>
                  <a:t> = U</a:t>
                </a:r>
                <a:r>
                  <a:rPr lang="nl-NL" sz="1700" baseline="-25000" dirty="0"/>
                  <a:t>2</a:t>
                </a:r>
                <a:r>
                  <a:rPr lang="nl-NL" sz="1700" dirty="0"/>
                  <a:t> + (r</a:t>
                </a:r>
                <a:r>
                  <a:rPr lang="nl-NL" sz="1700" baseline="-25000" dirty="0"/>
                  <a:t>t2</a:t>
                </a:r>
                <a:r>
                  <a:rPr lang="nl-NL" sz="1700" dirty="0"/>
                  <a:t> cos</a:t>
                </a:r>
                <a:r>
                  <a:rPr lang="fr-FR" sz="1700" dirty="0"/>
                  <a:t>φ</a:t>
                </a:r>
                <a:r>
                  <a:rPr lang="nl-NL" sz="1700" baseline="-25000" dirty="0"/>
                  <a:t>2 </a:t>
                </a:r>
                <a:r>
                  <a:rPr lang="nl-NL" sz="1700" u="sng" dirty="0"/>
                  <a:t>+</a:t>
                </a:r>
                <a:r>
                  <a:rPr lang="nl-NL" sz="1700" dirty="0"/>
                  <a:t> x</a:t>
                </a:r>
                <a:r>
                  <a:rPr lang="nl-NL" sz="1700" baseline="-25000" dirty="0"/>
                  <a:t>t2</a:t>
                </a:r>
                <a:r>
                  <a:rPr lang="nl-NL" sz="1700" dirty="0"/>
                  <a:t> sin </a:t>
                </a:r>
                <a:r>
                  <a:rPr lang="fr-FR" sz="1700" dirty="0"/>
                  <a:t>φ</a:t>
                </a:r>
                <a:r>
                  <a:rPr lang="nl-NL" sz="1700" baseline="-25000" dirty="0"/>
                  <a:t>2 </a:t>
                </a:r>
                <a:r>
                  <a:rPr lang="nl-NL" sz="1700" dirty="0"/>
                  <a:t>) I</a:t>
                </a:r>
                <a:r>
                  <a:rPr lang="nl-NL" sz="1700" baseline="-25000" dirty="0"/>
                  <a:t>2</a:t>
                </a:r>
                <a:r>
                  <a:rPr lang="nl-NL" sz="1700" dirty="0"/>
                  <a:t>   </a:t>
                </a:r>
              </a:p>
              <a:p>
                <a:pPr algn="just">
                  <a:defRPr/>
                </a:pPr>
                <a:endParaRPr lang="fr-FR" sz="1700" dirty="0"/>
              </a:p>
              <a:p>
                <a:pPr algn="ctr">
                  <a:defRPr/>
                </a:pPr>
                <a14:m>
                  <m:oMath xmlns:m="http://schemas.openxmlformats.org/officeDocument/2006/math">
                    <m:r>
                      <a:rPr lang="fr-FR" sz="1700" i="1" dirty="0" smtClean="0">
                        <a:latin typeface="Cambria Math" panose="02040503050406030204" pitchFamily="18" charset="0"/>
                      </a:rPr>
                      <m:t>∆ </m:t>
                    </m:r>
                    <m:r>
                      <a:rPr lang="fr-FR" sz="1700" i="1" dirty="0" smtClean="0">
                        <a:latin typeface="Cambria Math" panose="02040503050406030204" pitchFamily="18" charset="0"/>
                      </a:rPr>
                      <m:t>𝑈</m:t>
                    </m:r>
                    <m:r>
                      <a:rPr lang="fr-FR" sz="1700" i="1" baseline="-25000" dirty="0">
                        <a:latin typeface="Cambria Math" panose="02040503050406030204" pitchFamily="18" charset="0"/>
                      </a:rPr>
                      <m:t>2</m:t>
                    </m:r>
                    <m:r>
                      <a:rPr lang="fr-FR" sz="1700" i="1" dirty="0">
                        <a:latin typeface="Cambria Math" panose="02040503050406030204" pitchFamily="18" charset="0"/>
                      </a:rPr>
                      <m:t> = (</m:t>
                    </m:r>
                    <m:r>
                      <a:rPr lang="fr-FR" sz="1700" i="1" dirty="0">
                        <a:latin typeface="Cambria Math" panose="02040503050406030204" pitchFamily="18" charset="0"/>
                      </a:rPr>
                      <m:t>𝑟𝑡</m:t>
                    </m:r>
                    <m:r>
                      <a:rPr lang="fr-FR" sz="1700" i="1" baseline="-25000" dirty="0">
                        <a:latin typeface="Cambria Math" panose="02040503050406030204" pitchFamily="18" charset="0"/>
                      </a:rPr>
                      <m:t>2 </m:t>
                    </m:r>
                    <m:r>
                      <m:rPr>
                        <m:sty m:val="p"/>
                      </m:rPr>
                      <a:rPr lang="fr-FR" sz="1700" i="1" dirty="0">
                        <a:latin typeface="Cambria Math" panose="02040503050406030204" pitchFamily="18" charset="0"/>
                      </a:rPr>
                      <m:t>cos</m:t>
                    </m:r>
                    <m:r>
                      <a:rPr lang="fr-FR" sz="1700" i="1" dirty="0">
                        <a:latin typeface="Cambria Math" panose="02040503050406030204" pitchFamily="18" charset="0"/>
                      </a:rPr>
                      <m:t>𝜑</m:t>
                    </m:r>
                    <m:r>
                      <a:rPr lang="fr-FR" sz="1700" i="1" baseline="-25000" dirty="0">
                        <a:latin typeface="Cambria Math" panose="02040503050406030204" pitchFamily="18" charset="0"/>
                      </a:rPr>
                      <m:t>2</m:t>
                    </m:r>
                    <m:r>
                      <a:rPr lang="en-US" sz="1700" b="0" i="1" dirty="0" smtClean="0">
                        <a:latin typeface="Cambria Math" panose="02040503050406030204" pitchFamily="18" charset="0"/>
                        <a:ea typeface="Cambria Math" panose="02040503050406030204" pitchFamily="18" charset="0"/>
                      </a:rPr>
                      <m:t>±</m:t>
                    </m:r>
                    <m:r>
                      <a:rPr lang="fr-FR" sz="1700" i="1" dirty="0">
                        <a:latin typeface="Cambria Math" panose="02040503050406030204" pitchFamily="18" charset="0"/>
                      </a:rPr>
                      <m:t>𝑥</m:t>
                    </m:r>
                    <m:r>
                      <a:rPr lang="fr-FR" sz="1700" i="1" baseline="-25000" dirty="0">
                        <a:latin typeface="Cambria Math" panose="02040503050406030204" pitchFamily="18" charset="0"/>
                      </a:rPr>
                      <m:t>𝑡</m:t>
                    </m:r>
                    <m:r>
                      <a:rPr lang="fr-FR" sz="1700" i="1" baseline="-25000" dirty="0">
                        <a:latin typeface="Cambria Math" panose="02040503050406030204" pitchFamily="18" charset="0"/>
                      </a:rPr>
                      <m:t>2 </m:t>
                    </m:r>
                    <m:r>
                      <m:rPr>
                        <m:sty m:val="p"/>
                      </m:rPr>
                      <a:rPr lang="fr-FR" sz="1700" i="1" dirty="0">
                        <a:latin typeface="Cambria Math" panose="02040503050406030204" pitchFamily="18" charset="0"/>
                      </a:rPr>
                      <m:t>sin</m:t>
                    </m:r>
                    <m:r>
                      <a:rPr lang="fr-FR" sz="1700" i="1" dirty="0">
                        <a:latin typeface="Cambria Math" panose="02040503050406030204" pitchFamily="18" charset="0"/>
                      </a:rPr>
                      <m:t>⁡</m:t>
                    </m:r>
                    <m:r>
                      <a:rPr lang="fr-FR" sz="1700" i="1" dirty="0">
                        <a:latin typeface="Cambria Math" panose="02040503050406030204" pitchFamily="18" charset="0"/>
                      </a:rPr>
                      <m:t>𝜑</m:t>
                    </m:r>
                    <m:r>
                      <a:rPr lang="fr-FR" sz="1700" i="1" baseline="-25000" dirty="0">
                        <a:latin typeface="Cambria Math" panose="02040503050406030204" pitchFamily="18" charset="0"/>
                      </a:rPr>
                      <m:t>2 </m:t>
                    </m:r>
                    <m:r>
                      <a:rPr lang="fr-FR" sz="1700" i="1" dirty="0">
                        <a:latin typeface="Cambria Math" panose="02040503050406030204" pitchFamily="18" charset="0"/>
                      </a:rPr>
                      <m:t>)</m:t>
                    </m:r>
                    <m:r>
                      <a:rPr lang="fr-FR" sz="1700" i="1" dirty="0">
                        <a:latin typeface="Cambria Math" panose="02040503050406030204" pitchFamily="18" charset="0"/>
                      </a:rPr>
                      <m:t>𝐼</m:t>
                    </m:r>
                    <m:r>
                      <a:rPr lang="fr-FR" sz="1700" i="1" baseline="-25000" dirty="0">
                        <a:latin typeface="Cambria Math" panose="02040503050406030204" pitchFamily="18" charset="0"/>
                      </a:rPr>
                      <m:t>2</m:t>
                    </m:r>
                  </m:oMath>
                </a14:m>
                <a:r>
                  <a:rPr lang="fr-FR" sz="1700" dirty="0"/>
                  <a:t> </a:t>
                </a:r>
              </a:p>
              <a:p>
                <a:pPr algn="just">
                  <a:defRPr/>
                </a:pPr>
                <a:endParaRPr lang="fr-FR" sz="1700" dirty="0"/>
              </a:p>
              <a:p>
                <a:pPr lvl="1" algn="just">
                  <a:defRPr/>
                </a:pPr>
                <a14:m>
                  <m:oMath xmlns:m="http://schemas.openxmlformats.org/officeDocument/2006/math">
                    <m:r>
                      <a:rPr lang="fr-FR" sz="1700" i="1" dirty="0">
                        <a:latin typeface="Cambria Math" panose="02040503050406030204" pitchFamily="18" charset="0"/>
                      </a:rPr>
                      <m:t>𝜑</m:t>
                    </m:r>
                    <m:r>
                      <a:rPr lang="fr-FR" sz="1700" i="1" baseline="-25000" dirty="0">
                        <a:latin typeface="Cambria Math" panose="02040503050406030204" pitchFamily="18" charset="0"/>
                      </a:rPr>
                      <m:t>2</m:t>
                    </m:r>
                  </m:oMath>
                </a14:m>
                <a:r>
                  <a:rPr lang="fr-FR" sz="1700" dirty="0"/>
                  <a:t> : déphasage entre le courant </a:t>
                </a:r>
                <a:r>
                  <a:rPr lang="nl-NL" sz="1700" dirty="0"/>
                  <a:t>I</a:t>
                </a:r>
                <a:r>
                  <a:rPr lang="nl-NL" sz="1700" baseline="-25000" dirty="0"/>
                  <a:t>2 </a:t>
                </a:r>
                <a:r>
                  <a:rPr lang="fr-FR" sz="1700" dirty="0"/>
                  <a:t>et tension </a:t>
                </a:r>
                <a:r>
                  <a:rPr lang="nl-NL" sz="1700" dirty="0"/>
                  <a:t>U</a:t>
                </a:r>
                <a:r>
                  <a:rPr lang="nl-NL" sz="1700" baseline="-25000" dirty="0"/>
                  <a:t>2</a:t>
                </a:r>
                <a:endParaRPr lang="fr-FR" sz="1700" dirty="0"/>
              </a:p>
              <a:p>
                <a:pPr lvl="1" algn="just">
                  <a:defRPr/>
                </a:pPr>
                <a:endParaRPr lang="fr-FR" sz="1700" dirty="0"/>
              </a:p>
              <a:p>
                <a:pPr lvl="1" algn="just">
                  <a:defRPr/>
                </a:pPr>
                <a:r>
                  <a:rPr lang="fr-FR" sz="1700" dirty="0"/>
                  <a:t>+ : pour une charge inductive    </a:t>
                </a:r>
              </a:p>
              <a:p>
                <a:pPr lvl="1" algn="just">
                  <a:defRPr/>
                </a:pPr>
                <a:r>
                  <a:rPr lang="fr-FR" sz="1700" dirty="0"/>
                  <a:t> - : pour une charge capacitive</a:t>
                </a:r>
              </a:p>
              <a:p>
                <a:pPr algn="just">
                  <a:defRPr/>
                </a:pPr>
                <a:endParaRPr lang="fr-FR" sz="1700" dirty="0"/>
              </a:p>
              <a:p>
                <a:pPr algn="just">
                  <a:defRPr/>
                </a:pPr>
                <a:endParaRPr lang="fr-FR" sz="1700" dirty="0"/>
              </a:p>
              <a:p>
                <a:pPr algn="just">
                  <a:defRPr/>
                </a:pPr>
                <a:endParaRPr lang="fr-FR" sz="1700" dirty="0"/>
              </a:p>
              <a:p>
                <a:pPr algn="just">
                  <a:defRPr/>
                </a:pPr>
                <a:r>
                  <a:rPr lang="fr-FR" sz="1700" dirty="0"/>
                  <a:t>Si la charge est résistive φ</a:t>
                </a:r>
                <a:r>
                  <a:rPr lang="fr-FR" sz="1700" baseline="-25000" dirty="0"/>
                  <a:t>2 </a:t>
                </a:r>
                <a:r>
                  <a:rPr lang="fr-FR" sz="1700" dirty="0"/>
                  <a:t>= 0         ∆U</a:t>
                </a:r>
                <a:r>
                  <a:rPr lang="fr-FR" sz="1700" baseline="-25000" dirty="0"/>
                  <a:t>2</a:t>
                </a:r>
                <a:r>
                  <a:rPr lang="fr-FR" sz="1700" dirty="0"/>
                  <a:t> = r</a:t>
                </a:r>
                <a:r>
                  <a:rPr lang="fr-FR" sz="1700" baseline="-25000" dirty="0"/>
                  <a:t>t2 </a:t>
                </a:r>
                <a:r>
                  <a:rPr lang="fr-FR" sz="1700" dirty="0"/>
                  <a:t>I</a:t>
                </a:r>
                <a:r>
                  <a:rPr lang="fr-FR" sz="1700" baseline="-25000" dirty="0"/>
                  <a:t>2</a:t>
                </a:r>
                <a:r>
                  <a:rPr lang="fr-FR" sz="1700" dirty="0"/>
                  <a:t>  </a:t>
                </a:r>
              </a:p>
              <a:p>
                <a:pPr algn="just">
                  <a:defRPr/>
                </a:pPr>
                <a:endParaRPr lang="it-IT" sz="1700" u="sng" dirty="0"/>
              </a:p>
              <a:p>
                <a:pPr algn="just">
                  <a:defRPr/>
                </a:pPr>
                <a:endParaRPr lang="it-IT" sz="1700" b="1" u="sng" dirty="0"/>
              </a:p>
              <a:p>
                <a:pPr algn="just">
                  <a:defRPr/>
                </a:pPr>
                <a:r>
                  <a:rPr lang="it-IT" sz="1700" b="1" dirty="0"/>
                  <a:t>	</a:t>
                </a:r>
                <a:endParaRPr lang="fr-FR" sz="1700" dirty="0"/>
              </a:p>
              <a:p>
                <a:pPr algn="just">
                  <a:defRPr/>
                </a:pPr>
                <a:r>
                  <a:rPr lang="it-IT" sz="1700" dirty="0"/>
                  <a:t>   </a:t>
                </a:r>
              </a:p>
            </p:txBody>
          </p:sp>
        </mc:Choice>
        <mc:Fallback>
          <p:sp>
            <p:nvSpPr>
              <p:cNvPr id="70" name="Rectangle 3"/>
              <p:cNvSpPr txBox="1">
                <a:spLocks noRot="1" noChangeAspect="1" noMove="1" noResize="1" noEditPoints="1" noAdjustHandles="1" noChangeArrowheads="1" noChangeShapeType="1" noTextEdit="1"/>
              </p:cNvSpPr>
              <p:nvPr/>
            </p:nvSpPr>
            <p:spPr bwMode="auto">
              <a:xfrm>
                <a:off x="827584" y="1628800"/>
                <a:ext cx="7488832" cy="4857768"/>
              </a:xfrm>
              <a:prstGeom prst="rect">
                <a:avLst/>
              </a:prstGeom>
              <a:blipFill>
                <a:blip r:embed="rId2"/>
                <a:stretch>
                  <a:fillRect l="-570"/>
                </a:stretch>
              </a:blipFill>
              <a:ln w="9525">
                <a:noFill/>
                <a:miter lim="800000"/>
                <a:headEnd/>
                <a:tailEnd/>
              </a:ln>
            </p:spPr>
            <p:txBody>
              <a:bodyPr/>
              <a:lstStyle/>
              <a:p>
                <a:r>
                  <a:rPr lang="fr-FR">
                    <a:noFill/>
                  </a:rPr>
                  <a:t> </a:t>
                </a:r>
              </a:p>
            </p:txBody>
          </p:sp>
        </mc:Fallback>
      </mc:AlternateContent>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43</a:t>
            </a:fld>
            <a:endParaRPr lang="fr-FR"/>
          </a:p>
        </p:txBody>
      </p:sp>
    </p:spTree>
    <p:extLst>
      <p:ext uri="{BB962C8B-B14F-4D97-AF65-F5344CB8AC3E}">
        <p14:creationId xmlns:p14="http://schemas.microsoft.com/office/powerpoint/2010/main" val="125202985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i="1" dirty="0"/>
            </a:br>
            <a:r>
              <a:rPr lang="fr-FR" sz="3200" b="1" dirty="0"/>
              <a:t> V- Etude du transformateur dans </a:t>
            </a:r>
            <a:br>
              <a:rPr lang="fr-FR" sz="3200" b="1" dirty="0"/>
            </a:br>
            <a:r>
              <a:rPr lang="fr-FR" sz="3200" b="1" dirty="0"/>
              <a:t>l’approximation de Kapp </a:t>
            </a:r>
            <a:br>
              <a:rPr lang="fr-FR" sz="3200" b="1" dirty="0"/>
            </a:br>
            <a:r>
              <a:rPr lang="fr-FR" sz="3200" b="1" i="1" dirty="0"/>
              <a:t> </a:t>
            </a:r>
            <a:endParaRPr lang="fr-FR" sz="3200" b="1" dirty="0"/>
          </a:p>
        </p:txBody>
      </p:sp>
      <mc:AlternateContent xmlns:mc="http://schemas.openxmlformats.org/markup-compatibility/2006" xmlns:a14="http://schemas.microsoft.com/office/drawing/2010/main">
        <mc:Choice Requires="a14">
          <p:sp>
            <p:nvSpPr>
              <p:cNvPr id="70" name="Rectangle 3"/>
              <p:cNvSpPr txBox="1">
                <a:spLocks noChangeArrowheads="1"/>
              </p:cNvSpPr>
              <p:nvPr/>
            </p:nvSpPr>
            <p:spPr bwMode="auto">
              <a:xfrm>
                <a:off x="831872" y="1143000"/>
                <a:ext cx="7469351" cy="3786188"/>
              </a:xfrm>
              <a:prstGeom prst="rect">
                <a:avLst/>
              </a:prstGeom>
              <a:noFill/>
              <a:ln w="9525">
                <a:noFill/>
                <a:miter lim="800000"/>
                <a:headEnd/>
                <a:tailEnd/>
              </a:ln>
            </p:spPr>
            <p:txBody>
              <a:bodyPr/>
              <a:lstStyle/>
              <a:p>
                <a:pPr algn="just"/>
                <a:r>
                  <a:rPr lang="fr-FR" sz="1700" b="1" dirty="0"/>
                  <a:t>3- Etude du rendement </a:t>
                </a:r>
              </a:p>
              <a:p>
                <a:pPr algn="just"/>
                <a:r>
                  <a:rPr lang="fr-FR" sz="1700" b="1" dirty="0"/>
                  <a:t> </a:t>
                </a:r>
              </a:p>
              <a:p>
                <a:r>
                  <a:rPr lang="fr-FR" sz="1700" b="1" dirty="0"/>
                  <a:t>Par définition </a:t>
                </a:r>
                <a:r>
                  <a:rPr lang="fr-FR" sz="1700" dirty="0"/>
                  <a:t>:</a:t>
                </a:r>
              </a:p>
              <a:p>
                <a:endParaRPr lang="en-US" sz="1700" dirty="0"/>
              </a:p>
              <a:p>
                <a:endParaRPr lang="fr-FR" sz="1700" dirty="0"/>
              </a:p>
              <a:p>
                <a:pPr lvl="2"/>
                <a:r>
                  <a:rPr lang="fr-FR" sz="1700" dirty="0"/>
                  <a:t> </a:t>
                </a:r>
                <a14:m>
                  <m:oMath xmlns:m="http://schemas.openxmlformats.org/officeDocument/2006/math">
                    <m:r>
                      <a:rPr lang="fr-FR" sz="1700" i="1" dirty="0" smtClean="0">
                        <a:latin typeface="Cambria Math" panose="02040503050406030204" pitchFamily="18" charset="0"/>
                      </a:rPr>
                      <m:t>ɳ=</m:t>
                    </m:r>
                    <m:r>
                      <a:rPr lang="fr-FR" sz="1700" i="1" dirty="0" smtClean="0">
                        <a:latin typeface="Cambria Math" panose="02040503050406030204" pitchFamily="18" charset="0"/>
                      </a:rPr>
                      <m:t>𝑃</m:t>
                    </m:r>
                    <m:r>
                      <a:rPr lang="fr-FR" sz="1700" i="1" baseline="-25000" dirty="0">
                        <a:latin typeface="Cambria Math" panose="02040503050406030204" pitchFamily="18" charset="0"/>
                      </a:rPr>
                      <m:t>2</m:t>
                    </m:r>
                    <m:r>
                      <a:rPr lang="fr-FR" sz="1700" i="1" dirty="0">
                        <a:latin typeface="Cambria Math" panose="02040503050406030204" pitchFamily="18" charset="0"/>
                      </a:rPr>
                      <m:t> / </m:t>
                    </m:r>
                    <m:r>
                      <a:rPr lang="fr-FR" sz="1700" i="1" dirty="0">
                        <a:latin typeface="Cambria Math" panose="02040503050406030204" pitchFamily="18" charset="0"/>
                      </a:rPr>
                      <m:t>𝑃</m:t>
                    </m:r>
                    <m:r>
                      <a:rPr lang="fr-FR" sz="1700" i="1" baseline="-25000" dirty="0">
                        <a:latin typeface="Cambria Math" panose="02040503050406030204" pitchFamily="18" charset="0"/>
                      </a:rPr>
                      <m:t>1</m:t>
                    </m:r>
                    <m:r>
                      <a:rPr lang="fr-FR" sz="1700" i="1" dirty="0">
                        <a:latin typeface="Cambria Math" panose="02040503050406030204" pitchFamily="18" charset="0"/>
                      </a:rPr>
                      <m:t>=</m:t>
                    </m:r>
                    <m:r>
                      <a:rPr lang="fr-FR" sz="1700" i="1" dirty="0">
                        <a:latin typeface="Cambria Math" panose="02040503050406030204" pitchFamily="18" charset="0"/>
                      </a:rPr>
                      <m:t>𝑃</m:t>
                    </m:r>
                    <m:r>
                      <a:rPr lang="fr-FR" sz="1700" i="1" baseline="-25000" dirty="0">
                        <a:latin typeface="Cambria Math" panose="02040503050406030204" pitchFamily="18" charset="0"/>
                      </a:rPr>
                      <m:t>2 </m:t>
                    </m:r>
                    <m:r>
                      <a:rPr lang="fr-FR" sz="1700" i="1" dirty="0">
                        <a:latin typeface="Cambria Math" panose="02040503050406030204" pitchFamily="18" charset="0"/>
                      </a:rPr>
                      <m:t>/(</m:t>
                    </m:r>
                    <m:r>
                      <a:rPr lang="fr-FR" sz="1700" i="1" dirty="0">
                        <a:latin typeface="Cambria Math" panose="02040503050406030204" pitchFamily="18" charset="0"/>
                      </a:rPr>
                      <m:t>𝑃</m:t>
                    </m:r>
                    <m:r>
                      <a:rPr lang="fr-FR" sz="1700" i="1" baseline="-25000" dirty="0">
                        <a:latin typeface="Cambria Math" panose="02040503050406030204" pitchFamily="18" charset="0"/>
                      </a:rPr>
                      <m:t>2</m:t>
                    </m:r>
                    <m:r>
                      <a:rPr lang="fr-FR" sz="1700" i="1" dirty="0" smtClean="0">
                        <a:latin typeface="Cambria Math" panose="02040503050406030204" pitchFamily="18" charset="0"/>
                      </a:rPr>
                      <m:t>+</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𝑓𝑒𝑟</m:t>
                    </m:r>
                    <m:r>
                      <a:rPr lang="fr-FR" sz="1700" i="1" dirty="0">
                        <a:latin typeface="Cambria Math" panose="02040503050406030204" pitchFamily="18" charset="0"/>
                      </a:rPr>
                      <m:t>+</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𝑐𝑢</m:t>
                    </m:r>
                    <m:r>
                      <a:rPr lang="fr-FR" sz="1700" i="1" dirty="0">
                        <a:latin typeface="Cambria Math" panose="02040503050406030204" pitchFamily="18" charset="0"/>
                      </a:rPr>
                      <m:t>)</m:t>
                    </m:r>
                  </m:oMath>
                </a14:m>
                <a:r>
                  <a:rPr lang="fr-FR" sz="1700" dirty="0"/>
                  <a:t>  </a:t>
                </a:r>
              </a:p>
              <a:p>
                <a:pPr lvl="2"/>
                <a:endParaRPr lang="fr-FR" sz="1700" dirty="0"/>
              </a:p>
              <a:p>
                <a:pPr lvl="2"/>
                <a:r>
                  <a:rPr lang="fr-FR" sz="1700" dirty="0"/>
                  <a:t>    </a:t>
                </a:r>
                <a14:m>
                  <m:oMath xmlns:m="http://schemas.openxmlformats.org/officeDocument/2006/math">
                    <m:r>
                      <a:rPr lang="fr-FR" sz="1700" i="1" dirty="0" smtClean="0">
                        <a:latin typeface="Cambria Math" panose="02040503050406030204" pitchFamily="18" charset="0"/>
                      </a:rPr>
                      <m:t>=  </m:t>
                    </m:r>
                    <m:r>
                      <a:rPr lang="fr-FR" sz="1700" i="1" dirty="0">
                        <a:latin typeface="Cambria Math" panose="02040503050406030204" pitchFamily="18" charset="0"/>
                      </a:rPr>
                      <m:t>𝑈</m:t>
                    </m:r>
                    <m:r>
                      <a:rPr lang="fr-FR" sz="1700" i="1" baseline="-25000" dirty="0">
                        <a:latin typeface="Cambria Math" panose="02040503050406030204" pitchFamily="18" charset="0"/>
                      </a:rPr>
                      <m:t>2</m:t>
                    </m:r>
                    <m:r>
                      <a:rPr lang="fr-FR" sz="1700" i="1" dirty="0">
                        <a:latin typeface="Cambria Math" panose="02040503050406030204" pitchFamily="18" charset="0"/>
                      </a:rPr>
                      <m:t> </m:t>
                    </m:r>
                    <m:r>
                      <a:rPr lang="fr-FR" sz="1700" i="1" dirty="0">
                        <a:latin typeface="Cambria Math" panose="02040503050406030204" pitchFamily="18" charset="0"/>
                      </a:rPr>
                      <m:t>𝐼</m:t>
                    </m:r>
                    <m:r>
                      <a:rPr lang="fr-FR" sz="1700" i="1" baseline="-25000" dirty="0">
                        <a:latin typeface="Cambria Math" panose="02040503050406030204" pitchFamily="18" charset="0"/>
                      </a:rPr>
                      <m:t>2</m:t>
                    </m:r>
                    <m:r>
                      <a:rPr lang="fr-FR" sz="1700" i="1" dirty="0">
                        <a:latin typeface="Cambria Math" panose="02040503050406030204" pitchFamily="18" charset="0"/>
                      </a:rPr>
                      <m:t> </m:t>
                    </m:r>
                    <m:r>
                      <m:rPr>
                        <m:sty m:val="p"/>
                      </m:rPr>
                      <a:rPr lang="fr-FR" sz="1700" i="1" dirty="0">
                        <a:latin typeface="Cambria Math" panose="02040503050406030204" pitchFamily="18" charset="0"/>
                      </a:rPr>
                      <m:t>cos</m:t>
                    </m:r>
                    <m:r>
                      <a:rPr lang="fr-FR" sz="1700" i="1" dirty="0">
                        <a:latin typeface="Cambria Math" panose="02040503050406030204" pitchFamily="18" charset="0"/>
                      </a:rPr>
                      <m:t>𝜑</m:t>
                    </m:r>
                    <m:r>
                      <a:rPr lang="fr-FR" sz="1700" i="1" baseline="-25000" dirty="0">
                        <a:latin typeface="Cambria Math" panose="02040503050406030204" pitchFamily="18" charset="0"/>
                      </a:rPr>
                      <m:t>2 </m:t>
                    </m:r>
                    <m:r>
                      <a:rPr lang="fr-FR" sz="1700" i="1" dirty="0">
                        <a:latin typeface="Cambria Math" panose="02040503050406030204" pitchFamily="18" charset="0"/>
                      </a:rPr>
                      <m:t>/ (</m:t>
                    </m:r>
                    <m:r>
                      <a:rPr lang="fr-FR" sz="1700" i="1" dirty="0">
                        <a:latin typeface="Cambria Math" panose="02040503050406030204" pitchFamily="18" charset="0"/>
                      </a:rPr>
                      <m:t>𝑈</m:t>
                    </m:r>
                    <m:r>
                      <a:rPr lang="fr-FR" sz="1700" i="1" baseline="-25000" dirty="0">
                        <a:latin typeface="Cambria Math" panose="02040503050406030204" pitchFamily="18" charset="0"/>
                      </a:rPr>
                      <m:t>2</m:t>
                    </m:r>
                    <m:r>
                      <a:rPr lang="fr-FR" sz="1700" i="1" dirty="0">
                        <a:latin typeface="Cambria Math" panose="02040503050406030204" pitchFamily="18" charset="0"/>
                      </a:rPr>
                      <m:t> </m:t>
                    </m:r>
                    <m:r>
                      <a:rPr lang="fr-FR" sz="1700" i="1" dirty="0">
                        <a:latin typeface="Cambria Math" panose="02040503050406030204" pitchFamily="18" charset="0"/>
                      </a:rPr>
                      <m:t>𝐼</m:t>
                    </m:r>
                    <m:r>
                      <a:rPr lang="fr-FR" sz="1700" i="1" baseline="-25000" dirty="0">
                        <a:latin typeface="Cambria Math" panose="02040503050406030204" pitchFamily="18" charset="0"/>
                      </a:rPr>
                      <m:t>2</m:t>
                    </m:r>
                    <m:r>
                      <a:rPr lang="fr-FR" sz="1700" i="1" dirty="0">
                        <a:latin typeface="Cambria Math" panose="02040503050406030204" pitchFamily="18" charset="0"/>
                      </a:rPr>
                      <m:t> </m:t>
                    </m:r>
                    <m:r>
                      <m:rPr>
                        <m:sty m:val="p"/>
                      </m:rPr>
                      <a:rPr lang="fr-FR" sz="1700" i="1" dirty="0">
                        <a:latin typeface="Cambria Math" panose="02040503050406030204" pitchFamily="18" charset="0"/>
                      </a:rPr>
                      <m:t>cos</m:t>
                    </m:r>
                    <m:r>
                      <a:rPr lang="fr-FR" sz="1700" i="1" dirty="0">
                        <a:latin typeface="Cambria Math" panose="02040503050406030204" pitchFamily="18" charset="0"/>
                      </a:rPr>
                      <m:t>𝜑</m:t>
                    </m:r>
                    <m:r>
                      <a:rPr lang="fr-FR" sz="1700" i="1" baseline="-25000" dirty="0">
                        <a:latin typeface="Cambria Math" panose="02040503050406030204" pitchFamily="18" charset="0"/>
                      </a:rPr>
                      <m:t>2 </m:t>
                    </m:r>
                    <m:r>
                      <a:rPr lang="fr-FR" sz="1700" i="1" dirty="0">
                        <a:latin typeface="Cambria Math" panose="02040503050406030204" pitchFamily="18" charset="0"/>
                      </a:rPr>
                      <m:t>+ </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𝑓𝑒𝑟</m:t>
                    </m:r>
                    <m:r>
                      <a:rPr lang="fr-FR" sz="1700" i="1" dirty="0">
                        <a:latin typeface="Cambria Math" panose="02040503050406030204" pitchFamily="18" charset="0"/>
                      </a:rPr>
                      <m:t> + </m:t>
                    </m:r>
                    <m:r>
                      <a:rPr lang="fr-FR" sz="1700" i="1" dirty="0" err="1">
                        <a:latin typeface="Cambria Math" panose="02040503050406030204" pitchFamily="18" charset="0"/>
                      </a:rPr>
                      <m:t>𝑃</m:t>
                    </m:r>
                    <m:r>
                      <a:rPr lang="fr-FR" sz="1700" i="1" baseline="-25000" dirty="0" err="1">
                        <a:latin typeface="Cambria Math" panose="02040503050406030204" pitchFamily="18" charset="0"/>
                      </a:rPr>
                      <m:t>𝑐𝑢</m:t>
                    </m:r>
                    <m:r>
                      <a:rPr lang="fr-FR" sz="1700" i="1" dirty="0">
                        <a:latin typeface="Cambria Math" panose="02040503050406030204" pitchFamily="18" charset="0"/>
                      </a:rPr>
                      <m:t>)</m:t>
                    </m:r>
                  </m:oMath>
                </a14:m>
                <a:endParaRPr lang="fr-FR" sz="1700" dirty="0"/>
              </a:p>
              <a:p>
                <a:pPr lvl="2"/>
                <a:endParaRPr lang="fr-FR" sz="1700" dirty="0"/>
              </a:p>
              <a:p>
                <a:endParaRPr lang="it-IT" sz="1700" dirty="0"/>
              </a:p>
              <a:p>
                <a:r>
                  <a:rPr lang="it-IT" sz="1700" dirty="0"/>
                  <a:t>	</a:t>
                </a:r>
                <a14:m>
                  <m:oMath xmlns:m="http://schemas.openxmlformats.org/officeDocument/2006/math">
                    <m:r>
                      <a:rPr lang="it-IT" sz="1700" i="1" dirty="0" smtClean="0">
                        <a:latin typeface="Cambria Math" panose="02040503050406030204" pitchFamily="18" charset="0"/>
                      </a:rPr>
                      <m:t>𝑃</m:t>
                    </m:r>
                    <m:r>
                      <a:rPr lang="it-IT" sz="1700" i="1" baseline="-25000" dirty="0">
                        <a:latin typeface="Cambria Math" panose="02040503050406030204" pitchFamily="18" charset="0"/>
                      </a:rPr>
                      <m:t>𝑓𝑒𝑟</m:t>
                    </m:r>
                    <m:r>
                      <a:rPr lang="it-IT" sz="1700" i="1" dirty="0">
                        <a:latin typeface="Cambria Math" panose="02040503050406030204" pitchFamily="18" charset="0"/>
                      </a:rPr>
                      <m:t> ≈ </m:t>
                    </m:r>
                    <m:f>
                      <m:fPr>
                        <m:ctrlPr>
                          <a:rPr lang="it-IT" sz="1700" i="1" dirty="0" smtClean="0">
                            <a:latin typeface="Cambria Math" panose="02040503050406030204" pitchFamily="18" charset="0"/>
                          </a:rPr>
                        </m:ctrlPr>
                      </m:fPr>
                      <m:num>
                        <m:r>
                          <a:rPr lang="it-IT" sz="1700" i="1" dirty="0">
                            <a:latin typeface="Cambria Math" panose="02040503050406030204" pitchFamily="18" charset="0"/>
                          </a:rPr>
                          <m:t>𝑈</m:t>
                        </m:r>
                        <m:r>
                          <a:rPr lang="it-IT" sz="1700" i="1" baseline="30000" dirty="0">
                            <a:latin typeface="Cambria Math" panose="02040503050406030204" pitchFamily="18" charset="0"/>
                          </a:rPr>
                          <m:t>2</m:t>
                        </m:r>
                        <m:r>
                          <a:rPr lang="it-IT" sz="1700" i="1" baseline="-25000" dirty="0">
                            <a:latin typeface="Cambria Math" panose="02040503050406030204" pitchFamily="18" charset="0"/>
                          </a:rPr>
                          <m:t>1</m:t>
                        </m:r>
                      </m:num>
                      <m:den>
                        <m:sSub>
                          <m:sSubPr>
                            <m:ctrlPr>
                              <a:rPr lang="it-IT" sz="1700" i="1" dirty="0" smtClean="0">
                                <a:latin typeface="Cambria Math" panose="02040503050406030204" pitchFamily="18" charset="0"/>
                              </a:rPr>
                            </m:ctrlPr>
                          </m:sSubPr>
                          <m:e>
                            <m:r>
                              <a:rPr lang="en-US" sz="1700" b="0" i="1" dirty="0" smtClean="0">
                                <a:latin typeface="Cambria Math" panose="02040503050406030204" pitchFamily="18" charset="0"/>
                              </a:rPr>
                              <m:t>𝑅</m:t>
                            </m:r>
                          </m:e>
                          <m:sub>
                            <m:r>
                              <a:rPr lang="en-US" sz="1700" b="0" i="1" dirty="0" smtClean="0">
                                <a:latin typeface="Cambria Math" panose="02040503050406030204" pitchFamily="18" charset="0"/>
                              </a:rPr>
                              <m:t>𝑓</m:t>
                            </m:r>
                          </m:sub>
                        </m:sSub>
                      </m:den>
                    </m:f>
                  </m:oMath>
                </a14:m>
                <a:r>
                  <a:rPr lang="it-IT" sz="1700" baseline="-25000" dirty="0"/>
                  <a:t>          </a:t>
                </a:r>
                <a:r>
                  <a:rPr lang="it-IT" sz="1700" dirty="0"/>
                  <a:t>et </a:t>
                </a:r>
                <a:r>
                  <a:rPr lang="it-IT" sz="1700" baseline="-25000" dirty="0"/>
                  <a:t>	 </a:t>
                </a:r>
                <a14:m>
                  <m:oMath xmlns:m="http://schemas.openxmlformats.org/officeDocument/2006/math">
                    <m:r>
                      <a:rPr lang="it-IT" sz="1700" i="1" dirty="0" smtClean="0">
                        <a:latin typeface="Cambria Math" panose="02040503050406030204" pitchFamily="18" charset="0"/>
                      </a:rPr>
                      <m:t>𝑃</m:t>
                    </m:r>
                    <m:r>
                      <a:rPr lang="it-IT" sz="1700" i="1" baseline="-25000" dirty="0">
                        <a:latin typeface="Cambria Math" panose="02040503050406030204" pitchFamily="18" charset="0"/>
                      </a:rPr>
                      <m:t>𝑐𝑢</m:t>
                    </m:r>
                    <m:r>
                      <a:rPr lang="it-IT" sz="1700" i="1" dirty="0">
                        <a:latin typeface="Cambria Math" panose="02040503050406030204" pitchFamily="18" charset="0"/>
                      </a:rPr>
                      <m:t>=</m:t>
                    </m:r>
                    <m:r>
                      <a:rPr lang="it-IT" sz="1700" i="1" dirty="0">
                        <a:latin typeface="Cambria Math" panose="02040503050406030204" pitchFamily="18" charset="0"/>
                      </a:rPr>
                      <m:t>𝑟</m:t>
                    </m:r>
                    <m:r>
                      <a:rPr lang="it-IT" sz="1700" i="1" baseline="-25000" dirty="0">
                        <a:latin typeface="Cambria Math" panose="02040503050406030204" pitchFamily="18" charset="0"/>
                      </a:rPr>
                      <m:t>1</m:t>
                    </m:r>
                    <m:r>
                      <a:rPr lang="it-IT" sz="1700" i="1" dirty="0">
                        <a:latin typeface="Cambria Math" panose="02040503050406030204" pitchFamily="18" charset="0"/>
                      </a:rPr>
                      <m:t> </m:t>
                    </m:r>
                    <m:r>
                      <a:rPr lang="it-IT" sz="1700" i="1" dirty="0">
                        <a:latin typeface="Cambria Math" panose="02040503050406030204" pitchFamily="18" charset="0"/>
                      </a:rPr>
                      <m:t>𝐼</m:t>
                    </m:r>
                    <m:r>
                      <a:rPr lang="it-IT" sz="1700" i="1" baseline="30000" dirty="0">
                        <a:latin typeface="Cambria Math" panose="02040503050406030204" pitchFamily="18" charset="0"/>
                      </a:rPr>
                      <m:t>2</m:t>
                    </m:r>
                    <m:r>
                      <a:rPr lang="it-IT" sz="1700" i="1" baseline="-25000" dirty="0">
                        <a:latin typeface="Cambria Math" panose="02040503050406030204" pitchFamily="18" charset="0"/>
                      </a:rPr>
                      <m:t>1</m:t>
                    </m:r>
                    <m:r>
                      <a:rPr lang="it-IT" sz="1700" i="1" dirty="0">
                        <a:latin typeface="Cambria Math" panose="02040503050406030204" pitchFamily="18" charset="0"/>
                      </a:rPr>
                      <m:t>+</m:t>
                    </m:r>
                    <m:r>
                      <a:rPr lang="it-IT" sz="1700" i="1" dirty="0">
                        <a:latin typeface="Cambria Math" panose="02040503050406030204" pitchFamily="18" charset="0"/>
                      </a:rPr>
                      <m:t>𝑟</m:t>
                    </m:r>
                    <m:r>
                      <a:rPr lang="it-IT" sz="1700" i="1" baseline="-25000" dirty="0">
                        <a:latin typeface="Cambria Math" panose="02040503050406030204" pitchFamily="18" charset="0"/>
                      </a:rPr>
                      <m:t>2</m:t>
                    </m:r>
                    <m:r>
                      <a:rPr lang="it-IT" sz="1700" i="1" dirty="0">
                        <a:latin typeface="Cambria Math" panose="02040503050406030204" pitchFamily="18" charset="0"/>
                      </a:rPr>
                      <m:t> </m:t>
                    </m:r>
                    <m:r>
                      <a:rPr lang="it-IT" sz="1700" i="1" dirty="0">
                        <a:latin typeface="Cambria Math" panose="02040503050406030204" pitchFamily="18" charset="0"/>
                      </a:rPr>
                      <m:t>𝐼</m:t>
                    </m:r>
                    <m:r>
                      <a:rPr lang="it-IT" sz="1700" i="1" baseline="30000" dirty="0">
                        <a:latin typeface="Cambria Math" panose="02040503050406030204" pitchFamily="18" charset="0"/>
                      </a:rPr>
                      <m:t>2</m:t>
                    </m:r>
                    <m:r>
                      <a:rPr lang="it-IT" sz="1700" i="1" baseline="-25000" dirty="0">
                        <a:latin typeface="Cambria Math" panose="02040503050406030204" pitchFamily="18" charset="0"/>
                      </a:rPr>
                      <m:t>2</m:t>
                    </m:r>
                    <m:r>
                      <a:rPr lang="it-IT" sz="1700" i="1" dirty="0">
                        <a:latin typeface="Cambria Math" panose="02040503050406030204" pitchFamily="18" charset="0"/>
                      </a:rPr>
                      <m:t>=</m:t>
                    </m:r>
                    <m:r>
                      <a:rPr lang="it-IT" sz="1700" i="1" dirty="0">
                        <a:latin typeface="Cambria Math" panose="02040503050406030204" pitchFamily="18" charset="0"/>
                      </a:rPr>
                      <m:t>𝑟</m:t>
                    </m:r>
                    <m:r>
                      <a:rPr lang="it-IT" sz="1700" i="1" dirty="0">
                        <a:latin typeface="Cambria Math" panose="02040503050406030204" pitchFamily="18" charset="0"/>
                      </a:rPr>
                      <m:t> </m:t>
                    </m:r>
                    <m:r>
                      <a:rPr lang="it-IT" sz="1700" i="1" baseline="-25000" dirty="0">
                        <a:latin typeface="Cambria Math" panose="02040503050406030204" pitchFamily="18" charset="0"/>
                      </a:rPr>
                      <m:t>𝑡</m:t>
                    </m:r>
                    <m:r>
                      <a:rPr lang="it-IT" sz="1700" i="1" baseline="-25000" dirty="0">
                        <a:latin typeface="Cambria Math" panose="02040503050406030204" pitchFamily="18" charset="0"/>
                      </a:rPr>
                      <m:t>2 </m:t>
                    </m:r>
                    <m:r>
                      <a:rPr lang="it-IT" sz="1700" i="1" dirty="0">
                        <a:latin typeface="Cambria Math" panose="02040503050406030204" pitchFamily="18" charset="0"/>
                      </a:rPr>
                      <m:t>𝐼</m:t>
                    </m:r>
                    <m:r>
                      <a:rPr lang="it-IT" sz="1700" i="1" baseline="30000" dirty="0">
                        <a:latin typeface="Cambria Math" panose="02040503050406030204" pitchFamily="18" charset="0"/>
                      </a:rPr>
                      <m:t>2</m:t>
                    </m:r>
                    <m:r>
                      <a:rPr lang="it-IT" sz="1700" i="1" baseline="-25000" dirty="0">
                        <a:latin typeface="Cambria Math" panose="02040503050406030204" pitchFamily="18" charset="0"/>
                      </a:rPr>
                      <m:t>2</m:t>
                    </m:r>
                  </m:oMath>
                </a14:m>
                <a:r>
                  <a:rPr lang="it-IT" sz="1700" baseline="-25000" dirty="0"/>
                  <a:t> </a:t>
                </a:r>
                <a:endParaRPr lang="fr-FR" sz="1700" dirty="0"/>
              </a:p>
              <a:p>
                <a:r>
                  <a:rPr lang="it-IT" sz="1700" dirty="0"/>
                  <a:t>             </a:t>
                </a:r>
              </a:p>
              <a:p>
                <a:pPr/>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ɳ = </m:t>
                      </m:r>
                      <m:r>
                        <a:rPr lang="en-GB" sz="1700" i="1" dirty="0" smtClean="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err="1">
                          <a:latin typeface="Cambria Math" panose="02040503050406030204" pitchFamily="18" charset="0"/>
                        </a:rPr>
                        <m:t>𝑃</m:t>
                      </m:r>
                      <m:r>
                        <a:rPr lang="en-GB" sz="1700" i="1" baseline="-25000" dirty="0" err="1">
                          <a:latin typeface="Cambria Math" panose="02040503050406030204" pitchFamily="18" charset="0"/>
                        </a:rPr>
                        <m:t>𝑓𝑒𝑟</m:t>
                      </m:r>
                      <m:r>
                        <a:rPr lang="en-GB" sz="1700" i="1" dirty="0">
                          <a:latin typeface="Cambria Math" panose="02040503050406030204" pitchFamily="18" charset="0"/>
                        </a:rPr>
                        <m:t> +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a:rPr lang="en-GB" sz="1700" i="1" dirty="0">
                          <a:latin typeface="Cambria Math" panose="02040503050406030204" pitchFamily="18" charset="0"/>
                        </a:rPr>
                        <m:t>𝐼</m:t>
                      </m:r>
                      <m:r>
                        <a:rPr lang="en-GB" sz="1700" i="1" baseline="30000" dirty="0">
                          <a:latin typeface="Cambria Math" panose="02040503050406030204" pitchFamily="18" charset="0"/>
                        </a:rPr>
                        <m:t>2</m:t>
                      </m:r>
                      <m:r>
                        <a:rPr lang="en-GB" sz="1700" i="1" baseline="-25000" dirty="0">
                          <a:latin typeface="Cambria Math" panose="02040503050406030204" pitchFamily="18" charset="0"/>
                        </a:rPr>
                        <m:t>2</m:t>
                      </m:r>
                      <m:r>
                        <a:rPr lang="en-GB" sz="1700" i="1" dirty="0">
                          <a:latin typeface="Cambria Math" panose="02040503050406030204" pitchFamily="18" charset="0"/>
                        </a:rPr>
                        <m:t>)</m:t>
                      </m:r>
                    </m:oMath>
                  </m:oMathPara>
                </a14:m>
                <a:endParaRPr lang="fr-FR" sz="1700" dirty="0"/>
              </a:p>
              <a:p>
                <a:endParaRPr lang="fr-FR" sz="1700" dirty="0"/>
              </a:p>
              <a:p>
                <a:endParaRPr lang="fr-FR" sz="1700" dirty="0"/>
              </a:p>
              <a:p>
                <a:pPr/>
                <a14:m>
                  <m:oMathPara xmlns:m="http://schemas.openxmlformats.org/officeDocument/2006/math">
                    <m:oMathParaPr>
                      <m:jc m:val="centerGroup"/>
                    </m:oMathParaPr>
                    <m:oMath xmlns:m="http://schemas.openxmlformats.org/officeDocument/2006/math">
                      <m:r>
                        <a:rPr lang="en-GB" sz="1700" i="1" dirty="0" smtClean="0">
                          <a:latin typeface="Cambria Math" panose="02040503050406030204" pitchFamily="18" charset="0"/>
                        </a:rPr>
                        <m:t>ɳ </m:t>
                      </m:r>
                      <m:r>
                        <a:rPr lang="en-GB" sz="1700" i="1" dirty="0">
                          <a:latin typeface="Cambria Math" panose="02040503050406030204" pitchFamily="18" charset="0"/>
                        </a:rPr>
                        <m:t>=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err="1" smtClean="0">
                          <a:latin typeface="Cambria Math" panose="02040503050406030204" pitchFamily="18" charset="0"/>
                        </a:rPr>
                        <m:t>𝑃</m:t>
                      </m:r>
                      <m:r>
                        <a:rPr lang="en-GB" sz="1700" i="1" baseline="-25000" dirty="0" err="1" smtClean="0">
                          <a:latin typeface="Cambria Math" panose="02040503050406030204" pitchFamily="18" charset="0"/>
                        </a:rPr>
                        <m:t>𝑓𝑒𝑟</m:t>
                      </m:r>
                      <m:r>
                        <a:rPr lang="en-GB" sz="1700" i="1" dirty="0" smtClean="0">
                          <a:latin typeface="Cambria Math" panose="02040503050406030204" pitchFamily="18" charset="0"/>
                        </a:rPr>
                        <m:t>/</m:t>
                      </m:r>
                      <m:r>
                        <a:rPr lang="en-GB" sz="1700" i="1" dirty="0">
                          <a:latin typeface="Cambria Math" panose="02040503050406030204" pitchFamily="18" charset="0"/>
                        </a:rPr>
                        <m:t>𝐼</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m:t>
                      </m:r>
                    </m:oMath>
                  </m:oMathPara>
                </a14:m>
                <a:endParaRPr lang="fr-FR" sz="1700" dirty="0"/>
              </a:p>
              <a:p>
                <a:endParaRPr lang="fr-FR" sz="1700" dirty="0"/>
              </a:p>
              <a:p>
                <a:endParaRPr lang="en-US" sz="1700" dirty="0"/>
              </a:p>
              <a:p>
                <a:endParaRPr lang="fr-FR" sz="1700" dirty="0"/>
              </a:p>
              <a:p>
                <a:endParaRPr lang="it-IT" sz="1700" dirty="0"/>
              </a:p>
            </p:txBody>
          </p:sp>
        </mc:Choice>
        <mc:Fallback xmlns="">
          <p:sp>
            <p:nvSpPr>
              <p:cNvPr id="70" name="Rectangle 3"/>
              <p:cNvSpPr txBox="1">
                <a:spLocks noRot="1" noChangeAspect="1" noMove="1" noResize="1" noEditPoints="1" noAdjustHandles="1" noChangeArrowheads="1" noChangeShapeType="1" noTextEdit="1"/>
              </p:cNvSpPr>
              <p:nvPr/>
            </p:nvSpPr>
            <p:spPr bwMode="auto">
              <a:xfrm>
                <a:off x="831872" y="1143000"/>
                <a:ext cx="7469351" cy="3786188"/>
              </a:xfrm>
              <a:prstGeom prst="rect">
                <a:avLst/>
              </a:prstGeom>
              <a:blipFill>
                <a:blip r:embed="rId2"/>
                <a:stretch>
                  <a:fillRect l="-489" t="-644" b="-17874"/>
                </a:stretch>
              </a:blipFill>
              <a:ln w="9525">
                <a:noFill/>
                <a:miter lim="800000"/>
                <a:headEnd/>
                <a:tailEnd/>
              </a:ln>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44</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checkerboard(across)">
                                      <p:cBhvr>
                                        <p:cTn id="7" dur="500"/>
                                        <p:tgtEl>
                                          <p:spTgt spid="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1" end="1"/>
                                            </p:txEl>
                                          </p:spTgt>
                                        </p:tgtEl>
                                        <p:attrNameLst>
                                          <p:attrName>style.visibility</p:attrName>
                                        </p:attrNameLst>
                                      </p:cBhvr>
                                      <p:to>
                                        <p:strVal val="visible"/>
                                      </p:to>
                                    </p:set>
                                    <p:animEffect transition="in" filter="checkerboard(across)">
                                      <p:cBhvr>
                                        <p:cTn id="12" dur="500"/>
                                        <p:tgtEl>
                                          <p:spTgt spid="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xEl>
                                              <p:pRg st="2" end="2"/>
                                            </p:txEl>
                                          </p:spTgt>
                                        </p:tgtEl>
                                        <p:attrNameLst>
                                          <p:attrName>style.visibility</p:attrName>
                                        </p:attrNameLst>
                                      </p:cBhvr>
                                      <p:to>
                                        <p:strVal val="visible"/>
                                      </p:to>
                                    </p:set>
                                    <p:animEffect transition="in" filter="checkerboard(across)">
                                      <p:cBhvr>
                                        <p:cTn id="17" dur="500"/>
                                        <p:tgtEl>
                                          <p:spTgt spid="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
                                            <p:txEl>
                                              <p:pRg st="5" end="5"/>
                                            </p:txEl>
                                          </p:spTgt>
                                        </p:tgtEl>
                                        <p:attrNameLst>
                                          <p:attrName>style.visibility</p:attrName>
                                        </p:attrNameLst>
                                      </p:cBhvr>
                                      <p:to>
                                        <p:strVal val="visible"/>
                                      </p:to>
                                    </p:set>
                                    <p:animEffect transition="in" filter="checkerboard(across)">
                                      <p:cBhvr>
                                        <p:cTn id="22" dur="500"/>
                                        <p:tgtEl>
                                          <p:spTgt spid="70">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
                                            <p:txEl>
                                              <p:pRg st="7" end="7"/>
                                            </p:txEl>
                                          </p:spTgt>
                                        </p:tgtEl>
                                        <p:attrNameLst>
                                          <p:attrName>style.visibility</p:attrName>
                                        </p:attrNameLst>
                                      </p:cBhvr>
                                      <p:to>
                                        <p:strVal val="visible"/>
                                      </p:to>
                                    </p:set>
                                    <p:animEffect transition="in" filter="checkerboard(across)">
                                      <p:cBhvr>
                                        <p:cTn id="27" dur="500"/>
                                        <p:tgtEl>
                                          <p:spTgt spid="70">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70">
                                            <p:txEl>
                                              <p:pRg st="10" end="10"/>
                                            </p:txEl>
                                          </p:spTgt>
                                        </p:tgtEl>
                                        <p:attrNameLst>
                                          <p:attrName>style.visibility</p:attrName>
                                        </p:attrNameLst>
                                      </p:cBhvr>
                                      <p:to>
                                        <p:strVal val="visible"/>
                                      </p:to>
                                    </p:set>
                                    <p:animEffect transition="in" filter="checkerboard(across)">
                                      <p:cBhvr>
                                        <p:cTn id="32" dur="500"/>
                                        <p:tgtEl>
                                          <p:spTgt spid="70">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70">
                                            <p:txEl>
                                              <p:pRg st="11" end="11"/>
                                            </p:txEl>
                                          </p:spTgt>
                                        </p:tgtEl>
                                        <p:attrNameLst>
                                          <p:attrName>style.visibility</p:attrName>
                                        </p:attrNameLst>
                                      </p:cBhvr>
                                      <p:to>
                                        <p:strVal val="visible"/>
                                      </p:to>
                                    </p:set>
                                    <p:animEffect transition="in" filter="checkerboard(across)">
                                      <p:cBhvr>
                                        <p:cTn id="37" dur="500"/>
                                        <p:tgtEl>
                                          <p:spTgt spid="70">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70">
                                            <p:txEl>
                                              <p:pRg st="12" end="12"/>
                                            </p:txEl>
                                          </p:spTgt>
                                        </p:tgtEl>
                                        <p:attrNameLst>
                                          <p:attrName>style.visibility</p:attrName>
                                        </p:attrNameLst>
                                      </p:cBhvr>
                                      <p:to>
                                        <p:strVal val="visible"/>
                                      </p:to>
                                    </p:set>
                                    <p:animEffect transition="in" filter="checkerboard(across)">
                                      <p:cBhvr>
                                        <p:cTn id="42" dur="500"/>
                                        <p:tgtEl>
                                          <p:spTgt spid="70">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70">
                                            <p:txEl>
                                              <p:pRg st="15" end="15"/>
                                            </p:txEl>
                                          </p:spTgt>
                                        </p:tgtEl>
                                        <p:attrNameLst>
                                          <p:attrName>style.visibility</p:attrName>
                                        </p:attrNameLst>
                                      </p:cBhvr>
                                      <p:to>
                                        <p:strVal val="visible"/>
                                      </p:to>
                                    </p:set>
                                    <p:animEffect transition="in" filter="checkerboard(across)">
                                      <p:cBhvr>
                                        <p:cTn id="47" dur="500"/>
                                        <p:tgtEl>
                                          <p:spTgt spid="7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i="1" dirty="0"/>
            </a:br>
            <a:r>
              <a:rPr lang="fr-FR" sz="3200" b="1" dirty="0"/>
              <a:t> V- Etude du transformateur dans </a:t>
            </a:r>
            <a:br>
              <a:rPr lang="fr-FR" sz="3200" b="1" dirty="0"/>
            </a:br>
            <a:r>
              <a:rPr lang="fr-FR" sz="3200" b="1" dirty="0"/>
              <a:t>l’approximation de Kapp </a:t>
            </a:r>
            <a:br>
              <a:rPr lang="fr-FR" sz="3200" b="1" dirty="0"/>
            </a:br>
            <a:r>
              <a:rPr lang="fr-FR" sz="3200" b="1" i="1" dirty="0"/>
              <a:t> </a:t>
            </a:r>
            <a:endParaRPr lang="fr-FR" sz="3200" b="1" dirty="0"/>
          </a:p>
        </p:txBody>
      </p:sp>
      <p:sp>
        <p:nvSpPr>
          <p:cNvPr id="70" name="Rectangle 3"/>
          <p:cNvSpPr txBox="1">
            <a:spLocks noChangeArrowheads="1"/>
          </p:cNvSpPr>
          <p:nvPr/>
        </p:nvSpPr>
        <p:spPr bwMode="auto">
          <a:xfrm>
            <a:off x="831872" y="1143000"/>
            <a:ext cx="7469351" cy="3786188"/>
          </a:xfrm>
          <a:prstGeom prst="rect">
            <a:avLst/>
          </a:prstGeom>
          <a:noFill/>
          <a:ln w="9525">
            <a:noFill/>
            <a:miter lim="800000"/>
            <a:headEnd/>
            <a:tailEnd/>
          </a:ln>
        </p:spPr>
        <p:txBody>
          <a:bodyPr/>
          <a:lstStyle/>
          <a:p>
            <a:endParaRPr lang="fr-FR" sz="1700" dirty="0"/>
          </a:p>
          <a:p>
            <a:endParaRPr lang="fr-FR" sz="1700" dirty="0"/>
          </a:p>
          <a:p>
            <a:pPr algn="ctr"/>
            <a:r>
              <a:rPr lang="en-GB" sz="1700" dirty="0"/>
              <a:t>ɳ =  U</a:t>
            </a:r>
            <a:r>
              <a:rPr lang="en-GB" sz="1700" baseline="-25000" dirty="0"/>
              <a:t>2</a:t>
            </a:r>
            <a:r>
              <a:rPr lang="en-GB" sz="1700" dirty="0"/>
              <a:t>  cos</a:t>
            </a:r>
            <a:r>
              <a:rPr lang="fr-FR" sz="1700" dirty="0"/>
              <a:t>φ</a:t>
            </a:r>
            <a:r>
              <a:rPr lang="en-GB" sz="1700" baseline="-25000" dirty="0"/>
              <a:t>2</a:t>
            </a:r>
            <a:r>
              <a:rPr lang="en-GB" sz="1700" dirty="0"/>
              <a:t> / (U</a:t>
            </a:r>
            <a:r>
              <a:rPr lang="en-GB" sz="1700" baseline="-25000" dirty="0"/>
              <a:t>2</a:t>
            </a:r>
            <a:r>
              <a:rPr lang="en-GB" sz="1700" dirty="0"/>
              <a:t> cos</a:t>
            </a:r>
            <a:r>
              <a:rPr lang="fr-FR" sz="1700" dirty="0"/>
              <a:t>φ</a:t>
            </a:r>
            <a:r>
              <a:rPr lang="en-GB" sz="1700" baseline="-25000" dirty="0"/>
              <a:t>2 </a:t>
            </a:r>
            <a:r>
              <a:rPr lang="en-GB" sz="1700" dirty="0"/>
              <a:t>+ </a:t>
            </a:r>
            <a:r>
              <a:rPr lang="en-GB" sz="1700" dirty="0" err="1"/>
              <a:t>P</a:t>
            </a:r>
            <a:r>
              <a:rPr lang="en-GB" sz="1700" baseline="-25000" dirty="0" err="1"/>
              <a:t>fer</a:t>
            </a:r>
            <a:r>
              <a:rPr lang="en-GB" sz="1700" dirty="0"/>
              <a:t>/I</a:t>
            </a:r>
            <a:r>
              <a:rPr lang="en-GB" sz="1700" baseline="-25000" dirty="0"/>
              <a:t>2 </a:t>
            </a:r>
            <a:r>
              <a:rPr lang="en-GB" sz="1700" dirty="0"/>
              <a:t>+ r</a:t>
            </a:r>
            <a:r>
              <a:rPr lang="en-GB" sz="1700" baseline="-25000" dirty="0"/>
              <a:t>t2</a:t>
            </a:r>
            <a:r>
              <a:rPr lang="en-GB" sz="1700" dirty="0"/>
              <a:t> I</a:t>
            </a:r>
            <a:r>
              <a:rPr lang="en-GB" sz="1700" baseline="-25000" dirty="0"/>
              <a:t>2</a:t>
            </a:r>
            <a:r>
              <a:rPr lang="en-GB" sz="1700" dirty="0"/>
              <a:t>)</a:t>
            </a:r>
            <a:endParaRPr lang="fr-FR" sz="1700" dirty="0"/>
          </a:p>
          <a:p>
            <a:endParaRPr lang="fr-FR" sz="1700" dirty="0"/>
          </a:p>
          <a:p>
            <a:endParaRPr lang="en-US" sz="1700" dirty="0"/>
          </a:p>
          <a:p>
            <a:r>
              <a:rPr lang="fr-FR" sz="1700" dirty="0"/>
              <a:t>Si l’on suppose U</a:t>
            </a:r>
            <a:r>
              <a:rPr lang="fr-FR" sz="1700" baseline="-25000" dirty="0"/>
              <a:t>2 </a:t>
            </a:r>
            <a:r>
              <a:rPr lang="fr-FR" sz="1700" dirty="0"/>
              <a:t>et cosφ</a:t>
            </a:r>
            <a:r>
              <a:rPr lang="fr-FR" sz="1700" baseline="-25000" dirty="0"/>
              <a:t>2 </a:t>
            </a:r>
            <a:r>
              <a:rPr lang="fr-FR" sz="1700" dirty="0"/>
              <a:t> constants :</a:t>
            </a:r>
          </a:p>
          <a:p>
            <a:endParaRPr lang="fr-FR" sz="1700" dirty="0"/>
          </a:p>
          <a:p>
            <a:r>
              <a:rPr lang="fr-FR" sz="1700" dirty="0"/>
              <a:t>ɳ  passe par son maximum pour I</a:t>
            </a:r>
            <a:r>
              <a:rPr lang="fr-FR" sz="1700" baseline="-25000" dirty="0"/>
              <a:t>2</a:t>
            </a:r>
            <a:r>
              <a:rPr lang="fr-FR" sz="1700" dirty="0"/>
              <a:t> = I</a:t>
            </a:r>
            <a:r>
              <a:rPr lang="fr-FR" sz="1700" baseline="-25000" dirty="0"/>
              <a:t>2M</a:t>
            </a:r>
            <a:r>
              <a:rPr lang="fr-FR" sz="1700" dirty="0"/>
              <a:t> qui rend minimale la quantité</a:t>
            </a:r>
          </a:p>
          <a:p>
            <a:r>
              <a:rPr lang="fr-FR" sz="1700" dirty="0"/>
              <a:t> </a:t>
            </a:r>
          </a:p>
          <a:p>
            <a:pPr algn="ctr"/>
            <a:r>
              <a:rPr lang="fr-FR" sz="1700" dirty="0"/>
              <a:t>(</a:t>
            </a:r>
            <a:r>
              <a:rPr lang="fr-FR" sz="1700" dirty="0" err="1"/>
              <a:t>P</a:t>
            </a:r>
            <a:r>
              <a:rPr lang="fr-FR" sz="1700" baseline="-25000" dirty="0" err="1"/>
              <a:t>fer</a:t>
            </a:r>
            <a:r>
              <a:rPr lang="fr-FR" sz="1700" dirty="0"/>
              <a:t> / I</a:t>
            </a:r>
            <a:r>
              <a:rPr lang="fr-FR" sz="1700" baseline="-25000" dirty="0"/>
              <a:t>2</a:t>
            </a:r>
            <a:r>
              <a:rPr lang="fr-FR" sz="1700" dirty="0"/>
              <a:t> + r</a:t>
            </a:r>
            <a:r>
              <a:rPr lang="fr-FR" sz="1700" baseline="-25000" dirty="0"/>
              <a:t>t2</a:t>
            </a:r>
            <a:r>
              <a:rPr lang="fr-FR" sz="1700" dirty="0"/>
              <a:t> I</a:t>
            </a:r>
            <a:r>
              <a:rPr lang="fr-FR" sz="1700" baseline="-25000" dirty="0"/>
              <a:t>2</a:t>
            </a:r>
            <a:r>
              <a:rPr lang="fr-FR" sz="1700" dirty="0"/>
              <a:t>), </a:t>
            </a:r>
          </a:p>
          <a:p>
            <a:endParaRPr lang="fr-FR" sz="1700" dirty="0"/>
          </a:p>
          <a:p>
            <a:endParaRPr lang="it-IT" sz="1700" dirty="0"/>
          </a:p>
        </p:txBody>
      </p:sp>
      <p:grpSp>
        <p:nvGrpSpPr>
          <p:cNvPr id="2" name="Groupe 41"/>
          <p:cNvGrpSpPr>
            <a:grpSpLocks/>
          </p:cNvGrpSpPr>
          <p:nvPr/>
        </p:nvGrpSpPr>
        <p:grpSpPr bwMode="auto">
          <a:xfrm>
            <a:off x="3085409" y="4365104"/>
            <a:ext cx="2962275" cy="1928812"/>
            <a:chOff x="5643570" y="2428868"/>
            <a:chExt cx="2962966" cy="1928826"/>
          </a:xfrm>
        </p:grpSpPr>
        <p:sp>
          <p:nvSpPr>
            <p:cNvPr id="29719" name="Text Box 15"/>
            <p:cNvSpPr txBox="1">
              <a:spLocks noChangeArrowheads="1"/>
            </p:cNvSpPr>
            <p:nvPr/>
          </p:nvSpPr>
          <p:spPr bwMode="auto">
            <a:xfrm>
              <a:off x="7215206" y="4014794"/>
              <a:ext cx="457200" cy="342900"/>
            </a:xfrm>
            <a:prstGeom prst="rect">
              <a:avLst/>
            </a:prstGeom>
            <a:noFill/>
            <a:ln w="9525">
              <a:noFill/>
              <a:miter lim="800000"/>
              <a:headEnd/>
              <a:tailEnd/>
            </a:ln>
          </p:spPr>
          <p:txBody>
            <a:bodyPr/>
            <a:lstStyle/>
            <a:p>
              <a:pPr>
                <a:spcAft>
                  <a:spcPts val="1000"/>
                </a:spcAft>
              </a:pPr>
              <a:r>
                <a:rPr lang="fr-FR" sz="1400" i="1"/>
                <a:t>I</a:t>
              </a:r>
              <a:r>
                <a:rPr lang="fr-FR" sz="1400" i="1" baseline="-25000"/>
                <a:t>2M</a:t>
              </a:r>
              <a:endParaRPr lang="fr-FR" sz="1400"/>
            </a:p>
          </p:txBody>
        </p:sp>
        <p:grpSp>
          <p:nvGrpSpPr>
            <p:cNvPr id="29720" name="Groupe 40"/>
            <p:cNvGrpSpPr>
              <a:grpSpLocks/>
            </p:cNvGrpSpPr>
            <p:nvPr/>
          </p:nvGrpSpPr>
          <p:grpSpPr bwMode="auto">
            <a:xfrm>
              <a:off x="5643570" y="2428868"/>
              <a:ext cx="2962966" cy="1855787"/>
              <a:chOff x="5966752" y="4929198"/>
              <a:chExt cx="2962966" cy="1855787"/>
            </a:xfrm>
          </p:grpSpPr>
          <p:sp>
            <p:nvSpPr>
              <p:cNvPr id="29721" name="Line 2"/>
              <p:cNvSpPr>
                <a:spLocks noChangeShapeType="1"/>
              </p:cNvSpPr>
              <p:nvPr/>
            </p:nvSpPr>
            <p:spPr bwMode="auto">
              <a:xfrm flipV="1">
                <a:off x="6491318" y="5070485"/>
                <a:ext cx="0" cy="1714500"/>
              </a:xfrm>
              <a:prstGeom prst="line">
                <a:avLst/>
              </a:prstGeom>
              <a:noFill/>
              <a:ln w="9525">
                <a:solidFill>
                  <a:srgbClr val="000000"/>
                </a:solidFill>
                <a:round/>
                <a:headEnd/>
                <a:tailEnd type="triangle" w="med" len="med"/>
              </a:ln>
            </p:spPr>
            <p:txBody>
              <a:bodyPr/>
              <a:lstStyle/>
              <a:p>
                <a:endParaRPr lang="fr-FR"/>
              </a:p>
            </p:txBody>
          </p:sp>
          <p:sp>
            <p:nvSpPr>
              <p:cNvPr id="29722" name="Line 3"/>
              <p:cNvSpPr>
                <a:spLocks noChangeShapeType="1"/>
              </p:cNvSpPr>
              <p:nvPr/>
            </p:nvSpPr>
            <p:spPr bwMode="auto">
              <a:xfrm>
                <a:off x="6377018" y="6556385"/>
                <a:ext cx="2171700" cy="0"/>
              </a:xfrm>
              <a:prstGeom prst="line">
                <a:avLst/>
              </a:prstGeom>
              <a:noFill/>
              <a:ln w="9525">
                <a:solidFill>
                  <a:srgbClr val="000000"/>
                </a:solidFill>
                <a:round/>
                <a:headEnd/>
                <a:tailEnd type="triangle" w="med" len="med"/>
              </a:ln>
            </p:spPr>
            <p:txBody>
              <a:bodyPr/>
              <a:lstStyle/>
              <a:p>
                <a:endParaRPr lang="fr-FR"/>
              </a:p>
            </p:txBody>
          </p:sp>
          <p:sp>
            <p:nvSpPr>
              <p:cNvPr id="29723" name="Line 4"/>
              <p:cNvSpPr>
                <a:spLocks noChangeShapeType="1"/>
              </p:cNvSpPr>
              <p:nvPr/>
            </p:nvSpPr>
            <p:spPr bwMode="auto">
              <a:xfrm>
                <a:off x="6491318" y="5984885"/>
                <a:ext cx="1943100" cy="0"/>
              </a:xfrm>
              <a:prstGeom prst="line">
                <a:avLst/>
              </a:prstGeom>
              <a:noFill/>
              <a:ln w="9525">
                <a:solidFill>
                  <a:srgbClr val="000000"/>
                </a:solidFill>
                <a:round/>
                <a:headEnd/>
                <a:tailEnd/>
              </a:ln>
            </p:spPr>
            <p:txBody>
              <a:bodyPr/>
              <a:lstStyle/>
              <a:p>
                <a:endParaRPr lang="fr-FR"/>
              </a:p>
            </p:txBody>
          </p:sp>
          <p:sp>
            <p:nvSpPr>
              <p:cNvPr id="29724" name="Arc 5"/>
              <p:cNvSpPr>
                <a:spLocks/>
              </p:cNvSpPr>
              <p:nvPr/>
            </p:nvSpPr>
            <p:spPr bwMode="auto">
              <a:xfrm flipV="1">
                <a:off x="6338918" y="5070485"/>
                <a:ext cx="1714500" cy="148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9725" name="Line 6"/>
              <p:cNvSpPr>
                <a:spLocks noChangeShapeType="1"/>
              </p:cNvSpPr>
              <p:nvPr/>
            </p:nvSpPr>
            <p:spPr bwMode="auto">
              <a:xfrm>
                <a:off x="7685118" y="5348298"/>
                <a:ext cx="0" cy="1257300"/>
              </a:xfrm>
              <a:prstGeom prst="line">
                <a:avLst/>
              </a:prstGeom>
              <a:noFill/>
              <a:ln w="9525">
                <a:solidFill>
                  <a:srgbClr val="000000"/>
                </a:solidFill>
                <a:prstDash val="dash"/>
                <a:round/>
                <a:headEnd/>
                <a:tailEnd/>
              </a:ln>
            </p:spPr>
            <p:txBody>
              <a:bodyPr/>
              <a:lstStyle/>
              <a:p>
                <a:endParaRPr lang="fr-FR"/>
              </a:p>
            </p:txBody>
          </p:sp>
          <p:grpSp>
            <p:nvGrpSpPr>
              <p:cNvPr id="29726" name="Group 7"/>
              <p:cNvGrpSpPr>
                <a:grpSpLocks/>
              </p:cNvGrpSpPr>
              <p:nvPr/>
            </p:nvGrpSpPr>
            <p:grpSpPr bwMode="auto">
              <a:xfrm>
                <a:off x="6531005" y="5335598"/>
                <a:ext cx="1943100" cy="1347787"/>
                <a:chOff x="2380" y="6452"/>
                <a:chExt cx="3060" cy="2123"/>
              </a:xfrm>
            </p:grpSpPr>
            <p:sp>
              <p:nvSpPr>
                <p:cNvPr id="29735" name="Arc 8"/>
                <p:cNvSpPr>
                  <a:spLocks/>
                </p:cNvSpPr>
                <p:nvPr/>
              </p:nvSpPr>
              <p:spPr bwMode="auto">
                <a:xfrm rot="11025791" flipV="1">
                  <a:off x="2380" y="6452"/>
                  <a:ext cx="3060" cy="2123"/>
                </a:xfrm>
                <a:custGeom>
                  <a:avLst/>
                  <a:gdLst>
                    <a:gd name="T0" fmla="*/ 26 w 21600"/>
                    <a:gd name="T1" fmla="*/ 0 h 19604"/>
                    <a:gd name="T2" fmla="*/ 61 w 21600"/>
                    <a:gd name="T3" fmla="*/ 25 h 19604"/>
                    <a:gd name="T4" fmla="*/ 0 w 21600"/>
                    <a:gd name="T5" fmla="*/ 25 h 19604"/>
                    <a:gd name="T6" fmla="*/ 0 60000 65536"/>
                    <a:gd name="T7" fmla="*/ 0 60000 65536"/>
                    <a:gd name="T8" fmla="*/ 0 60000 65536"/>
                    <a:gd name="T9" fmla="*/ 0 w 21600"/>
                    <a:gd name="T10" fmla="*/ 0 h 19604"/>
                    <a:gd name="T11" fmla="*/ 21600 w 21600"/>
                    <a:gd name="T12" fmla="*/ 19604 h 19604"/>
                  </a:gdLst>
                  <a:ahLst/>
                  <a:cxnLst>
                    <a:cxn ang="T6">
                      <a:pos x="T0" y="T1"/>
                    </a:cxn>
                    <a:cxn ang="T7">
                      <a:pos x="T2" y="T3"/>
                    </a:cxn>
                    <a:cxn ang="T8">
                      <a:pos x="T4" y="T5"/>
                    </a:cxn>
                  </a:cxnLst>
                  <a:rect l="T9" t="T10" r="T11" b="T12"/>
                  <a:pathLst>
                    <a:path w="21600" h="19604" fill="none" extrusionOk="0">
                      <a:moveTo>
                        <a:pt x="9068" y="-1"/>
                      </a:moveTo>
                      <a:cubicBezTo>
                        <a:pt x="16708" y="3533"/>
                        <a:pt x="21600" y="11185"/>
                        <a:pt x="21600" y="19604"/>
                      </a:cubicBezTo>
                    </a:path>
                    <a:path w="21600" h="19604" stroke="0" extrusionOk="0">
                      <a:moveTo>
                        <a:pt x="9068" y="-1"/>
                      </a:moveTo>
                      <a:cubicBezTo>
                        <a:pt x="16708" y="3533"/>
                        <a:pt x="21600" y="11185"/>
                        <a:pt x="21600" y="19604"/>
                      </a:cubicBezTo>
                      <a:lnTo>
                        <a:pt x="0" y="19604"/>
                      </a:lnTo>
                      <a:close/>
                    </a:path>
                  </a:pathLst>
                </a:custGeom>
                <a:noFill/>
                <a:ln w="9525">
                  <a:solidFill>
                    <a:srgbClr val="000000"/>
                  </a:solidFill>
                  <a:round/>
                  <a:headEnd/>
                  <a:tailEnd/>
                </a:ln>
              </p:spPr>
              <p:txBody>
                <a:bodyPr/>
                <a:lstStyle/>
                <a:p>
                  <a:endParaRPr lang="fr-FR"/>
                </a:p>
              </p:txBody>
            </p:sp>
            <p:sp>
              <p:nvSpPr>
                <p:cNvPr id="29736" name="Arc 9"/>
                <p:cNvSpPr>
                  <a:spLocks/>
                </p:cNvSpPr>
                <p:nvPr/>
              </p:nvSpPr>
              <p:spPr bwMode="auto">
                <a:xfrm>
                  <a:off x="4078" y="6479"/>
                  <a:ext cx="990" cy="1438"/>
                </a:xfrm>
                <a:custGeom>
                  <a:avLst/>
                  <a:gdLst>
                    <a:gd name="T0" fmla="*/ 0 w 14848"/>
                    <a:gd name="T1" fmla="*/ 0 h 21570"/>
                    <a:gd name="T2" fmla="*/ 4 w 14848"/>
                    <a:gd name="T3" fmla="*/ 2 h 21570"/>
                    <a:gd name="T4" fmla="*/ 0 w 14848"/>
                    <a:gd name="T5" fmla="*/ 6 h 21570"/>
                    <a:gd name="T6" fmla="*/ 0 60000 65536"/>
                    <a:gd name="T7" fmla="*/ 0 60000 65536"/>
                    <a:gd name="T8" fmla="*/ 0 60000 65536"/>
                    <a:gd name="T9" fmla="*/ 0 w 14848"/>
                    <a:gd name="T10" fmla="*/ 0 h 21570"/>
                    <a:gd name="T11" fmla="*/ 14848 w 14848"/>
                    <a:gd name="T12" fmla="*/ 21570 h 21570"/>
                  </a:gdLst>
                  <a:ahLst/>
                  <a:cxnLst>
                    <a:cxn ang="T6">
                      <a:pos x="T0" y="T1"/>
                    </a:cxn>
                    <a:cxn ang="T7">
                      <a:pos x="T2" y="T3"/>
                    </a:cxn>
                    <a:cxn ang="T8">
                      <a:pos x="T4" y="T5"/>
                    </a:cxn>
                  </a:cxnLst>
                  <a:rect l="T9" t="T10" r="T11" b="T12"/>
                  <a:pathLst>
                    <a:path w="14848" h="21570" fill="none" extrusionOk="0">
                      <a:moveTo>
                        <a:pt x="1135" y="-1"/>
                      </a:moveTo>
                      <a:cubicBezTo>
                        <a:pt x="6259" y="269"/>
                        <a:pt x="11120" y="2354"/>
                        <a:pt x="14847" y="5882"/>
                      </a:cubicBezTo>
                    </a:path>
                    <a:path w="14848" h="21570" stroke="0" extrusionOk="0">
                      <a:moveTo>
                        <a:pt x="1135" y="-1"/>
                      </a:moveTo>
                      <a:cubicBezTo>
                        <a:pt x="6259" y="269"/>
                        <a:pt x="11120" y="2354"/>
                        <a:pt x="14847" y="5882"/>
                      </a:cubicBezTo>
                      <a:lnTo>
                        <a:pt x="0" y="21570"/>
                      </a:lnTo>
                      <a:close/>
                    </a:path>
                  </a:pathLst>
                </a:custGeom>
                <a:noFill/>
                <a:ln w="9525">
                  <a:solidFill>
                    <a:srgbClr val="000000"/>
                  </a:solidFill>
                  <a:round/>
                  <a:headEnd/>
                  <a:tailEnd/>
                </a:ln>
              </p:spPr>
              <p:txBody>
                <a:bodyPr/>
                <a:lstStyle/>
                <a:p>
                  <a:endParaRPr lang="fr-FR"/>
                </a:p>
              </p:txBody>
            </p:sp>
          </p:grpSp>
          <p:sp>
            <p:nvSpPr>
              <p:cNvPr id="29727" name="Line 10"/>
              <p:cNvSpPr>
                <a:spLocks noChangeShapeType="1"/>
              </p:cNvSpPr>
              <p:nvPr/>
            </p:nvSpPr>
            <p:spPr bwMode="auto">
              <a:xfrm>
                <a:off x="7505730" y="5346710"/>
                <a:ext cx="342900" cy="0"/>
              </a:xfrm>
              <a:prstGeom prst="line">
                <a:avLst/>
              </a:prstGeom>
              <a:noFill/>
              <a:ln w="28575">
                <a:solidFill>
                  <a:srgbClr val="000000"/>
                </a:solidFill>
                <a:round/>
                <a:headEnd type="stealth" w="med" len="med"/>
                <a:tailEnd type="stealth" w="med" len="med"/>
              </a:ln>
            </p:spPr>
            <p:txBody>
              <a:bodyPr/>
              <a:lstStyle/>
              <a:p>
                <a:endParaRPr lang="fr-FR"/>
              </a:p>
            </p:txBody>
          </p:sp>
          <p:sp>
            <p:nvSpPr>
              <p:cNvPr id="29728" name="Text Box 11"/>
              <p:cNvSpPr txBox="1">
                <a:spLocks noChangeArrowheads="1"/>
              </p:cNvSpPr>
              <p:nvPr/>
            </p:nvSpPr>
            <p:spPr bwMode="auto">
              <a:xfrm>
                <a:off x="7977218" y="4929198"/>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cu</a:t>
                </a:r>
                <a:endParaRPr lang="fr-FR" sz="1400"/>
              </a:p>
            </p:txBody>
          </p:sp>
          <p:sp>
            <p:nvSpPr>
              <p:cNvPr id="29729" name="Text Box 12"/>
              <p:cNvSpPr txBox="1">
                <a:spLocks noChangeArrowheads="1"/>
              </p:cNvSpPr>
              <p:nvPr/>
            </p:nvSpPr>
            <p:spPr bwMode="auto">
              <a:xfrm>
                <a:off x="8129618" y="5348298"/>
                <a:ext cx="457200" cy="342900"/>
              </a:xfrm>
              <a:prstGeom prst="rect">
                <a:avLst/>
              </a:prstGeom>
              <a:solidFill>
                <a:srgbClr val="FFFFFF"/>
              </a:solidFill>
              <a:ln w="9525">
                <a:noFill/>
                <a:miter lim="800000"/>
                <a:headEnd/>
                <a:tailEnd/>
              </a:ln>
            </p:spPr>
            <p:txBody>
              <a:bodyPr/>
              <a:lstStyle/>
              <a:p>
                <a:pPr>
                  <a:spcAft>
                    <a:spcPts val="1000"/>
                  </a:spcAft>
                </a:pPr>
                <a:r>
                  <a:rPr lang="en-GB" sz="1400" i="1"/>
                  <a:t>ɳ</a:t>
                </a:r>
                <a:endParaRPr lang="fr-FR" sz="1400"/>
              </a:p>
            </p:txBody>
          </p:sp>
          <p:sp>
            <p:nvSpPr>
              <p:cNvPr id="29730" name="Text Box 13"/>
              <p:cNvSpPr txBox="1">
                <a:spLocks noChangeArrowheads="1"/>
              </p:cNvSpPr>
              <p:nvPr/>
            </p:nvSpPr>
            <p:spPr bwMode="auto">
              <a:xfrm>
                <a:off x="8370918" y="5794385"/>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fer</a:t>
                </a:r>
                <a:endParaRPr lang="fr-FR" sz="1400"/>
              </a:p>
            </p:txBody>
          </p:sp>
          <p:sp>
            <p:nvSpPr>
              <p:cNvPr id="29731" name="Text Box 14"/>
              <p:cNvSpPr txBox="1">
                <a:spLocks noChangeArrowheads="1"/>
              </p:cNvSpPr>
              <p:nvPr/>
            </p:nvSpPr>
            <p:spPr bwMode="auto">
              <a:xfrm>
                <a:off x="8472518" y="6378585"/>
                <a:ext cx="457200" cy="342900"/>
              </a:xfrm>
              <a:prstGeom prst="rect">
                <a:avLst/>
              </a:prstGeom>
              <a:solidFill>
                <a:srgbClr val="FFFFFF"/>
              </a:solidFill>
              <a:ln w="9525">
                <a:noFill/>
                <a:miter lim="800000"/>
                <a:headEnd/>
                <a:tailEnd/>
              </a:ln>
            </p:spPr>
            <p:txBody>
              <a:bodyPr/>
              <a:lstStyle/>
              <a:p>
                <a:pPr>
                  <a:spcAft>
                    <a:spcPts val="1000"/>
                  </a:spcAft>
                </a:pPr>
                <a:r>
                  <a:rPr lang="fr-FR" sz="1400" i="1"/>
                  <a:t>I</a:t>
                </a:r>
                <a:r>
                  <a:rPr lang="fr-FR" sz="1400" i="1" baseline="-25000"/>
                  <a:t>2</a:t>
                </a:r>
                <a:endParaRPr lang="fr-FR" sz="1400"/>
              </a:p>
            </p:txBody>
          </p:sp>
          <p:sp>
            <p:nvSpPr>
              <p:cNvPr id="29732" name="Text Box 12"/>
              <p:cNvSpPr txBox="1">
                <a:spLocks noChangeArrowheads="1"/>
              </p:cNvSpPr>
              <p:nvPr/>
            </p:nvSpPr>
            <p:spPr bwMode="auto">
              <a:xfrm>
                <a:off x="6215074" y="4929198"/>
                <a:ext cx="457200" cy="342900"/>
              </a:xfrm>
              <a:prstGeom prst="rect">
                <a:avLst/>
              </a:prstGeom>
              <a:noFill/>
              <a:ln w="9525">
                <a:noFill/>
                <a:miter lim="800000"/>
                <a:headEnd/>
                <a:tailEnd/>
              </a:ln>
            </p:spPr>
            <p:txBody>
              <a:bodyPr/>
              <a:lstStyle/>
              <a:p>
                <a:pPr>
                  <a:spcAft>
                    <a:spcPts val="1000"/>
                  </a:spcAft>
                </a:pPr>
                <a:r>
                  <a:rPr lang="en-GB" sz="1400" i="1"/>
                  <a:t>ɳ</a:t>
                </a:r>
                <a:endParaRPr lang="fr-FR" sz="1400"/>
              </a:p>
            </p:txBody>
          </p:sp>
          <p:sp>
            <p:nvSpPr>
              <p:cNvPr id="29733" name="Text Box 12"/>
              <p:cNvSpPr txBox="1">
                <a:spLocks noChangeArrowheads="1"/>
              </p:cNvSpPr>
              <p:nvPr/>
            </p:nvSpPr>
            <p:spPr bwMode="auto">
              <a:xfrm>
                <a:off x="5966752" y="5190603"/>
                <a:ext cx="814390" cy="342900"/>
              </a:xfrm>
              <a:prstGeom prst="rect">
                <a:avLst/>
              </a:prstGeom>
              <a:noFill/>
              <a:ln w="9525">
                <a:noFill/>
                <a:miter lim="800000"/>
                <a:headEnd/>
                <a:tailEnd/>
              </a:ln>
            </p:spPr>
            <p:txBody>
              <a:bodyPr/>
              <a:lstStyle/>
              <a:p>
                <a:pPr>
                  <a:spcAft>
                    <a:spcPts val="1000"/>
                  </a:spcAft>
                </a:pPr>
                <a:r>
                  <a:rPr lang="en-GB" sz="1400" i="1"/>
                  <a:t>ɳ</a:t>
                </a:r>
                <a:r>
                  <a:rPr lang="en-GB" sz="1400" baseline="-25000"/>
                  <a:t>max</a:t>
                </a:r>
                <a:endParaRPr lang="fr-FR" sz="1400" baseline="-25000"/>
              </a:p>
            </p:txBody>
          </p:sp>
          <p:cxnSp>
            <p:nvCxnSpPr>
              <p:cNvPr id="38" name="Connecteur droit 37"/>
              <p:cNvCxnSpPr/>
              <p:nvPr/>
            </p:nvCxnSpPr>
            <p:spPr>
              <a:xfrm rot="10800000">
                <a:off x="6500276" y="5357826"/>
                <a:ext cx="114326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45</a:t>
            </a:fld>
            <a:endParaRPr lang="fr-FR"/>
          </a:p>
        </p:txBody>
      </p:sp>
    </p:spTree>
    <p:extLst>
      <p:ext uri="{BB962C8B-B14F-4D97-AF65-F5344CB8AC3E}">
        <p14:creationId xmlns:p14="http://schemas.microsoft.com/office/powerpoint/2010/main" val="1676879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2" end="2"/>
                                            </p:txEl>
                                          </p:spTgt>
                                        </p:tgtEl>
                                        <p:attrNameLst>
                                          <p:attrName>style.visibility</p:attrName>
                                        </p:attrNameLst>
                                      </p:cBhvr>
                                      <p:to>
                                        <p:strVal val="visible"/>
                                      </p:to>
                                    </p:set>
                                    <p:animEffect transition="in" filter="checkerboard(across)">
                                      <p:cBhvr>
                                        <p:cTn id="7" dur="500"/>
                                        <p:tgtEl>
                                          <p:spTgt spid="7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5" end="5"/>
                                            </p:txEl>
                                          </p:spTgt>
                                        </p:tgtEl>
                                        <p:attrNameLst>
                                          <p:attrName>style.visibility</p:attrName>
                                        </p:attrNameLst>
                                      </p:cBhvr>
                                      <p:to>
                                        <p:strVal val="visible"/>
                                      </p:to>
                                    </p:set>
                                    <p:animEffect transition="in" filter="checkerboard(across)">
                                      <p:cBhvr>
                                        <p:cTn id="12" dur="500"/>
                                        <p:tgtEl>
                                          <p:spTgt spid="7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xEl>
                                              <p:pRg st="7" end="7"/>
                                            </p:txEl>
                                          </p:spTgt>
                                        </p:tgtEl>
                                        <p:attrNameLst>
                                          <p:attrName>style.visibility</p:attrName>
                                        </p:attrNameLst>
                                      </p:cBhvr>
                                      <p:to>
                                        <p:strVal val="visible"/>
                                      </p:to>
                                    </p:set>
                                    <p:animEffect transition="in" filter="checkerboard(across)">
                                      <p:cBhvr>
                                        <p:cTn id="17" dur="500"/>
                                        <p:tgtEl>
                                          <p:spTgt spid="70">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0">
                                            <p:txEl>
                                              <p:pRg st="8" end="8"/>
                                            </p:txEl>
                                          </p:spTgt>
                                        </p:tgtEl>
                                        <p:attrNameLst>
                                          <p:attrName>style.visibility</p:attrName>
                                        </p:attrNameLst>
                                      </p:cBhvr>
                                      <p:to>
                                        <p:strVal val="visible"/>
                                      </p:to>
                                    </p:set>
                                    <p:animEffect transition="in" filter="checkerboard(across)">
                                      <p:cBhvr>
                                        <p:cTn id="22" dur="500"/>
                                        <p:tgtEl>
                                          <p:spTgt spid="7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0">
                                            <p:txEl>
                                              <p:pRg st="9" end="9"/>
                                            </p:txEl>
                                          </p:spTgt>
                                        </p:tgtEl>
                                        <p:attrNameLst>
                                          <p:attrName>style.visibility</p:attrName>
                                        </p:attrNameLst>
                                      </p:cBhvr>
                                      <p:to>
                                        <p:strVal val="visible"/>
                                      </p:to>
                                    </p:set>
                                    <p:animEffect transition="in" filter="checkerboard(across)">
                                      <p:cBhvr>
                                        <p:cTn id="27" dur="500"/>
                                        <p:tgtEl>
                                          <p:spTgt spid="70">
                                            <p:txEl>
                                              <p:pRg st="9" end="9"/>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i="1" dirty="0"/>
            </a:br>
            <a:r>
              <a:rPr lang="fr-FR" sz="3200" b="1" dirty="0"/>
              <a:t> V- Etude du transformateur dans </a:t>
            </a:r>
            <a:br>
              <a:rPr lang="fr-FR" sz="3200" b="1" dirty="0"/>
            </a:br>
            <a:r>
              <a:rPr lang="fr-FR" sz="3200" b="1" dirty="0"/>
              <a:t>l’approximation de Kapp </a:t>
            </a:r>
            <a:br>
              <a:rPr lang="fr-FR" sz="3200" b="1" dirty="0"/>
            </a:br>
            <a:r>
              <a:rPr lang="fr-FR" sz="3200" b="1" i="1" dirty="0"/>
              <a:t> </a:t>
            </a:r>
            <a:endParaRPr lang="fr-FR" sz="3200" b="1" dirty="0"/>
          </a:p>
        </p:txBody>
      </p:sp>
      <p:sp>
        <p:nvSpPr>
          <p:cNvPr id="70" name="Rectangle 3"/>
          <p:cNvSpPr txBox="1">
            <a:spLocks noChangeArrowheads="1"/>
          </p:cNvSpPr>
          <p:nvPr/>
        </p:nvSpPr>
        <p:spPr bwMode="auto">
          <a:xfrm>
            <a:off x="723115" y="3710742"/>
            <a:ext cx="7469351" cy="3786188"/>
          </a:xfrm>
          <a:prstGeom prst="rect">
            <a:avLst/>
          </a:prstGeom>
          <a:noFill/>
          <a:ln w="9525">
            <a:noFill/>
            <a:miter lim="800000"/>
            <a:headEnd/>
            <a:tailEnd/>
          </a:ln>
        </p:spPr>
        <p:txBody>
          <a:bodyPr/>
          <a:lstStyle/>
          <a:p>
            <a:endParaRPr lang="fr-FR" sz="1700" dirty="0"/>
          </a:p>
          <a:p>
            <a:r>
              <a:rPr lang="fr-FR" sz="1700" dirty="0"/>
              <a:t>soit       I</a:t>
            </a:r>
            <a:r>
              <a:rPr lang="fr-FR" sz="1700" baseline="-25000" dirty="0"/>
              <a:t>2M</a:t>
            </a:r>
            <a:r>
              <a:rPr lang="fr-FR" sz="1700" dirty="0"/>
              <a:t> =</a:t>
            </a:r>
            <a:r>
              <a:rPr lang="fr-FR" b="1" dirty="0"/>
              <a:t>√ </a:t>
            </a:r>
            <a:r>
              <a:rPr lang="fr-FR" sz="1700" dirty="0"/>
              <a:t>(</a:t>
            </a:r>
            <a:r>
              <a:rPr lang="fr-FR" sz="1700" dirty="0" err="1"/>
              <a:t>P</a:t>
            </a:r>
            <a:r>
              <a:rPr lang="fr-FR" sz="1700" baseline="-25000" dirty="0" err="1"/>
              <a:t>fer</a:t>
            </a:r>
            <a:r>
              <a:rPr lang="fr-FR" sz="1700" dirty="0"/>
              <a:t> / r</a:t>
            </a:r>
            <a:r>
              <a:rPr lang="fr-FR" sz="1700" baseline="-25000" dirty="0"/>
              <a:t>t2</a:t>
            </a:r>
            <a:r>
              <a:rPr lang="fr-FR" sz="1700" dirty="0"/>
              <a:t>)   ou I</a:t>
            </a:r>
            <a:r>
              <a:rPr lang="fr-FR" sz="1700" baseline="-25000" dirty="0"/>
              <a:t>2</a:t>
            </a:r>
            <a:r>
              <a:rPr lang="fr-FR" sz="1700" dirty="0"/>
              <a:t> tel que </a:t>
            </a:r>
            <a:r>
              <a:rPr lang="fr-FR" sz="1700" dirty="0" err="1"/>
              <a:t>P</a:t>
            </a:r>
            <a:r>
              <a:rPr lang="fr-FR" sz="1700" baseline="-25000" dirty="0" err="1"/>
              <a:t>fer</a:t>
            </a:r>
            <a:r>
              <a:rPr lang="fr-FR" sz="1700" dirty="0"/>
              <a:t> = r</a:t>
            </a:r>
            <a:r>
              <a:rPr lang="fr-FR" sz="1700" baseline="-25000" dirty="0"/>
              <a:t>t2</a:t>
            </a:r>
            <a:r>
              <a:rPr lang="fr-FR" sz="1700" dirty="0"/>
              <a:t> I</a:t>
            </a:r>
            <a:r>
              <a:rPr lang="fr-FR" sz="1700" baseline="30000" dirty="0"/>
              <a:t>2</a:t>
            </a:r>
            <a:r>
              <a:rPr lang="fr-FR" sz="1700" baseline="-25000" dirty="0"/>
              <a:t>2  </a:t>
            </a:r>
            <a:r>
              <a:rPr lang="fr-FR" sz="1700" dirty="0"/>
              <a:t> càd </a:t>
            </a:r>
            <a:r>
              <a:rPr lang="fr-FR" sz="1700" dirty="0" err="1"/>
              <a:t>P</a:t>
            </a:r>
            <a:r>
              <a:rPr lang="fr-FR" sz="1700" baseline="-25000" dirty="0" err="1"/>
              <a:t>fer</a:t>
            </a:r>
            <a:r>
              <a:rPr lang="fr-FR" sz="1700" dirty="0"/>
              <a:t> = </a:t>
            </a:r>
            <a:r>
              <a:rPr lang="fr-FR" sz="1700" dirty="0" err="1"/>
              <a:t>P</a:t>
            </a:r>
            <a:r>
              <a:rPr lang="fr-FR" sz="1700" baseline="-25000" dirty="0" err="1"/>
              <a:t>cu</a:t>
            </a:r>
            <a:r>
              <a:rPr lang="fr-FR" sz="1700" dirty="0"/>
              <a:t>.</a:t>
            </a:r>
          </a:p>
          <a:p>
            <a:endParaRPr lang="fr-FR" sz="1700" dirty="0"/>
          </a:p>
          <a:p>
            <a:r>
              <a:rPr lang="fr-FR" sz="1700" dirty="0"/>
              <a:t>La valeur maximale du rendement est : </a:t>
            </a:r>
          </a:p>
          <a:p>
            <a:r>
              <a:rPr lang="en-GB" sz="1700" dirty="0"/>
              <a:t>     </a:t>
            </a:r>
          </a:p>
          <a:p>
            <a:r>
              <a:rPr lang="en-GB" sz="1700" dirty="0"/>
              <a:t>	</a:t>
            </a:r>
            <a:r>
              <a:rPr lang="en-GB" sz="1700" dirty="0" err="1"/>
              <a:t>ɳ</a:t>
            </a:r>
            <a:r>
              <a:rPr lang="en-GB" sz="1700" baseline="-25000" dirty="0" err="1"/>
              <a:t>max</a:t>
            </a:r>
            <a:r>
              <a:rPr lang="en-GB" sz="1700" dirty="0"/>
              <a:t> =  U</a:t>
            </a:r>
            <a:r>
              <a:rPr lang="en-GB" sz="1700" baseline="-25000" dirty="0"/>
              <a:t>2</a:t>
            </a:r>
            <a:r>
              <a:rPr lang="en-GB" sz="1700" dirty="0"/>
              <a:t> I</a:t>
            </a:r>
            <a:r>
              <a:rPr lang="en-GB" sz="1700" baseline="-25000" dirty="0"/>
              <a:t>2M</a:t>
            </a:r>
            <a:r>
              <a:rPr lang="en-GB" sz="1700" dirty="0"/>
              <a:t> cos</a:t>
            </a:r>
            <a:r>
              <a:rPr lang="fr-FR" sz="1700" dirty="0"/>
              <a:t>φ</a:t>
            </a:r>
            <a:r>
              <a:rPr lang="en-GB" sz="1700" baseline="-25000" dirty="0"/>
              <a:t>2</a:t>
            </a:r>
            <a:r>
              <a:rPr lang="en-GB" sz="1700" dirty="0"/>
              <a:t> / (U</a:t>
            </a:r>
            <a:r>
              <a:rPr lang="en-GB" sz="1700" baseline="-25000" dirty="0"/>
              <a:t>2</a:t>
            </a:r>
            <a:r>
              <a:rPr lang="en-GB" sz="1700" dirty="0"/>
              <a:t> I</a:t>
            </a:r>
            <a:r>
              <a:rPr lang="en-GB" sz="1700" baseline="-25000" dirty="0"/>
              <a:t>2M</a:t>
            </a:r>
            <a:r>
              <a:rPr lang="en-GB" sz="1700" dirty="0"/>
              <a:t> cos</a:t>
            </a:r>
            <a:r>
              <a:rPr lang="fr-FR" sz="1700" dirty="0"/>
              <a:t>φ</a:t>
            </a:r>
            <a:r>
              <a:rPr lang="en-GB" sz="1700" baseline="-25000" dirty="0"/>
              <a:t>2 </a:t>
            </a:r>
            <a:r>
              <a:rPr lang="en-GB" sz="1700" dirty="0"/>
              <a:t>+ 2P</a:t>
            </a:r>
            <a:r>
              <a:rPr lang="en-GB" sz="1700" baseline="-25000" dirty="0"/>
              <a:t>fer</a:t>
            </a:r>
            <a:r>
              <a:rPr lang="en-GB" sz="1700" dirty="0"/>
              <a:t> )  </a:t>
            </a:r>
          </a:p>
          <a:p>
            <a:endParaRPr lang="fr-FR" sz="1600" i="1" dirty="0"/>
          </a:p>
          <a:p>
            <a:r>
              <a:rPr lang="fr-FR" sz="1700" dirty="0"/>
              <a:t>- Le rendement est d’autant plus élevé que cosφ</a:t>
            </a:r>
            <a:r>
              <a:rPr lang="fr-FR" sz="1700" baseline="-25000" dirty="0"/>
              <a:t>2 </a:t>
            </a:r>
            <a:r>
              <a:rPr lang="fr-FR" sz="1700" dirty="0"/>
              <a:t> tend vers 1.</a:t>
            </a:r>
          </a:p>
          <a:p>
            <a:r>
              <a:rPr lang="fr-FR" sz="1700" dirty="0"/>
              <a:t>- Le rendement est d’autant plus élevé que la puissance apparente est plus importante.</a:t>
            </a:r>
          </a:p>
          <a:p>
            <a:r>
              <a:rPr lang="en-GB" sz="1700" dirty="0"/>
              <a:t>                                 </a:t>
            </a:r>
            <a:endParaRPr lang="fr-FR" sz="1700" dirty="0"/>
          </a:p>
          <a:p>
            <a:pPr algn="just"/>
            <a:r>
              <a:rPr lang="it-IT" sz="1700" dirty="0"/>
              <a:t>   </a:t>
            </a:r>
          </a:p>
        </p:txBody>
      </p:sp>
      <p:grpSp>
        <p:nvGrpSpPr>
          <p:cNvPr id="2" name="Groupe 41"/>
          <p:cNvGrpSpPr>
            <a:grpSpLocks/>
          </p:cNvGrpSpPr>
          <p:nvPr/>
        </p:nvGrpSpPr>
        <p:grpSpPr bwMode="auto">
          <a:xfrm>
            <a:off x="3090862" y="1516212"/>
            <a:ext cx="2962275" cy="1928812"/>
            <a:chOff x="5643570" y="2428868"/>
            <a:chExt cx="2962966" cy="1928826"/>
          </a:xfrm>
        </p:grpSpPr>
        <p:sp>
          <p:nvSpPr>
            <p:cNvPr id="29719" name="Text Box 15"/>
            <p:cNvSpPr txBox="1">
              <a:spLocks noChangeArrowheads="1"/>
            </p:cNvSpPr>
            <p:nvPr/>
          </p:nvSpPr>
          <p:spPr bwMode="auto">
            <a:xfrm>
              <a:off x="7215206" y="4014794"/>
              <a:ext cx="457200" cy="342900"/>
            </a:xfrm>
            <a:prstGeom prst="rect">
              <a:avLst/>
            </a:prstGeom>
            <a:noFill/>
            <a:ln w="9525">
              <a:noFill/>
              <a:miter lim="800000"/>
              <a:headEnd/>
              <a:tailEnd/>
            </a:ln>
          </p:spPr>
          <p:txBody>
            <a:bodyPr/>
            <a:lstStyle/>
            <a:p>
              <a:pPr>
                <a:spcAft>
                  <a:spcPts val="1000"/>
                </a:spcAft>
              </a:pPr>
              <a:r>
                <a:rPr lang="fr-FR" sz="1400" i="1"/>
                <a:t>I</a:t>
              </a:r>
              <a:r>
                <a:rPr lang="fr-FR" sz="1400" i="1" baseline="-25000"/>
                <a:t>2M</a:t>
              </a:r>
              <a:endParaRPr lang="fr-FR" sz="1400"/>
            </a:p>
          </p:txBody>
        </p:sp>
        <p:grpSp>
          <p:nvGrpSpPr>
            <p:cNvPr id="29720" name="Groupe 40"/>
            <p:cNvGrpSpPr>
              <a:grpSpLocks/>
            </p:cNvGrpSpPr>
            <p:nvPr/>
          </p:nvGrpSpPr>
          <p:grpSpPr bwMode="auto">
            <a:xfrm>
              <a:off x="5643570" y="2428868"/>
              <a:ext cx="2962966" cy="1855787"/>
              <a:chOff x="5966752" y="4929198"/>
              <a:chExt cx="2962966" cy="1855787"/>
            </a:xfrm>
          </p:grpSpPr>
          <p:sp>
            <p:nvSpPr>
              <p:cNvPr id="29721" name="Line 2"/>
              <p:cNvSpPr>
                <a:spLocks noChangeShapeType="1"/>
              </p:cNvSpPr>
              <p:nvPr/>
            </p:nvSpPr>
            <p:spPr bwMode="auto">
              <a:xfrm flipV="1">
                <a:off x="6491318" y="5070485"/>
                <a:ext cx="0" cy="1714500"/>
              </a:xfrm>
              <a:prstGeom prst="line">
                <a:avLst/>
              </a:prstGeom>
              <a:noFill/>
              <a:ln w="9525">
                <a:solidFill>
                  <a:srgbClr val="000000"/>
                </a:solidFill>
                <a:round/>
                <a:headEnd/>
                <a:tailEnd type="triangle" w="med" len="med"/>
              </a:ln>
            </p:spPr>
            <p:txBody>
              <a:bodyPr/>
              <a:lstStyle/>
              <a:p>
                <a:endParaRPr lang="fr-FR"/>
              </a:p>
            </p:txBody>
          </p:sp>
          <p:sp>
            <p:nvSpPr>
              <p:cNvPr id="29722" name="Line 3"/>
              <p:cNvSpPr>
                <a:spLocks noChangeShapeType="1"/>
              </p:cNvSpPr>
              <p:nvPr/>
            </p:nvSpPr>
            <p:spPr bwMode="auto">
              <a:xfrm>
                <a:off x="6377018" y="6556385"/>
                <a:ext cx="2171700" cy="0"/>
              </a:xfrm>
              <a:prstGeom prst="line">
                <a:avLst/>
              </a:prstGeom>
              <a:noFill/>
              <a:ln w="9525">
                <a:solidFill>
                  <a:srgbClr val="000000"/>
                </a:solidFill>
                <a:round/>
                <a:headEnd/>
                <a:tailEnd type="triangle" w="med" len="med"/>
              </a:ln>
            </p:spPr>
            <p:txBody>
              <a:bodyPr/>
              <a:lstStyle/>
              <a:p>
                <a:endParaRPr lang="fr-FR"/>
              </a:p>
            </p:txBody>
          </p:sp>
          <p:sp>
            <p:nvSpPr>
              <p:cNvPr id="29723" name="Line 4"/>
              <p:cNvSpPr>
                <a:spLocks noChangeShapeType="1"/>
              </p:cNvSpPr>
              <p:nvPr/>
            </p:nvSpPr>
            <p:spPr bwMode="auto">
              <a:xfrm>
                <a:off x="6491318" y="5984885"/>
                <a:ext cx="1943100" cy="0"/>
              </a:xfrm>
              <a:prstGeom prst="line">
                <a:avLst/>
              </a:prstGeom>
              <a:noFill/>
              <a:ln w="9525">
                <a:solidFill>
                  <a:srgbClr val="000000"/>
                </a:solidFill>
                <a:round/>
                <a:headEnd/>
                <a:tailEnd/>
              </a:ln>
            </p:spPr>
            <p:txBody>
              <a:bodyPr/>
              <a:lstStyle/>
              <a:p>
                <a:endParaRPr lang="fr-FR"/>
              </a:p>
            </p:txBody>
          </p:sp>
          <p:sp>
            <p:nvSpPr>
              <p:cNvPr id="29724" name="Arc 5"/>
              <p:cNvSpPr>
                <a:spLocks/>
              </p:cNvSpPr>
              <p:nvPr/>
            </p:nvSpPr>
            <p:spPr bwMode="auto">
              <a:xfrm flipV="1">
                <a:off x="6338918" y="5070485"/>
                <a:ext cx="1714500" cy="14859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a:lstStyle/>
              <a:p>
                <a:endParaRPr lang="fr-FR"/>
              </a:p>
            </p:txBody>
          </p:sp>
          <p:sp>
            <p:nvSpPr>
              <p:cNvPr id="29725" name="Line 6"/>
              <p:cNvSpPr>
                <a:spLocks noChangeShapeType="1"/>
              </p:cNvSpPr>
              <p:nvPr/>
            </p:nvSpPr>
            <p:spPr bwMode="auto">
              <a:xfrm>
                <a:off x="7685118" y="5348298"/>
                <a:ext cx="0" cy="1257300"/>
              </a:xfrm>
              <a:prstGeom prst="line">
                <a:avLst/>
              </a:prstGeom>
              <a:noFill/>
              <a:ln w="9525">
                <a:solidFill>
                  <a:srgbClr val="000000"/>
                </a:solidFill>
                <a:prstDash val="dash"/>
                <a:round/>
                <a:headEnd/>
                <a:tailEnd/>
              </a:ln>
            </p:spPr>
            <p:txBody>
              <a:bodyPr/>
              <a:lstStyle/>
              <a:p>
                <a:endParaRPr lang="fr-FR"/>
              </a:p>
            </p:txBody>
          </p:sp>
          <p:grpSp>
            <p:nvGrpSpPr>
              <p:cNvPr id="29726" name="Group 7"/>
              <p:cNvGrpSpPr>
                <a:grpSpLocks/>
              </p:cNvGrpSpPr>
              <p:nvPr/>
            </p:nvGrpSpPr>
            <p:grpSpPr bwMode="auto">
              <a:xfrm>
                <a:off x="6531005" y="5335598"/>
                <a:ext cx="1943100" cy="1347787"/>
                <a:chOff x="2380" y="6452"/>
                <a:chExt cx="3060" cy="2123"/>
              </a:xfrm>
            </p:grpSpPr>
            <p:sp>
              <p:nvSpPr>
                <p:cNvPr id="29735" name="Arc 8"/>
                <p:cNvSpPr>
                  <a:spLocks/>
                </p:cNvSpPr>
                <p:nvPr/>
              </p:nvSpPr>
              <p:spPr bwMode="auto">
                <a:xfrm rot="11025791" flipV="1">
                  <a:off x="2380" y="6452"/>
                  <a:ext cx="3060" cy="2123"/>
                </a:xfrm>
                <a:custGeom>
                  <a:avLst/>
                  <a:gdLst>
                    <a:gd name="T0" fmla="*/ 26 w 21600"/>
                    <a:gd name="T1" fmla="*/ 0 h 19604"/>
                    <a:gd name="T2" fmla="*/ 61 w 21600"/>
                    <a:gd name="T3" fmla="*/ 25 h 19604"/>
                    <a:gd name="T4" fmla="*/ 0 w 21600"/>
                    <a:gd name="T5" fmla="*/ 25 h 19604"/>
                    <a:gd name="T6" fmla="*/ 0 60000 65536"/>
                    <a:gd name="T7" fmla="*/ 0 60000 65536"/>
                    <a:gd name="T8" fmla="*/ 0 60000 65536"/>
                    <a:gd name="T9" fmla="*/ 0 w 21600"/>
                    <a:gd name="T10" fmla="*/ 0 h 19604"/>
                    <a:gd name="T11" fmla="*/ 21600 w 21600"/>
                    <a:gd name="T12" fmla="*/ 19604 h 19604"/>
                  </a:gdLst>
                  <a:ahLst/>
                  <a:cxnLst>
                    <a:cxn ang="T6">
                      <a:pos x="T0" y="T1"/>
                    </a:cxn>
                    <a:cxn ang="T7">
                      <a:pos x="T2" y="T3"/>
                    </a:cxn>
                    <a:cxn ang="T8">
                      <a:pos x="T4" y="T5"/>
                    </a:cxn>
                  </a:cxnLst>
                  <a:rect l="T9" t="T10" r="T11" b="T12"/>
                  <a:pathLst>
                    <a:path w="21600" h="19604" fill="none" extrusionOk="0">
                      <a:moveTo>
                        <a:pt x="9068" y="-1"/>
                      </a:moveTo>
                      <a:cubicBezTo>
                        <a:pt x="16708" y="3533"/>
                        <a:pt x="21600" y="11185"/>
                        <a:pt x="21600" y="19604"/>
                      </a:cubicBezTo>
                    </a:path>
                    <a:path w="21600" h="19604" stroke="0" extrusionOk="0">
                      <a:moveTo>
                        <a:pt x="9068" y="-1"/>
                      </a:moveTo>
                      <a:cubicBezTo>
                        <a:pt x="16708" y="3533"/>
                        <a:pt x="21600" y="11185"/>
                        <a:pt x="21600" y="19604"/>
                      </a:cubicBezTo>
                      <a:lnTo>
                        <a:pt x="0" y="19604"/>
                      </a:lnTo>
                      <a:close/>
                    </a:path>
                  </a:pathLst>
                </a:custGeom>
                <a:noFill/>
                <a:ln w="9525">
                  <a:solidFill>
                    <a:srgbClr val="000000"/>
                  </a:solidFill>
                  <a:round/>
                  <a:headEnd/>
                  <a:tailEnd/>
                </a:ln>
              </p:spPr>
              <p:txBody>
                <a:bodyPr/>
                <a:lstStyle/>
                <a:p>
                  <a:endParaRPr lang="fr-FR"/>
                </a:p>
              </p:txBody>
            </p:sp>
            <p:sp>
              <p:nvSpPr>
                <p:cNvPr id="29736" name="Arc 9"/>
                <p:cNvSpPr>
                  <a:spLocks/>
                </p:cNvSpPr>
                <p:nvPr/>
              </p:nvSpPr>
              <p:spPr bwMode="auto">
                <a:xfrm>
                  <a:off x="4078" y="6479"/>
                  <a:ext cx="990" cy="1438"/>
                </a:xfrm>
                <a:custGeom>
                  <a:avLst/>
                  <a:gdLst>
                    <a:gd name="T0" fmla="*/ 0 w 14848"/>
                    <a:gd name="T1" fmla="*/ 0 h 21570"/>
                    <a:gd name="T2" fmla="*/ 4 w 14848"/>
                    <a:gd name="T3" fmla="*/ 2 h 21570"/>
                    <a:gd name="T4" fmla="*/ 0 w 14848"/>
                    <a:gd name="T5" fmla="*/ 6 h 21570"/>
                    <a:gd name="T6" fmla="*/ 0 60000 65536"/>
                    <a:gd name="T7" fmla="*/ 0 60000 65536"/>
                    <a:gd name="T8" fmla="*/ 0 60000 65536"/>
                    <a:gd name="T9" fmla="*/ 0 w 14848"/>
                    <a:gd name="T10" fmla="*/ 0 h 21570"/>
                    <a:gd name="T11" fmla="*/ 14848 w 14848"/>
                    <a:gd name="T12" fmla="*/ 21570 h 21570"/>
                  </a:gdLst>
                  <a:ahLst/>
                  <a:cxnLst>
                    <a:cxn ang="T6">
                      <a:pos x="T0" y="T1"/>
                    </a:cxn>
                    <a:cxn ang="T7">
                      <a:pos x="T2" y="T3"/>
                    </a:cxn>
                    <a:cxn ang="T8">
                      <a:pos x="T4" y="T5"/>
                    </a:cxn>
                  </a:cxnLst>
                  <a:rect l="T9" t="T10" r="T11" b="T12"/>
                  <a:pathLst>
                    <a:path w="14848" h="21570" fill="none" extrusionOk="0">
                      <a:moveTo>
                        <a:pt x="1135" y="-1"/>
                      </a:moveTo>
                      <a:cubicBezTo>
                        <a:pt x="6259" y="269"/>
                        <a:pt x="11120" y="2354"/>
                        <a:pt x="14847" y="5882"/>
                      </a:cubicBezTo>
                    </a:path>
                    <a:path w="14848" h="21570" stroke="0" extrusionOk="0">
                      <a:moveTo>
                        <a:pt x="1135" y="-1"/>
                      </a:moveTo>
                      <a:cubicBezTo>
                        <a:pt x="6259" y="269"/>
                        <a:pt x="11120" y="2354"/>
                        <a:pt x="14847" y="5882"/>
                      </a:cubicBezTo>
                      <a:lnTo>
                        <a:pt x="0" y="21570"/>
                      </a:lnTo>
                      <a:close/>
                    </a:path>
                  </a:pathLst>
                </a:custGeom>
                <a:noFill/>
                <a:ln w="9525">
                  <a:solidFill>
                    <a:srgbClr val="000000"/>
                  </a:solidFill>
                  <a:round/>
                  <a:headEnd/>
                  <a:tailEnd/>
                </a:ln>
              </p:spPr>
              <p:txBody>
                <a:bodyPr/>
                <a:lstStyle/>
                <a:p>
                  <a:endParaRPr lang="fr-FR"/>
                </a:p>
              </p:txBody>
            </p:sp>
          </p:grpSp>
          <p:sp>
            <p:nvSpPr>
              <p:cNvPr id="29727" name="Line 10"/>
              <p:cNvSpPr>
                <a:spLocks noChangeShapeType="1"/>
              </p:cNvSpPr>
              <p:nvPr/>
            </p:nvSpPr>
            <p:spPr bwMode="auto">
              <a:xfrm>
                <a:off x="7505730" y="5346710"/>
                <a:ext cx="342900" cy="0"/>
              </a:xfrm>
              <a:prstGeom prst="line">
                <a:avLst/>
              </a:prstGeom>
              <a:noFill/>
              <a:ln w="28575">
                <a:solidFill>
                  <a:srgbClr val="000000"/>
                </a:solidFill>
                <a:round/>
                <a:headEnd type="stealth" w="med" len="med"/>
                <a:tailEnd type="stealth" w="med" len="med"/>
              </a:ln>
            </p:spPr>
            <p:txBody>
              <a:bodyPr/>
              <a:lstStyle/>
              <a:p>
                <a:endParaRPr lang="fr-FR"/>
              </a:p>
            </p:txBody>
          </p:sp>
          <p:sp>
            <p:nvSpPr>
              <p:cNvPr id="29728" name="Text Box 11"/>
              <p:cNvSpPr txBox="1">
                <a:spLocks noChangeArrowheads="1"/>
              </p:cNvSpPr>
              <p:nvPr/>
            </p:nvSpPr>
            <p:spPr bwMode="auto">
              <a:xfrm>
                <a:off x="7977218" y="4929198"/>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cu</a:t>
                </a:r>
                <a:endParaRPr lang="fr-FR" sz="1400"/>
              </a:p>
            </p:txBody>
          </p:sp>
          <p:sp>
            <p:nvSpPr>
              <p:cNvPr id="29729" name="Text Box 12"/>
              <p:cNvSpPr txBox="1">
                <a:spLocks noChangeArrowheads="1"/>
              </p:cNvSpPr>
              <p:nvPr/>
            </p:nvSpPr>
            <p:spPr bwMode="auto">
              <a:xfrm>
                <a:off x="8129618" y="5348298"/>
                <a:ext cx="457200" cy="342900"/>
              </a:xfrm>
              <a:prstGeom prst="rect">
                <a:avLst/>
              </a:prstGeom>
              <a:solidFill>
                <a:srgbClr val="FFFFFF"/>
              </a:solidFill>
              <a:ln w="9525">
                <a:noFill/>
                <a:miter lim="800000"/>
                <a:headEnd/>
                <a:tailEnd/>
              </a:ln>
            </p:spPr>
            <p:txBody>
              <a:bodyPr/>
              <a:lstStyle/>
              <a:p>
                <a:pPr>
                  <a:spcAft>
                    <a:spcPts val="1000"/>
                  </a:spcAft>
                </a:pPr>
                <a:r>
                  <a:rPr lang="en-GB" sz="1400" i="1"/>
                  <a:t>ɳ</a:t>
                </a:r>
                <a:endParaRPr lang="fr-FR" sz="1400"/>
              </a:p>
            </p:txBody>
          </p:sp>
          <p:sp>
            <p:nvSpPr>
              <p:cNvPr id="29730" name="Text Box 13"/>
              <p:cNvSpPr txBox="1">
                <a:spLocks noChangeArrowheads="1"/>
              </p:cNvSpPr>
              <p:nvPr/>
            </p:nvSpPr>
            <p:spPr bwMode="auto">
              <a:xfrm>
                <a:off x="8370918" y="5794385"/>
                <a:ext cx="457200" cy="342900"/>
              </a:xfrm>
              <a:prstGeom prst="rect">
                <a:avLst/>
              </a:prstGeom>
              <a:solidFill>
                <a:srgbClr val="FFFFFF"/>
              </a:solidFill>
              <a:ln w="9525">
                <a:noFill/>
                <a:miter lim="800000"/>
                <a:headEnd/>
                <a:tailEnd/>
              </a:ln>
            </p:spPr>
            <p:txBody>
              <a:bodyPr/>
              <a:lstStyle/>
              <a:p>
                <a:pPr>
                  <a:spcAft>
                    <a:spcPts val="1000"/>
                  </a:spcAft>
                </a:pPr>
                <a:r>
                  <a:rPr lang="fr-FR" sz="1400" i="1"/>
                  <a:t>P</a:t>
                </a:r>
                <a:r>
                  <a:rPr lang="fr-FR" sz="1400" i="1" baseline="-25000"/>
                  <a:t>fer</a:t>
                </a:r>
                <a:endParaRPr lang="fr-FR" sz="1400"/>
              </a:p>
            </p:txBody>
          </p:sp>
          <p:sp>
            <p:nvSpPr>
              <p:cNvPr id="29731" name="Text Box 14"/>
              <p:cNvSpPr txBox="1">
                <a:spLocks noChangeArrowheads="1"/>
              </p:cNvSpPr>
              <p:nvPr/>
            </p:nvSpPr>
            <p:spPr bwMode="auto">
              <a:xfrm>
                <a:off x="8472518" y="6378585"/>
                <a:ext cx="457200" cy="342900"/>
              </a:xfrm>
              <a:prstGeom prst="rect">
                <a:avLst/>
              </a:prstGeom>
              <a:solidFill>
                <a:srgbClr val="FFFFFF"/>
              </a:solidFill>
              <a:ln w="9525">
                <a:noFill/>
                <a:miter lim="800000"/>
                <a:headEnd/>
                <a:tailEnd/>
              </a:ln>
            </p:spPr>
            <p:txBody>
              <a:bodyPr/>
              <a:lstStyle/>
              <a:p>
                <a:pPr>
                  <a:spcAft>
                    <a:spcPts val="1000"/>
                  </a:spcAft>
                </a:pPr>
                <a:r>
                  <a:rPr lang="fr-FR" sz="1400" i="1"/>
                  <a:t>I</a:t>
                </a:r>
                <a:r>
                  <a:rPr lang="fr-FR" sz="1400" i="1" baseline="-25000"/>
                  <a:t>2</a:t>
                </a:r>
                <a:endParaRPr lang="fr-FR" sz="1400"/>
              </a:p>
            </p:txBody>
          </p:sp>
          <p:sp>
            <p:nvSpPr>
              <p:cNvPr id="29732" name="Text Box 12"/>
              <p:cNvSpPr txBox="1">
                <a:spLocks noChangeArrowheads="1"/>
              </p:cNvSpPr>
              <p:nvPr/>
            </p:nvSpPr>
            <p:spPr bwMode="auto">
              <a:xfrm>
                <a:off x="6215074" y="4929198"/>
                <a:ext cx="457200" cy="342900"/>
              </a:xfrm>
              <a:prstGeom prst="rect">
                <a:avLst/>
              </a:prstGeom>
              <a:noFill/>
              <a:ln w="9525">
                <a:noFill/>
                <a:miter lim="800000"/>
                <a:headEnd/>
                <a:tailEnd/>
              </a:ln>
            </p:spPr>
            <p:txBody>
              <a:bodyPr/>
              <a:lstStyle/>
              <a:p>
                <a:pPr>
                  <a:spcAft>
                    <a:spcPts val="1000"/>
                  </a:spcAft>
                </a:pPr>
                <a:r>
                  <a:rPr lang="en-GB" sz="1400" i="1"/>
                  <a:t>ɳ</a:t>
                </a:r>
                <a:endParaRPr lang="fr-FR" sz="1400"/>
              </a:p>
            </p:txBody>
          </p:sp>
          <p:sp>
            <p:nvSpPr>
              <p:cNvPr id="29733" name="Text Box 12"/>
              <p:cNvSpPr txBox="1">
                <a:spLocks noChangeArrowheads="1"/>
              </p:cNvSpPr>
              <p:nvPr/>
            </p:nvSpPr>
            <p:spPr bwMode="auto">
              <a:xfrm>
                <a:off x="5966752" y="5190603"/>
                <a:ext cx="814390" cy="342900"/>
              </a:xfrm>
              <a:prstGeom prst="rect">
                <a:avLst/>
              </a:prstGeom>
              <a:noFill/>
              <a:ln w="9525">
                <a:noFill/>
                <a:miter lim="800000"/>
                <a:headEnd/>
                <a:tailEnd/>
              </a:ln>
            </p:spPr>
            <p:txBody>
              <a:bodyPr/>
              <a:lstStyle/>
              <a:p>
                <a:pPr>
                  <a:spcAft>
                    <a:spcPts val="1000"/>
                  </a:spcAft>
                </a:pPr>
                <a:r>
                  <a:rPr lang="en-GB" sz="1400" i="1"/>
                  <a:t>ɳ</a:t>
                </a:r>
                <a:r>
                  <a:rPr lang="en-GB" sz="1400" baseline="-25000"/>
                  <a:t>max</a:t>
                </a:r>
                <a:endParaRPr lang="fr-FR" sz="1400" baseline="-25000"/>
              </a:p>
            </p:txBody>
          </p:sp>
          <p:cxnSp>
            <p:nvCxnSpPr>
              <p:cNvPr id="38" name="Connecteur droit 37"/>
              <p:cNvCxnSpPr/>
              <p:nvPr/>
            </p:nvCxnSpPr>
            <p:spPr>
              <a:xfrm rot="10800000">
                <a:off x="6500276" y="5357826"/>
                <a:ext cx="1143267"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40" name="Connecteur droit 39"/>
          <p:cNvCxnSpPr/>
          <p:nvPr/>
        </p:nvCxnSpPr>
        <p:spPr>
          <a:xfrm>
            <a:off x="2123728" y="4005064"/>
            <a:ext cx="8572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46</a:t>
            </a:fld>
            <a:endParaRPr lang="fr-FR"/>
          </a:p>
        </p:txBody>
      </p:sp>
    </p:spTree>
    <p:extLst>
      <p:ext uri="{BB962C8B-B14F-4D97-AF65-F5344CB8AC3E}">
        <p14:creationId xmlns:p14="http://schemas.microsoft.com/office/powerpoint/2010/main" val="2672328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nodeType="withEffect">
                                  <p:stCondLst>
                                    <p:cond delay="0"/>
                                  </p:stCondLst>
                                  <p:childTnLst>
                                    <p:set>
                                      <p:cBhvr>
                                        <p:cTn id="9" dur="1" fill="hold">
                                          <p:stCondLst>
                                            <p:cond delay="0"/>
                                          </p:stCondLst>
                                        </p:cTn>
                                        <p:tgtEl>
                                          <p:spTgt spid="70">
                                            <p:txEl>
                                              <p:pRg st="1" end="1"/>
                                            </p:txEl>
                                          </p:spTgt>
                                        </p:tgtEl>
                                        <p:attrNameLst>
                                          <p:attrName>style.visibility</p:attrName>
                                        </p:attrNameLst>
                                      </p:cBhvr>
                                      <p:to>
                                        <p:strVal val="visible"/>
                                      </p:to>
                                    </p:set>
                                    <p:animEffect transition="in" filter="checkerboard(across)">
                                      <p:cBhvr>
                                        <p:cTn id="10" dur="500"/>
                                        <p:tgtEl>
                                          <p:spTgt spid="70">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checkerboard(across)">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70">
                                            <p:txEl>
                                              <p:pRg st="3" end="3"/>
                                            </p:txEl>
                                          </p:spTgt>
                                        </p:tgtEl>
                                        <p:attrNameLst>
                                          <p:attrName>style.visibility</p:attrName>
                                        </p:attrNameLst>
                                      </p:cBhvr>
                                      <p:to>
                                        <p:strVal val="visible"/>
                                      </p:to>
                                    </p:set>
                                    <p:animEffect transition="in" filter="checkerboard(across)">
                                      <p:cBhvr>
                                        <p:cTn id="18" dur="500"/>
                                        <p:tgtEl>
                                          <p:spTgt spid="70">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70">
                                            <p:txEl>
                                              <p:pRg st="4" end="4"/>
                                            </p:txEl>
                                          </p:spTgt>
                                        </p:tgtEl>
                                        <p:attrNameLst>
                                          <p:attrName>style.visibility</p:attrName>
                                        </p:attrNameLst>
                                      </p:cBhvr>
                                      <p:to>
                                        <p:strVal val="visible"/>
                                      </p:to>
                                    </p:set>
                                    <p:animEffect transition="in" filter="checkerboard(across)">
                                      <p:cBhvr>
                                        <p:cTn id="21" dur="500"/>
                                        <p:tgtEl>
                                          <p:spTgt spid="70">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70">
                                            <p:txEl>
                                              <p:pRg st="5" end="5"/>
                                            </p:txEl>
                                          </p:spTgt>
                                        </p:tgtEl>
                                        <p:attrNameLst>
                                          <p:attrName>style.visibility</p:attrName>
                                        </p:attrNameLst>
                                      </p:cBhvr>
                                      <p:to>
                                        <p:strVal val="visible"/>
                                      </p:to>
                                    </p:set>
                                    <p:animEffect transition="in" filter="checkerboard(across)">
                                      <p:cBhvr>
                                        <p:cTn id="24" dur="500"/>
                                        <p:tgtEl>
                                          <p:spTgt spid="70">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70">
                                            <p:txEl>
                                              <p:pRg st="7" end="7"/>
                                            </p:txEl>
                                          </p:spTgt>
                                        </p:tgtEl>
                                        <p:attrNameLst>
                                          <p:attrName>style.visibility</p:attrName>
                                        </p:attrNameLst>
                                      </p:cBhvr>
                                      <p:to>
                                        <p:strVal val="visible"/>
                                      </p:to>
                                    </p:set>
                                    <p:animEffect transition="in" filter="checkerboard(across)">
                                      <p:cBhvr>
                                        <p:cTn id="29" dur="500"/>
                                        <p:tgtEl>
                                          <p:spTgt spid="70">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70">
                                            <p:txEl>
                                              <p:pRg st="8" end="8"/>
                                            </p:txEl>
                                          </p:spTgt>
                                        </p:tgtEl>
                                        <p:attrNameLst>
                                          <p:attrName>style.visibility</p:attrName>
                                        </p:attrNameLst>
                                      </p:cBhvr>
                                      <p:to>
                                        <p:strVal val="visible"/>
                                      </p:to>
                                    </p:set>
                                    <p:animEffect transition="in" filter="checkerboard(across)">
                                      <p:cBhvr>
                                        <p:cTn id="32" dur="500"/>
                                        <p:tgtEl>
                                          <p:spTgt spid="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a:t>
            </a:r>
            <a:r>
              <a:rPr lang="fr-FR" sz="3000" b="1" dirty="0"/>
              <a:t>VII- Détermination pratique des caractéristiques en charge d’un transformateur</a:t>
            </a:r>
            <a:br>
              <a:rPr lang="fr-FR" sz="3000" dirty="0"/>
            </a:br>
            <a:r>
              <a:rPr lang="fr-FR" sz="3400" b="1" i="1" dirty="0"/>
              <a:t> </a:t>
            </a:r>
            <a:endParaRPr lang="fr-FR" sz="3400" b="1" dirty="0"/>
          </a:p>
        </p:txBody>
      </p:sp>
      <p:sp>
        <p:nvSpPr>
          <p:cNvPr id="70" name="Rectangle 3"/>
          <p:cNvSpPr txBox="1">
            <a:spLocks noChangeArrowheads="1"/>
          </p:cNvSpPr>
          <p:nvPr/>
        </p:nvSpPr>
        <p:spPr bwMode="auto">
          <a:xfrm>
            <a:off x="722010" y="1556792"/>
            <a:ext cx="7699980" cy="2286000"/>
          </a:xfrm>
          <a:prstGeom prst="rect">
            <a:avLst/>
          </a:prstGeom>
          <a:noFill/>
          <a:ln w="9525">
            <a:noFill/>
            <a:miter lim="800000"/>
            <a:headEnd/>
            <a:tailEnd/>
          </a:ln>
        </p:spPr>
        <p:txBody>
          <a:bodyPr/>
          <a:lstStyle/>
          <a:p>
            <a:pPr algn="just"/>
            <a:r>
              <a:rPr lang="fr-FR" sz="1700" dirty="0"/>
              <a:t>Afin de déterminer ou vérifier expérimentalement les caractéristiques en charge d’un transformateur, on peut procéder de deux façons différentes :</a:t>
            </a:r>
          </a:p>
          <a:p>
            <a:pPr algn="just"/>
            <a:r>
              <a:rPr lang="fr-FR" sz="1700" dirty="0"/>
              <a:t> </a:t>
            </a:r>
          </a:p>
          <a:p>
            <a:pPr algn="just"/>
            <a:endParaRPr lang="fr-FR" sz="1700" dirty="0"/>
          </a:p>
          <a:p>
            <a:pPr algn="just"/>
            <a:r>
              <a:rPr lang="fr-FR" sz="1700" dirty="0"/>
              <a:t>soit directement à partir d’essais en charge méthode lourde et coûteuse, </a:t>
            </a:r>
          </a:p>
          <a:p>
            <a:pPr algn="just"/>
            <a:r>
              <a:rPr lang="fr-FR" sz="1700" dirty="0"/>
              <a:t>ou indirectement à partir d’essais à puissance utile nulle, méthode généralement adoptée. </a:t>
            </a:r>
          </a:p>
          <a:p>
            <a:pPr algn="just"/>
            <a:endParaRPr lang="fr-FR" sz="1700" dirty="0"/>
          </a:p>
          <a:p>
            <a:pPr algn="just"/>
            <a:endParaRPr lang="fr-FR" sz="1700" dirty="0"/>
          </a:p>
          <a:p>
            <a:pPr algn="just"/>
            <a:r>
              <a:rPr lang="fr-FR" sz="1700" dirty="0"/>
              <a:t>Elle consiste à faire deux essais : un essais à vide et un essai en court circuit.</a:t>
            </a:r>
          </a:p>
          <a:p>
            <a:pPr algn="just"/>
            <a:endParaRPr lang="fr-FR" sz="1600" b="1" i="1" dirty="0"/>
          </a:p>
          <a:p>
            <a:pPr algn="just"/>
            <a:endParaRPr lang="it-IT"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47</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3" end="3"/>
                                            </p:txEl>
                                          </p:spTgt>
                                        </p:tgtEl>
                                        <p:attrNameLst>
                                          <p:attrName>style.visibility</p:attrName>
                                        </p:attrNameLst>
                                      </p:cBhvr>
                                      <p:to>
                                        <p:strVal val="visible"/>
                                      </p:to>
                                    </p:set>
                                    <p:animEffect transition="in" filter="checkerboard(across)">
                                      <p:cBhvr>
                                        <p:cTn id="7" dur="500"/>
                                        <p:tgtEl>
                                          <p:spTgt spid="70">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0">
                                            <p:txEl>
                                              <p:pRg st="4" end="4"/>
                                            </p:txEl>
                                          </p:spTgt>
                                        </p:tgtEl>
                                        <p:attrNameLst>
                                          <p:attrName>style.visibility</p:attrName>
                                        </p:attrNameLst>
                                      </p:cBhvr>
                                      <p:to>
                                        <p:strVal val="visible"/>
                                      </p:to>
                                    </p:set>
                                    <p:animEffect transition="in" filter="checkerboard(across)">
                                      <p:cBhvr>
                                        <p:cTn id="12" dur="500"/>
                                        <p:tgtEl>
                                          <p:spTgt spid="70">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0">
                                            <p:txEl>
                                              <p:pRg st="7" end="7"/>
                                            </p:txEl>
                                          </p:spTgt>
                                        </p:tgtEl>
                                        <p:attrNameLst>
                                          <p:attrName>style.visibility</p:attrName>
                                        </p:attrNameLst>
                                      </p:cBhvr>
                                      <p:to>
                                        <p:strVal val="visible"/>
                                      </p:to>
                                    </p:set>
                                    <p:animEffect transition="in" filter="checkerboard(across)">
                                      <p:cBhvr>
                                        <p:cTn id="17" dur="500"/>
                                        <p:tgtEl>
                                          <p:spTgt spid="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b="1" dirty="0"/>
              <a:t> </a:t>
            </a:r>
            <a:r>
              <a:rPr lang="fr-FR" sz="3000" b="1" dirty="0"/>
              <a:t>VII- Détermination pratique des caractéristiques en charge d’un transformateur</a:t>
            </a:r>
            <a:br>
              <a:rPr lang="fr-FR" sz="3000" dirty="0"/>
            </a:br>
            <a:r>
              <a:rPr lang="fr-FR" sz="3400" b="1" i="1" dirty="0"/>
              <a:t> </a:t>
            </a:r>
            <a:endParaRPr lang="fr-FR" sz="3400" b="1" dirty="0"/>
          </a:p>
        </p:txBody>
      </p:sp>
      <p:sp>
        <p:nvSpPr>
          <p:cNvPr id="70" name="Rectangle 3"/>
          <p:cNvSpPr txBox="1">
            <a:spLocks noChangeArrowheads="1"/>
          </p:cNvSpPr>
          <p:nvPr/>
        </p:nvSpPr>
        <p:spPr bwMode="auto">
          <a:xfrm>
            <a:off x="611560" y="1431700"/>
            <a:ext cx="2051720" cy="340510"/>
          </a:xfrm>
          <a:prstGeom prst="rect">
            <a:avLst/>
          </a:prstGeom>
          <a:noFill/>
          <a:ln w="9525">
            <a:noFill/>
            <a:miter lim="800000"/>
            <a:headEnd/>
            <a:tailEnd/>
          </a:ln>
        </p:spPr>
        <p:txBody>
          <a:bodyPr/>
          <a:lstStyle/>
          <a:p>
            <a:pPr algn="just"/>
            <a:r>
              <a:rPr lang="fr-FR" sz="1600" b="1" dirty="0"/>
              <a:t>1-  Essai à vide :</a:t>
            </a:r>
            <a:r>
              <a:rPr lang="en-GB" sz="1700" dirty="0"/>
              <a:t>                                 </a:t>
            </a:r>
            <a:endParaRPr lang="fr-FR" sz="1700" dirty="0"/>
          </a:p>
          <a:p>
            <a:pPr algn="just"/>
            <a:r>
              <a:rPr lang="it-IT" sz="1700" dirty="0"/>
              <a:t>   </a:t>
            </a:r>
          </a:p>
        </p:txBody>
      </p:sp>
      <p:grpSp>
        <p:nvGrpSpPr>
          <p:cNvPr id="2" name="Groupe 251"/>
          <p:cNvGrpSpPr>
            <a:grpSpLocks/>
          </p:cNvGrpSpPr>
          <p:nvPr/>
        </p:nvGrpSpPr>
        <p:grpSpPr bwMode="auto">
          <a:xfrm>
            <a:off x="1965325" y="1601955"/>
            <a:ext cx="5213350" cy="2262187"/>
            <a:chOff x="2072883" y="3429000"/>
            <a:chExt cx="5213761" cy="2261874"/>
          </a:xfrm>
        </p:grpSpPr>
        <p:sp>
          <p:nvSpPr>
            <p:cNvPr id="30743" name="ZoneTexte 240"/>
            <p:cNvSpPr txBox="1">
              <a:spLocks noChangeArrowheads="1"/>
            </p:cNvSpPr>
            <p:nvPr/>
          </p:nvSpPr>
          <p:spPr bwMode="auto">
            <a:xfrm>
              <a:off x="2928926" y="3429000"/>
              <a:ext cx="405880" cy="353943"/>
            </a:xfrm>
            <a:prstGeom prst="rect">
              <a:avLst/>
            </a:prstGeom>
            <a:noFill/>
            <a:ln w="9525">
              <a:noFill/>
              <a:miter lim="800000"/>
              <a:headEnd/>
              <a:tailEnd/>
            </a:ln>
          </p:spPr>
          <p:txBody>
            <a:bodyPr wrap="none">
              <a:spAutoFit/>
            </a:bodyPr>
            <a:lstStyle/>
            <a:p>
              <a:r>
                <a:rPr lang="fr-FR" sz="1700"/>
                <a:t>I</a:t>
              </a:r>
              <a:r>
                <a:rPr lang="fr-FR" sz="1700" baseline="-25000"/>
                <a:t>10</a:t>
              </a:r>
            </a:p>
          </p:txBody>
        </p:sp>
        <p:sp>
          <p:nvSpPr>
            <p:cNvPr id="30744" name="ZoneTexte 241"/>
            <p:cNvSpPr txBox="1">
              <a:spLocks noChangeArrowheads="1"/>
            </p:cNvSpPr>
            <p:nvPr/>
          </p:nvSpPr>
          <p:spPr bwMode="auto">
            <a:xfrm>
              <a:off x="3714744" y="3429000"/>
              <a:ext cx="490840" cy="353943"/>
            </a:xfrm>
            <a:prstGeom prst="rect">
              <a:avLst/>
            </a:prstGeom>
            <a:noFill/>
            <a:ln w="9525">
              <a:noFill/>
              <a:miter lim="800000"/>
              <a:headEnd/>
              <a:tailEnd/>
            </a:ln>
          </p:spPr>
          <p:txBody>
            <a:bodyPr wrap="none">
              <a:spAutoFit/>
            </a:bodyPr>
            <a:lstStyle/>
            <a:p>
              <a:r>
                <a:rPr lang="fr-FR" sz="1700"/>
                <a:t>P</a:t>
              </a:r>
              <a:r>
                <a:rPr lang="fr-FR" sz="1700" baseline="-25000"/>
                <a:t>10</a:t>
              </a:r>
            </a:p>
          </p:txBody>
        </p:sp>
        <p:grpSp>
          <p:nvGrpSpPr>
            <p:cNvPr id="30745" name="Groupe 250"/>
            <p:cNvGrpSpPr>
              <a:grpSpLocks/>
            </p:cNvGrpSpPr>
            <p:nvPr/>
          </p:nvGrpSpPr>
          <p:grpSpPr bwMode="auto">
            <a:xfrm>
              <a:off x="2072883" y="3714752"/>
              <a:ext cx="5213761" cy="1976122"/>
              <a:chOff x="2003440" y="3786190"/>
              <a:chExt cx="5213761" cy="1976122"/>
            </a:xfrm>
          </p:grpSpPr>
          <p:grpSp>
            <p:nvGrpSpPr>
              <p:cNvPr id="30746" name="Group 6"/>
              <p:cNvGrpSpPr>
                <a:grpSpLocks/>
              </p:cNvGrpSpPr>
              <p:nvPr/>
            </p:nvGrpSpPr>
            <p:grpSpPr bwMode="auto">
              <a:xfrm>
                <a:off x="5176852" y="3906691"/>
                <a:ext cx="298450" cy="1281113"/>
                <a:chOff x="7295" y="14298"/>
                <a:chExt cx="470" cy="2018"/>
              </a:xfrm>
            </p:grpSpPr>
            <p:grpSp>
              <p:nvGrpSpPr>
                <p:cNvPr id="30800" name="Group 7"/>
                <p:cNvGrpSpPr>
                  <a:grpSpLocks/>
                </p:cNvGrpSpPr>
                <p:nvPr/>
              </p:nvGrpSpPr>
              <p:grpSpPr bwMode="auto">
                <a:xfrm>
                  <a:off x="7298" y="14531"/>
                  <a:ext cx="467" cy="1563"/>
                  <a:chOff x="8058" y="14531"/>
                  <a:chExt cx="467" cy="1563"/>
                </a:xfrm>
              </p:grpSpPr>
              <p:grpSp>
                <p:nvGrpSpPr>
                  <p:cNvPr id="30803" name="Group 8"/>
                  <p:cNvGrpSpPr>
                    <a:grpSpLocks/>
                  </p:cNvGrpSpPr>
                  <p:nvPr/>
                </p:nvGrpSpPr>
                <p:grpSpPr bwMode="auto">
                  <a:xfrm rot="-5037723">
                    <a:off x="8176" y="15751"/>
                    <a:ext cx="239" cy="448"/>
                    <a:chOff x="4297" y="9376"/>
                    <a:chExt cx="1220" cy="2462"/>
                  </a:xfrm>
                </p:grpSpPr>
                <p:sp>
                  <p:nvSpPr>
                    <p:cNvPr id="30822" name="Arc 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23" name="Arc 1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4" name="Group 11"/>
                  <p:cNvGrpSpPr>
                    <a:grpSpLocks/>
                  </p:cNvGrpSpPr>
                  <p:nvPr/>
                </p:nvGrpSpPr>
                <p:grpSpPr bwMode="auto">
                  <a:xfrm rot="-5037723">
                    <a:off x="8172" y="15544"/>
                    <a:ext cx="239" cy="449"/>
                    <a:chOff x="4297" y="9376"/>
                    <a:chExt cx="1220" cy="2462"/>
                  </a:xfrm>
                </p:grpSpPr>
                <p:sp>
                  <p:nvSpPr>
                    <p:cNvPr id="30820" name="Arc 1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21" name="Arc 1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5" name="Group 14"/>
                  <p:cNvGrpSpPr>
                    <a:grpSpLocks/>
                  </p:cNvGrpSpPr>
                  <p:nvPr/>
                </p:nvGrpSpPr>
                <p:grpSpPr bwMode="auto">
                  <a:xfrm rot="-5037723">
                    <a:off x="8181" y="15314"/>
                    <a:ext cx="240" cy="448"/>
                    <a:chOff x="4297" y="9376"/>
                    <a:chExt cx="1220" cy="2462"/>
                  </a:xfrm>
                </p:grpSpPr>
                <p:sp>
                  <p:nvSpPr>
                    <p:cNvPr id="30818" name="Arc 15"/>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9" name="Arc 16"/>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6" name="Group 17"/>
                  <p:cNvGrpSpPr>
                    <a:grpSpLocks/>
                  </p:cNvGrpSpPr>
                  <p:nvPr/>
                </p:nvGrpSpPr>
                <p:grpSpPr bwMode="auto">
                  <a:xfrm rot="-5037723">
                    <a:off x="8179" y="15089"/>
                    <a:ext cx="239" cy="449"/>
                    <a:chOff x="4297" y="9376"/>
                    <a:chExt cx="1220" cy="2462"/>
                  </a:xfrm>
                </p:grpSpPr>
                <p:sp>
                  <p:nvSpPr>
                    <p:cNvPr id="30816" name="Arc 18"/>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7" name="Arc 19"/>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7" name="Group 20"/>
                  <p:cNvGrpSpPr>
                    <a:grpSpLocks/>
                  </p:cNvGrpSpPr>
                  <p:nvPr/>
                </p:nvGrpSpPr>
                <p:grpSpPr bwMode="auto">
                  <a:xfrm rot="-5037723">
                    <a:off x="8173" y="14875"/>
                    <a:ext cx="240" cy="448"/>
                    <a:chOff x="4297" y="9376"/>
                    <a:chExt cx="1220" cy="2462"/>
                  </a:xfrm>
                </p:grpSpPr>
                <p:sp>
                  <p:nvSpPr>
                    <p:cNvPr id="30814" name="Arc 21"/>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5" name="Arc 22"/>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8" name="Group 23"/>
                  <p:cNvGrpSpPr>
                    <a:grpSpLocks/>
                  </p:cNvGrpSpPr>
                  <p:nvPr/>
                </p:nvGrpSpPr>
                <p:grpSpPr bwMode="auto">
                  <a:xfrm rot="-5037723">
                    <a:off x="8166" y="14650"/>
                    <a:ext cx="239" cy="448"/>
                    <a:chOff x="4297" y="9376"/>
                    <a:chExt cx="1220" cy="2462"/>
                  </a:xfrm>
                </p:grpSpPr>
                <p:sp>
                  <p:nvSpPr>
                    <p:cNvPr id="30812" name="Arc 2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3" name="Arc 2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809" name="Group 26"/>
                  <p:cNvGrpSpPr>
                    <a:grpSpLocks/>
                  </p:cNvGrpSpPr>
                  <p:nvPr/>
                </p:nvGrpSpPr>
                <p:grpSpPr bwMode="auto">
                  <a:xfrm rot="-5037723">
                    <a:off x="8163" y="14426"/>
                    <a:ext cx="240" cy="449"/>
                    <a:chOff x="4297" y="9376"/>
                    <a:chExt cx="1220" cy="2462"/>
                  </a:xfrm>
                </p:grpSpPr>
                <p:sp>
                  <p:nvSpPr>
                    <p:cNvPr id="30810" name="Arc 2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811" name="Arc 2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0801" name="Freeform 29"/>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0802" name="Freeform 30"/>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30747" name="Group 31"/>
              <p:cNvGrpSpPr>
                <a:grpSpLocks/>
              </p:cNvGrpSpPr>
              <p:nvPr/>
            </p:nvGrpSpPr>
            <p:grpSpPr bwMode="auto">
              <a:xfrm rot="10719114">
                <a:off x="4721240" y="3930504"/>
                <a:ext cx="298450" cy="1281112"/>
                <a:chOff x="7295" y="14298"/>
                <a:chExt cx="470" cy="2018"/>
              </a:xfrm>
            </p:grpSpPr>
            <p:grpSp>
              <p:nvGrpSpPr>
                <p:cNvPr id="30776" name="Group 32"/>
                <p:cNvGrpSpPr>
                  <a:grpSpLocks/>
                </p:cNvGrpSpPr>
                <p:nvPr/>
              </p:nvGrpSpPr>
              <p:grpSpPr bwMode="auto">
                <a:xfrm>
                  <a:off x="7298" y="14531"/>
                  <a:ext cx="467" cy="1563"/>
                  <a:chOff x="8058" y="14531"/>
                  <a:chExt cx="467" cy="1563"/>
                </a:xfrm>
              </p:grpSpPr>
              <p:grpSp>
                <p:nvGrpSpPr>
                  <p:cNvPr id="30779" name="Group 33"/>
                  <p:cNvGrpSpPr>
                    <a:grpSpLocks/>
                  </p:cNvGrpSpPr>
                  <p:nvPr/>
                </p:nvGrpSpPr>
                <p:grpSpPr bwMode="auto">
                  <a:xfrm rot="-5037723">
                    <a:off x="8176" y="15751"/>
                    <a:ext cx="239" cy="448"/>
                    <a:chOff x="4297" y="9376"/>
                    <a:chExt cx="1220" cy="2462"/>
                  </a:xfrm>
                </p:grpSpPr>
                <p:sp>
                  <p:nvSpPr>
                    <p:cNvPr id="30798" name="Arc 3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9" name="Arc 3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0" name="Group 36"/>
                  <p:cNvGrpSpPr>
                    <a:grpSpLocks/>
                  </p:cNvGrpSpPr>
                  <p:nvPr/>
                </p:nvGrpSpPr>
                <p:grpSpPr bwMode="auto">
                  <a:xfrm rot="-5037723">
                    <a:off x="8172" y="15544"/>
                    <a:ext cx="239" cy="449"/>
                    <a:chOff x="4297" y="9376"/>
                    <a:chExt cx="1220" cy="2462"/>
                  </a:xfrm>
                </p:grpSpPr>
                <p:sp>
                  <p:nvSpPr>
                    <p:cNvPr id="30796" name="Arc 3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7" name="Arc 3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1" name="Group 39"/>
                  <p:cNvGrpSpPr>
                    <a:grpSpLocks/>
                  </p:cNvGrpSpPr>
                  <p:nvPr/>
                </p:nvGrpSpPr>
                <p:grpSpPr bwMode="auto">
                  <a:xfrm rot="-5037723">
                    <a:off x="8181" y="15314"/>
                    <a:ext cx="240" cy="448"/>
                    <a:chOff x="4297" y="9376"/>
                    <a:chExt cx="1220" cy="2462"/>
                  </a:xfrm>
                </p:grpSpPr>
                <p:sp>
                  <p:nvSpPr>
                    <p:cNvPr id="30794" name="Arc 40"/>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5" name="Arc 41"/>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2" name="Group 42"/>
                  <p:cNvGrpSpPr>
                    <a:grpSpLocks/>
                  </p:cNvGrpSpPr>
                  <p:nvPr/>
                </p:nvGrpSpPr>
                <p:grpSpPr bwMode="auto">
                  <a:xfrm rot="-5037723">
                    <a:off x="8179" y="15089"/>
                    <a:ext cx="239" cy="449"/>
                    <a:chOff x="4297" y="9376"/>
                    <a:chExt cx="1220" cy="2462"/>
                  </a:xfrm>
                </p:grpSpPr>
                <p:sp>
                  <p:nvSpPr>
                    <p:cNvPr id="30792" name="Arc 43"/>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3" name="Arc 44"/>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3" name="Group 45"/>
                  <p:cNvGrpSpPr>
                    <a:grpSpLocks/>
                  </p:cNvGrpSpPr>
                  <p:nvPr/>
                </p:nvGrpSpPr>
                <p:grpSpPr bwMode="auto">
                  <a:xfrm rot="-5037723">
                    <a:off x="8173" y="14875"/>
                    <a:ext cx="240" cy="448"/>
                    <a:chOff x="4297" y="9376"/>
                    <a:chExt cx="1220" cy="2462"/>
                  </a:xfrm>
                </p:grpSpPr>
                <p:sp>
                  <p:nvSpPr>
                    <p:cNvPr id="30790" name="Arc 46"/>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91" name="Arc 47"/>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4" name="Group 48"/>
                  <p:cNvGrpSpPr>
                    <a:grpSpLocks/>
                  </p:cNvGrpSpPr>
                  <p:nvPr/>
                </p:nvGrpSpPr>
                <p:grpSpPr bwMode="auto">
                  <a:xfrm rot="-5037723">
                    <a:off x="8166" y="14650"/>
                    <a:ext cx="239" cy="448"/>
                    <a:chOff x="4297" y="9376"/>
                    <a:chExt cx="1220" cy="2462"/>
                  </a:xfrm>
                </p:grpSpPr>
                <p:sp>
                  <p:nvSpPr>
                    <p:cNvPr id="30788" name="Arc 4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89" name="Arc 5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0785" name="Group 51"/>
                  <p:cNvGrpSpPr>
                    <a:grpSpLocks/>
                  </p:cNvGrpSpPr>
                  <p:nvPr/>
                </p:nvGrpSpPr>
                <p:grpSpPr bwMode="auto">
                  <a:xfrm rot="-5037723">
                    <a:off x="8163" y="14426"/>
                    <a:ext cx="240" cy="449"/>
                    <a:chOff x="4297" y="9376"/>
                    <a:chExt cx="1220" cy="2462"/>
                  </a:xfrm>
                </p:grpSpPr>
                <p:sp>
                  <p:nvSpPr>
                    <p:cNvPr id="30786" name="Arc 5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0787" name="Arc 5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0777" name="Freeform 54"/>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0778" name="Freeform 55"/>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30748" name="Line 56"/>
              <p:cNvSpPr>
                <a:spLocks noChangeShapeType="1"/>
              </p:cNvSpPr>
              <p:nvPr/>
            </p:nvSpPr>
            <p:spPr bwMode="auto">
              <a:xfrm>
                <a:off x="5051440" y="3930504"/>
                <a:ext cx="0" cy="1257300"/>
              </a:xfrm>
              <a:prstGeom prst="line">
                <a:avLst/>
              </a:prstGeom>
              <a:noFill/>
              <a:ln w="9525">
                <a:solidFill>
                  <a:srgbClr val="000000"/>
                </a:solidFill>
                <a:round/>
                <a:headEnd/>
                <a:tailEnd/>
              </a:ln>
            </p:spPr>
            <p:txBody>
              <a:bodyPr/>
              <a:lstStyle/>
              <a:p>
                <a:endParaRPr lang="fr-FR"/>
              </a:p>
            </p:txBody>
          </p:sp>
          <p:sp>
            <p:nvSpPr>
              <p:cNvPr id="30749" name="Line 57"/>
              <p:cNvSpPr>
                <a:spLocks noChangeShapeType="1"/>
              </p:cNvSpPr>
              <p:nvPr/>
            </p:nvSpPr>
            <p:spPr bwMode="auto">
              <a:xfrm>
                <a:off x="5102240" y="3930504"/>
                <a:ext cx="0" cy="1257300"/>
              </a:xfrm>
              <a:prstGeom prst="line">
                <a:avLst/>
              </a:prstGeom>
              <a:noFill/>
              <a:ln w="9525">
                <a:solidFill>
                  <a:srgbClr val="000000"/>
                </a:solidFill>
                <a:round/>
                <a:headEnd/>
                <a:tailEnd/>
              </a:ln>
            </p:spPr>
            <p:txBody>
              <a:bodyPr/>
              <a:lstStyle/>
              <a:p>
                <a:endParaRPr lang="fr-FR"/>
              </a:p>
            </p:txBody>
          </p:sp>
          <p:sp>
            <p:nvSpPr>
              <p:cNvPr id="30750" name="Line 58"/>
              <p:cNvSpPr>
                <a:spLocks noChangeShapeType="1"/>
              </p:cNvSpPr>
              <p:nvPr/>
            </p:nvSpPr>
            <p:spPr bwMode="auto">
              <a:xfrm>
                <a:off x="5153040" y="3930504"/>
                <a:ext cx="0" cy="1257300"/>
              </a:xfrm>
              <a:prstGeom prst="line">
                <a:avLst/>
              </a:prstGeom>
              <a:noFill/>
              <a:ln w="9525">
                <a:solidFill>
                  <a:srgbClr val="000000"/>
                </a:solidFill>
                <a:round/>
                <a:headEnd/>
                <a:tailEnd/>
              </a:ln>
            </p:spPr>
            <p:txBody>
              <a:bodyPr/>
              <a:lstStyle/>
              <a:p>
                <a:endParaRPr lang="fr-FR"/>
              </a:p>
            </p:txBody>
          </p:sp>
          <p:sp>
            <p:nvSpPr>
              <p:cNvPr id="30751" name="Line 59"/>
              <p:cNvSpPr>
                <a:spLocks noChangeShapeType="1"/>
              </p:cNvSpPr>
              <p:nvPr/>
            </p:nvSpPr>
            <p:spPr bwMode="auto">
              <a:xfrm flipH="1">
                <a:off x="4098940" y="3943204"/>
                <a:ext cx="800100" cy="0"/>
              </a:xfrm>
              <a:prstGeom prst="line">
                <a:avLst/>
              </a:prstGeom>
              <a:noFill/>
              <a:ln w="9525">
                <a:solidFill>
                  <a:srgbClr val="000000"/>
                </a:solidFill>
                <a:round/>
                <a:headEnd/>
                <a:tailEnd/>
              </a:ln>
            </p:spPr>
            <p:txBody>
              <a:bodyPr/>
              <a:lstStyle/>
              <a:p>
                <a:endParaRPr lang="fr-FR"/>
              </a:p>
            </p:txBody>
          </p:sp>
          <p:sp>
            <p:nvSpPr>
              <p:cNvPr id="30752" name="Oval 60"/>
              <p:cNvSpPr>
                <a:spLocks noChangeArrowheads="1"/>
              </p:cNvSpPr>
              <p:nvPr/>
            </p:nvSpPr>
            <p:spPr bwMode="auto">
              <a:xfrm>
                <a:off x="3756040" y="3803504"/>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53" name="Line 61"/>
              <p:cNvSpPr>
                <a:spLocks noChangeShapeType="1"/>
              </p:cNvSpPr>
              <p:nvPr/>
            </p:nvSpPr>
            <p:spPr bwMode="auto">
              <a:xfrm>
                <a:off x="5267340" y="3905104"/>
                <a:ext cx="1257300" cy="0"/>
              </a:xfrm>
              <a:prstGeom prst="line">
                <a:avLst/>
              </a:prstGeom>
              <a:noFill/>
              <a:ln w="9525">
                <a:solidFill>
                  <a:srgbClr val="000000"/>
                </a:solidFill>
                <a:round/>
                <a:headEnd/>
                <a:tailEnd/>
              </a:ln>
            </p:spPr>
            <p:txBody>
              <a:bodyPr/>
              <a:lstStyle/>
              <a:p>
                <a:endParaRPr lang="fr-FR"/>
              </a:p>
            </p:txBody>
          </p:sp>
          <p:sp>
            <p:nvSpPr>
              <p:cNvPr id="30754" name="Line 62"/>
              <p:cNvSpPr>
                <a:spLocks noChangeShapeType="1"/>
              </p:cNvSpPr>
              <p:nvPr/>
            </p:nvSpPr>
            <p:spPr bwMode="auto">
              <a:xfrm>
                <a:off x="5381640" y="5162404"/>
                <a:ext cx="1155700" cy="0"/>
              </a:xfrm>
              <a:prstGeom prst="line">
                <a:avLst/>
              </a:prstGeom>
              <a:noFill/>
              <a:ln w="9525">
                <a:solidFill>
                  <a:srgbClr val="000000"/>
                </a:solidFill>
                <a:round/>
                <a:headEnd/>
                <a:tailEnd/>
              </a:ln>
            </p:spPr>
            <p:txBody>
              <a:bodyPr/>
              <a:lstStyle/>
              <a:p>
                <a:endParaRPr lang="fr-FR"/>
              </a:p>
            </p:txBody>
          </p:sp>
          <p:sp>
            <p:nvSpPr>
              <p:cNvPr id="30755" name="Line 64"/>
              <p:cNvSpPr>
                <a:spLocks noChangeShapeType="1"/>
              </p:cNvSpPr>
              <p:nvPr/>
            </p:nvSpPr>
            <p:spPr bwMode="auto">
              <a:xfrm>
                <a:off x="3286140" y="3943204"/>
                <a:ext cx="457200" cy="0"/>
              </a:xfrm>
              <a:prstGeom prst="line">
                <a:avLst/>
              </a:prstGeom>
              <a:noFill/>
              <a:ln w="9525">
                <a:solidFill>
                  <a:srgbClr val="000000"/>
                </a:solidFill>
                <a:round/>
                <a:headEnd/>
                <a:tailEnd/>
              </a:ln>
            </p:spPr>
            <p:txBody>
              <a:bodyPr/>
              <a:lstStyle/>
              <a:p>
                <a:endParaRPr lang="fr-FR"/>
              </a:p>
            </p:txBody>
          </p:sp>
          <p:sp>
            <p:nvSpPr>
              <p:cNvPr id="30756" name="Line 65"/>
              <p:cNvSpPr>
                <a:spLocks noChangeShapeType="1"/>
              </p:cNvSpPr>
              <p:nvPr/>
            </p:nvSpPr>
            <p:spPr bwMode="auto">
              <a:xfrm flipH="1">
                <a:off x="2003440" y="3955904"/>
                <a:ext cx="914400" cy="0"/>
              </a:xfrm>
              <a:prstGeom prst="line">
                <a:avLst/>
              </a:prstGeom>
              <a:noFill/>
              <a:ln w="9525">
                <a:solidFill>
                  <a:srgbClr val="000000"/>
                </a:solidFill>
                <a:round/>
                <a:headEnd/>
                <a:tailEnd/>
              </a:ln>
            </p:spPr>
            <p:txBody>
              <a:bodyPr/>
              <a:lstStyle/>
              <a:p>
                <a:endParaRPr lang="fr-FR"/>
              </a:p>
            </p:txBody>
          </p:sp>
          <p:sp>
            <p:nvSpPr>
              <p:cNvPr id="30757" name="Line 66"/>
              <p:cNvSpPr>
                <a:spLocks noChangeShapeType="1"/>
              </p:cNvSpPr>
              <p:nvPr/>
            </p:nvSpPr>
            <p:spPr bwMode="auto">
              <a:xfrm flipH="1">
                <a:off x="2054240" y="5200504"/>
                <a:ext cx="2857500" cy="0"/>
              </a:xfrm>
              <a:prstGeom prst="line">
                <a:avLst/>
              </a:prstGeom>
              <a:noFill/>
              <a:ln w="9525">
                <a:solidFill>
                  <a:srgbClr val="000000"/>
                </a:solidFill>
                <a:round/>
                <a:headEnd/>
                <a:tailEnd/>
              </a:ln>
            </p:spPr>
            <p:txBody>
              <a:bodyPr/>
              <a:lstStyle/>
              <a:p>
                <a:endParaRPr lang="fr-FR"/>
              </a:p>
            </p:txBody>
          </p:sp>
          <p:sp>
            <p:nvSpPr>
              <p:cNvPr id="30758" name="Line 67"/>
              <p:cNvSpPr>
                <a:spLocks noChangeShapeType="1"/>
              </p:cNvSpPr>
              <p:nvPr/>
            </p:nvSpPr>
            <p:spPr bwMode="auto">
              <a:xfrm>
                <a:off x="3959240" y="4159104"/>
                <a:ext cx="0" cy="1028700"/>
              </a:xfrm>
              <a:prstGeom prst="line">
                <a:avLst/>
              </a:prstGeom>
              <a:noFill/>
              <a:ln w="9525">
                <a:solidFill>
                  <a:srgbClr val="000000"/>
                </a:solidFill>
                <a:round/>
                <a:headEnd/>
                <a:tailEnd/>
              </a:ln>
            </p:spPr>
            <p:txBody>
              <a:bodyPr/>
              <a:lstStyle/>
              <a:p>
                <a:endParaRPr lang="fr-FR"/>
              </a:p>
            </p:txBody>
          </p:sp>
          <p:sp>
            <p:nvSpPr>
              <p:cNvPr id="30759" name="Line 68"/>
              <p:cNvSpPr>
                <a:spLocks noChangeShapeType="1"/>
              </p:cNvSpPr>
              <p:nvPr/>
            </p:nvSpPr>
            <p:spPr bwMode="auto">
              <a:xfrm>
                <a:off x="3641740" y="3955904"/>
                <a:ext cx="0" cy="228600"/>
              </a:xfrm>
              <a:prstGeom prst="line">
                <a:avLst/>
              </a:prstGeom>
              <a:noFill/>
              <a:ln w="9525">
                <a:solidFill>
                  <a:srgbClr val="000000"/>
                </a:solidFill>
                <a:round/>
                <a:headEnd/>
                <a:tailEnd/>
              </a:ln>
            </p:spPr>
            <p:txBody>
              <a:bodyPr/>
              <a:lstStyle/>
              <a:p>
                <a:endParaRPr lang="fr-FR"/>
              </a:p>
            </p:txBody>
          </p:sp>
          <p:sp>
            <p:nvSpPr>
              <p:cNvPr id="30760" name="Line 69"/>
              <p:cNvSpPr>
                <a:spLocks noChangeShapeType="1"/>
              </p:cNvSpPr>
              <p:nvPr/>
            </p:nvSpPr>
            <p:spPr bwMode="auto">
              <a:xfrm flipH="1">
                <a:off x="3641740" y="4184504"/>
                <a:ext cx="114300" cy="0"/>
              </a:xfrm>
              <a:prstGeom prst="line">
                <a:avLst/>
              </a:prstGeom>
              <a:noFill/>
              <a:ln w="9525">
                <a:solidFill>
                  <a:srgbClr val="000000"/>
                </a:solidFill>
                <a:round/>
                <a:headEnd/>
                <a:tailEnd/>
              </a:ln>
            </p:spPr>
            <p:txBody>
              <a:bodyPr/>
              <a:lstStyle/>
              <a:p>
                <a:endParaRPr lang="fr-FR"/>
              </a:p>
            </p:txBody>
          </p:sp>
          <p:sp>
            <p:nvSpPr>
              <p:cNvPr id="30761" name="Line 70"/>
              <p:cNvSpPr>
                <a:spLocks noChangeShapeType="1"/>
              </p:cNvSpPr>
              <p:nvPr/>
            </p:nvSpPr>
            <p:spPr bwMode="auto">
              <a:xfrm rot="6323744">
                <a:off x="3730640" y="4127354"/>
                <a:ext cx="114300" cy="0"/>
              </a:xfrm>
              <a:prstGeom prst="line">
                <a:avLst/>
              </a:prstGeom>
              <a:noFill/>
              <a:ln w="9525">
                <a:solidFill>
                  <a:srgbClr val="000000"/>
                </a:solidFill>
                <a:round/>
                <a:headEnd/>
                <a:tailEnd/>
              </a:ln>
            </p:spPr>
            <p:txBody>
              <a:bodyPr/>
              <a:lstStyle/>
              <a:p>
                <a:endParaRPr lang="fr-FR"/>
              </a:p>
            </p:txBody>
          </p:sp>
          <p:sp>
            <p:nvSpPr>
              <p:cNvPr id="30762" name="Line 71"/>
              <p:cNvSpPr>
                <a:spLocks noChangeShapeType="1"/>
              </p:cNvSpPr>
              <p:nvPr/>
            </p:nvSpPr>
            <p:spPr bwMode="auto">
              <a:xfrm>
                <a:off x="4441840" y="3955904"/>
                <a:ext cx="0" cy="520700"/>
              </a:xfrm>
              <a:prstGeom prst="line">
                <a:avLst/>
              </a:prstGeom>
              <a:noFill/>
              <a:ln w="9525">
                <a:solidFill>
                  <a:srgbClr val="000000"/>
                </a:solidFill>
                <a:round/>
                <a:headEnd/>
                <a:tailEnd/>
              </a:ln>
            </p:spPr>
            <p:txBody>
              <a:bodyPr/>
              <a:lstStyle/>
              <a:p>
                <a:endParaRPr lang="fr-FR"/>
              </a:p>
            </p:txBody>
          </p:sp>
          <p:sp>
            <p:nvSpPr>
              <p:cNvPr id="30763" name="Oval 72"/>
              <p:cNvSpPr>
                <a:spLocks noChangeArrowheads="1"/>
              </p:cNvSpPr>
              <p:nvPr/>
            </p:nvSpPr>
            <p:spPr bwMode="auto">
              <a:xfrm>
                <a:off x="4265627" y="4501825"/>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64" name="Line 73"/>
              <p:cNvSpPr>
                <a:spLocks noChangeShapeType="1"/>
              </p:cNvSpPr>
              <p:nvPr/>
            </p:nvSpPr>
            <p:spPr bwMode="auto">
              <a:xfrm>
                <a:off x="4441840" y="4857604"/>
                <a:ext cx="0" cy="342900"/>
              </a:xfrm>
              <a:prstGeom prst="line">
                <a:avLst/>
              </a:prstGeom>
              <a:noFill/>
              <a:ln w="9525">
                <a:solidFill>
                  <a:srgbClr val="000000"/>
                </a:solidFill>
                <a:round/>
                <a:headEnd/>
                <a:tailEnd/>
              </a:ln>
            </p:spPr>
            <p:txBody>
              <a:bodyPr/>
              <a:lstStyle/>
              <a:p>
                <a:endParaRPr lang="fr-FR"/>
              </a:p>
            </p:txBody>
          </p:sp>
          <p:sp>
            <p:nvSpPr>
              <p:cNvPr id="30765" name="Oval 74"/>
              <p:cNvSpPr>
                <a:spLocks noChangeArrowheads="1"/>
              </p:cNvSpPr>
              <p:nvPr/>
            </p:nvSpPr>
            <p:spPr bwMode="auto">
              <a:xfrm>
                <a:off x="6372240" y="4349604"/>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66" name="Line 75"/>
              <p:cNvSpPr>
                <a:spLocks noChangeShapeType="1"/>
              </p:cNvSpPr>
              <p:nvPr/>
            </p:nvSpPr>
            <p:spPr bwMode="auto">
              <a:xfrm>
                <a:off x="6537340" y="3905104"/>
                <a:ext cx="0" cy="457200"/>
              </a:xfrm>
              <a:prstGeom prst="line">
                <a:avLst/>
              </a:prstGeom>
              <a:noFill/>
              <a:ln w="9525">
                <a:solidFill>
                  <a:srgbClr val="000000"/>
                </a:solidFill>
                <a:round/>
                <a:headEnd/>
                <a:tailEnd/>
              </a:ln>
            </p:spPr>
            <p:txBody>
              <a:bodyPr/>
              <a:lstStyle/>
              <a:p>
                <a:endParaRPr lang="fr-FR"/>
              </a:p>
            </p:txBody>
          </p:sp>
          <p:sp>
            <p:nvSpPr>
              <p:cNvPr id="30767" name="Line 76"/>
              <p:cNvSpPr>
                <a:spLocks noChangeShapeType="1"/>
              </p:cNvSpPr>
              <p:nvPr/>
            </p:nvSpPr>
            <p:spPr bwMode="auto">
              <a:xfrm>
                <a:off x="6550040" y="4692504"/>
                <a:ext cx="0" cy="457200"/>
              </a:xfrm>
              <a:prstGeom prst="line">
                <a:avLst/>
              </a:prstGeom>
              <a:noFill/>
              <a:ln w="9525">
                <a:solidFill>
                  <a:srgbClr val="000000"/>
                </a:solidFill>
                <a:round/>
                <a:headEnd/>
                <a:tailEnd/>
              </a:ln>
            </p:spPr>
            <p:txBody>
              <a:bodyPr/>
              <a:lstStyle/>
              <a:p>
                <a:endParaRPr lang="fr-FR"/>
              </a:p>
            </p:txBody>
          </p:sp>
          <p:sp>
            <p:nvSpPr>
              <p:cNvPr id="30768" name="Oval 60"/>
              <p:cNvSpPr>
                <a:spLocks noChangeArrowheads="1"/>
              </p:cNvSpPr>
              <p:nvPr/>
            </p:nvSpPr>
            <p:spPr bwMode="auto">
              <a:xfrm>
                <a:off x="2928926" y="3786190"/>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0769" name="ZoneTexte 237"/>
              <p:cNvSpPr txBox="1">
                <a:spLocks noChangeArrowheads="1"/>
              </p:cNvSpPr>
              <p:nvPr/>
            </p:nvSpPr>
            <p:spPr bwMode="auto">
              <a:xfrm>
                <a:off x="2928926" y="3786190"/>
                <a:ext cx="330540" cy="353943"/>
              </a:xfrm>
              <a:prstGeom prst="rect">
                <a:avLst/>
              </a:prstGeom>
              <a:noFill/>
              <a:ln w="9525">
                <a:noFill/>
                <a:miter lim="800000"/>
                <a:headEnd/>
                <a:tailEnd/>
              </a:ln>
            </p:spPr>
            <p:txBody>
              <a:bodyPr wrap="none">
                <a:spAutoFit/>
              </a:bodyPr>
              <a:lstStyle/>
              <a:p>
                <a:r>
                  <a:rPr lang="fr-FR" sz="1700"/>
                  <a:t>A</a:t>
                </a:r>
              </a:p>
            </p:txBody>
          </p:sp>
          <p:sp>
            <p:nvSpPr>
              <p:cNvPr id="30770" name="ZoneTexte 238"/>
              <p:cNvSpPr txBox="1">
                <a:spLocks noChangeArrowheads="1"/>
              </p:cNvSpPr>
              <p:nvPr/>
            </p:nvSpPr>
            <p:spPr bwMode="auto">
              <a:xfrm>
                <a:off x="3741394" y="3786190"/>
                <a:ext cx="389850" cy="353943"/>
              </a:xfrm>
              <a:prstGeom prst="rect">
                <a:avLst/>
              </a:prstGeom>
              <a:noFill/>
              <a:ln w="9525">
                <a:noFill/>
                <a:miter lim="800000"/>
                <a:headEnd/>
                <a:tailEnd/>
              </a:ln>
            </p:spPr>
            <p:txBody>
              <a:bodyPr wrap="none">
                <a:spAutoFit/>
              </a:bodyPr>
              <a:lstStyle/>
              <a:p>
                <a:r>
                  <a:rPr lang="fr-FR" sz="1700" dirty="0"/>
                  <a:t>W</a:t>
                </a:r>
              </a:p>
            </p:txBody>
          </p:sp>
          <p:sp>
            <p:nvSpPr>
              <p:cNvPr id="30771" name="ZoneTexte 239"/>
              <p:cNvSpPr txBox="1">
                <a:spLocks noChangeArrowheads="1"/>
              </p:cNvSpPr>
              <p:nvPr/>
            </p:nvSpPr>
            <p:spPr bwMode="auto">
              <a:xfrm>
                <a:off x="4271847" y="4503817"/>
                <a:ext cx="330540" cy="353943"/>
              </a:xfrm>
              <a:prstGeom prst="rect">
                <a:avLst/>
              </a:prstGeom>
              <a:noFill/>
              <a:ln w="9525">
                <a:noFill/>
                <a:miter lim="800000"/>
                <a:headEnd/>
                <a:tailEnd/>
              </a:ln>
            </p:spPr>
            <p:txBody>
              <a:bodyPr wrap="none">
                <a:spAutoFit/>
              </a:bodyPr>
              <a:lstStyle/>
              <a:p>
                <a:r>
                  <a:rPr lang="fr-FR" sz="1700"/>
                  <a:t>V</a:t>
                </a:r>
              </a:p>
            </p:txBody>
          </p:sp>
          <p:sp>
            <p:nvSpPr>
              <p:cNvPr id="30772" name="ZoneTexte 242"/>
              <p:cNvSpPr txBox="1">
                <a:spLocks noChangeArrowheads="1"/>
              </p:cNvSpPr>
              <p:nvPr/>
            </p:nvSpPr>
            <p:spPr bwMode="auto">
              <a:xfrm>
                <a:off x="4880500" y="5146759"/>
                <a:ext cx="365806" cy="615553"/>
              </a:xfrm>
              <a:prstGeom prst="rect">
                <a:avLst/>
              </a:prstGeom>
              <a:noFill/>
              <a:ln w="9525">
                <a:noFill/>
                <a:miter lim="800000"/>
                <a:headEnd/>
                <a:tailEnd/>
              </a:ln>
            </p:spPr>
            <p:txBody>
              <a:bodyPr wrap="none">
                <a:spAutoFit/>
              </a:bodyPr>
              <a:lstStyle/>
              <a:p>
                <a:r>
                  <a:rPr lang="fr-FR" sz="1700"/>
                  <a:t>T</a:t>
                </a:r>
              </a:p>
              <a:p>
                <a:r>
                  <a:rPr lang="fr-FR" sz="1700"/>
                  <a:t>m</a:t>
                </a:r>
              </a:p>
            </p:txBody>
          </p:sp>
          <p:sp>
            <p:nvSpPr>
              <p:cNvPr id="30773" name="ZoneTexte 243"/>
              <p:cNvSpPr txBox="1">
                <a:spLocks noChangeArrowheads="1"/>
              </p:cNvSpPr>
              <p:nvPr/>
            </p:nvSpPr>
            <p:spPr bwMode="auto">
              <a:xfrm>
                <a:off x="6357950" y="4357694"/>
                <a:ext cx="330540" cy="353943"/>
              </a:xfrm>
              <a:prstGeom prst="rect">
                <a:avLst/>
              </a:prstGeom>
              <a:noFill/>
              <a:ln w="9525">
                <a:noFill/>
                <a:miter lim="800000"/>
                <a:headEnd/>
                <a:tailEnd/>
              </a:ln>
            </p:spPr>
            <p:txBody>
              <a:bodyPr wrap="none">
                <a:spAutoFit/>
              </a:bodyPr>
              <a:lstStyle/>
              <a:p>
                <a:r>
                  <a:rPr lang="fr-FR" sz="1700"/>
                  <a:t>V</a:t>
                </a:r>
              </a:p>
            </p:txBody>
          </p:sp>
          <p:sp>
            <p:nvSpPr>
              <p:cNvPr id="30774" name="ZoneTexte 244"/>
              <p:cNvSpPr txBox="1">
                <a:spLocks noChangeArrowheads="1"/>
              </p:cNvSpPr>
              <p:nvPr/>
            </p:nvSpPr>
            <p:spPr bwMode="auto">
              <a:xfrm>
                <a:off x="4380434" y="4789569"/>
                <a:ext cx="421910" cy="353943"/>
              </a:xfrm>
              <a:prstGeom prst="rect">
                <a:avLst/>
              </a:prstGeom>
              <a:noFill/>
              <a:ln w="9525">
                <a:noFill/>
                <a:miter lim="800000"/>
                <a:headEnd/>
                <a:tailEnd/>
              </a:ln>
            </p:spPr>
            <p:txBody>
              <a:bodyPr wrap="none">
                <a:spAutoFit/>
              </a:bodyPr>
              <a:lstStyle/>
              <a:p>
                <a:r>
                  <a:rPr lang="fr-FR" sz="1700"/>
                  <a:t>U</a:t>
                </a:r>
                <a:r>
                  <a:rPr lang="fr-FR" sz="1700" baseline="-25000"/>
                  <a:t>1</a:t>
                </a:r>
              </a:p>
            </p:txBody>
          </p:sp>
          <p:sp>
            <p:nvSpPr>
              <p:cNvPr id="30775" name="ZoneTexte 245"/>
              <p:cNvSpPr txBox="1">
                <a:spLocks noChangeArrowheads="1"/>
              </p:cNvSpPr>
              <p:nvPr/>
            </p:nvSpPr>
            <p:spPr bwMode="auto">
              <a:xfrm>
                <a:off x="6715140" y="4357694"/>
                <a:ext cx="502061" cy="353943"/>
              </a:xfrm>
              <a:prstGeom prst="rect">
                <a:avLst/>
              </a:prstGeom>
              <a:noFill/>
              <a:ln w="9525">
                <a:noFill/>
                <a:miter lim="800000"/>
                <a:headEnd/>
                <a:tailEnd/>
              </a:ln>
            </p:spPr>
            <p:txBody>
              <a:bodyPr wrap="none">
                <a:spAutoFit/>
              </a:bodyPr>
              <a:lstStyle/>
              <a:p>
                <a:r>
                  <a:rPr lang="fr-FR" sz="1700"/>
                  <a:t>U</a:t>
                </a:r>
                <a:r>
                  <a:rPr lang="fr-FR" sz="1700" baseline="-25000"/>
                  <a:t>20</a:t>
                </a:r>
              </a:p>
            </p:txBody>
          </p:sp>
        </p:grpSp>
      </p:grpSp>
      <mc:AlternateContent xmlns:mc="http://schemas.openxmlformats.org/markup-compatibility/2006" xmlns:a14="http://schemas.microsoft.com/office/drawing/2010/main">
        <mc:Choice Requires="a14">
          <p:sp>
            <p:nvSpPr>
              <p:cNvPr id="250" name="ZoneTexte 249"/>
              <p:cNvSpPr txBox="1">
                <a:spLocks noChangeArrowheads="1"/>
              </p:cNvSpPr>
              <p:nvPr/>
            </p:nvSpPr>
            <p:spPr bwMode="auto">
              <a:xfrm>
                <a:off x="910977" y="3940361"/>
                <a:ext cx="7805930" cy="2708434"/>
              </a:xfrm>
              <a:prstGeom prst="rect">
                <a:avLst/>
              </a:prstGeom>
              <a:noFill/>
              <a:ln w="9525">
                <a:noFill/>
                <a:miter lim="800000"/>
                <a:headEnd/>
                <a:tailEnd/>
              </a:ln>
            </p:spPr>
            <p:txBody>
              <a:bodyPr wrap="square">
                <a:spAutoFit/>
              </a:bodyPr>
              <a:lstStyle/>
              <a:p>
                <a:pPr>
                  <a:buFont typeface="Arial" charset="0"/>
                  <a:buChar char="•"/>
                </a:pPr>
                <a:r>
                  <a:rPr lang="fr-FR" sz="1700" dirty="0"/>
                  <a:t> I</a:t>
                </a:r>
                <a:r>
                  <a:rPr lang="fr-FR" sz="1700" baseline="-25000" dirty="0"/>
                  <a:t>10</a:t>
                </a:r>
                <a:r>
                  <a:rPr lang="fr-FR" sz="1700" dirty="0"/>
                  <a:t> est faible ( 1 à 5% de I</a:t>
                </a:r>
                <a:r>
                  <a:rPr lang="fr-FR" sz="1700" baseline="-25000" dirty="0"/>
                  <a:t>1</a:t>
                </a:r>
                <a:r>
                  <a:rPr lang="fr-FR" sz="1700" dirty="0"/>
                  <a:t> nominal ).</a:t>
                </a:r>
              </a:p>
              <a:p>
                <a:pPr>
                  <a:buFont typeface="Arial" charset="0"/>
                  <a:buChar char="•"/>
                </a:pPr>
                <a:r>
                  <a:rPr lang="fr-FR" sz="1700" dirty="0"/>
                  <a:t> Le rapport de transformation est </a:t>
                </a:r>
              </a:p>
              <a:p>
                <a:pPr>
                  <a:buFont typeface="Arial" charset="0"/>
                  <a:buChar char="•"/>
                </a:pPr>
                <a:endParaRPr lang="fr-FR" sz="1700" dirty="0"/>
              </a:p>
              <a:p>
                <a:pPr algn="ctr"/>
                <a:r>
                  <a:rPr lang="fr-FR" sz="1700" dirty="0"/>
                  <a:t>m = U</a:t>
                </a:r>
                <a:r>
                  <a:rPr lang="fr-FR" sz="1700" baseline="-25000" dirty="0"/>
                  <a:t>20</a:t>
                </a:r>
                <a:r>
                  <a:rPr lang="fr-FR" sz="1700" dirty="0"/>
                  <a:t> / U</a:t>
                </a:r>
                <a:r>
                  <a:rPr lang="fr-FR" sz="1700" baseline="-25000" dirty="0"/>
                  <a:t>1</a:t>
                </a:r>
              </a:p>
              <a:p>
                <a:endParaRPr lang="fr-FR" sz="1700" dirty="0"/>
              </a:p>
              <a:p>
                <a:pPr algn="ctr"/>
                <a:r>
                  <a:rPr lang="en-GB" sz="1700" dirty="0"/>
                  <a:t>P</a:t>
                </a:r>
                <a:r>
                  <a:rPr lang="en-GB" sz="1700" baseline="-25000" dirty="0"/>
                  <a:t>10</a:t>
                </a:r>
                <a:r>
                  <a:rPr lang="en-GB" sz="1700" dirty="0"/>
                  <a:t> = </a:t>
                </a:r>
                <a:r>
                  <a:rPr lang="en-GB" sz="1700" dirty="0" err="1"/>
                  <a:t>P</a:t>
                </a:r>
                <a:r>
                  <a:rPr lang="en-GB" sz="1700" baseline="-25000" dirty="0" err="1"/>
                  <a:t>fer</a:t>
                </a:r>
                <a:r>
                  <a:rPr lang="en-GB" sz="1700" dirty="0"/>
                  <a:t> + r</a:t>
                </a:r>
                <a:r>
                  <a:rPr lang="en-GB" sz="1700" baseline="-25000" dirty="0"/>
                  <a:t>1</a:t>
                </a:r>
                <a:r>
                  <a:rPr lang="en-GB" sz="1700" dirty="0"/>
                  <a:t> I</a:t>
                </a:r>
                <a:r>
                  <a:rPr lang="en-GB" sz="1700" baseline="30000" dirty="0"/>
                  <a:t>2</a:t>
                </a:r>
                <a:r>
                  <a:rPr lang="en-GB" sz="1700" baseline="-25000" dirty="0"/>
                  <a:t>10</a:t>
                </a:r>
                <a:r>
                  <a:rPr lang="en-GB" sz="1700" dirty="0"/>
                  <a:t> ≈ </a:t>
                </a:r>
                <a:r>
                  <a:rPr lang="en-GB" sz="1700" dirty="0" err="1"/>
                  <a:t>P</a:t>
                </a:r>
                <a:r>
                  <a:rPr lang="en-GB" sz="1700" baseline="-25000" dirty="0" err="1"/>
                  <a:t>fer</a:t>
                </a:r>
                <a:r>
                  <a:rPr lang="en-GB" sz="1700" dirty="0"/>
                  <a:t>       </a:t>
                </a:r>
              </a:p>
              <a:p>
                <a:endParaRPr lang="en-GB" sz="1700" dirty="0"/>
              </a:p>
              <a:p>
                <a:r>
                  <a:rPr lang="en-GB" sz="1700" dirty="0"/>
                  <a:t>		→          </a:t>
                </a:r>
              </a:p>
              <a:p>
                <a:endParaRPr lang="en-GB" sz="1700" b="1" dirty="0">
                  <a:sym typeface="Symbol" pitchFamily="18" charset="2"/>
                </a:endParaRPr>
              </a:p>
              <a:p>
                <a:pPr algn="ctr"/>
                <a14:m>
                  <m:oMath xmlns:m="http://schemas.openxmlformats.org/officeDocument/2006/math">
                    <m:r>
                      <a:rPr lang="en-US" sz="1700" b="1" i="1" dirty="0" smtClean="0">
                        <a:latin typeface="Cambria Math" panose="02040503050406030204" pitchFamily="18" charset="0"/>
                        <a:sym typeface="Symbol" pitchFamily="18" charset="2"/>
                      </a:rPr>
                      <m:t>𝑹</m:t>
                    </m:r>
                    <m:r>
                      <a:rPr lang="en-GB" sz="1700" b="1" i="1" baseline="-25000" dirty="0" smtClean="0">
                        <a:latin typeface="Cambria Math" panose="02040503050406030204" pitchFamily="18" charset="0"/>
                      </a:rPr>
                      <m:t>𝑭</m:t>
                    </m:r>
                    <m:r>
                      <a:rPr lang="en-GB" sz="1700" b="1" i="1" dirty="0" smtClean="0">
                        <a:latin typeface="Cambria Math" panose="02040503050406030204" pitchFamily="18" charset="0"/>
                      </a:rPr>
                      <m:t>=</m:t>
                    </m:r>
                    <m:r>
                      <a:rPr lang="en-GB" sz="1700" b="1" i="1" dirty="0">
                        <a:latin typeface="Cambria Math" panose="02040503050406030204" pitchFamily="18" charset="0"/>
                      </a:rPr>
                      <m:t>𝑼</m:t>
                    </m:r>
                    <m:r>
                      <a:rPr lang="en-GB" sz="1700" b="1" i="1" baseline="-25000" dirty="0">
                        <a:latin typeface="Cambria Math" panose="02040503050406030204" pitchFamily="18" charset="0"/>
                      </a:rPr>
                      <m:t>𝟏</m:t>
                    </m:r>
                    <m:r>
                      <a:rPr lang="en-GB" sz="1700" b="1" i="1" baseline="-25000" dirty="0">
                        <a:latin typeface="Cambria Math" panose="02040503050406030204" pitchFamily="18" charset="0"/>
                      </a:rPr>
                      <m:t> /( </m:t>
                    </m:r>
                    <m:r>
                      <a:rPr lang="en-GB" sz="1700" b="1" i="1" dirty="0">
                        <a:latin typeface="Cambria Math" panose="02040503050406030204" pitchFamily="18" charset="0"/>
                      </a:rPr>
                      <m:t>𝑰</m:t>
                    </m:r>
                    <m:r>
                      <a:rPr lang="en-GB" sz="1700" b="1" i="1" baseline="-25000" dirty="0">
                        <a:latin typeface="Cambria Math" panose="02040503050406030204" pitchFamily="18" charset="0"/>
                      </a:rPr>
                      <m:t>𝟏𝟎</m:t>
                    </m:r>
                    <m:r>
                      <a:rPr lang="en-GB" sz="1700" b="1" i="1" dirty="0">
                        <a:latin typeface="Cambria Math" panose="02040503050406030204" pitchFamily="18" charset="0"/>
                      </a:rPr>
                      <m:t> </m:t>
                    </m:r>
                    <m:r>
                      <m:rPr>
                        <m:sty m:val="p"/>
                      </m:rPr>
                      <a:rPr lang="en-GB" sz="1700" b="1" i="1" dirty="0">
                        <a:latin typeface="Cambria Math" panose="02040503050406030204" pitchFamily="18" charset="0"/>
                      </a:rPr>
                      <m:t>cos</m:t>
                    </m:r>
                    <m:r>
                      <a:rPr lang="fr-FR" sz="1700" b="1" i="1" dirty="0">
                        <a:latin typeface="Cambria Math" panose="02040503050406030204" pitchFamily="18" charset="0"/>
                      </a:rPr>
                      <m:t>𝝋</m:t>
                    </m:r>
                    <m:r>
                      <a:rPr lang="en-GB" sz="1700" b="1" i="1" baseline="-25000" dirty="0">
                        <a:latin typeface="Cambria Math" panose="02040503050406030204" pitchFamily="18" charset="0"/>
                      </a:rPr>
                      <m:t>𝟏𝟎</m:t>
                    </m:r>
                    <m:r>
                      <a:rPr lang="en-GB" sz="1700" b="1" i="1" dirty="0">
                        <a:latin typeface="Cambria Math" panose="02040503050406030204" pitchFamily="18" charset="0"/>
                      </a:rPr>
                      <m:t>)</m:t>
                    </m:r>
                  </m:oMath>
                </a14:m>
                <a:r>
                  <a:rPr lang="en-GB" sz="1700" b="1" baseline="-25000" dirty="0"/>
                  <a:t>     </a:t>
                </a:r>
                <a:r>
                  <a:rPr lang="en-GB" sz="1700" b="1" dirty="0"/>
                  <a:t>et     </a:t>
                </a:r>
                <a14:m>
                  <m:oMath xmlns:m="http://schemas.openxmlformats.org/officeDocument/2006/math">
                    <m:r>
                      <a:rPr lang="fr-FR" sz="1700" b="1" i="1" dirty="0" smtClean="0">
                        <a:latin typeface="Cambria Math" panose="02040503050406030204" pitchFamily="18" charset="0"/>
                        <a:sym typeface="Symbol" pitchFamily="18" charset="2"/>
                      </a:rPr>
                      <m:t>𝑿</m:t>
                    </m:r>
                    <m:r>
                      <a:rPr lang="en-GB" sz="1700" b="1" i="1" baseline="-25000" dirty="0" smtClean="0">
                        <a:latin typeface="Cambria Math" panose="02040503050406030204" pitchFamily="18" charset="0"/>
                      </a:rPr>
                      <m:t>𝒎</m:t>
                    </m:r>
                    <m:r>
                      <a:rPr lang="en-GB" sz="1700" b="1" i="1" dirty="0">
                        <a:latin typeface="Cambria Math" panose="02040503050406030204" pitchFamily="18" charset="0"/>
                      </a:rPr>
                      <m:t>=</m:t>
                    </m:r>
                    <m:r>
                      <a:rPr lang="en-GB" sz="1700" b="1" i="1" dirty="0">
                        <a:latin typeface="Cambria Math" panose="02040503050406030204" pitchFamily="18" charset="0"/>
                      </a:rPr>
                      <m:t>𝑼</m:t>
                    </m:r>
                    <m:r>
                      <a:rPr lang="en-GB" sz="1700" b="1" i="1" baseline="-25000" dirty="0">
                        <a:latin typeface="Cambria Math" panose="02040503050406030204" pitchFamily="18" charset="0"/>
                      </a:rPr>
                      <m:t>𝟏</m:t>
                    </m:r>
                    <m:r>
                      <a:rPr lang="en-GB" sz="1700" b="1" i="1" dirty="0">
                        <a:latin typeface="Cambria Math" panose="02040503050406030204" pitchFamily="18" charset="0"/>
                      </a:rPr>
                      <m:t>/(</m:t>
                    </m:r>
                    <m:r>
                      <a:rPr lang="en-GB" sz="1700" b="1" i="1" dirty="0">
                        <a:latin typeface="Cambria Math" panose="02040503050406030204" pitchFamily="18" charset="0"/>
                      </a:rPr>
                      <m:t>𝑰</m:t>
                    </m:r>
                    <m:r>
                      <a:rPr lang="en-GB" sz="1700" b="1" i="1" baseline="-25000" dirty="0">
                        <a:latin typeface="Cambria Math" panose="02040503050406030204" pitchFamily="18" charset="0"/>
                      </a:rPr>
                      <m:t>𝟏𝟎</m:t>
                    </m:r>
                    <m:r>
                      <a:rPr lang="en-GB" sz="1700" b="1" i="1" dirty="0">
                        <a:latin typeface="Cambria Math" panose="02040503050406030204" pitchFamily="18" charset="0"/>
                      </a:rPr>
                      <m:t> </m:t>
                    </m:r>
                    <m:r>
                      <m:rPr>
                        <m:sty m:val="p"/>
                      </m:rPr>
                      <a:rPr lang="en-GB" sz="1700" b="1" i="1" dirty="0">
                        <a:latin typeface="Cambria Math" panose="02040503050406030204" pitchFamily="18" charset="0"/>
                      </a:rPr>
                      <m:t>sin</m:t>
                    </m:r>
                    <m:r>
                      <a:rPr lang="fr-FR" sz="1700" b="1" i="1" dirty="0">
                        <a:latin typeface="Cambria Math" panose="02040503050406030204" pitchFamily="18" charset="0"/>
                      </a:rPr>
                      <m:t>𝝋</m:t>
                    </m:r>
                    <m:r>
                      <a:rPr lang="en-GB" sz="1700" b="1" i="1" baseline="-25000" dirty="0">
                        <a:latin typeface="Cambria Math" panose="02040503050406030204" pitchFamily="18" charset="0"/>
                      </a:rPr>
                      <m:t>𝟏𝟎</m:t>
                    </m:r>
                    <m:r>
                      <a:rPr lang="en-GB" sz="1700" b="1" i="1" baseline="-25000" dirty="0">
                        <a:latin typeface="Cambria Math" panose="02040503050406030204" pitchFamily="18" charset="0"/>
                      </a:rPr>
                      <m:t> )</m:t>
                    </m:r>
                  </m:oMath>
                </a14:m>
                <a:endParaRPr lang="fr-FR" sz="1700" b="1" dirty="0"/>
              </a:p>
            </p:txBody>
          </p:sp>
        </mc:Choice>
        <mc:Fallback xmlns="">
          <p:sp>
            <p:nvSpPr>
              <p:cNvPr id="250" name="ZoneTexte 249"/>
              <p:cNvSpPr txBox="1">
                <a:spLocks noRot="1" noChangeAspect="1" noMove="1" noResize="1" noEditPoints="1" noAdjustHandles="1" noChangeArrowheads="1" noChangeShapeType="1" noTextEdit="1"/>
              </p:cNvSpPr>
              <p:nvPr/>
            </p:nvSpPr>
            <p:spPr bwMode="auto">
              <a:xfrm>
                <a:off x="910977" y="3940361"/>
                <a:ext cx="7805930" cy="2708434"/>
              </a:xfrm>
              <a:prstGeom prst="rect">
                <a:avLst/>
              </a:prstGeom>
              <a:blipFill>
                <a:blip r:embed="rId2"/>
                <a:stretch>
                  <a:fillRect l="-390" t="-674" b="-2022"/>
                </a:stretch>
              </a:blipFill>
              <a:ln w="9525">
                <a:noFill/>
                <a:miter lim="800000"/>
                <a:headEnd/>
                <a:tailEnd/>
              </a:ln>
            </p:spPr>
            <p:txBody>
              <a:bodyPr/>
              <a:lstStyle/>
              <a:p>
                <a:r>
                  <a:rPr lang="fr-FR">
                    <a:noFill/>
                  </a:rPr>
                  <a:t> </a:t>
                </a:r>
              </a:p>
            </p:txBody>
          </p:sp>
        </mc:Fallback>
      </mc:AlternateContent>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48</a:t>
            </a:fld>
            <a:endParaRPr lang="fr-FR"/>
          </a:p>
        </p:txBody>
      </p:sp>
    </p:spTree>
    <p:extLst>
      <p:ext uri="{BB962C8B-B14F-4D97-AF65-F5344CB8AC3E}">
        <p14:creationId xmlns:p14="http://schemas.microsoft.com/office/powerpoint/2010/main" val="28831089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animEffect transition="in" filter="checkerboard(across)">
                                      <p:cBhvr>
                                        <p:cTn id="7" dur="500"/>
                                        <p:tgtEl>
                                          <p:spTgt spid="70">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50">
                                            <p:txEl>
                                              <p:pRg st="0" end="0"/>
                                            </p:txEl>
                                          </p:spTgt>
                                        </p:tgtEl>
                                        <p:attrNameLst>
                                          <p:attrName>style.visibility</p:attrName>
                                        </p:attrNameLst>
                                      </p:cBhvr>
                                      <p:to>
                                        <p:strVal val="visible"/>
                                      </p:to>
                                    </p:set>
                                    <p:animEffect transition="in" filter="checkerboard(across)">
                                      <p:cBhvr>
                                        <p:cTn id="15" dur="500"/>
                                        <p:tgtEl>
                                          <p:spTgt spid="25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250">
                                            <p:txEl>
                                              <p:pRg st="1" end="1"/>
                                            </p:txEl>
                                          </p:spTgt>
                                        </p:tgtEl>
                                        <p:attrNameLst>
                                          <p:attrName>style.visibility</p:attrName>
                                        </p:attrNameLst>
                                      </p:cBhvr>
                                      <p:to>
                                        <p:strVal val="visible"/>
                                      </p:to>
                                    </p:set>
                                    <p:animEffect transition="in" filter="checkerboard(across)">
                                      <p:cBhvr>
                                        <p:cTn id="20" dur="500"/>
                                        <p:tgtEl>
                                          <p:spTgt spid="25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250">
                                            <p:txEl>
                                              <p:pRg st="3" end="3"/>
                                            </p:txEl>
                                          </p:spTgt>
                                        </p:tgtEl>
                                        <p:attrNameLst>
                                          <p:attrName>style.visibility</p:attrName>
                                        </p:attrNameLst>
                                      </p:cBhvr>
                                      <p:to>
                                        <p:strVal val="visible"/>
                                      </p:to>
                                    </p:set>
                                    <p:animEffect transition="in" filter="checkerboard(across)">
                                      <p:cBhvr>
                                        <p:cTn id="25" dur="500"/>
                                        <p:tgtEl>
                                          <p:spTgt spid="25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50">
                                            <p:txEl>
                                              <p:pRg st="5" end="5"/>
                                            </p:txEl>
                                          </p:spTgt>
                                        </p:tgtEl>
                                        <p:attrNameLst>
                                          <p:attrName>style.visibility</p:attrName>
                                        </p:attrNameLst>
                                      </p:cBhvr>
                                      <p:to>
                                        <p:strVal val="visible"/>
                                      </p:to>
                                    </p:set>
                                    <p:animEffect transition="in" filter="checkerboard(across)">
                                      <p:cBhvr>
                                        <p:cTn id="30" dur="500"/>
                                        <p:tgtEl>
                                          <p:spTgt spid="25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50">
                                            <p:txEl>
                                              <p:pRg st="7" end="7"/>
                                            </p:txEl>
                                          </p:spTgt>
                                        </p:tgtEl>
                                        <p:attrNameLst>
                                          <p:attrName>style.visibility</p:attrName>
                                        </p:attrNameLst>
                                      </p:cBhvr>
                                      <p:to>
                                        <p:strVal val="visible"/>
                                      </p:to>
                                    </p:set>
                                    <p:animEffect transition="in" filter="checkerboard(across)">
                                      <p:cBhvr>
                                        <p:cTn id="35" dur="500"/>
                                        <p:tgtEl>
                                          <p:spTgt spid="250">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50">
                                            <p:txEl>
                                              <p:pRg st="9" end="9"/>
                                            </p:txEl>
                                          </p:spTgt>
                                        </p:tgtEl>
                                        <p:attrNameLst>
                                          <p:attrName>style.visibility</p:attrName>
                                        </p:attrNameLst>
                                      </p:cBhvr>
                                      <p:to>
                                        <p:strVal val="visible"/>
                                      </p:to>
                                    </p:set>
                                    <p:animEffect transition="in" filter="checkerboard(across)">
                                      <p:cBhvr>
                                        <p:cTn id="40" dur="500"/>
                                        <p:tgtEl>
                                          <p:spTgt spid="25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p:sp>
        <p:nvSpPr>
          <p:cNvPr id="31764" name="ZoneTexte 103"/>
          <p:cNvSpPr txBox="1">
            <a:spLocks noChangeArrowheads="1"/>
          </p:cNvSpPr>
          <p:nvPr/>
        </p:nvSpPr>
        <p:spPr bwMode="auto">
          <a:xfrm>
            <a:off x="617155" y="1346258"/>
            <a:ext cx="1728787" cy="369888"/>
          </a:xfrm>
          <a:prstGeom prst="rect">
            <a:avLst/>
          </a:prstGeom>
          <a:noFill/>
          <a:ln w="9525">
            <a:noFill/>
            <a:miter lim="800000"/>
            <a:headEnd/>
            <a:tailEnd/>
          </a:ln>
        </p:spPr>
        <p:txBody>
          <a:bodyPr wrap="none">
            <a:spAutoFit/>
          </a:bodyPr>
          <a:lstStyle/>
          <a:p>
            <a:pPr algn="just"/>
            <a:r>
              <a:rPr lang="fr-FR" b="1" dirty="0"/>
              <a:t>2- </a:t>
            </a:r>
            <a:r>
              <a:rPr lang="fr-FR" sz="1600" b="1" dirty="0"/>
              <a:t>Essai en </a:t>
            </a:r>
            <a:r>
              <a:rPr lang="fr-FR" sz="1600" b="1" dirty="0" err="1"/>
              <a:t>c.c</a:t>
            </a:r>
            <a:r>
              <a:rPr lang="fr-FR" sz="1600" b="1" dirty="0"/>
              <a:t>.</a:t>
            </a:r>
          </a:p>
        </p:txBody>
      </p:sp>
      <p:grpSp>
        <p:nvGrpSpPr>
          <p:cNvPr id="31765" name="Groupe 138"/>
          <p:cNvGrpSpPr>
            <a:grpSpLocks/>
          </p:cNvGrpSpPr>
          <p:nvPr/>
        </p:nvGrpSpPr>
        <p:grpSpPr bwMode="auto">
          <a:xfrm>
            <a:off x="1262856" y="1595438"/>
            <a:ext cx="6618287" cy="2333625"/>
            <a:chOff x="928662" y="1571612"/>
            <a:chExt cx="6617545" cy="2333312"/>
          </a:xfrm>
        </p:grpSpPr>
        <p:sp>
          <p:nvSpPr>
            <p:cNvPr id="31767" name="ZoneTexte 240"/>
            <p:cNvSpPr txBox="1">
              <a:spLocks noChangeArrowheads="1"/>
            </p:cNvSpPr>
            <p:nvPr/>
          </p:nvSpPr>
          <p:spPr bwMode="auto">
            <a:xfrm>
              <a:off x="3213465" y="1571612"/>
              <a:ext cx="470000" cy="353943"/>
            </a:xfrm>
            <a:prstGeom prst="rect">
              <a:avLst/>
            </a:prstGeom>
            <a:noFill/>
            <a:ln w="9525">
              <a:noFill/>
              <a:miter lim="800000"/>
              <a:headEnd/>
              <a:tailEnd/>
            </a:ln>
          </p:spPr>
          <p:txBody>
            <a:bodyPr wrap="none">
              <a:spAutoFit/>
            </a:bodyPr>
            <a:lstStyle/>
            <a:p>
              <a:r>
                <a:rPr lang="fr-FR" sz="1700"/>
                <a:t>I</a:t>
              </a:r>
              <a:r>
                <a:rPr lang="fr-FR" sz="1700" baseline="-25000"/>
                <a:t>1cc</a:t>
              </a:r>
            </a:p>
          </p:txBody>
        </p:sp>
        <p:sp>
          <p:nvSpPr>
            <p:cNvPr id="31768" name="ZoneTexte 241"/>
            <p:cNvSpPr txBox="1">
              <a:spLocks noChangeArrowheads="1"/>
            </p:cNvSpPr>
            <p:nvPr/>
          </p:nvSpPr>
          <p:spPr bwMode="auto">
            <a:xfrm>
              <a:off x="3999283" y="1571612"/>
              <a:ext cx="554960" cy="353943"/>
            </a:xfrm>
            <a:prstGeom prst="rect">
              <a:avLst/>
            </a:prstGeom>
            <a:noFill/>
            <a:ln w="9525">
              <a:noFill/>
              <a:miter lim="800000"/>
              <a:headEnd/>
              <a:tailEnd/>
            </a:ln>
          </p:spPr>
          <p:txBody>
            <a:bodyPr wrap="none">
              <a:spAutoFit/>
            </a:bodyPr>
            <a:lstStyle/>
            <a:p>
              <a:r>
                <a:rPr lang="fr-FR" sz="1700"/>
                <a:t>P</a:t>
              </a:r>
              <a:r>
                <a:rPr lang="fr-FR" sz="1700" baseline="-25000"/>
                <a:t>1cc</a:t>
              </a:r>
            </a:p>
          </p:txBody>
        </p:sp>
        <p:grpSp>
          <p:nvGrpSpPr>
            <p:cNvPr id="31769" name="Groupe 137"/>
            <p:cNvGrpSpPr>
              <a:grpSpLocks/>
            </p:cNvGrpSpPr>
            <p:nvPr/>
          </p:nvGrpSpPr>
          <p:grpSpPr bwMode="auto">
            <a:xfrm>
              <a:off x="928662" y="1928802"/>
              <a:ext cx="6617545" cy="1976122"/>
              <a:chOff x="921577" y="1928802"/>
              <a:chExt cx="6617545" cy="1976122"/>
            </a:xfrm>
          </p:grpSpPr>
          <p:grpSp>
            <p:nvGrpSpPr>
              <p:cNvPr id="31770" name="Group 6"/>
              <p:cNvGrpSpPr>
                <a:grpSpLocks/>
              </p:cNvGrpSpPr>
              <p:nvPr/>
            </p:nvGrpSpPr>
            <p:grpSpPr bwMode="auto">
              <a:xfrm>
                <a:off x="5530834" y="2049303"/>
                <a:ext cx="298450" cy="1281113"/>
                <a:chOff x="7295" y="14298"/>
                <a:chExt cx="470" cy="2018"/>
              </a:xfrm>
            </p:grpSpPr>
            <p:grpSp>
              <p:nvGrpSpPr>
                <p:cNvPr id="31854" name="Group 7"/>
                <p:cNvGrpSpPr>
                  <a:grpSpLocks/>
                </p:cNvGrpSpPr>
                <p:nvPr/>
              </p:nvGrpSpPr>
              <p:grpSpPr bwMode="auto">
                <a:xfrm>
                  <a:off x="7298" y="14531"/>
                  <a:ext cx="467" cy="1563"/>
                  <a:chOff x="8058" y="14531"/>
                  <a:chExt cx="467" cy="1563"/>
                </a:xfrm>
              </p:grpSpPr>
              <p:grpSp>
                <p:nvGrpSpPr>
                  <p:cNvPr id="31857" name="Group 8"/>
                  <p:cNvGrpSpPr>
                    <a:grpSpLocks/>
                  </p:cNvGrpSpPr>
                  <p:nvPr/>
                </p:nvGrpSpPr>
                <p:grpSpPr bwMode="auto">
                  <a:xfrm rot="-5037723">
                    <a:off x="8176" y="15751"/>
                    <a:ext cx="239" cy="448"/>
                    <a:chOff x="4297" y="9376"/>
                    <a:chExt cx="1220" cy="2462"/>
                  </a:xfrm>
                </p:grpSpPr>
                <p:sp>
                  <p:nvSpPr>
                    <p:cNvPr id="31876" name="Arc 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7" name="Arc 1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58" name="Group 11"/>
                  <p:cNvGrpSpPr>
                    <a:grpSpLocks/>
                  </p:cNvGrpSpPr>
                  <p:nvPr/>
                </p:nvGrpSpPr>
                <p:grpSpPr bwMode="auto">
                  <a:xfrm rot="-5037723">
                    <a:off x="8172" y="15544"/>
                    <a:ext cx="239" cy="449"/>
                    <a:chOff x="4297" y="9376"/>
                    <a:chExt cx="1220" cy="2462"/>
                  </a:xfrm>
                </p:grpSpPr>
                <p:sp>
                  <p:nvSpPr>
                    <p:cNvPr id="31874" name="Arc 1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5" name="Arc 1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59" name="Group 14"/>
                  <p:cNvGrpSpPr>
                    <a:grpSpLocks/>
                  </p:cNvGrpSpPr>
                  <p:nvPr/>
                </p:nvGrpSpPr>
                <p:grpSpPr bwMode="auto">
                  <a:xfrm rot="-5037723">
                    <a:off x="8181" y="15314"/>
                    <a:ext cx="240" cy="448"/>
                    <a:chOff x="4297" y="9376"/>
                    <a:chExt cx="1220" cy="2462"/>
                  </a:xfrm>
                </p:grpSpPr>
                <p:sp>
                  <p:nvSpPr>
                    <p:cNvPr id="31872" name="Arc 15"/>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3" name="Arc 16"/>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0" name="Group 17"/>
                  <p:cNvGrpSpPr>
                    <a:grpSpLocks/>
                  </p:cNvGrpSpPr>
                  <p:nvPr/>
                </p:nvGrpSpPr>
                <p:grpSpPr bwMode="auto">
                  <a:xfrm rot="-5037723">
                    <a:off x="8179" y="15089"/>
                    <a:ext cx="239" cy="449"/>
                    <a:chOff x="4297" y="9376"/>
                    <a:chExt cx="1220" cy="2462"/>
                  </a:xfrm>
                </p:grpSpPr>
                <p:sp>
                  <p:nvSpPr>
                    <p:cNvPr id="31870" name="Arc 18"/>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71" name="Arc 19"/>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1" name="Group 20"/>
                  <p:cNvGrpSpPr>
                    <a:grpSpLocks/>
                  </p:cNvGrpSpPr>
                  <p:nvPr/>
                </p:nvGrpSpPr>
                <p:grpSpPr bwMode="auto">
                  <a:xfrm rot="-5037723">
                    <a:off x="8173" y="14875"/>
                    <a:ext cx="240" cy="448"/>
                    <a:chOff x="4297" y="9376"/>
                    <a:chExt cx="1220" cy="2462"/>
                  </a:xfrm>
                </p:grpSpPr>
                <p:sp>
                  <p:nvSpPr>
                    <p:cNvPr id="31868" name="Arc 21"/>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69" name="Arc 22"/>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2" name="Group 23"/>
                  <p:cNvGrpSpPr>
                    <a:grpSpLocks/>
                  </p:cNvGrpSpPr>
                  <p:nvPr/>
                </p:nvGrpSpPr>
                <p:grpSpPr bwMode="auto">
                  <a:xfrm rot="-5037723">
                    <a:off x="8166" y="14650"/>
                    <a:ext cx="239" cy="448"/>
                    <a:chOff x="4297" y="9376"/>
                    <a:chExt cx="1220" cy="2462"/>
                  </a:xfrm>
                </p:grpSpPr>
                <p:sp>
                  <p:nvSpPr>
                    <p:cNvPr id="31866" name="Arc 2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67" name="Arc 2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63" name="Group 26"/>
                  <p:cNvGrpSpPr>
                    <a:grpSpLocks/>
                  </p:cNvGrpSpPr>
                  <p:nvPr/>
                </p:nvGrpSpPr>
                <p:grpSpPr bwMode="auto">
                  <a:xfrm rot="-5037723">
                    <a:off x="8163" y="14426"/>
                    <a:ext cx="240" cy="449"/>
                    <a:chOff x="4297" y="9376"/>
                    <a:chExt cx="1220" cy="2462"/>
                  </a:xfrm>
                </p:grpSpPr>
                <p:sp>
                  <p:nvSpPr>
                    <p:cNvPr id="31864" name="Arc 2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65" name="Arc 2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1855" name="Freeform 29"/>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1856" name="Freeform 30"/>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31771" name="Group 31"/>
              <p:cNvGrpSpPr>
                <a:grpSpLocks/>
              </p:cNvGrpSpPr>
              <p:nvPr/>
            </p:nvGrpSpPr>
            <p:grpSpPr bwMode="auto">
              <a:xfrm rot="10719114">
                <a:off x="5075222" y="2073116"/>
                <a:ext cx="298450" cy="1281112"/>
                <a:chOff x="7295" y="14298"/>
                <a:chExt cx="470" cy="2018"/>
              </a:xfrm>
            </p:grpSpPr>
            <p:grpSp>
              <p:nvGrpSpPr>
                <p:cNvPr id="31830" name="Group 32"/>
                <p:cNvGrpSpPr>
                  <a:grpSpLocks/>
                </p:cNvGrpSpPr>
                <p:nvPr/>
              </p:nvGrpSpPr>
              <p:grpSpPr bwMode="auto">
                <a:xfrm>
                  <a:off x="7298" y="14531"/>
                  <a:ext cx="467" cy="1563"/>
                  <a:chOff x="8058" y="14531"/>
                  <a:chExt cx="467" cy="1563"/>
                </a:xfrm>
              </p:grpSpPr>
              <p:grpSp>
                <p:nvGrpSpPr>
                  <p:cNvPr id="31833" name="Group 33"/>
                  <p:cNvGrpSpPr>
                    <a:grpSpLocks/>
                  </p:cNvGrpSpPr>
                  <p:nvPr/>
                </p:nvGrpSpPr>
                <p:grpSpPr bwMode="auto">
                  <a:xfrm rot="-5037723">
                    <a:off x="8176" y="15751"/>
                    <a:ext cx="239" cy="448"/>
                    <a:chOff x="4297" y="9376"/>
                    <a:chExt cx="1220" cy="2462"/>
                  </a:xfrm>
                </p:grpSpPr>
                <p:sp>
                  <p:nvSpPr>
                    <p:cNvPr id="31852" name="Arc 3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53" name="Arc 3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4" name="Group 36"/>
                  <p:cNvGrpSpPr>
                    <a:grpSpLocks/>
                  </p:cNvGrpSpPr>
                  <p:nvPr/>
                </p:nvGrpSpPr>
                <p:grpSpPr bwMode="auto">
                  <a:xfrm rot="-5037723">
                    <a:off x="8172" y="15544"/>
                    <a:ext cx="239" cy="449"/>
                    <a:chOff x="4297" y="9376"/>
                    <a:chExt cx="1220" cy="2462"/>
                  </a:xfrm>
                </p:grpSpPr>
                <p:sp>
                  <p:nvSpPr>
                    <p:cNvPr id="31850" name="Arc 3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51" name="Arc 3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5" name="Group 39"/>
                  <p:cNvGrpSpPr>
                    <a:grpSpLocks/>
                  </p:cNvGrpSpPr>
                  <p:nvPr/>
                </p:nvGrpSpPr>
                <p:grpSpPr bwMode="auto">
                  <a:xfrm rot="-5037723">
                    <a:off x="8181" y="15314"/>
                    <a:ext cx="240" cy="448"/>
                    <a:chOff x="4297" y="9376"/>
                    <a:chExt cx="1220" cy="2462"/>
                  </a:xfrm>
                </p:grpSpPr>
                <p:sp>
                  <p:nvSpPr>
                    <p:cNvPr id="31848" name="Arc 40"/>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9" name="Arc 41"/>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6" name="Group 42"/>
                  <p:cNvGrpSpPr>
                    <a:grpSpLocks/>
                  </p:cNvGrpSpPr>
                  <p:nvPr/>
                </p:nvGrpSpPr>
                <p:grpSpPr bwMode="auto">
                  <a:xfrm rot="-5037723">
                    <a:off x="8179" y="15089"/>
                    <a:ext cx="239" cy="449"/>
                    <a:chOff x="4297" y="9376"/>
                    <a:chExt cx="1220" cy="2462"/>
                  </a:xfrm>
                </p:grpSpPr>
                <p:sp>
                  <p:nvSpPr>
                    <p:cNvPr id="31846" name="Arc 43"/>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7" name="Arc 44"/>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7" name="Group 45"/>
                  <p:cNvGrpSpPr>
                    <a:grpSpLocks/>
                  </p:cNvGrpSpPr>
                  <p:nvPr/>
                </p:nvGrpSpPr>
                <p:grpSpPr bwMode="auto">
                  <a:xfrm rot="-5037723">
                    <a:off x="8173" y="14875"/>
                    <a:ext cx="240" cy="448"/>
                    <a:chOff x="4297" y="9376"/>
                    <a:chExt cx="1220" cy="2462"/>
                  </a:xfrm>
                </p:grpSpPr>
                <p:sp>
                  <p:nvSpPr>
                    <p:cNvPr id="31844" name="Arc 46"/>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5" name="Arc 47"/>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8" name="Group 48"/>
                  <p:cNvGrpSpPr>
                    <a:grpSpLocks/>
                  </p:cNvGrpSpPr>
                  <p:nvPr/>
                </p:nvGrpSpPr>
                <p:grpSpPr bwMode="auto">
                  <a:xfrm rot="-5037723">
                    <a:off x="8166" y="14650"/>
                    <a:ext cx="239" cy="448"/>
                    <a:chOff x="4297" y="9376"/>
                    <a:chExt cx="1220" cy="2462"/>
                  </a:xfrm>
                </p:grpSpPr>
                <p:sp>
                  <p:nvSpPr>
                    <p:cNvPr id="31842" name="Arc 4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3" name="Arc 5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39" name="Group 51"/>
                  <p:cNvGrpSpPr>
                    <a:grpSpLocks/>
                  </p:cNvGrpSpPr>
                  <p:nvPr/>
                </p:nvGrpSpPr>
                <p:grpSpPr bwMode="auto">
                  <a:xfrm rot="-5037723">
                    <a:off x="8163" y="14426"/>
                    <a:ext cx="240" cy="449"/>
                    <a:chOff x="4297" y="9376"/>
                    <a:chExt cx="1220" cy="2462"/>
                  </a:xfrm>
                </p:grpSpPr>
                <p:sp>
                  <p:nvSpPr>
                    <p:cNvPr id="31840" name="Arc 5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41" name="Arc 5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1831" name="Freeform 54"/>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1832" name="Freeform 55"/>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31772" name="Line 56"/>
              <p:cNvSpPr>
                <a:spLocks noChangeShapeType="1"/>
              </p:cNvSpPr>
              <p:nvPr/>
            </p:nvSpPr>
            <p:spPr bwMode="auto">
              <a:xfrm>
                <a:off x="5405422" y="2073116"/>
                <a:ext cx="0" cy="1257300"/>
              </a:xfrm>
              <a:prstGeom prst="line">
                <a:avLst/>
              </a:prstGeom>
              <a:noFill/>
              <a:ln w="9525">
                <a:solidFill>
                  <a:srgbClr val="000000"/>
                </a:solidFill>
                <a:round/>
                <a:headEnd/>
                <a:tailEnd/>
              </a:ln>
            </p:spPr>
            <p:txBody>
              <a:bodyPr/>
              <a:lstStyle/>
              <a:p>
                <a:endParaRPr lang="fr-FR"/>
              </a:p>
            </p:txBody>
          </p:sp>
          <p:sp>
            <p:nvSpPr>
              <p:cNvPr id="31773" name="Line 57"/>
              <p:cNvSpPr>
                <a:spLocks noChangeShapeType="1"/>
              </p:cNvSpPr>
              <p:nvPr/>
            </p:nvSpPr>
            <p:spPr bwMode="auto">
              <a:xfrm>
                <a:off x="5456222" y="2073116"/>
                <a:ext cx="0" cy="1257300"/>
              </a:xfrm>
              <a:prstGeom prst="line">
                <a:avLst/>
              </a:prstGeom>
              <a:noFill/>
              <a:ln w="9525">
                <a:solidFill>
                  <a:srgbClr val="000000"/>
                </a:solidFill>
                <a:round/>
                <a:headEnd/>
                <a:tailEnd/>
              </a:ln>
            </p:spPr>
            <p:txBody>
              <a:bodyPr/>
              <a:lstStyle/>
              <a:p>
                <a:endParaRPr lang="fr-FR"/>
              </a:p>
            </p:txBody>
          </p:sp>
          <p:sp>
            <p:nvSpPr>
              <p:cNvPr id="31774" name="Line 58"/>
              <p:cNvSpPr>
                <a:spLocks noChangeShapeType="1"/>
              </p:cNvSpPr>
              <p:nvPr/>
            </p:nvSpPr>
            <p:spPr bwMode="auto">
              <a:xfrm>
                <a:off x="5507022" y="2073116"/>
                <a:ext cx="0" cy="1257300"/>
              </a:xfrm>
              <a:prstGeom prst="line">
                <a:avLst/>
              </a:prstGeom>
              <a:noFill/>
              <a:ln w="9525">
                <a:solidFill>
                  <a:srgbClr val="000000"/>
                </a:solidFill>
                <a:round/>
                <a:headEnd/>
                <a:tailEnd/>
              </a:ln>
            </p:spPr>
            <p:txBody>
              <a:bodyPr/>
              <a:lstStyle/>
              <a:p>
                <a:endParaRPr lang="fr-FR"/>
              </a:p>
            </p:txBody>
          </p:sp>
          <p:sp>
            <p:nvSpPr>
              <p:cNvPr id="31775" name="Line 59"/>
              <p:cNvSpPr>
                <a:spLocks noChangeShapeType="1"/>
              </p:cNvSpPr>
              <p:nvPr/>
            </p:nvSpPr>
            <p:spPr bwMode="auto">
              <a:xfrm flipH="1">
                <a:off x="4452922" y="2085816"/>
                <a:ext cx="800100" cy="0"/>
              </a:xfrm>
              <a:prstGeom prst="line">
                <a:avLst/>
              </a:prstGeom>
              <a:noFill/>
              <a:ln w="9525">
                <a:solidFill>
                  <a:srgbClr val="000000"/>
                </a:solidFill>
                <a:round/>
                <a:headEnd/>
                <a:tailEnd/>
              </a:ln>
            </p:spPr>
            <p:txBody>
              <a:bodyPr/>
              <a:lstStyle/>
              <a:p>
                <a:endParaRPr lang="fr-FR"/>
              </a:p>
            </p:txBody>
          </p:sp>
          <p:sp>
            <p:nvSpPr>
              <p:cNvPr id="31776" name="Oval 60"/>
              <p:cNvSpPr>
                <a:spLocks noChangeArrowheads="1"/>
              </p:cNvSpPr>
              <p:nvPr/>
            </p:nvSpPr>
            <p:spPr bwMode="auto">
              <a:xfrm>
                <a:off x="4110022" y="1946116"/>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77" name="Line 61"/>
              <p:cNvSpPr>
                <a:spLocks noChangeShapeType="1"/>
              </p:cNvSpPr>
              <p:nvPr/>
            </p:nvSpPr>
            <p:spPr bwMode="auto">
              <a:xfrm>
                <a:off x="5621322" y="2047716"/>
                <a:ext cx="1257300" cy="0"/>
              </a:xfrm>
              <a:prstGeom prst="line">
                <a:avLst/>
              </a:prstGeom>
              <a:noFill/>
              <a:ln w="9525">
                <a:solidFill>
                  <a:srgbClr val="000000"/>
                </a:solidFill>
                <a:round/>
                <a:headEnd/>
                <a:tailEnd/>
              </a:ln>
            </p:spPr>
            <p:txBody>
              <a:bodyPr/>
              <a:lstStyle/>
              <a:p>
                <a:endParaRPr lang="fr-FR"/>
              </a:p>
            </p:txBody>
          </p:sp>
          <p:sp>
            <p:nvSpPr>
              <p:cNvPr id="31778" name="Line 62"/>
              <p:cNvSpPr>
                <a:spLocks noChangeShapeType="1"/>
              </p:cNvSpPr>
              <p:nvPr/>
            </p:nvSpPr>
            <p:spPr bwMode="auto">
              <a:xfrm>
                <a:off x="5735622" y="3305016"/>
                <a:ext cx="1155700" cy="0"/>
              </a:xfrm>
              <a:prstGeom prst="line">
                <a:avLst/>
              </a:prstGeom>
              <a:noFill/>
              <a:ln w="9525">
                <a:solidFill>
                  <a:srgbClr val="000000"/>
                </a:solidFill>
                <a:round/>
                <a:headEnd/>
                <a:tailEnd/>
              </a:ln>
            </p:spPr>
            <p:txBody>
              <a:bodyPr/>
              <a:lstStyle/>
              <a:p>
                <a:endParaRPr lang="fr-FR"/>
              </a:p>
            </p:txBody>
          </p:sp>
          <p:sp>
            <p:nvSpPr>
              <p:cNvPr id="31779" name="Line 64"/>
              <p:cNvSpPr>
                <a:spLocks noChangeShapeType="1"/>
              </p:cNvSpPr>
              <p:nvPr/>
            </p:nvSpPr>
            <p:spPr bwMode="auto">
              <a:xfrm>
                <a:off x="3640122" y="2085816"/>
                <a:ext cx="457200" cy="0"/>
              </a:xfrm>
              <a:prstGeom prst="line">
                <a:avLst/>
              </a:prstGeom>
              <a:noFill/>
              <a:ln w="9525">
                <a:solidFill>
                  <a:srgbClr val="000000"/>
                </a:solidFill>
                <a:round/>
                <a:headEnd/>
                <a:tailEnd/>
              </a:ln>
            </p:spPr>
            <p:txBody>
              <a:bodyPr/>
              <a:lstStyle/>
              <a:p>
                <a:endParaRPr lang="fr-FR"/>
              </a:p>
            </p:txBody>
          </p:sp>
          <p:sp>
            <p:nvSpPr>
              <p:cNvPr id="31780" name="Line 65"/>
              <p:cNvSpPr>
                <a:spLocks noChangeShapeType="1"/>
              </p:cNvSpPr>
              <p:nvPr/>
            </p:nvSpPr>
            <p:spPr bwMode="auto">
              <a:xfrm flipH="1">
                <a:off x="2357422" y="2098516"/>
                <a:ext cx="914400" cy="0"/>
              </a:xfrm>
              <a:prstGeom prst="line">
                <a:avLst/>
              </a:prstGeom>
              <a:noFill/>
              <a:ln w="9525">
                <a:solidFill>
                  <a:srgbClr val="000000"/>
                </a:solidFill>
                <a:round/>
                <a:headEnd/>
                <a:tailEnd/>
              </a:ln>
            </p:spPr>
            <p:txBody>
              <a:bodyPr/>
              <a:lstStyle/>
              <a:p>
                <a:endParaRPr lang="fr-FR"/>
              </a:p>
            </p:txBody>
          </p:sp>
          <p:sp>
            <p:nvSpPr>
              <p:cNvPr id="31781" name="Line 66"/>
              <p:cNvSpPr>
                <a:spLocks noChangeShapeType="1"/>
              </p:cNvSpPr>
              <p:nvPr/>
            </p:nvSpPr>
            <p:spPr bwMode="auto">
              <a:xfrm flipH="1">
                <a:off x="921577" y="3343115"/>
                <a:ext cx="4344145" cy="0"/>
              </a:xfrm>
              <a:prstGeom prst="line">
                <a:avLst/>
              </a:prstGeom>
              <a:noFill/>
              <a:ln w="9525">
                <a:solidFill>
                  <a:srgbClr val="000000"/>
                </a:solidFill>
                <a:round/>
                <a:headEnd/>
                <a:tailEnd/>
              </a:ln>
            </p:spPr>
            <p:txBody>
              <a:bodyPr/>
              <a:lstStyle/>
              <a:p>
                <a:endParaRPr lang="fr-FR" dirty="0"/>
              </a:p>
            </p:txBody>
          </p:sp>
          <p:sp>
            <p:nvSpPr>
              <p:cNvPr id="31782" name="Line 67"/>
              <p:cNvSpPr>
                <a:spLocks noChangeShapeType="1"/>
              </p:cNvSpPr>
              <p:nvPr/>
            </p:nvSpPr>
            <p:spPr bwMode="auto">
              <a:xfrm>
                <a:off x="4313222" y="2301716"/>
                <a:ext cx="0" cy="1028700"/>
              </a:xfrm>
              <a:prstGeom prst="line">
                <a:avLst/>
              </a:prstGeom>
              <a:noFill/>
              <a:ln w="9525">
                <a:solidFill>
                  <a:srgbClr val="000000"/>
                </a:solidFill>
                <a:round/>
                <a:headEnd/>
                <a:tailEnd/>
              </a:ln>
            </p:spPr>
            <p:txBody>
              <a:bodyPr/>
              <a:lstStyle/>
              <a:p>
                <a:endParaRPr lang="fr-FR"/>
              </a:p>
            </p:txBody>
          </p:sp>
          <p:sp>
            <p:nvSpPr>
              <p:cNvPr id="31783" name="Line 68"/>
              <p:cNvSpPr>
                <a:spLocks noChangeShapeType="1"/>
              </p:cNvSpPr>
              <p:nvPr/>
            </p:nvSpPr>
            <p:spPr bwMode="auto">
              <a:xfrm>
                <a:off x="3995722" y="2098516"/>
                <a:ext cx="0" cy="228600"/>
              </a:xfrm>
              <a:prstGeom prst="line">
                <a:avLst/>
              </a:prstGeom>
              <a:noFill/>
              <a:ln w="9525">
                <a:solidFill>
                  <a:srgbClr val="000000"/>
                </a:solidFill>
                <a:round/>
                <a:headEnd/>
                <a:tailEnd/>
              </a:ln>
            </p:spPr>
            <p:txBody>
              <a:bodyPr/>
              <a:lstStyle/>
              <a:p>
                <a:endParaRPr lang="fr-FR"/>
              </a:p>
            </p:txBody>
          </p:sp>
          <p:sp>
            <p:nvSpPr>
              <p:cNvPr id="31784" name="Line 69"/>
              <p:cNvSpPr>
                <a:spLocks noChangeShapeType="1"/>
              </p:cNvSpPr>
              <p:nvPr/>
            </p:nvSpPr>
            <p:spPr bwMode="auto">
              <a:xfrm flipH="1">
                <a:off x="3995722" y="2327116"/>
                <a:ext cx="114300" cy="0"/>
              </a:xfrm>
              <a:prstGeom prst="line">
                <a:avLst/>
              </a:prstGeom>
              <a:noFill/>
              <a:ln w="9525">
                <a:solidFill>
                  <a:srgbClr val="000000"/>
                </a:solidFill>
                <a:round/>
                <a:headEnd/>
                <a:tailEnd/>
              </a:ln>
            </p:spPr>
            <p:txBody>
              <a:bodyPr/>
              <a:lstStyle/>
              <a:p>
                <a:endParaRPr lang="fr-FR"/>
              </a:p>
            </p:txBody>
          </p:sp>
          <p:sp>
            <p:nvSpPr>
              <p:cNvPr id="31785" name="Line 70"/>
              <p:cNvSpPr>
                <a:spLocks noChangeShapeType="1"/>
              </p:cNvSpPr>
              <p:nvPr/>
            </p:nvSpPr>
            <p:spPr bwMode="auto">
              <a:xfrm rot="6323744">
                <a:off x="4084622" y="2269966"/>
                <a:ext cx="114300" cy="0"/>
              </a:xfrm>
              <a:prstGeom prst="line">
                <a:avLst/>
              </a:prstGeom>
              <a:noFill/>
              <a:ln w="9525">
                <a:solidFill>
                  <a:srgbClr val="000000"/>
                </a:solidFill>
                <a:round/>
                <a:headEnd/>
                <a:tailEnd/>
              </a:ln>
            </p:spPr>
            <p:txBody>
              <a:bodyPr/>
              <a:lstStyle/>
              <a:p>
                <a:endParaRPr lang="fr-FR"/>
              </a:p>
            </p:txBody>
          </p:sp>
          <p:sp>
            <p:nvSpPr>
              <p:cNvPr id="31786" name="Line 71"/>
              <p:cNvSpPr>
                <a:spLocks noChangeShapeType="1"/>
              </p:cNvSpPr>
              <p:nvPr/>
            </p:nvSpPr>
            <p:spPr bwMode="auto">
              <a:xfrm>
                <a:off x="4795822" y="2098516"/>
                <a:ext cx="0" cy="520700"/>
              </a:xfrm>
              <a:prstGeom prst="line">
                <a:avLst/>
              </a:prstGeom>
              <a:noFill/>
              <a:ln w="9525">
                <a:solidFill>
                  <a:srgbClr val="000000"/>
                </a:solidFill>
                <a:round/>
                <a:headEnd/>
                <a:tailEnd/>
              </a:ln>
            </p:spPr>
            <p:txBody>
              <a:bodyPr/>
              <a:lstStyle/>
              <a:p>
                <a:endParaRPr lang="fr-FR"/>
              </a:p>
            </p:txBody>
          </p:sp>
          <p:sp>
            <p:nvSpPr>
              <p:cNvPr id="31787" name="Oval 72"/>
              <p:cNvSpPr>
                <a:spLocks noChangeArrowheads="1"/>
              </p:cNvSpPr>
              <p:nvPr/>
            </p:nvSpPr>
            <p:spPr bwMode="auto">
              <a:xfrm>
                <a:off x="4619609" y="2644437"/>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88" name="Line 73"/>
              <p:cNvSpPr>
                <a:spLocks noChangeShapeType="1"/>
              </p:cNvSpPr>
              <p:nvPr/>
            </p:nvSpPr>
            <p:spPr bwMode="auto">
              <a:xfrm>
                <a:off x="4795822" y="3000216"/>
                <a:ext cx="0" cy="342900"/>
              </a:xfrm>
              <a:prstGeom prst="line">
                <a:avLst/>
              </a:prstGeom>
              <a:noFill/>
              <a:ln w="9525">
                <a:solidFill>
                  <a:srgbClr val="000000"/>
                </a:solidFill>
                <a:round/>
                <a:headEnd/>
                <a:tailEnd/>
              </a:ln>
            </p:spPr>
            <p:txBody>
              <a:bodyPr/>
              <a:lstStyle/>
              <a:p>
                <a:endParaRPr lang="fr-FR"/>
              </a:p>
            </p:txBody>
          </p:sp>
          <p:sp>
            <p:nvSpPr>
              <p:cNvPr id="31789" name="Oval 74"/>
              <p:cNvSpPr>
                <a:spLocks noChangeArrowheads="1"/>
              </p:cNvSpPr>
              <p:nvPr/>
            </p:nvSpPr>
            <p:spPr bwMode="auto">
              <a:xfrm>
                <a:off x="6726222" y="2492216"/>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90" name="Line 75"/>
              <p:cNvSpPr>
                <a:spLocks noChangeShapeType="1"/>
              </p:cNvSpPr>
              <p:nvPr/>
            </p:nvSpPr>
            <p:spPr bwMode="auto">
              <a:xfrm>
                <a:off x="6891322" y="2047716"/>
                <a:ext cx="0" cy="457200"/>
              </a:xfrm>
              <a:prstGeom prst="line">
                <a:avLst/>
              </a:prstGeom>
              <a:noFill/>
              <a:ln w="9525">
                <a:solidFill>
                  <a:srgbClr val="000000"/>
                </a:solidFill>
                <a:round/>
                <a:headEnd/>
                <a:tailEnd/>
              </a:ln>
            </p:spPr>
            <p:txBody>
              <a:bodyPr/>
              <a:lstStyle/>
              <a:p>
                <a:endParaRPr lang="fr-FR"/>
              </a:p>
            </p:txBody>
          </p:sp>
          <p:sp>
            <p:nvSpPr>
              <p:cNvPr id="31791" name="Line 76"/>
              <p:cNvSpPr>
                <a:spLocks noChangeShapeType="1"/>
              </p:cNvSpPr>
              <p:nvPr/>
            </p:nvSpPr>
            <p:spPr bwMode="auto">
              <a:xfrm>
                <a:off x="6904022" y="2835116"/>
                <a:ext cx="0" cy="457200"/>
              </a:xfrm>
              <a:prstGeom prst="line">
                <a:avLst/>
              </a:prstGeom>
              <a:noFill/>
              <a:ln w="9525">
                <a:solidFill>
                  <a:srgbClr val="000000"/>
                </a:solidFill>
                <a:round/>
                <a:headEnd/>
                <a:tailEnd/>
              </a:ln>
            </p:spPr>
            <p:txBody>
              <a:bodyPr/>
              <a:lstStyle/>
              <a:p>
                <a:endParaRPr lang="fr-FR"/>
              </a:p>
            </p:txBody>
          </p:sp>
          <p:sp>
            <p:nvSpPr>
              <p:cNvPr id="31792" name="Oval 60"/>
              <p:cNvSpPr>
                <a:spLocks noChangeArrowheads="1"/>
              </p:cNvSpPr>
              <p:nvPr/>
            </p:nvSpPr>
            <p:spPr bwMode="auto">
              <a:xfrm>
                <a:off x="3282908" y="1928802"/>
                <a:ext cx="342900" cy="342900"/>
              </a:xfrm>
              <a:prstGeom prst="ellipse">
                <a:avLst/>
              </a:prstGeom>
              <a:solidFill>
                <a:srgbClr val="FFFFFF"/>
              </a:solidFill>
              <a:ln w="9525">
                <a:solidFill>
                  <a:srgbClr val="000000"/>
                </a:solidFill>
                <a:round/>
                <a:headEnd/>
                <a:tailEnd/>
              </a:ln>
            </p:spPr>
            <p:txBody>
              <a:bodyPr/>
              <a:lstStyle/>
              <a:p>
                <a:endParaRPr lang="fr-FR"/>
              </a:p>
            </p:txBody>
          </p:sp>
          <p:sp>
            <p:nvSpPr>
              <p:cNvPr id="31793" name="ZoneTexte 237"/>
              <p:cNvSpPr txBox="1">
                <a:spLocks noChangeArrowheads="1"/>
              </p:cNvSpPr>
              <p:nvPr/>
            </p:nvSpPr>
            <p:spPr bwMode="auto">
              <a:xfrm>
                <a:off x="3282908" y="1928802"/>
                <a:ext cx="330540" cy="353943"/>
              </a:xfrm>
              <a:prstGeom prst="rect">
                <a:avLst/>
              </a:prstGeom>
              <a:noFill/>
              <a:ln w="9525">
                <a:noFill/>
                <a:miter lim="800000"/>
                <a:headEnd/>
                <a:tailEnd/>
              </a:ln>
            </p:spPr>
            <p:txBody>
              <a:bodyPr wrap="none">
                <a:spAutoFit/>
              </a:bodyPr>
              <a:lstStyle/>
              <a:p>
                <a:r>
                  <a:rPr lang="fr-FR" sz="1700"/>
                  <a:t>A</a:t>
                </a:r>
              </a:p>
            </p:txBody>
          </p:sp>
          <p:sp>
            <p:nvSpPr>
              <p:cNvPr id="31794" name="ZoneTexte 238"/>
              <p:cNvSpPr txBox="1">
                <a:spLocks noChangeArrowheads="1"/>
              </p:cNvSpPr>
              <p:nvPr/>
            </p:nvSpPr>
            <p:spPr bwMode="auto">
              <a:xfrm>
                <a:off x="4095376" y="1928802"/>
                <a:ext cx="389850" cy="353943"/>
              </a:xfrm>
              <a:prstGeom prst="rect">
                <a:avLst/>
              </a:prstGeom>
              <a:noFill/>
              <a:ln w="9525">
                <a:noFill/>
                <a:miter lim="800000"/>
                <a:headEnd/>
                <a:tailEnd/>
              </a:ln>
            </p:spPr>
            <p:txBody>
              <a:bodyPr wrap="none">
                <a:spAutoFit/>
              </a:bodyPr>
              <a:lstStyle/>
              <a:p>
                <a:r>
                  <a:rPr lang="fr-FR" sz="1700"/>
                  <a:t>W</a:t>
                </a:r>
              </a:p>
            </p:txBody>
          </p:sp>
          <p:sp>
            <p:nvSpPr>
              <p:cNvPr id="31795" name="ZoneTexte 239"/>
              <p:cNvSpPr txBox="1">
                <a:spLocks noChangeArrowheads="1"/>
              </p:cNvSpPr>
              <p:nvPr/>
            </p:nvSpPr>
            <p:spPr bwMode="auto">
              <a:xfrm>
                <a:off x="4625829" y="2646429"/>
                <a:ext cx="330540" cy="353943"/>
              </a:xfrm>
              <a:prstGeom prst="rect">
                <a:avLst/>
              </a:prstGeom>
              <a:noFill/>
              <a:ln w="9525">
                <a:noFill/>
                <a:miter lim="800000"/>
                <a:headEnd/>
                <a:tailEnd/>
              </a:ln>
            </p:spPr>
            <p:txBody>
              <a:bodyPr wrap="none">
                <a:spAutoFit/>
              </a:bodyPr>
              <a:lstStyle/>
              <a:p>
                <a:r>
                  <a:rPr lang="fr-FR" sz="1700"/>
                  <a:t>V</a:t>
                </a:r>
              </a:p>
            </p:txBody>
          </p:sp>
          <p:sp>
            <p:nvSpPr>
              <p:cNvPr id="31796" name="ZoneTexte 242"/>
              <p:cNvSpPr txBox="1">
                <a:spLocks noChangeArrowheads="1"/>
              </p:cNvSpPr>
              <p:nvPr/>
            </p:nvSpPr>
            <p:spPr bwMode="auto">
              <a:xfrm>
                <a:off x="5234482" y="3289371"/>
                <a:ext cx="365806" cy="615553"/>
              </a:xfrm>
              <a:prstGeom prst="rect">
                <a:avLst/>
              </a:prstGeom>
              <a:noFill/>
              <a:ln w="9525">
                <a:noFill/>
                <a:miter lim="800000"/>
                <a:headEnd/>
                <a:tailEnd/>
              </a:ln>
            </p:spPr>
            <p:txBody>
              <a:bodyPr wrap="none">
                <a:spAutoFit/>
              </a:bodyPr>
              <a:lstStyle/>
              <a:p>
                <a:r>
                  <a:rPr lang="fr-FR" sz="1700"/>
                  <a:t>T</a:t>
                </a:r>
              </a:p>
              <a:p>
                <a:r>
                  <a:rPr lang="fr-FR" sz="1700"/>
                  <a:t>m</a:t>
                </a:r>
              </a:p>
            </p:txBody>
          </p:sp>
          <p:sp>
            <p:nvSpPr>
              <p:cNvPr id="31797" name="ZoneTexte 243"/>
              <p:cNvSpPr txBox="1">
                <a:spLocks noChangeArrowheads="1"/>
              </p:cNvSpPr>
              <p:nvPr/>
            </p:nvSpPr>
            <p:spPr bwMode="auto">
              <a:xfrm>
                <a:off x="6711932" y="2500306"/>
                <a:ext cx="330540" cy="353943"/>
              </a:xfrm>
              <a:prstGeom prst="rect">
                <a:avLst/>
              </a:prstGeom>
              <a:noFill/>
              <a:ln w="9525">
                <a:noFill/>
                <a:miter lim="800000"/>
                <a:headEnd/>
                <a:tailEnd/>
              </a:ln>
            </p:spPr>
            <p:txBody>
              <a:bodyPr wrap="none">
                <a:spAutoFit/>
              </a:bodyPr>
              <a:lstStyle/>
              <a:p>
                <a:r>
                  <a:rPr lang="fr-FR" sz="1700"/>
                  <a:t>A</a:t>
                </a:r>
              </a:p>
            </p:txBody>
          </p:sp>
          <p:sp>
            <p:nvSpPr>
              <p:cNvPr id="31798" name="ZoneTexte 244"/>
              <p:cNvSpPr txBox="1">
                <a:spLocks noChangeArrowheads="1"/>
              </p:cNvSpPr>
              <p:nvPr/>
            </p:nvSpPr>
            <p:spPr bwMode="auto">
              <a:xfrm>
                <a:off x="4734416" y="3003619"/>
                <a:ext cx="566181" cy="353943"/>
              </a:xfrm>
              <a:prstGeom prst="rect">
                <a:avLst/>
              </a:prstGeom>
              <a:noFill/>
              <a:ln w="9525">
                <a:noFill/>
                <a:miter lim="800000"/>
                <a:headEnd/>
                <a:tailEnd/>
              </a:ln>
            </p:spPr>
            <p:txBody>
              <a:bodyPr wrap="none">
                <a:spAutoFit/>
              </a:bodyPr>
              <a:lstStyle/>
              <a:p>
                <a:r>
                  <a:rPr lang="fr-FR" sz="1700"/>
                  <a:t>U</a:t>
                </a:r>
                <a:r>
                  <a:rPr lang="fr-FR" sz="1700" baseline="-25000"/>
                  <a:t>1cc</a:t>
                </a:r>
              </a:p>
            </p:txBody>
          </p:sp>
          <p:sp>
            <p:nvSpPr>
              <p:cNvPr id="31799" name="ZoneTexte 245"/>
              <p:cNvSpPr txBox="1">
                <a:spLocks noChangeArrowheads="1"/>
              </p:cNvSpPr>
              <p:nvPr/>
            </p:nvSpPr>
            <p:spPr bwMode="auto">
              <a:xfrm>
                <a:off x="7069122" y="2500306"/>
                <a:ext cx="470000" cy="353943"/>
              </a:xfrm>
              <a:prstGeom prst="rect">
                <a:avLst/>
              </a:prstGeom>
              <a:noFill/>
              <a:ln w="9525">
                <a:noFill/>
                <a:miter lim="800000"/>
                <a:headEnd/>
                <a:tailEnd/>
              </a:ln>
            </p:spPr>
            <p:txBody>
              <a:bodyPr wrap="none">
                <a:spAutoFit/>
              </a:bodyPr>
              <a:lstStyle/>
              <a:p>
                <a:r>
                  <a:rPr lang="fr-FR" sz="1700"/>
                  <a:t>I</a:t>
                </a:r>
                <a:r>
                  <a:rPr lang="fr-FR" sz="1700" baseline="-25000"/>
                  <a:t>2cc</a:t>
                </a:r>
              </a:p>
            </p:txBody>
          </p:sp>
          <p:cxnSp>
            <p:nvCxnSpPr>
              <p:cNvPr id="106" name="Connecteur droit 105"/>
              <p:cNvCxnSpPr>
                <a:stCxn id="31780" idx="1"/>
              </p:cNvCxnSpPr>
              <p:nvPr/>
            </p:nvCxnSpPr>
            <p:spPr>
              <a:xfrm rot="16200000" flipH="1">
                <a:off x="2121597" y="2335098"/>
                <a:ext cx="473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Connecteur droit avec flèche 107"/>
              <p:cNvCxnSpPr/>
              <p:nvPr/>
            </p:nvCxnSpPr>
            <p:spPr>
              <a:xfrm rot="10800000">
                <a:off x="1786667" y="2571603"/>
                <a:ext cx="57143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1802" name="Group 31"/>
              <p:cNvGrpSpPr>
                <a:grpSpLocks/>
              </p:cNvGrpSpPr>
              <p:nvPr/>
            </p:nvGrpSpPr>
            <p:grpSpPr bwMode="auto">
              <a:xfrm rot="10719114">
                <a:off x="1543877" y="2080159"/>
                <a:ext cx="298450" cy="1281112"/>
                <a:chOff x="7295" y="14298"/>
                <a:chExt cx="470" cy="2018"/>
              </a:xfrm>
            </p:grpSpPr>
            <p:grpSp>
              <p:nvGrpSpPr>
                <p:cNvPr id="31806" name="Group 32"/>
                <p:cNvGrpSpPr>
                  <a:grpSpLocks/>
                </p:cNvGrpSpPr>
                <p:nvPr/>
              </p:nvGrpSpPr>
              <p:grpSpPr bwMode="auto">
                <a:xfrm>
                  <a:off x="7299" y="14526"/>
                  <a:ext cx="467" cy="1568"/>
                  <a:chOff x="8059" y="14526"/>
                  <a:chExt cx="467" cy="1568"/>
                </a:xfrm>
              </p:grpSpPr>
              <p:grpSp>
                <p:nvGrpSpPr>
                  <p:cNvPr id="31809" name="Group 33"/>
                  <p:cNvGrpSpPr>
                    <a:grpSpLocks/>
                  </p:cNvGrpSpPr>
                  <p:nvPr/>
                </p:nvGrpSpPr>
                <p:grpSpPr bwMode="auto">
                  <a:xfrm rot="-5037723">
                    <a:off x="8176" y="15751"/>
                    <a:ext cx="239" cy="448"/>
                    <a:chOff x="4297" y="9376"/>
                    <a:chExt cx="1220" cy="2462"/>
                  </a:xfrm>
                </p:grpSpPr>
                <p:sp>
                  <p:nvSpPr>
                    <p:cNvPr id="31828" name="Arc 34"/>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9" name="Arc 35"/>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0" name="Group 36"/>
                  <p:cNvGrpSpPr>
                    <a:grpSpLocks/>
                  </p:cNvGrpSpPr>
                  <p:nvPr/>
                </p:nvGrpSpPr>
                <p:grpSpPr bwMode="auto">
                  <a:xfrm rot="-5037723">
                    <a:off x="8172" y="15544"/>
                    <a:ext cx="239" cy="449"/>
                    <a:chOff x="4297" y="9376"/>
                    <a:chExt cx="1220" cy="2462"/>
                  </a:xfrm>
                </p:grpSpPr>
                <p:sp>
                  <p:nvSpPr>
                    <p:cNvPr id="31826" name="Arc 37"/>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7" name="Arc 38"/>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1" name="Group 39"/>
                  <p:cNvGrpSpPr>
                    <a:grpSpLocks/>
                  </p:cNvGrpSpPr>
                  <p:nvPr/>
                </p:nvGrpSpPr>
                <p:grpSpPr bwMode="auto">
                  <a:xfrm rot="-5037723">
                    <a:off x="8181" y="15310"/>
                    <a:ext cx="241" cy="448"/>
                    <a:chOff x="4297" y="9376"/>
                    <a:chExt cx="1220" cy="2462"/>
                  </a:xfrm>
                </p:grpSpPr>
                <p:sp>
                  <p:nvSpPr>
                    <p:cNvPr id="31824" name="Arc 40"/>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5" name="Arc 41"/>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2" name="Group 42"/>
                  <p:cNvGrpSpPr>
                    <a:grpSpLocks/>
                  </p:cNvGrpSpPr>
                  <p:nvPr/>
                </p:nvGrpSpPr>
                <p:grpSpPr bwMode="auto">
                  <a:xfrm rot="-5037723">
                    <a:off x="8179" y="15089"/>
                    <a:ext cx="239" cy="449"/>
                    <a:chOff x="4297" y="9376"/>
                    <a:chExt cx="1220" cy="2462"/>
                  </a:xfrm>
                </p:grpSpPr>
                <p:sp>
                  <p:nvSpPr>
                    <p:cNvPr id="31822" name="Arc 43"/>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3" name="Arc 44"/>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3" name="Group 45"/>
                  <p:cNvGrpSpPr>
                    <a:grpSpLocks/>
                  </p:cNvGrpSpPr>
                  <p:nvPr/>
                </p:nvGrpSpPr>
                <p:grpSpPr bwMode="auto">
                  <a:xfrm rot="-5037723">
                    <a:off x="8173" y="14871"/>
                    <a:ext cx="241" cy="448"/>
                    <a:chOff x="4297" y="9376"/>
                    <a:chExt cx="1220" cy="2462"/>
                  </a:xfrm>
                </p:grpSpPr>
                <p:sp>
                  <p:nvSpPr>
                    <p:cNvPr id="31820" name="Arc 46"/>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21" name="Arc 47"/>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4" name="Group 48"/>
                  <p:cNvGrpSpPr>
                    <a:grpSpLocks/>
                  </p:cNvGrpSpPr>
                  <p:nvPr/>
                </p:nvGrpSpPr>
                <p:grpSpPr bwMode="auto">
                  <a:xfrm rot="-5037723">
                    <a:off x="8166" y="14650"/>
                    <a:ext cx="239" cy="448"/>
                    <a:chOff x="4297" y="9376"/>
                    <a:chExt cx="1220" cy="2462"/>
                  </a:xfrm>
                </p:grpSpPr>
                <p:sp>
                  <p:nvSpPr>
                    <p:cNvPr id="31818" name="Arc 49"/>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19" name="Arc 50"/>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31815" name="Group 51"/>
                  <p:cNvGrpSpPr>
                    <a:grpSpLocks/>
                  </p:cNvGrpSpPr>
                  <p:nvPr/>
                </p:nvGrpSpPr>
                <p:grpSpPr bwMode="auto">
                  <a:xfrm rot="-5037723">
                    <a:off x="8163" y="14422"/>
                    <a:ext cx="241" cy="449"/>
                    <a:chOff x="4297" y="9376"/>
                    <a:chExt cx="1220" cy="2462"/>
                  </a:xfrm>
                </p:grpSpPr>
                <p:sp>
                  <p:nvSpPr>
                    <p:cNvPr id="31816" name="Arc 52"/>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31817" name="Arc 53"/>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31807" name="Freeform 54"/>
                <p:cNvSpPr>
                  <a:spLocks/>
                </p:cNvSpPr>
                <p:nvPr/>
              </p:nvSpPr>
              <p:spPr bwMode="auto">
                <a:xfrm rot="-10504226">
                  <a:off x="7295" y="16084"/>
                  <a:ext cx="309" cy="232"/>
                </a:xfrm>
                <a:custGeom>
                  <a:avLst/>
                  <a:gdLst>
                    <a:gd name="T0" fmla="*/ 0 w 309"/>
                    <a:gd name="T1" fmla="*/ 36 h 267"/>
                    <a:gd name="T2" fmla="*/ 300 w 309"/>
                    <a:gd name="T3" fmla="*/ 96 h 267"/>
                    <a:gd name="T4" fmla="*/ 300 w 309"/>
                    <a:gd name="T5" fmla="*/ 202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sp>
              <p:nvSpPr>
                <p:cNvPr id="31808" name="Freeform 55"/>
                <p:cNvSpPr>
                  <a:spLocks/>
                </p:cNvSpPr>
                <p:nvPr/>
              </p:nvSpPr>
              <p:spPr bwMode="auto">
                <a:xfrm rot="-10504226">
                  <a:off x="7313" y="14298"/>
                  <a:ext cx="163" cy="261"/>
                </a:xfrm>
                <a:custGeom>
                  <a:avLst/>
                  <a:gdLst>
                    <a:gd name="T0" fmla="*/ 120 w 163"/>
                    <a:gd name="T1" fmla="*/ 0 h 300"/>
                    <a:gd name="T2" fmla="*/ 120 w 163"/>
                    <a:gd name="T3" fmla="*/ 166 h 300"/>
                    <a:gd name="T4" fmla="*/ 60 w 163"/>
                    <a:gd name="T5" fmla="*/ 212 h 300"/>
                    <a:gd name="T6" fmla="*/ 0 w 163"/>
                    <a:gd name="T7" fmla="*/ 227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31803" name="Line 59"/>
              <p:cNvSpPr>
                <a:spLocks noChangeShapeType="1"/>
              </p:cNvSpPr>
              <p:nvPr/>
            </p:nvSpPr>
            <p:spPr bwMode="auto">
              <a:xfrm flipH="1">
                <a:off x="921577" y="2092859"/>
                <a:ext cx="800100" cy="0"/>
              </a:xfrm>
              <a:prstGeom prst="line">
                <a:avLst/>
              </a:prstGeom>
              <a:noFill/>
              <a:ln w="9525">
                <a:solidFill>
                  <a:srgbClr val="000000"/>
                </a:solidFill>
                <a:round/>
                <a:headEnd/>
                <a:tailEnd/>
              </a:ln>
            </p:spPr>
            <p:txBody>
              <a:bodyPr/>
              <a:lstStyle/>
              <a:p>
                <a:endParaRPr lang="fr-FR"/>
              </a:p>
            </p:txBody>
          </p:sp>
          <p:sp>
            <p:nvSpPr>
              <p:cNvPr id="31805" name="ZoneTexte 135"/>
              <p:cNvSpPr txBox="1">
                <a:spLocks noChangeArrowheads="1"/>
              </p:cNvSpPr>
              <p:nvPr/>
            </p:nvSpPr>
            <p:spPr bwMode="auto">
              <a:xfrm>
                <a:off x="1142976" y="2500306"/>
                <a:ext cx="447430" cy="353943"/>
              </a:xfrm>
              <a:prstGeom prst="rect">
                <a:avLst/>
              </a:prstGeom>
              <a:noFill/>
              <a:ln w="9525">
                <a:noFill/>
                <a:miter lim="800000"/>
                <a:headEnd/>
                <a:tailEnd/>
              </a:ln>
            </p:spPr>
            <p:txBody>
              <a:bodyPr wrap="none">
                <a:spAutoFit/>
              </a:bodyPr>
              <a:lstStyle/>
              <a:p>
                <a:r>
                  <a:rPr lang="fr-FR" sz="1700"/>
                  <a:t>AT</a:t>
                </a:r>
              </a:p>
            </p:txBody>
          </p:sp>
        </p:grpSp>
      </p:grpSp>
      <p:sp>
        <p:nvSpPr>
          <p:cNvPr id="137" name="ZoneTexte 136"/>
          <p:cNvSpPr txBox="1">
            <a:spLocks noChangeArrowheads="1"/>
          </p:cNvSpPr>
          <p:nvPr/>
        </p:nvSpPr>
        <p:spPr bwMode="auto">
          <a:xfrm>
            <a:off x="977761" y="4177503"/>
            <a:ext cx="7354240" cy="2185214"/>
          </a:xfrm>
          <a:prstGeom prst="rect">
            <a:avLst/>
          </a:prstGeom>
          <a:noFill/>
          <a:ln w="9525">
            <a:noFill/>
            <a:miter lim="800000"/>
            <a:headEnd/>
            <a:tailEnd/>
          </a:ln>
        </p:spPr>
        <p:txBody>
          <a:bodyPr wrap="square">
            <a:spAutoFit/>
          </a:bodyPr>
          <a:lstStyle/>
          <a:p>
            <a:pPr algn="just"/>
            <a:r>
              <a:rPr lang="fr-FR" sz="1700" dirty="0"/>
              <a:t>A l’aide de l’autotransformateur (AT), on alimente le transformateur à tension réduite U</a:t>
            </a:r>
            <a:r>
              <a:rPr lang="fr-FR" sz="1700" baseline="-25000" dirty="0"/>
              <a:t>1cc</a:t>
            </a:r>
            <a:r>
              <a:rPr lang="fr-FR" sz="1700" dirty="0"/>
              <a:t> jusqu’à  I</a:t>
            </a:r>
            <a:r>
              <a:rPr lang="fr-FR" sz="1700" baseline="-25000" dirty="0"/>
              <a:t>2cc</a:t>
            </a:r>
            <a:r>
              <a:rPr lang="fr-FR" sz="1700" dirty="0"/>
              <a:t> = I</a:t>
            </a:r>
            <a:r>
              <a:rPr lang="fr-FR" sz="1700" baseline="-25000" dirty="0"/>
              <a:t>2n</a:t>
            </a:r>
            <a:r>
              <a:rPr lang="fr-FR" sz="1700" dirty="0"/>
              <a:t>. </a:t>
            </a:r>
          </a:p>
          <a:p>
            <a:pPr algn="just"/>
            <a:endParaRPr lang="fr-FR" sz="1700" dirty="0"/>
          </a:p>
          <a:p>
            <a:pPr algn="just"/>
            <a:r>
              <a:rPr lang="fr-FR" sz="1700" dirty="0"/>
              <a:t>si c’est possible ( essai en cc normalisé).</a:t>
            </a:r>
          </a:p>
          <a:p>
            <a:pPr algn="just"/>
            <a:endParaRPr lang="fr-FR" sz="1700" dirty="0"/>
          </a:p>
          <a:p>
            <a:pPr algn="just"/>
            <a:r>
              <a:rPr lang="fr-FR" sz="1700" dirty="0"/>
              <a:t>Pour un essai normalisé ( U</a:t>
            </a:r>
            <a:r>
              <a:rPr lang="fr-FR" sz="1700" baseline="-25000" dirty="0"/>
              <a:t>1cc</a:t>
            </a:r>
            <a:r>
              <a:rPr lang="fr-FR" sz="1700" dirty="0"/>
              <a:t> = 1 à 5% de U</a:t>
            </a:r>
            <a:r>
              <a:rPr lang="fr-FR" sz="1700" baseline="-25000" dirty="0"/>
              <a:t>1n</a:t>
            </a:r>
            <a:r>
              <a:rPr lang="fr-FR" sz="1700" dirty="0"/>
              <a:t> ).</a:t>
            </a:r>
          </a:p>
          <a:p>
            <a:pPr algn="just"/>
            <a:endParaRPr lang="fr-FR" sz="1700" dirty="0"/>
          </a:p>
          <a:p>
            <a:pPr algn="just"/>
            <a:endParaRPr lang="fr-FR"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49</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checkerboard(across)">
                                      <p:cBhvr>
                                        <p:cTn id="7" dur="500"/>
                                        <p:tgtEl>
                                          <p:spTgt spid="13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7">
                                            <p:txEl>
                                              <p:pRg st="2" end="2"/>
                                            </p:txEl>
                                          </p:spTgt>
                                        </p:tgtEl>
                                        <p:attrNameLst>
                                          <p:attrName>style.visibility</p:attrName>
                                        </p:attrNameLst>
                                      </p:cBhvr>
                                      <p:to>
                                        <p:strVal val="visible"/>
                                      </p:to>
                                    </p:set>
                                    <p:animEffect transition="in" filter="checkerboard(across)">
                                      <p:cBhvr>
                                        <p:cTn id="10" dur="500"/>
                                        <p:tgtEl>
                                          <p:spTgt spid="137">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7">
                                            <p:txEl>
                                              <p:pRg st="4" end="4"/>
                                            </p:txEl>
                                          </p:spTgt>
                                        </p:tgtEl>
                                        <p:attrNameLst>
                                          <p:attrName>style.visibility</p:attrName>
                                        </p:attrNameLst>
                                      </p:cBhvr>
                                      <p:to>
                                        <p:strVal val="visible"/>
                                      </p:to>
                                    </p:set>
                                    <p:animEffect transition="in" filter="checkerboard(across)">
                                      <p:cBhvr>
                                        <p:cTn id="13" dur="500"/>
                                        <p:tgtEl>
                                          <p:spTgt spid="1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99F72DF7-7591-402C-90A4-B97B8D81D0AF}"/>
              </a:ext>
            </a:extLst>
          </p:cNvPr>
          <p:cNvGrpSpPr/>
          <p:nvPr/>
        </p:nvGrpSpPr>
        <p:grpSpPr>
          <a:xfrm>
            <a:off x="1907704" y="1733173"/>
            <a:ext cx="4749135" cy="2353529"/>
            <a:chOff x="4427984" y="1844824"/>
            <a:chExt cx="4749135" cy="2353529"/>
          </a:xfrm>
        </p:grpSpPr>
        <p:grpSp>
          <p:nvGrpSpPr>
            <p:cNvPr id="31" name="Group 30">
              <a:extLst>
                <a:ext uri="{FF2B5EF4-FFF2-40B4-BE49-F238E27FC236}">
                  <a16:creationId xmlns:a16="http://schemas.microsoft.com/office/drawing/2014/main" id="{5CADA705-8E5D-419E-87ED-47004220A810}"/>
                </a:ext>
              </a:extLst>
            </p:cNvPr>
            <p:cNvGrpSpPr/>
            <p:nvPr/>
          </p:nvGrpSpPr>
          <p:grpSpPr>
            <a:xfrm>
              <a:off x="4427984" y="1844824"/>
              <a:ext cx="4749135" cy="2353529"/>
              <a:chOff x="4273809" y="1844824"/>
              <a:chExt cx="4749135" cy="2353529"/>
            </a:xfrm>
          </p:grpSpPr>
          <p:pic>
            <p:nvPicPr>
              <p:cNvPr id="34" name="Picture 33">
                <a:extLst>
                  <a:ext uri="{FF2B5EF4-FFF2-40B4-BE49-F238E27FC236}">
                    <a16:creationId xmlns:a16="http://schemas.microsoft.com/office/drawing/2014/main" id="{37EED56F-BC51-46E1-98CE-B5C035317421}"/>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36" name="Rectangle 35">
                <a:extLst>
                  <a:ext uri="{FF2B5EF4-FFF2-40B4-BE49-F238E27FC236}">
                    <a16:creationId xmlns:a16="http://schemas.microsoft.com/office/drawing/2014/main" id="{7E3D9271-2330-4417-AF54-BCCC6496ABF6}"/>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37" name="Rectangle 36">
                <a:extLst>
                  <a:ext uri="{FF2B5EF4-FFF2-40B4-BE49-F238E27FC236}">
                    <a16:creationId xmlns:a16="http://schemas.microsoft.com/office/drawing/2014/main" id="{AD24C60D-EDC6-43BF-AA73-B04E67D37383}"/>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38" name="Straight Arrow Connector 37">
                <a:extLst>
                  <a:ext uri="{FF2B5EF4-FFF2-40B4-BE49-F238E27FC236}">
                    <a16:creationId xmlns:a16="http://schemas.microsoft.com/office/drawing/2014/main" id="{345487E0-88BF-4665-9084-72C1245393A6}"/>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7A3318E1-8959-4934-89C1-18AB1DF32EFC}"/>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9FC113FB-58C3-441E-B1C1-CA794DD8A1CB}"/>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41" name="Rectangle 40">
                <a:extLst>
                  <a:ext uri="{FF2B5EF4-FFF2-40B4-BE49-F238E27FC236}">
                    <a16:creationId xmlns:a16="http://schemas.microsoft.com/office/drawing/2014/main" id="{B8FD51CE-5CFF-4EB5-B1D7-7A59610F070D}"/>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33" name="Straight Arrow Connector 32">
              <a:extLst>
                <a:ext uri="{FF2B5EF4-FFF2-40B4-BE49-F238E27FC236}">
                  <a16:creationId xmlns:a16="http://schemas.microsoft.com/office/drawing/2014/main" id="{1E720A33-13B3-430C-B23C-D3AAC8297F70}"/>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32"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7188AD4-F708-4733-90BA-CAA3F8056C9D}"/>
              </a:ext>
            </a:extLst>
          </p:cNvPr>
          <p:cNvSpPr/>
          <p:nvPr/>
        </p:nvSpPr>
        <p:spPr>
          <a:xfrm>
            <a:off x="1252139" y="3717370"/>
            <a:ext cx="1800493" cy="369332"/>
          </a:xfrm>
          <a:prstGeom prst="rect">
            <a:avLst/>
          </a:prstGeom>
        </p:spPr>
        <p:txBody>
          <a:bodyPr wrap="none">
            <a:spAutoFit/>
          </a:bodyPr>
          <a:lstStyle/>
          <a:p>
            <a:r>
              <a:rPr lang="en-US" dirty="0" err="1"/>
              <a:t>Bobine</a:t>
            </a:r>
            <a:r>
              <a:rPr lang="en-US" dirty="0"/>
              <a:t> primaire</a:t>
            </a:r>
          </a:p>
        </p:txBody>
      </p:sp>
      <p:sp>
        <p:nvSpPr>
          <p:cNvPr id="9" name="Rectangle 8">
            <a:extLst>
              <a:ext uri="{FF2B5EF4-FFF2-40B4-BE49-F238E27FC236}">
                <a16:creationId xmlns:a16="http://schemas.microsoft.com/office/drawing/2014/main" id="{999B2E22-3907-44D3-8579-F3E557A44A1F}"/>
              </a:ext>
            </a:extLst>
          </p:cNvPr>
          <p:cNvSpPr/>
          <p:nvPr/>
        </p:nvSpPr>
        <p:spPr>
          <a:xfrm>
            <a:off x="5900541" y="3717370"/>
            <a:ext cx="2095445" cy="369332"/>
          </a:xfrm>
          <a:prstGeom prst="rect">
            <a:avLst/>
          </a:prstGeom>
        </p:spPr>
        <p:txBody>
          <a:bodyPr wrap="none">
            <a:spAutoFit/>
          </a:bodyPr>
          <a:lstStyle/>
          <a:p>
            <a:r>
              <a:rPr lang="en-US" dirty="0" err="1"/>
              <a:t>Bobine</a:t>
            </a:r>
            <a:r>
              <a:rPr lang="en-US" dirty="0"/>
              <a:t> </a:t>
            </a:r>
            <a:r>
              <a:rPr lang="en-US" dirty="0" err="1"/>
              <a:t>secondaire</a:t>
            </a:r>
            <a:endParaRPr lang="en-US" dirty="0"/>
          </a:p>
        </p:txBody>
      </p:sp>
      <p:cxnSp>
        <p:nvCxnSpPr>
          <p:cNvPr id="6" name="Straight Arrow Connector 5">
            <a:extLst>
              <a:ext uri="{FF2B5EF4-FFF2-40B4-BE49-F238E27FC236}">
                <a16:creationId xmlns:a16="http://schemas.microsoft.com/office/drawing/2014/main" id="{5EB793AD-5BC7-4F7A-B6F3-229A1C62295B}"/>
              </a:ext>
            </a:extLst>
          </p:cNvPr>
          <p:cNvCxnSpPr>
            <a:cxnSpLocks/>
          </p:cNvCxnSpPr>
          <p:nvPr/>
        </p:nvCxnSpPr>
        <p:spPr>
          <a:xfrm flipV="1">
            <a:off x="2709703" y="3246348"/>
            <a:ext cx="800838" cy="541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859DFCFC-CDAC-4FA7-9B44-969B32B1857D}"/>
              </a:ext>
            </a:extLst>
          </p:cNvPr>
          <p:cNvCxnSpPr/>
          <p:nvPr/>
        </p:nvCxnSpPr>
        <p:spPr>
          <a:xfrm flipH="1" flipV="1">
            <a:off x="5170657" y="3163407"/>
            <a:ext cx="720080" cy="7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1B081C5-9FCE-4C60-B467-ECA781EDDEFB}"/>
                  </a:ext>
                </a:extLst>
              </p:cNvPr>
              <p:cNvSpPr/>
              <p:nvPr/>
            </p:nvSpPr>
            <p:spPr>
              <a:xfrm>
                <a:off x="1403648" y="5661248"/>
                <a:ext cx="7065741" cy="923330"/>
              </a:xfrm>
              <a:prstGeom prst="rect">
                <a:avLst/>
              </a:prstGeom>
            </p:spPr>
            <p:txBody>
              <a:bodyPr wrap="square">
                <a:spAutoFit/>
              </a:bodyPr>
              <a:lstStyle/>
              <a:p>
                <a:pPr algn="just"/>
                <a:r>
                  <a:rPr lang="fr-FR" dirty="0"/>
                  <a:t>Le flux </a:t>
                </a:r>
                <a14:m>
                  <m:oMath xmlns:m="http://schemas.openxmlformats.org/officeDocument/2006/math">
                    <m:r>
                      <a:rPr lang="fr-FR" i="1" dirty="0" smtClean="0">
                        <a:latin typeface="Cambria Math" panose="02040503050406030204" pitchFamily="18" charset="0"/>
                        <a:ea typeface="Cambria Math" panose="02040503050406030204" pitchFamily="18" charset="0"/>
                      </a:rPr>
                      <m:t>𝜑</m:t>
                    </m:r>
                  </m:oMath>
                </a14:m>
                <a:r>
                  <a:rPr lang="fr-FR" dirty="0"/>
                  <a:t> est le flux mutuel. </a:t>
                </a:r>
              </a:p>
              <a:p>
                <a:pPr algn="just"/>
                <a:r>
                  <a:rPr lang="fr-FR" dirty="0"/>
                  <a:t>Le    indique la polarité des tensions. Par convention, un courant</a:t>
                </a:r>
              </a:p>
              <a:p>
                <a:pPr algn="just"/>
                <a:r>
                  <a:rPr lang="fr-FR" dirty="0"/>
                  <a:t>qui entre dans un     indique un flux positif.</a:t>
                </a:r>
                <a:endParaRPr lang="en-US" dirty="0"/>
              </a:p>
            </p:txBody>
          </p:sp>
        </mc:Choice>
        <mc:Fallback xmlns="">
          <p:sp>
            <p:nvSpPr>
              <p:cNvPr id="10" name="Rectangle 9">
                <a:extLst>
                  <a:ext uri="{FF2B5EF4-FFF2-40B4-BE49-F238E27FC236}">
                    <a16:creationId xmlns:a16="http://schemas.microsoft.com/office/drawing/2014/main" id="{C1B081C5-9FCE-4C60-B467-ECA781EDDEFB}"/>
                  </a:ext>
                </a:extLst>
              </p:cNvPr>
              <p:cNvSpPr>
                <a:spLocks noRot="1" noChangeAspect="1" noMove="1" noResize="1" noEditPoints="1" noAdjustHandles="1" noChangeArrowheads="1" noChangeShapeType="1" noTextEdit="1"/>
              </p:cNvSpPr>
              <p:nvPr/>
            </p:nvSpPr>
            <p:spPr>
              <a:xfrm>
                <a:off x="1403648" y="5661248"/>
                <a:ext cx="7065741" cy="923330"/>
              </a:xfrm>
              <a:prstGeom prst="rect">
                <a:avLst/>
              </a:prstGeom>
              <a:blipFill>
                <a:blip r:embed="rId3"/>
                <a:stretch>
                  <a:fillRect l="-690" t="-3974" b="-9934"/>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3C861D49-1FE4-4647-B9FE-A716F48C65DE}"/>
              </a:ext>
            </a:extLst>
          </p:cNvPr>
          <p:cNvSpPr/>
          <p:nvPr/>
        </p:nvSpPr>
        <p:spPr>
          <a:xfrm>
            <a:off x="1835696" y="6067621"/>
            <a:ext cx="72008" cy="92247"/>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6" name="Oval 15">
            <a:extLst>
              <a:ext uri="{FF2B5EF4-FFF2-40B4-BE49-F238E27FC236}">
                <a16:creationId xmlns:a16="http://schemas.microsoft.com/office/drawing/2014/main" id="{90A0760B-9E3E-4DA5-BB10-27C42874CD85}"/>
              </a:ext>
            </a:extLst>
          </p:cNvPr>
          <p:cNvSpPr/>
          <p:nvPr/>
        </p:nvSpPr>
        <p:spPr>
          <a:xfrm rot="356134" flipV="1">
            <a:off x="3333360" y="6360135"/>
            <a:ext cx="91344" cy="88715"/>
          </a:xfrm>
          <a:prstGeom prst="ellipse">
            <a:avLst/>
          </a:prstGeom>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79501645-56E1-4838-962F-1F89957BA5E6}"/>
              </a:ext>
            </a:extLst>
          </p:cNvPr>
          <p:cNvSpPr/>
          <p:nvPr/>
        </p:nvSpPr>
        <p:spPr>
          <a:xfrm>
            <a:off x="3275856" y="4576651"/>
            <a:ext cx="4160113" cy="646331"/>
          </a:xfrm>
          <a:prstGeom prst="rect">
            <a:avLst/>
          </a:prstGeom>
        </p:spPr>
        <p:txBody>
          <a:bodyPr wrap="none">
            <a:spAutoFit/>
          </a:bodyPr>
          <a:lstStyle/>
          <a:p>
            <a:r>
              <a:rPr lang="en-US" dirty="0"/>
              <a:t>Circuit </a:t>
            </a:r>
            <a:r>
              <a:rPr lang="en-US" dirty="0" err="1"/>
              <a:t>magnétique</a:t>
            </a:r>
            <a:r>
              <a:rPr lang="en-US" dirty="0"/>
              <a:t> </a:t>
            </a:r>
            <a:r>
              <a:rPr lang="en-US" dirty="0" err="1"/>
              <a:t>composé</a:t>
            </a:r>
            <a:r>
              <a:rPr lang="en-US" dirty="0"/>
              <a:t> de </a:t>
            </a:r>
            <a:r>
              <a:rPr lang="en-US" dirty="0" err="1"/>
              <a:t>tôles</a:t>
            </a:r>
            <a:r>
              <a:rPr lang="en-US" dirty="0"/>
              <a:t> </a:t>
            </a:r>
          </a:p>
          <a:p>
            <a:r>
              <a:rPr lang="en-US" dirty="0" err="1"/>
              <a:t>ferromagnétiques</a:t>
            </a:r>
            <a:r>
              <a:rPr lang="en-US" dirty="0"/>
              <a:t> </a:t>
            </a:r>
            <a:r>
              <a:rPr lang="en-US" dirty="0" err="1"/>
              <a:t>feuillettées</a:t>
            </a:r>
            <a:r>
              <a:rPr lang="en-US" dirty="0"/>
              <a:t> </a:t>
            </a:r>
          </a:p>
        </p:txBody>
      </p:sp>
      <p:cxnSp>
        <p:nvCxnSpPr>
          <p:cNvPr id="19" name="Straight Arrow Connector 18">
            <a:extLst>
              <a:ext uri="{FF2B5EF4-FFF2-40B4-BE49-F238E27FC236}">
                <a16:creationId xmlns:a16="http://schemas.microsoft.com/office/drawing/2014/main" id="{5F367B7F-856E-42D9-B046-B5C88CD9F3C8}"/>
              </a:ext>
            </a:extLst>
          </p:cNvPr>
          <p:cNvCxnSpPr/>
          <p:nvPr/>
        </p:nvCxnSpPr>
        <p:spPr>
          <a:xfrm flipH="1" flipV="1">
            <a:off x="4172673" y="3787616"/>
            <a:ext cx="720080" cy="7979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a:t>
            </a:fld>
            <a:endParaRPr lang="fr-F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p:sp>
        <p:nvSpPr>
          <p:cNvPr id="137" name="ZoneTexte 136"/>
          <p:cNvSpPr txBox="1">
            <a:spLocks noChangeArrowheads="1"/>
          </p:cNvSpPr>
          <p:nvPr/>
        </p:nvSpPr>
        <p:spPr bwMode="auto">
          <a:xfrm>
            <a:off x="894880" y="1340768"/>
            <a:ext cx="7354240" cy="1661993"/>
          </a:xfrm>
          <a:prstGeom prst="rect">
            <a:avLst/>
          </a:prstGeom>
          <a:noFill/>
          <a:ln w="9525">
            <a:noFill/>
            <a:miter lim="800000"/>
            <a:headEnd/>
            <a:tailEnd/>
          </a:ln>
        </p:spPr>
        <p:txBody>
          <a:bodyPr wrap="square">
            <a:spAutoFit/>
          </a:bodyPr>
          <a:lstStyle/>
          <a:p>
            <a:pPr algn="just"/>
            <a:endParaRPr lang="fr-FR" sz="1700" dirty="0"/>
          </a:p>
          <a:p>
            <a:pPr algn="just"/>
            <a:r>
              <a:rPr lang="fr-FR" sz="1700" dirty="0"/>
              <a:t>Les pertes fer variant comme le carrée de la tension primaire sont donc négligeables et              </a:t>
            </a:r>
          </a:p>
          <a:p>
            <a:pPr algn="ctr"/>
            <a:endParaRPr lang="fr-FR" sz="1700" dirty="0"/>
          </a:p>
          <a:p>
            <a:pPr algn="ctr"/>
            <a:r>
              <a:rPr lang="fr-FR" sz="1700" b="1" dirty="0"/>
              <a:t>P</a:t>
            </a:r>
            <a:r>
              <a:rPr lang="fr-FR" sz="1700" b="1" baseline="-25000" dirty="0"/>
              <a:t>1cc</a:t>
            </a:r>
            <a:r>
              <a:rPr lang="fr-FR" sz="1700" b="1" dirty="0"/>
              <a:t> ≈ r</a:t>
            </a:r>
            <a:r>
              <a:rPr lang="fr-FR" sz="1700" b="1" baseline="-25000" dirty="0"/>
              <a:t>t2</a:t>
            </a:r>
            <a:r>
              <a:rPr lang="fr-FR" sz="1700" b="1" dirty="0"/>
              <a:t> I</a:t>
            </a:r>
            <a:r>
              <a:rPr lang="fr-FR" sz="1700" b="1" baseline="30000" dirty="0"/>
              <a:t>2</a:t>
            </a:r>
            <a:r>
              <a:rPr lang="fr-FR" sz="1700" b="1" baseline="-25000" dirty="0"/>
              <a:t>2cc</a:t>
            </a:r>
            <a:r>
              <a:rPr lang="fr-FR" sz="1700" b="1" dirty="0"/>
              <a:t>     →           r</a:t>
            </a:r>
            <a:r>
              <a:rPr lang="fr-FR" sz="1700" b="1" baseline="-25000" dirty="0"/>
              <a:t>t2</a:t>
            </a:r>
            <a:r>
              <a:rPr lang="fr-FR" sz="1700" b="1" dirty="0"/>
              <a:t> = P</a:t>
            </a:r>
            <a:r>
              <a:rPr lang="fr-FR" sz="1700" b="1" baseline="-25000" dirty="0"/>
              <a:t>1cc</a:t>
            </a:r>
            <a:r>
              <a:rPr lang="fr-FR" sz="1700" b="1" dirty="0"/>
              <a:t> / I</a:t>
            </a:r>
            <a:r>
              <a:rPr lang="fr-FR" sz="1700" b="1" baseline="30000" dirty="0"/>
              <a:t>2</a:t>
            </a:r>
            <a:r>
              <a:rPr lang="fr-FR" sz="1700" b="1" baseline="-25000" dirty="0"/>
              <a:t>2cc</a:t>
            </a:r>
            <a:r>
              <a:rPr lang="fr-FR" sz="1700" b="1" dirty="0"/>
              <a:t>          </a:t>
            </a:r>
          </a:p>
          <a:p>
            <a:pPr algn="just"/>
            <a:endParaRPr lang="fr-FR" sz="1700" dirty="0"/>
          </a:p>
        </p:txBody>
      </p:sp>
      <p:sp>
        <p:nvSpPr>
          <p:cNvPr id="117" name="Titre 1">
            <a:extLst>
              <a:ext uri="{FF2B5EF4-FFF2-40B4-BE49-F238E27FC236}">
                <a16:creationId xmlns:a16="http://schemas.microsoft.com/office/drawing/2014/main" id="{C7A91890-9B2A-4BAC-B31C-5A62B82A8826}"/>
              </a:ext>
            </a:extLst>
          </p:cNvPr>
          <p:cNvSpPr txBox="1">
            <a:spLocks/>
          </p:cNvSpPr>
          <p:nvPr/>
        </p:nvSpPr>
        <p:spPr bwMode="auto">
          <a:xfrm>
            <a:off x="0" y="0"/>
            <a:ext cx="9144000" cy="1143000"/>
          </a:xfrm>
          <a:prstGeom prst="rect">
            <a:avLst/>
          </a:prstGeom>
          <a:solidFill>
            <a:schemeClr val="accent6">
              <a:lumMod val="40000"/>
              <a:lumOff val="60000"/>
            </a:schemeClr>
          </a:solidFill>
          <a:ln w="9525">
            <a:noFill/>
            <a:miter lim="800000"/>
            <a:headEnd/>
            <a:tailEnd/>
          </a:ln>
        </p:spPr>
        <p:txBody>
          <a:bodyPr vert="horz" wrap="square" lIns="91440" tIns="45720" rIns="91440" bIns="45720" numCol="1" rtlCol="0"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p:sp>
        <p:nvSpPr>
          <p:cNvPr id="121" name="ZoneTexte 103">
            <a:extLst>
              <a:ext uri="{FF2B5EF4-FFF2-40B4-BE49-F238E27FC236}">
                <a16:creationId xmlns:a16="http://schemas.microsoft.com/office/drawing/2014/main" id="{27D289C6-DA5E-47E2-A300-9D67BF99B209}"/>
              </a:ext>
            </a:extLst>
          </p:cNvPr>
          <p:cNvSpPr txBox="1">
            <a:spLocks noChangeArrowheads="1"/>
          </p:cNvSpPr>
          <p:nvPr/>
        </p:nvSpPr>
        <p:spPr bwMode="auto">
          <a:xfrm>
            <a:off x="894880" y="3173602"/>
            <a:ext cx="3794125" cy="354013"/>
          </a:xfrm>
          <a:prstGeom prst="rect">
            <a:avLst/>
          </a:prstGeom>
          <a:noFill/>
          <a:ln w="9525">
            <a:noFill/>
            <a:miter lim="800000"/>
            <a:headEnd/>
            <a:tailEnd/>
          </a:ln>
        </p:spPr>
        <p:txBody>
          <a:bodyPr wrap="none">
            <a:spAutoFit/>
          </a:bodyPr>
          <a:lstStyle/>
          <a:p>
            <a:pPr algn="just"/>
            <a:r>
              <a:rPr lang="fr-FR" sz="1700" dirty="0"/>
              <a:t>En cc, le schéma équivalent devient :</a:t>
            </a:r>
            <a:endParaRPr lang="fr-FR" sz="1700" b="1" dirty="0"/>
          </a:p>
        </p:txBody>
      </p:sp>
      <p:sp>
        <p:nvSpPr>
          <p:cNvPr id="122" name="Rectangle 274">
            <a:extLst>
              <a:ext uri="{FF2B5EF4-FFF2-40B4-BE49-F238E27FC236}">
                <a16:creationId xmlns:a16="http://schemas.microsoft.com/office/drawing/2014/main" id="{5E47D1B9-746F-4446-9F64-8FAB5185B063}"/>
              </a:ext>
            </a:extLst>
          </p:cNvPr>
          <p:cNvSpPr>
            <a:spLocks noChangeArrowheads="1"/>
          </p:cNvSpPr>
          <p:nvPr/>
        </p:nvSpPr>
        <p:spPr bwMode="auto">
          <a:xfrm>
            <a:off x="894880" y="3907027"/>
            <a:ext cx="2497138" cy="354013"/>
          </a:xfrm>
          <a:prstGeom prst="rect">
            <a:avLst/>
          </a:prstGeom>
          <a:noFill/>
          <a:ln w="9525">
            <a:noFill/>
            <a:miter lim="800000"/>
            <a:headEnd/>
            <a:tailEnd/>
          </a:ln>
        </p:spPr>
        <p:txBody>
          <a:bodyPr>
            <a:spAutoFit/>
          </a:bodyPr>
          <a:lstStyle/>
          <a:p>
            <a:r>
              <a:rPr lang="en-GB" sz="1700" dirty="0"/>
              <a:t>- m </a:t>
            </a:r>
            <a:r>
              <a:rPr lang="en-GB" sz="1700" u="sng" dirty="0"/>
              <a:t>U</a:t>
            </a:r>
            <a:r>
              <a:rPr lang="en-GB" sz="1700" baseline="-25000" dirty="0"/>
              <a:t>1cc</a:t>
            </a:r>
            <a:r>
              <a:rPr lang="en-GB" sz="1700" dirty="0"/>
              <a:t> = (r</a:t>
            </a:r>
            <a:r>
              <a:rPr lang="en-GB" sz="1700" baseline="-25000" dirty="0"/>
              <a:t>t2</a:t>
            </a:r>
            <a:r>
              <a:rPr lang="en-GB" sz="1700" dirty="0"/>
              <a:t> + jx</a:t>
            </a:r>
            <a:r>
              <a:rPr lang="en-GB" sz="1700" baseline="-25000" dirty="0"/>
              <a:t>t2</a:t>
            </a:r>
            <a:r>
              <a:rPr lang="en-GB" sz="1700" dirty="0"/>
              <a:t>) </a:t>
            </a:r>
            <a:r>
              <a:rPr lang="en-GB" sz="1700" u="sng" dirty="0"/>
              <a:t>I</a:t>
            </a:r>
            <a:r>
              <a:rPr lang="en-GB" sz="1700" baseline="-25000" dirty="0"/>
              <a:t>2cc</a:t>
            </a:r>
            <a:endParaRPr lang="fr-FR" sz="1700" dirty="0"/>
          </a:p>
        </p:txBody>
      </p:sp>
      <p:sp>
        <p:nvSpPr>
          <p:cNvPr id="123" name="Rectangle 275">
            <a:extLst>
              <a:ext uri="{FF2B5EF4-FFF2-40B4-BE49-F238E27FC236}">
                <a16:creationId xmlns:a16="http://schemas.microsoft.com/office/drawing/2014/main" id="{008F4553-5383-49D7-A38B-5CD23035C8FF}"/>
              </a:ext>
            </a:extLst>
          </p:cNvPr>
          <p:cNvSpPr>
            <a:spLocks noChangeArrowheads="1"/>
          </p:cNvSpPr>
          <p:nvPr/>
        </p:nvSpPr>
        <p:spPr bwMode="auto">
          <a:xfrm>
            <a:off x="894880" y="4478527"/>
            <a:ext cx="2714625" cy="354013"/>
          </a:xfrm>
          <a:prstGeom prst="rect">
            <a:avLst/>
          </a:prstGeom>
          <a:noFill/>
          <a:ln w="9525">
            <a:noFill/>
            <a:miter lim="800000"/>
            <a:headEnd/>
            <a:tailEnd/>
          </a:ln>
        </p:spPr>
        <p:txBody>
          <a:bodyPr>
            <a:spAutoFit/>
          </a:bodyPr>
          <a:lstStyle/>
          <a:p>
            <a:r>
              <a:rPr lang="nl-NL" sz="1700" dirty="0"/>
              <a:t>x</a:t>
            </a:r>
            <a:r>
              <a:rPr lang="nl-NL" sz="1700" baseline="-25000" dirty="0"/>
              <a:t>t2</a:t>
            </a:r>
            <a:r>
              <a:rPr lang="nl-NL" sz="1700" dirty="0"/>
              <a:t> =  √m</a:t>
            </a:r>
            <a:r>
              <a:rPr lang="nl-NL" sz="1700" baseline="30000" dirty="0"/>
              <a:t>2 </a:t>
            </a:r>
            <a:r>
              <a:rPr lang="nl-NL" sz="1700" dirty="0"/>
              <a:t>U</a:t>
            </a:r>
            <a:r>
              <a:rPr lang="nl-NL" sz="1700" baseline="30000" dirty="0"/>
              <a:t>2</a:t>
            </a:r>
            <a:r>
              <a:rPr lang="nl-NL" sz="1700" baseline="-25000" dirty="0"/>
              <a:t>1cc </a:t>
            </a:r>
            <a:r>
              <a:rPr lang="nl-NL" sz="1700" dirty="0"/>
              <a:t>/ (I</a:t>
            </a:r>
            <a:r>
              <a:rPr lang="nl-NL" sz="1700" baseline="30000" dirty="0"/>
              <a:t>2</a:t>
            </a:r>
            <a:r>
              <a:rPr lang="nl-NL" sz="1700" baseline="-25000" dirty="0"/>
              <a:t>2cc</a:t>
            </a:r>
            <a:r>
              <a:rPr lang="nl-NL" sz="1700" dirty="0"/>
              <a:t>)– r</a:t>
            </a:r>
            <a:r>
              <a:rPr lang="nl-NL" sz="1700" baseline="30000" dirty="0"/>
              <a:t>2</a:t>
            </a:r>
            <a:r>
              <a:rPr lang="nl-NL" sz="1700" baseline="-25000" dirty="0"/>
              <a:t>t2</a:t>
            </a:r>
            <a:endParaRPr lang="fr-FR" sz="1700" dirty="0"/>
          </a:p>
        </p:txBody>
      </p:sp>
      <p:grpSp>
        <p:nvGrpSpPr>
          <p:cNvPr id="124" name="Groupe 273">
            <a:extLst>
              <a:ext uri="{FF2B5EF4-FFF2-40B4-BE49-F238E27FC236}">
                <a16:creationId xmlns:a16="http://schemas.microsoft.com/office/drawing/2014/main" id="{F8A3CBDA-AC3A-4219-9A41-AA5AEC0C4395}"/>
              </a:ext>
            </a:extLst>
          </p:cNvPr>
          <p:cNvGrpSpPr>
            <a:grpSpLocks/>
          </p:cNvGrpSpPr>
          <p:nvPr/>
        </p:nvGrpSpPr>
        <p:grpSpPr bwMode="auto">
          <a:xfrm>
            <a:off x="4073366" y="3789040"/>
            <a:ext cx="4613435" cy="2220995"/>
            <a:chOff x="1499291" y="1368845"/>
            <a:chExt cx="5346293" cy="2488783"/>
          </a:xfrm>
        </p:grpSpPr>
        <p:grpSp>
          <p:nvGrpSpPr>
            <p:cNvPr id="125" name="Groupe 137">
              <a:extLst>
                <a:ext uri="{FF2B5EF4-FFF2-40B4-BE49-F238E27FC236}">
                  <a16:creationId xmlns:a16="http://schemas.microsoft.com/office/drawing/2014/main" id="{D2CEA3A6-DF32-42BD-84F6-24463258A7AB}"/>
                </a:ext>
              </a:extLst>
            </p:cNvPr>
            <p:cNvGrpSpPr>
              <a:grpSpLocks/>
            </p:cNvGrpSpPr>
            <p:nvPr/>
          </p:nvGrpSpPr>
          <p:grpSpPr bwMode="auto">
            <a:xfrm>
              <a:off x="1499291" y="1368845"/>
              <a:ext cx="5346293" cy="2488783"/>
              <a:chOff x="1284977" y="1425991"/>
              <a:chExt cx="5346293" cy="2488783"/>
            </a:xfrm>
          </p:grpSpPr>
          <p:grpSp>
            <p:nvGrpSpPr>
              <p:cNvPr id="130" name="Group 5">
                <a:extLst>
                  <a:ext uri="{FF2B5EF4-FFF2-40B4-BE49-F238E27FC236}">
                    <a16:creationId xmlns:a16="http://schemas.microsoft.com/office/drawing/2014/main" id="{FD6063CA-4CEE-4110-BDB3-0F3B8D69FB57}"/>
                  </a:ext>
                </a:extLst>
              </p:cNvPr>
              <p:cNvGrpSpPr>
                <a:grpSpLocks/>
              </p:cNvGrpSpPr>
              <p:nvPr/>
            </p:nvGrpSpPr>
            <p:grpSpPr bwMode="auto">
              <a:xfrm>
                <a:off x="4983178" y="1863629"/>
                <a:ext cx="687388" cy="185735"/>
                <a:chOff x="9037" y="8192"/>
                <a:chExt cx="1081" cy="292"/>
              </a:xfrm>
            </p:grpSpPr>
            <p:grpSp>
              <p:nvGrpSpPr>
                <p:cNvPr id="234" name="Group 6">
                  <a:extLst>
                    <a:ext uri="{FF2B5EF4-FFF2-40B4-BE49-F238E27FC236}">
                      <a16:creationId xmlns:a16="http://schemas.microsoft.com/office/drawing/2014/main" id="{A695935E-2C44-413F-BE04-11E280FDDAB0}"/>
                    </a:ext>
                  </a:extLst>
                </p:cNvPr>
                <p:cNvGrpSpPr>
                  <a:grpSpLocks/>
                </p:cNvGrpSpPr>
                <p:nvPr/>
              </p:nvGrpSpPr>
              <p:grpSpPr bwMode="auto">
                <a:xfrm rot="-40404">
                  <a:off x="9185" y="8235"/>
                  <a:ext cx="203" cy="249"/>
                  <a:chOff x="4297" y="9376"/>
                  <a:chExt cx="1220" cy="2462"/>
                </a:xfrm>
              </p:grpSpPr>
              <p:sp>
                <p:nvSpPr>
                  <p:cNvPr id="246" name="Arc 7">
                    <a:extLst>
                      <a:ext uri="{FF2B5EF4-FFF2-40B4-BE49-F238E27FC236}">
                        <a16:creationId xmlns:a16="http://schemas.microsoft.com/office/drawing/2014/main" id="{E866A010-C2B0-4D32-8627-D7334AE45B14}"/>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7" name="Arc 8">
                    <a:extLst>
                      <a:ext uri="{FF2B5EF4-FFF2-40B4-BE49-F238E27FC236}">
                        <a16:creationId xmlns:a16="http://schemas.microsoft.com/office/drawing/2014/main" id="{AA922C87-C72A-4EBE-AB34-C7AE452CD3A4}"/>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5" name="Group 9">
                  <a:extLst>
                    <a:ext uri="{FF2B5EF4-FFF2-40B4-BE49-F238E27FC236}">
                      <a16:creationId xmlns:a16="http://schemas.microsoft.com/office/drawing/2014/main" id="{F345A572-7EAE-49A2-A402-E20A09525C42}"/>
                    </a:ext>
                  </a:extLst>
                </p:cNvPr>
                <p:cNvGrpSpPr>
                  <a:grpSpLocks/>
                </p:cNvGrpSpPr>
                <p:nvPr/>
              </p:nvGrpSpPr>
              <p:grpSpPr bwMode="auto">
                <a:xfrm rot="-40404">
                  <a:off x="9384" y="8225"/>
                  <a:ext cx="205" cy="249"/>
                  <a:chOff x="4297" y="9376"/>
                  <a:chExt cx="1220" cy="2462"/>
                </a:xfrm>
              </p:grpSpPr>
              <p:sp>
                <p:nvSpPr>
                  <p:cNvPr id="244" name="Arc 10">
                    <a:extLst>
                      <a:ext uri="{FF2B5EF4-FFF2-40B4-BE49-F238E27FC236}">
                        <a16:creationId xmlns:a16="http://schemas.microsoft.com/office/drawing/2014/main" id="{EE2D9CED-5B85-41E0-987F-114BB47516B8}"/>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5" name="Arc 11">
                    <a:extLst>
                      <a:ext uri="{FF2B5EF4-FFF2-40B4-BE49-F238E27FC236}">
                        <a16:creationId xmlns:a16="http://schemas.microsoft.com/office/drawing/2014/main" id="{97C1F147-6EE4-4907-9D72-AAD576F277D9}"/>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6" name="Group 12">
                  <a:extLst>
                    <a:ext uri="{FF2B5EF4-FFF2-40B4-BE49-F238E27FC236}">
                      <a16:creationId xmlns:a16="http://schemas.microsoft.com/office/drawing/2014/main" id="{E69EAAD8-561C-4169-BD66-BAD98FB28D67}"/>
                    </a:ext>
                  </a:extLst>
                </p:cNvPr>
                <p:cNvGrpSpPr>
                  <a:grpSpLocks/>
                </p:cNvGrpSpPr>
                <p:nvPr/>
              </p:nvGrpSpPr>
              <p:grpSpPr bwMode="auto">
                <a:xfrm rot="-40404">
                  <a:off x="9572" y="8209"/>
                  <a:ext cx="205" cy="249"/>
                  <a:chOff x="4297" y="9376"/>
                  <a:chExt cx="1220" cy="2462"/>
                </a:xfrm>
              </p:grpSpPr>
              <p:sp>
                <p:nvSpPr>
                  <p:cNvPr id="242" name="Arc 13">
                    <a:extLst>
                      <a:ext uri="{FF2B5EF4-FFF2-40B4-BE49-F238E27FC236}">
                        <a16:creationId xmlns:a16="http://schemas.microsoft.com/office/drawing/2014/main" id="{65D30C48-F261-44EC-8FAB-399745C1601E}"/>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3" name="Arc 14">
                    <a:extLst>
                      <a:ext uri="{FF2B5EF4-FFF2-40B4-BE49-F238E27FC236}">
                        <a16:creationId xmlns:a16="http://schemas.microsoft.com/office/drawing/2014/main" id="{05127AE7-CC80-4481-8B9F-446B0DD42BB3}"/>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237" name="Group 15">
                  <a:extLst>
                    <a:ext uri="{FF2B5EF4-FFF2-40B4-BE49-F238E27FC236}">
                      <a16:creationId xmlns:a16="http://schemas.microsoft.com/office/drawing/2014/main" id="{D48E4F34-BA61-4386-99AD-E9F1018D671E}"/>
                    </a:ext>
                  </a:extLst>
                </p:cNvPr>
                <p:cNvGrpSpPr>
                  <a:grpSpLocks/>
                </p:cNvGrpSpPr>
                <p:nvPr/>
              </p:nvGrpSpPr>
              <p:grpSpPr bwMode="auto">
                <a:xfrm rot="-40404">
                  <a:off x="9751" y="8192"/>
                  <a:ext cx="203" cy="249"/>
                  <a:chOff x="4297" y="9376"/>
                  <a:chExt cx="1220" cy="2462"/>
                </a:xfrm>
              </p:grpSpPr>
              <p:sp>
                <p:nvSpPr>
                  <p:cNvPr id="240" name="Arc 16">
                    <a:extLst>
                      <a:ext uri="{FF2B5EF4-FFF2-40B4-BE49-F238E27FC236}">
                        <a16:creationId xmlns:a16="http://schemas.microsoft.com/office/drawing/2014/main" id="{03E1C624-BD68-4D9B-AF42-0C015B611E52}"/>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41" name="Arc 17">
                    <a:extLst>
                      <a:ext uri="{FF2B5EF4-FFF2-40B4-BE49-F238E27FC236}">
                        <a16:creationId xmlns:a16="http://schemas.microsoft.com/office/drawing/2014/main" id="{6EFC4582-36E9-4BFD-8F8F-1346083399D3}"/>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sp>
              <p:nvSpPr>
                <p:cNvPr id="238" name="Line 18">
                  <a:extLst>
                    <a:ext uri="{FF2B5EF4-FFF2-40B4-BE49-F238E27FC236}">
                      <a16:creationId xmlns:a16="http://schemas.microsoft.com/office/drawing/2014/main" id="{124E9E74-E3C5-4A10-806E-DA6702396229}"/>
                    </a:ext>
                  </a:extLst>
                </p:cNvPr>
                <p:cNvSpPr>
                  <a:spLocks noChangeShapeType="1"/>
                </p:cNvSpPr>
                <p:nvPr/>
              </p:nvSpPr>
              <p:spPr bwMode="auto">
                <a:xfrm rot="-5361984">
                  <a:off x="9116" y="8154"/>
                  <a:ext cx="0" cy="158"/>
                </a:xfrm>
                <a:prstGeom prst="line">
                  <a:avLst/>
                </a:prstGeom>
                <a:noFill/>
                <a:ln w="9525">
                  <a:solidFill>
                    <a:srgbClr val="000000"/>
                  </a:solidFill>
                  <a:round/>
                  <a:headEnd/>
                  <a:tailEnd/>
                </a:ln>
              </p:spPr>
              <p:txBody>
                <a:bodyPr/>
                <a:lstStyle/>
                <a:p>
                  <a:endParaRPr lang="fr-FR"/>
                </a:p>
              </p:txBody>
            </p:sp>
            <p:sp>
              <p:nvSpPr>
                <p:cNvPr id="239" name="Line 19">
                  <a:extLst>
                    <a:ext uri="{FF2B5EF4-FFF2-40B4-BE49-F238E27FC236}">
                      <a16:creationId xmlns:a16="http://schemas.microsoft.com/office/drawing/2014/main" id="{7B358626-710A-42B6-8718-6A36E7A24787}"/>
                    </a:ext>
                  </a:extLst>
                </p:cNvPr>
                <p:cNvSpPr>
                  <a:spLocks noChangeShapeType="1"/>
                </p:cNvSpPr>
                <p:nvPr/>
              </p:nvSpPr>
              <p:spPr bwMode="auto">
                <a:xfrm rot="-5361984">
                  <a:off x="10040" y="8124"/>
                  <a:ext cx="0" cy="157"/>
                </a:xfrm>
                <a:prstGeom prst="line">
                  <a:avLst/>
                </a:prstGeom>
                <a:noFill/>
                <a:ln w="9525">
                  <a:solidFill>
                    <a:srgbClr val="000000"/>
                  </a:solidFill>
                  <a:round/>
                  <a:headEnd/>
                  <a:tailEnd/>
                </a:ln>
              </p:spPr>
              <p:txBody>
                <a:bodyPr/>
                <a:lstStyle/>
                <a:p>
                  <a:endParaRPr lang="fr-FR"/>
                </a:p>
              </p:txBody>
            </p:sp>
          </p:grpSp>
          <p:grpSp>
            <p:nvGrpSpPr>
              <p:cNvPr id="131" name="Group 20">
                <a:extLst>
                  <a:ext uri="{FF2B5EF4-FFF2-40B4-BE49-F238E27FC236}">
                    <a16:creationId xmlns:a16="http://schemas.microsoft.com/office/drawing/2014/main" id="{C68F39B1-E7E9-4CAD-9D66-86C28269818E}"/>
                  </a:ext>
                </a:extLst>
              </p:cNvPr>
              <p:cNvGrpSpPr>
                <a:grpSpLocks/>
              </p:cNvGrpSpPr>
              <p:nvPr/>
            </p:nvGrpSpPr>
            <p:grpSpPr bwMode="auto">
              <a:xfrm>
                <a:off x="4295791" y="1889113"/>
                <a:ext cx="700087" cy="114300"/>
                <a:chOff x="1796" y="5577"/>
                <a:chExt cx="1102" cy="180"/>
              </a:xfrm>
            </p:grpSpPr>
            <p:grpSp>
              <p:nvGrpSpPr>
                <p:cNvPr id="215" name="Group 21">
                  <a:extLst>
                    <a:ext uri="{FF2B5EF4-FFF2-40B4-BE49-F238E27FC236}">
                      <a16:creationId xmlns:a16="http://schemas.microsoft.com/office/drawing/2014/main" id="{62A6229C-D8F6-4C9E-AD7F-8B14D63C1A11}"/>
                    </a:ext>
                  </a:extLst>
                </p:cNvPr>
                <p:cNvGrpSpPr>
                  <a:grpSpLocks/>
                </p:cNvGrpSpPr>
                <p:nvPr/>
              </p:nvGrpSpPr>
              <p:grpSpPr bwMode="auto">
                <a:xfrm>
                  <a:off x="1796" y="5577"/>
                  <a:ext cx="722" cy="180"/>
                  <a:chOff x="1876" y="5577"/>
                  <a:chExt cx="722" cy="180"/>
                </a:xfrm>
              </p:grpSpPr>
              <p:grpSp>
                <p:nvGrpSpPr>
                  <p:cNvPr id="217" name="Group 22">
                    <a:extLst>
                      <a:ext uri="{FF2B5EF4-FFF2-40B4-BE49-F238E27FC236}">
                        <a16:creationId xmlns:a16="http://schemas.microsoft.com/office/drawing/2014/main" id="{B6CB2B80-812E-47EE-B089-0A0CC73B5C5C}"/>
                      </a:ext>
                    </a:extLst>
                  </p:cNvPr>
                  <p:cNvGrpSpPr>
                    <a:grpSpLocks/>
                  </p:cNvGrpSpPr>
                  <p:nvPr/>
                </p:nvGrpSpPr>
                <p:grpSpPr bwMode="auto">
                  <a:xfrm rot="10739694">
                    <a:off x="2058" y="5577"/>
                    <a:ext cx="540" cy="180"/>
                    <a:chOff x="8257" y="9157"/>
                    <a:chExt cx="1800" cy="180"/>
                  </a:xfrm>
                </p:grpSpPr>
                <p:grpSp>
                  <p:nvGrpSpPr>
                    <p:cNvPr id="219" name="Group 23">
                      <a:extLst>
                        <a:ext uri="{FF2B5EF4-FFF2-40B4-BE49-F238E27FC236}">
                          <a16:creationId xmlns:a16="http://schemas.microsoft.com/office/drawing/2014/main" id="{59B07885-9CA0-40C2-8234-BC82AA59CB53}"/>
                        </a:ext>
                      </a:extLst>
                    </p:cNvPr>
                    <p:cNvGrpSpPr>
                      <a:grpSpLocks/>
                    </p:cNvGrpSpPr>
                    <p:nvPr/>
                  </p:nvGrpSpPr>
                  <p:grpSpPr bwMode="auto">
                    <a:xfrm>
                      <a:off x="8617" y="9157"/>
                      <a:ext cx="360" cy="180"/>
                      <a:chOff x="8617" y="9157"/>
                      <a:chExt cx="360" cy="180"/>
                    </a:xfrm>
                  </p:grpSpPr>
                  <p:sp>
                    <p:nvSpPr>
                      <p:cNvPr id="232" name="Line 24">
                        <a:extLst>
                          <a:ext uri="{FF2B5EF4-FFF2-40B4-BE49-F238E27FC236}">
                            <a16:creationId xmlns:a16="http://schemas.microsoft.com/office/drawing/2014/main" id="{2ED8FE2F-969B-46D9-A18B-A2D9DF538C4C}"/>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3" name="Line 25">
                        <a:extLst>
                          <a:ext uri="{FF2B5EF4-FFF2-40B4-BE49-F238E27FC236}">
                            <a16:creationId xmlns:a16="http://schemas.microsoft.com/office/drawing/2014/main" id="{C932B9B1-BD99-4BB3-9391-EF991EB5D598}"/>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0" name="Group 26">
                      <a:extLst>
                        <a:ext uri="{FF2B5EF4-FFF2-40B4-BE49-F238E27FC236}">
                          <a16:creationId xmlns:a16="http://schemas.microsoft.com/office/drawing/2014/main" id="{0F1B6EA2-6484-4BD9-83BC-9C2796CBEDDA}"/>
                        </a:ext>
                      </a:extLst>
                    </p:cNvPr>
                    <p:cNvGrpSpPr>
                      <a:grpSpLocks/>
                    </p:cNvGrpSpPr>
                    <p:nvPr/>
                  </p:nvGrpSpPr>
                  <p:grpSpPr bwMode="auto">
                    <a:xfrm>
                      <a:off x="8977" y="9157"/>
                      <a:ext cx="360" cy="180"/>
                      <a:chOff x="8617" y="9157"/>
                      <a:chExt cx="360" cy="180"/>
                    </a:xfrm>
                  </p:grpSpPr>
                  <p:sp>
                    <p:nvSpPr>
                      <p:cNvPr id="230" name="Line 27">
                        <a:extLst>
                          <a:ext uri="{FF2B5EF4-FFF2-40B4-BE49-F238E27FC236}">
                            <a16:creationId xmlns:a16="http://schemas.microsoft.com/office/drawing/2014/main" id="{14E2526A-9BB0-4CBF-A2FD-1BA6DD606FF1}"/>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31" name="Line 28">
                        <a:extLst>
                          <a:ext uri="{FF2B5EF4-FFF2-40B4-BE49-F238E27FC236}">
                            <a16:creationId xmlns:a16="http://schemas.microsoft.com/office/drawing/2014/main" id="{F55214E8-623A-4BE7-9294-235CCB6D3DFD}"/>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1" name="Group 29">
                      <a:extLst>
                        <a:ext uri="{FF2B5EF4-FFF2-40B4-BE49-F238E27FC236}">
                          <a16:creationId xmlns:a16="http://schemas.microsoft.com/office/drawing/2014/main" id="{F2513B8D-4621-4EA0-9D12-854BABC49163}"/>
                        </a:ext>
                      </a:extLst>
                    </p:cNvPr>
                    <p:cNvGrpSpPr>
                      <a:grpSpLocks/>
                    </p:cNvGrpSpPr>
                    <p:nvPr/>
                  </p:nvGrpSpPr>
                  <p:grpSpPr bwMode="auto">
                    <a:xfrm>
                      <a:off x="9337" y="9157"/>
                      <a:ext cx="360" cy="180"/>
                      <a:chOff x="8617" y="9157"/>
                      <a:chExt cx="360" cy="180"/>
                    </a:xfrm>
                  </p:grpSpPr>
                  <p:sp>
                    <p:nvSpPr>
                      <p:cNvPr id="228" name="Line 30">
                        <a:extLst>
                          <a:ext uri="{FF2B5EF4-FFF2-40B4-BE49-F238E27FC236}">
                            <a16:creationId xmlns:a16="http://schemas.microsoft.com/office/drawing/2014/main" id="{4E85C9FE-A500-4278-AFA4-4B7E9EC8B8A9}"/>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9" name="Line 31">
                        <a:extLst>
                          <a:ext uri="{FF2B5EF4-FFF2-40B4-BE49-F238E27FC236}">
                            <a16:creationId xmlns:a16="http://schemas.microsoft.com/office/drawing/2014/main" id="{86E24F76-3E16-4CD8-9B4E-8F84D32DB9F3}"/>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2" name="Group 32">
                      <a:extLst>
                        <a:ext uri="{FF2B5EF4-FFF2-40B4-BE49-F238E27FC236}">
                          <a16:creationId xmlns:a16="http://schemas.microsoft.com/office/drawing/2014/main" id="{C430F35E-608D-42B5-B1E2-9AE574B27C31}"/>
                        </a:ext>
                      </a:extLst>
                    </p:cNvPr>
                    <p:cNvGrpSpPr>
                      <a:grpSpLocks/>
                    </p:cNvGrpSpPr>
                    <p:nvPr/>
                  </p:nvGrpSpPr>
                  <p:grpSpPr bwMode="auto">
                    <a:xfrm>
                      <a:off x="9697" y="9157"/>
                      <a:ext cx="360" cy="180"/>
                      <a:chOff x="8617" y="9157"/>
                      <a:chExt cx="360" cy="180"/>
                    </a:xfrm>
                  </p:grpSpPr>
                  <p:sp>
                    <p:nvSpPr>
                      <p:cNvPr id="226" name="Line 33">
                        <a:extLst>
                          <a:ext uri="{FF2B5EF4-FFF2-40B4-BE49-F238E27FC236}">
                            <a16:creationId xmlns:a16="http://schemas.microsoft.com/office/drawing/2014/main" id="{7EEB77DB-F730-4AA1-829B-AC7B43BB3F9C}"/>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7" name="Line 34">
                        <a:extLst>
                          <a:ext uri="{FF2B5EF4-FFF2-40B4-BE49-F238E27FC236}">
                            <a16:creationId xmlns:a16="http://schemas.microsoft.com/office/drawing/2014/main" id="{CC886DCC-EDD0-415E-8394-F891E490C5CD}"/>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nvGrpSpPr>
                    <p:cNvPr id="223" name="Group 35">
                      <a:extLst>
                        <a:ext uri="{FF2B5EF4-FFF2-40B4-BE49-F238E27FC236}">
                          <a16:creationId xmlns:a16="http://schemas.microsoft.com/office/drawing/2014/main" id="{F2C7AA81-5929-4E45-B5EA-1C7E9DDBD5C3}"/>
                        </a:ext>
                      </a:extLst>
                    </p:cNvPr>
                    <p:cNvGrpSpPr>
                      <a:grpSpLocks/>
                    </p:cNvGrpSpPr>
                    <p:nvPr/>
                  </p:nvGrpSpPr>
                  <p:grpSpPr bwMode="auto">
                    <a:xfrm>
                      <a:off x="8257" y="9157"/>
                      <a:ext cx="360" cy="180"/>
                      <a:chOff x="8617" y="9157"/>
                      <a:chExt cx="360" cy="180"/>
                    </a:xfrm>
                  </p:grpSpPr>
                  <p:sp>
                    <p:nvSpPr>
                      <p:cNvPr id="224" name="Line 36">
                        <a:extLst>
                          <a:ext uri="{FF2B5EF4-FFF2-40B4-BE49-F238E27FC236}">
                            <a16:creationId xmlns:a16="http://schemas.microsoft.com/office/drawing/2014/main" id="{D05BC9C6-38A8-4A81-8612-99C38B2E9AE8}"/>
                          </a:ext>
                        </a:extLst>
                      </p:cNvPr>
                      <p:cNvSpPr>
                        <a:spLocks noChangeShapeType="1"/>
                      </p:cNvSpPr>
                      <p:nvPr/>
                    </p:nvSpPr>
                    <p:spPr bwMode="auto">
                      <a:xfrm flipH="1">
                        <a:off x="8617" y="9157"/>
                        <a:ext cx="180" cy="180"/>
                      </a:xfrm>
                      <a:prstGeom prst="line">
                        <a:avLst/>
                      </a:prstGeom>
                      <a:noFill/>
                      <a:ln w="9525">
                        <a:solidFill>
                          <a:srgbClr val="000000"/>
                        </a:solidFill>
                        <a:round/>
                        <a:headEnd/>
                        <a:tailEnd/>
                      </a:ln>
                    </p:spPr>
                    <p:txBody>
                      <a:bodyPr/>
                      <a:lstStyle/>
                      <a:p>
                        <a:endParaRPr lang="fr-FR"/>
                      </a:p>
                    </p:txBody>
                  </p:sp>
                  <p:sp>
                    <p:nvSpPr>
                      <p:cNvPr id="225" name="Line 37">
                        <a:extLst>
                          <a:ext uri="{FF2B5EF4-FFF2-40B4-BE49-F238E27FC236}">
                            <a16:creationId xmlns:a16="http://schemas.microsoft.com/office/drawing/2014/main" id="{8EB3ABA1-81EA-4CCC-882B-F74D8F74A96C}"/>
                          </a:ext>
                        </a:extLst>
                      </p:cNvPr>
                      <p:cNvSpPr>
                        <a:spLocks noChangeShapeType="1"/>
                      </p:cNvSpPr>
                      <p:nvPr/>
                    </p:nvSpPr>
                    <p:spPr bwMode="auto">
                      <a:xfrm>
                        <a:off x="8797" y="9157"/>
                        <a:ext cx="180" cy="180"/>
                      </a:xfrm>
                      <a:prstGeom prst="line">
                        <a:avLst/>
                      </a:prstGeom>
                      <a:noFill/>
                      <a:ln w="9525">
                        <a:solidFill>
                          <a:srgbClr val="000000"/>
                        </a:solidFill>
                        <a:round/>
                        <a:headEnd/>
                        <a:tailEnd/>
                      </a:ln>
                    </p:spPr>
                    <p:txBody>
                      <a:bodyPr/>
                      <a:lstStyle/>
                      <a:p>
                        <a:endParaRPr lang="fr-FR"/>
                      </a:p>
                    </p:txBody>
                  </p:sp>
                </p:grpSp>
              </p:grpSp>
              <p:sp>
                <p:nvSpPr>
                  <p:cNvPr id="218" name="Line 38">
                    <a:extLst>
                      <a:ext uri="{FF2B5EF4-FFF2-40B4-BE49-F238E27FC236}">
                        <a16:creationId xmlns:a16="http://schemas.microsoft.com/office/drawing/2014/main" id="{8ADB3D6F-A55A-4316-AC9F-347242EBA712}"/>
                      </a:ext>
                    </a:extLst>
                  </p:cNvPr>
                  <p:cNvSpPr>
                    <a:spLocks noChangeShapeType="1"/>
                  </p:cNvSpPr>
                  <p:nvPr/>
                </p:nvSpPr>
                <p:spPr bwMode="auto">
                  <a:xfrm rot="10739694">
                    <a:off x="1876" y="5583"/>
                    <a:ext cx="180" cy="0"/>
                  </a:xfrm>
                  <a:prstGeom prst="line">
                    <a:avLst/>
                  </a:prstGeom>
                  <a:noFill/>
                  <a:ln w="9525">
                    <a:solidFill>
                      <a:srgbClr val="000000"/>
                    </a:solidFill>
                    <a:round/>
                    <a:headEnd/>
                    <a:tailEnd/>
                  </a:ln>
                </p:spPr>
                <p:txBody>
                  <a:bodyPr/>
                  <a:lstStyle/>
                  <a:p>
                    <a:endParaRPr lang="fr-FR"/>
                  </a:p>
                </p:txBody>
              </p:sp>
            </p:grpSp>
            <p:sp>
              <p:nvSpPr>
                <p:cNvPr id="216" name="Line 39">
                  <a:extLst>
                    <a:ext uri="{FF2B5EF4-FFF2-40B4-BE49-F238E27FC236}">
                      <a16:creationId xmlns:a16="http://schemas.microsoft.com/office/drawing/2014/main" id="{82D38A6A-B905-4BB0-8CD2-468EFAFECDF2}"/>
                    </a:ext>
                  </a:extLst>
                </p:cNvPr>
                <p:cNvSpPr>
                  <a:spLocks noChangeShapeType="1"/>
                </p:cNvSpPr>
                <p:nvPr/>
              </p:nvSpPr>
              <p:spPr bwMode="auto">
                <a:xfrm flipH="1">
                  <a:off x="2538" y="5577"/>
                  <a:ext cx="360" cy="0"/>
                </a:xfrm>
                <a:prstGeom prst="line">
                  <a:avLst/>
                </a:prstGeom>
                <a:noFill/>
                <a:ln w="9525">
                  <a:solidFill>
                    <a:srgbClr val="000000"/>
                  </a:solidFill>
                  <a:round/>
                  <a:headEnd/>
                  <a:tailEnd/>
                </a:ln>
              </p:spPr>
              <p:txBody>
                <a:bodyPr/>
                <a:lstStyle/>
                <a:p>
                  <a:endParaRPr lang="fr-FR"/>
                </a:p>
              </p:txBody>
            </p:sp>
          </p:grpSp>
          <p:grpSp>
            <p:nvGrpSpPr>
              <p:cNvPr id="132" name="Group 40">
                <a:extLst>
                  <a:ext uri="{FF2B5EF4-FFF2-40B4-BE49-F238E27FC236}">
                    <a16:creationId xmlns:a16="http://schemas.microsoft.com/office/drawing/2014/main" id="{FE3E36F9-DFED-4DE7-972D-2080DE13F9D5}"/>
                  </a:ext>
                </a:extLst>
              </p:cNvPr>
              <p:cNvGrpSpPr>
                <a:grpSpLocks/>
              </p:cNvGrpSpPr>
              <p:nvPr/>
            </p:nvGrpSpPr>
            <p:grpSpPr bwMode="auto">
              <a:xfrm rot="306510">
                <a:off x="3013713" y="1892463"/>
                <a:ext cx="431165" cy="1568449"/>
                <a:chOff x="6104" y="5493"/>
                <a:chExt cx="679" cy="2827"/>
              </a:xfrm>
            </p:grpSpPr>
            <p:grpSp>
              <p:nvGrpSpPr>
                <p:cNvPr id="183" name="Group 41">
                  <a:extLst>
                    <a:ext uri="{FF2B5EF4-FFF2-40B4-BE49-F238E27FC236}">
                      <a16:creationId xmlns:a16="http://schemas.microsoft.com/office/drawing/2014/main" id="{9FEC8C06-A3B8-4543-82BA-B657A9B8C4D3}"/>
                    </a:ext>
                  </a:extLst>
                </p:cNvPr>
                <p:cNvGrpSpPr>
                  <a:grpSpLocks/>
                </p:cNvGrpSpPr>
                <p:nvPr/>
              </p:nvGrpSpPr>
              <p:grpSpPr bwMode="auto">
                <a:xfrm>
                  <a:off x="6104" y="5493"/>
                  <a:ext cx="663" cy="2544"/>
                  <a:chOff x="6104" y="5493"/>
                  <a:chExt cx="663" cy="2544"/>
                </a:xfrm>
              </p:grpSpPr>
              <p:grpSp>
                <p:nvGrpSpPr>
                  <p:cNvPr id="185" name="Group 42">
                    <a:extLst>
                      <a:ext uri="{FF2B5EF4-FFF2-40B4-BE49-F238E27FC236}">
                        <a16:creationId xmlns:a16="http://schemas.microsoft.com/office/drawing/2014/main" id="{FD480069-F4AF-4EFC-9F3A-7805E8FD8BBE}"/>
                      </a:ext>
                    </a:extLst>
                  </p:cNvPr>
                  <p:cNvGrpSpPr>
                    <a:grpSpLocks/>
                  </p:cNvGrpSpPr>
                  <p:nvPr/>
                </p:nvGrpSpPr>
                <p:grpSpPr bwMode="auto">
                  <a:xfrm>
                    <a:off x="6104" y="5493"/>
                    <a:ext cx="663" cy="2302"/>
                    <a:chOff x="6104" y="5493"/>
                    <a:chExt cx="663" cy="2302"/>
                  </a:xfrm>
                </p:grpSpPr>
                <p:grpSp>
                  <p:nvGrpSpPr>
                    <p:cNvPr id="189" name="Group 43">
                      <a:extLst>
                        <a:ext uri="{FF2B5EF4-FFF2-40B4-BE49-F238E27FC236}">
                          <a16:creationId xmlns:a16="http://schemas.microsoft.com/office/drawing/2014/main" id="{1F55B7F1-8907-4359-A2B4-7DBC8AA6EB88}"/>
                        </a:ext>
                      </a:extLst>
                    </p:cNvPr>
                    <p:cNvGrpSpPr>
                      <a:grpSpLocks/>
                    </p:cNvGrpSpPr>
                    <p:nvPr/>
                  </p:nvGrpSpPr>
                  <p:grpSpPr bwMode="auto">
                    <a:xfrm rot="144924">
                      <a:off x="6104" y="5769"/>
                      <a:ext cx="663" cy="2026"/>
                      <a:chOff x="2125" y="8571"/>
                      <a:chExt cx="663" cy="2026"/>
                    </a:xfrm>
                  </p:grpSpPr>
                  <p:grpSp>
                    <p:nvGrpSpPr>
                      <p:cNvPr id="191" name="Group 44">
                        <a:extLst>
                          <a:ext uri="{FF2B5EF4-FFF2-40B4-BE49-F238E27FC236}">
                            <a16:creationId xmlns:a16="http://schemas.microsoft.com/office/drawing/2014/main" id="{AE2F9DCB-2DDE-4AC3-A55D-A15E916EEFE5}"/>
                          </a:ext>
                        </a:extLst>
                      </p:cNvPr>
                      <p:cNvGrpSpPr>
                        <a:grpSpLocks/>
                      </p:cNvGrpSpPr>
                      <p:nvPr/>
                    </p:nvGrpSpPr>
                    <p:grpSpPr bwMode="auto">
                      <a:xfrm rot="5321579">
                        <a:off x="2211" y="8485"/>
                        <a:ext cx="275" cy="448"/>
                        <a:chOff x="4297" y="9376"/>
                        <a:chExt cx="1220" cy="2462"/>
                      </a:xfrm>
                    </p:grpSpPr>
                    <p:sp>
                      <p:nvSpPr>
                        <p:cNvPr id="213" name="Arc 45">
                          <a:extLst>
                            <a:ext uri="{FF2B5EF4-FFF2-40B4-BE49-F238E27FC236}">
                              <a16:creationId xmlns:a16="http://schemas.microsoft.com/office/drawing/2014/main" id="{7514DE4F-A3B5-46F0-99BA-F0D24DBC34A3}"/>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14" name="Arc 46">
                          <a:extLst>
                            <a:ext uri="{FF2B5EF4-FFF2-40B4-BE49-F238E27FC236}">
                              <a16:creationId xmlns:a16="http://schemas.microsoft.com/office/drawing/2014/main" id="{64539E32-4FC2-412E-B3E2-88CC92CCA760}"/>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2" name="Group 47">
                        <a:extLst>
                          <a:ext uri="{FF2B5EF4-FFF2-40B4-BE49-F238E27FC236}">
                            <a16:creationId xmlns:a16="http://schemas.microsoft.com/office/drawing/2014/main" id="{FFDF22DC-80E8-41E5-98CF-70B9A243C202}"/>
                          </a:ext>
                        </a:extLst>
                      </p:cNvPr>
                      <p:cNvGrpSpPr>
                        <a:grpSpLocks/>
                      </p:cNvGrpSpPr>
                      <p:nvPr/>
                    </p:nvGrpSpPr>
                    <p:grpSpPr bwMode="auto">
                      <a:xfrm rot="5321579">
                        <a:off x="2242" y="8718"/>
                        <a:ext cx="275" cy="449"/>
                        <a:chOff x="4297" y="9376"/>
                        <a:chExt cx="1220" cy="2462"/>
                      </a:xfrm>
                    </p:grpSpPr>
                    <p:sp>
                      <p:nvSpPr>
                        <p:cNvPr id="211" name="Arc 48">
                          <a:extLst>
                            <a:ext uri="{FF2B5EF4-FFF2-40B4-BE49-F238E27FC236}">
                              <a16:creationId xmlns:a16="http://schemas.microsoft.com/office/drawing/2014/main" id="{424B510B-BDA3-4BA3-B0F4-43511013C19A}"/>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12" name="Arc 49">
                          <a:extLst>
                            <a:ext uri="{FF2B5EF4-FFF2-40B4-BE49-F238E27FC236}">
                              <a16:creationId xmlns:a16="http://schemas.microsoft.com/office/drawing/2014/main" id="{0D12B4FB-7101-4FC6-898C-41A6B74D00F4}"/>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3" name="Group 50">
                        <a:extLst>
                          <a:ext uri="{FF2B5EF4-FFF2-40B4-BE49-F238E27FC236}">
                            <a16:creationId xmlns:a16="http://schemas.microsoft.com/office/drawing/2014/main" id="{C1559EEF-9B3A-4983-9704-D93A57D42DD1}"/>
                          </a:ext>
                        </a:extLst>
                      </p:cNvPr>
                      <p:cNvGrpSpPr>
                        <a:grpSpLocks/>
                      </p:cNvGrpSpPr>
                      <p:nvPr/>
                    </p:nvGrpSpPr>
                    <p:grpSpPr bwMode="auto">
                      <a:xfrm rot="5321579">
                        <a:off x="2262" y="8984"/>
                        <a:ext cx="275" cy="448"/>
                        <a:chOff x="4297" y="9376"/>
                        <a:chExt cx="1220" cy="2462"/>
                      </a:xfrm>
                    </p:grpSpPr>
                    <p:sp>
                      <p:nvSpPr>
                        <p:cNvPr id="209" name="Arc 51">
                          <a:extLst>
                            <a:ext uri="{FF2B5EF4-FFF2-40B4-BE49-F238E27FC236}">
                              <a16:creationId xmlns:a16="http://schemas.microsoft.com/office/drawing/2014/main" id="{1246436E-4F3D-4F65-B32D-2C8E2BE8CC1E}"/>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10" name="Arc 52">
                          <a:extLst>
                            <a:ext uri="{FF2B5EF4-FFF2-40B4-BE49-F238E27FC236}">
                              <a16:creationId xmlns:a16="http://schemas.microsoft.com/office/drawing/2014/main" id="{69A7D3E0-2F22-46FF-A920-8CA16189DE1F}"/>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4" name="Group 53">
                        <a:extLst>
                          <a:ext uri="{FF2B5EF4-FFF2-40B4-BE49-F238E27FC236}">
                            <a16:creationId xmlns:a16="http://schemas.microsoft.com/office/drawing/2014/main" id="{16171B5D-1BC7-408D-B743-0C0CA9BF3471}"/>
                          </a:ext>
                        </a:extLst>
                      </p:cNvPr>
                      <p:cNvGrpSpPr>
                        <a:grpSpLocks/>
                      </p:cNvGrpSpPr>
                      <p:nvPr/>
                    </p:nvGrpSpPr>
                    <p:grpSpPr bwMode="auto">
                      <a:xfrm rot="5321579">
                        <a:off x="2293" y="9237"/>
                        <a:ext cx="275" cy="449"/>
                        <a:chOff x="4297" y="9376"/>
                        <a:chExt cx="1220" cy="2462"/>
                      </a:xfrm>
                    </p:grpSpPr>
                    <p:sp>
                      <p:nvSpPr>
                        <p:cNvPr id="207" name="Arc 54">
                          <a:extLst>
                            <a:ext uri="{FF2B5EF4-FFF2-40B4-BE49-F238E27FC236}">
                              <a16:creationId xmlns:a16="http://schemas.microsoft.com/office/drawing/2014/main" id="{4758BDEC-C3DF-4239-BF24-3860F23C084C}"/>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8" name="Arc 55">
                          <a:extLst>
                            <a:ext uri="{FF2B5EF4-FFF2-40B4-BE49-F238E27FC236}">
                              <a16:creationId xmlns:a16="http://schemas.microsoft.com/office/drawing/2014/main" id="{5500955D-781C-4109-AFEE-504CB82F6041}"/>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5" name="Group 56">
                        <a:extLst>
                          <a:ext uri="{FF2B5EF4-FFF2-40B4-BE49-F238E27FC236}">
                            <a16:creationId xmlns:a16="http://schemas.microsoft.com/office/drawing/2014/main" id="{E42C5499-27B5-407D-BB42-442DED51EC6C}"/>
                          </a:ext>
                        </a:extLst>
                      </p:cNvPr>
                      <p:cNvGrpSpPr>
                        <a:grpSpLocks/>
                      </p:cNvGrpSpPr>
                      <p:nvPr/>
                    </p:nvGrpSpPr>
                    <p:grpSpPr bwMode="auto">
                      <a:xfrm rot="5321579">
                        <a:off x="2326" y="9482"/>
                        <a:ext cx="275" cy="448"/>
                        <a:chOff x="4297" y="9376"/>
                        <a:chExt cx="1220" cy="2462"/>
                      </a:xfrm>
                    </p:grpSpPr>
                    <p:sp>
                      <p:nvSpPr>
                        <p:cNvPr id="205" name="Arc 57">
                          <a:extLst>
                            <a:ext uri="{FF2B5EF4-FFF2-40B4-BE49-F238E27FC236}">
                              <a16:creationId xmlns:a16="http://schemas.microsoft.com/office/drawing/2014/main" id="{2FF56E78-6AB3-44C4-8438-C508081C7D30}"/>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6" name="Arc 58">
                          <a:extLst>
                            <a:ext uri="{FF2B5EF4-FFF2-40B4-BE49-F238E27FC236}">
                              <a16:creationId xmlns:a16="http://schemas.microsoft.com/office/drawing/2014/main" id="{C3A1AFF1-2D24-4FAD-BD66-3D2229007D68}"/>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6" name="Group 59">
                        <a:extLst>
                          <a:ext uri="{FF2B5EF4-FFF2-40B4-BE49-F238E27FC236}">
                            <a16:creationId xmlns:a16="http://schemas.microsoft.com/office/drawing/2014/main" id="{F043DAFD-4DCD-41F2-A441-14E261DDCB5F}"/>
                          </a:ext>
                        </a:extLst>
                      </p:cNvPr>
                      <p:cNvGrpSpPr>
                        <a:grpSpLocks/>
                      </p:cNvGrpSpPr>
                      <p:nvPr/>
                    </p:nvGrpSpPr>
                    <p:grpSpPr bwMode="auto">
                      <a:xfrm rot="5321579">
                        <a:off x="2362" y="9738"/>
                        <a:ext cx="275" cy="448"/>
                        <a:chOff x="4297" y="9376"/>
                        <a:chExt cx="1220" cy="2462"/>
                      </a:xfrm>
                    </p:grpSpPr>
                    <p:sp>
                      <p:nvSpPr>
                        <p:cNvPr id="203" name="Arc 60">
                          <a:extLst>
                            <a:ext uri="{FF2B5EF4-FFF2-40B4-BE49-F238E27FC236}">
                              <a16:creationId xmlns:a16="http://schemas.microsoft.com/office/drawing/2014/main" id="{9276A378-16E2-45E4-B02E-8CCEFFDE3B14}"/>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4" name="Arc 61">
                          <a:extLst>
                            <a:ext uri="{FF2B5EF4-FFF2-40B4-BE49-F238E27FC236}">
                              <a16:creationId xmlns:a16="http://schemas.microsoft.com/office/drawing/2014/main" id="{106D6325-550B-4B4A-94C7-AE42FA627196}"/>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7" name="Group 62">
                        <a:extLst>
                          <a:ext uri="{FF2B5EF4-FFF2-40B4-BE49-F238E27FC236}">
                            <a16:creationId xmlns:a16="http://schemas.microsoft.com/office/drawing/2014/main" id="{7DE38DD6-B144-4142-8D4B-C60292315D4C}"/>
                          </a:ext>
                        </a:extLst>
                      </p:cNvPr>
                      <p:cNvGrpSpPr>
                        <a:grpSpLocks/>
                      </p:cNvGrpSpPr>
                      <p:nvPr/>
                    </p:nvGrpSpPr>
                    <p:grpSpPr bwMode="auto">
                      <a:xfrm rot="5321579">
                        <a:off x="2393" y="9991"/>
                        <a:ext cx="275" cy="449"/>
                        <a:chOff x="4297" y="9376"/>
                        <a:chExt cx="1220" cy="2462"/>
                      </a:xfrm>
                    </p:grpSpPr>
                    <p:sp>
                      <p:nvSpPr>
                        <p:cNvPr id="201" name="Arc 63">
                          <a:extLst>
                            <a:ext uri="{FF2B5EF4-FFF2-40B4-BE49-F238E27FC236}">
                              <a16:creationId xmlns:a16="http://schemas.microsoft.com/office/drawing/2014/main" id="{0973E6B4-DEB9-45FD-8A20-000A7ED6D9C2}"/>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2" name="Arc 64">
                          <a:extLst>
                            <a:ext uri="{FF2B5EF4-FFF2-40B4-BE49-F238E27FC236}">
                              <a16:creationId xmlns:a16="http://schemas.microsoft.com/office/drawing/2014/main" id="{7F0300AA-2DBB-4166-A842-24C53688931E}"/>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98" name="Group 65">
                        <a:extLst>
                          <a:ext uri="{FF2B5EF4-FFF2-40B4-BE49-F238E27FC236}">
                            <a16:creationId xmlns:a16="http://schemas.microsoft.com/office/drawing/2014/main" id="{3551AAE5-5EC2-4DDA-A794-513A1C30741E}"/>
                          </a:ext>
                        </a:extLst>
                      </p:cNvPr>
                      <p:cNvGrpSpPr>
                        <a:grpSpLocks/>
                      </p:cNvGrpSpPr>
                      <p:nvPr/>
                    </p:nvGrpSpPr>
                    <p:grpSpPr bwMode="auto">
                      <a:xfrm rot="5321579">
                        <a:off x="2426" y="10236"/>
                        <a:ext cx="275" cy="448"/>
                        <a:chOff x="4297" y="9376"/>
                        <a:chExt cx="1220" cy="2462"/>
                      </a:xfrm>
                    </p:grpSpPr>
                    <p:sp>
                      <p:nvSpPr>
                        <p:cNvPr id="199" name="Arc 66">
                          <a:extLst>
                            <a:ext uri="{FF2B5EF4-FFF2-40B4-BE49-F238E27FC236}">
                              <a16:creationId xmlns:a16="http://schemas.microsoft.com/office/drawing/2014/main" id="{3A27C1C9-E13A-4173-BD95-F69F69A5C30B}"/>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200" name="Arc 67">
                          <a:extLst>
                            <a:ext uri="{FF2B5EF4-FFF2-40B4-BE49-F238E27FC236}">
                              <a16:creationId xmlns:a16="http://schemas.microsoft.com/office/drawing/2014/main" id="{E424667B-70EC-47F9-A62E-8B63C5C4F5F4}"/>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90" name="Freeform 68">
                      <a:extLst>
                        <a:ext uri="{FF2B5EF4-FFF2-40B4-BE49-F238E27FC236}">
                          <a16:creationId xmlns:a16="http://schemas.microsoft.com/office/drawing/2014/main" id="{B893B73F-7D02-476C-844B-498B82AAB6B1}"/>
                        </a:ext>
                      </a:extLst>
                    </p:cNvPr>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86" name="Group 69">
                    <a:extLst>
                      <a:ext uri="{FF2B5EF4-FFF2-40B4-BE49-F238E27FC236}">
                        <a16:creationId xmlns:a16="http://schemas.microsoft.com/office/drawing/2014/main" id="{FF8C25BE-D51E-49D1-88DE-80A90DEBE0B8}"/>
                      </a:ext>
                    </a:extLst>
                  </p:cNvPr>
                  <p:cNvGrpSpPr>
                    <a:grpSpLocks/>
                  </p:cNvGrpSpPr>
                  <p:nvPr/>
                </p:nvGrpSpPr>
                <p:grpSpPr bwMode="auto">
                  <a:xfrm rot="5321579">
                    <a:off x="6376" y="7676"/>
                    <a:ext cx="275" cy="448"/>
                    <a:chOff x="4297" y="9376"/>
                    <a:chExt cx="1220" cy="2462"/>
                  </a:xfrm>
                </p:grpSpPr>
                <p:sp>
                  <p:nvSpPr>
                    <p:cNvPr id="187" name="Arc 70">
                      <a:extLst>
                        <a:ext uri="{FF2B5EF4-FFF2-40B4-BE49-F238E27FC236}">
                          <a16:creationId xmlns:a16="http://schemas.microsoft.com/office/drawing/2014/main" id="{8AC7AF06-7794-4612-815A-A214EBC057A9}"/>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88" name="Arc 71">
                      <a:extLst>
                        <a:ext uri="{FF2B5EF4-FFF2-40B4-BE49-F238E27FC236}">
                          <a16:creationId xmlns:a16="http://schemas.microsoft.com/office/drawing/2014/main" id="{F09CF4DE-7ADF-4BA8-ADDC-5F807FED301B}"/>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84" name="Freeform 72">
                  <a:extLst>
                    <a:ext uri="{FF2B5EF4-FFF2-40B4-BE49-F238E27FC236}">
                      <a16:creationId xmlns:a16="http://schemas.microsoft.com/office/drawing/2014/main" id="{537D4F27-380C-44B9-B168-D7BA006847F1}"/>
                    </a:ext>
                  </a:extLst>
                </p:cNvPr>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grpSp>
            <p:nvGrpSpPr>
              <p:cNvPr id="133" name="Group 73">
                <a:extLst>
                  <a:ext uri="{FF2B5EF4-FFF2-40B4-BE49-F238E27FC236}">
                    <a16:creationId xmlns:a16="http://schemas.microsoft.com/office/drawing/2014/main" id="{B4BCA9C4-6CE1-4289-BFAD-943EE0006087}"/>
                  </a:ext>
                </a:extLst>
              </p:cNvPr>
              <p:cNvGrpSpPr>
                <a:grpSpLocks/>
              </p:cNvGrpSpPr>
              <p:nvPr/>
            </p:nvGrpSpPr>
            <p:grpSpPr bwMode="auto">
              <a:xfrm rot="-10504226">
                <a:off x="3570305" y="1898467"/>
                <a:ext cx="431165" cy="1562100"/>
                <a:chOff x="6104" y="5493"/>
                <a:chExt cx="679" cy="2827"/>
              </a:xfrm>
            </p:grpSpPr>
            <p:grpSp>
              <p:nvGrpSpPr>
                <p:cNvPr id="151" name="Group 74">
                  <a:extLst>
                    <a:ext uri="{FF2B5EF4-FFF2-40B4-BE49-F238E27FC236}">
                      <a16:creationId xmlns:a16="http://schemas.microsoft.com/office/drawing/2014/main" id="{99AC10D5-853C-4A4A-BF2F-3A23C9365A6F}"/>
                    </a:ext>
                  </a:extLst>
                </p:cNvPr>
                <p:cNvGrpSpPr>
                  <a:grpSpLocks/>
                </p:cNvGrpSpPr>
                <p:nvPr/>
              </p:nvGrpSpPr>
              <p:grpSpPr bwMode="auto">
                <a:xfrm>
                  <a:off x="6104" y="5493"/>
                  <a:ext cx="663" cy="2544"/>
                  <a:chOff x="6104" y="5493"/>
                  <a:chExt cx="663" cy="2544"/>
                </a:xfrm>
              </p:grpSpPr>
              <p:grpSp>
                <p:nvGrpSpPr>
                  <p:cNvPr id="153" name="Group 75">
                    <a:extLst>
                      <a:ext uri="{FF2B5EF4-FFF2-40B4-BE49-F238E27FC236}">
                        <a16:creationId xmlns:a16="http://schemas.microsoft.com/office/drawing/2014/main" id="{DF913E21-D2ED-476C-9597-2EC55BFEA8F6}"/>
                      </a:ext>
                    </a:extLst>
                  </p:cNvPr>
                  <p:cNvGrpSpPr>
                    <a:grpSpLocks/>
                  </p:cNvGrpSpPr>
                  <p:nvPr/>
                </p:nvGrpSpPr>
                <p:grpSpPr bwMode="auto">
                  <a:xfrm>
                    <a:off x="6104" y="5493"/>
                    <a:ext cx="663" cy="2302"/>
                    <a:chOff x="6104" y="5493"/>
                    <a:chExt cx="663" cy="2302"/>
                  </a:xfrm>
                </p:grpSpPr>
                <p:grpSp>
                  <p:nvGrpSpPr>
                    <p:cNvPr id="157" name="Group 76">
                      <a:extLst>
                        <a:ext uri="{FF2B5EF4-FFF2-40B4-BE49-F238E27FC236}">
                          <a16:creationId xmlns:a16="http://schemas.microsoft.com/office/drawing/2014/main" id="{D11AA8F0-6E74-4C81-B663-2D1AFE945DFC}"/>
                        </a:ext>
                      </a:extLst>
                    </p:cNvPr>
                    <p:cNvGrpSpPr>
                      <a:grpSpLocks/>
                    </p:cNvGrpSpPr>
                    <p:nvPr/>
                  </p:nvGrpSpPr>
                  <p:grpSpPr bwMode="auto">
                    <a:xfrm rot="144924">
                      <a:off x="6104" y="5769"/>
                      <a:ext cx="663" cy="2026"/>
                      <a:chOff x="2125" y="8571"/>
                      <a:chExt cx="663" cy="2026"/>
                    </a:xfrm>
                  </p:grpSpPr>
                  <p:grpSp>
                    <p:nvGrpSpPr>
                      <p:cNvPr id="159" name="Group 77">
                        <a:extLst>
                          <a:ext uri="{FF2B5EF4-FFF2-40B4-BE49-F238E27FC236}">
                            <a16:creationId xmlns:a16="http://schemas.microsoft.com/office/drawing/2014/main" id="{86CE1508-A95E-4B56-9B99-8A59FF848D2C}"/>
                          </a:ext>
                        </a:extLst>
                      </p:cNvPr>
                      <p:cNvGrpSpPr>
                        <a:grpSpLocks/>
                      </p:cNvGrpSpPr>
                      <p:nvPr/>
                    </p:nvGrpSpPr>
                    <p:grpSpPr bwMode="auto">
                      <a:xfrm rot="5321579">
                        <a:off x="2211" y="8485"/>
                        <a:ext cx="275" cy="448"/>
                        <a:chOff x="4297" y="9376"/>
                        <a:chExt cx="1220" cy="2462"/>
                      </a:xfrm>
                    </p:grpSpPr>
                    <p:sp>
                      <p:nvSpPr>
                        <p:cNvPr id="181" name="Arc 78">
                          <a:extLst>
                            <a:ext uri="{FF2B5EF4-FFF2-40B4-BE49-F238E27FC236}">
                              <a16:creationId xmlns:a16="http://schemas.microsoft.com/office/drawing/2014/main" id="{0A12EE81-F15A-4E2C-A01C-83D76A982B7C}"/>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82" name="Arc 79">
                          <a:extLst>
                            <a:ext uri="{FF2B5EF4-FFF2-40B4-BE49-F238E27FC236}">
                              <a16:creationId xmlns:a16="http://schemas.microsoft.com/office/drawing/2014/main" id="{05F9B68C-64BD-4EC3-A1A5-305C6516ED30}"/>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0" name="Group 80">
                        <a:extLst>
                          <a:ext uri="{FF2B5EF4-FFF2-40B4-BE49-F238E27FC236}">
                            <a16:creationId xmlns:a16="http://schemas.microsoft.com/office/drawing/2014/main" id="{38AE09D8-44E4-4049-8300-A79A6559F827}"/>
                          </a:ext>
                        </a:extLst>
                      </p:cNvPr>
                      <p:cNvGrpSpPr>
                        <a:grpSpLocks/>
                      </p:cNvGrpSpPr>
                      <p:nvPr/>
                    </p:nvGrpSpPr>
                    <p:grpSpPr bwMode="auto">
                      <a:xfrm rot="5321579">
                        <a:off x="2242" y="8718"/>
                        <a:ext cx="275" cy="449"/>
                        <a:chOff x="4297" y="9376"/>
                        <a:chExt cx="1220" cy="2462"/>
                      </a:xfrm>
                    </p:grpSpPr>
                    <p:sp>
                      <p:nvSpPr>
                        <p:cNvPr id="179" name="Arc 81">
                          <a:extLst>
                            <a:ext uri="{FF2B5EF4-FFF2-40B4-BE49-F238E27FC236}">
                              <a16:creationId xmlns:a16="http://schemas.microsoft.com/office/drawing/2014/main" id="{97901833-1639-4987-9D58-252D55FFBB80}"/>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80" name="Arc 82">
                          <a:extLst>
                            <a:ext uri="{FF2B5EF4-FFF2-40B4-BE49-F238E27FC236}">
                              <a16:creationId xmlns:a16="http://schemas.microsoft.com/office/drawing/2014/main" id="{AA577B38-B7F5-4D23-B6B4-19288FC2F753}"/>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1" name="Group 83">
                        <a:extLst>
                          <a:ext uri="{FF2B5EF4-FFF2-40B4-BE49-F238E27FC236}">
                            <a16:creationId xmlns:a16="http://schemas.microsoft.com/office/drawing/2014/main" id="{127BB550-C423-4A74-84FE-4458C3685C5C}"/>
                          </a:ext>
                        </a:extLst>
                      </p:cNvPr>
                      <p:cNvGrpSpPr>
                        <a:grpSpLocks/>
                      </p:cNvGrpSpPr>
                      <p:nvPr/>
                    </p:nvGrpSpPr>
                    <p:grpSpPr bwMode="auto">
                      <a:xfrm rot="5321579">
                        <a:off x="2262" y="8984"/>
                        <a:ext cx="275" cy="448"/>
                        <a:chOff x="4297" y="9376"/>
                        <a:chExt cx="1220" cy="2462"/>
                      </a:xfrm>
                    </p:grpSpPr>
                    <p:sp>
                      <p:nvSpPr>
                        <p:cNvPr id="177" name="Arc 84">
                          <a:extLst>
                            <a:ext uri="{FF2B5EF4-FFF2-40B4-BE49-F238E27FC236}">
                              <a16:creationId xmlns:a16="http://schemas.microsoft.com/office/drawing/2014/main" id="{5E830856-5287-4F12-84E6-82C1DF854412}"/>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8" name="Arc 85">
                          <a:extLst>
                            <a:ext uri="{FF2B5EF4-FFF2-40B4-BE49-F238E27FC236}">
                              <a16:creationId xmlns:a16="http://schemas.microsoft.com/office/drawing/2014/main" id="{5E268176-DBC0-4731-9EBC-37305B7CFE20}"/>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2" name="Group 86">
                        <a:extLst>
                          <a:ext uri="{FF2B5EF4-FFF2-40B4-BE49-F238E27FC236}">
                            <a16:creationId xmlns:a16="http://schemas.microsoft.com/office/drawing/2014/main" id="{E6056A0C-E02F-4F78-8D14-869FF9C30A12}"/>
                          </a:ext>
                        </a:extLst>
                      </p:cNvPr>
                      <p:cNvGrpSpPr>
                        <a:grpSpLocks/>
                      </p:cNvGrpSpPr>
                      <p:nvPr/>
                    </p:nvGrpSpPr>
                    <p:grpSpPr bwMode="auto">
                      <a:xfrm rot="5321579">
                        <a:off x="2293" y="9237"/>
                        <a:ext cx="275" cy="449"/>
                        <a:chOff x="4297" y="9376"/>
                        <a:chExt cx="1220" cy="2462"/>
                      </a:xfrm>
                    </p:grpSpPr>
                    <p:sp>
                      <p:nvSpPr>
                        <p:cNvPr id="175" name="Arc 87">
                          <a:extLst>
                            <a:ext uri="{FF2B5EF4-FFF2-40B4-BE49-F238E27FC236}">
                              <a16:creationId xmlns:a16="http://schemas.microsoft.com/office/drawing/2014/main" id="{0D2A23A8-98F1-406E-AF21-2945BF7DC127}"/>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6" name="Arc 88">
                          <a:extLst>
                            <a:ext uri="{FF2B5EF4-FFF2-40B4-BE49-F238E27FC236}">
                              <a16:creationId xmlns:a16="http://schemas.microsoft.com/office/drawing/2014/main" id="{72D8C87D-90DE-4BDE-9412-B62FB1670CDA}"/>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3" name="Group 89">
                        <a:extLst>
                          <a:ext uri="{FF2B5EF4-FFF2-40B4-BE49-F238E27FC236}">
                            <a16:creationId xmlns:a16="http://schemas.microsoft.com/office/drawing/2014/main" id="{9508F48A-0F98-4460-AEF5-4E5926412343}"/>
                          </a:ext>
                        </a:extLst>
                      </p:cNvPr>
                      <p:cNvGrpSpPr>
                        <a:grpSpLocks/>
                      </p:cNvGrpSpPr>
                      <p:nvPr/>
                    </p:nvGrpSpPr>
                    <p:grpSpPr bwMode="auto">
                      <a:xfrm rot="5321579">
                        <a:off x="2326" y="9482"/>
                        <a:ext cx="275" cy="448"/>
                        <a:chOff x="4297" y="9376"/>
                        <a:chExt cx="1220" cy="2462"/>
                      </a:xfrm>
                    </p:grpSpPr>
                    <p:sp>
                      <p:nvSpPr>
                        <p:cNvPr id="173" name="Arc 90">
                          <a:extLst>
                            <a:ext uri="{FF2B5EF4-FFF2-40B4-BE49-F238E27FC236}">
                              <a16:creationId xmlns:a16="http://schemas.microsoft.com/office/drawing/2014/main" id="{F95771AE-9C60-4D5C-B02D-8E4BF1D2FA11}"/>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4" name="Arc 91">
                          <a:extLst>
                            <a:ext uri="{FF2B5EF4-FFF2-40B4-BE49-F238E27FC236}">
                              <a16:creationId xmlns:a16="http://schemas.microsoft.com/office/drawing/2014/main" id="{DB450E08-E43B-49BF-9A38-EDB5DCB80251}"/>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4" name="Group 92">
                        <a:extLst>
                          <a:ext uri="{FF2B5EF4-FFF2-40B4-BE49-F238E27FC236}">
                            <a16:creationId xmlns:a16="http://schemas.microsoft.com/office/drawing/2014/main" id="{B84FB8D5-C2D9-4E84-A226-3682A494CF64}"/>
                          </a:ext>
                        </a:extLst>
                      </p:cNvPr>
                      <p:cNvGrpSpPr>
                        <a:grpSpLocks/>
                      </p:cNvGrpSpPr>
                      <p:nvPr/>
                    </p:nvGrpSpPr>
                    <p:grpSpPr bwMode="auto">
                      <a:xfrm rot="5321579">
                        <a:off x="2362" y="9738"/>
                        <a:ext cx="275" cy="448"/>
                        <a:chOff x="4297" y="9376"/>
                        <a:chExt cx="1220" cy="2462"/>
                      </a:xfrm>
                    </p:grpSpPr>
                    <p:sp>
                      <p:nvSpPr>
                        <p:cNvPr id="171" name="Arc 93">
                          <a:extLst>
                            <a:ext uri="{FF2B5EF4-FFF2-40B4-BE49-F238E27FC236}">
                              <a16:creationId xmlns:a16="http://schemas.microsoft.com/office/drawing/2014/main" id="{175BFA91-9DDE-4906-8578-7FABD835594C}"/>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2" name="Arc 94">
                          <a:extLst>
                            <a:ext uri="{FF2B5EF4-FFF2-40B4-BE49-F238E27FC236}">
                              <a16:creationId xmlns:a16="http://schemas.microsoft.com/office/drawing/2014/main" id="{C9CD0D09-EA47-41E6-97E7-E1C5487FE69A}"/>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5" name="Group 95">
                        <a:extLst>
                          <a:ext uri="{FF2B5EF4-FFF2-40B4-BE49-F238E27FC236}">
                            <a16:creationId xmlns:a16="http://schemas.microsoft.com/office/drawing/2014/main" id="{C7B7AB57-E472-4AD3-BFE4-2F88CFA54C66}"/>
                          </a:ext>
                        </a:extLst>
                      </p:cNvPr>
                      <p:cNvGrpSpPr>
                        <a:grpSpLocks/>
                      </p:cNvGrpSpPr>
                      <p:nvPr/>
                    </p:nvGrpSpPr>
                    <p:grpSpPr bwMode="auto">
                      <a:xfrm rot="5321579">
                        <a:off x="2393" y="9991"/>
                        <a:ext cx="275" cy="449"/>
                        <a:chOff x="4297" y="9376"/>
                        <a:chExt cx="1220" cy="2462"/>
                      </a:xfrm>
                    </p:grpSpPr>
                    <p:sp>
                      <p:nvSpPr>
                        <p:cNvPr id="169" name="Arc 96">
                          <a:extLst>
                            <a:ext uri="{FF2B5EF4-FFF2-40B4-BE49-F238E27FC236}">
                              <a16:creationId xmlns:a16="http://schemas.microsoft.com/office/drawing/2014/main" id="{FC9E003F-EC8D-46C3-AB0F-E46888F61C46}"/>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70" name="Arc 97">
                          <a:extLst>
                            <a:ext uri="{FF2B5EF4-FFF2-40B4-BE49-F238E27FC236}">
                              <a16:creationId xmlns:a16="http://schemas.microsoft.com/office/drawing/2014/main" id="{E0FED5AF-1AC5-49DC-840E-E5E52AD55FE9}"/>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nvGrpSpPr>
                      <p:cNvPr id="166" name="Group 98">
                        <a:extLst>
                          <a:ext uri="{FF2B5EF4-FFF2-40B4-BE49-F238E27FC236}">
                            <a16:creationId xmlns:a16="http://schemas.microsoft.com/office/drawing/2014/main" id="{EDD644CC-E680-404A-9CCB-F6CA7758A6B0}"/>
                          </a:ext>
                        </a:extLst>
                      </p:cNvPr>
                      <p:cNvGrpSpPr>
                        <a:grpSpLocks/>
                      </p:cNvGrpSpPr>
                      <p:nvPr/>
                    </p:nvGrpSpPr>
                    <p:grpSpPr bwMode="auto">
                      <a:xfrm rot="5321579">
                        <a:off x="2426" y="10236"/>
                        <a:ext cx="275" cy="448"/>
                        <a:chOff x="4297" y="9376"/>
                        <a:chExt cx="1220" cy="2462"/>
                      </a:xfrm>
                    </p:grpSpPr>
                    <p:sp>
                      <p:nvSpPr>
                        <p:cNvPr id="167" name="Arc 99">
                          <a:extLst>
                            <a:ext uri="{FF2B5EF4-FFF2-40B4-BE49-F238E27FC236}">
                              <a16:creationId xmlns:a16="http://schemas.microsoft.com/office/drawing/2014/main" id="{D90E3498-6039-41D5-8F62-33DABCE11181}"/>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68" name="Arc 100">
                          <a:extLst>
                            <a:ext uri="{FF2B5EF4-FFF2-40B4-BE49-F238E27FC236}">
                              <a16:creationId xmlns:a16="http://schemas.microsoft.com/office/drawing/2014/main" id="{BE80FBA1-C064-42D9-96AC-A039215B603F}"/>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8" name="Freeform 101">
                      <a:extLst>
                        <a:ext uri="{FF2B5EF4-FFF2-40B4-BE49-F238E27FC236}">
                          <a16:creationId xmlns:a16="http://schemas.microsoft.com/office/drawing/2014/main" id="{7B74E81E-91F1-4A53-A76D-9C630E84983F}"/>
                        </a:ext>
                      </a:extLst>
                    </p:cNvPr>
                    <p:cNvSpPr>
                      <a:spLocks/>
                    </p:cNvSpPr>
                    <p:nvPr/>
                  </p:nvSpPr>
                  <p:spPr bwMode="auto">
                    <a:xfrm>
                      <a:off x="6260" y="5493"/>
                      <a:ext cx="309" cy="267"/>
                    </a:xfrm>
                    <a:custGeom>
                      <a:avLst/>
                      <a:gdLst>
                        <a:gd name="T0" fmla="*/ 0 w 309"/>
                        <a:gd name="T1" fmla="*/ 47 h 267"/>
                        <a:gd name="T2" fmla="*/ 300 w 309"/>
                        <a:gd name="T3" fmla="*/ 127 h 267"/>
                        <a:gd name="T4" fmla="*/ 300 w 309"/>
                        <a:gd name="T5" fmla="*/ 267 h 267"/>
                        <a:gd name="T6" fmla="*/ 0 60000 65536"/>
                        <a:gd name="T7" fmla="*/ 0 60000 65536"/>
                        <a:gd name="T8" fmla="*/ 0 60000 65536"/>
                        <a:gd name="T9" fmla="*/ 0 w 309"/>
                        <a:gd name="T10" fmla="*/ 0 h 267"/>
                        <a:gd name="T11" fmla="*/ 309 w 309"/>
                        <a:gd name="T12" fmla="*/ 267 h 267"/>
                      </a:gdLst>
                      <a:ahLst/>
                      <a:cxnLst>
                        <a:cxn ang="T6">
                          <a:pos x="T0" y="T1"/>
                        </a:cxn>
                        <a:cxn ang="T7">
                          <a:pos x="T2" y="T3"/>
                        </a:cxn>
                        <a:cxn ang="T8">
                          <a:pos x="T4" y="T5"/>
                        </a:cxn>
                      </a:cxnLst>
                      <a:rect l="T9" t="T10" r="T11" b="T12"/>
                      <a:pathLst>
                        <a:path w="309" h="267">
                          <a:moveTo>
                            <a:pt x="0" y="47"/>
                          </a:moveTo>
                          <a:cubicBezTo>
                            <a:pt x="57" y="51"/>
                            <a:pt x="275" y="0"/>
                            <a:pt x="300" y="127"/>
                          </a:cubicBezTo>
                          <a:cubicBezTo>
                            <a:pt x="309" y="173"/>
                            <a:pt x="300" y="220"/>
                            <a:pt x="300" y="267"/>
                          </a:cubicBezTo>
                        </a:path>
                      </a:pathLst>
                    </a:custGeom>
                    <a:noFill/>
                    <a:ln w="9525">
                      <a:solidFill>
                        <a:srgbClr val="000000"/>
                      </a:solidFill>
                      <a:round/>
                      <a:headEnd/>
                      <a:tailEnd/>
                    </a:ln>
                  </p:spPr>
                  <p:txBody>
                    <a:bodyPr/>
                    <a:lstStyle/>
                    <a:p>
                      <a:endParaRPr lang="fr-FR"/>
                    </a:p>
                  </p:txBody>
                </p:sp>
              </p:grpSp>
              <p:grpSp>
                <p:nvGrpSpPr>
                  <p:cNvPr id="154" name="Group 102">
                    <a:extLst>
                      <a:ext uri="{FF2B5EF4-FFF2-40B4-BE49-F238E27FC236}">
                        <a16:creationId xmlns:a16="http://schemas.microsoft.com/office/drawing/2014/main" id="{02C39B33-818A-422D-9386-50BE1602B643}"/>
                      </a:ext>
                    </a:extLst>
                  </p:cNvPr>
                  <p:cNvGrpSpPr>
                    <a:grpSpLocks/>
                  </p:cNvGrpSpPr>
                  <p:nvPr/>
                </p:nvGrpSpPr>
                <p:grpSpPr bwMode="auto">
                  <a:xfrm rot="5321579">
                    <a:off x="6376" y="7676"/>
                    <a:ext cx="275" cy="448"/>
                    <a:chOff x="4297" y="9376"/>
                    <a:chExt cx="1220" cy="2462"/>
                  </a:xfrm>
                </p:grpSpPr>
                <p:sp>
                  <p:nvSpPr>
                    <p:cNvPr id="155" name="Arc 103">
                      <a:extLst>
                        <a:ext uri="{FF2B5EF4-FFF2-40B4-BE49-F238E27FC236}">
                          <a16:creationId xmlns:a16="http://schemas.microsoft.com/office/drawing/2014/main" id="{AB5841D8-5216-485F-B3C0-F683ED3EA030}"/>
                        </a:ext>
                      </a:extLst>
                    </p:cNvPr>
                    <p:cNvSpPr>
                      <a:spLocks/>
                    </p:cNvSpPr>
                    <p:nvPr/>
                  </p:nvSpPr>
                  <p:spPr bwMode="auto">
                    <a:xfrm>
                      <a:off x="4297" y="9518"/>
                      <a:ext cx="720" cy="2304"/>
                    </a:xfrm>
                    <a:custGeom>
                      <a:avLst/>
                      <a:gdLst>
                        <a:gd name="T0" fmla="*/ 0 w 21600"/>
                        <a:gd name="T1" fmla="*/ 0 h 34560"/>
                        <a:gd name="T2" fmla="*/ 1 w 21600"/>
                        <a:gd name="T3" fmla="*/ 10 h 34560"/>
                        <a:gd name="T4" fmla="*/ 0 w 21600"/>
                        <a:gd name="T5" fmla="*/ 6 h 34560"/>
                        <a:gd name="T6" fmla="*/ 0 60000 65536"/>
                        <a:gd name="T7" fmla="*/ 0 60000 65536"/>
                        <a:gd name="T8" fmla="*/ 0 60000 65536"/>
                        <a:gd name="T9" fmla="*/ 0 w 21600"/>
                        <a:gd name="T10" fmla="*/ 0 h 34560"/>
                        <a:gd name="T11" fmla="*/ 21600 w 21600"/>
                        <a:gd name="T12" fmla="*/ 34560 h 34560"/>
                      </a:gdLst>
                      <a:ahLst/>
                      <a:cxnLst>
                        <a:cxn ang="T6">
                          <a:pos x="T0" y="T1"/>
                        </a:cxn>
                        <a:cxn ang="T7">
                          <a:pos x="T2" y="T3"/>
                        </a:cxn>
                        <a:cxn ang="T8">
                          <a:pos x="T4" y="T5"/>
                        </a:cxn>
                      </a:cxnLst>
                      <a:rect l="T9" t="T10" r="T11" b="T12"/>
                      <a:pathLst>
                        <a:path w="21600" h="34560" fill="none" extrusionOk="0">
                          <a:moveTo>
                            <a:pt x="-1" y="0"/>
                          </a:moveTo>
                          <a:cubicBezTo>
                            <a:pt x="11929" y="0"/>
                            <a:pt x="21600" y="9670"/>
                            <a:pt x="21600" y="21600"/>
                          </a:cubicBezTo>
                          <a:cubicBezTo>
                            <a:pt x="21600" y="26273"/>
                            <a:pt x="20084" y="30821"/>
                            <a:pt x="17280" y="34559"/>
                          </a:cubicBezTo>
                        </a:path>
                        <a:path w="21600" h="34560" stroke="0" extrusionOk="0">
                          <a:moveTo>
                            <a:pt x="-1" y="0"/>
                          </a:moveTo>
                          <a:cubicBezTo>
                            <a:pt x="11929" y="0"/>
                            <a:pt x="21600" y="9670"/>
                            <a:pt x="21600" y="21600"/>
                          </a:cubicBezTo>
                          <a:cubicBezTo>
                            <a:pt x="21600" y="26273"/>
                            <a:pt x="20084" y="30821"/>
                            <a:pt x="17280" y="34559"/>
                          </a:cubicBezTo>
                          <a:lnTo>
                            <a:pt x="0" y="21600"/>
                          </a:lnTo>
                          <a:close/>
                        </a:path>
                      </a:pathLst>
                    </a:custGeom>
                    <a:noFill/>
                    <a:ln w="9525">
                      <a:solidFill>
                        <a:srgbClr val="000000"/>
                      </a:solidFill>
                      <a:round/>
                      <a:headEnd/>
                      <a:tailEnd/>
                    </a:ln>
                  </p:spPr>
                  <p:txBody>
                    <a:bodyPr/>
                    <a:lstStyle/>
                    <a:p>
                      <a:endParaRPr lang="fr-FR"/>
                    </a:p>
                  </p:txBody>
                </p:sp>
                <p:sp>
                  <p:nvSpPr>
                    <p:cNvPr id="156" name="Arc 104">
                      <a:extLst>
                        <a:ext uri="{FF2B5EF4-FFF2-40B4-BE49-F238E27FC236}">
                          <a16:creationId xmlns:a16="http://schemas.microsoft.com/office/drawing/2014/main" id="{A1D67B4D-6F81-4F89-AA55-DEBB901563BD}"/>
                        </a:ext>
                      </a:extLst>
                    </p:cNvPr>
                    <p:cNvSpPr>
                      <a:spLocks/>
                    </p:cNvSpPr>
                    <p:nvPr/>
                  </p:nvSpPr>
                  <p:spPr bwMode="auto">
                    <a:xfrm flipH="1">
                      <a:off x="4617" y="9376"/>
                      <a:ext cx="900" cy="2462"/>
                    </a:xfrm>
                    <a:custGeom>
                      <a:avLst/>
                      <a:gdLst>
                        <a:gd name="T0" fmla="*/ 0 w 21600"/>
                        <a:gd name="T1" fmla="*/ 0 h 36929"/>
                        <a:gd name="T2" fmla="*/ 1 w 21600"/>
                        <a:gd name="T3" fmla="*/ 11 h 36929"/>
                        <a:gd name="T4" fmla="*/ 0 w 21600"/>
                        <a:gd name="T5" fmla="*/ 6 h 36929"/>
                        <a:gd name="T6" fmla="*/ 0 60000 65536"/>
                        <a:gd name="T7" fmla="*/ 0 60000 65536"/>
                        <a:gd name="T8" fmla="*/ 0 60000 65536"/>
                        <a:gd name="T9" fmla="*/ 0 w 21600"/>
                        <a:gd name="T10" fmla="*/ 0 h 36929"/>
                        <a:gd name="T11" fmla="*/ 21600 w 21600"/>
                        <a:gd name="T12" fmla="*/ 36929 h 36929"/>
                      </a:gdLst>
                      <a:ahLst/>
                      <a:cxnLst>
                        <a:cxn ang="T6">
                          <a:pos x="T0" y="T1"/>
                        </a:cxn>
                        <a:cxn ang="T7">
                          <a:pos x="T2" y="T3"/>
                        </a:cxn>
                        <a:cxn ang="T8">
                          <a:pos x="T4" y="T5"/>
                        </a:cxn>
                      </a:cxnLst>
                      <a:rect l="T9" t="T10" r="T11" b="T12"/>
                      <a:pathLst>
                        <a:path w="21600" h="36929" fill="none" extrusionOk="0">
                          <a:moveTo>
                            <a:pt x="-1" y="0"/>
                          </a:moveTo>
                          <a:cubicBezTo>
                            <a:pt x="11929" y="0"/>
                            <a:pt x="21600" y="9670"/>
                            <a:pt x="21600" y="21600"/>
                          </a:cubicBezTo>
                          <a:cubicBezTo>
                            <a:pt x="21600" y="27355"/>
                            <a:pt x="19302" y="32873"/>
                            <a:pt x="15217" y="36928"/>
                          </a:cubicBezTo>
                        </a:path>
                        <a:path w="21600" h="36929" stroke="0" extrusionOk="0">
                          <a:moveTo>
                            <a:pt x="-1" y="0"/>
                          </a:moveTo>
                          <a:cubicBezTo>
                            <a:pt x="11929" y="0"/>
                            <a:pt x="21600" y="9670"/>
                            <a:pt x="21600" y="21600"/>
                          </a:cubicBezTo>
                          <a:cubicBezTo>
                            <a:pt x="21600" y="27355"/>
                            <a:pt x="19302" y="32873"/>
                            <a:pt x="15217" y="36928"/>
                          </a:cubicBezTo>
                          <a:lnTo>
                            <a:pt x="0" y="21600"/>
                          </a:lnTo>
                          <a:close/>
                        </a:path>
                      </a:pathLst>
                    </a:custGeom>
                    <a:noFill/>
                    <a:ln w="9525">
                      <a:solidFill>
                        <a:srgbClr val="000000"/>
                      </a:solidFill>
                      <a:round/>
                      <a:headEnd/>
                      <a:tailEnd/>
                    </a:ln>
                  </p:spPr>
                  <p:txBody>
                    <a:bodyPr/>
                    <a:lstStyle/>
                    <a:p>
                      <a:endParaRPr lang="fr-FR"/>
                    </a:p>
                  </p:txBody>
                </p:sp>
              </p:grpSp>
            </p:grpSp>
            <p:sp>
              <p:nvSpPr>
                <p:cNvPr id="152" name="Freeform 105">
                  <a:extLst>
                    <a:ext uri="{FF2B5EF4-FFF2-40B4-BE49-F238E27FC236}">
                      <a16:creationId xmlns:a16="http://schemas.microsoft.com/office/drawing/2014/main" id="{4AAE2C4C-642A-4A14-BA3B-082920DDF1F3}"/>
                    </a:ext>
                  </a:extLst>
                </p:cNvPr>
                <p:cNvSpPr>
                  <a:spLocks/>
                </p:cNvSpPr>
                <p:nvPr/>
              </p:nvSpPr>
              <p:spPr bwMode="auto">
                <a:xfrm>
                  <a:off x="6620" y="8020"/>
                  <a:ext cx="163" cy="300"/>
                </a:xfrm>
                <a:custGeom>
                  <a:avLst/>
                  <a:gdLst>
                    <a:gd name="T0" fmla="*/ 120 w 163"/>
                    <a:gd name="T1" fmla="*/ 0 h 300"/>
                    <a:gd name="T2" fmla="*/ 120 w 163"/>
                    <a:gd name="T3" fmla="*/ 220 h 300"/>
                    <a:gd name="T4" fmla="*/ 60 w 163"/>
                    <a:gd name="T5" fmla="*/ 280 h 300"/>
                    <a:gd name="T6" fmla="*/ 0 w 163"/>
                    <a:gd name="T7" fmla="*/ 300 h 300"/>
                    <a:gd name="T8" fmla="*/ 0 60000 65536"/>
                    <a:gd name="T9" fmla="*/ 0 60000 65536"/>
                    <a:gd name="T10" fmla="*/ 0 60000 65536"/>
                    <a:gd name="T11" fmla="*/ 0 60000 65536"/>
                    <a:gd name="T12" fmla="*/ 0 w 163"/>
                    <a:gd name="T13" fmla="*/ 0 h 300"/>
                    <a:gd name="T14" fmla="*/ 163 w 163"/>
                    <a:gd name="T15" fmla="*/ 300 h 300"/>
                  </a:gdLst>
                  <a:ahLst/>
                  <a:cxnLst>
                    <a:cxn ang="T8">
                      <a:pos x="T0" y="T1"/>
                    </a:cxn>
                    <a:cxn ang="T9">
                      <a:pos x="T2" y="T3"/>
                    </a:cxn>
                    <a:cxn ang="T10">
                      <a:pos x="T4" y="T5"/>
                    </a:cxn>
                    <a:cxn ang="T11">
                      <a:pos x="T6" y="T7"/>
                    </a:cxn>
                  </a:cxnLst>
                  <a:rect l="T12" t="T13" r="T14" b="T15"/>
                  <a:pathLst>
                    <a:path w="163" h="300">
                      <a:moveTo>
                        <a:pt x="120" y="0"/>
                      </a:moveTo>
                      <a:cubicBezTo>
                        <a:pt x="149" y="87"/>
                        <a:pt x="163" y="101"/>
                        <a:pt x="120" y="220"/>
                      </a:cubicBezTo>
                      <a:cubicBezTo>
                        <a:pt x="110" y="247"/>
                        <a:pt x="84" y="264"/>
                        <a:pt x="60" y="280"/>
                      </a:cubicBezTo>
                      <a:cubicBezTo>
                        <a:pt x="42" y="292"/>
                        <a:pt x="0" y="300"/>
                        <a:pt x="0" y="300"/>
                      </a:cubicBezTo>
                    </a:path>
                  </a:pathLst>
                </a:custGeom>
                <a:noFill/>
                <a:ln w="9525">
                  <a:solidFill>
                    <a:srgbClr val="000000"/>
                  </a:solidFill>
                  <a:round/>
                  <a:headEnd/>
                  <a:tailEnd/>
                </a:ln>
              </p:spPr>
              <p:txBody>
                <a:bodyPr/>
                <a:lstStyle/>
                <a:p>
                  <a:endParaRPr lang="fr-FR"/>
                </a:p>
              </p:txBody>
            </p:sp>
          </p:grpSp>
          <p:sp>
            <p:nvSpPr>
              <p:cNvPr id="134" name="Line 110">
                <a:extLst>
                  <a:ext uri="{FF2B5EF4-FFF2-40B4-BE49-F238E27FC236}">
                    <a16:creationId xmlns:a16="http://schemas.microsoft.com/office/drawing/2014/main" id="{CA65B514-5395-4998-AC45-CE5C18AD9FDC}"/>
                  </a:ext>
                </a:extLst>
              </p:cNvPr>
              <p:cNvSpPr>
                <a:spLocks noChangeShapeType="1"/>
              </p:cNvSpPr>
              <p:nvPr/>
            </p:nvSpPr>
            <p:spPr bwMode="auto">
              <a:xfrm>
                <a:off x="5681678" y="1873238"/>
                <a:ext cx="914400" cy="0"/>
              </a:xfrm>
              <a:prstGeom prst="line">
                <a:avLst/>
              </a:prstGeom>
              <a:noFill/>
              <a:ln w="9525">
                <a:solidFill>
                  <a:srgbClr val="000000"/>
                </a:solidFill>
                <a:round/>
                <a:headEnd/>
                <a:tailEnd/>
              </a:ln>
            </p:spPr>
            <p:txBody>
              <a:bodyPr/>
              <a:lstStyle/>
              <a:p>
                <a:endParaRPr lang="fr-FR"/>
              </a:p>
            </p:txBody>
          </p:sp>
          <p:sp>
            <p:nvSpPr>
              <p:cNvPr id="135" name="Line 111">
                <a:extLst>
                  <a:ext uri="{FF2B5EF4-FFF2-40B4-BE49-F238E27FC236}">
                    <a16:creationId xmlns:a16="http://schemas.microsoft.com/office/drawing/2014/main" id="{1F0615A9-04AE-4FDC-B2E2-499C50FF01F1}"/>
                  </a:ext>
                </a:extLst>
              </p:cNvPr>
              <p:cNvSpPr>
                <a:spLocks noChangeShapeType="1"/>
              </p:cNvSpPr>
              <p:nvPr/>
            </p:nvSpPr>
            <p:spPr bwMode="auto">
              <a:xfrm>
                <a:off x="2062178" y="1911338"/>
                <a:ext cx="114300" cy="0"/>
              </a:xfrm>
              <a:prstGeom prst="line">
                <a:avLst/>
              </a:prstGeom>
              <a:noFill/>
              <a:ln w="9525">
                <a:solidFill>
                  <a:srgbClr val="000000"/>
                </a:solidFill>
                <a:round/>
                <a:headEnd/>
                <a:tailEnd type="stealth" w="med" len="med"/>
              </a:ln>
            </p:spPr>
            <p:txBody>
              <a:bodyPr/>
              <a:lstStyle/>
              <a:p>
                <a:endParaRPr lang="fr-FR"/>
              </a:p>
            </p:txBody>
          </p:sp>
          <p:sp>
            <p:nvSpPr>
              <p:cNvPr id="136" name="Line 112">
                <a:extLst>
                  <a:ext uri="{FF2B5EF4-FFF2-40B4-BE49-F238E27FC236}">
                    <a16:creationId xmlns:a16="http://schemas.microsoft.com/office/drawing/2014/main" id="{92C2354D-1C89-4197-BAD9-D9CC8660D963}"/>
                  </a:ext>
                </a:extLst>
              </p:cNvPr>
              <p:cNvSpPr>
                <a:spLocks noChangeShapeType="1"/>
              </p:cNvSpPr>
              <p:nvPr/>
            </p:nvSpPr>
            <p:spPr bwMode="auto">
              <a:xfrm flipH="1">
                <a:off x="1719278" y="1911338"/>
                <a:ext cx="1485900" cy="0"/>
              </a:xfrm>
              <a:prstGeom prst="line">
                <a:avLst/>
              </a:prstGeom>
              <a:noFill/>
              <a:ln w="9525">
                <a:solidFill>
                  <a:srgbClr val="000000"/>
                </a:solidFill>
                <a:round/>
                <a:headEnd/>
                <a:tailEnd/>
              </a:ln>
            </p:spPr>
            <p:txBody>
              <a:bodyPr/>
              <a:lstStyle/>
              <a:p>
                <a:endParaRPr lang="fr-FR"/>
              </a:p>
            </p:txBody>
          </p:sp>
          <p:sp>
            <p:nvSpPr>
              <p:cNvPr id="138" name="Line 113">
                <a:extLst>
                  <a:ext uri="{FF2B5EF4-FFF2-40B4-BE49-F238E27FC236}">
                    <a16:creationId xmlns:a16="http://schemas.microsoft.com/office/drawing/2014/main" id="{EF094810-F75E-4A0B-95EA-114BDBD1A3BE}"/>
                  </a:ext>
                </a:extLst>
              </p:cNvPr>
              <p:cNvSpPr>
                <a:spLocks noChangeShapeType="1"/>
              </p:cNvSpPr>
              <p:nvPr/>
            </p:nvSpPr>
            <p:spPr bwMode="auto">
              <a:xfrm flipH="1">
                <a:off x="1808178" y="3460738"/>
                <a:ext cx="1485900" cy="0"/>
              </a:xfrm>
              <a:prstGeom prst="line">
                <a:avLst/>
              </a:prstGeom>
              <a:noFill/>
              <a:ln w="9525">
                <a:solidFill>
                  <a:srgbClr val="000000"/>
                </a:solidFill>
                <a:round/>
                <a:headEnd/>
                <a:tailEnd/>
              </a:ln>
            </p:spPr>
            <p:txBody>
              <a:bodyPr/>
              <a:lstStyle/>
              <a:p>
                <a:endParaRPr lang="fr-FR"/>
              </a:p>
            </p:txBody>
          </p:sp>
          <p:sp>
            <p:nvSpPr>
              <p:cNvPr id="139" name="Line 114">
                <a:extLst>
                  <a:ext uri="{FF2B5EF4-FFF2-40B4-BE49-F238E27FC236}">
                    <a16:creationId xmlns:a16="http://schemas.microsoft.com/office/drawing/2014/main" id="{90E3309F-695A-4D26-A083-3B84A7B20AC6}"/>
                  </a:ext>
                </a:extLst>
              </p:cNvPr>
              <p:cNvSpPr>
                <a:spLocks noChangeShapeType="1"/>
              </p:cNvSpPr>
              <p:nvPr/>
            </p:nvSpPr>
            <p:spPr bwMode="auto">
              <a:xfrm>
                <a:off x="3713178" y="1885938"/>
                <a:ext cx="685800" cy="0"/>
              </a:xfrm>
              <a:prstGeom prst="line">
                <a:avLst/>
              </a:prstGeom>
              <a:noFill/>
              <a:ln w="9525">
                <a:solidFill>
                  <a:srgbClr val="000000"/>
                </a:solidFill>
                <a:round/>
                <a:headEnd/>
                <a:tailEnd/>
              </a:ln>
            </p:spPr>
            <p:txBody>
              <a:bodyPr/>
              <a:lstStyle/>
              <a:p>
                <a:endParaRPr lang="fr-FR"/>
              </a:p>
            </p:txBody>
          </p:sp>
          <p:sp>
            <p:nvSpPr>
              <p:cNvPr id="140" name="Line 115">
                <a:extLst>
                  <a:ext uri="{FF2B5EF4-FFF2-40B4-BE49-F238E27FC236}">
                    <a16:creationId xmlns:a16="http://schemas.microsoft.com/office/drawing/2014/main" id="{0758B550-598B-408C-8118-32B40190B03E}"/>
                  </a:ext>
                </a:extLst>
              </p:cNvPr>
              <p:cNvSpPr>
                <a:spLocks noChangeShapeType="1"/>
              </p:cNvSpPr>
              <p:nvPr/>
            </p:nvSpPr>
            <p:spPr bwMode="auto">
              <a:xfrm flipV="1">
                <a:off x="1947878" y="1974838"/>
                <a:ext cx="0" cy="1371600"/>
              </a:xfrm>
              <a:prstGeom prst="line">
                <a:avLst/>
              </a:prstGeom>
              <a:noFill/>
              <a:ln w="9525">
                <a:solidFill>
                  <a:srgbClr val="000000"/>
                </a:solidFill>
                <a:round/>
                <a:headEnd/>
                <a:tailEnd type="triangle" w="med" len="med"/>
              </a:ln>
            </p:spPr>
            <p:txBody>
              <a:bodyPr/>
              <a:lstStyle/>
              <a:p>
                <a:endParaRPr lang="fr-FR"/>
              </a:p>
            </p:txBody>
          </p:sp>
          <p:sp>
            <p:nvSpPr>
              <p:cNvPr id="141" name="Line 116">
                <a:extLst>
                  <a:ext uri="{FF2B5EF4-FFF2-40B4-BE49-F238E27FC236}">
                    <a16:creationId xmlns:a16="http://schemas.microsoft.com/office/drawing/2014/main" id="{4A5B3F81-A9C4-4283-B9CE-A3BC7309A6FD}"/>
                  </a:ext>
                </a:extLst>
              </p:cNvPr>
              <p:cNvSpPr>
                <a:spLocks noChangeShapeType="1"/>
              </p:cNvSpPr>
              <p:nvPr/>
            </p:nvSpPr>
            <p:spPr bwMode="auto">
              <a:xfrm flipV="1">
                <a:off x="4005278" y="2089138"/>
                <a:ext cx="0" cy="1143000"/>
              </a:xfrm>
              <a:prstGeom prst="line">
                <a:avLst/>
              </a:prstGeom>
              <a:noFill/>
              <a:ln w="9525">
                <a:solidFill>
                  <a:srgbClr val="000000"/>
                </a:solidFill>
                <a:round/>
                <a:headEnd/>
                <a:tailEnd type="triangle" w="med" len="med"/>
              </a:ln>
            </p:spPr>
            <p:txBody>
              <a:bodyPr/>
              <a:lstStyle/>
              <a:p>
                <a:endParaRPr lang="fr-FR"/>
              </a:p>
            </p:txBody>
          </p:sp>
          <p:sp>
            <p:nvSpPr>
              <p:cNvPr id="142" name="Line 117">
                <a:extLst>
                  <a:ext uri="{FF2B5EF4-FFF2-40B4-BE49-F238E27FC236}">
                    <a16:creationId xmlns:a16="http://schemas.microsoft.com/office/drawing/2014/main" id="{D11D4352-BABF-4612-96F6-A4726890DB8D}"/>
                  </a:ext>
                </a:extLst>
              </p:cNvPr>
              <p:cNvSpPr>
                <a:spLocks noChangeShapeType="1"/>
              </p:cNvSpPr>
              <p:nvPr/>
            </p:nvSpPr>
            <p:spPr bwMode="auto">
              <a:xfrm>
                <a:off x="3656185" y="3435338"/>
                <a:ext cx="2971800" cy="0"/>
              </a:xfrm>
              <a:prstGeom prst="line">
                <a:avLst/>
              </a:prstGeom>
              <a:noFill/>
              <a:ln w="9525">
                <a:solidFill>
                  <a:srgbClr val="000000"/>
                </a:solidFill>
                <a:round/>
                <a:headEnd/>
                <a:tailEnd/>
              </a:ln>
            </p:spPr>
            <p:txBody>
              <a:bodyPr/>
              <a:lstStyle/>
              <a:p>
                <a:endParaRPr lang="fr-FR"/>
              </a:p>
            </p:txBody>
          </p:sp>
          <p:sp>
            <p:nvSpPr>
              <p:cNvPr id="143" name="Line 118">
                <a:extLst>
                  <a:ext uri="{FF2B5EF4-FFF2-40B4-BE49-F238E27FC236}">
                    <a16:creationId xmlns:a16="http://schemas.microsoft.com/office/drawing/2014/main" id="{E6449C93-A499-4838-AF73-AE519921341B}"/>
                  </a:ext>
                </a:extLst>
              </p:cNvPr>
              <p:cNvSpPr>
                <a:spLocks noChangeShapeType="1"/>
              </p:cNvSpPr>
              <p:nvPr/>
            </p:nvSpPr>
            <p:spPr bwMode="auto">
              <a:xfrm>
                <a:off x="6291278" y="1873238"/>
                <a:ext cx="114300" cy="0"/>
              </a:xfrm>
              <a:prstGeom prst="line">
                <a:avLst/>
              </a:prstGeom>
              <a:noFill/>
              <a:ln w="9525">
                <a:solidFill>
                  <a:srgbClr val="000000"/>
                </a:solidFill>
                <a:round/>
                <a:headEnd/>
                <a:tailEnd type="stealth" w="med" len="med"/>
              </a:ln>
            </p:spPr>
            <p:txBody>
              <a:bodyPr/>
              <a:lstStyle/>
              <a:p>
                <a:endParaRPr lang="fr-FR"/>
              </a:p>
            </p:txBody>
          </p:sp>
          <p:sp>
            <p:nvSpPr>
              <p:cNvPr id="144" name="Text Box 209">
                <a:extLst>
                  <a:ext uri="{FF2B5EF4-FFF2-40B4-BE49-F238E27FC236}">
                    <a16:creationId xmlns:a16="http://schemas.microsoft.com/office/drawing/2014/main" id="{63101946-6F4C-4A3B-A6BC-7077EFCEDD57}"/>
                  </a:ext>
                </a:extLst>
              </p:cNvPr>
              <p:cNvSpPr txBox="1">
                <a:spLocks noChangeArrowheads="1"/>
              </p:cNvSpPr>
              <p:nvPr/>
            </p:nvSpPr>
            <p:spPr bwMode="auto">
              <a:xfrm>
                <a:off x="3071802" y="3571876"/>
                <a:ext cx="850743" cy="342898"/>
              </a:xfrm>
              <a:prstGeom prst="rect">
                <a:avLst/>
              </a:prstGeom>
              <a:noFill/>
              <a:ln w="9525">
                <a:noFill/>
                <a:miter lim="800000"/>
                <a:headEnd/>
                <a:tailEnd/>
              </a:ln>
            </p:spPr>
            <p:txBody>
              <a:bodyPr/>
              <a:lstStyle/>
              <a:p>
                <a:r>
                  <a:rPr lang="fr-FR" sz="1600" i="1" dirty="0"/>
                  <a:t>(T.P)</a:t>
                </a:r>
              </a:p>
              <a:p>
                <a:r>
                  <a:rPr lang="fr-FR" sz="1600" i="1" dirty="0"/>
                  <a:t>   </a:t>
                </a:r>
                <a:endParaRPr lang="fr-FR" sz="1600" dirty="0"/>
              </a:p>
            </p:txBody>
          </p:sp>
          <p:sp>
            <p:nvSpPr>
              <p:cNvPr id="145" name="ZoneTexte 153">
                <a:extLst>
                  <a:ext uri="{FF2B5EF4-FFF2-40B4-BE49-F238E27FC236}">
                    <a16:creationId xmlns:a16="http://schemas.microsoft.com/office/drawing/2014/main" id="{B5F36BF6-81B4-4DD4-AF90-94847CCE3D61}"/>
                  </a:ext>
                </a:extLst>
              </p:cNvPr>
              <p:cNvSpPr txBox="1">
                <a:spLocks noChangeArrowheads="1"/>
              </p:cNvSpPr>
              <p:nvPr/>
            </p:nvSpPr>
            <p:spPr bwMode="auto">
              <a:xfrm>
                <a:off x="1928794" y="1500174"/>
                <a:ext cx="333746" cy="369332"/>
              </a:xfrm>
              <a:prstGeom prst="rect">
                <a:avLst/>
              </a:prstGeom>
              <a:noFill/>
              <a:ln w="9525">
                <a:noFill/>
                <a:miter lim="800000"/>
                <a:headEnd/>
                <a:tailEnd/>
              </a:ln>
            </p:spPr>
            <p:txBody>
              <a:bodyPr wrap="none">
                <a:spAutoFit/>
              </a:bodyPr>
              <a:lstStyle/>
              <a:p>
                <a:r>
                  <a:rPr lang="fr-FR" u="sng"/>
                  <a:t>I</a:t>
                </a:r>
                <a:r>
                  <a:rPr lang="fr-FR" baseline="-25000"/>
                  <a:t>1</a:t>
                </a:r>
              </a:p>
            </p:txBody>
          </p:sp>
          <p:sp>
            <p:nvSpPr>
              <p:cNvPr id="146" name="ZoneTexte 154">
                <a:extLst>
                  <a:ext uri="{FF2B5EF4-FFF2-40B4-BE49-F238E27FC236}">
                    <a16:creationId xmlns:a16="http://schemas.microsoft.com/office/drawing/2014/main" id="{AA0917EE-92C4-4ACA-9A4E-068339556712}"/>
                  </a:ext>
                </a:extLst>
              </p:cNvPr>
              <p:cNvSpPr txBox="1">
                <a:spLocks noChangeArrowheads="1"/>
              </p:cNvSpPr>
              <p:nvPr/>
            </p:nvSpPr>
            <p:spPr bwMode="auto">
              <a:xfrm>
                <a:off x="1284977" y="2486458"/>
                <a:ext cx="590226" cy="369332"/>
              </a:xfrm>
              <a:prstGeom prst="rect">
                <a:avLst/>
              </a:prstGeom>
              <a:noFill/>
              <a:ln w="9525">
                <a:noFill/>
                <a:miter lim="800000"/>
                <a:headEnd/>
                <a:tailEnd/>
              </a:ln>
            </p:spPr>
            <p:txBody>
              <a:bodyPr wrap="none">
                <a:spAutoFit/>
              </a:bodyPr>
              <a:lstStyle/>
              <a:p>
                <a:r>
                  <a:rPr lang="fr-FR" u="sng" dirty="0"/>
                  <a:t>U</a:t>
                </a:r>
                <a:r>
                  <a:rPr lang="fr-FR" baseline="-25000" dirty="0"/>
                  <a:t>1cc</a:t>
                </a:r>
              </a:p>
            </p:txBody>
          </p:sp>
          <p:sp>
            <p:nvSpPr>
              <p:cNvPr id="147" name="ZoneTexte 155">
                <a:extLst>
                  <a:ext uri="{FF2B5EF4-FFF2-40B4-BE49-F238E27FC236}">
                    <a16:creationId xmlns:a16="http://schemas.microsoft.com/office/drawing/2014/main" id="{245BA020-88AC-4132-AAC4-FFA89E0796B5}"/>
                  </a:ext>
                </a:extLst>
              </p:cNvPr>
              <p:cNvSpPr txBox="1">
                <a:spLocks noChangeArrowheads="1"/>
              </p:cNvSpPr>
              <p:nvPr/>
            </p:nvSpPr>
            <p:spPr bwMode="auto">
              <a:xfrm>
                <a:off x="4357686" y="1500174"/>
                <a:ext cx="367408" cy="338554"/>
              </a:xfrm>
              <a:prstGeom prst="rect">
                <a:avLst/>
              </a:prstGeom>
              <a:noFill/>
              <a:ln w="9525">
                <a:noFill/>
                <a:miter lim="800000"/>
                <a:headEnd/>
                <a:tailEnd/>
              </a:ln>
            </p:spPr>
            <p:txBody>
              <a:bodyPr wrap="none">
                <a:spAutoFit/>
              </a:bodyPr>
              <a:lstStyle/>
              <a:p>
                <a:r>
                  <a:rPr lang="fr-FR" sz="1600"/>
                  <a:t>r</a:t>
                </a:r>
                <a:r>
                  <a:rPr lang="fr-FR" sz="1600" baseline="-25000"/>
                  <a:t>t2</a:t>
                </a:r>
              </a:p>
            </p:txBody>
          </p:sp>
          <p:sp>
            <p:nvSpPr>
              <p:cNvPr id="148" name="ZoneTexte 156">
                <a:extLst>
                  <a:ext uri="{FF2B5EF4-FFF2-40B4-BE49-F238E27FC236}">
                    <a16:creationId xmlns:a16="http://schemas.microsoft.com/office/drawing/2014/main" id="{D4D4AD84-47D3-443B-AC56-2A2A871956C1}"/>
                  </a:ext>
                </a:extLst>
              </p:cNvPr>
              <p:cNvSpPr txBox="1">
                <a:spLocks noChangeArrowheads="1"/>
              </p:cNvSpPr>
              <p:nvPr/>
            </p:nvSpPr>
            <p:spPr bwMode="auto">
              <a:xfrm>
                <a:off x="5072066" y="1500174"/>
                <a:ext cx="445956" cy="338554"/>
              </a:xfrm>
              <a:prstGeom prst="rect">
                <a:avLst/>
              </a:prstGeom>
              <a:noFill/>
              <a:ln w="9525">
                <a:noFill/>
                <a:miter lim="800000"/>
                <a:headEnd/>
                <a:tailEnd/>
              </a:ln>
            </p:spPr>
            <p:txBody>
              <a:bodyPr wrap="none">
                <a:spAutoFit/>
              </a:bodyPr>
              <a:lstStyle/>
              <a:p>
                <a:r>
                  <a:rPr lang="fr-FR" sz="1600"/>
                  <a:t>jx</a:t>
                </a:r>
                <a:r>
                  <a:rPr lang="fr-FR" sz="1600" baseline="-25000"/>
                  <a:t>t2</a:t>
                </a:r>
              </a:p>
            </p:txBody>
          </p:sp>
          <p:sp>
            <p:nvSpPr>
              <p:cNvPr id="149" name="ZoneTexte 157">
                <a:extLst>
                  <a:ext uri="{FF2B5EF4-FFF2-40B4-BE49-F238E27FC236}">
                    <a16:creationId xmlns:a16="http://schemas.microsoft.com/office/drawing/2014/main" id="{D2C8F7C7-3FAE-40D5-A4B1-31B5FBBDDBAF}"/>
                  </a:ext>
                </a:extLst>
              </p:cNvPr>
              <p:cNvSpPr txBox="1">
                <a:spLocks noChangeArrowheads="1"/>
              </p:cNvSpPr>
              <p:nvPr/>
            </p:nvSpPr>
            <p:spPr bwMode="auto">
              <a:xfrm>
                <a:off x="6143636" y="1425991"/>
                <a:ext cx="487634" cy="369332"/>
              </a:xfrm>
              <a:prstGeom prst="rect">
                <a:avLst/>
              </a:prstGeom>
              <a:noFill/>
              <a:ln w="9525">
                <a:noFill/>
                <a:miter lim="800000"/>
                <a:headEnd/>
                <a:tailEnd/>
              </a:ln>
            </p:spPr>
            <p:txBody>
              <a:bodyPr wrap="none">
                <a:spAutoFit/>
              </a:bodyPr>
              <a:lstStyle/>
              <a:p>
                <a:r>
                  <a:rPr lang="fr-FR" u="sng" dirty="0"/>
                  <a:t>I</a:t>
                </a:r>
                <a:r>
                  <a:rPr lang="fr-FR" baseline="-25000" dirty="0"/>
                  <a:t>2cc</a:t>
                </a:r>
              </a:p>
            </p:txBody>
          </p:sp>
          <p:sp>
            <p:nvSpPr>
              <p:cNvPr id="150" name="ZoneTexte 159">
                <a:extLst>
                  <a:ext uri="{FF2B5EF4-FFF2-40B4-BE49-F238E27FC236}">
                    <a16:creationId xmlns:a16="http://schemas.microsoft.com/office/drawing/2014/main" id="{F61CAD2B-77D2-4FAE-8D1F-ACDE8FC8A5A1}"/>
                  </a:ext>
                </a:extLst>
              </p:cNvPr>
              <p:cNvSpPr txBox="1">
                <a:spLocks noChangeArrowheads="1"/>
              </p:cNvSpPr>
              <p:nvPr/>
            </p:nvSpPr>
            <p:spPr bwMode="auto">
              <a:xfrm>
                <a:off x="4008191" y="2569105"/>
                <a:ext cx="785793" cy="502702"/>
              </a:xfrm>
              <a:prstGeom prst="rect">
                <a:avLst/>
              </a:prstGeom>
              <a:noFill/>
              <a:ln w="9525">
                <a:noFill/>
                <a:miter lim="800000"/>
                <a:headEnd/>
                <a:tailEnd/>
              </a:ln>
            </p:spPr>
            <p:txBody>
              <a:bodyPr wrap="none">
                <a:spAutoFit/>
              </a:bodyPr>
              <a:lstStyle/>
              <a:p>
                <a:r>
                  <a:rPr lang="fr-FR" sz="1600" dirty="0"/>
                  <a:t>-m</a:t>
                </a:r>
                <a:r>
                  <a:rPr lang="fr-FR" sz="1600" u="sng" dirty="0"/>
                  <a:t>U</a:t>
                </a:r>
                <a:r>
                  <a:rPr lang="fr-FR" sz="1600" baseline="-25000" dirty="0"/>
                  <a:t>1cc</a:t>
                </a:r>
              </a:p>
              <a:p>
                <a:endParaRPr lang="fr-FR" sz="1600" baseline="-25000" dirty="0"/>
              </a:p>
            </p:txBody>
          </p:sp>
        </p:grpSp>
        <p:cxnSp>
          <p:nvCxnSpPr>
            <p:cNvPr id="126" name="Connecteur droit 268">
              <a:extLst>
                <a:ext uri="{FF2B5EF4-FFF2-40B4-BE49-F238E27FC236}">
                  <a16:creationId xmlns:a16="http://schemas.microsoft.com/office/drawing/2014/main" id="{0789ED57-B60F-4783-9022-F925BC0E4851}"/>
                </a:ext>
              </a:extLst>
            </p:cNvPr>
            <p:cNvCxnSpPr/>
            <p:nvPr/>
          </p:nvCxnSpPr>
          <p:spPr>
            <a:xfrm rot="5400000">
              <a:off x="2929034" y="2643184"/>
              <a:ext cx="14287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Connecteur droit 269">
              <a:extLst>
                <a:ext uri="{FF2B5EF4-FFF2-40B4-BE49-F238E27FC236}">
                  <a16:creationId xmlns:a16="http://schemas.microsoft.com/office/drawing/2014/main" id="{1BB39C86-A3DF-4545-AB6A-562D8296598A}"/>
                </a:ext>
              </a:extLst>
            </p:cNvPr>
            <p:cNvCxnSpPr/>
            <p:nvPr/>
          </p:nvCxnSpPr>
          <p:spPr>
            <a:xfrm rot="5400000">
              <a:off x="3081443" y="2643184"/>
              <a:ext cx="14287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Connecteur droit 270">
              <a:extLst>
                <a:ext uri="{FF2B5EF4-FFF2-40B4-BE49-F238E27FC236}">
                  <a16:creationId xmlns:a16="http://schemas.microsoft.com/office/drawing/2014/main" id="{27D2CBFB-5125-4BC1-9CCE-1D1A69A836C3}"/>
                </a:ext>
              </a:extLst>
            </p:cNvPr>
            <p:cNvCxnSpPr/>
            <p:nvPr/>
          </p:nvCxnSpPr>
          <p:spPr>
            <a:xfrm rot="5400000">
              <a:off x="3000477" y="2643184"/>
              <a:ext cx="142875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Connecteur droit 272">
              <a:extLst>
                <a:ext uri="{FF2B5EF4-FFF2-40B4-BE49-F238E27FC236}">
                  <a16:creationId xmlns:a16="http://schemas.microsoft.com/office/drawing/2014/main" id="{22251FEE-CA26-479C-B203-CB168F55E0AC}"/>
                </a:ext>
              </a:extLst>
            </p:cNvPr>
            <p:cNvCxnSpPr/>
            <p:nvPr/>
          </p:nvCxnSpPr>
          <p:spPr>
            <a:xfrm rot="5400000">
              <a:off x="6032777" y="2584447"/>
              <a:ext cx="15716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8" name="Connecteur droit 277">
            <a:extLst>
              <a:ext uri="{FF2B5EF4-FFF2-40B4-BE49-F238E27FC236}">
                <a16:creationId xmlns:a16="http://schemas.microsoft.com/office/drawing/2014/main" id="{CF1F7B9C-0C9A-43D5-AA68-5CA44A760BE2}"/>
              </a:ext>
            </a:extLst>
          </p:cNvPr>
          <p:cNvCxnSpPr/>
          <p:nvPr/>
        </p:nvCxnSpPr>
        <p:spPr>
          <a:xfrm>
            <a:off x="1619672" y="4530010"/>
            <a:ext cx="1714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50</a:t>
            </a:fld>
            <a:endParaRPr lang="fr-FR"/>
          </a:p>
        </p:txBody>
      </p:sp>
    </p:spTree>
    <p:extLst>
      <p:ext uri="{BB962C8B-B14F-4D97-AF65-F5344CB8AC3E}">
        <p14:creationId xmlns:p14="http://schemas.microsoft.com/office/powerpoint/2010/main" val="500448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37">
                                            <p:txEl>
                                              <p:pRg st="1" end="1"/>
                                            </p:txEl>
                                          </p:spTgt>
                                        </p:tgtEl>
                                        <p:attrNameLst>
                                          <p:attrName>style.visibility</p:attrName>
                                        </p:attrNameLst>
                                      </p:cBhvr>
                                      <p:to>
                                        <p:strVal val="visible"/>
                                      </p:to>
                                    </p:set>
                                    <p:animEffect transition="in" filter="checkerboard(across)">
                                      <p:cBhvr>
                                        <p:cTn id="7" dur="500"/>
                                        <p:tgtEl>
                                          <p:spTgt spid="13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7">
                                            <p:txEl>
                                              <p:pRg st="3" end="3"/>
                                            </p:txEl>
                                          </p:spTgt>
                                        </p:tgtEl>
                                        <p:attrNameLst>
                                          <p:attrName>style.visibility</p:attrName>
                                        </p:attrNameLst>
                                      </p:cBhvr>
                                      <p:to>
                                        <p:strVal val="visible"/>
                                      </p:to>
                                    </p:set>
                                    <p:animEffect transition="in" filter="checkerboard(across)">
                                      <p:cBhvr>
                                        <p:cTn id="10" dur="500"/>
                                        <p:tgtEl>
                                          <p:spTgt spid="1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400" b="1" i="1" dirty="0"/>
            </a:br>
            <a:r>
              <a:rPr lang="fr-FR" sz="3200" dirty="0"/>
              <a:t> </a:t>
            </a:r>
            <a:r>
              <a:rPr lang="fr-FR" sz="3200" b="1" dirty="0"/>
              <a:t> </a:t>
            </a:r>
            <a:r>
              <a:rPr lang="fr-FR" sz="3000" b="1" dirty="0"/>
              <a:t>VII- Détermination pratique des caractéristiques en charge d’un transformateur</a:t>
            </a:r>
            <a:br>
              <a:rPr lang="fr-FR" sz="3200" dirty="0"/>
            </a:br>
            <a:r>
              <a:rPr lang="fr-FR" sz="3400" b="1" i="1" dirty="0"/>
              <a:t> </a:t>
            </a:r>
            <a:endParaRPr lang="fr-FR" sz="3400" b="1" dirty="0"/>
          </a:p>
        </p:txBody>
      </p:sp>
      <mc:AlternateContent xmlns:mc="http://schemas.openxmlformats.org/markup-compatibility/2006" xmlns:a14="http://schemas.microsoft.com/office/drawing/2010/main">
        <mc:Choice Requires="a14">
          <p:sp>
            <p:nvSpPr>
              <p:cNvPr id="137" name="ZoneTexte 136"/>
              <p:cNvSpPr txBox="1">
                <a:spLocks noChangeArrowheads="1"/>
              </p:cNvSpPr>
              <p:nvPr/>
            </p:nvSpPr>
            <p:spPr bwMode="auto">
              <a:xfrm>
                <a:off x="827584" y="1838722"/>
                <a:ext cx="7704856" cy="3462486"/>
              </a:xfrm>
              <a:prstGeom prst="rect">
                <a:avLst/>
              </a:prstGeom>
              <a:noFill/>
              <a:ln w="9525">
                <a:noFill/>
                <a:miter lim="800000"/>
                <a:headEnd/>
                <a:tailEnd/>
              </a:ln>
            </p:spPr>
            <p:txBody>
              <a:bodyPr wrap="square">
                <a:spAutoFit/>
              </a:bodyPr>
              <a:lstStyle/>
              <a:p>
                <a:r>
                  <a:rPr lang="fr-FR" sz="1700" dirty="0"/>
                  <a:t>A partir des résultats de ces 2 essais on peut prédéterminer les caractéristiques en charge du transformateur </a:t>
                </a:r>
              </a:p>
              <a:p>
                <a:endParaRPr lang="fr-FR" sz="1700" dirty="0"/>
              </a:p>
              <a:p>
                <a:endParaRPr lang="fr-FR" sz="1700" dirty="0"/>
              </a:p>
              <a:p>
                <a:r>
                  <a:rPr lang="fr-FR" sz="1700" dirty="0"/>
                  <a:t>		∆U</a:t>
                </a:r>
                <a:r>
                  <a:rPr lang="fr-FR" sz="1700" baseline="-25000" dirty="0"/>
                  <a:t>2</a:t>
                </a:r>
                <a:r>
                  <a:rPr lang="fr-FR" sz="1700" dirty="0"/>
                  <a:t> et ɳ  en fonction de I</a:t>
                </a:r>
                <a:r>
                  <a:rPr lang="fr-FR" sz="1700" baseline="-25000" dirty="0"/>
                  <a:t>2</a:t>
                </a:r>
                <a:r>
                  <a:rPr lang="fr-FR" sz="1700" dirty="0"/>
                  <a:t> .</a:t>
                </a:r>
              </a:p>
              <a:p>
                <a:endParaRPr lang="en-US" sz="1700" dirty="0"/>
              </a:p>
              <a:p>
                <a:endParaRPr lang="fr-FR" sz="1700" dirty="0"/>
              </a:p>
              <a:p>
                <a:r>
                  <a:rPr lang="en-GB" sz="1700" dirty="0"/>
                  <a:t> 		</a:t>
                </a:r>
                <a14:m>
                  <m:oMath xmlns:m="http://schemas.openxmlformats.org/officeDocument/2006/math">
                    <m:r>
                      <a:rPr lang="en-GB" sz="1700" i="1" dirty="0" smtClean="0">
                        <a:latin typeface="Cambria Math" panose="02040503050406030204" pitchFamily="18" charset="0"/>
                      </a:rPr>
                      <m:t>∆</m:t>
                    </m:r>
                    <m:r>
                      <a:rPr lang="en-GB" sz="1700" i="1" dirty="0" smtClean="0">
                        <a:latin typeface="Cambria Math" panose="02040503050406030204" pitchFamily="18" charset="0"/>
                      </a:rPr>
                      <m:t>𝑈</m:t>
                    </m:r>
                    <m:r>
                      <a:rPr lang="en-GB" sz="1700" i="1" baseline="-25000" dirty="0">
                        <a:latin typeface="Cambria Math" panose="02040503050406030204" pitchFamily="18" charset="0"/>
                      </a:rPr>
                      <m:t>2 </m:t>
                    </m:r>
                    <m:r>
                      <a:rPr lang="en-GB" sz="1700" i="1" dirty="0" smtClean="0">
                        <a:latin typeface="Cambria Math" panose="02040503050406030204" pitchFamily="18" charset="0"/>
                      </a:rPr>
                      <m:t>=</m:t>
                    </m:r>
                    <m:r>
                      <a:rPr lang="en-GB" sz="1700" i="1" dirty="0">
                        <a:latin typeface="Cambria Math" panose="02040503050406030204" pitchFamily="18" charset="0"/>
                      </a:rPr>
                      <m:t>(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US" sz="1700" b="0" i="1" baseline="-25000" dirty="0" smtClean="0">
                        <a:latin typeface="Cambria Math" panose="02040503050406030204" pitchFamily="18" charset="0"/>
                      </a:rPr>
                      <m:t> </m:t>
                    </m:r>
                    <m:r>
                      <a:rPr lang="en-US" sz="1700" b="0" i="1" dirty="0" smtClean="0">
                        <a:latin typeface="Cambria Math" panose="02040503050406030204" pitchFamily="18" charset="0"/>
                        <a:ea typeface="Cambria Math" panose="02040503050406030204" pitchFamily="18" charset="0"/>
                      </a:rPr>
                      <m:t>±</m:t>
                    </m:r>
                    <m:r>
                      <a:rPr lang="en-GB" sz="1700" i="1" dirty="0">
                        <a:latin typeface="Cambria Math" panose="02040503050406030204" pitchFamily="18" charset="0"/>
                      </a:rPr>
                      <m:t>𝑥</m:t>
                    </m:r>
                    <m:r>
                      <a:rPr lang="en-GB" sz="1700" i="1" baseline="-25000" dirty="0">
                        <a:latin typeface="Cambria Math" panose="02040503050406030204" pitchFamily="18" charset="0"/>
                      </a:rPr>
                      <m:t>𝑡</m:t>
                    </m:r>
                    <m:r>
                      <a:rPr lang="en-GB" sz="1700" i="1" baseline="-25000" dirty="0">
                        <a:latin typeface="Cambria Math" panose="02040503050406030204" pitchFamily="18" charset="0"/>
                      </a:rPr>
                      <m:t>2 </m:t>
                    </m:r>
                    <m:r>
                      <m:rPr>
                        <m:sty m:val="p"/>
                      </m:rPr>
                      <a:rPr lang="en-GB" sz="1700" i="1" dirty="0">
                        <a:latin typeface="Cambria Math" panose="02040503050406030204" pitchFamily="18" charset="0"/>
                      </a:rPr>
                      <m:t>sin</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oMath>
                </a14:m>
                <a:r>
                  <a:rPr lang="en-GB" sz="1700" dirty="0"/>
                  <a:t> </a:t>
                </a:r>
              </a:p>
              <a:p>
                <a:r>
                  <a:rPr lang="en-GB" sz="1700" dirty="0"/>
                  <a:t>    </a:t>
                </a:r>
              </a:p>
              <a:p>
                <a:endParaRPr lang="en-GB" sz="1700" dirty="0"/>
              </a:p>
              <a:p>
                <a:r>
                  <a:rPr lang="en-GB" sz="1700" dirty="0"/>
                  <a:t>		</a:t>
                </a:r>
                <a14:m>
                  <m:oMath xmlns:m="http://schemas.openxmlformats.org/officeDocument/2006/math">
                    <m:r>
                      <a:rPr lang="en-GB" sz="1700" i="1" dirty="0" smtClean="0">
                        <a:latin typeface="Cambria Math" panose="02040503050406030204" pitchFamily="18" charset="0"/>
                      </a:rPr>
                      <m:t>ɳ</m:t>
                    </m:r>
                    <m:r>
                      <a:rPr lang="en-GB" sz="1700" b="1" i="1" dirty="0">
                        <a:latin typeface="Cambria Math" panose="02040503050406030204" pitchFamily="18" charset="0"/>
                      </a:rPr>
                      <m:t> </m:t>
                    </m:r>
                    <m:r>
                      <a:rPr lang="en-GB" sz="1700" i="1" dirty="0">
                        <a:latin typeface="Cambria Math" panose="02040503050406030204" pitchFamily="18" charset="0"/>
                      </a:rPr>
                      <m:t>=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m:t>
                    </m:r>
                    <m:r>
                      <a:rPr lang="en-GB" sz="1700" i="1" dirty="0">
                        <a:latin typeface="Cambria Math" panose="02040503050406030204" pitchFamily="18" charset="0"/>
                      </a:rPr>
                      <m:t> / (</m:t>
                    </m:r>
                    <m:r>
                      <a:rPr lang="en-GB" sz="1700" i="1" dirty="0">
                        <a:latin typeface="Cambria Math" panose="02040503050406030204" pitchFamily="18" charset="0"/>
                      </a:rPr>
                      <m:t>𝑈</m:t>
                    </m:r>
                    <m:r>
                      <a:rPr lang="en-GB" sz="1700" i="1" baseline="-25000" dirty="0">
                        <a:latin typeface="Cambria Math" panose="02040503050406030204" pitchFamily="18" charset="0"/>
                      </a:rPr>
                      <m:t>2</m:t>
                    </m:r>
                    <m:r>
                      <a:rPr lang="en-GB" sz="1700" i="1" dirty="0">
                        <a:latin typeface="Cambria Math" panose="02040503050406030204" pitchFamily="18" charset="0"/>
                      </a:rPr>
                      <m:t> </m:t>
                    </m:r>
                    <m:r>
                      <a:rPr lang="en-GB" sz="1700" i="1" dirty="0">
                        <a:latin typeface="Cambria Math" panose="02040503050406030204" pitchFamily="18" charset="0"/>
                      </a:rPr>
                      <m:t>𝐼</m:t>
                    </m:r>
                    <m:r>
                      <a:rPr lang="en-GB" sz="1700" i="1" baseline="-25000" dirty="0">
                        <a:latin typeface="Cambria Math" panose="02040503050406030204" pitchFamily="18" charset="0"/>
                      </a:rPr>
                      <m:t>2</m:t>
                    </m:r>
                    <m:r>
                      <a:rPr lang="en-GB" sz="1700" i="1" dirty="0">
                        <a:latin typeface="Cambria Math" panose="02040503050406030204" pitchFamily="18" charset="0"/>
                      </a:rPr>
                      <m:t> </m:t>
                    </m:r>
                    <m:r>
                      <m:rPr>
                        <m:sty m:val="p"/>
                      </m:rPr>
                      <a:rPr lang="en-GB" sz="1700" i="1" dirty="0">
                        <a:latin typeface="Cambria Math" panose="02040503050406030204" pitchFamily="18" charset="0"/>
                      </a:rPr>
                      <m:t>cos</m:t>
                    </m:r>
                    <m:r>
                      <a:rPr lang="fr-FR" sz="1700" i="1" dirty="0">
                        <a:latin typeface="Cambria Math" panose="02040503050406030204" pitchFamily="18" charset="0"/>
                      </a:rPr>
                      <m:t>𝜑</m:t>
                    </m:r>
                    <m:r>
                      <a:rPr lang="en-GB" sz="1700" i="1" baseline="-25000" dirty="0">
                        <a:latin typeface="Cambria Math" panose="02040503050406030204" pitchFamily="18" charset="0"/>
                      </a:rPr>
                      <m:t>2 </m:t>
                    </m:r>
                    <m:r>
                      <a:rPr lang="en-GB" sz="1700" i="1" dirty="0">
                        <a:latin typeface="Cambria Math" panose="02040503050406030204" pitchFamily="18" charset="0"/>
                      </a:rPr>
                      <m:t>+ </m:t>
                    </m:r>
                    <m:r>
                      <a:rPr lang="en-GB" sz="1700" i="1" dirty="0" err="1">
                        <a:latin typeface="Cambria Math" panose="02040503050406030204" pitchFamily="18" charset="0"/>
                      </a:rPr>
                      <m:t>𝑃</m:t>
                    </m:r>
                    <m:r>
                      <a:rPr lang="en-GB" sz="1700" i="1" baseline="-25000" dirty="0" err="1">
                        <a:latin typeface="Cambria Math" panose="02040503050406030204" pitchFamily="18" charset="0"/>
                      </a:rPr>
                      <m:t>𝑓𝑒𝑟</m:t>
                    </m:r>
                    <m:r>
                      <a:rPr lang="en-GB" sz="1700" i="1" dirty="0">
                        <a:latin typeface="Cambria Math" panose="02040503050406030204" pitchFamily="18" charset="0"/>
                      </a:rPr>
                      <m:t> + </m:t>
                    </m:r>
                    <m:r>
                      <a:rPr lang="en-GB" sz="1700" i="1" dirty="0">
                        <a:latin typeface="Cambria Math" panose="02040503050406030204" pitchFamily="18" charset="0"/>
                      </a:rPr>
                      <m:t>𝑟𝑡</m:t>
                    </m:r>
                    <m:r>
                      <a:rPr lang="en-GB" sz="1700" i="1" baseline="-25000" dirty="0">
                        <a:latin typeface="Cambria Math" panose="02040503050406030204" pitchFamily="18" charset="0"/>
                      </a:rPr>
                      <m:t>2 </m:t>
                    </m:r>
                    <m:r>
                      <a:rPr lang="en-GB" sz="1700" i="1" dirty="0">
                        <a:latin typeface="Cambria Math" panose="02040503050406030204" pitchFamily="18" charset="0"/>
                      </a:rPr>
                      <m:t>𝐼</m:t>
                    </m:r>
                    <m:r>
                      <a:rPr lang="en-GB" sz="1700" i="1" baseline="30000" dirty="0">
                        <a:latin typeface="Cambria Math" panose="02040503050406030204" pitchFamily="18" charset="0"/>
                      </a:rPr>
                      <m:t>2</m:t>
                    </m:r>
                    <m:r>
                      <a:rPr lang="en-GB" sz="1700" i="1" baseline="-25000" dirty="0">
                        <a:latin typeface="Cambria Math" panose="02040503050406030204" pitchFamily="18" charset="0"/>
                      </a:rPr>
                      <m:t>2</m:t>
                    </m:r>
                    <m:r>
                      <a:rPr lang="en-GB" sz="1700" i="1" dirty="0">
                        <a:latin typeface="Cambria Math" panose="02040503050406030204" pitchFamily="18" charset="0"/>
                      </a:rPr>
                      <m:t>)</m:t>
                    </m:r>
                  </m:oMath>
                </a14:m>
                <a:endParaRPr lang="en-GB" sz="1600" dirty="0"/>
              </a:p>
              <a:p>
                <a:endParaRPr lang="en-GB" sz="1600" dirty="0"/>
              </a:p>
              <a:p>
                <a:r>
                  <a:rPr lang="en-GB" sz="1600" dirty="0"/>
                  <a:t> </a:t>
                </a:r>
                <a:endParaRPr lang="fr-FR" sz="1700" dirty="0"/>
              </a:p>
            </p:txBody>
          </p:sp>
        </mc:Choice>
        <mc:Fallback xmlns="">
          <p:sp>
            <p:nvSpPr>
              <p:cNvPr id="137" name="ZoneTexte 136"/>
              <p:cNvSpPr txBox="1">
                <a:spLocks noRot="1" noChangeAspect="1" noMove="1" noResize="1" noEditPoints="1" noAdjustHandles="1" noChangeArrowheads="1" noChangeShapeType="1" noTextEdit="1"/>
              </p:cNvSpPr>
              <p:nvPr/>
            </p:nvSpPr>
            <p:spPr bwMode="auto">
              <a:xfrm>
                <a:off x="827584" y="1838722"/>
                <a:ext cx="7704856" cy="3462486"/>
              </a:xfrm>
              <a:prstGeom prst="rect">
                <a:avLst/>
              </a:prstGeom>
              <a:blipFill>
                <a:blip r:embed="rId2"/>
                <a:stretch>
                  <a:fillRect l="-554" t="-704"/>
                </a:stretch>
              </a:blipFill>
              <a:ln w="9525">
                <a:noFill/>
                <a:miter lim="800000"/>
                <a:headEnd/>
                <a:tailEnd/>
              </a:ln>
            </p:spPr>
            <p:txBody>
              <a:bodyPr/>
              <a:lstStyle/>
              <a:p>
                <a:r>
                  <a:rPr lang="fr-FR">
                    <a:noFill/>
                  </a:rPr>
                  <a:t> </a:t>
                </a:r>
              </a:p>
            </p:txBody>
          </p:sp>
        </mc:Fallback>
      </mc:AlternateContent>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51</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checkerboard(across)">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600" b="1" dirty="0"/>
            </a:br>
            <a:r>
              <a:rPr lang="fr-FR" sz="3200" b="1" dirty="0"/>
              <a:t>VIII- Utilisation et réalisation des </a:t>
            </a:r>
            <a:br>
              <a:rPr lang="fr-FR" sz="3200" b="1" dirty="0"/>
            </a:br>
            <a:r>
              <a:rPr lang="fr-FR" sz="3200" b="1" dirty="0"/>
              <a:t>transformateurs monophasés </a:t>
            </a:r>
            <a:br>
              <a:rPr lang="fr-FR" sz="3400" b="1" dirty="0"/>
            </a:br>
            <a:r>
              <a:rPr lang="fr-FR" sz="3400" b="1" dirty="0"/>
              <a:t> </a:t>
            </a:r>
          </a:p>
        </p:txBody>
      </p:sp>
      <p:sp>
        <p:nvSpPr>
          <p:cNvPr id="45" name="Rectangle 3"/>
          <p:cNvSpPr txBox="1">
            <a:spLocks noChangeArrowheads="1"/>
          </p:cNvSpPr>
          <p:nvPr/>
        </p:nvSpPr>
        <p:spPr bwMode="auto">
          <a:xfrm>
            <a:off x="827584" y="1484784"/>
            <a:ext cx="7344816" cy="5113338"/>
          </a:xfrm>
          <a:prstGeom prst="rect">
            <a:avLst/>
          </a:prstGeom>
          <a:noFill/>
          <a:ln w="9525">
            <a:noFill/>
            <a:miter lim="800000"/>
            <a:headEnd/>
            <a:tailEnd/>
          </a:ln>
        </p:spPr>
        <p:txBody>
          <a:bodyPr/>
          <a:lstStyle/>
          <a:p>
            <a:pPr marL="342900" indent="-342900" eaLnBrk="0" hangingPunct="0">
              <a:spcBef>
                <a:spcPct val="20000"/>
              </a:spcBef>
            </a:pPr>
            <a:r>
              <a:rPr lang="fr-FR" sz="1700" b="1" dirty="0"/>
              <a:t>1- Utilisation</a:t>
            </a:r>
          </a:p>
          <a:p>
            <a:pPr marL="342900" indent="-342900" eaLnBrk="0" hangingPunct="0">
              <a:spcBef>
                <a:spcPct val="20000"/>
              </a:spcBef>
            </a:pPr>
            <a:endParaRPr lang="fr-FR" sz="1700" b="1" dirty="0"/>
          </a:p>
          <a:p>
            <a:pPr marL="573088" indent="-287338" algn="just" eaLnBrk="0" hangingPunct="0">
              <a:spcBef>
                <a:spcPct val="20000"/>
              </a:spcBef>
              <a:buFont typeface="Arial" panose="020B0604020202020204" pitchFamily="34" charset="0"/>
              <a:buChar char="•"/>
            </a:pPr>
            <a:r>
              <a:rPr lang="fr-FR" sz="1700" dirty="0"/>
              <a:t>Les transformateurs monophasés ne dépassant pas quelques KVA sont généralement utilisés :</a:t>
            </a:r>
          </a:p>
          <a:p>
            <a:pPr marL="342900" indent="-342900" algn="just" eaLnBrk="0" hangingPunct="0">
              <a:spcBef>
                <a:spcPct val="20000"/>
              </a:spcBef>
            </a:pPr>
            <a:endParaRPr lang="fr-FR" sz="1700" dirty="0"/>
          </a:p>
          <a:p>
            <a:pPr marL="742950" lvl="1" indent="-285750" algn="just" eaLnBrk="0" hangingPunct="0">
              <a:spcBef>
                <a:spcPct val="20000"/>
              </a:spcBef>
              <a:buFont typeface="Arial" charset="0"/>
              <a:buChar char="–"/>
            </a:pPr>
            <a:r>
              <a:rPr lang="fr-FR" sz="1700" dirty="0"/>
              <a:t>Pour l’obtention de très basses tensions de sécurité ( &lt; 24 V ) qu’on utilise pour alimenter les circuits mal isolés, les locaux humides, les jouets, …..</a:t>
            </a:r>
          </a:p>
          <a:p>
            <a:pPr marL="742950" lvl="1" indent="-285750" algn="just" eaLnBrk="0" hangingPunct="0">
              <a:spcBef>
                <a:spcPct val="20000"/>
              </a:spcBef>
            </a:pPr>
            <a:endParaRPr lang="fr-FR" sz="1700" dirty="0"/>
          </a:p>
          <a:p>
            <a:pPr marL="742950" lvl="1" indent="-285750" algn="just" eaLnBrk="0" hangingPunct="0">
              <a:spcBef>
                <a:spcPct val="20000"/>
              </a:spcBef>
              <a:buFont typeface="Arial" charset="0"/>
              <a:buChar char="–"/>
            </a:pPr>
            <a:r>
              <a:rPr lang="fr-FR" sz="1700" dirty="0"/>
              <a:t>Pour la production des B.T nécessaires pour les circuits électroniques à transistors et des H.T pour les dispositifs qui comportent des tubes cathodiques ;</a:t>
            </a:r>
          </a:p>
          <a:p>
            <a:pPr marL="742950" lvl="1" indent="-285750" algn="just" eaLnBrk="0" hangingPunct="0">
              <a:spcBef>
                <a:spcPct val="20000"/>
              </a:spcBef>
              <a:buFont typeface="Arial" charset="0"/>
              <a:buChar char="–"/>
            </a:pPr>
            <a:endParaRPr lang="fr-FR" sz="1700" dirty="0"/>
          </a:p>
          <a:p>
            <a:pPr marL="742950" lvl="1" indent="-285750" algn="just" eaLnBrk="0" hangingPunct="0">
              <a:spcBef>
                <a:spcPct val="20000"/>
              </a:spcBef>
              <a:buFont typeface="Arial" charset="0"/>
              <a:buChar char="–"/>
            </a:pPr>
            <a:r>
              <a:rPr lang="fr-FR" sz="1700" dirty="0"/>
              <a:t>Pour l’isolation d’appareils ou de portions de réseaux ; </a:t>
            </a:r>
          </a:p>
          <a:p>
            <a:pPr marL="742950" lvl="1" indent="-285750" algn="just" eaLnBrk="0" hangingPunct="0">
              <a:spcBef>
                <a:spcPct val="20000"/>
              </a:spcBef>
              <a:buFont typeface="Arial" charset="0"/>
              <a:buChar char="–"/>
            </a:pPr>
            <a:endParaRPr lang="fr-FR" sz="1700" dirty="0"/>
          </a:p>
          <a:p>
            <a:pPr marL="742950" lvl="1" indent="-285750" algn="just" eaLnBrk="0" hangingPunct="0">
              <a:spcBef>
                <a:spcPct val="20000"/>
              </a:spcBef>
              <a:buFont typeface="Arial" charset="0"/>
              <a:buChar char="–"/>
            </a:pPr>
            <a:r>
              <a:rPr lang="fr-FR" sz="1700" dirty="0"/>
              <a:t>Pour la production de forts courants sous faible tension grâce à un rapport de transformation très petit ( transformateurs pour poste de soudure, four à induction,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52</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45">
                                            <p:txEl>
                                              <p:pRg st="2" end="2"/>
                                            </p:txEl>
                                          </p:spTgt>
                                        </p:tgtEl>
                                        <p:attrNameLst>
                                          <p:attrName>style.visibility</p:attrName>
                                        </p:attrNameLst>
                                      </p:cBhvr>
                                      <p:to>
                                        <p:strVal val="visible"/>
                                      </p:to>
                                    </p:set>
                                    <p:animEffect transition="in" filter="checkerboard(across)">
                                      <p:cBhvr>
                                        <p:cTn id="7" dur="500"/>
                                        <p:tgtEl>
                                          <p:spTgt spid="45">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5">
                                            <p:txEl>
                                              <p:pRg st="4" end="4"/>
                                            </p:txEl>
                                          </p:spTgt>
                                        </p:tgtEl>
                                        <p:attrNameLst>
                                          <p:attrName>style.visibility</p:attrName>
                                        </p:attrNameLst>
                                      </p:cBhvr>
                                      <p:to>
                                        <p:strVal val="visible"/>
                                      </p:to>
                                    </p:set>
                                    <p:animEffect transition="in" filter="checkerboard(across)">
                                      <p:cBhvr>
                                        <p:cTn id="10" dur="500"/>
                                        <p:tgtEl>
                                          <p:spTgt spid="4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45">
                                            <p:txEl>
                                              <p:pRg st="6" end="6"/>
                                            </p:txEl>
                                          </p:spTgt>
                                        </p:tgtEl>
                                        <p:attrNameLst>
                                          <p:attrName>style.visibility</p:attrName>
                                        </p:attrNameLst>
                                      </p:cBhvr>
                                      <p:to>
                                        <p:strVal val="visible"/>
                                      </p:to>
                                    </p:set>
                                    <p:animEffect transition="in" filter="checkerboard(across)">
                                      <p:cBhvr>
                                        <p:cTn id="15" dur="500"/>
                                        <p:tgtEl>
                                          <p:spTgt spid="4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45">
                                            <p:txEl>
                                              <p:pRg st="8" end="8"/>
                                            </p:txEl>
                                          </p:spTgt>
                                        </p:tgtEl>
                                        <p:attrNameLst>
                                          <p:attrName>style.visibility</p:attrName>
                                        </p:attrNameLst>
                                      </p:cBhvr>
                                      <p:to>
                                        <p:strVal val="visible"/>
                                      </p:to>
                                    </p:set>
                                    <p:animEffect transition="in" filter="checkerboard(across)">
                                      <p:cBhvr>
                                        <p:cTn id="20" dur="500"/>
                                        <p:tgtEl>
                                          <p:spTgt spid="45">
                                            <p:txEl>
                                              <p:pRg st="8" end="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45">
                                            <p:txEl>
                                              <p:pRg st="10" end="10"/>
                                            </p:txEl>
                                          </p:spTgt>
                                        </p:tgtEl>
                                        <p:attrNameLst>
                                          <p:attrName>style.visibility</p:attrName>
                                        </p:attrNameLst>
                                      </p:cBhvr>
                                      <p:to>
                                        <p:strVal val="visible"/>
                                      </p:to>
                                    </p:set>
                                    <p:animEffect transition="in" filter="checkerboard(across)">
                                      <p:cBhvr>
                                        <p:cTn id="25" dur="500"/>
                                        <p:tgtEl>
                                          <p:spTgt spid="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dirty="0"/>
            </a:br>
            <a:r>
              <a:rPr lang="fr-FR" sz="3200" b="1" dirty="0"/>
              <a:t> VIII- Utilisation et réalisation des </a:t>
            </a:r>
            <a:br>
              <a:rPr lang="fr-FR" sz="3200" b="1" dirty="0"/>
            </a:br>
            <a:r>
              <a:rPr lang="fr-FR" sz="3200" b="1" dirty="0"/>
              <a:t>transformateurs monophasés </a:t>
            </a:r>
            <a:br>
              <a:rPr lang="fr-FR" sz="3200" b="1" dirty="0"/>
            </a:br>
            <a:r>
              <a:rPr lang="fr-FR" sz="3200" b="1" dirty="0"/>
              <a:t> </a:t>
            </a:r>
          </a:p>
        </p:txBody>
      </p:sp>
      <p:sp>
        <p:nvSpPr>
          <p:cNvPr id="21" name="Rectangle 3"/>
          <p:cNvSpPr txBox="1">
            <a:spLocks noChangeArrowheads="1"/>
          </p:cNvSpPr>
          <p:nvPr/>
        </p:nvSpPr>
        <p:spPr bwMode="auto">
          <a:xfrm>
            <a:off x="755576" y="1556792"/>
            <a:ext cx="7776864" cy="4897438"/>
          </a:xfrm>
          <a:prstGeom prst="rect">
            <a:avLst/>
          </a:prstGeom>
          <a:noFill/>
          <a:ln w="9525">
            <a:noFill/>
            <a:miter lim="800000"/>
            <a:headEnd/>
            <a:tailEnd/>
          </a:ln>
        </p:spPr>
        <p:txBody>
          <a:bodyPr/>
          <a:lstStyle/>
          <a:p>
            <a:pPr marL="342900" indent="-342900" algn="just" eaLnBrk="0" hangingPunct="0">
              <a:spcBef>
                <a:spcPct val="20000"/>
              </a:spcBef>
            </a:pPr>
            <a:r>
              <a:rPr lang="fr-FR" sz="1700" b="1" dirty="0"/>
              <a:t>2- Grandeurs nominales </a:t>
            </a:r>
          </a:p>
          <a:p>
            <a:pPr marL="342900" indent="-342900" algn="just" eaLnBrk="0" hangingPunct="0">
              <a:spcBef>
                <a:spcPct val="20000"/>
              </a:spcBef>
            </a:pPr>
            <a:endParaRPr lang="fr-FR" sz="1700" dirty="0"/>
          </a:p>
          <a:p>
            <a:pPr marL="461963" indent="-231775" algn="just" eaLnBrk="0" hangingPunct="0">
              <a:spcBef>
                <a:spcPct val="20000"/>
              </a:spcBef>
              <a:buFont typeface="Arial" panose="020B0604020202020204" pitchFamily="34" charset="0"/>
              <a:buChar char="•"/>
            </a:pPr>
            <a:r>
              <a:rPr lang="fr-FR" sz="1700" dirty="0"/>
              <a:t>sont les valeurs données par le constructeur au delà des quelles le bon fonctionnement n’est plus garanti.</a:t>
            </a:r>
          </a:p>
          <a:p>
            <a:pPr marL="461963" indent="-231775" algn="just" eaLnBrk="0" hangingPunct="0">
              <a:spcBef>
                <a:spcPct val="20000"/>
              </a:spcBef>
            </a:pPr>
            <a:endParaRPr lang="fr-FR" sz="1700" dirty="0"/>
          </a:p>
          <a:p>
            <a:pPr marL="461963" indent="-231775" algn="just" eaLnBrk="0" hangingPunct="0">
              <a:spcBef>
                <a:spcPct val="20000"/>
              </a:spcBef>
              <a:buFont typeface="Arial" panose="020B0604020202020204" pitchFamily="34" charset="0"/>
              <a:buChar char="•"/>
            </a:pPr>
            <a:r>
              <a:rPr lang="fr-FR" sz="1700" dirty="0"/>
              <a:t>La plaque signalétique d’un transformateur indique les valeurs nominales de la tension primaire U</a:t>
            </a:r>
            <a:r>
              <a:rPr lang="fr-FR" sz="1700" baseline="-25000" dirty="0"/>
              <a:t>1n</a:t>
            </a:r>
            <a:r>
              <a:rPr lang="fr-FR" sz="1700" dirty="0"/>
              <a:t>, de la tension secondaire U</a:t>
            </a:r>
            <a:r>
              <a:rPr lang="fr-FR" sz="1700" baseline="-25000" dirty="0"/>
              <a:t>2n</a:t>
            </a:r>
            <a:r>
              <a:rPr lang="fr-FR" sz="1700" dirty="0"/>
              <a:t>, de la puissance apparente secondaire S</a:t>
            </a:r>
            <a:r>
              <a:rPr lang="fr-FR" sz="1700" baseline="-25000" dirty="0"/>
              <a:t>2n</a:t>
            </a:r>
            <a:r>
              <a:rPr lang="fr-FR" sz="1700" dirty="0"/>
              <a:t> ou du courant secondaire I</a:t>
            </a:r>
            <a:r>
              <a:rPr lang="fr-FR" sz="1700" baseline="-25000" dirty="0"/>
              <a:t>2n</a:t>
            </a:r>
            <a:r>
              <a:rPr lang="fr-FR" sz="1700" dirty="0"/>
              <a:t> (S</a:t>
            </a:r>
            <a:r>
              <a:rPr lang="fr-FR" sz="1700" baseline="-25000" dirty="0"/>
              <a:t>2n</a:t>
            </a:r>
            <a:r>
              <a:rPr lang="fr-FR" sz="1700" dirty="0"/>
              <a:t> = U</a:t>
            </a:r>
            <a:r>
              <a:rPr lang="fr-FR" sz="1700" baseline="-25000" dirty="0"/>
              <a:t>2n</a:t>
            </a:r>
            <a:r>
              <a:rPr lang="fr-FR" sz="1700" dirty="0"/>
              <a:t> I</a:t>
            </a:r>
            <a:r>
              <a:rPr lang="fr-FR" sz="1700" baseline="-25000" dirty="0"/>
              <a:t>2n</a:t>
            </a:r>
            <a:r>
              <a:rPr lang="fr-FR" sz="1700" dirty="0"/>
              <a:t>).</a:t>
            </a:r>
          </a:p>
          <a:p>
            <a:pPr marL="461963" indent="-231775" algn="just" eaLnBrk="0" hangingPunct="0">
              <a:spcBef>
                <a:spcPct val="20000"/>
              </a:spcBef>
              <a:buFont typeface="Arial" charset="0"/>
              <a:buChar char="•"/>
            </a:pPr>
            <a:endParaRPr lang="fr-FR" sz="1700" dirty="0"/>
          </a:p>
          <a:p>
            <a:pPr marL="461963" indent="-231775" algn="just" eaLnBrk="0" hangingPunct="0">
              <a:spcBef>
                <a:spcPct val="20000"/>
              </a:spcBef>
              <a:buFont typeface="Arial" panose="020B0604020202020204" pitchFamily="34" charset="0"/>
              <a:buChar char="•"/>
            </a:pPr>
            <a:r>
              <a:rPr lang="fr-FR" sz="1700" dirty="0"/>
              <a:t>U</a:t>
            </a:r>
            <a:r>
              <a:rPr lang="fr-FR" sz="1700" baseline="-25000" dirty="0"/>
              <a:t>2n</a:t>
            </a:r>
            <a:r>
              <a:rPr lang="fr-FR" sz="1700" dirty="0"/>
              <a:t> / U</a:t>
            </a:r>
            <a:r>
              <a:rPr lang="fr-FR" sz="1700" baseline="-25000" dirty="0"/>
              <a:t>1n</a:t>
            </a:r>
            <a:r>
              <a:rPr lang="fr-FR" sz="1700" dirty="0"/>
              <a:t> = m</a:t>
            </a:r>
            <a:r>
              <a:rPr lang="fr-FR" sz="1700" baseline="-25000" dirty="0"/>
              <a:t>n</a:t>
            </a:r>
            <a:r>
              <a:rPr lang="fr-FR" sz="1700" dirty="0"/>
              <a:t> &lt; m = U</a:t>
            </a:r>
            <a:r>
              <a:rPr lang="fr-FR" sz="1700" baseline="-25000" dirty="0"/>
              <a:t>20</a:t>
            </a:r>
            <a:r>
              <a:rPr lang="fr-FR" sz="1700" dirty="0"/>
              <a:t>/U</a:t>
            </a:r>
            <a:r>
              <a:rPr lang="fr-FR" sz="1700" baseline="-25000" dirty="0"/>
              <a:t>1n</a:t>
            </a:r>
            <a:r>
              <a:rPr lang="fr-FR" sz="1700" dirty="0"/>
              <a:t> à cause de la chute de tension en charge.</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53</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checkerboard(across)">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1">
                                            <p:txEl>
                                              <p:pRg st="4" end="4"/>
                                            </p:txEl>
                                          </p:spTgt>
                                        </p:tgtEl>
                                        <p:attrNameLst>
                                          <p:attrName>style.visibility</p:attrName>
                                        </p:attrNameLst>
                                      </p:cBhvr>
                                      <p:to>
                                        <p:strVal val="visible"/>
                                      </p:to>
                                    </p:set>
                                    <p:animEffect transition="in" filter="checkerboard(across)">
                                      <p:cBhvr>
                                        <p:cTn id="12" dur="500"/>
                                        <p:tgtEl>
                                          <p:spTgt spid="2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1">
                                            <p:txEl>
                                              <p:pRg st="6" end="6"/>
                                            </p:txEl>
                                          </p:spTgt>
                                        </p:tgtEl>
                                        <p:attrNameLst>
                                          <p:attrName>style.visibility</p:attrName>
                                        </p:attrNameLst>
                                      </p:cBhvr>
                                      <p:to>
                                        <p:strVal val="visible"/>
                                      </p:to>
                                    </p:set>
                                    <p:animEffect transition="in" filter="checkerboard(across)">
                                      <p:cBhvr>
                                        <p:cTn id="17"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600" b="1" i="1" dirty="0"/>
            </a:br>
            <a:r>
              <a:rPr lang="fr-FR" sz="3200" b="1" dirty="0"/>
              <a:t> VIII- Utilisation et réalisation des </a:t>
            </a:r>
            <a:br>
              <a:rPr lang="fr-FR" sz="3200" b="1" dirty="0"/>
            </a:br>
            <a:r>
              <a:rPr lang="fr-FR" sz="3200" b="1" dirty="0"/>
              <a:t>transformateurs monophasés </a:t>
            </a:r>
            <a:br>
              <a:rPr lang="fr-FR" sz="3400" b="1" dirty="0"/>
            </a:br>
            <a:r>
              <a:rPr lang="fr-FR" sz="3400" b="1" i="1" dirty="0"/>
              <a:t> </a:t>
            </a:r>
            <a:endParaRPr lang="fr-FR" sz="3400" b="1" dirty="0"/>
          </a:p>
        </p:txBody>
      </p:sp>
      <p:sp>
        <p:nvSpPr>
          <p:cNvPr id="36884" name="Rectangle 3"/>
          <p:cNvSpPr txBox="1">
            <a:spLocks noChangeArrowheads="1"/>
          </p:cNvSpPr>
          <p:nvPr/>
        </p:nvSpPr>
        <p:spPr bwMode="auto">
          <a:xfrm>
            <a:off x="613080" y="1484784"/>
            <a:ext cx="1726294" cy="533400"/>
          </a:xfrm>
          <a:prstGeom prst="rect">
            <a:avLst/>
          </a:prstGeom>
          <a:noFill/>
          <a:ln w="9525">
            <a:noFill/>
            <a:miter lim="800000"/>
            <a:headEnd/>
            <a:tailEnd/>
          </a:ln>
        </p:spPr>
        <p:txBody>
          <a:bodyPr/>
          <a:lstStyle/>
          <a:p>
            <a:pPr marL="342900" indent="-342900" eaLnBrk="0" hangingPunct="0">
              <a:spcBef>
                <a:spcPct val="20000"/>
              </a:spcBef>
            </a:pPr>
            <a:r>
              <a:rPr lang="fr-FR" sz="1700" b="1" dirty="0"/>
              <a:t>4- Réalisation</a:t>
            </a:r>
          </a:p>
        </p:txBody>
      </p:sp>
      <p:grpSp>
        <p:nvGrpSpPr>
          <p:cNvPr id="36885" name="Group 10"/>
          <p:cNvGrpSpPr>
            <a:grpSpLocks/>
          </p:cNvGrpSpPr>
          <p:nvPr/>
        </p:nvGrpSpPr>
        <p:grpSpPr bwMode="auto">
          <a:xfrm>
            <a:off x="1547664" y="2636912"/>
            <a:ext cx="2309813" cy="1390650"/>
            <a:chOff x="1702" y="1975"/>
            <a:chExt cx="3637" cy="2190"/>
          </a:xfrm>
        </p:grpSpPr>
        <p:sp>
          <p:nvSpPr>
            <p:cNvPr id="36939" name="AutoShape 11"/>
            <p:cNvSpPr>
              <a:spLocks noChangeArrowheads="1"/>
            </p:cNvSpPr>
            <p:nvPr/>
          </p:nvSpPr>
          <p:spPr bwMode="auto">
            <a:xfrm rot="10491932">
              <a:off x="4042" y="2708"/>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40" name="AutoShape 12"/>
            <p:cNvSpPr>
              <a:spLocks noChangeArrowheads="1"/>
            </p:cNvSpPr>
            <p:nvPr/>
          </p:nvSpPr>
          <p:spPr bwMode="auto">
            <a:xfrm rot="10491932">
              <a:off x="4042" y="2648"/>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41" name="Line 13"/>
            <p:cNvSpPr>
              <a:spLocks noChangeShapeType="1"/>
            </p:cNvSpPr>
            <p:nvPr/>
          </p:nvSpPr>
          <p:spPr bwMode="auto">
            <a:xfrm flipV="1">
              <a:off x="4082" y="2968"/>
              <a:ext cx="0" cy="720"/>
            </a:xfrm>
            <a:prstGeom prst="line">
              <a:avLst/>
            </a:prstGeom>
            <a:noFill/>
            <a:ln w="9525">
              <a:solidFill>
                <a:srgbClr val="000000"/>
              </a:solidFill>
              <a:round/>
              <a:headEnd/>
              <a:tailEnd/>
            </a:ln>
          </p:spPr>
          <p:txBody>
            <a:bodyPr/>
            <a:lstStyle/>
            <a:p>
              <a:endParaRPr lang="fr-FR"/>
            </a:p>
          </p:txBody>
        </p:sp>
        <p:grpSp>
          <p:nvGrpSpPr>
            <p:cNvPr id="36942" name="Group 14"/>
            <p:cNvGrpSpPr>
              <a:grpSpLocks/>
            </p:cNvGrpSpPr>
            <p:nvPr/>
          </p:nvGrpSpPr>
          <p:grpSpPr bwMode="auto">
            <a:xfrm>
              <a:off x="1702" y="1975"/>
              <a:ext cx="3637" cy="2190"/>
              <a:chOff x="1418" y="8102"/>
              <a:chExt cx="3637" cy="2190"/>
            </a:xfrm>
          </p:grpSpPr>
          <p:grpSp>
            <p:nvGrpSpPr>
              <p:cNvPr id="36943" name="Group 15"/>
              <p:cNvGrpSpPr>
                <a:grpSpLocks/>
              </p:cNvGrpSpPr>
              <p:nvPr/>
            </p:nvGrpSpPr>
            <p:grpSpPr bwMode="auto">
              <a:xfrm>
                <a:off x="1418" y="8102"/>
                <a:ext cx="3637" cy="2190"/>
                <a:chOff x="1418" y="8487"/>
                <a:chExt cx="3637" cy="2190"/>
              </a:xfrm>
            </p:grpSpPr>
            <p:grpSp>
              <p:nvGrpSpPr>
                <p:cNvPr id="36945" name="Group 16"/>
                <p:cNvGrpSpPr>
                  <a:grpSpLocks/>
                </p:cNvGrpSpPr>
                <p:nvPr/>
              </p:nvGrpSpPr>
              <p:grpSpPr bwMode="auto">
                <a:xfrm>
                  <a:off x="1418" y="8487"/>
                  <a:ext cx="3637" cy="2170"/>
                  <a:chOff x="1418" y="8487"/>
                  <a:chExt cx="3637" cy="2170"/>
                </a:xfrm>
              </p:grpSpPr>
              <p:sp>
                <p:nvSpPr>
                  <p:cNvPr id="36951" name="Line 17"/>
                  <p:cNvSpPr>
                    <a:spLocks noChangeShapeType="1"/>
                  </p:cNvSpPr>
                  <p:nvPr/>
                </p:nvSpPr>
                <p:spPr bwMode="auto">
                  <a:xfrm flipH="1">
                    <a:off x="2238" y="10277"/>
                    <a:ext cx="1800" cy="0"/>
                  </a:xfrm>
                  <a:prstGeom prst="line">
                    <a:avLst/>
                  </a:prstGeom>
                  <a:noFill/>
                  <a:ln w="9525">
                    <a:solidFill>
                      <a:srgbClr val="000000"/>
                    </a:solidFill>
                    <a:round/>
                    <a:headEnd/>
                    <a:tailEnd/>
                  </a:ln>
                </p:spPr>
                <p:txBody>
                  <a:bodyPr/>
                  <a:lstStyle/>
                  <a:p>
                    <a:endParaRPr lang="fr-FR"/>
                  </a:p>
                </p:txBody>
              </p:sp>
              <p:grpSp>
                <p:nvGrpSpPr>
                  <p:cNvPr id="36952" name="Group 18"/>
                  <p:cNvGrpSpPr>
                    <a:grpSpLocks/>
                  </p:cNvGrpSpPr>
                  <p:nvPr/>
                </p:nvGrpSpPr>
                <p:grpSpPr bwMode="auto">
                  <a:xfrm>
                    <a:off x="1418" y="8487"/>
                    <a:ext cx="3637" cy="2170"/>
                    <a:chOff x="2660" y="8487"/>
                    <a:chExt cx="3637" cy="2170"/>
                  </a:xfrm>
                </p:grpSpPr>
                <p:sp>
                  <p:nvSpPr>
                    <p:cNvPr id="36953" name="Line 19"/>
                    <p:cNvSpPr>
                      <a:spLocks noChangeShapeType="1"/>
                    </p:cNvSpPr>
                    <p:nvPr/>
                  </p:nvSpPr>
                  <p:spPr bwMode="auto">
                    <a:xfrm flipV="1">
                      <a:off x="2858" y="8637"/>
                      <a:ext cx="360" cy="360"/>
                    </a:xfrm>
                    <a:prstGeom prst="line">
                      <a:avLst/>
                    </a:prstGeom>
                    <a:noFill/>
                    <a:ln w="9525">
                      <a:solidFill>
                        <a:srgbClr val="000000"/>
                      </a:solidFill>
                      <a:round/>
                      <a:headEnd/>
                      <a:tailEnd/>
                    </a:ln>
                  </p:spPr>
                  <p:txBody>
                    <a:bodyPr/>
                    <a:lstStyle/>
                    <a:p>
                      <a:endParaRPr lang="fr-FR"/>
                    </a:p>
                  </p:txBody>
                </p:sp>
                <p:sp>
                  <p:nvSpPr>
                    <p:cNvPr id="36954" name="Line 20"/>
                    <p:cNvSpPr>
                      <a:spLocks noChangeShapeType="1"/>
                    </p:cNvSpPr>
                    <p:nvPr/>
                  </p:nvSpPr>
                  <p:spPr bwMode="auto">
                    <a:xfrm flipV="1">
                      <a:off x="5718" y="8637"/>
                      <a:ext cx="360" cy="360"/>
                    </a:xfrm>
                    <a:prstGeom prst="line">
                      <a:avLst/>
                    </a:prstGeom>
                    <a:noFill/>
                    <a:ln w="9525">
                      <a:solidFill>
                        <a:srgbClr val="000000"/>
                      </a:solidFill>
                      <a:round/>
                      <a:headEnd/>
                      <a:tailEnd/>
                    </a:ln>
                  </p:spPr>
                  <p:txBody>
                    <a:bodyPr/>
                    <a:lstStyle/>
                    <a:p>
                      <a:endParaRPr lang="fr-FR"/>
                    </a:p>
                  </p:txBody>
                </p:sp>
                <p:grpSp>
                  <p:nvGrpSpPr>
                    <p:cNvPr id="36955" name="Group 21"/>
                    <p:cNvGrpSpPr>
                      <a:grpSpLocks/>
                    </p:cNvGrpSpPr>
                    <p:nvPr/>
                  </p:nvGrpSpPr>
                  <p:grpSpPr bwMode="auto">
                    <a:xfrm>
                      <a:off x="2660" y="8487"/>
                      <a:ext cx="3637" cy="2170"/>
                      <a:chOff x="2660" y="8487"/>
                      <a:chExt cx="3637" cy="2170"/>
                    </a:xfrm>
                  </p:grpSpPr>
                  <p:grpSp>
                    <p:nvGrpSpPr>
                      <p:cNvPr id="36959" name="Group 22"/>
                      <p:cNvGrpSpPr>
                        <a:grpSpLocks/>
                      </p:cNvGrpSpPr>
                      <p:nvPr/>
                    </p:nvGrpSpPr>
                    <p:grpSpPr bwMode="auto">
                      <a:xfrm>
                        <a:off x="3220" y="9317"/>
                        <a:ext cx="2180" cy="1080"/>
                        <a:chOff x="3218" y="9357"/>
                        <a:chExt cx="2180" cy="1080"/>
                      </a:xfrm>
                    </p:grpSpPr>
                    <p:sp>
                      <p:nvSpPr>
                        <p:cNvPr id="36992" name="Line 23"/>
                        <p:cNvSpPr>
                          <a:spLocks noChangeShapeType="1"/>
                        </p:cNvSpPr>
                        <p:nvPr/>
                      </p:nvSpPr>
                      <p:spPr bwMode="auto">
                        <a:xfrm>
                          <a:off x="3218" y="9357"/>
                          <a:ext cx="2160" cy="0"/>
                        </a:xfrm>
                        <a:prstGeom prst="line">
                          <a:avLst/>
                        </a:prstGeom>
                        <a:noFill/>
                        <a:ln w="9525">
                          <a:solidFill>
                            <a:srgbClr val="000000"/>
                          </a:solidFill>
                          <a:round/>
                          <a:headEnd/>
                          <a:tailEnd/>
                        </a:ln>
                      </p:spPr>
                      <p:txBody>
                        <a:bodyPr/>
                        <a:lstStyle/>
                        <a:p>
                          <a:endParaRPr lang="fr-FR"/>
                        </a:p>
                      </p:txBody>
                    </p:sp>
                    <p:sp>
                      <p:nvSpPr>
                        <p:cNvPr id="36993" name="Line 24"/>
                        <p:cNvSpPr>
                          <a:spLocks noChangeShapeType="1"/>
                        </p:cNvSpPr>
                        <p:nvPr/>
                      </p:nvSpPr>
                      <p:spPr bwMode="auto">
                        <a:xfrm>
                          <a:off x="3238" y="10437"/>
                          <a:ext cx="2160" cy="0"/>
                        </a:xfrm>
                        <a:prstGeom prst="line">
                          <a:avLst/>
                        </a:prstGeom>
                        <a:noFill/>
                        <a:ln w="9525">
                          <a:solidFill>
                            <a:srgbClr val="000000"/>
                          </a:solidFill>
                          <a:round/>
                          <a:headEnd/>
                          <a:tailEnd/>
                        </a:ln>
                      </p:spPr>
                      <p:txBody>
                        <a:bodyPr/>
                        <a:lstStyle/>
                        <a:p>
                          <a:endParaRPr lang="fr-FR"/>
                        </a:p>
                      </p:txBody>
                    </p:sp>
                    <p:sp>
                      <p:nvSpPr>
                        <p:cNvPr id="36994" name="Line 25"/>
                        <p:cNvSpPr>
                          <a:spLocks noChangeShapeType="1"/>
                        </p:cNvSpPr>
                        <p:nvPr/>
                      </p:nvSpPr>
                      <p:spPr bwMode="auto">
                        <a:xfrm>
                          <a:off x="3218" y="9357"/>
                          <a:ext cx="0" cy="1080"/>
                        </a:xfrm>
                        <a:prstGeom prst="line">
                          <a:avLst/>
                        </a:prstGeom>
                        <a:noFill/>
                        <a:ln w="9525">
                          <a:solidFill>
                            <a:srgbClr val="000000"/>
                          </a:solidFill>
                          <a:round/>
                          <a:headEnd/>
                          <a:tailEnd/>
                        </a:ln>
                      </p:spPr>
                      <p:txBody>
                        <a:bodyPr/>
                        <a:lstStyle/>
                        <a:p>
                          <a:endParaRPr lang="fr-FR"/>
                        </a:p>
                      </p:txBody>
                    </p:sp>
                    <p:sp>
                      <p:nvSpPr>
                        <p:cNvPr id="36995" name="Line 26"/>
                        <p:cNvSpPr>
                          <a:spLocks noChangeShapeType="1"/>
                        </p:cNvSpPr>
                        <p:nvPr/>
                      </p:nvSpPr>
                      <p:spPr bwMode="auto">
                        <a:xfrm>
                          <a:off x="5398" y="9357"/>
                          <a:ext cx="0" cy="1080"/>
                        </a:xfrm>
                        <a:prstGeom prst="line">
                          <a:avLst/>
                        </a:prstGeom>
                        <a:noFill/>
                        <a:ln w="9525">
                          <a:solidFill>
                            <a:srgbClr val="000000"/>
                          </a:solidFill>
                          <a:round/>
                          <a:headEnd/>
                          <a:tailEnd/>
                        </a:ln>
                      </p:spPr>
                      <p:txBody>
                        <a:bodyPr/>
                        <a:lstStyle/>
                        <a:p>
                          <a:endParaRPr lang="fr-FR"/>
                        </a:p>
                      </p:txBody>
                    </p:sp>
                  </p:grpSp>
                  <p:grpSp>
                    <p:nvGrpSpPr>
                      <p:cNvPr id="36960" name="Group 27"/>
                      <p:cNvGrpSpPr>
                        <a:grpSpLocks/>
                      </p:cNvGrpSpPr>
                      <p:nvPr/>
                    </p:nvGrpSpPr>
                    <p:grpSpPr bwMode="auto">
                      <a:xfrm>
                        <a:off x="2847" y="9029"/>
                        <a:ext cx="2891" cy="1616"/>
                        <a:chOff x="3213" y="14587"/>
                        <a:chExt cx="2191" cy="1616"/>
                      </a:xfrm>
                    </p:grpSpPr>
                    <p:sp>
                      <p:nvSpPr>
                        <p:cNvPr id="36988" name="Line 28"/>
                        <p:cNvSpPr>
                          <a:spLocks noChangeShapeType="1"/>
                        </p:cNvSpPr>
                        <p:nvPr/>
                      </p:nvSpPr>
                      <p:spPr bwMode="auto">
                        <a:xfrm>
                          <a:off x="3213" y="14587"/>
                          <a:ext cx="2162" cy="0"/>
                        </a:xfrm>
                        <a:prstGeom prst="line">
                          <a:avLst/>
                        </a:prstGeom>
                        <a:noFill/>
                        <a:ln w="9525">
                          <a:solidFill>
                            <a:srgbClr val="000000"/>
                          </a:solidFill>
                          <a:round/>
                          <a:headEnd/>
                          <a:tailEnd/>
                        </a:ln>
                      </p:spPr>
                      <p:txBody>
                        <a:bodyPr/>
                        <a:lstStyle/>
                        <a:p>
                          <a:endParaRPr lang="fr-FR"/>
                        </a:p>
                      </p:txBody>
                    </p:sp>
                    <p:sp>
                      <p:nvSpPr>
                        <p:cNvPr id="36989" name="Line 29"/>
                        <p:cNvSpPr>
                          <a:spLocks noChangeShapeType="1"/>
                        </p:cNvSpPr>
                        <p:nvPr/>
                      </p:nvSpPr>
                      <p:spPr bwMode="auto">
                        <a:xfrm>
                          <a:off x="3242" y="16203"/>
                          <a:ext cx="2162" cy="0"/>
                        </a:xfrm>
                        <a:prstGeom prst="line">
                          <a:avLst/>
                        </a:prstGeom>
                        <a:noFill/>
                        <a:ln w="9525">
                          <a:solidFill>
                            <a:srgbClr val="000000"/>
                          </a:solidFill>
                          <a:round/>
                          <a:headEnd/>
                          <a:tailEnd/>
                        </a:ln>
                      </p:spPr>
                      <p:txBody>
                        <a:bodyPr/>
                        <a:lstStyle/>
                        <a:p>
                          <a:endParaRPr lang="fr-FR"/>
                        </a:p>
                      </p:txBody>
                    </p:sp>
                    <p:sp>
                      <p:nvSpPr>
                        <p:cNvPr id="36990" name="Line 30"/>
                        <p:cNvSpPr>
                          <a:spLocks noChangeShapeType="1"/>
                        </p:cNvSpPr>
                        <p:nvPr/>
                      </p:nvSpPr>
                      <p:spPr bwMode="auto">
                        <a:xfrm>
                          <a:off x="3214" y="14587"/>
                          <a:ext cx="28" cy="1595"/>
                        </a:xfrm>
                        <a:prstGeom prst="line">
                          <a:avLst/>
                        </a:prstGeom>
                        <a:noFill/>
                        <a:ln w="9525">
                          <a:solidFill>
                            <a:srgbClr val="000000"/>
                          </a:solidFill>
                          <a:round/>
                          <a:headEnd/>
                          <a:tailEnd/>
                        </a:ln>
                      </p:spPr>
                      <p:txBody>
                        <a:bodyPr/>
                        <a:lstStyle/>
                        <a:p>
                          <a:endParaRPr lang="fr-FR"/>
                        </a:p>
                      </p:txBody>
                    </p:sp>
                    <p:sp>
                      <p:nvSpPr>
                        <p:cNvPr id="36991" name="Line 31"/>
                        <p:cNvSpPr>
                          <a:spLocks noChangeShapeType="1"/>
                        </p:cNvSpPr>
                        <p:nvPr/>
                      </p:nvSpPr>
                      <p:spPr bwMode="auto">
                        <a:xfrm>
                          <a:off x="5395" y="14587"/>
                          <a:ext cx="0" cy="1080"/>
                        </a:xfrm>
                        <a:prstGeom prst="line">
                          <a:avLst/>
                        </a:prstGeom>
                        <a:noFill/>
                        <a:ln w="9525">
                          <a:solidFill>
                            <a:srgbClr val="000000"/>
                          </a:solidFill>
                          <a:round/>
                          <a:headEnd/>
                          <a:tailEnd/>
                        </a:ln>
                      </p:spPr>
                      <p:txBody>
                        <a:bodyPr/>
                        <a:lstStyle/>
                        <a:p>
                          <a:endParaRPr lang="fr-FR"/>
                        </a:p>
                      </p:txBody>
                    </p:sp>
                  </p:grpSp>
                  <p:sp>
                    <p:nvSpPr>
                      <p:cNvPr id="36961" name="Line 32"/>
                      <p:cNvSpPr>
                        <a:spLocks noChangeShapeType="1"/>
                      </p:cNvSpPr>
                      <p:nvPr/>
                    </p:nvSpPr>
                    <p:spPr bwMode="auto">
                      <a:xfrm>
                        <a:off x="3200" y="8637"/>
                        <a:ext cx="2880" cy="0"/>
                      </a:xfrm>
                      <a:prstGeom prst="line">
                        <a:avLst/>
                      </a:prstGeom>
                      <a:noFill/>
                      <a:ln w="9525">
                        <a:solidFill>
                          <a:srgbClr val="000000"/>
                        </a:solidFill>
                        <a:round/>
                        <a:headEnd/>
                        <a:tailEnd/>
                      </a:ln>
                    </p:spPr>
                    <p:txBody>
                      <a:bodyPr/>
                      <a:lstStyle/>
                      <a:p>
                        <a:endParaRPr lang="fr-FR"/>
                      </a:p>
                    </p:txBody>
                  </p:sp>
                  <p:sp>
                    <p:nvSpPr>
                      <p:cNvPr id="36962" name="Line 33"/>
                      <p:cNvSpPr>
                        <a:spLocks noChangeShapeType="1"/>
                      </p:cNvSpPr>
                      <p:nvPr/>
                    </p:nvSpPr>
                    <p:spPr bwMode="auto">
                      <a:xfrm>
                        <a:off x="6100" y="8657"/>
                        <a:ext cx="0" cy="1800"/>
                      </a:xfrm>
                      <a:prstGeom prst="line">
                        <a:avLst/>
                      </a:prstGeom>
                      <a:noFill/>
                      <a:ln w="9525">
                        <a:solidFill>
                          <a:srgbClr val="000000"/>
                        </a:solidFill>
                        <a:round/>
                        <a:headEnd/>
                        <a:tailEnd/>
                      </a:ln>
                    </p:spPr>
                    <p:txBody>
                      <a:bodyPr/>
                      <a:lstStyle/>
                      <a:p>
                        <a:endParaRPr lang="fr-FR"/>
                      </a:p>
                    </p:txBody>
                  </p:sp>
                  <p:sp>
                    <p:nvSpPr>
                      <p:cNvPr id="36963" name="Line 34"/>
                      <p:cNvSpPr>
                        <a:spLocks noChangeShapeType="1"/>
                      </p:cNvSpPr>
                      <p:nvPr/>
                    </p:nvSpPr>
                    <p:spPr bwMode="auto">
                      <a:xfrm flipH="1">
                        <a:off x="5758" y="10477"/>
                        <a:ext cx="360" cy="180"/>
                      </a:xfrm>
                      <a:prstGeom prst="line">
                        <a:avLst/>
                      </a:prstGeom>
                      <a:noFill/>
                      <a:ln w="9525">
                        <a:solidFill>
                          <a:srgbClr val="000000"/>
                        </a:solidFill>
                        <a:round/>
                        <a:headEnd/>
                        <a:tailEnd/>
                      </a:ln>
                    </p:spPr>
                    <p:txBody>
                      <a:bodyPr/>
                      <a:lstStyle/>
                      <a:p>
                        <a:endParaRPr lang="fr-FR"/>
                      </a:p>
                    </p:txBody>
                  </p:sp>
                  <p:sp>
                    <p:nvSpPr>
                      <p:cNvPr id="36964" name="Line 35"/>
                      <p:cNvSpPr>
                        <a:spLocks noChangeShapeType="1"/>
                      </p:cNvSpPr>
                      <p:nvPr/>
                    </p:nvSpPr>
                    <p:spPr bwMode="auto">
                      <a:xfrm>
                        <a:off x="3140" y="8697"/>
                        <a:ext cx="2880" cy="0"/>
                      </a:xfrm>
                      <a:prstGeom prst="line">
                        <a:avLst/>
                      </a:prstGeom>
                      <a:noFill/>
                      <a:ln w="9525">
                        <a:solidFill>
                          <a:srgbClr val="000000"/>
                        </a:solidFill>
                        <a:round/>
                        <a:headEnd/>
                        <a:tailEnd/>
                      </a:ln>
                    </p:spPr>
                    <p:txBody>
                      <a:bodyPr/>
                      <a:lstStyle/>
                      <a:p>
                        <a:endParaRPr lang="fr-FR"/>
                      </a:p>
                    </p:txBody>
                  </p:sp>
                  <p:sp>
                    <p:nvSpPr>
                      <p:cNvPr id="36965" name="Line 36"/>
                      <p:cNvSpPr>
                        <a:spLocks noChangeShapeType="1"/>
                      </p:cNvSpPr>
                      <p:nvPr/>
                    </p:nvSpPr>
                    <p:spPr bwMode="auto">
                      <a:xfrm>
                        <a:off x="3040" y="8817"/>
                        <a:ext cx="2880" cy="0"/>
                      </a:xfrm>
                      <a:prstGeom prst="line">
                        <a:avLst/>
                      </a:prstGeom>
                      <a:noFill/>
                      <a:ln w="9525">
                        <a:solidFill>
                          <a:srgbClr val="000000"/>
                        </a:solidFill>
                        <a:round/>
                        <a:headEnd/>
                        <a:tailEnd/>
                      </a:ln>
                    </p:spPr>
                    <p:txBody>
                      <a:bodyPr/>
                      <a:lstStyle/>
                      <a:p>
                        <a:endParaRPr lang="fr-FR"/>
                      </a:p>
                    </p:txBody>
                  </p:sp>
                  <p:sp>
                    <p:nvSpPr>
                      <p:cNvPr id="36966" name="Line 37"/>
                      <p:cNvSpPr>
                        <a:spLocks noChangeShapeType="1"/>
                      </p:cNvSpPr>
                      <p:nvPr/>
                    </p:nvSpPr>
                    <p:spPr bwMode="auto">
                      <a:xfrm>
                        <a:off x="3080" y="8757"/>
                        <a:ext cx="2880" cy="0"/>
                      </a:xfrm>
                      <a:prstGeom prst="line">
                        <a:avLst/>
                      </a:prstGeom>
                      <a:noFill/>
                      <a:ln w="9525">
                        <a:solidFill>
                          <a:srgbClr val="000000"/>
                        </a:solidFill>
                        <a:round/>
                        <a:headEnd/>
                        <a:tailEnd/>
                      </a:ln>
                    </p:spPr>
                    <p:txBody>
                      <a:bodyPr/>
                      <a:lstStyle/>
                      <a:p>
                        <a:endParaRPr lang="fr-FR"/>
                      </a:p>
                    </p:txBody>
                  </p:sp>
                  <p:sp>
                    <p:nvSpPr>
                      <p:cNvPr id="36967" name="Line 38"/>
                      <p:cNvSpPr>
                        <a:spLocks noChangeShapeType="1"/>
                      </p:cNvSpPr>
                      <p:nvPr/>
                    </p:nvSpPr>
                    <p:spPr bwMode="auto">
                      <a:xfrm>
                        <a:off x="3000" y="8877"/>
                        <a:ext cx="2880" cy="0"/>
                      </a:xfrm>
                      <a:prstGeom prst="line">
                        <a:avLst/>
                      </a:prstGeom>
                      <a:noFill/>
                      <a:ln w="9525">
                        <a:solidFill>
                          <a:srgbClr val="000000"/>
                        </a:solidFill>
                        <a:round/>
                        <a:headEnd/>
                        <a:tailEnd/>
                      </a:ln>
                    </p:spPr>
                    <p:txBody>
                      <a:bodyPr/>
                      <a:lstStyle/>
                      <a:p>
                        <a:endParaRPr lang="fr-FR"/>
                      </a:p>
                    </p:txBody>
                  </p:sp>
                  <p:sp>
                    <p:nvSpPr>
                      <p:cNvPr id="36968" name="Line 39"/>
                      <p:cNvSpPr>
                        <a:spLocks noChangeShapeType="1"/>
                      </p:cNvSpPr>
                      <p:nvPr/>
                    </p:nvSpPr>
                    <p:spPr bwMode="auto">
                      <a:xfrm>
                        <a:off x="2900" y="8937"/>
                        <a:ext cx="2880" cy="0"/>
                      </a:xfrm>
                      <a:prstGeom prst="line">
                        <a:avLst/>
                      </a:prstGeom>
                      <a:noFill/>
                      <a:ln w="9525">
                        <a:solidFill>
                          <a:srgbClr val="000000"/>
                        </a:solidFill>
                        <a:round/>
                        <a:headEnd/>
                        <a:tailEnd/>
                      </a:ln>
                    </p:spPr>
                    <p:txBody>
                      <a:bodyPr/>
                      <a:lstStyle/>
                      <a:p>
                        <a:endParaRPr lang="fr-FR"/>
                      </a:p>
                    </p:txBody>
                  </p:sp>
                  <p:sp>
                    <p:nvSpPr>
                      <p:cNvPr id="36969" name="AutoShape 40"/>
                      <p:cNvSpPr>
                        <a:spLocks noChangeArrowheads="1"/>
                      </p:cNvSpPr>
                      <p:nvPr/>
                    </p:nvSpPr>
                    <p:spPr bwMode="auto">
                      <a:xfrm rot="9604236">
                        <a:off x="5017" y="8755"/>
                        <a:ext cx="1280" cy="11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2073 h 21600"/>
                        </a:gdLst>
                        <a:ahLst/>
                        <a:cxnLst>
                          <a:cxn ang="T8">
                            <a:pos x="T0" y="T1"/>
                          </a:cxn>
                          <a:cxn ang="T9">
                            <a:pos x="T2" y="T3"/>
                          </a:cxn>
                          <a:cxn ang="T10">
                            <a:pos x="T4" y="T5"/>
                          </a:cxn>
                          <a:cxn ang="T11">
                            <a:pos x="T6" y="T7"/>
                          </a:cxn>
                        </a:cxnLst>
                        <a:rect l="T12" t="T13" r="T14" b="T15"/>
                        <a:pathLst>
                          <a:path w="21600" h="21600">
                            <a:moveTo>
                              <a:pt x="746" y="14744"/>
                            </a:moveTo>
                            <a:cubicBezTo>
                              <a:pt x="253" y="13487"/>
                              <a:pt x="0" y="12149"/>
                              <a:pt x="0" y="10800"/>
                            </a:cubicBezTo>
                            <a:cubicBezTo>
                              <a:pt x="0" y="4835"/>
                              <a:pt x="4835" y="0"/>
                              <a:pt x="10800" y="0"/>
                            </a:cubicBezTo>
                            <a:cubicBezTo>
                              <a:pt x="16764" y="0"/>
                              <a:pt x="21600" y="4835"/>
                              <a:pt x="21600" y="10800"/>
                            </a:cubicBezTo>
                            <a:cubicBezTo>
                              <a:pt x="21600" y="12149"/>
                              <a:pt x="21346" y="13487"/>
                              <a:pt x="20853" y="14744"/>
                            </a:cubicBezTo>
                            <a:cubicBezTo>
                              <a:pt x="21346" y="13487"/>
                              <a:pt x="21600" y="12149"/>
                              <a:pt x="21600" y="10800"/>
                            </a:cubicBezTo>
                            <a:cubicBezTo>
                              <a:pt x="21600" y="4835"/>
                              <a:pt x="16764" y="0"/>
                              <a:pt x="10800" y="0"/>
                            </a:cubicBezTo>
                            <a:cubicBezTo>
                              <a:pt x="4835" y="0"/>
                              <a:pt x="0" y="4835"/>
                              <a:pt x="0" y="10800"/>
                            </a:cubicBezTo>
                            <a:cubicBezTo>
                              <a:pt x="-1" y="12149"/>
                              <a:pt x="253" y="13487"/>
                              <a:pt x="746" y="14744"/>
                            </a:cubicBezTo>
                            <a:close/>
                          </a:path>
                        </a:pathLst>
                      </a:custGeom>
                      <a:solidFill>
                        <a:srgbClr val="FFFFFF"/>
                      </a:solidFill>
                      <a:ln w="28575">
                        <a:solidFill>
                          <a:srgbClr val="000000"/>
                        </a:solidFill>
                        <a:miter lim="800000"/>
                        <a:headEnd/>
                        <a:tailEnd/>
                      </a:ln>
                    </p:spPr>
                    <p:txBody>
                      <a:bodyPr/>
                      <a:lstStyle/>
                      <a:p>
                        <a:endParaRPr lang="fr-FR"/>
                      </a:p>
                    </p:txBody>
                  </p:sp>
                  <p:sp>
                    <p:nvSpPr>
                      <p:cNvPr id="36970" name="AutoShape 41"/>
                      <p:cNvSpPr>
                        <a:spLocks noChangeArrowheads="1"/>
                      </p:cNvSpPr>
                      <p:nvPr/>
                    </p:nvSpPr>
                    <p:spPr bwMode="auto">
                      <a:xfrm rot="10502666">
                        <a:off x="5256" y="8971"/>
                        <a:ext cx="902" cy="74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9742 h 21600"/>
                        </a:gdLst>
                        <a:ahLst/>
                        <a:cxnLst>
                          <a:cxn ang="T8">
                            <a:pos x="T0" y="T1"/>
                          </a:cxn>
                          <a:cxn ang="T9">
                            <a:pos x="T2" y="T3"/>
                          </a:cxn>
                          <a:cxn ang="T10">
                            <a:pos x="T4" y="T5"/>
                          </a:cxn>
                          <a:cxn ang="T11">
                            <a:pos x="T6" y="T7"/>
                          </a:cxn>
                        </a:cxnLst>
                        <a:rect l="T12" t="T13" r="T14" b="T15"/>
                        <a:pathLst>
                          <a:path w="21600" h="21600">
                            <a:moveTo>
                              <a:pt x="165" y="12685"/>
                            </a:moveTo>
                            <a:cubicBezTo>
                              <a:pt x="55" y="12063"/>
                              <a:pt x="0" y="11432"/>
                              <a:pt x="0" y="10800"/>
                            </a:cubicBezTo>
                            <a:cubicBezTo>
                              <a:pt x="0" y="4835"/>
                              <a:pt x="4835" y="0"/>
                              <a:pt x="10800" y="0"/>
                            </a:cubicBezTo>
                            <a:cubicBezTo>
                              <a:pt x="16764" y="0"/>
                              <a:pt x="21600" y="4835"/>
                              <a:pt x="21600" y="10800"/>
                            </a:cubicBezTo>
                            <a:cubicBezTo>
                              <a:pt x="21600" y="11432"/>
                              <a:pt x="21544" y="12063"/>
                              <a:pt x="21434" y="12685"/>
                            </a:cubicBezTo>
                            <a:cubicBezTo>
                              <a:pt x="21544" y="12063"/>
                              <a:pt x="21600" y="11432"/>
                              <a:pt x="21600" y="10800"/>
                            </a:cubicBezTo>
                            <a:cubicBezTo>
                              <a:pt x="21600" y="4835"/>
                              <a:pt x="16764" y="0"/>
                              <a:pt x="10800" y="0"/>
                            </a:cubicBezTo>
                            <a:cubicBezTo>
                              <a:pt x="4835" y="0"/>
                              <a:pt x="0" y="4835"/>
                              <a:pt x="0" y="10800"/>
                            </a:cubicBezTo>
                            <a:cubicBezTo>
                              <a:pt x="-1" y="11432"/>
                              <a:pt x="55" y="12063"/>
                              <a:pt x="165" y="12685"/>
                            </a:cubicBezTo>
                            <a:close/>
                          </a:path>
                        </a:pathLst>
                      </a:custGeom>
                      <a:solidFill>
                        <a:srgbClr val="FFFFFF"/>
                      </a:solidFill>
                      <a:ln w="28575">
                        <a:solidFill>
                          <a:srgbClr val="000000"/>
                        </a:solidFill>
                        <a:miter lim="800000"/>
                        <a:headEnd/>
                        <a:tailEnd/>
                      </a:ln>
                    </p:spPr>
                    <p:txBody>
                      <a:bodyPr/>
                      <a:lstStyle/>
                      <a:p>
                        <a:endParaRPr lang="fr-FR"/>
                      </a:p>
                    </p:txBody>
                  </p:sp>
                  <p:sp>
                    <p:nvSpPr>
                      <p:cNvPr id="36971" name="AutoShape 42"/>
                      <p:cNvSpPr>
                        <a:spLocks noChangeArrowheads="1"/>
                      </p:cNvSpPr>
                      <p:nvPr/>
                    </p:nvSpPr>
                    <p:spPr bwMode="auto">
                      <a:xfrm rot="-10155465">
                        <a:off x="2818" y="8487"/>
                        <a:ext cx="768" cy="109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13 w 21600"/>
                          <a:gd name="T13" fmla="*/ 0 h 21600"/>
                          <a:gd name="T14" fmla="*/ 21488 w 21600"/>
                          <a:gd name="T15" fmla="*/ 9179 h 21600"/>
                        </a:gdLst>
                        <a:ahLst/>
                        <a:cxnLst>
                          <a:cxn ang="T8">
                            <a:pos x="T0" y="T1"/>
                          </a:cxn>
                          <a:cxn ang="T9">
                            <a:pos x="T2" y="T3"/>
                          </a:cxn>
                          <a:cxn ang="T10">
                            <a:pos x="T4" y="T5"/>
                          </a:cxn>
                          <a:cxn ang="T11">
                            <a:pos x="T6" y="T7"/>
                          </a:cxn>
                        </a:cxnLst>
                        <a:rect l="T12" t="T13" r="T14" b="T15"/>
                        <a:pathLst>
                          <a:path w="21600" h="21600">
                            <a:moveTo>
                              <a:pt x="869" y="6555"/>
                            </a:moveTo>
                            <a:cubicBezTo>
                              <a:pt x="2568" y="2579"/>
                              <a:pt x="6475" y="-1"/>
                              <a:pt x="10800" y="0"/>
                            </a:cubicBezTo>
                            <a:cubicBezTo>
                              <a:pt x="15124" y="0"/>
                              <a:pt x="19031" y="2579"/>
                              <a:pt x="20730" y="6555"/>
                            </a:cubicBezTo>
                            <a:cubicBezTo>
                              <a:pt x="19031" y="2579"/>
                              <a:pt x="15124" y="-1"/>
                              <a:pt x="10799" y="0"/>
                            </a:cubicBezTo>
                            <a:cubicBezTo>
                              <a:pt x="6475" y="0"/>
                              <a:pt x="2568" y="2579"/>
                              <a:pt x="869" y="6555"/>
                            </a:cubicBezTo>
                            <a:close/>
                          </a:path>
                        </a:pathLst>
                      </a:custGeom>
                      <a:solidFill>
                        <a:srgbClr val="FFFFFF"/>
                      </a:solidFill>
                      <a:ln w="28575">
                        <a:solidFill>
                          <a:srgbClr val="000000"/>
                        </a:solidFill>
                        <a:miter lim="800000"/>
                        <a:headEnd/>
                        <a:tailEnd/>
                      </a:ln>
                    </p:spPr>
                    <p:txBody>
                      <a:bodyPr/>
                      <a:lstStyle/>
                      <a:p>
                        <a:endParaRPr lang="fr-FR"/>
                      </a:p>
                    </p:txBody>
                  </p:sp>
                  <p:sp>
                    <p:nvSpPr>
                      <p:cNvPr id="36972" name="AutoShape 43"/>
                      <p:cNvSpPr>
                        <a:spLocks noChangeArrowheads="1"/>
                      </p:cNvSpPr>
                      <p:nvPr/>
                    </p:nvSpPr>
                    <p:spPr bwMode="auto">
                      <a:xfrm rot="-9474813">
                        <a:off x="2677" y="8889"/>
                        <a:ext cx="931" cy="98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2973 h 21600"/>
                        </a:gdLst>
                        <a:ahLst/>
                        <a:cxnLst>
                          <a:cxn ang="T8">
                            <a:pos x="T0" y="T1"/>
                          </a:cxn>
                          <a:cxn ang="T9">
                            <a:pos x="T2" y="T3"/>
                          </a:cxn>
                          <a:cxn ang="T10">
                            <a:pos x="T4" y="T5"/>
                          </a:cxn>
                          <a:cxn ang="T11">
                            <a:pos x="T6" y="T7"/>
                          </a:cxn>
                        </a:cxnLst>
                        <a:rect l="T12" t="T13" r="T14" b="T15"/>
                        <a:pathLst>
                          <a:path w="21600" h="21600">
                            <a:moveTo>
                              <a:pt x="1075" y="15498"/>
                            </a:moveTo>
                            <a:cubicBezTo>
                              <a:pt x="367" y="14033"/>
                              <a:pt x="0" y="12427"/>
                              <a:pt x="0" y="10800"/>
                            </a:cubicBezTo>
                            <a:cubicBezTo>
                              <a:pt x="0" y="4835"/>
                              <a:pt x="4835" y="0"/>
                              <a:pt x="10800" y="0"/>
                            </a:cubicBezTo>
                            <a:cubicBezTo>
                              <a:pt x="16764" y="0"/>
                              <a:pt x="21600" y="4835"/>
                              <a:pt x="21600" y="10800"/>
                            </a:cubicBezTo>
                            <a:cubicBezTo>
                              <a:pt x="21600" y="12427"/>
                              <a:pt x="21232" y="14033"/>
                              <a:pt x="20524" y="15498"/>
                            </a:cubicBezTo>
                            <a:cubicBezTo>
                              <a:pt x="21232" y="14033"/>
                              <a:pt x="21600" y="12427"/>
                              <a:pt x="21600" y="10800"/>
                            </a:cubicBezTo>
                            <a:cubicBezTo>
                              <a:pt x="21600" y="4835"/>
                              <a:pt x="16764" y="0"/>
                              <a:pt x="10800" y="0"/>
                            </a:cubicBezTo>
                            <a:cubicBezTo>
                              <a:pt x="4835" y="0"/>
                              <a:pt x="0" y="4835"/>
                              <a:pt x="0" y="10800"/>
                            </a:cubicBezTo>
                            <a:cubicBezTo>
                              <a:pt x="-1" y="12427"/>
                              <a:pt x="367" y="14033"/>
                              <a:pt x="1075" y="15498"/>
                            </a:cubicBezTo>
                            <a:close/>
                          </a:path>
                        </a:pathLst>
                      </a:custGeom>
                      <a:solidFill>
                        <a:srgbClr val="FFFFFF"/>
                      </a:solidFill>
                      <a:ln w="28575">
                        <a:solidFill>
                          <a:srgbClr val="000000"/>
                        </a:solidFill>
                        <a:miter lim="800000"/>
                        <a:headEnd/>
                        <a:tailEnd/>
                      </a:ln>
                    </p:spPr>
                    <p:txBody>
                      <a:bodyPr/>
                      <a:lstStyle/>
                      <a:p>
                        <a:endParaRPr lang="fr-FR"/>
                      </a:p>
                    </p:txBody>
                  </p:sp>
                  <p:sp>
                    <p:nvSpPr>
                      <p:cNvPr id="36973" name="AutoShape 44"/>
                      <p:cNvSpPr>
                        <a:spLocks noChangeArrowheads="1"/>
                      </p:cNvSpPr>
                      <p:nvPr/>
                    </p:nvSpPr>
                    <p:spPr bwMode="auto">
                      <a:xfrm rot="-10740303">
                        <a:off x="2680" y="921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4" name="AutoShape 45"/>
                      <p:cNvSpPr>
                        <a:spLocks noChangeArrowheads="1"/>
                      </p:cNvSpPr>
                      <p:nvPr/>
                    </p:nvSpPr>
                    <p:spPr bwMode="auto">
                      <a:xfrm rot="-10740303">
                        <a:off x="2680" y="929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5" name="AutoShape 46"/>
                      <p:cNvSpPr>
                        <a:spLocks noChangeArrowheads="1"/>
                      </p:cNvSpPr>
                      <p:nvPr/>
                    </p:nvSpPr>
                    <p:spPr bwMode="auto">
                      <a:xfrm rot="-10740303">
                        <a:off x="2680" y="937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6" name="AutoShape 47"/>
                      <p:cNvSpPr>
                        <a:spLocks noChangeArrowheads="1"/>
                      </p:cNvSpPr>
                      <p:nvPr/>
                    </p:nvSpPr>
                    <p:spPr bwMode="auto">
                      <a:xfrm rot="-10740303">
                        <a:off x="2660" y="9476"/>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7" name="AutoShape 48"/>
                      <p:cNvSpPr>
                        <a:spLocks noChangeArrowheads="1"/>
                      </p:cNvSpPr>
                      <p:nvPr/>
                    </p:nvSpPr>
                    <p:spPr bwMode="auto">
                      <a:xfrm rot="-10740303">
                        <a:off x="2680" y="9577"/>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8" name="AutoShape 49"/>
                      <p:cNvSpPr>
                        <a:spLocks noChangeArrowheads="1"/>
                      </p:cNvSpPr>
                      <p:nvPr/>
                    </p:nvSpPr>
                    <p:spPr bwMode="auto">
                      <a:xfrm rot="-10740303">
                        <a:off x="2680" y="9677"/>
                        <a:ext cx="920"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170 h 21600"/>
                        </a:gdLst>
                        <a:ahLst/>
                        <a:cxnLst>
                          <a:cxn ang="T8">
                            <a:pos x="T0" y="T1"/>
                          </a:cxn>
                          <a:cxn ang="T9">
                            <a:pos x="T2" y="T3"/>
                          </a:cxn>
                          <a:cxn ang="T10">
                            <a:pos x="T4" y="T5"/>
                          </a:cxn>
                          <a:cxn ang="T11">
                            <a:pos x="T6" y="T7"/>
                          </a:cxn>
                        </a:cxnLst>
                        <a:rect l="T12" t="T13" r="T14" b="T15"/>
                        <a:pathLst>
                          <a:path w="21600" h="21600">
                            <a:moveTo>
                              <a:pt x="241" y="13070"/>
                            </a:moveTo>
                            <a:cubicBezTo>
                              <a:pt x="80" y="12324"/>
                              <a:pt x="0" y="11563"/>
                              <a:pt x="0" y="10800"/>
                            </a:cubicBezTo>
                            <a:cubicBezTo>
                              <a:pt x="0" y="4835"/>
                              <a:pt x="4835" y="0"/>
                              <a:pt x="10800" y="0"/>
                            </a:cubicBezTo>
                            <a:cubicBezTo>
                              <a:pt x="16764" y="0"/>
                              <a:pt x="21600" y="4835"/>
                              <a:pt x="21600" y="10800"/>
                            </a:cubicBezTo>
                            <a:cubicBezTo>
                              <a:pt x="21600" y="11563"/>
                              <a:pt x="21519" y="12324"/>
                              <a:pt x="21358" y="13070"/>
                            </a:cubicBezTo>
                            <a:cubicBezTo>
                              <a:pt x="21519" y="12324"/>
                              <a:pt x="21600" y="11563"/>
                              <a:pt x="21600" y="10800"/>
                            </a:cubicBezTo>
                            <a:cubicBezTo>
                              <a:pt x="21600" y="4835"/>
                              <a:pt x="16764" y="0"/>
                              <a:pt x="10800" y="0"/>
                            </a:cubicBezTo>
                            <a:cubicBezTo>
                              <a:pt x="4835" y="0"/>
                              <a:pt x="0" y="4835"/>
                              <a:pt x="0" y="10800"/>
                            </a:cubicBezTo>
                            <a:cubicBezTo>
                              <a:pt x="-1" y="11563"/>
                              <a:pt x="80" y="12324"/>
                              <a:pt x="241" y="13070"/>
                            </a:cubicBezTo>
                            <a:close/>
                          </a:path>
                        </a:pathLst>
                      </a:custGeom>
                      <a:solidFill>
                        <a:srgbClr val="FFFFFF"/>
                      </a:solidFill>
                      <a:ln w="9525">
                        <a:solidFill>
                          <a:srgbClr val="000000"/>
                        </a:solidFill>
                        <a:miter lim="800000"/>
                        <a:headEnd/>
                        <a:tailEnd/>
                      </a:ln>
                    </p:spPr>
                    <p:txBody>
                      <a:bodyPr/>
                      <a:lstStyle/>
                      <a:p>
                        <a:endParaRPr lang="fr-FR"/>
                      </a:p>
                    </p:txBody>
                  </p:sp>
                  <p:sp>
                    <p:nvSpPr>
                      <p:cNvPr id="36979" name="AutoShape 50"/>
                      <p:cNvSpPr>
                        <a:spLocks noChangeArrowheads="1"/>
                      </p:cNvSpPr>
                      <p:nvPr/>
                    </p:nvSpPr>
                    <p:spPr bwMode="auto">
                      <a:xfrm rot="10491932">
                        <a:off x="5018" y="893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0" name="AutoShape 51"/>
                      <p:cNvSpPr>
                        <a:spLocks noChangeArrowheads="1"/>
                      </p:cNvSpPr>
                      <p:nvPr/>
                    </p:nvSpPr>
                    <p:spPr bwMode="auto">
                      <a:xfrm rot="10491932">
                        <a:off x="5018" y="903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1" name="AutoShape 52"/>
                      <p:cNvSpPr>
                        <a:spLocks noChangeArrowheads="1"/>
                      </p:cNvSpPr>
                      <p:nvPr/>
                    </p:nvSpPr>
                    <p:spPr bwMode="auto">
                      <a:xfrm rot="10491932">
                        <a:off x="5018" y="915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2" name="AutoShape 53"/>
                      <p:cNvSpPr>
                        <a:spLocks noChangeArrowheads="1"/>
                      </p:cNvSpPr>
                      <p:nvPr/>
                    </p:nvSpPr>
                    <p:spPr bwMode="auto">
                      <a:xfrm rot="10491932">
                        <a:off x="5018" y="9237"/>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3" name="AutoShape 54"/>
                      <p:cNvSpPr>
                        <a:spLocks noChangeArrowheads="1"/>
                      </p:cNvSpPr>
                      <p:nvPr/>
                    </p:nvSpPr>
                    <p:spPr bwMode="auto">
                      <a:xfrm rot="10491932">
                        <a:off x="5018" y="9338"/>
                        <a:ext cx="1260" cy="1079"/>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69 w 21600"/>
                          <a:gd name="T13" fmla="*/ 0 h 21600"/>
                          <a:gd name="T14" fmla="*/ 21531 w 21600"/>
                          <a:gd name="T15" fmla="*/ 12011 h 21600"/>
                        </a:gdLst>
                        <a:ahLst/>
                        <a:cxnLst>
                          <a:cxn ang="T8">
                            <a:pos x="T0" y="T1"/>
                          </a:cxn>
                          <a:cxn ang="T9">
                            <a:pos x="T2" y="T3"/>
                          </a:cxn>
                          <a:cxn ang="T10">
                            <a:pos x="T4" y="T5"/>
                          </a:cxn>
                          <a:cxn ang="T11">
                            <a:pos x="T6" y="T7"/>
                          </a:cxn>
                        </a:cxnLst>
                        <a:rect l="T12" t="T13" r="T14" b="T15"/>
                        <a:pathLst>
                          <a:path w="21600" h="21600">
                            <a:moveTo>
                              <a:pt x="142" y="9051"/>
                            </a:moveTo>
                            <a:cubicBezTo>
                              <a:pt x="999" y="3831"/>
                              <a:pt x="5510" y="-1"/>
                              <a:pt x="10800" y="0"/>
                            </a:cubicBezTo>
                            <a:cubicBezTo>
                              <a:pt x="16089" y="0"/>
                              <a:pt x="20600" y="3831"/>
                              <a:pt x="21457" y="9051"/>
                            </a:cubicBezTo>
                            <a:cubicBezTo>
                              <a:pt x="20600" y="3831"/>
                              <a:pt x="16089" y="-1"/>
                              <a:pt x="10799" y="0"/>
                            </a:cubicBezTo>
                            <a:cubicBezTo>
                              <a:pt x="5510" y="0"/>
                              <a:pt x="999" y="3831"/>
                              <a:pt x="142" y="9051"/>
                            </a:cubicBezTo>
                            <a:close/>
                          </a:path>
                        </a:pathLst>
                      </a:custGeom>
                      <a:solidFill>
                        <a:srgbClr val="FFFFFF"/>
                      </a:solidFill>
                      <a:ln w="9525">
                        <a:solidFill>
                          <a:srgbClr val="000000"/>
                        </a:solidFill>
                        <a:miter lim="800000"/>
                        <a:headEnd/>
                        <a:tailEnd/>
                      </a:ln>
                    </p:spPr>
                    <p:txBody>
                      <a:bodyPr/>
                      <a:lstStyle/>
                      <a:p>
                        <a:endParaRPr lang="fr-FR"/>
                      </a:p>
                    </p:txBody>
                  </p:sp>
                  <p:sp>
                    <p:nvSpPr>
                      <p:cNvPr id="36984" name="Line 55"/>
                      <p:cNvSpPr>
                        <a:spLocks noChangeShapeType="1"/>
                      </p:cNvSpPr>
                      <p:nvPr/>
                    </p:nvSpPr>
                    <p:spPr bwMode="auto">
                      <a:xfrm>
                        <a:off x="3420" y="10357"/>
                        <a:ext cx="1800" cy="0"/>
                      </a:xfrm>
                      <a:prstGeom prst="line">
                        <a:avLst/>
                      </a:prstGeom>
                      <a:noFill/>
                      <a:ln w="9525">
                        <a:solidFill>
                          <a:srgbClr val="000000"/>
                        </a:solidFill>
                        <a:round/>
                        <a:headEnd/>
                        <a:tailEnd/>
                      </a:ln>
                    </p:spPr>
                    <p:txBody>
                      <a:bodyPr/>
                      <a:lstStyle/>
                      <a:p>
                        <a:endParaRPr lang="fr-FR"/>
                      </a:p>
                    </p:txBody>
                  </p:sp>
                  <p:sp>
                    <p:nvSpPr>
                      <p:cNvPr id="36985" name="Line 56"/>
                      <p:cNvSpPr>
                        <a:spLocks noChangeShapeType="1"/>
                      </p:cNvSpPr>
                      <p:nvPr/>
                    </p:nvSpPr>
                    <p:spPr bwMode="auto">
                      <a:xfrm flipH="1">
                        <a:off x="3420" y="10317"/>
                        <a:ext cx="1800" cy="0"/>
                      </a:xfrm>
                      <a:prstGeom prst="line">
                        <a:avLst/>
                      </a:prstGeom>
                      <a:noFill/>
                      <a:ln w="9525">
                        <a:solidFill>
                          <a:srgbClr val="000000"/>
                        </a:solidFill>
                        <a:round/>
                        <a:headEnd/>
                        <a:tailEnd/>
                      </a:ln>
                    </p:spPr>
                    <p:txBody>
                      <a:bodyPr/>
                      <a:lstStyle/>
                      <a:p>
                        <a:endParaRPr lang="fr-FR"/>
                      </a:p>
                    </p:txBody>
                  </p:sp>
                  <p:sp>
                    <p:nvSpPr>
                      <p:cNvPr id="36986" name="Line 57"/>
                      <p:cNvSpPr>
                        <a:spLocks noChangeShapeType="1"/>
                      </p:cNvSpPr>
                      <p:nvPr/>
                    </p:nvSpPr>
                    <p:spPr bwMode="auto">
                      <a:xfrm>
                        <a:off x="3580" y="10077"/>
                        <a:ext cx="1440" cy="0"/>
                      </a:xfrm>
                      <a:prstGeom prst="line">
                        <a:avLst/>
                      </a:prstGeom>
                      <a:noFill/>
                      <a:ln w="9525">
                        <a:solidFill>
                          <a:srgbClr val="000000"/>
                        </a:solidFill>
                        <a:round/>
                        <a:headEnd/>
                        <a:tailEnd/>
                      </a:ln>
                    </p:spPr>
                    <p:txBody>
                      <a:bodyPr/>
                      <a:lstStyle/>
                      <a:p>
                        <a:endParaRPr lang="fr-FR"/>
                      </a:p>
                    </p:txBody>
                  </p:sp>
                  <p:sp>
                    <p:nvSpPr>
                      <p:cNvPr id="36987" name="Line 58"/>
                      <p:cNvSpPr>
                        <a:spLocks noChangeShapeType="1"/>
                      </p:cNvSpPr>
                      <p:nvPr/>
                    </p:nvSpPr>
                    <p:spPr bwMode="auto">
                      <a:xfrm flipH="1">
                        <a:off x="3600" y="10117"/>
                        <a:ext cx="1440" cy="0"/>
                      </a:xfrm>
                      <a:prstGeom prst="line">
                        <a:avLst/>
                      </a:prstGeom>
                      <a:noFill/>
                      <a:ln w="9525">
                        <a:solidFill>
                          <a:srgbClr val="000000"/>
                        </a:solidFill>
                        <a:round/>
                        <a:headEnd/>
                        <a:tailEnd/>
                      </a:ln>
                    </p:spPr>
                    <p:txBody>
                      <a:bodyPr/>
                      <a:lstStyle/>
                      <a:p>
                        <a:endParaRPr lang="fr-FR"/>
                      </a:p>
                    </p:txBody>
                  </p:sp>
                </p:grpSp>
                <p:sp>
                  <p:nvSpPr>
                    <p:cNvPr id="36956" name="Line 59"/>
                    <p:cNvSpPr>
                      <a:spLocks noChangeShapeType="1"/>
                    </p:cNvSpPr>
                    <p:nvPr/>
                  </p:nvSpPr>
                  <p:spPr bwMode="auto">
                    <a:xfrm flipH="1">
                      <a:off x="3618" y="10157"/>
                      <a:ext cx="1440" cy="0"/>
                    </a:xfrm>
                    <a:prstGeom prst="line">
                      <a:avLst/>
                    </a:prstGeom>
                    <a:noFill/>
                    <a:ln w="9525">
                      <a:solidFill>
                        <a:srgbClr val="000000"/>
                      </a:solidFill>
                      <a:round/>
                      <a:headEnd/>
                      <a:tailEnd/>
                    </a:ln>
                  </p:spPr>
                  <p:txBody>
                    <a:bodyPr/>
                    <a:lstStyle/>
                    <a:p>
                      <a:endParaRPr lang="fr-FR"/>
                    </a:p>
                  </p:txBody>
                </p:sp>
                <p:sp>
                  <p:nvSpPr>
                    <p:cNvPr id="36957" name="Line 60"/>
                    <p:cNvSpPr>
                      <a:spLocks noChangeShapeType="1"/>
                    </p:cNvSpPr>
                    <p:nvPr/>
                  </p:nvSpPr>
                  <p:spPr bwMode="auto">
                    <a:xfrm flipH="1">
                      <a:off x="3518" y="10197"/>
                      <a:ext cx="1620" cy="0"/>
                    </a:xfrm>
                    <a:prstGeom prst="line">
                      <a:avLst/>
                    </a:prstGeom>
                    <a:noFill/>
                    <a:ln w="9525">
                      <a:solidFill>
                        <a:srgbClr val="000000"/>
                      </a:solidFill>
                      <a:round/>
                      <a:headEnd/>
                      <a:tailEnd/>
                    </a:ln>
                  </p:spPr>
                  <p:txBody>
                    <a:bodyPr/>
                    <a:lstStyle/>
                    <a:p>
                      <a:endParaRPr lang="fr-FR"/>
                    </a:p>
                  </p:txBody>
                </p:sp>
                <p:sp>
                  <p:nvSpPr>
                    <p:cNvPr id="36958" name="Line 61"/>
                    <p:cNvSpPr>
                      <a:spLocks noChangeShapeType="1"/>
                    </p:cNvSpPr>
                    <p:nvPr/>
                  </p:nvSpPr>
                  <p:spPr bwMode="auto">
                    <a:xfrm flipH="1">
                      <a:off x="3518" y="10237"/>
                      <a:ext cx="1620" cy="0"/>
                    </a:xfrm>
                    <a:prstGeom prst="line">
                      <a:avLst/>
                    </a:prstGeom>
                    <a:noFill/>
                    <a:ln w="9525">
                      <a:solidFill>
                        <a:srgbClr val="000000"/>
                      </a:solidFill>
                      <a:round/>
                      <a:headEnd/>
                      <a:tailEnd/>
                    </a:ln>
                  </p:spPr>
                  <p:txBody>
                    <a:bodyPr/>
                    <a:lstStyle/>
                    <a:p>
                      <a:endParaRPr lang="fr-FR"/>
                    </a:p>
                  </p:txBody>
                </p:sp>
              </p:grpSp>
            </p:grpSp>
            <p:sp>
              <p:nvSpPr>
                <p:cNvPr id="36946" name="Line 62"/>
                <p:cNvSpPr>
                  <a:spLocks noChangeShapeType="1"/>
                </p:cNvSpPr>
                <p:nvPr/>
              </p:nvSpPr>
              <p:spPr bwMode="auto">
                <a:xfrm>
                  <a:off x="4798" y="8697"/>
                  <a:ext cx="0" cy="1800"/>
                </a:xfrm>
                <a:prstGeom prst="line">
                  <a:avLst/>
                </a:prstGeom>
                <a:noFill/>
                <a:ln w="9525">
                  <a:solidFill>
                    <a:srgbClr val="000000"/>
                  </a:solidFill>
                  <a:round/>
                  <a:headEnd/>
                  <a:tailEnd/>
                </a:ln>
              </p:spPr>
              <p:txBody>
                <a:bodyPr/>
                <a:lstStyle/>
                <a:p>
                  <a:endParaRPr lang="fr-FR"/>
                </a:p>
              </p:txBody>
            </p:sp>
            <p:sp>
              <p:nvSpPr>
                <p:cNvPr id="36947" name="Line 63"/>
                <p:cNvSpPr>
                  <a:spLocks noChangeShapeType="1"/>
                </p:cNvSpPr>
                <p:nvPr/>
              </p:nvSpPr>
              <p:spPr bwMode="auto">
                <a:xfrm>
                  <a:off x="4738" y="8737"/>
                  <a:ext cx="0" cy="1800"/>
                </a:xfrm>
                <a:prstGeom prst="line">
                  <a:avLst/>
                </a:prstGeom>
                <a:noFill/>
                <a:ln w="9525">
                  <a:solidFill>
                    <a:srgbClr val="000000"/>
                  </a:solidFill>
                  <a:round/>
                  <a:headEnd/>
                  <a:tailEnd/>
                </a:ln>
              </p:spPr>
              <p:txBody>
                <a:bodyPr/>
                <a:lstStyle/>
                <a:p>
                  <a:endParaRPr lang="fr-FR"/>
                </a:p>
              </p:txBody>
            </p:sp>
            <p:sp>
              <p:nvSpPr>
                <p:cNvPr id="36948" name="Line 64"/>
                <p:cNvSpPr>
                  <a:spLocks noChangeShapeType="1"/>
                </p:cNvSpPr>
                <p:nvPr/>
              </p:nvSpPr>
              <p:spPr bwMode="auto">
                <a:xfrm>
                  <a:off x="4678" y="8797"/>
                  <a:ext cx="0" cy="1800"/>
                </a:xfrm>
                <a:prstGeom prst="line">
                  <a:avLst/>
                </a:prstGeom>
                <a:noFill/>
                <a:ln w="9525">
                  <a:solidFill>
                    <a:srgbClr val="000000"/>
                  </a:solidFill>
                  <a:round/>
                  <a:headEnd/>
                  <a:tailEnd/>
                </a:ln>
              </p:spPr>
              <p:txBody>
                <a:bodyPr/>
                <a:lstStyle/>
                <a:p>
                  <a:endParaRPr lang="fr-FR"/>
                </a:p>
              </p:txBody>
            </p:sp>
            <p:sp>
              <p:nvSpPr>
                <p:cNvPr id="36949" name="Line 65"/>
                <p:cNvSpPr>
                  <a:spLocks noChangeShapeType="1"/>
                </p:cNvSpPr>
                <p:nvPr/>
              </p:nvSpPr>
              <p:spPr bwMode="auto">
                <a:xfrm>
                  <a:off x="4618" y="8857"/>
                  <a:ext cx="0" cy="1800"/>
                </a:xfrm>
                <a:prstGeom prst="line">
                  <a:avLst/>
                </a:prstGeom>
                <a:noFill/>
                <a:ln w="9525">
                  <a:solidFill>
                    <a:srgbClr val="000000"/>
                  </a:solidFill>
                  <a:round/>
                  <a:headEnd/>
                  <a:tailEnd/>
                </a:ln>
              </p:spPr>
              <p:txBody>
                <a:bodyPr/>
                <a:lstStyle/>
                <a:p>
                  <a:endParaRPr lang="fr-FR"/>
                </a:p>
              </p:txBody>
            </p:sp>
            <p:sp>
              <p:nvSpPr>
                <p:cNvPr id="36950" name="Line 66"/>
                <p:cNvSpPr>
                  <a:spLocks noChangeShapeType="1"/>
                </p:cNvSpPr>
                <p:nvPr/>
              </p:nvSpPr>
              <p:spPr bwMode="auto">
                <a:xfrm>
                  <a:off x="4558" y="8877"/>
                  <a:ext cx="0" cy="1800"/>
                </a:xfrm>
                <a:prstGeom prst="line">
                  <a:avLst/>
                </a:prstGeom>
                <a:noFill/>
                <a:ln w="9525">
                  <a:solidFill>
                    <a:srgbClr val="000000"/>
                  </a:solidFill>
                  <a:round/>
                  <a:headEnd/>
                  <a:tailEnd/>
                </a:ln>
              </p:spPr>
              <p:txBody>
                <a:bodyPr/>
                <a:lstStyle/>
                <a:p>
                  <a:endParaRPr lang="fr-FR"/>
                </a:p>
              </p:txBody>
            </p:sp>
          </p:grpSp>
          <p:sp>
            <p:nvSpPr>
              <p:cNvPr id="36944" name="Line 67"/>
              <p:cNvSpPr>
                <a:spLocks noChangeShapeType="1"/>
              </p:cNvSpPr>
              <p:nvPr/>
            </p:nvSpPr>
            <p:spPr bwMode="auto">
              <a:xfrm>
                <a:off x="5038" y="9158"/>
                <a:ext cx="0" cy="360"/>
              </a:xfrm>
              <a:prstGeom prst="line">
                <a:avLst/>
              </a:prstGeom>
              <a:noFill/>
              <a:ln w="9525">
                <a:solidFill>
                  <a:srgbClr val="000000"/>
                </a:solidFill>
                <a:round/>
                <a:headEnd/>
                <a:tailEnd/>
              </a:ln>
            </p:spPr>
            <p:txBody>
              <a:bodyPr/>
              <a:lstStyle/>
              <a:p>
                <a:endParaRPr lang="fr-FR"/>
              </a:p>
            </p:txBody>
          </p:sp>
        </p:grpSp>
      </p:grpSp>
      <p:grpSp>
        <p:nvGrpSpPr>
          <p:cNvPr id="36886" name="Group 68"/>
          <p:cNvGrpSpPr>
            <a:grpSpLocks/>
          </p:cNvGrpSpPr>
          <p:nvPr/>
        </p:nvGrpSpPr>
        <p:grpSpPr bwMode="auto">
          <a:xfrm>
            <a:off x="5730727" y="2390849"/>
            <a:ext cx="1841500" cy="1763713"/>
            <a:chOff x="7462" y="1791"/>
            <a:chExt cx="2900" cy="2777"/>
          </a:xfrm>
        </p:grpSpPr>
        <p:sp>
          <p:nvSpPr>
            <p:cNvPr id="36890" name="AutoShape 69"/>
            <p:cNvSpPr>
              <a:spLocks noChangeArrowheads="1"/>
            </p:cNvSpPr>
            <p:nvPr/>
          </p:nvSpPr>
          <p:spPr bwMode="auto">
            <a:xfrm>
              <a:off x="8122" y="1791"/>
              <a:ext cx="1440" cy="58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60 w 21600"/>
                <a:gd name="T13" fmla="*/ 0 h 21600"/>
                <a:gd name="T14" fmla="*/ 21240 w 21600"/>
                <a:gd name="T15" fmla="*/ 13593 h 21600"/>
              </a:gdLst>
              <a:ahLst/>
              <a:cxnLst>
                <a:cxn ang="T8">
                  <a:pos x="T0" y="T1"/>
                </a:cxn>
                <a:cxn ang="T9">
                  <a:pos x="T2" y="T3"/>
                </a:cxn>
                <a:cxn ang="T10">
                  <a:pos x="T4" y="T5"/>
                </a:cxn>
                <a:cxn ang="T11">
                  <a:pos x="T6" y="T7"/>
                </a:cxn>
              </a:cxnLst>
              <a:rect l="T12" t="T13" r="T14" b="T15"/>
              <a:pathLst>
                <a:path w="21600" h="21600">
                  <a:moveTo>
                    <a:pt x="3" y="10511"/>
                  </a:moveTo>
                  <a:cubicBezTo>
                    <a:pt x="160" y="4661"/>
                    <a:pt x="4947" y="-1"/>
                    <a:pt x="10800" y="0"/>
                  </a:cubicBezTo>
                  <a:cubicBezTo>
                    <a:pt x="16652" y="0"/>
                    <a:pt x="21439" y="4661"/>
                    <a:pt x="21596" y="10511"/>
                  </a:cubicBezTo>
                  <a:cubicBezTo>
                    <a:pt x="21439" y="4661"/>
                    <a:pt x="16652" y="-1"/>
                    <a:pt x="10799" y="0"/>
                  </a:cubicBezTo>
                  <a:cubicBezTo>
                    <a:pt x="4947" y="0"/>
                    <a:pt x="160" y="4661"/>
                    <a:pt x="3" y="10511"/>
                  </a:cubicBezTo>
                  <a:close/>
                </a:path>
              </a:pathLst>
            </a:custGeom>
            <a:solidFill>
              <a:srgbClr val="FFFFFF"/>
            </a:solidFill>
            <a:ln w="38100">
              <a:solidFill>
                <a:srgbClr val="000000"/>
              </a:solidFill>
              <a:miter lim="800000"/>
              <a:headEnd/>
              <a:tailEnd/>
            </a:ln>
          </p:spPr>
          <p:txBody>
            <a:bodyPr/>
            <a:lstStyle/>
            <a:p>
              <a:endParaRPr lang="fr-FR"/>
            </a:p>
          </p:txBody>
        </p:sp>
        <p:sp>
          <p:nvSpPr>
            <p:cNvPr id="36891" name="AutoShape 70"/>
            <p:cNvSpPr>
              <a:spLocks noChangeArrowheads="1"/>
            </p:cNvSpPr>
            <p:nvPr/>
          </p:nvSpPr>
          <p:spPr bwMode="auto">
            <a:xfrm>
              <a:off x="8382" y="1948"/>
              <a:ext cx="860" cy="2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5 w 21600"/>
                <a:gd name="T13" fmla="*/ 0 h 21600"/>
                <a:gd name="T14" fmla="*/ 21575 w 21600"/>
                <a:gd name="T15" fmla="*/ 10113 h 21600"/>
              </a:gdLst>
              <a:ahLst/>
              <a:cxnLst>
                <a:cxn ang="T8">
                  <a:pos x="T0" y="T1"/>
                </a:cxn>
                <a:cxn ang="T9">
                  <a:pos x="T2" y="T3"/>
                </a:cxn>
                <a:cxn ang="T10">
                  <a:pos x="T4" y="T5"/>
                </a:cxn>
                <a:cxn ang="T11">
                  <a:pos x="T6" y="T7"/>
                </a:cxn>
              </a:cxnLst>
              <a:rect l="T12" t="T13" r="T14" b="T15"/>
              <a:pathLst>
                <a:path w="21600" h="21600">
                  <a:moveTo>
                    <a:pt x="554" y="7384"/>
                  </a:moveTo>
                  <a:cubicBezTo>
                    <a:pt x="2024" y="2974"/>
                    <a:pt x="6151" y="-1"/>
                    <a:pt x="10800" y="0"/>
                  </a:cubicBezTo>
                  <a:cubicBezTo>
                    <a:pt x="15448" y="0"/>
                    <a:pt x="19575" y="2974"/>
                    <a:pt x="21045" y="7384"/>
                  </a:cubicBezTo>
                  <a:cubicBezTo>
                    <a:pt x="19575" y="2974"/>
                    <a:pt x="15448" y="-1"/>
                    <a:pt x="10799" y="0"/>
                  </a:cubicBezTo>
                  <a:cubicBezTo>
                    <a:pt x="6151" y="0"/>
                    <a:pt x="2024" y="2974"/>
                    <a:pt x="554" y="7384"/>
                  </a:cubicBezTo>
                  <a:close/>
                </a:path>
              </a:pathLst>
            </a:custGeom>
            <a:solidFill>
              <a:srgbClr val="FFFFFF"/>
            </a:solidFill>
            <a:ln w="38100">
              <a:solidFill>
                <a:srgbClr val="000000"/>
              </a:solidFill>
              <a:miter lim="800000"/>
              <a:headEnd/>
              <a:tailEnd/>
            </a:ln>
          </p:spPr>
          <p:txBody>
            <a:bodyPr/>
            <a:lstStyle/>
            <a:p>
              <a:endParaRPr lang="fr-FR"/>
            </a:p>
          </p:txBody>
        </p:sp>
        <p:sp>
          <p:nvSpPr>
            <p:cNvPr id="36892" name="Line 71"/>
            <p:cNvSpPr>
              <a:spLocks noChangeShapeType="1"/>
            </p:cNvSpPr>
            <p:nvPr/>
          </p:nvSpPr>
          <p:spPr bwMode="auto">
            <a:xfrm>
              <a:off x="7622" y="2088"/>
              <a:ext cx="2700" cy="0"/>
            </a:xfrm>
            <a:prstGeom prst="line">
              <a:avLst/>
            </a:prstGeom>
            <a:noFill/>
            <a:ln w="9525">
              <a:solidFill>
                <a:srgbClr val="000000"/>
              </a:solidFill>
              <a:round/>
              <a:headEnd/>
              <a:tailEnd/>
            </a:ln>
          </p:spPr>
          <p:txBody>
            <a:bodyPr/>
            <a:lstStyle/>
            <a:p>
              <a:endParaRPr lang="fr-FR"/>
            </a:p>
          </p:txBody>
        </p:sp>
        <p:sp>
          <p:nvSpPr>
            <p:cNvPr id="36893" name="Line 72"/>
            <p:cNvSpPr>
              <a:spLocks noChangeShapeType="1"/>
            </p:cNvSpPr>
            <p:nvPr/>
          </p:nvSpPr>
          <p:spPr bwMode="auto">
            <a:xfrm>
              <a:off x="7582" y="2128"/>
              <a:ext cx="2700" cy="0"/>
            </a:xfrm>
            <a:prstGeom prst="line">
              <a:avLst/>
            </a:prstGeom>
            <a:noFill/>
            <a:ln w="9525">
              <a:solidFill>
                <a:srgbClr val="000000"/>
              </a:solidFill>
              <a:round/>
              <a:headEnd/>
              <a:tailEnd/>
            </a:ln>
          </p:spPr>
          <p:txBody>
            <a:bodyPr/>
            <a:lstStyle/>
            <a:p>
              <a:endParaRPr lang="fr-FR"/>
            </a:p>
          </p:txBody>
        </p:sp>
        <p:sp>
          <p:nvSpPr>
            <p:cNvPr id="36894" name="Line 73"/>
            <p:cNvSpPr>
              <a:spLocks noChangeShapeType="1"/>
            </p:cNvSpPr>
            <p:nvPr/>
          </p:nvSpPr>
          <p:spPr bwMode="auto">
            <a:xfrm>
              <a:off x="7582" y="2149"/>
              <a:ext cx="2700" cy="0"/>
            </a:xfrm>
            <a:prstGeom prst="line">
              <a:avLst/>
            </a:prstGeom>
            <a:noFill/>
            <a:ln w="9525">
              <a:solidFill>
                <a:srgbClr val="000000"/>
              </a:solidFill>
              <a:round/>
              <a:headEnd/>
              <a:tailEnd/>
            </a:ln>
          </p:spPr>
          <p:txBody>
            <a:bodyPr/>
            <a:lstStyle/>
            <a:p>
              <a:endParaRPr lang="fr-FR"/>
            </a:p>
          </p:txBody>
        </p:sp>
        <p:sp>
          <p:nvSpPr>
            <p:cNvPr id="36895" name="Line 74"/>
            <p:cNvSpPr>
              <a:spLocks noChangeShapeType="1"/>
            </p:cNvSpPr>
            <p:nvPr/>
          </p:nvSpPr>
          <p:spPr bwMode="auto">
            <a:xfrm>
              <a:off x="7562" y="2189"/>
              <a:ext cx="2700" cy="0"/>
            </a:xfrm>
            <a:prstGeom prst="line">
              <a:avLst/>
            </a:prstGeom>
            <a:noFill/>
            <a:ln w="9525">
              <a:solidFill>
                <a:srgbClr val="000000"/>
              </a:solidFill>
              <a:round/>
              <a:headEnd/>
              <a:tailEnd/>
            </a:ln>
          </p:spPr>
          <p:txBody>
            <a:bodyPr/>
            <a:lstStyle/>
            <a:p>
              <a:endParaRPr lang="fr-FR"/>
            </a:p>
          </p:txBody>
        </p:sp>
        <p:sp>
          <p:nvSpPr>
            <p:cNvPr id="36896" name="Line 75"/>
            <p:cNvSpPr>
              <a:spLocks noChangeShapeType="1"/>
            </p:cNvSpPr>
            <p:nvPr/>
          </p:nvSpPr>
          <p:spPr bwMode="auto">
            <a:xfrm>
              <a:off x="7522" y="2229"/>
              <a:ext cx="2700" cy="0"/>
            </a:xfrm>
            <a:prstGeom prst="line">
              <a:avLst/>
            </a:prstGeom>
            <a:noFill/>
            <a:ln w="9525">
              <a:solidFill>
                <a:srgbClr val="000000"/>
              </a:solidFill>
              <a:round/>
              <a:headEnd/>
              <a:tailEnd/>
            </a:ln>
          </p:spPr>
          <p:txBody>
            <a:bodyPr/>
            <a:lstStyle/>
            <a:p>
              <a:endParaRPr lang="fr-FR"/>
            </a:p>
          </p:txBody>
        </p:sp>
        <p:sp>
          <p:nvSpPr>
            <p:cNvPr id="36897" name="Line 76"/>
            <p:cNvSpPr>
              <a:spLocks noChangeShapeType="1"/>
            </p:cNvSpPr>
            <p:nvPr/>
          </p:nvSpPr>
          <p:spPr bwMode="auto">
            <a:xfrm>
              <a:off x="7522" y="2311"/>
              <a:ext cx="2700" cy="0"/>
            </a:xfrm>
            <a:prstGeom prst="line">
              <a:avLst/>
            </a:prstGeom>
            <a:noFill/>
            <a:ln w="9525">
              <a:solidFill>
                <a:srgbClr val="000000"/>
              </a:solidFill>
              <a:round/>
              <a:headEnd/>
              <a:tailEnd/>
            </a:ln>
          </p:spPr>
          <p:txBody>
            <a:bodyPr/>
            <a:lstStyle/>
            <a:p>
              <a:endParaRPr lang="fr-FR"/>
            </a:p>
          </p:txBody>
        </p:sp>
        <p:sp>
          <p:nvSpPr>
            <p:cNvPr id="36898" name="Line 77"/>
            <p:cNvSpPr>
              <a:spLocks noChangeShapeType="1"/>
            </p:cNvSpPr>
            <p:nvPr/>
          </p:nvSpPr>
          <p:spPr bwMode="auto">
            <a:xfrm>
              <a:off x="7482" y="2349"/>
              <a:ext cx="2700" cy="0"/>
            </a:xfrm>
            <a:prstGeom prst="line">
              <a:avLst/>
            </a:prstGeom>
            <a:noFill/>
            <a:ln w="9525">
              <a:solidFill>
                <a:srgbClr val="000000"/>
              </a:solidFill>
              <a:round/>
              <a:headEnd/>
              <a:tailEnd/>
            </a:ln>
          </p:spPr>
          <p:txBody>
            <a:bodyPr/>
            <a:lstStyle/>
            <a:p>
              <a:endParaRPr lang="fr-FR"/>
            </a:p>
          </p:txBody>
        </p:sp>
        <p:sp>
          <p:nvSpPr>
            <p:cNvPr id="36899" name="Line 78"/>
            <p:cNvSpPr>
              <a:spLocks noChangeShapeType="1"/>
            </p:cNvSpPr>
            <p:nvPr/>
          </p:nvSpPr>
          <p:spPr bwMode="auto">
            <a:xfrm>
              <a:off x="7502" y="2273"/>
              <a:ext cx="2700" cy="0"/>
            </a:xfrm>
            <a:prstGeom prst="line">
              <a:avLst/>
            </a:prstGeom>
            <a:noFill/>
            <a:ln w="9525">
              <a:solidFill>
                <a:srgbClr val="000000"/>
              </a:solidFill>
              <a:round/>
              <a:headEnd/>
              <a:tailEnd/>
            </a:ln>
          </p:spPr>
          <p:txBody>
            <a:bodyPr/>
            <a:lstStyle/>
            <a:p>
              <a:endParaRPr lang="fr-FR"/>
            </a:p>
          </p:txBody>
        </p:sp>
        <p:grpSp>
          <p:nvGrpSpPr>
            <p:cNvPr id="36900" name="Group 79"/>
            <p:cNvGrpSpPr>
              <a:grpSpLocks/>
            </p:cNvGrpSpPr>
            <p:nvPr/>
          </p:nvGrpSpPr>
          <p:grpSpPr bwMode="auto">
            <a:xfrm>
              <a:off x="7462" y="2048"/>
              <a:ext cx="2900" cy="2520"/>
              <a:chOff x="7178" y="8175"/>
              <a:chExt cx="2900" cy="2520"/>
            </a:xfrm>
          </p:grpSpPr>
          <p:grpSp>
            <p:nvGrpSpPr>
              <p:cNvPr id="36901" name="Group 80"/>
              <p:cNvGrpSpPr>
                <a:grpSpLocks/>
              </p:cNvGrpSpPr>
              <p:nvPr/>
            </p:nvGrpSpPr>
            <p:grpSpPr bwMode="auto">
              <a:xfrm>
                <a:off x="7178" y="8175"/>
                <a:ext cx="2900" cy="2520"/>
                <a:chOff x="7178" y="8277"/>
                <a:chExt cx="2900" cy="2520"/>
              </a:xfrm>
            </p:grpSpPr>
            <p:grpSp>
              <p:nvGrpSpPr>
                <p:cNvPr id="36906" name="Group 81"/>
                <p:cNvGrpSpPr>
                  <a:grpSpLocks/>
                </p:cNvGrpSpPr>
                <p:nvPr/>
              </p:nvGrpSpPr>
              <p:grpSpPr bwMode="auto">
                <a:xfrm>
                  <a:off x="7178" y="8277"/>
                  <a:ext cx="2900" cy="2520"/>
                  <a:chOff x="7178" y="8277"/>
                  <a:chExt cx="2900" cy="2520"/>
                </a:xfrm>
              </p:grpSpPr>
              <p:grpSp>
                <p:nvGrpSpPr>
                  <p:cNvPr id="36920" name="Group 82"/>
                  <p:cNvGrpSpPr>
                    <a:grpSpLocks/>
                  </p:cNvGrpSpPr>
                  <p:nvPr/>
                </p:nvGrpSpPr>
                <p:grpSpPr bwMode="auto">
                  <a:xfrm>
                    <a:off x="7178" y="8637"/>
                    <a:ext cx="2700" cy="2160"/>
                    <a:chOff x="7178" y="8637"/>
                    <a:chExt cx="2700" cy="2160"/>
                  </a:xfrm>
                </p:grpSpPr>
                <p:sp>
                  <p:nvSpPr>
                    <p:cNvPr id="36935" name="Line 83"/>
                    <p:cNvSpPr>
                      <a:spLocks noChangeShapeType="1"/>
                    </p:cNvSpPr>
                    <p:nvPr/>
                  </p:nvSpPr>
                  <p:spPr bwMode="auto">
                    <a:xfrm>
                      <a:off x="7178" y="8637"/>
                      <a:ext cx="2700" cy="0"/>
                    </a:xfrm>
                    <a:prstGeom prst="line">
                      <a:avLst/>
                    </a:prstGeom>
                    <a:noFill/>
                    <a:ln w="9525">
                      <a:solidFill>
                        <a:srgbClr val="000000"/>
                      </a:solidFill>
                      <a:round/>
                      <a:headEnd/>
                      <a:tailEnd/>
                    </a:ln>
                  </p:spPr>
                  <p:txBody>
                    <a:bodyPr/>
                    <a:lstStyle/>
                    <a:p>
                      <a:endParaRPr lang="fr-FR"/>
                    </a:p>
                  </p:txBody>
                </p:sp>
                <p:sp>
                  <p:nvSpPr>
                    <p:cNvPr id="36936" name="Line 84"/>
                    <p:cNvSpPr>
                      <a:spLocks noChangeShapeType="1"/>
                    </p:cNvSpPr>
                    <p:nvPr/>
                  </p:nvSpPr>
                  <p:spPr bwMode="auto">
                    <a:xfrm>
                      <a:off x="7178" y="10797"/>
                      <a:ext cx="2700" cy="0"/>
                    </a:xfrm>
                    <a:prstGeom prst="line">
                      <a:avLst/>
                    </a:prstGeom>
                    <a:noFill/>
                    <a:ln w="9525">
                      <a:solidFill>
                        <a:srgbClr val="000000"/>
                      </a:solidFill>
                      <a:round/>
                      <a:headEnd/>
                      <a:tailEnd/>
                    </a:ln>
                  </p:spPr>
                  <p:txBody>
                    <a:bodyPr/>
                    <a:lstStyle/>
                    <a:p>
                      <a:endParaRPr lang="fr-FR"/>
                    </a:p>
                  </p:txBody>
                </p:sp>
                <p:sp>
                  <p:nvSpPr>
                    <p:cNvPr id="36937" name="Line 85"/>
                    <p:cNvSpPr>
                      <a:spLocks noChangeShapeType="1"/>
                    </p:cNvSpPr>
                    <p:nvPr/>
                  </p:nvSpPr>
                  <p:spPr bwMode="auto">
                    <a:xfrm>
                      <a:off x="7178" y="8637"/>
                      <a:ext cx="0" cy="2160"/>
                    </a:xfrm>
                    <a:prstGeom prst="line">
                      <a:avLst/>
                    </a:prstGeom>
                    <a:noFill/>
                    <a:ln w="9525">
                      <a:solidFill>
                        <a:srgbClr val="000000"/>
                      </a:solidFill>
                      <a:round/>
                      <a:headEnd/>
                      <a:tailEnd/>
                    </a:ln>
                  </p:spPr>
                  <p:txBody>
                    <a:bodyPr/>
                    <a:lstStyle/>
                    <a:p>
                      <a:endParaRPr lang="fr-FR"/>
                    </a:p>
                  </p:txBody>
                </p:sp>
                <p:sp>
                  <p:nvSpPr>
                    <p:cNvPr id="36938" name="Line 86"/>
                    <p:cNvSpPr>
                      <a:spLocks noChangeShapeType="1"/>
                    </p:cNvSpPr>
                    <p:nvPr/>
                  </p:nvSpPr>
                  <p:spPr bwMode="auto">
                    <a:xfrm>
                      <a:off x="9878" y="8637"/>
                      <a:ext cx="0" cy="2160"/>
                    </a:xfrm>
                    <a:prstGeom prst="line">
                      <a:avLst/>
                    </a:prstGeom>
                    <a:noFill/>
                    <a:ln w="9525">
                      <a:solidFill>
                        <a:srgbClr val="000000"/>
                      </a:solidFill>
                      <a:round/>
                      <a:headEnd/>
                      <a:tailEnd/>
                    </a:ln>
                  </p:spPr>
                  <p:txBody>
                    <a:bodyPr/>
                    <a:lstStyle/>
                    <a:p>
                      <a:endParaRPr lang="fr-FR"/>
                    </a:p>
                  </p:txBody>
                </p:sp>
              </p:grpSp>
              <p:grpSp>
                <p:nvGrpSpPr>
                  <p:cNvPr id="36921" name="Group 87"/>
                  <p:cNvGrpSpPr>
                    <a:grpSpLocks/>
                  </p:cNvGrpSpPr>
                  <p:nvPr/>
                </p:nvGrpSpPr>
                <p:grpSpPr bwMode="auto">
                  <a:xfrm>
                    <a:off x="7438" y="8997"/>
                    <a:ext cx="2160" cy="1480"/>
                    <a:chOff x="7438" y="8997"/>
                    <a:chExt cx="2160" cy="1480"/>
                  </a:xfrm>
                </p:grpSpPr>
                <p:grpSp>
                  <p:nvGrpSpPr>
                    <p:cNvPr id="36927" name="Group 88"/>
                    <p:cNvGrpSpPr>
                      <a:grpSpLocks/>
                    </p:cNvGrpSpPr>
                    <p:nvPr/>
                  </p:nvGrpSpPr>
                  <p:grpSpPr bwMode="auto">
                    <a:xfrm>
                      <a:off x="7438" y="8997"/>
                      <a:ext cx="2160" cy="1480"/>
                      <a:chOff x="7418" y="9017"/>
                      <a:chExt cx="2160" cy="1480"/>
                    </a:xfrm>
                  </p:grpSpPr>
                  <p:sp>
                    <p:nvSpPr>
                      <p:cNvPr id="36930" name="Line 89"/>
                      <p:cNvSpPr>
                        <a:spLocks noChangeShapeType="1"/>
                      </p:cNvSpPr>
                      <p:nvPr/>
                    </p:nvSpPr>
                    <p:spPr bwMode="auto">
                      <a:xfrm>
                        <a:off x="7418" y="9037"/>
                        <a:ext cx="0" cy="1440"/>
                      </a:xfrm>
                      <a:prstGeom prst="line">
                        <a:avLst/>
                      </a:prstGeom>
                      <a:noFill/>
                      <a:ln w="9525">
                        <a:solidFill>
                          <a:srgbClr val="000000"/>
                        </a:solidFill>
                        <a:round/>
                        <a:headEnd/>
                        <a:tailEnd/>
                      </a:ln>
                    </p:spPr>
                    <p:txBody>
                      <a:bodyPr/>
                      <a:lstStyle/>
                      <a:p>
                        <a:endParaRPr lang="fr-FR"/>
                      </a:p>
                    </p:txBody>
                  </p:sp>
                  <p:sp>
                    <p:nvSpPr>
                      <p:cNvPr id="36931" name="Line 90"/>
                      <p:cNvSpPr>
                        <a:spLocks noChangeShapeType="1"/>
                      </p:cNvSpPr>
                      <p:nvPr/>
                    </p:nvSpPr>
                    <p:spPr bwMode="auto">
                      <a:xfrm>
                        <a:off x="7418" y="9017"/>
                        <a:ext cx="720" cy="0"/>
                      </a:xfrm>
                      <a:prstGeom prst="line">
                        <a:avLst/>
                      </a:prstGeom>
                      <a:noFill/>
                      <a:ln w="9525">
                        <a:solidFill>
                          <a:srgbClr val="000000"/>
                        </a:solidFill>
                        <a:round/>
                        <a:headEnd/>
                        <a:tailEnd/>
                      </a:ln>
                    </p:spPr>
                    <p:txBody>
                      <a:bodyPr/>
                      <a:lstStyle/>
                      <a:p>
                        <a:endParaRPr lang="fr-FR"/>
                      </a:p>
                    </p:txBody>
                  </p:sp>
                  <p:sp>
                    <p:nvSpPr>
                      <p:cNvPr id="36932" name="Line 91"/>
                      <p:cNvSpPr>
                        <a:spLocks noChangeShapeType="1"/>
                      </p:cNvSpPr>
                      <p:nvPr/>
                    </p:nvSpPr>
                    <p:spPr bwMode="auto">
                      <a:xfrm>
                        <a:off x="9558" y="9057"/>
                        <a:ext cx="0" cy="1440"/>
                      </a:xfrm>
                      <a:prstGeom prst="line">
                        <a:avLst/>
                      </a:prstGeom>
                      <a:noFill/>
                      <a:ln w="9525">
                        <a:solidFill>
                          <a:srgbClr val="000000"/>
                        </a:solidFill>
                        <a:round/>
                        <a:headEnd/>
                        <a:tailEnd/>
                      </a:ln>
                    </p:spPr>
                    <p:txBody>
                      <a:bodyPr/>
                      <a:lstStyle/>
                      <a:p>
                        <a:endParaRPr lang="fr-FR"/>
                      </a:p>
                    </p:txBody>
                  </p:sp>
                  <p:sp>
                    <p:nvSpPr>
                      <p:cNvPr id="36933" name="Line 92"/>
                      <p:cNvSpPr>
                        <a:spLocks noChangeShapeType="1"/>
                      </p:cNvSpPr>
                      <p:nvPr/>
                    </p:nvSpPr>
                    <p:spPr bwMode="auto">
                      <a:xfrm>
                        <a:off x="8818" y="9057"/>
                        <a:ext cx="720" cy="0"/>
                      </a:xfrm>
                      <a:prstGeom prst="line">
                        <a:avLst/>
                      </a:prstGeom>
                      <a:noFill/>
                      <a:ln w="9525">
                        <a:solidFill>
                          <a:srgbClr val="000000"/>
                        </a:solidFill>
                        <a:round/>
                        <a:headEnd/>
                        <a:tailEnd/>
                      </a:ln>
                    </p:spPr>
                    <p:txBody>
                      <a:bodyPr/>
                      <a:lstStyle/>
                      <a:p>
                        <a:endParaRPr lang="fr-FR"/>
                      </a:p>
                    </p:txBody>
                  </p:sp>
                  <p:sp>
                    <p:nvSpPr>
                      <p:cNvPr id="36934" name="Line 93"/>
                      <p:cNvSpPr>
                        <a:spLocks noChangeShapeType="1"/>
                      </p:cNvSpPr>
                      <p:nvPr/>
                    </p:nvSpPr>
                    <p:spPr bwMode="auto">
                      <a:xfrm flipH="1">
                        <a:off x="7418" y="10497"/>
                        <a:ext cx="2160" cy="0"/>
                      </a:xfrm>
                      <a:prstGeom prst="line">
                        <a:avLst/>
                      </a:prstGeom>
                      <a:noFill/>
                      <a:ln w="9525">
                        <a:solidFill>
                          <a:srgbClr val="000000"/>
                        </a:solidFill>
                        <a:round/>
                        <a:headEnd/>
                        <a:tailEnd/>
                      </a:ln>
                    </p:spPr>
                    <p:txBody>
                      <a:bodyPr/>
                      <a:lstStyle/>
                      <a:p>
                        <a:endParaRPr lang="fr-FR"/>
                      </a:p>
                    </p:txBody>
                  </p:sp>
                </p:grpSp>
                <p:sp>
                  <p:nvSpPr>
                    <p:cNvPr id="36928" name="Line 94"/>
                    <p:cNvSpPr>
                      <a:spLocks noChangeShapeType="1"/>
                    </p:cNvSpPr>
                    <p:nvPr/>
                  </p:nvSpPr>
                  <p:spPr bwMode="auto">
                    <a:xfrm>
                      <a:off x="8178" y="9017"/>
                      <a:ext cx="0" cy="360"/>
                    </a:xfrm>
                    <a:prstGeom prst="line">
                      <a:avLst/>
                    </a:prstGeom>
                    <a:noFill/>
                    <a:ln w="9525">
                      <a:solidFill>
                        <a:srgbClr val="000000"/>
                      </a:solidFill>
                      <a:round/>
                      <a:headEnd/>
                      <a:tailEnd/>
                    </a:ln>
                  </p:spPr>
                  <p:txBody>
                    <a:bodyPr/>
                    <a:lstStyle/>
                    <a:p>
                      <a:endParaRPr lang="fr-FR"/>
                    </a:p>
                  </p:txBody>
                </p:sp>
                <p:sp>
                  <p:nvSpPr>
                    <p:cNvPr id="36929" name="Line 95"/>
                    <p:cNvSpPr>
                      <a:spLocks noChangeShapeType="1"/>
                    </p:cNvSpPr>
                    <p:nvPr/>
                  </p:nvSpPr>
                  <p:spPr bwMode="auto">
                    <a:xfrm>
                      <a:off x="8838" y="9037"/>
                      <a:ext cx="0" cy="360"/>
                    </a:xfrm>
                    <a:prstGeom prst="line">
                      <a:avLst/>
                    </a:prstGeom>
                    <a:noFill/>
                    <a:ln w="9525">
                      <a:solidFill>
                        <a:srgbClr val="000000"/>
                      </a:solidFill>
                      <a:round/>
                      <a:headEnd/>
                      <a:tailEnd/>
                    </a:ln>
                  </p:spPr>
                  <p:txBody>
                    <a:bodyPr/>
                    <a:lstStyle/>
                    <a:p>
                      <a:endParaRPr lang="fr-FR"/>
                    </a:p>
                  </p:txBody>
                </p:sp>
              </p:grpSp>
              <p:sp>
                <p:nvSpPr>
                  <p:cNvPr id="36922" name="Line 96"/>
                  <p:cNvSpPr>
                    <a:spLocks noChangeShapeType="1"/>
                  </p:cNvSpPr>
                  <p:nvPr/>
                </p:nvSpPr>
                <p:spPr bwMode="auto">
                  <a:xfrm flipH="1">
                    <a:off x="7178" y="8277"/>
                    <a:ext cx="180" cy="360"/>
                  </a:xfrm>
                  <a:prstGeom prst="line">
                    <a:avLst/>
                  </a:prstGeom>
                  <a:noFill/>
                  <a:ln w="9525">
                    <a:solidFill>
                      <a:srgbClr val="000000"/>
                    </a:solidFill>
                    <a:round/>
                    <a:headEnd/>
                    <a:tailEnd/>
                  </a:ln>
                </p:spPr>
                <p:txBody>
                  <a:bodyPr/>
                  <a:lstStyle/>
                  <a:p>
                    <a:endParaRPr lang="fr-FR"/>
                  </a:p>
                </p:txBody>
              </p:sp>
              <p:sp>
                <p:nvSpPr>
                  <p:cNvPr id="36923" name="Line 97"/>
                  <p:cNvSpPr>
                    <a:spLocks noChangeShapeType="1"/>
                  </p:cNvSpPr>
                  <p:nvPr/>
                </p:nvSpPr>
                <p:spPr bwMode="auto">
                  <a:xfrm flipH="1">
                    <a:off x="9878" y="8297"/>
                    <a:ext cx="180" cy="360"/>
                  </a:xfrm>
                  <a:prstGeom prst="line">
                    <a:avLst/>
                  </a:prstGeom>
                  <a:noFill/>
                  <a:ln w="9525">
                    <a:solidFill>
                      <a:srgbClr val="000000"/>
                    </a:solidFill>
                    <a:round/>
                    <a:headEnd/>
                    <a:tailEnd/>
                  </a:ln>
                </p:spPr>
                <p:txBody>
                  <a:bodyPr/>
                  <a:lstStyle/>
                  <a:p>
                    <a:endParaRPr lang="fr-FR"/>
                  </a:p>
                </p:txBody>
              </p:sp>
              <p:sp>
                <p:nvSpPr>
                  <p:cNvPr id="36924" name="Line 98"/>
                  <p:cNvSpPr>
                    <a:spLocks noChangeShapeType="1"/>
                  </p:cNvSpPr>
                  <p:nvPr/>
                </p:nvSpPr>
                <p:spPr bwMode="auto">
                  <a:xfrm>
                    <a:off x="7338" y="8277"/>
                    <a:ext cx="2700" cy="0"/>
                  </a:xfrm>
                  <a:prstGeom prst="line">
                    <a:avLst/>
                  </a:prstGeom>
                  <a:noFill/>
                  <a:ln w="9525">
                    <a:solidFill>
                      <a:srgbClr val="000000"/>
                    </a:solidFill>
                    <a:round/>
                    <a:headEnd/>
                    <a:tailEnd/>
                  </a:ln>
                </p:spPr>
                <p:txBody>
                  <a:bodyPr/>
                  <a:lstStyle/>
                  <a:p>
                    <a:endParaRPr lang="fr-FR"/>
                  </a:p>
                </p:txBody>
              </p:sp>
              <p:sp>
                <p:nvSpPr>
                  <p:cNvPr id="36925" name="Line 99"/>
                  <p:cNvSpPr>
                    <a:spLocks noChangeShapeType="1"/>
                  </p:cNvSpPr>
                  <p:nvPr/>
                </p:nvSpPr>
                <p:spPr bwMode="auto">
                  <a:xfrm flipH="1">
                    <a:off x="9898" y="10437"/>
                    <a:ext cx="180" cy="360"/>
                  </a:xfrm>
                  <a:prstGeom prst="line">
                    <a:avLst/>
                  </a:prstGeom>
                  <a:noFill/>
                  <a:ln w="9525">
                    <a:solidFill>
                      <a:srgbClr val="000000"/>
                    </a:solidFill>
                    <a:round/>
                    <a:headEnd/>
                    <a:tailEnd/>
                  </a:ln>
                </p:spPr>
                <p:txBody>
                  <a:bodyPr/>
                  <a:lstStyle/>
                  <a:p>
                    <a:endParaRPr lang="fr-FR"/>
                  </a:p>
                </p:txBody>
              </p:sp>
              <p:sp>
                <p:nvSpPr>
                  <p:cNvPr id="36926" name="Line 100"/>
                  <p:cNvSpPr>
                    <a:spLocks noChangeShapeType="1"/>
                  </p:cNvSpPr>
                  <p:nvPr/>
                </p:nvSpPr>
                <p:spPr bwMode="auto">
                  <a:xfrm>
                    <a:off x="10058" y="8277"/>
                    <a:ext cx="0" cy="2160"/>
                  </a:xfrm>
                  <a:prstGeom prst="line">
                    <a:avLst/>
                  </a:prstGeom>
                  <a:noFill/>
                  <a:ln w="9525">
                    <a:solidFill>
                      <a:srgbClr val="000000"/>
                    </a:solidFill>
                    <a:round/>
                    <a:headEnd/>
                    <a:tailEnd/>
                  </a:ln>
                </p:spPr>
                <p:txBody>
                  <a:bodyPr/>
                  <a:lstStyle/>
                  <a:p>
                    <a:endParaRPr lang="fr-FR"/>
                  </a:p>
                </p:txBody>
              </p:sp>
            </p:grpSp>
            <p:grpSp>
              <p:nvGrpSpPr>
                <p:cNvPr id="36907" name="Group 101"/>
                <p:cNvGrpSpPr>
                  <a:grpSpLocks/>
                </p:cNvGrpSpPr>
                <p:nvPr/>
              </p:nvGrpSpPr>
              <p:grpSpPr bwMode="auto">
                <a:xfrm>
                  <a:off x="7658" y="8577"/>
                  <a:ext cx="1703" cy="1900"/>
                  <a:chOff x="7658" y="8577"/>
                  <a:chExt cx="1703" cy="1900"/>
                </a:xfrm>
              </p:grpSpPr>
              <p:sp>
                <p:nvSpPr>
                  <p:cNvPr id="36908" name="AutoShape 102"/>
                  <p:cNvSpPr>
                    <a:spLocks noChangeArrowheads="1"/>
                  </p:cNvSpPr>
                  <p:nvPr/>
                </p:nvSpPr>
                <p:spPr bwMode="auto">
                  <a:xfrm rot="-10721988">
                    <a:off x="7802" y="8717"/>
                    <a:ext cx="1359"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8100">
                    <a:solidFill>
                      <a:srgbClr val="000000"/>
                    </a:solidFill>
                    <a:miter lim="800000"/>
                    <a:headEnd/>
                    <a:tailEnd/>
                  </a:ln>
                </p:spPr>
                <p:txBody>
                  <a:bodyPr/>
                  <a:lstStyle/>
                  <a:p>
                    <a:endParaRPr lang="fr-FR"/>
                  </a:p>
                </p:txBody>
              </p:sp>
              <p:sp>
                <p:nvSpPr>
                  <p:cNvPr id="36909" name="AutoShape 103"/>
                  <p:cNvSpPr>
                    <a:spLocks noChangeArrowheads="1"/>
                  </p:cNvSpPr>
                  <p:nvPr/>
                </p:nvSpPr>
                <p:spPr bwMode="auto">
                  <a:xfrm rot="-10721988">
                    <a:off x="7658" y="8577"/>
                    <a:ext cx="1680" cy="1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0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8100">
                    <a:solidFill>
                      <a:srgbClr val="000000"/>
                    </a:solidFill>
                    <a:miter lim="800000"/>
                    <a:headEnd/>
                    <a:tailEnd/>
                  </a:ln>
                </p:spPr>
                <p:txBody>
                  <a:bodyPr/>
                  <a:lstStyle/>
                  <a:p>
                    <a:endParaRPr lang="fr-FR"/>
                  </a:p>
                </p:txBody>
              </p:sp>
              <p:grpSp>
                <p:nvGrpSpPr>
                  <p:cNvPr id="36910" name="Group 104"/>
                  <p:cNvGrpSpPr>
                    <a:grpSpLocks/>
                  </p:cNvGrpSpPr>
                  <p:nvPr/>
                </p:nvGrpSpPr>
                <p:grpSpPr bwMode="auto">
                  <a:xfrm>
                    <a:off x="7658" y="8990"/>
                    <a:ext cx="1703" cy="1487"/>
                    <a:chOff x="7718" y="8970"/>
                    <a:chExt cx="1703" cy="1487"/>
                  </a:xfrm>
                </p:grpSpPr>
                <p:sp>
                  <p:nvSpPr>
                    <p:cNvPr id="36911" name="AutoShape 105"/>
                    <p:cNvSpPr>
                      <a:spLocks noChangeArrowheads="1"/>
                    </p:cNvSpPr>
                    <p:nvPr/>
                  </p:nvSpPr>
                  <p:spPr bwMode="auto">
                    <a:xfrm rot="-10721988">
                      <a:off x="7718" y="897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2" name="AutoShape 106"/>
                    <p:cNvSpPr>
                      <a:spLocks noChangeArrowheads="1"/>
                    </p:cNvSpPr>
                    <p:nvPr/>
                  </p:nvSpPr>
                  <p:spPr bwMode="auto">
                    <a:xfrm rot="-10721988">
                      <a:off x="7718" y="907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3" name="AutoShape 107"/>
                    <p:cNvSpPr>
                      <a:spLocks noChangeArrowheads="1"/>
                    </p:cNvSpPr>
                    <p:nvPr/>
                  </p:nvSpPr>
                  <p:spPr bwMode="auto">
                    <a:xfrm rot="-10721988">
                      <a:off x="7738" y="915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4" name="AutoShape 108"/>
                    <p:cNvSpPr>
                      <a:spLocks noChangeArrowheads="1"/>
                    </p:cNvSpPr>
                    <p:nvPr/>
                  </p:nvSpPr>
                  <p:spPr bwMode="auto">
                    <a:xfrm rot="-10721988">
                      <a:off x="7738" y="923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5" name="AutoShape 109"/>
                    <p:cNvSpPr>
                      <a:spLocks noChangeArrowheads="1"/>
                    </p:cNvSpPr>
                    <p:nvPr/>
                  </p:nvSpPr>
                  <p:spPr bwMode="auto">
                    <a:xfrm rot="-10721988">
                      <a:off x="7738" y="9314"/>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6" name="AutoShape 110"/>
                    <p:cNvSpPr>
                      <a:spLocks noChangeArrowheads="1"/>
                    </p:cNvSpPr>
                    <p:nvPr/>
                  </p:nvSpPr>
                  <p:spPr bwMode="auto">
                    <a:xfrm rot="-10721988">
                      <a:off x="7738" y="9390"/>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7" name="AutoShape 111"/>
                    <p:cNvSpPr>
                      <a:spLocks noChangeArrowheads="1"/>
                    </p:cNvSpPr>
                    <p:nvPr/>
                  </p:nvSpPr>
                  <p:spPr bwMode="auto">
                    <a:xfrm rot="-10721988">
                      <a:off x="7738" y="9477"/>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8" name="AutoShape 112"/>
                    <p:cNvSpPr>
                      <a:spLocks noChangeArrowheads="1"/>
                    </p:cNvSpPr>
                    <p:nvPr/>
                  </p:nvSpPr>
                  <p:spPr bwMode="auto">
                    <a:xfrm rot="-10721988">
                      <a:off x="7738" y="9554"/>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sp>
                  <p:nvSpPr>
                    <p:cNvPr id="36919" name="AutoShape 113"/>
                    <p:cNvSpPr>
                      <a:spLocks noChangeArrowheads="1"/>
                    </p:cNvSpPr>
                    <p:nvPr/>
                  </p:nvSpPr>
                  <p:spPr bwMode="auto">
                    <a:xfrm rot="-10721988">
                      <a:off x="7738" y="9654"/>
                      <a:ext cx="1683" cy="80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0571 h 21600"/>
                      </a:gdLst>
                      <a:ahLst/>
                      <a:cxnLst>
                        <a:cxn ang="T8">
                          <a:pos x="T0" y="T1"/>
                        </a:cxn>
                        <a:cxn ang="T9">
                          <a:pos x="T2" y="T3"/>
                        </a:cxn>
                        <a:cxn ang="T10">
                          <a:pos x="T4" y="T5"/>
                        </a:cxn>
                        <a:cxn ang="T11">
                          <a:pos x="T6" y="T7"/>
                        </a:cxn>
                      </a:cxnLst>
                      <a:rect l="T12" t="T13" r="T14" b="T15"/>
                      <a:pathLst>
                        <a:path w="21600" h="21600">
                          <a:moveTo>
                            <a:pt x="323" y="13421"/>
                          </a:moveTo>
                          <a:cubicBezTo>
                            <a:pt x="108" y="12564"/>
                            <a:pt x="0" y="11683"/>
                            <a:pt x="0" y="10800"/>
                          </a:cubicBezTo>
                          <a:cubicBezTo>
                            <a:pt x="0" y="4835"/>
                            <a:pt x="4835" y="0"/>
                            <a:pt x="10800" y="0"/>
                          </a:cubicBezTo>
                          <a:cubicBezTo>
                            <a:pt x="16764" y="0"/>
                            <a:pt x="21600" y="4835"/>
                            <a:pt x="21600" y="10800"/>
                          </a:cubicBezTo>
                          <a:cubicBezTo>
                            <a:pt x="21600" y="11683"/>
                            <a:pt x="21491" y="12564"/>
                            <a:pt x="21276" y="13421"/>
                          </a:cubicBezTo>
                          <a:cubicBezTo>
                            <a:pt x="21491" y="12564"/>
                            <a:pt x="21600" y="11683"/>
                            <a:pt x="21600" y="10800"/>
                          </a:cubicBezTo>
                          <a:cubicBezTo>
                            <a:pt x="21600" y="4835"/>
                            <a:pt x="16764" y="0"/>
                            <a:pt x="10800" y="0"/>
                          </a:cubicBezTo>
                          <a:cubicBezTo>
                            <a:pt x="4835" y="0"/>
                            <a:pt x="0" y="4835"/>
                            <a:pt x="0" y="10800"/>
                          </a:cubicBezTo>
                          <a:cubicBezTo>
                            <a:pt x="-1" y="11683"/>
                            <a:pt x="108" y="12564"/>
                            <a:pt x="323" y="13421"/>
                          </a:cubicBezTo>
                          <a:close/>
                        </a:path>
                      </a:pathLst>
                    </a:custGeom>
                    <a:solidFill>
                      <a:srgbClr val="FFFFFF"/>
                    </a:solidFill>
                    <a:ln w="3175">
                      <a:solidFill>
                        <a:srgbClr val="000000"/>
                      </a:solidFill>
                      <a:miter lim="800000"/>
                      <a:headEnd/>
                      <a:tailEnd/>
                    </a:ln>
                  </p:spPr>
                  <p:txBody>
                    <a:bodyPr/>
                    <a:lstStyle/>
                    <a:p>
                      <a:endParaRPr lang="fr-FR"/>
                    </a:p>
                  </p:txBody>
                </p:sp>
              </p:grpSp>
            </p:grpSp>
          </p:grpSp>
          <p:sp>
            <p:nvSpPr>
              <p:cNvPr id="36902" name="Line 114"/>
              <p:cNvSpPr>
                <a:spLocks noChangeShapeType="1"/>
              </p:cNvSpPr>
              <p:nvPr/>
            </p:nvSpPr>
            <p:spPr bwMode="auto">
              <a:xfrm>
                <a:off x="10020" y="8286"/>
                <a:ext cx="0" cy="2160"/>
              </a:xfrm>
              <a:prstGeom prst="line">
                <a:avLst/>
              </a:prstGeom>
              <a:noFill/>
              <a:ln w="9525">
                <a:solidFill>
                  <a:srgbClr val="000000"/>
                </a:solidFill>
                <a:round/>
                <a:headEnd/>
                <a:tailEnd/>
              </a:ln>
            </p:spPr>
            <p:txBody>
              <a:bodyPr/>
              <a:lstStyle/>
              <a:p>
                <a:endParaRPr lang="fr-FR"/>
              </a:p>
            </p:txBody>
          </p:sp>
          <p:sp>
            <p:nvSpPr>
              <p:cNvPr id="36903" name="Line 115"/>
              <p:cNvSpPr>
                <a:spLocks noChangeShapeType="1"/>
              </p:cNvSpPr>
              <p:nvPr/>
            </p:nvSpPr>
            <p:spPr bwMode="auto">
              <a:xfrm>
                <a:off x="9920" y="8457"/>
                <a:ext cx="0" cy="2160"/>
              </a:xfrm>
              <a:prstGeom prst="line">
                <a:avLst/>
              </a:prstGeom>
              <a:noFill/>
              <a:ln w="9525">
                <a:solidFill>
                  <a:srgbClr val="000000"/>
                </a:solidFill>
                <a:round/>
                <a:headEnd/>
                <a:tailEnd/>
              </a:ln>
            </p:spPr>
            <p:txBody>
              <a:bodyPr/>
              <a:lstStyle/>
              <a:p>
                <a:endParaRPr lang="fr-FR"/>
              </a:p>
            </p:txBody>
          </p:sp>
          <p:sp>
            <p:nvSpPr>
              <p:cNvPr id="36904" name="Line 116"/>
              <p:cNvSpPr>
                <a:spLocks noChangeShapeType="1"/>
              </p:cNvSpPr>
              <p:nvPr/>
            </p:nvSpPr>
            <p:spPr bwMode="auto">
              <a:xfrm>
                <a:off x="9979" y="8374"/>
                <a:ext cx="0" cy="2160"/>
              </a:xfrm>
              <a:prstGeom prst="line">
                <a:avLst/>
              </a:prstGeom>
              <a:noFill/>
              <a:ln w="9525">
                <a:solidFill>
                  <a:srgbClr val="000000"/>
                </a:solidFill>
                <a:round/>
                <a:headEnd/>
                <a:tailEnd/>
              </a:ln>
            </p:spPr>
            <p:txBody>
              <a:bodyPr/>
              <a:lstStyle/>
              <a:p>
                <a:endParaRPr lang="fr-FR"/>
              </a:p>
            </p:txBody>
          </p:sp>
          <p:sp>
            <p:nvSpPr>
              <p:cNvPr id="36905" name="Line 117"/>
              <p:cNvSpPr>
                <a:spLocks noChangeShapeType="1"/>
              </p:cNvSpPr>
              <p:nvPr/>
            </p:nvSpPr>
            <p:spPr bwMode="auto">
              <a:xfrm>
                <a:off x="9954" y="8446"/>
                <a:ext cx="0" cy="2160"/>
              </a:xfrm>
              <a:prstGeom prst="line">
                <a:avLst/>
              </a:prstGeom>
              <a:noFill/>
              <a:ln w="9525">
                <a:solidFill>
                  <a:srgbClr val="000000"/>
                </a:solidFill>
                <a:round/>
                <a:headEnd/>
                <a:tailEnd/>
              </a:ln>
            </p:spPr>
            <p:txBody>
              <a:bodyPr/>
              <a:lstStyle/>
              <a:p>
                <a:endParaRPr lang="fr-FR"/>
              </a:p>
            </p:txBody>
          </p:sp>
        </p:grpSp>
      </p:grpSp>
      <p:sp>
        <p:nvSpPr>
          <p:cNvPr id="36887" name="Text Box 118"/>
          <p:cNvSpPr txBox="1">
            <a:spLocks noChangeArrowheads="1"/>
          </p:cNvSpPr>
          <p:nvPr/>
        </p:nvSpPr>
        <p:spPr bwMode="auto">
          <a:xfrm>
            <a:off x="1476227" y="3981524"/>
            <a:ext cx="2066925" cy="615950"/>
          </a:xfrm>
          <a:prstGeom prst="rect">
            <a:avLst/>
          </a:prstGeom>
          <a:noFill/>
          <a:ln w="9525">
            <a:noFill/>
            <a:miter lim="800000"/>
            <a:headEnd/>
            <a:tailEnd/>
          </a:ln>
        </p:spPr>
        <p:txBody>
          <a:bodyPr wrap="none">
            <a:spAutoFit/>
          </a:bodyPr>
          <a:lstStyle/>
          <a:p>
            <a:r>
              <a:rPr lang="fr-FR" sz="1700"/>
              <a:t> </a:t>
            </a:r>
            <a:r>
              <a:rPr lang="fr-FR" sz="1700" i="1"/>
              <a:t>Circuit magnétique</a:t>
            </a:r>
          </a:p>
          <a:p>
            <a:r>
              <a:rPr lang="fr-FR" sz="1700" i="1"/>
              <a:t>        à 2 noyaux</a:t>
            </a:r>
            <a:r>
              <a:rPr lang="fr-FR" sz="1700"/>
              <a:t> </a:t>
            </a:r>
          </a:p>
        </p:txBody>
      </p:sp>
      <p:sp>
        <p:nvSpPr>
          <p:cNvPr id="36888" name="Text Box 119"/>
          <p:cNvSpPr txBox="1">
            <a:spLocks noChangeArrowheads="1"/>
          </p:cNvSpPr>
          <p:nvPr/>
        </p:nvSpPr>
        <p:spPr bwMode="auto">
          <a:xfrm>
            <a:off x="5083027" y="4341887"/>
            <a:ext cx="2830512" cy="354012"/>
          </a:xfrm>
          <a:prstGeom prst="rect">
            <a:avLst/>
          </a:prstGeom>
          <a:noFill/>
          <a:ln w="9525">
            <a:noFill/>
            <a:miter lim="800000"/>
            <a:headEnd/>
            <a:tailEnd/>
          </a:ln>
        </p:spPr>
        <p:txBody>
          <a:bodyPr wrap="none">
            <a:spAutoFit/>
          </a:bodyPr>
          <a:lstStyle/>
          <a:p>
            <a:r>
              <a:rPr lang="fr-FR" sz="1700" i="1"/>
              <a:t>Circuit magnétique cuiracé</a:t>
            </a:r>
            <a:r>
              <a:rPr lang="fr-FR" sz="1700"/>
              <a:t>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54</a:t>
            </a:fld>
            <a:endParaRPr lang="fr-F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600" b="1" i="1" dirty="0"/>
            </a:br>
            <a:r>
              <a:rPr lang="fr-FR" sz="3200" b="1" dirty="0"/>
              <a:t> VIII- Utilisation et réalisation des </a:t>
            </a:r>
            <a:br>
              <a:rPr lang="fr-FR" sz="3200" b="1" dirty="0"/>
            </a:br>
            <a:r>
              <a:rPr lang="fr-FR" sz="3200" b="1" dirty="0"/>
              <a:t>transformateurs monophasés </a:t>
            </a:r>
            <a:br>
              <a:rPr lang="fr-FR" sz="3400" b="1" dirty="0"/>
            </a:br>
            <a:r>
              <a:rPr lang="fr-FR" sz="3400" b="1" i="1" dirty="0"/>
              <a:t> </a:t>
            </a:r>
            <a:endParaRPr lang="fr-FR" sz="3400" b="1" dirty="0"/>
          </a:p>
        </p:txBody>
      </p:sp>
      <p:sp>
        <p:nvSpPr>
          <p:cNvPr id="38937" name="Rectangle 120"/>
          <p:cNvSpPr>
            <a:spLocks noChangeArrowheads="1"/>
          </p:cNvSpPr>
          <p:nvPr/>
        </p:nvSpPr>
        <p:spPr bwMode="auto">
          <a:xfrm>
            <a:off x="755576" y="1700808"/>
            <a:ext cx="7416824" cy="3231654"/>
          </a:xfrm>
          <a:prstGeom prst="rect">
            <a:avLst/>
          </a:prstGeom>
          <a:noFill/>
          <a:ln w="9525">
            <a:noFill/>
            <a:miter lim="800000"/>
            <a:headEnd/>
            <a:tailEnd/>
          </a:ln>
        </p:spPr>
        <p:txBody>
          <a:bodyPr wrap="square" anchor="ctr">
            <a:spAutoFit/>
          </a:bodyPr>
          <a:lstStyle/>
          <a:p>
            <a:pPr algn="just"/>
            <a:r>
              <a:rPr lang="fr-FR" sz="1700" dirty="0"/>
              <a:t>On distingue 2 types de circuits magnétiques :</a:t>
            </a:r>
          </a:p>
          <a:p>
            <a:pPr algn="just"/>
            <a:endParaRPr lang="fr-FR" sz="1700" dirty="0"/>
          </a:p>
          <a:p>
            <a:pPr algn="just"/>
            <a:r>
              <a:rPr lang="fr-FR" sz="1700" dirty="0"/>
              <a:t>   - Circuits magnétique à 2 noyaux : chaque noyau porte la moitié de l’enroulement B.T et la moitié de l’enroulement HT pour obtenir un meilleur mélange de flux.</a:t>
            </a:r>
          </a:p>
          <a:p>
            <a:pPr algn="just"/>
            <a:r>
              <a:rPr lang="fr-FR" sz="1700" dirty="0"/>
              <a:t>  </a:t>
            </a:r>
          </a:p>
          <a:p>
            <a:pPr algn="just"/>
            <a:r>
              <a:rPr lang="fr-FR" sz="1700" dirty="0"/>
              <a:t> - Circuit magnétique </a:t>
            </a:r>
            <a:r>
              <a:rPr lang="fr-FR" sz="1700" dirty="0" err="1"/>
              <a:t>cuiracé</a:t>
            </a:r>
            <a:r>
              <a:rPr lang="fr-FR" sz="1700" dirty="0"/>
              <a:t> : le noyau central porte les 2 enroulements. B.T et H. T La colonne centrale a une épaisseur double de celle des 2 autres colonnes pour obtenir une induction constante dans tout le circuit magnétique (le flux se répartit symétriquement à droite et à gauche et il est double dans la partie centrale).</a:t>
            </a:r>
          </a:p>
          <a:p>
            <a:pPr algn="just"/>
            <a:r>
              <a:rPr lang="fr-FR" sz="1700" dirty="0"/>
              <a:t>   </a:t>
            </a:r>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55</a:t>
            </a:fld>
            <a:endParaRPr lang="fr-FR"/>
          </a:p>
        </p:txBody>
      </p:sp>
    </p:spTree>
    <p:extLst>
      <p:ext uri="{BB962C8B-B14F-4D97-AF65-F5344CB8AC3E}">
        <p14:creationId xmlns:p14="http://schemas.microsoft.com/office/powerpoint/2010/main" val="3996626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937">
                                            <p:txEl>
                                              <p:pRg st="0" end="0"/>
                                            </p:txEl>
                                          </p:spTgt>
                                        </p:tgtEl>
                                        <p:attrNameLst>
                                          <p:attrName>style.visibility</p:attrName>
                                        </p:attrNameLst>
                                      </p:cBhvr>
                                      <p:to>
                                        <p:strVal val="visible"/>
                                      </p:to>
                                    </p:set>
                                    <p:animEffect transition="in" filter="checkerboard(across)">
                                      <p:cBhvr>
                                        <p:cTn id="7" dur="500"/>
                                        <p:tgtEl>
                                          <p:spTgt spid="38937">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8937">
                                            <p:txEl>
                                              <p:pRg st="2" end="2"/>
                                            </p:txEl>
                                          </p:spTgt>
                                        </p:tgtEl>
                                        <p:attrNameLst>
                                          <p:attrName>style.visibility</p:attrName>
                                        </p:attrNameLst>
                                      </p:cBhvr>
                                      <p:to>
                                        <p:strVal val="visible"/>
                                      </p:to>
                                    </p:set>
                                    <p:animEffect transition="in" filter="checkerboard(across)">
                                      <p:cBhvr>
                                        <p:cTn id="10" dur="500"/>
                                        <p:tgtEl>
                                          <p:spTgt spid="3893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38937">
                                            <p:txEl>
                                              <p:pRg st="4" end="4"/>
                                            </p:txEl>
                                          </p:spTgt>
                                        </p:tgtEl>
                                        <p:attrNameLst>
                                          <p:attrName>style.visibility</p:attrName>
                                        </p:attrNameLst>
                                      </p:cBhvr>
                                      <p:to>
                                        <p:strVal val="visible"/>
                                      </p:to>
                                    </p:set>
                                    <p:animEffect transition="in" filter="checkerboard(across)">
                                      <p:cBhvr>
                                        <p:cTn id="15" dur="500"/>
                                        <p:tgtEl>
                                          <p:spTgt spid="38937">
                                            <p:txEl>
                                              <p:pRg st="4" end="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8937">
                                            <p:txEl>
                                              <p:pRg st="5" end="5"/>
                                            </p:txEl>
                                          </p:spTgt>
                                        </p:tgtEl>
                                        <p:attrNameLst>
                                          <p:attrName>style.visibility</p:attrName>
                                        </p:attrNameLst>
                                      </p:cBhvr>
                                      <p:to>
                                        <p:strVal val="visible"/>
                                      </p:to>
                                    </p:set>
                                    <p:animEffect transition="in" filter="checkerboard(across)">
                                      <p:cBhvr>
                                        <p:cTn id="18" dur="500"/>
                                        <p:tgtEl>
                                          <p:spTgt spid="389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Autofit/>
          </a:bodyPr>
          <a:lstStyle/>
          <a:p>
            <a:pPr eaLnBrk="1" fontAlgn="auto" hangingPunct="1">
              <a:spcAft>
                <a:spcPts val="0"/>
              </a:spcAft>
              <a:defRPr/>
            </a:pPr>
            <a:br>
              <a:rPr lang="fr-FR" sz="3200" b="1" dirty="0"/>
            </a:br>
            <a:r>
              <a:rPr lang="fr-FR" sz="3200" b="1" dirty="0"/>
              <a:t> VIII- Utilisation et réalisation des </a:t>
            </a:r>
            <a:br>
              <a:rPr lang="fr-FR" sz="3200" b="1" dirty="0"/>
            </a:br>
            <a:r>
              <a:rPr lang="fr-FR" sz="3200" b="1" dirty="0"/>
              <a:t>transformateurs monophasés </a:t>
            </a:r>
            <a:br>
              <a:rPr lang="fr-FR" sz="3200" b="1" dirty="0"/>
            </a:br>
            <a:r>
              <a:rPr lang="fr-FR" sz="3200" b="1" dirty="0"/>
              <a:t> </a:t>
            </a:r>
          </a:p>
        </p:txBody>
      </p:sp>
      <p:sp>
        <p:nvSpPr>
          <p:cNvPr id="132" name="Rectangle 3"/>
          <p:cNvSpPr txBox="1">
            <a:spLocks noChangeArrowheads="1"/>
          </p:cNvSpPr>
          <p:nvPr/>
        </p:nvSpPr>
        <p:spPr bwMode="auto">
          <a:xfrm>
            <a:off x="719572" y="1556792"/>
            <a:ext cx="7704856" cy="4525963"/>
          </a:xfrm>
          <a:prstGeom prst="rect">
            <a:avLst/>
          </a:prstGeom>
          <a:noFill/>
          <a:ln w="9525">
            <a:noFill/>
            <a:miter lim="800000"/>
            <a:headEnd/>
            <a:tailEnd/>
          </a:ln>
        </p:spPr>
        <p:txBody>
          <a:bodyPr/>
          <a:lstStyle/>
          <a:p>
            <a:pPr marL="342900" indent="-342900" eaLnBrk="0" hangingPunct="0">
              <a:spcBef>
                <a:spcPct val="20000"/>
              </a:spcBef>
            </a:pPr>
            <a:endParaRPr lang="fr-FR" sz="1700" b="1" dirty="0"/>
          </a:p>
          <a:p>
            <a:pPr marL="342900" indent="-342900" eaLnBrk="0" hangingPunct="0">
              <a:spcBef>
                <a:spcPct val="20000"/>
              </a:spcBef>
              <a:buFont typeface="Arial" charset="0"/>
              <a:buChar char="•"/>
            </a:pPr>
            <a:r>
              <a:rPr lang="fr-FR" sz="1700" dirty="0"/>
              <a:t>Les noyaux sont formés d’empilement de tôles </a:t>
            </a:r>
            <a:r>
              <a:rPr lang="fr-FR" sz="1700" dirty="0" err="1"/>
              <a:t>siliciées</a:t>
            </a:r>
            <a:r>
              <a:rPr lang="fr-FR" sz="1700" dirty="0"/>
              <a:t>, minces et isolées pour réduire les pertes fer.</a:t>
            </a:r>
          </a:p>
          <a:p>
            <a:pPr marL="342900" indent="-342900" eaLnBrk="0" hangingPunct="0">
              <a:spcBef>
                <a:spcPct val="20000"/>
              </a:spcBef>
            </a:pPr>
            <a:endParaRPr lang="fr-FR" sz="1700" dirty="0"/>
          </a:p>
          <a:p>
            <a:pPr marL="342900" indent="-342900" eaLnBrk="0" hangingPunct="0">
              <a:spcBef>
                <a:spcPct val="20000"/>
              </a:spcBef>
              <a:buFont typeface="Arial" charset="0"/>
              <a:buChar char="•"/>
            </a:pPr>
            <a:r>
              <a:rPr lang="fr-FR" sz="1700" dirty="0"/>
              <a:t>Les spires des enroulements sont jointives, serrées et isolées entre elles.</a:t>
            </a:r>
          </a:p>
          <a:p>
            <a:pPr marL="342900" indent="-342900" eaLnBrk="0" hangingPunct="0">
              <a:spcBef>
                <a:spcPct val="20000"/>
              </a:spcBef>
            </a:pPr>
            <a:endParaRPr lang="fr-FR" sz="1700" dirty="0"/>
          </a:p>
          <a:p>
            <a:pPr marL="342900" indent="-342900" eaLnBrk="0" hangingPunct="0">
              <a:spcBef>
                <a:spcPct val="20000"/>
              </a:spcBef>
              <a:buFont typeface="Arial" charset="0"/>
              <a:buChar char="•"/>
            </a:pPr>
            <a:r>
              <a:rPr lang="fr-FR" sz="1700" dirty="0"/>
              <a:t>L’enroulement B.T se trouve toujours du côté du noyau pour assurer une bonne isolation de l’enroulement H.T par rapport à la carcasse de circuit magnétique.</a:t>
            </a:r>
          </a:p>
          <a:p>
            <a:pPr marL="342900" indent="-342900" eaLnBrk="0" hangingPunct="0">
              <a:spcBef>
                <a:spcPct val="20000"/>
              </a:spcBef>
              <a:buFont typeface="Arial" charset="0"/>
              <a:buChar char="•"/>
            </a:pPr>
            <a:endParaRPr lang="fr-FR" sz="1700"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56</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2">
                                            <p:txEl>
                                              <p:pRg st="1" end="1"/>
                                            </p:txEl>
                                          </p:spTgt>
                                        </p:tgtEl>
                                        <p:attrNameLst>
                                          <p:attrName>style.visibility</p:attrName>
                                        </p:attrNameLst>
                                      </p:cBhvr>
                                      <p:to>
                                        <p:strVal val="visible"/>
                                      </p:to>
                                    </p:set>
                                    <p:animEffect transition="in" filter="checkerboard(across)">
                                      <p:cBhvr>
                                        <p:cTn id="7" dur="500"/>
                                        <p:tgtEl>
                                          <p:spTgt spid="1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2">
                                            <p:txEl>
                                              <p:pRg st="3" end="3"/>
                                            </p:txEl>
                                          </p:spTgt>
                                        </p:tgtEl>
                                        <p:attrNameLst>
                                          <p:attrName>style.visibility</p:attrName>
                                        </p:attrNameLst>
                                      </p:cBhvr>
                                      <p:to>
                                        <p:strVal val="visible"/>
                                      </p:to>
                                    </p:set>
                                    <p:animEffect transition="in" filter="checkerboard(across)">
                                      <p:cBhvr>
                                        <p:cTn id="12" dur="500"/>
                                        <p:tgtEl>
                                          <p:spTgt spid="13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32">
                                            <p:txEl>
                                              <p:pRg st="5" end="5"/>
                                            </p:txEl>
                                          </p:spTgt>
                                        </p:tgtEl>
                                        <p:attrNameLst>
                                          <p:attrName>style.visibility</p:attrName>
                                        </p:attrNameLst>
                                      </p:cBhvr>
                                      <p:to>
                                        <p:strVal val="visible"/>
                                      </p:to>
                                    </p:set>
                                    <p:animEffect transition="in" filter="checkerboard(across)">
                                      <p:cBhvr>
                                        <p:cTn id="17" dur="500"/>
                                        <p:tgtEl>
                                          <p:spTgt spid="1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32"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63BD5A4-755B-4714-B3A1-37930D1080FC}"/>
              </a:ext>
            </a:extLst>
          </p:cNvPr>
          <p:cNvGrpSpPr/>
          <p:nvPr/>
        </p:nvGrpSpPr>
        <p:grpSpPr>
          <a:xfrm>
            <a:off x="1907704" y="2017361"/>
            <a:ext cx="4749135" cy="2353529"/>
            <a:chOff x="4427984" y="1844824"/>
            <a:chExt cx="4749135" cy="2353529"/>
          </a:xfrm>
        </p:grpSpPr>
        <p:grpSp>
          <p:nvGrpSpPr>
            <p:cNvPr id="8" name="Group 7">
              <a:extLst>
                <a:ext uri="{FF2B5EF4-FFF2-40B4-BE49-F238E27FC236}">
                  <a16:creationId xmlns:a16="http://schemas.microsoft.com/office/drawing/2014/main" id="{602EFD44-BBB2-4438-A474-69DCC643F3B8}"/>
                </a:ext>
              </a:extLst>
            </p:cNvPr>
            <p:cNvGrpSpPr/>
            <p:nvPr/>
          </p:nvGrpSpPr>
          <p:grpSpPr>
            <a:xfrm>
              <a:off x="4427984" y="1844824"/>
              <a:ext cx="4749135" cy="2353529"/>
              <a:chOff x="4273809" y="1844824"/>
              <a:chExt cx="4749135" cy="2353529"/>
            </a:xfrm>
          </p:grpSpPr>
          <p:pic>
            <p:nvPicPr>
              <p:cNvPr id="10" name="Picture 9">
                <a:extLst>
                  <a:ext uri="{FF2B5EF4-FFF2-40B4-BE49-F238E27FC236}">
                    <a16:creationId xmlns:a16="http://schemas.microsoft.com/office/drawing/2014/main" id="{42CA3999-7C8B-4511-8F33-B0DAF4516C50}"/>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11" name="Rectangle 10">
                <a:extLst>
                  <a:ext uri="{FF2B5EF4-FFF2-40B4-BE49-F238E27FC236}">
                    <a16:creationId xmlns:a16="http://schemas.microsoft.com/office/drawing/2014/main" id="{8DCC6170-1486-4E3D-8741-833C1C6B13B5}"/>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12" name="Rectangle 11">
                <a:extLst>
                  <a:ext uri="{FF2B5EF4-FFF2-40B4-BE49-F238E27FC236}">
                    <a16:creationId xmlns:a16="http://schemas.microsoft.com/office/drawing/2014/main" id="{47ED7571-0D07-4B6A-BA48-2CF2A948985E}"/>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13" name="Straight Arrow Connector 12">
                <a:extLst>
                  <a:ext uri="{FF2B5EF4-FFF2-40B4-BE49-F238E27FC236}">
                    <a16:creationId xmlns:a16="http://schemas.microsoft.com/office/drawing/2014/main" id="{D840F40E-F3B5-4C03-BB39-13399245A702}"/>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C52A15C-66AD-40A1-BED4-E6F739B04BB9}"/>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E12F8FC9-8A2A-42EE-A11D-4F204506E39D}"/>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16" name="Rectangle 15">
                <a:extLst>
                  <a:ext uri="{FF2B5EF4-FFF2-40B4-BE49-F238E27FC236}">
                    <a16:creationId xmlns:a16="http://schemas.microsoft.com/office/drawing/2014/main" id="{84163E53-D098-41CB-A3C4-BC525DF3E331}"/>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9" name="Straight Arrow Connector 8">
              <a:extLst>
                <a:ext uri="{FF2B5EF4-FFF2-40B4-BE49-F238E27FC236}">
                  <a16:creationId xmlns:a16="http://schemas.microsoft.com/office/drawing/2014/main" id="{705ABD5C-ED0A-4359-AB57-E8E01FC6C74F}"/>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3" name="Rectangle 2">
            <a:extLst>
              <a:ext uri="{FF2B5EF4-FFF2-40B4-BE49-F238E27FC236}">
                <a16:creationId xmlns:a16="http://schemas.microsoft.com/office/drawing/2014/main" id="{E6342314-A3F5-4EF6-91BE-E0D4FF733AD0}"/>
              </a:ext>
            </a:extLst>
          </p:cNvPr>
          <p:cNvSpPr/>
          <p:nvPr/>
        </p:nvSpPr>
        <p:spPr>
          <a:xfrm>
            <a:off x="1175176" y="4564897"/>
            <a:ext cx="7501279" cy="1754326"/>
          </a:xfrm>
          <a:prstGeom prst="rect">
            <a:avLst/>
          </a:prstGeom>
        </p:spPr>
        <p:txBody>
          <a:bodyPr wrap="square">
            <a:spAutoFit/>
          </a:bodyPr>
          <a:lstStyle/>
          <a:p>
            <a:pPr algn="just"/>
            <a:r>
              <a:rPr lang="fr-FR" dirty="0">
                <a:latin typeface="Arial" panose="020B0604020202020204" pitchFamily="34" charset="0"/>
                <a:cs typeface="Arial" panose="020B0604020202020204" pitchFamily="34" charset="0"/>
              </a:rPr>
              <a:t>Grandeur primaires : i</a:t>
            </a:r>
            <a:r>
              <a:rPr lang="fr-FR" baseline="-25000" dirty="0">
                <a:latin typeface="Arial" panose="020B0604020202020204" pitchFamily="34" charset="0"/>
                <a:cs typeface="Arial" panose="020B0604020202020204" pitchFamily="34" charset="0"/>
              </a:rPr>
              <a:t>1</a:t>
            </a:r>
            <a:r>
              <a:rPr lang="fr-FR" dirty="0">
                <a:latin typeface="Arial" panose="020B0604020202020204" pitchFamily="34" charset="0"/>
                <a:cs typeface="Arial" panose="020B0604020202020204" pitchFamily="34" charset="0"/>
              </a:rPr>
              <a:t> et U</a:t>
            </a:r>
            <a:r>
              <a:rPr lang="fr-FR" baseline="-25000" dirty="0">
                <a:latin typeface="Arial" panose="020B0604020202020204" pitchFamily="34" charset="0"/>
                <a:cs typeface="Arial" panose="020B0604020202020204" pitchFamily="34" charset="0"/>
              </a:rPr>
              <a:t>1</a:t>
            </a:r>
          </a:p>
          <a:p>
            <a:pPr algn="just"/>
            <a:r>
              <a:rPr lang="fr-FR" dirty="0">
                <a:latin typeface="Arial" panose="020B0604020202020204" pitchFamily="34" charset="0"/>
                <a:cs typeface="Arial" panose="020B0604020202020204" pitchFamily="34" charset="0"/>
              </a:rPr>
              <a:t>Grandeur secondaires : i</a:t>
            </a:r>
            <a:r>
              <a:rPr lang="fr-FR" baseline="-25000" dirty="0">
                <a:latin typeface="Arial" panose="020B0604020202020204" pitchFamily="34" charset="0"/>
                <a:cs typeface="Arial" panose="020B0604020202020204" pitchFamily="34" charset="0"/>
              </a:rPr>
              <a:t>2</a:t>
            </a:r>
            <a:r>
              <a:rPr lang="fr-FR" dirty="0">
                <a:latin typeface="Arial" panose="020B0604020202020204" pitchFamily="34" charset="0"/>
                <a:cs typeface="Arial" panose="020B0604020202020204" pitchFamily="34" charset="0"/>
              </a:rPr>
              <a:t> et U</a:t>
            </a:r>
            <a:r>
              <a:rPr lang="fr-FR" baseline="-25000" dirty="0">
                <a:latin typeface="Arial" panose="020B0604020202020204" pitchFamily="34" charset="0"/>
                <a:cs typeface="Arial" panose="020B0604020202020204" pitchFamily="34" charset="0"/>
              </a:rPr>
              <a:t>2</a:t>
            </a:r>
            <a:r>
              <a:rPr lang="fr-FR" dirty="0">
                <a:latin typeface="Arial" panose="020B0604020202020204" pitchFamily="34" charset="0"/>
                <a:cs typeface="Arial" panose="020B0604020202020204" pitchFamily="34" charset="0"/>
              </a:rPr>
              <a:t> </a:t>
            </a:r>
          </a:p>
          <a:p>
            <a:pPr algn="just"/>
            <a:endParaRPr lang="fr-FR" dirty="0">
              <a:latin typeface="Arial" panose="020B0604020202020204" pitchFamily="34" charset="0"/>
              <a:cs typeface="Arial" panose="020B0604020202020204" pitchFamily="34" charset="0"/>
            </a:endParaRPr>
          </a:p>
          <a:p>
            <a:pPr algn="just"/>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Dans le primaire on adopte la convention récepteur, et la convention générateur au secondaire   </a:t>
            </a:r>
            <a:endParaRPr lang="fr-FR" dirty="0"/>
          </a:p>
        </p:txBody>
      </p: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6</a:t>
            </a:fld>
            <a:endParaRPr lang="fr-FR"/>
          </a:p>
        </p:txBody>
      </p:sp>
    </p:spTree>
    <p:extLst>
      <p:ext uri="{BB962C8B-B14F-4D97-AF65-F5344CB8AC3E}">
        <p14:creationId xmlns:p14="http://schemas.microsoft.com/office/powerpoint/2010/main" val="7846792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32"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A1CF349-CFC9-4FC1-B41E-3B096EBC5D82}"/>
              </a:ext>
            </a:extLst>
          </p:cNvPr>
          <p:cNvSpPr/>
          <p:nvPr/>
        </p:nvSpPr>
        <p:spPr>
          <a:xfrm>
            <a:off x="4716016" y="5628982"/>
            <a:ext cx="4160113" cy="646331"/>
          </a:xfrm>
          <a:prstGeom prst="rect">
            <a:avLst/>
          </a:prstGeom>
        </p:spPr>
        <p:txBody>
          <a:bodyPr wrap="none">
            <a:spAutoFit/>
          </a:bodyPr>
          <a:lstStyle/>
          <a:p>
            <a:r>
              <a:rPr lang="en-US" dirty="0"/>
              <a:t>Circuit </a:t>
            </a:r>
            <a:r>
              <a:rPr lang="en-US" dirty="0" err="1"/>
              <a:t>magnétique</a:t>
            </a:r>
            <a:r>
              <a:rPr lang="en-US" dirty="0"/>
              <a:t> </a:t>
            </a:r>
            <a:r>
              <a:rPr lang="en-US" dirty="0" err="1"/>
              <a:t>composé</a:t>
            </a:r>
            <a:r>
              <a:rPr lang="en-US" dirty="0"/>
              <a:t> de </a:t>
            </a:r>
            <a:r>
              <a:rPr lang="en-US" dirty="0" err="1"/>
              <a:t>tôles</a:t>
            </a:r>
            <a:r>
              <a:rPr lang="en-US" dirty="0"/>
              <a:t> </a:t>
            </a:r>
          </a:p>
          <a:p>
            <a:r>
              <a:rPr lang="en-US" dirty="0" err="1"/>
              <a:t>ferromagnétiques</a:t>
            </a:r>
            <a:r>
              <a:rPr lang="en-US" dirty="0"/>
              <a:t> </a:t>
            </a:r>
            <a:r>
              <a:rPr lang="en-US" dirty="0" err="1"/>
              <a:t>feuillettées</a:t>
            </a:r>
            <a:r>
              <a:rPr lang="en-US" dirty="0"/>
              <a:t> </a:t>
            </a:r>
          </a:p>
        </p:txBody>
      </p:sp>
      <p:sp>
        <p:nvSpPr>
          <p:cNvPr id="22" name="Rectangle 21">
            <a:extLst>
              <a:ext uri="{FF2B5EF4-FFF2-40B4-BE49-F238E27FC236}">
                <a16:creationId xmlns:a16="http://schemas.microsoft.com/office/drawing/2014/main" id="{0022EEB7-0F46-4070-8316-D567D7A0FD44}"/>
              </a:ext>
            </a:extLst>
          </p:cNvPr>
          <p:cNvSpPr/>
          <p:nvPr/>
        </p:nvSpPr>
        <p:spPr>
          <a:xfrm>
            <a:off x="1604279" y="5636498"/>
            <a:ext cx="1018227" cy="369332"/>
          </a:xfrm>
          <a:prstGeom prst="rect">
            <a:avLst/>
          </a:prstGeom>
        </p:spPr>
        <p:txBody>
          <a:bodyPr wrap="none">
            <a:spAutoFit/>
          </a:bodyPr>
          <a:lstStyle/>
          <a:p>
            <a:r>
              <a:rPr lang="en-US" dirty="0" err="1"/>
              <a:t>Bobines</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239" y="2286000"/>
            <a:ext cx="3357922" cy="3248026"/>
          </a:xfrm>
          <a:prstGeom prst="rect">
            <a:avLst/>
          </a:prstGeom>
        </p:spPr>
      </p:pic>
      <p:cxnSp>
        <p:nvCxnSpPr>
          <p:cNvPr id="26" name="Straight Arrow Connector 25">
            <a:extLst>
              <a:ext uri="{FF2B5EF4-FFF2-40B4-BE49-F238E27FC236}">
                <a16:creationId xmlns:a16="http://schemas.microsoft.com/office/drawing/2014/main" id="{E65D2C1A-0054-4D25-8C83-07CD2EBDA234}"/>
              </a:ext>
            </a:extLst>
          </p:cNvPr>
          <p:cNvCxnSpPr/>
          <p:nvPr/>
        </p:nvCxnSpPr>
        <p:spPr>
          <a:xfrm flipH="1" flipV="1">
            <a:off x="5573688" y="4550970"/>
            <a:ext cx="288032" cy="1073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907" y="1772816"/>
            <a:ext cx="3810000" cy="3810000"/>
          </a:xfrm>
          <a:prstGeom prst="rect">
            <a:avLst/>
          </a:prstGeom>
        </p:spPr>
      </p:pic>
      <p:cxnSp>
        <p:nvCxnSpPr>
          <p:cNvPr id="28" name="Straight Arrow Connector 27">
            <a:extLst>
              <a:ext uri="{FF2B5EF4-FFF2-40B4-BE49-F238E27FC236}">
                <a16:creationId xmlns:a16="http://schemas.microsoft.com/office/drawing/2014/main" id="{F3103507-291D-41D2-8BA3-1EB82D419BA4}"/>
              </a:ext>
            </a:extLst>
          </p:cNvPr>
          <p:cNvCxnSpPr>
            <a:cxnSpLocks/>
          </p:cNvCxnSpPr>
          <p:nvPr/>
        </p:nvCxnSpPr>
        <p:spPr>
          <a:xfrm flipH="1" flipV="1">
            <a:off x="1763688" y="4221088"/>
            <a:ext cx="288032" cy="1361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3B3D5A6-A259-4D94-8D67-E26F6E6BAA00}"/>
              </a:ext>
            </a:extLst>
          </p:cNvPr>
          <p:cNvCxnSpPr>
            <a:cxnSpLocks/>
          </p:cNvCxnSpPr>
          <p:nvPr/>
        </p:nvCxnSpPr>
        <p:spPr>
          <a:xfrm flipV="1">
            <a:off x="2131915" y="4437112"/>
            <a:ext cx="505984" cy="1145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7</a:t>
            </a:fld>
            <a:endParaRPr lang="fr-FR"/>
          </a:p>
        </p:txBody>
      </p:sp>
    </p:spTree>
    <p:extLst>
      <p:ext uri="{BB962C8B-B14F-4D97-AF65-F5344CB8AC3E}">
        <p14:creationId xmlns:p14="http://schemas.microsoft.com/office/powerpoint/2010/main" val="33194377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8A1CF349-CFC9-4FC1-B41E-3B096EBC5D82}"/>
              </a:ext>
            </a:extLst>
          </p:cNvPr>
          <p:cNvSpPr/>
          <p:nvPr/>
        </p:nvSpPr>
        <p:spPr>
          <a:xfrm>
            <a:off x="4716016" y="5628982"/>
            <a:ext cx="4160113" cy="646331"/>
          </a:xfrm>
          <a:prstGeom prst="rect">
            <a:avLst/>
          </a:prstGeom>
        </p:spPr>
        <p:txBody>
          <a:bodyPr wrap="none">
            <a:spAutoFit/>
          </a:bodyPr>
          <a:lstStyle/>
          <a:p>
            <a:r>
              <a:rPr lang="en-US" dirty="0"/>
              <a:t>Circuit </a:t>
            </a:r>
            <a:r>
              <a:rPr lang="en-US" dirty="0" err="1"/>
              <a:t>magnétique</a:t>
            </a:r>
            <a:r>
              <a:rPr lang="en-US" dirty="0"/>
              <a:t> </a:t>
            </a:r>
            <a:r>
              <a:rPr lang="en-US" dirty="0" err="1"/>
              <a:t>composé</a:t>
            </a:r>
            <a:r>
              <a:rPr lang="en-US" dirty="0"/>
              <a:t> de </a:t>
            </a:r>
            <a:r>
              <a:rPr lang="en-US" dirty="0" err="1"/>
              <a:t>tôles</a:t>
            </a:r>
            <a:r>
              <a:rPr lang="en-US" dirty="0"/>
              <a:t> </a:t>
            </a:r>
          </a:p>
          <a:p>
            <a:r>
              <a:rPr lang="en-US" dirty="0" err="1"/>
              <a:t>ferromagnétiques</a:t>
            </a:r>
            <a:r>
              <a:rPr lang="en-US" dirty="0"/>
              <a:t> </a:t>
            </a:r>
            <a:r>
              <a:rPr lang="en-US" dirty="0" err="1"/>
              <a:t>feuillettées</a:t>
            </a:r>
            <a:r>
              <a:rPr lang="en-US" dirty="0"/>
              <a:t> </a:t>
            </a:r>
          </a:p>
        </p:txBody>
      </p:sp>
      <p:sp>
        <p:nvSpPr>
          <p:cNvPr id="22" name="Rectangle 21">
            <a:extLst>
              <a:ext uri="{FF2B5EF4-FFF2-40B4-BE49-F238E27FC236}">
                <a16:creationId xmlns:a16="http://schemas.microsoft.com/office/drawing/2014/main" id="{0022EEB7-0F46-4070-8316-D567D7A0FD44}"/>
              </a:ext>
            </a:extLst>
          </p:cNvPr>
          <p:cNvSpPr/>
          <p:nvPr/>
        </p:nvSpPr>
        <p:spPr>
          <a:xfrm>
            <a:off x="1859830" y="4279477"/>
            <a:ext cx="1685077" cy="369332"/>
          </a:xfrm>
          <a:prstGeom prst="rect">
            <a:avLst/>
          </a:prstGeom>
        </p:spPr>
        <p:txBody>
          <a:bodyPr wrap="none">
            <a:spAutoFit/>
          </a:bodyPr>
          <a:lstStyle/>
          <a:p>
            <a:r>
              <a:rPr lang="en-US" dirty="0" err="1"/>
              <a:t>Tôle</a:t>
            </a:r>
            <a:r>
              <a:rPr lang="en-US" dirty="0"/>
              <a:t> </a:t>
            </a:r>
            <a:r>
              <a:rPr lang="en-US" dirty="0" err="1"/>
              <a:t>feuillettée</a:t>
            </a:r>
            <a:endParaRPr lang="en-US"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239" y="2286000"/>
            <a:ext cx="3357922" cy="3248026"/>
          </a:xfrm>
          <a:prstGeom prst="rect">
            <a:avLst/>
          </a:prstGeom>
        </p:spPr>
      </p:pic>
      <p:cxnSp>
        <p:nvCxnSpPr>
          <p:cNvPr id="26" name="Straight Arrow Connector 25">
            <a:extLst>
              <a:ext uri="{FF2B5EF4-FFF2-40B4-BE49-F238E27FC236}">
                <a16:creationId xmlns:a16="http://schemas.microsoft.com/office/drawing/2014/main" id="{E65D2C1A-0054-4D25-8C83-07CD2EBDA234}"/>
              </a:ext>
            </a:extLst>
          </p:cNvPr>
          <p:cNvCxnSpPr/>
          <p:nvPr/>
        </p:nvCxnSpPr>
        <p:spPr>
          <a:xfrm flipH="1" flipV="1">
            <a:off x="5573688" y="4550970"/>
            <a:ext cx="288032" cy="1073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Espace réservé du numéro de diapositive 1"/>
          <p:cNvSpPr>
            <a:spLocks noGrp="1"/>
          </p:cNvSpPr>
          <p:nvPr>
            <p:ph type="sldNum" sz="quarter" idx="12"/>
          </p:nvPr>
        </p:nvSpPr>
        <p:spPr/>
        <p:txBody>
          <a:bodyPr/>
          <a:lstStyle/>
          <a:p>
            <a:pPr>
              <a:defRPr/>
            </a:pPr>
            <a:fld id="{DAE9C7FE-DF83-491E-B39F-BBA0A8CC0DFA}" type="slidenum">
              <a:rPr lang="fr-FR" smtClean="0"/>
              <a:pPr>
                <a:defRPr/>
              </a:pPr>
              <a:t>8</a:t>
            </a:fld>
            <a:endParaRPr lang="fr-FR"/>
          </a:p>
        </p:txBody>
      </p:sp>
      <p:pic>
        <p:nvPicPr>
          <p:cNvPr id="13" name="Imag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37" y="2641969"/>
            <a:ext cx="4078802" cy="1495560"/>
          </a:xfrm>
          <a:prstGeom prst="rect">
            <a:avLst/>
          </a:prstGeom>
        </p:spPr>
      </p:pic>
      <p:sp>
        <p:nvSpPr>
          <p:cNvPr id="14" name="Rectangle 6"/>
          <p:cNvSpPr txBox="1">
            <a:spLocks noChangeArrowheads="1"/>
          </p:cNvSpPr>
          <p:nvPr/>
        </p:nvSpPr>
        <p:spPr bwMode="auto">
          <a:xfrm>
            <a:off x="683568" y="1143000"/>
            <a:ext cx="7546032" cy="357188"/>
          </a:xfrm>
          <a:prstGeom prst="rect">
            <a:avLst/>
          </a:prstGeom>
          <a:noFill/>
          <a:ln w="9525">
            <a:noFill/>
            <a:miter lim="800000"/>
            <a:headEnd/>
            <a:tailEnd/>
          </a:ln>
        </p:spPr>
        <p:txBody>
          <a:bodyPr/>
          <a:lstStyle/>
          <a:p>
            <a:pPr marL="285750" indent="-285750">
              <a:spcBef>
                <a:spcPct val="20000"/>
              </a:spcBef>
              <a:buFont typeface="Arial" panose="020B0604020202020204" pitchFamily="34" charset="0"/>
              <a:buChar char="•"/>
              <a:defRPr/>
            </a:pPr>
            <a:r>
              <a:rPr lang="fr-FR" b="1" dirty="0">
                <a:latin typeface="Arial" panose="020B0604020202020204" pitchFamily="34" charset="0"/>
                <a:cs typeface="Arial" panose="020B0604020202020204" pitchFamily="34" charset="0"/>
              </a:rPr>
              <a:t>Structure schématique d’un transformateur</a:t>
            </a:r>
          </a:p>
          <a:p>
            <a:pPr marL="342900" indent="-342900">
              <a:spcBef>
                <a:spcPct val="20000"/>
              </a:spcBef>
              <a:buFont typeface="Arial" pitchFamily="34" charset="0"/>
              <a:buChar char="•"/>
              <a:defRPr/>
            </a:pPr>
            <a:endParaRPr lang="fr-FR" sz="3200" dirty="0">
              <a:latin typeface="Arial" panose="020B0604020202020204" pitchFamily="34" charset="0"/>
              <a:cs typeface="Arial" panose="020B0604020202020204" pitchFamily="34" charset="0"/>
            </a:endParaRPr>
          </a:p>
          <a:p>
            <a:pPr marL="457200" indent="-457200">
              <a:spcBef>
                <a:spcPct val="20000"/>
              </a:spcBef>
              <a:buFont typeface="Arial" panose="020B0604020202020204" pitchFamily="34" charset="0"/>
              <a:buChar char="•"/>
              <a:defRPr/>
            </a:pPr>
            <a:endParaRPr lang="fr-F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310801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1143000"/>
          </a:xfrm>
          <a:solidFill>
            <a:schemeClr val="accent6">
              <a:lumMod val="40000"/>
              <a:lumOff val="60000"/>
            </a:schemeClr>
          </a:solidFill>
        </p:spPr>
        <p:txBody>
          <a:bodyPr rtlCol="0">
            <a:normAutofit/>
          </a:bodyPr>
          <a:lstStyle/>
          <a:p>
            <a:pPr eaLnBrk="1" fontAlgn="auto" hangingPunct="1">
              <a:spcAft>
                <a:spcPts val="0"/>
              </a:spcAft>
              <a:defRPr/>
            </a:pPr>
            <a:r>
              <a:rPr lang="fr-FR" sz="4000" b="1" dirty="0">
                <a:latin typeface="Arial" panose="020B0604020202020204" pitchFamily="34" charset="0"/>
                <a:cs typeface="Arial" panose="020B0604020202020204" pitchFamily="34" charset="0"/>
              </a:rPr>
              <a:t>I- Introduction</a:t>
            </a:r>
            <a:r>
              <a:rPr lang="fr-FR" sz="4000" b="1" i="1" dirty="0">
                <a:latin typeface="Arial" panose="020B0604020202020204" pitchFamily="34" charset="0"/>
                <a:cs typeface="Arial" panose="020B0604020202020204" pitchFamily="34" charset="0"/>
              </a:rPr>
              <a:t> </a:t>
            </a:r>
            <a:endParaRPr lang="fr-FR" sz="4000" b="1" dirty="0">
              <a:latin typeface="Arial" panose="020B0604020202020204" pitchFamily="34" charset="0"/>
              <a:cs typeface="Arial" panose="020B0604020202020204" pitchFamily="34" charset="0"/>
            </a:endParaRPr>
          </a:p>
        </p:txBody>
      </p:sp>
      <p:sp>
        <p:nvSpPr>
          <p:cNvPr id="14" name="Text Box 4"/>
          <p:cNvSpPr txBox="1">
            <a:spLocks noChangeArrowheads="1"/>
          </p:cNvSpPr>
          <p:nvPr/>
        </p:nvSpPr>
        <p:spPr bwMode="auto">
          <a:xfrm>
            <a:off x="644525" y="1484784"/>
            <a:ext cx="7488832" cy="4895850"/>
          </a:xfrm>
          <a:prstGeom prst="rect">
            <a:avLst/>
          </a:prstGeom>
          <a:noFill/>
          <a:ln w="9525">
            <a:noFill/>
            <a:miter lim="800000"/>
            <a:headEnd/>
            <a:tailEnd/>
          </a:ln>
        </p:spPr>
        <p:txBody>
          <a:bodyPr/>
          <a:lstStyle/>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Si u</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&gt;u</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→I</a:t>
            </a:r>
            <a:r>
              <a:rPr lang="fr-FR" sz="1700" baseline="-25000" dirty="0">
                <a:latin typeface="Arial" panose="020B0604020202020204" pitchFamily="34" charset="0"/>
                <a:cs typeface="Arial" panose="020B0604020202020204" pitchFamily="34" charset="0"/>
              </a:rPr>
              <a:t>2</a:t>
            </a:r>
            <a:r>
              <a:rPr lang="fr-FR" sz="1700" dirty="0">
                <a:latin typeface="Arial" panose="020B0604020202020204" pitchFamily="34" charset="0"/>
                <a:cs typeface="Arial" panose="020B0604020202020204" pitchFamily="34" charset="0"/>
              </a:rPr>
              <a:t> &lt;I</a:t>
            </a:r>
            <a:r>
              <a:rPr lang="fr-FR" sz="1700" baseline="-25000" dirty="0">
                <a:latin typeface="Arial" panose="020B0604020202020204" pitchFamily="34" charset="0"/>
                <a:cs typeface="Arial" panose="020B0604020202020204" pitchFamily="34" charset="0"/>
              </a:rPr>
              <a:t>1</a:t>
            </a:r>
            <a:r>
              <a:rPr lang="fr-FR" sz="1700" dirty="0">
                <a:latin typeface="Arial" panose="020B0604020202020204" pitchFamily="34" charset="0"/>
                <a:cs typeface="Arial" panose="020B0604020202020204" pitchFamily="34" charset="0"/>
              </a:rPr>
              <a:t> le transformateur est alors:</a:t>
            </a:r>
          </a:p>
          <a:p>
            <a:pPr algn="just"/>
            <a:endParaRPr lang="fr-FR" sz="1700" dirty="0">
              <a:latin typeface="Arial" panose="020B0604020202020204" pitchFamily="34" charset="0"/>
              <a:cs typeface="Arial" panose="020B0604020202020204" pitchFamily="34" charset="0"/>
            </a:endParaRPr>
          </a:p>
          <a:p>
            <a:pPr lvl="1" algn="just">
              <a:buFontTx/>
              <a:buChar char="•"/>
            </a:pPr>
            <a:r>
              <a:rPr lang="fr-FR" sz="1700" dirty="0">
                <a:latin typeface="Arial" panose="020B0604020202020204" pitchFamily="34" charset="0"/>
                <a:cs typeface="Arial" panose="020B0604020202020204" pitchFamily="34" charset="0"/>
              </a:rPr>
              <a:t> élévateur de tension </a:t>
            </a:r>
          </a:p>
          <a:p>
            <a:pPr lvl="1" algn="just">
              <a:buFontTx/>
              <a:buChar char="•"/>
            </a:pPr>
            <a:r>
              <a:rPr lang="fr-FR" sz="1700" dirty="0">
                <a:latin typeface="Arial" panose="020B0604020202020204" pitchFamily="34" charset="0"/>
                <a:cs typeface="Arial" panose="020B0604020202020204" pitchFamily="34" charset="0"/>
              </a:rPr>
              <a:t> abaisseur de courant</a:t>
            </a:r>
          </a:p>
          <a:p>
            <a:pPr lvl="1"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C’est par exemple le cas des transformateurs pour tubes luminescents: ces tubes, contenant un gaz rare (néon, argon…) doivent être alimentés sous une tension atteignant une dizaine de milliers de volts alors que le secteur ne délivre que 220 V</a:t>
            </a: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a:p>
            <a:pPr algn="just"/>
            <a:endParaRPr lang="fr-FR" sz="1700" dirty="0">
              <a:latin typeface="Arial" panose="020B0604020202020204" pitchFamily="34" charset="0"/>
              <a:cs typeface="Arial" panose="020B0604020202020204" pitchFamily="34" charset="0"/>
            </a:endParaRPr>
          </a:p>
        </p:txBody>
      </p:sp>
      <p:grpSp>
        <p:nvGrpSpPr>
          <p:cNvPr id="20" name="Group 19">
            <a:extLst>
              <a:ext uri="{FF2B5EF4-FFF2-40B4-BE49-F238E27FC236}">
                <a16:creationId xmlns:a16="http://schemas.microsoft.com/office/drawing/2014/main" id="{7C3B5479-1FB2-4437-8A98-28142167A4EE}"/>
              </a:ext>
            </a:extLst>
          </p:cNvPr>
          <p:cNvGrpSpPr/>
          <p:nvPr/>
        </p:nvGrpSpPr>
        <p:grpSpPr>
          <a:xfrm>
            <a:off x="4427984" y="1844824"/>
            <a:ext cx="4749135" cy="2353529"/>
            <a:chOff x="4427984" y="1844824"/>
            <a:chExt cx="4749135" cy="2353529"/>
          </a:xfrm>
        </p:grpSpPr>
        <p:grpSp>
          <p:nvGrpSpPr>
            <p:cNvPr id="8" name="Group 7">
              <a:extLst>
                <a:ext uri="{FF2B5EF4-FFF2-40B4-BE49-F238E27FC236}">
                  <a16:creationId xmlns:a16="http://schemas.microsoft.com/office/drawing/2014/main" id="{DB593038-E07C-44DA-9BD5-A5227C64365B}"/>
                </a:ext>
              </a:extLst>
            </p:cNvPr>
            <p:cNvGrpSpPr/>
            <p:nvPr/>
          </p:nvGrpSpPr>
          <p:grpSpPr>
            <a:xfrm>
              <a:off x="4427984" y="1844824"/>
              <a:ext cx="4749135" cy="2353529"/>
              <a:chOff x="4273809" y="1844824"/>
              <a:chExt cx="4749135" cy="2353529"/>
            </a:xfrm>
          </p:grpSpPr>
          <p:pic>
            <p:nvPicPr>
              <p:cNvPr id="6" name="Picture 5">
                <a:extLst>
                  <a:ext uri="{FF2B5EF4-FFF2-40B4-BE49-F238E27FC236}">
                    <a16:creationId xmlns:a16="http://schemas.microsoft.com/office/drawing/2014/main" id="{4285526D-583A-4AF1-BFCC-4EAC355A97AB}"/>
                  </a:ext>
                </a:extLst>
              </p:cNvPr>
              <p:cNvPicPr>
                <a:picLocks noChangeAspect="1"/>
              </p:cNvPicPr>
              <p:nvPr/>
            </p:nvPicPr>
            <p:blipFill>
              <a:blip r:embed="rId2"/>
              <a:stretch>
                <a:fillRect/>
              </a:stretch>
            </p:blipFill>
            <p:spPr>
              <a:xfrm>
                <a:off x="4788024" y="1844824"/>
                <a:ext cx="3857410" cy="2353529"/>
              </a:xfrm>
              <a:prstGeom prst="rect">
                <a:avLst/>
              </a:prstGeom>
            </p:spPr>
          </p:pic>
          <p:sp>
            <p:nvSpPr>
              <p:cNvPr id="2" name="Rectangle 1">
                <a:extLst>
                  <a:ext uri="{FF2B5EF4-FFF2-40B4-BE49-F238E27FC236}">
                    <a16:creationId xmlns:a16="http://schemas.microsoft.com/office/drawing/2014/main" id="{1A54FB7D-2E43-4785-B1A0-2AF54059ECF9}"/>
                  </a:ext>
                </a:extLst>
              </p:cNvPr>
              <p:cNvSpPr/>
              <p:nvPr/>
            </p:nvSpPr>
            <p:spPr>
              <a:xfrm>
                <a:off x="8625078" y="3001837"/>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2</a:t>
                </a:r>
                <a:endParaRPr lang="fr-FR" dirty="0"/>
              </a:p>
            </p:txBody>
          </p:sp>
          <p:sp>
            <p:nvSpPr>
              <p:cNvPr id="7" name="Rectangle 6">
                <a:extLst>
                  <a:ext uri="{FF2B5EF4-FFF2-40B4-BE49-F238E27FC236}">
                    <a16:creationId xmlns:a16="http://schemas.microsoft.com/office/drawing/2014/main" id="{BF07046B-A924-4AFB-BE6C-2C391A76AF06}"/>
                  </a:ext>
                </a:extLst>
              </p:cNvPr>
              <p:cNvSpPr/>
              <p:nvPr/>
            </p:nvSpPr>
            <p:spPr>
              <a:xfrm>
                <a:off x="4273809" y="3021588"/>
                <a:ext cx="397866"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u</a:t>
                </a:r>
                <a:r>
                  <a:rPr lang="fr-FR" baseline="-25000" dirty="0">
                    <a:latin typeface="Arial" panose="020B0604020202020204" pitchFamily="34" charset="0"/>
                    <a:cs typeface="Arial" panose="020B0604020202020204" pitchFamily="34" charset="0"/>
                  </a:rPr>
                  <a:t>1</a:t>
                </a:r>
                <a:endParaRPr lang="fr-FR" dirty="0"/>
              </a:p>
            </p:txBody>
          </p:sp>
          <p:cxnSp>
            <p:nvCxnSpPr>
              <p:cNvPr id="4" name="Straight Arrow Connector 3">
                <a:extLst>
                  <a:ext uri="{FF2B5EF4-FFF2-40B4-BE49-F238E27FC236}">
                    <a16:creationId xmlns:a16="http://schemas.microsoft.com/office/drawing/2014/main" id="{B1DFF250-8717-46ED-8B1D-FF5FA4F2FB95}"/>
                  </a:ext>
                </a:extLst>
              </p:cNvPr>
              <p:cNvCxnSpPr/>
              <p:nvPr/>
            </p:nvCxnSpPr>
            <p:spPr>
              <a:xfrm flipV="1">
                <a:off x="4671675"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3AAE90D-376B-47C4-ABFC-9FA736AA1056}"/>
                  </a:ext>
                </a:extLst>
              </p:cNvPr>
              <p:cNvCxnSpPr/>
              <p:nvPr/>
            </p:nvCxnSpPr>
            <p:spPr>
              <a:xfrm flipV="1">
                <a:off x="8623153" y="278092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8E0D393E-38D6-4A5C-B385-56E4B91AC5C3}"/>
                  </a:ext>
                </a:extLst>
              </p:cNvPr>
              <p:cNvSpPr/>
              <p:nvPr/>
            </p:nvSpPr>
            <p:spPr>
              <a:xfrm>
                <a:off x="7915717" y="2440602"/>
                <a:ext cx="320922" cy="369332"/>
              </a:xfrm>
              <a:prstGeom prst="rect">
                <a:avLst/>
              </a:prstGeom>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2</a:t>
                </a:r>
                <a:endParaRPr lang="fr-FR" baseline="-25000" dirty="0"/>
              </a:p>
            </p:txBody>
          </p:sp>
          <p:sp>
            <p:nvSpPr>
              <p:cNvPr id="12" name="Rectangle 11">
                <a:extLst>
                  <a:ext uri="{FF2B5EF4-FFF2-40B4-BE49-F238E27FC236}">
                    <a16:creationId xmlns:a16="http://schemas.microsoft.com/office/drawing/2014/main" id="{7CA5D83D-85FB-4319-9B46-FF58B2124AA2}"/>
                  </a:ext>
                </a:extLst>
              </p:cNvPr>
              <p:cNvSpPr/>
              <p:nvPr/>
            </p:nvSpPr>
            <p:spPr>
              <a:xfrm>
                <a:off x="5161116" y="2440602"/>
                <a:ext cx="320922" cy="369332"/>
              </a:xfrm>
              <a:prstGeom prst="rect">
                <a:avLst/>
              </a:prstGeom>
              <a:solidFill>
                <a:schemeClr val="bg1"/>
              </a:solidFill>
            </p:spPr>
            <p:txBody>
              <a:bodyPr wrap="none">
                <a:spAutoFit/>
              </a:bodyPr>
              <a:lstStyle/>
              <a:p>
                <a:r>
                  <a:rPr lang="fr-FR" dirty="0">
                    <a:latin typeface="Arial" panose="020B0604020202020204" pitchFamily="34" charset="0"/>
                    <a:cs typeface="Arial" panose="020B0604020202020204" pitchFamily="34" charset="0"/>
                  </a:rPr>
                  <a:t>i</a:t>
                </a:r>
                <a:r>
                  <a:rPr lang="fr-FR" baseline="-25000" dirty="0">
                    <a:latin typeface="Arial" panose="020B0604020202020204" pitchFamily="34" charset="0"/>
                    <a:cs typeface="Arial" panose="020B0604020202020204" pitchFamily="34" charset="0"/>
                  </a:rPr>
                  <a:t>1</a:t>
                </a:r>
                <a:endParaRPr lang="fr-FR" baseline="-25000" dirty="0"/>
              </a:p>
            </p:txBody>
          </p:sp>
        </p:grpSp>
        <p:cxnSp>
          <p:nvCxnSpPr>
            <p:cNvPr id="19" name="Straight Arrow Connector 18">
              <a:extLst>
                <a:ext uri="{FF2B5EF4-FFF2-40B4-BE49-F238E27FC236}">
                  <a16:creationId xmlns:a16="http://schemas.microsoft.com/office/drawing/2014/main" id="{6B90CBFA-CF4C-4112-95BA-445982F526A1}"/>
                </a:ext>
              </a:extLst>
            </p:cNvPr>
            <p:cNvCxnSpPr/>
            <p:nvPr/>
          </p:nvCxnSpPr>
          <p:spPr>
            <a:xfrm>
              <a:off x="8390814" y="2708920"/>
              <a:ext cx="213634" cy="0"/>
            </a:xfrm>
            <a:prstGeom prst="straightConnector1">
              <a:avLst/>
            </a:prstGeom>
            <a:ln>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grpSp>
      <p:sp>
        <p:nvSpPr>
          <p:cNvPr id="3" name="Espace réservé du numéro de diapositive 2"/>
          <p:cNvSpPr>
            <a:spLocks noGrp="1"/>
          </p:cNvSpPr>
          <p:nvPr>
            <p:ph type="sldNum" sz="quarter" idx="12"/>
          </p:nvPr>
        </p:nvSpPr>
        <p:spPr/>
        <p:txBody>
          <a:bodyPr/>
          <a:lstStyle/>
          <a:p>
            <a:pPr>
              <a:defRPr/>
            </a:pPr>
            <a:fld id="{DAE9C7FE-DF83-491E-B39F-BBA0A8CC0DFA}" type="slidenum">
              <a:rPr lang="fr-FR" smtClean="0"/>
              <a:pPr>
                <a:defRPr/>
              </a:pPr>
              <a:t>9</a:t>
            </a:fld>
            <a:endParaRPr lang="fr-F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checkerboard(across)">
                                      <p:cBhvr>
                                        <p:cTn id="7" dur="500"/>
                                        <p:tgtEl>
                                          <p:spTgt spid="14">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4">
                                            <p:txEl>
                                              <p:pRg st="5" end="5"/>
                                            </p:txEl>
                                          </p:spTgt>
                                        </p:tgtEl>
                                        <p:attrNameLst>
                                          <p:attrName>style.visibility</p:attrName>
                                        </p:attrNameLst>
                                      </p:cBhvr>
                                      <p:to>
                                        <p:strVal val="visible"/>
                                      </p:to>
                                    </p:set>
                                    <p:animEffect transition="in" filter="checkerboard(across)">
                                      <p:cBhvr>
                                        <p:cTn id="10" dur="500"/>
                                        <p:tgtEl>
                                          <p:spTgt spid="14">
                                            <p:txEl>
                                              <p:pRg st="5" end="5"/>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4">
                                            <p:txEl>
                                              <p:pRg st="6" end="6"/>
                                            </p:txEl>
                                          </p:spTgt>
                                        </p:tgtEl>
                                        <p:attrNameLst>
                                          <p:attrName>style.visibility</p:attrName>
                                        </p:attrNameLst>
                                      </p:cBhvr>
                                      <p:to>
                                        <p:strVal val="visible"/>
                                      </p:to>
                                    </p:set>
                                    <p:animEffect transition="in" filter="checkerboard(across)">
                                      <p:cBhvr>
                                        <p:cTn id="13" dur="500"/>
                                        <p:tgtEl>
                                          <p:spTgt spid="14">
                                            <p:txEl>
                                              <p:pRg st="6" end="6"/>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4">
                                            <p:txEl>
                                              <p:pRg st="12" end="12"/>
                                            </p:txEl>
                                          </p:spTgt>
                                        </p:tgtEl>
                                        <p:attrNameLst>
                                          <p:attrName>style.visibility</p:attrName>
                                        </p:attrNameLst>
                                      </p:cBhvr>
                                      <p:to>
                                        <p:strVal val="visible"/>
                                      </p:to>
                                    </p:set>
                                    <p:animEffect transition="in" filter="checkerboard(across)">
                                      <p:cBhvr>
                                        <p:cTn id="16" dur="500"/>
                                        <p:tgtEl>
                                          <p:spTgt spid="1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Custom 3">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6232</TotalTime>
  <Words>4792</Words>
  <Application>Microsoft Office PowerPoint</Application>
  <PresentationFormat>On-screen Show (4:3)</PresentationFormat>
  <Paragraphs>992</Paragraphs>
  <Slides>56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Cambria Math</vt:lpstr>
      <vt:lpstr>Courier New</vt:lpstr>
      <vt:lpstr>Lucida Console</vt:lpstr>
      <vt:lpstr>Symbol</vt:lpstr>
      <vt:lpstr>Times New Roman</vt:lpstr>
      <vt:lpstr>Wingdings</vt:lpstr>
      <vt:lpstr>Thème Office</vt:lpstr>
      <vt:lpstr>Chapitre 4 Transformateur monophasé</vt:lpstr>
      <vt:lpstr>Transformateur monophasé</vt:lpstr>
      <vt:lpstr>Transformateur monophasé</vt:lpstr>
      <vt:lpstr>I- Introduction </vt:lpstr>
      <vt:lpstr>I- Introduction </vt:lpstr>
      <vt:lpstr>I- Introduction </vt:lpstr>
      <vt:lpstr>I- Introduction </vt:lpstr>
      <vt:lpstr>I- Introduction </vt:lpstr>
      <vt:lpstr>I- Introduction </vt:lpstr>
      <vt:lpstr>I- Introduction </vt:lpstr>
      <vt:lpstr>  II- Convention de signe  </vt:lpstr>
      <vt:lpstr>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III- Fonctionnement à vide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IV- Fonctionnement en charge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 Etude du transformateur dans  l’approximation de Kapp   </vt:lpstr>
      <vt:lpstr>  VII- Détermination pratique des caractéristiques en charge d’un transformateur  </vt:lpstr>
      <vt:lpstr>  VII- Détermination pratique des caractéristiques en charge d’un transformateur  </vt:lpstr>
      <vt:lpstr>   VII- Détermination pratique des caractéristiques en charge d’un transformateur  </vt:lpstr>
      <vt:lpstr>   VII- Détermination pratique des caractéristiques en charge d’un transformateur  </vt:lpstr>
      <vt:lpstr>   VII- Détermination pratique des caractéristiques en charge d’un transformateur  </vt:lpstr>
      <vt:lpstr> VIII- Utilisation et réalisation des  transformateurs monophasés   </vt:lpstr>
      <vt:lpstr>  VIII- Utilisation et réalisation des  transformateurs monophasés   </vt:lpstr>
      <vt:lpstr>  VIII- Utilisation et réalisation des  transformateurs monophasés   </vt:lpstr>
      <vt:lpstr>  VIII- Utilisation et réalisation des  transformateurs monophasés   </vt:lpstr>
      <vt:lpstr>  VIII- Utilisation et réalisation des  transformateurs monophasés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Accent</dc:creator>
  <cp:lastModifiedBy>ali nejmi</cp:lastModifiedBy>
  <cp:revision>568</cp:revision>
  <cp:lastPrinted>2024-05-16T19:17:51Z</cp:lastPrinted>
  <dcterms:created xsi:type="dcterms:W3CDTF">2009-04-04T23:47:53Z</dcterms:created>
  <dcterms:modified xsi:type="dcterms:W3CDTF">2024-06-07T15:37:39Z</dcterms:modified>
</cp:coreProperties>
</file>