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64" r:id="rId5"/>
    <p:sldId id="263" r:id="rId6"/>
    <p:sldId id="266" r:id="rId7"/>
    <p:sldId id="267" r:id="rId8"/>
    <p:sldId id="261" r:id="rId9"/>
    <p:sldId id="259" r:id="rId10"/>
    <p:sldId id="262" r:id="rId11"/>
    <p:sldId id="268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24E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8" d="100"/>
          <a:sy n="98" d="100"/>
        </p:scale>
        <p:origin x="-576" y="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oodledo.com/" TargetMode="External"/><Relationship Id="rId3" Type="http://schemas.openxmlformats.org/officeDocument/2006/relationships/hyperlink" Target="https://www.meistertask.com/pt" TargetMode="External"/><Relationship Id="rId7" Type="http://schemas.openxmlformats.org/officeDocument/2006/relationships/hyperlink" Target="https://play.google.com/store/apps/details?id=com.firecreek.kanbantasklis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lay.google.com/store/apps/details?id=com.socialnmobile.dictapps.notepad.color.note" TargetMode="External"/><Relationship Id="rId11" Type="http://schemas.openxmlformats.org/officeDocument/2006/relationships/hyperlink" Target="https://play.google.com/store/apps/details?id=com.gmail.jmartindev.timetune" TargetMode="External"/><Relationship Id="rId5" Type="http://schemas.openxmlformats.org/officeDocument/2006/relationships/hyperlink" Target="https://habitica.com/static/home" TargetMode="External"/><Relationship Id="rId10" Type="http://schemas.openxmlformats.org/officeDocument/2006/relationships/hyperlink" Target="https://play.google.com/store/apps/details?id=com.jp.tsurutan.routintaskmanage&amp;hl=pt_BR" TargetMode="External"/><Relationship Id="rId4" Type="http://schemas.openxmlformats.org/officeDocument/2006/relationships/hyperlink" Target="https://apps.apple.com/br/app/momentum-habit-tracker-routines-goals-rituals/id946923599" TargetMode="External"/><Relationship Id="rId9" Type="http://schemas.openxmlformats.org/officeDocument/2006/relationships/hyperlink" Target="https://evernote.com/intl/pt-b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humanhelper.forhuman.quick&amp;hl=pt" TargetMode="External"/><Relationship Id="rId7" Type="http://schemas.openxmlformats.org/officeDocument/2006/relationships/hyperlink" Target="https://kanbanflow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hrome.google.com/webstore/detail/strict-workflow/cgmnfnmlficgeijcalkgnnkigkefkbhd" TargetMode="External"/><Relationship Id="rId5" Type="http://schemas.openxmlformats.org/officeDocument/2006/relationships/hyperlink" Target="https://keep.google.com/" TargetMode="External"/><Relationship Id="rId4" Type="http://schemas.openxmlformats.org/officeDocument/2006/relationships/hyperlink" Target="https://toggl.com/track/login/?expired=true&amp;returnTo=https%3A%2F%2Ftrack.toggl.com%2Ftimer%2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apps.dsimpletools.helpmefocu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s.minhaseconomias.com.br/" TargetMode="External"/><Relationship Id="rId4" Type="http://schemas.openxmlformats.org/officeDocument/2006/relationships/hyperlink" Target="https://play.google.com/store/apps/details?id=com.minhaseconomias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ndmeister.com/" TargetMode="External"/><Relationship Id="rId3" Type="http://schemas.openxmlformats.org/officeDocument/2006/relationships/hyperlink" Target="https://www.youtube.com/watch?v=crXlh_maURY" TargetMode="External"/><Relationship Id="rId7" Type="http://schemas.openxmlformats.org/officeDocument/2006/relationships/hyperlink" Target="https://youtu.be/7XiqxP2NqE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GFqxjWVy094" TargetMode="External"/><Relationship Id="rId5" Type="http://schemas.openxmlformats.org/officeDocument/2006/relationships/hyperlink" Target="https://www.youtube.com/watch?v=5MgBikgcWnY" TargetMode="External"/><Relationship Id="rId4" Type="http://schemas.openxmlformats.org/officeDocument/2006/relationships/hyperlink" Target="https://youtu.be/arj7oStGLk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571472" y="3000372"/>
            <a:ext cx="6286544" cy="1928826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pt-BR" sz="9600" dirty="0" smtClean="0">
                <a:solidFill>
                  <a:srgbClr val="00B0F0"/>
                </a:solidFill>
                <a:latin typeface="Bodoni MT Black" pitchFamily="18" charset="0"/>
              </a:rPr>
              <a:t>Hábitos da produtividade às metas pessoais</a:t>
            </a:r>
            <a:endParaRPr lang="pt-BR" sz="9600" dirty="0">
              <a:solidFill>
                <a:srgbClr val="00B0F0"/>
              </a:solidFill>
              <a:latin typeface="Bodoni MT Black" pitchFamily="18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571472" y="2143116"/>
            <a:ext cx="3929090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Bodoni MT Black" pitchFamily="18" charset="0"/>
              </a:rPr>
              <a:t>Semana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7154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42844" y="714356"/>
            <a:ext cx="4429156" cy="727071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 smtClean="0"/>
              <a:t>    Links </a:t>
            </a:r>
            <a:r>
              <a:rPr lang="pt-BR" sz="2800" b="1" dirty="0" smtClean="0"/>
              <a:t>parte I</a:t>
            </a:r>
            <a:endParaRPr lang="pt-BR" sz="2800" b="1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500034" y="1428736"/>
            <a:ext cx="8143932" cy="5214974"/>
          </a:xfrm>
        </p:spPr>
        <p:txBody>
          <a:bodyPr>
            <a:normAutofit fontScale="25000" lnSpcReduction="20000"/>
          </a:bodyPr>
          <a:lstStyle/>
          <a:p>
            <a:pPr algn="l"/>
            <a:endParaRPr lang="pt-BR" sz="5600" dirty="0" smtClean="0"/>
          </a:p>
          <a:p>
            <a:pPr algn="l"/>
            <a:r>
              <a:rPr lang="pt-BR" sz="4400" dirty="0" smtClean="0">
                <a:solidFill>
                  <a:schemeClr val="tx1"/>
                </a:solidFill>
              </a:rPr>
              <a:t>Gestão de tarefas</a:t>
            </a:r>
          </a:p>
          <a:p>
            <a:pPr algn="l"/>
            <a:r>
              <a:rPr lang="pt-BR" sz="4400" dirty="0" smtClean="0">
                <a:hlinkClick r:id="rId3"/>
              </a:rPr>
              <a:t>https://www.meistertask.com/pt</a:t>
            </a:r>
            <a:endParaRPr lang="pt-BR" sz="4400" dirty="0" smtClean="0"/>
          </a:p>
          <a:p>
            <a:pPr algn="l"/>
            <a:endParaRPr lang="pt-BR" sz="4400" dirty="0" smtClean="0"/>
          </a:p>
          <a:p>
            <a:pPr algn="l"/>
            <a:r>
              <a:rPr lang="pt-BR" sz="4400" dirty="0" err="1" smtClean="0">
                <a:solidFill>
                  <a:schemeClr val="tx1"/>
                </a:solidFill>
              </a:rPr>
              <a:t>App</a:t>
            </a:r>
            <a:r>
              <a:rPr lang="pt-BR" sz="4400" dirty="0" smtClean="0">
                <a:solidFill>
                  <a:schemeClr val="tx1"/>
                </a:solidFill>
              </a:rPr>
              <a:t> </a:t>
            </a:r>
            <a:r>
              <a:rPr lang="pt-BR" sz="4400" dirty="0" err="1" smtClean="0">
                <a:solidFill>
                  <a:schemeClr val="tx1"/>
                </a:solidFill>
              </a:rPr>
              <a:t>Store</a:t>
            </a:r>
            <a:r>
              <a:rPr lang="pt-BR" sz="4400" dirty="0" smtClean="0">
                <a:solidFill>
                  <a:schemeClr val="tx1"/>
                </a:solidFill>
              </a:rPr>
              <a:t>(Momentum </a:t>
            </a:r>
            <a:r>
              <a:rPr lang="pt-BR" sz="4400" dirty="0" err="1" smtClean="0">
                <a:solidFill>
                  <a:schemeClr val="tx1"/>
                </a:solidFill>
              </a:rPr>
              <a:t>Habit</a:t>
            </a:r>
            <a:r>
              <a:rPr lang="pt-BR" sz="4400" dirty="0" smtClean="0">
                <a:solidFill>
                  <a:schemeClr val="tx1"/>
                </a:solidFill>
              </a:rPr>
              <a:t> </a:t>
            </a:r>
            <a:r>
              <a:rPr lang="pt-BR" sz="4400" dirty="0" err="1" smtClean="0">
                <a:solidFill>
                  <a:schemeClr val="tx1"/>
                </a:solidFill>
              </a:rPr>
              <a:t>Tracker</a:t>
            </a:r>
            <a:r>
              <a:rPr lang="pt-BR" sz="4400" dirty="0" smtClean="0">
                <a:solidFill>
                  <a:schemeClr val="tx1"/>
                </a:solidFill>
              </a:rPr>
              <a:t> - </a:t>
            </a:r>
            <a:r>
              <a:rPr lang="pt-BR" sz="4400" dirty="0" err="1" smtClean="0">
                <a:solidFill>
                  <a:schemeClr val="tx1"/>
                </a:solidFill>
              </a:rPr>
              <a:t>Routines</a:t>
            </a:r>
            <a:r>
              <a:rPr lang="pt-BR" sz="4400" dirty="0" smtClean="0">
                <a:solidFill>
                  <a:schemeClr val="tx1"/>
                </a:solidFill>
              </a:rPr>
              <a:t>, </a:t>
            </a:r>
            <a:r>
              <a:rPr lang="pt-BR" sz="4400" dirty="0" err="1" smtClean="0">
                <a:solidFill>
                  <a:schemeClr val="tx1"/>
                </a:solidFill>
              </a:rPr>
              <a:t>Goals</a:t>
            </a:r>
            <a:r>
              <a:rPr lang="pt-BR" sz="4400" dirty="0" smtClean="0">
                <a:solidFill>
                  <a:schemeClr val="tx1"/>
                </a:solidFill>
              </a:rPr>
              <a:t> &amp; </a:t>
            </a:r>
            <a:r>
              <a:rPr lang="pt-BR" sz="4400" dirty="0" err="1" smtClean="0">
                <a:solidFill>
                  <a:schemeClr val="tx1"/>
                </a:solidFill>
              </a:rPr>
              <a:t>Rituals</a:t>
            </a:r>
            <a:r>
              <a:rPr lang="pt-BR" sz="4400" dirty="0" smtClean="0">
                <a:solidFill>
                  <a:schemeClr val="tx1"/>
                </a:solidFill>
              </a:rPr>
              <a:t> )</a:t>
            </a:r>
          </a:p>
          <a:p>
            <a:pPr algn="l"/>
            <a:r>
              <a:rPr lang="pt-BR" sz="4400" dirty="0" smtClean="0">
                <a:hlinkClick r:id="rId4"/>
              </a:rPr>
              <a:t>https://apps.apple.com/br/app/momentum-habit-tracker-routines-goals-rituals/id946923599</a:t>
            </a:r>
            <a:endParaRPr lang="pt-BR" sz="4400" dirty="0" smtClean="0"/>
          </a:p>
          <a:p>
            <a:pPr algn="l"/>
            <a:endParaRPr lang="pt-BR" sz="4400" dirty="0" smtClean="0"/>
          </a:p>
          <a:p>
            <a:pPr algn="l"/>
            <a:r>
              <a:rPr lang="pt-BR" sz="4400" dirty="0" smtClean="0">
                <a:solidFill>
                  <a:schemeClr val="tx1"/>
                </a:solidFill>
              </a:rPr>
              <a:t>Programa para listar as tarefas</a:t>
            </a:r>
          </a:p>
          <a:p>
            <a:pPr algn="l"/>
            <a:r>
              <a:rPr lang="pt-BR" sz="4400" dirty="0" smtClean="0">
                <a:hlinkClick r:id="rId5"/>
              </a:rPr>
              <a:t>https://habitica.com/static/home</a:t>
            </a:r>
            <a:endParaRPr lang="pt-BR" sz="4400" dirty="0" smtClean="0"/>
          </a:p>
          <a:p>
            <a:pPr algn="l"/>
            <a:endParaRPr lang="pt-BR" sz="4400" dirty="0" smtClean="0"/>
          </a:p>
          <a:p>
            <a:pPr algn="l"/>
            <a:r>
              <a:rPr lang="pt-BR" sz="4400" dirty="0" err="1" smtClean="0">
                <a:solidFill>
                  <a:schemeClr val="tx1"/>
                </a:solidFill>
              </a:rPr>
              <a:t>ColorNote</a:t>
            </a:r>
            <a:endParaRPr lang="pt-BR" sz="4400" dirty="0" smtClean="0">
              <a:solidFill>
                <a:schemeClr val="tx1"/>
              </a:solidFill>
            </a:endParaRPr>
          </a:p>
          <a:p>
            <a:pPr algn="l"/>
            <a:r>
              <a:rPr lang="pt-BR" sz="4400" dirty="0" smtClean="0">
                <a:hlinkClick r:id="rId6"/>
              </a:rPr>
              <a:t>https://play.google.com/store/apps/details?id=com.socialnmobile.dictapps.notepad.color.note</a:t>
            </a:r>
            <a:endParaRPr lang="pt-BR" sz="4400" dirty="0" smtClean="0"/>
          </a:p>
          <a:p>
            <a:pPr algn="l"/>
            <a:endParaRPr lang="pt-BR" sz="4400" dirty="0" smtClean="0">
              <a:solidFill>
                <a:schemeClr val="tx1"/>
              </a:solidFill>
            </a:endParaRPr>
          </a:p>
          <a:p>
            <a:pPr algn="l"/>
            <a:r>
              <a:rPr lang="pt-BR" sz="4400" dirty="0" err="1" smtClean="0">
                <a:solidFill>
                  <a:schemeClr val="tx1"/>
                </a:solidFill>
              </a:rPr>
              <a:t>Kanban</a:t>
            </a:r>
            <a:r>
              <a:rPr lang="pt-BR" sz="4400" dirty="0" smtClean="0">
                <a:solidFill>
                  <a:schemeClr val="tx1"/>
                </a:solidFill>
              </a:rPr>
              <a:t> </a:t>
            </a:r>
            <a:r>
              <a:rPr lang="pt-BR" sz="4400" dirty="0" err="1" smtClean="0">
                <a:solidFill>
                  <a:schemeClr val="tx1"/>
                </a:solidFill>
              </a:rPr>
              <a:t>Task</a:t>
            </a:r>
            <a:r>
              <a:rPr lang="pt-BR" sz="4400" dirty="0" smtClean="0">
                <a:solidFill>
                  <a:schemeClr val="tx1"/>
                </a:solidFill>
              </a:rPr>
              <a:t> </a:t>
            </a:r>
            <a:r>
              <a:rPr lang="pt-BR" sz="4400" dirty="0" err="1" smtClean="0">
                <a:solidFill>
                  <a:schemeClr val="tx1"/>
                </a:solidFill>
              </a:rPr>
              <a:t>List</a:t>
            </a:r>
            <a:endParaRPr lang="pt-BR" sz="4400" dirty="0" smtClean="0">
              <a:solidFill>
                <a:schemeClr val="tx1"/>
              </a:solidFill>
            </a:endParaRPr>
          </a:p>
          <a:p>
            <a:pPr algn="l"/>
            <a:r>
              <a:rPr lang="pt-BR" sz="4400" dirty="0" smtClean="0"/>
              <a:t> </a:t>
            </a:r>
            <a:r>
              <a:rPr lang="pt-BR" sz="4400" dirty="0" smtClean="0">
                <a:hlinkClick r:id="rId7"/>
              </a:rPr>
              <a:t>https://play.google.com/store/apps/details?id=com.firecreek.kanbantasklist</a:t>
            </a:r>
            <a:endParaRPr lang="pt-BR" sz="4400" dirty="0" smtClean="0"/>
          </a:p>
          <a:p>
            <a:pPr algn="l"/>
            <a:endParaRPr lang="pt-BR" sz="4400" dirty="0" smtClean="0"/>
          </a:p>
          <a:p>
            <a:pPr algn="l"/>
            <a:r>
              <a:rPr lang="pt-BR" sz="4400" dirty="0" err="1" smtClean="0">
                <a:solidFill>
                  <a:schemeClr val="tx1"/>
                </a:solidFill>
              </a:rPr>
              <a:t>Toodledo</a:t>
            </a:r>
            <a:r>
              <a:rPr lang="pt-BR" sz="4400" dirty="0" smtClean="0">
                <a:solidFill>
                  <a:schemeClr val="tx1"/>
                </a:solidFill>
              </a:rPr>
              <a:t> is a </a:t>
            </a:r>
            <a:r>
              <a:rPr lang="pt-BR" sz="4400" dirty="0" err="1" smtClean="0">
                <a:solidFill>
                  <a:schemeClr val="tx1"/>
                </a:solidFill>
              </a:rPr>
              <a:t>flexible</a:t>
            </a:r>
            <a:r>
              <a:rPr lang="pt-BR" sz="4400" dirty="0" smtClean="0">
                <a:solidFill>
                  <a:schemeClr val="tx1"/>
                </a:solidFill>
              </a:rPr>
              <a:t> </a:t>
            </a:r>
            <a:r>
              <a:rPr lang="pt-BR" sz="4400" dirty="0" err="1" smtClean="0">
                <a:solidFill>
                  <a:schemeClr val="tx1"/>
                </a:solidFill>
              </a:rPr>
              <a:t>and</a:t>
            </a:r>
            <a:r>
              <a:rPr lang="pt-BR" sz="4400" dirty="0" smtClean="0">
                <a:solidFill>
                  <a:schemeClr val="tx1"/>
                </a:solidFill>
              </a:rPr>
              <a:t> </a:t>
            </a:r>
            <a:r>
              <a:rPr lang="pt-BR" sz="4400" dirty="0" err="1" smtClean="0">
                <a:solidFill>
                  <a:schemeClr val="tx1"/>
                </a:solidFill>
              </a:rPr>
              <a:t>multi-functional</a:t>
            </a:r>
            <a:r>
              <a:rPr lang="pt-BR" sz="4400" dirty="0" smtClean="0">
                <a:solidFill>
                  <a:schemeClr val="tx1"/>
                </a:solidFill>
              </a:rPr>
              <a:t> </a:t>
            </a:r>
            <a:r>
              <a:rPr lang="pt-BR" sz="4400" dirty="0" err="1" smtClean="0">
                <a:solidFill>
                  <a:schemeClr val="tx1"/>
                </a:solidFill>
              </a:rPr>
              <a:t>tool</a:t>
            </a:r>
            <a:r>
              <a:rPr lang="pt-BR" sz="4400" dirty="0" smtClean="0">
                <a:solidFill>
                  <a:schemeClr val="tx1"/>
                </a:solidFill>
              </a:rPr>
              <a:t> </a:t>
            </a:r>
            <a:r>
              <a:rPr lang="pt-BR" sz="4400" dirty="0" err="1" smtClean="0">
                <a:solidFill>
                  <a:schemeClr val="tx1"/>
                </a:solidFill>
              </a:rPr>
              <a:t>that</a:t>
            </a:r>
            <a:r>
              <a:rPr lang="pt-BR" sz="4400" dirty="0" smtClean="0">
                <a:solidFill>
                  <a:schemeClr val="tx1"/>
                </a:solidFill>
              </a:rPr>
              <a:t> </a:t>
            </a:r>
            <a:r>
              <a:rPr lang="pt-BR" sz="4400" dirty="0" err="1" smtClean="0">
                <a:solidFill>
                  <a:schemeClr val="tx1"/>
                </a:solidFill>
              </a:rPr>
              <a:t>will</a:t>
            </a:r>
            <a:r>
              <a:rPr lang="pt-BR" sz="4400" dirty="0" smtClean="0">
                <a:solidFill>
                  <a:schemeClr val="tx1"/>
                </a:solidFill>
              </a:rPr>
              <a:t> </a:t>
            </a:r>
            <a:r>
              <a:rPr lang="pt-BR" sz="4400" dirty="0" err="1" smtClean="0">
                <a:solidFill>
                  <a:schemeClr val="tx1"/>
                </a:solidFill>
              </a:rPr>
              <a:t>improve</a:t>
            </a:r>
            <a:r>
              <a:rPr lang="pt-BR" sz="4400" dirty="0" smtClean="0">
                <a:solidFill>
                  <a:schemeClr val="tx1"/>
                </a:solidFill>
              </a:rPr>
              <a:t> </a:t>
            </a:r>
            <a:r>
              <a:rPr lang="pt-BR" sz="4400" dirty="0" err="1" smtClean="0">
                <a:solidFill>
                  <a:schemeClr val="tx1"/>
                </a:solidFill>
              </a:rPr>
              <a:t>your</a:t>
            </a:r>
            <a:r>
              <a:rPr lang="pt-BR" sz="4400" dirty="0" smtClean="0">
                <a:solidFill>
                  <a:schemeClr val="tx1"/>
                </a:solidFill>
              </a:rPr>
              <a:t> </a:t>
            </a:r>
            <a:r>
              <a:rPr lang="pt-BR" sz="4400" dirty="0" err="1" smtClean="0">
                <a:solidFill>
                  <a:schemeClr val="tx1"/>
                </a:solidFill>
              </a:rPr>
              <a:t>productivity</a:t>
            </a:r>
            <a:endParaRPr lang="pt-BR" sz="4400" dirty="0" smtClean="0">
              <a:solidFill>
                <a:schemeClr val="tx1"/>
              </a:solidFill>
            </a:endParaRPr>
          </a:p>
          <a:p>
            <a:pPr algn="l"/>
            <a:r>
              <a:rPr lang="pt-BR" sz="4400" dirty="0" smtClean="0">
                <a:hlinkClick r:id="rId8"/>
              </a:rPr>
              <a:t>https://www.toodledo.com/</a:t>
            </a:r>
            <a:endParaRPr lang="pt-BR" sz="4400" dirty="0" smtClean="0"/>
          </a:p>
          <a:p>
            <a:pPr algn="l"/>
            <a:endParaRPr lang="pt-BR" sz="4400" dirty="0" smtClean="0"/>
          </a:p>
          <a:p>
            <a:pPr algn="l"/>
            <a:r>
              <a:rPr lang="pt-BR" sz="4400" dirty="0" smtClean="0">
                <a:solidFill>
                  <a:schemeClr val="tx1"/>
                </a:solidFill>
              </a:rPr>
              <a:t>Domine seu trabalho, organize sua vida</a:t>
            </a:r>
          </a:p>
          <a:p>
            <a:pPr algn="l"/>
            <a:r>
              <a:rPr lang="pt-BR" sz="4400" dirty="0" smtClean="0">
                <a:hlinkClick r:id="rId9"/>
              </a:rPr>
              <a:t>https://evernote.com/intl/pt-br</a:t>
            </a:r>
            <a:endParaRPr lang="pt-BR" sz="4400" dirty="0" smtClean="0"/>
          </a:p>
          <a:p>
            <a:pPr algn="l"/>
            <a:endParaRPr lang="pt-BR" sz="4400" dirty="0" smtClean="0"/>
          </a:p>
          <a:p>
            <a:pPr algn="l"/>
            <a:r>
              <a:rPr lang="pt-BR" sz="4400" dirty="0" smtClean="0">
                <a:solidFill>
                  <a:schemeClr val="tx1"/>
                </a:solidFill>
              </a:rPr>
              <a:t>Ajudavam a melhorar a rotina</a:t>
            </a:r>
          </a:p>
          <a:p>
            <a:pPr algn="l"/>
            <a:r>
              <a:rPr lang="pt-BR" sz="4400" dirty="0" smtClean="0">
                <a:hlinkClick r:id="rId10"/>
              </a:rPr>
              <a:t>https://</a:t>
            </a:r>
            <a:r>
              <a:rPr lang="pt-BR" sz="4400" dirty="0" smtClean="0">
                <a:hlinkClick r:id="rId10"/>
              </a:rPr>
              <a:t>play.google.com/store/apps/details?id=com.jp.tsurutan.routintaskmanage&amp;hl=pt_BR</a:t>
            </a:r>
            <a:endParaRPr lang="pt-BR" sz="4400" dirty="0" smtClean="0"/>
          </a:p>
          <a:p>
            <a:pPr algn="l"/>
            <a:endParaRPr lang="pt-BR" sz="4400" dirty="0" smtClean="0"/>
          </a:p>
          <a:p>
            <a:pPr algn="l"/>
            <a:r>
              <a:rPr lang="pt-BR" sz="4400" dirty="0" smtClean="0">
                <a:solidFill>
                  <a:schemeClr val="tx1"/>
                </a:solidFill>
              </a:rPr>
              <a:t>Para quem deixa muitos projetos de lado pela falta de uma rotina eu recomendo bastante o </a:t>
            </a:r>
            <a:r>
              <a:rPr lang="pt-BR" sz="4400" dirty="0" err="1" smtClean="0">
                <a:solidFill>
                  <a:schemeClr val="tx1"/>
                </a:solidFill>
              </a:rPr>
              <a:t>TimeTune</a:t>
            </a:r>
            <a:r>
              <a:rPr lang="pt-BR" sz="44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pt-BR" sz="4400" dirty="0" smtClean="0">
                <a:hlinkClick r:id="rId11"/>
              </a:rPr>
              <a:t>https://play.google.com/store/apps/details?id=com.gmail.jmartindev.timetune</a:t>
            </a:r>
            <a:endParaRPr lang="pt-BR" sz="4400" dirty="0" smtClean="0"/>
          </a:p>
          <a:p>
            <a:pPr algn="l"/>
            <a:endParaRPr lang="pt-BR" sz="5600" dirty="0" smtClean="0"/>
          </a:p>
          <a:p>
            <a:pPr algn="l"/>
            <a:endParaRPr lang="pt-BR" sz="5600" dirty="0" smtClean="0"/>
          </a:p>
          <a:p>
            <a:pPr algn="l"/>
            <a:endParaRPr lang="pt-BR" sz="5600" dirty="0" smtClean="0"/>
          </a:p>
          <a:p>
            <a:pPr algn="l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7154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42844" y="714356"/>
            <a:ext cx="4429156" cy="727071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 smtClean="0"/>
              <a:t>    Links </a:t>
            </a:r>
            <a:r>
              <a:rPr lang="pt-BR" sz="2800" b="1" dirty="0" smtClean="0"/>
              <a:t>parte II</a:t>
            </a:r>
            <a:endParaRPr lang="pt-BR" sz="2800" b="1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500034" y="1428736"/>
            <a:ext cx="8001056" cy="5143536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pt-BR" sz="4400" dirty="0" smtClean="0">
                <a:solidFill>
                  <a:schemeClr val="tx1"/>
                </a:solidFill>
              </a:rPr>
              <a:t>Bloco </a:t>
            </a:r>
            <a:r>
              <a:rPr lang="pt-BR" sz="4400" dirty="0" smtClean="0">
                <a:solidFill>
                  <a:schemeClr val="tx1"/>
                </a:solidFill>
              </a:rPr>
              <a:t>de notas de tarefas, que abre sozinho assim que o celular é desbloqueado</a:t>
            </a:r>
          </a:p>
          <a:p>
            <a:pPr algn="l"/>
            <a:r>
              <a:rPr lang="pt-BR" sz="4400" dirty="0" smtClean="0">
                <a:hlinkClick r:id="rId3"/>
              </a:rPr>
              <a:t>https</a:t>
            </a:r>
            <a:r>
              <a:rPr lang="pt-BR" sz="4400" dirty="0" smtClean="0">
                <a:hlinkClick r:id="rId3"/>
              </a:rPr>
              <a:t>://</a:t>
            </a:r>
            <a:r>
              <a:rPr lang="pt-BR" sz="4400" dirty="0" smtClean="0">
                <a:hlinkClick r:id="rId3"/>
              </a:rPr>
              <a:t>play.google.com/store/apps/details?id=com.humanhelper.forhuman.quick&amp;hl=pt</a:t>
            </a:r>
            <a:endParaRPr lang="pt-BR" sz="4400" dirty="0" smtClean="0"/>
          </a:p>
          <a:p>
            <a:pPr algn="l"/>
            <a:endParaRPr lang="pt-BR" sz="4400" dirty="0" smtClean="0"/>
          </a:p>
          <a:p>
            <a:pPr algn="l"/>
            <a:r>
              <a:rPr lang="pt-BR" sz="4400" dirty="0" err="1" smtClean="0">
                <a:solidFill>
                  <a:schemeClr val="tx1"/>
                </a:solidFill>
              </a:rPr>
              <a:t>App</a:t>
            </a:r>
            <a:r>
              <a:rPr lang="pt-BR" sz="4400" dirty="0" smtClean="0">
                <a:solidFill>
                  <a:schemeClr val="tx1"/>
                </a:solidFill>
              </a:rPr>
              <a:t> para programar metas</a:t>
            </a:r>
          </a:p>
          <a:p>
            <a:pPr algn="l"/>
            <a:r>
              <a:rPr lang="pt-BR" sz="4400" dirty="0" err="1" smtClean="0">
                <a:solidFill>
                  <a:srgbClr val="4124EE"/>
                </a:solidFill>
              </a:rPr>
              <a:t>Habitica</a:t>
            </a:r>
            <a:r>
              <a:rPr lang="pt-BR" sz="4400" dirty="0" smtClean="0">
                <a:solidFill>
                  <a:srgbClr val="4124EE"/>
                </a:solidFill>
              </a:rPr>
              <a:t>: </a:t>
            </a:r>
            <a:r>
              <a:rPr lang="pt-BR" sz="4400" dirty="0" err="1" smtClean="0">
                <a:solidFill>
                  <a:srgbClr val="4124EE"/>
                </a:solidFill>
              </a:rPr>
              <a:t>Gamify</a:t>
            </a:r>
            <a:r>
              <a:rPr lang="pt-BR" sz="4400" dirty="0" smtClean="0">
                <a:solidFill>
                  <a:srgbClr val="4124EE"/>
                </a:solidFill>
              </a:rPr>
              <a:t> </a:t>
            </a:r>
            <a:r>
              <a:rPr lang="pt-BR" sz="4400" dirty="0" err="1" smtClean="0">
                <a:solidFill>
                  <a:srgbClr val="4124EE"/>
                </a:solidFill>
              </a:rPr>
              <a:t>Your</a:t>
            </a:r>
            <a:r>
              <a:rPr lang="pt-BR" sz="4400" dirty="0" smtClean="0">
                <a:solidFill>
                  <a:srgbClr val="4124EE"/>
                </a:solidFill>
              </a:rPr>
              <a:t> </a:t>
            </a:r>
            <a:r>
              <a:rPr lang="pt-BR" sz="4400" dirty="0" err="1" smtClean="0">
                <a:solidFill>
                  <a:srgbClr val="4124EE"/>
                </a:solidFill>
              </a:rPr>
              <a:t>Tasks</a:t>
            </a:r>
            <a:endParaRPr lang="pt-BR" sz="4400" dirty="0" smtClean="0">
              <a:solidFill>
                <a:srgbClr val="4124EE"/>
              </a:solidFill>
            </a:endParaRPr>
          </a:p>
          <a:p>
            <a:pPr algn="l"/>
            <a:endParaRPr lang="pt-BR" sz="4400" dirty="0" smtClean="0"/>
          </a:p>
          <a:p>
            <a:pPr algn="l"/>
            <a:r>
              <a:rPr lang="pt-BR" sz="4400" dirty="0" err="1" smtClean="0">
                <a:solidFill>
                  <a:schemeClr val="tx1"/>
                </a:solidFill>
              </a:rPr>
              <a:t>App</a:t>
            </a:r>
            <a:r>
              <a:rPr lang="pt-BR" sz="4400" dirty="0" smtClean="0">
                <a:solidFill>
                  <a:schemeClr val="tx1"/>
                </a:solidFill>
              </a:rPr>
              <a:t> para planejar a sua rotina </a:t>
            </a:r>
          </a:p>
          <a:p>
            <a:pPr algn="l"/>
            <a:r>
              <a:rPr lang="pt-BR" sz="4400" dirty="0" err="1" smtClean="0">
                <a:solidFill>
                  <a:srgbClr val="4124EE"/>
                </a:solidFill>
              </a:rPr>
              <a:t>App</a:t>
            </a:r>
            <a:r>
              <a:rPr lang="pt-BR" sz="4400" dirty="0" smtClean="0">
                <a:solidFill>
                  <a:srgbClr val="4124EE"/>
                </a:solidFill>
              </a:rPr>
              <a:t> </a:t>
            </a:r>
            <a:r>
              <a:rPr lang="pt-BR" sz="4400" dirty="0" err="1" smtClean="0">
                <a:solidFill>
                  <a:srgbClr val="4124EE"/>
                </a:solidFill>
              </a:rPr>
              <a:t>TimeTune</a:t>
            </a:r>
            <a:r>
              <a:rPr lang="pt-BR" sz="4400" dirty="0" smtClean="0">
                <a:solidFill>
                  <a:srgbClr val="4124EE"/>
                </a:solidFill>
              </a:rPr>
              <a:t> - </a:t>
            </a:r>
            <a:r>
              <a:rPr lang="pt-BR" sz="4400" dirty="0" err="1" smtClean="0">
                <a:solidFill>
                  <a:srgbClr val="4124EE"/>
                </a:solidFill>
              </a:rPr>
              <a:t>Planner</a:t>
            </a:r>
            <a:r>
              <a:rPr lang="pt-BR" sz="4400" dirty="0" smtClean="0">
                <a:solidFill>
                  <a:srgbClr val="4124EE"/>
                </a:solidFill>
              </a:rPr>
              <a:t> &amp; Rotinas</a:t>
            </a:r>
          </a:p>
          <a:p>
            <a:pPr algn="l"/>
            <a:endParaRPr lang="pt-BR" sz="4400" dirty="0" smtClean="0"/>
          </a:p>
          <a:p>
            <a:pPr algn="l"/>
            <a:r>
              <a:rPr lang="pt-BR" sz="4400" dirty="0" smtClean="0">
                <a:solidFill>
                  <a:schemeClr val="tx1"/>
                </a:solidFill>
              </a:rPr>
              <a:t>Forest: Mantenha o foco</a:t>
            </a:r>
          </a:p>
          <a:p>
            <a:pPr algn="l"/>
            <a:r>
              <a:rPr lang="pt-BR" sz="4400" dirty="0" err="1" smtClean="0">
                <a:solidFill>
                  <a:srgbClr val="4124EE"/>
                </a:solidFill>
              </a:rPr>
              <a:t>App</a:t>
            </a:r>
            <a:r>
              <a:rPr lang="pt-BR" sz="4400" dirty="0" smtClean="0">
                <a:solidFill>
                  <a:srgbClr val="4124EE"/>
                </a:solidFill>
              </a:rPr>
              <a:t> </a:t>
            </a:r>
            <a:r>
              <a:rPr lang="pt-BR" sz="4400" dirty="0" smtClean="0">
                <a:solidFill>
                  <a:srgbClr val="4124EE"/>
                </a:solidFill>
              </a:rPr>
              <a:t>Forest: Mantenha o </a:t>
            </a:r>
            <a:r>
              <a:rPr lang="pt-BR" sz="4400" dirty="0" smtClean="0">
                <a:solidFill>
                  <a:srgbClr val="4124EE"/>
                </a:solidFill>
              </a:rPr>
              <a:t>foco</a:t>
            </a:r>
          </a:p>
          <a:p>
            <a:pPr algn="l"/>
            <a:endParaRPr lang="pt-BR" sz="4400" dirty="0" smtClean="0"/>
          </a:p>
          <a:p>
            <a:pPr algn="l"/>
            <a:r>
              <a:rPr lang="pt-BR" sz="4400" dirty="0" smtClean="0">
                <a:solidFill>
                  <a:schemeClr val="tx1"/>
                </a:solidFill>
              </a:rPr>
              <a:t>Planejamento de trabalho lindamente simples</a:t>
            </a:r>
          </a:p>
          <a:p>
            <a:pPr algn="l"/>
            <a:r>
              <a:rPr lang="pt-BR" sz="4400" dirty="0" smtClean="0">
                <a:hlinkClick r:id="rId4"/>
              </a:rPr>
              <a:t>https</a:t>
            </a:r>
            <a:r>
              <a:rPr lang="pt-BR" sz="4400" dirty="0" smtClean="0">
                <a:hlinkClick r:id="rId4"/>
              </a:rPr>
              <a:t>://toggl.com/track/login/?</a:t>
            </a:r>
            <a:r>
              <a:rPr lang="pt-BR" sz="4400" dirty="0" smtClean="0">
                <a:hlinkClick r:id="rId4"/>
              </a:rPr>
              <a:t>expired=true&amp;returnTo=https%3A%2F%2Ftrack.toggl.com%2Ftimer%2F</a:t>
            </a:r>
            <a:endParaRPr lang="pt-BR" sz="4400" dirty="0" smtClean="0"/>
          </a:p>
          <a:p>
            <a:pPr algn="l"/>
            <a:endParaRPr lang="pt-BR" sz="4400" dirty="0" smtClean="0"/>
          </a:p>
          <a:p>
            <a:pPr algn="l"/>
            <a:r>
              <a:rPr lang="pt-BR" sz="4400" dirty="0" smtClean="0">
                <a:solidFill>
                  <a:schemeClr val="tx1"/>
                </a:solidFill>
              </a:rPr>
              <a:t>Bloco de notas</a:t>
            </a:r>
          </a:p>
          <a:p>
            <a:pPr algn="l"/>
            <a:r>
              <a:rPr lang="pt-BR" sz="4400" dirty="0" smtClean="0">
                <a:hlinkClick r:id="rId5"/>
              </a:rPr>
              <a:t>https</a:t>
            </a:r>
            <a:r>
              <a:rPr lang="pt-BR" sz="4400" dirty="0" smtClean="0">
                <a:hlinkClick r:id="rId5"/>
              </a:rPr>
              <a:t>://keep.google.com</a:t>
            </a:r>
            <a:r>
              <a:rPr lang="pt-BR" sz="4400" dirty="0" smtClean="0">
                <a:hlinkClick r:id="rId5"/>
              </a:rPr>
              <a:t>/</a:t>
            </a:r>
            <a:endParaRPr lang="pt-BR" sz="4400" dirty="0" smtClean="0"/>
          </a:p>
          <a:p>
            <a:pPr algn="l"/>
            <a:endParaRPr lang="pt-BR" sz="4400" dirty="0" smtClean="0"/>
          </a:p>
          <a:p>
            <a:pPr algn="l"/>
            <a:r>
              <a:rPr lang="pt-BR" sz="4400" dirty="0" smtClean="0">
                <a:solidFill>
                  <a:schemeClr val="tx1"/>
                </a:solidFill>
              </a:rPr>
              <a:t>Extensão </a:t>
            </a:r>
            <a:r>
              <a:rPr lang="pt-BR" sz="4400" dirty="0" err="1" smtClean="0">
                <a:solidFill>
                  <a:schemeClr val="tx1"/>
                </a:solidFill>
              </a:rPr>
              <a:t>Strict</a:t>
            </a:r>
            <a:r>
              <a:rPr lang="pt-BR" sz="4400" dirty="0" smtClean="0">
                <a:solidFill>
                  <a:schemeClr val="tx1"/>
                </a:solidFill>
              </a:rPr>
              <a:t> Workflow - controle tempo</a:t>
            </a:r>
          </a:p>
          <a:p>
            <a:pPr algn="l"/>
            <a:r>
              <a:rPr lang="pt-BR" sz="4400" dirty="0" smtClean="0">
                <a:hlinkClick r:id="rId6"/>
              </a:rPr>
              <a:t>https</a:t>
            </a:r>
            <a:r>
              <a:rPr lang="pt-BR" sz="4400" dirty="0" smtClean="0">
                <a:hlinkClick r:id="rId6"/>
              </a:rPr>
              <a:t>://</a:t>
            </a:r>
            <a:r>
              <a:rPr lang="pt-BR" sz="4400" dirty="0" smtClean="0">
                <a:hlinkClick r:id="rId6"/>
              </a:rPr>
              <a:t>chrome.google.com/webstore/detail/strict-workflow/cgmnfnmlficgeijcalkgnnkigkefkbhd</a:t>
            </a:r>
            <a:endParaRPr lang="pt-BR" sz="4400" dirty="0" smtClean="0"/>
          </a:p>
          <a:p>
            <a:pPr algn="l"/>
            <a:endParaRPr lang="pt-BR" sz="4400" dirty="0" smtClean="0"/>
          </a:p>
          <a:p>
            <a:pPr algn="l"/>
            <a:r>
              <a:rPr lang="pt-BR" sz="4400" dirty="0" smtClean="0">
                <a:solidFill>
                  <a:schemeClr val="tx1"/>
                </a:solidFill>
              </a:rPr>
              <a:t>Controlar tempo</a:t>
            </a:r>
          </a:p>
          <a:p>
            <a:pPr algn="l"/>
            <a:r>
              <a:rPr lang="pt-BR" sz="4400" dirty="0" err="1" smtClean="0">
                <a:solidFill>
                  <a:srgbClr val="4124EE"/>
                </a:solidFill>
              </a:rPr>
              <a:t>App</a:t>
            </a:r>
            <a:r>
              <a:rPr lang="pt-BR" sz="4400" dirty="0" smtClean="0">
                <a:solidFill>
                  <a:srgbClr val="4124EE"/>
                </a:solidFill>
              </a:rPr>
              <a:t> </a:t>
            </a:r>
            <a:r>
              <a:rPr lang="pt-BR" sz="4400" dirty="0" err="1" smtClean="0">
                <a:solidFill>
                  <a:srgbClr val="4124EE"/>
                </a:solidFill>
              </a:rPr>
              <a:t>Focus</a:t>
            </a:r>
            <a:r>
              <a:rPr lang="pt-BR" sz="4400" dirty="0" smtClean="0">
                <a:solidFill>
                  <a:srgbClr val="4124EE"/>
                </a:solidFill>
              </a:rPr>
              <a:t> </a:t>
            </a:r>
            <a:r>
              <a:rPr lang="pt-BR" sz="4400" dirty="0" err="1" smtClean="0">
                <a:solidFill>
                  <a:srgbClr val="4124EE"/>
                </a:solidFill>
              </a:rPr>
              <a:t>Keeper</a:t>
            </a:r>
            <a:r>
              <a:rPr lang="pt-BR" sz="4400" dirty="0" smtClean="0">
                <a:solidFill>
                  <a:srgbClr val="4124EE"/>
                </a:solidFill>
              </a:rPr>
              <a:t> Pro - </a:t>
            </a:r>
            <a:r>
              <a:rPr lang="pt-BR" sz="4400" dirty="0" err="1" smtClean="0">
                <a:solidFill>
                  <a:srgbClr val="4124EE"/>
                </a:solidFill>
              </a:rPr>
              <a:t>Manage</a:t>
            </a:r>
            <a:r>
              <a:rPr lang="pt-BR" sz="4400" dirty="0" smtClean="0">
                <a:solidFill>
                  <a:srgbClr val="4124EE"/>
                </a:solidFill>
              </a:rPr>
              <a:t> Time</a:t>
            </a:r>
          </a:p>
          <a:p>
            <a:pPr algn="l"/>
            <a:endParaRPr lang="pt-BR" sz="4400" dirty="0" smtClean="0"/>
          </a:p>
          <a:p>
            <a:pPr algn="l"/>
            <a:r>
              <a:rPr lang="pt-BR" sz="4400" dirty="0" err="1" smtClean="0">
                <a:solidFill>
                  <a:schemeClr val="tx1"/>
                </a:solidFill>
              </a:rPr>
              <a:t>App</a:t>
            </a:r>
            <a:r>
              <a:rPr lang="pt-BR" sz="4400" dirty="0" smtClean="0">
                <a:solidFill>
                  <a:schemeClr val="tx1"/>
                </a:solidFill>
              </a:rPr>
              <a:t> controle de tempo e foco</a:t>
            </a:r>
          </a:p>
          <a:p>
            <a:pPr algn="l"/>
            <a:r>
              <a:rPr lang="pt-BR" sz="4400" dirty="0" err="1" smtClean="0">
                <a:solidFill>
                  <a:srgbClr val="4124EE"/>
                </a:solidFill>
              </a:rPr>
              <a:t>Flipd</a:t>
            </a:r>
            <a:r>
              <a:rPr lang="pt-BR" sz="4400" dirty="0" smtClean="0">
                <a:solidFill>
                  <a:srgbClr val="4124EE"/>
                </a:solidFill>
              </a:rPr>
              <a:t>: </a:t>
            </a:r>
            <a:r>
              <a:rPr lang="pt-BR" sz="4400" dirty="0" err="1" smtClean="0">
                <a:solidFill>
                  <a:srgbClr val="4124EE"/>
                </a:solidFill>
              </a:rPr>
              <a:t>Focus</a:t>
            </a:r>
            <a:r>
              <a:rPr lang="pt-BR" sz="4400" dirty="0" smtClean="0">
                <a:solidFill>
                  <a:srgbClr val="4124EE"/>
                </a:solidFill>
              </a:rPr>
              <a:t> &amp; </a:t>
            </a:r>
            <a:r>
              <a:rPr lang="pt-BR" sz="4400" dirty="0" err="1" smtClean="0">
                <a:solidFill>
                  <a:srgbClr val="4124EE"/>
                </a:solidFill>
              </a:rPr>
              <a:t>Study</a:t>
            </a:r>
            <a:r>
              <a:rPr lang="pt-BR" sz="4400" dirty="0" smtClean="0">
                <a:solidFill>
                  <a:srgbClr val="4124EE"/>
                </a:solidFill>
              </a:rPr>
              <a:t> Timer</a:t>
            </a:r>
          </a:p>
          <a:p>
            <a:pPr algn="l"/>
            <a:endParaRPr lang="pt-BR" sz="4400" dirty="0" smtClean="0"/>
          </a:p>
          <a:p>
            <a:pPr algn="l"/>
            <a:r>
              <a:rPr lang="pt-BR" sz="4400" dirty="0" smtClean="0">
                <a:solidFill>
                  <a:schemeClr val="tx1"/>
                </a:solidFill>
              </a:rPr>
              <a:t>GESTÃO DE PROJETOS LEAN. SIMPLIFICADO</a:t>
            </a:r>
          </a:p>
          <a:p>
            <a:pPr algn="l"/>
            <a:r>
              <a:rPr lang="pt-BR" sz="4400" dirty="0" smtClean="0">
                <a:hlinkClick r:id="rId7"/>
              </a:rPr>
              <a:t>https</a:t>
            </a:r>
            <a:r>
              <a:rPr lang="pt-BR" sz="4400" dirty="0" smtClean="0">
                <a:hlinkClick r:id="rId7"/>
              </a:rPr>
              <a:t>://kanbanflow.com</a:t>
            </a:r>
            <a:r>
              <a:rPr lang="pt-BR" sz="4400" dirty="0" smtClean="0">
                <a:hlinkClick r:id="rId7"/>
              </a:rPr>
              <a:t>/</a:t>
            </a:r>
            <a:endParaRPr lang="pt-BR" sz="4400" dirty="0" smtClean="0"/>
          </a:p>
          <a:p>
            <a:pPr algn="l"/>
            <a:endParaRPr lang="pt-BR" sz="4400" dirty="0" smtClean="0"/>
          </a:p>
          <a:p>
            <a:endParaRPr lang="pt-BR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71546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214282" y="1285860"/>
            <a:ext cx="3000396" cy="639762"/>
          </a:xfrm>
        </p:spPr>
        <p:txBody>
          <a:bodyPr/>
          <a:lstStyle/>
          <a:p>
            <a:pPr algn="ctr"/>
            <a:r>
              <a:rPr lang="pt-BR" dirty="0" smtClean="0"/>
              <a:t>META SMART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142844" y="2000240"/>
            <a:ext cx="3328982" cy="2968637"/>
          </a:xfrm>
        </p:spPr>
        <p:txBody>
          <a:bodyPr/>
          <a:lstStyle/>
          <a:p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pt-BR" dirty="0" err="1" smtClean="0">
                <a:solidFill>
                  <a:srgbClr val="00B0F0"/>
                </a:solidFill>
              </a:rPr>
              <a:t>pecific</a:t>
            </a:r>
            <a:r>
              <a:rPr lang="pt-BR" dirty="0" smtClean="0"/>
              <a:t> </a:t>
            </a:r>
            <a:r>
              <a:rPr lang="pt-BR" sz="1800" dirty="0" smtClean="0"/>
              <a:t>(Especifica)</a:t>
            </a:r>
          </a:p>
          <a:p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pt-BR" dirty="0" err="1" smtClean="0">
                <a:solidFill>
                  <a:srgbClr val="00B0F0"/>
                </a:solidFill>
              </a:rPr>
              <a:t>ensurable</a:t>
            </a:r>
            <a:r>
              <a:rPr lang="pt-BR" dirty="0" smtClean="0"/>
              <a:t> </a:t>
            </a:r>
            <a:r>
              <a:rPr lang="pt-BR" sz="1800" dirty="0" smtClean="0"/>
              <a:t>(mensurável)</a:t>
            </a:r>
          </a:p>
          <a:p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pt-BR" dirty="0" err="1" smtClean="0">
                <a:solidFill>
                  <a:srgbClr val="00B0F0"/>
                </a:solidFill>
              </a:rPr>
              <a:t>ttainable</a:t>
            </a:r>
            <a:r>
              <a:rPr lang="pt-BR" dirty="0" smtClean="0"/>
              <a:t> </a:t>
            </a:r>
            <a:r>
              <a:rPr lang="pt-BR" sz="1800" dirty="0" smtClean="0"/>
              <a:t>(Alcançável)</a:t>
            </a:r>
          </a:p>
          <a:p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pt-BR" dirty="0" err="1" smtClean="0">
                <a:solidFill>
                  <a:srgbClr val="00B0F0"/>
                </a:solidFill>
              </a:rPr>
              <a:t>elevant</a:t>
            </a:r>
            <a:r>
              <a:rPr lang="pt-BR" dirty="0" smtClean="0">
                <a:solidFill>
                  <a:srgbClr val="00B0F0"/>
                </a:solidFill>
              </a:rPr>
              <a:t> </a:t>
            </a:r>
            <a:r>
              <a:rPr lang="pt-BR" sz="1800" dirty="0" smtClean="0"/>
              <a:t>(Relevante)</a:t>
            </a:r>
          </a:p>
          <a:p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pt-BR" dirty="0" err="1" smtClean="0">
                <a:solidFill>
                  <a:srgbClr val="00B0F0"/>
                </a:solidFill>
              </a:rPr>
              <a:t>ime-related</a:t>
            </a:r>
            <a:r>
              <a:rPr lang="pt-BR" dirty="0" smtClean="0"/>
              <a:t> </a:t>
            </a:r>
            <a:r>
              <a:rPr lang="pt-BR" sz="1800" dirty="0" smtClean="0"/>
              <a:t>(tempo)</a:t>
            </a:r>
            <a:endParaRPr lang="pt-BR" sz="1800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4"/>
          </p:nvPr>
        </p:nvSpPr>
        <p:spPr>
          <a:xfrm>
            <a:off x="3428992" y="1500174"/>
            <a:ext cx="5286412" cy="50720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600" dirty="0" smtClean="0"/>
              <a:t>Exemplo:</a:t>
            </a:r>
          </a:p>
          <a:p>
            <a:pPr>
              <a:buFont typeface="Wingdings" pitchFamily="2" charset="2"/>
              <a:buChar char="Ø"/>
            </a:pPr>
            <a:r>
              <a:rPr lang="pt-BR" sz="1600" b="1" dirty="0" smtClean="0"/>
              <a:t> Especificidade</a:t>
            </a:r>
            <a:r>
              <a:rPr lang="pt-BR" sz="1600" dirty="0" smtClean="0"/>
              <a:t>: Especifique o que almeja alcançar</a:t>
            </a:r>
          </a:p>
          <a:p>
            <a:pPr>
              <a:buNone/>
            </a:pPr>
            <a:r>
              <a:rPr lang="pt-BR" sz="1600" dirty="0" smtClean="0"/>
              <a:t>	Ex: aprender sobre como fazer anúncios no </a:t>
            </a:r>
            <a:r>
              <a:rPr lang="pt-BR" sz="1600" dirty="0" err="1" smtClean="0"/>
              <a:t>Facebook</a:t>
            </a:r>
            <a:r>
              <a:rPr lang="pt-BR" sz="16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pt-BR" sz="1600" b="1" dirty="0" smtClean="0"/>
              <a:t>Mensurável: </a:t>
            </a:r>
            <a:r>
              <a:rPr lang="pt-BR" sz="1600" dirty="0" smtClean="0"/>
              <a:t>Como você pretende mensurar suas metas</a:t>
            </a:r>
          </a:p>
          <a:p>
            <a:pPr>
              <a:buNone/>
            </a:pPr>
            <a:r>
              <a:rPr lang="pt-BR" sz="1600" dirty="0" smtClean="0"/>
              <a:t>	Ex: Fazer anúncios com o menor investimento e ter o </a:t>
            </a:r>
          </a:p>
          <a:p>
            <a:pPr>
              <a:buNone/>
            </a:pPr>
            <a:r>
              <a:rPr lang="pt-BR" sz="1600" dirty="0" smtClean="0"/>
              <a:t>melhor alcance.</a:t>
            </a:r>
          </a:p>
          <a:p>
            <a:pPr>
              <a:buFont typeface="Wingdings" pitchFamily="2" charset="2"/>
              <a:buChar char="Ø"/>
            </a:pPr>
            <a:r>
              <a:rPr lang="pt-BR" sz="1600" b="1" dirty="0" smtClean="0"/>
              <a:t>Alcançável: </a:t>
            </a:r>
            <a:r>
              <a:rPr lang="pt-BR" sz="1600" dirty="0" smtClean="0"/>
              <a:t>estimar é complicado, mas pense me metas </a:t>
            </a:r>
          </a:p>
          <a:p>
            <a:pPr>
              <a:buNone/>
            </a:pPr>
            <a:r>
              <a:rPr lang="pt-BR" sz="1600" dirty="0" smtClean="0"/>
              <a:t>racionais, alcançáveis</a:t>
            </a:r>
          </a:p>
          <a:p>
            <a:pPr>
              <a:buNone/>
            </a:pPr>
            <a:r>
              <a:rPr lang="pt-BR" sz="1600" dirty="0" smtClean="0"/>
              <a:t>	Ex: fazer 10 anúncios por mês.</a:t>
            </a:r>
          </a:p>
          <a:p>
            <a:pPr>
              <a:buFont typeface="Wingdings" pitchFamily="2" charset="2"/>
              <a:buChar char="Ø"/>
            </a:pPr>
            <a:r>
              <a:rPr lang="pt-BR" sz="1600" dirty="0" smtClean="0"/>
              <a:t> </a:t>
            </a:r>
            <a:r>
              <a:rPr lang="pt-BR" sz="1600" b="1" dirty="0" smtClean="0"/>
              <a:t>Relevante: </a:t>
            </a:r>
            <a:r>
              <a:rPr lang="pt-BR" sz="1600" dirty="0" smtClean="0"/>
              <a:t>Algo que faça sentido</a:t>
            </a:r>
          </a:p>
          <a:p>
            <a:pPr>
              <a:buNone/>
            </a:pPr>
            <a:r>
              <a:rPr lang="pt-BR" sz="1600" dirty="0" smtClean="0"/>
              <a:t>	Ex:é relevante porque é um serviço que meus clientes </a:t>
            </a:r>
          </a:p>
          <a:p>
            <a:pPr>
              <a:buNone/>
            </a:pPr>
            <a:r>
              <a:rPr lang="pt-BR" sz="1600" dirty="0" smtClean="0"/>
              <a:t>buscam.</a:t>
            </a:r>
          </a:p>
          <a:p>
            <a:pPr>
              <a:buFont typeface="Wingdings" pitchFamily="2" charset="2"/>
              <a:buChar char="Ø"/>
            </a:pPr>
            <a:r>
              <a:rPr lang="pt-BR" sz="1600" dirty="0" smtClean="0"/>
              <a:t> </a:t>
            </a:r>
            <a:r>
              <a:rPr lang="pt-BR" sz="1600" b="1" dirty="0" smtClean="0"/>
              <a:t>Prazo: </a:t>
            </a:r>
            <a:r>
              <a:rPr lang="pt-BR" sz="1600" dirty="0" smtClean="0"/>
              <a:t>determine um limite, para não virar um loop sem </a:t>
            </a:r>
          </a:p>
          <a:p>
            <a:pPr>
              <a:buNone/>
            </a:pPr>
            <a:r>
              <a:rPr lang="pt-BR" sz="1600" dirty="0" smtClean="0"/>
              <a:t>sentido</a:t>
            </a:r>
          </a:p>
          <a:p>
            <a:pPr>
              <a:buNone/>
            </a:pPr>
            <a:r>
              <a:rPr lang="pt-BR" sz="1600" dirty="0" smtClean="0"/>
              <a:t> 	Ex:Aprender isso em 2 meses.</a:t>
            </a:r>
          </a:p>
          <a:p>
            <a:endParaRPr lang="pt-BR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71546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428596" y="1142984"/>
            <a:ext cx="4040188" cy="639762"/>
          </a:xfrm>
        </p:spPr>
        <p:txBody>
          <a:bodyPr/>
          <a:lstStyle/>
          <a:p>
            <a:r>
              <a:rPr lang="pt-BR" dirty="0" smtClean="0"/>
              <a:t>5 passos do GTD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28596" y="1857364"/>
            <a:ext cx="4040188" cy="395128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pt-BR" b="1" dirty="0" smtClean="0"/>
              <a:t>1-  Capture </a:t>
            </a:r>
            <a:r>
              <a:rPr lang="pt-BR" dirty="0" smtClean="0"/>
              <a:t>: faça anotações de tudo o que te pedem, a menos que seja importante para ser feito no momento</a:t>
            </a:r>
          </a:p>
          <a:p>
            <a:pPr>
              <a:buFont typeface="Wingdings" pitchFamily="2" charset="2"/>
              <a:buChar char="Ø"/>
            </a:pPr>
            <a:endParaRPr lang="pt-BR" dirty="0" smtClean="0"/>
          </a:p>
          <a:p>
            <a:pPr>
              <a:buFont typeface="Wingdings" pitchFamily="2" charset="2"/>
              <a:buChar char="Ø"/>
            </a:pPr>
            <a:r>
              <a:rPr lang="pt-BR" b="1" dirty="0" smtClean="0"/>
              <a:t>2-  Decida : </a:t>
            </a:r>
            <a:r>
              <a:rPr lang="pt-BR" dirty="0" smtClean="0"/>
              <a:t>analise as anotações para que não gaste tempo com coisas desnecessárias, e priorize .</a:t>
            </a:r>
          </a:p>
          <a:p>
            <a:pPr>
              <a:buFont typeface="Wingdings" pitchFamily="2" charset="2"/>
              <a:buChar char="Ø"/>
            </a:pPr>
            <a:endParaRPr lang="pt-BR" dirty="0" smtClean="0"/>
          </a:p>
          <a:p>
            <a:pPr>
              <a:buFont typeface="Wingdings" pitchFamily="2" charset="2"/>
              <a:buChar char="Ø"/>
            </a:pPr>
            <a:r>
              <a:rPr lang="pt-BR" b="1" dirty="0" smtClean="0"/>
              <a:t>3-  Organize: </a:t>
            </a:r>
            <a:r>
              <a:rPr lang="pt-BR" dirty="0" smtClean="0"/>
              <a:t>organize a ordem e datas das analises,  para saber como proceder.</a:t>
            </a:r>
          </a:p>
          <a:p>
            <a:pPr>
              <a:buFont typeface="Wingdings" pitchFamily="2" charset="2"/>
              <a:buChar char="Ø"/>
            </a:pPr>
            <a:endParaRPr lang="pt-BR" dirty="0" smtClean="0"/>
          </a:p>
          <a:p>
            <a:pPr>
              <a:buFont typeface="Wingdings" pitchFamily="2" charset="2"/>
              <a:buChar char="Ø"/>
            </a:pPr>
            <a:r>
              <a:rPr lang="pt-BR" b="1" dirty="0" smtClean="0"/>
              <a:t>4-  Revise : </a:t>
            </a:r>
            <a:r>
              <a:rPr lang="pt-BR" dirty="0" smtClean="0"/>
              <a:t>revise todo planejamento para dar conta de tudo, e nada ser perdido no caminho .</a:t>
            </a:r>
          </a:p>
          <a:p>
            <a:pPr>
              <a:buNone/>
            </a:pPr>
            <a:endParaRPr lang="pt-BR" dirty="0" smtClean="0"/>
          </a:p>
          <a:p>
            <a:pPr>
              <a:buFont typeface="Wingdings" pitchFamily="2" charset="2"/>
              <a:buChar char="Ø"/>
            </a:pPr>
            <a:r>
              <a:rPr lang="pt-BR" b="1" dirty="0" smtClean="0"/>
              <a:t>5- Faça </a:t>
            </a:r>
            <a:r>
              <a:rPr lang="pt-BR" dirty="0" smtClean="0"/>
              <a:t>: faça  tudo o que precisa e quer fazer</a:t>
            </a:r>
          </a:p>
          <a:p>
            <a:pPr>
              <a:buNone/>
            </a:pPr>
            <a:r>
              <a:rPr lang="pt-BR" dirty="0" smtClean="0"/>
              <a:t>        Já sabemos Quem ? Quando?  Porque?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err="1" smtClean="0"/>
              <a:t>Dailly</a:t>
            </a:r>
            <a:r>
              <a:rPr lang="pt-BR" dirty="0" smtClean="0"/>
              <a:t> </a:t>
            </a:r>
          </a:p>
          <a:p>
            <a:r>
              <a:rPr lang="pt-BR" b="0" dirty="0" smtClean="0"/>
              <a:t>é composto por 3 componentes</a:t>
            </a:r>
            <a:endParaRPr lang="pt-BR" b="0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000" dirty="0" smtClean="0"/>
              <a:t>- O que eu fiz</a:t>
            </a:r>
          </a:p>
          <a:p>
            <a:pPr>
              <a:buNone/>
            </a:pPr>
            <a:r>
              <a:rPr lang="pt-BR" sz="2000" dirty="0" smtClean="0"/>
              <a:t>- senti dificuldade em algo?</a:t>
            </a:r>
          </a:p>
          <a:p>
            <a:pPr>
              <a:buNone/>
            </a:pPr>
            <a:r>
              <a:rPr lang="pt-BR" sz="2000" dirty="0" smtClean="0"/>
              <a:t>- O que eu vou fazer</a:t>
            </a:r>
            <a:endParaRPr lang="pt-BR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71546"/>
          </a:xfrm>
          <a:prstGeom prst="rect">
            <a:avLst/>
          </a:prstGeom>
        </p:spPr>
      </p:pic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357298"/>
            <a:ext cx="4038600" cy="4768865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pt-BR" b="1" dirty="0" smtClean="0"/>
              <a:t>Objetivo =&gt; </a:t>
            </a:r>
            <a:r>
              <a:rPr lang="pt-BR" dirty="0" smtClean="0"/>
              <a:t>O que quero alcançar lá na frente</a:t>
            </a:r>
          </a:p>
          <a:p>
            <a:pPr algn="just">
              <a:buNone/>
            </a:pPr>
            <a:r>
              <a:rPr lang="pt-BR" b="1" dirty="0" smtClean="0"/>
              <a:t>Meta =&gt; </a:t>
            </a:r>
            <a:r>
              <a:rPr lang="pt-BR" dirty="0" smtClean="0"/>
              <a:t>ações que pretende fazer para alcançar meu objetivo maior</a:t>
            </a:r>
          </a:p>
          <a:p>
            <a:pPr algn="just">
              <a:buNone/>
            </a:pPr>
            <a:r>
              <a:rPr lang="pt-BR" b="1" dirty="0" smtClean="0"/>
              <a:t>Hábitos =&gt; </a:t>
            </a:r>
            <a:r>
              <a:rPr lang="pt-BR" dirty="0" smtClean="0"/>
              <a:t>São seqüência de ações aprendidas depois de muita repetição, até que  passam a ser executados com o mínimo de esforço mental. </a:t>
            </a:r>
            <a:r>
              <a:rPr lang="pt-BR" sz="2000" dirty="0" smtClean="0"/>
              <a:t>(</a:t>
            </a:r>
            <a:r>
              <a:rPr lang="pt-BR" sz="2000" dirty="0" err="1" smtClean="0"/>
              <a:t>Wolfram</a:t>
            </a:r>
            <a:r>
              <a:rPr lang="pt-BR" dirty="0" smtClean="0"/>
              <a:t> </a:t>
            </a:r>
            <a:r>
              <a:rPr lang="pt-BR" sz="2000" dirty="0" smtClean="0"/>
              <a:t>Schultz) </a:t>
            </a:r>
          </a:p>
          <a:p>
            <a:pPr>
              <a:buNone/>
            </a:pPr>
            <a:r>
              <a:rPr lang="pt-BR" b="1" dirty="0" smtClean="0"/>
              <a:t>Hábitos =&gt; </a:t>
            </a:r>
            <a:r>
              <a:rPr lang="pt-BR" dirty="0" smtClean="0"/>
              <a:t>são reforçados através do loop</a:t>
            </a:r>
          </a:p>
          <a:p>
            <a:pPr>
              <a:buNone/>
            </a:pPr>
            <a:r>
              <a:rPr lang="pt-BR" b="1" dirty="0" smtClean="0"/>
              <a:t>Deixa =&gt; </a:t>
            </a:r>
            <a:r>
              <a:rPr lang="pt-BR" dirty="0" smtClean="0"/>
              <a:t>o que faz iniciar uma ação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648200" y="1357298"/>
            <a:ext cx="4038600" cy="4768865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pt-BR" b="1" dirty="0" smtClean="0"/>
              <a:t>Hábitos-chaves: </a:t>
            </a:r>
            <a:r>
              <a:rPr lang="pt-BR" dirty="0" smtClean="0"/>
              <a:t>são hábitos que podem levar a outros grandes hábitos</a:t>
            </a:r>
          </a:p>
          <a:p>
            <a:pPr algn="just">
              <a:buNone/>
            </a:pPr>
            <a:r>
              <a:rPr lang="pt-BR" dirty="0" smtClean="0"/>
              <a:t> 	Ex: o uso da leitura te causa </a:t>
            </a:r>
          </a:p>
          <a:p>
            <a:pPr algn="just">
              <a:buNone/>
            </a:pPr>
            <a:r>
              <a:rPr lang="pt-BR" dirty="0" smtClean="0"/>
              <a:t>	sono, então use na leitura </a:t>
            </a:r>
          </a:p>
          <a:p>
            <a:pPr algn="just">
              <a:buNone/>
            </a:pPr>
            <a:r>
              <a:rPr lang="pt-BR" dirty="0" smtClean="0"/>
              <a:t>	quando quiser ir dormir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b="1" dirty="0" smtClean="0"/>
              <a:t>Criar um novo hábito leva de 18 dias a 8 meses </a:t>
            </a:r>
          </a:p>
          <a:p>
            <a:pPr>
              <a:buNone/>
            </a:pPr>
            <a:endParaRPr lang="pt-BR" dirty="0" smtClean="0"/>
          </a:p>
          <a:p>
            <a:pPr algn="just">
              <a:buNone/>
            </a:pPr>
            <a:r>
              <a:rPr lang="pt-BR" b="1" dirty="0" smtClean="0"/>
              <a:t>Deadline =&gt; </a:t>
            </a:r>
            <a:r>
              <a:rPr lang="pt-BR" dirty="0" smtClean="0"/>
              <a:t>limite de tempo ou prazo final é um campo de tempo estreito, ou um ponto específico no tempo, pelo qual um objetivo ou tarefa deve ser cumprido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7154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714356"/>
            <a:ext cx="2471726" cy="703282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 smtClean="0"/>
              <a:t>Frases</a:t>
            </a:r>
            <a:endParaRPr lang="pt-BR" b="1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000" dirty="0" err="1" smtClean="0"/>
              <a:t>Getting</a:t>
            </a:r>
            <a:r>
              <a:rPr lang="pt-BR" sz="2000" dirty="0" smtClean="0"/>
              <a:t> </a:t>
            </a:r>
            <a:r>
              <a:rPr lang="pt-BR" sz="2000" dirty="0" err="1" smtClean="0"/>
              <a:t>things</a:t>
            </a:r>
            <a:r>
              <a:rPr lang="pt-BR" sz="2000" dirty="0" smtClean="0"/>
              <a:t> </a:t>
            </a:r>
            <a:r>
              <a:rPr lang="pt-BR" sz="2000" dirty="0" err="1" smtClean="0"/>
              <a:t>Done</a:t>
            </a:r>
            <a:r>
              <a:rPr lang="pt-BR" sz="2000" dirty="0" smtClean="0"/>
              <a:t> (A arte de fazer acontecer)!</a:t>
            </a:r>
          </a:p>
          <a:p>
            <a:pPr algn="just">
              <a:buNone/>
            </a:pPr>
            <a:endParaRPr lang="pt-BR" sz="2000" dirty="0" smtClean="0"/>
          </a:p>
          <a:p>
            <a:pPr algn="just"/>
            <a:r>
              <a:rPr lang="pt-BR" sz="2000" dirty="0" smtClean="0"/>
              <a:t> Não de desculpas....De seu melhor !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 Não há nada tão inútil quanto fazer com grande eficiência  algo que não deve ser feito.</a:t>
            </a:r>
            <a:r>
              <a:rPr lang="pt-BR" sz="1400" dirty="0" smtClean="0"/>
              <a:t>(Peter </a:t>
            </a:r>
            <a:r>
              <a:rPr lang="pt-BR" sz="1400" dirty="0" err="1" smtClean="0"/>
              <a:t>Drucker</a:t>
            </a:r>
            <a:r>
              <a:rPr lang="pt-BR" sz="1400" dirty="0" smtClean="0"/>
              <a:t>)</a:t>
            </a:r>
          </a:p>
          <a:p>
            <a:pPr algn="just">
              <a:buNone/>
            </a:pPr>
            <a:endParaRPr lang="pt-BR" sz="2000" dirty="0" smtClean="0"/>
          </a:p>
          <a:p>
            <a:pPr algn="just"/>
            <a:r>
              <a:rPr lang="pt-BR" sz="2000" dirty="0" smtClean="0"/>
              <a:t> A mente foi criada para ter idéias e não para armazenamento.</a:t>
            </a:r>
          </a:p>
          <a:p>
            <a:pPr algn="just"/>
            <a:endParaRPr lang="pt-BR" sz="2000" dirty="0" smtClean="0"/>
          </a:p>
          <a:p>
            <a:pPr algn="just">
              <a:buNone/>
            </a:pPr>
            <a:endParaRPr lang="pt-BR" sz="2000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71546"/>
          </a:xfrm>
          <a:prstGeom prst="rect">
            <a:avLst/>
          </a:prstGeom>
        </p:spPr>
      </p:pic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301038" cy="928686"/>
          </a:xfrm>
        </p:spPr>
        <p:txBody>
          <a:bodyPr>
            <a:normAutofit/>
          </a:bodyPr>
          <a:lstStyle/>
          <a:p>
            <a:pPr algn="l"/>
            <a:r>
              <a:rPr lang="pt-BR" sz="4000" b="1" dirty="0" smtClean="0"/>
              <a:t>Livros</a:t>
            </a:r>
            <a:endParaRPr lang="pt-BR" sz="4000" b="1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8258204" cy="3951288"/>
          </a:xfrm>
        </p:spPr>
        <p:txBody>
          <a:bodyPr/>
          <a:lstStyle/>
          <a:p>
            <a:r>
              <a:rPr lang="pt-BR" dirty="0" smtClean="0"/>
              <a:t>Nunca deixe de tentar: Michael Jordan</a:t>
            </a:r>
          </a:p>
          <a:p>
            <a:r>
              <a:rPr lang="pt-BR" dirty="0" smtClean="0"/>
              <a:t>O Poder do Hábito :Livro por Charles </a:t>
            </a:r>
            <a:r>
              <a:rPr lang="pt-BR" dirty="0" err="1" smtClean="0"/>
              <a:t>Duhigg</a:t>
            </a:r>
            <a:endParaRPr lang="pt-BR" dirty="0" smtClean="0"/>
          </a:p>
          <a:p>
            <a:r>
              <a:rPr lang="pt-BR" dirty="0" smtClean="0"/>
              <a:t>A riqueza da Vida Simples:  Gustavo </a:t>
            </a:r>
            <a:r>
              <a:rPr lang="pt-BR" dirty="0" err="1" smtClean="0"/>
              <a:t>cerbasi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71546"/>
          </a:xfrm>
          <a:prstGeom prst="rect">
            <a:avLst/>
          </a:prstGeom>
        </p:spPr>
      </p:pic>
      <p:sp>
        <p:nvSpPr>
          <p:cNvPr id="11" name="Espaço Reservado para Texto 10"/>
          <p:cNvSpPr>
            <a:spLocks noGrp="1"/>
          </p:cNvSpPr>
          <p:nvPr>
            <p:ph type="body" idx="1"/>
          </p:nvPr>
        </p:nvSpPr>
        <p:spPr>
          <a:xfrm>
            <a:off x="285720" y="1428736"/>
            <a:ext cx="4286280" cy="639762"/>
          </a:xfrm>
        </p:spPr>
        <p:txBody>
          <a:bodyPr>
            <a:normAutofit fontScale="47500" lnSpcReduction="20000"/>
          </a:bodyPr>
          <a:lstStyle/>
          <a:p>
            <a:r>
              <a:rPr lang="pt-BR" sz="3400" dirty="0" smtClean="0"/>
              <a:t>Dicas 1</a:t>
            </a:r>
          </a:p>
          <a:p>
            <a:r>
              <a:rPr lang="pt-BR" sz="3800" b="0" dirty="0" smtClean="0"/>
              <a:t>Blocos de notas para auxiliar na organização</a:t>
            </a:r>
            <a:endParaRPr lang="pt-BR" sz="3800" b="0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28596" y="2214554"/>
            <a:ext cx="4111626" cy="38084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000" dirty="0" smtClean="0"/>
              <a:t> </a:t>
            </a:r>
            <a:r>
              <a:rPr lang="pt-BR" sz="2000" dirty="0" err="1" smtClean="0"/>
              <a:t>Everenote</a:t>
            </a:r>
            <a:endParaRPr lang="pt-BR" sz="2000" dirty="0" smtClean="0"/>
          </a:p>
          <a:p>
            <a:pPr>
              <a:buFont typeface="Wingdings" pitchFamily="2" charset="2"/>
              <a:buChar char="§"/>
            </a:pPr>
            <a:r>
              <a:rPr lang="pt-BR" sz="2000" dirty="0" smtClean="0"/>
              <a:t> </a:t>
            </a:r>
            <a:r>
              <a:rPr lang="pt-BR" sz="2000" dirty="0" err="1" smtClean="0"/>
              <a:t>Todoist</a:t>
            </a:r>
            <a:endParaRPr lang="pt-BR" sz="2000" dirty="0" smtClean="0"/>
          </a:p>
          <a:p>
            <a:pPr>
              <a:buFont typeface="Wingdings" pitchFamily="2" charset="2"/>
              <a:buChar char="§"/>
            </a:pPr>
            <a:r>
              <a:rPr lang="pt-BR" sz="2000" dirty="0" smtClean="0"/>
              <a:t> </a:t>
            </a:r>
            <a:r>
              <a:rPr lang="pt-BR" sz="2000" dirty="0" err="1" smtClean="0"/>
              <a:t>Trello</a:t>
            </a:r>
            <a:r>
              <a:rPr lang="pt-BR" sz="2000" dirty="0" smtClean="0"/>
              <a:t> : Plataforma de organização de tarefas em grupos </a:t>
            </a:r>
            <a:r>
              <a:rPr lang="pt-BR" sz="2000" dirty="0" err="1" smtClean="0"/>
              <a:t>pu</a:t>
            </a:r>
            <a:r>
              <a:rPr lang="pt-BR" sz="2000" dirty="0" smtClean="0"/>
              <a:t> equipes</a:t>
            </a:r>
          </a:p>
          <a:p>
            <a:pPr>
              <a:buFont typeface="Wingdings" pitchFamily="2" charset="2"/>
              <a:buChar char="§"/>
            </a:pPr>
            <a:r>
              <a:rPr lang="pt-BR" sz="2000" dirty="0" smtClean="0"/>
              <a:t> </a:t>
            </a:r>
            <a:r>
              <a:rPr lang="pt-BR" sz="2000" dirty="0" err="1" smtClean="0"/>
              <a:t>To-do</a:t>
            </a:r>
            <a:r>
              <a:rPr lang="pt-BR" sz="2000" dirty="0" smtClean="0"/>
              <a:t> (Microsoft)</a:t>
            </a:r>
          </a:p>
          <a:p>
            <a:pPr>
              <a:buFont typeface="Wingdings" pitchFamily="2" charset="2"/>
              <a:buChar char="§"/>
            </a:pPr>
            <a:r>
              <a:rPr lang="pt-BR" sz="2000" dirty="0" smtClean="0"/>
              <a:t> Tarefas (Google)</a:t>
            </a:r>
          </a:p>
          <a:p>
            <a:pPr>
              <a:buFont typeface="Wingdings" pitchFamily="2" charset="2"/>
              <a:buChar char="§"/>
            </a:pPr>
            <a:r>
              <a:rPr lang="pt-BR" sz="2000" dirty="0" smtClean="0"/>
              <a:t> Notes (Google)</a:t>
            </a:r>
          </a:p>
          <a:p>
            <a:pPr>
              <a:buFont typeface="Wingdings" pitchFamily="2" charset="2"/>
              <a:buChar char="§"/>
            </a:pPr>
            <a:r>
              <a:rPr lang="pt-BR" sz="2000" dirty="0" err="1" smtClean="0"/>
              <a:t>One</a:t>
            </a:r>
            <a:r>
              <a:rPr lang="pt-BR" sz="2000" dirty="0" smtClean="0"/>
              <a:t> Note (Microsoft)</a:t>
            </a:r>
            <a:endParaRPr lang="pt-BR" sz="2000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3"/>
          </p:nvPr>
        </p:nvSpPr>
        <p:spPr>
          <a:xfrm>
            <a:off x="4643438" y="1428736"/>
            <a:ext cx="4041775" cy="639762"/>
          </a:xfrm>
        </p:spPr>
        <p:txBody>
          <a:bodyPr>
            <a:normAutofit fontScale="70000" lnSpcReduction="20000"/>
          </a:bodyPr>
          <a:lstStyle/>
          <a:p>
            <a:r>
              <a:rPr lang="pt-BR" sz="2300" dirty="0" smtClean="0"/>
              <a:t>Dicas 2</a:t>
            </a:r>
          </a:p>
          <a:p>
            <a:r>
              <a:rPr lang="pt-BR" sz="2600" b="0" dirty="0" smtClean="0"/>
              <a:t>Site para ajudar no controle financeiro</a:t>
            </a:r>
            <a:endParaRPr lang="pt-BR" sz="2600" b="0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4"/>
          </p:nvPr>
        </p:nvSpPr>
        <p:spPr>
          <a:xfrm>
            <a:off x="4645025" y="2285991"/>
            <a:ext cx="4041775" cy="38401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000" dirty="0" smtClean="0"/>
              <a:t>Site para ajudar no controle financeiro</a:t>
            </a:r>
          </a:p>
          <a:p>
            <a:pPr>
              <a:buFont typeface="Wingdings" pitchFamily="2" charset="2"/>
              <a:buChar char="§"/>
            </a:pPr>
            <a:r>
              <a:rPr lang="pt-BR" sz="2000" dirty="0" smtClean="0"/>
              <a:t>organizze.com.</a:t>
            </a:r>
            <a:r>
              <a:rPr lang="pt-BR" sz="2000" dirty="0" err="1" smtClean="0"/>
              <a:t>br</a:t>
            </a:r>
            <a:endParaRPr lang="pt-BR" sz="2000" dirty="0" smtClean="0"/>
          </a:p>
          <a:p>
            <a:pPr>
              <a:buFont typeface="Wingdings" pitchFamily="2" charset="2"/>
              <a:buChar char="§"/>
            </a:pPr>
            <a:r>
              <a:rPr lang="pt-BR" sz="2000" dirty="0" smtClean="0"/>
              <a:t>"renda bruta" - o valor sem os descontos</a:t>
            </a:r>
          </a:p>
          <a:p>
            <a:pPr>
              <a:buFont typeface="Wingdings" pitchFamily="2" charset="2"/>
              <a:buChar char="§"/>
            </a:pPr>
            <a:r>
              <a:rPr lang="pt-BR" sz="2000" dirty="0" smtClean="0"/>
              <a:t>"renda líquida" - o que realmente recebemos em conta</a:t>
            </a:r>
            <a:endParaRPr lang="pt-BR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71546"/>
          </a:xfrm>
          <a:prstGeom prst="rect">
            <a:avLst/>
          </a:prstGeom>
        </p:spPr>
      </p:pic>
      <p:sp>
        <p:nvSpPr>
          <p:cNvPr id="7" name="Título 5"/>
          <p:cNvSpPr txBox="1">
            <a:spLocks/>
          </p:cNvSpPr>
          <p:nvPr/>
        </p:nvSpPr>
        <p:spPr>
          <a:xfrm>
            <a:off x="285720" y="1071546"/>
            <a:ext cx="5143536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Extensão Google 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Espaço Reservado para Conteúdo 8"/>
          <p:cNvSpPr txBox="1">
            <a:spLocks/>
          </p:cNvSpPr>
          <p:nvPr/>
        </p:nvSpPr>
        <p:spPr>
          <a:xfrm>
            <a:off x="357158" y="1785926"/>
            <a:ext cx="8229600" cy="164307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7200" b="1" dirty="0" err="1" smtClean="0"/>
              <a:t>BlockSite</a:t>
            </a:r>
            <a:r>
              <a:rPr lang="pt-BR" sz="7200" b="1" dirty="0" smtClean="0"/>
              <a:t>: </a:t>
            </a:r>
            <a:r>
              <a:rPr lang="pt-BR" sz="7200" b="1" dirty="0" err="1" smtClean="0"/>
              <a:t>Block</a:t>
            </a:r>
            <a:r>
              <a:rPr lang="pt-BR" sz="7200" b="1" dirty="0" smtClean="0"/>
              <a:t> </a:t>
            </a:r>
            <a:r>
              <a:rPr lang="pt-BR" sz="7200" b="1" dirty="0" err="1" smtClean="0"/>
              <a:t>Websites</a:t>
            </a:r>
            <a:r>
              <a:rPr lang="pt-BR" sz="7200" b="1" dirty="0" smtClean="0"/>
              <a:t> &amp; </a:t>
            </a:r>
            <a:r>
              <a:rPr lang="pt-BR" sz="7200" b="1" dirty="0" err="1" smtClean="0"/>
              <a:t>Stay</a:t>
            </a:r>
            <a:r>
              <a:rPr lang="pt-BR" sz="7200" b="1" dirty="0" smtClean="0"/>
              <a:t> </a:t>
            </a:r>
            <a:r>
              <a:rPr lang="pt-BR" sz="7200" b="1" dirty="0" err="1" smtClean="0"/>
              <a:t>Focused</a:t>
            </a:r>
            <a:endParaRPr lang="pt-BR" sz="7200" b="1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pt-BR" sz="7200" b="1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7200" dirty="0" smtClean="0"/>
              <a:t>Extensão para bloquear sites por determinado período </a:t>
            </a:r>
            <a:r>
              <a:rPr lang="pt-BR" sz="7200" b="1" dirty="0" err="1" smtClean="0"/>
              <a:t>StayFocusd</a:t>
            </a:r>
            <a:endParaRPr lang="pt-BR" sz="7200" b="1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pt-BR" sz="55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sz="5500" dirty="0" smtClean="0"/>
              <a:t>Possível bloquear os aplicativos detratores durante um período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5500" dirty="0" smtClean="0">
                <a:hlinkClick r:id="rId3"/>
              </a:rPr>
              <a:t>https://play.google.com/store/apps/details?id=com.apps.dsimpletools.helpmefocus</a:t>
            </a:r>
            <a:endParaRPr lang="pt-BR" sz="5500" dirty="0" smtClean="0"/>
          </a:p>
          <a:p>
            <a:pPr marL="342900" lvl="0" indent="-342900">
              <a:spcBef>
                <a:spcPct val="20000"/>
              </a:spcBef>
            </a:pPr>
            <a:endParaRPr kumimoji="0" lang="pt-BR" sz="5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ítulo 5"/>
          <p:cNvSpPr txBox="1">
            <a:spLocks/>
          </p:cNvSpPr>
          <p:nvPr/>
        </p:nvSpPr>
        <p:spPr>
          <a:xfrm>
            <a:off x="500034" y="4000504"/>
            <a:ext cx="3643338" cy="5715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pt-BR" sz="2800" dirty="0" smtClean="0">
                <a:latin typeface="+mj-lt"/>
                <a:ea typeface="+mj-ea"/>
                <a:cs typeface="+mj-cs"/>
              </a:rPr>
              <a:t>Gestão financeira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Espaço Reservado para Conteúdo 8"/>
          <p:cNvSpPr txBox="1">
            <a:spLocks/>
          </p:cNvSpPr>
          <p:nvPr/>
        </p:nvSpPr>
        <p:spPr>
          <a:xfrm>
            <a:off x="428596" y="4500570"/>
            <a:ext cx="8229600" cy="100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dirty="0" smtClean="0">
                <a:hlinkClick r:id="rId4"/>
              </a:rPr>
              <a:t>https://play.google.com/store/apps/details?id=com.minhaseconomias</a:t>
            </a:r>
            <a:endParaRPr lang="pt-BR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pt-BR" dirty="0" smtClean="0">
                <a:hlinkClick r:id="rId5"/>
              </a:rPr>
              <a:t>https://wwws.minhaseconomias.com.br/</a:t>
            </a:r>
            <a:endParaRPr lang="pt-BR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kumimoji="0" lang="pt-B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71546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285720" y="857232"/>
            <a:ext cx="2243126" cy="655633"/>
          </a:xfrm>
        </p:spPr>
        <p:txBody>
          <a:bodyPr>
            <a:normAutofit/>
          </a:bodyPr>
          <a:lstStyle/>
          <a:p>
            <a:pPr algn="l"/>
            <a:r>
              <a:rPr lang="pt-BR" sz="3600" dirty="0" smtClean="0"/>
              <a:t>Vídeos:</a:t>
            </a:r>
            <a:endParaRPr lang="pt-BR" sz="3600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285720" y="1643050"/>
            <a:ext cx="8358246" cy="485778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pt-BR" sz="2000" dirty="0" smtClean="0">
                <a:solidFill>
                  <a:schemeClr val="tx1"/>
                </a:solidFill>
              </a:rPr>
              <a:t>Palestra: </a:t>
            </a:r>
            <a:r>
              <a:rPr lang="pt-BR" sz="2000" dirty="0" err="1" smtClean="0">
                <a:solidFill>
                  <a:schemeClr val="tx1"/>
                </a:solidFill>
              </a:rPr>
              <a:t>TEDx</a:t>
            </a:r>
            <a:r>
              <a:rPr lang="pt-BR" sz="2000" dirty="0" smtClean="0">
                <a:solidFill>
                  <a:schemeClr val="tx1"/>
                </a:solidFill>
              </a:rPr>
              <a:t> - Como reiniciar a sua mente e praticar bons hábitos</a:t>
            </a:r>
            <a:r>
              <a:rPr lang="pt-BR" sz="2000" dirty="0" smtClean="0"/>
              <a:t> </a:t>
            </a:r>
            <a:r>
              <a:rPr lang="pt-BR" sz="2000" dirty="0" smtClean="0">
                <a:hlinkClick r:id="rId3"/>
              </a:rPr>
              <a:t>https://www.youtube.com/watch?v=crXlh_maURY</a:t>
            </a:r>
            <a:endParaRPr lang="pt-BR" sz="2000" dirty="0" smtClean="0"/>
          </a:p>
          <a:p>
            <a:pPr algn="l"/>
            <a:endParaRPr lang="pt-BR" sz="2000" dirty="0" smtClean="0"/>
          </a:p>
          <a:p>
            <a:pPr algn="l"/>
            <a:r>
              <a:rPr lang="pt-BR" sz="2000" dirty="0" smtClean="0">
                <a:solidFill>
                  <a:schemeClr val="tx1"/>
                </a:solidFill>
              </a:rPr>
              <a:t>Procrastinação</a:t>
            </a:r>
          </a:p>
          <a:p>
            <a:pPr algn="l"/>
            <a:r>
              <a:rPr lang="pt-BR" sz="2000" dirty="0" smtClean="0">
                <a:hlinkClick r:id="rId4"/>
              </a:rPr>
              <a:t>https://youtu.be/arj7oStGLkU</a:t>
            </a:r>
            <a:endParaRPr lang="pt-BR" sz="2000" dirty="0" smtClean="0"/>
          </a:p>
          <a:p>
            <a:pPr algn="l"/>
            <a:endParaRPr lang="pt-BR" sz="2000" dirty="0" smtClean="0"/>
          </a:p>
          <a:p>
            <a:pPr algn="l"/>
            <a:r>
              <a:rPr lang="pt-BR" sz="2000" dirty="0" smtClean="0">
                <a:solidFill>
                  <a:schemeClr val="tx1"/>
                </a:solidFill>
              </a:rPr>
              <a:t>As primeiras 20 horas - Como aprender qualquer coisa </a:t>
            </a:r>
            <a:r>
              <a:rPr lang="pt-BR" sz="2000" dirty="0" smtClean="0">
                <a:hlinkClick r:id="rId5"/>
              </a:rPr>
              <a:t>https://www.youtube.com/watch?v=5MgBikgcWnY</a:t>
            </a:r>
            <a:endParaRPr lang="pt-BR" sz="2000" dirty="0" smtClean="0"/>
          </a:p>
          <a:p>
            <a:pPr algn="l"/>
            <a:endParaRPr lang="pt-BR" sz="2000" dirty="0" smtClean="0"/>
          </a:p>
          <a:p>
            <a:pPr algn="l"/>
            <a:r>
              <a:rPr lang="pt-BR" sz="2000" dirty="0" smtClean="0">
                <a:solidFill>
                  <a:schemeClr val="tx1"/>
                </a:solidFill>
              </a:rPr>
              <a:t>Os 7 hábitos das pessoas altamente eficazes</a:t>
            </a:r>
          </a:p>
          <a:p>
            <a:pPr algn="l"/>
            <a:r>
              <a:rPr lang="pt-BR" sz="2000" dirty="0" smtClean="0">
                <a:hlinkClick r:id="rId6"/>
              </a:rPr>
              <a:t>https://youtu.be/GFqxjWVy094</a:t>
            </a:r>
            <a:endParaRPr lang="pt-BR" sz="2000" dirty="0" smtClean="0"/>
          </a:p>
          <a:p>
            <a:pPr algn="l"/>
            <a:endParaRPr lang="pt-BR" sz="2000" dirty="0" smtClean="0"/>
          </a:p>
          <a:p>
            <a:pPr algn="l"/>
            <a:r>
              <a:rPr lang="pt-BR" sz="2000" dirty="0" smtClean="0">
                <a:solidFill>
                  <a:schemeClr val="tx1"/>
                </a:solidFill>
              </a:rPr>
              <a:t>Seriado </a:t>
            </a:r>
            <a:r>
              <a:rPr lang="pt-BR" sz="2000" dirty="0" err="1" smtClean="0">
                <a:solidFill>
                  <a:schemeClr val="tx1"/>
                </a:solidFill>
              </a:rPr>
              <a:t>Netflix</a:t>
            </a:r>
            <a:endParaRPr lang="pt-BR" sz="2000" dirty="0" smtClean="0">
              <a:solidFill>
                <a:schemeClr val="tx1"/>
              </a:solidFill>
            </a:endParaRPr>
          </a:p>
          <a:p>
            <a:pPr algn="l"/>
            <a:r>
              <a:rPr lang="pt-BR" sz="2000" dirty="0" smtClean="0">
                <a:solidFill>
                  <a:srgbClr val="0070C0"/>
                </a:solidFill>
              </a:rPr>
              <a:t>Ordem na Casa com Marie </a:t>
            </a:r>
            <a:r>
              <a:rPr lang="pt-BR" sz="2000" dirty="0" err="1" smtClean="0">
                <a:solidFill>
                  <a:srgbClr val="0070C0"/>
                </a:solidFill>
              </a:rPr>
              <a:t>Kondo</a:t>
            </a:r>
            <a:endParaRPr lang="pt-BR" sz="2000" dirty="0" smtClean="0">
              <a:solidFill>
                <a:srgbClr val="0070C0"/>
              </a:solidFill>
            </a:endParaRPr>
          </a:p>
          <a:p>
            <a:pPr algn="l"/>
            <a:endParaRPr lang="pt-BR" sz="2000" dirty="0" smtClean="0"/>
          </a:p>
          <a:p>
            <a:pPr algn="l"/>
            <a:r>
              <a:rPr lang="pt-BR" sz="2000" dirty="0" smtClean="0">
                <a:solidFill>
                  <a:schemeClr val="tx1"/>
                </a:solidFill>
              </a:rPr>
              <a:t>A </a:t>
            </a:r>
            <a:r>
              <a:rPr lang="pt-BR" sz="2000" dirty="0" err="1" smtClean="0">
                <a:solidFill>
                  <a:schemeClr val="tx1"/>
                </a:solidFill>
              </a:rPr>
              <a:t>documentation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about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the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important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things</a:t>
            </a:r>
            <a:r>
              <a:rPr lang="pt-BR" sz="2000" dirty="0" smtClean="0">
                <a:solidFill>
                  <a:schemeClr val="tx1"/>
                </a:solidFill>
              </a:rPr>
              <a:t> (Documentação mais radical)</a:t>
            </a:r>
          </a:p>
          <a:p>
            <a:pPr algn="l"/>
            <a:r>
              <a:rPr lang="pt-BR" sz="2000" dirty="0" smtClean="0">
                <a:hlinkClick r:id="rId7"/>
              </a:rPr>
              <a:t>https://youtu.be/7XiqxP2NqEE</a:t>
            </a:r>
            <a:endParaRPr lang="pt-BR" sz="2000" dirty="0" smtClean="0"/>
          </a:p>
          <a:p>
            <a:pPr algn="l"/>
            <a:endParaRPr lang="pt-BR" sz="2000" dirty="0" smtClean="0"/>
          </a:p>
          <a:p>
            <a:pPr algn="l"/>
            <a:r>
              <a:rPr lang="pt-BR" sz="2000" dirty="0" smtClean="0"/>
              <a:t> </a:t>
            </a:r>
            <a:r>
              <a:rPr lang="pt-BR" sz="2000" dirty="0" smtClean="0">
                <a:solidFill>
                  <a:schemeClr val="tx1"/>
                </a:solidFill>
              </a:rPr>
              <a:t>Como uma alternativa ao </a:t>
            </a:r>
            <a:r>
              <a:rPr lang="pt-BR" sz="2000" dirty="0" err="1" smtClean="0">
                <a:solidFill>
                  <a:schemeClr val="tx1"/>
                </a:solidFill>
              </a:rPr>
              <a:t>Evernote</a:t>
            </a:r>
            <a:r>
              <a:rPr lang="pt-BR" sz="2000" dirty="0" smtClean="0">
                <a:solidFill>
                  <a:schemeClr val="tx1"/>
                </a:solidFill>
              </a:rPr>
              <a:t>, plataforma chamada </a:t>
            </a:r>
            <a:r>
              <a:rPr lang="pt-BR" sz="2000" dirty="0" err="1" smtClean="0">
                <a:solidFill>
                  <a:schemeClr val="tx1"/>
                </a:solidFill>
              </a:rPr>
              <a:t>mindmeister</a:t>
            </a:r>
            <a:endParaRPr lang="pt-BR" sz="2000" dirty="0" smtClean="0">
              <a:solidFill>
                <a:schemeClr val="tx1"/>
              </a:solidFill>
            </a:endParaRPr>
          </a:p>
          <a:p>
            <a:pPr algn="l"/>
            <a:r>
              <a:rPr lang="pt-BR" sz="2000" dirty="0" smtClean="0">
                <a:hlinkClick r:id="rId8"/>
              </a:rPr>
              <a:t>https://www.mindmeister.com</a:t>
            </a:r>
            <a:endParaRPr lang="pt-BR" sz="2000" dirty="0" smtClean="0"/>
          </a:p>
          <a:p>
            <a:pPr algn="l"/>
            <a:endParaRPr lang="pt-BR" sz="2000" dirty="0" smtClean="0"/>
          </a:p>
          <a:p>
            <a:pPr algn="l"/>
            <a:endParaRPr lang="pt-BR" sz="2000" dirty="0" smtClean="0"/>
          </a:p>
          <a:p>
            <a:pPr algn="l"/>
            <a:endParaRPr lang="pt-BR" sz="2000" dirty="0" smtClean="0"/>
          </a:p>
          <a:p>
            <a:pPr algn="l"/>
            <a:endParaRPr lang="pt-BR" sz="2000" dirty="0" smtClean="0"/>
          </a:p>
          <a:p>
            <a:pPr algn="l"/>
            <a:endParaRPr lang="pt-BR" sz="2000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120</TotalTime>
  <Words>722</Words>
  <Application>Microsoft Office PowerPoint</Application>
  <PresentationFormat>Apresentação na tela (4:3)</PresentationFormat>
  <Paragraphs>176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Slide 1</vt:lpstr>
      <vt:lpstr>Slide 2</vt:lpstr>
      <vt:lpstr>Slide 3</vt:lpstr>
      <vt:lpstr>Slide 4</vt:lpstr>
      <vt:lpstr>Frases</vt:lpstr>
      <vt:lpstr>Livros</vt:lpstr>
      <vt:lpstr>Slide 7</vt:lpstr>
      <vt:lpstr>Slide 8</vt:lpstr>
      <vt:lpstr>Vídeos:</vt:lpstr>
      <vt:lpstr>    Links parte I</vt:lpstr>
      <vt:lpstr>    Links parte 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Aline Nogueira</dc:creator>
  <cp:lastModifiedBy>Aline Nogueira</cp:lastModifiedBy>
  <cp:revision>17</cp:revision>
  <dcterms:created xsi:type="dcterms:W3CDTF">2022-07-22T00:43:22Z</dcterms:created>
  <dcterms:modified xsi:type="dcterms:W3CDTF">2022-07-23T22:53:25Z</dcterms:modified>
</cp:coreProperties>
</file>