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3" r:id="rId5"/>
    <p:sldId id="262" r:id="rId6"/>
    <p:sldId id="261" r:id="rId7"/>
    <p:sldId id="259" r:id="rId8"/>
    <p:sldId id="260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4484-61B3-41A7-9A3B-DB4DB5DBF32E}" type="datetimeFigureOut">
              <a:rPr lang="pt-BR" smtClean="0"/>
              <a:pPr/>
              <a:t>23/07/2022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FE8E3-4B6E-4BDC-AA0A-AF005CDC5C1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justgetflux.com/" TargetMode="External"/><Relationship Id="rId3" Type="http://schemas.openxmlformats.org/officeDocument/2006/relationships/hyperlink" Target="https://pt.wikihow.com/se-Adaptar" TargetMode="External"/><Relationship Id="rId7" Type="http://schemas.openxmlformats.org/officeDocument/2006/relationships/hyperlink" Target="https://play.google.com/store/apps/details?id=com.thriveglobal.thrive&amp;hl=pt_BR&amp;gl=U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log.ecoadventure.tur.br/como-se-desligar-da-rotina-e-do-dia-a-dia-corrido/" TargetMode="External"/><Relationship Id="rId5" Type="http://schemas.openxmlformats.org/officeDocument/2006/relationships/hyperlink" Target="https://www.ativo.com/" TargetMode="External"/><Relationship Id="rId4" Type="http://schemas.openxmlformats.org/officeDocument/2006/relationships/hyperlink" Target="https://www.casadocodigo.com.br/products/livro-mantra-produtividade" TargetMode="External"/><Relationship Id="rId9" Type="http://schemas.openxmlformats.org/officeDocument/2006/relationships/hyperlink" Target="https://apps.microsoft.com/store/detail/flux/9N9KDPHV91JT?hl=pt-br&amp;gl=BR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Z2B6rL2wP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youtu.be/7XiqxP2NqEE" TargetMode="External"/><Relationship Id="rId4" Type="http://schemas.openxmlformats.org/officeDocument/2006/relationships/hyperlink" Target="https://youtu.be/CZwMOdN5hyY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indjet.com/mindmanager/" TargetMode="External"/><Relationship Id="rId3" Type="http://schemas.openxmlformats.org/officeDocument/2006/relationships/hyperlink" Target="https://miro.com/mind-map-software/" TargetMode="External"/><Relationship Id="rId7" Type="http://schemas.openxmlformats.org/officeDocument/2006/relationships/hyperlink" Target="http://freeplane.sourceforge.net/wiki/index.php/Main_Page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xmind.net/download/win/" TargetMode="External"/><Relationship Id="rId11" Type="http://schemas.openxmlformats.org/officeDocument/2006/relationships/hyperlink" Target="https://drive.mindmup.com/" TargetMode="External"/><Relationship Id="rId5" Type="http://schemas.openxmlformats.org/officeDocument/2006/relationships/hyperlink" Target="http://freemind.sourceforge.net/wiki/index.php/Download" TargetMode="External"/><Relationship Id="rId10" Type="http://schemas.openxmlformats.org/officeDocument/2006/relationships/hyperlink" Target="http://coggle.it/" TargetMode="External"/><Relationship Id="rId4" Type="http://schemas.openxmlformats.org/officeDocument/2006/relationships/hyperlink" Target="http://www.mindnode.com/" TargetMode="External"/><Relationship Id="rId9" Type="http://schemas.openxmlformats.org/officeDocument/2006/relationships/hyperlink" Target="https://chrome.google.com/webstore/detail/mind-maps-for-google-chro/eiphidhdhamekjmhjgdahlcnhnmagkjp?hl=pt-B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5000" r="-3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ítulo 2"/>
          <p:cNvSpPr>
            <a:spLocks noGrp="1"/>
          </p:cNvSpPr>
          <p:nvPr>
            <p:ph type="subTitle" idx="1"/>
          </p:nvPr>
        </p:nvSpPr>
        <p:spPr>
          <a:xfrm>
            <a:off x="285720" y="3071810"/>
            <a:ext cx="6715172" cy="1928826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sz="9600" dirty="0" smtClean="0">
                <a:solidFill>
                  <a:srgbClr val="00B0F0"/>
                </a:solidFill>
                <a:latin typeface="Bodoni MT Black" pitchFamily="18" charset="0"/>
              </a:rPr>
              <a:t>Foco: Trazendo mais   resultados para o dia  a dia</a:t>
            </a:r>
            <a:endParaRPr lang="pt-BR" sz="9600" dirty="0">
              <a:solidFill>
                <a:srgbClr val="00B0F0"/>
              </a:solidFill>
              <a:latin typeface="Bodoni MT Black" pitchFamily="18" charset="0"/>
            </a:endParaRPr>
          </a:p>
        </p:txBody>
      </p:sp>
      <p:sp>
        <p:nvSpPr>
          <p:cNvPr id="3" name="Subtítulo 2"/>
          <p:cNvSpPr txBox="1">
            <a:spLocks/>
          </p:cNvSpPr>
          <p:nvPr/>
        </p:nvSpPr>
        <p:spPr>
          <a:xfrm>
            <a:off x="285720" y="2143116"/>
            <a:ext cx="392909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Bodoni MT Black" pitchFamily="18" charset="0"/>
              </a:rPr>
              <a:t>Semana 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857620" y="1357298"/>
            <a:ext cx="4214842" cy="4643470"/>
          </a:xfrm>
        </p:spPr>
        <p:txBody>
          <a:bodyPr>
            <a:normAutofit fontScale="92500" lnSpcReduction="10000"/>
          </a:bodyPr>
          <a:lstStyle/>
          <a:p>
            <a:r>
              <a:rPr lang="pt-BR" b="0" dirty="0" smtClean="0"/>
              <a:t>O cérebro tem dois sistemas mentais semi-independentes amplamente separados.</a:t>
            </a:r>
          </a:p>
          <a:p>
            <a:endParaRPr lang="pt-BR" dirty="0" smtClean="0"/>
          </a:p>
          <a:p>
            <a:r>
              <a:rPr lang="pt-BR" sz="2200" dirty="0" smtClean="0"/>
              <a:t>=&gt; Descendente</a:t>
            </a:r>
          </a:p>
          <a:p>
            <a:r>
              <a:rPr lang="pt-BR" sz="2200" b="0" dirty="0" smtClean="0"/>
              <a:t>Capacidade computacional e trabalha silenciosamente para resolver nossos problemas .</a:t>
            </a:r>
          </a:p>
          <a:p>
            <a:endParaRPr lang="pt-BR" sz="2200" dirty="0" smtClean="0"/>
          </a:p>
          <a:p>
            <a:r>
              <a:rPr lang="pt-BR" sz="2200" dirty="0" smtClean="0"/>
              <a:t>=&gt; Ascendente</a:t>
            </a:r>
          </a:p>
          <a:p>
            <a:r>
              <a:rPr lang="pt-BR" sz="2200" b="0" dirty="0" smtClean="0"/>
              <a:t>Multitarefa, ele analisa o que</a:t>
            </a:r>
          </a:p>
          <a:p>
            <a:r>
              <a:rPr lang="pt-BR" sz="2200" b="0" dirty="0" smtClean="0"/>
              <a:t> está no nosso campo de percepção(escureceu, amanheceu, está frio, quente)</a:t>
            </a:r>
            <a:endParaRPr lang="pt-BR" sz="2200" b="0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idx="1"/>
          </p:nvPr>
        </p:nvSpPr>
        <p:spPr>
          <a:xfrm>
            <a:off x="357158" y="1285860"/>
            <a:ext cx="3286148" cy="3500462"/>
          </a:xfrm>
        </p:spPr>
        <p:txBody>
          <a:bodyPr>
            <a:normAutofit/>
          </a:bodyPr>
          <a:lstStyle/>
          <a:p>
            <a:r>
              <a:rPr lang="pt-BR" dirty="0" smtClean="0"/>
              <a:t>Listas mais diretas =&gt; </a:t>
            </a:r>
            <a:r>
              <a:rPr lang="pt-BR" sz="2000" b="0" dirty="0" smtClean="0"/>
              <a:t>Foco na prioridade</a:t>
            </a:r>
          </a:p>
          <a:p>
            <a:endParaRPr lang="pt-BR" dirty="0" smtClean="0"/>
          </a:p>
          <a:p>
            <a:r>
              <a:rPr lang="pt-BR" dirty="0" smtClean="0"/>
              <a:t>Principio de </a:t>
            </a:r>
            <a:r>
              <a:rPr lang="pt-BR" dirty="0" err="1" smtClean="0"/>
              <a:t>P</a:t>
            </a:r>
            <a:r>
              <a:rPr lang="pt-BR" dirty="0" err="1" smtClean="0"/>
              <a:t>areto</a:t>
            </a:r>
            <a:r>
              <a:rPr lang="pt-BR" dirty="0" smtClean="0"/>
              <a:t> </a:t>
            </a:r>
            <a:r>
              <a:rPr lang="pt-BR" dirty="0" smtClean="0"/>
              <a:t>=&gt; </a:t>
            </a:r>
            <a:r>
              <a:rPr lang="pt-BR" sz="2000" b="0" dirty="0" smtClean="0"/>
              <a:t>O princípio de </a:t>
            </a:r>
            <a:r>
              <a:rPr lang="pt-BR" sz="2000" b="0" dirty="0" err="1" smtClean="0"/>
              <a:t>Pareto</a:t>
            </a:r>
            <a:r>
              <a:rPr lang="pt-BR" sz="2000" b="0" dirty="0" smtClean="0"/>
              <a:t> afirma que, para muitos eventos, aproximadamente 80%  dos efeitos vêm de 20% das causas.</a:t>
            </a:r>
            <a:endParaRPr lang="pt-BR" sz="2000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1428736"/>
            <a:ext cx="8186766" cy="46512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pt-BR" dirty="0" smtClean="0"/>
              <a:t> Técnica de </a:t>
            </a:r>
            <a:r>
              <a:rPr lang="pt-BR" dirty="0" err="1" smtClean="0"/>
              <a:t>Pomodoro</a:t>
            </a:r>
            <a:endParaRPr lang="pt-BR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00034" y="2000240"/>
            <a:ext cx="8186766" cy="7858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/>
              <a:t>É um método de gerenciamento de tempo desenvolvido por Francesco </a:t>
            </a:r>
            <a:r>
              <a:rPr lang="pt-BR" sz="1400" dirty="0" err="1" smtClean="0"/>
              <a:t>Cirillo</a:t>
            </a:r>
            <a:r>
              <a:rPr lang="pt-BR" sz="1400" dirty="0" smtClean="0"/>
              <a:t> no final dos anos 1980.</a:t>
            </a:r>
          </a:p>
          <a:p>
            <a:pPr>
              <a:buNone/>
            </a:pPr>
            <a:r>
              <a:rPr lang="pt-BR" sz="1400" dirty="0" smtClean="0"/>
              <a:t>A técnica consiste na utilização de um  cronômetro para dividir o trabalho em períodos de 25 minutos </a:t>
            </a:r>
          </a:p>
          <a:p>
            <a:pPr>
              <a:buNone/>
            </a:pPr>
            <a:r>
              <a:rPr lang="pt-BR" sz="1400" dirty="0" smtClean="0"/>
              <a:t>separados por breves intervalos de 5 minutos.</a:t>
            </a:r>
            <a:endParaRPr lang="pt-BR" sz="1400" dirty="0"/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2928934"/>
            <a:ext cx="8186766" cy="50006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 smtClean="0"/>
              <a:t> Interrupção Interna</a:t>
            </a:r>
            <a:endParaRPr lang="pt-BR" sz="2000" dirty="0"/>
          </a:p>
        </p:txBody>
      </p:sp>
      <p:sp>
        <p:nvSpPr>
          <p:cNvPr id="10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00034" y="3429000"/>
            <a:ext cx="8186766" cy="53974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/>
              <a:t>Quando vocês está trabalhando e lembra de algo que precisa fazer, mas não estava na programação</a:t>
            </a:r>
          </a:p>
          <a:p>
            <a:pPr>
              <a:buNone/>
            </a:pPr>
            <a:r>
              <a:rPr lang="pt-BR" sz="1400" dirty="0" smtClean="0"/>
              <a:t>Solução: A menos que seja urgente, anotar para fazer no momento de pausa.</a:t>
            </a:r>
            <a:endParaRPr lang="pt-BR" sz="1400" dirty="0"/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idx="1"/>
          </p:nvPr>
        </p:nvSpPr>
        <p:spPr>
          <a:xfrm>
            <a:off x="500034" y="4357694"/>
            <a:ext cx="8186766" cy="46512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pt-BR" sz="2000" dirty="0" smtClean="0"/>
              <a:t> Interrupção Externa</a:t>
            </a:r>
            <a:endParaRPr lang="pt-BR" sz="2000" dirty="0"/>
          </a:p>
        </p:txBody>
      </p:sp>
      <p:sp>
        <p:nvSpPr>
          <p:cNvPr id="12" name="Espaço Reservado para Conteúdo 5"/>
          <p:cNvSpPr>
            <a:spLocks noGrp="1"/>
          </p:cNvSpPr>
          <p:nvPr>
            <p:ph sz="half" idx="2"/>
          </p:nvPr>
        </p:nvSpPr>
        <p:spPr>
          <a:xfrm>
            <a:off x="500034" y="4929198"/>
            <a:ext cx="8186766" cy="78581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pt-BR" sz="1400" dirty="0" smtClean="0"/>
              <a:t>Quando outra pessoa faz uma solicitação, email, telefonema ou algo do tipo.</a:t>
            </a:r>
          </a:p>
          <a:p>
            <a:pPr>
              <a:buNone/>
            </a:pPr>
            <a:r>
              <a:rPr lang="pt-BR" sz="1400" dirty="0" smtClean="0"/>
              <a:t>Solução: Melhorar estimativa, lembrando que imprevistos sempre acontecem, colocar um fone de ouvido, e </a:t>
            </a:r>
          </a:p>
          <a:p>
            <a:pPr>
              <a:buNone/>
            </a:pPr>
            <a:r>
              <a:rPr lang="pt-BR" sz="1400" dirty="0" smtClean="0"/>
              <a:t>ser flexível.</a:t>
            </a:r>
            <a:endParaRPr lang="pt-BR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457200" y="714356"/>
            <a:ext cx="2471726" cy="703282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Frases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000" dirty="0" smtClean="0"/>
              <a:t> Se você persegue dois coelhos ao mesmo tempo, não vai pegar nenhum</a:t>
            </a:r>
            <a:r>
              <a:rPr lang="pt-BR" sz="1400" dirty="0" smtClean="0"/>
              <a:t>.(provérbio russo)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Fazer muita coisa ao mesmo tempo e meramente a oportunidade de estragar mais de uma coisa ao mesmo tempo</a:t>
            </a:r>
            <a:r>
              <a:rPr lang="pt-BR" sz="1400" dirty="0" smtClean="0"/>
              <a:t>.(Steve </a:t>
            </a:r>
            <a:r>
              <a:rPr lang="pt-BR" sz="1400" dirty="0" err="1" smtClean="0"/>
              <a:t>Uzzell</a:t>
            </a:r>
            <a:r>
              <a:rPr lang="pt-BR" sz="1400" dirty="0" smtClean="0"/>
              <a:t>)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Não diga que um dia você vai mudar, reflita sobre o que você espera conquistar. 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Foco no agora; Faça as coisas agora!</a:t>
            </a:r>
          </a:p>
          <a:p>
            <a:pPr algn="just"/>
            <a:endParaRPr lang="pt-BR" sz="2000" dirty="0" smtClean="0"/>
          </a:p>
          <a:p>
            <a:pPr algn="just"/>
            <a:r>
              <a:rPr lang="pt-BR" sz="2000" dirty="0" smtClean="0"/>
              <a:t> Quando acreditamos que faremos uma escolha diferente no próximo dia, quase sempre cedemos as tentações no momento atual.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42844" y="714356"/>
            <a:ext cx="2028812" cy="727071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Links </a:t>
            </a:r>
            <a:endParaRPr lang="pt-BR" dirty="0"/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500034" y="1428736"/>
            <a:ext cx="7272366" cy="4210064"/>
          </a:xfrm>
        </p:spPr>
        <p:txBody>
          <a:bodyPr>
            <a:normAutofit fontScale="47500" lnSpcReduction="20000"/>
          </a:bodyPr>
          <a:lstStyle/>
          <a:p>
            <a:pPr algn="l"/>
            <a:r>
              <a:rPr lang="pt-BR" dirty="0" smtClean="0"/>
              <a:t> </a:t>
            </a:r>
            <a:r>
              <a:rPr lang="pt-BR" dirty="0" smtClean="0">
                <a:hlinkClick r:id="rId3"/>
              </a:rPr>
              <a:t>https://pt.wikihow.com/se-Adaptar</a:t>
            </a:r>
            <a:endParaRPr lang="pt-BR" dirty="0" smtClean="0"/>
          </a:p>
          <a:p>
            <a:pPr algn="l"/>
            <a:endParaRPr lang="pt-BR" dirty="0" smtClean="0"/>
          </a:p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Livro mantra produtividade</a:t>
            </a:r>
          </a:p>
          <a:p>
            <a:pPr algn="l"/>
            <a:r>
              <a:rPr lang="pt-BR" dirty="0" smtClean="0">
                <a:hlinkClick r:id="rId4"/>
              </a:rPr>
              <a:t>https://www.casadocodigo.com.br/products/livro-mantra-produtividade</a:t>
            </a:r>
            <a:endParaRPr lang="pt-BR" dirty="0" smtClean="0"/>
          </a:p>
          <a:p>
            <a:pPr algn="l"/>
            <a:endParaRPr lang="pt-BR" dirty="0" smtClean="0"/>
          </a:p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Controle de exercícios</a:t>
            </a:r>
          </a:p>
          <a:p>
            <a:pPr algn="l"/>
            <a:r>
              <a:rPr lang="pt-BR" dirty="0" smtClean="0">
                <a:hlinkClick r:id="rId5"/>
              </a:rPr>
              <a:t>https://www.ativo.com/</a:t>
            </a:r>
            <a:endParaRPr lang="pt-BR" dirty="0" smtClean="0"/>
          </a:p>
          <a:p>
            <a:pPr algn="l"/>
            <a:endParaRPr lang="pt-BR" dirty="0" smtClean="0"/>
          </a:p>
          <a:p>
            <a:pPr algn="l">
              <a:buFont typeface="Arial" pitchFamily="34" charset="0"/>
              <a:buChar char="•"/>
            </a:pPr>
            <a:r>
              <a:rPr lang="pt-BR" dirty="0" smtClean="0">
                <a:solidFill>
                  <a:schemeClr val="tx1"/>
                </a:solidFill>
              </a:rPr>
              <a:t>Como se desligar de dias corridos</a:t>
            </a:r>
          </a:p>
          <a:p>
            <a:pPr algn="l"/>
            <a:r>
              <a:rPr lang="pt-BR" dirty="0" smtClean="0"/>
              <a:t> </a:t>
            </a:r>
            <a:r>
              <a:rPr lang="pt-BR" dirty="0" smtClean="0">
                <a:hlinkClick r:id="rId6"/>
              </a:rPr>
              <a:t>https://blog.ecoadventure.tur.br/como-se-desligar-da-rotina-e-do-dia-a-dia-corrido/</a:t>
            </a:r>
            <a:endParaRPr lang="pt-BR" dirty="0" smtClean="0"/>
          </a:p>
          <a:p>
            <a:pPr algn="l"/>
            <a:endParaRPr lang="pt-BR" dirty="0" smtClean="0"/>
          </a:p>
          <a:p>
            <a:pPr algn="l">
              <a:buFont typeface="Arial" pitchFamily="34" charset="0"/>
              <a:buChar char="•"/>
            </a:pPr>
            <a:r>
              <a:rPr lang="pt-BR" dirty="0" err="1" smtClean="0">
                <a:solidFill>
                  <a:schemeClr val="tx1"/>
                </a:solidFill>
              </a:rPr>
              <a:t>Thrive</a:t>
            </a:r>
            <a:r>
              <a:rPr lang="pt-BR" dirty="0" smtClean="0">
                <a:solidFill>
                  <a:schemeClr val="tx1"/>
                </a:solidFill>
              </a:rPr>
              <a:t> é um </a:t>
            </a:r>
            <a:r>
              <a:rPr lang="pt-BR" dirty="0" err="1" smtClean="0">
                <a:solidFill>
                  <a:schemeClr val="tx1"/>
                </a:solidFill>
              </a:rPr>
              <a:t>coach</a:t>
            </a:r>
            <a:r>
              <a:rPr lang="pt-BR" dirty="0" smtClean="0">
                <a:solidFill>
                  <a:schemeClr val="tx1"/>
                </a:solidFill>
              </a:rPr>
              <a:t> de mudanças de comportamento, ele permite a você programar intervalos de desconexão no celular</a:t>
            </a:r>
          </a:p>
          <a:p>
            <a:pPr algn="l"/>
            <a:r>
              <a:rPr lang="pt-BR" dirty="0" smtClean="0"/>
              <a:t> </a:t>
            </a:r>
            <a:r>
              <a:rPr lang="pt-BR" dirty="0" smtClean="0">
                <a:hlinkClick r:id="rId7"/>
              </a:rPr>
              <a:t>https://play.google.com/store/apps/details?id=com.thriveglobal.thrive&amp;hl=pt_BR&amp;gl=US</a:t>
            </a:r>
            <a:endParaRPr lang="pt-BR" dirty="0" smtClean="0"/>
          </a:p>
          <a:p>
            <a:pPr algn="l"/>
            <a:endParaRPr lang="pt-BR" dirty="0" smtClean="0"/>
          </a:p>
          <a:p>
            <a:pPr algn="l"/>
            <a:r>
              <a:rPr lang="pt-BR" dirty="0" smtClean="0"/>
              <a:t> </a:t>
            </a:r>
            <a:r>
              <a:rPr lang="pt-BR" dirty="0" smtClean="0">
                <a:hlinkClick r:id="rId8"/>
              </a:rPr>
              <a:t>https://justgetflux.com/</a:t>
            </a:r>
            <a:endParaRPr lang="pt-BR" dirty="0" smtClean="0">
              <a:hlinkClick r:id="rId9"/>
            </a:endParaRPr>
          </a:p>
          <a:p>
            <a:pPr algn="l"/>
            <a:r>
              <a:rPr lang="pt-BR" dirty="0" smtClean="0">
                <a:hlinkClick r:id="rId9"/>
              </a:rPr>
              <a:t>https://apps.microsoft.com/store/detail/flux/9N9KDPHV91JT?hl=pt-br&amp;gl=BR</a:t>
            </a:r>
            <a:endParaRPr lang="pt-BR" dirty="0" smtClean="0"/>
          </a:p>
          <a:p>
            <a:pPr algn="l"/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357158" y="1071546"/>
            <a:ext cx="2928958" cy="785818"/>
          </a:xfrm>
        </p:spPr>
        <p:txBody>
          <a:bodyPr/>
          <a:lstStyle/>
          <a:p>
            <a:pPr algn="l"/>
            <a:r>
              <a:rPr lang="pt-BR" dirty="0" smtClean="0"/>
              <a:t>Livros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285720" y="1928803"/>
            <a:ext cx="8229600" cy="2857520"/>
          </a:xfrm>
        </p:spPr>
        <p:txBody>
          <a:bodyPr>
            <a:normAutofit/>
          </a:bodyPr>
          <a:lstStyle/>
          <a:p>
            <a:r>
              <a:rPr lang="pt-BR" sz="2000" dirty="0" smtClean="0"/>
              <a:t>A única coisa: o foco pode trazer resultados extraordinários para sua vida </a:t>
            </a:r>
          </a:p>
          <a:p>
            <a:r>
              <a:rPr lang="pt-BR" sz="2000" dirty="0" smtClean="0"/>
              <a:t>A riqueza da vida simples: Gustavo </a:t>
            </a:r>
            <a:r>
              <a:rPr lang="pt-BR" sz="2000" dirty="0" err="1" smtClean="0"/>
              <a:t>Cerbasi</a:t>
            </a:r>
            <a:endParaRPr lang="pt-BR" sz="2000" dirty="0" smtClean="0"/>
          </a:p>
          <a:p>
            <a:r>
              <a:rPr lang="pt-BR" sz="2000" dirty="0" smtClean="0"/>
              <a:t>Learning 3.0 : Como os profissionais criativos aprendem</a:t>
            </a:r>
          </a:p>
          <a:p>
            <a:r>
              <a:rPr lang="pt-BR" sz="2000" dirty="0" smtClean="0"/>
              <a:t> O mantra da Produtividade</a:t>
            </a:r>
          </a:p>
          <a:p>
            <a:r>
              <a:rPr lang="pt-BR" sz="2000" dirty="0" smtClean="0"/>
              <a:t>Os desafios à força de vontade</a:t>
            </a:r>
          </a:p>
          <a:p>
            <a:r>
              <a:rPr lang="pt-BR" sz="2000" dirty="0" smtClean="0"/>
              <a:t>O poder do foco</a:t>
            </a:r>
            <a:endParaRPr lang="pt-BR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285720" y="857232"/>
            <a:ext cx="2243126" cy="655633"/>
          </a:xfrm>
        </p:spPr>
        <p:txBody>
          <a:bodyPr>
            <a:normAutofit fontScale="90000"/>
          </a:bodyPr>
          <a:lstStyle/>
          <a:p>
            <a:pPr algn="l"/>
            <a:r>
              <a:rPr lang="pt-BR" dirty="0" smtClean="0"/>
              <a:t>Vídeos:</a:t>
            </a:r>
            <a:endParaRPr lang="pt-BR" dirty="0"/>
          </a:p>
        </p:txBody>
      </p:sp>
      <p:sp>
        <p:nvSpPr>
          <p:cNvPr id="8" name="Subtítulo 7"/>
          <p:cNvSpPr>
            <a:spLocks noGrp="1"/>
          </p:cNvSpPr>
          <p:nvPr>
            <p:ph type="subTitle" idx="1"/>
          </p:nvPr>
        </p:nvSpPr>
        <p:spPr>
          <a:xfrm>
            <a:off x="285720" y="1643050"/>
            <a:ext cx="8358246" cy="350046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 Diga </a:t>
            </a:r>
            <a:r>
              <a:rPr lang="pt-BR" sz="2000" dirty="0" smtClean="0">
                <a:solidFill>
                  <a:schemeClr val="tx1"/>
                </a:solidFill>
              </a:rPr>
              <a:t>não com clareza</a:t>
            </a:r>
          </a:p>
          <a:p>
            <a:pPr algn="l"/>
            <a:r>
              <a:rPr lang="pt-BR" sz="2000" dirty="0" smtClean="0"/>
              <a:t> </a:t>
            </a:r>
            <a:r>
              <a:rPr lang="pt-BR" sz="2000" dirty="0" smtClean="0">
                <a:hlinkClick r:id="rId3"/>
              </a:rPr>
              <a:t>https://youtu.be/SZ2B6rL2wPY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 Como </a:t>
            </a:r>
            <a:r>
              <a:rPr lang="pt-BR" sz="2000" dirty="0" smtClean="0">
                <a:solidFill>
                  <a:schemeClr val="tx1"/>
                </a:solidFill>
              </a:rPr>
              <a:t>Fazer Mapas Mentais em 7 Simples Passos</a:t>
            </a:r>
          </a:p>
          <a:p>
            <a:pPr algn="l"/>
            <a:r>
              <a:rPr lang="pt-BR" sz="2000" dirty="0" smtClean="0"/>
              <a:t> </a:t>
            </a:r>
            <a:r>
              <a:rPr lang="pt-BR" sz="2000" dirty="0" smtClean="0">
                <a:hlinkClick r:id="rId4"/>
              </a:rPr>
              <a:t>https://youtu.be/CZwMOdN5hyY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>
              <a:buFont typeface="Arial" pitchFamily="34" charset="0"/>
              <a:buChar char="•"/>
            </a:pPr>
            <a:r>
              <a:rPr lang="pt-BR" sz="2000" dirty="0" smtClean="0">
                <a:solidFill>
                  <a:schemeClr val="tx1"/>
                </a:solidFill>
              </a:rPr>
              <a:t> Documentário </a:t>
            </a:r>
            <a:r>
              <a:rPr lang="pt-BR" sz="2000" dirty="0" smtClean="0">
                <a:solidFill>
                  <a:schemeClr val="tx1"/>
                </a:solidFill>
              </a:rPr>
              <a:t>mais radical </a:t>
            </a:r>
          </a:p>
          <a:p>
            <a:pPr algn="l"/>
            <a:r>
              <a:rPr lang="pt-BR" sz="2000" dirty="0" smtClean="0"/>
              <a:t> </a:t>
            </a:r>
            <a:r>
              <a:rPr lang="pt-BR" sz="2000" dirty="0" smtClean="0">
                <a:hlinkClick r:id="rId5"/>
              </a:rPr>
              <a:t>https://youtu.be/7XiqxP2NqEE</a:t>
            </a:r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endParaRPr lang="pt-BR" sz="2000" dirty="0" smtClean="0"/>
          </a:p>
          <a:p>
            <a:pPr algn="l"/>
            <a:endParaRPr lang="pt-BR" sz="2000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071546"/>
          </a:xfrm>
          <a:prstGeom prst="rect">
            <a:avLst/>
          </a:prstGeom>
        </p:spPr>
      </p:pic>
      <p:sp>
        <p:nvSpPr>
          <p:cNvPr id="6" name="Subtítulo 2"/>
          <p:cNvSpPr txBox="1">
            <a:spLocks/>
          </p:cNvSpPr>
          <p:nvPr/>
        </p:nvSpPr>
        <p:spPr>
          <a:xfrm>
            <a:off x="285720" y="2143116"/>
            <a:ext cx="6357982" cy="2071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Bodoni MT Black" pitchFamily="18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285720" y="2143116"/>
            <a:ext cx="3929090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5400" b="1" i="0" u="none" strike="noStrike" kern="1200" cap="none" spc="0" normalizeH="0" baseline="0" noProof="0" dirty="0" smtClean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Bodoni MT Black" pitchFamily="18" charset="0"/>
            </a:endParaRP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00034" y="714356"/>
            <a:ext cx="5900782" cy="631844"/>
          </a:xfrm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latin typeface="Arial" pitchFamily="34" charset="0"/>
                <a:cs typeface="Arial" pitchFamily="34" charset="0"/>
              </a:rPr>
              <a:t>Aplicativo para 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criar</a:t>
            </a:r>
            <a:r>
              <a:rPr lang="pt-BR" sz="2000" dirty="0" smtClean="0">
                <a:latin typeface="Arial" pitchFamily="34" charset="0"/>
                <a:cs typeface="Arial" pitchFamily="34" charset="0"/>
              </a:rPr>
              <a:t> mapas mentais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>
          <a:xfrm>
            <a:off x="357158" y="1357298"/>
            <a:ext cx="8229600" cy="5214974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MIND MEISTER (grátis e pago)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3"/>
              </a:rPr>
              <a:t>https://miro.com/mind-map-software/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MIND NODE (grátis)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4"/>
              </a:rPr>
              <a:t>www.mindnode.com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FREE MIND (grátis) 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5"/>
              </a:rPr>
              <a:t>http://freemind.sourceforge.net/wiki/index.</a:t>
            </a:r>
            <a:r>
              <a:rPr lang="pt-BR" sz="1100" dirty="0" err="1" smtClean="0">
                <a:latin typeface="Arial" pitchFamily="34" charset="0"/>
                <a:cs typeface="Arial" pitchFamily="34" charset="0"/>
                <a:hlinkClick r:id="rId5"/>
              </a:rPr>
              <a:t>php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5"/>
              </a:rPr>
              <a:t>/Download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XMIND (grátis e pago)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6"/>
              </a:rPr>
              <a:t>http://www.xmind.net/download/win/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FREE PLANE (grátis)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7"/>
              </a:rPr>
              <a:t>http://freeplane.sourceforge.net/wiki/index.</a:t>
            </a:r>
            <a:r>
              <a:rPr lang="pt-BR" sz="1100" dirty="0" err="1" smtClean="0">
                <a:latin typeface="Arial" pitchFamily="34" charset="0"/>
                <a:cs typeface="Arial" pitchFamily="34" charset="0"/>
                <a:hlinkClick r:id="rId7"/>
              </a:rPr>
              <a:t>php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7"/>
              </a:rPr>
              <a:t>/</a:t>
            </a:r>
            <a:r>
              <a:rPr lang="pt-BR" sz="1100" dirty="0" err="1" smtClean="0">
                <a:latin typeface="Arial" pitchFamily="34" charset="0"/>
                <a:cs typeface="Arial" pitchFamily="34" charset="0"/>
                <a:hlinkClick r:id="rId7"/>
              </a:rPr>
              <a:t>Main_Page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MIND MANAGER (pago)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8"/>
              </a:rPr>
              <a:t>http://www.mindjet.com/mindmanager/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MIND MAPR (complemento </a:t>
            </a:r>
            <a:r>
              <a:rPr lang="pt-BR" sz="1100" dirty="0" err="1" smtClean="0">
                <a:latin typeface="Arial" pitchFamily="34" charset="0"/>
                <a:cs typeface="Arial" pitchFamily="34" charset="0"/>
              </a:rPr>
              <a:t>Chrome</a:t>
            </a:r>
            <a:r>
              <a:rPr lang="pt-BR" sz="1100" dirty="0" smtClean="0"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9"/>
              </a:rPr>
              <a:t>https://chrome.google.com/webstore/detail/mind-maps-for-google-chro/eiphidhdhamekjmhjgdahlcnhnmagkjp?hl=pt-BR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COGGLE (grátis)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  <a:hlinkClick r:id="rId10"/>
              </a:rPr>
              <a:t>http://coggle.it/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pt-BR" sz="1100" dirty="0" smtClean="0"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 MindMup </a:t>
            </a:r>
          </a:p>
          <a:p>
            <a:pPr>
              <a:buNone/>
            </a:pPr>
            <a:r>
              <a:rPr lang="pt-BR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100" dirty="0" smtClean="0">
                <a:latin typeface="Arial" pitchFamily="34" charset="0"/>
                <a:cs typeface="Arial" pitchFamily="34" charset="0"/>
                <a:hlinkClick r:id="rId11"/>
              </a:rPr>
              <a:t>https://drive.mindmup.com</a:t>
            </a:r>
            <a:endParaRPr lang="pt-BR" sz="11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75</TotalTime>
  <Words>523</Words>
  <Application>Microsoft Office PowerPoint</Application>
  <PresentationFormat>Apresentação na tela (4:3)</PresentationFormat>
  <Paragraphs>98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Slide 1</vt:lpstr>
      <vt:lpstr>Slide 2</vt:lpstr>
      <vt:lpstr>Slide 3</vt:lpstr>
      <vt:lpstr>Frases</vt:lpstr>
      <vt:lpstr>Links </vt:lpstr>
      <vt:lpstr>Livros</vt:lpstr>
      <vt:lpstr>Vídeos:</vt:lpstr>
      <vt:lpstr>Aplicativo para criar mapas mentais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Aline Nogueira</dc:creator>
  <cp:lastModifiedBy>Aline Nogueira</cp:lastModifiedBy>
  <cp:revision>14</cp:revision>
  <dcterms:created xsi:type="dcterms:W3CDTF">2022-07-22T00:43:22Z</dcterms:created>
  <dcterms:modified xsi:type="dcterms:W3CDTF">2022-07-23T14:00:14Z</dcterms:modified>
</cp:coreProperties>
</file>