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51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59A96-D03D-4611-AA0F-DC260BBA5BDC}" type="datetimeFigureOut">
              <a:rPr lang="pt-BR" smtClean="0"/>
              <a:pPr/>
              <a:t>11/05/2015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D886B-B3DC-4C33-88C8-EB5200E6790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8A904D-EB97-437A-9F4F-8201AAED638E}" type="slidenum">
              <a:rPr lang="pt-BR" smtClean="0">
                <a:latin typeface="Times New Roman" pitchFamily="18" charset="0"/>
              </a:rPr>
              <a:pPr/>
              <a:t>1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624B3F-B5D8-446B-B793-4E46AE35461B}" type="slidenum">
              <a:rPr lang="pt-BR" smtClean="0">
                <a:latin typeface="Times New Roman" pitchFamily="18" charset="0"/>
              </a:rPr>
              <a:pPr/>
              <a:t>10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04797C-F2E3-4871-897A-35C0497043AD}" type="slidenum">
              <a:rPr lang="pt-BR" smtClean="0">
                <a:latin typeface="Times New Roman" pitchFamily="18" charset="0"/>
              </a:rPr>
              <a:pPr/>
              <a:t>11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8F85C0-E55B-44E0-84D8-2F33B96C1E43}" type="slidenum">
              <a:rPr lang="pt-BR" smtClean="0">
                <a:latin typeface="Times New Roman" pitchFamily="18" charset="0"/>
              </a:rPr>
              <a:pPr/>
              <a:t>12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238E58-D28F-49C8-88DA-CCE13A91CC30}" type="slidenum">
              <a:rPr lang="pt-BR" smtClean="0">
                <a:latin typeface="Times New Roman" pitchFamily="18" charset="0"/>
              </a:rPr>
              <a:pPr/>
              <a:t>2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CB6287-3517-401C-A63A-D8F456055A68}" type="slidenum">
              <a:rPr lang="pt-BR" smtClean="0">
                <a:latin typeface="Times New Roman" pitchFamily="18" charset="0"/>
              </a:rPr>
              <a:pPr/>
              <a:t>3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3EB2D6-E083-455F-8D80-65C339C2CB42}" type="slidenum">
              <a:rPr lang="pt-BR" smtClean="0">
                <a:latin typeface="Times New Roman" pitchFamily="18" charset="0"/>
              </a:rPr>
              <a:pPr/>
              <a:t>4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299EE8-7ACF-4D89-B4D2-C073D942631C}" type="slidenum">
              <a:rPr lang="pt-BR" smtClean="0">
                <a:latin typeface="Times New Roman" pitchFamily="18" charset="0"/>
              </a:rPr>
              <a:pPr/>
              <a:t>5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258252-FB10-4B30-B6B9-0DF1EAB7F750}" type="slidenum">
              <a:rPr lang="pt-BR" smtClean="0">
                <a:latin typeface="Times New Roman" pitchFamily="18" charset="0"/>
              </a:rPr>
              <a:pPr/>
              <a:t>6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7E71E7-05D6-4D93-95E1-CD39FB2EE575}" type="slidenum">
              <a:rPr lang="pt-BR" smtClean="0">
                <a:latin typeface="Times New Roman" pitchFamily="18" charset="0"/>
              </a:rPr>
              <a:pPr/>
              <a:t>7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ECBEAD-0A4C-445D-9D09-4D4B53FC0102}" type="slidenum">
              <a:rPr lang="pt-BR" smtClean="0">
                <a:latin typeface="Times New Roman" pitchFamily="18" charset="0"/>
              </a:rPr>
              <a:pPr/>
              <a:t>8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2139E0-3B94-4DBB-9852-5EDFC90DC50B}" type="slidenum">
              <a:rPr lang="pt-BR" smtClean="0">
                <a:latin typeface="Times New Roman" pitchFamily="18" charset="0"/>
              </a:rPr>
              <a:pPr/>
              <a:t>9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688C866-3F85-4965-A625-6F1C74DE5504}" type="datetimeFigureOut">
              <a:rPr lang="pt-BR" smtClean="0"/>
              <a:pPr/>
              <a:t>11/05/2015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0DEEE5-63D4-44D1-AE73-575D6464656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C866-3F85-4965-A625-6F1C74DE5504}" type="datetimeFigureOut">
              <a:rPr lang="pt-BR" smtClean="0"/>
              <a:pPr/>
              <a:t>11/05/2015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EEE5-63D4-44D1-AE73-575D6464656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688C866-3F85-4965-A625-6F1C74DE5504}" type="datetimeFigureOut">
              <a:rPr lang="pt-BR" smtClean="0"/>
              <a:pPr/>
              <a:t>11/05/2015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0DEEE5-63D4-44D1-AE73-575D6464656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C866-3F85-4965-A625-6F1C74DE5504}" type="datetimeFigureOut">
              <a:rPr lang="pt-BR" smtClean="0"/>
              <a:pPr/>
              <a:t>11/05/2015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0DEEE5-63D4-44D1-AE73-575D6464656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C866-3F85-4965-A625-6F1C74DE5504}" type="datetimeFigureOut">
              <a:rPr lang="pt-BR" smtClean="0"/>
              <a:pPr/>
              <a:t>11/05/2015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0DEEE5-63D4-44D1-AE73-575D6464656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688C866-3F85-4965-A625-6F1C74DE5504}" type="datetimeFigureOut">
              <a:rPr lang="pt-BR" smtClean="0"/>
              <a:pPr/>
              <a:t>11/05/2015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0DEEE5-63D4-44D1-AE73-575D6464656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688C866-3F85-4965-A625-6F1C74DE5504}" type="datetimeFigureOut">
              <a:rPr lang="pt-BR" smtClean="0"/>
              <a:pPr/>
              <a:t>11/05/2015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0DEEE5-63D4-44D1-AE73-575D6464656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C866-3F85-4965-A625-6F1C74DE5504}" type="datetimeFigureOut">
              <a:rPr lang="pt-BR" smtClean="0"/>
              <a:pPr/>
              <a:t>11/05/2015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0DEEE5-63D4-44D1-AE73-575D6464656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C866-3F85-4965-A625-6F1C74DE5504}" type="datetimeFigureOut">
              <a:rPr lang="pt-BR" smtClean="0"/>
              <a:pPr/>
              <a:t>11/05/2015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0DEEE5-63D4-44D1-AE73-575D6464656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C866-3F85-4965-A625-6F1C74DE5504}" type="datetimeFigureOut">
              <a:rPr lang="pt-BR" smtClean="0"/>
              <a:pPr/>
              <a:t>11/05/2015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0DEEE5-63D4-44D1-AE73-575D6464656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688C866-3F85-4965-A625-6F1C74DE5504}" type="datetimeFigureOut">
              <a:rPr lang="pt-BR" smtClean="0"/>
              <a:pPr/>
              <a:t>11/05/2015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0DEEE5-63D4-44D1-AE73-575D6464656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688C866-3F85-4965-A625-6F1C74DE5504}" type="datetimeFigureOut">
              <a:rPr lang="pt-BR" smtClean="0"/>
              <a:pPr/>
              <a:t>11/05/2015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0DEEE5-63D4-44D1-AE73-575D6464656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Estruturas de Dados</a:t>
            </a:r>
            <a:endParaRPr lang="pt-BR" dirty="0" smtClean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pt-BR" dirty="0" smtClean="0"/>
              <a:t>Algoritmos – Aula 04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200000"/>
                  </a:schemeClr>
                </a:solidFill>
              </a:rPr>
              <a:t>Matrizes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371600"/>
            <a:ext cx="8839200" cy="582613"/>
          </a:xfrm>
        </p:spPr>
        <p:txBody>
          <a:bodyPr/>
          <a:lstStyle/>
          <a:p>
            <a:r>
              <a:rPr lang="pt-BR" dirty="0" smtClean="0"/>
              <a:t>Exemplo: Cartão da Loteria Esportiva</a:t>
            </a:r>
          </a:p>
        </p:txBody>
      </p:sp>
      <p:graphicFrame>
        <p:nvGraphicFramePr>
          <p:cNvPr id="61587" name="Group 147"/>
          <p:cNvGraphicFramePr>
            <a:graphicFrameLocks noGrp="1"/>
          </p:cNvGraphicFramePr>
          <p:nvPr/>
        </p:nvGraphicFramePr>
        <p:xfrm>
          <a:off x="1524000" y="1905000"/>
          <a:ext cx="6096000" cy="45720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2133600"/>
                <a:gridCol w="533400"/>
                <a:gridCol w="1981200"/>
                <a:gridCol w="533400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Coluna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Coluna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Corinthians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Flamengo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Fluminense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Palmeiras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São Paulo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Vasco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Botafogo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Portuguesa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XV de jaú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São Caetano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XV de Piracicaba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Grêmio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Internacional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Havaí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Figueirense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Coritiba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Atlético-PR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Paysandú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Juventude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Atlético-MG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Cruzeiro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Brasiliense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Ponte Preta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Fortaleza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Goiás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Esportivo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Londrina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200000"/>
                  </a:schemeClr>
                </a:solidFill>
              </a:rPr>
              <a:t>Matrizes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228600" y="1370013"/>
            <a:ext cx="8610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endParaRPr lang="pt-BR" sz="1800" i="1" dirty="0" smtClean="0">
              <a:solidFill>
                <a:srgbClr val="333333"/>
              </a:solidFill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i="1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t-BR" b="1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Loteria[14][3];</a:t>
            </a:r>
            <a:endParaRPr lang="pt-BR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i="1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I, J,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maisMar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nJogo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marLin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;</a:t>
            </a:r>
            <a:endParaRPr lang="pt-BR" i="1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maisMar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I = 0; i&lt;14; i++){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marLin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for(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J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 0; j &lt;3; j++){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mLoteria</a:t>
            </a: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[I][J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==1){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			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marLin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marLin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marLin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maisMar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} {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maisMar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marLin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nJogo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I;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Jogo mais marcado: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 &lt;&lt;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nJogo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&lt;&lt;  "com " &lt;&lt;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maisMar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28600" y="1016000"/>
            <a:ext cx="8915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pt-BR">
                <a:latin typeface="Arial" charset="0"/>
                <a:cs typeface="Times New Roman" pitchFamily="18" charset="0"/>
              </a:rPr>
              <a:t>Algoritmo 4.3 – Loteria Esportiva, jogo mais marcado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200000"/>
                  </a:schemeClr>
                </a:solidFill>
              </a:rPr>
              <a:t>Matrizes</a:t>
            </a: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228600" y="1370013"/>
            <a:ext cx="8610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endParaRPr lang="pt-BR" sz="1800" i="1" dirty="0" smtClean="0">
              <a:solidFill>
                <a:srgbClr val="333333"/>
              </a:solidFill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i="1" dirty="0">
                <a:solidFill>
                  <a:srgbClr val="333333"/>
                </a:solidFill>
                <a:latin typeface="Arial" charset="0"/>
                <a:cs typeface="Times New Roman" pitchFamily="18" charset="0"/>
              </a:rPr>
              <a:t>		</a:t>
            </a:r>
            <a:r>
              <a:rPr lang="pt-BR" sz="1800" b="1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Loteria [14][ 3];</a:t>
            </a:r>
            <a:endParaRPr lang="pt-BR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i="1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inteiro 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, J,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maisMar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nColuna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marCol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;</a:t>
            </a:r>
            <a:endParaRPr lang="pt-BR" sz="1800" i="1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maisMar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J=0; J&lt;3; J++){</a:t>
            </a: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marCol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=0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pt-BR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I=0 ; I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14; I++){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pt-BR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mLoteria</a:t>
            </a:r>
            <a:r>
              <a:rPr lang="pt-BR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pt-BR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I][J</a:t>
            </a:r>
            <a:r>
              <a:rPr lang="pt-BR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pt-BR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== 1){</a:t>
            </a:r>
            <a:endParaRPr lang="pt-BR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					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marCol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marCol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pt-BR" sz="18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marCol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maisMar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){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maisMar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marCol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nColuna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J;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8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Coluna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mais marcada: 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" &lt;&lt; 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nColuna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&lt;&lt; "com " &lt;&lt;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maisMar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228600" y="1016000"/>
            <a:ext cx="8915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pt-BR">
                <a:latin typeface="Arial" charset="0"/>
                <a:cs typeface="Times New Roman" pitchFamily="18" charset="0"/>
              </a:rPr>
              <a:t>Algoritmo 4.4 – Loteria Esportiva, coluna mais marcada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200000"/>
                  </a:schemeClr>
                </a:solidFill>
              </a:rPr>
              <a:t>Estruturas de Dados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Tópicos</a:t>
            </a:r>
          </a:p>
          <a:p>
            <a:pPr lvl="1"/>
            <a:r>
              <a:rPr lang="pt-BR" dirty="0" smtClean="0"/>
              <a:t>Vetores</a:t>
            </a:r>
          </a:p>
          <a:p>
            <a:pPr lvl="1"/>
            <a:r>
              <a:rPr lang="pt-BR" dirty="0" smtClean="0"/>
              <a:t>Matrizes</a:t>
            </a:r>
          </a:p>
          <a:p>
            <a:pPr lvl="1"/>
            <a:r>
              <a:rPr lang="pt-BR" dirty="0" smtClean="0"/>
              <a:t>Registros</a:t>
            </a:r>
          </a:p>
          <a:p>
            <a:pPr lvl="1"/>
            <a:r>
              <a:rPr lang="pt-BR" dirty="0" smtClean="0"/>
              <a:t>Registro de Conjuntos</a:t>
            </a:r>
          </a:p>
          <a:p>
            <a:pPr lvl="1"/>
            <a:r>
              <a:rPr lang="pt-BR" dirty="0" smtClean="0"/>
              <a:t>Conjuntos de Registros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200000"/>
                  </a:schemeClr>
                </a:solidFill>
              </a:rPr>
              <a:t>Estruturas de Dados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400" dirty="0" smtClean="0"/>
              <a:t>Os tipos primitivos (inteiro, real, </a:t>
            </a:r>
            <a:r>
              <a:rPr lang="pt-BR" sz="2400" dirty="0" err="1" smtClean="0"/>
              <a:t>caracter</a:t>
            </a:r>
            <a:r>
              <a:rPr lang="pt-BR" sz="2400" dirty="0" smtClean="0"/>
              <a:t> e lógico) não são suficientes para representar todos os tipos de informação.</a:t>
            </a:r>
          </a:p>
          <a:p>
            <a:r>
              <a:rPr lang="pt-BR" sz="2400" dirty="0" smtClean="0"/>
              <a:t>Particularmente quando temos mais de uma informação relacionada. Ex: Lista dos nomes dos alunos de uma sala, endereço de alguém etc.</a:t>
            </a:r>
          </a:p>
          <a:p>
            <a:r>
              <a:rPr lang="pt-BR" sz="2400" dirty="0" smtClean="0"/>
              <a:t>Utilizaremos os tipos primitivos para </a:t>
            </a:r>
            <a:r>
              <a:rPr lang="pt-BR" sz="2400" u="sng" dirty="0" smtClean="0"/>
              <a:t>construir</a:t>
            </a:r>
            <a:r>
              <a:rPr lang="pt-BR" sz="2400" dirty="0" smtClean="0"/>
              <a:t> outras estruturas de dados mais complexas.</a:t>
            </a:r>
            <a:endParaRPr lang="pt-BR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200000"/>
                  </a:schemeClr>
                </a:solidFill>
              </a:rPr>
              <a:t>Vetores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pt-BR" sz="2400" dirty="0" smtClean="0"/>
              <a:t>Também denominados </a:t>
            </a:r>
            <a:r>
              <a:rPr lang="pt-BR" sz="2400" u="sng" dirty="0" smtClean="0"/>
              <a:t>Estruturas compostas homogêneas </a:t>
            </a:r>
            <a:r>
              <a:rPr lang="pt-BR" sz="2400" b="1" u="sng" dirty="0" smtClean="0"/>
              <a:t>unidimensionais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pt-BR" sz="2400" dirty="0" smtClean="0"/>
              <a:t>Permitem a manipulação de um conjunto de informações de um mesmo tipo primitivo</a:t>
            </a:r>
          </a:p>
          <a:p>
            <a:pPr marL="740664" lvl="1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pt-BR" sz="2000" dirty="0" smtClean="0"/>
              <a:t>Declaração :</a:t>
            </a:r>
          </a:p>
          <a:p>
            <a:pPr marL="996696" lvl="2" fontAlgn="auto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pt-BR" sz="1800" b="1" dirty="0" smtClean="0"/>
              <a:t>tipo</a:t>
            </a:r>
            <a:r>
              <a:rPr lang="pt-BR" sz="1800" dirty="0" smtClean="0"/>
              <a:t> </a:t>
            </a:r>
            <a:r>
              <a:rPr lang="pt-BR" sz="1800" dirty="0" smtClean="0"/>
              <a:t>vetor[40]</a:t>
            </a:r>
            <a:r>
              <a:rPr lang="pt-BR" sz="1800" dirty="0" smtClean="0"/>
              <a:t>;</a:t>
            </a:r>
            <a:endParaRPr lang="pt-BR" sz="1800" dirty="0" smtClean="0"/>
          </a:p>
          <a:p>
            <a:pPr marL="996696" lvl="2" fontAlgn="auto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pt-BR" sz="1800" dirty="0" smtClean="0"/>
              <a:t>Onde</a:t>
            </a:r>
            <a:r>
              <a:rPr lang="pt-BR" sz="1800" dirty="0" smtClean="0"/>
              <a:t>:</a:t>
            </a:r>
          </a:p>
          <a:p>
            <a:pPr marL="996696" lvl="2" fontAlgn="auto">
              <a:spcAft>
                <a:spcPts val="0"/>
              </a:spcAft>
              <a:buFont typeface="Wingdings 2"/>
              <a:buChar char=""/>
              <a:defRPr/>
            </a:pPr>
            <a:r>
              <a:rPr lang="pt-BR" sz="1800" dirty="0" smtClean="0"/>
              <a:t>vetor: </a:t>
            </a:r>
            <a:r>
              <a:rPr lang="pt-BR" sz="1800" dirty="0" smtClean="0"/>
              <a:t>Nome </a:t>
            </a:r>
            <a:r>
              <a:rPr lang="pt-BR" sz="1800" dirty="0" smtClean="0"/>
              <a:t>da estrutura unidimensional</a:t>
            </a:r>
            <a:endParaRPr lang="pt-BR" sz="1800" dirty="0" smtClean="0"/>
          </a:p>
          <a:p>
            <a:pPr marL="996696" lvl="2" fontAlgn="auto">
              <a:spcAft>
                <a:spcPts val="0"/>
              </a:spcAft>
              <a:buFont typeface="Wingdings 2"/>
              <a:buChar char=""/>
              <a:defRPr/>
            </a:pPr>
            <a:r>
              <a:rPr lang="pt-BR" sz="1800" dirty="0" smtClean="0"/>
              <a:t>40</a:t>
            </a:r>
            <a:r>
              <a:rPr lang="pt-BR" sz="1800" dirty="0" smtClean="0"/>
              <a:t>: Limite final do </a:t>
            </a:r>
            <a:r>
              <a:rPr lang="pt-BR" sz="1800" dirty="0" smtClean="0"/>
              <a:t>vetor, iniciando o índice em 0 e indo ate 39</a:t>
            </a:r>
            <a:endParaRPr lang="pt-BR" sz="1800" dirty="0" smtClean="0"/>
          </a:p>
          <a:p>
            <a:pPr marL="996696" lvl="2" fontAlgn="auto">
              <a:spcAft>
                <a:spcPts val="0"/>
              </a:spcAft>
              <a:buFont typeface="Wingdings 2"/>
              <a:buChar char=""/>
              <a:defRPr/>
            </a:pPr>
            <a:r>
              <a:rPr lang="pt-BR" sz="1800" dirty="0" smtClean="0"/>
              <a:t>tipo: </a:t>
            </a:r>
            <a:r>
              <a:rPr lang="pt-BR" sz="1800" dirty="0" smtClean="0"/>
              <a:t>Tipo primitivo base do </a:t>
            </a:r>
            <a:r>
              <a:rPr lang="pt-BR" sz="1800" dirty="0" smtClean="0"/>
              <a:t>vetor</a:t>
            </a:r>
            <a:endParaRPr lang="pt-B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200000"/>
                  </a:schemeClr>
                </a:solidFill>
              </a:rPr>
              <a:t>Vetores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371600"/>
            <a:ext cx="8839200" cy="498475"/>
          </a:xfrm>
        </p:spPr>
        <p:txBody>
          <a:bodyPr>
            <a:normAutofit/>
          </a:bodyPr>
          <a:lstStyle/>
          <a:p>
            <a:pPr lvl="1"/>
            <a:r>
              <a:rPr lang="pt-BR" dirty="0" smtClean="0"/>
              <a:t>Manipulação:</a:t>
            </a:r>
          </a:p>
        </p:txBody>
      </p:sp>
      <p:sp>
        <p:nvSpPr>
          <p:cNvPr id="57348" name="Rectangle 23"/>
          <p:cNvSpPr>
            <a:spLocks noChangeArrowheads="1"/>
          </p:cNvSpPr>
          <p:nvPr/>
        </p:nvSpPr>
        <p:spPr bwMode="auto">
          <a:xfrm>
            <a:off x="609600" y="5029200"/>
            <a:ext cx="6096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7349" name="Rectangle 24"/>
          <p:cNvSpPr>
            <a:spLocks noChangeArrowheads="1"/>
          </p:cNvSpPr>
          <p:nvPr/>
        </p:nvSpPr>
        <p:spPr bwMode="auto">
          <a:xfrm>
            <a:off x="1219200" y="5029200"/>
            <a:ext cx="6096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7350" name="Rectangle 25"/>
          <p:cNvSpPr>
            <a:spLocks noChangeArrowheads="1"/>
          </p:cNvSpPr>
          <p:nvPr/>
        </p:nvSpPr>
        <p:spPr bwMode="auto">
          <a:xfrm>
            <a:off x="1828800" y="5029200"/>
            <a:ext cx="6096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7351" name="Rectangle 26"/>
          <p:cNvSpPr>
            <a:spLocks noChangeArrowheads="1"/>
          </p:cNvSpPr>
          <p:nvPr/>
        </p:nvSpPr>
        <p:spPr bwMode="auto">
          <a:xfrm>
            <a:off x="2438400" y="5029200"/>
            <a:ext cx="6096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7352" name="Rectangle 27"/>
          <p:cNvSpPr>
            <a:spLocks noChangeArrowheads="1"/>
          </p:cNvSpPr>
          <p:nvPr/>
        </p:nvSpPr>
        <p:spPr bwMode="auto">
          <a:xfrm>
            <a:off x="3048000" y="5029200"/>
            <a:ext cx="6096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7353" name="Rectangle 28"/>
          <p:cNvSpPr>
            <a:spLocks noChangeArrowheads="1"/>
          </p:cNvSpPr>
          <p:nvPr/>
        </p:nvSpPr>
        <p:spPr bwMode="auto">
          <a:xfrm>
            <a:off x="3657600" y="5029200"/>
            <a:ext cx="6096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7354" name="Rectangle 29"/>
          <p:cNvSpPr>
            <a:spLocks noChangeArrowheads="1"/>
          </p:cNvSpPr>
          <p:nvPr/>
        </p:nvSpPr>
        <p:spPr bwMode="auto">
          <a:xfrm>
            <a:off x="4267200" y="5029200"/>
            <a:ext cx="6096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7355" name="Rectangle 30"/>
          <p:cNvSpPr>
            <a:spLocks noChangeArrowheads="1"/>
          </p:cNvSpPr>
          <p:nvPr/>
        </p:nvSpPr>
        <p:spPr bwMode="auto">
          <a:xfrm>
            <a:off x="4876800" y="5029200"/>
            <a:ext cx="6096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7356" name="Rectangle 31"/>
          <p:cNvSpPr>
            <a:spLocks noChangeArrowheads="1"/>
          </p:cNvSpPr>
          <p:nvPr/>
        </p:nvSpPr>
        <p:spPr bwMode="auto">
          <a:xfrm>
            <a:off x="5486400" y="5029200"/>
            <a:ext cx="6096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7357" name="Rectangle 32"/>
          <p:cNvSpPr>
            <a:spLocks noChangeArrowheads="1"/>
          </p:cNvSpPr>
          <p:nvPr/>
        </p:nvSpPr>
        <p:spPr bwMode="auto">
          <a:xfrm>
            <a:off x="6477000" y="5029200"/>
            <a:ext cx="6096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7358" name="Rectangle 33"/>
          <p:cNvSpPr>
            <a:spLocks noChangeArrowheads="1"/>
          </p:cNvSpPr>
          <p:nvPr/>
        </p:nvSpPr>
        <p:spPr bwMode="auto">
          <a:xfrm>
            <a:off x="7086600" y="5029200"/>
            <a:ext cx="6096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7359" name="Rectangle 34"/>
          <p:cNvSpPr>
            <a:spLocks noChangeArrowheads="1"/>
          </p:cNvSpPr>
          <p:nvPr/>
        </p:nvSpPr>
        <p:spPr bwMode="auto">
          <a:xfrm>
            <a:off x="7696200" y="5029200"/>
            <a:ext cx="6096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7360" name="Text Box 35"/>
          <p:cNvSpPr txBox="1">
            <a:spLocks noChangeArrowheads="1"/>
          </p:cNvSpPr>
          <p:nvPr/>
        </p:nvSpPr>
        <p:spPr bwMode="auto">
          <a:xfrm>
            <a:off x="533400" y="55499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 dirty="0">
                <a:latin typeface="Verdana" pitchFamily="34" charset="0"/>
              </a:rPr>
              <a:t>    </a:t>
            </a:r>
            <a:r>
              <a:rPr lang="pt-BR" sz="1400" b="1" dirty="0" smtClean="0">
                <a:latin typeface="Verdana" pitchFamily="34" charset="0"/>
              </a:rPr>
              <a:t>0       1        2         3        4        5        6        7        8              37       38     39</a:t>
            </a:r>
            <a:endParaRPr lang="pt-BR" sz="1400" b="1" dirty="0">
              <a:latin typeface="Verdana" pitchFamily="34" charset="0"/>
            </a:endParaRPr>
          </a:p>
        </p:txBody>
      </p:sp>
      <p:sp>
        <p:nvSpPr>
          <p:cNvPr id="57380" name="Text Box 36"/>
          <p:cNvSpPr txBox="1">
            <a:spLocks noChangeArrowheads="1"/>
          </p:cNvSpPr>
          <p:nvPr/>
        </p:nvSpPr>
        <p:spPr bwMode="auto">
          <a:xfrm>
            <a:off x="914400" y="1828800"/>
            <a:ext cx="739140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 3" pitchFamily="18" charset="2"/>
              <a:buNone/>
            </a:pPr>
            <a:r>
              <a:rPr lang="pt-BR" b="1" dirty="0" err="1" smtClean="0">
                <a:latin typeface="Arial" charset="0"/>
                <a:cs typeface="Times New Roman" pitchFamily="18" charset="0"/>
              </a:rPr>
              <a:t>f</a:t>
            </a:r>
            <a:r>
              <a:rPr lang="pt-BR" sz="1800" b="1" dirty="0" err="1" smtClean="0">
                <a:latin typeface="Arial" charset="0"/>
                <a:cs typeface="Times New Roman" pitchFamily="18" charset="0"/>
              </a:rPr>
              <a:t>loat</a:t>
            </a:r>
            <a:r>
              <a:rPr lang="pt-BR" sz="1800" b="1" dirty="0" smtClean="0">
                <a:latin typeface="Arial" charset="0"/>
                <a:cs typeface="Times New Roman" pitchFamily="18" charset="0"/>
              </a:rPr>
              <a:t> vetor[40]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;</a:t>
            </a:r>
            <a:endParaRPr lang="pt-BR" sz="1800" dirty="0">
              <a:latin typeface="Arial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Font typeface="Wingdings 3" pitchFamily="18" charset="2"/>
              <a:buNone/>
            </a:pPr>
            <a:r>
              <a:rPr lang="pt-BR" sz="1800" dirty="0" smtClean="0">
                <a:latin typeface="Arial" charset="0"/>
                <a:cs typeface="Times New Roman" pitchFamily="18" charset="0"/>
              </a:rPr>
              <a:t>vetor[ 6 </a:t>
            </a:r>
            <a:r>
              <a:rPr lang="pt-BR" sz="1800" dirty="0">
                <a:latin typeface="Arial" charset="0"/>
                <a:cs typeface="Times New Roman" pitchFamily="18" charset="0"/>
              </a:rPr>
              <a:t>] 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= 6.5</a:t>
            </a:r>
            <a:r>
              <a:rPr lang="pt-BR" sz="1800" dirty="0">
                <a:latin typeface="Arial" charset="0"/>
                <a:cs typeface="Times New Roman" pitchFamily="18" charset="0"/>
              </a:rPr>
              <a:t>;</a:t>
            </a:r>
          </a:p>
        </p:txBody>
      </p:sp>
      <p:sp>
        <p:nvSpPr>
          <p:cNvPr id="57381" name="Rectangle 37"/>
          <p:cNvSpPr>
            <a:spLocks noChangeArrowheads="1"/>
          </p:cNvSpPr>
          <p:nvPr/>
        </p:nvSpPr>
        <p:spPr bwMode="auto">
          <a:xfrm>
            <a:off x="4267200" y="5029200"/>
            <a:ext cx="609600" cy="5334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pt-BR" sz="1600" b="1" dirty="0" smtClean="0">
                <a:latin typeface="Verdana" pitchFamily="34" charset="0"/>
              </a:rPr>
              <a:t>6.5</a:t>
            </a:r>
            <a:endParaRPr lang="pt-BR" sz="1600" b="1" dirty="0">
              <a:latin typeface="Verdana" pitchFamily="34" charset="0"/>
            </a:endParaRPr>
          </a:p>
        </p:txBody>
      </p:sp>
      <p:sp>
        <p:nvSpPr>
          <p:cNvPr id="57382" name="Rectangle 38"/>
          <p:cNvSpPr>
            <a:spLocks noChangeArrowheads="1"/>
          </p:cNvSpPr>
          <p:nvPr/>
        </p:nvSpPr>
        <p:spPr bwMode="auto">
          <a:xfrm>
            <a:off x="1219200" y="5029200"/>
            <a:ext cx="609600" cy="5334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pt-BR" sz="1600" b="1" dirty="0" smtClean="0">
                <a:latin typeface="Verdana" pitchFamily="34" charset="0"/>
              </a:rPr>
              <a:t>7.8</a:t>
            </a:r>
            <a:endParaRPr lang="pt-BR" sz="1600" b="1" dirty="0">
              <a:latin typeface="Verdana" pitchFamily="34" charset="0"/>
            </a:endParaRPr>
          </a:p>
        </p:txBody>
      </p:sp>
      <p:sp>
        <p:nvSpPr>
          <p:cNvPr id="57383" name="Rectangle 39"/>
          <p:cNvSpPr>
            <a:spLocks noChangeArrowheads="1"/>
          </p:cNvSpPr>
          <p:nvPr/>
        </p:nvSpPr>
        <p:spPr bwMode="auto">
          <a:xfrm>
            <a:off x="2438400" y="5029200"/>
            <a:ext cx="609600" cy="5334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pt-BR" sz="1600" b="1" dirty="0" smtClean="0">
                <a:latin typeface="Verdana" pitchFamily="34" charset="0"/>
              </a:rPr>
              <a:t>5.3</a:t>
            </a:r>
            <a:endParaRPr lang="pt-BR" sz="1600" b="1" dirty="0">
              <a:latin typeface="Verdana" pitchFamily="34" charset="0"/>
            </a:endParaRPr>
          </a:p>
        </p:txBody>
      </p:sp>
      <p:sp>
        <p:nvSpPr>
          <p:cNvPr id="57365" name="Text Box 40"/>
          <p:cNvSpPr txBox="1">
            <a:spLocks noChangeArrowheads="1"/>
          </p:cNvSpPr>
          <p:nvPr/>
        </p:nvSpPr>
        <p:spPr bwMode="auto">
          <a:xfrm>
            <a:off x="533400" y="4724400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 b="1" dirty="0" smtClean="0">
                <a:latin typeface="Verdana" pitchFamily="34" charset="0"/>
              </a:rPr>
              <a:t>vetor</a:t>
            </a:r>
            <a:endParaRPr lang="pt-BR" sz="1400" b="1" dirty="0">
              <a:latin typeface="Verdana" pitchFamily="34" charset="0"/>
            </a:endParaRPr>
          </a:p>
        </p:txBody>
      </p:sp>
      <p:sp>
        <p:nvSpPr>
          <p:cNvPr id="57385" name="Text Box 41"/>
          <p:cNvSpPr txBox="1">
            <a:spLocks noChangeArrowheads="1"/>
          </p:cNvSpPr>
          <p:nvPr/>
        </p:nvSpPr>
        <p:spPr bwMode="auto">
          <a:xfrm>
            <a:off x="914400" y="2438400"/>
            <a:ext cx="739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 3" pitchFamily="18" charset="2"/>
              <a:buNone/>
            </a:pPr>
            <a:r>
              <a:rPr lang="pt-BR" sz="1800" dirty="0" smtClean="0">
                <a:latin typeface="Arial" charset="0"/>
                <a:cs typeface="Times New Roman" pitchFamily="18" charset="0"/>
              </a:rPr>
              <a:t>vetor </a:t>
            </a:r>
            <a:r>
              <a:rPr lang="pt-BR" sz="1800" dirty="0">
                <a:latin typeface="Arial" charset="0"/>
                <a:cs typeface="Times New Roman" pitchFamily="18" charset="0"/>
              </a:rPr>
              <a:t>[ 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1 </a:t>
            </a:r>
            <a:r>
              <a:rPr lang="pt-BR" sz="1800" dirty="0">
                <a:latin typeface="Arial" charset="0"/>
                <a:cs typeface="Times New Roman" pitchFamily="18" charset="0"/>
              </a:rPr>
              <a:t>] 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= 7.8</a:t>
            </a:r>
            <a:r>
              <a:rPr lang="pt-BR" sz="1800" dirty="0">
                <a:latin typeface="Arial" charset="0"/>
                <a:cs typeface="Times New Roman" pitchFamily="18" charset="0"/>
              </a:rPr>
              <a:t>;</a:t>
            </a:r>
          </a:p>
        </p:txBody>
      </p:sp>
      <p:sp>
        <p:nvSpPr>
          <p:cNvPr id="57386" name="Text Box 42"/>
          <p:cNvSpPr txBox="1">
            <a:spLocks noChangeArrowheads="1"/>
          </p:cNvSpPr>
          <p:nvPr/>
        </p:nvSpPr>
        <p:spPr bwMode="auto">
          <a:xfrm>
            <a:off x="914400" y="2706688"/>
            <a:ext cx="7391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 3" pitchFamily="18" charset="2"/>
              <a:buNone/>
            </a:pPr>
            <a:r>
              <a:rPr lang="pt-BR" sz="1800" dirty="0" smtClean="0">
                <a:latin typeface="Arial" charset="0"/>
                <a:cs typeface="Times New Roman" pitchFamily="18" charset="0"/>
              </a:rPr>
              <a:t>vetor </a:t>
            </a:r>
            <a:r>
              <a:rPr lang="pt-BR" sz="1800" dirty="0">
                <a:latin typeface="Arial" charset="0"/>
                <a:cs typeface="Times New Roman" pitchFamily="18" charset="0"/>
              </a:rPr>
              <a:t>[ 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3 </a:t>
            </a:r>
            <a:r>
              <a:rPr lang="pt-BR" sz="1800" dirty="0">
                <a:latin typeface="Arial" charset="0"/>
                <a:cs typeface="Times New Roman" pitchFamily="18" charset="0"/>
              </a:rPr>
              <a:t>] 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= </a:t>
            </a:r>
            <a:r>
              <a:rPr lang="pt-BR" sz="1800" dirty="0">
                <a:latin typeface="Arial" charset="0"/>
                <a:cs typeface="Times New Roman" pitchFamily="18" charset="0"/>
              </a:rPr>
              <a:t>5,3;</a:t>
            </a:r>
          </a:p>
        </p:txBody>
      </p:sp>
      <p:sp>
        <p:nvSpPr>
          <p:cNvPr id="57390" name="Text Box 46"/>
          <p:cNvSpPr txBox="1">
            <a:spLocks noChangeArrowheads="1"/>
          </p:cNvSpPr>
          <p:nvPr/>
        </p:nvSpPr>
        <p:spPr bwMode="auto">
          <a:xfrm>
            <a:off x="914400" y="2971800"/>
            <a:ext cx="739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 3" pitchFamily="18" charset="2"/>
              <a:buNone/>
            </a:pPr>
            <a:r>
              <a:rPr lang="pt-BR" sz="1800" b="1" dirty="0" err="1" smtClean="0">
                <a:latin typeface="Arial" charset="0"/>
                <a:cs typeface="Times New Roman" pitchFamily="18" charset="0"/>
              </a:rPr>
              <a:t>scanf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("%d", &amp;A</a:t>
            </a:r>
            <a:r>
              <a:rPr lang="pt-BR" sz="1800" dirty="0">
                <a:latin typeface="Arial" charset="0"/>
                <a:cs typeface="Times New Roman" pitchFamily="18" charset="0"/>
              </a:rPr>
              <a:t>);  </a:t>
            </a:r>
            <a:r>
              <a:rPr lang="pt-BR" sz="1800" i="1" dirty="0">
                <a:solidFill>
                  <a:srgbClr val="000099"/>
                </a:solidFill>
                <a:latin typeface="Arial" charset="0"/>
                <a:cs typeface="Times New Roman" pitchFamily="18" charset="0"/>
              </a:rPr>
              <a:t>// supondo que foi informado </a:t>
            </a:r>
            <a:r>
              <a:rPr lang="pt-BR" sz="1800" i="1" dirty="0" smtClean="0">
                <a:solidFill>
                  <a:srgbClr val="000099"/>
                </a:solidFill>
                <a:latin typeface="Arial" charset="0"/>
                <a:cs typeface="Times New Roman" pitchFamily="18" charset="0"/>
              </a:rPr>
              <a:t>5</a:t>
            </a:r>
            <a:endParaRPr lang="pt-BR" sz="1800" b="1" i="1" dirty="0">
              <a:solidFill>
                <a:srgbClr val="000099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57391" name="Text Box 47"/>
          <p:cNvSpPr txBox="1">
            <a:spLocks noChangeArrowheads="1"/>
          </p:cNvSpPr>
          <p:nvPr/>
        </p:nvSpPr>
        <p:spPr bwMode="auto">
          <a:xfrm>
            <a:off x="914400" y="3240088"/>
            <a:ext cx="7391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 3" pitchFamily="18" charset="2"/>
              <a:buNone/>
            </a:pPr>
            <a:r>
              <a:rPr lang="pt-BR" dirty="0" smtClean="0">
                <a:latin typeface="Arial" charset="0"/>
                <a:cs typeface="Times New Roman" pitchFamily="18" charset="0"/>
              </a:rPr>
              <a:t>vetor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 </a:t>
            </a:r>
            <a:r>
              <a:rPr lang="pt-BR" sz="1800" dirty="0">
                <a:latin typeface="Arial" charset="0"/>
                <a:cs typeface="Times New Roman" pitchFamily="18" charset="0"/>
              </a:rPr>
              <a:t>[ A ] 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= 9.8</a:t>
            </a:r>
            <a:r>
              <a:rPr lang="pt-BR" sz="1800" dirty="0">
                <a:latin typeface="Arial" charset="0"/>
                <a:cs typeface="Times New Roman" pitchFamily="18" charset="0"/>
              </a:rPr>
              <a:t>;</a:t>
            </a:r>
          </a:p>
        </p:txBody>
      </p:sp>
      <p:sp>
        <p:nvSpPr>
          <p:cNvPr id="57392" name="Text Box 48"/>
          <p:cNvSpPr txBox="1">
            <a:spLocks noChangeArrowheads="1"/>
          </p:cNvSpPr>
          <p:nvPr/>
        </p:nvSpPr>
        <p:spPr bwMode="auto">
          <a:xfrm>
            <a:off x="914400" y="3505200"/>
            <a:ext cx="739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 3" pitchFamily="18" charset="2"/>
              <a:buNone/>
            </a:pPr>
            <a:r>
              <a:rPr lang="pt-BR" dirty="0" smtClean="0">
                <a:latin typeface="Arial" charset="0"/>
                <a:cs typeface="Times New Roman" pitchFamily="18" charset="0"/>
              </a:rPr>
              <a:t>vetor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 </a:t>
            </a:r>
            <a:r>
              <a:rPr lang="pt-BR" sz="1800" dirty="0">
                <a:latin typeface="Arial" charset="0"/>
                <a:cs typeface="Times New Roman" pitchFamily="18" charset="0"/>
              </a:rPr>
              <a:t>[ A-1 ] 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= 9.1</a:t>
            </a:r>
            <a:r>
              <a:rPr lang="pt-BR" sz="1800" dirty="0">
                <a:latin typeface="Arial" charset="0"/>
                <a:cs typeface="Times New Roman" pitchFamily="18" charset="0"/>
              </a:rPr>
              <a:t>;</a:t>
            </a:r>
          </a:p>
        </p:txBody>
      </p:sp>
      <p:sp>
        <p:nvSpPr>
          <p:cNvPr id="57393" name="Text Box 49"/>
          <p:cNvSpPr txBox="1">
            <a:spLocks noChangeArrowheads="1"/>
          </p:cNvSpPr>
          <p:nvPr/>
        </p:nvSpPr>
        <p:spPr bwMode="auto">
          <a:xfrm>
            <a:off x="914400" y="3773488"/>
            <a:ext cx="7391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 3" pitchFamily="18" charset="2"/>
              <a:buNone/>
            </a:pPr>
            <a:r>
              <a:rPr lang="pt-BR" b="1" dirty="0" err="1" smtClean="0">
                <a:latin typeface="Arial" charset="0"/>
                <a:cs typeface="Times New Roman" pitchFamily="18" charset="0"/>
              </a:rPr>
              <a:t>scanf</a:t>
            </a:r>
            <a:r>
              <a:rPr lang="pt-BR" b="1" dirty="0" smtClean="0">
                <a:latin typeface="Arial" charset="0"/>
                <a:cs typeface="Times New Roman" pitchFamily="18" charset="0"/>
              </a:rPr>
              <a:t>("%f",vetor[A+3])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; </a:t>
            </a:r>
            <a:r>
              <a:rPr lang="pt-BR" sz="1800" dirty="0">
                <a:solidFill>
                  <a:srgbClr val="000099"/>
                </a:solidFill>
                <a:latin typeface="Arial" charset="0"/>
                <a:cs typeface="Times New Roman" pitchFamily="18" charset="0"/>
              </a:rPr>
              <a:t>// </a:t>
            </a:r>
            <a:r>
              <a:rPr lang="pt-BR" sz="1800" i="1" dirty="0">
                <a:solidFill>
                  <a:srgbClr val="000099"/>
                </a:solidFill>
                <a:latin typeface="Arial" charset="0"/>
                <a:cs typeface="Times New Roman" pitchFamily="18" charset="0"/>
              </a:rPr>
              <a:t>supondo que foi informado 4,7</a:t>
            </a:r>
          </a:p>
        </p:txBody>
      </p:sp>
      <p:sp>
        <p:nvSpPr>
          <p:cNvPr id="57396" name="Rectangle 52"/>
          <p:cNvSpPr>
            <a:spLocks noChangeArrowheads="1"/>
          </p:cNvSpPr>
          <p:nvPr/>
        </p:nvSpPr>
        <p:spPr bwMode="auto">
          <a:xfrm>
            <a:off x="3657600" y="5029200"/>
            <a:ext cx="609600" cy="5334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pt-BR" sz="1600" b="1" dirty="0" smtClean="0">
                <a:latin typeface="Verdana" pitchFamily="34" charset="0"/>
              </a:rPr>
              <a:t>9.8</a:t>
            </a:r>
            <a:endParaRPr lang="pt-BR" sz="1600" b="1" dirty="0">
              <a:latin typeface="Verdana" pitchFamily="34" charset="0"/>
            </a:endParaRPr>
          </a:p>
        </p:txBody>
      </p:sp>
      <p:sp>
        <p:nvSpPr>
          <p:cNvPr id="57397" name="Rectangle 53"/>
          <p:cNvSpPr>
            <a:spLocks noChangeArrowheads="1"/>
          </p:cNvSpPr>
          <p:nvPr/>
        </p:nvSpPr>
        <p:spPr bwMode="auto">
          <a:xfrm>
            <a:off x="3048000" y="5029200"/>
            <a:ext cx="609600" cy="5334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pt-BR" sz="1600" b="1" dirty="0" smtClean="0">
                <a:latin typeface="Verdana" pitchFamily="34" charset="0"/>
              </a:rPr>
              <a:t>9.1</a:t>
            </a:r>
            <a:endParaRPr lang="pt-BR" sz="1600" b="1" dirty="0">
              <a:latin typeface="Verdana" pitchFamily="34" charset="0"/>
            </a:endParaRPr>
          </a:p>
        </p:txBody>
      </p:sp>
      <p:sp>
        <p:nvSpPr>
          <p:cNvPr id="57398" name="Rectangle 54"/>
          <p:cNvSpPr>
            <a:spLocks noChangeArrowheads="1"/>
          </p:cNvSpPr>
          <p:nvPr/>
        </p:nvSpPr>
        <p:spPr bwMode="auto">
          <a:xfrm>
            <a:off x="5486400" y="5029200"/>
            <a:ext cx="609600" cy="5334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pt-BR" sz="1600" b="1" dirty="0" smtClean="0">
                <a:latin typeface="Verdana" pitchFamily="34" charset="0"/>
              </a:rPr>
              <a:t>4.7</a:t>
            </a:r>
            <a:endParaRPr lang="pt-BR" sz="1600" b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80" grpId="0" build="p" autoUpdateAnimBg="0"/>
      <p:bldP spid="57381" grpId="0" animBg="1" autoUpdateAnimBg="0"/>
      <p:bldP spid="57382" grpId="0" animBg="1" autoUpdateAnimBg="0"/>
      <p:bldP spid="57383" grpId="0" animBg="1" autoUpdateAnimBg="0"/>
      <p:bldP spid="57385" grpId="0" build="p" autoUpdateAnimBg="0"/>
      <p:bldP spid="57386" grpId="0" build="p" autoUpdateAnimBg="0"/>
      <p:bldP spid="57390" grpId="0" build="p" autoUpdateAnimBg="0"/>
      <p:bldP spid="57391" grpId="0" build="p" autoUpdateAnimBg="0"/>
      <p:bldP spid="57392" grpId="0" build="p" autoUpdateAnimBg="0"/>
      <p:bldP spid="57393" grpId="0" build="p" autoUpdateAnimBg="0"/>
      <p:bldP spid="57396" grpId="0" animBg="1" autoUpdateAnimBg="0"/>
      <p:bldP spid="57397" grpId="0" animBg="1" autoUpdateAnimBg="0"/>
      <p:bldP spid="57398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200000"/>
                  </a:schemeClr>
                </a:solidFill>
              </a:rPr>
              <a:t>Vetores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228600" y="1370013"/>
            <a:ext cx="8610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endParaRPr lang="pt-BR" sz="1800" i="1" dirty="0" smtClean="0">
              <a:solidFill>
                <a:srgbClr val="333333"/>
              </a:solidFill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i="1" dirty="0">
                <a:solidFill>
                  <a:srgbClr val="333333"/>
                </a:solidFill>
                <a:latin typeface="Arial" charset="0"/>
                <a:cs typeface="Times New Roman" pitchFamily="18" charset="0"/>
              </a:rPr>
              <a:t>		</a:t>
            </a:r>
            <a:r>
              <a:rPr lang="pt-BR" sz="1800" b="1" dirty="0" err="1" smtClean="0">
                <a:latin typeface="Arial" charset="0"/>
                <a:cs typeface="Times New Roman" pitchFamily="18" charset="0"/>
              </a:rPr>
              <a:t>int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 </a:t>
            </a:r>
            <a:r>
              <a:rPr lang="pt-BR" sz="1800" dirty="0" err="1">
                <a:latin typeface="Arial" charset="0"/>
                <a:cs typeface="Times New Roman" pitchFamily="18" charset="0"/>
              </a:rPr>
              <a:t>NotaAcima</a:t>
            </a:r>
            <a:r>
              <a:rPr lang="pt-BR" sz="1800" dirty="0">
                <a:latin typeface="Arial" charset="0"/>
                <a:cs typeface="Times New Roman" pitchFamily="18" charset="0"/>
              </a:rPr>
              <a:t>;</a:t>
            </a:r>
            <a:endParaRPr lang="pt-BR" sz="1800" i="1" dirty="0">
              <a:solidFill>
                <a:srgbClr val="000099"/>
              </a:solidFill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latin typeface="Arial" charset="0"/>
                <a:cs typeface="Times New Roman" pitchFamily="18" charset="0"/>
              </a:rPr>
              <a:t>		</a:t>
            </a:r>
            <a:r>
              <a:rPr lang="pt-BR" sz="1800" dirty="0" err="1" smtClean="0">
                <a:latin typeface="Arial" charset="0"/>
                <a:cs typeface="Times New Roman" pitchFamily="18" charset="0"/>
              </a:rPr>
              <a:t>float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  </a:t>
            </a:r>
            <a:r>
              <a:rPr lang="pt-BR" sz="1800" dirty="0">
                <a:latin typeface="Arial" charset="0"/>
                <a:cs typeface="Times New Roman" pitchFamily="18" charset="0"/>
              </a:rPr>
              <a:t>A, B, C, D, E, F, G, H, I, J, 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Media</a:t>
            </a:r>
            <a:r>
              <a:rPr lang="pt-BR" sz="1800" dirty="0">
                <a:latin typeface="Arial" charset="0"/>
                <a:cs typeface="Times New Roman" pitchFamily="18" charset="0"/>
              </a:rPr>
              <a:t>;</a:t>
            </a:r>
            <a:endParaRPr lang="pt-BR" sz="1800" i="1" dirty="0">
              <a:solidFill>
                <a:srgbClr val="000099"/>
              </a:solidFill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latin typeface="Arial" charset="0"/>
                <a:cs typeface="Times New Roman" pitchFamily="18" charset="0"/>
              </a:rPr>
              <a:t>		</a:t>
            </a:r>
            <a:r>
              <a:rPr lang="pt-BR" sz="1800" dirty="0" err="1">
                <a:latin typeface="Arial" charset="0"/>
                <a:cs typeface="Times New Roman" pitchFamily="18" charset="0"/>
              </a:rPr>
              <a:t>NotaAcima</a:t>
            </a:r>
            <a:r>
              <a:rPr lang="pt-BR" sz="1800" dirty="0">
                <a:latin typeface="Arial" charset="0"/>
                <a:cs typeface="Times New Roman" pitchFamily="18" charset="0"/>
              </a:rPr>
              <a:t> 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= </a:t>
            </a:r>
            <a:r>
              <a:rPr lang="pt-BR" sz="1800" dirty="0">
                <a:latin typeface="Arial" charset="0"/>
                <a:cs typeface="Times New Roman" pitchFamily="18" charset="0"/>
              </a:rPr>
              <a:t>0;</a:t>
            </a:r>
            <a:endParaRPr lang="pt-BR" sz="1800" dirty="0">
              <a:solidFill>
                <a:srgbClr val="000099"/>
              </a:solidFill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latin typeface="Arial" charset="0"/>
                <a:cs typeface="Times New Roman" pitchFamily="18" charset="0"/>
              </a:rPr>
              <a:t>		</a:t>
            </a:r>
            <a:r>
              <a:rPr lang="pt-BR" sz="1800" dirty="0" err="1" smtClean="0">
                <a:latin typeface="Arial" charset="0"/>
                <a:cs typeface="Times New Roman" pitchFamily="18" charset="0"/>
              </a:rPr>
              <a:t>scanf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("%f",&amp;A);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dirty="0" smtClean="0">
                <a:latin typeface="Arial" charset="0"/>
                <a:cs typeface="Times New Roman" pitchFamily="18" charset="0"/>
              </a:rPr>
              <a:t>	</a:t>
            </a:r>
            <a:r>
              <a:rPr lang="pt-BR" dirty="0" smtClean="0">
                <a:latin typeface="Arial" charset="0"/>
                <a:cs typeface="Times New Roman" pitchFamily="18" charset="0"/>
              </a:rPr>
              <a:t>	. . .</a:t>
            </a:r>
            <a:endParaRPr lang="pt-BR" sz="1800" dirty="0" smtClean="0"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dirty="0" smtClean="0">
                <a:latin typeface="Arial" charset="0"/>
                <a:cs typeface="Times New Roman" pitchFamily="18" charset="0"/>
              </a:rPr>
              <a:t>	</a:t>
            </a:r>
            <a:r>
              <a:rPr lang="pt-BR" dirty="0" smtClean="0">
                <a:latin typeface="Arial" charset="0"/>
                <a:cs typeface="Times New Roman" pitchFamily="18" charset="0"/>
              </a:rPr>
              <a:t>	</a:t>
            </a:r>
            <a:r>
              <a:rPr lang="pt-BR" dirty="0" smtClean="0">
                <a:latin typeface="Arial" charset="0"/>
                <a:cs typeface="Times New Roman" pitchFamily="18" charset="0"/>
              </a:rPr>
              <a:t> </a:t>
            </a:r>
            <a:r>
              <a:rPr lang="pt-BR" dirty="0" err="1" smtClean="0">
                <a:latin typeface="Arial" charset="0"/>
                <a:cs typeface="Times New Roman" pitchFamily="18" charset="0"/>
              </a:rPr>
              <a:t>scanf</a:t>
            </a:r>
            <a:r>
              <a:rPr lang="pt-BR" dirty="0" smtClean="0">
                <a:latin typeface="Arial" charset="0"/>
                <a:cs typeface="Times New Roman" pitchFamily="18" charset="0"/>
              </a:rPr>
              <a:t>("%f</a:t>
            </a:r>
            <a:r>
              <a:rPr lang="pt-BR" dirty="0" smtClean="0">
                <a:latin typeface="Arial" charset="0"/>
                <a:cs typeface="Times New Roman" pitchFamily="18" charset="0"/>
              </a:rPr>
              <a:t>",&amp;J);     </a:t>
            </a:r>
            <a:endParaRPr lang="pt-BR" dirty="0" smtClean="0"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dirty="0" smtClean="0">
                <a:latin typeface="Arial" charset="0"/>
                <a:cs typeface="Times New Roman" pitchFamily="18" charset="0"/>
              </a:rPr>
              <a:t> </a:t>
            </a:r>
            <a:r>
              <a:rPr lang="pt-BR" sz="1800" dirty="0">
                <a:latin typeface="Arial" charset="0"/>
                <a:cs typeface="Times New Roman" pitchFamily="18" charset="0"/>
              </a:rPr>
              <a:t>		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Media = </a:t>
            </a:r>
            <a:r>
              <a:rPr lang="pt-BR" sz="1800" dirty="0">
                <a:latin typeface="Arial" charset="0"/>
                <a:cs typeface="Times New Roman" pitchFamily="18" charset="0"/>
              </a:rPr>
              <a:t>(A + B + C + D + E + F + G + H + I + J)/10;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latin typeface="Arial" charset="0"/>
                <a:cs typeface="Times New Roman" pitchFamily="18" charset="0"/>
              </a:rPr>
              <a:t>		</a:t>
            </a:r>
            <a:r>
              <a:rPr lang="pt-BR" b="1" dirty="0" err="1" smtClean="0">
                <a:latin typeface="Arial" charset="0"/>
                <a:cs typeface="Times New Roman" pitchFamily="18" charset="0"/>
              </a:rPr>
              <a:t>if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 </a:t>
            </a:r>
            <a:r>
              <a:rPr lang="pt-BR" sz="1800" dirty="0">
                <a:latin typeface="Arial" charset="0"/>
                <a:cs typeface="Times New Roman" pitchFamily="18" charset="0"/>
              </a:rPr>
              <a:t>(A &gt; 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Media</a:t>
            </a:r>
            <a:r>
              <a:rPr lang="pt-BR" sz="1800" dirty="0">
                <a:latin typeface="Arial" charset="0"/>
                <a:cs typeface="Times New Roman" pitchFamily="18" charset="0"/>
              </a:rPr>
              <a:t>) 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{</a:t>
            </a:r>
            <a:endParaRPr lang="pt-BR" sz="1800" dirty="0"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latin typeface="Arial" charset="0"/>
                <a:cs typeface="Times New Roman" pitchFamily="18" charset="0"/>
              </a:rPr>
              <a:t>			</a:t>
            </a:r>
            <a:r>
              <a:rPr lang="pt-BR" sz="1800" dirty="0" err="1" smtClean="0">
                <a:latin typeface="Arial" charset="0"/>
                <a:cs typeface="Times New Roman" pitchFamily="18" charset="0"/>
              </a:rPr>
              <a:t>NotaAcima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;</a:t>
            </a:r>
            <a:endParaRPr lang="pt-BR" sz="1800" dirty="0"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latin typeface="Arial" charset="0"/>
                <a:cs typeface="Times New Roman" pitchFamily="18" charset="0"/>
              </a:rPr>
              <a:t>		</a:t>
            </a:r>
            <a:r>
              <a:rPr lang="pt-BR" sz="1800" b="1" dirty="0" smtClean="0">
                <a:latin typeface="Arial" charset="0"/>
                <a:cs typeface="Times New Roman" pitchFamily="18" charset="0"/>
              </a:rPr>
              <a:t>}</a:t>
            </a:r>
            <a:endParaRPr lang="pt-BR" sz="1800" b="1" dirty="0"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latin typeface="Arial" charset="0"/>
                <a:cs typeface="Times New Roman" pitchFamily="18" charset="0"/>
              </a:rPr>
              <a:t>		</a:t>
            </a:r>
            <a:r>
              <a:rPr lang="pt-BR" b="1" dirty="0" err="1" smtClean="0">
                <a:latin typeface="Arial" charset="0"/>
                <a:cs typeface="Times New Roman" pitchFamily="18" charset="0"/>
              </a:rPr>
              <a:t>if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 </a:t>
            </a:r>
            <a:r>
              <a:rPr lang="pt-BR" sz="1800" dirty="0">
                <a:latin typeface="Arial" charset="0"/>
                <a:cs typeface="Times New Roman" pitchFamily="18" charset="0"/>
              </a:rPr>
              <a:t>(B &gt; Média) 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{</a:t>
            </a:r>
            <a:endParaRPr lang="pt-BR" sz="1800" dirty="0"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latin typeface="Arial" charset="0"/>
                <a:cs typeface="Times New Roman" pitchFamily="18" charset="0"/>
              </a:rPr>
              <a:t>			</a:t>
            </a:r>
            <a:r>
              <a:rPr lang="pt-BR" sz="1800" dirty="0" err="1" smtClean="0">
                <a:latin typeface="Arial" charset="0"/>
                <a:cs typeface="Times New Roman" pitchFamily="18" charset="0"/>
              </a:rPr>
              <a:t>NotaAcima</a:t>
            </a:r>
            <a:r>
              <a:rPr lang="pt-BR" dirty="0" smtClean="0">
                <a:latin typeface="Arial" charset="0"/>
                <a:cs typeface="Times New Roman" pitchFamily="18" charset="0"/>
              </a:rPr>
              <a:t>++;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latin typeface="Arial" charset="0"/>
                <a:cs typeface="Times New Roman" pitchFamily="18" charset="0"/>
              </a:rPr>
              <a:t>		</a:t>
            </a:r>
            <a:r>
              <a:rPr lang="pt-BR" b="1" dirty="0" smtClean="0">
                <a:latin typeface="Arial" charset="0"/>
                <a:cs typeface="Times New Roman" pitchFamily="18" charset="0"/>
              </a:rPr>
              <a:t>}</a:t>
            </a:r>
            <a:endParaRPr lang="pt-BR" sz="1800" b="1" dirty="0"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latin typeface="Arial" charset="0"/>
                <a:cs typeface="Times New Roman" pitchFamily="18" charset="0"/>
              </a:rPr>
              <a:t>		</a:t>
            </a:r>
            <a:r>
              <a:rPr lang="pt-BR" sz="1800" b="1" dirty="0">
                <a:latin typeface="Arial" charset="0"/>
                <a:cs typeface="Times New Roman" pitchFamily="18" charset="0"/>
              </a:rPr>
              <a:t>. . .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latin typeface="Arial" charset="0"/>
                <a:cs typeface="Times New Roman" pitchFamily="18" charset="0"/>
              </a:rPr>
              <a:t>		</a:t>
            </a:r>
            <a:r>
              <a:rPr lang="pt-BR" b="1" dirty="0" err="1" smtClean="0">
                <a:latin typeface="Arial" charset="0"/>
                <a:cs typeface="Times New Roman" pitchFamily="18" charset="0"/>
              </a:rPr>
              <a:t>if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(J </a:t>
            </a:r>
            <a:r>
              <a:rPr lang="pt-BR" sz="1800" dirty="0">
                <a:latin typeface="Arial" charset="0"/>
                <a:cs typeface="Times New Roman" pitchFamily="18" charset="0"/>
              </a:rPr>
              <a:t>&gt; Média) 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{</a:t>
            </a:r>
            <a:endParaRPr lang="pt-BR" sz="1800" dirty="0"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latin typeface="Arial" charset="0"/>
                <a:cs typeface="Times New Roman" pitchFamily="18" charset="0"/>
              </a:rPr>
              <a:t>			</a:t>
            </a:r>
            <a:r>
              <a:rPr lang="pt-BR" dirty="0" err="1" smtClean="0">
                <a:latin typeface="Arial" charset="0"/>
                <a:cs typeface="Times New Roman" pitchFamily="18" charset="0"/>
              </a:rPr>
              <a:t>NotaAcima</a:t>
            </a:r>
            <a:r>
              <a:rPr lang="pt-BR" dirty="0" smtClean="0">
                <a:latin typeface="Arial" charset="0"/>
                <a:cs typeface="Times New Roman" pitchFamily="18" charset="0"/>
              </a:rPr>
              <a:t>++;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latin typeface="Arial" charset="0"/>
                <a:cs typeface="Times New Roman" pitchFamily="18" charset="0"/>
              </a:rPr>
              <a:t>		</a:t>
            </a:r>
            <a:r>
              <a:rPr lang="pt-BR" sz="1800" b="1" dirty="0" smtClean="0">
                <a:latin typeface="Arial" charset="0"/>
                <a:cs typeface="Times New Roman" pitchFamily="18" charset="0"/>
              </a:rPr>
              <a:t>}</a:t>
            </a:r>
            <a:endParaRPr lang="pt-BR" sz="1800" b="1" dirty="0"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latin typeface="Arial" charset="0"/>
                <a:cs typeface="Times New Roman" pitchFamily="18" charset="0"/>
              </a:rPr>
              <a:t>		</a:t>
            </a:r>
            <a:r>
              <a:rPr lang="pt-BR" sz="1800" b="1" dirty="0" err="1" smtClean="0">
                <a:latin typeface="Arial" charset="0"/>
                <a:cs typeface="Times New Roman" pitchFamily="18" charset="0"/>
              </a:rPr>
              <a:t>printf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("%d", </a:t>
            </a:r>
            <a:r>
              <a:rPr lang="pt-BR" sz="1800" dirty="0" err="1" smtClean="0">
                <a:latin typeface="Arial" charset="0"/>
                <a:cs typeface="Times New Roman" pitchFamily="18" charset="0"/>
              </a:rPr>
              <a:t>NotaAcima</a:t>
            </a:r>
            <a:r>
              <a:rPr lang="pt-BR" sz="1800" dirty="0">
                <a:latin typeface="Arial" charset="0"/>
                <a:cs typeface="Times New Roman" pitchFamily="18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latin typeface="Arial" charset="0"/>
                <a:cs typeface="Times New Roman" pitchFamily="18" charset="0"/>
              </a:rPr>
              <a:t>	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228600" y="1016000"/>
            <a:ext cx="8915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pt-BR">
                <a:latin typeface="Arial" charset="0"/>
                <a:cs typeface="Times New Roman" pitchFamily="18" charset="0"/>
              </a:rPr>
              <a:t>Algoritmo 4.1 – Notas acima da média usando variáveis simples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200000"/>
                  </a:schemeClr>
                </a:solidFill>
              </a:rPr>
              <a:t>Vetores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228600" y="1370013"/>
            <a:ext cx="8610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endParaRPr lang="pt-BR" sz="1800" i="1" dirty="0" smtClean="0">
              <a:solidFill>
                <a:srgbClr val="333333"/>
              </a:solidFill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i="1" dirty="0">
                <a:solidFill>
                  <a:srgbClr val="333333"/>
                </a:solidFill>
                <a:latin typeface="Arial" charset="0"/>
                <a:cs typeface="Times New Roman" pitchFamily="18" charset="0"/>
              </a:rPr>
              <a:t>		</a:t>
            </a:r>
            <a:r>
              <a:rPr lang="pt-BR" sz="1800" b="1" i="1" dirty="0" err="1" smtClean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float</a:t>
            </a:r>
            <a:r>
              <a:rPr lang="pt-BR" sz="1800" b="1" dirty="0" smtClean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pt-BR" b="1" dirty="0" smtClean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pt-BR" sz="1800" b="1" dirty="0" smtClean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vetor [10];</a:t>
            </a:r>
            <a:endParaRPr lang="pt-BR" sz="1800" b="1" dirty="0">
              <a:solidFill>
                <a:srgbClr val="FF0000"/>
              </a:solidFill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i="1" dirty="0">
                <a:solidFill>
                  <a:srgbClr val="333333"/>
                </a:solidFill>
                <a:latin typeface="Arial" charset="0"/>
                <a:cs typeface="Times New Roman" pitchFamily="18" charset="0"/>
              </a:rPr>
              <a:t>		</a:t>
            </a:r>
            <a:r>
              <a:rPr lang="pt-BR" sz="1800" b="1" dirty="0" err="1" smtClean="0">
                <a:latin typeface="Arial" charset="0"/>
                <a:cs typeface="Times New Roman" pitchFamily="18" charset="0"/>
              </a:rPr>
              <a:t>int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 </a:t>
            </a:r>
            <a:r>
              <a:rPr lang="pt-BR" sz="1800" dirty="0" err="1">
                <a:latin typeface="Arial" charset="0"/>
                <a:cs typeface="Times New Roman" pitchFamily="18" charset="0"/>
              </a:rPr>
              <a:t>NotaAcima</a:t>
            </a:r>
            <a:r>
              <a:rPr lang="pt-BR" sz="1800" dirty="0">
                <a:latin typeface="Arial" charset="0"/>
                <a:cs typeface="Times New Roman" pitchFamily="18" charset="0"/>
              </a:rPr>
              <a:t>, X;</a:t>
            </a:r>
            <a:endParaRPr lang="pt-BR" sz="1800" i="1" dirty="0">
              <a:solidFill>
                <a:srgbClr val="000099"/>
              </a:solidFill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latin typeface="Arial" charset="0"/>
                <a:cs typeface="Times New Roman" pitchFamily="18" charset="0"/>
              </a:rPr>
              <a:t>		</a:t>
            </a:r>
            <a:r>
              <a:rPr lang="pt-BR" sz="1800" b="1" dirty="0" err="1" smtClean="0">
                <a:latin typeface="Arial" charset="0"/>
                <a:cs typeface="Times New Roman" pitchFamily="18" charset="0"/>
              </a:rPr>
              <a:t>float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 </a:t>
            </a:r>
            <a:r>
              <a:rPr lang="pt-BR" sz="1800" dirty="0">
                <a:latin typeface="Arial" charset="0"/>
                <a:cs typeface="Times New Roman" pitchFamily="18" charset="0"/>
              </a:rPr>
              <a:t>Soma, Média;</a:t>
            </a:r>
            <a:endParaRPr lang="pt-BR" sz="1800" i="1" dirty="0">
              <a:solidFill>
                <a:srgbClr val="000099"/>
              </a:solidFill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latin typeface="Arial" charset="0"/>
                <a:cs typeface="Times New Roman" pitchFamily="18" charset="0"/>
              </a:rPr>
              <a:t>		Soma </a:t>
            </a:r>
            <a:r>
              <a:rPr lang="pt-BR" dirty="0" smtClean="0">
                <a:latin typeface="Symbol" pitchFamily="18" charset="2"/>
                <a:cs typeface="Times New Roman" pitchFamily="18" charset="0"/>
              </a:rPr>
              <a:t>=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0</a:t>
            </a:r>
            <a:r>
              <a:rPr lang="pt-BR" sz="1800" dirty="0">
                <a:latin typeface="Arial" charset="0"/>
                <a:cs typeface="Times New Roman" pitchFamily="18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latin typeface="Arial" charset="0"/>
                <a:cs typeface="Times New Roman" pitchFamily="18" charset="0"/>
              </a:rPr>
              <a:t>		</a:t>
            </a:r>
            <a:r>
              <a:rPr lang="pt-BR" sz="1800" dirty="0" err="1">
                <a:latin typeface="Arial" charset="0"/>
                <a:cs typeface="Times New Roman" pitchFamily="18" charset="0"/>
              </a:rPr>
              <a:t>NotaAcima</a:t>
            </a:r>
            <a:r>
              <a:rPr lang="pt-BR" sz="1800" dirty="0">
                <a:latin typeface="Arial" charset="0"/>
                <a:cs typeface="Times New Roman" pitchFamily="18" charset="0"/>
              </a:rPr>
              <a:t> 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=0</a:t>
            </a:r>
            <a:r>
              <a:rPr lang="pt-BR" sz="1800" dirty="0">
                <a:latin typeface="Arial" charset="0"/>
                <a:cs typeface="Times New Roman" pitchFamily="18" charset="0"/>
              </a:rPr>
              <a:t>;</a:t>
            </a:r>
            <a:endParaRPr lang="pt-BR" sz="1800" dirty="0">
              <a:solidFill>
                <a:srgbClr val="000099"/>
              </a:solidFill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latin typeface="Arial" charset="0"/>
                <a:cs typeface="Times New Roman" pitchFamily="18" charset="0"/>
              </a:rPr>
              <a:t>		</a:t>
            </a:r>
            <a:r>
              <a:rPr lang="pt-BR" sz="1800" b="1" dirty="0" smtClean="0">
                <a:latin typeface="Arial" charset="0"/>
                <a:cs typeface="Times New Roman" pitchFamily="18" charset="0"/>
              </a:rPr>
              <a:t>for(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X= 1; X&lt;10; X++){</a:t>
            </a:r>
            <a:endParaRPr lang="pt-BR" sz="1800" dirty="0"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latin typeface="Arial" charset="0"/>
                <a:cs typeface="Times New Roman" pitchFamily="18" charset="0"/>
              </a:rPr>
              <a:t>			</a:t>
            </a:r>
            <a:r>
              <a:rPr lang="pt-BR" sz="1800" dirty="0" err="1" smtClean="0">
                <a:latin typeface="Arial" charset="0"/>
                <a:cs typeface="Times New Roman" pitchFamily="18" charset="0"/>
              </a:rPr>
              <a:t>scanf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 ("%f", &amp;vetor[X</a:t>
            </a:r>
            <a:r>
              <a:rPr lang="pt-BR" sz="1800" dirty="0">
                <a:latin typeface="Arial" charset="0"/>
                <a:cs typeface="Times New Roman" pitchFamily="18" charset="0"/>
              </a:rPr>
              <a:t>] );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latin typeface="Arial" charset="0"/>
                <a:cs typeface="Times New Roman" pitchFamily="18" charset="0"/>
              </a:rPr>
              <a:t>			Soma 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= </a:t>
            </a:r>
            <a:r>
              <a:rPr lang="pt-BR" sz="1800" dirty="0">
                <a:latin typeface="Arial" charset="0"/>
                <a:cs typeface="Times New Roman" pitchFamily="18" charset="0"/>
              </a:rPr>
              <a:t>Soma + 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vetor[X</a:t>
            </a:r>
            <a:r>
              <a:rPr lang="pt-BR" sz="1800" dirty="0">
                <a:latin typeface="Arial" charset="0"/>
                <a:cs typeface="Times New Roman" pitchFamily="18" charset="0"/>
              </a:rPr>
              <a:t>];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latin typeface="Arial" charset="0"/>
                <a:cs typeface="Times New Roman" pitchFamily="18" charset="0"/>
              </a:rPr>
              <a:t>		</a:t>
            </a:r>
            <a:r>
              <a:rPr lang="pt-BR" sz="1800" b="1" dirty="0" smtClean="0">
                <a:latin typeface="Arial" charset="0"/>
                <a:cs typeface="Times New Roman" pitchFamily="18" charset="0"/>
              </a:rPr>
              <a:t>}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;</a:t>
            </a:r>
            <a:endParaRPr lang="pt-BR" sz="1800" dirty="0"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latin typeface="Arial" charset="0"/>
                <a:cs typeface="Times New Roman" pitchFamily="18" charset="0"/>
              </a:rPr>
              <a:t>		Média 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= </a:t>
            </a:r>
            <a:r>
              <a:rPr lang="pt-BR" sz="1800" dirty="0">
                <a:latin typeface="Arial" charset="0"/>
                <a:cs typeface="Times New Roman" pitchFamily="18" charset="0"/>
              </a:rPr>
              <a:t>Soma / 10;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latin typeface="Arial" charset="0"/>
                <a:cs typeface="Times New Roman" pitchFamily="18" charset="0"/>
              </a:rPr>
              <a:t>		</a:t>
            </a:r>
            <a:r>
              <a:rPr lang="pt-BR" sz="1800" b="1" dirty="0" smtClean="0">
                <a:latin typeface="Arial" charset="0"/>
                <a:cs typeface="Times New Roman" pitchFamily="18" charset="0"/>
              </a:rPr>
              <a:t>for(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 </a:t>
            </a:r>
            <a:r>
              <a:rPr lang="pt-BR" sz="1800" dirty="0">
                <a:latin typeface="Arial" charset="0"/>
                <a:cs typeface="Times New Roman" pitchFamily="18" charset="0"/>
              </a:rPr>
              <a:t>X 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= 1; X &lt;10 </a:t>
            </a:r>
            <a:r>
              <a:rPr lang="pt-BR" sz="1800" b="1" dirty="0" smtClean="0">
                <a:latin typeface="Arial" charset="0"/>
                <a:cs typeface="Times New Roman" pitchFamily="18" charset="0"/>
              </a:rPr>
              <a:t>; X++){</a:t>
            </a:r>
            <a:endParaRPr lang="pt-BR" sz="1800" dirty="0"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latin typeface="Arial" charset="0"/>
                <a:cs typeface="Times New Roman" pitchFamily="18" charset="0"/>
              </a:rPr>
              <a:t>			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	</a:t>
            </a:r>
            <a:r>
              <a:rPr lang="pt-BR" sz="1800" dirty="0" err="1" smtClean="0">
                <a:latin typeface="Arial" charset="0"/>
                <a:cs typeface="Times New Roman" pitchFamily="18" charset="0"/>
              </a:rPr>
              <a:t>if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( vetor[X</a:t>
            </a:r>
            <a:r>
              <a:rPr lang="pt-BR" sz="1800" dirty="0">
                <a:latin typeface="Arial" charset="0"/>
                <a:cs typeface="Times New Roman" pitchFamily="18" charset="0"/>
              </a:rPr>
              <a:t>] &gt; Média 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) </a:t>
            </a:r>
            <a:r>
              <a:rPr lang="pt-BR" sz="1800" dirty="0" err="1" smtClean="0">
                <a:latin typeface="Arial" charset="0"/>
                <a:cs typeface="Times New Roman" pitchFamily="18" charset="0"/>
              </a:rPr>
              <a:t>NotaAcima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++;</a:t>
            </a:r>
            <a:endParaRPr lang="pt-BR" sz="1800" dirty="0"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latin typeface="Arial" charset="0"/>
                <a:cs typeface="Times New Roman" pitchFamily="18" charset="0"/>
              </a:rPr>
              <a:t>		</a:t>
            </a:r>
            <a:r>
              <a:rPr lang="pt-BR" sz="1800" b="1" dirty="0" smtClean="0">
                <a:latin typeface="Arial" charset="0"/>
                <a:cs typeface="Times New Roman" pitchFamily="18" charset="0"/>
              </a:rPr>
              <a:t>}</a:t>
            </a:r>
            <a:endParaRPr lang="pt-BR" sz="1800" dirty="0"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latin typeface="Arial" charset="0"/>
                <a:cs typeface="Times New Roman" pitchFamily="18" charset="0"/>
              </a:rPr>
              <a:t>		</a:t>
            </a:r>
            <a:r>
              <a:rPr lang="pt-BR" sz="1800" b="1" dirty="0" err="1" smtClean="0">
                <a:latin typeface="Arial" charset="0"/>
                <a:cs typeface="Times New Roman" pitchFamily="18" charset="0"/>
              </a:rPr>
              <a:t>printf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("%d", </a:t>
            </a:r>
            <a:r>
              <a:rPr lang="pt-BR" sz="1800" dirty="0" err="1" smtClean="0">
                <a:latin typeface="Arial" charset="0"/>
                <a:cs typeface="Times New Roman" pitchFamily="18" charset="0"/>
              </a:rPr>
              <a:t>NotaAcima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);</a:t>
            </a:r>
            <a:endParaRPr lang="pt-BR" sz="1800" dirty="0">
              <a:latin typeface="Arial" charset="0"/>
              <a:cs typeface="Times New Roman" pitchFamily="18" charset="0"/>
            </a:endParaRP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228600" y="1016000"/>
            <a:ext cx="8915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pt-BR">
                <a:latin typeface="Arial" charset="0"/>
                <a:cs typeface="Times New Roman" pitchFamily="18" charset="0"/>
              </a:rPr>
              <a:t>Algoritmo 4.2 – Notas acima da média usando vetor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200000"/>
                  </a:schemeClr>
                </a:solidFill>
              </a:rPr>
              <a:t>Matrizes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pt-BR" sz="2400" dirty="0" smtClean="0"/>
              <a:t>Também denominadas </a:t>
            </a:r>
            <a:r>
              <a:rPr lang="pt-BR" sz="2400" u="sng" dirty="0" smtClean="0"/>
              <a:t>Estruturas compostas homogêneas </a:t>
            </a:r>
            <a:r>
              <a:rPr lang="pt-BR" sz="2400" b="1" u="sng" dirty="0" smtClean="0"/>
              <a:t>multi</a:t>
            </a:r>
            <a:r>
              <a:rPr lang="pt-BR" sz="2400" u="sng" dirty="0" smtClean="0"/>
              <a:t>dimensionais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pt-BR" sz="2400" dirty="0" smtClean="0"/>
              <a:t>Permitem a manipulação de um conjunto de informações de um mesmo tipo primitivo</a:t>
            </a:r>
          </a:p>
          <a:p>
            <a:pPr marL="740664" lvl="1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pt-BR" sz="2000" dirty="0" smtClean="0"/>
              <a:t>Declaração:</a:t>
            </a:r>
          </a:p>
          <a:p>
            <a:pPr marL="996696" lvl="2" fontAlgn="auto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pt-BR" sz="1800" b="1" dirty="0" err="1" smtClean="0"/>
              <a:t>int</a:t>
            </a:r>
            <a:r>
              <a:rPr lang="pt-BR" sz="1800" dirty="0" smtClean="0"/>
              <a:t> SALA [4][5];</a:t>
            </a:r>
          </a:p>
          <a:p>
            <a:pPr marL="996696" lvl="2" fontAlgn="auto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pt-BR" sz="1800" dirty="0" smtClean="0"/>
              <a:t>Onde:</a:t>
            </a:r>
          </a:p>
          <a:p>
            <a:pPr marL="996696" lvl="2" fontAlgn="auto">
              <a:spcAft>
                <a:spcPts val="0"/>
              </a:spcAft>
              <a:buFont typeface="Wingdings 2"/>
              <a:buChar char=""/>
              <a:defRPr/>
            </a:pPr>
            <a:r>
              <a:rPr lang="pt-BR" sz="1800" dirty="0" smtClean="0"/>
              <a:t>SALA: Nome da matriz</a:t>
            </a:r>
          </a:p>
          <a:p>
            <a:pPr marL="996696" lvl="2" fontAlgn="auto">
              <a:spcAft>
                <a:spcPts val="0"/>
              </a:spcAft>
              <a:buFont typeface="Wingdings 2"/>
              <a:buChar char=""/>
              <a:defRPr/>
            </a:pPr>
            <a:r>
              <a:rPr lang="pt-BR" sz="1800" dirty="0" smtClean="0"/>
              <a:t>4: capacidade da primeira dimensão</a:t>
            </a:r>
          </a:p>
          <a:p>
            <a:pPr marL="996696" lvl="2" fontAlgn="auto">
              <a:spcAft>
                <a:spcPts val="0"/>
              </a:spcAft>
              <a:buFont typeface="Wingdings 2"/>
              <a:buChar char=""/>
              <a:defRPr/>
            </a:pPr>
            <a:r>
              <a:rPr lang="pt-BR" sz="1800" dirty="0" smtClean="0"/>
              <a:t>5: capacidade da segunda divisão.</a:t>
            </a:r>
          </a:p>
          <a:p>
            <a:pPr marL="996696" lvl="2" fontAlgn="auto">
              <a:spcAft>
                <a:spcPts val="0"/>
              </a:spcAft>
              <a:buFont typeface="Wingdings 2"/>
              <a:buChar char=""/>
              <a:defRPr/>
            </a:pPr>
            <a:r>
              <a:rPr lang="pt-BR" sz="1800" dirty="0" err="1" smtClean="0"/>
              <a:t>int</a:t>
            </a:r>
            <a:r>
              <a:rPr lang="pt-BR" sz="1800" dirty="0" smtClean="0"/>
              <a:t>: Tipo primitivo base da matriz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200000"/>
                  </a:schemeClr>
                </a:solidFill>
              </a:rPr>
              <a:t>Matrizes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371600"/>
            <a:ext cx="8839200" cy="498475"/>
          </a:xfrm>
        </p:spPr>
        <p:txBody>
          <a:bodyPr/>
          <a:lstStyle/>
          <a:p>
            <a:pPr lvl="1"/>
            <a:r>
              <a:rPr lang="pt-BR" dirty="0" smtClean="0"/>
              <a:t>Manipulação: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6248400" y="2057400"/>
            <a:ext cx="6096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6858000" y="2057400"/>
            <a:ext cx="6096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7467600" y="2057400"/>
            <a:ext cx="6096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8077200" y="2057400"/>
            <a:ext cx="6096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6248400" y="2590800"/>
            <a:ext cx="6096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6858000" y="2590800"/>
            <a:ext cx="6096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7467600" y="2590800"/>
            <a:ext cx="6096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8077200" y="2590800"/>
            <a:ext cx="6096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6248400" y="3124200"/>
            <a:ext cx="6096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53" name="Rectangle 13"/>
          <p:cNvSpPr>
            <a:spLocks noChangeArrowheads="1"/>
          </p:cNvSpPr>
          <p:nvPr/>
        </p:nvSpPr>
        <p:spPr bwMode="auto">
          <a:xfrm>
            <a:off x="6858000" y="3124200"/>
            <a:ext cx="6096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7467600" y="3124200"/>
            <a:ext cx="6096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8077200" y="3124200"/>
            <a:ext cx="6096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6096000" y="1752600"/>
            <a:ext cx="259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 dirty="0">
                <a:latin typeface="Verdana" pitchFamily="34" charset="0"/>
              </a:rPr>
              <a:t>     </a:t>
            </a:r>
            <a:r>
              <a:rPr lang="pt-BR" sz="1400" dirty="0" smtClean="0">
                <a:latin typeface="Verdana" pitchFamily="34" charset="0"/>
              </a:rPr>
              <a:t>0</a:t>
            </a:r>
            <a:r>
              <a:rPr lang="pt-BR" sz="1400" b="1" dirty="0" smtClean="0">
                <a:latin typeface="Verdana" pitchFamily="34" charset="0"/>
              </a:rPr>
              <a:t>       1        2        3</a:t>
            </a:r>
            <a:endParaRPr lang="pt-BR" sz="1400" b="1" dirty="0">
              <a:latin typeface="Verdana" pitchFamily="34" charset="0"/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914400" y="1828800"/>
            <a:ext cx="510540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 3" pitchFamily="18" charset="2"/>
              <a:buNone/>
            </a:pPr>
            <a:r>
              <a:rPr lang="pt-BR" sz="1800" b="1" dirty="0" err="1" smtClean="0">
                <a:latin typeface="Arial" charset="0"/>
                <a:cs typeface="Times New Roman" pitchFamily="18" charset="0"/>
              </a:rPr>
              <a:t>Int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  </a:t>
            </a:r>
            <a:r>
              <a:rPr lang="pt-BR" sz="1800" dirty="0">
                <a:latin typeface="Arial" charset="0"/>
                <a:cs typeface="Times New Roman" pitchFamily="18" charset="0"/>
              </a:rPr>
              <a:t>A, B;</a:t>
            </a:r>
          </a:p>
          <a:p>
            <a:pPr>
              <a:spcBef>
                <a:spcPct val="20000"/>
              </a:spcBef>
              <a:buFont typeface="Wingdings 3" pitchFamily="18" charset="2"/>
              <a:buNone/>
            </a:pPr>
            <a:r>
              <a:rPr lang="pt-BR" sz="1800" dirty="0" smtClean="0">
                <a:latin typeface="Arial" charset="0"/>
                <a:cs typeface="Times New Roman" pitchFamily="18" charset="0"/>
              </a:rPr>
              <a:t>SALA </a:t>
            </a:r>
            <a:r>
              <a:rPr lang="pt-BR" sz="1800" dirty="0">
                <a:latin typeface="Arial" charset="0"/>
                <a:cs typeface="Times New Roman" pitchFamily="18" charset="0"/>
              </a:rPr>
              <a:t>[ 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1][2] = </a:t>
            </a:r>
            <a:r>
              <a:rPr lang="pt-BR" sz="1800" dirty="0">
                <a:latin typeface="Arial" charset="0"/>
                <a:cs typeface="Times New Roman" pitchFamily="18" charset="0"/>
              </a:rPr>
              <a:t>5;</a:t>
            </a:r>
          </a:p>
        </p:txBody>
      </p:sp>
      <p:sp>
        <p:nvSpPr>
          <p:cNvPr id="61458" name="Text Box 21"/>
          <p:cNvSpPr txBox="1">
            <a:spLocks noChangeArrowheads="1"/>
          </p:cNvSpPr>
          <p:nvPr/>
        </p:nvSpPr>
        <p:spPr bwMode="auto">
          <a:xfrm>
            <a:off x="6172200" y="1447800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 b="1">
                <a:latin typeface="Verdana" pitchFamily="34" charset="0"/>
              </a:rPr>
              <a:t>MSALA</a:t>
            </a:r>
          </a:p>
        </p:txBody>
      </p:sp>
      <p:sp>
        <p:nvSpPr>
          <p:cNvPr id="60438" name="Text Box 22"/>
          <p:cNvSpPr txBox="1">
            <a:spLocks noChangeArrowheads="1"/>
          </p:cNvSpPr>
          <p:nvPr/>
        </p:nvSpPr>
        <p:spPr bwMode="auto">
          <a:xfrm>
            <a:off x="914400" y="2438400"/>
            <a:ext cx="518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 3" pitchFamily="18" charset="2"/>
              <a:buNone/>
            </a:pPr>
            <a:r>
              <a:rPr lang="pt-BR" sz="1800" dirty="0" smtClean="0">
                <a:latin typeface="Arial" charset="0"/>
                <a:cs typeface="Times New Roman" pitchFamily="18" charset="0"/>
              </a:rPr>
              <a:t>SALA </a:t>
            </a:r>
            <a:r>
              <a:rPr lang="pt-BR" sz="1800" dirty="0">
                <a:latin typeface="Arial" charset="0"/>
                <a:cs typeface="Times New Roman" pitchFamily="18" charset="0"/>
              </a:rPr>
              <a:t>[ 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2][1]= </a:t>
            </a:r>
            <a:r>
              <a:rPr lang="pt-BR" sz="1800" dirty="0">
                <a:latin typeface="Arial" charset="0"/>
                <a:cs typeface="Times New Roman" pitchFamily="18" charset="0"/>
              </a:rPr>
              <a:t>6;</a:t>
            </a:r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914400" y="2706688"/>
            <a:ext cx="5181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 3" pitchFamily="18" charset="2"/>
              <a:buNone/>
            </a:pPr>
            <a:r>
              <a:rPr lang="pt-BR" sz="1800" dirty="0" smtClean="0">
                <a:latin typeface="Arial" charset="0"/>
                <a:cs typeface="Times New Roman" pitchFamily="18" charset="0"/>
              </a:rPr>
              <a:t>SALA </a:t>
            </a:r>
            <a:r>
              <a:rPr lang="pt-BR" sz="1800" dirty="0">
                <a:latin typeface="Arial" charset="0"/>
                <a:cs typeface="Times New Roman" pitchFamily="18" charset="0"/>
              </a:rPr>
              <a:t>[ </a:t>
            </a:r>
            <a:r>
              <a:rPr lang="pt-BR" dirty="0" smtClean="0">
                <a:latin typeface="Arial" charset="0"/>
                <a:cs typeface="Times New Roman" pitchFamily="18" charset="0"/>
              </a:rPr>
              <a:t>0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][1 </a:t>
            </a:r>
            <a:r>
              <a:rPr lang="pt-BR" sz="1800" dirty="0">
                <a:latin typeface="Arial" charset="0"/>
                <a:cs typeface="Times New Roman" pitchFamily="18" charset="0"/>
              </a:rPr>
              <a:t>] 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= </a:t>
            </a:r>
            <a:r>
              <a:rPr lang="pt-BR" sz="1800" dirty="0">
                <a:latin typeface="Arial" charset="0"/>
                <a:cs typeface="Times New Roman" pitchFamily="18" charset="0"/>
              </a:rPr>
              <a:t>7;</a:t>
            </a:r>
          </a:p>
        </p:txBody>
      </p:sp>
      <p:sp>
        <p:nvSpPr>
          <p:cNvPr id="60440" name="Text Box 24"/>
          <p:cNvSpPr txBox="1">
            <a:spLocks noChangeArrowheads="1"/>
          </p:cNvSpPr>
          <p:nvPr/>
        </p:nvSpPr>
        <p:spPr bwMode="auto">
          <a:xfrm>
            <a:off x="914400" y="2971800"/>
            <a:ext cx="525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 3" pitchFamily="18" charset="2"/>
              <a:buNone/>
            </a:pPr>
            <a:r>
              <a:rPr lang="pt-BR" sz="1800" dirty="0">
                <a:latin typeface="Arial" charset="0"/>
                <a:cs typeface="Times New Roman" pitchFamily="18" charset="0"/>
              </a:rPr>
              <a:t>A 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= 3;</a:t>
            </a:r>
            <a:endParaRPr lang="pt-BR" sz="1800" i="1" dirty="0">
              <a:solidFill>
                <a:srgbClr val="000099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60441" name="Text Box 25"/>
          <p:cNvSpPr txBox="1">
            <a:spLocks noChangeArrowheads="1"/>
          </p:cNvSpPr>
          <p:nvPr/>
        </p:nvSpPr>
        <p:spPr bwMode="auto">
          <a:xfrm>
            <a:off x="914400" y="3454400"/>
            <a:ext cx="525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 3" pitchFamily="18" charset="2"/>
              <a:buNone/>
            </a:pPr>
            <a:r>
              <a:rPr lang="pt-BR" sz="1800" dirty="0" smtClean="0">
                <a:latin typeface="Arial" charset="0"/>
                <a:cs typeface="Times New Roman" pitchFamily="18" charset="0"/>
              </a:rPr>
              <a:t>SALA </a:t>
            </a:r>
            <a:r>
              <a:rPr lang="pt-BR" sz="1800" dirty="0">
                <a:latin typeface="Arial" charset="0"/>
                <a:cs typeface="Times New Roman" pitchFamily="18" charset="0"/>
              </a:rPr>
              <a:t>[ 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A][B </a:t>
            </a:r>
            <a:r>
              <a:rPr lang="pt-BR" sz="1800" dirty="0">
                <a:latin typeface="Arial" charset="0"/>
                <a:cs typeface="Times New Roman" pitchFamily="18" charset="0"/>
              </a:rPr>
              <a:t>] </a:t>
            </a:r>
            <a:r>
              <a:rPr lang="pt-BR" dirty="0">
                <a:latin typeface="Symbol" pitchFamily="18" charset="2"/>
                <a:cs typeface="Times New Roman" pitchFamily="18" charset="0"/>
              </a:rPr>
              <a:t>=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 </a:t>
            </a:r>
            <a:r>
              <a:rPr lang="pt-BR" sz="1800" dirty="0">
                <a:latin typeface="Arial" charset="0"/>
                <a:cs typeface="Times New Roman" pitchFamily="18" charset="0"/>
              </a:rPr>
              <a:t>8;</a:t>
            </a:r>
          </a:p>
        </p:txBody>
      </p:sp>
      <p:sp>
        <p:nvSpPr>
          <p:cNvPr id="60442" name="Text Box 26"/>
          <p:cNvSpPr txBox="1">
            <a:spLocks noChangeArrowheads="1"/>
          </p:cNvSpPr>
          <p:nvPr/>
        </p:nvSpPr>
        <p:spPr bwMode="auto">
          <a:xfrm>
            <a:off x="914400" y="3719513"/>
            <a:ext cx="5257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 3" pitchFamily="18" charset="2"/>
              <a:buNone/>
            </a:pPr>
            <a:r>
              <a:rPr lang="pt-BR" sz="1800" dirty="0" smtClean="0">
                <a:latin typeface="Arial" charset="0"/>
                <a:cs typeface="Times New Roman" pitchFamily="18" charset="0"/>
              </a:rPr>
              <a:t>SALA </a:t>
            </a:r>
            <a:r>
              <a:rPr lang="pt-BR" sz="1800" dirty="0">
                <a:latin typeface="Arial" charset="0"/>
                <a:cs typeface="Times New Roman" pitchFamily="18" charset="0"/>
              </a:rPr>
              <a:t>[ </a:t>
            </a:r>
            <a:r>
              <a:rPr lang="pt-BR" dirty="0" smtClean="0">
                <a:latin typeface="Arial" charset="0"/>
                <a:cs typeface="Times New Roman" pitchFamily="18" charset="0"/>
              </a:rPr>
              <a:t>A ][B-2 </a:t>
            </a:r>
            <a:r>
              <a:rPr lang="pt-BR" sz="1800" dirty="0">
                <a:latin typeface="Arial" charset="0"/>
                <a:cs typeface="Times New Roman" pitchFamily="18" charset="0"/>
              </a:rPr>
              <a:t>] 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= </a:t>
            </a:r>
            <a:r>
              <a:rPr lang="pt-BR" sz="1800" dirty="0">
                <a:latin typeface="Arial" charset="0"/>
                <a:cs typeface="Times New Roman" pitchFamily="18" charset="0"/>
              </a:rPr>
              <a:t>9;</a:t>
            </a:r>
          </a:p>
        </p:txBody>
      </p:sp>
      <p:sp>
        <p:nvSpPr>
          <p:cNvPr id="60443" name="Text Box 27"/>
          <p:cNvSpPr txBox="1">
            <a:spLocks noChangeArrowheads="1"/>
          </p:cNvSpPr>
          <p:nvPr/>
        </p:nvSpPr>
        <p:spPr bwMode="auto">
          <a:xfrm>
            <a:off x="914400" y="3987800"/>
            <a:ext cx="525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 3" pitchFamily="18" charset="2"/>
              <a:buNone/>
            </a:pPr>
            <a:r>
              <a:rPr lang="pt-BR" sz="1800" dirty="0" smtClean="0">
                <a:latin typeface="Arial" charset="0"/>
                <a:cs typeface="Times New Roman" pitchFamily="18" charset="0"/>
              </a:rPr>
              <a:t>SALA </a:t>
            </a:r>
            <a:r>
              <a:rPr lang="pt-BR" sz="1800" dirty="0">
                <a:latin typeface="Arial" charset="0"/>
                <a:cs typeface="Times New Roman" pitchFamily="18" charset="0"/>
              </a:rPr>
              <a:t>[ </a:t>
            </a:r>
            <a:r>
              <a:rPr lang="pt-BR" dirty="0" smtClean="0">
                <a:latin typeface="Arial" charset="0"/>
                <a:cs typeface="Times New Roman" pitchFamily="18" charset="0"/>
              </a:rPr>
              <a:t>A-2 ][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B-2 </a:t>
            </a:r>
            <a:r>
              <a:rPr lang="pt-BR" sz="1800" dirty="0">
                <a:latin typeface="Arial" charset="0"/>
                <a:cs typeface="Times New Roman" pitchFamily="18" charset="0"/>
              </a:rPr>
              <a:t>] 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= </a:t>
            </a:r>
            <a:r>
              <a:rPr lang="pt-BR" sz="1800" dirty="0">
                <a:latin typeface="Arial" charset="0"/>
                <a:cs typeface="Times New Roman" pitchFamily="18" charset="0"/>
              </a:rPr>
              <a:t>10;</a:t>
            </a:r>
          </a:p>
        </p:txBody>
      </p:sp>
      <p:sp>
        <p:nvSpPr>
          <p:cNvPr id="61465" name="Rectangle 31"/>
          <p:cNvSpPr>
            <a:spLocks noChangeArrowheads="1"/>
          </p:cNvSpPr>
          <p:nvPr/>
        </p:nvSpPr>
        <p:spPr bwMode="auto">
          <a:xfrm>
            <a:off x="6248400" y="3657600"/>
            <a:ext cx="6096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66" name="Rectangle 32"/>
          <p:cNvSpPr>
            <a:spLocks noChangeArrowheads="1"/>
          </p:cNvSpPr>
          <p:nvPr/>
        </p:nvSpPr>
        <p:spPr bwMode="auto">
          <a:xfrm>
            <a:off x="6858000" y="3657600"/>
            <a:ext cx="6096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67" name="Rectangle 33"/>
          <p:cNvSpPr>
            <a:spLocks noChangeArrowheads="1"/>
          </p:cNvSpPr>
          <p:nvPr/>
        </p:nvSpPr>
        <p:spPr bwMode="auto">
          <a:xfrm>
            <a:off x="7467600" y="3657600"/>
            <a:ext cx="6096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68" name="Rectangle 34"/>
          <p:cNvSpPr>
            <a:spLocks noChangeArrowheads="1"/>
          </p:cNvSpPr>
          <p:nvPr/>
        </p:nvSpPr>
        <p:spPr bwMode="auto">
          <a:xfrm>
            <a:off x="8077200" y="3657600"/>
            <a:ext cx="6096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69" name="Text Box 35"/>
          <p:cNvSpPr txBox="1">
            <a:spLocks noChangeArrowheads="1"/>
          </p:cNvSpPr>
          <p:nvPr/>
        </p:nvSpPr>
        <p:spPr bwMode="auto">
          <a:xfrm>
            <a:off x="5943600" y="2209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 b="1" dirty="0" smtClean="0">
                <a:latin typeface="Verdana" pitchFamily="34" charset="0"/>
              </a:rPr>
              <a:t>0</a:t>
            </a:r>
            <a:endParaRPr lang="pt-BR" sz="1400" b="1" dirty="0">
              <a:latin typeface="Verdana" pitchFamily="34" charset="0"/>
            </a:endParaRPr>
          </a:p>
        </p:txBody>
      </p:sp>
      <p:sp>
        <p:nvSpPr>
          <p:cNvPr id="61470" name="Text Box 36"/>
          <p:cNvSpPr txBox="1">
            <a:spLocks noChangeArrowheads="1"/>
          </p:cNvSpPr>
          <p:nvPr/>
        </p:nvSpPr>
        <p:spPr bwMode="auto">
          <a:xfrm>
            <a:off x="5943600" y="2667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 b="1" dirty="0">
                <a:latin typeface="Verdana" pitchFamily="34" charset="0"/>
              </a:rPr>
              <a:t>1</a:t>
            </a:r>
          </a:p>
        </p:txBody>
      </p:sp>
      <p:sp>
        <p:nvSpPr>
          <p:cNvPr id="61471" name="Text Box 37"/>
          <p:cNvSpPr txBox="1">
            <a:spLocks noChangeArrowheads="1"/>
          </p:cNvSpPr>
          <p:nvPr/>
        </p:nvSpPr>
        <p:spPr bwMode="auto">
          <a:xfrm>
            <a:off x="5943600" y="3200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 b="1" dirty="0" smtClean="0">
                <a:latin typeface="Verdana" pitchFamily="34" charset="0"/>
              </a:rPr>
              <a:t>2</a:t>
            </a:r>
            <a:endParaRPr lang="pt-BR" sz="1400" b="1" dirty="0">
              <a:latin typeface="Verdana" pitchFamily="34" charset="0"/>
            </a:endParaRPr>
          </a:p>
        </p:txBody>
      </p:sp>
      <p:sp>
        <p:nvSpPr>
          <p:cNvPr id="61472" name="Text Box 38"/>
          <p:cNvSpPr txBox="1">
            <a:spLocks noChangeArrowheads="1"/>
          </p:cNvSpPr>
          <p:nvPr/>
        </p:nvSpPr>
        <p:spPr bwMode="auto">
          <a:xfrm>
            <a:off x="5943600" y="3733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 b="1" dirty="0" smtClean="0">
                <a:latin typeface="Verdana" pitchFamily="34" charset="0"/>
              </a:rPr>
              <a:t>3</a:t>
            </a:r>
            <a:endParaRPr lang="pt-BR" sz="1400" b="1" dirty="0">
              <a:latin typeface="Verdana" pitchFamily="34" charset="0"/>
            </a:endParaRPr>
          </a:p>
        </p:txBody>
      </p:sp>
      <p:sp>
        <p:nvSpPr>
          <p:cNvPr id="60456" name="Rectangle 40"/>
          <p:cNvSpPr>
            <a:spLocks noChangeArrowheads="1"/>
          </p:cNvSpPr>
          <p:nvPr/>
        </p:nvSpPr>
        <p:spPr bwMode="auto">
          <a:xfrm>
            <a:off x="7467600" y="2590800"/>
            <a:ext cx="609600" cy="5334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pt-BR" sz="1600" b="1">
                <a:latin typeface="Verdana" pitchFamily="34" charset="0"/>
              </a:rPr>
              <a:t>5</a:t>
            </a:r>
          </a:p>
        </p:txBody>
      </p:sp>
      <p:sp>
        <p:nvSpPr>
          <p:cNvPr id="60457" name="Rectangle 41"/>
          <p:cNvSpPr>
            <a:spLocks noChangeArrowheads="1"/>
          </p:cNvSpPr>
          <p:nvPr/>
        </p:nvSpPr>
        <p:spPr bwMode="auto">
          <a:xfrm>
            <a:off x="6858000" y="3124200"/>
            <a:ext cx="609600" cy="5334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pt-BR" sz="1600" b="1">
                <a:latin typeface="Verdana" pitchFamily="34" charset="0"/>
              </a:rPr>
              <a:t>6</a:t>
            </a:r>
          </a:p>
        </p:txBody>
      </p:sp>
      <p:sp>
        <p:nvSpPr>
          <p:cNvPr id="60458" name="Rectangle 42"/>
          <p:cNvSpPr>
            <a:spLocks noChangeArrowheads="1"/>
          </p:cNvSpPr>
          <p:nvPr/>
        </p:nvSpPr>
        <p:spPr bwMode="auto">
          <a:xfrm>
            <a:off x="6858000" y="2057400"/>
            <a:ext cx="609600" cy="5334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pt-BR" sz="1600" b="1">
                <a:latin typeface="Verdana" pitchFamily="34" charset="0"/>
              </a:rPr>
              <a:t>7</a:t>
            </a:r>
          </a:p>
        </p:txBody>
      </p:sp>
      <p:sp>
        <p:nvSpPr>
          <p:cNvPr id="60459" name="Rectangle 43"/>
          <p:cNvSpPr>
            <a:spLocks noChangeArrowheads="1"/>
          </p:cNvSpPr>
          <p:nvPr/>
        </p:nvSpPr>
        <p:spPr bwMode="auto">
          <a:xfrm>
            <a:off x="7467600" y="3657600"/>
            <a:ext cx="609600" cy="5334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pt-BR" sz="1600" b="1">
                <a:latin typeface="Verdana" pitchFamily="34" charset="0"/>
              </a:rPr>
              <a:t>8</a:t>
            </a:r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6248400" y="3657600"/>
            <a:ext cx="609600" cy="5334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pt-BR" sz="1600" b="1">
                <a:latin typeface="Verdana" pitchFamily="34" charset="0"/>
              </a:rPr>
              <a:t>9</a:t>
            </a:r>
          </a:p>
        </p:txBody>
      </p:sp>
      <p:sp>
        <p:nvSpPr>
          <p:cNvPr id="60461" name="Rectangle 45"/>
          <p:cNvSpPr>
            <a:spLocks noChangeArrowheads="1"/>
          </p:cNvSpPr>
          <p:nvPr/>
        </p:nvSpPr>
        <p:spPr bwMode="auto">
          <a:xfrm>
            <a:off x="6248400" y="2590800"/>
            <a:ext cx="609600" cy="5334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pt-BR" sz="1600" b="1">
                <a:latin typeface="Verdana" pitchFamily="34" charset="0"/>
              </a:rPr>
              <a:t>10</a:t>
            </a:r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8077200" y="3124200"/>
            <a:ext cx="609600" cy="5334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pt-BR" sz="1600" b="1">
                <a:latin typeface="Verdana" pitchFamily="34" charset="0"/>
              </a:rPr>
              <a:t>11</a:t>
            </a:r>
          </a:p>
        </p:txBody>
      </p:sp>
      <p:sp>
        <p:nvSpPr>
          <p:cNvPr id="60463" name="Rectangle 47"/>
          <p:cNvSpPr>
            <a:spLocks noChangeArrowheads="1"/>
          </p:cNvSpPr>
          <p:nvPr/>
        </p:nvSpPr>
        <p:spPr bwMode="auto">
          <a:xfrm>
            <a:off x="8077200" y="2057400"/>
            <a:ext cx="609600" cy="5334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pt-BR" sz="1600" b="1">
                <a:latin typeface="Verdana" pitchFamily="34" charset="0"/>
              </a:rPr>
              <a:t>12</a:t>
            </a:r>
          </a:p>
        </p:txBody>
      </p:sp>
      <p:sp>
        <p:nvSpPr>
          <p:cNvPr id="60464" name="Text Box 48"/>
          <p:cNvSpPr txBox="1">
            <a:spLocks noChangeArrowheads="1"/>
          </p:cNvSpPr>
          <p:nvPr/>
        </p:nvSpPr>
        <p:spPr bwMode="auto">
          <a:xfrm>
            <a:off x="914400" y="4252913"/>
            <a:ext cx="5257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 3" pitchFamily="18" charset="2"/>
              <a:buNone/>
            </a:pPr>
            <a:r>
              <a:rPr lang="pt-BR" sz="1800" dirty="0" smtClean="0">
                <a:latin typeface="Arial" charset="0"/>
                <a:cs typeface="Times New Roman" pitchFamily="18" charset="0"/>
              </a:rPr>
              <a:t>SALA </a:t>
            </a:r>
            <a:r>
              <a:rPr lang="pt-BR" sz="1800" dirty="0">
                <a:latin typeface="Arial" charset="0"/>
                <a:cs typeface="Times New Roman" pitchFamily="18" charset="0"/>
              </a:rPr>
              <a:t>[ </a:t>
            </a:r>
            <a:r>
              <a:rPr lang="pt-BR" dirty="0" smtClean="0">
                <a:latin typeface="Arial" charset="0"/>
                <a:cs typeface="Times New Roman" pitchFamily="18" charset="0"/>
              </a:rPr>
              <a:t>B ][ A </a:t>
            </a:r>
            <a:r>
              <a:rPr lang="pt-BR" sz="1800" dirty="0">
                <a:latin typeface="Arial" charset="0"/>
                <a:cs typeface="Times New Roman" pitchFamily="18" charset="0"/>
              </a:rPr>
              <a:t>] 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= </a:t>
            </a:r>
            <a:r>
              <a:rPr lang="pt-BR" sz="1800" dirty="0">
                <a:latin typeface="Arial" charset="0"/>
                <a:cs typeface="Times New Roman" pitchFamily="18" charset="0"/>
              </a:rPr>
              <a:t>11;</a:t>
            </a:r>
          </a:p>
        </p:txBody>
      </p:sp>
      <p:sp>
        <p:nvSpPr>
          <p:cNvPr id="60465" name="Text Box 49"/>
          <p:cNvSpPr txBox="1">
            <a:spLocks noChangeArrowheads="1"/>
          </p:cNvSpPr>
          <p:nvPr/>
        </p:nvSpPr>
        <p:spPr bwMode="auto">
          <a:xfrm>
            <a:off x="914400" y="4521200"/>
            <a:ext cx="525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 3" pitchFamily="18" charset="2"/>
              <a:buNone/>
            </a:pPr>
            <a:r>
              <a:rPr lang="pt-BR" sz="1800" dirty="0" smtClean="0">
                <a:latin typeface="Arial" charset="0"/>
                <a:cs typeface="Times New Roman" pitchFamily="18" charset="0"/>
              </a:rPr>
              <a:t>SALA </a:t>
            </a:r>
            <a:r>
              <a:rPr lang="pt-BR" sz="1800" dirty="0">
                <a:latin typeface="Arial" charset="0"/>
                <a:cs typeface="Times New Roman" pitchFamily="18" charset="0"/>
              </a:rPr>
              <a:t>[ </a:t>
            </a:r>
            <a:r>
              <a:rPr lang="pt-BR" dirty="0" smtClean="0">
                <a:latin typeface="Arial" charset="0"/>
                <a:cs typeface="Times New Roman" pitchFamily="18" charset="0"/>
              </a:rPr>
              <a:t>B-2 ][ A </a:t>
            </a:r>
            <a:r>
              <a:rPr lang="pt-BR" sz="1800" dirty="0">
                <a:latin typeface="Arial" charset="0"/>
                <a:cs typeface="Times New Roman" pitchFamily="18" charset="0"/>
              </a:rPr>
              <a:t>] 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= </a:t>
            </a:r>
            <a:r>
              <a:rPr lang="pt-BR" sz="1800" dirty="0">
                <a:latin typeface="Arial" charset="0"/>
                <a:cs typeface="Times New Roman" pitchFamily="18" charset="0"/>
              </a:rPr>
              <a:t>12;</a:t>
            </a:r>
          </a:p>
        </p:txBody>
      </p:sp>
      <p:sp>
        <p:nvSpPr>
          <p:cNvPr id="60466" name="Text Box 50"/>
          <p:cNvSpPr txBox="1">
            <a:spLocks noChangeArrowheads="1"/>
          </p:cNvSpPr>
          <p:nvPr/>
        </p:nvSpPr>
        <p:spPr bwMode="auto">
          <a:xfrm>
            <a:off x="914400" y="3200400"/>
            <a:ext cx="525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 3" pitchFamily="18" charset="2"/>
              <a:buNone/>
            </a:pPr>
            <a:r>
              <a:rPr lang="pt-BR" sz="1800" dirty="0">
                <a:latin typeface="Arial" charset="0"/>
                <a:cs typeface="Times New Roman" pitchFamily="18" charset="0"/>
              </a:rPr>
              <a:t>B 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= 2;</a:t>
            </a:r>
            <a:endParaRPr lang="pt-BR" sz="1800" i="1" dirty="0">
              <a:solidFill>
                <a:srgbClr val="000099"/>
              </a:solidFill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60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3" grpId="0" build="p" autoUpdateAnimBg="0"/>
      <p:bldP spid="60438" grpId="0" build="p" autoUpdateAnimBg="0"/>
      <p:bldP spid="60439" grpId="0" build="p" autoUpdateAnimBg="0"/>
      <p:bldP spid="60440" grpId="0" build="p" autoUpdateAnimBg="0"/>
      <p:bldP spid="60441" grpId="0" build="p" autoUpdateAnimBg="0"/>
      <p:bldP spid="60442" grpId="0" build="p" autoUpdateAnimBg="0"/>
      <p:bldP spid="60443" grpId="0" build="p" autoUpdateAnimBg="0"/>
      <p:bldP spid="60456" grpId="0" animBg="1" autoUpdateAnimBg="0"/>
      <p:bldP spid="60457" grpId="0" animBg="1" autoUpdateAnimBg="0"/>
      <p:bldP spid="60458" grpId="0" animBg="1" autoUpdateAnimBg="0"/>
      <p:bldP spid="60459" grpId="0" animBg="1" autoUpdateAnimBg="0"/>
      <p:bldP spid="60460" grpId="0" animBg="1" autoUpdateAnimBg="0"/>
      <p:bldP spid="60461" grpId="0" animBg="1" autoUpdateAnimBg="0"/>
      <p:bldP spid="60462" grpId="0" animBg="1" autoUpdateAnimBg="0"/>
      <p:bldP spid="60463" grpId="0" animBg="1" autoUpdateAnimBg="0"/>
      <p:bldP spid="60464" grpId="0" build="p" autoUpdateAnimBg="0"/>
      <p:bldP spid="60465" grpId="0" build="p" autoUpdateAnimBg="0"/>
      <p:bldP spid="60466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53</TotalTime>
  <Words>502</Words>
  <Application>Microsoft Office PowerPoint</Application>
  <PresentationFormat>Apresentação na tela (4:3)</PresentationFormat>
  <Paragraphs>214</Paragraphs>
  <Slides>12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Mediano</vt:lpstr>
      <vt:lpstr>Estruturas de Dados</vt:lpstr>
      <vt:lpstr>Estruturas de Dados</vt:lpstr>
      <vt:lpstr>Estruturas de Dados</vt:lpstr>
      <vt:lpstr>Vetores</vt:lpstr>
      <vt:lpstr>Vetores</vt:lpstr>
      <vt:lpstr>Vetores</vt:lpstr>
      <vt:lpstr>Vetores</vt:lpstr>
      <vt:lpstr>Matrizes</vt:lpstr>
      <vt:lpstr>Matrizes</vt:lpstr>
      <vt:lpstr>Matrizes</vt:lpstr>
      <vt:lpstr>Matrizes</vt:lpstr>
      <vt:lpstr>Matrizes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Dados</dc:title>
  <dc:creator>nglaser</dc:creator>
  <cp:lastModifiedBy>Professor</cp:lastModifiedBy>
  <cp:revision>15</cp:revision>
  <dcterms:created xsi:type="dcterms:W3CDTF">2013-03-04T19:12:20Z</dcterms:created>
  <dcterms:modified xsi:type="dcterms:W3CDTF">2015-05-11T21:54:00Z</dcterms:modified>
</cp:coreProperties>
</file>