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143D-C547-4AAE-9154-58B555EB5552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6C6DD-A3E4-4CDC-A9B9-43E8A12805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05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6BF3-3EAA-4209-B0F8-9BAFD80DAA69}" type="slidenum">
              <a:rPr lang="pt-BR" smtClean="0">
                <a:latin typeface="Times New Roman" pitchFamily="18" charset="0"/>
              </a:rPr>
              <a:pPr/>
              <a:t>10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2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EDA81-8A85-423E-A988-BE145CD376FC}" type="slidenum">
              <a:rPr lang="pt-BR" smtClean="0">
                <a:latin typeface="Times New Roman" pitchFamily="18" charset="0"/>
              </a:rPr>
              <a:pPr/>
              <a:t>19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A6F1D-8313-4E92-969B-6CA15CC6FCBD}" type="slidenum">
              <a:rPr lang="pt-BR" smtClean="0">
                <a:latin typeface="Times New Roman" pitchFamily="18" charset="0"/>
              </a:rPr>
              <a:pPr/>
              <a:t>20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6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9059-1994-4ECB-BA8A-95DE2FBA392A}" type="slidenum">
              <a:rPr lang="pt-BR" smtClean="0">
                <a:latin typeface="Times New Roman" pitchFamily="18" charset="0"/>
              </a:rPr>
              <a:pPr/>
              <a:t>21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1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B80F-9B30-4639-8BC1-1B94F94D8629}" type="slidenum">
              <a:rPr lang="pt-BR" smtClean="0">
                <a:latin typeface="Times New Roman" pitchFamily="18" charset="0"/>
              </a:rPr>
              <a:pPr/>
              <a:t>22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07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8A912-40B9-4CFC-B653-EB35B9073BF5}" type="slidenum">
              <a:rPr lang="pt-BR" smtClean="0">
                <a:latin typeface="Times New Roman" pitchFamily="18" charset="0"/>
              </a:rPr>
              <a:pPr/>
              <a:t>23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93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86057-6BED-49DF-B6C9-724722DF8DDD}" type="slidenum">
              <a:rPr lang="pt-BR" smtClean="0">
                <a:latin typeface="Times New Roman" pitchFamily="18" charset="0"/>
              </a:rPr>
              <a:pPr/>
              <a:t>24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7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8F7F6-A442-41EE-9CA4-4FA3B2D9A074}" type="slidenum">
              <a:rPr lang="pt-BR" smtClean="0">
                <a:latin typeface="Times New Roman" pitchFamily="18" charset="0"/>
              </a:rPr>
              <a:pPr/>
              <a:t>11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2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66817-1D46-4C8B-A6B9-5BA7DAED300F}" type="slidenum">
              <a:rPr lang="pt-BR" smtClean="0">
                <a:latin typeface="Times New Roman" pitchFamily="18" charset="0"/>
              </a:rPr>
              <a:pPr/>
              <a:t>12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2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20F58-5908-4F63-B49B-0029EAF303D4}" type="slidenum">
              <a:rPr lang="pt-BR" smtClean="0">
                <a:latin typeface="Times New Roman" pitchFamily="18" charset="0"/>
              </a:rPr>
              <a:pPr/>
              <a:t>13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4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1A342-D3CB-49E7-AA85-33F0D1EFF587}" type="slidenum">
              <a:rPr lang="pt-BR" smtClean="0">
                <a:latin typeface="Times New Roman" pitchFamily="18" charset="0"/>
              </a:rPr>
              <a:pPr/>
              <a:t>14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5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21838-141F-4E6A-A408-A70AD6EC2917}" type="slidenum">
              <a:rPr lang="pt-BR" smtClean="0">
                <a:latin typeface="Times New Roman" pitchFamily="18" charset="0"/>
              </a:rPr>
              <a:pPr/>
              <a:t>15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1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F7F15-60FE-4504-887D-A448AAF4A949}" type="slidenum">
              <a:rPr lang="pt-BR" smtClean="0">
                <a:latin typeface="Times New Roman" pitchFamily="18" charset="0"/>
              </a:rPr>
              <a:pPr/>
              <a:t>16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4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5947C-9FEF-4DF0-BA2E-3F3469A079BA}" type="slidenum">
              <a:rPr lang="pt-BR" smtClean="0">
                <a:latin typeface="Times New Roman" pitchFamily="18" charset="0"/>
              </a:rPr>
              <a:pPr/>
              <a:t>17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7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D61DF-7DA5-4949-9580-CA3197D28FAE}" type="slidenum">
              <a:rPr lang="pt-BR" smtClean="0">
                <a:latin typeface="Times New Roman" pitchFamily="18" charset="0"/>
              </a:rPr>
              <a:pPr/>
              <a:t>18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DBA09E-5A1D-42DE-B2D9-D516496DC058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B8523F-89F5-44F4-BB84-6C7BFCBDC8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Algoritmos – Aula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Operadores Relacionais, Lógicos e comandos de condição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Estrutura Sequencial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 smtClean="0"/>
              <a:t>O Fluxo de Controle segue a mesma sequência linear da nossa escrita, ou seja:</a:t>
            </a:r>
          </a:p>
          <a:p>
            <a:pPr lvl="1"/>
            <a:r>
              <a:rPr lang="pt-BR" sz="2000" dirty="0" smtClean="0"/>
              <a:t>De cima para baixo;</a:t>
            </a:r>
          </a:p>
          <a:p>
            <a:pPr lvl="1"/>
            <a:r>
              <a:rPr lang="pt-BR" sz="2000" dirty="0" smtClean="0"/>
              <a:t>Da esquerda para direita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Cada ação é seguida de um </a:t>
            </a:r>
            <a:r>
              <a:rPr lang="pt-BR" b="1" dirty="0" smtClean="0"/>
              <a:t>;</a:t>
            </a:r>
          </a:p>
          <a:p>
            <a:pPr lvl="1"/>
            <a:r>
              <a:rPr lang="pt-BR" sz="2000" dirty="0" smtClean="0"/>
              <a:t>Objetiva separar uma ação da outra</a:t>
            </a:r>
          </a:p>
          <a:p>
            <a:pPr lvl="1"/>
            <a:r>
              <a:rPr lang="pt-BR" sz="2000" dirty="0" smtClean="0"/>
              <a:t>Indica que a próxima ação da sequência deve ser executada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Estrutura sequencial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28600" y="19050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{</a:t>
            </a:r>
            <a:endParaRPr lang="pt-BR" sz="2000" b="1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declaração de variáveis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 smtClean="0">
                <a:latin typeface="Arial" charset="0"/>
                <a:cs typeface="Times New Roman" pitchFamily="18" charset="0"/>
              </a:rPr>
              <a:t>float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2000" dirty="0">
                <a:latin typeface="Arial" charset="0"/>
                <a:cs typeface="Times New Roman" pitchFamily="18" charset="0"/>
              </a:rPr>
              <a:t>N1, N2, N3, 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N4;</a:t>
            </a:r>
            <a:r>
              <a:rPr lang="pt-BR" sz="2000" dirty="0" smtClean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notas bimestrais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 smtClean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 smtClean="0">
                <a:latin typeface="Arial" charset="0"/>
                <a:cs typeface="Times New Roman" pitchFamily="18" charset="0"/>
              </a:rPr>
              <a:t>float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 MA</a:t>
            </a:r>
            <a:r>
              <a:rPr lang="pt-BR" sz="20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; 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média anual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// entrada de dados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(“%f”,&amp;N1);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sz="2000" dirty="0">
                <a:latin typeface="Arial" charset="0"/>
                <a:cs typeface="Times New Roman" pitchFamily="18" charset="0"/>
              </a:rPr>
              <a:t>(“%f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”,&amp;N2);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b="1" dirty="0" smtClean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sz="2000" dirty="0">
                <a:latin typeface="Arial" charset="0"/>
                <a:cs typeface="Times New Roman" pitchFamily="18" charset="0"/>
              </a:rPr>
              <a:t>(“%f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”,&amp;N3);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b="1" dirty="0" smtClean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sz="2000" dirty="0">
                <a:latin typeface="Arial" charset="0"/>
                <a:cs typeface="Times New Roman" pitchFamily="18" charset="0"/>
              </a:rPr>
              <a:t>(“%f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”,&amp;N4</a:t>
            </a:r>
            <a:r>
              <a:rPr lang="pt-BR" sz="2000" dirty="0">
                <a:latin typeface="Arial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// processamento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dirty="0">
                <a:latin typeface="Arial" charset="0"/>
                <a:cs typeface="Times New Roman" pitchFamily="18" charset="0"/>
              </a:rPr>
              <a:t>MA 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= (</a:t>
            </a:r>
            <a:r>
              <a:rPr lang="pt-BR" sz="2000" dirty="0">
                <a:latin typeface="Arial" charset="0"/>
                <a:cs typeface="Times New Roman" pitchFamily="18" charset="0"/>
              </a:rPr>
              <a:t>N1 + N2 + N3 + N4) / 4;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dirty="0" err="1" smtClean="0">
                <a:latin typeface="Arial" charset="0"/>
                <a:cs typeface="Times New Roman" pitchFamily="18" charset="0"/>
              </a:rPr>
              <a:t>printf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(“media = %f \n”,</a:t>
            </a:r>
            <a:r>
              <a:rPr lang="pt-BR" sz="2000" b="1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MA</a:t>
            </a:r>
            <a:r>
              <a:rPr lang="pt-BR" sz="2000" dirty="0">
                <a:latin typeface="Arial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smtClean="0">
                <a:latin typeface="Arial" charset="0"/>
                <a:cs typeface="Times New Roman" pitchFamily="18" charset="0"/>
              </a:rPr>
              <a:t>}</a:t>
            </a:r>
            <a:endParaRPr lang="pt-BR" sz="20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1484784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latin typeface="Arial" charset="0"/>
                <a:cs typeface="Times New Roman" pitchFamily="18" charset="0"/>
              </a:rPr>
              <a:t>Algoritmo 3.2 - Média Aritmética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Estruturas de Seleção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784350"/>
            <a:ext cx="8075612" cy="4572000"/>
          </a:xfrm>
        </p:spPr>
        <p:txBody>
          <a:bodyPr/>
          <a:lstStyle/>
          <a:p>
            <a:r>
              <a:rPr lang="pt-BR" sz="2400" dirty="0" smtClean="0"/>
              <a:t>São aquelas que permitem alterar o </a:t>
            </a:r>
            <a:r>
              <a:rPr lang="pt-BR" sz="2400" dirty="0" smtClean="0">
                <a:solidFill>
                  <a:srgbClr val="FF6600"/>
                </a:solidFill>
              </a:rPr>
              <a:t>Fluxo de Execução</a:t>
            </a:r>
            <a:r>
              <a:rPr lang="pt-BR" sz="2400" dirty="0" smtClean="0"/>
              <a:t>, de forma a selecionar qual parte deve ser executada</a:t>
            </a:r>
          </a:p>
          <a:p>
            <a:r>
              <a:rPr lang="pt-BR" sz="2400" dirty="0" smtClean="0"/>
              <a:t>Essa “decisão” de execução é tomada a partir de uma condição, que pode resultar apenas em Verdade ou Falsidade</a:t>
            </a:r>
          </a:p>
          <a:p>
            <a:r>
              <a:rPr lang="pt-BR" sz="2400" dirty="0" smtClean="0"/>
              <a:t>Uma condição é representada por expressões relacionais ou lógicas</a:t>
            </a:r>
          </a:p>
          <a:p>
            <a:r>
              <a:rPr lang="pt-BR" sz="2400" dirty="0" smtClean="0"/>
              <a:t>As estruturas de seleção podem ser classificadas em </a:t>
            </a:r>
            <a:r>
              <a:rPr lang="pt-BR" sz="2400" dirty="0" smtClean="0">
                <a:solidFill>
                  <a:srgbClr val="FF6600"/>
                </a:solidFill>
              </a:rPr>
              <a:t>simples, compostas ou encadeadas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Simples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269748" y="4581128"/>
            <a:ext cx="8839200" cy="1676400"/>
          </a:xfrm>
        </p:spPr>
        <p:txBody>
          <a:bodyPr/>
          <a:lstStyle/>
          <a:p>
            <a:r>
              <a:rPr lang="pt-BR" sz="2400" dirty="0" smtClean="0"/>
              <a:t>Quando a &lt;condição&gt; for verdadeira o “bloco verdade” é executado</a:t>
            </a:r>
          </a:p>
          <a:p>
            <a:r>
              <a:rPr lang="pt-BR" sz="2400" dirty="0" smtClean="0"/>
              <a:t>Quando a &lt;condição&gt; for falsa o “bloco verdade” </a:t>
            </a:r>
            <a:r>
              <a:rPr lang="pt-BR" sz="2400" b="1" dirty="0" smtClean="0"/>
              <a:t>não</a:t>
            </a:r>
            <a:r>
              <a:rPr lang="pt-BR" sz="2400" dirty="0" smtClean="0"/>
              <a:t> é executado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79512" y="1556792"/>
            <a:ext cx="861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err="1" smtClean="0">
                <a:latin typeface="Arial" charset="0"/>
                <a:cs typeface="Times New Roman" pitchFamily="18" charset="0"/>
              </a:rPr>
              <a:t>if</a:t>
            </a:r>
            <a:r>
              <a:rPr lang="pt-BR" sz="2000" b="1" dirty="0" smtClean="0">
                <a:latin typeface="Arial" charset="0"/>
                <a:cs typeface="Times New Roman" pitchFamily="18" charset="0"/>
              </a:rPr>
              <a:t>(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condição)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  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{</a:t>
            </a:r>
            <a:endParaRPr lang="pt-BR" sz="2000" b="1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i="1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2000" i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início do bloco verdade</a:t>
            </a:r>
            <a:endParaRPr lang="pt-BR" sz="20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	comando 1;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	comando 2;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	...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	comando n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	// 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fim do bloco verdade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dirty="0" smtClean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}</a:t>
            </a:r>
            <a:endParaRPr lang="pt-BR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endParaRPr lang="pt-BR" sz="2000" b="1" dirty="0">
              <a:latin typeface="Symbol" pitchFamily="18" charset="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Simples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28600" y="1619250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</a:t>
            </a:r>
            <a:endParaRPr lang="pt-BR" sz="1800" dirty="0" smtClean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b="1" dirty="0" smtClean="0">
                <a:latin typeface="Arial" charset="0"/>
                <a:cs typeface="Times New Roman" pitchFamily="18" charset="0"/>
              </a:rPr>
              <a:t>{</a:t>
            </a:r>
            <a:endParaRPr lang="pt-BR" sz="2000" b="1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declaração de variáveis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float</a:t>
            </a:r>
            <a:r>
              <a:rPr lang="pt-BR" sz="2000" dirty="0">
                <a:latin typeface="Arial" charset="0"/>
                <a:cs typeface="Times New Roman" pitchFamily="18" charset="0"/>
              </a:rPr>
              <a:t> N1, N2, N3, N4;</a:t>
            </a:r>
            <a:r>
              <a:rPr lang="pt-BR" sz="2000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notas bimestrais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float</a:t>
            </a:r>
            <a:r>
              <a:rPr lang="pt-BR" sz="2000" dirty="0">
                <a:latin typeface="Arial" charset="0"/>
                <a:cs typeface="Times New Roman" pitchFamily="18" charset="0"/>
              </a:rPr>
              <a:t> MA</a:t>
            </a:r>
            <a:r>
              <a:rPr lang="pt-BR" sz="20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; 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média anual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// entrada de dados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sz="2000" dirty="0">
                <a:latin typeface="Arial" charset="0"/>
                <a:cs typeface="Times New Roman" pitchFamily="18" charset="0"/>
              </a:rPr>
              <a:t>(“%f”,&amp;N1);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sz="2000" dirty="0">
                <a:latin typeface="Arial" charset="0"/>
                <a:cs typeface="Times New Roman" pitchFamily="18" charset="0"/>
              </a:rPr>
              <a:t>(“%f”,&amp;N2);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b="1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sz="2000" dirty="0">
                <a:latin typeface="Arial" charset="0"/>
                <a:cs typeface="Times New Roman" pitchFamily="18" charset="0"/>
              </a:rPr>
              <a:t>(“%f”,&amp;N3);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b="1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sz="2000" dirty="0">
                <a:latin typeface="Arial" charset="0"/>
                <a:cs typeface="Times New Roman" pitchFamily="18" charset="0"/>
              </a:rPr>
              <a:t>(“%f”,&amp;N4);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// processamento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dirty="0">
                <a:latin typeface="Arial" charset="0"/>
                <a:cs typeface="Times New Roman" pitchFamily="18" charset="0"/>
              </a:rPr>
              <a:t>MA = (N1 + N2 + N3 + N4) / 4;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dirty="0" err="1">
                <a:latin typeface="Arial" charset="0"/>
                <a:cs typeface="Times New Roman" pitchFamily="18" charset="0"/>
              </a:rPr>
              <a:t>printf</a:t>
            </a:r>
            <a:r>
              <a:rPr lang="pt-BR" sz="2000" dirty="0">
                <a:latin typeface="Arial" charset="0"/>
                <a:cs typeface="Times New Roman" pitchFamily="18" charset="0"/>
              </a:rPr>
              <a:t>(“media = %f \n”,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 </a:t>
            </a:r>
            <a:r>
              <a:rPr lang="pt-BR" sz="2000" dirty="0">
                <a:latin typeface="Arial" charset="0"/>
                <a:cs typeface="Times New Roman" pitchFamily="18" charset="0"/>
              </a:rPr>
              <a:t>MA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err="1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if</a:t>
            </a:r>
            <a:r>
              <a:rPr lang="pt-BR" sz="2000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(MA &gt;=7){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 err="1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printf</a:t>
            </a:r>
            <a:r>
              <a:rPr lang="pt-BR" sz="2000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(“aprovado”);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}</a:t>
            </a:r>
            <a:endParaRPr lang="pt-BR" sz="20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}</a:t>
            </a:r>
            <a:endParaRPr lang="pt-BR" sz="20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228600" y="1556792"/>
            <a:ext cx="8915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pt-BR" dirty="0">
                <a:latin typeface="Arial" charset="0"/>
                <a:cs typeface="Times New Roman" pitchFamily="18" charset="0"/>
              </a:rPr>
              <a:t>Algoritmo 3.3 - Média Aritmética com Aprovação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Composta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79512" y="5517232"/>
            <a:ext cx="8839200" cy="1296144"/>
          </a:xfrm>
        </p:spPr>
        <p:txBody>
          <a:bodyPr/>
          <a:lstStyle/>
          <a:p>
            <a:r>
              <a:rPr lang="pt-BR" sz="2400" dirty="0" smtClean="0"/>
              <a:t>Quando a &lt;condição&gt; for verdadeira o “bloco verdade” é executado</a:t>
            </a:r>
          </a:p>
          <a:p>
            <a:r>
              <a:rPr lang="pt-BR" sz="2400" dirty="0" smtClean="0"/>
              <a:t>Quando a &lt;condição&gt; for falsa o “bloco falsidade” é executado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28600" y="1634480"/>
            <a:ext cx="861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err="1" smtClean="0">
                <a:latin typeface="Arial" charset="0"/>
                <a:cs typeface="Times New Roman" pitchFamily="18" charset="0"/>
              </a:rPr>
              <a:t>if</a:t>
            </a:r>
            <a:r>
              <a:rPr lang="pt-BR" sz="2000" b="1" dirty="0" smtClean="0">
                <a:latin typeface="Arial" charset="0"/>
                <a:cs typeface="Times New Roman" pitchFamily="18" charset="0"/>
              </a:rPr>
              <a:t>(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condição)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Arial" charset="0"/>
                <a:cs typeface="Times New Roman" pitchFamily="18" charset="0"/>
              </a:rPr>
              <a:t>  </a:t>
            </a:r>
            <a:r>
              <a:rPr lang="pt-BR" sz="2000" dirty="0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{</a:t>
            </a:r>
            <a:endParaRPr lang="pt-BR" sz="2000" b="1" dirty="0">
              <a:solidFill>
                <a:srgbClr val="00B05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2000" i="1" dirty="0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// </a:t>
            </a:r>
            <a:r>
              <a:rPr lang="pt-BR" sz="2000" i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início do bloco verdade</a:t>
            </a:r>
            <a:endParaRPr lang="pt-BR" sz="2000" b="1" dirty="0">
              <a:solidFill>
                <a:srgbClr val="00B05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		comando 1;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		comando n;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2000" i="1" dirty="0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// </a:t>
            </a:r>
            <a:r>
              <a:rPr lang="pt-BR" sz="2000" i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fim do bloco verdade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}</a:t>
            </a:r>
            <a:endParaRPr lang="pt-BR" sz="2000" b="1" dirty="0">
              <a:solidFill>
                <a:srgbClr val="00B05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i="1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i="1" dirty="0" err="1" smtClean="0">
                <a:latin typeface="Arial" charset="0"/>
                <a:cs typeface="Times New Roman" pitchFamily="18" charset="0"/>
              </a:rPr>
              <a:t>else</a:t>
            </a:r>
            <a:r>
              <a:rPr lang="pt-BR" sz="2000" i="1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2000" i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{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endParaRPr lang="pt-BR" sz="2000" i="1" dirty="0" smtClean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b="1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b="1" i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sz="2000" i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início do bloco falsidade</a:t>
            </a:r>
            <a:endParaRPr lang="pt-BR" sz="20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	comando 1;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	comando n;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2000" i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</a:t>
            </a:r>
            <a:r>
              <a:rPr lang="pt-BR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fim do bloco </a:t>
            </a:r>
            <a:r>
              <a:rPr lang="pt-BR" sz="2000" i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falsidade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endParaRPr lang="pt-BR" sz="2000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890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Composta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" y="1690464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>
                <a:latin typeface="Arial" charset="0"/>
                <a:cs typeface="Times New Roman" pitchFamily="18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declaração de variáveis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>
                <a:latin typeface="Arial" charset="0"/>
                <a:cs typeface="Times New Roman" pitchFamily="18" charset="0"/>
              </a:rPr>
              <a:t>float</a:t>
            </a:r>
            <a:r>
              <a:rPr lang="pt-BR" dirty="0">
                <a:latin typeface="Arial" charset="0"/>
                <a:cs typeface="Times New Roman" pitchFamily="18" charset="0"/>
              </a:rPr>
              <a:t> N1, N2, N3, N4;</a:t>
            </a:r>
            <a:r>
              <a:rPr lang="pt-BR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notas bimestrais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>
                <a:latin typeface="Arial" charset="0"/>
                <a:cs typeface="Times New Roman" pitchFamily="18" charset="0"/>
              </a:rPr>
              <a:t>float</a:t>
            </a:r>
            <a:r>
              <a:rPr lang="pt-BR" dirty="0">
                <a:latin typeface="Arial" charset="0"/>
                <a:cs typeface="Times New Roman" pitchFamily="18" charset="0"/>
              </a:rPr>
              <a:t> MA</a:t>
            </a:r>
            <a:r>
              <a:rPr lang="pt-BR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; </a:t>
            </a:r>
            <a:r>
              <a:rPr lang="pt-BR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média anual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// entrada de dados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dirty="0">
                <a:latin typeface="Arial" charset="0"/>
                <a:cs typeface="Times New Roman" pitchFamily="18" charset="0"/>
              </a:rPr>
              <a:t>(“%f”,&amp;N1);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dirty="0">
                <a:latin typeface="Arial" charset="0"/>
                <a:cs typeface="Times New Roman" pitchFamily="18" charset="0"/>
              </a:rPr>
              <a:t>(“%f”,&amp;N2);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dirty="0">
                <a:latin typeface="Arial" charset="0"/>
                <a:cs typeface="Times New Roman" pitchFamily="18" charset="0"/>
              </a:rPr>
              <a:t>(“%f”,&amp;N3);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dirty="0">
                <a:latin typeface="Arial" charset="0"/>
                <a:cs typeface="Times New Roman" pitchFamily="18" charset="0"/>
              </a:rPr>
              <a:t>(“%f”,&amp;N4);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i="1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i="1" dirty="0">
                <a:latin typeface="Arial" charset="0"/>
                <a:cs typeface="Times New Roman" pitchFamily="18" charset="0"/>
              </a:rPr>
              <a:t>		</a:t>
            </a:r>
            <a:r>
              <a:rPr lang="pt-BR" dirty="0">
                <a:latin typeface="Arial" charset="0"/>
                <a:cs typeface="Times New Roman" pitchFamily="18" charset="0"/>
              </a:rPr>
              <a:t>MA = (N1 + N2 + N3 + N4) / 4;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dirty="0" err="1">
                <a:latin typeface="Arial" charset="0"/>
                <a:cs typeface="Times New Roman" pitchFamily="18" charset="0"/>
              </a:rPr>
              <a:t>printf</a:t>
            </a:r>
            <a:r>
              <a:rPr lang="pt-BR" dirty="0">
                <a:latin typeface="Arial" charset="0"/>
                <a:cs typeface="Times New Roman" pitchFamily="18" charset="0"/>
              </a:rPr>
              <a:t>(“media = %f \n”,</a:t>
            </a:r>
            <a:r>
              <a:rPr lang="pt-BR" b="1" dirty="0">
                <a:latin typeface="Arial" charset="0"/>
                <a:cs typeface="Times New Roman" pitchFamily="18" charset="0"/>
              </a:rPr>
              <a:t> </a:t>
            </a:r>
            <a:r>
              <a:rPr lang="pt-BR" dirty="0">
                <a:latin typeface="Arial" charset="0"/>
                <a:cs typeface="Times New Roman" pitchFamily="18" charset="0"/>
              </a:rPr>
              <a:t>MA);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err="1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if</a:t>
            </a:r>
            <a:r>
              <a:rPr lang="pt-BR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(MA &gt;=7){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		</a:t>
            </a:r>
            <a:r>
              <a:rPr lang="pt-BR" b="1" dirty="0" err="1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printf</a:t>
            </a:r>
            <a:r>
              <a:rPr lang="pt-BR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(“aprovado”);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b="1" dirty="0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else</a:t>
            </a:r>
            <a:r>
              <a:rPr lang="pt-BR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printf</a:t>
            </a:r>
            <a:r>
              <a:rPr lang="pt-BR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(“reprovado</a:t>
            </a:r>
            <a:r>
              <a:rPr lang="pt-BR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”);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}</a:t>
            </a:r>
            <a:endParaRPr lang="pt-BR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</a:t>
            </a:r>
            <a:r>
              <a:rPr lang="pt-BR" b="1" dirty="0">
                <a:latin typeface="Arial" charset="0"/>
                <a:cs typeface="Times New Roman" pitchFamily="18" charset="0"/>
              </a:rPr>
              <a:t>}</a:t>
            </a:r>
            <a:endParaRPr lang="pt-BR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1003300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Arial" charset="0"/>
                <a:cs typeface="Times New Roman" pitchFamily="18" charset="0"/>
              </a:rPr>
              <a:t>Algoritmo 3.4 - Média Aritmética com aprovação e reprovação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Encadeada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784350"/>
            <a:ext cx="8075612" cy="4572000"/>
          </a:xfrm>
        </p:spPr>
        <p:txBody>
          <a:bodyPr>
            <a:normAutofit lnSpcReduction="1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pt-BR" dirty="0" smtClean="0"/>
              <a:t>Ocorre quando uma seleção tem como ação uma outra seleção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pt-BR" dirty="0" smtClean="0"/>
              <a:t>Uma seleção encadeada pode ser: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pt-BR" dirty="0" smtClean="0">
                <a:solidFill>
                  <a:srgbClr val="FFFF00"/>
                </a:solidFill>
              </a:rPr>
              <a:t>Heterogênea: Quando não é possível identificar padrão de comportamento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Homogênea: Quando é possível identificar padrão de comportamento</a:t>
            </a:r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dirty="0" smtClean="0"/>
              <a:t>se – então – se: quando depois de cada </a:t>
            </a:r>
            <a:r>
              <a:rPr lang="pt-BR" b="1" dirty="0" smtClean="0"/>
              <a:t>então</a:t>
            </a:r>
            <a:r>
              <a:rPr lang="pt-BR" dirty="0" smtClean="0"/>
              <a:t> ocorre outro </a:t>
            </a:r>
            <a:r>
              <a:rPr lang="pt-BR" b="1" dirty="0" smtClean="0"/>
              <a:t>se</a:t>
            </a:r>
            <a:endParaRPr lang="pt-BR" dirty="0" smtClean="0"/>
          </a:p>
          <a:p>
            <a:pPr marL="996696" lvl="2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pt-BR" dirty="0" smtClean="0"/>
              <a:t>se – senão – se: quando depois de cada </a:t>
            </a:r>
            <a:r>
              <a:rPr lang="pt-BR" b="1" dirty="0" smtClean="0"/>
              <a:t>senão</a:t>
            </a:r>
            <a:r>
              <a:rPr lang="pt-BR" dirty="0" smtClean="0"/>
              <a:t> ocorre outro </a:t>
            </a:r>
            <a:r>
              <a:rPr lang="pt-BR" b="1" dirty="0" smtClean="0"/>
              <a:t>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Encadeada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Dados três valores A, B, C, verificar se eles podem ser os comprimentos dos lados de um triângulo</a:t>
            </a:r>
          </a:p>
          <a:p>
            <a:r>
              <a:rPr lang="pt-BR" dirty="0" smtClean="0"/>
              <a:t>Caso positivo, verificar se compõem</a:t>
            </a:r>
          </a:p>
          <a:p>
            <a:pPr lvl="1"/>
            <a:r>
              <a:rPr lang="pt-BR" dirty="0" smtClean="0"/>
              <a:t>Triângulo equilátero</a:t>
            </a:r>
          </a:p>
          <a:p>
            <a:pPr lvl="1"/>
            <a:r>
              <a:rPr lang="pt-BR" dirty="0" smtClean="0"/>
              <a:t>Triângulo isósceles</a:t>
            </a:r>
          </a:p>
          <a:p>
            <a:pPr lvl="1"/>
            <a:r>
              <a:rPr lang="pt-BR" dirty="0" smtClean="0"/>
              <a:t>Triângulo escaleno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3657600" y="4724400"/>
            <a:ext cx="20574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581400" y="5029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562600" y="510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556125" y="61372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Encadeada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Dados três valores A, B, C, verificar se eles podem ser os comprimentos dos lados de um triângulo</a:t>
            </a:r>
          </a:p>
          <a:p>
            <a:r>
              <a:rPr lang="pt-BR" dirty="0" smtClean="0"/>
              <a:t>Caso positivo, verificar se compõem</a:t>
            </a:r>
          </a:p>
          <a:p>
            <a:pPr lvl="1"/>
            <a:r>
              <a:rPr lang="pt-BR" dirty="0" smtClean="0"/>
              <a:t>Triângulo equilátero – </a:t>
            </a:r>
            <a:r>
              <a:rPr lang="pt-BR" b="1" dirty="0" smtClean="0"/>
              <a:t>três lados iguais</a:t>
            </a:r>
          </a:p>
          <a:p>
            <a:pPr lvl="1"/>
            <a:r>
              <a:rPr lang="pt-BR" dirty="0" smtClean="0"/>
              <a:t>Triângulo isósceles – </a:t>
            </a:r>
            <a:r>
              <a:rPr lang="pt-BR" b="1" dirty="0" smtClean="0"/>
              <a:t>dois lados iguais</a:t>
            </a:r>
          </a:p>
          <a:p>
            <a:pPr lvl="1"/>
            <a:r>
              <a:rPr lang="pt-BR" dirty="0" smtClean="0"/>
              <a:t>Triângulo escaleno – </a:t>
            </a:r>
            <a:r>
              <a:rPr lang="pt-BR" b="1" dirty="0" smtClean="0"/>
              <a:t>todos os lados diferentes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3657600" y="4724400"/>
            <a:ext cx="2057400" cy="1371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581400" y="5029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562600" y="510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556125" y="61372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1">
                    <a:satMod val="150000"/>
                  </a:schemeClr>
                </a:solidFill>
              </a:rPr>
              <a:t>Expressões Lógicas</a:t>
            </a:r>
            <a:br>
              <a:rPr lang="pt-BR" sz="3600" dirty="0">
                <a:solidFill>
                  <a:schemeClr val="accent1">
                    <a:satMod val="150000"/>
                  </a:schemeClr>
                </a:solidFill>
              </a:rPr>
            </a:br>
            <a:endParaRPr lang="pt-BR" sz="18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2017713"/>
            <a:ext cx="8343900" cy="1627187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Denomina-se </a:t>
            </a:r>
            <a:r>
              <a:rPr lang="pt-BR" sz="2400" b="1" smtClean="0">
                <a:solidFill>
                  <a:srgbClr val="FF0000"/>
                </a:solidFill>
              </a:rPr>
              <a:t>expressão lógica</a:t>
            </a:r>
            <a:r>
              <a:rPr lang="pt-BR" sz="2400" smtClean="0">
                <a:solidFill>
                  <a:srgbClr val="FF0000"/>
                </a:solidFill>
              </a:rPr>
              <a:t> </a:t>
            </a:r>
            <a:r>
              <a:rPr lang="pt-BR" sz="2400" smtClean="0"/>
              <a:t>aquela cujos </a:t>
            </a:r>
            <a:r>
              <a:rPr lang="pt-BR" sz="2400" b="1" smtClean="0">
                <a:solidFill>
                  <a:srgbClr val="FF0000"/>
                </a:solidFill>
              </a:rPr>
              <a:t>operadores</a:t>
            </a:r>
            <a:r>
              <a:rPr lang="pt-BR" sz="2400" smtClean="0"/>
              <a:t> são </a:t>
            </a:r>
            <a:r>
              <a:rPr lang="pt-BR" sz="2400" b="1" smtClean="0">
                <a:solidFill>
                  <a:srgbClr val="FF0000"/>
                </a:solidFill>
              </a:rPr>
              <a:t>lógicos</a:t>
            </a:r>
            <a:r>
              <a:rPr lang="pt-BR" sz="2400" smtClean="0">
                <a:solidFill>
                  <a:srgbClr val="FF0000"/>
                </a:solidFill>
              </a:rPr>
              <a:t> </a:t>
            </a:r>
            <a:r>
              <a:rPr lang="pt-BR" sz="2400" smtClean="0"/>
              <a:t>e/ou </a:t>
            </a:r>
            <a:r>
              <a:rPr lang="pt-BR" sz="2400" b="1" smtClean="0">
                <a:solidFill>
                  <a:srgbClr val="FF0000"/>
                </a:solidFill>
              </a:rPr>
              <a:t>relacionais</a:t>
            </a:r>
            <a:r>
              <a:rPr lang="pt-BR" sz="2400" smtClean="0"/>
              <a:t> e cujos </a:t>
            </a:r>
            <a:r>
              <a:rPr lang="pt-BR" sz="2400" b="1" smtClean="0">
                <a:solidFill>
                  <a:srgbClr val="FF0000"/>
                </a:solidFill>
              </a:rPr>
              <a:t>operandos</a:t>
            </a:r>
            <a:r>
              <a:rPr lang="pt-BR" sz="2400" smtClean="0"/>
              <a:t> são </a:t>
            </a:r>
            <a:r>
              <a:rPr lang="pt-BR" sz="2400" b="1" smtClean="0">
                <a:solidFill>
                  <a:srgbClr val="FF0000"/>
                </a:solidFill>
              </a:rPr>
              <a:t>relações</a:t>
            </a:r>
            <a:r>
              <a:rPr lang="pt-BR" sz="2400" smtClean="0"/>
              <a:t> e/ou </a:t>
            </a:r>
            <a:r>
              <a:rPr lang="pt-BR" sz="2400" b="1" smtClean="0">
                <a:solidFill>
                  <a:srgbClr val="FF0000"/>
                </a:solidFill>
              </a:rPr>
              <a:t>variáveis</a:t>
            </a:r>
            <a:r>
              <a:rPr lang="pt-BR" sz="2400" smtClean="0"/>
              <a:t> e/ou </a:t>
            </a:r>
            <a:r>
              <a:rPr lang="pt-BR" sz="2400" b="1" smtClean="0">
                <a:solidFill>
                  <a:srgbClr val="FF0000"/>
                </a:solidFill>
              </a:rPr>
              <a:t>constantes do tipo lógico</a:t>
            </a:r>
            <a:r>
              <a:rPr lang="pt-BR" sz="2400" smtClean="0"/>
              <a:t>.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755650" y="4005263"/>
            <a:ext cx="7272338" cy="2303462"/>
            <a:chOff x="476" y="2523"/>
            <a:chExt cx="4581" cy="1451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018" y="2613"/>
              <a:ext cx="108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379" y="2613"/>
              <a:ext cx="1089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152" y="3202"/>
              <a:ext cx="127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152" y="3475"/>
              <a:ext cx="127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152" y="3747"/>
              <a:ext cx="127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2" name="AutoShape 10"/>
            <p:cNvSpPr>
              <a:spLocks noChangeArrowheads="1"/>
            </p:cNvSpPr>
            <p:nvPr/>
          </p:nvSpPr>
          <p:spPr bwMode="auto">
            <a:xfrm>
              <a:off x="2200" y="3474"/>
              <a:ext cx="317" cy="1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107" y="270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4423" y="329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4423" y="356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86" name="Line 15"/>
            <p:cNvSpPr>
              <a:spLocks noChangeShapeType="1"/>
            </p:cNvSpPr>
            <p:nvPr/>
          </p:nvSpPr>
          <p:spPr bwMode="auto">
            <a:xfrm>
              <a:off x="2926" y="356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87" name="Line 16"/>
            <p:cNvSpPr>
              <a:spLocks noChangeShapeType="1"/>
            </p:cNvSpPr>
            <p:nvPr/>
          </p:nvSpPr>
          <p:spPr bwMode="auto">
            <a:xfrm>
              <a:off x="2926" y="383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88" name="Line 17"/>
            <p:cNvSpPr>
              <a:spLocks noChangeShapeType="1"/>
            </p:cNvSpPr>
            <p:nvPr/>
          </p:nvSpPr>
          <p:spPr bwMode="auto">
            <a:xfrm>
              <a:off x="1973" y="356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89" name="Line 18"/>
            <p:cNvSpPr>
              <a:spLocks noChangeShapeType="1"/>
            </p:cNvSpPr>
            <p:nvPr/>
          </p:nvSpPr>
          <p:spPr bwMode="auto">
            <a:xfrm>
              <a:off x="1746" y="3293"/>
              <a:ext cx="13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0" name="Line 19"/>
            <p:cNvSpPr>
              <a:spLocks noChangeShapeType="1"/>
            </p:cNvSpPr>
            <p:nvPr/>
          </p:nvSpPr>
          <p:spPr bwMode="auto">
            <a:xfrm flipV="1">
              <a:off x="1973" y="329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1" name="Line 20"/>
            <p:cNvSpPr>
              <a:spLocks noChangeShapeType="1"/>
            </p:cNvSpPr>
            <p:nvPr/>
          </p:nvSpPr>
          <p:spPr bwMode="auto">
            <a:xfrm>
              <a:off x="2517" y="356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2" name="Line 21"/>
            <p:cNvSpPr>
              <a:spLocks noChangeShapeType="1"/>
            </p:cNvSpPr>
            <p:nvPr/>
          </p:nvSpPr>
          <p:spPr bwMode="auto">
            <a:xfrm flipV="1">
              <a:off x="2653" y="329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3" name="Line 22"/>
            <p:cNvSpPr>
              <a:spLocks noChangeShapeType="1"/>
            </p:cNvSpPr>
            <p:nvPr/>
          </p:nvSpPr>
          <p:spPr bwMode="auto">
            <a:xfrm flipV="1">
              <a:off x="2926" y="3293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4" name="Line 24"/>
            <p:cNvSpPr>
              <a:spLocks noChangeShapeType="1"/>
            </p:cNvSpPr>
            <p:nvPr/>
          </p:nvSpPr>
          <p:spPr bwMode="auto">
            <a:xfrm flipV="1">
              <a:off x="4650" y="3293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5" name="Line 25"/>
            <p:cNvSpPr>
              <a:spLocks noChangeShapeType="1"/>
            </p:cNvSpPr>
            <p:nvPr/>
          </p:nvSpPr>
          <p:spPr bwMode="auto">
            <a:xfrm flipH="1">
              <a:off x="4423" y="383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6" name="Line 26"/>
            <p:cNvSpPr>
              <a:spLocks noChangeShapeType="1"/>
            </p:cNvSpPr>
            <p:nvPr/>
          </p:nvSpPr>
          <p:spPr bwMode="auto">
            <a:xfrm>
              <a:off x="4468" y="270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7" name="Line 27"/>
            <p:cNvSpPr>
              <a:spLocks noChangeShapeType="1"/>
            </p:cNvSpPr>
            <p:nvPr/>
          </p:nvSpPr>
          <p:spPr bwMode="auto">
            <a:xfrm flipV="1">
              <a:off x="4649" y="252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8" name="Line 28"/>
            <p:cNvSpPr>
              <a:spLocks noChangeShapeType="1"/>
            </p:cNvSpPr>
            <p:nvPr/>
          </p:nvSpPr>
          <p:spPr bwMode="auto">
            <a:xfrm flipH="1">
              <a:off x="1837" y="2523"/>
              <a:ext cx="2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699" name="Line 29"/>
            <p:cNvSpPr>
              <a:spLocks noChangeShapeType="1"/>
            </p:cNvSpPr>
            <p:nvPr/>
          </p:nvSpPr>
          <p:spPr bwMode="auto">
            <a:xfrm>
              <a:off x="1837" y="252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00" name="Line 30"/>
            <p:cNvSpPr>
              <a:spLocks noChangeShapeType="1"/>
            </p:cNvSpPr>
            <p:nvPr/>
          </p:nvSpPr>
          <p:spPr bwMode="auto">
            <a:xfrm>
              <a:off x="1655" y="2704"/>
              <a:ext cx="31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01" name="Line 31"/>
            <p:cNvSpPr>
              <a:spLocks noChangeShapeType="1"/>
            </p:cNvSpPr>
            <p:nvPr/>
          </p:nvSpPr>
          <p:spPr bwMode="auto">
            <a:xfrm>
              <a:off x="3243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02" name="Line 33"/>
            <p:cNvSpPr>
              <a:spLocks noChangeShapeType="1"/>
            </p:cNvSpPr>
            <p:nvPr/>
          </p:nvSpPr>
          <p:spPr bwMode="auto">
            <a:xfrm>
              <a:off x="3243" y="2931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03" name="Line 34"/>
            <p:cNvSpPr>
              <a:spLocks noChangeShapeType="1"/>
            </p:cNvSpPr>
            <p:nvPr/>
          </p:nvSpPr>
          <p:spPr bwMode="auto">
            <a:xfrm flipV="1">
              <a:off x="4876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04" name="Line 35"/>
            <p:cNvSpPr>
              <a:spLocks noChangeShapeType="1"/>
            </p:cNvSpPr>
            <p:nvPr/>
          </p:nvSpPr>
          <p:spPr bwMode="auto">
            <a:xfrm>
              <a:off x="4876" y="270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705" name="Text Box 40"/>
            <p:cNvSpPr txBox="1">
              <a:spLocks noChangeArrowheads="1"/>
            </p:cNvSpPr>
            <p:nvPr/>
          </p:nvSpPr>
          <p:spPr bwMode="auto">
            <a:xfrm>
              <a:off x="2064" y="2613"/>
              <a:ext cx="10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operando lógico</a:t>
              </a:r>
            </a:p>
          </p:txBody>
        </p:sp>
        <p:sp>
          <p:nvSpPr>
            <p:cNvPr id="28706" name="Text Box 41"/>
            <p:cNvSpPr txBox="1">
              <a:spLocks noChangeArrowheads="1"/>
            </p:cNvSpPr>
            <p:nvPr/>
          </p:nvSpPr>
          <p:spPr bwMode="auto">
            <a:xfrm>
              <a:off x="3425" y="2613"/>
              <a:ext cx="10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operador lógico</a:t>
              </a:r>
            </a:p>
          </p:txBody>
        </p:sp>
        <p:sp>
          <p:nvSpPr>
            <p:cNvPr id="28707" name="Text Box 42"/>
            <p:cNvSpPr txBox="1">
              <a:spLocks noChangeArrowheads="1"/>
            </p:cNvSpPr>
            <p:nvPr/>
          </p:nvSpPr>
          <p:spPr bwMode="auto">
            <a:xfrm>
              <a:off x="3288" y="3203"/>
              <a:ext cx="10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constante lógica</a:t>
              </a:r>
            </a:p>
          </p:txBody>
        </p:sp>
        <p:sp>
          <p:nvSpPr>
            <p:cNvPr id="28708" name="Text Box 43"/>
            <p:cNvSpPr txBox="1">
              <a:spLocks noChangeArrowheads="1"/>
            </p:cNvSpPr>
            <p:nvPr/>
          </p:nvSpPr>
          <p:spPr bwMode="auto">
            <a:xfrm>
              <a:off x="3334" y="3475"/>
              <a:ext cx="9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variável lógica</a:t>
              </a:r>
            </a:p>
          </p:txBody>
        </p:sp>
        <p:sp>
          <p:nvSpPr>
            <p:cNvPr id="28709" name="Text Box 44"/>
            <p:cNvSpPr txBox="1">
              <a:spLocks noChangeArrowheads="1"/>
            </p:cNvSpPr>
            <p:nvPr/>
          </p:nvSpPr>
          <p:spPr bwMode="auto">
            <a:xfrm>
              <a:off x="3152" y="3747"/>
              <a:ext cx="1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expressão relacional</a:t>
              </a:r>
            </a:p>
          </p:txBody>
        </p:sp>
        <p:sp>
          <p:nvSpPr>
            <p:cNvPr id="28710" name="Text Box 45"/>
            <p:cNvSpPr txBox="1">
              <a:spLocks noChangeArrowheads="1"/>
            </p:cNvSpPr>
            <p:nvPr/>
          </p:nvSpPr>
          <p:spPr bwMode="auto">
            <a:xfrm>
              <a:off x="2200" y="344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não</a:t>
              </a:r>
            </a:p>
          </p:txBody>
        </p:sp>
        <p:sp>
          <p:nvSpPr>
            <p:cNvPr id="28711" name="Text Box 46"/>
            <p:cNvSpPr txBox="1">
              <a:spLocks noChangeArrowheads="1"/>
            </p:cNvSpPr>
            <p:nvPr/>
          </p:nvSpPr>
          <p:spPr bwMode="auto">
            <a:xfrm>
              <a:off x="476" y="2568"/>
              <a:ext cx="12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/>
                <a:t>expressão lógica</a:t>
              </a:r>
            </a:p>
          </p:txBody>
        </p:sp>
        <p:sp>
          <p:nvSpPr>
            <p:cNvPr id="28712" name="Text Box 47"/>
            <p:cNvSpPr txBox="1">
              <a:spLocks noChangeArrowheads="1"/>
            </p:cNvSpPr>
            <p:nvPr/>
          </p:nvSpPr>
          <p:spPr bwMode="auto">
            <a:xfrm>
              <a:off x="612" y="3172"/>
              <a:ext cx="12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/>
                <a:t>operando lógico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Encadeada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3886200"/>
            <a:ext cx="8839200" cy="2514600"/>
          </a:xfrm>
        </p:spPr>
        <p:txBody>
          <a:bodyPr/>
          <a:lstStyle/>
          <a:p>
            <a:r>
              <a:rPr lang="pt-BR" sz="2400" dirty="0" smtClean="0"/>
              <a:t>Triângulo: </a:t>
            </a:r>
            <a:r>
              <a:rPr lang="pt-BR" sz="2400" dirty="0" smtClean="0">
                <a:cs typeface="Times New Roman" pitchFamily="18" charset="0"/>
              </a:rPr>
              <a:t>(A&lt;B+C) </a:t>
            </a:r>
            <a:r>
              <a:rPr lang="pt-BR" sz="2400" b="1" dirty="0" smtClean="0">
                <a:cs typeface="Times New Roman" pitchFamily="18" charset="0"/>
              </a:rPr>
              <a:t>e</a:t>
            </a:r>
            <a:r>
              <a:rPr lang="pt-BR" sz="2400" dirty="0" smtClean="0">
                <a:cs typeface="Times New Roman" pitchFamily="18" charset="0"/>
              </a:rPr>
              <a:t> (B&lt;A+C) </a:t>
            </a:r>
            <a:r>
              <a:rPr lang="pt-BR" sz="2400" b="1" dirty="0" smtClean="0">
                <a:cs typeface="Times New Roman" pitchFamily="18" charset="0"/>
              </a:rPr>
              <a:t>e</a:t>
            </a:r>
            <a:r>
              <a:rPr lang="pt-BR" sz="2400" dirty="0" smtClean="0">
                <a:cs typeface="Times New Roman" pitchFamily="18" charset="0"/>
              </a:rPr>
              <a:t> (C&lt;A+B) </a:t>
            </a:r>
          </a:p>
          <a:p>
            <a:r>
              <a:rPr lang="pt-BR" sz="2400" dirty="0" smtClean="0">
                <a:cs typeface="Times New Roman" pitchFamily="18" charset="0"/>
              </a:rPr>
              <a:t>Equilátero: (A=B) </a:t>
            </a:r>
            <a:r>
              <a:rPr lang="pt-BR" sz="2400" b="1" dirty="0" smtClean="0">
                <a:cs typeface="Times New Roman" pitchFamily="18" charset="0"/>
              </a:rPr>
              <a:t>e</a:t>
            </a:r>
            <a:r>
              <a:rPr lang="pt-BR" sz="2400" dirty="0" smtClean="0">
                <a:cs typeface="Times New Roman" pitchFamily="18" charset="0"/>
              </a:rPr>
              <a:t> (B=C) </a:t>
            </a:r>
          </a:p>
          <a:p>
            <a:r>
              <a:rPr lang="pt-BR" sz="2400" dirty="0" smtClean="0">
                <a:cs typeface="Times New Roman" pitchFamily="18" charset="0"/>
              </a:rPr>
              <a:t>Isósceles: (A=B) </a:t>
            </a:r>
            <a:r>
              <a:rPr lang="pt-BR" sz="2400" b="1" dirty="0" smtClean="0">
                <a:cs typeface="Times New Roman" pitchFamily="18" charset="0"/>
              </a:rPr>
              <a:t>ou</a:t>
            </a:r>
            <a:r>
              <a:rPr lang="pt-BR" sz="2400" dirty="0" smtClean="0">
                <a:cs typeface="Times New Roman" pitchFamily="18" charset="0"/>
              </a:rPr>
              <a:t> (B=C) </a:t>
            </a:r>
            <a:r>
              <a:rPr lang="pt-BR" sz="2400" b="1" dirty="0" smtClean="0">
                <a:cs typeface="Times New Roman" pitchFamily="18" charset="0"/>
              </a:rPr>
              <a:t>ou</a:t>
            </a:r>
            <a:r>
              <a:rPr lang="pt-BR" sz="2400" dirty="0" smtClean="0">
                <a:cs typeface="Times New Roman" pitchFamily="18" charset="0"/>
              </a:rPr>
              <a:t> (A=C) </a:t>
            </a:r>
          </a:p>
          <a:p>
            <a:r>
              <a:rPr lang="pt-BR" sz="2400" dirty="0" smtClean="0">
                <a:cs typeface="Times New Roman" pitchFamily="18" charset="0"/>
              </a:rPr>
              <a:t>Escaleno: (A&lt;&gt;B) </a:t>
            </a:r>
            <a:r>
              <a:rPr lang="pt-BR" sz="2400" b="1" dirty="0" smtClean="0">
                <a:cs typeface="Times New Roman" pitchFamily="18" charset="0"/>
              </a:rPr>
              <a:t>e</a:t>
            </a:r>
            <a:r>
              <a:rPr lang="pt-BR" sz="2400" dirty="0" smtClean="0">
                <a:cs typeface="Times New Roman" pitchFamily="18" charset="0"/>
              </a:rPr>
              <a:t> (B&lt;&gt;C) </a:t>
            </a:r>
            <a:r>
              <a:rPr lang="pt-BR" sz="2400" b="1" dirty="0" smtClean="0">
                <a:cs typeface="Times New Roman" pitchFamily="18" charset="0"/>
              </a:rPr>
              <a:t>e</a:t>
            </a:r>
            <a:r>
              <a:rPr lang="pt-BR" sz="2400" dirty="0" smtClean="0">
                <a:cs typeface="Times New Roman" pitchFamily="18" charset="0"/>
              </a:rPr>
              <a:t> (A&lt;&gt;C) </a:t>
            </a:r>
          </a:p>
        </p:txBody>
      </p:sp>
      <p:graphicFrame>
        <p:nvGraphicFramePr>
          <p:cNvPr id="90185" name="Group 73"/>
          <p:cNvGraphicFramePr>
            <a:graphicFrameLocks noGrp="1"/>
          </p:cNvGraphicFramePr>
          <p:nvPr/>
        </p:nvGraphicFramePr>
        <p:xfrm>
          <a:off x="76200" y="1371600"/>
          <a:ext cx="8921750" cy="2092694"/>
        </p:xfrm>
        <a:graphic>
          <a:graphicData uri="http://schemas.openxmlformats.org/drawingml/2006/table">
            <a:tbl>
              <a:tblPr/>
              <a:tblGrid>
                <a:gridCol w="1665288"/>
                <a:gridCol w="1792287"/>
                <a:gridCol w="1722438"/>
                <a:gridCol w="1666875"/>
                <a:gridCol w="2074862"/>
              </a:tblGrid>
              <a:tr h="507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 triângulo?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 equilátero?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 isósceles?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 escaleno?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Ações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9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“Equilátero”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“Isósceles”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“Escaleno”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“Não é triângulo”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65100"/>
            <a:ext cx="7772400" cy="9144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Encadeada Heterogênea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600" y="1447800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err="1" smtClean="0">
                <a:latin typeface="Arial" charset="0"/>
                <a:cs typeface="Times New Roman" pitchFamily="18" charset="0"/>
              </a:rPr>
              <a:t>int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dirty="0">
                <a:latin typeface="Arial" charset="0"/>
                <a:cs typeface="Times New Roman" pitchFamily="18" charset="0"/>
              </a:rPr>
              <a:t>A, B, C;</a:t>
            </a:r>
            <a:r>
              <a:rPr lang="pt-BR" sz="1800" dirty="0">
                <a:solidFill>
                  <a:srgbClr val="333333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18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// tamanho dos lados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scanf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(“%</a:t>
            </a:r>
            <a:r>
              <a:rPr lang="pt-BR" sz="1800" dirty="0" err="1" smtClean="0">
                <a:latin typeface="Arial" charset="0"/>
                <a:cs typeface="Times New Roman" pitchFamily="18" charset="0"/>
              </a:rPr>
              <a:t>d”,&amp;A</a:t>
            </a:r>
            <a:r>
              <a:rPr lang="pt-BR" sz="1800" dirty="0" smtClean="0">
                <a:latin typeface="Arial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dirty="0">
                <a:latin typeface="Arial" charset="0"/>
                <a:cs typeface="Times New Roman" pitchFamily="18" charset="0"/>
              </a:rPr>
              <a:t>(“%</a:t>
            </a:r>
            <a:r>
              <a:rPr lang="pt-BR" dirty="0" err="1">
                <a:latin typeface="Arial" charset="0"/>
                <a:cs typeface="Times New Roman" pitchFamily="18" charset="0"/>
              </a:rPr>
              <a:t>d</a:t>
            </a:r>
            <a:r>
              <a:rPr lang="pt-BR" dirty="0" err="1" smtClean="0">
                <a:latin typeface="Arial" charset="0"/>
                <a:cs typeface="Times New Roman" pitchFamily="18" charset="0"/>
              </a:rPr>
              <a:t>”,&amp;B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dirty="0" err="1">
                <a:latin typeface="Arial" charset="0"/>
                <a:cs typeface="Times New Roman" pitchFamily="18" charset="0"/>
              </a:rPr>
              <a:t>scanf</a:t>
            </a:r>
            <a:r>
              <a:rPr lang="pt-BR" dirty="0">
                <a:latin typeface="Arial" charset="0"/>
                <a:cs typeface="Times New Roman" pitchFamily="18" charset="0"/>
              </a:rPr>
              <a:t>(“%</a:t>
            </a:r>
            <a:r>
              <a:rPr lang="pt-BR" dirty="0" err="1">
                <a:latin typeface="Arial" charset="0"/>
                <a:cs typeface="Times New Roman" pitchFamily="18" charset="0"/>
              </a:rPr>
              <a:t>d</a:t>
            </a:r>
            <a:r>
              <a:rPr lang="pt-BR" dirty="0" err="1" smtClean="0">
                <a:latin typeface="Arial" charset="0"/>
                <a:cs typeface="Times New Roman" pitchFamily="18" charset="0"/>
              </a:rPr>
              <a:t>”,&amp;C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);</a:t>
            </a:r>
            <a:endParaRPr lang="pt-BR" sz="18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</a:t>
            </a:r>
            <a:r>
              <a:rPr lang="pt-BR" sz="1800" dirty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pt-BR" b="1" dirty="0" err="1" smtClean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if</a:t>
            </a:r>
            <a:r>
              <a:rPr lang="pt-BR" b="1" dirty="0" smtClean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pt-BR" sz="1800" dirty="0" smtClean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(A&lt;B+C</a:t>
            </a:r>
            <a:r>
              <a:rPr lang="pt-BR" sz="1800" dirty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) </a:t>
            </a:r>
            <a:r>
              <a:rPr lang="pt-BR" sz="1800" dirty="0" smtClean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&amp;&amp; </a:t>
            </a:r>
            <a:r>
              <a:rPr lang="pt-BR" sz="1800" dirty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(B&lt;A+C) </a:t>
            </a:r>
            <a:r>
              <a:rPr lang="pt-BR" sz="1800" dirty="0" smtClean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&amp;&amp; </a:t>
            </a:r>
            <a:r>
              <a:rPr lang="pt-BR" sz="1800" dirty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(C&lt;A+B</a:t>
            </a:r>
            <a:r>
              <a:rPr lang="pt-BR" sz="1800" dirty="0" smtClean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)){</a:t>
            </a:r>
            <a:endParaRPr lang="pt-BR" sz="1800" b="1" dirty="0">
              <a:solidFill>
                <a:srgbClr val="7030A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b="1" dirty="0">
                <a:latin typeface="Arial" charset="0"/>
                <a:cs typeface="Times New Roman" pitchFamily="18" charset="0"/>
              </a:rPr>
              <a:t>			</a:t>
            </a:r>
            <a:r>
              <a:rPr lang="pt-BR" sz="1800" b="1" dirty="0" err="1" smtClean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if</a:t>
            </a:r>
            <a:r>
              <a:rPr lang="pt-BR" sz="1800" dirty="0" smtClean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(A==B</a:t>
            </a:r>
            <a:r>
              <a:rPr lang="pt-BR" sz="18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) </a:t>
            </a:r>
            <a:r>
              <a:rPr lang="pt-BR" sz="1800" dirty="0" smtClean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&amp;&amp; </a:t>
            </a:r>
            <a:r>
              <a:rPr lang="pt-BR" sz="18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(B</a:t>
            </a:r>
            <a:r>
              <a:rPr lang="pt-BR" sz="1800" dirty="0" smtClean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==C) {</a:t>
            </a:r>
            <a:endParaRPr lang="pt-BR" sz="1800" dirty="0">
              <a:solidFill>
                <a:srgbClr val="0070C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				</a:t>
            </a:r>
            <a:r>
              <a:rPr lang="pt-BR" b="1" dirty="0" err="1" smtClean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printf</a:t>
            </a:r>
            <a:r>
              <a:rPr lang="pt-BR" sz="1800" dirty="0" smtClean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(“</a:t>
            </a:r>
            <a:r>
              <a:rPr lang="pt-BR" sz="18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Triangulo Equilátero”);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			</a:t>
            </a:r>
            <a:r>
              <a:rPr lang="pt-BR" sz="1800" dirty="0" smtClean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} </a:t>
            </a:r>
            <a:r>
              <a:rPr lang="pt-BR" sz="1800" b="1" dirty="0" err="1" smtClean="0">
                <a:solidFill>
                  <a:schemeClr val="accent2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else</a:t>
            </a:r>
            <a:r>
              <a:rPr lang="pt-BR" sz="18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 {</a:t>
            </a:r>
            <a:endParaRPr lang="pt-BR" sz="1800" dirty="0">
              <a:solidFill>
                <a:schemeClr val="accent2">
                  <a:lumMod val="50000"/>
                </a:schemeClr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		</a:t>
            </a:r>
            <a:r>
              <a:rPr lang="pt-BR" sz="1800" dirty="0" err="1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if</a:t>
            </a:r>
            <a:r>
              <a:rPr lang="pt-BR" sz="1800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((A==B</a:t>
            </a:r>
            <a:r>
              <a:rPr lang="pt-BR" sz="18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) </a:t>
            </a:r>
            <a:r>
              <a:rPr lang="pt-BR" sz="1800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|| </a:t>
            </a:r>
            <a:r>
              <a:rPr lang="pt-BR" sz="18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(B</a:t>
            </a:r>
            <a:r>
              <a:rPr lang="pt-BR" sz="1800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==C</a:t>
            </a:r>
            <a:r>
              <a:rPr lang="pt-BR" sz="18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) </a:t>
            </a:r>
            <a:r>
              <a:rPr lang="pt-BR" sz="1800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|| </a:t>
            </a:r>
            <a:r>
              <a:rPr lang="pt-BR" sz="18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(A</a:t>
            </a:r>
            <a:r>
              <a:rPr lang="pt-BR" sz="1800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==C)) {</a:t>
            </a:r>
            <a:endParaRPr lang="pt-BR" sz="1800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			</a:t>
            </a:r>
            <a:r>
              <a:rPr lang="pt-BR" sz="1800" b="1" dirty="0" err="1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printf</a:t>
            </a:r>
            <a:r>
              <a:rPr lang="pt-BR" sz="1800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(“</a:t>
            </a:r>
            <a:r>
              <a:rPr lang="pt-BR" sz="18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Triângulo Isósceles”);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				</a:t>
            </a:r>
            <a:r>
              <a:rPr lang="pt-BR" sz="1800" b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}</a:t>
            </a:r>
            <a:r>
              <a:rPr lang="pt-BR" sz="1800" b="1" dirty="0" smtClean="0">
                <a:latin typeface="Arial" charset="0"/>
                <a:cs typeface="Times New Roman" pitchFamily="18" charset="0"/>
              </a:rPr>
              <a:t> </a:t>
            </a:r>
            <a:r>
              <a:rPr lang="pt-BR" sz="1800" b="1" dirty="0" err="1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else</a:t>
            </a:r>
            <a:r>
              <a:rPr lang="pt-BR" sz="1800" b="1" dirty="0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 {</a:t>
            </a:r>
            <a:endParaRPr lang="pt-BR" sz="1800" dirty="0">
              <a:solidFill>
                <a:srgbClr val="00B05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				</a:t>
            </a:r>
            <a:r>
              <a:rPr lang="pt-BR" sz="1800" b="1" dirty="0" err="1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printf</a:t>
            </a:r>
            <a:r>
              <a:rPr lang="pt-BR" sz="1800" dirty="0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(“</a:t>
            </a:r>
            <a:r>
              <a:rPr lang="pt-BR" sz="1800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Triangulo Escaleno”);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				</a:t>
            </a:r>
            <a:r>
              <a:rPr lang="pt-BR" sz="1800" b="1" dirty="0" smtClean="0">
                <a:solidFill>
                  <a:srgbClr val="00B050"/>
                </a:solidFill>
                <a:latin typeface="Arial" charset="0"/>
                <a:cs typeface="Times New Roman" pitchFamily="18" charset="0"/>
              </a:rPr>
              <a:t>}</a:t>
            </a:r>
            <a:endParaRPr lang="pt-BR" sz="1800" dirty="0">
              <a:solidFill>
                <a:srgbClr val="00B050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	</a:t>
            </a:r>
            <a:r>
              <a:rPr lang="pt-BR" sz="18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}</a:t>
            </a:r>
            <a:endParaRPr lang="pt-BR" sz="1800" dirty="0">
              <a:solidFill>
                <a:schemeClr val="accent2">
                  <a:lumMod val="50000"/>
                </a:schemeClr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	</a:t>
            </a:r>
            <a:r>
              <a:rPr lang="pt-BR" sz="1800" dirty="0" smtClean="0">
                <a:solidFill>
                  <a:srgbClr val="7030A0"/>
                </a:solidFill>
                <a:latin typeface="Arial" charset="0"/>
                <a:cs typeface="Times New Roman" pitchFamily="18" charset="0"/>
              </a:rPr>
              <a:t>} </a:t>
            </a:r>
            <a:r>
              <a:rPr lang="pt-BR" sz="1800" b="1" dirty="0" err="1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else</a:t>
            </a: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 {</a:t>
            </a:r>
            <a:endParaRPr lang="pt-BR" sz="1800" b="1" dirty="0">
              <a:solidFill>
                <a:schemeClr val="accent4">
                  <a:lumMod val="75000"/>
                </a:schemeClr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b="1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			</a:t>
            </a:r>
            <a:r>
              <a:rPr lang="pt-BR" sz="1800" b="1" dirty="0" err="1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printf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(“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Estes valores não formam um triângulo”);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		</a:t>
            </a: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Times New Roman" pitchFamily="18" charset="0"/>
              </a:rPr>
              <a:t>}</a:t>
            </a:r>
            <a:endParaRPr lang="pt-BR" sz="1800" dirty="0">
              <a:solidFill>
                <a:schemeClr val="accent4">
                  <a:lumMod val="75000"/>
                </a:schemeClr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1800" dirty="0">
                <a:latin typeface="Arial" charset="0"/>
                <a:cs typeface="Times New Roman" pitchFamily="18" charset="0"/>
              </a:rPr>
              <a:t>	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28600" y="6473825"/>
            <a:ext cx="8915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pt-BR" dirty="0">
                <a:latin typeface="Arial" charset="0"/>
                <a:cs typeface="Times New Roman" pitchFamily="18" charset="0"/>
              </a:rPr>
              <a:t>Algoritmo 3.5 – Tipos de Triângulo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2860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Encadeada Homogênea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51520" y="1844824"/>
            <a:ext cx="861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b="1" dirty="0">
                <a:latin typeface="Arial" charset="0"/>
                <a:cs typeface="Times New Roman" pitchFamily="18" charset="0"/>
              </a:rPr>
              <a:t>se – então – se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se</a:t>
            </a:r>
            <a:r>
              <a:rPr lang="pt-BR" sz="2000" dirty="0">
                <a:latin typeface="Arial" charset="0"/>
                <a:cs typeface="Times New Roman" pitchFamily="18" charset="0"/>
              </a:rPr>
              <a:t> &lt;Cond1&gt; 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então</a:t>
            </a:r>
            <a:r>
              <a:rPr lang="pt-BR" sz="2000" dirty="0">
                <a:latin typeface="Arial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se</a:t>
            </a:r>
            <a:r>
              <a:rPr lang="pt-BR" sz="2000" dirty="0">
                <a:latin typeface="Arial" charset="0"/>
                <a:cs typeface="Times New Roman" pitchFamily="18" charset="0"/>
              </a:rPr>
              <a:t> &lt;Cond2&gt; 	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então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b="1" dirty="0">
                <a:latin typeface="Arial" charset="0"/>
                <a:cs typeface="Times New Roman" pitchFamily="18" charset="0"/>
              </a:rPr>
              <a:t>			se </a:t>
            </a:r>
            <a:r>
              <a:rPr lang="pt-BR" sz="2000" dirty="0">
                <a:latin typeface="Arial" charset="0"/>
                <a:cs typeface="Times New Roman" pitchFamily="18" charset="0"/>
              </a:rPr>
              <a:t>&lt;Cond3&gt;	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então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b="1" dirty="0">
                <a:latin typeface="Arial" charset="0"/>
                <a:cs typeface="Times New Roman" pitchFamily="18" charset="0"/>
              </a:rPr>
              <a:t>				se</a:t>
            </a:r>
            <a:r>
              <a:rPr lang="pt-BR" sz="2000" dirty="0">
                <a:latin typeface="Arial" charset="0"/>
                <a:cs typeface="Times New Roman" pitchFamily="18" charset="0"/>
              </a:rPr>
              <a:t> &lt;Cond4&gt; 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então</a:t>
            </a:r>
            <a:r>
              <a:rPr lang="pt-BR" sz="2000" dirty="0">
                <a:latin typeface="Arial" charset="0"/>
                <a:cs typeface="Times New Roman" pitchFamily="18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	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fimse</a:t>
            </a:r>
            <a:r>
              <a:rPr lang="pt-BR" sz="2000" dirty="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fimse</a:t>
            </a:r>
            <a:r>
              <a:rPr lang="pt-BR" sz="2000" dirty="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	 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fimse</a:t>
            </a:r>
            <a:r>
              <a:rPr lang="pt-BR" sz="2000" dirty="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 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fimse</a:t>
            </a:r>
            <a:r>
              <a:rPr lang="pt-BR" sz="2000" dirty="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endParaRPr lang="pt-BR" sz="2000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b="1" dirty="0">
                <a:solidFill>
                  <a:srgbClr val="FFFF00"/>
                </a:solidFill>
                <a:latin typeface="Arial" charset="0"/>
                <a:cs typeface="Times New Roman" pitchFamily="18" charset="0"/>
              </a:rPr>
              <a:t>É equivalente a: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se</a:t>
            </a:r>
            <a:r>
              <a:rPr lang="pt-BR" sz="2000" dirty="0">
                <a:latin typeface="Arial" charset="0"/>
                <a:cs typeface="Times New Roman" pitchFamily="18" charset="0"/>
              </a:rPr>
              <a:t> &lt;Cond1&gt; 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e</a:t>
            </a:r>
            <a:r>
              <a:rPr lang="pt-BR" sz="2000" dirty="0">
                <a:latin typeface="Arial" charset="0"/>
                <a:cs typeface="Times New Roman" pitchFamily="18" charset="0"/>
              </a:rPr>
              <a:t> &lt;Cond2&gt; 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e</a:t>
            </a:r>
            <a:r>
              <a:rPr lang="pt-BR" sz="2000" dirty="0">
                <a:latin typeface="Arial" charset="0"/>
                <a:cs typeface="Times New Roman" pitchFamily="18" charset="0"/>
              </a:rPr>
              <a:t> &lt;Cond3&gt; 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e</a:t>
            </a:r>
            <a:r>
              <a:rPr lang="pt-BR" sz="2000" dirty="0">
                <a:latin typeface="Arial" charset="0"/>
                <a:cs typeface="Times New Roman" pitchFamily="18" charset="0"/>
              </a:rPr>
              <a:t> &lt;Cond4&gt; 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então</a:t>
            </a:r>
            <a:r>
              <a:rPr lang="pt-BR" sz="2000" dirty="0">
                <a:latin typeface="Arial" charset="0"/>
                <a:cs typeface="Times New Roman" pitchFamily="18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sz="2000" b="1" dirty="0" err="1">
                <a:latin typeface="Arial" charset="0"/>
                <a:cs typeface="Times New Roman" pitchFamily="18" charset="0"/>
              </a:rPr>
              <a:t>fimse</a:t>
            </a:r>
            <a:r>
              <a:rPr lang="pt-BR" sz="2000" b="1" dirty="0">
                <a:latin typeface="Arial" charset="0"/>
                <a:cs typeface="Times New Roman" pitchFamily="18" charset="0"/>
              </a:rPr>
              <a:t>;</a:t>
            </a:r>
            <a:endParaRPr lang="pt-BR" sz="2000" dirty="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40001" name="Group 65"/>
          <p:cNvGraphicFramePr>
            <a:graphicFrameLocks noGrp="1"/>
          </p:cNvGraphicFramePr>
          <p:nvPr/>
        </p:nvGraphicFramePr>
        <p:xfrm>
          <a:off x="4267200" y="3140075"/>
          <a:ext cx="4343400" cy="670388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914400"/>
                <a:gridCol w="9144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Ação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Encadeada Homogênea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8600" y="1143000"/>
            <a:ext cx="365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</a:t>
            </a:r>
            <a:r>
              <a:rPr lang="pt-BR" sz="2000" b="1">
                <a:latin typeface="Arial" charset="0"/>
                <a:cs typeface="Times New Roman" pitchFamily="18" charset="0"/>
              </a:rPr>
              <a:t>se</a:t>
            </a:r>
            <a:r>
              <a:rPr lang="pt-BR" sz="2000">
                <a:latin typeface="Arial" charset="0"/>
                <a:cs typeface="Times New Roman" pitchFamily="18" charset="0"/>
              </a:rPr>
              <a:t> X=V1 </a:t>
            </a:r>
            <a:r>
              <a:rPr lang="pt-BR" sz="2000" b="1">
                <a:latin typeface="Arial" charset="0"/>
                <a:cs typeface="Times New Roman" pitchFamily="18" charset="0"/>
              </a:rPr>
              <a:t>então</a:t>
            </a:r>
            <a:r>
              <a:rPr lang="pt-BR" sz="2000">
                <a:latin typeface="Arial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C1;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</a:t>
            </a:r>
            <a:r>
              <a:rPr lang="pt-BR" sz="2000" b="1">
                <a:latin typeface="Arial" charset="0"/>
                <a:cs typeface="Times New Roman" pitchFamily="18" charset="0"/>
              </a:rPr>
              <a:t>fimse</a:t>
            </a:r>
            <a:r>
              <a:rPr lang="pt-BR" sz="200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</a:t>
            </a:r>
            <a:r>
              <a:rPr lang="pt-BR" sz="2000" b="1">
                <a:latin typeface="Arial" charset="0"/>
                <a:cs typeface="Times New Roman" pitchFamily="18" charset="0"/>
              </a:rPr>
              <a:t>se</a:t>
            </a:r>
            <a:r>
              <a:rPr lang="pt-BR" sz="2000">
                <a:latin typeface="Arial" charset="0"/>
                <a:cs typeface="Times New Roman" pitchFamily="18" charset="0"/>
              </a:rPr>
              <a:t> X=V2 </a:t>
            </a:r>
            <a:r>
              <a:rPr lang="pt-BR" sz="2000" b="1">
                <a:latin typeface="Arial" charset="0"/>
                <a:cs typeface="Times New Roman" pitchFamily="18" charset="0"/>
              </a:rPr>
              <a:t>então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b="1">
                <a:latin typeface="Arial" charset="0"/>
                <a:cs typeface="Times New Roman" pitchFamily="18" charset="0"/>
              </a:rPr>
              <a:t>		</a:t>
            </a:r>
            <a:r>
              <a:rPr lang="pt-BR" sz="2000">
                <a:latin typeface="Arial" charset="0"/>
                <a:cs typeface="Times New Roman" pitchFamily="18" charset="0"/>
              </a:rPr>
              <a:t>C2;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</a:t>
            </a:r>
            <a:r>
              <a:rPr lang="pt-BR" sz="2000" b="1">
                <a:latin typeface="Arial" charset="0"/>
                <a:cs typeface="Times New Roman" pitchFamily="18" charset="0"/>
              </a:rPr>
              <a:t>fimse</a:t>
            </a:r>
            <a:r>
              <a:rPr lang="pt-BR" sz="2000">
                <a:latin typeface="Arial" charset="0"/>
                <a:cs typeface="Times New Roman" pitchFamily="18" charset="0"/>
              </a:rPr>
              <a:t>;</a:t>
            </a:r>
            <a:endParaRPr lang="pt-BR" sz="2000" b="1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b="1">
                <a:latin typeface="Arial" charset="0"/>
                <a:cs typeface="Times New Roman" pitchFamily="18" charset="0"/>
              </a:rPr>
              <a:t>	se </a:t>
            </a:r>
            <a:r>
              <a:rPr lang="pt-BR" sz="2000">
                <a:latin typeface="Arial" charset="0"/>
                <a:cs typeface="Times New Roman" pitchFamily="18" charset="0"/>
              </a:rPr>
              <a:t>X=V3 </a:t>
            </a:r>
            <a:r>
              <a:rPr lang="pt-BR" sz="2000" b="1">
                <a:latin typeface="Arial" charset="0"/>
                <a:cs typeface="Times New Roman" pitchFamily="18" charset="0"/>
              </a:rPr>
              <a:t>então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b="1">
                <a:latin typeface="Arial" charset="0"/>
                <a:cs typeface="Times New Roman" pitchFamily="18" charset="0"/>
              </a:rPr>
              <a:t>		</a:t>
            </a:r>
            <a:r>
              <a:rPr lang="pt-BR" sz="2000">
                <a:latin typeface="Arial" charset="0"/>
                <a:cs typeface="Times New Roman" pitchFamily="18" charset="0"/>
              </a:rPr>
              <a:t>C3;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</a:t>
            </a:r>
            <a:r>
              <a:rPr lang="pt-BR" sz="2000" b="1">
                <a:latin typeface="Arial" charset="0"/>
                <a:cs typeface="Times New Roman" pitchFamily="18" charset="0"/>
              </a:rPr>
              <a:t>fimse;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b="1">
                <a:latin typeface="Arial" charset="0"/>
                <a:cs typeface="Times New Roman" pitchFamily="18" charset="0"/>
              </a:rPr>
              <a:t>	se</a:t>
            </a:r>
            <a:r>
              <a:rPr lang="pt-BR" sz="2000">
                <a:latin typeface="Arial" charset="0"/>
                <a:cs typeface="Times New Roman" pitchFamily="18" charset="0"/>
              </a:rPr>
              <a:t> X=V4 </a:t>
            </a:r>
            <a:r>
              <a:rPr lang="pt-BR" sz="2000" b="1">
                <a:latin typeface="Arial" charset="0"/>
                <a:cs typeface="Times New Roman" pitchFamily="18" charset="0"/>
              </a:rPr>
              <a:t>então</a:t>
            </a:r>
            <a:r>
              <a:rPr lang="pt-BR" sz="2000">
                <a:latin typeface="Arial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C4;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</a:t>
            </a:r>
            <a:r>
              <a:rPr lang="pt-BR" sz="2000" b="1">
                <a:latin typeface="Arial" charset="0"/>
                <a:cs typeface="Times New Roman" pitchFamily="18" charset="0"/>
              </a:rPr>
              <a:t>fimse</a:t>
            </a:r>
            <a:r>
              <a:rPr lang="pt-BR" sz="2000">
                <a:latin typeface="Arial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41064" name="Group 104"/>
          <p:cNvGraphicFramePr>
            <a:graphicFrameLocks noGrp="1"/>
          </p:cNvGraphicFramePr>
          <p:nvPr/>
        </p:nvGraphicFramePr>
        <p:xfrm>
          <a:off x="228600" y="4876800"/>
          <a:ext cx="34290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X=V2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X=V3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X=V4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2" name="Rectangle 64"/>
          <p:cNvSpPr>
            <a:spLocks noChangeArrowheads="1"/>
          </p:cNvSpPr>
          <p:nvPr/>
        </p:nvSpPr>
        <p:spPr bwMode="auto">
          <a:xfrm>
            <a:off x="4343400" y="1143000"/>
            <a:ext cx="472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b="1">
                <a:latin typeface="Arial" charset="0"/>
                <a:cs typeface="Times New Roman" pitchFamily="18" charset="0"/>
              </a:rPr>
              <a:t>se</a:t>
            </a:r>
            <a:r>
              <a:rPr lang="pt-BR" sz="2000">
                <a:latin typeface="Arial" charset="0"/>
                <a:cs typeface="Times New Roman" pitchFamily="18" charset="0"/>
              </a:rPr>
              <a:t> X=V1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</a:t>
            </a:r>
            <a:r>
              <a:rPr lang="pt-BR" sz="2000" b="1">
                <a:latin typeface="Arial" charset="0"/>
                <a:cs typeface="Times New Roman" pitchFamily="18" charset="0"/>
              </a:rPr>
              <a:t>então</a:t>
            </a:r>
            <a:r>
              <a:rPr lang="pt-BR" sz="2000">
                <a:latin typeface="Arial" charset="0"/>
                <a:cs typeface="Times New Roman" pitchFamily="18" charset="0"/>
              </a:rPr>
              <a:t> C1;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</a:t>
            </a:r>
            <a:r>
              <a:rPr lang="pt-BR" sz="2000" b="1">
                <a:latin typeface="Arial" charset="0"/>
                <a:cs typeface="Times New Roman" pitchFamily="18" charset="0"/>
              </a:rPr>
              <a:t>senão se</a:t>
            </a:r>
            <a:r>
              <a:rPr lang="pt-BR" sz="2000">
                <a:latin typeface="Arial" charset="0"/>
                <a:cs typeface="Times New Roman" pitchFamily="18" charset="0"/>
              </a:rPr>
              <a:t> X=V2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				  </a:t>
            </a:r>
            <a:r>
              <a:rPr lang="pt-BR" sz="2000" b="1">
                <a:latin typeface="Arial" charset="0"/>
                <a:cs typeface="Times New Roman" pitchFamily="18" charset="0"/>
              </a:rPr>
              <a:t>então </a:t>
            </a:r>
            <a:r>
              <a:rPr lang="pt-BR" sz="2000">
                <a:latin typeface="Arial" charset="0"/>
                <a:cs typeface="Times New Roman" pitchFamily="18" charset="0"/>
              </a:rPr>
              <a:t>C2;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		 		  </a:t>
            </a:r>
            <a:r>
              <a:rPr lang="pt-BR" sz="2000" b="1">
                <a:latin typeface="Arial" charset="0"/>
                <a:cs typeface="Times New Roman" pitchFamily="18" charset="0"/>
              </a:rPr>
              <a:t>senão se </a:t>
            </a:r>
            <a:r>
              <a:rPr lang="pt-BR" sz="2000">
                <a:latin typeface="Arial" charset="0"/>
                <a:cs typeface="Times New Roman" pitchFamily="18" charset="0"/>
              </a:rPr>
              <a:t>X=V3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										  </a:t>
            </a:r>
            <a:r>
              <a:rPr lang="pt-BR" sz="2000" b="1">
                <a:latin typeface="Arial" charset="0"/>
                <a:cs typeface="Times New Roman" pitchFamily="18" charset="0"/>
              </a:rPr>
              <a:t>então </a:t>
            </a:r>
            <a:r>
              <a:rPr lang="pt-BR" sz="2000">
                <a:latin typeface="Arial" charset="0"/>
                <a:cs typeface="Times New Roman" pitchFamily="18" charset="0"/>
              </a:rPr>
              <a:t>C3;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										  </a:t>
            </a:r>
            <a:r>
              <a:rPr lang="pt-BR" sz="2000" b="1">
                <a:latin typeface="Arial" charset="0"/>
                <a:cs typeface="Times New Roman" pitchFamily="18" charset="0"/>
              </a:rPr>
              <a:t>senão se</a:t>
            </a:r>
            <a:r>
              <a:rPr lang="pt-BR" sz="2000">
                <a:latin typeface="Arial" charset="0"/>
                <a:cs typeface="Times New Roman" pitchFamily="18" charset="0"/>
              </a:rPr>
              <a:t> X=V4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													         </a:t>
            </a:r>
            <a:r>
              <a:rPr lang="pt-BR" sz="2000" b="1">
                <a:latin typeface="Arial" charset="0"/>
                <a:cs typeface="Times New Roman" pitchFamily="18" charset="0"/>
              </a:rPr>
              <a:t>então</a:t>
            </a:r>
            <a:r>
              <a:rPr lang="pt-BR" sz="2000">
                <a:latin typeface="Arial" charset="0"/>
                <a:cs typeface="Times New Roman" pitchFamily="18" charset="0"/>
              </a:rPr>
              <a:t> C4;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												        </a:t>
            </a:r>
            <a:r>
              <a:rPr lang="pt-BR" sz="2000" b="1">
                <a:latin typeface="Arial" charset="0"/>
                <a:cs typeface="Times New Roman" pitchFamily="18" charset="0"/>
              </a:rPr>
              <a:t>fimse</a:t>
            </a:r>
            <a:r>
              <a:rPr lang="pt-BR" sz="200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									</a:t>
            </a:r>
            <a:r>
              <a:rPr lang="pt-BR" sz="2000" b="1">
                <a:latin typeface="Arial" charset="0"/>
                <a:cs typeface="Times New Roman" pitchFamily="18" charset="0"/>
              </a:rPr>
              <a:t>fimse</a:t>
            </a:r>
            <a:r>
              <a:rPr lang="pt-BR" sz="200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>
                <a:latin typeface="Arial" charset="0"/>
                <a:cs typeface="Times New Roman" pitchFamily="18" charset="0"/>
              </a:rPr>
              <a:t>					</a:t>
            </a:r>
            <a:r>
              <a:rPr lang="pt-BR" sz="2000" b="1">
                <a:latin typeface="Arial" charset="0"/>
                <a:cs typeface="Times New Roman" pitchFamily="18" charset="0"/>
              </a:rPr>
              <a:t>fimse</a:t>
            </a:r>
            <a:r>
              <a:rPr lang="pt-BR" sz="2000">
                <a:latin typeface="Arial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  <a:tab pos="2092325" algn="l"/>
                <a:tab pos="2281238" algn="l"/>
                <a:tab pos="2481263" algn="l"/>
                <a:tab pos="2670175" algn="l"/>
              </a:tabLst>
            </a:pPr>
            <a:r>
              <a:rPr lang="pt-BR" sz="2000" b="1">
                <a:latin typeface="Arial" charset="0"/>
                <a:cs typeface="Times New Roman" pitchFamily="18" charset="0"/>
              </a:rPr>
              <a:t>fimse;</a:t>
            </a:r>
            <a:endParaRPr lang="pt-BR" sz="20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41025" name="Group 65"/>
          <p:cNvGraphicFramePr>
            <a:graphicFrameLocks noGrp="1"/>
          </p:cNvGraphicFramePr>
          <p:nvPr/>
        </p:nvGraphicFramePr>
        <p:xfrm>
          <a:off x="4495800" y="4878388"/>
          <a:ext cx="34290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X=V2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X=V3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X=V4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21" name="Text Box 103"/>
          <p:cNvSpPr txBox="1">
            <a:spLocks noChangeArrowheads="1"/>
          </p:cNvSpPr>
          <p:nvPr/>
        </p:nvSpPr>
        <p:spPr bwMode="auto">
          <a:xfrm>
            <a:off x="2971800" y="3048000"/>
            <a:ext cx="2463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latin typeface="Arial" charset="0"/>
              </a:rPr>
              <a:t>se – senão – 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Seleção de Múltipla Escolha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 smtClean="0"/>
              <a:t>Seleções encadeadas homogêneas </a:t>
            </a:r>
            <a:r>
              <a:rPr lang="pt-BR" sz="2400" dirty="0" err="1" smtClean="0"/>
              <a:t>se-senão-se</a:t>
            </a:r>
            <a:r>
              <a:rPr lang="pt-BR" sz="2400" dirty="0" smtClean="0"/>
              <a:t> são bastante frequentes para o tratamento de listas de valor</a:t>
            </a:r>
          </a:p>
          <a:p>
            <a:r>
              <a:rPr lang="pt-BR" sz="2400" dirty="0" smtClean="0"/>
              <a:t>Para simplificar a escrita, pode-se utilizar o comando escolha.</a:t>
            </a:r>
          </a:p>
          <a:p>
            <a:r>
              <a:rPr lang="pt-BR" sz="2400" dirty="0" smtClean="0"/>
              <a:t>Adaptando o algoritmo anterior: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51520" y="3284984"/>
            <a:ext cx="861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sz="2000" dirty="0">
                <a:latin typeface="Arial" charset="0"/>
                <a:cs typeface="Times New Roman" pitchFamily="18" charset="0"/>
              </a:rPr>
              <a:t>	</a:t>
            </a:r>
            <a:r>
              <a:rPr lang="pt-BR" b="1" dirty="0" smtClean="0">
                <a:latin typeface="Arial" charset="0"/>
                <a:cs typeface="Times New Roman" pitchFamily="18" charset="0"/>
              </a:rPr>
              <a:t>switch(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X) {</a:t>
            </a:r>
            <a:endParaRPr lang="pt-BR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b="1" dirty="0" smtClean="0">
                <a:latin typeface="Arial" charset="0"/>
                <a:cs typeface="Times New Roman" pitchFamily="18" charset="0"/>
              </a:rPr>
              <a:t>case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 1 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		//comandos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		break;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 smtClean="0">
                <a:latin typeface="Arial" charset="0"/>
                <a:cs typeface="Times New Roman" pitchFamily="18" charset="0"/>
              </a:rPr>
              <a:t>		}</a:t>
            </a:r>
            <a:endParaRPr lang="pt-BR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 smtClean="0">
                <a:latin typeface="Arial" charset="0"/>
                <a:cs typeface="Times New Roman" pitchFamily="18" charset="0"/>
              </a:rPr>
              <a:t>   </a:t>
            </a:r>
            <a:r>
              <a:rPr lang="pt-BR" dirty="0">
                <a:latin typeface="Arial" charset="0"/>
                <a:cs typeface="Times New Roman" pitchFamily="18" charset="0"/>
              </a:rPr>
              <a:t>	</a:t>
            </a:r>
            <a:r>
              <a:rPr lang="pt-BR" b="1" dirty="0">
                <a:latin typeface="Arial" charset="0"/>
                <a:cs typeface="Times New Roman" pitchFamily="18" charset="0"/>
              </a:rPr>
              <a:t>case</a:t>
            </a:r>
            <a:r>
              <a:rPr lang="pt-BR" dirty="0">
                <a:latin typeface="Arial" charset="0"/>
                <a:cs typeface="Times New Roman" pitchFamily="18" charset="0"/>
              </a:rPr>
              <a:t> 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2 </a:t>
            </a:r>
            <a:r>
              <a:rPr lang="pt-BR" dirty="0">
                <a:latin typeface="Arial" charset="0"/>
                <a:cs typeface="Times New Roman" pitchFamily="18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	//comandos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	break;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	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</a:t>
            </a:r>
            <a:r>
              <a:rPr lang="pt-BR" dirty="0" smtClean="0">
                <a:latin typeface="Arial" charset="0"/>
                <a:cs typeface="Times New Roman" pitchFamily="18" charset="0"/>
              </a:rPr>
              <a:t>	</a:t>
            </a:r>
            <a:r>
              <a:rPr lang="pt-BR" b="1" dirty="0" smtClean="0">
                <a:latin typeface="Arial" charset="0"/>
                <a:cs typeface="Times New Roman" pitchFamily="18" charset="0"/>
              </a:rPr>
              <a:t>default {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b="1" dirty="0">
                <a:latin typeface="Arial" charset="0"/>
                <a:cs typeface="Times New Roman" pitchFamily="18" charset="0"/>
              </a:rPr>
              <a:t>	</a:t>
            </a:r>
            <a:r>
              <a:rPr lang="pt-BR" b="1" dirty="0" smtClean="0">
                <a:latin typeface="Arial" charset="0"/>
                <a:cs typeface="Times New Roman" pitchFamily="18" charset="0"/>
              </a:rPr>
              <a:t>	}</a:t>
            </a:r>
            <a:endParaRPr lang="pt-BR" b="1" dirty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tabLst>
                <a:tab pos="187325" algn="l"/>
                <a:tab pos="376238" algn="l"/>
                <a:tab pos="576263" algn="l"/>
                <a:tab pos="765175" algn="l"/>
                <a:tab pos="952500" algn="l"/>
                <a:tab pos="1139825" algn="l"/>
                <a:tab pos="1328738" algn="l"/>
                <a:tab pos="1528763" algn="l"/>
                <a:tab pos="1717675" algn="l"/>
                <a:tab pos="1905000" algn="l"/>
              </a:tabLst>
            </a:pPr>
            <a:r>
              <a:rPr lang="pt-BR" dirty="0">
                <a:latin typeface="Arial" charset="0"/>
                <a:cs typeface="Times New Roman" pitchFamily="18" charset="0"/>
              </a:rPr>
              <a:t>	</a:t>
            </a:r>
            <a:r>
              <a:rPr lang="pt-BR" b="1" dirty="0" smtClean="0">
                <a:latin typeface="Arial" charset="0"/>
                <a:cs typeface="Times New Roman" pitchFamily="18" charset="0"/>
              </a:rPr>
              <a:t>}</a:t>
            </a:r>
            <a:endParaRPr lang="pt-BR" dirty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1">
                    <a:satMod val="150000"/>
                  </a:schemeClr>
                </a:solidFill>
              </a:rPr>
              <a:t>Operadores Relacionais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8000" y="1628800"/>
            <a:ext cx="8415338" cy="1627187"/>
          </a:xfrm>
        </p:spPr>
        <p:txBody>
          <a:bodyPr/>
          <a:lstStyle/>
          <a:p>
            <a:pPr algn="just" eaLnBrk="1" hangingPunct="1"/>
            <a:r>
              <a:rPr lang="pt-BR" sz="2400" dirty="0" smtClean="0"/>
              <a:t>Os </a:t>
            </a:r>
            <a:r>
              <a:rPr lang="pt-BR" sz="2400" b="1" dirty="0" smtClean="0">
                <a:solidFill>
                  <a:srgbClr val="FF0000"/>
                </a:solidFill>
              </a:rPr>
              <a:t>operadores relacionais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são utilizados para realizar </a:t>
            </a:r>
            <a:r>
              <a:rPr lang="pt-BR" sz="2400" b="1" dirty="0" smtClean="0">
                <a:solidFill>
                  <a:srgbClr val="FF0000"/>
                </a:solidFill>
              </a:rPr>
              <a:t>comparações</a:t>
            </a:r>
            <a:r>
              <a:rPr lang="pt-BR" sz="2400" dirty="0" smtClean="0"/>
              <a:t> entre </a:t>
            </a:r>
            <a:r>
              <a:rPr lang="pt-BR" sz="2400" b="1" dirty="0" smtClean="0">
                <a:solidFill>
                  <a:srgbClr val="FF0000"/>
                </a:solidFill>
              </a:rPr>
              <a:t>dois valores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(constantes, variáveis ou expressões aritméticas) de </a:t>
            </a:r>
            <a:r>
              <a:rPr lang="pt-BR" sz="2400" b="1" dirty="0" smtClean="0">
                <a:solidFill>
                  <a:srgbClr val="FF0000"/>
                </a:solidFill>
              </a:rPr>
              <a:t>mesmo tipo primitivo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algn="just" eaLnBrk="1" hangingPunct="1"/>
            <a:endParaRPr lang="pt-BR" sz="2400" dirty="0" smtClean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5288" y="5661025"/>
            <a:ext cx="864076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resultado</a:t>
            </a:r>
            <a:r>
              <a:rPr lang="pt-BR" sz="2400" dirty="0"/>
              <a:t> obtido de uma </a:t>
            </a:r>
            <a:r>
              <a:rPr lang="pt-BR" sz="2400" b="1" dirty="0">
                <a:solidFill>
                  <a:srgbClr val="FF0000"/>
                </a:solidFill>
              </a:rPr>
              <a:t>expressão relacional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é sempre um valor </a:t>
            </a:r>
            <a:r>
              <a:rPr lang="pt-BR" sz="2400" b="1" dirty="0">
                <a:solidFill>
                  <a:srgbClr val="FF0000"/>
                </a:solidFill>
              </a:rPr>
              <a:t>lógico</a:t>
            </a:r>
            <a:r>
              <a:rPr lang="pt-BR" sz="2400" dirty="0"/>
              <a:t>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61895"/>
              </p:ext>
            </p:extLst>
          </p:nvPr>
        </p:nvGraphicFramePr>
        <p:xfrm>
          <a:off x="1667669" y="292494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Símbolo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igualdade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maior 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menor 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1">
                    <a:satMod val="150000"/>
                  </a:schemeClr>
                </a:solidFill>
              </a:rPr>
              <a:t>Operadores Lógicos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4213" y="2017713"/>
            <a:ext cx="8270875" cy="547687"/>
          </a:xfrm>
        </p:spPr>
        <p:txBody>
          <a:bodyPr/>
          <a:lstStyle/>
          <a:p>
            <a:pPr eaLnBrk="1" hangingPunct="1"/>
            <a:r>
              <a:rPr lang="pt-BR" sz="2400" smtClean="0"/>
              <a:t>Os operadores lógicos mais utilizados são: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75173"/>
              </p:ext>
            </p:extLst>
          </p:nvPr>
        </p:nvGraphicFramePr>
        <p:xfrm>
          <a:off x="1475656" y="2780928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9736">
                <a:tc>
                  <a:txBody>
                    <a:bodyPr/>
                    <a:lstStyle/>
                    <a:p>
                      <a:r>
                        <a:rPr lang="pt-BR" dirty="0" smtClean="0"/>
                        <a:t>Símbolo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 =&gt; </a:t>
                      </a:r>
                      <a:r>
                        <a:rPr lang="pt-BR" dirty="0" err="1" smtClean="0"/>
                        <a:t>Conjução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</a:t>
                      </a:r>
                      <a:r>
                        <a:rPr lang="pt-BR" baseline="0" dirty="0" smtClean="0"/>
                        <a:t> =&gt; disjunção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=&gt; Negação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1">
                    <a:satMod val="150000"/>
                  </a:schemeClr>
                </a:solidFill>
              </a:rPr>
              <a:t>Comando de Atribuição</a:t>
            </a:r>
            <a:br>
              <a:rPr lang="pt-BR" sz="3600" dirty="0">
                <a:solidFill>
                  <a:schemeClr val="accent1">
                    <a:satMod val="150000"/>
                  </a:schemeClr>
                </a:solidFill>
              </a:rPr>
            </a:br>
            <a:endParaRPr lang="pt-BR" sz="18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2017713"/>
            <a:ext cx="8559800" cy="1698625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Permite-nos fornecer um </a:t>
            </a:r>
            <a:r>
              <a:rPr lang="pt-BR" sz="2400" b="1" smtClean="0">
                <a:solidFill>
                  <a:srgbClr val="FF0000"/>
                </a:solidFill>
              </a:rPr>
              <a:t>valor</a:t>
            </a:r>
            <a:r>
              <a:rPr lang="pt-BR" sz="2400" smtClean="0"/>
              <a:t> a uma certa </a:t>
            </a:r>
            <a:r>
              <a:rPr lang="pt-BR" sz="2400" b="1" smtClean="0">
                <a:solidFill>
                  <a:srgbClr val="FF0000"/>
                </a:solidFill>
              </a:rPr>
              <a:t>variável</a:t>
            </a:r>
            <a:r>
              <a:rPr lang="pt-BR" sz="2400" smtClean="0"/>
              <a:t>, onde o tipo dessa informação deve ser </a:t>
            </a:r>
            <a:r>
              <a:rPr lang="pt-BR" sz="2400" b="1" smtClean="0">
                <a:solidFill>
                  <a:srgbClr val="FF0000"/>
                </a:solidFill>
              </a:rPr>
              <a:t>compatível</a:t>
            </a:r>
            <a:r>
              <a:rPr lang="pt-BR" sz="2400" smtClean="0"/>
              <a:t> com o tipo da variável.</a:t>
            </a:r>
          </a:p>
          <a:p>
            <a:pPr algn="just" eaLnBrk="1" hangingPunct="1"/>
            <a:r>
              <a:rPr lang="pt-BR" sz="2400" smtClean="0"/>
              <a:t>O comando da atribuição possui a seguinte sintaxe: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79388" y="3933825"/>
            <a:ext cx="6481762" cy="1728788"/>
            <a:chOff x="113" y="2478"/>
            <a:chExt cx="4083" cy="1089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292" y="2524"/>
              <a:ext cx="817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2790" y="2524"/>
              <a:ext cx="7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2" name="Oval 6"/>
            <p:cNvSpPr>
              <a:spLocks noChangeArrowheads="1"/>
            </p:cNvSpPr>
            <p:nvPr/>
          </p:nvSpPr>
          <p:spPr bwMode="auto">
            <a:xfrm>
              <a:off x="2245" y="2524"/>
              <a:ext cx="408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pt-BR" dirty="0" smtClean="0"/>
                <a:t> =</a:t>
              </a:r>
              <a:endParaRPr lang="pt-BR" dirty="0"/>
            </a:p>
          </p:txBody>
        </p:sp>
        <p:sp>
          <p:nvSpPr>
            <p:cNvPr id="31753" name="Oval 7"/>
            <p:cNvSpPr>
              <a:spLocks noChangeArrowheads="1"/>
            </p:cNvSpPr>
            <p:nvPr/>
          </p:nvSpPr>
          <p:spPr bwMode="auto">
            <a:xfrm>
              <a:off x="3697" y="2524"/>
              <a:ext cx="181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292" y="3069"/>
              <a:ext cx="1361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292" y="3341"/>
              <a:ext cx="1361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2109" y="261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>
              <a:off x="2653" y="261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>
              <a:off x="3515" y="26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59" name="Line 13"/>
            <p:cNvSpPr>
              <a:spLocks noChangeShapeType="1"/>
            </p:cNvSpPr>
            <p:nvPr/>
          </p:nvSpPr>
          <p:spPr bwMode="auto">
            <a:xfrm>
              <a:off x="3878" y="261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60" name="Line 15"/>
            <p:cNvSpPr>
              <a:spLocks noChangeShapeType="1"/>
            </p:cNvSpPr>
            <p:nvPr/>
          </p:nvSpPr>
          <p:spPr bwMode="auto">
            <a:xfrm>
              <a:off x="884" y="2614"/>
              <a:ext cx="31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61" name="Line 16"/>
            <p:cNvSpPr>
              <a:spLocks noChangeShapeType="1"/>
            </p:cNvSpPr>
            <p:nvPr/>
          </p:nvSpPr>
          <p:spPr bwMode="auto">
            <a:xfrm>
              <a:off x="884" y="3159"/>
              <a:ext cx="31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62" name="Line 17"/>
            <p:cNvSpPr>
              <a:spLocks noChangeShapeType="1"/>
            </p:cNvSpPr>
            <p:nvPr/>
          </p:nvSpPr>
          <p:spPr bwMode="auto">
            <a:xfrm>
              <a:off x="2653" y="315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63" name="Line 18"/>
            <p:cNvSpPr>
              <a:spLocks noChangeShapeType="1"/>
            </p:cNvSpPr>
            <p:nvPr/>
          </p:nvSpPr>
          <p:spPr bwMode="auto">
            <a:xfrm>
              <a:off x="1065" y="3431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64" name="Line 19"/>
            <p:cNvSpPr>
              <a:spLocks noChangeShapeType="1"/>
            </p:cNvSpPr>
            <p:nvPr/>
          </p:nvSpPr>
          <p:spPr bwMode="auto">
            <a:xfrm flipV="1">
              <a:off x="1065" y="31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65" name="Line 20"/>
            <p:cNvSpPr>
              <a:spLocks noChangeShapeType="1"/>
            </p:cNvSpPr>
            <p:nvPr/>
          </p:nvSpPr>
          <p:spPr bwMode="auto">
            <a:xfrm>
              <a:off x="2654" y="343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 flipV="1">
              <a:off x="2835" y="31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68" name="Text Box 23"/>
            <p:cNvSpPr txBox="1">
              <a:spLocks noChangeArrowheads="1"/>
            </p:cNvSpPr>
            <p:nvPr/>
          </p:nvSpPr>
          <p:spPr bwMode="auto">
            <a:xfrm>
              <a:off x="1292" y="2524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identificador</a:t>
              </a:r>
            </a:p>
          </p:txBody>
        </p:sp>
        <p:sp>
          <p:nvSpPr>
            <p:cNvPr id="31769" name="Text Box 26"/>
            <p:cNvSpPr txBox="1">
              <a:spLocks noChangeArrowheads="1"/>
            </p:cNvSpPr>
            <p:nvPr/>
          </p:nvSpPr>
          <p:spPr bwMode="auto">
            <a:xfrm>
              <a:off x="2789" y="2524"/>
              <a:ext cx="7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expressão</a:t>
              </a:r>
            </a:p>
          </p:txBody>
        </p:sp>
        <p:sp>
          <p:nvSpPr>
            <p:cNvPr id="31770" name="Text Box 27"/>
            <p:cNvSpPr txBox="1">
              <a:spLocks noChangeArrowheads="1"/>
            </p:cNvSpPr>
            <p:nvPr/>
          </p:nvSpPr>
          <p:spPr bwMode="auto">
            <a:xfrm>
              <a:off x="3696" y="2493"/>
              <a:ext cx="1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/>
                <a:t>;</a:t>
              </a:r>
            </a:p>
          </p:txBody>
        </p:sp>
        <p:sp>
          <p:nvSpPr>
            <p:cNvPr id="31771" name="Text Box 28"/>
            <p:cNvSpPr txBox="1">
              <a:spLocks noChangeArrowheads="1"/>
            </p:cNvSpPr>
            <p:nvPr/>
          </p:nvSpPr>
          <p:spPr bwMode="auto">
            <a:xfrm>
              <a:off x="1338" y="3068"/>
              <a:ext cx="13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expressão aritmética</a:t>
              </a:r>
            </a:p>
          </p:txBody>
        </p:sp>
        <p:sp>
          <p:nvSpPr>
            <p:cNvPr id="31772" name="Text Box 29"/>
            <p:cNvSpPr txBox="1">
              <a:spLocks noChangeArrowheads="1"/>
            </p:cNvSpPr>
            <p:nvPr/>
          </p:nvSpPr>
          <p:spPr bwMode="auto">
            <a:xfrm>
              <a:off x="1428" y="3340"/>
              <a:ext cx="13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expressão lógica</a:t>
              </a:r>
            </a:p>
          </p:txBody>
        </p:sp>
        <p:sp>
          <p:nvSpPr>
            <p:cNvPr id="31773" name="Text Box 30"/>
            <p:cNvSpPr txBox="1">
              <a:spLocks noChangeArrowheads="1"/>
            </p:cNvSpPr>
            <p:nvPr/>
          </p:nvSpPr>
          <p:spPr bwMode="auto">
            <a:xfrm>
              <a:off x="113" y="2478"/>
              <a:ext cx="8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/>
                <a:t>atribuição</a:t>
              </a:r>
            </a:p>
          </p:txBody>
        </p:sp>
        <p:sp>
          <p:nvSpPr>
            <p:cNvPr id="31774" name="Text Box 31"/>
            <p:cNvSpPr txBox="1">
              <a:spLocks noChangeArrowheads="1"/>
            </p:cNvSpPr>
            <p:nvPr/>
          </p:nvSpPr>
          <p:spPr bwMode="auto">
            <a:xfrm>
              <a:off x="113" y="3022"/>
              <a:ext cx="7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/>
                <a:t>expressão</a:t>
              </a:r>
            </a:p>
          </p:txBody>
        </p:sp>
      </p:grpSp>
      <p:sp>
        <p:nvSpPr>
          <p:cNvPr id="31749" name="Rectangle 32"/>
          <p:cNvSpPr>
            <a:spLocks noChangeArrowheads="1"/>
          </p:cNvSpPr>
          <p:nvPr/>
        </p:nvSpPr>
        <p:spPr bwMode="auto">
          <a:xfrm>
            <a:off x="4859338" y="4508500"/>
            <a:ext cx="4111625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 dirty="0"/>
              <a:t>Exemplo: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1600" dirty="0"/>
              <a:t>			</a:t>
            </a:r>
            <a:r>
              <a:rPr lang="pt-BR" sz="1600" dirty="0" err="1" smtClean="0"/>
              <a:t>bool</a:t>
            </a:r>
            <a:r>
              <a:rPr lang="pt-BR" sz="1600" dirty="0" smtClean="0"/>
              <a:t>: </a:t>
            </a:r>
            <a:r>
              <a:rPr lang="pt-BR" sz="1600" dirty="0"/>
              <a:t>A, B;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1600" dirty="0"/>
              <a:t>			</a:t>
            </a:r>
            <a:r>
              <a:rPr lang="pt-BR" sz="1600" dirty="0" err="1" smtClean="0"/>
              <a:t>int</a:t>
            </a:r>
            <a:r>
              <a:rPr lang="pt-BR" sz="1600" dirty="0" smtClean="0"/>
              <a:t>: </a:t>
            </a:r>
            <a:r>
              <a:rPr lang="pt-BR" sz="1600" dirty="0"/>
              <a:t>X;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1600" dirty="0"/>
              <a:t>			A </a:t>
            </a:r>
            <a:r>
              <a:rPr lang="pt-BR" sz="1600" dirty="0">
                <a:sym typeface="Wingdings" pitchFamily="2" charset="2"/>
              </a:rPr>
              <a:t>=</a:t>
            </a:r>
            <a:r>
              <a:rPr lang="pt-BR" sz="1600" dirty="0" smtClean="0"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verdadeiro;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1600" dirty="0">
                <a:sym typeface="Wingdings" pitchFamily="2" charset="2"/>
              </a:rPr>
              <a:t>			X </a:t>
            </a:r>
            <a:r>
              <a:rPr lang="pt-BR" sz="1600" dirty="0" smtClean="0">
                <a:sym typeface="Wingdings" pitchFamily="2" charset="2"/>
              </a:rPr>
              <a:t>= </a:t>
            </a:r>
            <a:r>
              <a:rPr lang="pt-BR" sz="1600" dirty="0">
                <a:sym typeface="Wingdings" pitchFamily="2" charset="2"/>
              </a:rPr>
              <a:t>8 + </a:t>
            </a:r>
            <a:r>
              <a:rPr lang="pt-BR" sz="1600" dirty="0" smtClean="0">
                <a:sym typeface="Wingdings" pitchFamily="2" charset="2"/>
              </a:rPr>
              <a:t>(13 % 5);</a:t>
            </a:r>
            <a:endParaRPr lang="pt-BR" sz="1600" dirty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1600" dirty="0">
                <a:sym typeface="Wingdings" pitchFamily="2" charset="2"/>
              </a:rPr>
              <a:t>			B </a:t>
            </a:r>
            <a:r>
              <a:rPr lang="pt-BR" sz="1600" dirty="0" smtClean="0">
                <a:sym typeface="Wingdings" pitchFamily="2" charset="2"/>
              </a:rPr>
              <a:t>= </a:t>
            </a:r>
            <a:r>
              <a:rPr lang="pt-BR" sz="1600" dirty="0">
                <a:sym typeface="Wingdings" pitchFamily="2" charset="2"/>
              </a:rPr>
              <a:t>5 </a:t>
            </a:r>
            <a:r>
              <a:rPr lang="pt-BR" sz="1600" dirty="0" smtClean="0">
                <a:sym typeface="Wingdings" pitchFamily="2" charset="2"/>
              </a:rPr>
              <a:t>== </a:t>
            </a:r>
            <a:r>
              <a:rPr lang="pt-BR" sz="1600" dirty="0">
                <a:sym typeface="Wingdings" pitchFamily="2" charset="2"/>
              </a:rPr>
              <a:t>3;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1">
                    <a:satMod val="150000"/>
                  </a:schemeClr>
                </a:solidFill>
              </a:rPr>
              <a:t>Comandos de Entrada e Saída</a:t>
            </a:r>
            <a:br>
              <a:rPr lang="pt-BR" sz="3600" dirty="0">
                <a:solidFill>
                  <a:schemeClr val="accent1">
                    <a:satMod val="150000"/>
                  </a:schemeClr>
                </a:solidFill>
              </a:rPr>
            </a:br>
            <a:endParaRPr lang="pt-BR" sz="18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82688" y="2060575"/>
            <a:ext cx="7772400" cy="547688"/>
          </a:xfrm>
        </p:spPr>
        <p:txBody>
          <a:bodyPr/>
          <a:lstStyle/>
          <a:p>
            <a:pPr eaLnBrk="1" hangingPunct="1"/>
            <a:r>
              <a:rPr lang="pt-BR" sz="2400" smtClean="0"/>
              <a:t>Sintaxe do comando da </a:t>
            </a:r>
            <a:r>
              <a:rPr lang="pt-BR" sz="2400" b="1" smtClean="0">
                <a:solidFill>
                  <a:srgbClr val="FF0000"/>
                </a:solidFill>
              </a:rPr>
              <a:t>entrada de dados</a:t>
            </a:r>
            <a:r>
              <a:rPr lang="pt-BR" sz="2400" smtClean="0"/>
              <a:t>: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28675" y="3141667"/>
            <a:ext cx="7199313" cy="769938"/>
            <a:chOff x="522" y="1979"/>
            <a:chExt cx="4535" cy="485"/>
          </a:xfrm>
        </p:grpSpPr>
        <p:sp>
          <p:nvSpPr>
            <p:cNvPr id="32774" name="AutoShape 5"/>
            <p:cNvSpPr>
              <a:spLocks noChangeArrowheads="1"/>
            </p:cNvSpPr>
            <p:nvPr/>
          </p:nvSpPr>
          <p:spPr bwMode="auto">
            <a:xfrm>
              <a:off x="1973" y="2024"/>
              <a:ext cx="636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5" name="Oval 6"/>
            <p:cNvSpPr>
              <a:spLocks noChangeArrowheads="1"/>
            </p:cNvSpPr>
            <p:nvPr/>
          </p:nvSpPr>
          <p:spPr bwMode="auto">
            <a:xfrm>
              <a:off x="2926" y="2023"/>
              <a:ext cx="182" cy="2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6" name="Rectangle 10"/>
            <p:cNvSpPr>
              <a:spLocks noChangeArrowheads="1"/>
            </p:cNvSpPr>
            <p:nvPr/>
          </p:nvSpPr>
          <p:spPr bwMode="auto">
            <a:xfrm>
              <a:off x="3289" y="1979"/>
              <a:ext cx="726" cy="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1793" y="2115"/>
              <a:ext cx="317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78" name="Line 12"/>
            <p:cNvSpPr>
              <a:spLocks noChangeShapeType="1"/>
            </p:cNvSpPr>
            <p:nvPr/>
          </p:nvSpPr>
          <p:spPr bwMode="auto">
            <a:xfrm>
              <a:off x="2609" y="211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79" name="Line 13"/>
            <p:cNvSpPr>
              <a:spLocks noChangeShapeType="1"/>
            </p:cNvSpPr>
            <p:nvPr/>
          </p:nvSpPr>
          <p:spPr bwMode="auto">
            <a:xfrm>
              <a:off x="3108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4015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4377" y="2115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740" y="211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3" name="Oval 17"/>
            <p:cNvSpPr>
              <a:spLocks noChangeArrowheads="1"/>
            </p:cNvSpPr>
            <p:nvPr/>
          </p:nvSpPr>
          <p:spPr bwMode="auto">
            <a:xfrm>
              <a:off x="4196" y="2024"/>
              <a:ext cx="181" cy="2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84" name="Oval 18"/>
            <p:cNvSpPr>
              <a:spLocks noChangeArrowheads="1"/>
            </p:cNvSpPr>
            <p:nvPr/>
          </p:nvSpPr>
          <p:spPr bwMode="auto">
            <a:xfrm>
              <a:off x="4559" y="2024"/>
              <a:ext cx="181" cy="2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90" name="Text Box 24"/>
            <p:cNvSpPr txBox="1">
              <a:spLocks noChangeArrowheads="1"/>
            </p:cNvSpPr>
            <p:nvPr/>
          </p:nvSpPr>
          <p:spPr bwMode="auto">
            <a:xfrm>
              <a:off x="522" y="1994"/>
              <a:ext cx="13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/>
                <a:t>entrada de dados</a:t>
              </a:r>
            </a:p>
          </p:txBody>
        </p:sp>
        <p:sp>
          <p:nvSpPr>
            <p:cNvPr id="32791" name="Text Box 25"/>
            <p:cNvSpPr txBox="1">
              <a:spLocks noChangeArrowheads="1"/>
            </p:cNvSpPr>
            <p:nvPr/>
          </p:nvSpPr>
          <p:spPr bwMode="auto">
            <a:xfrm>
              <a:off x="2065" y="2024"/>
              <a:ext cx="4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dirty="0" err="1" smtClean="0"/>
                <a:t>scanf</a:t>
              </a:r>
              <a:endParaRPr lang="pt-BR" sz="1600" dirty="0"/>
            </a:p>
          </p:txBody>
        </p:sp>
        <p:sp>
          <p:nvSpPr>
            <p:cNvPr id="32792" name="Text Box 27"/>
            <p:cNvSpPr txBox="1">
              <a:spLocks noChangeArrowheads="1"/>
            </p:cNvSpPr>
            <p:nvPr/>
          </p:nvSpPr>
          <p:spPr bwMode="auto">
            <a:xfrm>
              <a:off x="3287" y="2046"/>
              <a:ext cx="72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dirty="0" smtClean="0"/>
                <a:t>“escape”, &amp;</a:t>
              </a:r>
              <a:r>
                <a:rPr lang="pt-BR" sz="1600" dirty="0" err="1" smtClean="0"/>
                <a:t>variavel</a:t>
              </a:r>
              <a:endParaRPr lang="pt-BR" sz="1600" dirty="0"/>
            </a:p>
          </p:txBody>
        </p:sp>
        <p:sp>
          <p:nvSpPr>
            <p:cNvPr id="32793" name="Text Box 28"/>
            <p:cNvSpPr txBox="1">
              <a:spLocks noChangeArrowheads="1"/>
            </p:cNvSpPr>
            <p:nvPr/>
          </p:nvSpPr>
          <p:spPr bwMode="auto">
            <a:xfrm>
              <a:off x="2926" y="202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 dirty="0"/>
                <a:t>(</a:t>
              </a:r>
            </a:p>
          </p:txBody>
        </p:sp>
        <p:sp>
          <p:nvSpPr>
            <p:cNvPr id="32794" name="Text Box 29"/>
            <p:cNvSpPr txBox="1">
              <a:spLocks noChangeArrowheads="1"/>
            </p:cNvSpPr>
            <p:nvPr/>
          </p:nvSpPr>
          <p:spPr bwMode="auto">
            <a:xfrm>
              <a:off x="4196" y="2024"/>
              <a:ext cx="1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/>
                <a:t>)</a:t>
              </a:r>
            </a:p>
          </p:txBody>
        </p:sp>
        <p:sp>
          <p:nvSpPr>
            <p:cNvPr id="32796" name="Text Box 31"/>
            <p:cNvSpPr txBox="1">
              <a:spLocks noChangeArrowheads="1"/>
            </p:cNvSpPr>
            <p:nvPr/>
          </p:nvSpPr>
          <p:spPr bwMode="auto">
            <a:xfrm>
              <a:off x="4559" y="2024"/>
              <a:ext cx="1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 b="1"/>
                <a:t>;</a:t>
              </a:r>
            </a:p>
          </p:txBody>
        </p:sp>
      </p:grpSp>
      <p:sp>
        <p:nvSpPr>
          <p:cNvPr id="32773" name="Rectangle 32"/>
          <p:cNvSpPr>
            <a:spLocks noChangeArrowheads="1"/>
          </p:cNvSpPr>
          <p:nvPr/>
        </p:nvSpPr>
        <p:spPr bwMode="auto">
          <a:xfrm>
            <a:off x="507207" y="4091891"/>
            <a:ext cx="777240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 dirty="0" smtClean="0"/>
              <a:t>Escapes (formato de entrada de dados):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 dirty="0" smtClean="0"/>
              <a:t>%f – </a:t>
            </a:r>
            <a:r>
              <a:rPr lang="pt-BR" sz="2400" dirty="0" err="1" smtClean="0"/>
              <a:t>float</a:t>
            </a:r>
            <a:endParaRPr lang="pt-BR" sz="2400" dirty="0" smtClean="0"/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 dirty="0" smtClean="0"/>
              <a:t>%d - </a:t>
            </a:r>
            <a:r>
              <a:rPr lang="pt-BR" sz="2400" dirty="0" err="1" smtClean="0"/>
              <a:t>int</a:t>
            </a:r>
            <a:endParaRPr lang="pt-BR" sz="24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 dirty="0" smtClean="0"/>
              <a:t>Exemplos</a:t>
            </a:r>
            <a:r>
              <a:rPr lang="pt-BR" sz="2400" dirty="0"/>
              <a:t>: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sz="2000" dirty="0" err="1" smtClean="0"/>
              <a:t>scanf</a:t>
            </a:r>
            <a:r>
              <a:rPr lang="pt-BR" sz="2000" dirty="0" smtClean="0"/>
              <a:t>(“%d”, &amp;X</a:t>
            </a:r>
            <a:r>
              <a:rPr lang="pt-BR" sz="2000" dirty="0"/>
              <a:t>);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sz="2000" dirty="0" err="1" smtClean="0"/>
              <a:t>scanf</a:t>
            </a:r>
            <a:r>
              <a:rPr lang="pt-BR" sz="2000" dirty="0" smtClean="0"/>
              <a:t>(“%f”, &amp;NOTA</a:t>
            </a:r>
            <a:r>
              <a:rPr lang="pt-BR" sz="2000" dirty="0"/>
              <a:t>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1">
                    <a:satMod val="150000"/>
                  </a:schemeClr>
                </a:solidFill>
              </a:rPr>
              <a:t>Saída de Dados</a:t>
            </a:r>
            <a:endParaRPr lang="pt-BR" sz="18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82688" y="2060575"/>
            <a:ext cx="7772400" cy="547688"/>
          </a:xfrm>
        </p:spPr>
        <p:txBody>
          <a:bodyPr/>
          <a:lstStyle/>
          <a:p>
            <a:pPr eaLnBrk="1" hangingPunct="1"/>
            <a:r>
              <a:rPr lang="pt-BR" sz="2400" smtClean="0"/>
              <a:t>Sintaxe do comando da </a:t>
            </a:r>
            <a:r>
              <a:rPr lang="pt-BR" sz="2400" b="1" smtClean="0">
                <a:solidFill>
                  <a:srgbClr val="FF0000"/>
                </a:solidFill>
              </a:rPr>
              <a:t>saída de dados</a:t>
            </a:r>
            <a:r>
              <a:rPr lang="pt-BR" sz="2400" smtClean="0"/>
              <a:t>: 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3203575" y="3213100"/>
            <a:ext cx="938213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4645025" y="3211513"/>
            <a:ext cx="288925" cy="361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5221288" y="3141663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2555875" y="3357563"/>
            <a:ext cx="5032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4141788" y="33575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4933950" y="33575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6373813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>
            <a:off x="7021513" y="3357563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7597775" y="33575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05" name="Oval 14"/>
          <p:cNvSpPr>
            <a:spLocks noChangeArrowheads="1"/>
          </p:cNvSpPr>
          <p:nvPr/>
        </p:nvSpPr>
        <p:spPr bwMode="auto">
          <a:xfrm>
            <a:off x="6734175" y="3213100"/>
            <a:ext cx="287338" cy="361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6" name="Oval 15"/>
          <p:cNvSpPr>
            <a:spLocks noChangeArrowheads="1"/>
          </p:cNvSpPr>
          <p:nvPr/>
        </p:nvSpPr>
        <p:spPr bwMode="auto">
          <a:xfrm>
            <a:off x="7310438" y="3213100"/>
            <a:ext cx="287337" cy="361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7" name="Oval 16"/>
          <p:cNvSpPr>
            <a:spLocks noChangeArrowheads="1"/>
          </p:cNvSpPr>
          <p:nvPr/>
        </p:nvSpPr>
        <p:spPr bwMode="auto">
          <a:xfrm>
            <a:off x="5724525" y="2565400"/>
            <a:ext cx="287338" cy="361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8" name="Line 17"/>
          <p:cNvSpPr>
            <a:spLocks noChangeShapeType="1"/>
          </p:cNvSpPr>
          <p:nvPr/>
        </p:nvSpPr>
        <p:spPr bwMode="auto">
          <a:xfrm flipH="1">
            <a:off x="5005388" y="27082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09" name="Line 18"/>
          <p:cNvSpPr>
            <a:spLocks noChangeShapeType="1"/>
          </p:cNvSpPr>
          <p:nvPr/>
        </p:nvSpPr>
        <p:spPr bwMode="auto">
          <a:xfrm>
            <a:off x="6588125" y="27082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10" name="Line 19"/>
          <p:cNvSpPr>
            <a:spLocks noChangeShapeType="1"/>
          </p:cNvSpPr>
          <p:nvPr/>
        </p:nvSpPr>
        <p:spPr bwMode="auto">
          <a:xfrm flipH="1">
            <a:off x="6011863" y="27082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11" name="Text Box 21"/>
          <p:cNvSpPr txBox="1">
            <a:spLocks noChangeArrowheads="1"/>
          </p:cNvSpPr>
          <p:nvPr/>
        </p:nvSpPr>
        <p:spPr bwMode="auto">
          <a:xfrm>
            <a:off x="828675" y="3165475"/>
            <a:ext cx="1798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/>
              <a:t>saída de dados</a:t>
            </a:r>
          </a:p>
        </p:txBody>
      </p:sp>
      <p:sp>
        <p:nvSpPr>
          <p:cNvPr id="33812" name="Text Box 22"/>
          <p:cNvSpPr txBox="1">
            <a:spLocks noChangeArrowheads="1"/>
          </p:cNvSpPr>
          <p:nvPr/>
        </p:nvSpPr>
        <p:spPr bwMode="auto">
          <a:xfrm>
            <a:off x="3203575" y="3213100"/>
            <a:ext cx="865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 err="1" smtClean="0"/>
              <a:t>printf</a:t>
            </a:r>
            <a:endParaRPr lang="pt-BR" sz="1600" dirty="0"/>
          </a:p>
        </p:txBody>
      </p:sp>
      <p:sp>
        <p:nvSpPr>
          <p:cNvPr id="33813" name="Text Box 23"/>
          <p:cNvSpPr txBox="1">
            <a:spLocks noChangeArrowheads="1"/>
          </p:cNvSpPr>
          <p:nvPr/>
        </p:nvSpPr>
        <p:spPr bwMode="auto">
          <a:xfrm>
            <a:off x="5364163" y="3165475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variável</a:t>
            </a:r>
          </a:p>
        </p:txBody>
      </p:sp>
      <p:sp>
        <p:nvSpPr>
          <p:cNvPr id="33814" name="Text Box 24"/>
          <p:cNvSpPr txBox="1">
            <a:spLocks noChangeArrowheads="1"/>
          </p:cNvSpPr>
          <p:nvPr/>
        </p:nvSpPr>
        <p:spPr bwMode="auto">
          <a:xfrm>
            <a:off x="4645025" y="3213100"/>
            <a:ext cx="288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/>
              <a:t>(</a:t>
            </a:r>
          </a:p>
        </p:txBody>
      </p:sp>
      <p:sp>
        <p:nvSpPr>
          <p:cNvPr id="33815" name="Text Box 25"/>
          <p:cNvSpPr txBox="1">
            <a:spLocks noChangeArrowheads="1"/>
          </p:cNvSpPr>
          <p:nvPr/>
        </p:nvSpPr>
        <p:spPr bwMode="auto">
          <a:xfrm>
            <a:off x="6734175" y="3213100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/>
              <a:t>)</a:t>
            </a: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5722938" y="2565400"/>
            <a:ext cx="217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/>
              <a:t>,</a:t>
            </a:r>
          </a:p>
        </p:txBody>
      </p:sp>
      <p:sp>
        <p:nvSpPr>
          <p:cNvPr id="33817" name="Text Box 27"/>
          <p:cNvSpPr txBox="1">
            <a:spLocks noChangeArrowheads="1"/>
          </p:cNvSpPr>
          <p:nvPr/>
        </p:nvSpPr>
        <p:spPr bwMode="auto">
          <a:xfrm>
            <a:off x="7310438" y="3213100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/>
              <a:t>;</a:t>
            </a:r>
          </a:p>
        </p:txBody>
      </p:sp>
      <p:sp>
        <p:nvSpPr>
          <p:cNvPr id="33818" name="Rectangle 28"/>
          <p:cNvSpPr>
            <a:spLocks noChangeArrowheads="1"/>
          </p:cNvSpPr>
          <p:nvPr/>
        </p:nvSpPr>
        <p:spPr bwMode="auto">
          <a:xfrm>
            <a:off x="1182688" y="4752975"/>
            <a:ext cx="77724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 dirty="0"/>
              <a:t>Exemplos: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sz="2000" dirty="0" err="1" smtClean="0"/>
              <a:t>printf</a:t>
            </a:r>
            <a:r>
              <a:rPr lang="pt-BR" sz="2000" dirty="0" smtClean="0"/>
              <a:t>(“</a:t>
            </a:r>
            <a:r>
              <a:rPr lang="pt-BR" sz="2000" dirty="0" err="1" smtClean="0"/>
              <a:t>ola</a:t>
            </a:r>
            <a:r>
              <a:rPr lang="pt-BR" sz="2000" dirty="0" smtClean="0"/>
              <a:t> mundo”);</a:t>
            </a:r>
            <a:endParaRPr lang="pt-BR" sz="2000" dirty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sz="2000" dirty="0" err="1" smtClean="0"/>
              <a:t>printf</a:t>
            </a:r>
            <a:r>
              <a:rPr lang="pt-BR" sz="2000" dirty="0" smtClean="0"/>
              <a:t>(“sua media = %f”, media);</a:t>
            </a:r>
            <a:endParaRPr lang="pt-BR" sz="2000" dirty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sz="2000" dirty="0" err="1" smtClean="0"/>
              <a:t>printf</a:t>
            </a:r>
            <a:r>
              <a:rPr lang="pt-BR" sz="2000" dirty="0" smtClean="0"/>
              <a:t>(“ %f + %f = %f”, a, b, soma);</a:t>
            </a:r>
            <a:endParaRPr lang="pt-BR" sz="2000" dirty="0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pt-BR" sz="2400" dirty="0"/>
          </a:p>
        </p:txBody>
      </p:sp>
      <p:sp>
        <p:nvSpPr>
          <p:cNvPr id="33819" name="Line 29"/>
          <p:cNvSpPr>
            <a:spLocks noChangeShapeType="1"/>
          </p:cNvSpPr>
          <p:nvPr/>
        </p:nvSpPr>
        <p:spPr bwMode="auto">
          <a:xfrm>
            <a:off x="5003800" y="27082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20" name="Rectangle 30"/>
          <p:cNvSpPr>
            <a:spLocks noChangeArrowheads="1"/>
          </p:cNvSpPr>
          <p:nvPr/>
        </p:nvSpPr>
        <p:spPr bwMode="auto">
          <a:xfrm>
            <a:off x="5219700" y="3644900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21" name="Rectangle 31"/>
          <p:cNvSpPr>
            <a:spLocks noChangeArrowheads="1"/>
          </p:cNvSpPr>
          <p:nvPr/>
        </p:nvSpPr>
        <p:spPr bwMode="auto">
          <a:xfrm>
            <a:off x="5219700" y="4149725"/>
            <a:ext cx="11525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22" name="Text Box 32"/>
          <p:cNvSpPr txBox="1">
            <a:spLocks noChangeArrowheads="1"/>
          </p:cNvSpPr>
          <p:nvPr/>
        </p:nvSpPr>
        <p:spPr bwMode="auto">
          <a:xfrm>
            <a:off x="5219700" y="3668713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constante</a:t>
            </a:r>
          </a:p>
        </p:txBody>
      </p:sp>
      <p:sp>
        <p:nvSpPr>
          <p:cNvPr id="33823" name="Text Box 33"/>
          <p:cNvSpPr txBox="1">
            <a:spLocks noChangeArrowheads="1"/>
          </p:cNvSpPr>
          <p:nvPr/>
        </p:nvSpPr>
        <p:spPr bwMode="auto">
          <a:xfrm>
            <a:off x="5219700" y="4171950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expressão</a:t>
            </a:r>
          </a:p>
        </p:txBody>
      </p:sp>
      <p:sp>
        <p:nvSpPr>
          <p:cNvPr id="33824" name="Line 34"/>
          <p:cNvSpPr>
            <a:spLocks noChangeShapeType="1"/>
          </p:cNvSpPr>
          <p:nvPr/>
        </p:nvSpPr>
        <p:spPr bwMode="auto">
          <a:xfrm>
            <a:off x="6372225" y="43656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825" name="Line 36"/>
          <p:cNvSpPr>
            <a:spLocks noChangeShapeType="1"/>
          </p:cNvSpPr>
          <p:nvPr/>
        </p:nvSpPr>
        <p:spPr bwMode="auto">
          <a:xfrm flipV="1">
            <a:off x="6516688" y="3357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26" name="Line 37"/>
          <p:cNvSpPr>
            <a:spLocks noChangeShapeType="1"/>
          </p:cNvSpPr>
          <p:nvPr/>
        </p:nvSpPr>
        <p:spPr bwMode="auto">
          <a:xfrm>
            <a:off x="5076825" y="38608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27" name="Line 38"/>
          <p:cNvSpPr>
            <a:spLocks noChangeShapeType="1"/>
          </p:cNvSpPr>
          <p:nvPr/>
        </p:nvSpPr>
        <p:spPr bwMode="auto">
          <a:xfrm>
            <a:off x="5076825" y="43656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28" name="Line 39"/>
          <p:cNvSpPr>
            <a:spLocks noChangeShapeType="1"/>
          </p:cNvSpPr>
          <p:nvPr/>
        </p:nvSpPr>
        <p:spPr bwMode="auto">
          <a:xfrm>
            <a:off x="5076825" y="3357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1">
                    <a:satMod val="150000"/>
                  </a:schemeClr>
                </a:solidFill>
              </a:rPr>
              <a:t>Blocos</a:t>
            </a:r>
            <a:br>
              <a:rPr lang="pt-BR" sz="3600" dirty="0">
                <a:solidFill>
                  <a:schemeClr val="accent1">
                    <a:satMod val="150000"/>
                  </a:schemeClr>
                </a:solidFill>
              </a:rPr>
            </a:br>
            <a:endParaRPr lang="pt-BR" sz="18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2017713"/>
            <a:ext cx="8415338" cy="3355975"/>
          </a:xfrm>
        </p:spPr>
        <p:txBody>
          <a:bodyPr/>
          <a:lstStyle/>
          <a:p>
            <a:pPr algn="just" eaLnBrk="1" hangingPunct="1"/>
            <a:r>
              <a:rPr lang="pt-BR" sz="2400" smtClean="0"/>
              <a:t>Um bloco é definido como um </a:t>
            </a:r>
            <a:r>
              <a:rPr lang="pt-BR" sz="2400" b="1" smtClean="0">
                <a:solidFill>
                  <a:srgbClr val="FF0000"/>
                </a:solidFill>
              </a:rPr>
              <a:t>conjunto de ações</a:t>
            </a:r>
            <a:r>
              <a:rPr lang="pt-BR" sz="2400" smtClean="0">
                <a:solidFill>
                  <a:srgbClr val="FF0000"/>
                </a:solidFill>
              </a:rPr>
              <a:t> </a:t>
            </a:r>
            <a:r>
              <a:rPr lang="pt-BR" sz="2400" smtClean="0"/>
              <a:t>com uma </a:t>
            </a:r>
            <a:r>
              <a:rPr lang="pt-BR" sz="2400" b="1" smtClean="0">
                <a:solidFill>
                  <a:srgbClr val="FF0000"/>
                </a:solidFill>
              </a:rPr>
              <a:t>função</a:t>
            </a:r>
            <a:r>
              <a:rPr lang="pt-BR" sz="2400" smtClean="0">
                <a:solidFill>
                  <a:srgbClr val="FF0000"/>
                </a:solidFill>
              </a:rPr>
              <a:t> </a:t>
            </a:r>
            <a:r>
              <a:rPr lang="pt-BR" sz="2400" b="1" smtClean="0">
                <a:solidFill>
                  <a:srgbClr val="FF0000"/>
                </a:solidFill>
              </a:rPr>
              <a:t>definida</a:t>
            </a:r>
            <a:r>
              <a:rPr lang="pt-BR" sz="2400" smtClean="0"/>
              <a:t>.</a:t>
            </a:r>
          </a:p>
          <a:p>
            <a:pPr algn="just" eaLnBrk="1" hangingPunct="1"/>
            <a:r>
              <a:rPr lang="pt-BR" sz="2400" smtClean="0"/>
              <a:t>Algoritmo seria um bloco !?</a:t>
            </a:r>
          </a:p>
          <a:p>
            <a:pPr algn="just" eaLnBrk="1" hangingPunct="1"/>
            <a:r>
              <a:rPr lang="pt-BR" sz="2400" smtClean="0"/>
              <a:t>Serve também para definir os </a:t>
            </a:r>
            <a:r>
              <a:rPr lang="pt-BR" sz="2400" b="1" smtClean="0">
                <a:solidFill>
                  <a:srgbClr val="FF0000"/>
                </a:solidFill>
              </a:rPr>
              <a:t>limites</a:t>
            </a:r>
            <a:r>
              <a:rPr lang="pt-BR" sz="2400" smtClean="0"/>
              <a:t> nos quais as variáveis declaradas em seu interior </a:t>
            </a:r>
            <a:r>
              <a:rPr lang="pt-BR" sz="2400" b="1" smtClean="0">
                <a:solidFill>
                  <a:srgbClr val="FF0000"/>
                </a:solidFill>
              </a:rPr>
              <a:t>são conhecidos</a:t>
            </a:r>
            <a:r>
              <a:rPr lang="pt-BR" sz="2400" smtClean="0"/>
              <a:t>.</a:t>
            </a:r>
          </a:p>
          <a:p>
            <a:pPr algn="just" eaLnBrk="1" hangingPunct="1"/>
            <a:r>
              <a:rPr lang="pt-BR" sz="2400" smtClean="0"/>
              <a:t>Para delimitar um bloco, utiliza-se os delimitadores: </a:t>
            </a:r>
            <a:r>
              <a:rPr lang="pt-BR" sz="2400" b="1" smtClean="0">
                <a:solidFill>
                  <a:srgbClr val="FF0000"/>
                </a:solidFill>
              </a:rPr>
              <a:t>inicio</a:t>
            </a:r>
            <a:r>
              <a:rPr lang="pt-BR" sz="2400" smtClean="0"/>
              <a:t> e </a:t>
            </a:r>
            <a:r>
              <a:rPr lang="pt-BR" sz="2400" b="1" smtClean="0">
                <a:solidFill>
                  <a:srgbClr val="FF0000"/>
                </a:solidFill>
              </a:rPr>
              <a:t>fim</a:t>
            </a:r>
            <a:r>
              <a:rPr lang="pt-BR" sz="2400" smtClean="0"/>
              <a:t>, como segue: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3203575" y="5783263"/>
            <a:ext cx="792163" cy="358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427538" y="5783263"/>
            <a:ext cx="649287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5508625" y="5783263"/>
            <a:ext cx="792163" cy="358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823" name="Oval 9"/>
          <p:cNvSpPr>
            <a:spLocks noChangeArrowheads="1"/>
          </p:cNvSpPr>
          <p:nvPr/>
        </p:nvSpPr>
        <p:spPr bwMode="auto">
          <a:xfrm>
            <a:off x="6732588" y="5780088"/>
            <a:ext cx="287337" cy="361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>
            <a:off x="3995738" y="59261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>
            <a:off x="5076825" y="59261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>
            <a:off x="6300788" y="59261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7019925" y="59261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4828" name="Oval 14"/>
          <p:cNvSpPr>
            <a:spLocks noChangeArrowheads="1"/>
          </p:cNvSpPr>
          <p:nvPr/>
        </p:nvSpPr>
        <p:spPr bwMode="auto">
          <a:xfrm>
            <a:off x="4572000" y="6284913"/>
            <a:ext cx="287338" cy="361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>
            <a:off x="2484438" y="5926138"/>
            <a:ext cx="5746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4830" name="Text Box 17"/>
          <p:cNvSpPr txBox="1">
            <a:spLocks noChangeArrowheads="1"/>
          </p:cNvSpPr>
          <p:nvPr/>
        </p:nvSpPr>
        <p:spPr bwMode="auto">
          <a:xfrm>
            <a:off x="1619250" y="5734050"/>
            <a:ext cx="86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/>
              <a:t>blocos</a:t>
            </a:r>
          </a:p>
        </p:txBody>
      </p:sp>
      <p:sp>
        <p:nvSpPr>
          <p:cNvPr id="34831" name="Text Box 18"/>
          <p:cNvSpPr txBox="1">
            <a:spLocks noChangeArrowheads="1"/>
          </p:cNvSpPr>
          <p:nvPr/>
        </p:nvSpPr>
        <p:spPr bwMode="auto">
          <a:xfrm>
            <a:off x="3275013" y="5783263"/>
            <a:ext cx="86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inicio</a:t>
            </a:r>
          </a:p>
        </p:txBody>
      </p:sp>
      <p:sp>
        <p:nvSpPr>
          <p:cNvPr id="34832" name="Text Box 19"/>
          <p:cNvSpPr txBox="1">
            <a:spLocks noChangeArrowheads="1"/>
          </p:cNvSpPr>
          <p:nvPr/>
        </p:nvSpPr>
        <p:spPr bwMode="auto">
          <a:xfrm>
            <a:off x="4427538" y="578326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ação</a:t>
            </a:r>
          </a:p>
        </p:txBody>
      </p:sp>
      <p:sp>
        <p:nvSpPr>
          <p:cNvPr id="34833" name="Text Box 20"/>
          <p:cNvSpPr txBox="1">
            <a:spLocks noChangeArrowheads="1"/>
          </p:cNvSpPr>
          <p:nvPr/>
        </p:nvSpPr>
        <p:spPr bwMode="auto">
          <a:xfrm>
            <a:off x="5651500" y="5783263"/>
            <a:ext cx="504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/>
              <a:t>fim</a:t>
            </a:r>
          </a:p>
        </p:txBody>
      </p:sp>
      <p:sp>
        <p:nvSpPr>
          <p:cNvPr id="34834" name="Text Box 21"/>
          <p:cNvSpPr txBox="1">
            <a:spLocks noChangeArrowheads="1"/>
          </p:cNvSpPr>
          <p:nvPr/>
        </p:nvSpPr>
        <p:spPr bwMode="auto">
          <a:xfrm>
            <a:off x="6731000" y="5783263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/>
              <a:t>;</a:t>
            </a:r>
          </a:p>
        </p:txBody>
      </p:sp>
      <p:sp>
        <p:nvSpPr>
          <p:cNvPr id="34835" name="Text Box 22"/>
          <p:cNvSpPr txBox="1">
            <a:spLocks noChangeArrowheads="1"/>
          </p:cNvSpPr>
          <p:nvPr/>
        </p:nvSpPr>
        <p:spPr bwMode="auto">
          <a:xfrm>
            <a:off x="4570413" y="6237288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/>
              <a:t>,</a:t>
            </a:r>
          </a:p>
        </p:txBody>
      </p:sp>
      <p:sp>
        <p:nvSpPr>
          <p:cNvPr id="34836" name="Line 23"/>
          <p:cNvSpPr>
            <a:spLocks noChangeShapeType="1"/>
          </p:cNvSpPr>
          <p:nvPr/>
        </p:nvSpPr>
        <p:spPr bwMode="auto">
          <a:xfrm>
            <a:off x="5291138" y="59261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37" name="Line 24"/>
          <p:cNvSpPr>
            <a:spLocks noChangeShapeType="1"/>
          </p:cNvSpPr>
          <p:nvPr/>
        </p:nvSpPr>
        <p:spPr bwMode="auto">
          <a:xfrm flipH="1">
            <a:off x="4210050" y="65024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838" name="Line 25"/>
          <p:cNvSpPr>
            <a:spLocks noChangeShapeType="1"/>
          </p:cNvSpPr>
          <p:nvPr/>
        </p:nvSpPr>
        <p:spPr bwMode="auto">
          <a:xfrm flipV="1">
            <a:off x="4210050" y="59261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4839" name="Line 26"/>
          <p:cNvSpPr>
            <a:spLocks noChangeShapeType="1"/>
          </p:cNvSpPr>
          <p:nvPr/>
        </p:nvSpPr>
        <p:spPr bwMode="auto">
          <a:xfrm flipH="1">
            <a:off x="4859338" y="6502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1">
                    <a:satMod val="150000"/>
                  </a:schemeClr>
                </a:solidFill>
              </a:rPr>
              <a:t>Exemplo de Bloco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pt-BR" sz="3600" dirty="0" smtClean="0"/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/>
              <a:t>| 	início </a:t>
            </a:r>
            <a:r>
              <a:rPr lang="pt-BR" sz="3600" dirty="0" smtClean="0"/>
              <a:t>do bloco (algoritmo</a:t>
            </a:r>
            <a:r>
              <a:rPr lang="pt-BR" sz="3600" dirty="0" smtClean="0"/>
              <a:t>)</a:t>
            </a:r>
            <a:endParaRPr lang="pt-BR" sz="36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/>
              <a:t>|		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/>
              <a:t>|		{declaração de variáveis}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/>
              <a:t>|		{</a:t>
            </a:r>
            <a:r>
              <a:rPr lang="pt-BR" sz="3600" dirty="0" err="1" smtClean="0"/>
              <a:t>seqüência</a:t>
            </a:r>
            <a:r>
              <a:rPr lang="pt-BR" sz="3600" dirty="0" smtClean="0"/>
              <a:t> de ações}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/>
              <a:t>|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/>
              <a:t>|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3600" dirty="0" smtClean="0"/>
              <a:t>}</a:t>
            </a:r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</TotalTime>
  <Words>950</Words>
  <Application>Microsoft Office PowerPoint</Application>
  <PresentationFormat>Apresentação na tela (4:3)</PresentationFormat>
  <Paragraphs>407</Paragraphs>
  <Slides>24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Mediano</vt:lpstr>
      <vt:lpstr>Algoritmos – Aula 3</vt:lpstr>
      <vt:lpstr>Expressões Lógicas </vt:lpstr>
      <vt:lpstr>Operadores Relacionais</vt:lpstr>
      <vt:lpstr>Operadores Lógicos</vt:lpstr>
      <vt:lpstr>Comando de Atribuição </vt:lpstr>
      <vt:lpstr>Comandos de Entrada e Saída </vt:lpstr>
      <vt:lpstr>Saída de Dados</vt:lpstr>
      <vt:lpstr>Blocos </vt:lpstr>
      <vt:lpstr>Exemplo de Bloco</vt:lpstr>
      <vt:lpstr>Estrutura Sequencial</vt:lpstr>
      <vt:lpstr>Estrutura sequencial</vt:lpstr>
      <vt:lpstr>Estruturas de Seleção</vt:lpstr>
      <vt:lpstr>Seleção Simples</vt:lpstr>
      <vt:lpstr>Seleção Simples</vt:lpstr>
      <vt:lpstr>Seleção Composta</vt:lpstr>
      <vt:lpstr>Seleção Composta</vt:lpstr>
      <vt:lpstr>Seleção Encadeada</vt:lpstr>
      <vt:lpstr>Seleção Encadeada</vt:lpstr>
      <vt:lpstr>Seleção Encadeada</vt:lpstr>
      <vt:lpstr>Seleção Encadeada</vt:lpstr>
      <vt:lpstr>Seleção Encadeada Heterogênea</vt:lpstr>
      <vt:lpstr>Seleção Encadeada Homogênea</vt:lpstr>
      <vt:lpstr>Seleção Encadeada Homogênea</vt:lpstr>
      <vt:lpstr>Seleção de Múltipla Escolha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– Aula 3</dc:title>
  <dc:creator>professor</dc:creator>
  <cp:lastModifiedBy>Professor</cp:lastModifiedBy>
  <cp:revision>21</cp:revision>
  <dcterms:created xsi:type="dcterms:W3CDTF">2013-08-06T00:52:21Z</dcterms:created>
  <dcterms:modified xsi:type="dcterms:W3CDTF">2015-08-25T01:37:23Z</dcterms:modified>
</cp:coreProperties>
</file>