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86E53A-40A0-4909-8CB0-F261C4AC0FAA}" v="336" dt="2022-02-02T14:26:33.255"/>
    <p1510:client id="{DFA9B079-E7CF-4F01-8F0D-CA373FE69DAE}" v="85" dt="2022-02-02T11:56:50.737"/>
    <p1510:client id="{F89BC566-66FB-4333-9CB4-B19D39A9EC49}" v="495" dt="2022-02-02T11:40:53.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3442" y="921715"/>
            <a:ext cx="5163022" cy="2635993"/>
          </a:xfrm>
        </p:spPr>
        <p:txBody>
          <a:bodyPr anchor="b">
            <a:normAutofit/>
          </a:bodyPr>
          <a:lstStyle/>
          <a:p>
            <a:pPr algn="l"/>
            <a:r>
              <a:rPr lang="en-US" sz="4800">
                <a:ea typeface="+mj-lt"/>
                <a:cs typeface="+mj-lt"/>
              </a:rPr>
              <a:t>Self Service Car Wash System</a:t>
            </a:r>
          </a:p>
        </p:txBody>
      </p:sp>
      <p:sp>
        <p:nvSpPr>
          <p:cNvPr id="47" name="Rectangle 3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23442" y="4541263"/>
            <a:ext cx="4662957" cy="1395022"/>
          </a:xfrm>
        </p:spPr>
        <p:txBody>
          <a:bodyPr vert="horz" lIns="91440" tIns="45720" rIns="91440" bIns="45720" rtlCol="0" anchor="t">
            <a:normAutofit/>
          </a:bodyPr>
          <a:lstStyle/>
          <a:p>
            <a:pPr algn="l"/>
            <a:r>
              <a:rPr lang="en-US">
                <a:solidFill>
                  <a:srgbClr val="FFFFFF"/>
                </a:solidFill>
                <a:ea typeface="+mn-lt"/>
                <a:cs typeface="+mn-lt"/>
              </a:rPr>
              <a:t>Software Architecture and Technical Design</a:t>
            </a:r>
          </a:p>
          <a:p>
            <a:pPr algn="l"/>
            <a:r>
              <a:rPr lang="en-US">
                <a:solidFill>
                  <a:srgbClr val="FFFFFF"/>
                </a:solidFill>
                <a:ea typeface="+mn-lt"/>
                <a:cs typeface="+mn-lt"/>
              </a:rPr>
              <a:t>Dinu Ionela Veronica</a:t>
            </a:r>
          </a:p>
          <a:p>
            <a:pPr algn="l"/>
            <a:endParaRPr lang="en-US">
              <a:solidFill>
                <a:srgbClr val="FFFFFF"/>
              </a:solidFill>
              <a:cs typeface="Calibri"/>
            </a:endParaRPr>
          </a:p>
        </p:txBody>
      </p:sp>
      <p:pic>
        <p:nvPicPr>
          <p:cNvPr id="29" name="Graphic 13" descr="Car">
            <a:extLst>
              <a:ext uri="{FF2B5EF4-FFF2-40B4-BE49-F238E27FC236}">
                <a16:creationId xmlns:a16="http://schemas.microsoft.com/office/drawing/2014/main" id="{D16D33A9-7775-4BA0-801B-00DCED0953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50" name="Rectangle 4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diagram, application&#10;&#10;Description automatically generated">
            <a:extLst>
              <a:ext uri="{FF2B5EF4-FFF2-40B4-BE49-F238E27FC236}">
                <a16:creationId xmlns:a16="http://schemas.microsoft.com/office/drawing/2014/main" id="{CDA5B026-5F09-4070-A633-950C058F83C3}"/>
              </a:ext>
            </a:extLst>
          </p:cNvPr>
          <p:cNvPicPr>
            <a:picLocks noGrp="1" noChangeAspect="1"/>
          </p:cNvPicPr>
          <p:nvPr>
            <p:ph idx="1"/>
          </p:nvPr>
        </p:nvPicPr>
        <p:blipFill>
          <a:blip r:embed="rId2"/>
          <a:stretch>
            <a:fillRect/>
          </a:stretch>
        </p:blipFill>
        <p:spPr>
          <a:xfrm>
            <a:off x="831273" y="602876"/>
            <a:ext cx="10764776" cy="5943600"/>
          </a:xfrm>
          <a:prstGeom prst="rect">
            <a:avLst/>
          </a:prstGeom>
        </p:spPr>
      </p:pic>
      <p:sp>
        <p:nvSpPr>
          <p:cNvPr id="5" name="TextBox 4">
            <a:extLst>
              <a:ext uri="{FF2B5EF4-FFF2-40B4-BE49-F238E27FC236}">
                <a16:creationId xmlns:a16="http://schemas.microsoft.com/office/drawing/2014/main" id="{518ABCB7-ACE3-4D71-845F-A97F29F70760}"/>
              </a:ext>
            </a:extLst>
          </p:cNvPr>
          <p:cNvSpPr txBox="1"/>
          <p:nvPr/>
        </p:nvSpPr>
        <p:spPr>
          <a:xfrm rot="-10800000" flipV="1">
            <a:off x="1577788" y="66325"/>
            <a:ext cx="67436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2000" b="1" dirty="0">
                <a:solidFill>
                  <a:srgbClr val="FFFFFF"/>
                </a:solidFill>
              </a:rPr>
              <a:t>Self Service Box Software UML Diagrama de clasă</a:t>
            </a:r>
            <a:endParaRPr lang="en-US" sz="2000" b="1" dirty="0">
              <a:solidFill>
                <a:srgbClr val="FFFFFF"/>
              </a:solidFill>
            </a:endParaRPr>
          </a:p>
        </p:txBody>
      </p:sp>
    </p:spTree>
    <p:extLst>
      <p:ext uri="{BB962C8B-B14F-4D97-AF65-F5344CB8AC3E}">
        <p14:creationId xmlns:p14="http://schemas.microsoft.com/office/powerpoint/2010/main" val="19891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77DF6-4D51-4A82-A568-0EF06774979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1" kern="1200" dirty="0" err="1">
                <a:solidFill>
                  <a:srgbClr val="FFFFFF"/>
                </a:solidFill>
                <a:latin typeface="Consolas"/>
              </a:rPr>
              <a:t>Detalii</a:t>
            </a:r>
            <a:r>
              <a:rPr lang="en-US" sz="3400" b="1" kern="1200" dirty="0">
                <a:solidFill>
                  <a:srgbClr val="FFFFFF"/>
                </a:solidFill>
                <a:latin typeface="Consolas"/>
              </a:rPr>
              <a:t> </a:t>
            </a:r>
            <a:r>
              <a:rPr lang="en-US" sz="3400" b="1" kern="1200" dirty="0" err="1">
                <a:solidFill>
                  <a:srgbClr val="FFFFFF"/>
                </a:solidFill>
                <a:latin typeface="Consolas"/>
              </a:rPr>
              <a:t>despre</a:t>
            </a:r>
            <a:r>
              <a:rPr lang="en-US" sz="3400" b="1" kern="1200" dirty="0">
                <a:solidFill>
                  <a:srgbClr val="FFFFFF"/>
                </a:solidFill>
                <a:latin typeface="Consolas"/>
              </a:rPr>
              <a:t> </a:t>
            </a:r>
            <a:r>
              <a:rPr lang="en-US" sz="3400" b="1" kern="1200" dirty="0" err="1">
                <a:solidFill>
                  <a:srgbClr val="FFFFFF"/>
                </a:solidFill>
                <a:latin typeface="Consolas"/>
              </a:rPr>
              <a:t>implementarea</a:t>
            </a:r>
            <a:r>
              <a:rPr lang="en-US" sz="3400" b="1" kern="1200" dirty="0">
                <a:solidFill>
                  <a:srgbClr val="FFFFFF"/>
                </a:solidFill>
                <a:latin typeface="Consolas"/>
              </a:rPr>
              <a:t> software-</a:t>
            </a:r>
            <a:r>
              <a:rPr lang="en-US" sz="3400" b="1" kern="1200" dirty="0" err="1">
                <a:solidFill>
                  <a:srgbClr val="FFFFFF"/>
                </a:solidFill>
                <a:latin typeface="Consolas"/>
              </a:rPr>
              <a:t>ului</a:t>
            </a:r>
            <a:r>
              <a:rPr lang="en-US" sz="3400" b="1" kern="1200" dirty="0">
                <a:solidFill>
                  <a:srgbClr val="FFFFFF"/>
                </a:solidFill>
                <a:latin typeface="Consolas"/>
              </a:rPr>
              <a:t> Self Service Box</a:t>
            </a:r>
          </a:p>
        </p:txBody>
      </p:sp>
      <p:sp>
        <p:nvSpPr>
          <p:cNvPr id="4" name="TextBox 3">
            <a:extLst>
              <a:ext uri="{FF2B5EF4-FFF2-40B4-BE49-F238E27FC236}">
                <a16:creationId xmlns:a16="http://schemas.microsoft.com/office/drawing/2014/main" id="{74671F60-912E-4C90-B86C-7CDEBF768D22}"/>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marL="285750" indent="-228600">
              <a:lnSpc>
                <a:spcPct val="90000"/>
              </a:lnSpc>
              <a:spcBef>
                <a:spcPts val="1000"/>
              </a:spcBef>
              <a:buFont typeface="Arial" panose="020B0604020202020204" pitchFamily="34" charset="0"/>
              <a:buChar char="•"/>
            </a:pPr>
            <a:endParaRPr lang="en-US" sz="2000" dirty="0">
              <a:latin typeface="Calibri"/>
              <a:cs typeface="Calibri"/>
            </a:endParaRPr>
          </a:p>
          <a:p>
            <a:pPr>
              <a:lnSpc>
                <a:spcPct val="90000"/>
              </a:lnSpc>
              <a:spcBef>
                <a:spcPts val="1000"/>
              </a:spcBef>
            </a:pPr>
            <a:r>
              <a:rPr lang="en-US" sz="2000" dirty="0" err="1">
                <a:latin typeface="Calibri"/>
                <a:cs typeface="Calibri"/>
              </a:rPr>
              <a:t>Limbajul</a:t>
            </a:r>
            <a:r>
              <a:rPr lang="en-US" sz="2000" dirty="0">
                <a:latin typeface="Calibri"/>
                <a:cs typeface="Calibri"/>
              </a:rPr>
              <a:t> de </a:t>
            </a:r>
            <a:r>
              <a:rPr lang="en-US" sz="2000" dirty="0" err="1">
                <a:latin typeface="Calibri"/>
                <a:cs typeface="Calibri"/>
              </a:rPr>
              <a:t>programare</a:t>
            </a:r>
            <a:r>
              <a:rPr lang="en-US" sz="2000" dirty="0">
                <a:latin typeface="Calibri"/>
                <a:cs typeface="Calibri"/>
              </a:rPr>
              <a:t>:</a:t>
            </a:r>
            <a:endParaRPr lang="en-US" sz="2000">
              <a:latin typeface="Calibri"/>
              <a:cs typeface="Calibri"/>
            </a:endParaRPr>
          </a:p>
          <a:p>
            <a:pPr marL="285750" indent="-228600">
              <a:lnSpc>
                <a:spcPct val="90000"/>
              </a:lnSpc>
              <a:spcBef>
                <a:spcPts val="1000"/>
              </a:spcBef>
              <a:buFont typeface="Arial" panose="020B0604020202020204" pitchFamily="34" charset="0"/>
              <a:buChar char="•"/>
            </a:pPr>
            <a:r>
              <a:rPr lang="en-US" sz="2000" dirty="0">
                <a:latin typeface="Calibri"/>
                <a:cs typeface="Calibri"/>
              </a:rPr>
              <a:t>.NET 6 (C# 10) - </a:t>
            </a:r>
            <a:r>
              <a:rPr lang="en-US" sz="2000" dirty="0" err="1">
                <a:latin typeface="Calibri"/>
                <a:cs typeface="Calibri"/>
              </a:rPr>
              <a:t>este</a:t>
            </a:r>
            <a:r>
              <a:rPr lang="en-US" sz="2000" dirty="0">
                <a:latin typeface="Calibri"/>
                <a:cs typeface="Calibri"/>
              </a:rPr>
              <a:t> </a:t>
            </a:r>
            <a:r>
              <a:rPr lang="en-US" sz="2000" dirty="0" err="1">
                <a:latin typeface="Calibri"/>
                <a:cs typeface="Calibri"/>
              </a:rPr>
              <a:t>multiplatformă</a:t>
            </a:r>
            <a:r>
              <a:rPr lang="en-US" sz="2000" dirty="0">
                <a:latin typeface="Calibri"/>
                <a:cs typeface="Calibri"/>
              </a:rPr>
              <a:t>, </a:t>
            </a:r>
            <a:r>
              <a:rPr lang="en-US" sz="2000" dirty="0" err="1">
                <a:latin typeface="Calibri"/>
                <a:cs typeface="Calibri"/>
              </a:rPr>
              <a:t>gratuit</a:t>
            </a:r>
            <a:r>
              <a:rPr lang="en-US" sz="2000" dirty="0">
                <a:latin typeface="Calibri"/>
                <a:cs typeface="Calibri"/>
              </a:rPr>
              <a:t> </a:t>
            </a:r>
            <a:r>
              <a:rPr lang="en-US" sz="2000" dirty="0" err="1">
                <a:latin typeface="Calibri"/>
                <a:cs typeface="Calibri"/>
              </a:rPr>
              <a:t>și</a:t>
            </a:r>
            <a:r>
              <a:rPr lang="en-US" sz="2000" dirty="0">
                <a:latin typeface="Calibri"/>
                <a:cs typeface="Calibri"/>
              </a:rPr>
              <a:t> </a:t>
            </a:r>
            <a:r>
              <a:rPr lang="en-US" sz="2000" dirty="0" err="1">
                <a:latin typeface="Calibri"/>
                <a:cs typeface="Calibri"/>
              </a:rPr>
              <a:t>acceptă</a:t>
            </a:r>
            <a:r>
              <a:rPr lang="en-US" sz="2000" dirty="0">
                <a:latin typeface="Calibri"/>
                <a:cs typeface="Calibri"/>
              </a:rPr>
              <a:t> ARM x64 (CPU Raspberry PI) </a:t>
            </a:r>
            <a:r>
              <a:rPr lang="en-US" sz="2000" dirty="0" err="1">
                <a:latin typeface="Calibri"/>
                <a:cs typeface="Calibri"/>
              </a:rPr>
              <a:t>Biblioteca</a:t>
            </a:r>
            <a:endParaRPr lang="en-US" sz="2000">
              <a:latin typeface="Calibri"/>
              <a:cs typeface="Calibri"/>
            </a:endParaRPr>
          </a:p>
          <a:p>
            <a:pPr marL="285750" indent="-228600">
              <a:lnSpc>
                <a:spcPct val="90000"/>
              </a:lnSpc>
              <a:spcBef>
                <a:spcPts val="1000"/>
              </a:spcBef>
              <a:buFont typeface="Arial" panose="020B0604020202020204" pitchFamily="34" charset="0"/>
              <a:buChar char="•"/>
            </a:pPr>
            <a:r>
              <a:rPr lang="en-US" sz="2000" dirty="0" err="1">
                <a:latin typeface="Calibri"/>
                <a:cs typeface="Calibri"/>
              </a:rPr>
              <a:t>System.GPIO</a:t>
            </a:r>
            <a:r>
              <a:rPr lang="en-US" sz="2000" dirty="0">
                <a:latin typeface="Calibri"/>
                <a:cs typeface="Calibri"/>
              </a:rPr>
              <a:t> care </a:t>
            </a:r>
            <a:r>
              <a:rPr lang="en-US" sz="2000" dirty="0" err="1">
                <a:latin typeface="Calibri"/>
                <a:cs typeface="Calibri"/>
              </a:rPr>
              <a:t>trebuie</a:t>
            </a:r>
            <a:r>
              <a:rPr lang="en-US" sz="2000" dirty="0">
                <a:latin typeface="Calibri"/>
                <a:cs typeface="Calibri"/>
              </a:rPr>
              <a:t> </a:t>
            </a:r>
            <a:r>
              <a:rPr lang="en-US" sz="2000" dirty="0" err="1">
                <a:latin typeface="Calibri"/>
                <a:cs typeface="Calibri"/>
              </a:rPr>
              <a:t>utilizată</a:t>
            </a:r>
            <a:endParaRPr lang="en-US" sz="2000">
              <a:latin typeface="Calibri"/>
              <a:cs typeface="Calibri"/>
            </a:endParaRPr>
          </a:p>
          <a:p>
            <a:pPr marL="285750" indent="-228600">
              <a:lnSpc>
                <a:spcPct val="90000"/>
              </a:lnSpc>
              <a:spcBef>
                <a:spcPts val="1000"/>
              </a:spcBef>
              <a:buFont typeface="Arial" panose="020B0604020202020204" pitchFamily="34" charset="0"/>
              <a:buChar char="•"/>
            </a:pPr>
            <a:r>
              <a:rPr lang="en-US" sz="2000" dirty="0" err="1">
                <a:latin typeface="Calibri"/>
                <a:cs typeface="Calibri"/>
              </a:rPr>
              <a:t>Comunitatea</a:t>
            </a:r>
            <a:r>
              <a:rPr lang="en-US" sz="2000" dirty="0">
                <a:latin typeface="Calibri"/>
                <a:cs typeface="Calibri"/>
              </a:rPr>
              <a:t> Visual Studio 2022 ca IDE (</a:t>
            </a:r>
            <a:r>
              <a:rPr lang="en-US" sz="2000" dirty="0" err="1">
                <a:latin typeface="Calibri"/>
                <a:cs typeface="Calibri"/>
              </a:rPr>
              <a:t>gratuit</a:t>
            </a:r>
            <a:r>
              <a:rPr lang="en-US" sz="2000" dirty="0">
                <a:latin typeface="Calibri"/>
                <a:cs typeface="Calibri"/>
              </a:rPr>
              <a:t>)</a:t>
            </a:r>
            <a:endParaRPr lang="en-US" sz="2000">
              <a:latin typeface="Calibri"/>
              <a:cs typeface="Calibri"/>
            </a:endParaRPr>
          </a:p>
          <a:p>
            <a:pPr marL="285750" indent="-228600">
              <a:lnSpc>
                <a:spcPct val="90000"/>
              </a:lnSpc>
              <a:spcBef>
                <a:spcPts val="1000"/>
              </a:spcBef>
              <a:buFont typeface="Arial" panose="020B0604020202020204" pitchFamily="34" charset="0"/>
              <a:buChar char="•"/>
            </a:pPr>
            <a:r>
              <a:rPr lang="en-US" sz="2000" dirty="0" err="1">
                <a:latin typeface="Calibri"/>
                <a:cs typeface="Calibri"/>
              </a:rPr>
              <a:t>XUnit</a:t>
            </a:r>
            <a:r>
              <a:rPr lang="en-US" sz="2000" dirty="0">
                <a:latin typeface="Calibri"/>
                <a:cs typeface="Calibri"/>
              </a:rPr>
              <a:t> </a:t>
            </a:r>
            <a:r>
              <a:rPr lang="en-US" sz="2000" dirty="0" err="1">
                <a:latin typeface="Calibri"/>
                <a:cs typeface="Calibri"/>
              </a:rPr>
              <a:t>pentru</a:t>
            </a:r>
            <a:r>
              <a:rPr lang="en-US" sz="2000" dirty="0">
                <a:latin typeface="Calibri"/>
                <a:cs typeface="Calibri"/>
              </a:rPr>
              <a:t> teste </a:t>
            </a:r>
            <a:r>
              <a:rPr lang="en-US" sz="2000" dirty="0" err="1">
                <a:latin typeface="Calibri"/>
                <a:cs typeface="Calibri"/>
              </a:rPr>
              <a:t>unitare</a:t>
            </a:r>
            <a:endParaRPr lang="en-US" sz="2000">
              <a:latin typeface="Calibri"/>
              <a:cs typeface="Calibri"/>
            </a:endParaRPr>
          </a:p>
          <a:p>
            <a:pPr marL="742950" lvl="1" indent="-228600">
              <a:lnSpc>
                <a:spcPct val="90000"/>
              </a:lnSpc>
              <a:spcBef>
                <a:spcPts val="500"/>
              </a:spcBef>
              <a:buFont typeface="Arial" panose="020B0604020202020204" pitchFamily="34" charset="0"/>
              <a:buChar char="•"/>
            </a:pPr>
            <a:endParaRPr lang="en-US" sz="1300"/>
          </a:p>
          <a:p>
            <a:pPr marL="742950" lvl="1" indent="-228600">
              <a:lnSpc>
                <a:spcPct val="90000"/>
              </a:lnSpc>
              <a:spcBef>
                <a:spcPts val="500"/>
              </a:spcBef>
              <a:buFont typeface="Arial" panose="020B0604020202020204" pitchFamily="34" charset="0"/>
              <a:buChar char="•"/>
            </a:pPr>
            <a:endParaRPr lang="en-US" sz="1300"/>
          </a:p>
          <a:p>
            <a:pPr marL="742950" lvl="1" indent="-228600">
              <a:lnSpc>
                <a:spcPct val="90000"/>
              </a:lnSpc>
              <a:spcBef>
                <a:spcPts val="500"/>
              </a:spcBef>
              <a:buFont typeface="Arial" panose="020B0604020202020204" pitchFamily="34" charset="0"/>
              <a:buChar char="•"/>
            </a:pPr>
            <a:endParaRPr lang="en-US" sz="1300"/>
          </a:p>
          <a:p>
            <a:pPr marL="742950" lvl="1" indent="-228600">
              <a:lnSpc>
                <a:spcPct val="90000"/>
              </a:lnSpc>
              <a:spcBef>
                <a:spcPts val="500"/>
              </a:spcBef>
              <a:buFont typeface="Arial" panose="020B0604020202020204" pitchFamily="34" charset="0"/>
              <a:buChar char="•"/>
            </a:pPr>
            <a:endParaRPr lang="en-US" sz="1300"/>
          </a:p>
          <a:p>
            <a:pPr marL="2114550" lvl="4" indent="-228600">
              <a:lnSpc>
                <a:spcPct val="90000"/>
              </a:lnSpc>
              <a:spcBef>
                <a:spcPts val="500"/>
              </a:spcBef>
              <a:buFont typeface="Arial" panose="020B0604020202020204" pitchFamily="34" charset="0"/>
              <a:buChar char="•"/>
            </a:pPr>
            <a:endParaRPr lang="en-US" sz="1300"/>
          </a:p>
          <a:p>
            <a:pPr lvl="1" indent="-228600">
              <a:lnSpc>
                <a:spcPct val="90000"/>
              </a:lnSpc>
              <a:spcBef>
                <a:spcPts val="500"/>
              </a:spcBef>
              <a:buFont typeface="Arial" panose="020B0604020202020204" pitchFamily="34" charset="0"/>
              <a:buChar char="•"/>
            </a:pPr>
            <a:br>
              <a:rPr lang="en-US" sz="1300" dirty="0"/>
            </a:br>
            <a:br>
              <a:rPr lang="en-US" sz="1300" dirty="0"/>
            </a:br>
            <a:endParaRPr lang="en-US" sz="1300"/>
          </a:p>
          <a:p>
            <a:pPr indent="-228600">
              <a:lnSpc>
                <a:spcPct val="90000"/>
              </a:lnSpc>
              <a:buFont typeface="Arial" panose="020B0604020202020204" pitchFamily="34" charset="0"/>
              <a:buChar char="•"/>
            </a:pPr>
            <a:endParaRPr lang="en-US" sz="1300"/>
          </a:p>
        </p:txBody>
      </p:sp>
    </p:spTree>
    <p:extLst>
      <p:ext uri="{BB962C8B-B14F-4D97-AF65-F5344CB8AC3E}">
        <p14:creationId xmlns:p14="http://schemas.microsoft.com/office/powerpoint/2010/main" val="157822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6387478-6190-46EB-8DBA-D1A075D4B8EB}"/>
              </a:ext>
            </a:extLst>
          </p:cNvPr>
          <p:cNvSpPr>
            <a:spLocks noGrp="1"/>
          </p:cNvSpPr>
          <p:nvPr>
            <p:ph type="title"/>
          </p:nvPr>
        </p:nvSpPr>
        <p:spPr/>
        <p:txBody>
          <a:bodyPr/>
          <a:lstStyle/>
          <a:p>
            <a:pPr algn="ctr"/>
            <a:r>
              <a:rPr lang="en-US" b="1" dirty="0">
                <a:solidFill>
                  <a:schemeClr val="bg1">
                    <a:lumMod val="95000"/>
                  </a:schemeClr>
                </a:solidFill>
                <a:cs typeface="Calibri Light"/>
              </a:rPr>
              <a:t>Thank you</a:t>
            </a:r>
          </a:p>
        </p:txBody>
      </p:sp>
    </p:spTree>
    <p:extLst>
      <p:ext uri="{BB962C8B-B14F-4D97-AF65-F5344CB8AC3E}">
        <p14:creationId xmlns:p14="http://schemas.microsoft.com/office/powerpoint/2010/main" val="324335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E4464-B2CF-4E52-BB3E-6A535F6479DF}"/>
              </a:ext>
            </a:extLst>
          </p:cNvPr>
          <p:cNvSpPr>
            <a:spLocks noGrp="1"/>
          </p:cNvSpPr>
          <p:nvPr>
            <p:ph type="title"/>
          </p:nvPr>
        </p:nvSpPr>
        <p:spPr>
          <a:xfrm>
            <a:off x="79513" y="570625"/>
            <a:ext cx="11044472" cy="1033669"/>
          </a:xfrm>
        </p:spPr>
        <p:txBody>
          <a:bodyPr>
            <a:normAutofit/>
          </a:bodyPr>
          <a:lstStyle/>
          <a:p>
            <a:r>
              <a:rPr lang="en-US" sz="3200" b="1" dirty="0" err="1">
                <a:solidFill>
                  <a:srgbClr val="FFFFFF"/>
                </a:solidFill>
                <a:cs typeface="Calibri Light"/>
              </a:rPr>
              <a:t>Scopul</a:t>
            </a:r>
            <a:r>
              <a:rPr lang="en-US" sz="3200" dirty="0">
                <a:solidFill>
                  <a:srgbClr val="FFFFFF"/>
                </a:solidFill>
                <a:cs typeface="Calibri Light"/>
              </a:rPr>
              <a:t> </a:t>
            </a:r>
            <a:r>
              <a:rPr lang="en-US" sz="3200" b="1" dirty="0" err="1">
                <a:solidFill>
                  <a:srgbClr val="FFFFFF"/>
                </a:solidFill>
                <a:latin typeface="Consolas"/>
                <a:cs typeface="Calibri Light"/>
              </a:rPr>
              <a:t>proiectului</a:t>
            </a:r>
            <a:endParaRPr lang="en-US" sz="3200" b="1">
              <a:solidFill>
                <a:srgbClr val="FFFFFF"/>
              </a:solidFill>
              <a:latin typeface="Consolas"/>
              <a:cs typeface="Calibri Light"/>
            </a:endParaRPr>
          </a:p>
        </p:txBody>
      </p:sp>
      <p:sp>
        <p:nvSpPr>
          <p:cNvPr id="3" name="Content Placeholder 2">
            <a:extLst>
              <a:ext uri="{FF2B5EF4-FFF2-40B4-BE49-F238E27FC236}">
                <a16:creationId xmlns:a16="http://schemas.microsoft.com/office/drawing/2014/main" id="{1850D655-1BBE-4D98-8274-79DE736F966C}"/>
              </a:ext>
            </a:extLst>
          </p:cNvPr>
          <p:cNvSpPr>
            <a:spLocks noGrp="1"/>
          </p:cNvSpPr>
          <p:nvPr>
            <p:ph idx="1"/>
          </p:nvPr>
        </p:nvSpPr>
        <p:spPr>
          <a:xfrm>
            <a:off x="1371599" y="2318197"/>
            <a:ext cx="9724031" cy="3683358"/>
          </a:xfrm>
        </p:spPr>
        <p:txBody>
          <a:bodyPr anchor="ctr">
            <a:normAutofit/>
          </a:bodyPr>
          <a:lstStyle/>
          <a:p>
            <a:pPr marL="457200" lvl="1" indent="0">
              <a:buNone/>
            </a:pPr>
            <a:r>
              <a:rPr lang="ro" sz="2000" dirty="0">
                <a:latin typeface="Calibri"/>
                <a:cs typeface="Calibri"/>
              </a:rPr>
              <a:t>Scopul principal al acestui proiect este de a permite funcționalitatea unei afaceri de spălătorie auto cu autoservire, cu cea mai mică investiție posibilă.</a:t>
            </a:r>
          </a:p>
          <a:p>
            <a:pPr marL="457200" lvl="1" indent="0">
              <a:buNone/>
            </a:pPr>
            <a:endParaRPr lang="ro" sz="2000" dirty="0">
              <a:latin typeface="Calibri"/>
              <a:cs typeface="Calibri"/>
            </a:endParaRPr>
          </a:p>
          <a:p>
            <a:pPr marL="457200" lvl="1" indent="0">
              <a:buNone/>
            </a:pPr>
            <a:r>
              <a:rPr lang="ro" sz="2000" dirty="0">
                <a:latin typeface="Calibri"/>
                <a:cs typeface="Calibri"/>
              </a:rPr>
              <a:t>După un studiu rapid al pieței, am descoperit că acesta este un serviciu foarte solicitat, mai ales în orașele foarte populate, din cauza numărului tot mai mare de vehicule.
Telul principal ar fi acela de a permite utilizatorilor finali a se autoservi: mașină automată în apropierea pompelor care le permite să plătească, să activeze și să utilizeze sistemul de spălare.</a:t>
            </a:r>
            <a:endParaRPr lang="ro" sz="2000" dirty="0">
              <a:latin typeface="Calibri"/>
            </a:endParaRPr>
          </a:p>
        </p:txBody>
      </p:sp>
    </p:spTree>
    <p:extLst>
      <p:ext uri="{BB962C8B-B14F-4D97-AF65-F5344CB8AC3E}">
        <p14:creationId xmlns:p14="http://schemas.microsoft.com/office/powerpoint/2010/main" val="205922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36BF8-EADE-4A31-9AB8-82E042D2E869}"/>
              </a:ext>
            </a:extLst>
          </p:cNvPr>
          <p:cNvSpPr>
            <a:spLocks noGrp="1"/>
          </p:cNvSpPr>
          <p:nvPr>
            <p:ph type="title"/>
          </p:nvPr>
        </p:nvSpPr>
        <p:spPr>
          <a:xfrm>
            <a:off x="256208" y="868799"/>
            <a:ext cx="9895951" cy="1033669"/>
          </a:xfrm>
        </p:spPr>
        <p:txBody>
          <a:bodyPr>
            <a:normAutofit/>
          </a:bodyPr>
          <a:lstStyle/>
          <a:p>
            <a:r>
              <a:rPr lang="ro" sz="3200" b="1" dirty="0">
                <a:solidFill>
                  <a:srgbClr val="FFFFFF"/>
                </a:solidFill>
                <a:latin typeface="Consolas"/>
              </a:rPr>
              <a:t>Cerințe</a:t>
            </a:r>
            <a:r>
              <a:rPr lang="ro" sz="3400" dirty="0">
                <a:solidFill>
                  <a:srgbClr val="FFFFFF"/>
                </a:solidFill>
                <a:latin typeface="Consolas"/>
              </a:rPr>
              <a:t> </a:t>
            </a:r>
            <a:r>
              <a:rPr lang="ro" sz="3400" b="1" dirty="0">
                <a:solidFill>
                  <a:srgbClr val="FFFFFF"/>
                </a:solidFill>
                <a:latin typeface="Consolas"/>
              </a:rPr>
              <a:t>de</a:t>
            </a:r>
            <a:r>
              <a:rPr lang="ro" sz="3400" dirty="0">
                <a:solidFill>
                  <a:srgbClr val="FFFFFF"/>
                </a:solidFill>
                <a:latin typeface="Consolas"/>
              </a:rPr>
              <a:t> </a:t>
            </a:r>
            <a:r>
              <a:rPr lang="ro" sz="3400" b="1" dirty="0">
                <a:solidFill>
                  <a:srgbClr val="FFFFFF"/>
                </a:solidFill>
                <a:latin typeface="Consolas"/>
              </a:rPr>
              <a:t>business</a:t>
            </a:r>
            <a:br>
              <a:rPr lang="ro" sz="3400" dirty="0">
                <a:latin typeface="Consolas"/>
              </a:rPr>
            </a:br>
            <a:endParaRPr lang="en-US" sz="3400">
              <a:solidFill>
                <a:srgbClr val="FFFFFF"/>
              </a:solidFill>
              <a:ea typeface="+mj-lt"/>
              <a:cs typeface="+mj-lt"/>
            </a:endParaRPr>
          </a:p>
        </p:txBody>
      </p:sp>
      <p:sp>
        <p:nvSpPr>
          <p:cNvPr id="3" name="Content Placeholder 2">
            <a:extLst>
              <a:ext uri="{FF2B5EF4-FFF2-40B4-BE49-F238E27FC236}">
                <a16:creationId xmlns:a16="http://schemas.microsoft.com/office/drawing/2014/main" id="{D690E54F-22C3-4DD4-8C1E-87EF2A570F93}"/>
              </a:ext>
            </a:extLst>
          </p:cNvPr>
          <p:cNvSpPr>
            <a:spLocks noGrp="1"/>
          </p:cNvSpPr>
          <p:nvPr>
            <p:ph idx="1"/>
          </p:nvPr>
        </p:nvSpPr>
        <p:spPr>
          <a:xfrm>
            <a:off x="507999" y="1975297"/>
            <a:ext cx="10587631" cy="4026258"/>
          </a:xfrm>
        </p:spPr>
        <p:txBody>
          <a:bodyPr vert="horz" lIns="91440" tIns="45720" rIns="91440" bIns="45720" rtlCol="0" anchor="ctr">
            <a:normAutofit/>
          </a:bodyPr>
          <a:lstStyle/>
          <a:p>
            <a:pPr marL="0" indent="0">
              <a:buNone/>
            </a:pPr>
            <a:r>
              <a:rPr lang="ro" sz="1400" b="1" dirty="0">
                <a:latin typeface="Consolas"/>
              </a:rPr>
              <a:t>
</a:t>
            </a:r>
            <a:r>
              <a:rPr lang="ro" sz="2000" b="1" dirty="0">
                <a:latin typeface="Calibri"/>
                <a:cs typeface="Calibri"/>
              </a:rPr>
              <a:t> 
</a:t>
            </a:r>
            <a:endParaRPr lang="ro" sz="2000">
              <a:cs typeface="Calibri"/>
            </a:endParaRPr>
          </a:p>
          <a:p>
            <a:pPr marL="0" indent="0">
              <a:buNone/>
            </a:pPr>
            <a:endParaRPr lang="ro" sz="2000" dirty="0">
              <a:latin typeface="Calibri"/>
              <a:cs typeface="Calibri"/>
            </a:endParaRPr>
          </a:p>
          <a:p>
            <a:pPr marL="0" indent="0">
              <a:buNone/>
            </a:pPr>
            <a:endParaRPr lang="ro" sz="2000" dirty="0">
              <a:latin typeface="Calibri"/>
              <a:cs typeface="Calibri"/>
            </a:endParaRPr>
          </a:p>
          <a:p>
            <a:pPr marL="0" indent="0">
              <a:buNone/>
            </a:pPr>
            <a:r>
              <a:rPr lang="ro" sz="2000" dirty="0">
                <a:latin typeface="Calibri"/>
                <a:cs typeface="Calibri"/>
              </a:rPr>
              <a:t>
</a:t>
            </a:r>
          </a:p>
          <a:p>
            <a:pPr marL="0" indent="0">
              <a:buNone/>
            </a:pPr>
            <a:endParaRPr lang="ro" sz="2000" dirty="0">
              <a:latin typeface="Calibri"/>
              <a:cs typeface="Calibri"/>
            </a:endParaRPr>
          </a:p>
        </p:txBody>
      </p:sp>
      <p:sp>
        <p:nvSpPr>
          <p:cNvPr id="4" name="TextBox 3">
            <a:extLst>
              <a:ext uri="{FF2B5EF4-FFF2-40B4-BE49-F238E27FC236}">
                <a16:creationId xmlns:a16="http://schemas.microsoft.com/office/drawing/2014/main" id="{34540362-5444-4555-B954-D50E8F43EF5A}"/>
              </a:ext>
            </a:extLst>
          </p:cNvPr>
          <p:cNvSpPr txBox="1"/>
          <p:nvPr/>
        </p:nvSpPr>
        <p:spPr>
          <a:xfrm>
            <a:off x="508000" y="2006600"/>
            <a:ext cx="10998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t>
            </a:r>
            <a:br>
              <a:rPr lang="en-US" dirty="0">
                <a:cs typeface="Segoe UI"/>
              </a:rPr>
            </a:br>
            <a:r>
              <a:rPr lang="ro-RO" dirty="0">
                <a:cs typeface="Segoe UI"/>
              </a:rPr>
              <a:t>Următoarea listă descrie cerințele de afaceri pentru sistem.</a:t>
            </a:r>
            <a:r>
              <a:rPr lang="en-US" dirty="0">
                <a:cs typeface="Segoe UI"/>
              </a:rPr>
              <a:t>​</a:t>
            </a:r>
            <a:br>
              <a:rPr lang="en-US" dirty="0">
                <a:cs typeface="Segoe UI"/>
              </a:rPr>
            </a:br>
            <a:r>
              <a:rPr lang="en-US" dirty="0">
                <a:cs typeface="Segoe UI"/>
              </a:rPr>
              <a:t>​</a:t>
            </a:r>
            <a:br>
              <a:rPr lang="en-US" dirty="0">
                <a:cs typeface="Segoe UI"/>
              </a:rPr>
            </a:br>
            <a:r>
              <a:rPr lang="ro-RO" dirty="0">
                <a:cs typeface="Segoe UI"/>
              </a:rPr>
              <a:t>În calitate de proprietar de afaceri, vreau să am 3 sisteme care să permită clienților să toarne apă și alte lichide pe mașini, folosind presiune mare.</a:t>
            </a:r>
            <a:r>
              <a:rPr lang="en-US" dirty="0">
                <a:cs typeface="Segoe UI"/>
              </a:rPr>
              <a:t>​</a:t>
            </a:r>
          </a:p>
          <a:p>
            <a:endParaRPr lang="en-US" dirty="0">
              <a:cs typeface="Segoe UI"/>
            </a:endParaRPr>
          </a:p>
          <a:p>
            <a:r>
              <a:rPr lang="ro-RO" dirty="0">
                <a:cs typeface="Segoe UI"/>
              </a:rPr>
              <a:t> Sistemele ar trebui să fie controlate automat de o entitate de supraveghere.​</a:t>
            </a:r>
          </a:p>
          <a:p>
            <a:endParaRPr lang="ro-RO" dirty="0">
              <a:cs typeface="Segoe UI"/>
            </a:endParaRPr>
          </a:p>
          <a:p>
            <a:r>
              <a:rPr lang="ro-RO" dirty="0">
                <a:cs typeface="Segoe UI"/>
              </a:rPr>
              <a:t>În calitate de proprietar de afaceri, vreau să am 3 sisteme care să permită  clienților să se poată autoservi înainte și în timpul utilizării sistemului de spălare. Aceasta trebuie să includă plata, selectarea tipului de serviciu și controlul. Fiecare sistem trebuie să fie strâns cuplat cu un sistem corespunzător de livrare a lichidului</a:t>
            </a:r>
          </a:p>
        </p:txBody>
      </p:sp>
    </p:spTree>
    <p:extLst>
      <p:ext uri="{BB962C8B-B14F-4D97-AF65-F5344CB8AC3E}">
        <p14:creationId xmlns:p14="http://schemas.microsoft.com/office/powerpoint/2010/main" val="351708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3B1F-7BB2-4180-A1D5-34C363F7CA36}"/>
              </a:ext>
            </a:extLst>
          </p:cNvPr>
          <p:cNvSpPr>
            <a:spLocks noGrp="1"/>
          </p:cNvSpPr>
          <p:nvPr>
            <p:ph type="title"/>
          </p:nvPr>
        </p:nvSpPr>
        <p:spPr>
          <a:xfrm>
            <a:off x="200990" y="382886"/>
            <a:ext cx="9895951" cy="1033669"/>
          </a:xfrm>
        </p:spPr>
        <p:txBody>
          <a:bodyPr>
            <a:normAutofit/>
          </a:bodyPr>
          <a:lstStyle/>
          <a:p>
            <a:br>
              <a:rPr lang="en-US" sz="3400" dirty="0"/>
            </a:br>
            <a:r>
              <a:rPr lang="en-US" sz="3400" b="1" dirty="0" err="1">
                <a:solidFill>
                  <a:srgbClr val="FFFFFF"/>
                </a:solidFill>
                <a:latin typeface="Consolas"/>
                <a:ea typeface="+mj-lt"/>
                <a:cs typeface="+mj-lt"/>
              </a:rPr>
              <a:t>Analiză</a:t>
            </a:r>
            <a:r>
              <a:rPr lang="en-US" sz="3400" dirty="0">
                <a:solidFill>
                  <a:srgbClr val="FFFFFF"/>
                </a:solidFill>
                <a:latin typeface="Consolas"/>
                <a:ea typeface="+mj-lt"/>
                <a:cs typeface="+mj-lt"/>
              </a:rPr>
              <a:t> </a:t>
            </a:r>
            <a:r>
              <a:rPr lang="en-US" sz="3400" b="1" dirty="0">
                <a:solidFill>
                  <a:srgbClr val="FFFFFF"/>
                </a:solidFill>
                <a:latin typeface="Consolas"/>
                <a:ea typeface="+mj-lt"/>
                <a:cs typeface="+mj-lt"/>
              </a:rPr>
              <a:t>de</a:t>
            </a:r>
            <a:r>
              <a:rPr lang="en-US" sz="3400" dirty="0">
                <a:solidFill>
                  <a:srgbClr val="FFFFFF"/>
                </a:solidFill>
                <a:latin typeface="Consolas"/>
                <a:ea typeface="+mj-lt"/>
                <a:cs typeface="+mj-lt"/>
              </a:rPr>
              <a:t> </a:t>
            </a:r>
            <a:r>
              <a:rPr lang="en-US" sz="3400" b="1" dirty="0" err="1">
                <a:solidFill>
                  <a:srgbClr val="FFFFFF"/>
                </a:solidFill>
                <a:latin typeface="Consolas"/>
                <a:ea typeface="+mj-lt"/>
                <a:cs typeface="+mj-lt"/>
              </a:rPr>
              <a:t>fezabilitate</a:t>
            </a:r>
            <a:endParaRPr lang="en-US" sz="3400" b="1" dirty="0" err="1">
              <a:solidFill>
                <a:srgbClr val="FFFFFF"/>
              </a:solidFill>
              <a:latin typeface="Consolas"/>
            </a:endParaRPr>
          </a:p>
        </p:txBody>
      </p:sp>
      <p:sp>
        <p:nvSpPr>
          <p:cNvPr id="3" name="Content Placeholder 2">
            <a:extLst>
              <a:ext uri="{FF2B5EF4-FFF2-40B4-BE49-F238E27FC236}">
                <a16:creationId xmlns:a16="http://schemas.microsoft.com/office/drawing/2014/main" id="{37ED317E-6C81-4535-94C2-873A5579CB98}"/>
              </a:ext>
            </a:extLst>
          </p:cNvPr>
          <p:cNvSpPr>
            <a:spLocks noGrp="1"/>
          </p:cNvSpPr>
          <p:nvPr>
            <p:ph idx="1"/>
          </p:nvPr>
        </p:nvSpPr>
        <p:spPr>
          <a:xfrm>
            <a:off x="1371599" y="2318197"/>
            <a:ext cx="9724031" cy="2203532"/>
          </a:xfrm>
        </p:spPr>
        <p:txBody>
          <a:bodyPr vert="horz" lIns="91440" tIns="45720" rIns="91440" bIns="45720" rtlCol="0" anchor="ctr">
            <a:normAutofit/>
          </a:bodyPr>
          <a:lstStyle/>
          <a:p>
            <a:endParaRPr lang="en-US" sz="2000">
              <a:ea typeface="+mn-lt"/>
              <a:cs typeface="+mn-lt"/>
            </a:endParaRPr>
          </a:p>
          <a:p>
            <a:r>
              <a:rPr lang="ro" sz="2000" dirty="0">
                <a:latin typeface="Calibri"/>
                <a:ea typeface="+mn-lt"/>
                <a:cs typeface="+mn-lt"/>
              </a:rPr>
              <a:t>Analizând cerințele de afaceri, nu am identificat eventualele impedimente hardware sau software.</a:t>
            </a:r>
            <a:endParaRPr lang="en-US" sz="2000" dirty="0">
              <a:latin typeface="Calibri"/>
              <a:ea typeface="+mn-lt"/>
              <a:cs typeface="+mn-lt"/>
            </a:endParaRPr>
          </a:p>
          <a:p>
            <a:endParaRPr lang="en-US" sz="2000">
              <a:cs typeface="Calibri"/>
            </a:endParaRPr>
          </a:p>
        </p:txBody>
      </p:sp>
    </p:spTree>
    <p:extLst>
      <p:ext uri="{BB962C8B-B14F-4D97-AF65-F5344CB8AC3E}">
        <p14:creationId xmlns:p14="http://schemas.microsoft.com/office/powerpoint/2010/main" val="5103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77DF6-4D51-4A82-A568-0EF067749793}"/>
              </a:ext>
            </a:extLst>
          </p:cNvPr>
          <p:cNvSpPr>
            <a:spLocks noGrp="1"/>
          </p:cNvSpPr>
          <p:nvPr>
            <p:ph type="title"/>
          </p:nvPr>
        </p:nvSpPr>
        <p:spPr>
          <a:xfrm>
            <a:off x="300382" y="294538"/>
            <a:ext cx="10967168" cy="1033669"/>
          </a:xfrm>
        </p:spPr>
        <p:txBody>
          <a:bodyPr vert="horz" lIns="91440" tIns="45720" rIns="91440" bIns="45720" rtlCol="0" anchor="ctr">
            <a:normAutofit/>
          </a:bodyPr>
          <a:lstStyle/>
          <a:p>
            <a:endParaRPr lang="en-US" sz="3400" kern="1200">
              <a:solidFill>
                <a:srgbClr val="FFFFFF"/>
              </a:solidFill>
              <a:latin typeface="+mj-lt"/>
              <a:ea typeface="+mj-ea"/>
              <a:cs typeface="+mj-cs"/>
            </a:endParaRPr>
          </a:p>
          <a:p>
            <a:r>
              <a:rPr lang="en-US" sz="3400" b="1" kern="1200" dirty="0" err="1">
                <a:solidFill>
                  <a:srgbClr val="FFFFFF"/>
                </a:solidFill>
                <a:latin typeface="Consolas"/>
              </a:rPr>
              <a:t>Soluția</a:t>
            </a:r>
            <a:r>
              <a:rPr lang="en-US" sz="3400" kern="1200" dirty="0">
                <a:solidFill>
                  <a:srgbClr val="FFFFFF"/>
                </a:solidFill>
                <a:latin typeface="+mj-lt"/>
                <a:ea typeface="+mj-ea"/>
                <a:cs typeface="+mj-cs"/>
              </a:rPr>
              <a:t> </a:t>
            </a:r>
            <a:r>
              <a:rPr lang="en-US" sz="3400" b="1" kern="1200" dirty="0" err="1">
                <a:solidFill>
                  <a:srgbClr val="FFFFFF"/>
                </a:solidFill>
                <a:latin typeface="+mj-lt"/>
                <a:ea typeface="+mj-ea"/>
                <a:cs typeface="+mj-cs"/>
              </a:rPr>
              <a:t>propusă</a:t>
            </a:r>
            <a:endParaRPr lang="en-US" sz="3400" b="1" kern="1200" dirty="0" err="1">
              <a:solidFill>
                <a:srgbClr val="FFFFFF"/>
              </a:solidFill>
              <a:latin typeface="+mj-lt"/>
              <a:cs typeface="Calibri Light"/>
            </a:endParaRPr>
          </a:p>
        </p:txBody>
      </p:sp>
      <p:sp>
        <p:nvSpPr>
          <p:cNvPr id="4" name="TextBox 3">
            <a:extLst>
              <a:ext uri="{FF2B5EF4-FFF2-40B4-BE49-F238E27FC236}">
                <a16:creationId xmlns:a16="http://schemas.microsoft.com/office/drawing/2014/main" id="{74671F60-912E-4C90-B86C-7CDEBF768D22}"/>
              </a:ext>
            </a:extLst>
          </p:cNvPr>
          <p:cNvSpPr txBox="1"/>
          <p:nvPr/>
        </p:nvSpPr>
        <p:spPr>
          <a:xfrm>
            <a:off x="300382" y="1898545"/>
            <a:ext cx="11888552" cy="447848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62500" lnSpcReduction="20000"/>
          </a:bodyPr>
          <a:lstStyle/>
          <a:p>
            <a:pPr marL="285750" indent="-228600">
              <a:lnSpc>
                <a:spcPct val="90000"/>
              </a:lnSpc>
              <a:spcBef>
                <a:spcPts val="1000"/>
              </a:spcBef>
              <a:buFont typeface="Arial" panose="020B0604020202020204" pitchFamily="34" charset="0"/>
              <a:buChar char="•"/>
            </a:pPr>
            <a:endParaRPr lang="en-US" sz="2000" dirty="0">
              <a:cs typeface="Calibri"/>
            </a:endParaRPr>
          </a:p>
          <a:p>
            <a:pPr>
              <a:lnSpc>
                <a:spcPct val="90000"/>
              </a:lnSpc>
              <a:spcBef>
                <a:spcPts val="1000"/>
              </a:spcBef>
            </a:pPr>
            <a:r>
              <a:rPr lang="en-US" sz="2000" dirty="0"/>
              <a:t>Ca </a:t>
            </a:r>
            <a:r>
              <a:rPr lang="en-US" sz="2000" dirty="0" err="1"/>
              <a:t>soluție</a:t>
            </a:r>
            <a:r>
              <a:rPr lang="en-US" sz="2000" dirty="0"/>
              <a:t>, </a:t>
            </a:r>
            <a:r>
              <a:rPr lang="en-US" sz="2000" dirty="0" err="1"/>
              <a:t>propunem</a:t>
            </a:r>
            <a:r>
              <a:rPr lang="en-US" sz="2000" dirty="0"/>
              <a:t> un </a:t>
            </a:r>
            <a:r>
              <a:rPr lang="en-US" sz="2000" dirty="0" err="1"/>
              <a:t>sistem</a:t>
            </a:r>
            <a:r>
              <a:rPr lang="en-US" sz="2000" dirty="0"/>
              <a:t> </a:t>
            </a:r>
            <a:r>
              <a:rPr lang="en-US" sz="2000" dirty="0" err="1"/>
              <a:t>construit</a:t>
            </a:r>
            <a:r>
              <a:rPr lang="en-US" sz="2000" dirty="0"/>
              <a:t> cu </a:t>
            </a:r>
            <a:r>
              <a:rPr lang="en-US" sz="2000" dirty="0" err="1"/>
              <a:t>următoarele</a:t>
            </a:r>
            <a:r>
              <a:rPr lang="en-US" sz="2000" dirty="0"/>
              <a:t> </a:t>
            </a:r>
            <a:r>
              <a:rPr lang="en-US" sz="2000" dirty="0" err="1"/>
              <a:t>specificații</a:t>
            </a:r>
            <a:r>
              <a:rPr lang="en-US" sz="2000" dirty="0"/>
              <a:t>:</a:t>
            </a:r>
            <a:endParaRPr lang="en-US" sz="2000" dirty="0">
              <a:cs typeface="Calibri"/>
            </a:endParaRPr>
          </a:p>
          <a:p>
            <a:pPr indent="-228600">
              <a:lnSpc>
                <a:spcPct val="90000"/>
              </a:lnSpc>
              <a:spcBef>
                <a:spcPts val="1000"/>
              </a:spcBef>
              <a:buFont typeface="Arial" panose="020B0604020202020204" pitchFamily="34" charset="0"/>
              <a:buChar char="•"/>
            </a:pPr>
            <a:endParaRPr lang="en-US" sz="2000" dirty="0">
              <a:cs typeface="Calibri"/>
            </a:endParaRPr>
          </a:p>
          <a:p>
            <a:pPr marL="285750" indent="-228600">
              <a:lnSpc>
                <a:spcPct val="90000"/>
              </a:lnSpc>
              <a:spcBef>
                <a:spcPts val="1000"/>
              </a:spcBef>
              <a:buFont typeface="Arial" panose="020B0604020202020204" pitchFamily="34" charset="0"/>
              <a:buChar char="•"/>
            </a:pPr>
            <a:r>
              <a:rPr lang="en-US" sz="2000" b="1" dirty="0"/>
              <a:t> Sistem de </a:t>
            </a:r>
            <a:r>
              <a:rPr lang="en-US" sz="2000" b="1" dirty="0" err="1"/>
              <a:t>livrare</a:t>
            </a:r>
            <a:r>
              <a:rPr lang="en-US" sz="2000" b="1" dirty="0"/>
              <a:t> a </a:t>
            </a:r>
            <a:r>
              <a:rPr lang="en-US" sz="2000" b="1" dirty="0" err="1"/>
              <a:t>lichidului</a:t>
            </a:r>
            <a:endParaRPr lang="en-US" sz="2000" b="1">
              <a:cs typeface="Calibri"/>
            </a:endParaRPr>
          </a:p>
          <a:p>
            <a:pPr marL="742950" lvl="1" indent="-228600">
              <a:lnSpc>
                <a:spcPct val="90000"/>
              </a:lnSpc>
              <a:spcBef>
                <a:spcPts val="500"/>
              </a:spcBef>
              <a:buFont typeface="Arial" panose="020B0604020202020204" pitchFamily="34" charset="0"/>
              <a:buChar char="•"/>
            </a:pPr>
            <a:r>
              <a:rPr lang="en-US" sz="2000" dirty="0"/>
              <a:t>6 X </a:t>
            </a:r>
            <a:r>
              <a:rPr lang="en-US" sz="2000" dirty="0" err="1"/>
              <a:t>pompe</a:t>
            </a:r>
            <a:r>
              <a:rPr lang="en-US" sz="2000" dirty="0"/>
              <a:t> de </a:t>
            </a:r>
            <a:r>
              <a:rPr lang="en-US" sz="2000" dirty="0" err="1"/>
              <a:t>lichid</a:t>
            </a:r>
            <a:r>
              <a:rPr lang="en-US" sz="2000" dirty="0"/>
              <a:t> de </a:t>
            </a:r>
            <a:r>
              <a:rPr lang="en-US" sz="2000" dirty="0" err="1"/>
              <a:t>înaltă</a:t>
            </a:r>
            <a:r>
              <a:rPr lang="en-US" sz="2000" dirty="0"/>
              <a:t> </a:t>
            </a:r>
            <a:r>
              <a:rPr lang="en-US" sz="2000" dirty="0" err="1"/>
              <a:t>presiune</a:t>
            </a:r>
            <a:r>
              <a:rPr lang="en-US" sz="2000" dirty="0"/>
              <a:t> = 6000 USD</a:t>
            </a:r>
            <a:endParaRPr lang="en-US" sz="2000" dirty="0">
              <a:cs typeface="Calibri"/>
            </a:endParaRPr>
          </a:p>
          <a:p>
            <a:pPr marL="742950" lvl="1" indent="-228600">
              <a:lnSpc>
                <a:spcPct val="90000"/>
              </a:lnSpc>
              <a:spcBef>
                <a:spcPts val="500"/>
              </a:spcBef>
              <a:buFont typeface="Arial" panose="020B0604020202020204" pitchFamily="34" charset="0"/>
              <a:buChar char="•"/>
            </a:pPr>
            <a:r>
              <a:rPr lang="en-US" sz="2000" dirty="0"/>
              <a:t>6 X </a:t>
            </a:r>
            <a:r>
              <a:rPr lang="en-US" sz="2000" dirty="0" err="1"/>
              <a:t>relee</a:t>
            </a:r>
            <a:r>
              <a:rPr lang="en-US" sz="2000" dirty="0"/>
              <a:t> GPIO = 6 USD</a:t>
            </a:r>
            <a:endParaRPr lang="en-US" sz="2000" dirty="0">
              <a:cs typeface="Calibri"/>
            </a:endParaRPr>
          </a:p>
          <a:p>
            <a:pPr marL="742950" lvl="1" indent="-228600">
              <a:lnSpc>
                <a:spcPct val="90000"/>
              </a:lnSpc>
              <a:spcBef>
                <a:spcPts val="500"/>
              </a:spcBef>
              <a:buFont typeface="Arial" panose="020B0604020202020204" pitchFamily="34" charset="0"/>
              <a:buChar char="•"/>
            </a:pPr>
            <a:r>
              <a:rPr lang="en-US" sz="2000" dirty="0"/>
              <a:t>15 X </a:t>
            </a:r>
            <a:r>
              <a:rPr lang="en-US" sz="2000" dirty="0" err="1"/>
              <a:t>recipiente</a:t>
            </a:r>
            <a:r>
              <a:rPr lang="en-US" sz="2000" dirty="0"/>
              <a:t> </a:t>
            </a:r>
            <a:r>
              <a:rPr lang="en-US" sz="2000" dirty="0" err="1"/>
              <a:t>pentru</a:t>
            </a:r>
            <a:r>
              <a:rPr lang="en-US" sz="2000" dirty="0"/>
              <a:t> </a:t>
            </a:r>
            <a:r>
              <a:rPr lang="en-US" sz="2000" dirty="0" err="1"/>
              <a:t>lichide</a:t>
            </a:r>
            <a:r>
              <a:rPr lang="en-US" sz="2000" dirty="0"/>
              <a:t> = 1500 USD</a:t>
            </a:r>
            <a:endParaRPr lang="en-US" sz="2000" dirty="0">
              <a:cs typeface="Calibri"/>
            </a:endParaRPr>
          </a:p>
          <a:p>
            <a:pPr marL="285750" indent="-228600">
              <a:lnSpc>
                <a:spcPct val="90000"/>
              </a:lnSpc>
              <a:spcBef>
                <a:spcPts val="1000"/>
              </a:spcBef>
              <a:buFont typeface="Arial" panose="020B0604020202020204" pitchFamily="34" charset="0"/>
              <a:buChar char="•"/>
            </a:pPr>
            <a:r>
              <a:rPr lang="en-US" sz="2000" b="1" dirty="0"/>
              <a:t> Cutie de </a:t>
            </a:r>
            <a:r>
              <a:rPr lang="en-US" sz="2000" b="1" dirty="0" err="1"/>
              <a:t>autoservire</a:t>
            </a:r>
            <a:endParaRPr lang="en-US" sz="2000" b="1">
              <a:cs typeface="Calibri"/>
            </a:endParaRPr>
          </a:p>
          <a:p>
            <a:pPr marL="742950" lvl="1" indent="-228600">
              <a:lnSpc>
                <a:spcPct val="90000"/>
              </a:lnSpc>
              <a:spcBef>
                <a:spcPts val="500"/>
              </a:spcBef>
              <a:buFont typeface="Arial" panose="020B0604020202020204" pitchFamily="34" charset="0"/>
              <a:buChar char="•"/>
            </a:pPr>
            <a:r>
              <a:rPr lang="en-US" sz="2000" dirty="0" err="1"/>
              <a:t>Ecran</a:t>
            </a:r>
            <a:r>
              <a:rPr lang="en-US" sz="2000" dirty="0"/>
              <a:t> LCD de 6 </a:t>
            </a:r>
            <a:r>
              <a:rPr lang="en-US" sz="2000" dirty="0" err="1"/>
              <a:t>inchi</a:t>
            </a:r>
            <a:r>
              <a:rPr lang="en-US" sz="2000" dirty="0"/>
              <a:t> cu </a:t>
            </a:r>
            <a:r>
              <a:rPr lang="en-US" sz="2000" dirty="0" err="1"/>
              <a:t>conectivitate</a:t>
            </a:r>
            <a:r>
              <a:rPr lang="en-US" sz="2000" dirty="0"/>
              <a:t> RCA = 50 USD</a:t>
            </a:r>
            <a:endParaRPr lang="en-US" sz="2000" dirty="0">
              <a:cs typeface="Calibri"/>
            </a:endParaRPr>
          </a:p>
          <a:p>
            <a:pPr marL="742950" lvl="1" indent="-228600">
              <a:lnSpc>
                <a:spcPct val="90000"/>
              </a:lnSpc>
              <a:spcBef>
                <a:spcPts val="500"/>
              </a:spcBef>
              <a:buFont typeface="Arial" panose="020B0604020202020204" pitchFamily="34" charset="0"/>
              <a:buChar char="•"/>
            </a:pPr>
            <a:r>
              <a:rPr lang="en-US" sz="2000" dirty="0"/>
              <a:t>Sistem de </a:t>
            </a:r>
            <a:r>
              <a:rPr lang="en-US" sz="2000" dirty="0" err="1"/>
              <a:t>colectare</a:t>
            </a:r>
            <a:r>
              <a:rPr lang="en-US" sz="2000" dirty="0"/>
              <a:t> de </a:t>
            </a:r>
            <a:r>
              <a:rPr lang="en-US" sz="2000" dirty="0" err="1"/>
              <a:t>monede</a:t>
            </a:r>
            <a:r>
              <a:rPr lang="en-US" sz="2000" dirty="0"/>
              <a:t> (</a:t>
            </a:r>
            <a:r>
              <a:rPr lang="en-US" sz="2000" dirty="0" err="1"/>
              <a:t>jetoane</a:t>
            </a:r>
            <a:r>
              <a:rPr lang="en-US" sz="2000" dirty="0"/>
              <a:t>) cu </a:t>
            </a:r>
            <a:r>
              <a:rPr lang="en-US" sz="2000" dirty="0" err="1"/>
              <a:t>conectivitate</a:t>
            </a:r>
            <a:r>
              <a:rPr lang="en-US" sz="2000" dirty="0"/>
              <a:t> GPIO = 100 USD</a:t>
            </a:r>
            <a:endParaRPr lang="en-US" sz="2000" dirty="0">
              <a:cs typeface="Calibri"/>
            </a:endParaRPr>
          </a:p>
          <a:p>
            <a:pPr marL="742950" lvl="1" indent="-228600">
              <a:lnSpc>
                <a:spcPct val="90000"/>
              </a:lnSpc>
              <a:spcBef>
                <a:spcPts val="500"/>
              </a:spcBef>
              <a:buFont typeface="Arial" panose="020B0604020202020204" pitchFamily="34" charset="0"/>
              <a:buChar char="•"/>
            </a:pPr>
            <a:r>
              <a:rPr lang="en-US" sz="2000" dirty="0" err="1"/>
              <a:t>Tastatură</a:t>
            </a:r>
            <a:r>
              <a:rPr lang="en-US" sz="2000" dirty="0"/>
              <a:t> USB </a:t>
            </a:r>
            <a:r>
              <a:rPr lang="en-US" sz="2000" dirty="0" err="1"/>
              <a:t>redusă</a:t>
            </a:r>
            <a:r>
              <a:rPr lang="en-US" sz="2000" dirty="0"/>
              <a:t> cu </a:t>
            </a:r>
            <a:r>
              <a:rPr lang="en-US" sz="2000" dirty="0" err="1"/>
              <a:t>numai</a:t>
            </a:r>
            <a:r>
              <a:rPr lang="en-US" sz="2000" dirty="0"/>
              <a:t>: 1,2,3,4,5,6,7,8,9, taste STOP = 5 USD</a:t>
            </a:r>
            <a:endParaRPr lang="en-US" sz="2000" dirty="0">
              <a:cs typeface="Calibri"/>
            </a:endParaRPr>
          </a:p>
          <a:p>
            <a:pPr marL="742950" lvl="1" indent="-228600">
              <a:lnSpc>
                <a:spcPct val="90000"/>
              </a:lnSpc>
              <a:spcBef>
                <a:spcPts val="500"/>
              </a:spcBef>
              <a:buFont typeface="Arial" panose="020B0604020202020204" pitchFamily="34" charset="0"/>
              <a:buChar char="•"/>
            </a:pPr>
            <a:r>
              <a:rPr lang="en-US" sz="2000" dirty="0"/>
              <a:t>Raspberry PI model 4 = 35 USD</a:t>
            </a:r>
            <a:endParaRPr lang="en-US" sz="2000" dirty="0">
              <a:cs typeface="Calibri"/>
            </a:endParaRPr>
          </a:p>
          <a:p>
            <a:pPr marL="742950" lvl="1" indent="-228600">
              <a:lnSpc>
                <a:spcPct val="90000"/>
              </a:lnSpc>
              <a:spcBef>
                <a:spcPts val="500"/>
              </a:spcBef>
              <a:buFont typeface="Arial" panose="020B0604020202020204" pitchFamily="34" charset="0"/>
              <a:buChar char="•"/>
            </a:pPr>
            <a:r>
              <a:rPr lang="en-US" sz="2000" err="1"/>
              <a:t>Implementarea</a:t>
            </a:r>
            <a:r>
              <a:rPr lang="en-US" sz="2000" dirty="0"/>
              <a:t> software-</a:t>
            </a:r>
            <a:r>
              <a:rPr lang="en-US" sz="2000" err="1"/>
              <a:t>ului</a:t>
            </a:r>
            <a:r>
              <a:rPr lang="en-US" sz="2000" dirty="0"/>
              <a:t> Controller .NET 6 – 80 de ore x 1 </a:t>
            </a:r>
            <a:r>
              <a:rPr lang="en-US" sz="2000" err="1"/>
              <a:t>dezvoltator</a:t>
            </a:r>
            <a:r>
              <a:rPr lang="en-US" sz="2000" dirty="0"/>
              <a:t> = 1600 USD</a:t>
            </a:r>
            <a:endParaRPr lang="en-US" sz="2000" dirty="0">
              <a:cs typeface="Calibri"/>
            </a:endParaRPr>
          </a:p>
          <a:p>
            <a:pPr marL="285750" indent="-228600">
              <a:lnSpc>
                <a:spcPct val="90000"/>
              </a:lnSpc>
              <a:spcBef>
                <a:spcPts val="1000"/>
              </a:spcBef>
              <a:buFont typeface="Arial" panose="020B0604020202020204" pitchFamily="34" charset="0"/>
              <a:buChar char="•"/>
            </a:pPr>
            <a:r>
              <a:rPr lang="en-US" sz="2000" b="1" dirty="0"/>
              <a:t> </a:t>
            </a:r>
            <a:r>
              <a:rPr lang="en-US" sz="2000" b="1" err="1"/>
              <a:t>Arhitectură</a:t>
            </a:r>
            <a:endParaRPr lang="en-US" sz="2000" b="1">
              <a:cs typeface="Calibri"/>
            </a:endParaRPr>
          </a:p>
          <a:p>
            <a:pPr marL="742950" lvl="1" indent="-228600">
              <a:lnSpc>
                <a:spcPct val="90000"/>
              </a:lnSpc>
              <a:spcBef>
                <a:spcPts val="500"/>
              </a:spcBef>
              <a:buFont typeface="Arial" panose="020B0604020202020204" pitchFamily="34" charset="0"/>
              <a:buChar char="•"/>
            </a:pPr>
            <a:r>
              <a:rPr lang="en-US" sz="2000" dirty="0"/>
              <a:t>10 ore x 1 </a:t>
            </a:r>
            <a:r>
              <a:rPr lang="en-US" sz="2000" err="1"/>
              <a:t>arhitect</a:t>
            </a:r>
            <a:r>
              <a:rPr lang="en-US" sz="2000" dirty="0"/>
              <a:t> = 5000 USD</a:t>
            </a:r>
            <a:endParaRPr lang="en-US" sz="2000" dirty="0">
              <a:cs typeface="Calibri"/>
            </a:endParaRPr>
          </a:p>
          <a:p>
            <a:pPr marL="742950" lvl="1" indent="-228600">
              <a:lnSpc>
                <a:spcPct val="90000"/>
              </a:lnSpc>
              <a:spcBef>
                <a:spcPts val="500"/>
              </a:spcBef>
              <a:buFont typeface="Arial" panose="020B0604020202020204" pitchFamily="34" charset="0"/>
              <a:buChar char="•"/>
            </a:pPr>
            <a:endParaRPr lang="en-US" sz="2000" dirty="0">
              <a:cs typeface="Calibri"/>
            </a:endParaRPr>
          </a:p>
          <a:p>
            <a:pPr>
              <a:lnSpc>
                <a:spcPct val="90000"/>
              </a:lnSpc>
              <a:spcBef>
                <a:spcPts val="1000"/>
              </a:spcBef>
            </a:pPr>
            <a:r>
              <a:rPr lang="en-US" sz="2000" dirty="0"/>
              <a:t>Suma </a:t>
            </a:r>
            <a:r>
              <a:rPr lang="en-US" sz="2000" err="1"/>
              <a:t>totală</a:t>
            </a:r>
            <a:r>
              <a:rPr lang="en-US" sz="2000" dirty="0"/>
              <a:t> </a:t>
            </a:r>
            <a:r>
              <a:rPr lang="en-US" sz="2000" err="1"/>
              <a:t>cheltuită</a:t>
            </a:r>
            <a:r>
              <a:rPr lang="en-US" sz="2000" dirty="0"/>
              <a:t> </a:t>
            </a:r>
            <a:r>
              <a:rPr lang="en-US" sz="2000" err="1"/>
              <a:t>este</a:t>
            </a:r>
            <a:r>
              <a:rPr lang="en-US" sz="2000" dirty="0"/>
              <a:t> </a:t>
            </a:r>
            <a:r>
              <a:rPr lang="en-US" sz="2000" err="1"/>
              <a:t>foarte</a:t>
            </a:r>
            <a:r>
              <a:rPr lang="en-US" sz="2000" dirty="0"/>
              <a:t> </a:t>
            </a:r>
            <a:r>
              <a:rPr lang="en-US" sz="2000" err="1"/>
              <a:t>mică</a:t>
            </a:r>
            <a:r>
              <a:rPr lang="en-US" sz="2000" dirty="0"/>
              <a:t> </a:t>
            </a:r>
            <a:r>
              <a:rPr lang="en-US" sz="2000" err="1"/>
              <a:t>în</a:t>
            </a:r>
            <a:r>
              <a:rPr lang="en-US" sz="2000" dirty="0"/>
              <a:t> </a:t>
            </a:r>
            <a:r>
              <a:rPr lang="en-US" sz="2000" err="1"/>
              <a:t>comparație</a:t>
            </a:r>
            <a:r>
              <a:rPr lang="en-US" sz="2000" dirty="0"/>
              <a:t> cu </a:t>
            </a:r>
            <a:r>
              <a:rPr lang="en-US" sz="2000" err="1"/>
              <a:t>câștigurile</a:t>
            </a:r>
            <a:r>
              <a:rPr lang="en-US" sz="2000" dirty="0"/>
              <a:t> estimate.</a:t>
            </a:r>
            <a:endParaRPr lang="en-US" sz="2000" dirty="0">
              <a:cs typeface="Calibri"/>
            </a:endParaRPr>
          </a:p>
          <a:p>
            <a:pPr marL="742950" lvl="1" indent="-228600">
              <a:lnSpc>
                <a:spcPct val="90000"/>
              </a:lnSpc>
              <a:spcBef>
                <a:spcPts val="500"/>
              </a:spcBef>
              <a:buFont typeface="Arial" panose="020B0604020202020204" pitchFamily="34" charset="0"/>
              <a:buChar char="•"/>
            </a:pPr>
            <a:endParaRPr lang="en-US" sz="500"/>
          </a:p>
          <a:p>
            <a:pPr marL="742950" lvl="1" indent="-228600">
              <a:lnSpc>
                <a:spcPct val="90000"/>
              </a:lnSpc>
              <a:spcBef>
                <a:spcPts val="500"/>
              </a:spcBef>
              <a:buFont typeface="Arial" panose="020B0604020202020204" pitchFamily="34" charset="0"/>
              <a:buChar char="•"/>
            </a:pPr>
            <a:endParaRPr lang="en-US" sz="500"/>
          </a:p>
          <a:p>
            <a:pPr marL="742950" lvl="1" indent="-228600">
              <a:lnSpc>
                <a:spcPct val="90000"/>
              </a:lnSpc>
              <a:spcBef>
                <a:spcPts val="500"/>
              </a:spcBef>
              <a:buFont typeface="Arial" panose="020B0604020202020204" pitchFamily="34" charset="0"/>
              <a:buChar char="•"/>
            </a:pPr>
            <a:endParaRPr lang="en-US" sz="500"/>
          </a:p>
          <a:p>
            <a:pPr marL="2114550" lvl="4" indent="-228600">
              <a:lnSpc>
                <a:spcPct val="90000"/>
              </a:lnSpc>
              <a:spcBef>
                <a:spcPts val="500"/>
              </a:spcBef>
              <a:buFont typeface="Arial" panose="020B0604020202020204" pitchFamily="34" charset="0"/>
              <a:buChar char="•"/>
            </a:pPr>
            <a:endParaRPr lang="en-US" sz="500"/>
          </a:p>
          <a:p>
            <a:pPr lvl="1" indent="-228600">
              <a:lnSpc>
                <a:spcPct val="90000"/>
              </a:lnSpc>
              <a:spcBef>
                <a:spcPts val="500"/>
              </a:spcBef>
              <a:buFont typeface="Arial" panose="020B0604020202020204" pitchFamily="34" charset="0"/>
              <a:buChar char="•"/>
            </a:pPr>
            <a:br>
              <a:rPr lang="en-US" sz="500" dirty="0"/>
            </a:br>
            <a:br>
              <a:rPr lang="en-US" sz="500" dirty="0"/>
            </a:br>
            <a:endParaRPr lang="en-US" sz="500"/>
          </a:p>
          <a:p>
            <a:pPr indent="-228600">
              <a:lnSpc>
                <a:spcPct val="90000"/>
              </a:lnSpc>
              <a:buFont typeface="Arial" panose="020B0604020202020204" pitchFamily="34" charset="0"/>
              <a:buChar char="•"/>
            </a:pPr>
            <a:endParaRPr lang="en-US" sz="500"/>
          </a:p>
        </p:txBody>
      </p:sp>
    </p:spTree>
    <p:extLst>
      <p:ext uri="{BB962C8B-B14F-4D97-AF65-F5344CB8AC3E}">
        <p14:creationId xmlns:p14="http://schemas.microsoft.com/office/powerpoint/2010/main" val="143056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8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8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8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9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Freeform: Shape 9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C89DD42-C901-44C9-83D6-7801756BE1B9}"/>
              </a:ext>
            </a:extLst>
          </p:cNvPr>
          <p:cNvSpPr>
            <a:spLocks noGrp="1"/>
          </p:cNvSpPr>
          <p:nvPr>
            <p:ph type="title"/>
          </p:nvPr>
        </p:nvSpPr>
        <p:spPr>
          <a:xfrm>
            <a:off x="454739" y="2568086"/>
            <a:ext cx="3179002" cy="2597036"/>
          </a:xfrm>
        </p:spPr>
        <p:txBody>
          <a:bodyPr vert="horz" lIns="91440" tIns="45720" rIns="91440" bIns="45720" rtlCol="0" anchor="t">
            <a:normAutofit/>
          </a:bodyPr>
          <a:lstStyle/>
          <a:p>
            <a:r>
              <a:rPr lang="en-US" sz="3200" b="1" kern="1200" dirty="0" err="1">
                <a:solidFill>
                  <a:srgbClr val="FFFFFF"/>
                </a:solidFill>
                <a:latin typeface="Consolas"/>
              </a:rPr>
              <a:t>Diagrama</a:t>
            </a:r>
            <a:r>
              <a:rPr lang="en-US" sz="3200" b="1" kern="1200" dirty="0">
                <a:solidFill>
                  <a:srgbClr val="FFFFFF"/>
                </a:solidFill>
                <a:latin typeface="Consolas"/>
              </a:rPr>
              <a:t> de </a:t>
            </a:r>
            <a:r>
              <a:rPr lang="en-US" sz="3200" b="1" kern="1200" dirty="0" err="1">
                <a:solidFill>
                  <a:srgbClr val="FFFFFF"/>
                </a:solidFill>
                <a:latin typeface="Consolas"/>
              </a:rPr>
              <a:t>arhitectură</a:t>
            </a:r>
            <a:r>
              <a:rPr lang="en-US" sz="3200" b="1" kern="1200" dirty="0">
                <a:solidFill>
                  <a:srgbClr val="FFFFFF"/>
                </a:solidFill>
                <a:latin typeface="Consolas"/>
              </a:rPr>
              <a:t> la </a:t>
            </a:r>
            <a:r>
              <a:rPr lang="en-US" sz="3200" b="1" kern="1200" dirty="0" err="1">
                <a:solidFill>
                  <a:srgbClr val="FFFFFF"/>
                </a:solidFill>
                <a:latin typeface="Consolas"/>
              </a:rPr>
              <a:t>nivel</a:t>
            </a:r>
            <a:r>
              <a:rPr lang="en-US" sz="3200" b="1" kern="1200" dirty="0">
                <a:solidFill>
                  <a:srgbClr val="FFFFFF"/>
                </a:solidFill>
                <a:latin typeface="Consolas"/>
              </a:rPr>
              <a:t> </a:t>
            </a:r>
            <a:r>
              <a:rPr lang="en-US" sz="3200" b="1" kern="1200" dirty="0" err="1">
                <a:solidFill>
                  <a:srgbClr val="FFFFFF"/>
                </a:solidFill>
                <a:latin typeface="Consolas"/>
              </a:rPr>
              <a:t>înalt</a:t>
            </a:r>
            <a:endParaRPr lang="en-US" sz="3200" b="1" kern="1200" dirty="0">
              <a:solidFill>
                <a:srgbClr val="FFFFFF"/>
              </a:solidFill>
              <a:latin typeface="Consolas"/>
            </a:endParaRPr>
          </a:p>
        </p:txBody>
      </p:sp>
      <p:pic>
        <p:nvPicPr>
          <p:cNvPr id="4" name="Picture 4" descr="Diagram&#10;&#10;Description automatically generated">
            <a:extLst>
              <a:ext uri="{FF2B5EF4-FFF2-40B4-BE49-F238E27FC236}">
                <a16:creationId xmlns:a16="http://schemas.microsoft.com/office/drawing/2014/main" id="{BDF2570B-F445-4E5D-A8D9-93F73151820C}"/>
              </a:ext>
            </a:extLst>
          </p:cNvPr>
          <p:cNvPicPr>
            <a:picLocks noGrp="1" noChangeAspect="1"/>
          </p:cNvPicPr>
          <p:nvPr>
            <p:ph idx="1"/>
          </p:nvPr>
        </p:nvPicPr>
        <p:blipFill rotWithShape="1">
          <a:blip r:embed="rId2"/>
          <a:srcRect r="1" b="7877"/>
          <a:stretch/>
        </p:blipFill>
        <p:spPr>
          <a:xfrm>
            <a:off x="4093820" y="578478"/>
            <a:ext cx="8208616" cy="5723129"/>
          </a:xfrm>
          <a:prstGeom prst="rect">
            <a:avLst/>
          </a:prstGeom>
        </p:spPr>
      </p:pic>
    </p:spTree>
    <p:extLst>
      <p:ext uri="{BB962C8B-B14F-4D97-AF65-F5344CB8AC3E}">
        <p14:creationId xmlns:p14="http://schemas.microsoft.com/office/powerpoint/2010/main" val="262348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4F847-548B-41C2-BC5E-4C422BDC8762}"/>
              </a:ext>
            </a:extLst>
          </p:cNvPr>
          <p:cNvSpPr>
            <a:spLocks noGrp="1"/>
          </p:cNvSpPr>
          <p:nvPr>
            <p:ph type="title"/>
          </p:nvPr>
        </p:nvSpPr>
        <p:spPr>
          <a:xfrm>
            <a:off x="278982" y="1282594"/>
            <a:ext cx="3201366" cy="3387497"/>
          </a:xfrm>
        </p:spPr>
        <p:txBody>
          <a:bodyPr anchor="b">
            <a:normAutofit fontScale="90000"/>
          </a:bodyPr>
          <a:lstStyle/>
          <a:p>
            <a:pPr algn="r"/>
            <a:r>
              <a:rPr lang="ro" sz="4000" b="1" dirty="0">
                <a:solidFill>
                  <a:schemeClr val="bg1"/>
                </a:solidFill>
                <a:latin typeface="Consolas"/>
              </a:rPr>
              <a:t>Diagrama secvenței de utilizare a sistemului  la nivel înalt</a:t>
            </a:r>
            <a:endParaRPr lang="en-US" dirty="0">
              <a:solidFill>
                <a:schemeClr val="bg1"/>
              </a:solidFill>
              <a:cs typeface="Calibri Light" panose="020F0302020204030204"/>
            </a:endParaRPr>
          </a:p>
        </p:txBody>
      </p:sp>
      <p:pic>
        <p:nvPicPr>
          <p:cNvPr id="4" name="Picture 4" descr="Diagram&#10;&#10;Description automatically generated">
            <a:extLst>
              <a:ext uri="{FF2B5EF4-FFF2-40B4-BE49-F238E27FC236}">
                <a16:creationId xmlns:a16="http://schemas.microsoft.com/office/drawing/2014/main" id="{2307490E-8966-42CB-8AED-0E8C652C4291}"/>
              </a:ext>
            </a:extLst>
          </p:cNvPr>
          <p:cNvPicPr>
            <a:picLocks noGrp="1" noChangeAspect="1"/>
          </p:cNvPicPr>
          <p:nvPr>
            <p:ph idx="1"/>
          </p:nvPr>
        </p:nvPicPr>
        <p:blipFill>
          <a:blip r:embed="rId2"/>
          <a:stretch>
            <a:fillRect/>
          </a:stretch>
        </p:blipFill>
        <p:spPr>
          <a:xfrm>
            <a:off x="5275256" y="384028"/>
            <a:ext cx="5378823" cy="6345891"/>
          </a:xfrm>
        </p:spPr>
      </p:pic>
    </p:spTree>
    <p:extLst>
      <p:ext uri="{BB962C8B-B14F-4D97-AF65-F5344CB8AC3E}">
        <p14:creationId xmlns:p14="http://schemas.microsoft.com/office/powerpoint/2010/main" val="205620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152235-C26D-487C-8C20-3E8C0EBE08B5}"/>
              </a:ext>
            </a:extLst>
          </p:cNvPr>
          <p:cNvSpPr>
            <a:spLocks noGrp="1"/>
          </p:cNvSpPr>
          <p:nvPr>
            <p:ph type="title"/>
          </p:nvPr>
        </p:nvSpPr>
        <p:spPr>
          <a:xfrm>
            <a:off x="626911" y="2303280"/>
            <a:ext cx="2880828" cy="3071906"/>
          </a:xfrm>
        </p:spPr>
        <p:txBody>
          <a:bodyPr vert="horz" lIns="91440" tIns="45720" rIns="91440" bIns="45720" rtlCol="0" anchor="t">
            <a:normAutofit/>
          </a:bodyPr>
          <a:lstStyle/>
          <a:p>
            <a:r>
              <a:rPr lang="en-US" sz="3200" b="1" kern="1200" dirty="0" err="1">
                <a:solidFill>
                  <a:srgbClr val="FFFFFF"/>
                </a:solidFill>
                <a:latin typeface="Consolas"/>
              </a:rPr>
              <a:t>Diagrama</a:t>
            </a:r>
            <a:r>
              <a:rPr lang="en-US" sz="3200" b="1" kern="1200" dirty="0">
                <a:solidFill>
                  <a:srgbClr val="FFFFFF"/>
                </a:solidFill>
                <a:latin typeface="Consolas"/>
              </a:rPr>
              <a:t> de </a:t>
            </a:r>
            <a:r>
              <a:rPr lang="en-US" sz="3200" b="1" kern="1200" dirty="0" err="1">
                <a:solidFill>
                  <a:srgbClr val="FFFFFF"/>
                </a:solidFill>
                <a:latin typeface="Consolas"/>
              </a:rPr>
              <a:t>secvență</a:t>
            </a:r>
            <a:r>
              <a:rPr lang="en-US" sz="3200" b="1" kern="1200" dirty="0">
                <a:solidFill>
                  <a:srgbClr val="FFFFFF"/>
                </a:solidFill>
                <a:latin typeface="Consolas"/>
              </a:rPr>
              <a:t> de flux </a:t>
            </a:r>
            <a:r>
              <a:rPr lang="en-US" sz="3200" b="1" kern="1200" dirty="0" err="1">
                <a:solidFill>
                  <a:srgbClr val="FFFFFF"/>
                </a:solidFill>
                <a:latin typeface="Consolas"/>
              </a:rPr>
              <a:t>detaliată</a:t>
            </a:r>
            <a:r>
              <a:rPr lang="en-US" sz="3200" b="1" kern="1200" dirty="0">
                <a:solidFill>
                  <a:srgbClr val="FFFFFF"/>
                </a:solidFill>
                <a:latin typeface="Consolas"/>
              </a:rPr>
              <a:t> a </a:t>
            </a:r>
            <a:r>
              <a:rPr lang="en-US" sz="3200" b="1" dirty="0" err="1">
                <a:solidFill>
                  <a:srgbClr val="FFFFFF"/>
                </a:solidFill>
                <a:latin typeface="Consolas"/>
              </a:rPr>
              <a:t>automatului</a:t>
            </a:r>
            <a:endParaRPr lang="en-US" sz="3200" b="1" kern="1200" dirty="0" err="1">
              <a:solidFill>
                <a:srgbClr val="FFFFFF"/>
              </a:solidFill>
              <a:latin typeface="Consolas"/>
            </a:endParaRPr>
          </a:p>
        </p:txBody>
      </p:sp>
      <p:pic>
        <p:nvPicPr>
          <p:cNvPr id="3" name="Picture 4" descr="Table&#10;&#10;Description automatically generated">
            <a:extLst>
              <a:ext uri="{FF2B5EF4-FFF2-40B4-BE49-F238E27FC236}">
                <a16:creationId xmlns:a16="http://schemas.microsoft.com/office/drawing/2014/main" id="{AB023613-271B-4C1F-A625-7CB13185DD8F}"/>
              </a:ext>
            </a:extLst>
          </p:cNvPr>
          <p:cNvPicPr>
            <a:picLocks noChangeAspect="1"/>
          </p:cNvPicPr>
          <p:nvPr/>
        </p:nvPicPr>
        <p:blipFill>
          <a:blip r:embed="rId2"/>
          <a:stretch>
            <a:fillRect/>
          </a:stretch>
        </p:blipFill>
        <p:spPr>
          <a:xfrm>
            <a:off x="4096873" y="115981"/>
            <a:ext cx="8099609" cy="6693270"/>
          </a:xfrm>
          <a:prstGeom prst="rect">
            <a:avLst/>
          </a:prstGeom>
        </p:spPr>
      </p:pic>
    </p:spTree>
    <p:extLst>
      <p:ext uri="{BB962C8B-B14F-4D97-AF65-F5344CB8AC3E}">
        <p14:creationId xmlns:p14="http://schemas.microsoft.com/office/powerpoint/2010/main" val="227260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DF203E-77EA-42D8-94C4-A0661F27739A}"/>
              </a:ext>
            </a:extLst>
          </p:cNvPr>
          <p:cNvSpPr>
            <a:spLocks noGrp="1"/>
          </p:cNvSpPr>
          <p:nvPr>
            <p:ph type="title"/>
          </p:nvPr>
        </p:nvSpPr>
        <p:spPr>
          <a:xfrm>
            <a:off x="466722" y="586855"/>
            <a:ext cx="3201366" cy="3387497"/>
          </a:xfrm>
        </p:spPr>
        <p:txBody>
          <a:bodyPr anchor="b">
            <a:normAutofit/>
          </a:bodyPr>
          <a:lstStyle/>
          <a:p>
            <a:pPr algn="r"/>
            <a:r>
              <a:rPr lang="ro" sz="3200" b="1" dirty="0">
                <a:solidFill>
                  <a:schemeClr val="bg1"/>
                </a:solidFill>
                <a:latin typeface="Consolas"/>
              </a:rPr>
              <a:t>Diagrama</a:t>
            </a:r>
            <a:r>
              <a:rPr lang="ro" sz="3200" b="1" dirty="0">
                <a:latin typeface="Consolas"/>
              </a:rPr>
              <a:t> </a:t>
            </a:r>
            <a:r>
              <a:rPr lang="ro" sz="3200" b="1" dirty="0">
                <a:solidFill>
                  <a:schemeClr val="bg1"/>
                </a:solidFill>
                <a:latin typeface="Consolas"/>
              </a:rPr>
              <a:t>arhitecturii software a casetei de autoservire</a:t>
            </a:r>
            <a:endParaRPr lang="en-US" sz="3200" b="1" dirty="0">
              <a:solidFill>
                <a:schemeClr val="bg1"/>
              </a:solidFill>
            </a:endParaRPr>
          </a:p>
        </p:txBody>
      </p:sp>
      <p:pic>
        <p:nvPicPr>
          <p:cNvPr id="4" name="Picture 4" descr="Graphical user interface, application&#10;&#10;Description automatically generated">
            <a:extLst>
              <a:ext uri="{FF2B5EF4-FFF2-40B4-BE49-F238E27FC236}">
                <a16:creationId xmlns:a16="http://schemas.microsoft.com/office/drawing/2014/main" id="{3FB2A28B-6F38-44FA-A898-E92BE3843864}"/>
              </a:ext>
            </a:extLst>
          </p:cNvPr>
          <p:cNvPicPr>
            <a:picLocks noGrp="1" noChangeAspect="1"/>
          </p:cNvPicPr>
          <p:nvPr>
            <p:ph idx="1"/>
          </p:nvPr>
        </p:nvPicPr>
        <p:blipFill>
          <a:blip r:embed="rId2"/>
          <a:stretch>
            <a:fillRect/>
          </a:stretch>
        </p:blipFill>
        <p:spPr>
          <a:xfrm>
            <a:off x="4350819" y="428927"/>
            <a:ext cx="7451816" cy="5964741"/>
          </a:xfrm>
        </p:spPr>
      </p:pic>
    </p:spTree>
    <p:extLst>
      <p:ext uri="{BB962C8B-B14F-4D97-AF65-F5344CB8AC3E}">
        <p14:creationId xmlns:p14="http://schemas.microsoft.com/office/powerpoint/2010/main" val="888762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Self Service Car Wash System</vt:lpstr>
      <vt:lpstr>Scopul proiectului</vt:lpstr>
      <vt:lpstr>Cerințe de business </vt:lpstr>
      <vt:lpstr> Analiză de fezabilitate</vt:lpstr>
      <vt:lpstr> Soluția propusă</vt:lpstr>
      <vt:lpstr>Diagrama de arhitectură la nivel înalt</vt:lpstr>
      <vt:lpstr>Diagrama secvenței de utilizare a sistemului  la nivel înalt</vt:lpstr>
      <vt:lpstr>Diagrama de secvență de flux detaliată a automatului</vt:lpstr>
      <vt:lpstr>Diagrama arhitecturii software a casetei de autoservire</vt:lpstr>
      <vt:lpstr>PowerPoint Presentation</vt:lpstr>
      <vt:lpstr>Detalii despre implementarea software-ului Self Service Box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397</cp:revision>
  <dcterms:created xsi:type="dcterms:W3CDTF">2022-02-02T10:59:18Z</dcterms:created>
  <dcterms:modified xsi:type="dcterms:W3CDTF">2022-02-02T14:26:43Z</dcterms:modified>
</cp:coreProperties>
</file>