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6593-F237-4C5F-B571-2ECB6E300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70C0A-86D1-45BA-8F9A-F5A3A910F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41963-4152-44C6-88AF-2CC8E804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7A66-03AD-46A5-9FE8-6FCFC3B96B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DFB7A-B3CA-4BF2-BF47-E1663FD7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9081-DC93-429A-BBC9-71A97030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3E39-2BEF-440E-9AA9-1C44B219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2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8B9F-4DAC-4BF7-AD38-6288C876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56E03-1301-4D42-BF8B-D3DA79D61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6E076-1CF5-4315-938A-FEF6DD96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7A66-03AD-46A5-9FE8-6FCFC3B96B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7D08E-5711-47F4-A86C-DE9257AA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7380-3C50-4CDA-9364-05BB46D8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3E39-2BEF-440E-9AA9-1C44B219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1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887CE-32F0-4D46-847A-737C96AAD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1BC41-3F76-4967-9F91-E166A3A8F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0E07A-E091-459C-BFE5-74312D21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7A66-03AD-46A5-9FE8-6FCFC3B96B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97C8A-9496-474A-B723-2DB1BCA5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4D489-DA76-45AF-8297-3937FBED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3E39-2BEF-440E-9AA9-1C44B219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8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CD39-18F9-4FBA-889A-13A53D8B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BA9B-9C16-4217-888C-4DE79FE9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AB74B-99B4-425C-95E1-5385D20C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7A66-03AD-46A5-9FE8-6FCFC3B96B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085C4-559E-4221-832C-BB9577F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0745-6716-41D0-B8A0-DE939AB8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3E39-2BEF-440E-9AA9-1C44B219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4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CE00-1B0D-4A41-9DE7-296EFFD2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17872-D1EE-4F86-B198-4B84707F8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815E5-BA75-4BAD-9322-F62943E4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7A66-03AD-46A5-9FE8-6FCFC3B96B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380A8-6F4E-4132-83B9-A8FFBF9A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ACF83-1E40-42FD-8A85-46FD4A90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3E39-2BEF-440E-9AA9-1C44B219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5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221E-AC9A-4EE0-9624-D3EE4035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D52FE-1093-45C4-92FC-36D6C9033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C1271-4221-45D4-8E83-266088561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B01D9-3206-4B7F-9E05-01CAED45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7A66-03AD-46A5-9FE8-6FCFC3B96B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3DEBD-AC2D-41F9-9D4F-D00FC1B0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CDD5E-D66C-4863-A79B-62A46120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3E39-2BEF-440E-9AA9-1C44B219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3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AD73-6461-4E49-B9CC-3FA9D646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456F-38C4-487D-8293-5C5E7E343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9410-07B2-48CC-8D19-C96267B4D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E3E8D-EB6C-44BC-B23E-C257B9696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5783F-02B5-44B5-9E05-0F0EB73BF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8F8E3-8E9C-475D-BA19-DDCAD640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7A66-03AD-46A5-9FE8-6FCFC3B96B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3A5A0-13E8-4947-8826-7D84A6F6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249C2-4FAA-4FAC-8783-194733E2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3E39-2BEF-440E-9AA9-1C44B219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0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822A-9765-48B2-853A-78750024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E830E-EDBB-49BC-8374-CB7207B8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7A66-03AD-46A5-9FE8-6FCFC3B96B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9DA81-7741-45C0-B74C-D18026D8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36AE5-F0EC-497C-B624-9C731E75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3E39-2BEF-440E-9AA9-1C44B219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51875-274D-4571-8A82-E9D4307A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7A66-03AD-46A5-9FE8-6FCFC3B96B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1C265-977A-4A7B-A9BA-CD4E78A7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6A45-E663-48DE-BB4F-64A21EC8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3E39-2BEF-440E-9AA9-1C44B219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2CA3-CBB7-4207-9859-38147857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4EB5-8072-42C7-8E87-60A9E607B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EF9C1-5B55-42F4-9218-0DC8405DC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27B9-EEAA-42FF-A141-ADCD3F6E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7A66-03AD-46A5-9FE8-6FCFC3B96B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36A34-DD55-459F-B4A2-81C36FC2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4C2EA-D1BF-482A-94B6-53EF754D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3E39-2BEF-440E-9AA9-1C44B219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3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5DD0-5D5A-4607-BECA-FF93918D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2A9D2-2CD6-482E-A0CD-6C7FAB31B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977E2-E61E-4406-B02F-8C0A9B737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0B33A-4F12-4981-AE23-59EC1587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7A66-03AD-46A5-9FE8-6FCFC3B96B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0DB81-870F-4C61-B944-16646565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F4D6F-74BF-465E-AB25-F29EB6F9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3E39-2BEF-440E-9AA9-1C44B219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9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52142-3D1C-4764-BF47-6305A547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B210A-EDC6-49FD-9770-D332C98F3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6AE5-B874-48B5-B4CC-3B200DA82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7A66-03AD-46A5-9FE8-6FCFC3B96B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E5402-84AE-40DB-8FC5-097EBAB65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8D8C1-C899-4A09-BE00-A69402246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53E39-2BEF-440E-9AA9-1C44B219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7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50000">
              <a:schemeClr val="accent1">
                <a:lumMod val="34000"/>
                <a:lumOff val="66000"/>
              </a:schemeClr>
            </a:gs>
            <a:gs pos="100000">
              <a:schemeClr val="accent1">
                <a:lumMod val="74000"/>
                <a:lumOff val="26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74000"/>
                <a:lumOff val="26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3D2E-1CD2-4655-98DE-1D8B91C57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332"/>
            <a:ext cx="8860971" cy="705394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Navigating to Web pages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B95E9-6DB8-49E4-8B8D-FD4698015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644" y="2606272"/>
            <a:ext cx="1438499" cy="705395"/>
          </a:xfrm>
          <a:noFill/>
          <a:ln w="38100">
            <a:solidFill>
              <a:schemeClr val="tx1"/>
            </a:solidFill>
          </a:ln>
          <a:effectLst>
            <a:softEdge rad="0"/>
          </a:effectLst>
        </p:spPr>
        <p:txBody>
          <a:bodyPr anchor="ctr" anchorCtr="1"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33174F-DE4A-4126-81C4-0AC69BF25F18}"/>
              </a:ext>
            </a:extLst>
          </p:cNvPr>
          <p:cNvSpPr/>
          <p:nvPr/>
        </p:nvSpPr>
        <p:spPr>
          <a:xfrm>
            <a:off x="2508235" y="2734462"/>
            <a:ext cx="574766" cy="449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9880200-EDE2-4515-853A-7057CCB84CF4}"/>
              </a:ext>
            </a:extLst>
          </p:cNvPr>
          <p:cNvSpPr txBox="1">
            <a:spLocks/>
          </p:cNvSpPr>
          <p:nvPr/>
        </p:nvSpPr>
        <p:spPr>
          <a:xfrm>
            <a:off x="9121140" y="2606273"/>
            <a:ext cx="2198915" cy="70539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Rendered website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84E97FC-903C-4E1B-8461-6CB351F3873F}"/>
              </a:ext>
            </a:extLst>
          </p:cNvPr>
          <p:cNvSpPr txBox="1">
            <a:spLocks/>
          </p:cNvSpPr>
          <p:nvPr/>
        </p:nvSpPr>
        <p:spPr>
          <a:xfrm>
            <a:off x="3235827" y="2609256"/>
            <a:ext cx="1438499" cy="70539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Browser application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75B5577-181A-446E-B3A4-C64C6298262A}"/>
              </a:ext>
            </a:extLst>
          </p:cNvPr>
          <p:cNvSpPr txBox="1">
            <a:spLocks/>
          </p:cNvSpPr>
          <p:nvPr/>
        </p:nvSpPr>
        <p:spPr>
          <a:xfrm>
            <a:off x="5774114" y="2606272"/>
            <a:ext cx="2318327" cy="70539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Website address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84EBA48-D6FA-4A0A-99B1-15D980FE8276}"/>
              </a:ext>
            </a:extLst>
          </p:cNvPr>
          <p:cNvSpPr/>
          <p:nvPr/>
        </p:nvSpPr>
        <p:spPr>
          <a:xfrm>
            <a:off x="4936837" y="2734462"/>
            <a:ext cx="574766" cy="449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4E7C333-3169-4151-8871-481974A43F5C}"/>
              </a:ext>
            </a:extLst>
          </p:cNvPr>
          <p:cNvSpPr/>
          <p:nvPr/>
        </p:nvSpPr>
        <p:spPr>
          <a:xfrm>
            <a:off x="8319407" y="2737795"/>
            <a:ext cx="574766" cy="449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F4D99E-A1AA-41B6-9BF7-B0E75908A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046" y="3997094"/>
            <a:ext cx="3660898" cy="19335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6BF533-A4F7-4360-9874-C291107D3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10" y="4410844"/>
            <a:ext cx="834781" cy="8347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9873E6-8D98-4BE4-9825-25C1EA611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73" y="4410844"/>
            <a:ext cx="857199" cy="8908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5E660E-40AE-4BA7-B7D1-241A89FDE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73" y="4100949"/>
            <a:ext cx="1956987" cy="12231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EEA910D-CCAB-4912-91BB-4BE3287CC7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3" y="3896937"/>
            <a:ext cx="1631140" cy="1631140"/>
          </a:xfrm>
          <a:prstGeom prst="rect">
            <a:avLst/>
          </a:prstGeom>
        </p:spPr>
      </p:pic>
      <p:sp>
        <p:nvSpPr>
          <p:cNvPr id="25" name="Thought Bubble: Cloud 24">
            <a:extLst>
              <a:ext uri="{FF2B5EF4-FFF2-40B4-BE49-F238E27FC236}">
                <a16:creationId xmlns:a16="http://schemas.microsoft.com/office/drawing/2014/main" id="{CFFF46D7-8A17-4175-8EAB-BE33758C239A}"/>
              </a:ext>
            </a:extLst>
          </p:cNvPr>
          <p:cNvSpPr/>
          <p:nvPr/>
        </p:nvSpPr>
        <p:spPr>
          <a:xfrm>
            <a:off x="5813052" y="4299473"/>
            <a:ext cx="2398075" cy="1002208"/>
          </a:xfrm>
          <a:prstGeom prst="cloudCallout">
            <a:avLst>
              <a:gd name="adj1" fmla="val -2907"/>
              <a:gd name="adj2" fmla="val -126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www.google.com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571055-8E61-416D-8CB2-EB777020D110}"/>
              </a:ext>
            </a:extLst>
          </p:cNvPr>
          <p:cNvCxnSpPr/>
          <p:nvPr/>
        </p:nvCxnSpPr>
        <p:spPr>
          <a:xfrm flipH="1">
            <a:off x="3235827" y="3311667"/>
            <a:ext cx="478546" cy="98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6A8597-1B5C-490A-B1CB-FDF2ABF809EE}"/>
              </a:ext>
            </a:extLst>
          </p:cNvPr>
          <p:cNvCxnSpPr>
            <a:stCxn id="9" idx="2"/>
          </p:cNvCxnSpPr>
          <p:nvPr/>
        </p:nvCxnSpPr>
        <p:spPr>
          <a:xfrm>
            <a:off x="3955077" y="3314651"/>
            <a:ext cx="50539" cy="1073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F9EA6A2-6695-4EF0-B22B-1AAF1F5B4A05}"/>
              </a:ext>
            </a:extLst>
          </p:cNvPr>
          <p:cNvCxnSpPr/>
          <p:nvPr/>
        </p:nvCxnSpPr>
        <p:spPr>
          <a:xfrm>
            <a:off x="4356955" y="3311667"/>
            <a:ext cx="566622" cy="109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E9E902-E905-4240-ACF3-20E5447E3C1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293911" y="3337036"/>
            <a:ext cx="9584" cy="66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0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50000">
              <a:schemeClr val="accent1">
                <a:lumMod val="34000"/>
                <a:lumOff val="66000"/>
              </a:schemeClr>
            </a:gs>
            <a:gs pos="100000">
              <a:schemeClr val="accent1">
                <a:lumMod val="74000"/>
                <a:lumOff val="26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74000"/>
                <a:lumOff val="26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3D2E-1CD2-4655-98DE-1D8B91C57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332"/>
            <a:ext cx="8860971" cy="705394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Requesting Information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84E97FC-903C-4E1B-8461-6CB351F3873F}"/>
              </a:ext>
            </a:extLst>
          </p:cNvPr>
          <p:cNvSpPr txBox="1">
            <a:spLocks/>
          </p:cNvSpPr>
          <p:nvPr/>
        </p:nvSpPr>
        <p:spPr>
          <a:xfrm>
            <a:off x="2336516" y="4793673"/>
            <a:ext cx="2318327" cy="70539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DNS server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75B5577-181A-446E-B3A4-C64C6298262A}"/>
              </a:ext>
            </a:extLst>
          </p:cNvPr>
          <p:cNvSpPr txBox="1">
            <a:spLocks/>
          </p:cNvSpPr>
          <p:nvPr/>
        </p:nvSpPr>
        <p:spPr>
          <a:xfrm>
            <a:off x="2336516" y="2126541"/>
            <a:ext cx="6662714" cy="70539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84EBA48-D6FA-4A0A-99B1-15D980FE8276}"/>
              </a:ext>
            </a:extLst>
          </p:cNvPr>
          <p:cNvSpPr/>
          <p:nvPr/>
        </p:nvSpPr>
        <p:spPr>
          <a:xfrm rot="5400000">
            <a:off x="1743390" y="3612434"/>
            <a:ext cx="1961737" cy="400743"/>
          </a:xfrm>
          <a:prstGeom prst="rightArrow">
            <a:avLst>
              <a:gd name="adj1" fmla="val 50000"/>
              <a:gd name="adj2" fmla="val 31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146279A-1D65-474C-8F00-7214549D61BC}"/>
              </a:ext>
            </a:extLst>
          </p:cNvPr>
          <p:cNvSpPr/>
          <p:nvPr/>
        </p:nvSpPr>
        <p:spPr>
          <a:xfrm rot="5400000">
            <a:off x="5931279" y="3611996"/>
            <a:ext cx="1961737" cy="400743"/>
          </a:xfrm>
          <a:prstGeom prst="rightArrow">
            <a:avLst>
              <a:gd name="adj1" fmla="val 50000"/>
              <a:gd name="adj2" fmla="val 31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address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70A939B-9882-4614-9004-B2C0FEE8ECF6}"/>
              </a:ext>
            </a:extLst>
          </p:cNvPr>
          <p:cNvSpPr txBox="1">
            <a:spLocks/>
          </p:cNvSpPr>
          <p:nvPr/>
        </p:nvSpPr>
        <p:spPr>
          <a:xfrm>
            <a:off x="6424837" y="4793673"/>
            <a:ext cx="2574394" cy="70539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website server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6BD0E961-F883-494A-85FE-3060EC2AF373}"/>
              </a:ext>
            </a:extLst>
          </p:cNvPr>
          <p:cNvSpPr txBox="1">
            <a:spLocks/>
          </p:cNvSpPr>
          <p:nvPr/>
        </p:nvSpPr>
        <p:spPr>
          <a:xfrm>
            <a:off x="1099910" y="3538204"/>
            <a:ext cx="1509107" cy="550075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Address request (GET)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751B31F-BF81-452C-9552-9A593C285A35}"/>
              </a:ext>
            </a:extLst>
          </p:cNvPr>
          <p:cNvSpPr txBox="1">
            <a:spLocks/>
          </p:cNvSpPr>
          <p:nvPr/>
        </p:nvSpPr>
        <p:spPr>
          <a:xfrm>
            <a:off x="3043971" y="3538204"/>
            <a:ext cx="1223538" cy="550075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Translates domain to IP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15BE885-392B-4CB6-AA15-BB807DFA3B35}"/>
              </a:ext>
            </a:extLst>
          </p:cNvPr>
          <p:cNvSpPr/>
          <p:nvPr/>
        </p:nvSpPr>
        <p:spPr>
          <a:xfrm rot="16200000">
            <a:off x="3399808" y="3612432"/>
            <a:ext cx="1961736" cy="400743"/>
          </a:xfrm>
          <a:prstGeom prst="rightArrow">
            <a:avLst>
              <a:gd name="adj1" fmla="val 50000"/>
              <a:gd name="adj2" fmla="val 31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address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B0A30ED0-1755-4A8D-B841-25EDF6EA1829}"/>
              </a:ext>
            </a:extLst>
          </p:cNvPr>
          <p:cNvSpPr txBox="1">
            <a:spLocks/>
          </p:cNvSpPr>
          <p:nvPr/>
        </p:nvSpPr>
        <p:spPr>
          <a:xfrm>
            <a:off x="5295975" y="3538203"/>
            <a:ext cx="1509107" cy="550075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Request for HTML code from server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09F4845-985D-44CF-8FDF-EBDFDD430626}"/>
              </a:ext>
            </a:extLst>
          </p:cNvPr>
          <p:cNvSpPr/>
          <p:nvPr/>
        </p:nvSpPr>
        <p:spPr>
          <a:xfrm rot="16200000">
            <a:off x="7794019" y="3612432"/>
            <a:ext cx="1961736" cy="400743"/>
          </a:xfrm>
          <a:prstGeom prst="rightArrow">
            <a:avLst>
              <a:gd name="adj1" fmla="val 50000"/>
              <a:gd name="adj2" fmla="val 31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62DA70CF-432D-4E22-9E53-C754F80CB348}"/>
              </a:ext>
            </a:extLst>
          </p:cNvPr>
          <p:cNvSpPr txBox="1">
            <a:spLocks/>
          </p:cNvSpPr>
          <p:nvPr/>
        </p:nvSpPr>
        <p:spPr>
          <a:xfrm>
            <a:off x="7143957" y="3537331"/>
            <a:ext cx="1509107" cy="550075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HTML source code from server that will be rendered in a webpage</a:t>
            </a:r>
          </a:p>
        </p:txBody>
      </p:sp>
    </p:spTree>
    <p:extLst>
      <p:ext uri="{BB962C8B-B14F-4D97-AF65-F5344CB8AC3E}">
        <p14:creationId xmlns:p14="http://schemas.microsoft.com/office/powerpoint/2010/main" val="223309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50000">
              <a:schemeClr val="accent1">
                <a:lumMod val="34000"/>
                <a:lumOff val="66000"/>
              </a:schemeClr>
            </a:gs>
            <a:gs pos="100000">
              <a:schemeClr val="accent1">
                <a:lumMod val="74000"/>
                <a:lumOff val="26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74000"/>
                <a:lumOff val="26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3D2E-1CD2-4655-98DE-1D8B91C57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773"/>
            <a:ext cx="8860971" cy="705394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Understanding request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75B5577-181A-446E-B3A4-C64C6298262A}"/>
              </a:ext>
            </a:extLst>
          </p:cNvPr>
          <p:cNvSpPr txBox="1">
            <a:spLocks/>
          </p:cNvSpPr>
          <p:nvPr/>
        </p:nvSpPr>
        <p:spPr>
          <a:xfrm>
            <a:off x="1070757" y="2911414"/>
            <a:ext cx="1962755" cy="70539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Host 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84EBA48-D6FA-4A0A-99B1-15D980FE8276}"/>
              </a:ext>
            </a:extLst>
          </p:cNvPr>
          <p:cNvSpPr/>
          <p:nvPr/>
        </p:nvSpPr>
        <p:spPr>
          <a:xfrm>
            <a:off x="3312695" y="3059130"/>
            <a:ext cx="5566609" cy="400743"/>
          </a:xfrm>
          <a:prstGeom prst="rightArrow">
            <a:avLst>
              <a:gd name="adj1" fmla="val 50000"/>
              <a:gd name="adj2" fmla="val 31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TCP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SYNchronize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packet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A093859-2E03-4582-886B-CEFD11AC07E4}"/>
              </a:ext>
            </a:extLst>
          </p:cNvPr>
          <p:cNvSpPr txBox="1">
            <a:spLocks/>
          </p:cNvSpPr>
          <p:nvPr/>
        </p:nvSpPr>
        <p:spPr>
          <a:xfrm>
            <a:off x="1676400" y="703418"/>
            <a:ext cx="8860971" cy="7053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three-way handshake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034ECF3-569D-4B36-B702-BEC693773E6B}"/>
              </a:ext>
            </a:extLst>
          </p:cNvPr>
          <p:cNvSpPr txBox="1">
            <a:spLocks/>
          </p:cNvSpPr>
          <p:nvPr/>
        </p:nvSpPr>
        <p:spPr>
          <a:xfrm>
            <a:off x="711199" y="1249381"/>
            <a:ext cx="11037455" cy="10269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 used in a TCP/IP network to create a connection between a local host/client and server. It is a three-step method that requires both the client and server to exchange SYN and ACK (acknowledgment) packets before actual data communication begins.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F530D6C5-6213-45B4-9B71-4491355AFCB3}"/>
              </a:ext>
            </a:extLst>
          </p:cNvPr>
          <p:cNvSpPr txBox="1">
            <a:spLocks/>
          </p:cNvSpPr>
          <p:nvPr/>
        </p:nvSpPr>
        <p:spPr>
          <a:xfrm>
            <a:off x="9158488" y="2906805"/>
            <a:ext cx="1962755" cy="70539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Host B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4BD244C-E37B-4F4D-A4EC-DFE566C9D8B0}"/>
              </a:ext>
            </a:extLst>
          </p:cNvPr>
          <p:cNvSpPr txBox="1">
            <a:spLocks/>
          </p:cNvSpPr>
          <p:nvPr/>
        </p:nvSpPr>
        <p:spPr>
          <a:xfrm>
            <a:off x="1070757" y="4085972"/>
            <a:ext cx="1962755" cy="70539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Host 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B695F97-2D5A-43BA-9AF1-66653550D995}"/>
              </a:ext>
            </a:extLst>
          </p:cNvPr>
          <p:cNvSpPr/>
          <p:nvPr/>
        </p:nvSpPr>
        <p:spPr>
          <a:xfrm flipH="1">
            <a:off x="3312694" y="4233688"/>
            <a:ext cx="5566608" cy="400743"/>
          </a:xfrm>
          <a:prstGeom prst="rightArrow">
            <a:avLst>
              <a:gd name="adj1" fmla="val 50000"/>
              <a:gd name="adj2" fmla="val 31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SYNchronize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ACKnowledgement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2C55C89-33F6-47E4-819C-199E52558ACE}"/>
              </a:ext>
            </a:extLst>
          </p:cNvPr>
          <p:cNvSpPr txBox="1">
            <a:spLocks/>
          </p:cNvSpPr>
          <p:nvPr/>
        </p:nvSpPr>
        <p:spPr>
          <a:xfrm>
            <a:off x="9158488" y="4081363"/>
            <a:ext cx="1962755" cy="70539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Host B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BC5212E-42DA-4AFF-8F49-A98E90997574}"/>
              </a:ext>
            </a:extLst>
          </p:cNvPr>
          <p:cNvSpPr txBox="1">
            <a:spLocks/>
          </p:cNvSpPr>
          <p:nvPr/>
        </p:nvSpPr>
        <p:spPr>
          <a:xfrm>
            <a:off x="1070757" y="5260530"/>
            <a:ext cx="1962755" cy="70539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Host A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123D1CC-8192-4A88-88A1-D5D921B21E44}"/>
              </a:ext>
            </a:extLst>
          </p:cNvPr>
          <p:cNvSpPr/>
          <p:nvPr/>
        </p:nvSpPr>
        <p:spPr>
          <a:xfrm>
            <a:off x="3312694" y="5408246"/>
            <a:ext cx="5566608" cy="400743"/>
          </a:xfrm>
          <a:prstGeom prst="rightArrow">
            <a:avLst>
              <a:gd name="adj1" fmla="val 50000"/>
              <a:gd name="adj2" fmla="val 31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ACKnowledgement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3AABF21A-1F53-4D9D-B7DD-2FD3B5BD8288}"/>
              </a:ext>
            </a:extLst>
          </p:cNvPr>
          <p:cNvSpPr txBox="1">
            <a:spLocks/>
          </p:cNvSpPr>
          <p:nvPr/>
        </p:nvSpPr>
        <p:spPr>
          <a:xfrm>
            <a:off x="9158488" y="5255921"/>
            <a:ext cx="1962755" cy="70539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Host B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0B42F68-6309-489B-8992-20AE5DC11B46}"/>
              </a:ext>
            </a:extLst>
          </p:cNvPr>
          <p:cNvSpPr txBox="1">
            <a:spLocks/>
          </p:cNvSpPr>
          <p:nvPr/>
        </p:nvSpPr>
        <p:spPr>
          <a:xfrm>
            <a:off x="3312694" y="6129071"/>
            <a:ext cx="5952839" cy="406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TCP socket connection is ESTABLISHED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1CFF7CE-907A-4AF0-82F5-684AF1F48983}"/>
              </a:ext>
            </a:extLst>
          </p:cNvPr>
          <p:cNvSpPr txBox="1">
            <a:spLocks/>
          </p:cNvSpPr>
          <p:nvPr/>
        </p:nvSpPr>
        <p:spPr>
          <a:xfrm>
            <a:off x="1070757" y="2464298"/>
            <a:ext cx="1947415" cy="406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 A sends packet</a:t>
            </a:r>
            <a:endParaRPr lang="en-US" sz="14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9C3D94D-831A-45D1-954E-548CDD802C5A}"/>
              </a:ext>
            </a:extLst>
          </p:cNvPr>
          <p:cNvSpPr txBox="1">
            <a:spLocks/>
          </p:cNvSpPr>
          <p:nvPr/>
        </p:nvSpPr>
        <p:spPr>
          <a:xfrm>
            <a:off x="8879302" y="2459458"/>
            <a:ext cx="2518371" cy="406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 B receives A’s SYN packet</a:t>
            </a:r>
            <a:endParaRPr lang="en-US" sz="14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81AE5EDE-EF68-4E42-9DB8-3CEA12B520D3}"/>
              </a:ext>
            </a:extLst>
          </p:cNvPr>
          <p:cNvSpPr txBox="1">
            <a:spLocks/>
          </p:cNvSpPr>
          <p:nvPr/>
        </p:nvSpPr>
        <p:spPr>
          <a:xfrm>
            <a:off x="9005455" y="3704273"/>
            <a:ext cx="2290618" cy="406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 B sends SYN - ACK packet</a:t>
            </a:r>
            <a:endParaRPr lang="en-US" sz="14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59699B4-3D64-4D1A-A539-01CBD4A509A0}"/>
              </a:ext>
            </a:extLst>
          </p:cNvPr>
          <p:cNvSpPr txBox="1">
            <a:spLocks/>
          </p:cNvSpPr>
          <p:nvPr/>
        </p:nvSpPr>
        <p:spPr>
          <a:xfrm>
            <a:off x="738908" y="3704272"/>
            <a:ext cx="2697019" cy="406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 A receives B’s SYN - ACK packet</a:t>
            </a:r>
            <a:endParaRPr lang="en-US" sz="14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47C4C8B6-1BC8-4458-A4CE-540B90A44AD5}"/>
              </a:ext>
            </a:extLst>
          </p:cNvPr>
          <p:cNvSpPr txBox="1">
            <a:spLocks/>
          </p:cNvSpPr>
          <p:nvPr/>
        </p:nvSpPr>
        <p:spPr>
          <a:xfrm>
            <a:off x="1070756" y="4849078"/>
            <a:ext cx="1947415" cy="406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 A sends ACK packet</a:t>
            </a:r>
            <a:endParaRPr lang="en-US" sz="14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50F07B0C-0F80-48A6-8337-8A3C4C66995F}"/>
              </a:ext>
            </a:extLst>
          </p:cNvPr>
          <p:cNvSpPr txBox="1">
            <a:spLocks/>
          </p:cNvSpPr>
          <p:nvPr/>
        </p:nvSpPr>
        <p:spPr>
          <a:xfrm>
            <a:off x="8879302" y="4847650"/>
            <a:ext cx="2518371" cy="406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 B receives A’s ACK packet</a:t>
            </a:r>
            <a:endParaRPr lang="en-US" sz="14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2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50000">
              <a:schemeClr val="accent1">
                <a:lumMod val="34000"/>
                <a:lumOff val="66000"/>
              </a:schemeClr>
            </a:gs>
            <a:gs pos="100000">
              <a:schemeClr val="accent1">
                <a:lumMod val="74000"/>
                <a:lumOff val="26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74000"/>
                <a:lumOff val="26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3D2E-1CD2-4655-98DE-1D8B91C57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9468"/>
            <a:ext cx="8860971" cy="705394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Understanding Web pages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84E97FC-903C-4E1B-8461-6CB351F3873F}"/>
              </a:ext>
            </a:extLst>
          </p:cNvPr>
          <p:cNvSpPr txBox="1">
            <a:spLocks/>
          </p:cNvSpPr>
          <p:nvPr/>
        </p:nvSpPr>
        <p:spPr>
          <a:xfrm>
            <a:off x="1630915" y="3219354"/>
            <a:ext cx="1438499" cy="70539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Browser application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84EBA48-D6FA-4A0A-99B1-15D980FE8276}"/>
              </a:ext>
            </a:extLst>
          </p:cNvPr>
          <p:cNvSpPr/>
          <p:nvPr/>
        </p:nvSpPr>
        <p:spPr>
          <a:xfrm>
            <a:off x="3708119" y="3347544"/>
            <a:ext cx="2793372" cy="449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Rendered source 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F4D99E-A1AA-41B6-9BF7-B0E75908A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187" y="2158805"/>
            <a:ext cx="3660898" cy="19335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6BF533-A4F7-4360-9874-C291107D3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01" y="1517391"/>
            <a:ext cx="834781" cy="8347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9873E6-8D98-4BE4-9825-25C1EA611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64" y="1517391"/>
            <a:ext cx="857199" cy="8908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5E660E-40AE-4BA7-B7D1-241A89FDE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64" y="1207496"/>
            <a:ext cx="1956987" cy="122311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571055-8E61-416D-8CB2-EB777020D110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2471837"/>
            <a:ext cx="421444" cy="74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6A8597-1B5C-490A-B1CB-FDF2ABF809EE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350165" y="2471837"/>
            <a:ext cx="100726" cy="74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F9EA6A2-6695-4EF0-B22B-1AAF1F5B4A05}"/>
              </a:ext>
            </a:extLst>
          </p:cNvPr>
          <p:cNvCxnSpPr>
            <a:cxnSpLocks/>
          </p:cNvCxnSpPr>
          <p:nvPr/>
        </p:nvCxnSpPr>
        <p:spPr>
          <a:xfrm flipV="1">
            <a:off x="2826674" y="2475442"/>
            <a:ext cx="482749" cy="76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C6D6D496-00EB-472D-8954-2ACF59EFF226}"/>
              </a:ext>
            </a:extLst>
          </p:cNvPr>
          <p:cNvSpPr txBox="1">
            <a:spLocks/>
          </p:cNvSpPr>
          <p:nvPr/>
        </p:nvSpPr>
        <p:spPr>
          <a:xfrm>
            <a:off x="5936013" y="4888985"/>
            <a:ext cx="1438499" cy="70539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1B6D220-52EF-4F0E-B11C-C15CE6D19F70}"/>
              </a:ext>
            </a:extLst>
          </p:cNvPr>
          <p:cNvSpPr txBox="1">
            <a:spLocks/>
          </p:cNvSpPr>
          <p:nvPr/>
        </p:nvSpPr>
        <p:spPr>
          <a:xfrm>
            <a:off x="7851399" y="4888984"/>
            <a:ext cx="1438499" cy="70539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A739210A-E3C0-4641-BDFC-DA4F73BB63B1}"/>
              </a:ext>
            </a:extLst>
          </p:cNvPr>
          <p:cNvSpPr txBox="1">
            <a:spLocks/>
          </p:cNvSpPr>
          <p:nvPr/>
        </p:nvSpPr>
        <p:spPr>
          <a:xfrm>
            <a:off x="9841835" y="4888983"/>
            <a:ext cx="1931560" cy="70539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DB399C-214F-4F87-9931-627B1203B38E}"/>
              </a:ext>
            </a:extLst>
          </p:cNvPr>
          <p:cNvCxnSpPr>
            <a:cxnSpLocks/>
          </p:cNvCxnSpPr>
          <p:nvPr/>
        </p:nvCxnSpPr>
        <p:spPr>
          <a:xfrm flipH="1">
            <a:off x="7038109" y="4012673"/>
            <a:ext cx="547125" cy="76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2AAA33-C65D-4D9C-A2AE-460D1D2A01B2}"/>
              </a:ext>
            </a:extLst>
          </p:cNvPr>
          <p:cNvCxnSpPr>
            <a:cxnSpLocks/>
          </p:cNvCxnSpPr>
          <p:nvPr/>
        </p:nvCxnSpPr>
        <p:spPr>
          <a:xfrm>
            <a:off x="8579187" y="4012674"/>
            <a:ext cx="0" cy="76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8F5BCD-064F-41C1-A21D-34E116EDED14}"/>
              </a:ext>
            </a:extLst>
          </p:cNvPr>
          <p:cNvCxnSpPr>
            <a:cxnSpLocks/>
          </p:cNvCxnSpPr>
          <p:nvPr/>
        </p:nvCxnSpPr>
        <p:spPr>
          <a:xfrm>
            <a:off x="9683007" y="3959304"/>
            <a:ext cx="1004858" cy="81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A247F74B-8E96-4CFE-AF56-BD81EF13855A}"/>
              </a:ext>
            </a:extLst>
          </p:cNvPr>
          <p:cNvSpPr txBox="1">
            <a:spLocks/>
          </p:cNvSpPr>
          <p:nvPr/>
        </p:nvSpPr>
        <p:spPr>
          <a:xfrm>
            <a:off x="5945249" y="5868632"/>
            <a:ext cx="1429263" cy="6276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7030A0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the code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BD0D316B-62A0-4170-9650-34974546E668}"/>
              </a:ext>
            </a:extLst>
          </p:cNvPr>
          <p:cNvSpPr txBox="1">
            <a:spLocks/>
          </p:cNvSpPr>
          <p:nvPr/>
        </p:nvSpPr>
        <p:spPr>
          <a:xfrm>
            <a:off x="7851399" y="5853703"/>
            <a:ext cx="1429263" cy="6425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7030A0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Styling of the elements that create the page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8159152-6462-40F3-9526-5CDC33A9D375}"/>
              </a:ext>
            </a:extLst>
          </p:cNvPr>
          <p:cNvSpPr txBox="1">
            <a:spLocks/>
          </p:cNvSpPr>
          <p:nvPr/>
        </p:nvSpPr>
        <p:spPr>
          <a:xfrm>
            <a:off x="9841835" y="5892823"/>
            <a:ext cx="1931560" cy="603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7030A0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Deals with behavior and all the interactive elements of the page </a:t>
            </a:r>
          </a:p>
        </p:txBody>
      </p:sp>
    </p:spTree>
    <p:extLst>
      <p:ext uri="{BB962C8B-B14F-4D97-AF65-F5344CB8AC3E}">
        <p14:creationId xmlns:p14="http://schemas.microsoft.com/office/powerpoint/2010/main" val="90523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50000">
              <a:schemeClr val="accent1">
                <a:lumMod val="34000"/>
                <a:lumOff val="66000"/>
              </a:schemeClr>
            </a:gs>
            <a:gs pos="100000">
              <a:schemeClr val="accent1">
                <a:lumMod val="74000"/>
                <a:lumOff val="26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74000"/>
                <a:lumOff val="26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3D2E-1CD2-4655-98DE-1D8B91C57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9468"/>
            <a:ext cx="8860971" cy="705394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Understanding Framework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84E97FC-903C-4E1B-8461-6CB351F3873F}"/>
              </a:ext>
            </a:extLst>
          </p:cNvPr>
          <p:cNvSpPr txBox="1">
            <a:spLocks/>
          </p:cNvSpPr>
          <p:nvPr/>
        </p:nvSpPr>
        <p:spPr>
          <a:xfrm>
            <a:off x="1630915" y="2281386"/>
            <a:ext cx="1438499" cy="705395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84EBA48-D6FA-4A0A-99B1-15D980FE8276}"/>
              </a:ext>
            </a:extLst>
          </p:cNvPr>
          <p:cNvSpPr/>
          <p:nvPr/>
        </p:nvSpPr>
        <p:spPr>
          <a:xfrm>
            <a:off x="3312858" y="2390013"/>
            <a:ext cx="3485105" cy="449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F4D99E-A1AA-41B6-9BF7-B0E75908A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215" y="1585146"/>
            <a:ext cx="3660898" cy="1933519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571055-8E61-416D-8CB2-EB777020D11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249889" y="4018974"/>
            <a:ext cx="0" cy="25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C6D6D496-00EB-472D-8954-2ACF59EFF226}"/>
              </a:ext>
            </a:extLst>
          </p:cNvPr>
          <p:cNvSpPr txBox="1">
            <a:spLocks/>
          </p:cNvSpPr>
          <p:nvPr/>
        </p:nvSpPr>
        <p:spPr>
          <a:xfrm>
            <a:off x="4356789" y="1704181"/>
            <a:ext cx="1438499" cy="70539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789BF95B-3394-45C8-AB21-4CF8AFAA9164}"/>
              </a:ext>
            </a:extLst>
          </p:cNvPr>
          <p:cNvSpPr txBox="1">
            <a:spLocks/>
          </p:cNvSpPr>
          <p:nvPr/>
        </p:nvSpPr>
        <p:spPr>
          <a:xfrm>
            <a:off x="1186919" y="3180442"/>
            <a:ext cx="2125939" cy="8385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Code that runs on the server side that interprets our requests and interactions with the browser 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62FAF39E-56A3-42E9-90F8-3E83D048F42C}"/>
              </a:ext>
            </a:extLst>
          </p:cNvPr>
          <p:cNvSpPr txBox="1">
            <a:spLocks/>
          </p:cNvSpPr>
          <p:nvPr/>
        </p:nvSpPr>
        <p:spPr>
          <a:xfrm>
            <a:off x="990702" y="4156967"/>
            <a:ext cx="2518371" cy="406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Node.js, PHP, Python, …</a:t>
            </a:r>
            <a:endParaRPr lang="en-US" sz="14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536D94CC-2611-4969-8735-5E7785AD5797}"/>
              </a:ext>
            </a:extLst>
          </p:cNvPr>
          <p:cNvSpPr txBox="1">
            <a:spLocks/>
          </p:cNvSpPr>
          <p:nvPr/>
        </p:nvSpPr>
        <p:spPr>
          <a:xfrm>
            <a:off x="990700" y="6043201"/>
            <a:ext cx="2518371" cy="4068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Express, Laravel, Django….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3F6BB9E-D6E7-40DC-A238-799D3051841A}"/>
              </a:ext>
            </a:extLst>
          </p:cNvPr>
          <p:cNvSpPr/>
          <p:nvPr/>
        </p:nvSpPr>
        <p:spPr>
          <a:xfrm rot="5400000">
            <a:off x="1516321" y="5136481"/>
            <a:ext cx="1467132" cy="449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Frameworks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91EBF65E-58C4-4F5E-BB30-242A8724F0C3}"/>
              </a:ext>
            </a:extLst>
          </p:cNvPr>
          <p:cNvSpPr txBox="1">
            <a:spLocks/>
          </p:cNvSpPr>
          <p:nvPr/>
        </p:nvSpPr>
        <p:spPr>
          <a:xfrm>
            <a:off x="197653" y="6448598"/>
            <a:ext cx="4553481" cy="406843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Packages of utilities functions that make the writing of code easier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41F68C7-4D89-4744-82FF-E37B6F342049}"/>
              </a:ext>
            </a:extLst>
          </p:cNvPr>
          <p:cNvSpPr/>
          <p:nvPr/>
        </p:nvSpPr>
        <p:spPr>
          <a:xfrm rot="5400000">
            <a:off x="7935793" y="4988481"/>
            <a:ext cx="1494271" cy="449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Frameworks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424C9DE1-D0F8-4A2F-B032-0BA2FA9BC220}"/>
              </a:ext>
            </a:extLst>
          </p:cNvPr>
          <p:cNvSpPr txBox="1">
            <a:spLocks/>
          </p:cNvSpPr>
          <p:nvPr/>
        </p:nvSpPr>
        <p:spPr>
          <a:xfrm>
            <a:off x="7199236" y="5960124"/>
            <a:ext cx="3426877" cy="5381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Angular, React, Vue….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2E11E3AA-0BAB-4832-95D8-21591CDD9807}"/>
              </a:ext>
            </a:extLst>
          </p:cNvPr>
          <p:cNvSpPr txBox="1">
            <a:spLocks/>
          </p:cNvSpPr>
          <p:nvPr/>
        </p:nvSpPr>
        <p:spPr>
          <a:xfrm>
            <a:off x="7829884" y="3760458"/>
            <a:ext cx="1931560" cy="70539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 anchor="ctr" anchorCtr="1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8647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258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Navigating to Web pages</vt:lpstr>
      <vt:lpstr>Requesting Information</vt:lpstr>
      <vt:lpstr>Understanding request</vt:lpstr>
      <vt:lpstr>Understanding Web pages</vt:lpstr>
      <vt:lpstr>Understanding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to Web pages</dc:title>
  <dc:creator>dragos trilulilu</dc:creator>
  <cp:lastModifiedBy>dragos trilulilu</cp:lastModifiedBy>
  <cp:revision>3</cp:revision>
  <dcterms:created xsi:type="dcterms:W3CDTF">2021-10-21T09:26:23Z</dcterms:created>
  <dcterms:modified xsi:type="dcterms:W3CDTF">2021-10-21T10:19:26Z</dcterms:modified>
</cp:coreProperties>
</file>