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BD8D"/>
    <a:srgbClr val="A0E8A5"/>
    <a:srgbClr val="7CEB84"/>
    <a:srgbClr val="1A5F78"/>
    <a:srgbClr val="176369"/>
    <a:srgbClr val="0D7056"/>
    <a:srgbClr val="F73B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FB73E-CFDE-4237-89B6-35A9C47D2EAF}" v="800" dt="2021-10-28T09:48:04.837"/>
    <p1510:client id="{8FF52369-0982-46F1-957F-B5129E0EE974}" v="1" dt="2021-10-27T19:27:55.978"/>
    <p1510:client id="{9A4CA862-F38F-4019-BC48-14856EFCA88F}" v="274" dt="2021-10-27T18:44:45.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10/28/2021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54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10/28/2021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4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10/28/2021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373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10/28/2021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0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10/28/2021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895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10/28/2021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79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10/28/2021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37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10/28/2021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123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10/28/2021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104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10/28/2021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832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10/28/2021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555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10/28/2021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4142425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ple.com" TargetMode="Externa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apple.com" TargetMode="Externa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1" name="Picture 3" descr="A network formed by white dots">
            <a:extLst>
              <a:ext uri="{FF2B5EF4-FFF2-40B4-BE49-F238E27FC236}">
                <a16:creationId xmlns:a16="http://schemas.microsoft.com/office/drawing/2014/main" id="{2D0603C1-4E64-45B5-896C-C43C702B5AAE}"/>
              </a:ext>
            </a:extLst>
          </p:cNvPr>
          <p:cNvPicPr>
            <a:picLocks noChangeAspect="1"/>
          </p:cNvPicPr>
          <p:nvPr/>
        </p:nvPicPr>
        <p:blipFill rotWithShape="1">
          <a:blip r:embed="rId2"/>
          <a:srcRect l="27396" r="-6" b="-6"/>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22"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3" name="Graphic 3" descr="Cloud Computing with solid fill">
            <a:extLst>
              <a:ext uri="{FF2B5EF4-FFF2-40B4-BE49-F238E27FC236}">
                <a16:creationId xmlns:a16="http://schemas.microsoft.com/office/drawing/2014/main" id="{C70F6705-22D7-4BA9-90B2-2B353498B6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7517" y="4337649"/>
            <a:ext cx="785004" cy="785004"/>
          </a:xfrm>
          <a:prstGeom prst="rect">
            <a:avLst/>
          </a:prstGeom>
        </p:spPr>
      </p:pic>
      <p:sp>
        <p:nvSpPr>
          <p:cNvPr id="5" name="Title 4">
            <a:extLst>
              <a:ext uri="{FF2B5EF4-FFF2-40B4-BE49-F238E27FC236}">
                <a16:creationId xmlns:a16="http://schemas.microsoft.com/office/drawing/2014/main" id="{429F97BC-F7BE-45DC-AFA4-AA340B1E0FB6}"/>
              </a:ext>
            </a:extLst>
          </p:cNvPr>
          <p:cNvSpPr>
            <a:spLocks noGrp="1"/>
          </p:cNvSpPr>
          <p:nvPr>
            <p:ph type="ctrTitle"/>
          </p:nvPr>
        </p:nvSpPr>
        <p:spPr>
          <a:xfrm>
            <a:off x="905775" y="2603231"/>
            <a:ext cx="5075207" cy="2502619"/>
          </a:xfrm>
        </p:spPr>
        <p:txBody>
          <a:bodyPr/>
          <a:lstStyle/>
          <a:p>
            <a:r>
              <a:rPr lang="en-US" b="1">
                <a:solidFill>
                  <a:srgbClr val="F73B07"/>
                </a:solidFill>
              </a:rPr>
              <a:t>Www Lifecycle</a:t>
            </a:r>
            <a:r>
              <a:rPr lang="en-US" b="1" dirty="0">
                <a:solidFill>
                  <a:srgbClr val="F73B07"/>
                </a:solidFill>
              </a:rPr>
              <a:t> </a:t>
            </a:r>
            <a:r>
              <a:rPr lang="en-US" b="1">
                <a:solidFill>
                  <a:srgbClr val="F73B07"/>
                </a:solidFill>
              </a:rPr>
              <a:t>Explained</a:t>
            </a:r>
          </a:p>
        </p:txBody>
      </p:sp>
    </p:spTree>
    <p:extLst>
      <p:ext uri="{BB962C8B-B14F-4D97-AF65-F5344CB8AC3E}">
        <p14:creationId xmlns:p14="http://schemas.microsoft.com/office/powerpoint/2010/main" val="249979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4AA7592-310F-4D8F-B944-D9DCD4830D61}"/>
              </a:ext>
            </a:extLst>
          </p:cNvPr>
          <p:cNvSpPr>
            <a:spLocks noGrp="1"/>
          </p:cNvSpPr>
          <p:nvPr>
            <p:ph type="title"/>
          </p:nvPr>
        </p:nvSpPr>
        <p:spPr>
          <a:xfrm>
            <a:off x="6229709" y="4548936"/>
            <a:ext cx="5109714" cy="1325563"/>
          </a:xfrm>
        </p:spPr>
        <p:txBody>
          <a:bodyPr vert="horz" lIns="91440" tIns="45720" rIns="91440" bIns="45720" rtlCol="0" anchor="ctr">
            <a:noAutofit/>
          </a:bodyPr>
          <a:lstStyle/>
          <a:p>
            <a:r>
              <a:rPr lang="ro-RO" sz="2000" b="1" dirty="0">
                <a:solidFill>
                  <a:srgbClr val="7030A0"/>
                </a:solidFill>
                <a:latin typeface="Arial"/>
                <a:ea typeface="+mj-lt"/>
                <a:cs typeface="+mj-lt"/>
              </a:rPr>
              <a:t>The </a:t>
            </a:r>
            <a:r>
              <a:rPr lang="ro-RO" sz="2000" b="1" err="1">
                <a:solidFill>
                  <a:srgbClr val="7030A0"/>
                </a:solidFill>
                <a:latin typeface="Arial"/>
                <a:ea typeface="+mj-lt"/>
                <a:cs typeface="+mj-lt"/>
              </a:rPr>
              <a:t>image</a:t>
            </a:r>
            <a:r>
              <a:rPr lang="ro-RO" sz="2000" b="1" dirty="0">
                <a:solidFill>
                  <a:srgbClr val="7030A0"/>
                </a:solidFill>
                <a:latin typeface="Arial"/>
                <a:ea typeface="+mj-lt"/>
                <a:cs typeface="+mj-lt"/>
              </a:rPr>
              <a:t> </a:t>
            </a:r>
            <a:r>
              <a:rPr lang="ro-RO" sz="2000" b="1" err="1">
                <a:solidFill>
                  <a:srgbClr val="7030A0"/>
                </a:solidFill>
                <a:latin typeface="Arial"/>
                <a:ea typeface="+mj-lt"/>
                <a:cs typeface="+mj-lt"/>
              </a:rPr>
              <a:t>describes</a:t>
            </a:r>
            <a:r>
              <a:rPr lang="ro-RO" sz="2000" b="1" dirty="0">
                <a:solidFill>
                  <a:srgbClr val="7030A0"/>
                </a:solidFill>
                <a:latin typeface="Arial"/>
                <a:ea typeface="+mj-lt"/>
                <a:cs typeface="+mj-lt"/>
              </a:rPr>
              <a:t> </a:t>
            </a:r>
            <a:r>
              <a:rPr lang="ro-RO" sz="2000" b="1" err="1">
                <a:solidFill>
                  <a:srgbClr val="7030A0"/>
                </a:solidFill>
                <a:latin typeface="Arial"/>
                <a:ea typeface="+mj-lt"/>
                <a:cs typeface="+mj-lt"/>
              </a:rPr>
              <a:t>the</a:t>
            </a:r>
            <a:r>
              <a:rPr lang="ro-RO" sz="2000" b="1" dirty="0">
                <a:solidFill>
                  <a:srgbClr val="7030A0"/>
                </a:solidFill>
                <a:latin typeface="Arial"/>
                <a:ea typeface="+mj-lt"/>
                <a:cs typeface="+mj-lt"/>
              </a:rPr>
              <a:t> </a:t>
            </a:r>
            <a:r>
              <a:rPr lang="ro-RO" sz="2000" b="1" err="1">
                <a:solidFill>
                  <a:srgbClr val="7030A0"/>
                </a:solidFill>
                <a:latin typeface="Arial"/>
                <a:ea typeface="+mj-lt"/>
                <a:cs typeface="+mj-lt"/>
              </a:rPr>
              <a:t>process</a:t>
            </a:r>
            <a:r>
              <a:rPr lang="ro-RO" sz="2000" b="1" dirty="0">
                <a:solidFill>
                  <a:srgbClr val="7030A0"/>
                </a:solidFill>
                <a:latin typeface="Arial"/>
                <a:ea typeface="+mj-lt"/>
                <a:cs typeface="+mj-lt"/>
              </a:rPr>
              <a:t> </a:t>
            </a:r>
            <a:r>
              <a:rPr lang="ro-RO" sz="2000" b="1" err="1">
                <a:solidFill>
                  <a:srgbClr val="7030A0"/>
                </a:solidFill>
                <a:latin typeface="Arial"/>
                <a:ea typeface="+mj-lt"/>
                <a:cs typeface="+mj-lt"/>
              </a:rPr>
              <a:t>based</a:t>
            </a:r>
            <a:r>
              <a:rPr lang="ro-RO" sz="2000" b="1" dirty="0">
                <a:solidFill>
                  <a:srgbClr val="7030A0"/>
                </a:solidFill>
                <a:latin typeface="Arial"/>
                <a:ea typeface="+mj-lt"/>
                <a:cs typeface="+mj-lt"/>
              </a:rPr>
              <a:t> on </a:t>
            </a:r>
            <a:r>
              <a:rPr lang="ro-RO" sz="2000" b="1" err="1">
                <a:solidFill>
                  <a:srgbClr val="7030A0"/>
                </a:solidFill>
                <a:latin typeface="Arial"/>
                <a:ea typeface="+mj-lt"/>
                <a:cs typeface="+mj-lt"/>
              </a:rPr>
              <a:t>request</a:t>
            </a:r>
            <a:r>
              <a:rPr lang="ro-RO" sz="2000" b="1" dirty="0">
                <a:solidFill>
                  <a:srgbClr val="7030A0"/>
                </a:solidFill>
                <a:latin typeface="Arial"/>
                <a:ea typeface="+mj-lt"/>
                <a:cs typeface="+mj-lt"/>
              </a:rPr>
              <a:t> (client) </a:t>
            </a:r>
            <a:r>
              <a:rPr lang="ro-RO" sz="2000" b="1" err="1">
                <a:solidFill>
                  <a:srgbClr val="7030A0"/>
                </a:solidFill>
                <a:latin typeface="Arial"/>
                <a:ea typeface="+mj-lt"/>
                <a:cs typeface="+mj-lt"/>
              </a:rPr>
              <a:t>and</a:t>
            </a:r>
            <a:r>
              <a:rPr lang="ro-RO" sz="2000" b="1" dirty="0">
                <a:solidFill>
                  <a:srgbClr val="7030A0"/>
                </a:solidFill>
                <a:latin typeface="Arial"/>
                <a:ea typeface="+mj-lt"/>
                <a:cs typeface="+mj-lt"/>
              </a:rPr>
              <a:t> </a:t>
            </a:r>
            <a:r>
              <a:rPr lang="ro-RO" sz="2000" b="1" err="1">
                <a:solidFill>
                  <a:srgbClr val="7030A0"/>
                </a:solidFill>
                <a:latin typeface="Arial"/>
                <a:ea typeface="+mj-lt"/>
                <a:cs typeface="+mj-lt"/>
              </a:rPr>
              <a:t>response</a:t>
            </a:r>
            <a:r>
              <a:rPr lang="ro-RO" sz="2000" b="1" dirty="0">
                <a:solidFill>
                  <a:srgbClr val="7030A0"/>
                </a:solidFill>
                <a:latin typeface="Arial"/>
                <a:ea typeface="+mj-lt"/>
                <a:cs typeface="+mj-lt"/>
              </a:rPr>
              <a:t> (server), </a:t>
            </a:r>
            <a:r>
              <a:rPr lang="ro-RO" sz="2000" b="1" err="1">
                <a:solidFill>
                  <a:srgbClr val="7030A0"/>
                </a:solidFill>
                <a:latin typeface="Arial"/>
                <a:ea typeface="+mj-lt"/>
                <a:cs typeface="+mj-lt"/>
              </a:rPr>
              <a:t>structured</a:t>
            </a:r>
            <a:r>
              <a:rPr lang="ro-RO" sz="2000" b="1" dirty="0">
                <a:solidFill>
                  <a:srgbClr val="7030A0"/>
                </a:solidFill>
                <a:latin typeface="Arial"/>
                <a:ea typeface="+mj-lt"/>
                <a:cs typeface="+mj-lt"/>
              </a:rPr>
              <a:t> in a </a:t>
            </a:r>
            <a:r>
              <a:rPr lang="ro-RO" sz="2000" b="1" err="1">
                <a:solidFill>
                  <a:srgbClr val="7030A0"/>
                </a:solidFill>
                <a:latin typeface="Arial"/>
                <a:ea typeface="+mj-lt"/>
                <a:cs typeface="+mj-lt"/>
              </a:rPr>
              <a:t>multi-layer</a:t>
            </a:r>
            <a:r>
              <a:rPr lang="ro-RO" sz="2000" b="1" dirty="0">
                <a:solidFill>
                  <a:srgbClr val="7030A0"/>
                </a:solidFill>
                <a:latin typeface="Arial"/>
                <a:ea typeface="+mj-lt"/>
                <a:cs typeface="+mj-lt"/>
              </a:rPr>
              <a:t> </a:t>
            </a:r>
            <a:r>
              <a:rPr lang="ro-RO" sz="2000" b="1" err="1">
                <a:solidFill>
                  <a:srgbClr val="7030A0"/>
                </a:solidFill>
                <a:latin typeface="Arial"/>
                <a:ea typeface="+mj-lt"/>
                <a:cs typeface="+mj-lt"/>
              </a:rPr>
              <a:t>architecture</a:t>
            </a:r>
            <a:r>
              <a:rPr lang="ro-RO" sz="2000" b="1" dirty="0">
                <a:solidFill>
                  <a:srgbClr val="7030A0"/>
                </a:solidFill>
                <a:latin typeface="Arial"/>
                <a:ea typeface="+mj-lt"/>
                <a:cs typeface="+mj-lt"/>
              </a:rPr>
              <a:t>.</a:t>
            </a:r>
            <a:endParaRPr lang="ro-RO" sz="2000" b="1" dirty="0">
              <a:solidFill>
                <a:srgbClr val="7030A0"/>
              </a:solidFill>
              <a:latin typeface="Arial"/>
              <a:cs typeface="Arial"/>
            </a:endParaRPr>
          </a:p>
        </p:txBody>
      </p:sp>
      <p:pic>
        <p:nvPicPr>
          <p:cNvPr id="4" name="Imagine 4">
            <a:extLst>
              <a:ext uri="{FF2B5EF4-FFF2-40B4-BE49-F238E27FC236}">
                <a16:creationId xmlns:a16="http://schemas.microsoft.com/office/drawing/2014/main" id="{A04DB0C7-E859-41F5-924D-88D24249E936}"/>
              </a:ext>
            </a:extLst>
          </p:cNvPr>
          <p:cNvPicPr>
            <a:picLocks noGrp="1" noChangeAspect="1"/>
          </p:cNvPicPr>
          <p:nvPr>
            <p:ph idx="1"/>
          </p:nvPr>
        </p:nvPicPr>
        <p:blipFill>
          <a:blip r:embed="rId2"/>
          <a:stretch>
            <a:fillRect/>
          </a:stretch>
        </p:blipFill>
        <p:spPr>
          <a:xfrm>
            <a:off x="2295275" y="272870"/>
            <a:ext cx="7601449" cy="3859742"/>
          </a:xfrm>
        </p:spPr>
      </p:pic>
      <p:pic>
        <p:nvPicPr>
          <p:cNvPr id="3" name="Graphic 4" descr="Back with solid fill">
            <a:extLst>
              <a:ext uri="{FF2B5EF4-FFF2-40B4-BE49-F238E27FC236}">
                <a16:creationId xmlns:a16="http://schemas.microsoft.com/office/drawing/2014/main" id="{31792265-8482-4F06-952F-1FBEF6D201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1160000" flipH="1">
            <a:off x="4320932" y="4309084"/>
            <a:ext cx="1601636" cy="928777"/>
          </a:xfrm>
          <a:prstGeom prst="rect">
            <a:avLst/>
          </a:prstGeom>
        </p:spPr>
      </p:pic>
    </p:spTree>
    <p:extLst>
      <p:ext uri="{BB962C8B-B14F-4D97-AF65-F5344CB8AC3E}">
        <p14:creationId xmlns:p14="http://schemas.microsoft.com/office/powerpoint/2010/main" val="148590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F307FCC-A009-4947-8405-F72DD9E06BB1}"/>
              </a:ext>
            </a:extLst>
          </p:cNvPr>
          <p:cNvSpPr>
            <a:spLocks noGrp="1"/>
          </p:cNvSpPr>
          <p:nvPr>
            <p:ph type="title"/>
          </p:nvPr>
        </p:nvSpPr>
        <p:spPr>
          <a:xfrm>
            <a:off x="1643331" y="48823"/>
            <a:ext cx="10199298" cy="2490128"/>
          </a:xfrm>
        </p:spPr>
        <p:txBody>
          <a:bodyPr>
            <a:normAutofit/>
          </a:bodyPr>
          <a:lstStyle/>
          <a:p>
            <a:r>
              <a:rPr lang="ro-RO" sz="1500" b="1" dirty="0">
                <a:latin typeface="Arial"/>
                <a:ea typeface="+mj-lt"/>
                <a:cs typeface="+mj-lt"/>
              </a:rPr>
              <a:t>       </a:t>
            </a:r>
            <a:br>
              <a:rPr lang="ro-RO" sz="1500" b="1" dirty="0">
                <a:latin typeface="Arial"/>
                <a:ea typeface="+mj-lt"/>
                <a:cs typeface="+mj-lt"/>
              </a:rPr>
            </a:br>
            <a:r>
              <a:rPr lang="ro-RO" sz="1500" b="1">
                <a:latin typeface="Arial"/>
                <a:ea typeface="+mj-lt"/>
                <a:cs typeface="+mj-lt"/>
              </a:rPr>
              <a:t>               First step describes </a:t>
            </a:r>
            <a:r>
              <a:rPr lang="ro-RO" sz="1500" b="1" err="1">
                <a:latin typeface="Arial"/>
                <a:ea typeface="+mj-lt"/>
                <a:cs typeface="+mj-lt"/>
              </a:rPr>
              <a:t>the</a:t>
            </a:r>
            <a:r>
              <a:rPr lang="ro-RO" sz="1500" b="1" dirty="0">
                <a:latin typeface="Arial"/>
                <a:ea typeface="+mj-lt"/>
                <a:cs typeface="+mj-lt"/>
              </a:rPr>
              <a:t> </a:t>
            </a:r>
            <a:r>
              <a:rPr lang="ro-RO" sz="1500" b="1" err="1">
                <a:latin typeface="Arial"/>
                <a:ea typeface="+mj-lt"/>
                <a:cs typeface="+mj-lt"/>
              </a:rPr>
              <a:t>user's</a:t>
            </a:r>
            <a:r>
              <a:rPr lang="ro-RO" sz="1500" b="1" dirty="0">
                <a:latin typeface="Arial"/>
                <a:ea typeface="+mj-lt"/>
                <a:cs typeface="+mj-lt"/>
              </a:rPr>
              <a:t> </a:t>
            </a:r>
            <a:r>
              <a:rPr lang="ro-RO" sz="1500" b="1" err="1">
                <a:latin typeface="Arial"/>
                <a:ea typeface="+mj-lt"/>
                <a:cs typeface="+mj-lt"/>
              </a:rPr>
              <a:t>interaction</a:t>
            </a:r>
            <a:r>
              <a:rPr lang="ro-RO" sz="1500" b="1" dirty="0">
                <a:latin typeface="Arial"/>
                <a:ea typeface="+mj-lt"/>
                <a:cs typeface="+mj-lt"/>
              </a:rPr>
              <a:t> </a:t>
            </a:r>
            <a:r>
              <a:rPr lang="ro-RO" sz="1500" b="1" err="1">
                <a:latin typeface="Arial"/>
                <a:ea typeface="+mj-lt"/>
                <a:cs typeface="+mj-lt"/>
              </a:rPr>
              <a:t>with</a:t>
            </a:r>
            <a:r>
              <a:rPr lang="ro-RO" sz="1500" b="1" dirty="0">
                <a:latin typeface="Arial"/>
                <a:ea typeface="+mj-lt"/>
                <a:cs typeface="+mj-lt"/>
              </a:rPr>
              <a:t> </a:t>
            </a:r>
            <a:r>
              <a:rPr lang="ro-RO" sz="1500" b="1" err="1">
                <a:latin typeface="Arial"/>
                <a:ea typeface="+mj-lt"/>
                <a:cs typeface="+mj-lt"/>
              </a:rPr>
              <a:t>the</a:t>
            </a:r>
            <a:r>
              <a:rPr lang="ro-RO" sz="1500" b="1">
                <a:latin typeface="Arial"/>
                <a:ea typeface="+mj-lt"/>
                <a:cs typeface="+mj-lt"/>
              </a:rPr>
              <a:t> browser. </a:t>
            </a:r>
            <a:br>
              <a:rPr lang="ro-RO" sz="1500" b="1" dirty="0">
                <a:latin typeface="Arial"/>
                <a:ea typeface="+mj-lt"/>
                <a:cs typeface="+mj-lt"/>
              </a:rPr>
            </a:br>
            <a:br>
              <a:rPr lang="ro-RO" sz="1500" dirty="0">
                <a:latin typeface="Arial"/>
                <a:ea typeface="+mj-lt"/>
                <a:cs typeface="+mj-lt"/>
              </a:rPr>
            </a:br>
            <a:endParaRPr lang="ro-RO" sz="1500" b="1">
              <a:latin typeface="Arial"/>
              <a:cs typeface="Arial"/>
            </a:endParaRPr>
          </a:p>
          <a:p>
            <a:r>
              <a:rPr lang="ro-RO" sz="1500" b="1" dirty="0">
                <a:latin typeface="Arial"/>
                <a:ea typeface="+mj-lt"/>
                <a:cs typeface="+mj-lt"/>
              </a:rPr>
              <a:t>The </a:t>
            </a:r>
            <a:r>
              <a:rPr lang="ro-RO" sz="1500" b="1" err="1">
                <a:latin typeface="Arial"/>
                <a:ea typeface="+mj-lt"/>
                <a:cs typeface="+mj-lt"/>
              </a:rPr>
              <a:t>user</a:t>
            </a:r>
            <a:r>
              <a:rPr lang="ro-RO" sz="1500" b="1" dirty="0">
                <a:latin typeface="Arial"/>
                <a:ea typeface="+mj-lt"/>
                <a:cs typeface="+mj-lt"/>
              </a:rPr>
              <a:t> </a:t>
            </a:r>
            <a:r>
              <a:rPr lang="ro-RO" sz="1500" b="1" err="1">
                <a:latin typeface="Arial"/>
                <a:ea typeface="+mj-lt"/>
                <a:cs typeface="+mj-lt"/>
              </a:rPr>
              <a:t>opens</a:t>
            </a:r>
            <a:r>
              <a:rPr lang="ro-RO" sz="1500" b="1" dirty="0">
                <a:latin typeface="Arial"/>
                <a:ea typeface="+mj-lt"/>
                <a:cs typeface="+mj-lt"/>
              </a:rPr>
              <a:t> </a:t>
            </a:r>
            <a:r>
              <a:rPr lang="ro-RO" sz="1500" b="1" err="1">
                <a:latin typeface="Arial"/>
                <a:ea typeface="+mj-lt"/>
                <a:cs typeface="+mj-lt"/>
              </a:rPr>
              <a:t>the</a:t>
            </a:r>
            <a:r>
              <a:rPr lang="ro-RO" sz="1500" b="1" dirty="0">
                <a:latin typeface="Arial"/>
                <a:ea typeface="+mj-lt"/>
                <a:cs typeface="+mj-lt"/>
              </a:rPr>
              <a:t> browser, </a:t>
            </a:r>
            <a:r>
              <a:rPr lang="ro-RO" sz="1500" b="1" err="1">
                <a:latin typeface="Arial"/>
                <a:ea typeface="+mj-lt"/>
                <a:cs typeface="+mj-lt"/>
              </a:rPr>
              <a:t>enters</a:t>
            </a:r>
            <a:r>
              <a:rPr lang="ro-RO" sz="1500" b="1" dirty="0">
                <a:latin typeface="Arial"/>
                <a:ea typeface="+mj-lt"/>
                <a:cs typeface="+mj-lt"/>
              </a:rPr>
              <a:t> </a:t>
            </a:r>
            <a:r>
              <a:rPr lang="ro-RO" sz="1500" b="1" err="1">
                <a:latin typeface="Arial"/>
                <a:ea typeface="+mj-lt"/>
                <a:cs typeface="+mj-lt"/>
              </a:rPr>
              <a:t>the</a:t>
            </a:r>
            <a:r>
              <a:rPr lang="ro-RO" sz="1500" b="1" dirty="0">
                <a:latin typeface="Arial"/>
                <a:ea typeface="+mj-lt"/>
                <a:cs typeface="+mj-lt"/>
              </a:rPr>
              <a:t> web </a:t>
            </a:r>
            <a:r>
              <a:rPr lang="ro-RO" sz="1500" b="1" err="1">
                <a:latin typeface="Arial"/>
                <a:ea typeface="+mj-lt"/>
                <a:cs typeface="+mj-lt"/>
              </a:rPr>
              <a:t>adress</a:t>
            </a:r>
            <a:r>
              <a:rPr lang="ro-RO" sz="1500" b="1" dirty="0">
                <a:latin typeface="Arial"/>
                <a:ea typeface="+mj-lt"/>
                <a:cs typeface="+mj-lt"/>
              </a:rPr>
              <a:t> - </a:t>
            </a:r>
            <a:r>
              <a:rPr lang="ro-RO" sz="1500" b="1" dirty="0">
                <a:latin typeface="Arial"/>
                <a:ea typeface="+mj-lt"/>
                <a:cs typeface="+mj-lt"/>
                <a:hlinkClick r:id="rId2"/>
              </a:rPr>
              <a:t>https://apple.com</a:t>
            </a:r>
            <a:r>
              <a:rPr lang="ro-RO" sz="1500" b="1" dirty="0">
                <a:latin typeface="Arial"/>
                <a:ea typeface="+mj-lt"/>
                <a:cs typeface="+mj-lt"/>
              </a:rPr>
              <a:t> </a:t>
            </a:r>
            <a:r>
              <a:rPr lang="ro-RO" sz="1500" b="1" err="1">
                <a:latin typeface="Arial"/>
                <a:ea typeface="+mj-lt"/>
                <a:cs typeface="+mj-lt"/>
              </a:rPr>
              <a:t>and</a:t>
            </a:r>
            <a:r>
              <a:rPr lang="ro-RO" sz="1500" b="1" dirty="0">
                <a:latin typeface="Arial"/>
                <a:ea typeface="+mj-lt"/>
                <a:cs typeface="+mj-lt"/>
              </a:rPr>
              <a:t> </a:t>
            </a:r>
            <a:r>
              <a:rPr lang="ro-RO" sz="1500" b="1" err="1">
                <a:latin typeface="Arial"/>
                <a:ea typeface="+mj-lt"/>
                <a:cs typeface="+mj-lt"/>
              </a:rPr>
              <a:t>sent</a:t>
            </a:r>
            <a:r>
              <a:rPr lang="ro-RO" sz="1500" b="1" dirty="0">
                <a:latin typeface="Arial"/>
                <a:ea typeface="+mj-lt"/>
                <a:cs typeface="+mj-lt"/>
              </a:rPr>
              <a:t> a HTTP (</a:t>
            </a:r>
            <a:r>
              <a:rPr lang="ro-RO" sz="1500" b="1" err="1">
                <a:latin typeface="Arial"/>
                <a:ea typeface="+mj-lt"/>
                <a:cs typeface="+mj-lt"/>
              </a:rPr>
              <a:t>Hyper</a:t>
            </a:r>
            <a:r>
              <a:rPr lang="ro-RO" sz="1500" b="1" dirty="0">
                <a:latin typeface="Arial"/>
                <a:ea typeface="+mj-lt"/>
                <a:cs typeface="+mj-lt"/>
              </a:rPr>
              <a:t> Text Transfer Protocol)  </a:t>
            </a:r>
            <a:r>
              <a:rPr lang="ro-RO" sz="1500" b="1" err="1">
                <a:latin typeface="Arial"/>
                <a:ea typeface="+mj-lt"/>
                <a:cs typeface="+mj-lt"/>
              </a:rPr>
              <a:t>request</a:t>
            </a:r>
            <a:r>
              <a:rPr lang="ro-RO" sz="1500" b="1" dirty="0">
                <a:latin typeface="Arial"/>
                <a:ea typeface="+mj-lt"/>
                <a:cs typeface="+mj-lt"/>
              </a:rPr>
              <a:t> </a:t>
            </a:r>
            <a:r>
              <a:rPr lang="ro-RO" sz="1500" b="1" err="1">
                <a:latin typeface="Arial"/>
                <a:ea typeface="+mj-lt"/>
                <a:cs typeface="+mj-lt"/>
              </a:rPr>
              <a:t>to</a:t>
            </a:r>
            <a:r>
              <a:rPr lang="ro-RO" sz="1500" b="1" dirty="0">
                <a:latin typeface="Arial"/>
                <a:ea typeface="+mj-lt"/>
                <a:cs typeface="+mj-lt"/>
              </a:rPr>
              <a:t> </a:t>
            </a:r>
            <a:r>
              <a:rPr lang="ro-RO" sz="1500" b="1" err="1">
                <a:latin typeface="Arial"/>
                <a:ea typeface="+mj-lt"/>
                <a:cs typeface="+mj-lt"/>
              </a:rPr>
              <a:t>the</a:t>
            </a:r>
            <a:r>
              <a:rPr lang="ro-RO" sz="1500" b="1" dirty="0">
                <a:latin typeface="Arial"/>
                <a:ea typeface="+mj-lt"/>
                <a:cs typeface="+mj-lt"/>
              </a:rPr>
              <a:t> server in </a:t>
            </a:r>
            <a:r>
              <a:rPr lang="ro-RO" sz="1500" b="1" err="1">
                <a:latin typeface="Arial"/>
                <a:ea typeface="+mj-lt"/>
                <a:cs typeface="+mj-lt"/>
              </a:rPr>
              <a:t>order</a:t>
            </a:r>
            <a:r>
              <a:rPr lang="ro-RO" sz="1500" b="1" dirty="0">
                <a:latin typeface="Arial"/>
                <a:ea typeface="+mj-lt"/>
                <a:cs typeface="+mj-lt"/>
              </a:rPr>
              <a:t> </a:t>
            </a:r>
            <a:r>
              <a:rPr lang="ro-RO" sz="1500" b="1" err="1">
                <a:latin typeface="Arial"/>
                <a:ea typeface="+mj-lt"/>
                <a:cs typeface="+mj-lt"/>
              </a:rPr>
              <a:t>to</a:t>
            </a:r>
            <a:r>
              <a:rPr lang="ro-RO" sz="1500" b="1" dirty="0">
                <a:latin typeface="Arial"/>
                <a:ea typeface="+mj-lt"/>
                <a:cs typeface="+mj-lt"/>
              </a:rPr>
              <a:t> </a:t>
            </a:r>
            <a:r>
              <a:rPr lang="ro-RO" sz="1500" b="1" err="1">
                <a:latin typeface="Arial"/>
                <a:ea typeface="+mj-lt"/>
                <a:cs typeface="+mj-lt"/>
              </a:rPr>
              <a:t>fetch</a:t>
            </a:r>
            <a:r>
              <a:rPr lang="ro-RO" sz="1500" b="1" dirty="0">
                <a:latin typeface="Arial"/>
                <a:ea typeface="+mj-lt"/>
                <a:cs typeface="+mj-lt"/>
              </a:rPr>
              <a:t> </a:t>
            </a:r>
            <a:r>
              <a:rPr lang="ro-RO" sz="1500" b="1" err="1">
                <a:latin typeface="Arial"/>
                <a:ea typeface="+mj-lt"/>
                <a:cs typeface="+mj-lt"/>
              </a:rPr>
              <a:t>the</a:t>
            </a:r>
            <a:r>
              <a:rPr lang="ro-RO" sz="1500" b="1" dirty="0">
                <a:latin typeface="Arial"/>
                <a:ea typeface="+mj-lt"/>
                <a:cs typeface="+mj-lt"/>
              </a:rPr>
              <a:t> </a:t>
            </a:r>
            <a:r>
              <a:rPr lang="ro-RO" sz="1500" b="1" err="1">
                <a:latin typeface="Arial"/>
                <a:ea typeface="+mj-lt"/>
                <a:cs typeface="+mj-lt"/>
              </a:rPr>
              <a:t>resource</a:t>
            </a:r>
            <a:r>
              <a:rPr lang="ro-RO" sz="1500" b="1" dirty="0">
                <a:latin typeface="Arial"/>
                <a:ea typeface="+mj-lt"/>
                <a:cs typeface="+mj-lt"/>
              </a:rPr>
              <a:t> </a:t>
            </a:r>
            <a:r>
              <a:rPr lang="ro-RO" sz="1500" b="1" err="1">
                <a:latin typeface="Arial"/>
                <a:ea typeface="+mj-lt"/>
                <a:cs typeface="+mj-lt"/>
              </a:rPr>
              <a:t>he</a:t>
            </a:r>
            <a:r>
              <a:rPr lang="ro-RO" sz="1500" b="1" dirty="0">
                <a:latin typeface="Arial"/>
                <a:ea typeface="+mj-lt"/>
                <a:cs typeface="+mj-lt"/>
              </a:rPr>
              <a:t> </a:t>
            </a:r>
            <a:r>
              <a:rPr lang="ro-RO" sz="1500" b="1" err="1">
                <a:latin typeface="Arial"/>
                <a:ea typeface="+mj-lt"/>
                <a:cs typeface="+mj-lt"/>
              </a:rPr>
              <a:t>is</a:t>
            </a:r>
            <a:r>
              <a:rPr lang="ro-RO" sz="1500" b="1" dirty="0">
                <a:latin typeface="Arial"/>
                <a:ea typeface="+mj-lt"/>
                <a:cs typeface="+mj-lt"/>
              </a:rPr>
              <a:t> </a:t>
            </a:r>
            <a:r>
              <a:rPr lang="ro-RO" sz="1500" b="1" err="1">
                <a:latin typeface="Arial"/>
                <a:ea typeface="+mj-lt"/>
                <a:cs typeface="+mj-lt"/>
              </a:rPr>
              <a:t>looking</a:t>
            </a:r>
            <a:r>
              <a:rPr lang="ro-RO" sz="1500" b="1" dirty="0">
                <a:latin typeface="Arial"/>
                <a:ea typeface="+mj-lt"/>
                <a:cs typeface="+mj-lt"/>
              </a:rPr>
              <a:t> for.</a:t>
            </a:r>
            <a:endParaRPr lang="ro-RO" sz="1600" b="1">
              <a:latin typeface="Arial"/>
              <a:cs typeface="Arial"/>
            </a:endParaRPr>
          </a:p>
          <a:p>
            <a:endParaRPr lang="ro-RO" dirty="0"/>
          </a:p>
        </p:txBody>
      </p:sp>
      <p:pic>
        <p:nvPicPr>
          <p:cNvPr id="10" name="Imagine 10" descr="O imagine care conține text&#10;&#10;Descriere generată automat">
            <a:extLst>
              <a:ext uri="{FF2B5EF4-FFF2-40B4-BE49-F238E27FC236}">
                <a16:creationId xmlns:a16="http://schemas.microsoft.com/office/drawing/2014/main" id="{2D549EBA-5BEA-42C2-BDE3-BFB2F1561049}"/>
              </a:ext>
            </a:extLst>
          </p:cNvPr>
          <p:cNvPicPr>
            <a:picLocks noGrp="1" noChangeAspect="1"/>
          </p:cNvPicPr>
          <p:nvPr>
            <p:ph idx="1"/>
          </p:nvPr>
        </p:nvPicPr>
        <p:blipFill>
          <a:blip r:embed="rId3"/>
          <a:stretch>
            <a:fillRect/>
          </a:stretch>
        </p:blipFill>
        <p:spPr>
          <a:xfrm>
            <a:off x="2393888" y="1811246"/>
            <a:ext cx="7418601" cy="3960386"/>
          </a:xfrm>
        </p:spPr>
      </p:pic>
      <p:sp>
        <p:nvSpPr>
          <p:cNvPr id="12" name="CasetăText 11">
            <a:extLst>
              <a:ext uri="{FF2B5EF4-FFF2-40B4-BE49-F238E27FC236}">
                <a16:creationId xmlns:a16="http://schemas.microsoft.com/office/drawing/2014/main" id="{349B7307-E44C-4312-878D-FFF01CF44C32}"/>
              </a:ext>
            </a:extLst>
          </p:cNvPr>
          <p:cNvSpPr txBox="1"/>
          <p:nvPr/>
        </p:nvSpPr>
        <p:spPr>
          <a:xfrm>
            <a:off x="1641354" y="5897053"/>
            <a:ext cx="10205047"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1500" b="1" dirty="0">
                <a:latin typeface="Arial"/>
                <a:cs typeface="Arial"/>
              </a:rPr>
              <a:t>The</a:t>
            </a:r>
            <a:r>
              <a:rPr lang="ro-RO" sz="1500" b="1" dirty="0">
                <a:latin typeface="Arial"/>
                <a:ea typeface="+mn-lt"/>
                <a:cs typeface="+mn-lt"/>
              </a:rPr>
              <a:t> </a:t>
            </a:r>
            <a:r>
              <a:rPr lang="ro-RO" sz="1500" b="1" err="1">
                <a:latin typeface="Arial"/>
                <a:ea typeface="+mn-lt"/>
                <a:cs typeface="+mn-lt"/>
              </a:rPr>
              <a:t>request</a:t>
            </a:r>
            <a:r>
              <a:rPr lang="ro-RO" sz="1500" b="1" dirty="0">
                <a:latin typeface="Arial"/>
                <a:ea typeface="+mn-lt"/>
                <a:cs typeface="+mn-lt"/>
              </a:rPr>
              <a:t> </a:t>
            </a:r>
            <a:r>
              <a:rPr lang="ro-RO" sz="1500" b="1" err="1">
                <a:latin typeface="Arial"/>
                <a:ea typeface="+mn-lt"/>
                <a:cs typeface="+mn-lt"/>
              </a:rPr>
              <a:t>is</a:t>
            </a:r>
            <a:r>
              <a:rPr lang="ro-RO" sz="1500" b="1" dirty="0">
                <a:latin typeface="Arial"/>
                <a:ea typeface="+mn-lt"/>
                <a:cs typeface="+mn-lt"/>
              </a:rPr>
              <a:t> made in </a:t>
            </a:r>
            <a:r>
              <a:rPr lang="ro-RO" sz="1500" b="1" err="1">
                <a:latin typeface="Arial"/>
                <a:ea typeface="+mn-lt"/>
                <a:cs typeface="+mn-lt"/>
              </a:rPr>
              <a:t>the</a:t>
            </a:r>
            <a:r>
              <a:rPr lang="ro-RO" sz="1500" b="1" dirty="0">
                <a:latin typeface="Arial"/>
                <a:ea typeface="+mn-lt"/>
                <a:cs typeface="+mn-lt"/>
              </a:rPr>
              <a:t> </a:t>
            </a:r>
            <a:r>
              <a:rPr lang="ro-RO" sz="1500" b="1" err="1">
                <a:latin typeface="Arial"/>
                <a:ea typeface="+mn-lt"/>
                <a:cs typeface="+mn-lt"/>
              </a:rPr>
              <a:t>presentation</a:t>
            </a:r>
            <a:r>
              <a:rPr lang="ro-RO" sz="1500" b="1" dirty="0">
                <a:latin typeface="Arial"/>
                <a:ea typeface="+mn-lt"/>
                <a:cs typeface="+mn-lt"/>
              </a:rPr>
              <a:t> </a:t>
            </a:r>
            <a:r>
              <a:rPr lang="ro-RO" sz="1500" b="1" err="1">
                <a:latin typeface="Arial"/>
                <a:ea typeface="+mn-lt"/>
                <a:cs typeface="+mn-lt"/>
              </a:rPr>
              <a:t>layer</a:t>
            </a:r>
            <a:r>
              <a:rPr lang="ro-RO" sz="1500" b="1" dirty="0">
                <a:latin typeface="Arial"/>
                <a:ea typeface="+mn-lt"/>
                <a:cs typeface="+mn-lt"/>
              </a:rPr>
              <a:t>, </a:t>
            </a:r>
            <a:r>
              <a:rPr lang="ro-RO" sz="1500" b="1" err="1">
                <a:latin typeface="Arial"/>
                <a:ea typeface="+mn-lt"/>
                <a:cs typeface="+mn-lt"/>
              </a:rPr>
              <a:t>which</a:t>
            </a:r>
            <a:r>
              <a:rPr lang="ro-RO" sz="1500" b="1" dirty="0">
                <a:latin typeface="Arial"/>
                <a:ea typeface="+mn-lt"/>
                <a:cs typeface="+mn-lt"/>
              </a:rPr>
              <a:t> </a:t>
            </a:r>
            <a:r>
              <a:rPr lang="ro-RO" sz="1500" b="1" err="1">
                <a:latin typeface="Arial"/>
                <a:ea typeface="+mn-lt"/>
                <a:cs typeface="+mn-lt"/>
              </a:rPr>
              <a:t>is</a:t>
            </a:r>
            <a:r>
              <a:rPr lang="ro-RO" sz="1500" b="1" dirty="0">
                <a:latin typeface="Arial"/>
                <a:ea typeface="+mn-lt"/>
                <a:cs typeface="+mn-lt"/>
              </a:rPr>
              <a:t> </a:t>
            </a:r>
            <a:r>
              <a:rPr lang="ro-RO" sz="1500" b="1" err="1">
                <a:latin typeface="Arial"/>
                <a:ea typeface="+mn-lt"/>
                <a:cs typeface="+mn-lt"/>
              </a:rPr>
              <a:t>the</a:t>
            </a:r>
            <a:r>
              <a:rPr lang="ro-RO" sz="1500" b="1" dirty="0">
                <a:latin typeface="Arial"/>
                <a:ea typeface="+mn-lt"/>
                <a:cs typeface="+mn-lt"/>
              </a:rPr>
              <a:t> </a:t>
            </a:r>
            <a:r>
              <a:rPr lang="ro-RO" sz="1500" b="1" err="1">
                <a:latin typeface="Arial"/>
                <a:ea typeface="+mn-lt"/>
                <a:cs typeface="+mn-lt"/>
              </a:rPr>
              <a:t>application's</a:t>
            </a:r>
            <a:r>
              <a:rPr lang="ro-RO" sz="1500" b="1" dirty="0">
                <a:latin typeface="Arial"/>
                <a:ea typeface="+mn-lt"/>
                <a:cs typeface="+mn-lt"/>
              </a:rPr>
              <a:t> </a:t>
            </a:r>
            <a:r>
              <a:rPr lang="ro-RO" sz="1500" b="1" err="1">
                <a:latin typeface="Arial"/>
                <a:ea typeface="+mn-lt"/>
                <a:cs typeface="+mn-lt"/>
              </a:rPr>
              <a:t>topmost</a:t>
            </a:r>
            <a:r>
              <a:rPr lang="ro-RO" sz="1500" b="1" dirty="0">
                <a:latin typeface="Arial"/>
                <a:ea typeface="+mn-lt"/>
                <a:cs typeface="+mn-lt"/>
              </a:rPr>
              <a:t> </a:t>
            </a:r>
            <a:r>
              <a:rPr lang="ro-RO" sz="1500" b="1" err="1">
                <a:latin typeface="Arial"/>
                <a:ea typeface="+mn-lt"/>
                <a:cs typeface="+mn-lt"/>
              </a:rPr>
              <a:t>level</a:t>
            </a:r>
            <a:r>
              <a:rPr lang="ro-RO" sz="1500" b="1" dirty="0">
                <a:latin typeface="Arial"/>
                <a:ea typeface="+mn-lt"/>
                <a:cs typeface="+mn-lt"/>
              </a:rPr>
              <a:t>. </a:t>
            </a:r>
            <a:r>
              <a:rPr lang="ro-RO" sz="1500" b="1" err="1">
                <a:latin typeface="Arial"/>
                <a:ea typeface="+mn-lt"/>
                <a:cs typeface="+mn-lt"/>
              </a:rPr>
              <a:t>This</a:t>
            </a:r>
            <a:r>
              <a:rPr lang="ro-RO" sz="1500" b="1" dirty="0">
                <a:latin typeface="Arial"/>
                <a:ea typeface="+mn-lt"/>
                <a:cs typeface="+mn-lt"/>
              </a:rPr>
              <a:t> </a:t>
            </a:r>
            <a:r>
              <a:rPr lang="ro-RO" sz="1500" b="1" err="1">
                <a:latin typeface="Arial"/>
                <a:ea typeface="+mn-lt"/>
                <a:cs typeface="+mn-lt"/>
              </a:rPr>
              <a:t>layer</a:t>
            </a:r>
            <a:r>
              <a:rPr lang="ro-RO" sz="1500" b="1" dirty="0">
                <a:latin typeface="Arial"/>
                <a:ea typeface="+mn-lt"/>
                <a:cs typeface="+mn-lt"/>
              </a:rPr>
              <a:t> </a:t>
            </a:r>
            <a:r>
              <a:rPr lang="ro-RO" sz="1500" b="1" err="1">
                <a:latin typeface="Arial"/>
                <a:ea typeface="+mn-lt"/>
                <a:cs typeface="+mn-lt"/>
              </a:rPr>
              <a:t>can</a:t>
            </a:r>
            <a:r>
              <a:rPr lang="ro-RO" sz="1500" b="1" dirty="0">
                <a:latin typeface="Arial"/>
                <a:ea typeface="+mn-lt"/>
                <a:cs typeface="+mn-lt"/>
              </a:rPr>
              <a:t> </a:t>
            </a:r>
            <a:r>
              <a:rPr lang="ro-RO" sz="1500" b="1" err="1">
                <a:latin typeface="Arial"/>
                <a:ea typeface="+mn-lt"/>
                <a:cs typeface="+mn-lt"/>
              </a:rPr>
              <a:t>be</a:t>
            </a:r>
            <a:r>
              <a:rPr lang="ro-RO" sz="1500" b="1" dirty="0">
                <a:latin typeface="Arial"/>
                <a:ea typeface="+mn-lt"/>
                <a:cs typeface="+mn-lt"/>
              </a:rPr>
              <a:t> </a:t>
            </a:r>
            <a:r>
              <a:rPr lang="ro-RO" sz="1500" b="1" err="1">
                <a:latin typeface="Arial"/>
                <a:ea typeface="+mn-lt"/>
                <a:cs typeface="+mn-lt"/>
              </a:rPr>
              <a:t>directly</a:t>
            </a:r>
            <a:r>
              <a:rPr lang="ro-RO" sz="1500" b="1" dirty="0">
                <a:latin typeface="Arial"/>
                <a:ea typeface="+mn-lt"/>
                <a:cs typeface="+mn-lt"/>
              </a:rPr>
              <a:t> </a:t>
            </a:r>
            <a:r>
              <a:rPr lang="ro-RO" sz="1500" b="1" err="1">
                <a:latin typeface="Arial"/>
                <a:ea typeface="+mn-lt"/>
                <a:cs typeface="+mn-lt"/>
              </a:rPr>
              <a:t>accessed</a:t>
            </a:r>
            <a:r>
              <a:rPr lang="ro-RO" sz="1500" b="1" dirty="0">
                <a:latin typeface="Arial"/>
                <a:ea typeface="+mn-lt"/>
                <a:cs typeface="+mn-lt"/>
              </a:rPr>
              <a:t> </a:t>
            </a:r>
            <a:r>
              <a:rPr lang="ro-RO" sz="1500" b="1" err="1">
                <a:latin typeface="Arial"/>
                <a:ea typeface="+mn-lt"/>
                <a:cs typeface="+mn-lt"/>
              </a:rPr>
              <a:t>by</a:t>
            </a:r>
            <a:r>
              <a:rPr lang="ro-RO" sz="1500" b="1" dirty="0">
                <a:latin typeface="Arial"/>
                <a:ea typeface="+mn-lt"/>
                <a:cs typeface="+mn-lt"/>
              </a:rPr>
              <a:t> </a:t>
            </a:r>
            <a:r>
              <a:rPr lang="ro-RO" sz="1500" b="1" err="1">
                <a:latin typeface="Arial"/>
                <a:ea typeface="+mn-lt"/>
                <a:cs typeface="+mn-lt"/>
              </a:rPr>
              <a:t>the</a:t>
            </a:r>
            <a:r>
              <a:rPr lang="ro-RO" sz="1500" b="1" dirty="0">
                <a:latin typeface="Arial"/>
                <a:ea typeface="+mn-lt"/>
                <a:cs typeface="+mn-lt"/>
              </a:rPr>
              <a:t> </a:t>
            </a:r>
            <a:r>
              <a:rPr lang="ro-RO" sz="1500" b="1" err="1">
                <a:latin typeface="Arial"/>
                <a:ea typeface="+mn-lt"/>
                <a:cs typeface="+mn-lt"/>
              </a:rPr>
              <a:t>user</a:t>
            </a:r>
            <a:r>
              <a:rPr lang="ro-RO" sz="1500" b="1" dirty="0">
                <a:latin typeface="Arial"/>
                <a:ea typeface="+mn-lt"/>
                <a:cs typeface="+mn-lt"/>
              </a:rPr>
              <a:t>, </a:t>
            </a:r>
            <a:r>
              <a:rPr lang="ro-RO" sz="1500" b="1" err="1">
                <a:latin typeface="Arial"/>
                <a:ea typeface="+mn-lt"/>
                <a:cs typeface="+mn-lt"/>
              </a:rPr>
              <a:t>displays</a:t>
            </a:r>
            <a:r>
              <a:rPr lang="ro-RO" sz="1500" b="1" dirty="0">
                <a:latin typeface="Arial"/>
                <a:ea typeface="+mn-lt"/>
                <a:cs typeface="+mn-lt"/>
              </a:rPr>
              <a:t> </a:t>
            </a:r>
            <a:r>
              <a:rPr lang="ro-RO" sz="1500" b="1" err="1">
                <a:latin typeface="Arial"/>
                <a:ea typeface="+mn-lt"/>
                <a:cs typeface="+mn-lt"/>
              </a:rPr>
              <a:t>informations</a:t>
            </a:r>
            <a:r>
              <a:rPr lang="ro-RO" sz="1500" b="1" dirty="0">
                <a:latin typeface="Arial"/>
                <a:ea typeface="+mn-lt"/>
                <a:cs typeface="+mn-lt"/>
              </a:rPr>
              <a:t> </a:t>
            </a:r>
            <a:r>
              <a:rPr lang="ro-RO" sz="1500" b="1" err="1">
                <a:latin typeface="Arial"/>
                <a:ea typeface="+mn-lt"/>
                <a:cs typeface="+mn-lt"/>
              </a:rPr>
              <a:t>from</a:t>
            </a:r>
            <a:r>
              <a:rPr lang="ro-RO" sz="1500" b="1" dirty="0">
                <a:latin typeface="Arial"/>
                <a:ea typeface="+mn-lt"/>
                <a:cs typeface="+mn-lt"/>
              </a:rPr>
              <a:t> </a:t>
            </a:r>
            <a:r>
              <a:rPr lang="ro-RO" sz="1500" b="1" err="1">
                <a:latin typeface="Arial"/>
                <a:ea typeface="+mn-lt"/>
                <a:cs typeface="+mn-lt"/>
              </a:rPr>
              <a:t>others</a:t>
            </a:r>
            <a:r>
              <a:rPr lang="ro-RO" sz="1500" b="1" dirty="0">
                <a:latin typeface="Arial"/>
                <a:ea typeface="+mn-lt"/>
                <a:cs typeface="+mn-lt"/>
              </a:rPr>
              <a:t> </a:t>
            </a:r>
            <a:r>
              <a:rPr lang="ro-RO" sz="1500" b="1" err="1">
                <a:latin typeface="Arial"/>
                <a:ea typeface="+mn-lt"/>
                <a:cs typeface="+mn-lt"/>
              </a:rPr>
              <a:t>layers</a:t>
            </a:r>
            <a:r>
              <a:rPr lang="ro-RO" sz="1500" b="1" dirty="0">
                <a:latin typeface="Arial"/>
                <a:ea typeface="+mn-lt"/>
                <a:cs typeface="+mn-lt"/>
              </a:rPr>
              <a:t> </a:t>
            </a:r>
            <a:r>
              <a:rPr lang="ro-RO" sz="1500" b="1" err="1">
                <a:latin typeface="Arial"/>
                <a:ea typeface="+mn-lt"/>
                <a:cs typeface="+mn-lt"/>
              </a:rPr>
              <a:t>and</a:t>
            </a:r>
            <a:r>
              <a:rPr lang="ro-RO" sz="1500" b="1" dirty="0">
                <a:latin typeface="Arial"/>
                <a:ea typeface="+mn-lt"/>
                <a:cs typeface="+mn-lt"/>
              </a:rPr>
              <a:t> </a:t>
            </a:r>
            <a:r>
              <a:rPr lang="ro-RO" sz="1500" b="1" err="1">
                <a:latin typeface="Arial"/>
                <a:ea typeface="+mn-lt"/>
                <a:cs typeface="+mn-lt"/>
              </a:rPr>
              <a:t>communicate</a:t>
            </a:r>
            <a:r>
              <a:rPr lang="ro-RO" sz="1500" b="1" dirty="0">
                <a:latin typeface="Arial"/>
                <a:ea typeface="+mn-lt"/>
                <a:cs typeface="+mn-lt"/>
              </a:rPr>
              <a:t> </a:t>
            </a:r>
            <a:r>
              <a:rPr lang="ro-RO" sz="1500" b="1" err="1">
                <a:latin typeface="Arial"/>
                <a:ea typeface="+mn-lt"/>
                <a:cs typeface="+mn-lt"/>
              </a:rPr>
              <a:t>only</a:t>
            </a:r>
            <a:r>
              <a:rPr lang="ro-RO" sz="1500" b="1" dirty="0">
                <a:latin typeface="Arial"/>
                <a:ea typeface="+mn-lt"/>
                <a:cs typeface="+mn-lt"/>
              </a:rPr>
              <a:t> </a:t>
            </a:r>
            <a:r>
              <a:rPr lang="ro-RO" sz="1500" b="1" err="1">
                <a:latin typeface="Arial"/>
                <a:ea typeface="+mn-lt"/>
                <a:cs typeface="+mn-lt"/>
              </a:rPr>
              <a:t>with</a:t>
            </a:r>
            <a:r>
              <a:rPr lang="ro-RO" sz="1500" b="1" dirty="0">
                <a:latin typeface="Arial"/>
                <a:ea typeface="+mn-lt"/>
                <a:cs typeface="+mn-lt"/>
              </a:rPr>
              <a:t> </a:t>
            </a:r>
            <a:r>
              <a:rPr lang="ro-RO" sz="1500" b="1" err="1">
                <a:latin typeface="Arial"/>
                <a:ea typeface="+mn-lt"/>
                <a:cs typeface="+mn-lt"/>
              </a:rPr>
              <a:t>the</a:t>
            </a:r>
            <a:r>
              <a:rPr lang="ro-RO" sz="1500" b="1" dirty="0">
                <a:latin typeface="Arial"/>
                <a:ea typeface="+mn-lt"/>
                <a:cs typeface="+mn-lt"/>
              </a:rPr>
              <a:t> business </a:t>
            </a:r>
            <a:r>
              <a:rPr lang="ro-RO" sz="1500" b="1" err="1">
                <a:latin typeface="Arial"/>
                <a:ea typeface="+mn-lt"/>
                <a:cs typeface="+mn-lt"/>
              </a:rPr>
              <a:t>layer</a:t>
            </a:r>
            <a:r>
              <a:rPr lang="ro-RO" sz="1500" b="1" dirty="0">
                <a:latin typeface="Arial"/>
                <a:ea typeface="+mn-lt"/>
                <a:cs typeface="+mn-lt"/>
              </a:rPr>
              <a:t>.</a:t>
            </a:r>
            <a:endParaRPr lang="ro-RO" sz="1600" b="1" dirty="0">
              <a:latin typeface="Arial"/>
            </a:endParaRPr>
          </a:p>
        </p:txBody>
      </p:sp>
      <p:pic>
        <p:nvPicPr>
          <p:cNvPr id="3" name="Graphic 3" descr="Internet with solid fill">
            <a:extLst>
              <a:ext uri="{FF2B5EF4-FFF2-40B4-BE49-F238E27FC236}">
                <a16:creationId xmlns:a16="http://schemas.microsoft.com/office/drawing/2014/main" id="{9AAA4ACC-A4B7-461B-AC34-A4877275CE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6911" y="311989"/>
            <a:ext cx="669986" cy="684363"/>
          </a:xfrm>
          <a:prstGeom prst="rect">
            <a:avLst/>
          </a:prstGeom>
        </p:spPr>
      </p:pic>
    </p:spTree>
    <p:extLst>
      <p:ext uri="{BB962C8B-B14F-4D97-AF65-F5344CB8AC3E}">
        <p14:creationId xmlns:p14="http://schemas.microsoft.com/office/powerpoint/2010/main" val="335101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CF73-5D70-4621-9F05-AA85E2217FA6}"/>
              </a:ext>
            </a:extLst>
          </p:cNvPr>
          <p:cNvSpPr>
            <a:spLocks noGrp="1"/>
          </p:cNvSpPr>
          <p:nvPr>
            <p:ph type="title"/>
          </p:nvPr>
        </p:nvSpPr>
        <p:spPr>
          <a:xfrm>
            <a:off x="809446" y="365125"/>
            <a:ext cx="10544354" cy="2849563"/>
          </a:xfrm>
        </p:spPr>
        <p:txBody>
          <a:bodyPr>
            <a:normAutofit/>
          </a:bodyPr>
          <a:lstStyle/>
          <a:p>
            <a:r>
              <a:rPr lang="en-US" sz="2400" b="1" dirty="0">
                <a:solidFill>
                  <a:schemeClr val="bg2">
                    <a:lumMod val="50000"/>
                  </a:schemeClr>
                </a:solidFill>
                <a:latin typeface="Arial"/>
                <a:ea typeface="+mj-lt"/>
                <a:cs typeface="+mj-lt"/>
              </a:rPr>
              <a:t>     </a:t>
            </a:r>
            <a:r>
              <a:rPr lang="en-US" sz="2400" b="1" dirty="0">
                <a:solidFill>
                  <a:srgbClr val="1A5F78"/>
                </a:solidFill>
                <a:latin typeface="Arial"/>
                <a:ea typeface="+mj-lt"/>
                <a:cs typeface="+mj-lt"/>
              </a:rPr>
              <a:t>  Step 2</a:t>
            </a:r>
            <a:br>
              <a:rPr lang="en-US" sz="2400" b="1" dirty="0">
                <a:solidFill>
                  <a:schemeClr val="bg2">
                    <a:lumMod val="50000"/>
                  </a:schemeClr>
                </a:solidFill>
                <a:latin typeface="Arial"/>
                <a:ea typeface="+mj-lt"/>
                <a:cs typeface="+mj-lt"/>
              </a:rPr>
            </a:br>
            <a:br>
              <a:rPr lang="en-US" sz="2400" dirty="0">
                <a:latin typeface="Arial"/>
                <a:ea typeface="+mj-lt"/>
                <a:cs typeface="+mj-lt"/>
              </a:rPr>
            </a:br>
            <a:br>
              <a:rPr lang="en-US" sz="2000" dirty="0">
                <a:latin typeface="Arial"/>
                <a:ea typeface="+mj-lt"/>
                <a:cs typeface="+mj-lt"/>
              </a:rPr>
            </a:br>
            <a:r>
              <a:rPr lang="en-US" sz="2000" b="1" dirty="0">
                <a:solidFill>
                  <a:srgbClr val="FFC000"/>
                </a:solidFill>
                <a:latin typeface="Arial"/>
                <a:ea typeface="+mj-lt"/>
                <a:cs typeface="+mj-lt"/>
              </a:rPr>
              <a:t>     The URL introduced contains a domain name  - www.apple.com - that is         recognized by DNS (Domain Name Server).</a:t>
            </a:r>
            <a:br>
              <a:rPr lang="en-US" sz="2000" dirty="0">
                <a:latin typeface="Arial"/>
                <a:ea typeface="+mj-lt"/>
                <a:cs typeface="+mj-lt"/>
              </a:rPr>
            </a:br>
            <a:br>
              <a:rPr lang="en-US" sz="2000" dirty="0">
                <a:latin typeface="Arial"/>
                <a:ea typeface="+mj-lt"/>
                <a:cs typeface="+mj-lt"/>
              </a:rPr>
            </a:br>
            <a:r>
              <a:rPr lang="en-US" sz="2000" b="1">
                <a:solidFill>
                  <a:srgbClr val="FFC000"/>
                </a:solidFill>
                <a:latin typeface="Arial"/>
                <a:ea typeface="+mj-lt"/>
                <a:cs typeface="+mj-lt"/>
              </a:rPr>
              <a:t>      Also called the internet's phone book, DNS is able to convert the </a:t>
            </a:r>
            <a:r>
              <a:rPr lang="en-US" sz="2000" b="1" dirty="0">
                <a:solidFill>
                  <a:srgbClr val="FFC000"/>
                </a:solidFill>
                <a:latin typeface="Arial"/>
                <a:ea typeface="+mj-lt"/>
                <a:cs typeface="+mj-lt"/>
              </a:rPr>
              <a:t>name of the website you entered, into IP (Internet Protocol) adress</a:t>
            </a:r>
            <a:r>
              <a:rPr lang="en-US" sz="2000" b="1" dirty="0">
                <a:solidFill>
                  <a:srgbClr val="FFC000"/>
                </a:solidFill>
                <a:ea typeface="+mj-lt"/>
                <a:cs typeface="+mj-lt"/>
              </a:rPr>
              <a:t>.</a:t>
            </a:r>
            <a:endParaRPr lang="en-US" sz="2000" b="1" dirty="0">
              <a:solidFill>
                <a:srgbClr val="FFC000"/>
              </a:solidFill>
            </a:endParaRPr>
          </a:p>
        </p:txBody>
      </p:sp>
      <p:pic>
        <p:nvPicPr>
          <p:cNvPr id="4" name="Picture 4" descr="A picture containing text, electronics, computer, vector graphics&#10;&#10;Description automatically generated">
            <a:extLst>
              <a:ext uri="{FF2B5EF4-FFF2-40B4-BE49-F238E27FC236}">
                <a16:creationId xmlns:a16="http://schemas.microsoft.com/office/drawing/2014/main" id="{750C0007-23DD-47E9-8B9E-24787F6117E8}"/>
              </a:ext>
            </a:extLst>
          </p:cNvPr>
          <p:cNvPicPr>
            <a:picLocks noGrp="1" noChangeAspect="1"/>
          </p:cNvPicPr>
          <p:nvPr>
            <p:ph idx="1"/>
          </p:nvPr>
        </p:nvPicPr>
        <p:blipFill>
          <a:blip r:embed="rId2"/>
          <a:stretch>
            <a:fillRect/>
          </a:stretch>
        </p:blipFill>
        <p:spPr>
          <a:xfrm>
            <a:off x="3565798" y="3435889"/>
            <a:ext cx="5506104" cy="2810195"/>
          </a:xfrm>
        </p:spPr>
      </p:pic>
      <p:pic>
        <p:nvPicPr>
          <p:cNvPr id="7" name="Graphic 7" descr="Transfer with solid fill">
            <a:extLst>
              <a:ext uri="{FF2B5EF4-FFF2-40B4-BE49-F238E27FC236}">
                <a16:creationId xmlns:a16="http://schemas.microsoft.com/office/drawing/2014/main" id="{E49FC78D-5AD0-414A-95EC-DB0DF721A9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0800" y="570782"/>
            <a:ext cx="914400" cy="828136"/>
          </a:xfrm>
          <a:prstGeom prst="rect">
            <a:avLst/>
          </a:prstGeom>
        </p:spPr>
      </p:pic>
    </p:spTree>
    <p:extLst>
      <p:ext uri="{BB962C8B-B14F-4D97-AF65-F5344CB8AC3E}">
        <p14:creationId xmlns:p14="http://schemas.microsoft.com/office/powerpoint/2010/main" val="419939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64C2-F08A-4651-B0C0-46AB6C16B906}"/>
              </a:ext>
            </a:extLst>
          </p:cNvPr>
          <p:cNvSpPr>
            <a:spLocks noGrp="1"/>
          </p:cNvSpPr>
          <p:nvPr>
            <p:ph type="title"/>
          </p:nvPr>
        </p:nvSpPr>
        <p:spPr>
          <a:xfrm>
            <a:off x="996353" y="106332"/>
            <a:ext cx="10688126" cy="3309637"/>
          </a:xfrm>
        </p:spPr>
        <p:txBody>
          <a:bodyPr>
            <a:noAutofit/>
          </a:bodyPr>
          <a:lstStyle/>
          <a:p>
            <a:r>
              <a:rPr lang="en-US" sz="2800" b="1" dirty="0">
                <a:solidFill>
                  <a:srgbClr val="176369"/>
                </a:solidFill>
                <a:latin typeface="Arial"/>
                <a:ea typeface="+mj-lt"/>
                <a:cs typeface="+mj-lt"/>
              </a:rPr>
              <a:t>       Next step consist of having an IP adress now, instead of having the initial adress </a:t>
            </a:r>
            <a:r>
              <a:rPr lang="en-US" sz="2800" b="1" dirty="0">
                <a:solidFill>
                  <a:srgbClr val="176369"/>
                </a:solidFill>
                <a:latin typeface="Arial"/>
                <a:ea typeface="+mj-lt"/>
                <a:cs typeface="+mj-lt"/>
                <a:hlinkClick r:id="rId2"/>
              </a:rPr>
              <a:t>www.apple.com</a:t>
            </a:r>
            <a:r>
              <a:rPr lang="en-US" sz="2800" b="1" dirty="0">
                <a:solidFill>
                  <a:srgbClr val="176369"/>
                </a:solidFill>
                <a:latin typeface="Arial"/>
                <a:ea typeface="+mj-lt"/>
                <a:cs typeface="+mj-lt"/>
              </a:rPr>
              <a:t>.</a:t>
            </a:r>
            <a:br>
              <a:rPr lang="en-US" sz="2800" b="1" dirty="0">
                <a:solidFill>
                  <a:srgbClr val="176369"/>
                </a:solidFill>
                <a:latin typeface="Arial"/>
                <a:ea typeface="+mj-lt"/>
                <a:cs typeface="+mj-lt"/>
              </a:rPr>
            </a:br>
            <a:r>
              <a:rPr lang="en-US" sz="2800" b="1" dirty="0">
                <a:solidFill>
                  <a:srgbClr val="176369"/>
                </a:solidFill>
                <a:latin typeface="Arial"/>
                <a:ea typeface="+mj-lt"/>
                <a:cs typeface="+mj-lt"/>
              </a:rPr>
              <a:t> </a:t>
            </a:r>
            <a:br>
              <a:rPr lang="en-US" sz="2800" b="1" dirty="0">
                <a:solidFill>
                  <a:srgbClr val="176369"/>
                </a:solidFill>
                <a:latin typeface="Arial"/>
                <a:ea typeface="+mj-lt"/>
                <a:cs typeface="+mj-lt"/>
              </a:rPr>
            </a:br>
            <a:r>
              <a:rPr lang="en-US" sz="2800" b="1">
                <a:solidFill>
                  <a:srgbClr val="176369"/>
                </a:solidFill>
                <a:latin typeface="Arial"/>
                <a:ea typeface="+mj-lt"/>
                <a:cs typeface="+mj-lt"/>
              </a:rPr>
              <a:t>HTTP GET request travels through business layer to web </a:t>
            </a:r>
            <a:r>
              <a:rPr lang="en-US" sz="2800" b="1" dirty="0">
                <a:solidFill>
                  <a:srgbClr val="176369"/>
                </a:solidFill>
                <a:latin typeface="Arial"/>
                <a:ea typeface="+mj-lt"/>
                <a:cs typeface="+mj-lt"/>
              </a:rPr>
              <a:t>server.</a:t>
            </a:r>
            <a:endParaRPr lang="en-US" sz="2800" b="1" dirty="0">
              <a:solidFill>
                <a:srgbClr val="176369"/>
              </a:solidFill>
              <a:latin typeface="Arial"/>
              <a:cs typeface="Arial"/>
            </a:endParaRPr>
          </a:p>
        </p:txBody>
      </p:sp>
      <p:pic>
        <p:nvPicPr>
          <p:cNvPr id="4" name="Picture 4" descr="A picture containing text&#10;&#10;Description automatically generated">
            <a:extLst>
              <a:ext uri="{FF2B5EF4-FFF2-40B4-BE49-F238E27FC236}">
                <a16:creationId xmlns:a16="http://schemas.microsoft.com/office/drawing/2014/main" id="{08266D78-144B-42C0-8592-D969E06D07BE}"/>
              </a:ext>
            </a:extLst>
          </p:cNvPr>
          <p:cNvPicPr>
            <a:picLocks noGrp="1" noChangeAspect="1"/>
          </p:cNvPicPr>
          <p:nvPr>
            <p:ph idx="1"/>
          </p:nvPr>
        </p:nvPicPr>
        <p:blipFill>
          <a:blip r:embed="rId3"/>
          <a:stretch>
            <a:fillRect/>
          </a:stretch>
        </p:blipFill>
        <p:spPr>
          <a:xfrm>
            <a:off x="7339193" y="2453895"/>
            <a:ext cx="4227841" cy="4270972"/>
          </a:xfrm>
        </p:spPr>
      </p:pic>
      <p:pic>
        <p:nvPicPr>
          <p:cNvPr id="5" name="Graphic 5" descr="Magnifying glass with solid fill">
            <a:extLst>
              <a:ext uri="{FF2B5EF4-FFF2-40B4-BE49-F238E27FC236}">
                <a16:creationId xmlns:a16="http://schemas.microsoft.com/office/drawing/2014/main" id="{E54C1613-8815-42E0-9EB8-68EAD38725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8686" y="556405"/>
            <a:ext cx="641230" cy="655607"/>
          </a:xfrm>
          <a:prstGeom prst="rect">
            <a:avLst/>
          </a:prstGeom>
        </p:spPr>
      </p:pic>
    </p:spTree>
    <p:extLst>
      <p:ext uri="{BB962C8B-B14F-4D97-AF65-F5344CB8AC3E}">
        <p14:creationId xmlns:p14="http://schemas.microsoft.com/office/powerpoint/2010/main" val="350788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8E4A-C46F-4FF0-8493-920254EB11D7}"/>
              </a:ext>
            </a:extLst>
          </p:cNvPr>
          <p:cNvSpPr>
            <a:spLocks noGrp="1"/>
          </p:cNvSpPr>
          <p:nvPr>
            <p:ph type="title"/>
          </p:nvPr>
        </p:nvSpPr>
        <p:spPr>
          <a:xfrm>
            <a:off x="881332" y="1026483"/>
            <a:ext cx="10184921" cy="2475751"/>
          </a:xfrm>
        </p:spPr>
        <p:txBody>
          <a:bodyPr>
            <a:normAutofit/>
          </a:bodyPr>
          <a:lstStyle/>
          <a:p>
            <a:r>
              <a:rPr lang="en-US" sz="2800" b="1" dirty="0">
                <a:solidFill>
                  <a:srgbClr val="8ABD8D"/>
                </a:solidFill>
                <a:latin typeface="Arial"/>
                <a:ea typeface="+mj-lt"/>
                <a:cs typeface="+mj-lt"/>
              </a:rPr>
              <a:t>Receiving the command GET, the web server </a:t>
            </a:r>
            <a:r>
              <a:rPr lang="en-US" sz="2800" b="1">
                <a:solidFill>
                  <a:srgbClr val="8ABD8D"/>
                </a:solidFill>
                <a:latin typeface="Arial"/>
                <a:ea typeface="+mj-lt"/>
                <a:cs typeface="+mj-lt"/>
              </a:rPr>
              <a:t>reads/processes the request and provide the information.</a:t>
            </a:r>
            <a:br>
              <a:rPr lang="en-US" sz="2800" b="1" dirty="0">
                <a:solidFill>
                  <a:srgbClr val="8ABD8D"/>
                </a:solidFill>
                <a:latin typeface="Arial"/>
                <a:ea typeface="+mj-lt"/>
                <a:cs typeface="+mj-lt"/>
              </a:rPr>
            </a:br>
            <a:endParaRPr lang="en-US" sz="2800" b="1">
              <a:solidFill>
                <a:srgbClr val="8ABD8D"/>
              </a:solidFill>
              <a:latin typeface="Arial"/>
              <a:cs typeface="Arial"/>
            </a:endParaRPr>
          </a:p>
          <a:p>
            <a:r>
              <a:rPr lang="en-US" sz="2800" b="1">
                <a:solidFill>
                  <a:srgbClr val="8ABD8D"/>
                </a:solidFill>
                <a:latin typeface="Arial"/>
                <a:ea typeface="+mj-lt"/>
                <a:cs typeface="+mj-lt"/>
              </a:rPr>
              <a:t>The database server is accesed in this step and the process is the </a:t>
            </a:r>
            <a:r>
              <a:rPr lang="en-US" sz="2800" b="1" dirty="0">
                <a:solidFill>
                  <a:srgbClr val="8ABD8D"/>
                </a:solidFill>
                <a:latin typeface="Arial"/>
                <a:ea typeface="+mj-lt"/>
                <a:cs typeface="+mj-lt"/>
              </a:rPr>
              <a:t>equivalent of data layer.</a:t>
            </a:r>
            <a:endParaRPr lang="en-US" sz="2800" b="1" dirty="0">
              <a:solidFill>
                <a:srgbClr val="8ABD8D"/>
              </a:solidFill>
              <a:latin typeface="Arial"/>
            </a:endParaRPr>
          </a:p>
          <a:p>
            <a:endParaRPr lang="en-US" dirty="0"/>
          </a:p>
        </p:txBody>
      </p:sp>
      <p:pic>
        <p:nvPicPr>
          <p:cNvPr id="4" name="Picture 4" descr="Diagram&#10;&#10;Description automatically generated">
            <a:extLst>
              <a:ext uri="{FF2B5EF4-FFF2-40B4-BE49-F238E27FC236}">
                <a16:creationId xmlns:a16="http://schemas.microsoft.com/office/drawing/2014/main" id="{DADF3218-91A3-49B4-8E48-0BB5BE0E5F75}"/>
              </a:ext>
            </a:extLst>
          </p:cNvPr>
          <p:cNvPicPr>
            <a:picLocks noGrp="1" noChangeAspect="1"/>
          </p:cNvPicPr>
          <p:nvPr>
            <p:ph idx="1"/>
          </p:nvPr>
        </p:nvPicPr>
        <p:blipFill>
          <a:blip r:embed="rId2"/>
          <a:stretch>
            <a:fillRect/>
          </a:stretch>
        </p:blipFill>
        <p:spPr>
          <a:xfrm>
            <a:off x="5555052" y="3008592"/>
            <a:ext cx="5941443" cy="3132826"/>
          </a:xfrm>
        </p:spPr>
      </p:pic>
    </p:spTree>
    <p:extLst>
      <p:ext uri="{BB962C8B-B14F-4D97-AF65-F5344CB8AC3E}">
        <p14:creationId xmlns:p14="http://schemas.microsoft.com/office/powerpoint/2010/main" val="82357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E0F76-05E0-4659-943C-85D2048913C9}"/>
              </a:ext>
            </a:extLst>
          </p:cNvPr>
          <p:cNvSpPr>
            <a:spLocks noGrp="1"/>
          </p:cNvSpPr>
          <p:nvPr>
            <p:ph idx="1"/>
          </p:nvPr>
        </p:nvSpPr>
        <p:spPr>
          <a:xfrm>
            <a:off x="1053860" y="1006116"/>
            <a:ext cx="4347714" cy="4132912"/>
          </a:xfrm>
        </p:spPr>
        <p:txBody>
          <a:bodyPr vert="horz" lIns="91440" tIns="45720" rIns="91440" bIns="45720" rtlCol="0" anchor="ctr">
            <a:normAutofit/>
          </a:bodyPr>
          <a:lstStyle/>
          <a:p>
            <a:endParaRPr lang="en-US" b="1" dirty="0">
              <a:solidFill>
                <a:srgbClr val="002060"/>
              </a:solidFill>
              <a:latin typeface="Arial"/>
              <a:ea typeface="+mn-lt"/>
              <a:cs typeface="+mn-lt"/>
            </a:endParaRPr>
          </a:p>
          <a:p>
            <a:pPr marL="0" indent="0">
              <a:buNone/>
            </a:pPr>
            <a:endParaRPr lang="en-US" b="1" dirty="0">
              <a:solidFill>
                <a:srgbClr val="002060"/>
              </a:solidFill>
              <a:latin typeface="Arial"/>
              <a:ea typeface="+mn-lt"/>
              <a:cs typeface="+mn-lt"/>
            </a:endParaRPr>
          </a:p>
          <a:p>
            <a:pPr marL="0" indent="0">
              <a:buNone/>
            </a:pPr>
            <a:r>
              <a:rPr lang="en-US" b="1" dirty="0">
                <a:solidFill>
                  <a:srgbClr val="002060"/>
                </a:solidFill>
                <a:latin typeface="Arial"/>
                <a:ea typeface="+mn-lt"/>
                <a:cs typeface="+mn-lt"/>
              </a:rPr>
              <a:t>Web server sends the </a:t>
            </a:r>
            <a:r>
              <a:rPr lang="en-US" b="1">
                <a:solidFill>
                  <a:srgbClr val="002060"/>
                </a:solidFill>
                <a:latin typeface="Arial"/>
                <a:ea typeface="+mn-lt"/>
                <a:cs typeface="+mn-lt"/>
              </a:rPr>
              <a:t>data retrieved from data server to the user, using again business layer. </a:t>
            </a:r>
            <a:endParaRPr lang="en-US" b="1">
              <a:solidFill>
                <a:srgbClr val="002060"/>
              </a:solidFill>
              <a:latin typeface="Arial"/>
              <a:ea typeface="+mn-lt"/>
              <a:cs typeface="Arial"/>
            </a:endParaRPr>
          </a:p>
          <a:p>
            <a:pPr marL="0" indent="0">
              <a:buNone/>
            </a:pPr>
            <a:endParaRPr lang="en-US" b="1" dirty="0">
              <a:solidFill>
                <a:srgbClr val="002060"/>
              </a:solidFill>
              <a:latin typeface="Arial"/>
              <a:ea typeface="+mn-lt"/>
              <a:cs typeface="+mn-lt"/>
            </a:endParaRPr>
          </a:p>
          <a:p>
            <a:pPr marL="0" indent="0">
              <a:buNone/>
            </a:pPr>
            <a:r>
              <a:rPr lang="en-US" b="1">
                <a:solidFill>
                  <a:srgbClr val="002060"/>
                </a:solidFill>
                <a:latin typeface="Arial"/>
                <a:ea typeface="+mn-lt"/>
                <a:cs typeface="+mn-lt"/>
              </a:rPr>
              <a:t>The </a:t>
            </a:r>
            <a:r>
              <a:rPr lang="en-US" b="1" dirty="0">
                <a:solidFill>
                  <a:srgbClr val="002060"/>
                </a:solidFill>
                <a:latin typeface="Arial"/>
                <a:ea typeface="+mn-lt"/>
                <a:cs typeface="+mn-lt"/>
              </a:rPr>
              <a:t>format now, is html.</a:t>
            </a:r>
            <a:endParaRPr lang="en-US" b="1">
              <a:solidFill>
                <a:srgbClr val="002060"/>
              </a:solidFill>
              <a:latin typeface="Arial"/>
              <a:cs typeface="Arial"/>
            </a:endParaRPr>
          </a:p>
        </p:txBody>
      </p:sp>
      <p:pic>
        <p:nvPicPr>
          <p:cNvPr id="4" name="Picture 4" descr="Text&#10;&#10;Description automatically generated">
            <a:extLst>
              <a:ext uri="{FF2B5EF4-FFF2-40B4-BE49-F238E27FC236}">
                <a16:creationId xmlns:a16="http://schemas.microsoft.com/office/drawing/2014/main" id="{6D3FB784-3794-423D-86C8-C409965ECAF3}"/>
              </a:ext>
            </a:extLst>
          </p:cNvPr>
          <p:cNvPicPr>
            <a:picLocks noChangeAspect="1"/>
          </p:cNvPicPr>
          <p:nvPr/>
        </p:nvPicPr>
        <p:blipFill>
          <a:blip r:embed="rId2"/>
          <a:stretch>
            <a:fillRect/>
          </a:stretch>
        </p:blipFill>
        <p:spPr>
          <a:xfrm>
            <a:off x="5558288" y="2002191"/>
            <a:ext cx="5589916" cy="3371202"/>
          </a:xfrm>
          <a:prstGeom prst="rect">
            <a:avLst/>
          </a:prstGeom>
        </p:spPr>
      </p:pic>
      <p:pic>
        <p:nvPicPr>
          <p:cNvPr id="6" name="Graphic 6" descr="Earth globe: Americas with solid fill">
            <a:extLst>
              <a:ext uri="{FF2B5EF4-FFF2-40B4-BE49-F238E27FC236}">
                <a16:creationId xmlns:a16="http://schemas.microsoft.com/office/drawing/2014/main" id="{5FCF2CA5-B34B-42C4-9AFF-75FB25512E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970" y="2310442"/>
            <a:ext cx="411193" cy="425570"/>
          </a:xfrm>
          <a:prstGeom prst="rect">
            <a:avLst/>
          </a:prstGeom>
        </p:spPr>
      </p:pic>
      <p:pic>
        <p:nvPicPr>
          <p:cNvPr id="7" name="Graphic 6" descr="Earth globe: Americas with solid fill">
            <a:extLst>
              <a:ext uri="{FF2B5EF4-FFF2-40B4-BE49-F238E27FC236}">
                <a16:creationId xmlns:a16="http://schemas.microsoft.com/office/drawing/2014/main" id="{E26A14DE-94EE-4C7C-BA7D-98CF984090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1705" y="4409535"/>
            <a:ext cx="411193" cy="425570"/>
          </a:xfrm>
          <a:prstGeom prst="rect">
            <a:avLst/>
          </a:prstGeom>
        </p:spPr>
      </p:pic>
    </p:spTree>
    <p:extLst>
      <p:ext uri="{BB962C8B-B14F-4D97-AF65-F5344CB8AC3E}">
        <p14:creationId xmlns:p14="http://schemas.microsoft.com/office/powerpoint/2010/main" val="374490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8AEB-8737-4463-8A82-D49A1E53F71B}"/>
              </a:ext>
            </a:extLst>
          </p:cNvPr>
          <p:cNvSpPr>
            <a:spLocks noGrp="1"/>
          </p:cNvSpPr>
          <p:nvPr>
            <p:ph type="title"/>
          </p:nvPr>
        </p:nvSpPr>
        <p:spPr>
          <a:xfrm>
            <a:off x="1398916" y="350748"/>
            <a:ext cx="8862204" cy="1943788"/>
          </a:xfrm>
        </p:spPr>
        <p:txBody>
          <a:bodyPr>
            <a:normAutofit/>
          </a:bodyPr>
          <a:lstStyle/>
          <a:p>
            <a:r>
              <a:rPr lang="en-US" sz="2400" b="1" dirty="0">
                <a:solidFill>
                  <a:schemeClr val="accent1">
                    <a:lumMod val="50000"/>
                  </a:schemeClr>
                </a:solidFill>
                <a:latin typeface="Arial"/>
                <a:ea typeface="+mj-lt"/>
                <a:cs typeface="+mj-lt"/>
              </a:rPr>
              <a:t>On the user's browser, the page displays now the request response, in </a:t>
            </a:r>
            <a:r>
              <a:rPr lang="en-US" sz="2400" b="1">
                <a:solidFill>
                  <a:schemeClr val="accent1">
                    <a:lumMod val="50000"/>
                  </a:schemeClr>
                </a:solidFill>
                <a:latin typeface="Arial"/>
                <a:ea typeface="+mj-lt"/>
                <a:cs typeface="+mj-lt"/>
              </a:rPr>
              <a:t>a HTML (Hyper Text Markup Language) format, containing pictures </a:t>
            </a:r>
            <a:r>
              <a:rPr lang="en-US" sz="2400" b="1" dirty="0">
                <a:solidFill>
                  <a:schemeClr val="accent1">
                    <a:lumMod val="50000"/>
                  </a:schemeClr>
                </a:solidFill>
                <a:latin typeface="Arial"/>
                <a:ea typeface="+mj-lt"/>
                <a:cs typeface="+mj-lt"/>
              </a:rPr>
              <a:t>and </a:t>
            </a:r>
            <a:r>
              <a:rPr lang="en-US" sz="2400" b="1">
                <a:solidFill>
                  <a:schemeClr val="accent1">
                    <a:lumMod val="50000"/>
                  </a:schemeClr>
                </a:solidFill>
                <a:latin typeface="Arial"/>
                <a:ea typeface="+mj-lt"/>
                <a:cs typeface="+mj-lt"/>
              </a:rPr>
              <a:t>text. </a:t>
            </a:r>
            <a:br>
              <a:rPr lang="en-US" sz="2400" b="1" dirty="0">
                <a:solidFill>
                  <a:schemeClr val="accent1">
                    <a:lumMod val="50000"/>
                  </a:schemeClr>
                </a:solidFill>
                <a:latin typeface="Arial"/>
                <a:ea typeface="+mj-lt"/>
                <a:cs typeface="+mj-lt"/>
              </a:rPr>
            </a:br>
            <a:br>
              <a:rPr lang="en-US" sz="2400" b="1" dirty="0">
                <a:solidFill>
                  <a:schemeClr val="accent1">
                    <a:lumMod val="50000"/>
                  </a:schemeClr>
                </a:solidFill>
                <a:latin typeface="Arial"/>
                <a:ea typeface="+mj-lt"/>
                <a:cs typeface="+mj-lt"/>
              </a:rPr>
            </a:br>
            <a:endParaRPr lang="en-US" sz="2400" b="1" dirty="0">
              <a:solidFill>
                <a:schemeClr val="accent1">
                  <a:lumMod val="50000"/>
                </a:schemeClr>
              </a:solidFill>
              <a:latin typeface="Arial"/>
              <a:ea typeface="+mj-lt"/>
              <a:cs typeface="+mj-lt"/>
            </a:endParaRPr>
          </a:p>
        </p:txBody>
      </p:sp>
      <p:pic>
        <p:nvPicPr>
          <p:cNvPr id="4" name="Picture 4">
            <a:extLst>
              <a:ext uri="{FF2B5EF4-FFF2-40B4-BE49-F238E27FC236}">
                <a16:creationId xmlns:a16="http://schemas.microsoft.com/office/drawing/2014/main" id="{2BCBA6BB-A075-4817-9654-BF8781EF69F5}"/>
              </a:ext>
            </a:extLst>
          </p:cNvPr>
          <p:cNvPicPr>
            <a:picLocks noGrp="1" noChangeAspect="1"/>
          </p:cNvPicPr>
          <p:nvPr>
            <p:ph idx="1"/>
          </p:nvPr>
        </p:nvPicPr>
        <p:blipFill>
          <a:blip r:embed="rId2"/>
          <a:stretch>
            <a:fillRect/>
          </a:stretch>
        </p:blipFill>
        <p:spPr>
          <a:xfrm>
            <a:off x="2823268" y="2774531"/>
            <a:ext cx="6272293" cy="3529063"/>
          </a:xfrm>
        </p:spPr>
      </p:pic>
      <p:pic>
        <p:nvPicPr>
          <p:cNvPr id="6" name="Graphic 6" descr="Checkmark with solid fill">
            <a:extLst>
              <a:ext uri="{FF2B5EF4-FFF2-40B4-BE49-F238E27FC236}">
                <a16:creationId xmlns:a16="http://schemas.microsoft.com/office/drawing/2014/main" id="{5A538F7B-F453-4219-83D4-0E22E71E98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516" y="427007"/>
            <a:ext cx="526212" cy="540589"/>
          </a:xfrm>
          <a:prstGeom prst="rect">
            <a:avLst/>
          </a:prstGeom>
        </p:spPr>
      </p:pic>
      <p:pic>
        <p:nvPicPr>
          <p:cNvPr id="7" name="Graphic 7" descr="Checkmark with solid fill">
            <a:extLst>
              <a:ext uri="{FF2B5EF4-FFF2-40B4-BE49-F238E27FC236}">
                <a16:creationId xmlns:a16="http://schemas.microsoft.com/office/drawing/2014/main" id="{CA85AE72-AD61-4056-8BF0-5DD94C3430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5516" y="2166667"/>
            <a:ext cx="526212" cy="540589"/>
          </a:xfrm>
          <a:prstGeom prst="rect">
            <a:avLst/>
          </a:prstGeom>
        </p:spPr>
      </p:pic>
      <p:sp>
        <p:nvSpPr>
          <p:cNvPr id="8" name="TextBox 7">
            <a:extLst>
              <a:ext uri="{FF2B5EF4-FFF2-40B4-BE49-F238E27FC236}">
                <a16:creationId xmlns:a16="http://schemas.microsoft.com/office/drawing/2014/main" id="{DCA766E3-975F-4A83-A5C8-DB9417BF06B9}"/>
              </a:ext>
            </a:extLst>
          </p:cNvPr>
          <p:cNvSpPr txBox="1"/>
          <p:nvPr/>
        </p:nvSpPr>
        <p:spPr>
          <a:xfrm>
            <a:off x="1446363" y="2122098"/>
            <a:ext cx="54605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a:cs typeface="Arial"/>
              </a:rPr>
              <a:t>The page is loaded now.</a:t>
            </a:r>
            <a:endParaRPr lang="en-US" sz="2400" b="1" dirty="0">
              <a:solidFill>
                <a:srgbClr val="002060"/>
              </a:solidFill>
              <a:latin typeface="Arial"/>
              <a:cs typeface="Arial"/>
            </a:endParaRPr>
          </a:p>
        </p:txBody>
      </p:sp>
    </p:spTree>
    <p:extLst>
      <p:ext uri="{BB962C8B-B14F-4D97-AF65-F5344CB8AC3E}">
        <p14:creationId xmlns:p14="http://schemas.microsoft.com/office/powerpoint/2010/main" val="1464311218"/>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8</Slides>
  <Notes>0</Notes>
  <HiddenSlides>1</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ShapesVTI</vt:lpstr>
      <vt:lpstr>Www Lifecycle Explained</vt:lpstr>
      <vt:lpstr>The image describes the process based on request (client) and response (server), structured in a multi-layer architecture.</vt:lpstr>
      <vt:lpstr>                       First step describes the user's interaction with the browser.    The user opens the browser, enters the web adress - https://apple.com and sent a HTTP (Hyper Text Transfer Protocol)  request to the server in order to fetch the resource he is looking for. </vt:lpstr>
      <vt:lpstr>       Step 2        The URL introduced contains a domain name  - www.apple.com - that is         recognized by DNS (Domain Name Server).        Also called the internet's phone book, DNS is able to convert the name of the website you entered, into IP (Internet Protocol) adress.</vt:lpstr>
      <vt:lpstr>       Next step consist of having an IP adress now, instead of having the initial adress www.apple.com.   HTTP GET request travels through business layer to web server.</vt:lpstr>
      <vt:lpstr>Receiving the command GET, the web server reads/processes the request and provide the information.  The database server is accesed in this step and the process is the equivalent of data layer. </vt:lpstr>
      <vt:lpstr>PowerPoint Presentation</vt:lpstr>
      <vt:lpstr>On the user's browser, the page displays now the request response, in a HTML (Hyper Text Markup Language) format, containing pictures and text.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lastModifiedBy/>
  <cp:revision>568</cp:revision>
  <dcterms:created xsi:type="dcterms:W3CDTF">2021-10-27T18:03:51Z</dcterms:created>
  <dcterms:modified xsi:type="dcterms:W3CDTF">2021-10-28T09:51:59Z</dcterms:modified>
</cp:coreProperties>
</file>