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8"/>
  </p:notesMasterIdLst>
  <p:sldIdLst>
    <p:sldId id="256" r:id="rId2"/>
    <p:sldId id="258" r:id="rId3"/>
    <p:sldId id="309" r:id="rId4"/>
    <p:sldId id="259" r:id="rId5"/>
    <p:sldId id="262" r:id="rId6"/>
    <p:sldId id="310" r:id="rId7"/>
    <p:sldId id="312" r:id="rId8"/>
    <p:sldId id="311" r:id="rId9"/>
    <p:sldId id="313" r:id="rId10"/>
    <p:sldId id="314" r:id="rId11"/>
    <p:sldId id="316" r:id="rId12"/>
    <p:sldId id="318" r:id="rId13"/>
    <p:sldId id="319" r:id="rId14"/>
    <p:sldId id="321" r:id="rId15"/>
    <p:sldId id="322" r:id="rId16"/>
    <p:sldId id="323" r:id="rId17"/>
  </p:sldIdLst>
  <p:sldSz cx="9144000" cy="5143500" type="screen16x9"/>
  <p:notesSz cx="6858000" cy="9144000"/>
  <p:embeddedFontLst>
    <p:embeddedFont>
      <p:font typeface="B Nazanin" panose="00000400000000000000" pitchFamily="2" charset="-78"/>
      <p:regular r:id="rId19"/>
      <p:bold r:id="rId20"/>
    </p:embeddedFont>
    <p:embeddedFont>
      <p:font typeface="Fira Sans Extra Condensed Medium" panose="020B0604020202020204" charset="0"/>
      <p:regular r:id="rId21"/>
      <p:bold r:id="rId22"/>
      <p:italic r:id="rId23"/>
      <p:boldItalic r:id="rId24"/>
    </p:embeddedFont>
    <p:embeddedFont>
      <p:font typeface="Montserrat" panose="020F05020202040302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BDE053-35F7-47E8-8FD1-A2C90B1C2963}">
  <a:tblStyle styleId="{8EBDE053-35F7-47E8-8FD1-A2C90B1C29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469d1f4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469d1f4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469d1f4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a9469d1f4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469d1f40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a9469d1f40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1156525" y="1340400"/>
            <a:ext cx="42321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1156525" y="2096100"/>
            <a:ext cx="4232100" cy="201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400">
                <a:solidFill>
                  <a:schemeClr val="accent2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ctrTitle" idx="2"/>
          </p:nvPr>
        </p:nvSpPr>
        <p:spPr>
          <a:xfrm>
            <a:off x="23103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title" idx="3" hasCustomPrompt="1"/>
          </p:nvPr>
        </p:nvSpPr>
        <p:spPr>
          <a:xfrm>
            <a:off x="7178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2310350" y="185887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ctrTitle" idx="4"/>
          </p:nvPr>
        </p:nvSpPr>
        <p:spPr>
          <a:xfrm>
            <a:off x="6233050" y="1446813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title" idx="5" hasCustomPrompt="1"/>
          </p:nvPr>
        </p:nvSpPr>
        <p:spPr>
          <a:xfrm>
            <a:off x="4686400" y="1521025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4"/>
          <p:cNvSpPr txBox="1">
            <a:spLocks noGrp="1"/>
          </p:cNvSpPr>
          <p:nvPr>
            <p:ph type="subTitle" idx="6"/>
          </p:nvPr>
        </p:nvSpPr>
        <p:spPr>
          <a:xfrm>
            <a:off x="6275800" y="1858878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ctrTitle" idx="7"/>
          </p:nvPr>
        </p:nvSpPr>
        <p:spPr>
          <a:xfrm>
            <a:off x="2310350" y="2868777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title" idx="8" hasCustomPrompt="1"/>
          </p:nvPr>
        </p:nvSpPr>
        <p:spPr>
          <a:xfrm>
            <a:off x="7178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1" name="Google Shape;71;p14"/>
          <p:cNvSpPr txBox="1">
            <a:spLocks noGrp="1"/>
          </p:cNvSpPr>
          <p:nvPr>
            <p:ph type="subTitle" idx="9"/>
          </p:nvPr>
        </p:nvSpPr>
        <p:spPr>
          <a:xfrm>
            <a:off x="231035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ctrTitle" idx="13"/>
          </p:nvPr>
        </p:nvSpPr>
        <p:spPr>
          <a:xfrm>
            <a:off x="6275650" y="2868775"/>
            <a:ext cx="2150400" cy="38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1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Font typeface="Montserrat"/>
              <a:buNone/>
              <a:defRPr sz="2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 idx="14" hasCustomPrompt="1"/>
          </p:nvPr>
        </p:nvSpPr>
        <p:spPr>
          <a:xfrm>
            <a:off x="4686400" y="2960450"/>
            <a:ext cx="1493400" cy="94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7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8000"/>
              <a:buFont typeface="Fira Sans Extra Condensed Medium"/>
              <a:buNone/>
              <a:defRPr sz="8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5"/>
          </p:nvPr>
        </p:nvSpPr>
        <p:spPr>
          <a:xfrm>
            <a:off x="6275800" y="3298325"/>
            <a:ext cx="21504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None/>
              <a:defRPr sz="1400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5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57200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17800" y="383175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7881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2"/>
          </p:nvPr>
        </p:nvSpPr>
        <p:spPr>
          <a:xfrm>
            <a:off x="7881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subTitle" idx="3"/>
          </p:nvPr>
        </p:nvSpPr>
        <p:spPr>
          <a:xfrm>
            <a:off x="344115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subTitle" idx="4"/>
          </p:nvPr>
        </p:nvSpPr>
        <p:spPr>
          <a:xfrm>
            <a:off x="344115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subTitle" idx="5"/>
          </p:nvPr>
        </p:nvSpPr>
        <p:spPr>
          <a:xfrm>
            <a:off x="6094200" y="2390400"/>
            <a:ext cx="22617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b="1">
                <a:solidFill>
                  <a:schemeClr val="accent1"/>
                </a:solidFill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subTitle" idx="6"/>
          </p:nvPr>
        </p:nvSpPr>
        <p:spPr>
          <a:xfrm>
            <a:off x="6094200" y="2765850"/>
            <a:ext cx="2261700" cy="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7"/>
          <p:cNvSpPr/>
          <p:nvPr/>
        </p:nvSpPr>
        <p:spPr>
          <a:xfrm flipH="1">
            <a:off x="4572000" y="4834275"/>
            <a:ext cx="4572000" cy="309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7"/>
          <p:cNvSpPr/>
          <p:nvPr/>
        </p:nvSpPr>
        <p:spPr>
          <a:xfrm flipH="1">
            <a:off x="50" y="4834275"/>
            <a:ext cx="4572000" cy="30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tx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488828" y="117708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تحلیل داده‌های فروش شرکت بهینه وزین</a:t>
            </a:r>
            <a:endParaRPr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5742854" y="3541893"/>
            <a:ext cx="2288072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واحد سیستم‌ها و روش‌ها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گردآورنده: علیرضا پورنهاوندی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DBE9C7-88E6-07BC-BCB8-FD36ACE8726A}"/>
              </a:ext>
            </a:extLst>
          </p:cNvPr>
          <p:cNvSpPr txBox="1"/>
          <p:nvPr/>
        </p:nvSpPr>
        <p:spPr>
          <a:xfrm>
            <a:off x="4205553" y="0"/>
            <a:ext cx="7328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به نام خدا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026" name="Picture 2" descr="‫نرم افزار حسابداری آتیران‬‎">
            <a:extLst>
              <a:ext uri="{FF2B5EF4-FFF2-40B4-BE49-F238E27FC236}">
                <a16:creationId xmlns:a16="http://schemas.microsoft.com/office/drawing/2014/main" id="{A005E160-D53C-CF16-D4DB-C1555809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971550" cy="9144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F39A20-347B-1218-F915-ACE937CA6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5553" y="3543617"/>
            <a:ext cx="651714" cy="6517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Google Shape;217;p33">
            <a:extLst>
              <a:ext uri="{FF2B5EF4-FFF2-40B4-BE49-F238E27FC236}">
                <a16:creationId xmlns:a16="http://schemas.microsoft.com/office/drawing/2014/main" id="{45EC0855-2158-7336-3EDC-57A467065B0F}"/>
              </a:ext>
            </a:extLst>
          </p:cNvPr>
          <p:cNvSpPr/>
          <p:nvPr/>
        </p:nvSpPr>
        <p:spPr>
          <a:xfrm>
            <a:off x="-16210" y="2571750"/>
            <a:ext cx="1232362" cy="259544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AFC80-4625-5D46-DB8E-99AB6AD9E88A}"/>
              </a:ext>
            </a:extLst>
          </p:cNvPr>
          <p:cNvSpPr txBox="1"/>
          <p:nvPr/>
        </p:nvSpPr>
        <p:spPr>
          <a:xfrm>
            <a:off x="125938" y="2705064"/>
            <a:ext cx="9380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solidFill>
                  <a:schemeClr val="bg1"/>
                </a:solidFill>
                <a:cs typeface="B Nazanin" panose="00000400000000000000" pitchFamily="2" charset="-78"/>
              </a:rPr>
              <a:t>1404/05/07</a:t>
            </a:r>
            <a:endParaRPr lang="en-US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D688F8CA-C5E5-B176-BA91-F0C9BA4AE6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روند فروش و سفارش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17B80F-B0F2-25E4-807B-AB352C975B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5962" y="1370401"/>
            <a:ext cx="5484184" cy="30364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1D3ECC-5744-7A09-D9B1-806882980BF6}"/>
              </a:ext>
            </a:extLst>
          </p:cNvPr>
          <p:cNvSpPr txBox="1"/>
          <p:nvPr/>
        </p:nvSpPr>
        <p:spPr>
          <a:xfrm>
            <a:off x="2507793" y="1016086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روند حجم فروش-403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F104458C-8D95-B448-6EF6-E38E403E3B9E}"/>
              </a:ext>
            </a:extLst>
          </p:cNvPr>
          <p:cNvSpPr/>
          <p:nvPr/>
        </p:nvSpPr>
        <p:spPr>
          <a:xfrm>
            <a:off x="8521346" y="1973695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7AF11-5F67-2846-CE9E-F9CF4065C88F}"/>
              </a:ext>
            </a:extLst>
          </p:cNvPr>
          <p:cNvSpPr txBox="1"/>
          <p:nvPr/>
        </p:nvSpPr>
        <p:spPr>
          <a:xfrm rot="16200000">
            <a:off x="-230230" y="2766759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مقدار سفارش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94A24B-83BA-12BE-0AEA-0F0ECCFBF8EA}"/>
              </a:ext>
            </a:extLst>
          </p:cNvPr>
          <p:cNvSpPr txBox="1"/>
          <p:nvPr/>
        </p:nvSpPr>
        <p:spPr>
          <a:xfrm>
            <a:off x="2995106" y="445342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تاریخ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15D247-C666-0A11-02AF-B61CF8747B77}"/>
              </a:ext>
            </a:extLst>
          </p:cNvPr>
          <p:cNvSpPr txBox="1"/>
          <p:nvPr/>
        </p:nvSpPr>
        <p:spPr>
          <a:xfrm>
            <a:off x="5932945" y="1879252"/>
            <a:ext cx="24931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روند حجم فروش و یا سفارش‌گذاری در 1403 رفتاری سینوسی دارد که می‌تواند به علت تغییر رفتار مشتریان پرتکرار، افزایش </a:t>
            </a:r>
            <a:r>
              <a:rPr lang="en-US" dirty="0">
                <a:cs typeface="B Nazanin" panose="00000400000000000000" pitchFamily="2" charset="-78"/>
              </a:rPr>
              <a:t>depo</a:t>
            </a:r>
            <a:r>
              <a:rPr lang="fa-IR" dirty="0">
                <a:cs typeface="B Nazanin" panose="00000400000000000000" pitchFamily="2" charset="-78"/>
              </a:rPr>
              <a:t> توسط خریداران، تقاضاهای فصلی باشد.</a:t>
            </a:r>
            <a:endParaRPr lang="en-US" dirty="0">
              <a:cs typeface="B Nazanin" panose="00000400000000000000" pitchFamily="2" charset="-78"/>
            </a:endParaRP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بیشترین مقدار: 22،000 در 03/01/18 و 03/01/26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کمترین مقدار: 5،600 در 03/01/21</a:t>
            </a:r>
          </a:p>
          <a:p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4699E29F-C9D6-2CD3-F9AA-37832DF85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8598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3FEBF-E41C-6E56-E62A-992B8EB83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C6D28FE0-B539-5D9D-D226-9AEF4F0EF2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روند فروش و سفارش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73E1C4-5E19-D5CF-2EFA-AD4B64499E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5962" y="1384917"/>
            <a:ext cx="5484184" cy="3007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F094AE-CD90-0EDA-7B53-8A7257A30FE4}"/>
              </a:ext>
            </a:extLst>
          </p:cNvPr>
          <p:cNvSpPr txBox="1"/>
          <p:nvPr/>
        </p:nvSpPr>
        <p:spPr>
          <a:xfrm>
            <a:off x="2507793" y="1016086"/>
            <a:ext cx="1425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روند حجم فروش-402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E247F3E-6CD8-0B3B-80CE-38AE4E65FF6E}"/>
              </a:ext>
            </a:extLst>
          </p:cNvPr>
          <p:cNvSpPr/>
          <p:nvPr/>
        </p:nvSpPr>
        <p:spPr>
          <a:xfrm>
            <a:off x="8521346" y="1973695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CB4DA-3EF8-7209-8D24-0B3CB6D28726}"/>
              </a:ext>
            </a:extLst>
          </p:cNvPr>
          <p:cNvSpPr txBox="1"/>
          <p:nvPr/>
        </p:nvSpPr>
        <p:spPr>
          <a:xfrm rot="16200000">
            <a:off x="-230230" y="2766759"/>
            <a:ext cx="9188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مقدار سفارش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426BAA-FC5E-287F-6FED-96F83E2343A6}"/>
              </a:ext>
            </a:extLst>
          </p:cNvPr>
          <p:cNvSpPr txBox="1"/>
          <p:nvPr/>
        </p:nvSpPr>
        <p:spPr>
          <a:xfrm>
            <a:off x="2995106" y="445342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تاریخ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676643-5801-99E5-D533-AF4FFFED7DA5}"/>
              </a:ext>
            </a:extLst>
          </p:cNvPr>
          <p:cNvSpPr txBox="1"/>
          <p:nvPr/>
        </p:nvSpPr>
        <p:spPr>
          <a:xfrm>
            <a:off x="5932945" y="1879252"/>
            <a:ext cx="24931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در سال 1402 نیز مانند سال 1403 رفتار های ناگهانی نیز مشاهده میشود. توجه به این نکته ضروری است که مقدار قله‌ها در نمودار 1402 بیشتر از 1403 می‌باشد و تعداد تغییرات نیز کمتر است و این بدین معناست که در سال 1402 رفتار مشتریان ثبات بیشتری دارد.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بیشترین مقدار: 24،500 در 02/01/30</a:t>
            </a:r>
          </a:p>
          <a:p>
            <a:pPr algn="r" rtl="1"/>
            <a:r>
              <a:rPr lang="fa-IR" dirty="0">
                <a:cs typeface="B Nazanin" panose="00000400000000000000" pitchFamily="2" charset="-78"/>
              </a:rPr>
              <a:t>کمترین مقدار: 10،200 در 02/01/20</a:t>
            </a:r>
          </a:p>
          <a:p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4D718928-EC2C-C354-15A5-643F7AA68B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6675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0B80C-8CB4-D3AB-4D1F-0ABAFCAB8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5699A2F0-8CC6-7EB6-EE78-920612D80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روند فروش و سفارش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83DA679-4294-1D6B-8BD7-5703E5B9B8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0452" y="1384917"/>
            <a:ext cx="5375204" cy="3007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628FB12-217D-CDB8-4CEC-8E46E4425766}"/>
              </a:ext>
            </a:extLst>
          </p:cNvPr>
          <p:cNvSpPr txBox="1"/>
          <p:nvPr/>
        </p:nvSpPr>
        <p:spPr>
          <a:xfrm>
            <a:off x="2507793" y="1016086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روند مبلغ فروش-403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564965E2-5356-F970-6940-86B79865AD3B}"/>
              </a:ext>
            </a:extLst>
          </p:cNvPr>
          <p:cNvSpPr/>
          <p:nvPr/>
        </p:nvSpPr>
        <p:spPr>
          <a:xfrm>
            <a:off x="8521346" y="1973695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276C5-F765-14C3-3A12-DD04C5E88F45}"/>
              </a:ext>
            </a:extLst>
          </p:cNvPr>
          <p:cNvSpPr txBox="1"/>
          <p:nvPr/>
        </p:nvSpPr>
        <p:spPr>
          <a:xfrm rot="16200000">
            <a:off x="-170918" y="27667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مبلغ فروش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A2A103-8DEA-51F7-BC32-3979FD61CEE6}"/>
              </a:ext>
            </a:extLst>
          </p:cNvPr>
          <p:cNvSpPr txBox="1"/>
          <p:nvPr/>
        </p:nvSpPr>
        <p:spPr>
          <a:xfrm>
            <a:off x="2995106" y="445342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تاریخ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A11DA95-2CE2-E60E-AB89-19BE6623E514}"/>
              </a:ext>
            </a:extLst>
          </p:cNvPr>
          <p:cNvSpPr txBox="1"/>
          <p:nvPr/>
        </p:nvSpPr>
        <p:spPr>
          <a:xfrm>
            <a:off x="5932945" y="1879252"/>
            <a:ext cx="24931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در روز های ابتدایی سال 1403، روند مبلغ فروش افزایشی است و سپس رفتاری سینوسی پیدا میکند و که مرتبط با رفتار متقاضیان و تقاضاهای فصلی و... می‌باشد.</a:t>
            </a:r>
          </a:p>
          <a:p>
            <a:pPr algn="just" rtl="1"/>
            <a:r>
              <a:rPr lang="fa-IR" dirty="0">
                <a:cs typeface="B Nazanin" panose="00000400000000000000" pitchFamily="2" charset="-78"/>
              </a:rPr>
              <a:t>با دانستن قله‌ها می‌توان پاسخگوی بهتر تقاضا بود.</a:t>
            </a:r>
          </a:p>
          <a:p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42915B8F-688B-AB31-68A1-CA3A98A12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9482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72C1-C834-8144-8FA4-EE01E9743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50B30733-620C-3AEA-4467-128B8795B3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روند فروش و سفارش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023CA-B806-9C61-7C48-3AF816D36E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3714" y="1384917"/>
            <a:ext cx="5368680" cy="30074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CAB943-8028-7F15-EFC1-1CDA5E84196E}"/>
              </a:ext>
            </a:extLst>
          </p:cNvPr>
          <p:cNvSpPr txBox="1"/>
          <p:nvPr/>
        </p:nvSpPr>
        <p:spPr>
          <a:xfrm>
            <a:off x="2507793" y="1016086"/>
            <a:ext cx="13933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روند مبلغ فروش-402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77F93A7-B7A0-83AC-4751-1236ACCBA2BE}"/>
              </a:ext>
            </a:extLst>
          </p:cNvPr>
          <p:cNvSpPr/>
          <p:nvPr/>
        </p:nvSpPr>
        <p:spPr>
          <a:xfrm>
            <a:off x="8521346" y="1973695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DE946A-EFAF-9C8A-5E62-F75A620BEF08}"/>
              </a:ext>
            </a:extLst>
          </p:cNvPr>
          <p:cNvSpPr txBox="1"/>
          <p:nvPr/>
        </p:nvSpPr>
        <p:spPr>
          <a:xfrm rot="16200000">
            <a:off x="-170918" y="2766759"/>
            <a:ext cx="8002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مبلغ فروش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B2E9A-9DF6-2E64-0B03-02E465939252}"/>
              </a:ext>
            </a:extLst>
          </p:cNvPr>
          <p:cNvSpPr txBox="1"/>
          <p:nvPr/>
        </p:nvSpPr>
        <p:spPr>
          <a:xfrm>
            <a:off x="2995106" y="4453428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تاریخ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7FD9B1-C3E8-41A6-124D-D83E0BA92B4D}"/>
              </a:ext>
            </a:extLst>
          </p:cNvPr>
          <p:cNvSpPr txBox="1"/>
          <p:nvPr/>
        </p:nvSpPr>
        <p:spPr>
          <a:xfrm>
            <a:off x="5932945" y="1879252"/>
            <a:ext cx="24931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همانطور که مشاهده می‌شود در سال 1402، روند مبلغ در هیچ تاریخی و یا روزی نزولی نشده است و وضعیت شرکت بهتر می‌باشد و ارزش فروش شرکت حفظ شده است.</a:t>
            </a:r>
          </a:p>
          <a:p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7E1BDC78-2F2A-AF81-6DF0-EA9657A25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55162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D6FE4-7070-9A3D-AE6D-D09466CD9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FD9F5A2-DFE2-4B4C-B599-8323541B0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179218"/>
              </p:ext>
            </p:extLst>
          </p:nvPr>
        </p:nvGraphicFramePr>
        <p:xfrm>
          <a:off x="1402080" y="1735716"/>
          <a:ext cx="6339840" cy="2225040"/>
        </p:xfrm>
        <a:graphic>
          <a:graphicData uri="http://schemas.openxmlformats.org/drawingml/2006/table">
            <a:tbl>
              <a:tblPr firstRow="1" bandRow="1">
                <a:tableStyleId>{8EBDE053-35F7-47E8-8FD1-A2C90B1C2963}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21894"/>
                    </a:ext>
                  </a:extLst>
                </a:gridCol>
                <a:gridCol w="1855096">
                  <a:extLst>
                    <a:ext uri="{9D8B030D-6E8A-4147-A177-3AD203B41FA5}">
                      <a16:colId xmlns:a16="http://schemas.microsoft.com/office/drawing/2014/main" val="1848715387"/>
                    </a:ext>
                  </a:extLst>
                </a:gridCol>
                <a:gridCol w="2452744">
                  <a:extLst>
                    <a:ext uri="{9D8B030D-6E8A-4147-A177-3AD203B41FA5}">
                      <a16:colId xmlns:a16="http://schemas.microsoft.com/office/drawing/2014/main" val="927882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1402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1403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5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رتبه 1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روغن صاف 10کیلوئی-کد20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روغن صاف 10کیلوئی-کد20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6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رتبه 2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روغن صاف 10کیلوئی-کد20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روغن صاف 10کیلوئی-کد10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6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رتبه 3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کره گیاهی 50 گرمی صد گل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روغن صاف 10 کیلویی مهگل – کد 8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5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رتبه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کره گیاهی 100 گرمی صد گل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کره گیاهی 250 گرمی صد گل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31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رتبه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کره گیاهی 100 گرمی مهگل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کره گیاهی 250 گرمی مهگل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225211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EA1874BD-68B7-4584-AEBE-4CF8BDF2D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46" y="319379"/>
            <a:ext cx="764800" cy="76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Google Shape;197;p32">
            <a:extLst>
              <a:ext uri="{FF2B5EF4-FFF2-40B4-BE49-F238E27FC236}">
                <a16:creationId xmlns:a16="http://schemas.microsoft.com/office/drawing/2014/main" id="{0A0F2091-9C3B-5844-BDFC-6E6283897B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روند فروش و سفارش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0FC98-E872-CF8C-69A0-4E9D51E18DD1}"/>
              </a:ext>
            </a:extLst>
          </p:cNvPr>
          <p:cNvSpPr txBox="1"/>
          <p:nvPr/>
        </p:nvSpPr>
        <p:spPr>
          <a:xfrm>
            <a:off x="3128335" y="1427939"/>
            <a:ext cx="2887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 تا از پر متقاضی ترین محصولات در 402 و 403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31C4DCF2-475A-6E79-5E02-63A6F4EF2D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74834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F96B5FF9-C08A-2C44-4E77-3272111C6C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فروش مرکز و واسط‌ها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73921C-70C1-9041-079B-45CE0750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" y="1108038"/>
            <a:ext cx="4176775" cy="2528048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A2B0CA-B719-D27D-B029-DCD3C571E73D}"/>
              </a:ext>
            </a:extLst>
          </p:cNvPr>
          <p:cNvSpPr txBox="1"/>
          <p:nvPr/>
        </p:nvSpPr>
        <p:spPr>
          <a:xfrm>
            <a:off x="368541" y="3734568"/>
            <a:ext cx="36535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مبلغ فروش واسط‌ها به مشتریان (دامداران و دامنه میشاب تبریز)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761C79-DA3B-7639-B507-830DBBCAF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2305" y="1080876"/>
            <a:ext cx="4006706" cy="25552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76F556-694A-B289-F16B-5637B4053429}"/>
              </a:ext>
            </a:extLst>
          </p:cNvPr>
          <p:cNvSpPr txBox="1"/>
          <p:nvPr/>
        </p:nvSpPr>
        <p:spPr>
          <a:xfrm>
            <a:off x="5065791" y="3734568"/>
            <a:ext cx="3953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مبلغ فروش مراکز مختلف به مشتریان (دامداران و دامنه میشاب تبریز)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305D90F4-B1DE-9E69-9227-9BABA1F40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4518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0AF3F1A-873A-1677-46CA-331E0EFA923D}"/>
              </a:ext>
            </a:extLst>
          </p:cNvPr>
          <p:cNvSpPr txBox="1"/>
          <p:nvPr/>
        </p:nvSpPr>
        <p:spPr>
          <a:xfrm>
            <a:off x="5905949" y="742278"/>
            <a:ext cx="242245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000" dirty="0">
                <a:cs typeface="B Nazanin" panose="00000400000000000000" pitchFamily="2" charset="-78"/>
              </a:rPr>
              <a:t>سپاس از توجه شما</a:t>
            </a:r>
            <a:endParaRPr lang="en-US" sz="3000" dirty="0"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95ED443-2435-D1E4-47C0-14EC78766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301" y="1296276"/>
            <a:ext cx="4848225" cy="3171825"/>
          </a:xfrm>
          <a:prstGeom prst="rect">
            <a:avLst/>
          </a:prstGeom>
        </p:spPr>
      </p:pic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0B2EF5AC-658C-F87C-93C7-7AD914FDB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1424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iamond 25">
            <a:extLst>
              <a:ext uri="{FF2B5EF4-FFF2-40B4-BE49-F238E27FC236}">
                <a16:creationId xmlns:a16="http://schemas.microsoft.com/office/drawing/2014/main" id="{BA1E93D7-CC48-78C3-C368-010CCFFC3F06}"/>
              </a:ext>
            </a:extLst>
          </p:cNvPr>
          <p:cNvSpPr/>
          <p:nvPr/>
        </p:nvSpPr>
        <p:spPr>
          <a:xfrm>
            <a:off x="8682132" y="1243584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98F0AC-7C17-9FD3-EC4F-2E286BA05C0E}"/>
              </a:ext>
            </a:extLst>
          </p:cNvPr>
          <p:cNvSpPr txBox="1"/>
          <p:nvPr/>
        </p:nvSpPr>
        <p:spPr>
          <a:xfrm>
            <a:off x="6335015" y="1181135"/>
            <a:ext cx="23471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بازه زمانی: 1403/01/30-1402/01/06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8" name="Diamond 27">
            <a:extLst>
              <a:ext uri="{FF2B5EF4-FFF2-40B4-BE49-F238E27FC236}">
                <a16:creationId xmlns:a16="http://schemas.microsoft.com/office/drawing/2014/main" id="{2B9924FD-143B-FB80-7434-94A1D0BF723B}"/>
              </a:ext>
            </a:extLst>
          </p:cNvPr>
          <p:cNvSpPr/>
          <p:nvPr/>
        </p:nvSpPr>
        <p:spPr>
          <a:xfrm>
            <a:off x="8682132" y="2007156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00311A-1907-9AAC-F3C9-3FE7DC500618}"/>
              </a:ext>
            </a:extLst>
          </p:cNvPr>
          <p:cNvSpPr txBox="1"/>
          <p:nvPr/>
        </p:nvSpPr>
        <p:spPr>
          <a:xfrm>
            <a:off x="7433072" y="1956268"/>
            <a:ext cx="12490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تعداد سفارشات: 63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B364A6B1-0476-ED6A-009E-D1477CC471B7}"/>
              </a:ext>
            </a:extLst>
          </p:cNvPr>
          <p:cNvSpPr/>
          <p:nvPr/>
        </p:nvSpPr>
        <p:spPr>
          <a:xfrm>
            <a:off x="8682132" y="2770728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1A315B-E113-DB68-EB2E-F9E6919BD851}"/>
              </a:ext>
            </a:extLst>
          </p:cNvPr>
          <p:cNvSpPr txBox="1"/>
          <p:nvPr/>
        </p:nvSpPr>
        <p:spPr>
          <a:xfrm>
            <a:off x="6578104" y="2708279"/>
            <a:ext cx="2154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حجم سفارشات: 302،713 کیلوگرم 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36F87107-0898-2AB8-4BB7-A44CC234097B}"/>
              </a:ext>
            </a:extLst>
          </p:cNvPr>
          <p:cNvSpPr/>
          <p:nvPr/>
        </p:nvSpPr>
        <p:spPr>
          <a:xfrm>
            <a:off x="8682132" y="3596748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991CD8-D448-DE7D-E918-D2D4FF5E5135}"/>
              </a:ext>
            </a:extLst>
          </p:cNvPr>
          <p:cNvSpPr txBox="1"/>
          <p:nvPr/>
        </p:nvSpPr>
        <p:spPr>
          <a:xfrm>
            <a:off x="7136516" y="3534298"/>
            <a:ext cx="1545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تعداد یکتا محصولات: 17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4" name="Diamond 33">
            <a:extLst>
              <a:ext uri="{FF2B5EF4-FFF2-40B4-BE49-F238E27FC236}">
                <a16:creationId xmlns:a16="http://schemas.microsoft.com/office/drawing/2014/main" id="{87C13977-6D44-E248-782E-2B256C242A77}"/>
              </a:ext>
            </a:extLst>
          </p:cNvPr>
          <p:cNvSpPr/>
          <p:nvPr/>
        </p:nvSpPr>
        <p:spPr>
          <a:xfrm>
            <a:off x="3073183" y="1183442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312E58-1A41-F99E-1B05-A2B6B3836236}"/>
              </a:ext>
            </a:extLst>
          </p:cNvPr>
          <p:cNvSpPr txBox="1"/>
          <p:nvPr/>
        </p:nvSpPr>
        <p:spPr>
          <a:xfrm>
            <a:off x="1687867" y="1120993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تعداد یکتا مشتریان : 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36" name="Diamond 35">
            <a:extLst>
              <a:ext uri="{FF2B5EF4-FFF2-40B4-BE49-F238E27FC236}">
                <a16:creationId xmlns:a16="http://schemas.microsoft.com/office/drawing/2014/main" id="{A6E01235-DA20-F40B-B591-C17D04630334}"/>
              </a:ext>
            </a:extLst>
          </p:cNvPr>
          <p:cNvSpPr/>
          <p:nvPr/>
        </p:nvSpPr>
        <p:spPr>
          <a:xfrm>
            <a:off x="3073183" y="2007156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41527F-47DA-E7D6-7494-493BEB58DF7B}"/>
              </a:ext>
            </a:extLst>
          </p:cNvPr>
          <p:cNvSpPr txBox="1"/>
          <p:nvPr/>
        </p:nvSpPr>
        <p:spPr>
          <a:xfrm>
            <a:off x="742096" y="1956268"/>
            <a:ext cx="2331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مجموع مبلغ ناخالص: 6،383،089،542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Google Shape;197;p32">
            <a:extLst>
              <a:ext uri="{FF2B5EF4-FFF2-40B4-BE49-F238E27FC236}">
                <a16:creationId xmlns:a16="http://schemas.microsoft.com/office/drawing/2014/main" id="{F74DCAD0-F545-7E46-B0C9-7DA459A3FF11}"/>
              </a:ext>
            </a:extLst>
          </p:cNvPr>
          <p:cNvSpPr txBox="1">
            <a:spLocks/>
          </p:cNvSpPr>
          <p:nvPr/>
        </p:nvSpPr>
        <p:spPr>
          <a:xfrm>
            <a:off x="717900" y="129079"/>
            <a:ext cx="7708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fa-IR" dirty="0">
                <a:cs typeface="B Nazanin" panose="00000400000000000000" pitchFamily="2" charset="-78"/>
              </a:rPr>
              <a:t>مرور کلی بر تحلیل</a:t>
            </a:r>
          </a:p>
        </p:txBody>
      </p:sp>
      <p:sp>
        <p:nvSpPr>
          <p:cNvPr id="3" name="Diamond 2">
            <a:extLst>
              <a:ext uri="{FF2B5EF4-FFF2-40B4-BE49-F238E27FC236}">
                <a16:creationId xmlns:a16="http://schemas.microsoft.com/office/drawing/2014/main" id="{54157AD6-3DCC-080A-9685-B905EE352410}"/>
              </a:ext>
            </a:extLst>
          </p:cNvPr>
          <p:cNvSpPr/>
          <p:nvPr/>
        </p:nvSpPr>
        <p:spPr>
          <a:xfrm>
            <a:off x="3049691" y="2749384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749C3A4A-97BC-54A9-870B-22D86D891079}"/>
              </a:ext>
            </a:extLst>
          </p:cNvPr>
          <p:cNvSpPr/>
          <p:nvPr/>
        </p:nvSpPr>
        <p:spPr>
          <a:xfrm>
            <a:off x="3073183" y="3596748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E63A4-A6D0-81C9-88E1-497388498A6E}"/>
              </a:ext>
            </a:extLst>
          </p:cNvPr>
          <p:cNvSpPr txBox="1"/>
          <p:nvPr/>
        </p:nvSpPr>
        <p:spPr>
          <a:xfrm>
            <a:off x="1770422" y="2683259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تعداد یکتا واسط: 4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EEC671-B187-8D5B-23E5-677BAB2F9697}"/>
              </a:ext>
            </a:extLst>
          </p:cNvPr>
          <p:cNvSpPr txBox="1"/>
          <p:nvPr/>
        </p:nvSpPr>
        <p:spPr>
          <a:xfrm>
            <a:off x="1829485" y="3534299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تعداد یکتا مرکز: 3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8" name="Picture 2" descr="‫نرم افزار حسابداری آتیران‬‎">
            <a:extLst>
              <a:ext uri="{FF2B5EF4-FFF2-40B4-BE49-F238E27FC236}">
                <a16:creationId xmlns:a16="http://schemas.microsoft.com/office/drawing/2014/main" id="{2AD2F5EF-13C5-9416-A040-B45E8CDD2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97;p32">
            <a:extLst>
              <a:ext uri="{FF2B5EF4-FFF2-40B4-BE49-F238E27FC236}">
                <a16:creationId xmlns:a16="http://schemas.microsoft.com/office/drawing/2014/main" id="{BF48E074-C6FF-51E8-9018-CB756A309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تحلیل مشتریان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17298E1F-5218-02A7-2E98-D2D6F4FBFCEF}"/>
              </a:ext>
            </a:extLst>
          </p:cNvPr>
          <p:cNvSpPr/>
          <p:nvPr/>
        </p:nvSpPr>
        <p:spPr>
          <a:xfrm>
            <a:off x="8586773" y="4096993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0747D0-3726-6F9C-62E4-999DEA12DD90}"/>
              </a:ext>
            </a:extLst>
          </p:cNvPr>
          <p:cNvSpPr txBox="1"/>
          <p:nvPr/>
        </p:nvSpPr>
        <p:spPr>
          <a:xfrm>
            <a:off x="5325944" y="4034544"/>
            <a:ext cx="3260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میانگین فروش در بازه‌ی زمانی ذکر شده: 101،318،881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9BC81D-CCD6-BB6A-1FE7-C4EC4ECB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2689" y="1009557"/>
            <a:ext cx="3260829" cy="215197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EAE4E2B-7218-DBC7-9D4E-92BBE65441AA}"/>
              </a:ext>
            </a:extLst>
          </p:cNvPr>
          <p:cNvSpPr txBox="1"/>
          <p:nvPr/>
        </p:nvSpPr>
        <p:spPr>
          <a:xfrm>
            <a:off x="7623225" y="2571750"/>
            <a:ext cx="1358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5،548،232،501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139CB-67EF-B850-9D5C-89E89F72A5D2}"/>
              </a:ext>
            </a:extLst>
          </p:cNvPr>
          <p:cNvSpPr txBox="1"/>
          <p:nvPr/>
        </p:nvSpPr>
        <p:spPr>
          <a:xfrm>
            <a:off x="5649507" y="1545268"/>
            <a:ext cx="1139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834،857،041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6E1F309-4E75-1A70-9459-C8AC0C4B7716}"/>
              </a:ext>
            </a:extLst>
          </p:cNvPr>
          <p:cNvSpPr txBox="1"/>
          <p:nvPr/>
        </p:nvSpPr>
        <p:spPr>
          <a:xfrm>
            <a:off x="6147958" y="645815"/>
            <a:ext cx="2371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نمودار مبلغ ناخالص بر اساس هر مشتری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416CD2D-FAEC-9638-73AD-35DC15CA9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482" y="1009556"/>
            <a:ext cx="3076678" cy="215197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AABBDA8-8F67-3B03-8B2B-833610579108}"/>
              </a:ext>
            </a:extLst>
          </p:cNvPr>
          <p:cNvSpPr txBox="1"/>
          <p:nvPr/>
        </p:nvSpPr>
        <p:spPr>
          <a:xfrm>
            <a:off x="348938" y="645816"/>
            <a:ext cx="2999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نمودار حجم سفارش (کیلوگرم) بر اساس هر مشتری</a:t>
            </a:r>
            <a:endParaRPr lang="en-US" dirty="0">
              <a:cs typeface="B Nazanin" panose="00000400000000000000" pitchFamily="2" charset="-78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D203089D-65B4-7BAF-109E-3D74FBD8D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00115"/>
              </p:ext>
            </p:extLst>
          </p:nvPr>
        </p:nvGraphicFramePr>
        <p:xfrm>
          <a:off x="310482" y="3835373"/>
          <a:ext cx="2886182" cy="889000"/>
        </p:xfrm>
        <a:graphic>
          <a:graphicData uri="http://schemas.openxmlformats.org/drawingml/2006/table">
            <a:tbl>
              <a:tblPr firstRow="1" bandRow="1">
                <a:tableStyleId>{8EBDE053-35F7-47E8-8FD1-A2C90B1C2963}</a:tableStyleId>
              </a:tblPr>
              <a:tblGrid>
                <a:gridCol w="1443091">
                  <a:extLst>
                    <a:ext uri="{9D8B030D-6E8A-4147-A177-3AD203B41FA5}">
                      <a16:colId xmlns:a16="http://schemas.microsoft.com/office/drawing/2014/main" val="4226695716"/>
                    </a:ext>
                  </a:extLst>
                </a:gridCol>
                <a:gridCol w="1443091">
                  <a:extLst>
                    <a:ext uri="{9D8B030D-6E8A-4147-A177-3AD203B41FA5}">
                      <a16:colId xmlns:a16="http://schemas.microsoft.com/office/drawing/2014/main" val="982744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a-IR" dirty="0">
                          <a:cs typeface="B Nazanin" panose="00000400000000000000" pitchFamily="2" charset="-78"/>
                        </a:rPr>
                        <a:t>دامنه میشاب تبریز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cs typeface="B Nazanin" panose="00000400000000000000" pitchFamily="2" charset="-78"/>
                        </a:rPr>
                        <a:t>10 نوع محصول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658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a-IR" dirty="0">
                          <a:cs typeface="B Nazanin" panose="00000400000000000000" pitchFamily="2" charset="-78"/>
                        </a:rPr>
                        <a:t>فراورده‌های لبنی تین (دامداران)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a-IR" dirty="0">
                          <a:cs typeface="B Nazanin" panose="00000400000000000000" pitchFamily="2" charset="-78"/>
                        </a:rPr>
                        <a:t>7 نوع محصول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14327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557F6444-EFDC-744A-1D0C-BB241DDB6CBF}"/>
              </a:ext>
            </a:extLst>
          </p:cNvPr>
          <p:cNvSpPr txBox="1"/>
          <p:nvPr/>
        </p:nvSpPr>
        <p:spPr>
          <a:xfrm>
            <a:off x="446027" y="3527596"/>
            <a:ext cx="2678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تنوع محصولات خریداری شده توسط مشتریان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C0035A4C-3478-F328-228D-DAAFDE3DBC88}"/>
              </a:ext>
            </a:extLst>
          </p:cNvPr>
          <p:cNvSpPr/>
          <p:nvPr/>
        </p:nvSpPr>
        <p:spPr>
          <a:xfrm rot="2547611" flipV="1">
            <a:off x="7364995" y="2562918"/>
            <a:ext cx="374851" cy="23881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D784C13A-7967-4886-55BB-AABC835456B6}"/>
              </a:ext>
            </a:extLst>
          </p:cNvPr>
          <p:cNvSpPr/>
          <p:nvPr/>
        </p:nvSpPr>
        <p:spPr>
          <a:xfrm rot="14989026" flipV="1">
            <a:off x="6530341" y="1643011"/>
            <a:ext cx="374851" cy="238811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 descr="‫نرم افزار حسابداری آتیران‬‎">
            <a:extLst>
              <a:ext uri="{FF2B5EF4-FFF2-40B4-BE49-F238E27FC236}">
                <a16:creationId xmlns:a16="http://schemas.microsoft.com/office/drawing/2014/main" id="{B64706CF-C03D-B7D0-7C6E-259B815F3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3212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/>
          <p:nvPr/>
        </p:nvSpPr>
        <p:spPr>
          <a:xfrm>
            <a:off x="6732125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951325" y="2571750"/>
            <a:ext cx="1216200" cy="25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97;p32">
            <a:extLst>
              <a:ext uri="{FF2B5EF4-FFF2-40B4-BE49-F238E27FC236}">
                <a16:creationId xmlns:a16="http://schemas.microsoft.com/office/drawing/2014/main" id="{14FA2864-352C-841E-885B-977F0A26E0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تحلیل مشتریان</a:t>
            </a:r>
            <a:endParaRPr dirty="0">
              <a:cs typeface="B Nazanin" panose="00000400000000000000" pitchFamily="2" charset="-78"/>
            </a:endParaRP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A8076970-4481-2DFD-289A-68B710880040}"/>
              </a:ext>
            </a:extLst>
          </p:cNvPr>
          <p:cNvSpPr/>
          <p:nvPr/>
        </p:nvSpPr>
        <p:spPr>
          <a:xfrm>
            <a:off x="6156004" y="1362369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9BAD6A-E50D-463B-9AC0-CA8CF5F6CFD1}"/>
              </a:ext>
            </a:extLst>
          </p:cNvPr>
          <p:cNvSpPr txBox="1"/>
          <p:nvPr/>
        </p:nvSpPr>
        <p:spPr>
          <a:xfrm>
            <a:off x="1944801" y="1289666"/>
            <a:ext cx="42082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جمع مبالغ فروش برای هر دو مشتری از میانگین کل فروش بیشتر می‌باشد.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293629F5-2804-D1F0-847E-BDC79F2692CE}"/>
              </a:ext>
            </a:extLst>
          </p:cNvPr>
          <p:cNvSpPr/>
          <p:nvPr/>
        </p:nvSpPr>
        <p:spPr>
          <a:xfrm>
            <a:off x="6156004" y="2073368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555BF-1A25-C131-3FF9-42C9EE7FD9AB}"/>
              </a:ext>
            </a:extLst>
          </p:cNvPr>
          <p:cNvSpPr txBox="1"/>
          <p:nvPr/>
        </p:nvSpPr>
        <p:spPr>
          <a:xfrm>
            <a:off x="283464" y="1886916"/>
            <a:ext cx="5869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دامنه میشاب تبریز بیشترین سهم از مبلغ فروش را دارد و ارزش مالی بیشتری نسبت به سایر مشتریان برای شرکت ایجاد کرده است. حفظ ارتباط با این مشتری می‌تواند در اولویت باشد. برای حفظ و توسعه ارتباط می‌توان از استراتژی توسعه بازار "دیوید" استفاده کرد.</a:t>
            </a:r>
          </a:p>
        </p:txBody>
      </p:sp>
      <p:sp>
        <p:nvSpPr>
          <p:cNvPr id="12" name="Diamond 11">
            <a:extLst>
              <a:ext uri="{FF2B5EF4-FFF2-40B4-BE49-F238E27FC236}">
                <a16:creationId xmlns:a16="http://schemas.microsoft.com/office/drawing/2014/main" id="{B0C414B7-136B-D5A9-EC09-2442F7D69B38}"/>
              </a:ext>
            </a:extLst>
          </p:cNvPr>
          <p:cNvSpPr/>
          <p:nvPr/>
        </p:nvSpPr>
        <p:spPr>
          <a:xfrm>
            <a:off x="6156004" y="3153699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FC20C-676D-0380-F572-F86F43730885}"/>
              </a:ext>
            </a:extLst>
          </p:cNvPr>
          <p:cNvSpPr txBox="1"/>
          <p:nvPr/>
        </p:nvSpPr>
        <p:spPr>
          <a:xfrm>
            <a:off x="182118" y="2983529"/>
            <a:ext cx="5970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حجم سفارشات دامنه میشاب تبریز نیز بیشتر می‌باشد. حجم پایین خرید دامداران می‌تواند به علت وجود رقبا و یا ظرفیت تولید این شرکت باشد.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F988040A-FB30-1770-847F-027CE30D6639}"/>
              </a:ext>
            </a:extLst>
          </p:cNvPr>
          <p:cNvSpPr/>
          <p:nvPr/>
        </p:nvSpPr>
        <p:spPr>
          <a:xfrm>
            <a:off x="6153004" y="4234030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91E4E4-934B-9041-BA5F-7E95BD259308}"/>
              </a:ext>
            </a:extLst>
          </p:cNvPr>
          <p:cNvSpPr txBox="1"/>
          <p:nvPr/>
        </p:nvSpPr>
        <p:spPr>
          <a:xfrm>
            <a:off x="386499" y="4047578"/>
            <a:ext cx="57665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dirty="0">
                <a:cs typeface="B Nazanin" panose="00000400000000000000" pitchFamily="2" charset="-78"/>
              </a:rPr>
              <a:t>همچنین تنوع محصولات خریداری شده توسط دامنه میشاب تبریز بیشتر از دامداران است. میتوان با آگاه سازی دامداران از محصولات دیگر و ایجاد مزیت رقابتی، دامداران را به خرید ترغیب کرد.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845EF4A-5F19-9FE8-5542-4D14D36B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5046" y="319379"/>
            <a:ext cx="764800" cy="76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0DCD2CBF-8125-5516-3DCF-250CB1468B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97;p32">
            <a:extLst>
              <a:ext uri="{FF2B5EF4-FFF2-40B4-BE49-F238E27FC236}">
                <a16:creationId xmlns:a16="http://schemas.microsoft.com/office/drawing/2014/main" id="{A15C99CB-CD76-C5E4-D751-48E1382FD4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تحلیل محصولات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4ED941-C5B6-80BC-6E3D-36C071218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625" y="1278434"/>
            <a:ext cx="5609059" cy="313338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4B458EB-F400-489F-5C59-95FA96B1CB4F}"/>
              </a:ext>
            </a:extLst>
          </p:cNvPr>
          <p:cNvSpPr txBox="1"/>
          <p:nvPr/>
        </p:nvSpPr>
        <p:spPr>
          <a:xfrm>
            <a:off x="6009846" y="1616857"/>
            <a:ext cx="259310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از بین تمامی محصولاتی که در بازه زمانی ذکر شده به فروش رفته است، محصولات زیر بیشترین سهم را داشته اند و می‌توان بخش بیشتری از ظرفیت تولید را به آن‌ها اختصاص داد. </a:t>
            </a:r>
          </a:p>
          <a:p>
            <a:pPr algn="r"/>
            <a:endParaRPr lang="fa-IR" dirty="0">
              <a:cs typeface="B Nazanin" panose="00000400000000000000" pitchFamily="2" charset="-78"/>
            </a:endParaRPr>
          </a:p>
          <a:p>
            <a:pPr algn="r"/>
            <a:r>
              <a:rPr lang="fa-IR" dirty="0">
                <a:cs typeface="B Nazanin" panose="00000400000000000000" pitchFamily="2" charset="-78"/>
              </a:rPr>
              <a:t>1- روغن صاف 10 کیلوئی-کد 20</a:t>
            </a:r>
          </a:p>
          <a:p>
            <a:pPr algn="r"/>
            <a:r>
              <a:rPr lang="fa-IR" dirty="0">
                <a:cs typeface="B Nazanin" panose="00000400000000000000" pitchFamily="2" charset="-78"/>
              </a:rPr>
              <a:t>2- روغن صاف 10 کیلوئی-کد 10</a:t>
            </a:r>
          </a:p>
          <a:p>
            <a:pPr algn="r"/>
            <a:r>
              <a:rPr lang="fa-IR" dirty="0">
                <a:cs typeface="B Nazanin" panose="00000400000000000000" pitchFamily="2" charset="-78"/>
              </a:rPr>
              <a:t>3- کره گیاهی 250 گرمی مهگل</a:t>
            </a:r>
          </a:p>
          <a:p>
            <a:pPr algn="r"/>
            <a:r>
              <a:rPr lang="fa-IR" dirty="0">
                <a:cs typeface="B Nazanin" panose="00000400000000000000" pitchFamily="2" charset="-78"/>
              </a:rPr>
              <a:t>4- کره گیاهی 10 گرمی مهگل</a:t>
            </a:r>
          </a:p>
          <a:p>
            <a:pPr algn="r"/>
            <a:r>
              <a:rPr lang="fa-IR" dirty="0">
                <a:cs typeface="B Nazanin" panose="00000400000000000000" pitchFamily="2" charset="-78"/>
              </a:rPr>
              <a:t>5- کره گیاهی 50 گرمی صد گل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2D316AF9-35F5-6D69-C96F-EFA529D67D5D}"/>
              </a:ext>
            </a:extLst>
          </p:cNvPr>
          <p:cNvSpPr/>
          <p:nvPr/>
        </p:nvSpPr>
        <p:spPr>
          <a:xfrm>
            <a:off x="8602954" y="1702918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685DDA-E8C2-7561-8DE7-C7EAED059E53}"/>
              </a:ext>
            </a:extLst>
          </p:cNvPr>
          <p:cNvSpPr txBox="1"/>
          <p:nvPr/>
        </p:nvSpPr>
        <p:spPr>
          <a:xfrm>
            <a:off x="2619256" y="4428211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محصول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F65A57-EA96-98DE-0E6B-82CC6FA37FBF}"/>
              </a:ext>
            </a:extLst>
          </p:cNvPr>
          <p:cNvSpPr txBox="1"/>
          <p:nvPr/>
        </p:nvSpPr>
        <p:spPr>
          <a:xfrm rot="16200000">
            <a:off x="-285495" y="2691239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مبلغ ناخالص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7BAFE-B47F-CFC7-A41C-5D66A9F9C75A}"/>
              </a:ext>
            </a:extLst>
          </p:cNvPr>
          <p:cNvSpPr txBox="1"/>
          <p:nvPr/>
        </p:nvSpPr>
        <p:spPr>
          <a:xfrm>
            <a:off x="1569039" y="970657"/>
            <a:ext cx="30029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 کالا که بیشترین سهم از مبلغ فروش کل را دارند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3" name="Picture 2" descr="‫نرم افزار حسابداری آتیران‬‎">
            <a:extLst>
              <a:ext uri="{FF2B5EF4-FFF2-40B4-BE49-F238E27FC236}">
                <a16:creationId xmlns:a16="http://schemas.microsoft.com/office/drawing/2014/main" id="{962CA23A-81AE-0442-F56B-0E23F0EDE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0C59A094-D86A-9F07-5D34-A010781FFF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تحلیل محصولات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4ADE99-F4DE-8E27-8948-1D2B232E7F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22823" y="1215613"/>
            <a:ext cx="5647702" cy="32944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0FDE7CF-45C7-8B3B-758A-33792A70257A}"/>
              </a:ext>
            </a:extLst>
          </p:cNvPr>
          <p:cNvSpPr txBox="1"/>
          <p:nvPr/>
        </p:nvSpPr>
        <p:spPr>
          <a:xfrm>
            <a:off x="1784107" y="907836"/>
            <a:ext cx="292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5 کالا که کمترین سهم از مبلغ فروش کل را دارند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378FC-525F-58F7-4824-51D0E1B6006B}"/>
              </a:ext>
            </a:extLst>
          </p:cNvPr>
          <p:cNvSpPr txBox="1"/>
          <p:nvPr/>
        </p:nvSpPr>
        <p:spPr>
          <a:xfrm>
            <a:off x="6706852" y="1897765"/>
            <a:ext cx="1719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5 تا محصولی که در نمودار مقابل وجود دارند، کمترین سهم از مبلغ کل فروش را داشته‌اند و این می‌تواند به دلایل مختلفی مانند عدم دارا بودن کیفیت کافی، عدم ایجاد مزیت رقابتی و ... باشد.</a:t>
            </a:r>
          </a:p>
          <a:p>
            <a:pPr algn="r"/>
            <a:endParaRPr lang="fa-IR" dirty="0">
              <a:cs typeface="B Nazanin" panose="00000400000000000000" pitchFamily="2" charset="-78"/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75677A75-30AB-2C88-0D08-9DE13A81E352}"/>
              </a:ext>
            </a:extLst>
          </p:cNvPr>
          <p:cNvSpPr/>
          <p:nvPr/>
        </p:nvSpPr>
        <p:spPr>
          <a:xfrm>
            <a:off x="8614105" y="2026303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2BAC77-3C86-0ED5-E375-3C91E6E4E4A2}"/>
              </a:ext>
            </a:extLst>
          </p:cNvPr>
          <p:cNvSpPr txBox="1"/>
          <p:nvPr/>
        </p:nvSpPr>
        <p:spPr>
          <a:xfrm>
            <a:off x="2807290" y="4510106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مبلغ ناخالص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CAB38F-1781-6F49-5C75-40D96E027EA2}"/>
              </a:ext>
            </a:extLst>
          </p:cNvPr>
          <p:cNvSpPr txBox="1"/>
          <p:nvPr/>
        </p:nvSpPr>
        <p:spPr>
          <a:xfrm rot="16200000">
            <a:off x="-219192" y="2708970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محصول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412112C2-53BF-9FAF-92B8-E0B04F93A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1214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7;p32">
            <a:extLst>
              <a:ext uri="{FF2B5EF4-FFF2-40B4-BE49-F238E27FC236}">
                <a16:creationId xmlns:a16="http://schemas.microsoft.com/office/drawing/2014/main" id="{25AA63E7-6D21-D296-3C42-257DE2EA2A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تحلیل محصولات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2B2297-2CE3-E30F-AE6D-20407643F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78" y="1231980"/>
            <a:ext cx="6088828" cy="32996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B9FFE4-E215-E321-A284-8240B8A61A6B}"/>
              </a:ext>
            </a:extLst>
          </p:cNvPr>
          <p:cNvSpPr txBox="1"/>
          <p:nvPr/>
        </p:nvSpPr>
        <p:spPr>
          <a:xfrm>
            <a:off x="2266561" y="924203"/>
            <a:ext cx="273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نمودار پراکندگی بر اساس حجم و مبلغ سفارش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B42FD-1F75-58AF-E1EC-8534FEE3A96C}"/>
              </a:ext>
            </a:extLst>
          </p:cNvPr>
          <p:cNvSpPr txBox="1"/>
          <p:nvPr/>
        </p:nvSpPr>
        <p:spPr>
          <a:xfrm>
            <a:off x="6852621" y="1879252"/>
            <a:ext cx="15734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با توجه به نمودار مقابل، می‌توان برداشت کرد که سفارشات در بازه‌ی زمانی ذکر شده، تعداد پایین و مبلغ پایینی دارند. و سفارشات عمده و تعداد بالا مربوط به دامنه میشاب تبریز می‌باشد.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3C1BF677-205D-4053-642E-5833FCBB0459}"/>
              </a:ext>
            </a:extLst>
          </p:cNvPr>
          <p:cNvSpPr/>
          <p:nvPr/>
        </p:nvSpPr>
        <p:spPr>
          <a:xfrm>
            <a:off x="8607407" y="1973695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6EE4D9-DD77-13E7-FE50-1AE0D0C390D8}"/>
              </a:ext>
            </a:extLst>
          </p:cNvPr>
          <p:cNvSpPr txBox="1"/>
          <p:nvPr/>
        </p:nvSpPr>
        <p:spPr>
          <a:xfrm rot="16200000">
            <a:off x="-210194" y="2766759"/>
            <a:ext cx="87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مبلغ ناخالص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00511F-8A5B-11FC-55DD-7F7AAD235D74}"/>
              </a:ext>
            </a:extLst>
          </p:cNvPr>
          <p:cNvSpPr txBox="1"/>
          <p:nvPr/>
        </p:nvSpPr>
        <p:spPr>
          <a:xfrm>
            <a:off x="2971277" y="4531621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حجم سفارش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21F8BACB-6173-56F8-33A6-52F45053F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6545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97;p32">
            <a:extLst>
              <a:ext uri="{FF2B5EF4-FFF2-40B4-BE49-F238E27FC236}">
                <a16:creationId xmlns:a16="http://schemas.microsoft.com/office/drawing/2014/main" id="{99E4BA3F-6F7E-C319-E051-FC74007D73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تحلیل محصولات</a:t>
            </a:r>
            <a:endParaRPr dirty="0">
              <a:cs typeface="B Nazanin" panose="00000400000000000000" pitchFamily="2" charset="-7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227413-1222-A5E2-9083-43E2AC4C72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62" y="1344706"/>
            <a:ext cx="5486068" cy="307104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FCBB31-AD83-45C9-7618-DAA1D900540B}"/>
              </a:ext>
            </a:extLst>
          </p:cNvPr>
          <p:cNvSpPr txBox="1"/>
          <p:nvPr/>
        </p:nvSpPr>
        <p:spPr>
          <a:xfrm>
            <a:off x="1771011" y="1036929"/>
            <a:ext cx="22894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نمودار 10 تا از پرتقاضا ترین محصولات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4D56FC42-F5D3-0BD3-FD78-ABF7953E953A}"/>
              </a:ext>
            </a:extLst>
          </p:cNvPr>
          <p:cNvSpPr/>
          <p:nvPr/>
        </p:nvSpPr>
        <p:spPr>
          <a:xfrm>
            <a:off x="8521346" y="1973695"/>
            <a:ext cx="196692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8C1C80-09CA-ED1D-6F03-707242AA0E23}"/>
              </a:ext>
            </a:extLst>
          </p:cNvPr>
          <p:cNvSpPr txBox="1"/>
          <p:nvPr/>
        </p:nvSpPr>
        <p:spPr>
          <a:xfrm>
            <a:off x="5954622" y="1926121"/>
            <a:ext cx="247147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dirty="0">
                <a:cs typeface="B Nazanin" panose="00000400000000000000" pitchFamily="2" charset="-78"/>
              </a:rPr>
              <a:t>با توجه به این نمودار که جمع کل سفارشات روی هر محصول را نشان می‌دهد و نمودارهای قبلی، می‌توان برداشت کرد که تقاضای دامنه میشاب تبریز برای محصولات مهگل بیشتر می‌باشد. و حجم شفارشات عمده تری نسبت به دامداران دارد.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919759-DAE5-25D2-B2B3-E7AD7307E35D}"/>
              </a:ext>
            </a:extLst>
          </p:cNvPr>
          <p:cNvSpPr txBox="1"/>
          <p:nvPr/>
        </p:nvSpPr>
        <p:spPr>
          <a:xfrm rot="16200000">
            <a:off x="-184141" y="2836160"/>
            <a:ext cx="912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حجم سفارش</a:t>
            </a:r>
            <a:endParaRPr lang="en-US" dirty="0">
              <a:cs typeface="B Nazanin" panose="00000400000000000000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F951D0-3749-0CAF-D777-02699547EA40}"/>
              </a:ext>
            </a:extLst>
          </p:cNvPr>
          <p:cNvSpPr txBox="1"/>
          <p:nvPr/>
        </p:nvSpPr>
        <p:spPr>
          <a:xfrm>
            <a:off x="2619256" y="4428211"/>
            <a:ext cx="79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نام محصول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2F8D397E-45A9-CDE8-42C7-BDA9E4FB0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1571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97;p32">
            <a:extLst>
              <a:ext uri="{FF2B5EF4-FFF2-40B4-BE49-F238E27FC236}">
                <a16:creationId xmlns:a16="http://schemas.microsoft.com/office/drawing/2014/main" id="{DE28F023-91DC-5FF4-9D7E-FBEB38C6A5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7900" y="129079"/>
            <a:ext cx="770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a-IR" dirty="0">
                <a:cs typeface="B Nazanin" panose="00000400000000000000" pitchFamily="2" charset="-78"/>
              </a:rPr>
              <a:t>تحلیل محصولات</a:t>
            </a:r>
            <a:endParaRPr dirty="0">
              <a:cs typeface="B Nazanin" panose="00000400000000000000" pitchFamily="2" charset="-78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1F9FF6E-A672-A0B2-2C3C-DBE3C913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12994"/>
              </p:ext>
            </p:extLst>
          </p:nvPr>
        </p:nvGraphicFramePr>
        <p:xfrm>
          <a:off x="1524000" y="1723091"/>
          <a:ext cx="6096000" cy="1854200"/>
        </p:xfrm>
        <a:graphic>
          <a:graphicData uri="http://schemas.openxmlformats.org/drawingml/2006/table">
            <a:tbl>
              <a:tblPr firstRow="1" bandRow="1">
                <a:tableStyleId>{8EBDE053-35F7-47E8-8FD1-A2C90B1C2963}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492189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4871538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27882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دامنه میشاب تبریز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دامداران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456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کمترین مقدار سفارش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85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300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8168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بیشترین مقدار سفارش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11،000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4،500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9262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کمترین مبلغ دریافتی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17،000،000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10،060،920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356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بیشترین مبلغ دریافتی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236،500،000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>
                          <a:cs typeface="B Nazanin" panose="00000400000000000000" pitchFamily="2" charset="-78"/>
                        </a:rPr>
                        <a:t>145،948،725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31753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1A2494CE-AA01-4EA4-E7B8-F74C4E658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046" y="319379"/>
            <a:ext cx="764800" cy="764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3F4AD8-988E-1A51-41C6-04CF7794606C}"/>
              </a:ext>
            </a:extLst>
          </p:cNvPr>
          <p:cNvSpPr txBox="1"/>
          <p:nvPr/>
        </p:nvSpPr>
        <p:spPr>
          <a:xfrm>
            <a:off x="3900181" y="1415314"/>
            <a:ext cx="1343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>
                <a:cs typeface="B Nazanin" panose="00000400000000000000" pitchFamily="2" charset="-78"/>
              </a:rPr>
              <a:t>کمترین و بیشترین‌ها</a:t>
            </a:r>
            <a:endParaRPr lang="en-US" dirty="0">
              <a:cs typeface="B Nazanin" panose="00000400000000000000" pitchFamily="2" charset="-78"/>
            </a:endParaRPr>
          </a:p>
        </p:txBody>
      </p:sp>
      <p:pic>
        <p:nvPicPr>
          <p:cNvPr id="2" name="Picture 2" descr="‫نرم افزار حسابداری آتیران‬‎">
            <a:extLst>
              <a:ext uri="{FF2B5EF4-FFF2-40B4-BE49-F238E27FC236}">
                <a16:creationId xmlns:a16="http://schemas.microsoft.com/office/drawing/2014/main" id="{4614C12F-479F-9F4D-930F-6338F6FB1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38" y="153888"/>
            <a:ext cx="465145" cy="43778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4922999"/>
      </p:ext>
    </p:extLst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837</Words>
  <Application>Microsoft Office PowerPoint</Application>
  <PresentationFormat>On-screen Show (16:9)</PresentationFormat>
  <Paragraphs>120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 Nazanin</vt:lpstr>
      <vt:lpstr>Montserrat</vt:lpstr>
      <vt:lpstr>Fira Sans Extra Condensed Medium</vt:lpstr>
      <vt:lpstr>Arial</vt:lpstr>
      <vt:lpstr>Management Consulting Toolkit by Slidesgo</vt:lpstr>
      <vt:lpstr>تحلیل داده‌های فروش شرکت بهینه وزین</vt:lpstr>
      <vt:lpstr>PowerPoint Presentation</vt:lpstr>
      <vt:lpstr>تحلیل مشتریان</vt:lpstr>
      <vt:lpstr>تحلیل مشتریان</vt:lpstr>
      <vt:lpstr>تحلیل محصولات</vt:lpstr>
      <vt:lpstr>تحلیل محصولات</vt:lpstr>
      <vt:lpstr>تحلیل محصولات</vt:lpstr>
      <vt:lpstr>تحلیل محصولات</vt:lpstr>
      <vt:lpstr>تحلیل محصولات</vt:lpstr>
      <vt:lpstr>روند فروش و سفارش</vt:lpstr>
      <vt:lpstr>روند فروش و سفارش</vt:lpstr>
      <vt:lpstr>روند فروش و سفارش</vt:lpstr>
      <vt:lpstr>روند فروش و سفارش</vt:lpstr>
      <vt:lpstr>روند فروش و سفارش</vt:lpstr>
      <vt:lpstr>فروش مرکز و واسط‌ها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Nahavandi</dc:creator>
  <cp:lastModifiedBy>ASUS</cp:lastModifiedBy>
  <cp:revision>29</cp:revision>
  <dcterms:modified xsi:type="dcterms:W3CDTF">2025-08-11T20:25:39Z</dcterms:modified>
</cp:coreProperties>
</file>