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7" r:id="rId2"/>
    <p:sldId id="256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46" autoAdjust="0"/>
  </p:normalViewPr>
  <p:slideViewPr>
    <p:cSldViewPr snapToGrid="0" snapToObjects="1">
      <p:cViewPr varScale="1">
        <p:scale>
          <a:sx n="85" d="100"/>
          <a:sy n="85" d="100"/>
        </p:scale>
        <p:origin x="-8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8966-C14C-FC48-8E8D-789EE33CB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8966-C14C-FC48-8E8D-789EE33CB84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8966-C14C-FC48-8E8D-789EE33CB8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8966-C14C-FC48-8E8D-789EE33CB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8966-C14C-FC48-8E8D-789EE33CB8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8966-C14C-FC48-8E8D-789EE33CB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8966-C14C-FC48-8E8D-789EE33CB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8966-C14C-FC48-8E8D-789EE33CB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8966-C14C-FC48-8E8D-789EE33CB8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45B33A-D508-FB42-8A3F-6C3BA559F6B0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2A78966-C14C-FC48-8E8D-789EE33CB8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alicevnix/Documents/Classifying%20White%20Blood%20Cells%20With%20Deep%20Learning%20(Code%20and%20data%20included!).htm" TargetMode="Externa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36630"/>
            <a:ext cx="7772400" cy="88720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cs typeface="Arial"/>
              </a:rPr>
              <a:t>Final Project, Part 1: Lightning Talk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75018"/>
            <a:ext cx="6400800" cy="85834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Alice Nix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9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4717"/>
            <a:ext cx="7772400" cy="64022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  <a:cs typeface="Arial"/>
              </a:rPr>
              <a:t>Potential Project #1</a:t>
            </a:r>
            <a:endParaRPr lang="en-US" sz="36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75" y="1299334"/>
            <a:ext cx="8371875" cy="53725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i="1" u="sng" dirty="0" smtClean="0">
                <a:solidFill>
                  <a:srgbClr val="000000"/>
                </a:solidFill>
              </a:rPr>
              <a:t>The Problem</a:t>
            </a:r>
            <a:r>
              <a:rPr lang="en-US" sz="2600" dirty="0" smtClean="0">
                <a:solidFill>
                  <a:srgbClr val="000000"/>
                </a:solidFill>
              </a:rPr>
              <a:t>: Clinical diagnosis of a chest X-ray can be challenging and time-consuming (in non-emergency settings), sometimes more difficult than diagnosis via chest CT imaging.</a:t>
            </a:r>
          </a:p>
          <a:p>
            <a:pPr marL="457200" indent="-457200" algn="l">
              <a:buClrTx/>
              <a:buSzPct val="50000"/>
              <a:buFont typeface="Wingdings" charset="2"/>
              <a:buChar char="u"/>
            </a:pPr>
            <a:r>
              <a:rPr lang="en-US" sz="2600" dirty="0" smtClean="0">
                <a:solidFill>
                  <a:srgbClr val="000000"/>
                </a:solidFill>
              </a:rPr>
              <a:t>After cleaning and preprocessing the data I will attempt to train a classifier to predict the type of disease given an X-ray image.   </a:t>
            </a:r>
            <a:endParaRPr lang="en-US" sz="2600" i="1" dirty="0" smtClean="0">
              <a:solidFill>
                <a:srgbClr val="000000"/>
              </a:solidFill>
            </a:endParaRPr>
          </a:p>
          <a:p>
            <a:pPr algn="l"/>
            <a:r>
              <a:rPr lang="en-US" sz="2600" i="1" u="sng" dirty="0" smtClean="0">
                <a:solidFill>
                  <a:srgbClr val="000000"/>
                </a:solidFill>
              </a:rPr>
              <a:t>Data</a:t>
            </a:r>
            <a:r>
              <a:rPr lang="en-US" sz="2600" i="1" dirty="0" smtClean="0">
                <a:solidFill>
                  <a:srgbClr val="000000"/>
                </a:solidFill>
              </a:rPr>
              <a:t>: </a:t>
            </a:r>
            <a:r>
              <a:rPr lang="en-US" sz="2600" dirty="0" smtClean="0">
                <a:solidFill>
                  <a:srgbClr val="000000"/>
                </a:solidFill>
              </a:rPr>
              <a:t>Random sample of 5,606 images and labels from the National Institute of Health (NIH) Chest X-ray Dataset; obtained from </a:t>
            </a:r>
            <a:r>
              <a:rPr lang="en-US" sz="2600" dirty="0" err="1" smtClean="0">
                <a:solidFill>
                  <a:srgbClr val="000000"/>
                </a:solidFill>
              </a:rPr>
              <a:t>Kaggle</a:t>
            </a:r>
            <a:r>
              <a:rPr lang="en-US" sz="2600" dirty="0" smtClean="0">
                <a:solidFill>
                  <a:srgbClr val="000000"/>
                </a:solidFill>
              </a:rPr>
              <a:t> and ~2.1 GB file size with sample labels in </a:t>
            </a:r>
            <a:r>
              <a:rPr lang="en-US" sz="2600" dirty="0" err="1" smtClean="0">
                <a:solidFill>
                  <a:srgbClr val="000000"/>
                </a:solidFill>
              </a:rPr>
              <a:t>csv</a:t>
            </a:r>
            <a:r>
              <a:rPr lang="en-US" sz="2600" dirty="0" smtClean="0">
                <a:solidFill>
                  <a:srgbClr val="000000"/>
                </a:solidFill>
              </a:rPr>
              <a:t> file.</a:t>
            </a:r>
          </a:p>
          <a:p>
            <a:pPr marL="457200" indent="-457200" algn="l">
              <a:buClrTx/>
              <a:buSzPct val="50000"/>
              <a:buFont typeface="Wingdings" charset="2"/>
              <a:buChar char="u"/>
            </a:pPr>
            <a:r>
              <a:rPr lang="en-US" sz="2600" dirty="0" smtClean="0">
                <a:solidFill>
                  <a:srgbClr val="000000"/>
                </a:solidFill>
              </a:rPr>
              <a:t>15 classes (14 diseases, and one for “No findings”) before cleaning the data.</a:t>
            </a:r>
            <a:endParaRPr lang="en-US" sz="2600" dirty="0">
              <a:solidFill>
                <a:srgbClr val="000000"/>
              </a:solidFill>
            </a:endParaRPr>
          </a:p>
          <a:p>
            <a:pPr algn="l"/>
            <a:r>
              <a:rPr lang="en-US" sz="2600" i="1" u="sng" dirty="0" smtClean="0">
                <a:solidFill>
                  <a:srgbClr val="000000"/>
                </a:solidFill>
              </a:rPr>
              <a:t>Hypotheses</a:t>
            </a:r>
            <a:r>
              <a:rPr lang="en-US" sz="2600" i="1" dirty="0" smtClean="0">
                <a:solidFill>
                  <a:srgbClr val="000000"/>
                </a:solidFill>
              </a:rPr>
              <a:t>: </a:t>
            </a:r>
            <a:r>
              <a:rPr lang="en-US" sz="2600" dirty="0" smtClean="0">
                <a:solidFill>
                  <a:srgbClr val="000000"/>
                </a:solidFill>
              </a:rPr>
              <a:t>Built model will classify chest X-ray image as either an indication of the presence of infectious disease or chronic disease and measure accuracy. This can then be a binary class problem.</a:t>
            </a:r>
            <a:endParaRPr lang="en-US" sz="2600" i="1" dirty="0" smtClean="0">
              <a:solidFill>
                <a:srgbClr val="000000"/>
              </a:solidFill>
            </a:endParaRPr>
          </a:p>
          <a:p>
            <a:pPr algn="l"/>
            <a:endParaRPr lang="en-US" sz="2800" i="1" dirty="0">
              <a:solidFill>
                <a:srgbClr val="000000"/>
              </a:solidFill>
            </a:endParaRPr>
          </a:p>
          <a:p>
            <a:pPr algn="l"/>
            <a:endParaRPr lang="en-US" sz="2800" i="1" dirty="0" smtClean="0">
              <a:solidFill>
                <a:srgbClr val="000000"/>
              </a:solidFill>
            </a:endParaRPr>
          </a:p>
          <a:p>
            <a:pPr algn="l"/>
            <a:endParaRPr lang="en-US" sz="28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4716"/>
            <a:ext cx="7772400" cy="100351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  <a:cs typeface="Arial"/>
              </a:rPr>
              <a:t>Potential Project #2</a:t>
            </a:r>
            <a:endParaRPr lang="en-US" sz="36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75" y="1787510"/>
            <a:ext cx="8371875" cy="49061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i="1" u="sng" dirty="0" smtClean="0">
                <a:solidFill>
                  <a:srgbClr val="000000"/>
                </a:solidFill>
              </a:rPr>
              <a:t>The Problem</a:t>
            </a:r>
            <a:r>
              <a:rPr lang="en-US" sz="2800" i="1" dirty="0" smtClean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000000"/>
                </a:solidFill>
              </a:rPr>
              <a:t>Classification problem: attempt to train a classifier to predict whether the histological image is cancer vs. non-cancer.</a:t>
            </a:r>
            <a:endParaRPr lang="en-US" sz="2800" i="1" dirty="0" smtClean="0">
              <a:solidFill>
                <a:srgbClr val="000000"/>
              </a:solidFill>
            </a:endParaRPr>
          </a:p>
          <a:p>
            <a:pPr algn="l"/>
            <a:r>
              <a:rPr lang="en-US" sz="2800" i="1" u="sng" dirty="0" smtClean="0">
                <a:solidFill>
                  <a:srgbClr val="000000"/>
                </a:solidFill>
              </a:rPr>
              <a:t>Data</a:t>
            </a:r>
            <a:r>
              <a:rPr lang="en-US" sz="2800" i="1" dirty="0" smtClean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000000"/>
                </a:solidFill>
              </a:rPr>
              <a:t>Dataset consists of 5,547 breast histology images of size 50 x 50 x 3. Dataset was used in a data science tutorial at </a:t>
            </a:r>
            <a:r>
              <a:rPr lang="en-US" sz="2800" dirty="0" err="1" smtClean="0">
                <a:solidFill>
                  <a:srgbClr val="000000"/>
                </a:solidFill>
              </a:rPr>
              <a:t>Epidemium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which is an event that explores new paths to cancer research. Data gathered </a:t>
            </a:r>
            <a:r>
              <a:rPr lang="en-US" sz="2800" dirty="0">
                <a:solidFill>
                  <a:srgbClr val="000000"/>
                </a:solidFill>
              </a:rPr>
              <a:t>from </a:t>
            </a:r>
            <a:r>
              <a:rPr lang="en-US" sz="2800" dirty="0" err="1">
                <a:solidFill>
                  <a:srgbClr val="000000"/>
                </a:solidFill>
              </a:rPr>
              <a:t>Kaggle</a:t>
            </a:r>
            <a:r>
              <a:rPr lang="en-US" sz="2800" dirty="0">
                <a:solidFill>
                  <a:srgbClr val="000000"/>
                </a:solidFill>
              </a:rPr>
              <a:t> and </a:t>
            </a:r>
            <a:r>
              <a:rPr lang="en-US" sz="2800" dirty="0" smtClean="0">
                <a:solidFill>
                  <a:srgbClr val="000000"/>
                </a:solidFill>
              </a:rPr>
              <a:t>~39.72 MB </a:t>
            </a:r>
            <a:r>
              <a:rPr lang="en-US" sz="2800" dirty="0">
                <a:solidFill>
                  <a:srgbClr val="000000"/>
                </a:solidFill>
              </a:rPr>
              <a:t>file size </a:t>
            </a:r>
            <a:r>
              <a:rPr lang="en-US" sz="2800" dirty="0" smtClean="0">
                <a:solidFill>
                  <a:srgbClr val="000000"/>
                </a:solidFill>
              </a:rPr>
              <a:t>using </a:t>
            </a:r>
            <a:r>
              <a:rPr lang="en-US" sz="2800" dirty="0" err="1" smtClean="0">
                <a:solidFill>
                  <a:srgbClr val="000000"/>
                </a:solidFill>
              </a:rPr>
              <a:t>Numpy</a:t>
            </a:r>
            <a:r>
              <a:rPr lang="en-US" sz="2800" dirty="0" smtClean="0">
                <a:solidFill>
                  <a:srgbClr val="000000"/>
                </a:solidFill>
              </a:rPr>
              <a:t> array of images.  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i="1" u="sng" dirty="0" smtClean="0">
                <a:solidFill>
                  <a:srgbClr val="000000"/>
                </a:solidFill>
              </a:rPr>
              <a:t>Hypotheses</a:t>
            </a:r>
            <a:r>
              <a:rPr lang="en-US" sz="2800" i="1" dirty="0" smtClean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000000"/>
                </a:solidFill>
              </a:rPr>
              <a:t>The goal is to classify cancerous images (IDC: invasive ductal carcinoma) vs. non-IDC images. </a:t>
            </a:r>
            <a:endParaRPr lang="en-US" sz="2800" i="1" dirty="0" smtClean="0">
              <a:solidFill>
                <a:srgbClr val="000000"/>
              </a:solidFill>
            </a:endParaRPr>
          </a:p>
          <a:p>
            <a:pPr algn="l"/>
            <a:endParaRPr lang="en-US" sz="2800" i="1" dirty="0">
              <a:solidFill>
                <a:srgbClr val="000000"/>
              </a:solidFill>
            </a:endParaRPr>
          </a:p>
          <a:p>
            <a:pPr algn="l"/>
            <a:endParaRPr lang="en-US" sz="2800" i="1" dirty="0" smtClean="0">
              <a:solidFill>
                <a:srgbClr val="000000"/>
              </a:solidFill>
            </a:endParaRPr>
          </a:p>
          <a:p>
            <a:pPr algn="l"/>
            <a:endParaRPr lang="en-US" sz="28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510974"/>
            <a:ext cx="7408333" cy="604409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Example Project</a:t>
            </a:r>
            <a:endParaRPr lang="en-US" sz="4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file</a:t>
            </a:r>
            <a:r>
              <a:rPr lang="en-US" dirty="0">
                <a:hlinkClick r:id="rId2" action="ppaction://hlinkfile"/>
              </a:rPr>
              <a:t>:///Users/alicevnix/Documents/Classifying%20White%20Blood%20Cells%20With%20Deep%20Learning%20(Code%20and%20data%20included!).</a:t>
            </a:r>
            <a:r>
              <a:rPr lang="en-US" dirty="0" smtClean="0">
                <a:hlinkClick r:id="rId2" action="ppaction://hlinkfile"/>
              </a:rPr>
              <a:t>htm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ClrTx/>
              <a:buSzPct val="50000"/>
              <a:buFont typeface="Wingdings" charset="2"/>
              <a:buChar char="u"/>
            </a:pPr>
            <a:r>
              <a:rPr lang="en-US" dirty="0" smtClean="0"/>
              <a:t>Deep Learning </a:t>
            </a:r>
          </a:p>
          <a:p>
            <a:pPr>
              <a:buClrTx/>
              <a:buSzPct val="50000"/>
              <a:buFont typeface="Wingdings" charset="2"/>
              <a:buChar char="u"/>
            </a:pPr>
            <a:r>
              <a:rPr lang="en-US" dirty="0"/>
              <a:t>Convolutional Neural Network (CNNs)</a:t>
            </a:r>
          </a:p>
          <a:p>
            <a:pPr>
              <a:buClrTx/>
              <a:buSzPct val="50000"/>
              <a:buFont typeface="Wingdings" charset="2"/>
              <a:buChar char="u"/>
            </a:pPr>
            <a:r>
              <a:rPr lang="en-US" dirty="0" err="1" smtClean="0"/>
              <a:t>Keras</a:t>
            </a:r>
            <a:r>
              <a:rPr lang="en-US" dirty="0" smtClean="0"/>
              <a:t> library in Python</a:t>
            </a:r>
          </a:p>
        </p:txBody>
      </p:sp>
      <p:pic>
        <p:nvPicPr>
          <p:cNvPr id="3" name="Picture 2" descr="41NrGslEXXL._SX397_BO1,204,203,200_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66" y="3849331"/>
            <a:ext cx="1930033" cy="24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360</TotalTime>
  <Words>331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Final Project, Part 1: Lightning Talk</vt:lpstr>
      <vt:lpstr>Potential Project #1</vt:lpstr>
      <vt:lpstr>Potential Project #2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Project, Part 1: Lightning Talk</dc:title>
  <dc:creator>Alice V Nix</dc:creator>
  <cp:lastModifiedBy>Alice V Nix</cp:lastModifiedBy>
  <cp:revision>61</cp:revision>
  <dcterms:created xsi:type="dcterms:W3CDTF">2017-12-11T16:40:23Z</dcterms:created>
  <dcterms:modified xsi:type="dcterms:W3CDTF">2017-12-12T22:57:58Z</dcterms:modified>
</cp:coreProperties>
</file>