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3"/>
  </p:notesMasterIdLst>
  <p:sldIdLst>
    <p:sldId id="256" r:id="rId2"/>
    <p:sldId id="258" r:id="rId3"/>
    <p:sldId id="257" r:id="rId4"/>
    <p:sldId id="259" r:id="rId5"/>
    <p:sldId id="260" r:id="rId6"/>
    <p:sldId id="261" r:id="rId7"/>
    <p:sldId id="267"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68321" autoAdjust="0"/>
  </p:normalViewPr>
  <p:slideViewPr>
    <p:cSldViewPr snapToGrid="0">
      <p:cViewPr varScale="1">
        <p:scale>
          <a:sx n="58" d="100"/>
          <a:sy n="58" d="100"/>
        </p:scale>
        <p:origin x="1483" y="4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F4E1F-D5C8-4E4D-920D-AB12A0EA88D5}"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6E968-F376-4FFC-BB5D-CED1A0E4BCDF}" type="slidenum">
              <a:rPr lang="en-US" smtClean="0"/>
              <a:t>‹#›</a:t>
            </a:fld>
            <a:endParaRPr lang="en-US"/>
          </a:p>
        </p:txBody>
      </p:sp>
    </p:spTree>
    <p:extLst>
      <p:ext uri="{BB962C8B-B14F-4D97-AF65-F5344CB8AC3E}">
        <p14:creationId xmlns:p14="http://schemas.microsoft.com/office/powerpoint/2010/main" val="74794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Positive_predictive_val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Sensitivity_and_specificity"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twitter-sentiment-analysis-using-pyth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theme is sentiment analysis on twitter data. </a:t>
            </a:r>
          </a:p>
        </p:txBody>
      </p:sp>
      <p:sp>
        <p:nvSpPr>
          <p:cNvPr id="4" name="Slide Number Placeholder 3"/>
          <p:cNvSpPr>
            <a:spLocks noGrp="1"/>
          </p:cNvSpPr>
          <p:nvPr>
            <p:ph type="sldNum" sz="quarter" idx="5"/>
          </p:nvPr>
        </p:nvSpPr>
        <p:spPr/>
        <p:txBody>
          <a:bodyPr/>
          <a:lstStyle/>
          <a:p>
            <a:fld id="{B176E968-F376-4FFC-BB5D-CED1A0E4BCDF}" type="slidenum">
              <a:rPr lang="en-US" smtClean="0"/>
              <a:t>1</a:t>
            </a:fld>
            <a:endParaRPr lang="en-US"/>
          </a:p>
        </p:txBody>
      </p:sp>
    </p:spTree>
    <p:extLst>
      <p:ext uri="{BB962C8B-B14F-4D97-AF65-F5344CB8AC3E}">
        <p14:creationId xmlns:p14="http://schemas.microsoft.com/office/powerpoint/2010/main" val="2244507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We can clearly see that the </a:t>
            </a:r>
            <a:r>
              <a:rPr lang="en-US" b="1" i="0" dirty="0">
                <a:effectLst/>
                <a:latin typeface="-apple-system"/>
              </a:rPr>
              <a:t>Logistic Regression Model</a:t>
            </a:r>
            <a:r>
              <a:rPr lang="en-US" b="0" i="0" dirty="0">
                <a:effectLst/>
                <a:latin typeface="-apple-system"/>
              </a:rPr>
              <a:t> performs the best out of all the different models that we tried. It achieves nearly </a:t>
            </a:r>
            <a:r>
              <a:rPr lang="en-US" b="1" i="0" dirty="0">
                <a:effectLst/>
                <a:latin typeface="-apple-system"/>
              </a:rPr>
              <a:t>8</a:t>
            </a:r>
            <a:r>
              <a:rPr lang="ru-RU" b="1" i="0" dirty="0">
                <a:effectLst/>
                <a:latin typeface="-apple-system"/>
              </a:rPr>
              <a:t>3</a:t>
            </a:r>
            <a:r>
              <a:rPr lang="en-US" b="1" i="0" dirty="0">
                <a:effectLst/>
                <a:latin typeface="-apple-system"/>
              </a:rPr>
              <a:t>% accuracy</a:t>
            </a:r>
            <a:r>
              <a:rPr lang="en-US" b="0" i="0" dirty="0">
                <a:effectLst/>
                <a:latin typeface="-apple-system"/>
              </a:rPr>
              <a:t> while classifying the sentiment of a tweet.</a:t>
            </a:r>
          </a:p>
          <a:p>
            <a:pPr algn="l"/>
            <a:endParaRPr lang="ru-RU" b="0" i="0" dirty="0">
              <a:effectLst/>
              <a:latin typeface="-apple-system"/>
            </a:endParaRPr>
          </a:p>
          <a:p>
            <a:pPr algn="l"/>
            <a:endParaRPr lang="en-US" b="0" i="0" dirty="0">
              <a:effectLst/>
              <a:latin typeface="-apple-system"/>
            </a:endParaRPr>
          </a:p>
          <a:p>
            <a:endParaRPr lang="en-US" b="1" i="0" dirty="0">
              <a:solidFill>
                <a:srgbClr val="202122"/>
              </a:solidFill>
              <a:effectLst/>
              <a:latin typeface="Arial" panose="020B0604020202020204" pitchFamily="34" charset="0"/>
            </a:endParaRPr>
          </a:p>
          <a:p>
            <a:endParaRPr lang="en-US" b="1" i="0" dirty="0">
              <a:solidFill>
                <a:srgbClr val="202122"/>
              </a:solidFill>
              <a:effectLst/>
              <a:latin typeface="Arial" panose="020B0604020202020204" pitchFamily="34" charset="0"/>
            </a:endParaRPr>
          </a:p>
          <a:p>
            <a:endParaRPr lang="en-US" b="1" i="0" dirty="0">
              <a:solidFill>
                <a:srgbClr val="202122"/>
              </a:solidFill>
              <a:effectLst/>
              <a:latin typeface="Arial" panose="020B0604020202020204" pitchFamily="34" charset="0"/>
            </a:endParaRPr>
          </a:p>
          <a:p>
            <a:endParaRPr lang="en-US" b="1" i="0" dirty="0">
              <a:solidFill>
                <a:srgbClr val="202122"/>
              </a:solidFill>
              <a:effectLst/>
              <a:latin typeface="Arial" panose="020B0604020202020204" pitchFamily="34" charset="0"/>
            </a:endParaRPr>
          </a:p>
          <a:p>
            <a:r>
              <a:rPr lang="ru-RU" b="1" i="0" dirty="0">
                <a:solidFill>
                  <a:srgbClr val="202122"/>
                </a:solidFill>
                <a:effectLst/>
                <a:latin typeface="Arial" panose="020B0604020202020204" pitchFamily="34" charset="0"/>
              </a:rPr>
              <a:t>НЕ ЧИТАТЬ Пока не спросят</a:t>
            </a:r>
            <a:endParaRPr lang="en-US" b="1" i="0" dirty="0">
              <a:solidFill>
                <a:srgbClr val="202122"/>
              </a:solidFill>
              <a:effectLst/>
              <a:latin typeface="Arial" panose="020B0604020202020204" pitchFamily="34" charset="0"/>
            </a:endParaRPr>
          </a:p>
          <a:p>
            <a:r>
              <a:rPr lang="en-US" b="1" i="0" dirty="0">
                <a:solidFill>
                  <a:srgbClr val="202122"/>
                </a:solidFill>
                <a:effectLst/>
                <a:latin typeface="Arial" panose="020B0604020202020204" pitchFamily="34" charset="0"/>
              </a:rPr>
              <a:t>Precision</a:t>
            </a:r>
            <a:r>
              <a:rPr lang="en-US" b="0" i="0" dirty="0">
                <a:solidFill>
                  <a:srgbClr val="202122"/>
                </a:solidFill>
                <a:effectLst/>
                <a:latin typeface="Arial" panose="020B0604020202020204" pitchFamily="34" charset="0"/>
              </a:rPr>
              <a:t> (also called </a:t>
            </a:r>
            <a:r>
              <a:rPr lang="en-US" b="0" i="0" u="none" strike="noStrike" dirty="0">
                <a:solidFill>
                  <a:srgbClr val="0645AD"/>
                </a:solidFill>
                <a:effectLst/>
                <a:latin typeface="Arial" panose="020B0604020202020204" pitchFamily="34" charset="0"/>
                <a:hlinkClick r:id="rId3" tooltip="Positive predictive value"/>
              </a:rPr>
              <a:t>positive predictive value</a:t>
            </a:r>
            <a:r>
              <a:rPr lang="en-US" b="0" i="0" dirty="0">
                <a:solidFill>
                  <a:srgbClr val="202122"/>
                </a:solidFill>
                <a:effectLst/>
                <a:latin typeface="Arial" panose="020B0604020202020204" pitchFamily="34" charset="0"/>
              </a:rPr>
              <a:t>) is the fraction of relevant instances among the retrieved instances, while </a:t>
            </a:r>
            <a:r>
              <a:rPr lang="en-US" b="1" i="0" dirty="0">
                <a:solidFill>
                  <a:srgbClr val="202122"/>
                </a:solidFill>
                <a:effectLst/>
                <a:latin typeface="Arial" panose="020B0604020202020204" pitchFamily="34" charset="0"/>
              </a:rPr>
              <a:t>recall</a:t>
            </a:r>
            <a:r>
              <a:rPr lang="en-US" b="0" i="0" dirty="0">
                <a:solidFill>
                  <a:srgbClr val="202122"/>
                </a:solidFill>
                <a:effectLst/>
                <a:latin typeface="Arial" panose="020B0604020202020204" pitchFamily="34" charset="0"/>
              </a:rPr>
              <a:t> (also known as </a:t>
            </a:r>
            <a:r>
              <a:rPr lang="en-US" b="0" i="0" u="none" strike="noStrike" dirty="0">
                <a:solidFill>
                  <a:srgbClr val="0645AD"/>
                </a:solidFill>
                <a:effectLst/>
                <a:latin typeface="Arial" panose="020B0604020202020204" pitchFamily="34" charset="0"/>
                <a:hlinkClick r:id="rId4" tooltip="Sensitivity and specificity"/>
              </a:rPr>
              <a:t>sensitivity</a:t>
            </a:r>
            <a:r>
              <a:rPr lang="en-US" b="0" i="0" dirty="0">
                <a:solidFill>
                  <a:srgbClr val="202122"/>
                </a:solidFill>
                <a:effectLst/>
                <a:latin typeface="Arial" panose="020B0604020202020204" pitchFamily="34" charset="0"/>
              </a:rPr>
              <a:t>) is the fraction of relevant instances that were retrieved. </a:t>
            </a:r>
            <a:endParaRPr lang="en-US" dirty="0"/>
          </a:p>
        </p:txBody>
      </p:sp>
      <p:sp>
        <p:nvSpPr>
          <p:cNvPr id="4" name="Slide Number Placeholder 3"/>
          <p:cNvSpPr>
            <a:spLocks noGrp="1"/>
          </p:cNvSpPr>
          <p:nvPr>
            <p:ph type="sldNum" sz="quarter" idx="5"/>
          </p:nvPr>
        </p:nvSpPr>
        <p:spPr/>
        <p:txBody>
          <a:bodyPr/>
          <a:lstStyle/>
          <a:p>
            <a:fld id="{B176E968-F376-4FFC-BB5D-CED1A0E4BCDF}" type="slidenum">
              <a:rPr lang="en-US" smtClean="0"/>
              <a:t>10</a:t>
            </a:fld>
            <a:endParaRPr lang="en-US"/>
          </a:p>
        </p:txBody>
      </p:sp>
    </p:spTree>
    <p:extLst>
      <p:ext uri="{BB962C8B-B14F-4D97-AF65-F5344CB8AC3E}">
        <p14:creationId xmlns:p14="http://schemas.microsoft.com/office/powerpoint/2010/main" val="76151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effectLst/>
                <a:latin typeface="urw-din"/>
                <a:hlinkClick r:id="rId3"/>
              </a:rPr>
              <a:t>Sentiment analysis</a:t>
            </a:r>
            <a:r>
              <a:rPr lang="en-US" b="0" i="0" dirty="0">
                <a:solidFill>
                  <a:srgbClr val="273239"/>
                </a:solidFill>
                <a:effectLst/>
                <a:latin typeface="urw-din"/>
              </a:rPr>
              <a:t> is the process of classifying whether a block of text is positive or negative. </a:t>
            </a:r>
            <a:r>
              <a:rPr lang="en-US" b="0" i="0" dirty="0">
                <a:effectLst/>
                <a:latin typeface="-apple-system"/>
              </a:rPr>
              <a:t>It is the interpretation and classification of emotions (positive, negative</a:t>
            </a:r>
            <a:r>
              <a:rPr lang="ru-RU" b="0" i="0" dirty="0">
                <a:effectLst/>
                <a:latin typeface="-apple-system"/>
              </a:rPr>
              <a:t> </a:t>
            </a:r>
            <a:r>
              <a:rPr lang="en-US" b="0" i="0" dirty="0">
                <a:effectLst/>
                <a:latin typeface="-apple-system"/>
              </a:rPr>
              <a:t>in our case) within text data using text analysis techniques. Sentiment analysis allows organizations to identify public sentiment towards certain words or topics.</a:t>
            </a:r>
            <a:endParaRPr lang="en-US" dirty="0"/>
          </a:p>
        </p:txBody>
      </p:sp>
      <p:sp>
        <p:nvSpPr>
          <p:cNvPr id="4" name="Slide Number Placeholder 3"/>
          <p:cNvSpPr>
            <a:spLocks noGrp="1"/>
          </p:cNvSpPr>
          <p:nvPr>
            <p:ph type="sldNum" sz="quarter" idx="5"/>
          </p:nvPr>
        </p:nvSpPr>
        <p:spPr/>
        <p:txBody>
          <a:bodyPr/>
          <a:lstStyle/>
          <a:p>
            <a:fld id="{B176E968-F376-4FFC-BB5D-CED1A0E4BCDF}" type="slidenum">
              <a:rPr lang="en-US" smtClean="0"/>
              <a:t>2</a:t>
            </a:fld>
            <a:endParaRPr lang="en-US"/>
          </a:p>
        </p:txBody>
      </p:sp>
    </p:spTree>
    <p:extLst>
      <p:ext uri="{BB962C8B-B14F-4D97-AF65-F5344CB8AC3E}">
        <p14:creationId xmlns:p14="http://schemas.microsoft.com/office/powerpoint/2010/main" val="396239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11111"/>
                </a:solidFill>
                <a:effectLst/>
                <a:latin typeface="Roboto" panose="02000000000000000000" pitchFamily="2" charset="0"/>
              </a:rPr>
              <a:t>We use this </a:t>
            </a:r>
            <a:r>
              <a:rPr lang="en-US" b="1" i="0" dirty="0" err="1">
                <a:solidFill>
                  <a:srgbClr val="111111"/>
                </a:solidFill>
                <a:effectLst/>
                <a:latin typeface="Roboto" panose="02000000000000000000" pitchFamily="2" charset="0"/>
              </a:rPr>
              <a:t>libraris</a:t>
            </a:r>
            <a:r>
              <a:rPr lang="en-US" b="1" i="0" dirty="0">
                <a:solidFill>
                  <a:srgbClr val="111111"/>
                </a:solidFill>
                <a:effectLst/>
                <a:latin typeface="Roboto" panose="02000000000000000000" pitchFamily="2" charset="0"/>
              </a:rPr>
              <a:t> for our project:</a:t>
            </a:r>
          </a:p>
          <a:p>
            <a:r>
              <a:rPr lang="en-US" b="1" i="0" dirty="0">
                <a:solidFill>
                  <a:srgbClr val="111111"/>
                </a:solidFill>
                <a:effectLst/>
                <a:latin typeface="Roboto" panose="02000000000000000000" pitchFamily="2" charset="0"/>
              </a:rPr>
              <a:t>Pandas, NLTK – we use for lemmatizing words</a:t>
            </a:r>
          </a:p>
          <a:p>
            <a:r>
              <a:rPr lang="en-US" b="1" i="0" dirty="0" err="1">
                <a:solidFill>
                  <a:srgbClr val="111111"/>
                </a:solidFill>
                <a:effectLst/>
                <a:latin typeface="Roboto" panose="02000000000000000000" pitchFamily="2" charset="0"/>
              </a:rPr>
              <a:t>Slkearn</a:t>
            </a:r>
            <a:r>
              <a:rPr lang="en-US" b="1" i="0" dirty="0">
                <a:solidFill>
                  <a:srgbClr val="111111"/>
                </a:solidFill>
                <a:effectLst/>
                <a:latin typeface="Roboto" panose="02000000000000000000" pitchFamily="2" charset="0"/>
              </a:rPr>
              <a:t>, and </a:t>
            </a:r>
            <a:r>
              <a:rPr lang="en-US" b="1" i="0" dirty="0" err="1">
                <a:solidFill>
                  <a:srgbClr val="111111"/>
                </a:solidFill>
                <a:effectLst/>
                <a:latin typeface="Roboto" panose="02000000000000000000" pitchFamily="2" charset="0"/>
              </a:rPr>
              <a:t>Wordcloud</a:t>
            </a:r>
            <a:r>
              <a:rPr lang="en-US" b="0" i="0" dirty="0">
                <a:solidFill>
                  <a:srgbClr val="111111"/>
                </a:solidFill>
                <a:effectLst/>
                <a:latin typeface="Roboto" panose="02000000000000000000" pitchFamily="2" charset="0"/>
              </a:rPr>
              <a:t>  that we use for representation the frequency of words in a text where the size of the word represents its frequency. </a:t>
            </a:r>
            <a:endParaRPr lang="en-US" dirty="0"/>
          </a:p>
        </p:txBody>
      </p:sp>
      <p:sp>
        <p:nvSpPr>
          <p:cNvPr id="4" name="Slide Number Placeholder 3"/>
          <p:cNvSpPr>
            <a:spLocks noGrp="1"/>
          </p:cNvSpPr>
          <p:nvPr>
            <p:ph type="sldNum" sz="quarter" idx="5"/>
          </p:nvPr>
        </p:nvSpPr>
        <p:spPr/>
        <p:txBody>
          <a:bodyPr/>
          <a:lstStyle/>
          <a:p>
            <a:fld id="{B176E968-F376-4FFC-BB5D-CED1A0E4BCDF}" type="slidenum">
              <a:rPr lang="en-US" smtClean="0"/>
              <a:t>3</a:t>
            </a:fld>
            <a:endParaRPr lang="en-US"/>
          </a:p>
        </p:txBody>
      </p:sp>
    </p:spTree>
    <p:extLst>
      <p:ext uri="{BB962C8B-B14F-4D97-AF65-F5344CB8AC3E}">
        <p14:creationId xmlns:p14="http://schemas.microsoft.com/office/powerpoint/2010/main" val="89448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The dataset being used is the </a:t>
            </a:r>
            <a:r>
              <a:rPr lang="en-US" b="1" i="0" dirty="0">
                <a:effectLst/>
                <a:latin typeface="-apple-system"/>
              </a:rPr>
              <a:t>sentiment140 dataset</a:t>
            </a:r>
            <a:r>
              <a:rPr lang="en-US" b="0" i="0" dirty="0">
                <a:effectLst/>
                <a:latin typeface="-apple-system"/>
              </a:rPr>
              <a:t>. It contains 1,600,000 tweets extracted using the </a:t>
            </a:r>
            <a:r>
              <a:rPr lang="en-US" b="1" i="0" dirty="0">
                <a:effectLst/>
                <a:latin typeface="-apple-system"/>
              </a:rPr>
              <a:t>Twitter API</a:t>
            </a:r>
            <a:r>
              <a:rPr lang="en-US" b="0" i="0" dirty="0">
                <a:effectLst/>
                <a:latin typeface="-apple-system"/>
              </a:rPr>
              <a:t>. The tweets have been annotated </a:t>
            </a:r>
            <a:r>
              <a:rPr lang="en-US" b="1" i="0" dirty="0">
                <a:effectLst/>
                <a:latin typeface="-apple-system"/>
              </a:rPr>
              <a:t>(0 = Negative, 4 = Positive)</a:t>
            </a:r>
            <a:r>
              <a:rPr lang="en-US" b="0" i="0" dirty="0">
                <a:effectLst/>
                <a:latin typeface="-apple-system"/>
              </a:rPr>
              <a:t> and they can be used to detect sentiment(polarity in </a:t>
            </a:r>
            <a:r>
              <a:rPr lang="en-US" b="0" i="0" dirty="0" err="1">
                <a:effectLst/>
                <a:latin typeface="-apple-system"/>
              </a:rPr>
              <a:t>dataframe</a:t>
            </a:r>
            <a:r>
              <a:rPr lang="en-US" b="0" i="0" dirty="0">
                <a:effectLst/>
                <a:latin typeface="-apple-system"/>
              </a:rPr>
              <a:t>).</a:t>
            </a:r>
          </a:p>
          <a:p>
            <a:pPr algn="l"/>
            <a:r>
              <a:rPr lang="en-US" b="0" i="1" dirty="0">
                <a:effectLst/>
                <a:latin typeface="-apple-system"/>
              </a:rPr>
              <a:t>[The training data isn't perfectly </a:t>
            </a:r>
            <a:r>
              <a:rPr lang="en-US" b="0" i="1" dirty="0" err="1">
                <a:effectLst/>
                <a:latin typeface="-apple-system"/>
              </a:rPr>
              <a:t>categorised</a:t>
            </a:r>
            <a:r>
              <a:rPr lang="en-US" b="0" i="1" dirty="0">
                <a:effectLst/>
                <a:latin typeface="-apple-system"/>
              </a:rPr>
              <a:t> as it has been created by tagging the text according to the emoji present. So, any model built using this dataset may have lower than expected accuracy, since the dataset isn't perfectly </a:t>
            </a:r>
            <a:r>
              <a:rPr lang="en-US" b="0" i="1" dirty="0" err="1">
                <a:effectLst/>
                <a:latin typeface="-apple-system"/>
              </a:rPr>
              <a:t>categorised</a:t>
            </a:r>
            <a:r>
              <a:rPr lang="en-US" b="0" i="1" dirty="0">
                <a:effectLst/>
                <a:latin typeface="-apple-system"/>
              </a:rPr>
              <a:t>.]</a:t>
            </a:r>
            <a:endParaRPr lang="en-US" b="0" i="0" dirty="0">
              <a:effectLst/>
              <a:latin typeface="-apple-system"/>
            </a:endParaRPr>
          </a:p>
          <a:p>
            <a:pPr algn="l"/>
            <a:r>
              <a:rPr lang="en-US" b="1" i="0" dirty="0">
                <a:effectLst/>
                <a:latin typeface="-apple-system"/>
              </a:rPr>
              <a:t>It contains the following 6 fields:</a:t>
            </a:r>
            <a:endParaRPr lang="en-US" b="0" i="0" dirty="0">
              <a:effectLst/>
              <a:latin typeface="-apple-system"/>
            </a:endParaRPr>
          </a:p>
          <a:p>
            <a:pPr algn="l"/>
            <a:r>
              <a:rPr lang="en-US" b="0" i="0" dirty="0">
                <a:effectLst/>
                <a:latin typeface="-apple-system"/>
              </a:rPr>
              <a:t>We require only the </a:t>
            </a:r>
            <a:r>
              <a:rPr lang="en-US" b="1" i="0" dirty="0">
                <a:effectLst/>
                <a:latin typeface="-apple-system"/>
              </a:rPr>
              <a:t>sentiment</a:t>
            </a:r>
            <a:r>
              <a:rPr lang="en-US" b="0" i="0" dirty="0">
                <a:effectLst/>
                <a:latin typeface="-apple-system"/>
              </a:rPr>
              <a:t> and </a:t>
            </a:r>
            <a:r>
              <a:rPr lang="en-US" b="1" i="0" dirty="0">
                <a:effectLst/>
                <a:latin typeface="-apple-system"/>
              </a:rPr>
              <a:t>text</a:t>
            </a:r>
            <a:r>
              <a:rPr lang="en-US" b="0" i="0" dirty="0">
                <a:effectLst/>
                <a:latin typeface="-apple-system"/>
              </a:rPr>
              <a:t> fields, so we discard the rest.</a:t>
            </a:r>
          </a:p>
          <a:p>
            <a:pPr algn="l"/>
            <a:r>
              <a:rPr lang="en-US" b="0" i="0" dirty="0">
                <a:effectLst/>
                <a:latin typeface="-apple-system"/>
              </a:rPr>
              <a:t>Furthermore, we're changing the </a:t>
            </a:r>
            <a:r>
              <a:rPr lang="en-US" b="1" i="0" dirty="0">
                <a:effectLst/>
                <a:latin typeface="-apple-system"/>
              </a:rPr>
              <a:t>sentiment</a:t>
            </a:r>
            <a:r>
              <a:rPr lang="en-US" b="0" i="0" dirty="0">
                <a:effectLst/>
                <a:latin typeface="-apple-system"/>
              </a:rPr>
              <a:t> field so that it has new values to reflect the sentiment. </a:t>
            </a:r>
            <a:r>
              <a:rPr lang="en-US" b="1" i="0" dirty="0">
                <a:effectLst/>
                <a:latin typeface="-apple-system"/>
              </a:rPr>
              <a:t>(0 = Negative, 1 = Positive)</a:t>
            </a:r>
            <a:endParaRPr lang="en-US" b="0" i="0" dirty="0">
              <a:effectLst/>
              <a:latin typeface="-apple-system"/>
            </a:endParaRPr>
          </a:p>
          <a:p>
            <a:endParaRPr lang="en-US" dirty="0"/>
          </a:p>
          <a:p>
            <a:endParaRPr lang="en-US" dirty="0"/>
          </a:p>
        </p:txBody>
      </p:sp>
      <p:sp>
        <p:nvSpPr>
          <p:cNvPr id="4" name="Slide Number Placeholder 3"/>
          <p:cNvSpPr>
            <a:spLocks noGrp="1"/>
          </p:cNvSpPr>
          <p:nvPr>
            <p:ph type="sldNum" sz="quarter" idx="5"/>
          </p:nvPr>
        </p:nvSpPr>
        <p:spPr/>
        <p:txBody>
          <a:bodyPr/>
          <a:lstStyle/>
          <a:p>
            <a:fld id="{B176E968-F376-4FFC-BB5D-CED1A0E4BCDF}" type="slidenum">
              <a:rPr lang="en-US" smtClean="0"/>
              <a:t>4</a:t>
            </a:fld>
            <a:endParaRPr lang="en-US"/>
          </a:p>
        </p:txBody>
      </p:sp>
    </p:spTree>
    <p:extLst>
      <p:ext uri="{BB962C8B-B14F-4D97-AF65-F5344CB8AC3E}">
        <p14:creationId xmlns:p14="http://schemas.microsoft.com/office/powerpoint/2010/main" val="104552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apple-system"/>
              </a:rPr>
              <a:t>For </a:t>
            </a:r>
            <a:r>
              <a:rPr lang="en-US" b="1" i="0" dirty="0" err="1">
                <a:effectLst/>
                <a:latin typeface="-apple-system"/>
              </a:rPr>
              <a:t>futher</a:t>
            </a:r>
            <a:r>
              <a:rPr lang="en-US" b="1" i="0" dirty="0">
                <a:effectLst/>
                <a:latin typeface="-apple-system"/>
              </a:rPr>
              <a:t> </a:t>
            </a:r>
            <a:r>
              <a:rPr lang="en-US" b="1" i="0" dirty="0" err="1">
                <a:effectLst/>
                <a:latin typeface="-apple-system"/>
              </a:rPr>
              <a:t>anlysis</a:t>
            </a:r>
            <a:r>
              <a:rPr lang="en-US" b="1" i="0" dirty="0">
                <a:effectLst/>
                <a:latin typeface="-apple-system"/>
              </a:rPr>
              <a:t> we should make text preprocessing. Text Preprocessing</a:t>
            </a:r>
            <a:r>
              <a:rPr lang="en-US" b="0" i="0" dirty="0">
                <a:effectLst/>
                <a:latin typeface="-apple-system"/>
              </a:rPr>
              <a:t> is traditionally an important step for </a:t>
            </a:r>
            <a:r>
              <a:rPr lang="en-US" b="1" i="0" dirty="0">
                <a:effectLst/>
                <a:latin typeface="-apple-system"/>
              </a:rPr>
              <a:t>Natural Language Processing (NLP)</a:t>
            </a:r>
            <a:r>
              <a:rPr lang="en-US" b="0" i="0" dirty="0">
                <a:effectLst/>
                <a:latin typeface="-apple-system"/>
              </a:rPr>
              <a:t> tasks. It transforms text into a more digestible form so that machine learning algorithms can perform better.</a:t>
            </a:r>
          </a:p>
          <a:p>
            <a:pPr algn="l"/>
            <a:r>
              <a:rPr lang="en-US" b="1" i="0" dirty="0">
                <a:effectLst/>
                <a:latin typeface="-apple-system"/>
              </a:rPr>
              <a:t>The Preprocessing steps taken are:</a:t>
            </a:r>
            <a:endParaRPr lang="en-US" b="0" i="0" dirty="0">
              <a:effectLst/>
              <a:latin typeface="-apple-system"/>
            </a:endParaRPr>
          </a:p>
          <a:p>
            <a:pPr algn="l">
              <a:buFont typeface="+mj-lt"/>
              <a:buAutoNum type="arabicPeriod"/>
            </a:pPr>
            <a:r>
              <a:rPr lang="en-US" b="1" i="0" dirty="0">
                <a:effectLst/>
                <a:latin typeface="-apple-system"/>
              </a:rPr>
              <a:t>Lower Casing:</a:t>
            </a:r>
            <a:r>
              <a:rPr lang="en-US" b="0" i="0" dirty="0">
                <a:effectLst/>
                <a:latin typeface="-apple-system"/>
              </a:rPr>
              <a:t> Each text is converted to lowercase.</a:t>
            </a:r>
          </a:p>
          <a:p>
            <a:pPr algn="l">
              <a:buFont typeface="+mj-lt"/>
              <a:buAutoNum type="arabicPeriod"/>
            </a:pPr>
            <a:r>
              <a:rPr lang="en-US" b="1" i="0" dirty="0">
                <a:effectLst/>
                <a:latin typeface="-apple-system"/>
              </a:rPr>
              <a:t>Removing URLs:</a:t>
            </a:r>
            <a:r>
              <a:rPr lang="en-US" b="0" i="0" dirty="0">
                <a:effectLst/>
                <a:latin typeface="-apple-system"/>
              </a:rPr>
              <a:t> Links starting with </a:t>
            </a:r>
            <a:r>
              <a:rPr lang="en-US" b="1" i="0" dirty="0">
                <a:effectLst/>
                <a:latin typeface="-apple-system"/>
              </a:rPr>
              <a:t>"http" or "https" or "www"</a:t>
            </a:r>
            <a:r>
              <a:rPr lang="en-US" b="0" i="0" dirty="0">
                <a:effectLst/>
                <a:latin typeface="-apple-system"/>
              </a:rPr>
              <a:t> are removed</a:t>
            </a:r>
          </a:p>
          <a:p>
            <a:pPr algn="l">
              <a:buFont typeface="+mj-lt"/>
              <a:buAutoNum type="arabicPeriod"/>
            </a:pPr>
            <a:r>
              <a:rPr lang="en-US" b="1" i="0" dirty="0">
                <a:effectLst/>
                <a:latin typeface="-apple-system"/>
              </a:rPr>
              <a:t>Replacing Emojis:</a:t>
            </a:r>
            <a:r>
              <a:rPr lang="en-US" b="0" i="0" dirty="0">
                <a:effectLst/>
                <a:latin typeface="-apple-system"/>
              </a:rPr>
              <a:t> Replace emojis by using a pre-defined dictionary containing emojis along with their meaning. </a:t>
            </a:r>
          </a:p>
          <a:p>
            <a:pPr algn="l">
              <a:buFont typeface="+mj-lt"/>
              <a:buAutoNum type="arabicPeriod"/>
            </a:pPr>
            <a:r>
              <a:rPr lang="en-US" b="1" i="0" dirty="0">
                <a:effectLst/>
                <a:latin typeface="-apple-system"/>
              </a:rPr>
              <a:t>Removing Usernames</a:t>
            </a:r>
          </a:p>
          <a:p>
            <a:pPr algn="l">
              <a:buFont typeface="+mj-lt"/>
              <a:buAutoNum type="arabicPeriod"/>
            </a:pPr>
            <a:r>
              <a:rPr lang="en-US" b="0" i="0" dirty="0">
                <a:effectLst/>
                <a:latin typeface="-apple-system"/>
              </a:rPr>
              <a:t> </a:t>
            </a:r>
            <a:r>
              <a:rPr lang="en-US" b="1" i="0" dirty="0">
                <a:effectLst/>
                <a:latin typeface="-apple-system"/>
              </a:rPr>
              <a:t>Removing Non-Alphabets:</a:t>
            </a:r>
            <a:r>
              <a:rPr lang="en-US" b="0" i="0" dirty="0">
                <a:effectLst/>
                <a:latin typeface="-apple-system"/>
              </a:rPr>
              <a:t> Replacing characters except Digits and Alphabets with a space.</a:t>
            </a:r>
          </a:p>
          <a:p>
            <a:pPr algn="l">
              <a:buFont typeface="+mj-lt"/>
              <a:buAutoNum type="arabicPeriod"/>
            </a:pPr>
            <a:r>
              <a:rPr lang="en-US" b="1" i="0" dirty="0">
                <a:effectLst/>
                <a:latin typeface="-apple-system"/>
              </a:rPr>
              <a:t>Removing Consecutive letters:</a:t>
            </a:r>
            <a:r>
              <a:rPr lang="en-US" b="0" i="0" dirty="0">
                <a:effectLst/>
                <a:latin typeface="-apple-system"/>
              </a:rPr>
              <a:t> 3 or more consecutive letters are replaced by 2 letters. ///</a:t>
            </a:r>
            <a:r>
              <a:rPr lang="ru-RU" b="0" i="0" dirty="0">
                <a:effectLst/>
                <a:latin typeface="-apple-system"/>
              </a:rPr>
              <a:t>если зададут вопрос</a:t>
            </a:r>
            <a:r>
              <a:rPr lang="en-US" b="0" i="1" dirty="0">
                <a:effectLst/>
                <a:latin typeface="-apple-system"/>
              </a:rPr>
              <a:t>(</a:t>
            </a:r>
            <a:r>
              <a:rPr lang="en-US" b="0" i="1" dirty="0" err="1">
                <a:effectLst/>
                <a:latin typeface="-apple-system"/>
              </a:rPr>
              <a:t>eg</a:t>
            </a:r>
            <a:r>
              <a:rPr lang="en-US" b="0" i="1" dirty="0">
                <a:effectLst/>
                <a:latin typeface="-apple-system"/>
              </a:rPr>
              <a:t>: "</a:t>
            </a:r>
            <a:r>
              <a:rPr lang="en-US" b="0" i="1" dirty="0" err="1">
                <a:effectLst/>
                <a:latin typeface="-apple-system"/>
              </a:rPr>
              <a:t>Heyyyy</a:t>
            </a:r>
            <a:r>
              <a:rPr lang="en-US" b="0" i="1" dirty="0">
                <a:effectLst/>
                <a:latin typeface="-apple-system"/>
              </a:rPr>
              <a:t>" to "</a:t>
            </a:r>
            <a:r>
              <a:rPr lang="en-US" b="0" i="1" dirty="0" err="1">
                <a:effectLst/>
                <a:latin typeface="-apple-system"/>
              </a:rPr>
              <a:t>Heyy</a:t>
            </a:r>
            <a:r>
              <a:rPr lang="en-US" b="0" i="1" dirty="0">
                <a:effectLst/>
                <a:latin typeface="-apple-system"/>
              </a:rPr>
              <a:t>")</a:t>
            </a:r>
            <a:endParaRPr lang="en-US" b="0" i="0" dirty="0">
              <a:effectLst/>
              <a:latin typeface="-apple-system"/>
            </a:endParaRPr>
          </a:p>
          <a:p>
            <a:pPr algn="l">
              <a:buFont typeface="+mj-lt"/>
              <a:buAutoNum type="arabicPeriod"/>
            </a:pPr>
            <a:r>
              <a:rPr lang="en-US" b="1" i="0" dirty="0">
                <a:effectLst/>
                <a:latin typeface="-apple-system"/>
              </a:rPr>
              <a:t>Removing Short Words:</a:t>
            </a:r>
            <a:r>
              <a:rPr lang="en-US" b="0" i="0" dirty="0">
                <a:effectLst/>
                <a:latin typeface="-apple-system"/>
              </a:rPr>
              <a:t> Words with length less than 2 are removed.</a:t>
            </a:r>
          </a:p>
          <a:p>
            <a:pPr algn="l">
              <a:buFont typeface="+mj-lt"/>
              <a:buAutoNum type="arabicPeriod"/>
            </a:pPr>
            <a:r>
              <a:rPr lang="en-US" b="1" i="0" dirty="0">
                <a:effectLst/>
                <a:latin typeface="-apple-system"/>
              </a:rPr>
              <a:t>Removing </a:t>
            </a:r>
            <a:r>
              <a:rPr lang="en-US" b="1" i="0" dirty="0" err="1">
                <a:effectLst/>
                <a:latin typeface="-apple-system"/>
              </a:rPr>
              <a:t>Stopwords</a:t>
            </a:r>
            <a:r>
              <a:rPr lang="en-US" b="1" i="0" dirty="0">
                <a:effectLst/>
                <a:latin typeface="-apple-system"/>
              </a:rPr>
              <a:t>:</a:t>
            </a:r>
            <a:r>
              <a:rPr lang="en-US" b="0" i="0" dirty="0">
                <a:effectLst/>
                <a:latin typeface="-apple-system"/>
              </a:rPr>
              <a:t> </a:t>
            </a:r>
            <a:r>
              <a:rPr lang="en-US" b="0" i="0" dirty="0" err="1">
                <a:effectLst/>
                <a:latin typeface="-apple-system"/>
              </a:rPr>
              <a:t>Stopwords</a:t>
            </a:r>
            <a:r>
              <a:rPr lang="en-US" b="0" i="0" dirty="0">
                <a:effectLst/>
                <a:latin typeface="-apple-system"/>
              </a:rPr>
              <a:t> are the English words which does not add much meaning to a sentence. They can safely be ignored without sacrificing the meaning of the sentence. </a:t>
            </a:r>
            <a:r>
              <a:rPr lang="en-US" b="0" i="1" dirty="0">
                <a:effectLst/>
                <a:latin typeface="-apple-system"/>
              </a:rPr>
              <a:t>(</a:t>
            </a:r>
            <a:r>
              <a:rPr lang="en-US" b="0" i="1" dirty="0" err="1">
                <a:effectLst/>
                <a:latin typeface="-apple-system"/>
              </a:rPr>
              <a:t>eg</a:t>
            </a:r>
            <a:r>
              <a:rPr lang="en-US" b="0" i="1" dirty="0">
                <a:effectLst/>
                <a:latin typeface="-apple-system"/>
              </a:rPr>
              <a:t>: "the", "he", "have")</a:t>
            </a:r>
            <a:endParaRPr lang="en-US" b="0" i="0" dirty="0">
              <a:effectLst/>
              <a:latin typeface="-apple-system"/>
            </a:endParaRPr>
          </a:p>
          <a:p>
            <a:pPr algn="l">
              <a:buFont typeface="+mj-lt"/>
              <a:buAutoNum type="arabicPeriod"/>
            </a:pPr>
            <a:r>
              <a:rPr lang="en-US" b="1" i="0" dirty="0">
                <a:effectLst/>
                <a:latin typeface="-apple-system"/>
              </a:rPr>
              <a:t>Lemmatizing:</a:t>
            </a:r>
            <a:r>
              <a:rPr lang="en-US" b="0" i="0" dirty="0">
                <a:effectLst/>
                <a:latin typeface="-apple-system"/>
              </a:rPr>
              <a:t> Lemmatization is the process of converting a word to its base form. </a:t>
            </a:r>
            <a:r>
              <a:rPr lang="en-US" b="0" i="1" dirty="0">
                <a:effectLst/>
                <a:latin typeface="-apple-system"/>
              </a:rPr>
              <a:t>(</a:t>
            </a:r>
            <a:r>
              <a:rPr lang="en-US" b="0" i="1" dirty="0" err="1">
                <a:effectLst/>
                <a:latin typeface="-apple-system"/>
              </a:rPr>
              <a:t>e.g</a:t>
            </a:r>
            <a:r>
              <a:rPr lang="en-US" b="0" i="1" dirty="0">
                <a:effectLst/>
                <a:latin typeface="-apple-system"/>
              </a:rPr>
              <a:t>: “Great” to “Good”)</a:t>
            </a:r>
            <a:endParaRPr lang="en-US" b="0" i="0" dirty="0">
              <a:effectLst/>
              <a:latin typeface="-apple-system"/>
            </a:endParaRPr>
          </a:p>
          <a:p>
            <a:endParaRPr lang="en-US" dirty="0"/>
          </a:p>
          <a:p>
            <a:endParaRPr lang="en-US" dirty="0"/>
          </a:p>
        </p:txBody>
      </p:sp>
      <p:sp>
        <p:nvSpPr>
          <p:cNvPr id="4" name="Slide Number Placeholder 3"/>
          <p:cNvSpPr>
            <a:spLocks noGrp="1"/>
          </p:cNvSpPr>
          <p:nvPr>
            <p:ph type="sldNum" sz="quarter" idx="5"/>
          </p:nvPr>
        </p:nvSpPr>
        <p:spPr/>
        <p:txBody>
          <a:bodyPr/>
          <a:lstStyle/>
          <a:p>
            <a:fld id="{B176E968-F376-4FFC-BB5D-CED1A0E4BCDF}" type="slidenum">
              <a:rPr lang="en-US" smtClean="0"/>
              <a:t>5</a:t>
            </a:fld>
            <a:endParaRPr lang="en-US"/>
          </a:p>
        </p:txBody>
      </p:sp>
    </p:spTree>
    <p:extLst>
      <p:ext uri="{BB962C8B-B14F-4D97-AF65-F5344CB8AC3E}">
        <p14:creationId xmlns:p14="http://schemas.microsoft.com/office/powerpoint/2010/main" val="322715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Now we're going to </a:t>
            </a:r>
            <a:r>
              <a:rPr lang="en-US" b="0" i="0" dirty="0" err="1">
                <a:effectLst/>
                <a:latin typeface="-apple-system"/>
              </a:rPr>
              <a:t>analyse</a:t>
            </a:r>
            <a:r>
              <a:rPr lang="en-US" b="0" i="0" dirty="0">
                <a:effectLst/>
                <a:latin typeface="-apple-system"/>
              </a:rPr>
              <a:t> the preprocessed data to get an understanding of it. We'll plot </a:t>
            </a:r>
            <a:r>
              <a:rPr lang="en-US" b="1" i="0" dirty="0">
                <a:effectLst/>
                <a:latin typeface="-apple-system"/>
              </a:rPr>
              <a:t>Word Clouds</a:t>
            </a:r>
            <a:r>
              <a:rPr lang="en-US" b="0" i="0" dirty="0">
                <a:effectLst/>
                <a:latin typeface="-apple-system"/>
              </a:rPr>
              <a:t> for </a:t>
            </a:r>
            <a:r>
              <a:rPr lang="en-US" b="1" i="0" dirty="0">
                <a:effectLst/>
                <a:latin typeface="-apple-system"/>
              </a:rPr>
              <a:t>Positive and Negative</a:t>
            </a:r>
            <a:r>
              <a:rPr lang="en-US" b="0" i="0" dirty="0">
                <a:effectLst/>
                <a:latin typeface="-apple-system"/>
              </a:rPr>
              <a:t> tweets from our dataset and see which words occur the most. So we can see that for positive tweets is the words as good, thank, lol, love. And for negative tweets it is now, work, going, go, need, think.</a:t>
            </a:r>
          </a:p>
          <a:p>
            <a:endParaRPr lang="en-US" dirty="0"/>
          </a:p>
        </p:txBody>
      </p:sp>
      <p:sp>
        <p:nvSpPr>
          <p:cNvPr id="4" name="Slide Number Placeholder 3"/>
          <p:cNvSpPr>
            <a:spLocks noGrp="1"/>
          </p:cNvSpPr>
          <p:nvPr>
            <p:ph type="sldNum" sz="quarter" idx="5"/>
          </p:nvPr>
        </p:nvSpPr>
        <p:spPr/>
        <p:txBody>
          <a:bodyPr/>
          <a:lstStyle/>
          <a:p>
            <a:fld id="{B176E968-F376-4FFC-BB5D-CED1A0E4BCDF}" type="slidenum">
              <a:rPr lang="en-US" smtClean="0"/>
              <a:t>6</a:t>
            </a:fld>
            <a:endParaRPr lang="en-US"/>
          </a:p>
        </p:txBody>
      </p:sp>
    </p:spTree>
    <p:extLst>
      <p:ext uri="{BB962C8B-B14F-4D97-AF65-F5344CB8AC3E}">
        <p14:creationId xmlns:p14="http://schemas.microsoft.com/office/powerpoint/2010/main" val="2178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After this we will </a:t>
            </a:r>
            <a:r>
              <a:rPr lang="en-US" b="1" i="0" dirty="0">
                <a:effectLst/>
                <a:latin typeface="-apple-system"/>
              </a:rPr>
              <a:t>Splitting the Data</a:t>
            </a:r>
          </a:p>
          <a:p>
            <a:pPr algn="l"/>
            <a:r>
              <a:rPr lang="en-US" b="0" i="0" dirty="0">
                <a:effectLst/>
                <a:latin typeface="-apple-system"/>
              </a:rPr>
              <a:t>The Preprocessed Data is divided into 2 sets of data:</a:t>
            </a:r>
          </a:p>
          <a:p>
            <a:pPr algn="l">
              <a:buFont typeface="Arial" panose="020B0604020202020204" pitchFamily="34" charset="0"/>
              <a:buChar char="•"/>
            </a:pPr>
            <a:r>
              <a:rPr lang="en-US" b="1" i="0" dirty="0">
                <a:effectLst/>
                <a:latin typeface="-apple-system"/>
              </a:rPr>
              <a:t>Training Data:</a:t>
            </a:r>
            <a:r>
              <a:rPr lang="en-US" b="0" i="0" dirty="0">
                <a:effectLst/>
                <a:latin typeface="-apple-system"/>
              </a:rPr>
              <a:t> The dataset upon which the model would be trained on. Contains 80% data.</a:t>
            </a:r>
          </a:p>
          <a:p>
            <a:pPr algn="l">
              <a:buFont typeface="Arial" panose="020B0604020202020204" pitchFamily="34" charset="0"/>
              <a:buChar char="•"/>
            </a:pPr>
            <a:r>
              <a:rPr lang="en-US" b="1" i="0" dirty="0">
                <a:effectLst/>
                <a:latin typeface="-apple-system"/>
              </a:rPr>
              <a:t>Test Data:</a:t>
            </a:r>
            <a:r>
              <a:rPr lang="en-US" b="0" i="0" dirty="0">
                <a:effectLst/>
                <a:latin typeface="-apple-system"/>
              </a:rPr>
              <a:t> The dataset upon which the model would be tested against. Contains 20% data.</a:t>
            </a:r>
          </a:p>
          <a:p>
            <a:endParaRPr lang="en-US" dirty="0"/>
          </a:p>
          <a:p>
            <a:endParaRPr lang="en-US" dirty="0"/>
          </a:p>
        </p:txBody>
      </p:sp>
      <p:sp>
        <p:nvSpPr>
          <p:cNvPr id="4" name="Slide Number Placeholder 3"/>
          <p:cNvSpPr>
            <a:spLocks noGrp="1"/>
          </p:cNvSpPr>
          <p:nvPr>
            <p:ph type="sldNum" sz="quarter" idx="5"/>
          </p:nvPr>
        </p:nvSpPr>
        <p:spPr/>
        <p:txBody>
          <a:bodyPr/>
          <a:lstStyle/>
          <a:p>
            <a:fld id="{B176E968-F376-4FFC-BB5D-CED1A0E4BCDF}" type="slidenum">
              <a:rPr lang="en-US" smtClean="0"/>
              <a:t>7</a:t>
            </a:fld>
            <a:endParaRPr lang="en-US"/>
          </a:p>
        </p:txBody>
      </p:sp>
    </p:spTree>
    <p:extLst>
      <p:ext uri="{BB962C8B-B14F-4D97-AF65-F5344CB8AC3E}">
        <p14:creationId xmlns:p14="http://schemas.microsoft.com/office/powerpoint/2010/main" val="531865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apple-system"/>
              </a:rPr>
              <a:t>TF-IDF indicates what the importance of the word is in order to understand the document or dataset.</a:t>
            </a:r>
            <a:r>
              <a:rPr lang="en-US" b="0" i="0" dirty="0">
                <a:effectLst/>
                <a:latin typeface="-apple-system"/>
              </a:rPr>
              <a:t> </a:t>
            </a:r>
            <a:r>
              <a:rPr lang="en-US" b="0" i="0" dirty="0">
                <a:solidFill>
                  <a:srgbClr val="EDEFF3"/>
                </a:solidFill>
                <a:effectLst/>
                <a:latin typeface="Archia"/>
              </a:rPr>
              <a:t>TF is a measure of how often a phrase appears in a document, and IDF is about how important that phrase is. The multiplication of these two scores makes up a TF-IDF score.</a:t>
            </a:r>
            <a:r>
              <a:rPr lang="ru-RU" b="0" i="0" dirty="0">
                <a:solidFill>
                  <a:srgbClr val="EDEFF3"/>
                </a:solidFill>
                <a:effectLst/>
                <a:latin typeface="Archia"/>
              </a:rPr>
              <a:t> </a:t>
            </a:r>
            <a:r>
              <a:rPr lang="en-US" b="0" i="0" dirty="0">
                <a:solidFill>
                  <a:srgbClr val="535865"/>
                </a:solidFill>
                <a:effectLst/>
                <a:latin typeface="Archia"/>
              </a:rPr>
              <a:t>TF-IDF is scored between 0 and 1. The </a:t>
            </a:r>
            <a:r>
              <a:rPr lang="en-US" b="1" i="0" dirty="0">
                <a:solidFill>
                  <a:srgbClr val="051024"/>
                </a:solidFill>
                <a:effectLst/>
                <a:latin typeface="Archia"/>
              </a:rPr>
              <a:t>higher the numerical weight value, the rarer the term</a:t>
            </a:r>
            <a:r>
              <a:rPr lang="en-US" b="0" i="0" dirty="0">
                <a:solidFill>
                  <a:srgbClr val="535865"/>
                </a:solidFill>
                <a:effectLst/>
                <a:latin typeface="Archia"/>
              </a:rPr>
              <a:t>. The </a:t>
            </a:r>
            <a:r>
              <a:rPr lang="en-US" b="1" i="0" dirty="0">
                <a:solidFill>
                  <a:srgbClr val="051024"/>
                </a:solidFill>
                <a:effectLst/>
                <a:latin typeface="Archia"/>
              </a:rPr>
              <a:t>smaller the weight, the more common the term</a:t>
            </a:r>
            <a:r>
              <a:rPr lang="en-US" b="0" i="0" dirty="0">
                <a:solidFill>
                  <a:srgbClr val="535865"/>
                </a:solidFill>
                <a:effectLst/>
                <a:latin typeface="Archia"/>
              </a:rPr>
              <a:t>. For </a:t>
            </a:r>
            <a:r>
              <a:rPr lang="en-US" b="0" i="0" dirty="0" err="1">
                <a:solidFill>
                  <a:srgbClr val="535865"/>
                </a:solidFill>
                <a:effectLst/>
                <a:latin typeface="Archia"/>
              </a:rPr>
              <a:t>tf</a:t>
            </a:r>
            <a:r>
              <a:rPr lang="en-US" b="0" i="0" dirty="0">
                <a:solidFill>
                  <a:srgbClr val="535865"/>
                </a:solidFill>
                <a:effectLst/>
                <a:latin typeface="Archia"/>
              </a:rPr>
              <a:t> </a:t>
            </a:r>
            <a:r>
              <a:rPr lang="en-US" b="0" i="0" dirty="0" err="1">
                <a:solidFill>
                  <a:srgbClr val="535865"/>
                </a:solidFill>
                <a:effectLst/>
                <a:latin typeface="Archia"/>
              </a:rPr>
              <a:t>idf</a:t>
            </a:r>
            <a:r>
              <a:rPr lang="en-US" b="0" i="0" dirty="0">
                <a:solidFill>
                  <a:srgbClr val="535865"/>
                </a:solidFill>
                <a:effectLst/>
                <a:latin typeface="Archia"/>
              </a:rPr>
              <a:t> vectorizer we use the library </a:t>
            </a:r>
            <a:r>
              <a:rPr lang="en-US" b="0" i="0" dirty="0" err="1">
                <a:solidFill>
                  <a:srgbClr val="535865"/>
                </a:solidFill>
                <a:effectLst/>
                <a:latin typeface="Archia"/>
              </a:rPr>
              <a:t>TfidfVectorizer</a:t>
            </a:r>
            <a:r>
              <a:rPr lang="en-US" b="0" i="0" dirty="0">
                <a:solidFill>
                  <a:srgbClr val="535865"/>
                </a:solidFill>
                <a:effectLst/>
                <a:latin typeface="Archia"/>
              </a:rPr>
              <a:t> form </a:t>
            </a:r>
            <a:r>
              <a:rPr lang="en-US" b="0" i="0" dirty="0" err="1">
                <a:solidFill>
                  <a:srgbClr val="535865"/>
                </a:solidFill>
                <a:effectLst/>
                <a:latin typeface="Archia"/>
              </a:rPr>
              <a:t>sklearn</a:t>
            </a:r>
            <a:r>
              <a:rPr lang="en-US" b="0" i="0" dirty="0">
                <a:solidFill>
                  <a:srgbClr val="535865"/>
                </a:solidFill>
                <a:effectLst/>
                <a:latin typeface="Archia"/>
              </a:rPr>
              <a:t>.</a:t>
            </a:r>
            <a:endParaRPr lang="en-US" b="1" i="0" dirty="0">
              <a:effectLst/>
              <a:latin typeface="-apple-system"/>
            </a:endParaRPr>
          </a:p>
          <a:p>
            <a:pPr algn="l"/>
            <a:r>
              <a:rPr lang="en-US" b="1" i="0" dirty="0">
                <a:effectLst/>
                <a:latin typeface="-apple-system"/>
              </a:rPr>
              <a:t>TF-IDF </a:t>
            </a:r>
            <a:r>
              <a:rPr lang="en-US" b="1" i="0" dirty="0" err="1">
                <a:effectLst/>
                <a:latin typeface="-apple-system"/>
              </a:rPr>
              <a:t>Vectoriser</a:t>
            </a:r>
            <a:r>
              <a:rPr lang="en-US" b="0" i="0" dirty="0">
                <a:effectLst/>
                <a:latin typeface="-apple-system"/>
              </a:rPr>
              <a:t> converts a collection of raw documents to a </a:t>
            </a:r>
            <a:r>
              <a:rPr lang="en-US" b="1" i="0" dirty="0">
                <a:effectLst/>
                <a:latin typeface="-apple-system"/>
              </a:rPr>
              <a:t>matrix of TF-IDF features</a:t>
            </a:r>
            <a:r>
              <a:rPr lang="en-US" b="0" i="0" dirty="0">
                <a:effectLst/>
                <a:latin typeface="-apple-system"/>
              </a:rPr>
              <a:t>. The </a:t>
            </a:r>
            <a:r>
              <a:rPr lang="en-US" b="1" i="0" dirty="0" err="1">
                <a:effectLst/>
                <a:latin typeface="-apple-system"/>
              </a:rPr>
              <a:t>Vectoriser</a:t>
            </a:r>
            <a:r>
              <a:rPr lang="en-US" b="0" i="0" dirty="0">
                <a:effectLst/>
                <a:latin typeface="-apple-system"/>
              </a:rPr>
              <a:t> is usually trained on only the </a:t>
            </a:r>
            <a:r>
              <a:rPr lang="en-US" b="1" i="0" dirty="0" err="1">
                <a:effectLst/>
                <a:latin typeface="-apple-system"/>
              </a:rPr>
              <a:t>X_train</a:t>
            </a:r>
            <a:r>
              <a:rPr lang="en-US" b="0" i="0" dirty="0">
                <a:effectLst/>
                <a:latin typeface="-apple-system"/>
              </a:rPr>
              <a:t> dataset.</a:t>
            </a:r>
          </a:p>
          <a:p>
            <a:pPr algn="l"/>
            <a:endParaRPr lang="ru-RU" b="0" i="0" dirty="0">
              <a:effectLst/>
              <a:latin typeface="-apple-system"/>
            </a:endParaRPr>
          </a:p>
          <a:p>
            <a:pPr algn="l"/>
            <a:r>
              <a:rPr lang="en-US" b="0" i="0" dirty="0">
                <a:effectLst/>
                <a:latin typeface="-apple-system"/>
              </a:rPr>
              <a:t>The next step: Transforming the </a:t>
            </a:r>
            <a:r>
              <a:rPr lang="en-US" b="1" i="0" dirty="0" err="1">
                <a:effectLst/>
                <a:latin typeface="-apple-system"/>
              </a:rPr>
              <a:t>X_train</a:t>
            </a:r>
            <a:r>
              <a:rPr lang="en-US" b="0" i="0" dirty="0">
                <a:effectLst/>
                <a:latin typeface="-apple-system"/>
              </a:rPr>
              <a:t> and </a:t>
            </a:r>
            <a:r>
              <a:rPr lang="en-US" b="1" i="0" dirty="0" err="1">
                <a:effectLst/>
                <a:latin typeface="-apple-system"/>
              </a:rPr>
              <a:t>X_test</a:t>
            </a:r>
            <a:r>
              <a:rPr lang="en-US" b="0" i="0" dirty="0">
                <a:effectLst/>
                <a:latin typeface="-apple-system"/>
              </a:rPr>
              <a:t> dataset into matrix of </a:t>
            </a:r>
            <a:r>
              <a:rPr lang="en-US" b="1" i="0" dirty="0">
                <a:effectLst/>
                <a:latin typeface="-apple-system"/>
              </a:rPr>
              <a:t>TF-IDF Features</a:t>
            </a:r>
            <a:r>
              <a:rPr lang="en-US" b="0" i="0" dirty="0">
                <a:effectLst/>
                <a:latin typeface="-apple-system"/>
              </a:rPr>
              <a:t> by using the </a:t>
            </a:r>
            <a:r>
              <a:rPr lang="en-US" b="1" i="0" dirty="0">
                <a:effectLst/>
                <a:latin typeface="-apple-system"/>
              </a:rPr>
              <a:t>TF-IDF </a:t>
            </a:r>
            <a:r>
              <a:rPr lang="en-US" b="1" i="0" dirty="0" err="1">
                <a:effectLst/>
                <a:latin typeface="-apple-system"/>
              </a:rPr>
              <a:t>Vectoriser</a:t>
            </a:r>
            <a:r>
              <a:rPr lang="en-US" b="0" i="0" dirty="0">
                <a:effectLst/>
                <a:latin typeface="-apple-system"/>
              </a:rPr>
              <a:t>. This datasets will be used to train the model and test against it.</a:t>
            </a:r>
          </a:p>
          <a:p>
            <a:pPr algn="l"/>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B176E968-F376-4FFC-BB5D-CED1A0E4BCDF}" type="slidenum">
              <a:rPr lang="en-US" smtClean="0"/>
              <a:t>8</a:t>
            </a:fld>
            <a:endParaRPr lang="en-US"/>
          </a:p>
        </p:txBody>
      </p:sp>
    </p:spTree>
    <p:extLst>
      <p:ext uri="{BB962C8B-B14F-4D97-AF65-F5344CB8AC3E}">
        <p14:creationId xmlns:p14="http://schemas.microsoft.com/office/powerpoint/2010/main" val="734600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We use this models:</a:t>
            </a:r>
          </a:p>
          <a:p>
            <a:pPr algn="l">
              <a:buFont typeface="Arial" panose="020B0604020202020204" pitchFamily="34" charset="0"/>
              <a:buChar char="•"/>
            </a:pPr>
            <a:r>
              <a:rPr lang="en-US" b="1" i="0" dirty="0">
                <a:effectLst/>
                <a:latin typeface="-apple-system"/>
              </a:rPr>
              <a:t>Bernoulli Naive Bayes (BernoulliNB)</a:t>
            </a:r>
            <a:endParaRPr lang="en-US" b="0" i="0" dirty="0">
              <a:effectLst/>
              <a:latin typeface="-apple-system"/>
            </a:endParaRPr>
          </a:p>
          <a:p>
            <a:pPr algn="l">
              <a:buFont typeface="Arial" panose="020B0604020202020204" pitchFamily="34" charset="0"/>
              <a:buChar char="•"/>
            </a:pPr>
            <a:r>
              <a:rPr lang="en-US" b="1" i="0" dirty="0">
                <a:effectLst/>
                <a:latin typeface="-apple-system"/>
              </a:rPr>
              <a:t>Linear Support Vector Classification (LinearSVC)</a:t>
            </a:r>
            <a:endParaRPr lang="en-US" b="0" i="0" dirty="0">
              <a:effectLst/>
              <a:latin typeface="-apple-system"/>
            </a:endParaRPr>
          </a:p>
          <a:p>
            <a:pPr algn="l">
              <a:buFont typeface="Arial" panose="020B0604020202020204" pitchFamily="34" charset="0"/>
              <a:buChar char="•"/>
            </a:pPr>
            <a:r>
              <a:rPr lang="en-US" b="1" i="0" dirty="0">
                <a:effectLst/>
                <a:latin typeface="-apple-system"/>
              </a:rPr>
              <a:t>Logistic Regression (LR)</a:t>
            </a:r>
            <a:endParaRPr lang="en-US" b="0" i="0" dirty="0">
              <a:effectLst/>
              <a:latin typeface="-apple-system"/>
            </a:endParaRPr>
          </a:p>
          <a:p>
            <a:endParaRPr lang="en-US" b="0" i="0" dirty="0">
              <a:effectLst/>
              <a:latin typeface="-apple-system"/>
            </a:endParaRPr>
          </a:p>
          <a:p>
            <a:r>
              <a:rPr lang="en-US" b="0" i="0" dirty="0">
                <a:effectLst/>
                <a:latin typeface="-apple-system"/>
              </a:rPr>
              <a:t>Since our dataset is not </a:t>
            </a:r>
            <a:r>
              <a:rPr lang="en-US" b="1" i="0" dirty="0">
                <a:effectLst/>
                <a:latin typeface="-apple-system"/>
              </a:rPr>
              <a:t>skewed</a:t>
            </a:r>
            <a:r>
              <a:rPr lang="en-US" b="0" i="0" dirty="0">
                <a:effectLst/>
                <a:latin typeface="-apple-system"/>
              </a:rPr>
              <a:t>, i.e. it has equal number of </a:t>
            </a:r>
            <a:r>
              <a:rPr lang="en-US" b="1" i="0" dirty="0">
                <a:effectLst/>
                <a:latin typeface="-apple-system"/>
              </a:rPr>
              <a:t>Positive and Negative</a:t>
            </a:r>
            <a:r>
              <a:rPr lang="en-US" b="0" i="0" dirty="0">
                <a:effectLst/>
                <a:latin typeface="-apple-system"/>
              </a:rPr>
              <a:t> Predictions. We're choosing </a:t>
            </a:r>
            <a:r>
              <a:rPr lang="en-US" b="1" i="0" dirty="0">
                <a:effectLst/>
                <a:latin typeface="-apple-system"/>
              </a:rPr>
              <a:t>Accuracy</a:t>
            </a:r>
            <a:r>
              <a:rPr lang="en-US" b="0" i="0" dirty="0">
                <a:effectLst/>
                <a:latin typeface="-apple-system"/>
              </a:rPr>
              <a:t> as our evaluation metric. Furthermore, we're plotting the </a:t>
            </a:r>
            <a:r>
              <a:rPr lang="en-US" b="1" i="0" dirty="0">
                <a:effectLst/>
                <a:latin typeface="-apple-system"/>
              </a:rPr>
              <a:t>Confusion Matrix</a:t>
            </a:r>
            <a:r>
              <a:rPr lang="en-US" b="0" i="0" dirty="0">
                <a:effectLst/>
                <a:latin typeface="-apple-system"/>
              </a:rPr>
              <a:t> to get an understanding of how our model is performing on both classification types.</a:t>
            </a:r>
          </a:p>
          <a:p>
            <a:endParaRPr lang="en-US" b="0" i="0" dirty="0">
              <a:effectLst/>
              <a:latin typeface="-apple-system"/>
            </a:endParaRPr>
          </a:p>
          <a:p>
            <a:endParaRPr lang="en-US" b="0" i="0" dirty="0">
              <a:effectLst/>
              <a:latin typeface="-apple-system"/>
            </a:endParaRPr>
          </a:p>
          <a:p>
            <a:endParaRPr lang="en-US" b="0" i="0" dirty="0">
              <a:effectLst/>
              <a:latin typeface="-apple-system"/>
            </a:endParaRPr>
          </a:p>
          <a:p>
            <a:endParaRPr lang="en-US" b="0" i="0" dirty="0">
              <a:effectLst/>
              <a:latin typeface="-apple-system"/>
            </a:endParaRPr>
          </a:p>
          <a:p>
            <a:endParaRPr lang="en-US" b="0" i="0" dirty="0">
              <a:effectLst/>
              <a:latin typeface="-apple-system"/>
            </a:endParaRP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B176E968-F376-4FFC-BB5D-CED1A0E4BCDF}" type="slidenum">
              <a:rPr lang="en-US" smtClean="0"/>
              <a:t>9</a:t>
            </a:fld>
            <a:endParaRPr lang="en-US"/>
          </a:p>
        </p:txBody>
      </p:sp>
    </p:spTree>
    <p:extLst>
      <p:ext uri="{BB962C8B-B14F-4D97-AF65-F5344CB8AC3E}">
        <p14:creationId xmlns:p14="http://schemas.microsoft.com/office/powerpoint/2010/main" val="231666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32376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98212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2560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66776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238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0998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2582446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8444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74825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87EF4D4-BFAE-472C-9DC9-5786344821C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41469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87EF4D4-BFAE-472C-9DC9-5786344821C0}"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49696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87EF4D4-BFAE-472C-9DC9-5786344821C0}"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47472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87EF4D4-BFAE-472C-9DC9-5786344821C0}"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111044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EF4D4-BFAE-472C-9DC9-5786344821C0}"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28691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87EF4D4-BFAE-472C-9DC9-5786344821C0}"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16769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87EF4D4-BFAE-472C-9DC9-5786344821C0}"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B96A-096E-40C8-94E3-10485633C2FB}" type="slidenum">
              <a:rPr lang="en-US" smtClean="0"/>
              <a:t>‹#›</a:t>
            </a:fld>
            <a:endParaRPr lang="en-US"/>
          </a:p>
        </p:txBody>
      </p:sp>
    </p:spTree>
    <p:extLst>
      <p:ext uri="{BB962C8B-B14F-4D97-AF65-F5344CB8AC3E}">
        <p14:creationId xmlns:p14="http://schemas.microsoft.com/office/powerpoint/2010/main" val="35805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7EF4D4-BFAE-472C-9DC9-5786344821C0}" type="datetimeFigureOut">
              <a:rPr lang="en-US" smtClean="0"/>
              <a:t>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7EB96A-096E-40C8-94E3-10485633C2FB}" type="slidenum">
              <a:rPr lang="en-US" smtClean="0"/>
              <a:t>‹#›</a:t>
            </a:fld>
            <a:endParaRPr lang="en-US"/>
          </a:p>
        </p:txBody>
      </p:sp>
    </p:spTree>
    <p:extLst>
      <p:ext uri="{BB962C8B-B14F-4D97-AF65-F5344CB8AC3E}">
        <p14:creationId xmlns:p14="http://schemas.microsoft.com/office/powerpoint/2010/main" val="2982133286"/>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journalofbigdata.springeropen.com/articles/10.1186/s40537-015-0015-2" TargetMode="External"/><Relationship Id="rId7" Type="http://schemas.openxmlformats.org/officeDocument/2006/relationships/hyperlink" Target="https://www.englishbix.com/stop-words-list/" TargetMode="External"/><Relationship Id="rId2" Type="http://schemas.openxmlformats.org/officeDocument/2006/relationships/hyperlink" Target="http://help.sentiment140.com/for-students/" TargetMode="External"/><Relationship Id="rId1" Type="http://schemas.openxmlformats.org/officeDocument/2006/relationships/slideLayout" Target="../slideLayouts/slideLayout2.xml"/><Relationship Id="rId6" Type="http://schemas.openxmlformats.org/officeDocument/2006/relationships/hyperlink" Target="https://github.com/igorbrigadir/stopwords/blob/master/en/terrier.txt" TargetMode="External"/><Relationship Id="rId5" Type="http://schemas.openxmlformats.org/officeDocument/2006/relationships/hyperlink" Target="https://scikit-learn.org/stable/modules/generated/sklearn.feature_extraction.text.TfidfVectorizer.html#sklearn.feature_extraction.text.TfidfVectorizer.transform" TargetMode="External"/><Relationship Id="rId4" Type="http://schemas.openxmlformats.org/officeDocument/2006/relationships/hyperlink" Target="https://www.onely.com/blog/what-is-tf-idf/#:~:text=TF-IDF%20%28term%20frequency-inverse%20document%20frequency%29%20is%20an%20information,these%20two%20scores%20makes%20up%20a%20TF-IDF%20sco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AA63-2E13-4685-9D85-D72DE03DACC1}"/>
              </a:ext>
            </a:extLst>
          </p:cNvPr>
          <p:cNvSpPr>
            <a:spLocks noGrp="1"/>
          </p:cNvSpPr>
          <p:nvPr>
            <p:ph type="ctrTitle"/>
          </p:nvPr>
        </p:nvSpPr>
        <p:spPr/>
        <p:txBody>
          <a:bodyPr/>
          <a:lstStyle/>
          <a:p>
            <a:r>
              <a:rPr lang="en-US" dirty="0"/>
              <a:t>Sentiment Analysis On Twitter Data</a:t>
            </a:r>
          </a:p>
        </p:txBody>
      </p:sp>
      <p:sp>
        <p:nvSpPr>
          <p:cNvPr id="3" name="Subtitle 2">
            <a:extLst>
              <a:ext uri="{FF2B5EF4-FFF2-40B4-BE49-F238E27FC236}">
                <a16:creationId xmlns:a16="http://schemas.microsoft.com/office/drawing/2014/main" id="{0DE6AE63-E777-4AA8-A592-EC7A0F70BD9E}"/>
              </a:ext>
            </a:extLst>
          </p:cNvPr>
          <p:cNvSpPr>
            <a:spLocks noGrp="1"/>
          </p:cNvSpPr>
          <p:nvPr>
            <p:ph type="subTitle" idx="1"/>
          </p:nvPr>
        </p:nvSpPr>
        <p:spPr>
          <a:xfrm>
            <a:off x="593313" y="4050836"/>
            <a:ext cx="8791575" cy="1655762"/>
          </a:xfrm>
        </p:spPr>
        <p:txBody>
          <a:bodyPr/>
          <a:lstStyle/>
          <a:p>
            <a:r>
              <a:rPr lang="en-US" dirty="0"/>
              <a:t>Milana Mikhaeli</a:t>
            </a:r>
          </a:p>
          <a:p>
            <a:r>
              <a:rPr lang="en-US" dirty="0"/>
              <a:t>Alina Hlazkova</a:t>
            </a:r>
          </a:p>
        </p:txBody>
      </p:sp>
    </p:spTree>
    <p:extLst>
      <p:ext uri="{BB962C8B-B14F-4D97-AF65-F5344CB8AC3E}">
        <p14:creationId xmlns:p14="http://schemas.microsoft.com/office/powerpoint/2010/main" val="399152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1DEC3F-1241-4EE2-A51E-DCE0EF4FD35F}"/>
              </a:ext>
            </a:extLst>
          </p:cNvPr>
          <p:cNvSpPr txBox="1"/>
          <p:nvPr/>
        </p:nvSpPr>
        <p:spPr>
          <a:xfrm>
            <a:off x="4915515" y="1775379"/>
            <a:ext cx="2719804" cy="369332"/>
          </a:xfrm>
          <a:prstGeom prst="rect">
            <a:avLst/>
          </a:prstGeom>
          <a:noFill/>
        </p:spPr>
        <p:txBody>
          <a:bodyPr wrap="square" rtlCol="0">
            <a:spAutoFit/>
          </a:bodyPr>
          <a:lstStyle/>
          <a:p>
            <a:r>
              <a:rPr lang="en-US" b="1" dirty="0">
                <a:solidFill>
                  <a:schemeClr val="tx2">
                    <a:lumMod val="90000"/>
                  </a:schemeClr>
                </a:solidFill>
                <a:latin typeface="-apple-system"/>
              </a:rPr>
              <a:t>LRModel</a:t>
            </a:r>
          </a:p>
        </p:txBody>
      </p:sp>
      <p:sp>
        <p:nvSpPr>
          <p:cNvPr id="9" name="TextBox 8">
            <a:extLst>
              <a:ext uri="{FF2B5EF4-FFF2-40B4-BE49-F238E27FC236}">
                <a16:creationId xmlns:a16="http://schemas.microsoft.com/office/drawing/2014/main" id="{D881E892-36D3-4D2F-8709-6D445F2AFC71}"/>
              </a:ext>
            </a:extLst>
          </p:cNvPr>
          <p:cNvSpPr txBox="1"/>
          <p:nvPr/>
        </p:nvSpPr>
        <p:spPr>
          <a:xfrm>
            <a:off x="388002" y="162131"/>
            <a:ext cx="4168681" cy="646331"/>
          </a:xfrm>
          <a:prstGeom prst="rect">
            <a:avLst/>
          </a:prstGeom>
          <a:noFill/>
        </p:spPr>
        <p:txBody>
          <a:bodyPr wrap="square" rtlCol="0">
            <a:spAutoFit/>
          </a:bodyPr>
          <a:lstStyle/>
          <a:p>
            <a:r>
              <a:rPr lang="en-US" b="1" i="0" dirty="0">
                <a:solidFill>
                  <a:schemeClr val="tx2">
                    <a:lumMod val="90000"/>
                  </a:schemeClr>
                </a:solidFill>
                <a:effectLst/>
                <a:latin typeface="-apple-system"/>
              </a:rPr>
              <a:t>LinearSVC Model</a:t>
            </a:r>
          </a:p>
          <a:p>
            <a:endParaRPr lang="en-US" dirty="0"/>
          </a:p>
        </p:txBody>
      </p:sp>
      <p:sp>
        <p:nvSpPr>
          <p:cNvPr id="13" name="TextBox 12">
            <a:extLst>
              <a:ext uri="{FF2B5EF4-FFF2-40B4-BE49-F238E27FC236}">
                <a16:creationId xmlns:a16="http://schemas.microsoft.com/office/drawing/2014/main" id="{8D26E7BB-869E-4904-9AFA-516F70E021C9}"/>
              </a:ext>
            </a:extLst>
          </p:cNvPr>
          <p:cNvSpPr txBox="1"/>
          <p:nvPr/>
        </p:nvSpPr>
        <p:spPr>
          <a:xfrm>
            <a:off x="7607622" y="143081"/>
            <a:ext cx="3663769" cy="646331"/>
          </a:xfrm>
          <a:prstGeom prst="rect">
            <a:avLst/>
          </a:prstGeom>
          <a:noFill/>
        </p:spPr>
        <p:txBody>
          <a:bodyPr wrap="square" rtlCol="0">
            <a:spAutoFit/>
          </a:bodyPr>
          <a:lstStyle/>
          <a:p>
            <a:r>
              <a:rPr lang="en-US" b="1" i="0" dirty="0">
                <a:effectLst/>
                <a:latin typeface="-apple-system"/>
              </a:rPr>
              <a:t>Bernoulli Naive Bayes (BernoulliNB)</a:t>
            </a:r>
            <a:endParaRPr lang="en-US" b="0" i="0" dirty="0">
              <a:effectLst/>
              <a:latin typeface="-apple-system"/>
            </a:endParaRPr>
          </a:p>
          <a:p>
            <a:endParaRPr lang="en-US" dirty="0"/>
          </a:p>
        </p:txBody>
      </p:sp>
      <p:pic>
        <p:nvPicPr>
          <p:cNvPr id="3" name="Picture 2">
            <a:extLst>
              <a:ext uri="{FF2B5EF4-FFF2-40B4-BE49-F238E27FC236}">
                <a16:creationId xmlns:a16="http://schemas.microsoft.com/office/drawing/2014/main" id="{883D66BE-7D59-4F83-8CBE-D4C5BF9DD518}"/>
              </a:ext>
            </a:extLst>
          </p:cNvPr>
          <p:cNvPicPr>
            <a:picLocks noChangeAspect="1"/>
          </p:cNvPicPr>
          <p:nvPr/>
        </p:nvPicPr>
        <p:blipFill>
          <a:blip r:embed="rId3"/>
          <a:stretch>
            <a:fillRect/>
          </a:stretch>
        </p:blipFill>
        <p:spPr>
          <a:xfrm>
            <a:off x="195547" y="725636"/>
            <a:ext cx="3734920" cy="3859616"/>
          </a:xfrm>
          <a:prstGeom prst="rect">
            <a:avLst/>
          </a:prstGeom>
        </p:spPr>
      </p:pic>
      <p:pic>
        <p:nvPicPr>
          <p:cNvPr id="6" name="Picture 5">
            <a:extLst>
              <a:ext uri="{FF2B5EF4-FFF2-40B4-BE49-F238E27FC236}">
                <a16:creationId xmlns:a16="http://schemas.microsoft.com/office/drawing/2014/main" id="{442B5709-678C-4B22-B22F-7730D1CDACC5}"/>
              </a:ext>
            </a:extLst>
          </p:cNvPr>
          <p:cNvPicPr>
            <a:picLocks noChangeAspect="1"/>
          </p:cNvPicPr>
          <p:nvPr/>
        </p:nvPicPr>
        <p:blipFill>
          <a:blip r:embed="rId4"/>
          <a:stretch>
            <a:fillRect/>
          </a:stretch>
        </p:blipFill>
        <p:spPr>
          <a:xfrm>
            <a:off x="7635319" y="569883"/>
            <a:ext cx="4133880" cy="4171122"/>
          </a:xfrm>
          <a:prstGeom prst="rect">
            <a:avLst/>
          </a:prstGeom>
        </p:spPr>
      </p:pic>
      <p:pic>
        <p:nvPicPr>
          <p:cNvPr id="14" name="Picture 13">
            <a:extLst>
              <a:ext uri="{FF2B5EF4-FFF2-40B4-BE49-F238E27FC236}">
                <a16:creationId xmlns:a16="http://schemas.microsoft.com/office/drawing/2014/main" id="{072C77B4-EF5E-466E-8247-44CBBAAD4591}"/>
              </a:ext>
            </a:extLst>
          </p:cNvPr>
          <p:cNvPicPr>
            <a:picLocks noChangeAspect="1"/>
          </p:cNvPicPr>
          <p:nvPr/>
        </p:nvPicPr>
        <p:blipFill>
          <a:blip r:embed="rId5"/>
          <a:stretch>
            <a:fillRect/>
          </a:stretch>
        </p:blipFill>
        <p:spPr>
          <a:xfrm>
            <a:off x="3873779" y="2358112"/>
            <a:ext cx="3818228" cy="4337757"/>
          </a:xfrm>
          <a:prstGeom prst="rect">
            <a:avLst/>
          </a:prstGeom>
        </p:spPr>
      </p:pic>
    </p:spTree>
    <p:extLst>
      <p:ext uri="{BB962C8B-B14F-4D97-AF65-F5344CB8AC3E}">
        <p14:creationId xmlns:p14="http://schemas.microsoft.com/office/powerpoint/2010/main" val="95819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8994C-41A4-47A5-A61D-03A003D905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964873-53A9-44AB-9A69-879BA06A3243}"/>
              </a:ext>
            </a:extLst>
          </p:cNvPr>
          <p:cNvSpPr>
            <a:spLocks noGrp="1"/>
          </p:cNvSpPr>
          <p:nvPr>
            <p:ph idx="1"/>
          </p:nvPr>
        </p:nvSpPr>
        <p:spPr/>
        <p:txBody>
          <a:bodyPr/>
          <a:lstStyle/>
          <a:p>
            <a:pPr marL="0" indent="0">
              <a:buNone/>
            </a:pPr>
            <a:r>
              <a:rPr lang="en-US" dirty="0">
                <a:solidFill>
                  <a:schemeClr val="tx2">
                    <a:lumMod val="90000"/>
                  </a:schemeClr>
                </a:solidFill>
                <a:hlinkClick r:id="rId2">
                  <a:extLst>
                    <a:ext uri="{A12FA001-AC4F-418D-AE19-62706E023703}">
                      <ahyp:hlinkClr xmlns:ahyp="http://schemas.microsoft.com/office/drawing/2018/hyperlinkcolor" val="tx"/>
                    </a:ext>
                  </a:extLst>
                </a:hlinkClick>
              </a:rPr>
              <a:t>1. http://help.sentiment140.com/for-students/</a:t>
            </a:r>
            <a:endParaRPr lang="en-US" dirty="0">
              <a:solidFill>
                <a:schemeClr val="tx2">
                  <a:lumMod val="90000"/>
                </a:schemeClr>
              </a:solidFill>
            </a:endParaRPr>
          </a:p>
          <a:p>
            <a:pPr marL="0" indent="0">
              <a:buNone/>
            </a:pPr>
            <a:r>
              <a:rPr lang="en-US" dirty="0">
                <a:solidFill>
                  <a:schemeClr val="tx2">
                    <a:lumMod val="90000"/>
                  </a:schemeClr>
                </a:solidFill>
                <a:hlinkClick r:id="rId3">
                  <a:extLst>
                    <a:ext uri="{A12FA001-AC4F-418D-AE19-62706E023703}">
                      <ahyp:hlinkClr xmlns:ahyp="http://schemas.microsoft.com/office/drawing/2018/hyperlinkcolor" val="tx"/>
                    </a:ext>
                  </a:extLst>
                </a:hlinkClick>
              </a:rPr>
              <a:t>2. https://journalofbigdata.springeropen.com/articles/10.1186/s40537-015-0015-2</a:t>
            </a:r>
            <a:endParaRPr lang="en-US" dirty="0">
              <a:solidFill>
                <a:schemeClr val="tx2">
                  <a:lumMod val="90000"/>
                </a:schemeClr>
              </a:solidFill>
            </a:endParaRPr>
          </a:p>
          <a:p>
            <a:pPr marL="0" indent="0">
              <a:buNone/>
            </a:pPr>
            <a:r>
              <a:rPr lang="en-US" dirty="0">
                <a:solidFill>
                  <a:schemeClr val="tx2">
                    <a:lumMod val="90000"/>
                  </a:schemeClr>
                </a:solidFill>
              </a:rPr>
              <a:t>3. </a:t>
            </a:r>
            <a:r>
              <a:rPr lang="en-US" dirty="0">
                <a:solidFill>
                  <a:srgbClr val="56C7AA"/>
                </a:solidFill>
                <a:hlinkClick r:id="rId4">
                  <a:extLst>
                    <a:ext uri="{A12FA001-AC4F-418D-AE19-62706E023703}">
                      <ahyp:hlinkClr xmlns:ahyp="http://schemas.microsoft.com/office/drawing/2018/hyperlinkcolor" val="tx"/>
                    </a:ext>
                  </a:extLst>
                </a:hlinkClick>
              </a:rPr>
              <a:t>TF-IDF: An Explanation &amp; Example | </a:t>
            </a:r>
            <a:r>
              <a:rPr lang="en-US" dirty="0" err="1">
                <a:solidFill>
                  <a:schemeClr val="tx2">
                    <a:lumMod val="90000"/>
                  </a:schemeClr>
                </a:solidFill>
                <a:hlinkClick r:id="rId4">
                  <a:extLst>
                    <a:ext uri="{A12FA001-AC4F-418D-AE19-62706E023703}">
                      <ahyp:hlinkClr xmlns:ahyp="http://schemas.microsoft.com/office/drawing/2018/hyperlinkcolor" val="tx"/>
                    </a:ext>
                  </a:extLst>
                </a:hlinkClick>
              </a:rPr>
              <a:t>Onely</a:t>
            </a:r>
            <a:endParaRPr lang="en-US" dirty="0">
              <a:solidFill>
                <a:schemeClr val="tx2">
                  <a:lumMod val="90000"/>
                </a:schemeClr>
              </a:solidFill>
            </a:endParaRPr>
          </a:p>
          <a:p>
            <a:pPr marL="0" indent="0">
              <a:buNone/>
            </a:pPr>
            <a:r>
              <a:rPr lang="en-US" dirty="0">
                <a:solidFill>
                  <a:schemeClr val="tx2">
                    <a:lumMod val="90000"/>
                  </a:schemeClr>
                </a:solidFill>
              </a:rPr>
              <a:t>4. </a:t>
            </a:r>
            <a:r>
              <a:rPr lang="en-US" dirty="0" err="1">
                <a:solidFill>
                  <a:srgbClr val="56C7AA"/>
                </a:solidFill>
                <a:hlinkClick r:id="rId5">
                  <a:extLst>
                    <a:ext uri="{A12FA001-AC4F-418D-AE19-62706E023703}">
                      <ahyp:hlinkClr xmlns:ahyp="http://schemas.microsoft.com/office/drawing/2018/hyperlinkcolor" val="tx"/>
                    </a:ext>
                  </a:extLst>
                </a:hlinkClick>
              </a:rPr>
              <a:t>sklearn.feature_extraction.text.TfidfVectorizer</a:t>
            </a:r>
            <a:r>
              <a:rPr lang="en-US" dirty="0">
                <a:solidFill>
                  <a:schemeClr val="tx2">
                    <a:lumMod val="90000"/>
                  </a:schemeClr>
                </a:solidFill>
                <a:hlinkClick r:id="rId5">
                  <a:extLst>
                    <a:ext uri="{A12FA001-AC4F-418D-AE19-62706E023703}">
                      <ahyp:hlinkClr xmlns:ahyp="http://schemas.microsoft.com/office/drawing/2018/hyperlinkcolor" val="tx"/>
                    </a:ext>
                  </a:extLst>
                </a:hlinkClick>
              </a:rPr>
              <a:t> — scikit-learn 1.2.0 documentation</a:t>
            </a:r>
            <a:endParaRPr lang="ru-RU" dirty="0">
              <a:solidFill>
                <a:schemeClr val="tx2">
                  <a:lumMod val="90000"/>
                </a:schemeClr>
              </a:solidFill>
            </a:endParaRPr>
          </a:p>
          <a:p>
            <a:pPr marL="0" indent="0">
              <a:buNone/>
            </a:pPr>
            <a:r>
              <a:rPr lang="ru-RU" dirty="0">
                <a:solidFill>
                  <a:schemeClr val="tx2">
                    <a:lumMod val="90000"/>
                  </a:schemeClr>
                </a:solidFill>
                <a:hlinkClick r:id="rId6"/>
              </a:rPr>
              <a:t>5. </a:t>
            </a:r>
            <a:r>
              <a:rPr lang="en-US" dirty="0" err="1">
                <a:hlinkClick r:id="rId6"/>
              </a:rPr>
              <a:t>stopwords</a:t>
            </a:r>
            <a:r>
              <a:rPr lang="en-US" dirty="0">
                <a:hlinkClick r:id="rId6"/>
              </a:rPr>
              <a:t>/terrier.txt at master · </a:t>
            </a:r>
            <a:r>
              <a:rPr lang="en-US" dirty="0" err="1">
                <a:hlinkClick r:id="rId6"/>
              </a:rPr>
              <a:t>igorbrigadir</a:t>
            </a:r>
            <a:r>
              <a:rPr lang="en-US" dirty="0">
                <a:hlinkClick r:id="rId6"/>
              </a:rPr>
              <a:t>/</a:t>
            </a:r>
            <a:r>
              <a:rPr lang="en-US" dirty="0" err="1">
                <a:hlinkClick r:id="rId6"/>
              </a:rPr>
              <a:t>stopwords</a:t>
            </a:r>
            <a:r>
              <a:rPr lang="en-US" dirty="0">
                <a:hlinkClick r:id="rId6"/>
              </a:rPr>
              <a:t> · GitHub</a:t>
            </a:r>
            <a:endParaRPr lang="ru-RU" dirty="0"/>
          </a:p>
          <a:p>
            <a:pPr marL="0" indent="0">
              <a:buNone/>
            </a:pPr>
            <a:r>
              <a:rPr lang="ru-RU" dirty="0">
                <a:solidFill>
                  <a:schemeClr val="tx2">
                    <a:lumMod val="90000"/>
                  </a:schemeClr>
                </a:solidFill>
              </a:rPr>
              <a:t>6. </a:t>
            </a:r>
            <a:r>
              <a:rPr lang="en-US" dirty="0">
                <a:hlinkClick r:id="rId7"/>
              </a:rPr>
              <a:t>Stop Words List in English for NLP – </a:t>
            </a:r>
            <a:r>
              <a:rPr lang="en-US" dirty="0" err="1">
                <a:hlinkClick r:id="rId7"/>
              </a:rPr>
              <a:t>EnglishBix</a:t>
            </a:r>
            <a:endParaRPr lang="ru-RU" dirty="0">
              <a:solidFill>
                <a:schemeClr val="tx2">
                  <a:lumMod val="90000"/>
                </a:schemeClr>
              </a:solidFill>
            </a:endParaRPr>
          </a:p>
          <a:p>
            <a:pPr marL="0" indent="0">
              <a:buNone/>
            </a:pPr>
            <a:endParaRPr lang="en-US" dirty="0">
              <a:solidFill>
                <a:schemeClr val="tx2">
                  <a:lumMod val="90000"/>
                </a:schemeClr>
              </a:solidFill>
            </a:endParaRPr>
          </a:p>
          <a:p>
            <a:endParaRPr lang="en-US" dirty="0"/>
          </a:p>
        </p:txBody>
      </p:sp>
    </p:spTree>
    <p:extLst>
      <p:ext uri="{BB962C8B-B14F-4D97-AF65-F5344CB8AC3E}">
        <p14:creationId xmlns:p14="http://schemas.microsoft.com/office/powerpoint/2010/main" val="234460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043CC-5268-468F-9148-5FCC911B25DA}"/>
              </a:ext>
            </a:extLst>
          </p:cNvPr>
          <p:cNvSpPr>
            <a:spLocks noGrp="1"/>
          </p:cNvSpPr>
          <p:nvPr>
            <p:ph idx="1"/>
          </p:nvPr>
        </p:nvSpPr>
        <p:spPr>
          <a:xfrm>
            <a:off x="742950" y="2165667"/>
            <a:ext cx="9905999" cy="1263333"/>
          </a:xfrm>
        </p:spPr>
        <p:txBody>
          <a:bodyPr/>
          <a:lstStyle/>
          <a:p>
            <a:r>
              <a:rPr lang="en-US" u="sng" dirty="0">
                <a:latin typeface="urw-din"/>
              </a:rPr>
              <a:t>Sentiment analysis</a:t>
            </a:r>
            <a:r>
              <a:rPr lang="en-US" b="0" i="0" dirty="0">
                <a:solidFill>
                  <a:srgbClr val="273239"/>
                </a:solidFill>
                <a:effectLst/>
                <a:latin typeface="urw-din"/>
              </a:rPr>
              <a:t> </a:t>
            </a:r>
            <a:r>
              <a:rPr lang="en-US" b="0" i="0" dirty="0">
                <a:solidFill>
                  <a:schemeClr val="tx2">
                    <a:lumMod val="90000"/>
                  </a:schemeClr>
                </a:solidFill>
                <a:effectLst/>
                <a:latin typeface="urw-din"/>
              </a:rPr>
              <a:t>is the process of classifying whether a block of text is positive</a:t>
            </a:r>
            <a:r>
              <a:rPr lang="en-US" dirty="0">
                <a:solidFill>
                  <a:schemeClr val="tx2">
                    <a:lumMod val="90000"/>
                  </a:schemeClr>
                </a:solidFill>
                <a:latin typeface="urw-din"/>
              </a:rPr>
              <a:t> or</a:t>
            </a:r>
            <a:r>
              <a:rPr lang="en-US" b="0" i="0" dirty="0">
                <a:solidFill>
                  <a:schemeClr val="tx2">
                    <a:lumMod val="90000"/>
                  </a:schemeClr>
                </a:solidFill>
                <a:effectLst/>
                <a:latin typeface="urw-din"/>
              </a:rPr>
              <a:t> negative.</a:t>
            </a:r>
            <a:endParaRPr lang="en-US" dirty="0">
              <a:solidFill>
                <a:schemeClr val="tx2">
                  <a:lumMod val="90000"/>
                </a:schemeClr>
              </a:solidFill>
            </a:endParaRPr>
          </a:p>
        </p:txBody>
      </p:sp>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C651A64A-8F3D-3ACB-6A0F-B5083F5BA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371" y="2302827"/>
            <a:ext cx="5522595" cy="3126423"/>
          </a:xfrm>
          <a:prstGeom prst="rect">
            <a:avLst/>
          </a:prstGeom>
        </p:spPr>
      </p:pic>
    </p:spTree>
    <p:extLst>
      <p:ext uri="{BB962C8B-B14F-4D97-AF65-F5344CB8AC3E}">
        <p14:creationId xmlns:p14="http://schemas.microsoft.com/office/powerpoint/2010/main" val="21602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CE8D-CE76-489B-96BE-2510F1B15FBE}"/>
              </a:ext>
            </a:extLst>
          </p:cNvPr>
          <p:cNvSpPr>
            <a:spLocks noGrp="1"/>
          </p:cNvSpPr>
          <p:nvPr>
            <p:ph type="title"/>
          </p:nvPr>
        </p:nvSpPr>
        <p:spPr/>
        <p:txBody>
          <a:bodyPr/>
          <a:lstStyle/>
          <a:p>
            <a:r>
              <a:rPr lang="en-US" b="0" i="0" u="none" strike="noStrike" dirty="0">
                <a:effectLst/>
                <a:latin typeface="-apple-system"/>
              </a:rPr>
              <a:t>Importing Dependencies</a:t>
            </a:r>
            <a:endParaRPr lang="en-US" dirty="0"/>
          </a:p>
        </p:txBody>
      </p:sp>
      <p:sp>
        <p:nvSpPr>
          <p:cNvPr id="3" name="Content Placeholder 2">
            <a:extLst>
              <a:ext uri="{FF2B5EF4-FFF2-40B4-BE49-F238E27FC236}">
                <a16:creationId xmlns:a16="http://schemas.microsoft.com/office/drawing/2014/main" id="{87D5B258-95E8-40B1-9537-FD645468B43C}"/>
              </a:ext>
            </a:extLst>
          </p:cNvPr>
          <p:cNvSpPr>
            <a:spLocks noGrp="1"/>
          </p:cNvSpPr>
          <p:nvPr>
            <p:ph idx="1"/>
          </p:nvPr>
        </p:nvSpPr>
        <p:spPr>
          <a:xfrm>
            <a:off x="677334" y="2057719"/>
            <a:ext cx="8596668" cy="3880773"/>
          </a:xfrm>
        </p:spPr>
        <p:txBody>
          <a:bodyPr/>
          <a:lstStyle/>
          <a:p>
            <a:r>
              <a:rPr lang="en-US" dirty="0"/>
              <a:t>Pandas</a:t>
            </a:r>
          </a:p>
          <a:p>
            <a:r>
              <a:rPr lang="en-US" dirty="0" err="1"/>
              <a:t>Nltk</a:t>
            </a:r>
            <a:endParaRPr lang="en-US" dirty="0"/>
          </a:p>
          <a:p>
            <a:r>
              <a:rPr lang="en-US" dirty="0" err="1"/>
              <a:t>Sklearn</a:t>
            </a:r>
            <a:endParaRPr lang="en-US" dirty="0"/>
          </a:p>
          <a:p>
            <a:r>
              <a:rPr lang="en-US" dirty="0" err="1"/>
              <a:t>WorldCloud</a:t>
            </a:r>
            <a:endParaRPr lang="en-US" dirty="0"/>
          </a:p>
        </p:txBody>
      </p:sp>
    </p:spTree>
    <p:extLst>
      <p:ext uri="{BB962C8B-B14F-4D97-AF65-F5344CB8AC3E}">
        <p14:creationId xmlns:p14="http://schemas.microsoft.com/office/powerpoint/2010/main" val="244754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AECF-B6E3-464B-826F-AEDD60297677}"/>
              </a:ext>
            </a:extLst>
          </p:cNvPr>
          <p:cNvSpPr>
            <a:spLocks noGrp="1"/>
          </p:cNvSpPr>
          <p:nvPr>
            <p:ph type="title"/>
          </p:nvPr>
        </p:nvSpPr>
        <p:spPr/>
        <p:txBody>
          <a:bodyPr/>
          <a:lstStyle/>
          <a:p>
            <a:r>
              <a:rPr lang="en-US" dirty="0"/>
              <a:t>DATASET</a:t>
            </a:r>
          </a:p>
        </p:txBody>
      </p:sp>
      <p:pic>
        <p:nvPicPr>
          <p:cNvPr id="11" name="Picture 10">
            <a:extLst>
              <a:ext uri="{FF2B5EF4-FFF2-40B4-BE49-F238E27FC236}">
                <a16:creationId xmlns:a16="http://schemas.microsoft.com/office/drawing/2014/main" id="{4510510F-2B0A-4E12-B343-441EDC6AD197}"/>
              </a:ext>
            </a:extLst>
          </p:cNvPr>
          <p:cNvPicPr>
            <a:picLocks noChangeAspect="1"/>
          </p:cNvPicPr>
          <p:nvPr/>
        </p:nvPicPr>
        <p:blipFill>
          <a:blip r:embed="rId3"/>
          <a:stretch>
            <a:fillRect/>
          </a:stretch>
        </p:blipFill>
        <p:spPr>
          <a:xfrm>
            <a:off x="4860503" y="1343822"/>
            <a:ext cx="4530642" cy="2867107"/>
          </a:xfrm>
          <a:prstGeom prst="rect">
            <a:avLst/>
          </a:prstGeom>
        </p:spPr>
      </p:pic>
      <p:sp>
        <p:nvSpPr>
          <p:cNvPr id="12" name="TextBox 11">
            <a:extLst>
              <a:ext uri="{FF2B5EF4-FFF2-40B4-BE49-F238E27FC236}">
                <a16:creationId xmlns:a16="http://schemas.microsoft.com/office/drawing/2014/main" id="{FC4517B7-4857-4551-881F-FD6CCAE098FB}"/>
              </a:ext>
            </a:extLst>
          </p:cNvPr>
          <p:cNvSpPr txBox="1"/>
          <p:nvPr/>
        </p:nvSpPr>
        <p:spPr>
          <a:xfrm>
            <a:off x="6096000" y="3815033"/>
            <a:ext cx="88582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latin typeface="-apple-system"/>
              </a:rPr>
              <a:t>Negative</a:t>
            </a:r>
          </a:p>
        </p:txBody>
      </p:sp>
      <p:sp>
        <p:nvSpPr>
          <p:cNvPr id="13" name="TextBox 12">
            <a:extLst>
              <a:ext uri="{FF2B5EF4-FFF2-40B4-BE49-F238E27FC236}">
                <a16:creationId xmlns:a16="http://schemas.microsoft.com/office/drawing/2014/main" id="{B1FC17A2-BFB6-4132-802C-7D975B8C4252}"/>
              </a:ext>
            </a:extLst>
          </p:cNvPr>
          <p:cNvSpPr txBox="1"/>
          <p:nvPr/>
        </p:nvSpPr>
        <p:spPr>
          <a:xfrm>
            <a:off x="7898339" y="3815032"/>
            <a:ext cx="807512"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latin typeface="-apple-system"/>
              </a:rPr>
              <a:t>Positive</a:t>
            </a:r>
            <a:endParaRPr lang="en-US" dirty="0">
              <a:latin typeface="-apple-system"/>
            </a:endParaRPr>
          </a:p>
        </p:txBody>
      </p:sp>
      <p:pic>
        <p:nvPicPr>
          <p:cNvPr id="15" name="Picture 14">
            <a:extLst>
              <a:ext uri="{FF2B5EF4-FFF2-40B4-BE49-F238E27FC236}">
                <a16:creationId xmlns:a16="http://schemas.microsoft.com/office/drawing/2014/main" id="{0C642954-F969-41B1-93F1-1954C9C613CB}"/>
              </a:ext>
            </a:extLst>
          </p:cNvPr>
          <p:cNvPicPr>
            <a:picLocks noChangeAspect="1"/>
          </p:cNvPicPr>
          <p:nvPr/>
        </p:nvPicPr>
        <p:blipFill>
          <a:blip r:embed="rId4"/>
          <a:stretch>
            <a:fillRect/>
          </a:stretch>
        </p:blipFill>
        <p:spPr>
          <a:xfrm>
            <a:off x="1152525" y="4592003"/>
            <a:ext cx="8238620" cy="1656397"/>
          </a:xfrm>
          <a:prstGeom prst="rect">
            <a:avLst/>
          </a:prstGeom>
        </p:spPr>
      </p:pic>
      <p:pic>
        <p:nvPicPr>
          <p:cNvPr id="17" name="Рисунок 16">
            <a:extLst>
              <a:ext uri="{FF2B5EF4-FFF2-40B4-BE49-F238E27FC236}">
                <a16:creationId xmlns:a16="http://schemas.microsoft.com/office/drawing/2014/main" id="{D73BD68B-7838-4F78-2864-8D6FB43EA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543" y="1343822"/>
            <a:ext cx="2793697" cy="1534999"/>
          </a:xfrm>
          <a:prstGeom prst="rect">
            <a:avLst/>
          </a:prstGeom>
        </p:spPr>
      </p:pic>
      <p:pic>
        <p:nvPicPr>
          <p:cNvPr id="21" name="Рисунок 20">
            <a:extLst>
              <a:ext uri="{FF2B5EF4-FFF2-40B4-BE49-F238E27FC236}">
                <a16:creationId xmlns:a16="http://schemas.microsoft.com/office/drawing/2014/main" id="{755B98EC-EEBF-74CD-DAD3-57B62EABB5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028" y="-464264"/>
            <a:ext cx="7212337" cy="4061001"/>
          </a:xfrm>
          <a:prstGeom prst="rect">
            <a:avLst/>
          </a:prstGeom>
        </p:spPr>
      </p:pic>
      <p:sp>
        <p:nvSpPr>
          <p:cNvPr id="22" name="Овал 21">
            <a:extLst>
              <a:ext uri="{FF2B5EF4-FFF2-40B4-BE49-F238E27FC236}">
                <a16:creationId xmlns:a16="http://schemas.microsoft.com/office/drawing/2014/main" id="{4BFAD3A1-6A1E-0360-D835-853FF1C0F7CF}"/>
              </a:ext>
            </a:extLst>
          </p:cNvPr>
          <p:cNvSpPr/>
          <p:nvPr/>
        </p:nvSpPr>
        <p:spPr>
          <a:xfrm>
            <a:off x="1152525" y="1566237"/>
            <a:ext cx="142875" cy="13873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BZ"/>
          </a:p>
        </p:txBody>
      </p:sp>
      <p:sp>
        <p:nvSpPr>
          <p:cNvPr id="23" name="Овал 22">
            <a:extLst>
              <a:ext uri="{FF2B5EF4-FFF2-40B4-BE49-F238E27FC236}">
                <a16:creationId xmlns:a16="http://schemas.microsoft.com/office/drawing/2014/main" id="{CFA2A34D-63E7-DC44-4F71-C0C32DF759E5}"/>
              </a:ext>
            </a:extLst>
          </p:cNvPr>
          <p:cNvSpPr/>
          <p:nvPr/>
        </p:nvSpPr>
        <p:spPr>
          <a:xfrm>
            <a:off x="1152525" y="2041952"/>
            <a:ext cx="142875" cy="13873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BZ"/>
          </a:p>
        </p:txBody>
      </p:sp>
    </p:spTree>
    <p:extLst>
      <p:ext uri="{BB962C8B-B14F-4D97-AF65-F5344CB8AC3E}">
        <p14:creationId xmlns:p14="http://schemas.microsoft.com/office/powerpoint/2010/main" val="305016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DCAF-B594-40FB-84A6-6CDD27810A59}"/>
              </a:ext>
            </a:extLst>
          </p:cNvPr>
          <p:cNvSpPr>
            <a:spLocks noGrp="1"/>
          </p:cNvSpPr>
          <p:nvPr>
            <p:ph type="title"/>
          </p:nvPr>
        </p:nvSpPr>
        <p:spPr/>
        <p:txBody>
          <a:bodyPr/>
          <a:lstStyle/>
          <a:p>
            <a:r>
              <a:rPr lang="en-US" dirty="0"/>
              <a:t>Preprocessing Text</a:t>
            </a:r>
          </a:p>
        </p:txBody>
      </p:sp>
      <p:sp>
        <p:nvSpPr>
          <p:cNvPr id="3" name="Content Placeholder 2">
            <a:extLst>
              <a:ext uri="{FF2B5EF4-FFF2-40B4-BE49-F238E27FC236}">
                <a16:creationId xmlns:a16="http://schemas.microsoft.com/office/drawing/2014/main" id="{14EA9087-14E8-4724-9B4F-CFE8B429AA3E}"/>
              </a:ext>
            </a:extLst>
          </p:cNvPr>
          <p:cNvSpPr>
            <a:spLocks noGrp="1"/>
          </p:cNvSpPr>
          <p:nvPr>
            <p:ph idx="1"/>
          </p:nvPr>
        </p:nvSpPr>
        <p:spPr/>
        <p:txBody>
          <a:bodyPr>
            <a:normAutofit/>
          </a:bodyPr>
          <a:lstStyle/>
          <a:p>
            <a:pPr algn="l">
              <a:buFont typeface="+mj-lt"/>
              <a:buAutoNum type="arabicPeriod"/>
            </a:pPr>
            <a:r>
              <a:rPr lang="en-US" b="1" i="0" dirty="0">
                <a:effectLst/>
                <a:latin typeface="-apple-system"/>
              </a:rPr>
              <a:t>Lower Casing:</a:t>
            </a:r>
            <a:endParaRPr lang="en-US" dirty="0">
              <a:latin typeface="-apple-system"/>
            </a:endParaRPr>
          </a:p>
          <a:p>
            <a:pPr algn="l">
              <a:buFont typeface="+mj-lt"/>
              <a:buAutoNum type="arabicPeriod"/>
            </a:pPr>
            <a:r>
              <a:rPr lang="en-US" b="1" i="0" dirty="0">
                <a:effectLst/>
                <a:latin typeface="-apple-system"/>
              </a:rPr>
              <a:t>Removing URLs</a:t>
            </a:r>
          </a:p>
          <a:p>
            <a:pPr algn="l">
              <a:buFont typeface="+mj-lt"/>
              <a:buAutoNum type="arabicPeriod"/>
            </a:pPr>
            <a:r>
              <a:rPr lang="en-US" b="1" i="0" dirty="0">
                <a:effectLst/>
                <a:latin typeface="-apple-system"/>
              </a:rPr>
              <a:t>Replacing Emojis</a:t>
            </a:r>
            <a:endParaRPr lang="en-US" b="0" i="0" dirty="0">
              <a:effectLst/>
              <a:latin typeface="-apple-system"/>
            </a:endParaRPr>
          </a:p>
          <a:p>
            <a:pPr algn="l">
              <a:buFont typeface="+mj-lt"/>
              <a:buAutoNum type="arabicPeriod"/>
            </a:pPr>
            <a:r>
              <a:rPr lang="en-US" b="1" i="0" dirty="0">
                <a:effectLst/>
                <a:latin typeface="-apple-system"/>
              </a:rPr>
              <a:t>Removing Usernames</a:t>
            </a:r>
          </a:p>
          <a:p>
            <a:pPr algn="l">
              <a:buFont typeface="+mj-lt"/>
              <a:buAutoNum type="arabicPeriod"/>
            </a:pPr>
            <a:r>
              <a:rPr lang="en-US" b="1" i="0" dirty="0">
                <a:effectLst/>
                <a:latin typeface="-apple-system"/>
              </a:rPr>
              <a:t>Removing Non-Alphabets</a:t>
            </a:r>
          </a:p>
          <a:p>
            <a:pPr algn="l">
              <a:buFont typeface="+mj-lt"/>
              <a:buAutoNum type="arabicPeriod"/>
            </a:pPr>
            <a:r>
              <a:rPr lang="en-US" b="1" i="0" dirty="0">
                <a:effectLst/>
                <a:latin typeface="-apple-system"/>
              </a:rPr>
              <a:t>Removing Consecutive letters</a:t>
            </a:r>
            <a:endParaRPr lang="en-US" b="0" i="0" dirty="0">
              <a:effectLst/>
              <a:latin typeface="-apple-system"/>
            </a:endParaRPr>
          </a:p>
          <a:p>
            <a:pPr algn="l">
              <a:buFont typeface="+mj-lt"/>
              <a:buAutoNum type="arabicPeriod"/>
            </a:pPr>
            <a:r>
              <a:rPr lang="en-US" b="1" i="0" dirty="0">
                <a:effectLst/>
                <a:latin typeface="-apple-system"/>
              </a:rPr>
              <a:t>Removing Short Words:</a:t>
            </a:r>
          </a:p>
          <a:p>
            <a:pPr algn="l">
              <a:buFont typeface="+mj-lt"/>
              <a:buAutoNum type="arabicPeriod"/>
            </a:pPr>
            <a:r>
              <a:rPr lang="en-US" b="1" i="0" dirty="0">
                <a:effectLst/>
                <a:latin typeface="-apple-system"/>
              </a:rPr>
              <a:t>Removing </a:t>
            </a:r>
            <a:r>
              <a:rPr lang="en-US" b="1" i="0" dirty="0" err="1">
                <a:effectLst/>
                <a:latin typeface="-apple-system"/>
              </a:rPr>
              <a:t>Stopwords</a:t>
            </a:r>
            <a:endParaRPr lang="en-US" b="1" i="0" dirty="0">
              <a:effectLst/>
              <a:latin typeface="-apple-system"/>
            </a:endParaRPr>
          </a:p>
          <a:p>
            <a:pPr algn="l">
              <a:buFont typeface="+mj-lt"/>
              <a:buAutoNum type="arabicPeriod"/>
            </a:pPr>
            <a:r>
              <a:rPr lang="en-US" b="1" i="0" dirty="0">
                <a:effectLst/>
                <a:latin typeface="-apple-system"/>
              </a:rPr>
              <a:t>Lemmatizing</a:t>
            </a:r>
            <a:endParaRPr lang="en-US" dirty="0"/>
          </a:p>
        </p:txBody>
      </p:sp>
    </p:spTree>
    <p:extLst>
      <p:ext uri="{BB962C8B-B14F-4D97-AF65-F5344CB8AC3E}">
        <p14:creationId xmlns:p14="http://schemas.microsoft.com/office/powerpoint/2010/main" val="125916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322D-7D4E-471B-AE21-8AF712E833CF}"/>
              </a:ext>
            </a:extLst>
          </p:cNvPr>
          <p:cNvSpPr>
            <a:spLocks noGrp="1"/>
          </p:cNvSpPr>
          <p:nvPr>
            <p:ph type="title"/>
          </p:nvPr>
        </p:nvSpPr>
        <p:spPr/>
        <p:txBody>
          <a:bodyPr/>
          <a:lstStyle/>
          <a:p>
            <a:r>
              <a:rPr lang="en-US" dirty="0"/>
              <a:t>Analyzing data</a:t>
            </a:r>
          </a:p>
        </p:txBody>
      </p:sp>
      <p:pic>
        <p:nvPicPr>
          <p:cNvPr id="9" name="Picture 8">
            <a:extLst>
              <a:ext uri="{FF2B5EF4-FFF2-40B4-BE49-F238E27FC236}">
                <a16:creationId xmlns:a16="http://schemas.microsoft.com/office/drawing/2014/main" id="{DC4A592C-A27E-4611-A787-82E4DBEC42F4}"/>
              </a:ext>
            </a:extLst>
          </p:cNvPr>
          <p:cNvPicPr>
            <a:picLocks noChangeAspect="1"/>
          </p:cNvPicPr>
          <p:nvPr/>
        </p:nvPicPr>
        <p:blipFill rotWithShape="1">
          <a:blip r:embed="rId3"/>
          <a:srcRect l="800" t="271" r="800"/>
          <a:stretch/>
        </p:blipFill>
        <p:spPr>
          <a:xfrm>
            <a:off x="1166729" y="1941776"/>
            <a:ext cx="8358271" cy="4177558"/>
          </a:xfrm>
          <a:prstGeom prst="rect">
            <a:avLst/>
          </a:prstGeom>
        </p:spPr>
      </p:pic>
      <p:pic>
        <p:nvPicPr>
          <p:cNvPr id="11" name="Picture 10">
            <a:extLst>
              <a:ext uri="{FF2B5EF4-FFF2-40B4-BE49-F238E27FC236}">
                <a16:creationId xmlns:a16="http://schemas.microsoft.com/office/drawing/2014/main" id="{10DC8917-5235-4FEE-9325-5307D8985B72}"/>
              </a:ext>
            </a:extLst>
          </p:cNvPr>
          <p:cNvPicPr>
            <a:picLocks noChangeAspect="1"/>
          </p:cNvPicPr>
          <p:nvPr/>
        </p:nvPicPr>
        <p:blipFill rotWithShape="1">
          <a:blip r:embed="rId4"/>
          <a:srcRect t="273" b="-1"/>
          <a:stretch/>
        </p:blipFill>
        <p:spPr>
          <a:xfrm>
            <a:off x="1166729" y="1941776"/>
            <a:ext cx="8426249" cy="4166181"/>
          </a:xfrm>
          <a:prstGeom prst="rect">
            <a:avLst/>
          </a:prstGeom>
        </p:spPr>
      </p:pic>
    </p:spTree>
    <p:extLst>
      <p:ext uri="{BB962C8B-B14F-4D97-AF65-F5344CB8AC3E}">
        <p14:creationId xmlns:p14="http://schemas.microsoft.com/office/powerpoint/2010/main" val="216596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8C36-5E64-4917-9C78-25FC83AE495F}"/>
              </a:ext>
            </a:extLst>
          </p:cNvPr>
          <p:cNvSpPr>
            <a:spLocks noGrp="1"/>
          </p:cNvSpPr>
          <p:nvPr>
            <p:ph type="title"/>
          </p:nvPr>
        </p:nvSpPr>
        <p:spPr/>
        <p:txBody>
          <a:bodyPr/>
          <a:lstStyle/>
          <a:p>
            <a:r>
              <a:rPr lang="en-US" dirty="0"/>
              <a:t>Splitting data</a:t>
            </a:r>
          </a:p>
        </p:txBody>
      </p:sp>
      <p:pic>
        <p:nvPicPr>
          <p:cNvPr id="7" name="Picture 6">
            <a:extLst>
              <a:ext uri="{FF2B5EF4-FFF2-40B4-BE49-F238E27FC236}">
                <a16:creationId xmlns:a16="http://schemas.microsoft.com/office/drawing/2014/main" id="{0C33AB69-337F-4BD8-8573-2F4FBCFDC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330" y="402452"/>
            <a:ext cx="6053095" cy="6053095"/>
          </a:xfrm>
          <a:prstGeom prst="rect">
            <a:avLst/>
          </a:prstGeom>
        </p:spPr>
      </p:pic>
    </p:spTree>
    <p:extLst>
      <p:ext uri="{BB962C8B-B14F-4D97-AF65-F5344CB8AC3E}">
        <p14:creationId xmlns:p14="http://schemas.microsoft.com/office/powerpoint/2010/main" val="36672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Объект 10" descr="Изображение выглядит как текст&#10;&#10;Автоматически созданное описание">
            <a:extLst>
              <a:ext uri="{FF2B5EF4-FFF2-40B4-BE49-F238E27FC236}">
                <a16:creationId xmlns:a16="http://schemas.microsoft.com/office/drawing/2014/main" id="{4A9E323C-3ED1-D504-C47D-B734F75835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8469" y="1258094"/>
            <a:ext cx="7469808" cy="4205973"/>
          </a:xfrm>
        </p:spPr>
      </p:pic>
    </p:spTree>
    <p:extLst>
      <p:ext uri="{BB962C8B-B14F-4D97-AF65-F5344CB8AC3E}">
        <p14:creationId xmlns:p14="http://schemas.microsoft.com/office/powerpoint/2010/main" val="313399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ED2B-E06A-4C9C-8985-FE5BC41A80A7}"/>
              </a:ext>
            </a:extLst>
          </p:cNvPr>
          <p:cNvSpPr>
            <a:spLocks noGrp="1"/>
          </p:cNvSpPr>
          <p:nvPr>
            <p:ph type="title"/>
          </p:nvPr>
        </p:nvSpPr>
        <p:spPr/>
        <p:txBody>
          <a:bodyPr/>
          <a:lstStyle/>
          <a:p>
            <a:r>
              <a:rPr lang="en-US" b="1" i="0" u="sng" dirty="0">
                <a:effectLst/>
                <a:latin typeface="-apple-system"/>
              </a:rPr>
              <a:t>Creating and Evaluating Models</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9B104CFF-BE4E-4368-AD5C-8B21C771C956}"/>
              </a:ext>
            </a:extLst>
          </p:cNvPr>
          <p:cNvSpPr>
            <a:spLocks noGrp="1"/>
          </p:cNvSpPr>
          <p:nvPr>
            <p:ph idx="1"/>
          </p:nvPr>
        </p:nvSpPr>
        <p:spPr/>
        <p:txBody>
          <a:bodyPr/>
          <a:lstStyle/>
          <a:p>
            <a:pPr algn="l">
              <a:buFont typeface="Arial" panose="020B0604020202020204" pitchFamily="34" charset="0"/>
              <a:buChar char="•"/>
            </a:pPr>
            <a:r>
              <a:rPr lang="en-US" b="1" i="0" dirty="0">
                <a:effectLst/>
                <a:latin typeface="-apple-system"/>
              </a:rPr>
              <a:t>Bernoulli Naive Bayes </a:t>
            </a:r>
            <a:r>
              <a:rPr lang="en-US" b="1" i="0" dirty="0">
                <a:solidFill>
                  <a:schemeClr val="tx2">
                    <a:lumMod val="90000"/>
                  </a:schemeClr>
                </a:solidFill>
                <a:effectLst/>
                <a:latin typeface="-apple-system"/>
              </a:rPr>
              <a:t>(BernoulliNB)</a:t>
            </a:r>
            <a:endParaRPr lang="en-US" b="0" i="0" dirty="0">
              <a:solidFill>
                <a:schemeClr val="tx2">
                  <a:lumMod val="90000"/>
                </a:schemeClr>
              </a:solidFill>
              <a:effectLst/>
              <a:latin typeface="-apple-system"/>
            </a:endParaRPr>
          </a:p>
          <a:p>
            <a:pPr algn="l">
              <a:buFont typeface="Arial" panose="020B0604020202020204" pitchFamily="34" charset="0"/>
              <a:buChar char="•"/>
            </a:pPr>
            <a:r>
              <a:rPr lang="en-US" b="1" i="0" dirty="0">
                <a:effectLst/>
                <a:latin typeface="-apple-system"/>
              </a:rPr>
              <a:t>Linear Support Vector Classification </a:t>
            </a:r>
            <a:r>
              <a:rPr lang="en-US" b="1" i="0" dirty="0">
                <a:solidFill>
                  <a:schemeClr val="tx2">
                    <a:lumMod val="90000"/>
                  </a:schemeClr>
                </a:solidFill>
                <a:effectLst/>
                <a:latin typeface="-apple-system"/>
              </a:rPr>
              <a:t>(LinearSVC)</a:t>
            </a:r>
            <a:endParaRPr lang="en-US" b="0" i="0" dirty="0">
              <a:solidFill>
                <a:schemeClr val="tx2">
                  <a:lumMod val="90000"/>
                </a:schemeClr>
              </a:solidFill>
              <a:effectLst/>
              <a:latin typeface="-apple-system"/>
            </a:endParaRPr>
          </a:p>
          <a:p>
            <a:pPr algn="l">
              <a:buFont typeface="Arial" panose="020B0604020202020204" pitchFamily="34" charset="0"/>
              <a:buChar char="•"/>
            </a:pPr>
            <a:r>
              <a:rPr lang="en-US" b="1" i="0" dirty="0">
                <a:effectLst/>
                <a:latin typeface="-apple-system"/>
              </a:rPr>
              <a:t>Logistic Regression </a:t>
            </a:r>
            <a:r>
              <a:rPr lang="en-US" b="1" i="0" dirty="0">
                <a:solidFill>
                  <a:schemeClr val="tx2">
                    <a:lumMod val="90000"/>
                  </a:schemeClr>
                </a:solidFill>
                <a:effectLst/>
                <a:latin typeface="-apple-system"/>
              </a:rPr>
              <a:t>(LR)</a:t>
            </a:r>
            <a:endParaRPr lang="en-US" b="0" i="0" dirty="0">
              <a:solidFill>
                <a:schemeClr val="tx2">
                  <a:lumMod val="90000"/>
                </a:schemeClr>
              </a:solidFill>
              <a:effectLst/>
              <a:latin typeface="-apple-system"/>
            </a:endParaRPr>
          </a:p>
          <a:p>
            <a:endParaRPr lang="en-US" dirty="0"/>
          </a:p>
        </p:txBody>
      </p:sp>
    </p:spTree>
    <p:extLst>
      <p:ext uri="{BB962C8B-B14F-4D97-AF65-F5344CB8AC3E}">
        <p14:creationId xmlns:p14="http://schemas.microsoft.com/office/powerpoint/2010/main" val="1858247094"/>
      </p:ext>
    </p:extLst>
  </p:cSld>
  <p:clrMapOvr>
    <a:masterClrMapping/>
  </p:clrMapOvr>
</p:sld>
</file>

<file path=ppt/theme/theme1.xml><?xml version="1.0" encoding="utf-8"?>
<a:theme xmlns:a="http://schemas.openxmlformats.org/drawingml/2006/main" name="Аспект">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TM02900688[[fn=Аспект]]</Template>
  <TotalTime>1932</TotalTime>
  <Words>1097</Words>
  <Application>Microsoft Office PowerPoint</Application>
  <PresentationFormat>Widescreen</PresentationFormat>
  <Paragraphs>99</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Archia</vt:lpstr>
      <vt:lpstr>Arial</vt:lpstr>
      <vt:lpstr>Calibri</vt:lpstr>
      <vt:lpstr>Roboto</vt:lpstr>
      <vt:lpstr>Trebuchet MS</vt:lpstr>
      <vt:lpstr>urw-din</vt:lpstr>
      <vt:lpstr>Wingdings 3</vt:lpstr>
      <vt:lpstr>Аспект</vt:lpstr>
      <vt:lpstr>Sentiment Analysis On Twitter Data</vt:lpstr>
      <vt:lpstr>PowerPoint Presentation</vt:lpstr>
      <vt:lpstr>Importing Dependencies</vt:lpstr>
      <vt:lpstr>DATASET</vt:lpstr>
      <vt:lpstr>Preprocessing Text</vt:lpstr>
      <vt:lpstr>Analyzing data</vt:lpstr>
      <vt:lpstr>Splitting data</vt:lpstr>
      <vt:lpstr>PowerPoint Presentation</vt:lpstr>
      <vt:lpstr>Creating and Evaluating Models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Twitter Data</dc:title>
  <dc:creator>Алина Глазкова</dc:creator>
  <cp:lastModifiedBy>Алина Глазкова</cp:lastModifiedBy>
  <cp:revision>38</cp:revision>
  <dcterms:created xsi:type="dcterms:W3CDTF">2023-01-08T17:25:49Z</dcterms:created>
  <dcterms:modified xsi:type="dcterms:W3CDTF">2023-01-10T21:22:02Z</dcterms:modified>
</cp:coreProperties>
</file>