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talens.yandex/4el0ofqoxks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955245" name=""/>
          <p:cNvSpPr txBox="1"/>
          <p:nvPr/>
        </p:nvSpPr>
        <p:spPr bwMode="auto">
          <a:xfrm flipH="0" flipV="0">
            <a:off x="1105873" y="1752598"/>
            <a:ext cx="10349908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66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Анализ </a:t>
            </a:r>
            <a:r>
              <a:rPr sz="66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экологических проблем</a:t>
            </a:r>
            <a:endParaRPr sz="6600" b="0" i="0" u="none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656258241" name=""/>
          <p:cNvSpPr txBox="1"/>
          <p:nvPr/>
        </p:nvSpPr>
        <p:spPr bwMode="auto">
          <a:xfrm flipH="0" flipV="0">
            <a:off x="2778590" y="4272912"/>
            <a:ext cx="7004114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Проект </a:t>
            </a:r>
            <a:r>
              <a:rPr sz="26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для задачи </a:t>
            </a:r>
            <a:r>
              <a:rPr sz="26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Яндекс Акедемии</a:t>
            </a:r>
            <a:endParaRPr sz="2600" b="0" i="0" u="none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707122" name=""/>
          <p:cNvSpPr txBox="1"/>
          <p:nvPr/>
        </p:nvSpPr>
        <p:spPr bwMode="auto">
          <a:xfrm flipH="0" flipV="0">
            <a:off x="1105872" y="2457447"/>
            <a:ext cx="10357106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66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Спасибо за внимание!</a:t>
            </a:r>
            <a:endParaRPr sz="6600" b="0" i="0" u="none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73780" name=""/>
          <p:cNvSpPr txBox="1"/>
          <p:nvPr/>
        </p:nvSpPr>
        <p:spPr bwMode="auto">
          <a:xfrm flipH="0" flipV="0">
            <a:off x="905847" y="838197"/>
            <a:ext cx="5427989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Описание задачи</a:t>
            </a:r>
            <a:endParaRPr sz="4800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1461083796" name=""/>
          <p:cNvSpPr txBox="1"/>
          <p:nvPr/>
        </p:nvSpPr>
        <p:spPr bwMode="auto">
          <a:xfrm flipH="0" flipV="0">
            <a:off x="905847" y="2158183"/>
            <a:ext cx="7793609" cy="20196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Провести исследовательский анализ данных (EDA)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Создать расчёты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Выполнить проверку гипотез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Выполнить регрессионное моделирование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Создать дашборд по результатам работы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6958715" name=""/>
          <p:cNvSpPr txBox="1"/>
          <p:nvPr/>
        </p:nvSpPr>
        <p:spPr bwMode="auto">
          <a:xfrm flipH="0" flipV="0">
            <a:off x="905847" y="838197"/>
            <a:ext cx="1352788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EDA</a:t>
            </a:r>
            <a:endParaRPr sz="4800"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956771027" name=""/>
          <p:cNvSpPr txBox="1"/>
          <p:nvPr/>
        </p:nvSpPr>
        <p:spPr bwMode="auto">
          <a:xfrm flipH="0" flipV="0">
            <a:off x="905846" y="2158182"/>
            <a:ext cx="9025573" cy="20196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Не учитывали дни, когда измерения не проводились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Привели номер смены к целочисленному типу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Создал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и новые колонки дня и месяца для более удобной работы с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да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тами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Случайные единичные пропуски заполнили интерполяцией</a:t>
            </a:r>
            <a:endParaRPr sz="2200"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4395" name=""/>
          <p:cNvSpPr txBox="1"/>
          <p:nvPr/>
        </p:nvSpPr>
        <p:spPr bwMode="auto">
          <a:xfrm flipH="0" flipV="0">
            <a:off x="905847" y="838197"/>
            <a:ext cx="2646402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Расчёты</a:t>
            </a:r>
            <a:endParaRPr sz="4800"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370998962" name=""/>
          <p:cNvSpPr txBox="1"/>
          <p:nvPr/>
        </p:nvSpPr>
        <p:spPr bwMode="auto">
          <a:xfrm flipH="0" flipV="0">
            <a:off x="905845" y="2158182"/>
            <a:ext cx="9326776" cy="2790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Выделили категорию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опасности вредного газа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: 1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-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меньше 5%, 2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-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от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5%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до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16%, 3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-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больше 16%</a:t>
            </a:r>
            <a:endParaRPr sz="2200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Есть дни, ко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гда ресурсов тратится больше, например</a:t>
            </a:r>
            <a:b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</a:b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6-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7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февраля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2021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года</a:t>
            </a:r>
            <a:endParaRPr sz="2200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Почти каждый месяц категория опасности вредного газа в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среднем равна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3 (больше 16%), за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исключение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м 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сентября-ноября 2022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года (2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категория)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231353" name=""/>
          <p:cNvSpPr txBox="1"/>
          <p:nvPr/>
        </p:nvSpPr>
        <p:spPr bwMode="auto">
          <a:xfrm flipH="0" flipV="0">
            <a:off x="905847" y="838197"/>
            <a:ext cx="2646402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Расчёты</a:t>
            </a:r>
            <a:endParaRPr sz="4800"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336192333" name=""/>
          <p:cNvSpPr txBox="1"/>
          <p:nvPr/>
        </p:nvSpPr>
        <p:spPr bwMode="auto">
          <a:xfrm flipH="0" flipV="0">
            <a:off x="905845" y="2158182"/>
            <a:ext cx="9071997" cy="25576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Изучили, как меняются средние значения входных 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выходных параметров в зависимости от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категории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опасности вредного газа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 (все графики см.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в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дашборде)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283878" indent="-283878">
              <a:lnSpc>
                <a:spcPct val="114999"/>
              </a:lnSpc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Провели корреляционный анализ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 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отдельно выделили факторы, влияющие 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процент сухого остатка 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массу готового продукта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616115" name=""/>
          <p:cNvSpPr txBox="1"/>
          <p:nvPr/>
        </p:nvSpPr>
        <p:spPr bwMode="auto">
          <a:xfrm flipH="0" flipV="0">
            <a:off x="905847" y="838197"/>
            <a:ext cx="5585450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Проверка гипотез</a:t>
            </a:r>
            <a:endParaRPr sz="4800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1990945226" name=""/>
          <p:cNvSpPr txBox="1"/>
          <p:nvPr/>
        </p:nvSpPr>
        <p:spPr bwMode="auto">
          <a:xfrm flipH="0" flipV="0">
            <a:off x="905845" y="2158182"/>
            <a:ext cx="9621162" cy="24052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Есть ли различия в доле опасного газа от смены?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327936" indent="-327936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Какая из смен лучше управляет температурой верха 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этапе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3? Считать, что высокая температура хуже</a:t>
            </a:r>
            <a:endParaRPr sz="2200" b="0" i="0" u="none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  <a:p>
            <a:pPr marL="327936" indent="-327936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Конверсия мономера 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1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этапе влияет 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количество подаваемой суммарной воды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327936" indent="-327936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Количество вых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одного продукта связано с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долей опасного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газа</a:t>
            </a:r>
            <a:endParaRPr sz="2200" b="0" i="0" u="none">
              <a:solidFill>
                <a:schemeClr val="tx1"/>
              </a:solidFill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176591" name=""/>
          <p:cNvSpPr txBox="1"/>
          <p:nvPr/>
        </p:nvSpPr>
        <p:spPr bwMode="auto">
          <a:xfrm flipH="0" flipV="0">
            <a:off x="905846" y="838197"/>
            <a:ext cx="5585450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Проверка гипотез</a:t>
            </a:r>
            <a:endParaRPr sz="4800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305163063" name=""/>
          <p:cNvSpPr txBox="1"/>
          <p:nvPr/>
        </p:nvSpPr>
        <p:spPr bwMode="auto">
          <a:xfrm flipH="0" flipV="0">
            <a:off x="905845" y="2158182"/>
            <a:ext cx="9638082" cy="2790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marR="0" indent="-327936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Большое кол-во подаваемого пара 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3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стадии влечёт 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б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ó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ль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ший процент сухого остатка</a:t>
            </a:r>
            <a:endParaRPr sz="2200" b="0" i="0" u="none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327936" marR="0" indent="-327936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Большой процент сухого остатка 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большая масса готового продукта возможны </a:t>
            </a:r>
            <a:r>
              <a:rPr sz="2200" b="0" i="0" u="sng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только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 при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достаточно высокой температуре верха в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агрегате 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3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стадии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  <a:p>
            <a:pPr marL="327936" marR="0" indent="-327936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Большое кол-во вакуума 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2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стадии </a:t>
            </a:r>
            <a:r>
              <a:rPr sz="2200" b="0" i="0" u="sng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не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даёт большой процент сухого остатка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0906891" name=""/>
          <p:cNvSpPr txBox="1"/>
          <p:nvPr/>
        </p:nvSpPr>
        <p:spPr bwMode="auto">
          <a:xfrm flipH="0" flipV="0">
            <a:off x="905846" y="838197"/>
            <a:ext cx="9653210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0" i="0" u="none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Регрессионное моделирование</a:t>
            </a:r>
            <a:endParaRPr sz="4800">
              <a:solidFill>
                <a:schemeClr val="tx1"/>
              </a:solidFill>
              <a:latin typeface="Lohit Tamil Classical"/>
              <a:cs typeface="Lohit Tamil Classical"/>
            </a:endParaRPr>
          </a:p>
        </p:txBody>
      </p:sp>
      <p:sp>
        <p:nvSpPr>
          <p:cNvPr id="1135253857" name=""/>
          <p:cNvSpPr txBox="1"/>
          <p:nvPr/>
        </p:nvSpPr>
        <p:spPr bwMode="auto">
          <a:xfrm flipH="0" flipV="0">
            <a:off x="905845" y="2158182"/>
            <a:ext cx="9870642" cy="31763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95764" indent="-195764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Обучили модель, используя те факторы, которые больше всего влияют 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долю опасного газа</a:t>
            </a:r>
            <a:endParaRPr sz="2200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  <a:p>
            <a:pPr marL="195764" indent="-195764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Оценили модель на метриках R2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MAPE. Они равны соответственно 0.09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0.25</a:t>
            </a:r>
            <a:endParaRPr sz="2200">
              <a:solidFill>
                <a:schemeClr val="tx1"/>
              </a:solidFill>
              <a:latin typeface="Lohit Tamil Classical"/>
              <a:ea typeface="Lohit Tamil Classical"/>
              <a:cs typeface="Lohit Tamil Classical"/>
            </a:endParaRPr>
          </a:p>
          <a:p>
            <a:pPr marL="195764" indent="-195764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Вывод: модель не может с необходимой точностью предсказать долю вредного газа, для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улучшения её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качества требуется больше данных, описывающих параметры, которые могут влиять на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 </a:t>
            </a:r>
            <a:r>
              <a:rPr sz="22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предсказываемые значения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959220" name=""/>
          <p:cNvSpPr txBox="1"/>
          <p:nvPr/>
        </p:nvSpPr>
        <p:spPr bwMode="auto">
          <a:xfrm flipH="0" flipV="0">
            <a:off x="905846" y="838197"/>
            <a:ext cx="6106046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</a:rPr>
              <a:t>Ссылка на дашборд</a:t>
            </a:r>
            <a:endParaRPr sz="4800">
              <a:solidFill>
                <a:schemeClr val="tx1"/>
              </a:solidFill>
              <a:latin typeface="Lohit Tamil Classical"/>
              <a:cs typeface="Lohit Tamil Classical"/>
            </a:endParaRPr>
          </a:p>
        </p:txBody>
      </p:sp>
      <p:sp>
        <p:nvSpPr>
          <p:cNvPr id="1157942771" name=""/>
          <p:cNvSpPr txBox="1"/>
          <p:nvPr/>
        </p:nvSpPr>
        <p:spPr bwMode="auto">
          <a:xfrm flipH="0" flipV="0">
            <a:off x="905846" y="2158182"/>
            <a:ext cx="986632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u="sng">
                <a:solidFill>
                  <a:schemeClr val="tx1"/>
                </a:solidFill>
                <a:latin typeface="Lohit Tamil Classical"/>
                <a:ea typeface="Lohit Tamil Classical"/>
                <a:cs typeface="Lohit Tamil Classical"/>
                <a:hlinkClick r:id="rId2" tooltip="https://datalens.yandex/4el0ofqoxksgq"/>
              </a:rPr>
              <a:t>https://datalens.yandex/4el0ofqoxksgq</a:t>
            </a:r>
            <a:endParaRPr sz="2200">
              <a:solidFill>
                <a:schemeClr val="tx1"/>
              </a:solidFill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Алина Мещерякова</cp:lastModifiedBy>
  <cp:revision>9</cp:revision>
  <dcterms:created xsi:type="dcterms:W3CDTF">2023-08-25T13:22:51Z</dcterms:created>
  <dcterms:modified xsi:type="dcterms:W3CDTF">2025-04-23T15:16:16Z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