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443820A-0E64-48F8-9055-FF0DD326791F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333E65-E319-423D-A2F3-391F9AD0C527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A71CA36-5B07-4E7D-959F-2DAA2C004824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69DE03-561F-4E27-872C-F6EF2C2AABB2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DBAF7565-BD3D-4988-BF27-19ACCF1FF09C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BADD4291-E64D-4ACE-9606-872F71F26F53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7848800-600E-4D7C-8C16-56913FC2CB79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3F740C6-2FCF-4DC5-BD09-D174C89031A2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24CE1E4F-90CD-444A-9102-28A7F8C6D4A3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54B77554-3C92-4FB0-A5BA-1538CE87444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E45E5D0-7D09-4149-8883-20EC63A466B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5258FE-DB84-45B9-9B37-2835BC5834A2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atalens.yandex/4el0ofqoxksg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rgbClr val="FFFFFF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4955245" name=""/>
          <p:cNvSpPr txBox="1"/>
          <p:nvPr/>
        </p:nvSpPr>
        <p:spPr bwMode="auto">
          <a:xfrm flipH="0" flipV="0">
            <a:off x="1105874" y="1752599"/>
            <a:ext cx="10348829" cy="21034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66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Анализ </a:t>
            </a:r>
            <a:r>
              <a:rPr sz="66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экологических проблем</a:t>
            </a:r>
            <a:endParaRPr sz="6600" b="0" i="0" u="none">
              <a:solidFill>
                <a:srgbClr val="1F1F1F"/>
              </a:solidFill>
              <a:latin typeface="Lohit Tamil Classical"/>
              <a:ea typeface="Lohit Tamil Classical"/>
              <a:cs typeface="Lohit Tamil Classical"/>
            </a:endParaRPr>
          </a:p>
        </p:txBody>
      </p:sp>
      <p:sp>
        <p:nvSpPr>
          <p:cNvPr id="656258241" name=""/>
          <p:cNvSpPr txBox="1"/>
          <p:nvPr/>
        </p:nvSpPr>
        <p:spPr bwMode="auto">
          <a:xfrm flipH="0" flipV="0">
            <a:off x="2778591" y="4272913"/>
            <a:ext cx="7003395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6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Проект для задачи </a:t>
            </a:r>
            <a:r>
              <a:rPr sz="26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Яндекс Акедемии</a:t>
            </a:r>
            <a:endParaRPr sz="2600" b="0" i="0" u="none">
              <a:solidFill>
                <a:srgbClr val="1F1F1F"/>
              </a:solidFill>
              <a:latin typeface="Lohit Tamil Classical"/>
              <a:ea typeface="Lohit Tamil Classical"/>
              <a:cs typeface="Lohit Tamil Classic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rgbClr val="FFFFFF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3707122" name=""/>
          <p:cNvSpPr txBox="1"/>
          <p:nvPr/>
        </p:nvSpPr>
        <p:spPr bwMode="auto">
          <a:xfrm flipH="0" flipV="0">
            <a:off x="1105873" y="2457448"/>
            <a:ext cx="10356748" cy="1097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66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Спасибо за внимание!</a:t>
            </a:r>
            <a:endParaRPr sz="6600" b="0" i="0" u="none">
              <a:solidFill>
                <a:srgbClr val="1F1F1F"/>
              </a:solidFill>
              <a:latin typeface="Lohit Tamil Classical"/>
              <a:ea typeface="Lohit Tamil Classical"/>
              <a:cs typeface="Lohit Tamil Classic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rgbClr val="FFFFFF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773780" name=""/>
          <p:cNvSpPr txBox="1"/>
          <p:nvPr/>
        </p:nvSpPr>
        <p:spPr bwMode="auto">
          <a:xfrm flipH="0" flipV="0">
            <a:off x="905848" y="838198"/>
            <a:ext cx="5427989" cy="8233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Lohit Tamil Classical"/>
                <a:ea typeface="Lohit Tamil Classical"/>
                <a:cs typeface="Lohit Tamil Classical"/>
              </a:rPr>
              <a:t>Описание задачи</a:t>
            </a:r>
            <a:endParaRPr sz="4800">
              <a:latin typeface="Lohit Tamil Classical"/>
              <a:ea typeface="Lohit Tamil Classical"/>
              <a:cs typeface="Lohit Tamil Classical"/>
            </a:endParaRPr>
          </a:p>
        </p:txBody>
      </p:sp>
      <p:sp>
        <p:nvSpPr>
          <p:cNvPr id="1461083796" name=""/>
          <p:cNvSpPr txBox="1"/>
          <p:nvPr/>
        </p:nvSpPr>
        <p:spPr bwMode="auto">
          <a:xfrm flipH="0" flipV="0">
            <a:off x="905848" y="2158184"/>
            <a:ext cx="7792890" cy="20196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sz="22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Провести исследовательский анализ данных (EDA)</a:t>
            </a:r>
            <a:endParaRPr sz="2200">
              <a:latin typeface="Lohit Tamil Classical"/>
              <a:cs typeface="Lohit Tamil Classical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sz="22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Создать расчёты</a:t>
            </a:r>
            <a:endParaRPr sz="2200">
              <a:latin typeface="Lohit Tamil Classical"/>
              <a:cs typeface="Lohit Tamil Classical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sz="22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Выполнить проверку гипотез</a:t>
            </a:r>
            <a:endParaRPr sz="2200">
              <a:latin typeface="Lohit Tamil Classical"/>
              <a:cs typeface="Lohit Tamil Classical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sz="22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Выполнить регрессионное моделирование</a:t>
            </a:r>
            <a:endParaRPr sz="2200">
              <a:latin typeface="Lohit Tamil Classical"/>
              <a:cs typeface="Lohit Tamil Classical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sz="22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Создать дашборд по результатам работы</a:t>
            </a:r>
            <a:endParaRPr sz="2200">
              <a:latin typeface="Lohit Tamil Classical"/>
              <a:cs typeface="Lohit Tamil Classic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rgbClr val="FFFFFF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6958715" name=""/>
          <p:cNvSpPr txBox="1"/>
          <p:nvPr/>
        </p:nvSpPr>
        <p:spPr bwMode="auto">
          <a:xfrm flipH="0" flipV="0">
            <a:off x="905848" y="838198"/>
            <a:ext cx="1352788" cy="8233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Lohit Tamil Classical"/>
                <a:ea typeface="Lohit Tamil Classical"/>
                <a:cs typeface="Lohit Tamil Classical"/>
              </a:rPr>
              <a:t>EDA</a:t>
            </a:r>
            <a:endParaRPr sz="4800">
              <a:latin typeface="Lohit Tamil Classical"/>
              <a:ea typeface="Lohit Tamil Classical"/>
              <a:cs typeface="Lohit Tamil Classical"/>
            </a:endParaRPr>
          </a:p>
        </p:txBody>
      </p:sp>
      <p:sp>
        <p:nvSpPr>
          <p:cNvPr id="956771027" name=""/>
          <p:cNvSpPr txBox="1"/>
          <p:nvPr/>
        </p:nvSpPr>
        <p:spPr bwMode="auto">
          <a:xfrm flipH="0" flipV="0">
            <a:off x="905848" y="2158184"/>
            <a:ext cx="9020895" cy="201965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sz="22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Не учитывали дни, когда измерения не проводились</a:t>
            </a:r>
            <a:endParaRPr sz="2200">
              <a:latin typeface="Lohit Tamil Classical"/>
              <a:cs typeface="Lohit Tamil Classical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sz="22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Привели номер смены к целочисленному типу</a:t>
            </a:r>
            <a:endParaRPr sz="2200">
              <a:latin typeface="Lohit Tamil Classical"/>
              <a:cs typeface="Lohit Tamil Classical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sz="22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Создали новые колонки дня и месяца для более удобной работы с датами</a:t>
            </a:r>
            <a:endParaRPr sz="2200">
              <a:latin typeface="Lohit Tamil Classical"/>
              <a:cs typeface="Lohit Tamil Classical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sz="2200">
                <a:latin typeface="Lohit Tamil Classical"/>
                <a:ea typeface="Lohit Tamil Classical"/>
                <a:cs typeface="Lohit Tamil Classical"/>
              </a:rPr>
              <a:t>Случайные единичные пропуски заполнили интерполяцией</a:t>
            </a:r>
            <a:endParaRPr sz="2200">
              <a:latin typeface="Lohit Tamil Classical"/>
              <a:cs typeface="Lohit Tamil Classic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rgbClr val="FFFFFF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1094395" name=""/>
          <p:cNvSpPr txBox="1"/>
          <p:nvPr/>
        </p:nvSpPr>
        <p:spPr bwMode="auto">
          <a:xfrm flipH="0" flipV="0">
            <a:off x="905848" y="838198"/>
            <a:ext cx="2646402" cy="8233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Lohit Tamil Classical"/>
                <a:ea typeface="Lohit Tamil Classical"/>
                <a:cs typeface="Lohit Tamil Classical"/>
              </a:rPr>
              <a:t>Расчёты</a:t>
            </a:r>
            <a:endParaRPr sz="4800">
              <a:latin typeface="Lohit Tamil Classical"/>
              <a:ea typeface="Lohit Tamil Classical"/>
              <a:cs typeface="Lohit Tamil Classical"/>
            </a:endParaRPr>
          </a:p>
        </p:txBody>
      </p:sp>
      <p:sp>
        <p:nvSpPr>
          <p:cNvPr id="370998962" name=""/>
          <p:cNvSpPr txBox="1"/>
          <p:nvPr/>
        </p:nvSpPr>
        <p:spPr bwMode="auto">
          <a:xfrm flipH="0" flipV="0">
            <a:off x="905847" y="2158183"/>
            <a:ext cx="9014039" cy="27907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sz="2200">
                <a:latin typeface="Lohit Tamil Classical"/>
                <a:ea typeface="Lohit Tamil Classical"/>
                <a:cs typeface="Lohit Tamil Classical"/>
              </a:rPr>
              <a:t>Выделили категорию 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Lohit Tamil Classical"/>
                <a:ea typeface="Lohit Tamil Classical"/>
                <a:cs typeface="Lohit Tamil Classical"/>
              </a:rPr>
              <a:t>опасности вредного газа</a:t>
            </a:r>
            <a:r>
              <a:rPr sz="2200">
                <a:latin typeface="Lohit Tamil Classical"/>
                <a:ea typeface="Lohit Tamil Classical"/>
                <a:cs typeface="Lohit Tamil Classical"/>
              </a:rPr>
              <a:t>: 1 - меньше 5%, 2 - от 5% до 16%, 3 - больше 16%</a:t>
            </a:r>
            <a:endParaRPr sz="2200">
              <a:latin typeface="Lohit Tamil Classical"/>
              <a:ea typeface="Lohit Tamil Classical"/>
              <a:cs typeface="Lohit Tamil Classical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sz="2200">
                <a:latin typeface="Lohit Tamil Classical"/>
                <a:ea typeface="Lohit Tamil Classical"/>
                <a:cs typeface="Lohit Tamil Classical"/>
              </a:rPr>
              <a:t>Есть дни, ко</a:t>
            </a:r>
            <a:r>
              <a:rPr sz="2200">
                <a:latin typeface="Lohit Tamil Classical"/>
                <a:ea typeface="Lohit Tamil Classical"/>
                <a:cs typeface="Lohit Tamil Classical"/>
              </a:rPr>
              <a:t>гда ресурсов тратится больше, например          </a:t>
            </a:r>
            <a:r>
              <a:rPr sz="22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     6-7 февраля 2021</a:t>
            </a:r>
            <a:r>
              <a:rPr sz="2200">
                <a:latin typeface="Lohit Tamil Classical"/>
                <a:ea typeface="Lohit Tamil Classical"/>
                <a:cs typeface="Lohit Tamil Classical"/>
              </a:rPr>
              <a:t> года</a:t>
            </a:r>
            <a:endParaRPr sz="2200">
              <a:latin typeface="Lohit Tamil Classical"/>
              <a:ea typeface="Lohit Tamil Classical"/>
              <a:cs typeface="Lohit Tamil Classical"/>
            </a:endParaRPr>
          </a:p>
          <a:p>
            <a:pPr marL="283879" indent="-283879">
              <a:lnSpc>
                <a:spcPct val="114999"/>
              </a:lnSpc>
              <a:buFont typeface="Arial"/>
              <a:buChar char="•"/>
              <a:defRPr/>
            </a:pPr>
            <a:r>
              <a:rPr sz="2200">
                <a:latin typeface="Lohit Tamil Classical"/>
                <a:ea typeface="Lohit Tamil Classical"/>
                <a:cs typeface="Lohit Tamil Classical"/>
              </a:rPr>
              <a:t>Почти каждый месяц категория опасности вредного газа в среднем равна 3 (больше 16%), за исключение</a:t>
            </a:r>
            <a:r>
              <a:rPr sz="2200">
                <a:latin typeface="Lohit Tamil Classical"/>
                <a:ea typeface="Lohit Tamil Classical"/>
                <a:cs typeface="Lohit Tamil Classical"/>
              </a:rPr>
              <a:t>м </a:t>
            </a:r>
            <a:r>
              <a:rPr sz="22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сентября-ноября 2022</a:t>
            </a:r>
            <a:r>
              <a:rPr sz="2200">
                <a:latin typeface="Lohit Tamil Classical"/>
                <a:ea typeface="Lohit Tamil Classical"/>
                <a:cs typeface="Lohit Tamil Classical"/>
              </a:rPr>
              <a:t> года (2 категория)</a:t>
            </a:r>
            <a:endParaRPr sz="2200">
              <a:latin typeface="Lohit Tamil Classical"/>
              <a:cs typeface="Lohit Tamil Classic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rgbClr val="FFFFFF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6231353" name=""/>
          <p:cNvSpPr txBox="1"/>
          <p:nvPr/>
        </p:nvSpPr>
        <p:spPr bwMode="auto">
          <a:xfrm flipH="0" flipV="0">
            <a:off x="905848" y="838198"/>
            <a:ext cx="2646402" cy="8233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Lohit Tamil Classical"/>
                <a:ea typeface="Lohit Tamil Classical"/>
                <a:cs typeface="Lohit Tamil Classical"/>
              </a:rPr>
              <a:t>Расчёты</a:t>
            </a:r>
            <a:endParaRPr sz="4800">
              <a:latin typeface="Lohit Tamil Classical"/>
              <a:ea typeface="Lohit Tamil Classical"/>
              <a:cs typeface="Lohit Tamil Classical"/>
            </a:endParaRPr>
          </a:p>
        </p:txBody>
      </p:sp>
      <p:sp>
        <p:nvSpPr>
          <p:cNvPr id="336192333" name=""/>
          <p:cNvSpPr txBox="1"/>
          <p:nvPr/>
        </p:nvSpPr>
        <p:spPr bwMode="auto">
          <a:xfrm flipH="0" flipV="0">
            <a:off x="905848" y="2158184"/>
            <a:ext cx="9065880" cy="255761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lnSpc>
                <a:spcPct val="114999"/>
              </a:lnSpc>
              <a:buFont typeface="Arial"/>
              <a:buChar char="•"/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Lohit Tamil Classical"/>
                <a:ea typeface="Lohit Tamil Classical"/>
                <a:cs typeface="Lohit Tamil Classical"/>
              </a:rPr>
              <a:t>Изучили, как меняются средние значения входных и выходных параметров в зависимости от 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Lohit Tamil Classical"/>
                <a:ea typeface="Lohit Tamil Classical"/>
                <a:cs typeface="Lohit Tamil Classical"/>
              </a:rPr>
              <a:t>категории 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Lohit Tamil Classical"/>
                <a:ea typeface="Lohit Tamil Classical"/>
                <a:cs typeface="Lohit Tamil Classical"/>
              </a:rPr>
              <a:t>опасности вредного газа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Lohit Tamil Classical"/>
                <a:ea typeface="Lohit Tamil Classical"/>
                <a:cs typeface="Lohit Tamil Classical"/>
              </a:rPr>
              <a:t> (графики см. в дашборде)</a:t>
            </a:r>
            <a:endParaRPr sz="2200">
              <a:latin typeface="Lohit Tamil Classical"/>
              <a:cs typeface="Lohit Tamil Classical"/>
            </a:endParaRPr>
          </a:p>
          <a:p>
            <a:pPr marL="283878" indent="-283878">
              <a:lnSpc>
                <a:spcPct val="114999"/>
              </a:lnSpc>
              <a:buFont typeface="Arial"/>
              <a:buChar char="•"/>
              <a:defRPr/>
            </a:pPr>
            <a:r>
              <a:rPr lang="ru-RU" sz="2200" b="0" i="0" u="none" strike="noStrike" cap="none" spc="0">
                <a:solidFill>
                  <a:srgbClr val="000000"/>
                </a:solidFill>
                <a:latin typeface="Lohit Tamil Classical"/>
                <a:ea typeface="Lohit Tamil Classical"/>
                <a:cs typeface="Lohit Tamil Classical"/>
              </a:rPr>
              <a:t>Провели корреляционный анализ</a:t>
            </a:r>
            <a:r>
              <a:rPr lang="ru-RU" sz="2200" b="0" i="0" u="none" strike="noStrike" cap="none" spc="0">
                <a:solidFill>
                  <a:srgbClr val="000000"/>
                </a:solidFill>
                <a:latin typeface="Lohit Tamil Classical"/>
                <a:ea typeface="Lohit Tamil Classical"/>
                <a:cs typeface="Lohit Tamil Classical"/>
              </a:rPr>
              <a:t> и отдельно выделили факторы, влияющие на процент сухого остатка и массу готового продукта</a:t>
            </a:r>
            <a:endParaRPr sz="2200">
              <a:latin typeface="Lohit Tamil Classical"/>
              <a:cs typeface="Lohit Tamil Classical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rgbClr val="FFFFFF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7616115" name=""/>
          <p:cNvSpPr txBox="1"/>
          <p:nvPr/>
        </p:nvSpPr>
        <p:spPr bwMode="auto">
          <a:xfrm flipH="0" flipV="0">
            <a:off x="905848" y="838198"/>
            <a:ext cx="5585450" cy="8233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Lohit Tamil Classical"/>
                <a:ea typeface="Lohit Tamil Classical"/>
                <a:cs typeface="Lohit Tamil Classical"/>
              </a:rPr>
              <a:t>Проверка гипотез</a:t>
            </a:r>
            <a:endParaRPr sz="4800">
              <a:latin typeface="Lohit Tamil Classical"/>
              <a:ea typeface="Lohit Tamil Classical"/>
              <a:cs typeface="Lohit Tamil Classical"/>
            </a:endParaRPr>
          </a:p>
        </p:txBody>
      </p:sp>
      <p:sp>
        <p:nvSpPr>
          <p:cNvPr id="1990945226" name=""/>
          <p:cNvSpPr txBox="1"/>
          <p:nvPr/>
        </p:nvSpPr>
        <p:spPr bwMode="auto">
          <a:xfrm flipH="0" flipV="0">
            <a:off x="905847" y="2158183"/>
            <a:ext cx="9615764" cy="240521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27936" indent="-327936">
              <a:lnSpc>
                <a:spcPct val="114999"/>
              </a:lnSpc>
              <a:buFont typeface="Arial"/>
              <a:buAutoNum type="arabicPeriod"/>
              <a:defRPr/>
            </a:pPr>
            <a:r>
              <a:rPr sz="22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Есть ли различия в доле опасного газа от смены?</a:t>
            </a:r>
            <a:endParaRPr sz="2200">
              <a:latin typeface="Lohit Tamil Classical"/>
              <a:cs typeface="Lohit Tamil Classical"/>
            </a:endParaRPr>
          </a:p>
          <a:p>
            <a:pPr marL="327936" indent="-327936">
              <a:lnSpc>
                <a:spcPct val="114999"/>
              </a:lnSpc>
              <a:buFont typeface="Arial"/>
              <a:buAutoNum type="arabicPeriod"/>
              <a:defRPr/>
            </a:pPr>
            <a:r>
              <a:rPr sz="22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Какая из смен лучше управляет температурой верха </a:t>
            </a:r>
            <a:r>
              <a:rPr sz="22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на этапе 3? Считать, что высокая температура хуже</a:t>
            </a:r>
            <a:endParaRPr sz="2200" b="0" i="0" u="none">
              <a:solidFill>
                <a:srgbClr val="1F1F1F"/>
              </a:solidFill>
              <a:latin typeface="Lohit Tamil Classical"/>
              <a:ea typeface="Lohit Tamil Classical"/>
              <a:cs typeface="Lohit Tamil Classical"/>
            </a:endParaRPr>
          </a:p>
          <a:p>
            <a:pPr marL="327936" indent="-327936">
              <a:lnSpc>
                <a:spcPct val="114999"/>
              </a:lnSpc>
              <a:buFont typeface="Arial"/>
              <a:buAutoNum type="arabicPeriod"/>
              <a:defRPr/>
            </a:pPr>
            <a:r>
              <a:rPr sz="22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Конверсия мономера на 1 этапе влияет на количество подаваемой суммарной воды</a:t>
            </a:r>
            <a:endParaRPr sz="2200">
              <a:latin typeface="Lohit Tamil Classical"/>
              <a:cs typeface="Lohit Tamil Classical"/>
            </a:endParaRPr>
          </a:p>
          <a:p>
            <a:pPr marL="327936" indent="-327936">
              <a:lnSpc>
                <a:spcPct val="114999"/>
              </a:lnSpc>
              <a:buFont typeface="Arial"/>
              <a:buAutoNum type="arabicPeriod"/>
              <a:defRPr/>
            </a:pPr>
            <a:r>
              <a:rPr sz="22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Количество вых</a:t>
            </a:r>
            <a:r>
              <a:rPr sz="22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одного продукта связано с долей опасного газа</a:t>
            </a:r>
            <a:endParaRPr sz="2200" b="0" i="0" u="none">
              <a:solidFill>
                <a:srgbClr val="1F1F1F"/>
              </a:solidFill>
              <a:latin typeface="Lohit Tamil Classical"/>
              <a:cs typeface="Lohit Tamil Classic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rgbClr val="FFFFFF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4176591" name=""/>
          <p:cNvSpPr txBox="1"/>
          <p:nvPr/>
        </p:nvSpPr>
        <p:spPr bwMode="auto">
          <a:xfrm flipH="0" flipV="0">
            <a:off x="905847" y="838197"/>
            <a:ext cx="5585449" cy="8233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Lohit Tamil Classical"/>
                <a:ea typeface="Lohit Tamil Classical"/>
                <a:cs typeface="Lohit Tamil Classical"/>
              </a:rPr>
              <a:t>Проверка гипотез</a:t>
            </a:r>
            <a:endParaRPr sz="4800">
              <a:latin typeface="Lohit Tamil Classical"/>
              <a:ea typeface="Lohit Tamil Classical"/>
              <a:cs typeface="Lohit Tamil Classical"/>
            </a:endParaRPr>
          </a:p>
        </p:txBody>
      </p:sp>
      <p:sp>
        <p:nvSpPr>
          <p:cNvPr id="305163063" name=""/>
          <p:cNvSpPr txBox="1"/>
          <p:nvPr/>
        </p:nvSpPr>
        <p:spPr bwMode="auto">
          <a:xfrm flipH="0" flipV="0">
            <a:off x="905847" y="2158183"/>
            <a:ext cx="9626204" cy="27907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27936" marR="0" indent="-327936"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AutoNum type="arabicPeriod" startAt="5"/>
              <a:defRPr/>
            </a:pPr>
            <a:r>
              <a:rPr sz="22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Большое кол-во подаваемого пара на 3 стадии влечёт </a:t>
            </a:r>
            <a:r>
              <a:rPr sz="22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б</a:t>
            </a:r>
            <a:r>
              <a:rPr sz="2200" b="0" i="0" u="none">
                <a:solidFill>
                  <a:srgbClr val="333333"/>
                </a:solidFill>
                <a:latin typeface="Lohit Tamil Classical"/>
                <a:ea typeface="Lohit Tamil Classical"/>
                <a:cs typeface="Lohit Tamil Classical"/>
              </a:rPr>
              <a:t>ó</a:t>
            </a:r>
            <a:r>
              <a:rPr sz="22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ль</a:t>
            </a:r>
            <a:r>
              <a:rPr sz="22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ший процент сухого остатка</a:t>
            </a:r>
            <a:endParaRPr sz="2200" b="0" i="0" u="none">
              <a:solidFill>
                <a:srgbClr val="1F1F1F"/>
              </a:solidFill>
              <a:latin typeface="Lohit Tamil Classical"/>
              <a:cs typeface="Lohit Tamil Classical"/>
            </a:endParaRPr>
          </a:p>
          <a:p>
            <a:pPr marL="327936" marR="0" indent="-327936"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AutoNum type="arabicPeriod" startAt="5"/>
              <a:defRPr/>
            </a:pPr>
            <a:r>
              <a:rPr sz="22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Большой процент сухого остатка и большая масса готового продукта возможны ТОЛЬКО при достаточно высокой температуре верха в агрегате на 3 стадии</a:t>
            </a:r>
            <a:endParaRPr sz="2200">
              <a:latin typeface="Lohit Tamil Classical"/>
              <a:cs typeface="Lohit Tamil Classical"/>
            </a:endParaRPr>
          </a:p>
          <a:p>
            <a:pPr marL="327936" marR="0" indent="-327936"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AutoNum type="arabicPeriod" startAt="5"/>
              <a:defRPr/>
            </a:pPr>
            <a:r>
              <a:rPr sz="22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Большое кол-во вакуума на 2 стадии НЕ даёт большой процент сухого остатка</a:t>
            </a:r>
            <a:endParaRPr sz="2200">
              <a:latin typeface="Lohit Tamil Classical"/>
              <a:cs typeface="Lohit Tamil Classic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rgbClr val="FFFFFF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0906891" name=""/>
          <p:cNvSpPr txBox="1"/>
          <p:nvPr/>
        </p:nvSpPr>
        <p:spPr bwMode="auto">
          <a:xfrm flipH="0" flipV="0">
            <a:off x="905847" y="838197"/>
            <a:ext cx="9653210" cy="8233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 b="0" i="0" u="none">
                <a:solidFill>
                  <a:srgbClr val="1F1F1F"/>
                </a:solidFill>
                <a:latin typeface="Lohit Tamil Classical"/>
                <a:ea typeface="Lohit Tamil Classical"/>
                <a:cs typeface="Lohit Tamil Classical"/>
              </a:rPr>
              <a:t>Регрессионное моделирование</a:t>
            </a:r>
            <a:endParaRPr sz="4800">
              <a:latin typeface="Lohit Tamil Classical"/>
              <a:cs typeface="Lohit Tamil Classical"/>
            </a:endParaRPr>
          </a:p>
        </p:txBody>
      </p:sp>
      <p:sp>
        <p:nvSpPr>
          <p:cNvPr id="1135253857" name=""/>
          <p:cNvSpPr txBox="1"/>
          <p:nvPr/>
        </p:nvSpPr>
        <p:spPr bwMode="auto">
          <a:xfrm flipH="0" flipV="0">
            <a:off x="905847" y="2158183"/>
            <a:ext cx="9864524" cy="317637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195764" indent="-195764">
              <a:lnSpc>
                <a:spcPct val="114999"/>
              </a:lnSpc>
              <a:buFont typeface="Arial"/>
              <a:buChar char="•"/>
              <a:defRPr/>
            </a:pPr>
            <a:r>
              <a:rPr sz="2200">
                <a:latin typeface="Lohit Tamil Classical"/>
                <a:ea typeface="Lohit Tamil Classical"/>
                <a:cs typeface="Lohit Tamil Classical"/>
              </a:rPr>
              <a:t>Обучили модель, используя те факторы, которые больше всего влияют на долю опасного газа</a:t>
            </a:r>
            <a:endParaRPr sz="2200">
              <a:latin typeface="Lohit Tamil Classical"/>
              <a:ea typeface="Lohit Tamil Classical"/>
              <a:cs typeface="Lohit Tamil Classical"/>
            </a:endParaRPr>
          </a:p>
          <a:p>
            <a:pPr marL="195764" indent="-195764">
              <a:lnSpc>
                <a:spcPct val="114999"/>
              </a:lnSpc>
              <a:buFont typeface="Arial"/>
              <a:buChar char="•"/>
              <a:defRPr/>
            </a:pPr>
            <a:r>
              <a:rPr sz="2200">
                <a:latin typeface="Lohit Tamil Classical"/>
                <a:ea typeface="Lohit Tamil Classical"/>
                <a:cs typeface="Lohit Tamil Classical"/>
              </a:rPr>
              <a:t>Оценили модель на метриках R2 и MAPE. Они равны соответственно 0.09 и 0.25</a:t>
            </a:r>
            <a:endParaRPr sz="2200">
              <a:latin typeface="Lohit Tamil Classical"/>
              <a:ea typeface="Lohit Tamil Classical"/>
              <a:cs typeface="Lohit Tamil Classical"/>
            </a:endParaRPr>
          </a:p>
          <a:p>
            <a:pPr marL="195764" indent="-195764">
              <a:lnSpc>
                <a:spcPct val="114999"/>
              </a:lnSpc>
              <a:buFont typeface="Arial"/>
              <a:buChar char="•"/>
              <a:defRPr/>
            </a:pPr>
            <a:r>
              <a:rPr sz="2200">
                <a:latin typeface="Lohit Tamil Classical"/>
                <a:ea typeface="Lohit Tamil Classical"/>
                <a:cs typeface="Lohit Tamil Classical"/>
              </a:rPr>
              <a:t>Вывод: модель не может с необходимой точностью предсказать долю вредного газа, для улучшения её качества требуется больше данных, описывающих параметры, которые могут влиять на предсказываемые значения</a:t>
            </a:r>
            <a:endParaRPr sz="2200">
              <a:latin typeface="Lohit Tamil Classical"/>
              <a:cs typeface="Lohit Tamil Classic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gradFill>
          <a:gsLst>
            <a:gs pos="0">
              <a:schemeClr val="accent1">
                <a:lumMod val="20000"/>
                <a:lumOff val="80000"/>
              </a:schemeClr>
            </a:gs>
            <a:gs pos="100000">
              <a:srgbClr val="FFFFFF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6959220" name=""/>
          <p:cNvSpPr txBox="1"/>
          <p:nvPr/>
        </p:nvSpPr>
        <p:spPr bwMode="auto">
          <a:xfrm flipH="0" flipV="0">
            <a:off x="905847" y="838197"/>
            <a:ext cx="6106046" cy="8233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latin typeface="Lohit Tamil Classical"/>
                <a:ea typeface="Lohit Tamil Classical"/>
                <a:cs typeface="Lohit Tamil Classical"/>
              </a:rPr>
              <a:t>Ссылка на дашборд</a:t>
            </a:r>
            <a:endParaRPr sz="4800">
              <a:latin typeface="Lohit Tamil Classical"/>
              <a:cs typeface="Lohit Tamil Classical"/>
            </a:endParaRPr>
          </a:p>
        </p:txBody>
      </p:sp>
      <p:sp>
        <p:nvSpPr>
          <p:cNvPr id="1157942771" name=""/>
          <p:cNvSpPr txBox="1"/>
          <p:nvPr/>
        </p:nvSpPr>
        <p:spPr bwMode="auto">
          <a:xfrm flipH="0" flipV="0">
            <a:off x="905847" y="2158183"/>
            <a:ext cx="986596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 u="sng">
                <a:solidFill>
                  <a:schemeClr val="hlink"/>
                </a:solidFill>
                <a:latin typeface="Lohit Tamil Classical"/>
                <a:ea typeface="Lohit Tamil Classical"/>
                <a:cs typeface="Lohit Tamil Classical"/>
                <a:hlinkClick r:id="rId2" tooltip="https://datalens.yandex/4el0ofqoxksgq"/>
              </a:rPr>
              <a:t>https://datalens.yandex/4el0ofqoxksgq</a:t>
            </a:r>
            <a:endParaRPr sz="2200">
              <a:latin typeface="Lohit Tamil Classical"/>
              <a:cs typeface="Lohit Tamil Classic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R7-Office/2024.1.1.375</Application>
  <DocSecurity>0</DocSecurity>
  <PresentationFormat/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Алина Мещерякова</cp:lastModifiedBy>
  <cp:revision>6</cp:revision>
  <dcterms:created xsi:type="dcterms:W3CDTF">2023-08-25T13:22:51Z</dcterms:created>
  <dcterms:modified xsi:type="dcterms:W3CDTF">2025-04-22T17:24:23Z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