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C3A45-90CA-4250-B46C-50DEFF0C0EFE}" type="datetimeFigureOut">
              <a:rPr lang="el-GR" smtClean="0"/>
              <a:pPr/>
              <a:t>15/7/2010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C5D0-9A89-486F-B027-944329D9AB9B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transformation Algorithm from Lido to CIDOC-CRM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err="1" smtClean="0"/>
              <a:t>Koutraki</a:t>
            </a:r>
            <a:r>
              <a:rPr lang="en-US" dirty="0" smtClean="0"/>
              <a:t> Mary</a:t>
            </a:r>
          </a:p>
          <a:p>
            <a:pPr algn="r"/>
            <a:r>
              <a:rPr lang="en-US" dirty="0" err="1" smtClean="0"/>
              <a:t>Zografistou</a:t>
            </a:r>
            <a:r>
              <a:rPr lang="en-US" dirty="0" smtClean="0"/>
              <a:t> </a:t>
            </a:r>
            <a:r>
              <a:rPr lang="en-US" dirty="0" err="1" smtClean="0"/>
              <a:t>Dimitra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Mapping also supports condition tags like: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target_path_condition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src_range_condition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Manage in different way some lido elements</a:t>
            </a:r>
          </a:p>
          <a:p>
            <a:pPr algn="just">
              <a:buNone/>
            </a:pPr>
            <a:r>
              <a:rPr lang="en-US" dirty="0" smtClean="0"/>
              <a:t>when they get specific value. 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example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For Lido element: </a:t>
            </a:r>
            <a:r>
              <a:rPr lang="en-US" sz="2800" dirty="0" err="1" smtClean="0"/>
              <a:t>lido:eventType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General case: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3 - Ορθογώνιο"/>
          <p:cNvSpPr/>
          <p:nvPr/>
        </p:nvSpPr>
        <p:spPr>
          <a:xfrm>
            <a:off x="609600" y="2971800"/>
            <a:ext cx="1981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E19 Physical Object</a:t>
            </a:r>
            <a:endParaRPr lang="el-GR" dirty="0"/>
          </a:p>
        </p:txBody>
      </p:sp>
      <p:sp>
        <p:nvSpPr>
          <p:cNvPr id="5" name="4 - Ορθογώνιο"/>
          <p:cNvSpPr/>
          <p:nvPr/>
        </p:nvSpPr>
        <p:spPr>
          <a:xfrm>
            <a:off x="3886200" y="2971800"/>
            <a:ext cx="1143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E5 Event</a:t>
            </a:r>
            <a:endParaRPr lang="el-GR" dirty="0"/>
          </a:p>
        </p:txBody>
      </p:sp>
      <p:sp>
        <p:nvSpPr>
          <p:cNvPr id="6" name="5 - Ορθογώνιο"/>
          <p:cNvSpPr/>
          <p:nvPr/>
        </p:nvSpPr>
        <p:spPr>
          <a:xfrm>
            <a:off x="6477000" y="29718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E55 Type</a:t>
            </a:r>
            <a:endParaRPr lang="el-GR" dirty="0"/>
          </a:p>
        </p:txBody>
      </p:sp>
      <p:cxnSp>
        <p:nvCxnSpPr>
          <p:cNvPr id="7" name="6 - Ευθύγραμμο βέλος σύνδεσης"/>
          <p:cNvCxnSpPr>
            <a:stCxn id="4" idx="3"/>
            <a:endCxn id="5" idx="1"/>
          </p:cNvCxnSpPr>
          <p:nvPr/>
        </p:nvCxnSpPr>
        <p:spPr>
          <a:xfrm>
            <a:off x="2590800" y="32385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- Ευθύγραμμο βέλος σύνδεσης"/>
          <p:cNvCxnSpPr>
            <a:stCxn id="5" idx="3"/>
            <a:endCxn id="6" idx="1"/>
          </p:cNvCxnSpPr>
          <p:nvPr/>
        </p:nvCxnSpPr>
        <p:spPr>
          <a:xfrm>
            <a:off x="5029200" y="32385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- TextBox"/>
          <p:cNvSpPr txBox="1"/>
          <p:nvPr/>
        </p:nvSpPr>
        <p:spPr>
          <a:xfrm>
            <a:off x="2667000" y="2743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P12b was present</a:t>
            </a:r>
            <a:endParaRPr lang="el-GR" sz="1200" dirty="0"/>
          </a:p>
        </p:txBody>
      </p:sp>
      <p:sp>
        <p:nvSpPr>
          <p:cNvPr id="10" name="9 - TextBox"/>
          <p:cNvSpPr txBox="1"/>
          <p:nvPr/>
        </p:nvSpPr>
        <p:spPr>
          <a:xfrm>
            <a:off x="5029200" y="27432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P2 has type</a:t>
            </a:r>
          </a:p>
        </p:txBody>
      </p:sp>
      <p:sp>
        <p:nvSpPr>
          <p:cNvPr id="11" name="10 - Στρογγυλεμένο ορθογώνιο"/>
          <p:cNvSpPr/>
          <p:nvPr/>
        </p:nvSpPr>
        <p:spPr>
          <a:xfrm>
            <a:off x="2667000" y="2743200"/>
            <a:ext cx="37338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Ορθογώνιο"/>
          <p:cNvSpPr/>
          <p:nvPr/>
        </p:nvSpPr>
        <p:spPr>
          <a:xfrm>
            <a:off x="685800" y="4724400"/>
            <a:ext cx="2209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ido</a:t>
            </a:r>
            <a:endParaRPr lang="el-GR" dirty="0"/>
          </a:p>
        </p:txBody>
      </p:sp>
      <p:sp>
        <p:nvSpPr>
          <p:cNvPr id="13" name="12 - Ορθογώνιο"/>
          <p:cNvSpPr/>
          <p:nvPr/>
        </p:nvSpPr>
        <p:spPr>
          <a:xfrm>
            <a:off x="6019800" y="4648200"/>
            <a:ext cx="2362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lido:eventType</a:t>
            </a:r>
            <a:r>
              <a:rPr lang="en-US" dirty="0" smtClean="0"/>
              <a:t>/</a:t>
            </a:r>
            <a:r>
              <a:rPr lang="en-US" dirty="0" err="1" smtClean="0"/>
              <a:t>lido:term</a:t>
            </a:r>
            <a:endParaRPr lang="el-GR" dirty="0"/>
          </a:p>
        </p:txBody>
      </p:sp>
      <p:cxnSp>
        <p:nvCxnSpPr>
          <p:cNvPr id="14" name="13 - Ευθύγραμμο βέλος σύνδεσης"/>
          <p:cNvCxnSpPr>
            <a:stCxn id="12" idx="3"/>
            <a:endCxn id="13" idx="1"/>
          </p:cNvCxnSpPr>
          <p:nvPr/>
        </p:nvCxnSpPr>
        <p:spPr>
          <a:xfrm flipV="1">
            <a:off x="2895600" y="4953000"/>
            <a:ext cx="3124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- TextBox"/>
          <p:cNvSpPr txBox="1"/>
          <p:nvPr/>
        </p:nvSpPr>
        <p:spPr>
          <a:xfrm>
            <a:off x="3733800" y="45720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eventType</a:t>
            </a:r>
            <a:r>
              <a:rPr lang="en-US" sz="1400" dirty="0" smtClean="0"/>
              <a:t>/term</a:t>
            </a:r>
            <a:endParaRPr lang="el-GR" sz="1400" dirty="0"/>
          </a:p>
        </p:txBody>
      </p:sp>
      <p:sp>
        <p:nvSpPr>
          <p:cNvPr id="16" name="15 - Βέλος προς τα επάνω"/>
          <p:cNvSpPr/>
          <p:nvPr/>
        </p:nvSpPr>
        <p:spPr>
          <a:xfrm>
            <a:off x="1752600" y="41910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16 - Βέλος προς τα επάνω"/>
          <p:cNvSpPr/>
          <p:nvPr/>
        </p:nvSpPr>
        <p:spPr>
          <a:xfrm>
            <a:off x="3962400" y="40386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17 - Βέλος προς τα επάνω"/>
          <p:cNvSpPr/>
          <p:nvPr/>
        </p:nvSpPr>
        <p:spPr>
          <a:xfrm>
            <a:off x="7315200" y="40386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example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For Lido element: </a:t>
            </a:r>
            <a:r>
              <a:rPr lang="en-US" sz="2800" dirty="0" err="1" smtClean="0"/>
              <a:t>lido:eventType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Source_rang_condition</a:t>
            </a:r>
            <a:r>
              <a:rPr lang="en-US" sz="2800" dirty="0" smtClean="0"/>
              <a:t> = “</a:t>
            </a:r>
            <a:r>
              <a:rPr lang="en-US" sz="2800" dirty="0" err="1" smtClean="0"/>
              <a:t>Herstellung</a:t>
            </a:r>
            <a:r>
              <a:rPr lang="en-US" sz="2800" dirty="0" smtClean="0"/>
              <a:t> (Production)”</a:t>
            </a:r>
          </a:p>
          <a:p>
            <a:pPr>
              <a:buNone/>
            </a:pP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838200" y="3429000"/>
            <a:ext cx="2209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E19 Physical Object</a:t>
            </a:r>
            <a:endParaRPr lang="el-GR" dirty="0"/>
          </a:p>
        </p:txBody>
      </p:sp>
      <p:sp>
        <p:nvSpPr>
          <p:cNvPr id="5" name="4 - Ορθογώνιο"/>
          <p:cNvSpPr/>
          <p:nvPr/>
        </p:nvSpPr>
        <p:spPr>
          <a:xfrm>
            <a:off x="5410200" y="3429000"/>
            <a:ext cx="1905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E12 Production</a:t>
            </a:r>
            <a:endParaRPr lang="el-GR" dirty="0"/>
          </a:p>
        </p:txBody>
      </p:sp>
      <p:cxnSp>
        <p:nvCxnSpPr>
          <p:cNvPr id="6" name="5 - Ευθύγραμμο βέλος σύνδεσης"/>
          <p:cNvCxnSpPr>
            <a:stCxn id="4" idx="3"/>
            <a:endCxn id="5" idx="1"/>
          </p:cNvCxnSpPr>
          <p:nvPr/>
        </p:nvCxnSpPr>
        <p:spPr>
          <a:xfrm>
            <a:off x="3048000" y="36957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- TextBox"/>
          <p:cNvSpPr txBox="1"/>
          <p:nvPr/>
        </p:nvSpPr>
        <p:spPr>
          <a:xfrm>
            <a:off x="3352800" y="33528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P12b was presents at</a:t>
            </a:r>
            <a:endParaRPr lang="el-GR" sz="1400" dirty="0"/>
          </a:p>
        </p:txBody>
      </p:sp>
      <p:sp>
        <p:nvSpPr>
          <p:cNvPr id="8" name="7 - Ορθογώνιο"/>
          <p:cNvSpPr/>
          <p:nvPr/>
        </p:nvSpPr>
        <p:spPr>
          <a:xfrm>
            <a:off x="838200" y="4495800"/>
            <a:ext cx="2209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ido</a:t>
            </a:r>
            <a:endParaRPr lang="el-GR" dirty="0"/>
          </a:p>
        </p:txBody>
      </p:sp>
      <p:sp>
        <p:nvSpPr>
          <p:cNvPr id="9" name="8 - Ορθογώνιο"/>
          <p:cNvSpPr/>
          <p:nvPr/>
        </p:nvSpPr>
        <p:spPr>
          <a:xfrm>
            <a:off x="5410200" y="4495800"/>
            <a:ext cx="2362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lido:eventType</a:t>
            </a:r>
            <a:r>
              <a:rPr lang="en-US" dirty="0" smtClean="0"/>
              <a:t>/</a:t>
            </a:r>
            <a:r>
              <a:rPr lang="en-US" dirty="0" err="1" smtClean="0"/>
              <a:t>lido:term</a:t>
            </a:r>
            <a:endParaRPr lang="el-GR" dirty="0"/>
          </a:p>
        </p:txBody>
      </p:sp>
      <p:cxnSp>
        <p:nvCxnSpPr>
          <p:cNvPr id="10" name="9 - Ευθύγραμμο βέλος σύνδεσης"/>
          <p:cNvCxnSpPr/>
          <p:nvPr/>
        </p:nvCxnSpPr>
        <p:spPr>
          <a:xfrm>
            <a:off x="3048000" y="47244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- TextBox"/>
          <p:cNvSpPr txBox="1"/>
          <p:nvPr/>
        </p:nvSpPr>
        <p:spPr>
          <a:xfrm>
            <a:off x="3505200" y="4343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eventType</a:t>
            </a:r>
            <a:r>
              <a:rPr lang="en-US" sz="1400" dirty="0" smtClean="0"/>
              <a:t>/term</a:t>
            </a:r>
            <a:endParaRPr lang="el-GR" sz="1400" dirty="0"/>
          </a:p>
        </p:txBody>
      </p:sp>
      <p:sp>
        <p:nvSpPr>
          <p:cNvPr id="12" name="11 - Βέλος προς τα επάνω"/>
          <p:cNvSpPr/>
          <p:nvPr/>
        </p:nvSpPr>
        <p:spPr>
          <a:xfrm>
            <a:off x="1905000" y="40386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12 - Βέλος προς τα επάνω"/>
          <p:cNvSpPr/>
          <p:nvPr/>
        </p:nvSpPr>
        <p:spPr>
          <a:xfrm>
            <a:off x="4114800" y="38100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13 - Βέλος προς τα επάνω"/>
          <p:cNvSpPr/>
          <p:nvPr/>
        </p:nvSpPr>
        <p:spPr>
          <a:xfrm>
            <a:off x="6400800" y="39624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mapping- Conditions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smtClean="0"/>
              <a:t>&lt;mapping &gt;</a:t>
            </a:r>
          </a:p>
          <a:p>
            <a:pPr>
              <a:buNone/>
            </a:pPr>
            <a:r>
              <a:rPr lang="en-US" sz="4800" dirty="0" smtClean="0"/>
              <a:t>	&lt;map&gt; 		 &lt;!-- Event Type condition = </a:t>
            </a:r>
            <a:r>
              <a:rPr lang="en-US" sz="4800" dirty="0" err="1" smtClean="0"/>
              <a:t>Herstellung</a:t>
            </a:r>
            <a:r>
              <a:rPr lang="en-US" sz="4800" dirty="0" smtClean="0"/>
              <a:t> (Production) --&gt;</a:t>
            </a:r>
          </a:p>
          <a:p>
            <a:pPr>
              <a:buNone/>
            </a:pPr>
            <a:r>
              <a:rPr lang="en-US" sz="4800" dirty="0" smtClean="0"/>
              <a:t>		&lt;</a:t>
            </a:r>
            <a:r>
              <a:rPr lang="en-US" sz="4800" dirty="0" err="1" smtClean="0"/>
              <a:t>domain_map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&lt;</a:t>
            </a:r>
            <a:r>
              <a:rPr lang="en-US" sz="4800" dirty="0" err="1" smtClean="0"/>
              <a:t>src_domain</a:t>
            </a:r>
            <a:r>
              <a:rPr lang="en-US" sz="4800" dirty="0" smtClean="0"/>
              <a:t>&gt;lido&lt;/</a:t>
            </a:r>
            <a:r>
              <a:rPr lang="en-US" sz="4800" dirty="0" err="1" smtClean="0"/>
              <a:t>src_domain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&lt;</a:t>
            </a:r>
            <a:r>
              <a:rPr lang="en-US" sz="4800" dirty="0" err="1" smtClean="0"/>
              <a:t>target_domain</a:t>
            </a:r>
            <a:r>
              <a:rPr lang="en-US" sz="4800" dirty="0" smtClean="0"/>
              <a:t>&gt;E19_Physical_Object&lt;/</a:t>
            </a:r>
            <a:r>
              <a:rPr lang="en-US" sz="4800" dirty="0" err="1" smtClean="0"/>
              <a:t>target_domain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&lt;/</a:t>
            </a:r>
            <a:r>
              <a:rPr lang="en-US" sz="4800" dirty="0" err="1" smtClean="0"/>
              <a:t>domain_map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&lt;</a:t>
            </a:r>
            <a:r>
              <a:rPr lang="en-US" sz="4800" dirty="0" err="1" smtClean="0"/>
              <a:t>link_map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&lt;</a:t>
            </a:r>
            <a:r>
              <a:rPr lang="en-US" sz="4800" dirty="0" err="1" smtClean="0"/>
              <a:t>range_map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&lt;</a:t>
            </a:r>
            <a:r>
              <a:rPr lang="en-US" sz="4800" dirty="0" err="1" smtClean="0"/>
              <a:t>src_range_condition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	&lt;if&gt;</a:t>
            </a:r>
          </a:p>
          <a:p>
            <a:pPr>
              <a:buNone/>
            </a:pPr>
            <a:r>
              <a:rPr lang="en-US" sz="4800" dirty="0" smtClean="0"/>
              <a:t>						&lt;path&gt;</a:t>
            </a:r>
            <a:r>
              <a:rPr lang="en-US" sz="4800" dirty="0" err="1" smtClean="0"/>
              <a:t>lido:eventType</a:t>
            </a:r>
            <a:r>
              <a:rPr lang="en-US" sz="4800" dirty="0" smtClean="0"/>
              <a:t>/</a:t>
            </a:r>
            <a:r>
              <a:rPr lang="en-US" sz="4800" dirty="0" err="1" smtClean="0"/>
              <a:t>lido:term</a:t>
            </a:r>
            <a:r>
              <a:rPr lang="en-US" sz="4800" dirty="0" smtClean="0"/>
              <a:t>&lt;/path&gt;</a:t>
            </a:r>
          </a:p>
          <a:p>
            <a:pPr>
              <a:buNone/>
            </a:pPr>
            <a:r>
              <a:rPr lang="en-US" sz="4800" dirty="0" smtClean="0"/>
              <a:t>						&lt;</a:t>
            </a:r>
            <a:r>
              <a:rPr lang="en-US" sz="4800" dirty="0" err="1" smtClean="0"/>
              <a:t>has_value</a:t>
            </a:r>
            <a:r>
              <a:rPr lang="en-US" sz="4800" dirty="0" smtClean="0"/>
              <a:t>&gt;</a:t>
            </a:r>
            <a:r>
              <a:rPr lang="en-US" sz="4800" dirty="0" err="1" smtClean="0"/>
              <a:t>Herstellung</a:t>
            </a:r>
            <a:r>
              <a:rPr lang="en-US" sz="4800" dirty="0" smtClean="0"/>
              <a:t>&lt;/</a:t>
            </a:r>
            <a:r>
              <a:rPr lang="en-US" sz="4800" dirty="0" err="1" smtClean="0"/>
              <a:t>has_value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	&lt;/if&gt;</a:t>
            </a:r>
          </a:p>
          <a:p>
            <a:pPr>
              <a:buNone/>
            </a:pPr>
            <a:r>
              <a:rPr lang="en-US" sz="4800" dirty="0" smtClean="0"/>
              <a:t>				&lt;/</a:t>
            </a:r>
            <a:r>
              <a:rPr lang="en-US" sz="4800" dirty="0" err="1" smtClean="0"/>
              <a:t>src_range_condition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&lt;</a:t>
            </a:r>
            <a:r>
              <a:rPr lang="en-US" sz="4800" dirty="0" err="1" smtClean="0"/>
              <a:t>src_range</a:t>
            </a:r>
            <a:r>
              <a:rPr lang="en-US" sz="4800" dirty="0" smtClean="0"/>
              <a:t>&gt;</a:t>
            </a:r>
            <a:r>
              <a:rPr lang="en-US" sz="4800" dirty="0" err="1" smtClean="0"/>
              <a:t>lido:eventType</a:t>
            </a:r>
            <a:r>
              <a:rPr lang="en-US" sz="4800" dirty="0" smtClean="0"/>
              <a:t>/</a:t>
            </a:r>
            <a:r>
              <a:rPr lang="en-US" sz="4800" dirty="0" err="1" smtClean="0"/>
              <a:t>lido:term</a:t>
            </a:r>
            <a:r>
              <a:rPr lang="en-US" sz="4800" dirty="0" smtClean="0"/>
              <a:t>&lt;/</a:t>
            </a:r>
            <a:r>
              <a:rPr lang="en-US" sz="4800" dirty="0" err="1" smtClean="0"/>
              <a:t>src_range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&lt;</a:t>
            </a:r>
            <a:r>
              <a:rPr lang="en-US" sz="4800" dirty="0" err="1" smtClean="0"/>
              <a:t>target_range</a:t>
            </a:r>
            <a:r>
              <a:rPr lang="en-US" sz="4800" dirty="0" smtClean="0"/>
              <a:t>&gt;E12_Production&lt;/</a:t>
            </a:r>
            <a:r>
              <a:rPr lang="en-US" sz="4800" dirty="0" err="1" smtClean="0"/>
              <a:t>target_range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&lt;/</a:t>
            </a:r>
            <a:r>
              <a:rPr lang="en-US" sz="4800" dirty="0" err="1" smtClean="0"/>
              <a:t>range_map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&lt;</a:t>
            </a:r>
            <a:r>
              <a:rPr lang="en-US" sz="4800" dirty="0" err="1" smtClean="0"/>
              <a:t>path_map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&lt;</a:t>
            </a:r>
            <a:r>
              <a:rPr lang="en-US" sz="4800" dirty="0" err="1" smtClean="0"/>
              <a:t>src_path</a:t>
            </a:r>
            <a:r>
              <a:rPr lang="en-US" sz="4800" dirty="0" smtClean="0"/>
              <a:t>&gt;</a:t>
            </a:r>
            <a:r>
              <a:rPr lang="en-US" sz="4800" dirty="0" err="1" smtClean="0"/>
              <a:t>eventType</a:t>
            </a:r>
            <a:r>
              <a:rPr lang="en-US" sz="4800" dirty="0" smtClean="0"/>
              <a:t>/term&lt;/</a:t>
            </a:r>
            <a:r>
              <a:rPr lang="en-US" sz="4800" dirty="0" err="1" smtClean="0"/>
              <a:t>src_path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&lt;</a:t>
            </a:r>
            <a:r>
              <a:rPr lang="en-US" sz="4800" dirty="0" err="1" smtClean="0"/>
              <a:t>target_path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	&lt;</a:t>
            </a:r>
            <a:r>
              <a:rPr lang="en-US" sz="4800" dirty="0" err="1" smtClean="0"/>
              <a:t>int_link</a:t>
            </a:r>
            <a:r>
              <a:rPr lang="en-US" sz="4800" dirty="0" smtClean="0"/>
              <a:t>&gt;P12B_was_present_at&lt;/</a:t>
            </a:r>
            <a:r>
              <a:rPr lang="en-US" sz="4800" dirty="0" err="1" smtClean="0"/>
              <a:t>int_link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	&lt;/</a:t>
            </a:r>
            <a:r>
              <a:rPr lang="en-US" sz="4800" dirty="0" err="1" smtClean="0"/>
              <a:t>target_path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	&lt;/</a:t>
            </a:r>
            <a:r>
              <a:rPr lang="en-US" sz="4800" dirty="0" err="1" smtClean="0"/>
              <a:t>path_map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	&lt;/</a:t>
            </a:r>
            <a:r>
              <a:rPr lang="en-US" sz="4800" dirty="0" err="1" smtClean="0"/>
              <a:t>link_map</a:t>
            </a:r>
            <a:r>
              <a:rPr lang="en-US" sz="4800" dirty="0" smtClean="0"/>
              <a:t>&gt;</a:t>
            </a:r>
          </a:p>
          <a:p>
            <a:pPr>
              <a:buNone/>
            </a:pPr>
            <a:r>
              <a:rPr lang="en-US" sz="4800" dirty="0" smtClean="0"/>
              <a:t>	&lt;/map&gt;</a:t>
            </a:r>
          </a:p>
          <a:p>
            <a:pPr>
              <a:buNone/>
            </a:pPr>
            <a:r>
              <a:rPr lang="en-US" sz="4800" dirty="0" smtClean="0"/>
              <a:t>&lt;/mapping&gt;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policies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Completely avoid cases that a single URI refers to more than one Resources.</a:t>
            </a:r>
          </a:p>
          <a:p>
            <a:pPr lvl="1"/>
            <a:r>
              <a:rPr lang="en-US" dirty="0" smtClean="0"/>
              <a:t>Minimization of the number of URIs referring to the same Resource.</a:t>
            </a:r>
          </a:p>
          <a:p>
            <a:r>
              <a:rPr lang="en-US" dirty="0" smtClean="0"/>
              <a:t>Aims</a:t>
            </a:r>
          </a:p>
          <a:p>
            <a:pPr lvl="1"/>
            <a:r>
              <a:rPr lang="en-US" dirty="0" smtClean="0"/>
              <a:t>Stable, clear and Independent policies such that different people should be able to produce the same URI for a specific Resource.</a:t>
            </a:r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policies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</a:p>
          <a:p>
            <a:pPr lvl="1"/>
            <a:r>
              <a:rPr lang="en-US" dirty="0" smtClean="0"/>
              <a:t>Based on the classes of the CIDOC-CRM and the inheritance relationship between them.</a:t>
            </a:r>
          </a:p>
          <a:p>
            <a:pPr lvl="1"/>
            <a:r>
              <a:rPr lang="en-US" dirty="0" smtClean="0"/>
              <a:t>10 main policies full and adequate to produce URIs for a wide range of Resources.</a:t>
            </a:r>
          </a:p>
          <a:p>
            <a:pPr lvl="1"/>
            <a:r>
              <a:rPr lang="en-US" dirty="0" smtClean="0"/>
              <a:t>Actor, </a:t>
            </a:r>
            <a:r>
              <a:rPr lang="en-US" dirty="0" err="1" smtClean="0"/>
              <a:t>Pysical</a:t>
            </a:r>
            <a:r>
              <a:rPr lang="en-US" dirty="0" smtClean="0"/>
              <a:t> Thing, Conceptual Thing, Event, Type, Place, Appellation, </a:t>
            </a:r>
            <a:r>
              <a:rPr lang="en-US" dirty="0" err="1" smtClean="0"/>
              <a:t>TimeSpan</a:t>
            </a:r>
            <a:r>
              <a:rPr lang="en-US" dirty="0" smtClean="0"/>
              <a:t>, Dimension, Literal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policies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Use of the technology of urns</a:t>
            </a:r>
          </a:p>
          <a:p>
            <a:pPr lvl="1"/>
            <a:r>
              <a:rPr lang="en-US" dirty="0" smtClean="0"/>
              <a:t>More stable identifiers than URLs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b="1" dirty="0" smtClean="0"/>
              <a:t>urn:iso21127</a:t>
            </a:r>
            <a:r>
              <a:rPr lang="en-US" b="1" dirty="0" smtClean="0">
                <a:sym typeface="Wingdings" pitchFamily="2" charset="2"/>
              </a:rPr>
              <a:t>:(category-</a:t>
            </a:r>
            <a:r>
              <a:rPr lang="en-US" b="1" dirty="0" err="1" smtClean="0">
                <a:sym typeface="Wingdings" pitchFamily="2" charset="2"/>
              </a:rPr>
              <a:t>className</a:t>
            </a:r>
            <a:r>
              <a:rPr lang="en-US" b="1" dirty="0" smtClean="0">
                <a:sym typeface="Wingdings" pitchFamily="2" charset="2"/>
              </a:rPr>
              <a:t>)value</a:t>
            </a:r>
          </a:p>
          <a:p>
            <a:r>
              <a:rPr lang="en-US" dirty="0" smtClean="0"/>
              <a:t>For the cases when the policies don’t work, we use UUIDs with syntax: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b="1" dirty="0" smtClean="0"/>
              <a:t>urn:uuid:550e8400-e29b-41d4-a716-446655440000</a:t>
            </a:r>
            <a:endParaRPr lang="el-G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Policies – Example for Actors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3347864" y="1268760"/>
            <a:ext cx="17281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URI for Actor</a:t>
            </a:r>
            <a:endParaRPr lang="el-GR" sz="1200" dirty="0"/>
          </a:p>
        </p:txBody>
      </p:sp>
      <p:sp>
        <p:nvSpPr>
          <p:cNvPr id="6" name="5 - Έλλειψη"/>
          <p:cNvSpPr/>
          <p:nvPr/>
        </p:nvSpPr>
        <p:spPr>
          <a:xfrm>
            <a:off x="2884752" y="1988840"/>
            <a:ext cx="266429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uriForActors</a:t>
            </a:r>
            <a:r>
              <a:rPr lang="en-US" sz="1200" dirty="0" smtClean="0"/>
              <a:t>(</a:t>
            </a:r>
            <a:r>
              <a:rPr lang="en-US" sz="1200" dirty="0" err="1" smtClean="0"/>
              <a:t>authority,id</a:t>
            </a:r>
            <a:r>
              <a:rPr lang="en-US" sz="1200" dirty="0" smtClean="0"/>
              <a:t>, name, </a:t>
            </a:r>
            <a:r>
              <a:rPr lang="en-US" sz="1200" dirty="0" err="1" smtClean="0"/>
              <a:t>vitalsDate</a:t>
            </a:r>
            <a:r>
              <a:rPr lang="en-US" sz="1200" dirty="0" smtClean="0"/>
              <a:t>)</a:t>
            </a:r>
            <a:endParaRPr lang="el-GR" sz="1200" dirty="0"/>
          </a:p>
        </p:txBody>
      </p:sp>
      <p:sp>
        <p:nvSpPr>
          <p:cNvPr id="7" name="6 - Ρόμβος"/>
          <p:cNvSpPr/>
          <p:nvPr/>
        </p:nvSpPr>
        <p:spPr>
          <a:xfrm>
            <a:off x="3059832" y="2996952"/>
            <a:ext cx="2304256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Authority!=null &amp;&amp;id!=null</a:t>
            </a:r>
            <a:endParaRPr lang="el-GR" sz="1200" dirty="0"/>
          </a:p>
        </p:txBody>
      </p:sp>
      <p:sp>
        <p:nvSpPr>
          <p:cNvPr id="8" name="7 - Έλλειψη"/>
          <p:cNvSpPr/>
          <p:nvPr/>
        </p:nvSpPr>
        <p:spPr>
          <a:xfrm>
            <a:off x="1115616" y="3933056"/>
            <a:ext cx="23042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uriActorFromAuthority</a:t>
            </a:r>
            <a:r>
              <a:rPr lang="en-US" sz="1200" dirty="0" smtClean="0"/>
              <a:t>(authority, id)</a:t>
            </a:r>
            <a:endParaRPr lang="el-GR" sz="1200" dirty="0"/>
          </a:p>
        </p:txBody>
      </p:sp>
      <p:sp>
        <p:nvSpPr>
          <p:cNvPr id="9" name="8 - Διάγραμμα ροής: Είσοδος/έξοδος"/>
          <p:cNvSpPr/>
          <p:nvPr/>
        </p:nvSpPr>
        <p:spPr>
          <a:xfrm>
            <a:off x="899592" y="5157192"/>
            <a:ext cx="2952328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urn:iso21127</a:t>
            </a:r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:(Actor)Viaf-23534</a:t>
            </a:r>
            <a:endParaRPr lang="el-GR" sz="1200" dirty="0">
              <a:solidFill>
                <a:schemeClr val="tx1"/>
              </a:solidFill>
            </a:endParaRPr>
          </a:p>
        </p:txBody>
      </p:sp>
      <p:sp>
        <p:nvSpPr>
          <p:cNvPr id="10" name="9 - Διάγραμμα ροής: Απόφαση"/>
          <p:cNvSpPr/>
          <p:nvPr/>
        </p:nvSpPr>
        <p:spPr>
          <a:xfrm>
            <a:off x="5508104" y="3789040"/>
            <a:ext cx="1872208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Name!=null &amp;&amp; </a:t>
            </a:r>
            <a:r>
              <a:rPr lang="en-US" sz="1200" dirty="0" err="1" smtClean="0"/>
              <a:t>vitalsDate</a:t>
            </a:r>
            <a:r>
              <a:rPr lang="en-US" sz="1200" dirty="0" smtClean="0"/>
              <a:t> != null</a:t>
            </a:r>
            <a:endParaRPr lang="el-GR" sz="1200" dirty="0"/>
          </a:p>
        </p:txBody>
      </p:sp>
      <p:sp>
        <p:nvSpPr>
          <p:cNvPr id="12" name="11 - Έλλειψη"/>
          <p:cNvSpPr/>
          <p:nvPr/>
        </p:nvSpPr>
        <p:spPr>
          <a:xfrm>
            <a:off x="3923928" y="5157192"/>
            <a:ext cx="22322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uriNameDate</a:t>
            </a:r>
            <a:r>
              <a:rPr lang="en-US" sz="1200" dirty="0" smtClean="0"/>
              <a:t>()name, </a:t>
            </a:r>
            <a:r>
              <a:rPr lang="en-US" sz="1200" dirty="0" err="1" smtClean="0"/>
              <a:t>vitalsDate</a:t>
            </a:r>
            <a:endParaRPr lang="el-GR" sz="1200" dirty="0"/>
          </a:p>
        </p:txBody>
      </p:sp>
      <p:sp>
        <p:nvSpPr>
          <p:cNvPr id="13" name="12 - Έλλειψη"/>
          <p:cNvSpPr/>
          <p:nvPr/>
        </p:nvSpPr>
        <p:spPr>
          <a:xfrm>
            <a:off x="6948264" y="5157192"/>
            <a:ext cx="151216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uuid</a:t>
            </a:r>
            <a:r>
              <a:rPr lang="en-US" sz="1200" dirty="0" smtClean="0"/>
              <a:t>()</a:t>
            </a:r>
            <a:endParaRPr lang="el-GR" sz="1200" dirty="0"/>
          </a:p>
        </p:txBody>
      </p:sp>
      <p:sp>
        <p:nvSpPr>
          <p:cNvPr id="14" name="13 - Διάγραμμα ροής: Είσοδος/έξοδος"/>
          <p:cNvSpPr/>
          <p:nvPr/>
        </p:nvSpPr>
        <p:spPr>
          <a:xfrm>
            <a:off x="2843808" y="6021288"/>
            <a:ext cx="3096344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urn:iso21127</a:t>
            </a:r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:(Actor)Smith,John,b,1825</a:t>
            </a:r>
            <a:endParaRPr lang="el-GR" sz="1200" dirty="0">
              <a:solidFill>
                <a:schemeClr val="tx1"/>
              </a:solidFill>
            </a:endParaRPr>
          </a:p>
        </p:txBody>
      </p:sp>
      <p:sp>
        <p:nvSpPr>
          <p:cNvPr id="15" name="14 - Διάγραμμα ροής: Είσοδος/έξοδος"/>
          <p:cNvSpPr/>
          <p:nvPr/>
        </p:nvSpPr>
        <p:spPr>
          <a:xfrm>
            <a:off x="5724128" y="6021288"/>
            <a:ext cx="3096344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urn:uuid:550e8400-e29b-41d4-a716-446655440000</a:t>
            </a:r>
            <a:endParaRPr lang="el-GR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16 - Ευθύγραμμο βέλος σύνδεσης"/>
          <p:cNvCxnSpPr>
            <a:stCxn id="4" idx="2"/>
            <a:endCxn id="6" idx="0"/>
          </p:cNvCxnSpPr>
          <p:nvPr/>
        </p:nvCxnSpPr>
        <p:spPr>
          <a:xfrm rot="16200000" flipH="1">
            <a:off x="3998406" y="1770346"/>
            <a:ext cx="432048" cy="4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- Ευθύγραμμο βέλος σύνδεσης"/>
          <p:cNvCxnSpPr>
            <a:stCxn id="6" idx="4"/>
            <a:endCxn id="7" idx="0"/>
          </p:cNvCxnSpPr>
          <p:nvPr/>
        </p:nvCxnSpPr>
        <p:spPr>
          <a:xfrm rot="5400000">
            <a:off x="4034410" y="2814462"/>
            <a:ext cx="360040" cy="4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- Ευθύγραμμο βέλος σύνδεσης"/>
          <p:cNvCxnSpPr>
            <a:endCxn id="8" idx="7"/>
          </p:cNvCxnSpPr>
          <p:nvPr/>
        </p:nvCxnSpPr>
        <p:spPr>
          <a:xfrm rot="10800000" flipV="1">
            <a:off x="3082422" y="3789039"/>
            <a:ext cx="553475" cy="217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- Ευθύγραμμο βέλος σύνδεσης"/>
          <p:cNvCxnSpPr/>
          <p:nvPr/>
        </p:nvCxnSpPr>
        <p:spPr>
          <a:xfrm>
            <a:off x="4860032" y="3717032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- Ευθύγραμμο βέλος σύνδεσης"/>
          <p:cNvCxnSpPr>
            <a:stCxn id="8" idx="4"/>
          </p:cNvCxnSpPr>
          <p:nvPr/>
        </p:nvCxnSpPr>
        <p:spPr>
          <a:xfrm rot="5400000">
            <a:off x="1907704" y="479715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- Ευθύγραμμο βέλος σύνδεσης"/>
          <p:cNvCxnSpPr>
            <a:endCxn id="12" idx="0"/>
          </p:cNvCxnSpPr>
          <p:nvPr/>
        </p:nvCxnSpPr>
        <p:spPr>
          <a:xfrm rot="10800000" flipV="1">
            <a:off x="5040052" y="4509120"/>
            <a:ext cx="90010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- Ευθύγραμμο βέλος σύνδεσης"/>
          <p:cNvCxnSpPr>
            <a:endCxn id="13" idx="0"/>
          </p:cNvCxnSpPr>
          <p:nvPr/>
        </p:nvCxnSpPr>
        <p:spPr>
          <a:xfrm>
            <a:off x="6948264" y="4509120"/>
            <a:ext cx="7560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- Ευθύγραμμο βέλος σύνδεσης"/>
          <p:cNvCxnSpPr>
            <a:stCxn id="12" idx="4"/>
            <a:endCxn id="14" idx="0"/>
          </p:cNvCxnSpPr>
          <p:nvPr/>
        </p:nvCxnSpPr>
        <p:spPr>
          <a:xfrm rot="5400000">
            <a:off x="4654809" y="5636045"/>
            <a:ext cx="432048" cy="338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- Ευθύγραμμο βέλος σύνδεσης"/>
          <p:cNvCxnSpPr>
            <a:stCxn id="13" idx="4"/>
          </p:cNvCxnSpPr>
          <p:nvPr/>
        </p:nvCxnSpPr>
        <p:spPr>
          <a:xfrm rot="5400000">
            <a:off x="7470322" y="5787262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- TextBox"/>
          <p:cNvSpPr txBox="1"/>
          <p:nvPr/>
        </p:nvSpPr>
        <p:spPr>
          <a:xfrm>
            <a:off x="3059832" y="365605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l-GR" sz="1200" dirty="0"/>
          </a:p>
        </p:txBody>
      </p:sp>
      <p:sp>
        <p:nvSpPr>
          <p:cNvPr id="40" name="39 - TextBox"/>
          <p:cNvSpPr txBox="1"/>
          <p:nvPr/>
        </p:nvSpPr>
        <p:spPr>
          <a:xfrm>
            <a:off x="5220072" y="458112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l-GR" sz="1200" dirty="0"/>
          </a:p>
        </p:txBody>
      </p:sp>
      <p:sp>
        <p:nvSpPr>
          <p:cNvPr id="41" name="40 - TextBox"/>
          <p:cNvSpPr txBox="1"/>
          <p:nvPr/>
        </p:nvSpPr>
        <p:spPr>
          <a:xfrm>
            <a:off x="5364088" y="364502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l-GR" sz="1200" dirty="0"/>
          </a:p>
        </p:txBody>
      </p:sp>
      <p:sp>
        <p:nvSpPr>
          <p:cNvPr id="42" name="41 - TextBox"/>
          <p:cNvSpPr txBox="1"/>
          <p:nvPr/>
        </p:nvSpPr>
        <p:spPr>
          <a:xfrm>
            <a:off x="7164288" y="458112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l-G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URI Policies – Incorporation with the mapping language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	&lt;</a:t>
            </a:r>
            <a:r>
              <a:rPr lang="en-US" i="1" dirty="0" err="1" smtClean="0"/>
              <a:t>domain_map</a:t>
            </a:r>
            <a:r>
              <a:rPr lang="en-US" i="1" dirty="0" smtClean="0"/>
              <a:t>&gt;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	&lt;</a:t>
            </a:r>
            <a:r>
              <a:rPr lang="en-US" i="1" dirty="0" err="1" smtClean="0"/>
              <a:t>src_domain</a:t>
            </a:r>
            <a:r>
              <a:rPr lang="en-US" i="1" dirty="0" smtClean="0"/>
              <a:t>&gt;museumdat&lt;/</a:t>
            </a:r>
            <a:r>
              <a:rPr lang="en-US" i="1" dirty="0" err="1" smtClean="0"/>
              <a:t>src_domain</a:t>
            </a:r>
            <a:r>
              <a:rPr lang="en-US" i="1" dirty="0" smtClean="0"/>
              <a:t>&gt;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	&lt;</a:t>
            </a:r>
            <a:r>
              <a:rPr lang="en-US" i="1" dirty="0" err="1" smtClean="0"/>
              <a:t>target_domain</a:t>
            </a:r>
            <a:r>
              <a:rPr lang="en-US" i="1" dirty="0" smtClean="0"/>
              <a:t>&gt;E19_Physical_Object&lt;/</a:t>
            </a:r>
            <a:r>
              <a:rPr lang="en-US" i="1" dirty="0" err="1" smtClean="0"/>
              <a:t>target_domain</a:t>
            </a:r>
            <a:r>
              <a:rPr lang="en-US" i="1" dirty="0" smtClean="0"/>
              <a:t>&gt;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	&lt;</a:t>
            </a:r>
            <a:r>
              <a:rPr lang="en-US" i="1" dirty="0" err="1" smtClean="0"/>
              <a:t>uri_rules</a:t>
            </a:r>
            <a:r>
              <a:rPr lang="en-US" i="1" dirty="0" smtClean="0"/>
              <a:t>&gt; 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		&lt;</a:t>
            </a:r>
            <a:r>
              <a:rPr lang="en-US" i="1" dirty="0" err="1" smtClean="0"/>
              <a:t>uri_function</a:t>
            </a:r>
            <a:r>
              <a:rPr lang="en-US" i="1" dirty="0" smtClean="0"/>
              <a:t>&gt;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		&lt;name&gt;</a:t>
            </a:r>
            <a:r>
              <a:rPr lang="en-US" i="1" dirty="0" err="1" smtClean="0"/>
              <a:t>uriForPhysicalObjects</a:t>
            </a:r>
            <a:r>
              <a:rPr lang="en-US" i="1" dirty="0" smtClean="0"/>
              <a:t>&lt;/name&gt;						&lt;argument&gt;//</a:t>
            </a:r>
            <a:r>
              <a:rPr lang="en-US" i="1" dirty="0" err="1" smtClean="0"/>
              <a:t>lido:lido</a:t>
            </a:r>
            <a:r>
              <a:rPr lang="en-US" i="1" dirty="0" smtClean="0"/>
              <a:t>/</a:t>
            </a:r>
            <a:r>
              <a:rPr lang="en-US" i="1" dirty="0" err="1" smtClean="0"/>
              <a:t>lido:descriptiveMetadata</a:t>
            </a:r>
            <a:r>
              <a:rPr lang="en-US" i="1" dirty="0" smtClean="0"/>
              <a:t>/</a:t>
            </a:r>
            <a:r>
              <a:rPr lang="en-US" i="1" dirty="0" err="1" smtClean="0"/>
              <a:t>lido:identificationWrap</a:t>
            </a:r>
            <a:r>
              <a:rPr lang="en-US" i="1" dirty="0" smtClean="0"/>
              <a:t>/</a:t>
            </a:r>
            <a:r>
              <a:rPr lang="en-US" i="1" dirty="0" err="1" smtClean="0"/>
              <a:t>museumdat:repositoryWrap</a:t>
            </a:r>
            <a:r>
              <a:rPr lang="en-US" i="1" dirty="0" smtClean="0"/>
              <a:t>/</a:t>
            </a:r>
            <a:r>
              <a:rPr lang="en-US" i="1" dirty="0" err="1" smtClean="0"/>
              <a:t>lido:repositorySet</a:t>
            </a:r>
            <a:r>
              <a:rPr lang="en-US" i="1" dirty="0" smtClean="0"/>
              <a:t>/</a:t>
            </a:r>
            <a:r>
              <a:rPr lang="en-US" i="1" dirty="0" err="1" smtClean="0"/>
              <a:t>lido:repositoryName</a:t>
            </a:r>
            <a:r>
              <a:rPr lang="en-US" i="1" dirty="0" smtClean="0"/>
              <a:t>/text()&lt;/argument&gt;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			&lt;argument&gt;//</a:t>
            </a:r>
            <a:r>
              <a:rPr lang="en-US" i="1" dirty="0" err="1" smtClean="0"/>
              <a:t>lido:lido</a:t>
            </a:r>
            <a:r>
              <a:rPr lang="en-US" i="1" dirty="0" smtClean="0"/>
              <a:t>/</a:t>
            </a:r>
            <a:r>
              <a:rPr lang="en-US" i="1" dirty="0" err="1" smtClean="0"/>
              <a:t>lido:descriptiveMetadata</a:t>
            </a:r>
            <a:r>
              <a:rPr lang="en-US" i="1" dirty="0" smtClean="0"/>
              <a:t>/</a:t>
            </a:r>
            <a:r>
              <a:rPr lang="en-US" i="1" dirty="0" err="1" smtClean="0"/>
              <a:t>lido:identificationWrap</a:t>
            </a:r>
            <a:r>
              <a:rPr lang="en-US" i="1" dirty="0" smtClean="0"/>
              <a:t>/</a:t>
            </a:r>
            <a:r>
              <a:rPr lang="en-US" i="1" dirty="0" err="1" smtClean="0"/>
              <a:t>lido:repositoryWrap</a:t>
            </a:r>
            <a:r>
              <a:rPr lang="en-US" i="1" dirty="0" smtClean="0"/>
              <a:t>/</a:t>
            </a:r>
            <a:r>
              <a:rPr lang="en-US" i="1" dirty="0" err="1" smtClean="0"/>
              <a:t>lido:repositorySet</a:t>
            </a:r>
            <a:r>
              <a:rPr lang="en-US" i="1" dirty="0" smtClean="0"/>
              <a:t>/</a:t>
            </a:r>
            <a:r>
              <a:rPr lang="en-US" i="1" smtClean="0"/>
              <a:t>lido:workID</a:t>
            </a:r>
            <a:r>
              <a:rPr lang="en-US" i="1" dirty="0" smtClean="0"/>
              <a:t>[</a:t>
            </a:r>
            <a:r>
              <a:rPr lang="en-US" i="1" dirty="0" err="1" smtClean="0"/>
              <a:t>museumdat:type</a:t>
            </a:r>
            <a:r>
              <a:rPr lang="en-US" i="1" dirty="0" smtClean="0"/>
              <a:t>="</a:t>
            </a:r>
            <a:r>
              <a:rPr lang="en-US" i="1" dirty="0" err="1" smtClean="0"/>
              <a:t>Inventarnummer</a:t>
            </a:r>
            <a:r>
              <a:rPr lang="en-US" i="1" dirty="0" smtClean="0"/>
              <a:t>"]/text()&lt;/argument&gt;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		&lt;/</a:t>
            </a:r>
            <a:r>
              <a:rPr lang="en-US" i="1" dirty="0" err="1" smtClean="0"/>
              <a:t>uri_function</a:t>
            </a:r>
            <a:r>
              <a:rPr lang="en-US" i="1" dirty="0" smtClean="0"/>
              <a:t>&gt;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	&lt;/</a:t>
            </a:r>
            <a:r>
              <a:rPr lang="en-US" i="1" dirty="0" err="1" smtClean="0"/>
              <a:t>uri_rules</a:t>
            </a:r>
            <a:r>
              <a:rPr lang="en-US" i="1" dirty="0" smtClean="0"/>
              <a:t>&gt;</a:t>
            </a:r>
            <a:endParaRPr lang="el-GR" dirty="0" smtClean="0"/>
          </a:p>
          <a:p>
            <a:pPr>
              <a:buNone/>
            </a:pPr>
            <a:r>
              <a:rPr lang="en-US" i="1" dirty="0" smtClean="0"/>
              <a:t>	&lt;/</a:t>
            </a:r>
            <a:r>
              <a:rPr lang="en-US" i="1" dirty="0" err="1" smtClean="0"/>
              <a:t>domain_map</a:t>
            </a:r>
            <a:r>
              <a:rPr lang="en-US" i="1" dirty="0" smtClean="0"/>
              <a:t>&gt;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Aim:</a:t>
            </a:r>
          </a:p>
          <a:p>
            <a:pPr algn="just"/>
            <a:r>
              <a:rPr lang="en-US" dirty="0" smtClean="0"/>
              <a:t>Implementation of a automatic transformation</a:t>
            </a:r>
          </a:p>
          <a:p>
            <a:pPr algn="just">
              <a:buNone/>
            </a:pPr>
            <a:r>
              <a:rPr lang="en-US" dirty="0" smtClean="0"/>
              <a:t>algorithm from Lido to CIDOC-CRM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To achieve this :</a:t>
            </a:r>
          </a:p>
          <a:p>
            <a:pPr algn="just"/>
            <a:r>
              <a:rPr lang="en-US" dirty="0" smtClean="0"/>
              <a:t>Define the mapping between 2 schemata</a:t>
            </a:r>
          </a:p>
          <a:p>
            <a:pPr algn="just"/>
            <a:r>
              <a:rPr lang="en-US" dirty="0" smtClean="0"/>
              <a:t>Based on </a:t>
            </a:r>
            <a:r>
              <a:rPr lang="en-US" b="1" dirty="0" smtClean="0"/>
              <a:t>Mapping Language</a:t>
            </a:r>
            <a:r>
              <a:rPr lang="en-US" dirty="0" smtClean="0"/>
              <a:t> defined in “Mapping Language for Information Integration” paper.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1295400" y="18288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Domain</a:t>
            </a:r>
            <a:endParaRPr lang="el-GR" dirty="0"/>
          </a:p>
        </p:txBody>
      </p:sp>
      <p:sp>
        <p:nvSpPr>
          <p:cNvPr id="8" name="7 - Ορθογώνιο"/>
          <p:cNvSpPr/>
          <p:nvPr/>
        </p:nvSpPr>
        <p:spPr>
          <a:xfrm>
            <a:off x="6019800" y="18288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Range</a:t>
            </a:r>
            <a:endParaRPr lang="el-GR" dirty="0"/>
          </a:p>
        </p:txBody>
      </p:sp>
      <p:sp>
        <p:nvSpPr>
          <p:cNvPr id="9" name="8 - Ορθογώνιο"/>
          <p:cNvSpPr/>
          <p:nvPr/>
        </p:nvSpPr>
        <p:spPr>
          <a:xfrm>
            <a:off x="1371600" y="31242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Domain</a:t>
            </a:r>
            <a:endParaRPr lang="el-GR" dirty="0"/>
          </a:p>
        </p:txBody>
      </p:sp>
      <p:sp>
        <p:nvSpPr>
          <p:cNvPr id="10" name="9 - Ορθογώνιο"/>
          <p:cNvSpPr/>
          <p:nvPr/>
        </p:nvSpPr>
        <p:spPr>
          <a:xfrm>
            <a:off x="6019800" y="31242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Range</a:t>
            </a:r>
            <a:endParaRPr lang="el-GR" dirty="0"/>
          </a:p>
        </p:txBody>
      </p:sp>
      <p:cxnSp>
        <p:nvCxnSpPr>
          <p:cNvPr id="12" name="11 - Ευθύγραμμο βέλος σύνδεσης"/>
          <p:cNvCxnSpPr>
            <a:stCxn id="4" idx="3"/>
            <a:endCxn id="8" idx="1"/>
          </p:cNvCxnSpPr>
          <p:nvPr/>
        </p:nvCxnSpPr>
        <p:spPr>
          <a:xfrm>
            <a:off x="2895600" y="20955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- Ευθύγραμμο βέλος σύνδεσης"/>
          <p:cNvCxnSpPr>
            <a:stCxn id="9" idx="3"/>
            <a:endCxn id="10" idx="1"/>
          </p:cNvCxnSpPr>
          <p:nvPr/>
        </p:nvCxnSpPr>
        <p:spPr>
          <a:xfrm>
            <a:off x="2971800" y="3390900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- Βέλος προς τα επάνω"/>
          <p:cNvSpPr/>
          <p:nvPr/>
        </p:nvSpPr>
        <p:spPr>
          <a:xfrm>
            <a:off x="2133600" y="243840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Βέλος προς τα επάνω"/>
          <p:cNvSpPr/>
          <p:nvPr/>
        </p:nvSpPr>
        <p:spPr>
          <a:xfrm>
            <a:off x="6781800" y="243840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19 - TextBox"/>
          <p:cNvSpPr txBox="1"/>
          <p:nvPr/>
        </p:nvSpPr>
        <p:spPr>
          <a:xfrm>
            <a:off x="3810000" y="1828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Target Path</a:t>
            </a:r>
            <a:endParaRPr lang="el-GR" sz="1400" dirty="0"/>
          </a:p>
        </p:txBody>
      </p:sp>
      <p:sp>
        <p:nvSpPr>
          <p:cNvPr id="21" name="20 - TextBox"/>
          <p:cNvSpPr txBox="1"/>
          <p:nvPr/>
        </p:nvSpPr>
        <p:spPr>
          <a:xfrm>
            <a:off x="3886200" y="3124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Path</a:t>
            </a:r>
            <a:endParaRPr lang="el-GR" sz="1400" dirty="0"/>
          </a:p>
        </p:txBody>
      </p:sp>
      <p:sp>
        <p:nvSpPr>
          <p:cNvPr id="26" name="25 - TextBox"/>
          <p:cNvSpPr txBox="1"/>
          <p:nvPr/>
        </p:nvSpPr>
        <p:spPr>
          <a:xfrm>
            <a:off x="1066800" y="39624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Define </a:t>
            </a:r>
            <a:r>
              <a:rPr lang="en-US" dirty="0"/>
              <a:t>the mapping of two schemata as a sufficient specification to </a:t>
            </a:r>
            <a:r>
              <a:rPr lang="en-US" dirty="0" smtClean="0"/>
              <a:t>transform each </a:t>
            </a:r>
            <a:r>
              <a:rPr lang="en-US" dirty="0"/>
              <a:t>instance of schema 1 into an instance of schema 2 with the same </a:t>
            </a:r>
            <a:r>
              <a:rPr lang="en-US" dirty="0" smtClean="0"/>
              <a:t>meaning.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our case:</a:t>
            </a:r>
          </a:p>
          <a:p>
            <a:pPr algn="just"/>
            <a:r>
              <a:rPr lang="en-US" dirty="0" smtClean="0"/>
              <a:t>	Source Schema : Lido 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Target Schema:   </a:t>
            </a:r>
            <a:r>
              <a:rPr lang="en-US" dirty="0" err="1" smtClean="0"/>
              <a:t>Cidoc</a:t>
            </a:r>
            <a:r>
              <a:rPr lang="en-US" dirty="0" smtClean="0"/>
              <a:t> -CRM</a:t>
            </a:r>
          </a:p>
          <a:p>
            <a:pPr algn="just"/>
            <a:endParaRPr lang="el-GR" dirty="0"/>
          </a:p>
        </p:txBody>
      </p:sp>
      <p:sp>
        <p:nvSpPr>
          <p:cNvPr id="27" name="26 - Βέλος προς τα επάνω"/>
          <p:cNvSpPr/>
          <p:nvPr/>
        </p:nvSpPr>
        <p:spPr>
          <a:xfrm>
            <a:off x="4343400" y="236220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Lido element </a:t>
            </a:r>
            <a:r>
              <a:rPr lang="en-US" dirty="0" err="1" smtClean="0"/>
              <a:t>lido:titleSet</a:t>
            </a:r>
            <a:r>
              <a:rPr lang="en-US" dirty="0" smtClean="0"/>
              <a:t>/</a:t>
            </a:r>
            <a:r>
              <a:rPr lang="en-US" dirty="0" err="1" smtClean="0"/>
              <a:t>lido:appellationValue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1066800" y="2971800"/>
            <a:ext cx="2209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E19 Physical Object</a:t>
            </a:r>
            <a:endParaRPr lang="el-GR" dirty="0"/>
          </a:p>
        </p:txBody>
      </p:sp>
      <p:sp>
        <p:nvSpPr>
          <p:cNvPr id="5" name="4 - Ορθογώνιο"/>
          <p:cNvSpPr/>
          <p:nvPr/>
        </p:nvSpPr>
        <p:spPr>
          <a:xfrm>
            <a:off x="5638800" y="2971800"/>
            <a:ext cx="1905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E41 Appellation</a:t>
            </a:r>
            <a:endParaRPr lang="el-GR" dirty="0"/>
          </a:p>
        </p:txBody>
      </p:sp>
      <p:cxnSp>
        <p:nvCxnSpPr>
          <p:cNvPr id="7" name="6 - Ευθύγραμμο βέλος σύνδεσης"/>
          <p:cNvCxnSpPr>
            <a:stCxn id="4" idx="3"/>
            <a:endCxn id="5" idx="1"/>
          </p:cNvCxnSpPr>
          <p:nvPr/>
        </p:nvCxnSpPr>
        <p:spPr>
          <a:xfrm>
            <a:off x="3276600" y="32385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- TextBox"/>
          <p:cNvSpPr txBox="1"/>
          <p:nvPr/>
        </p:nvSpPr>
        <p:spPr>
          <a:xfrm>
            <a:off x="3581400" y="2895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 identified by</a:t>
            </a:r>
            <a:endParaRPr lang="el-GR" sz="1400" dirty="0"/>
          </a:p>
        </p:txBody>
      </p:sp>
      <p:sp>
        <p:nvSpPr>
          <p:cNvPr id="9" name="8 - Ορθογώνιο"/>
          <p:cNvSpPr/>
          <p:nvPr/>
        </p:nvSpPr>
        <p:spPr>
          <a:xfrm>
            <a:off x="1066800" y="4038600"/>
            <a:ext cx="2209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ido</a:t>
            </a:r>
            <a:endParaRPr lang="el-GR" dirty="0"/>
          </a:p>
        </p:txBody>
      </p:sp>
      <p:sp>
        <p:nvSpPr>
          <p:cNvPr id="10" name="9 - Ορθογώνιο"/>
          <p:cNvSpPr/>
          <p:nvPr/>
        </p:nvSpPr>
        <p:spPr>
          <a:xfrm>
            <a:off x="5638800" y="4038600"/>
            <a:ext cx="2362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lido:titleSet</a:t>
            </a:r>
            <a:r>
              <a:rPr lang="en-US" dirty="0" smtClean="0"/>
              <a:t>/</a:t>
            </a:r>
            <a:r>
              <a:rPr lang="en-US" dirty="0" err="1" smtClean="0"/>
              <a:t>lido:appellationValue</a:t>
            </a:r>
            <a:endParaRPr lang="el-GR" dirty="0"/>
          </a:p>
        </p:txBody>
      </p:sp>
      <p:cxnSp>
        <p:nvCxnSpPr>
          <p:cNvPr id="12" name="11 - Ευθύγραμμο βέλος σύνδεσης"/>
          <p:cNvCxnSpPr/>
          <p:nvPr/>
        </p:nvCxnSpPr>
        <p:spPr>
          <a:xfrm>
            <a:off x="3276600" y="42672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- TextBox"/>
          <p:cNvSpPr txBox="1"/>
          <p:nvPr/>
        </p:nvSpPr>
        <p:spPr>
          <a:xfrm>
            <a:off x="3352800" y="38862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</a:t>
            </a:r>
            <a:r>
              <a:rPr lang="en-US" sz="1400" dirty="0" err="1" smtClean="0"/>
              <a:t>itleSet</a:t>
            </a:r>
            <a:r>
              <a:rPr lang="en-US" sz="1400" dirty="0" smtClean="0"/>
              <a:t> / </a:t>
            </a:r>
            <a:r>
              <a:rPr lang="en-US" sz="1400" dirty="0" err="1" smtClean="0"/>
              <a:t>appellationValue</a:t>
            </a:r>
            <a:endParaRPr lang="el-GR" sz="1400" dirty="0"/>
          </a:p>
        </p:txBody>
      </p:sp>
      <p:sp>
        <p:nvSpPr>
          <p:cNvPr id="14" name="13 - Βέλος προς τα επάνω"/>
          <p:cNvSpPr/>
          <p:nvPr/>
        </p:nvSpPr>
        <p:spPr>
          <a:xfrm>
            <a:off x="2133600" y="35052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14 - Βέλος προς τα επάνω"/>
          <p:cNvSpPr/>
          <p:nvPr/>
        </p:nvSpPr>
        <p:spPr>
          <a:xfrm>
            <a:off x="4343400" y="33528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15 - Βέλος προς τα επάνω"/>
          <p:cNvSpPr/>
          <p:nvPr/>
        </p:nvSpPr>
        <p:spPr>
          <a:xfrm>
            <a:off x="6629400" y="35052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XML representation of mapping for element : </a:t>
            </a:r>
            <a:r>
              <a:rPr lang="en-US" sz="3200" dirty="0" err="1" smtClean="0"/>
              <a:t>lido:titleSet</a:t>
            </a:r>
            <a:r>
              <a:rPr lang="en-US" sz="3200" dirty="0" smtClean="0"/>
              <a:t>/</a:t>
            </a:r>
            <a:r>
              <a:rPr lang="en-US" sz="3200" dirty="0" err="1" smtClean="0"/>
              <a:t>lido:appellationValue</a:t>
            </a:r>
            <a:endParaRPr lang="el-GR" sz="3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dirty="0" smtClean="0"/>
              <a:t>&lt;mapping &gt;</a:t>
            </a:r>
          </a:p>
          <a:p>
            <a:pPr>
              <a:buNone/>
            </a:pPr>
            <a:r>
              <a:rPr lang="en-US" sz="1800" dirty="0" smtClean="0"/>
              <a:t>	&lt;map&gt; 		 &lt;!-- </a:t>
            </a:r>
            <a:r>
              <a:rPr lang="en-US" sz="1800" dirty="0" err="1" smtClean="0"/>
              <a:t>TitleSet</a:t>
            </a:r>
            <a:r>
              <a:rPr lang="en-US" sz="1800" dirty="0" smtClean="0"/>
              <a:t>/</a:t>
            </a:r>
            <a:r>
              <a:rPr lang="en-US" sz="1800" dirty="0" err="1" smtClean="0"/>
              <a:t>AppellationValue</a:t>
            </a:r>
            <a:r>
              <a:rPr lang="en-US" sz="1800" dirty="0" smtClean="0"/>
              <a:t> --&gt;</a:t>
            </a:r>
          </a:p>
          <a:p>
            <a:pPr>
              <a:buNone/>
            </a:pPr>
            <a:r>
              <a:rPr lang="en-US" sz="1800" dirty="0" smtClean="0"/>
              <a:t>		&lt;</a:t>
            </a:r>
            <a:r>
              <a:rPr lang="en-US" sz="1800" dirty="0" err="1" smtClean="0"/>
              <a:t>domain_map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&lt;</a:t>
            </a:r>
            <a:r>
              <a:rPr lang="en-US" sz="1800" dirty="0" err="1" smtClean="0"/>
              <a:t>src_domain</a:t>
            </a:r>
            <a:r>
              <a:rPr lang="en-US" sz="1800" dirty="0" smtClean="0"/>
              <a:t>&gt;lido&lt;/</a:t>
            </a:r>
            <a:r>
              <a:rPr lang="en-US" sz="1800" dirty="0" err="1" smtClean="0"/>
              <a:t>src_domain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&lt;</a:t>
            </a:r>
            <a:r>
              <a:rPr lang="en-US" sz="1800" dirty="0" err="1" smtClean="0"/>
              <a:t>target_domain</a:t>
            </a:r>
            <a:r>
              <a:rPr lang="en-US" sz="1800" dirty="0" smtClean="0"/>
              <a:t>&gt;E19_Physical_Object&lt;/</a:t>
            </a:r>
            <a:r>
              <a:rPr lang="en-US" sz="1800" dirty="0" err="1" smtClean="0"/>
              <a:t>target_domain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&lt;/</a:t>
            </a:r>
            <a:r>
              <a:rPr lang="en-US" sz="1800" dirty="0" err="1" smtClean="0"/>
              <a:t>domain_map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&lt;</a:t>
            </a:r>
            <a:r>
              <a:rPr lang="en-US" sz="1800" dirty="0" err="1" smtClean="0"/>
              <a:t>link_map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&lt;</a:t>
            </a:r>
            <a:r>
              <a:rPr lang="en-US" sz="1800" dirty="0" err="1" smtClean="0"/>
              <a:t>range_map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	&lt;</a:t>
            </a:r>
            <a:r>
              <a:rPr lang="en-US" sz="1800" dirty="0" err="1" smtClean="0"/>
              <a:t>src_range</a:t>
            </a:r>
            <a:r>
              <a:rPr lang="en-US" sz="1800" dirty="0" smtClean="0"/>
              <a:t>&gt;</a:t>
            </a:r>
            <a:r>
              <a:rPr lang="en-US" sz="1800" dirty="0" err="1" smtClean="0"/>
              <a:t>lido:titleSet</a:t>
            </a:r>
            <a:r>
              <a:rPr lang="en-US" sz="1800" dirty="0" smtClean="0"/>
              <a:t>/</a:t>
            </a:r>
            <a:r>
              <a:rPr lang="en-US" sz="1800" dirty="0" err="1" smtClean="0"/>
              <a:t>lido:appellationValue</a:t>
            </a:r>
            <a:r>
              <a:rPr lang="en-US" sz="1800" dirty="0" smtClean="0"/>
              <a:t>&lt;/</a:t>
            </a:r>
            <a:r>
              <a:rPr lang="en-US" sz="1800" dirty="0" err="1" smtClean="0"/>
              <a:t>src_range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	&lt;</a:t>
            </a:r>
            <a:r>
              <a:rPr lang="en-US" sz="1800" dirty="0" err="1" smtClean="0"/>
              <a:t>target_range</a:t>
            </a:r>
            <a:r>
              <a:rPr lang="en-US" sz="1800" dirty="0" smtClean="0"/>
              <a:t>&gt;E41_Appellation&lt;/</a:t>
            </a:r>
            <a:r>
              <a:rPr lang="en-US" sz="1800" dirty="0" err="1" smtClean="0"/>
              <a:t>target_range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	</a:t>
            </a:r>
          </a:p>
          <a:p>
            <a:pPr>
              <a:buNone/>
            </a:pPr>
            <a:r>
              <a:rPr lang="en-US" sz="1800" dirty="0" smtClean="0"/>
              <a:t>			&lt;/</a:t>
            </a:r>
            <a:r>
              <a:rPr lang="en-US" sz="1800" dirty="0" err="1" smtClean="0"/>
              <a:t>range_map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&lt;</a:t>
            </a:r>
            <a:r>
              <a:rPr lang="en-US" sz="1800" dirty="0" err="1" smtClean="0"/>
              <a:t>path_map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	&lt;</a:t>
            </a:r>
            <a:r>
              <a:rPr lang="en-US" sz="1800" dirty="0" err="1" smtClean="0"/>
              <a:t>src_path</a:t>
            </a:r>
            <a:r>
              <a:rPr lang="en-US" sz="1800" dirty="0" smtClean="0"/>
              <a:t>&gt;</a:t>
            </a:r>
            <a:r>
              <a:rPr lang="en-US" sz="1800" dirty="0" err="1" smtClean="0"/>
              <a:t>titleSet</a:t>
            </a:r>
            <a:r>
              <a:rPr lang="en-US" sz="1800" dirty="0" smtClean="0"/>
              <a:t>/</a:t>
            </a:r>
            <a:r>
              <a:rPr lang="en-US" sz="1800" dirty="0" err="1" smtClean="0"/>
              <a:t>appellationValue</a:t>
            </a:r>
            <a:r>
              <a:rPr lang="en-US" sz="1800" dirty="0" smtClean="0"/>
              <a:t>&lt;/</a:t>
            </a:r>
            <a:r>
              <a:rPr lang="en-US" sz="1800" dirty="0" err="1" smtClean="0"/>
              <a:t>src_path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	&lt;</a:t>
            </a:r>
            <a:r>
              <a:rPr lang="en-US" sz="1800" dirty="0" err="1" smtClean="0"/>
              <a:t>target_path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		&lt;</a:t>
            </a:r>
            <a:r>
              <a:rPr lang="en-US" sz="1800" dirty="0" err="1" smtClean="0"/>
              <a:t>int_link</a:t>
            </a:r>
            <a:r>
              <a:rPr lang="en-US" sz="1800" dirty="0" smtClean="0"/>
              <a:t>&gt;P1_identified_by&lt;/</a:t>
            </a:r>
            <a:r>
              <a:rPr lang="en-US" sz="1800" dirty="0" err="1" smtClean="0"/>
              <a:t>int_link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	&lt;/</a:t>
            </a:r>
            <a:r>
              <a:rPr lang="en-US" sz="1800" dirty="0" err="1" smtClean="0"/>
              <a:t>target_path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	&lt;/</a:t>
            </a:r>
            <a:r>
              <a:rPr lang="en-US" sz="1800" dirty="0" err="1" smtClean="0"/>
              <a:t>path_map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	&lt;/</a:t>
            </a:r>
            <a:r>
              <a:rPr lang="en-US" sz="1800" dirty="0" err="1" smtClean="0"/>
              <a:t>link_map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&lt;/map&gt;</a:t>
            </a:r>
          </a:p>
          <a:p>
            <a:pPr>
              <a:buNone/>
            </a:pPr>
            <a:r>
              <a:rPr lang="en-US" sz="1800" dirty="0" smtClean="0"/>
              <a:t>&lt;/mapping&gt;</a:t>
            </a:r>
          </a:p>
          <a:p>
            <a:pPr>
              <a:buNone/>
            </a:pPr>
            <a:r>
              <a:rPr lang="en-US" sz="1600" dirty="0" smtClean="0"/>
              <a:t>		</a:t>
            </a:r>
            <a:endParaRPr lang="el-G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Node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Lido element </a:t>
            </a:r>
            <a:r>
              <a:rPr lang="en-US" dirty="0" err="1" smtClean="0"/>
              <a:t>lido:repositoryName</a:t>
            </a:r>
            <a:r>
              <a:rPr lang="en-US" dirty="0" smtClean="0"/>
              <a:t>/</a:t>
            </a:r>
            <a:r>
              <a:rPr lang="en-US" dirty="0" err="1" smtClean="0"/>
              <a:t>lido:legalBodyID</a:t>
            </a:r>
            <a:endParaRPr lang="el-GR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5" name="4 - Ορθογώνιο"/>
          <p:cNvSpPr/>
          <p:nvPr/>
        </p:nvSpPr>
        <p:spPr>
          <a:xfrm>
            <a:off x="609600" y="2971800"/>
            <a:ext cx="1981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E19 Physical Object</a:t>
            </a:r>
            <a:endParaRPr lang="el-GR" dirty="0"/>
          </a:p>
        </p:txBody>
      </p:sp>
      <p:sp>
        <p:nvSpPr>
          <p:cNvPr id="6" name="5 - Ορθογώνιο"/>
          <p:cNvSpPr/>
          <p:nvPr/>
        </p:nvSpPr>
        <p:spPr>
          <a:xfrm>
            <a:off x="3886200" y="2971800"/>
            <a:ext cx="1143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E39 Actor</a:t>
            </a:r>
            <a:endParaRPr lang="el-GR" dirty="0"/>
          </a:p>
        </p:txBody>
      </p:sp>
      <p:sp>
        <p:nvSpPr>
          <p:cNvPr id="7" name="6 - Ορθογώνιο"/>
          <p:cNvSpPr/>
          <p:nvPr/>
        </p:nvSpPr>
        <p:spPr>
          <a:xfrm>
            <a:off x="6477000" y="29718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E42 Identifier</a:t>
            </a:r>
            <a:endParaRPr lang="el-GR" dirty="0"/>
          </a:p>
        </p:txBody>
      </p:sp>
      <p:cxnSp>
        <p:nvCxnSpPr>
          <p:cNvPr id="9" name="8 - Ευθύγραμμο βέλος σύνδεσης"/>
          <p:cNvCxnSpPr>
            <a:stCxn id="5" idx="3"/>
            <a:endCxn id="6" idx="1"/>
          </p:cNvCxnSpPr>
          <p:nvPr/>
        </p:nvCxnSpPr>
        <p:spPr>
          <a:xfrm>
            <a:off x="2590800" y="32385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- Ευθύγραμμο βέλος σύνδεσης"/>
          <p:cNvCxnSpPr>
            <a:stCxn id="6" idx="3"/>
            <a:endCxn id="7" idx="1"/>
          </p:cNvCxnSpPr>
          <p:nvPr/>
        </p:nvCxnSpPr>
        <p:spPr>
          <a:xfrm>
            <a:off x="5029200" y="32385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- TextBox"/>
          <p:cNvSpPr txBox="1"/>
          <p:nvPr/>
        </p:nvSpPr>
        <p:spPr>
          <a:xfrm>
            <a:off x="2667000" y="2743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P50 has current keeper</a:t>
            </a:r>
            <a:endParaRPr lang="el-GR" sz="1200" dirty="0"/>
          </a:p>
        </p:txBody>
      </p:sp>
      <p:sp>
        <p:nvSpPr>
          <p:cNvPr id="19" name="18 - TextBox"/>
          <p:cNvSpPr txBox="1"/>
          <p:nvPr/>
        </p:nvSpPr>
        <p:spPr>
          <a:xfrm>
            <a:off x="5029200" y="27432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P48 has</a:t>
            </a:r>
          </a:p>
          <a:p>
            <a:r>
              <a:rPr lang="en-US" sz="1200" dirty="0" smtClean="0"/>
              <a:t>Preferred  identifier</a:t>
            </a:r>
          </a:p>
        </p:txBody>
      </p:sp>
      <p:sp>
        <p:nvSpPr>
          <p:cNvPr id="21" name="20 - Ορθογώνιο"/>
          <p:cNvSpPr/>
          <p:nvPr/>
        </p:nvSpPr>
        <p:spPr>
          <a:xfrm>
            <a:off x="5867400" y="4648200"/>
            <a:ext cx="2362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lido:repositoryName</a:t>
            </a:r>
            <a:r>
              <a:rPr lang="en-US" dirty="0" smtClean="0"/>
              <a:t>/</a:t>
            </a:r>
            <a:r>
              <a:rPr lang="en-US" dirty="0" err="1" smtClean="0"/>
              <a:t>lido:legalBodyID</a:t>
            </a:r>
            <a:endParaRPr lang="el-GR" dirty="0"/>
          </a:p>
        </p:txBody>
      </p:sp>
      <p:sp>
        <p:nvSpPr>
          <p:cNvPr id="31" name="30 - TextBox"/>
          <p:cNvSpPr txBox="1"/>
          <p:nvPr/>
        </p:nvSpPr>
        <p:spPr>
          <a:xfrm>
            <a:off x="3124200" y="44958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repositoryName</a:t>
            </a:r>
            <a:r>
              <a:rPr lang="en-US" sz="1400" dirty="0" smtClean="0"/>
              <a:t>/</a:t>
            </a:r>
            <a:r>
              <a:rPr lang="en-US" sz="1400" dirty="0" err="1" smtClean="0"/>
              <a:t>legalBodyID</a:t>
            </a:r>
            <a:endParaRPr lang="el-GR" sz="1400" dirty="0"/>
          </a:p>
        </p:txBody>
      </p:sp>
      <p:sp>
        <p:nvSpPr>
          <p:cNvPr id="37" name="36 - Ορθογώνιο"/>
          <p:cNvSpPr/>
          <p:nvPr/>
        </p:nvSpPr>
        <p:spPr>
          <a:xfrm>
            <a:off x="533400" y="4648200"/>
            <a:ext cx="2362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lido</a:t>
            </a:r>
            <a:endParaRPr lang="el-GR" dirty="0"/>
          </a:p>
        </p:txBody>
      </p:sp>
      <p:sp>
        <p:nvSpPr>
          <p:cNvPr id="41" name="40 - Στρογγυλεμένο ορθογώνιο"/>
          <p:cNvSpPr/>
          <p:nvPr/>
        </p:nvSpPr>
        <p:spPr>
          <a:xfrm>
            <a:off x="2667000" y="2743200"/>
            <a:ext cx="37338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41 - Βέλος προς τα επάνω"/>
          <p:cNvSpPr/>
          <p:nvPr/>
        </p:nvSpPr>
        <p:spPr>
          <a:xfrm>
            <a:off x="4343400" y="3886200"/>
            <a:ext cx="45719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Βέλος προς τα επάνω"/>
          <p:cNvSpPr/>
          <p:nvPr/>
        </p:nvSpPr>
        <p:spPr>
          <a:xfrm>
            <a:off x="1600200" y="37338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43 - Βέλος προς τα επάνω"/>
          <p:cNvSpPr/>
          <p:nvPr/>
        </p:nvSpPr>
        <p:spPr>
          <a:xfrm>
            <a:off x="7239000" y="38100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6" name="45 - Ευθύγραμμο βέλος σύνδεσης"/>
          <p:cNvCxnSpPr>
            <a:stCxn id="37" idx="3"/>
            <a:endCxn id="21" idx="1"/>
          </p:cNvCxnSpPr>
          <p:nvPr/>
        </p:nvCxnSpPr>
        <p:spPr>
          <a:xfrm>
            <a:off x="2895600" y="49149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XML representation of mapping for element : </a:t>
            </a:r>
            <a:r>
              <a:rPr lang="en-US" sz="3200" dirty="0" err="1" smtClean="0"/>
              <a:t>lido:repositoryName</a:t>
            </a:r>
            <a:r>
              <a:rPr lang="en-US" sz="3200" dirty="0" smtClean="0"/>
              <a:t>/</a:t>
            </a:r>
            <a:r>
              <a:rPr lang="en-US" sz="3200" dirty="0" err="1" smtClean="0"/>
              <a:t>lido:legalBodyID</a:t>
            </a:r>
            <a:endParaRPr lang="el-GR" sz="3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&lt;mapping &gt;</a:t>
            </a:r>
          </a:p>
          <a:p>
            <a:pPr>
              <a:buNone/>
            </a:pPr>
            <a:r>
              <a:rPr lang="en-US" dirty="0" smtClean="0"/>
              <a:t>	&lt;map&gt; 		 &lt;!-- Repository Name/ Legal Body ID --&gt;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domain_map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src_domain</a:t>
            </a:r>
            <a:r>
              <a:rPr lang="en-US" dirty="0" smtClean="0"/>
              <a:t>&gt;lido&lt;/</a:t>
            </a:r>
            <a:r>
              <a:rPr lang="en-US" dirty="0" err="1" smtClean="0"/>
              <a:t>src_domain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target_domain</a:t>
            </a:r>
            <a:r>
              <a:rPr lang="en-US" dirty="0" smtClean="0"/>
              <a:t>&gt;E19_Physical_Object&lt;/</a:t>
            </a:r>
            <a:r>
              <a:rPr lang="en-US" dirty="0" err="1" smtClean="0"/>
              <a:t>target_domain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domain_map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link_map</a:t>
            </a:r>
            <a:r>
              <a:rPr lang="en-US" dirty="0" smtClean="0"/>
              <a:t>&gt; 		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range_map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src_range</a:t>
            </a:r>
            <a:r>
              <a:rPr lang="en-US" dirty="0" smtClean="0"/>
              <a:t>&gt;</a:t>
            </a:r>
            <a:r>
              <a:rPr lang="en-US" dirty="0" err="1" smtClean="0"/>
              <a:t>lido:repositoryName</a:t>
            </a:r>
            <a:r>
              <a:rPr lang="en-US" dirty="0" smtClean="0"/>
              <a:t>/</a:t>
            </a:r>
            <a:r>
              <a:rPr lang="en-US" dirty="0" err="1" smtClean="0"/>
              <a:t>lido:legalBodyID</a:t>
            </a:r>
            <a:r>
              <a:rPr lang="en-US" dirty="0" smtClean="0"/>
              <a:t>&lt;/</a:t>
            </a:r>
            <a:r>
              <a:rPr lang="en-US" dirty="0" err="1" smtClean="0"/>
              <a:t>src_range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target_range</a:t>
            </a:r>
            <a:r>
              <a:rPr lang="en-US" dirty="0" smtClean="0"/>
              <a:t>&gt;E42_Identifier&lt;/</a:t>
            </a:r>
            <a:r>
              <a:rPr lang="en-US" dirty="0" err="1" smtClean="0"/>
              <a:t>target_range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&lt;/</a:t>
            </a:r>
            <a:r>
              <a:rPr lang="en-US" dirty="0" err="1" smtClean="0"/>
              <a:t>range_map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path_map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src_path</a:t>
            </a:r>
            <a:r>
              <a:rPr lang="en-US" dirty="0" smtClean="0"/>
              <a:t>&gt;</a:t>
            </a:r>
            <a:r>
              <a:rPr lang="en-US" dirty="0" err="1" smtClean="0"/>
              <a:t>repositoryName</a:t>
            </a:r>
            <a:r>
              <a:rPr lang="en-US" dirty="0" smtClean="0"/>
              <a:t>/</a:t>
            </a:r>
            <a:r>
              <a:rPr lang="en-US" dirty="0" err="1" smtClean="0"/>
              <a:t>legalBodyID</a:t>
            </a:r>
            <a:r>
              <a:rPr lang="en-US" dirty="0" smtClean="0"/>
              <a:t>&lt;/</a:t>
            </a:r>
            <a:r>
              <a:rPr lang="en-US" dirty="0" err="1" smtClean="0"/>
              <a:t>src_path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target_path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int_link</a:t>
            </a:r>
            <a:r>
              <a:rPr lang="en-US" dirty="0" smtClean="0"/>
              <a:t>&gt;P50_has_current_keeper&lt;/</a:t>
            </a:r>
            <a:r>
              <a:rPr lang="en-US" dirty="0" err="1" smtClean="0"/>
              <a:t>int_link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int_entity</a:t>
            </a:r>
            <a:r>
              <a:rPr lang="en-US" dirty="0" smtClean="0"/>
              <a:t>&gt;E39_Actor&lt;/</a:t>
            </a:r>
            <a:r>
              <a:rPr lang="en-US" dirty="0" err="1" smtClean="0"/>
              <a:t>int_entity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int_link</a:t>
            </a:r>
            <a:r>
              <a:rPr lang="en-US" dirty="0" smtClean="0"/>
              <a:t>&gt;P48_has_preferred_identifier&lt;/</a:t>
            </a:r>
            <a:r>
              <a:rPr lang="en-US" dirty="0" err="1" smtClean="0"/>
              <a:t>int_link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&lt;/</a:t>
            </a:r>
            <a:r>
              <a:rPr lang="en-US" dirty="0" err="1" smtClean="0"/>
              <a:t>target_path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&lt;/</a:t>
            </a:r>
            <a:r>
              <a:rPr lang="en-US" dirty="0" err="1" smtClean="0"/>
              <a:t>path_map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link_map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&lt;/map&gt;</a:t>
            </a:r>
          </a:p>
          <a:p>
            <a:pPr>
              <a:buNone/>
            </a:pPr>
            <a:r>
              <a:rPr lang="en-US" dirty="0" smtClean="0"/>
              <a:t>&lt;/mapping&gt;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Node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Lido element </a:t>
            </a:r>
            <a:r>
              <a:rPr lang="en-US" dirty="0" err="1" smtClean="0"/>
              <a:t>lido:repositoryName</a:t>
            </a:r>
            <a:r>
              <a:rPr lang="en-US" dirty="0" smtClean="0"/>
              <a:t>/</a:t>
            </a:r>
            <a:r>
              <a:rPr lang="en-US" dirty="0" err="1" smtClean="0"/>
              <a:t>lido:legalBodyWeblink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5" name="4 - Ορθογώνιο"/>
          <p:cNvSpPr/>
          <p:nvPr/>
        </p:nvSpPr>
        <p:spPr>
          <a:xfrm>
            <a:off x="533400" y="3810000"/>
            <a:ext cx="1981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E39 Actor</a:t>
            </a:r>
            <a:endParaRPr lang="el-GR" dirty="0"/>
          </a:p>
        </p:txBody>
      </p:sp>
      <p:sp>
        <p:nvSpPr>
          <p:cNvPr id="7" name="6 - Ορθογώνιο"/>
          <p:cNvSpPr/>
          <p:nvPr/>
        </p:nvSpPr>
        <p:spPr>
          <a:xfrm>
            <a:off x="4724400" y="38100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E73 Information Object</a:t>
            </a:r>
            <a:endParaRPr lang="el-GR" sz="1600" dirty="0"/>
          </a:p>
        </p:txBody>
      </p:sp>
      <p:cxnSp>
        <p:nvCxnSpPr>
          <p:cNvPr id="9" name="8 - Ευθύγραμμο βέλος σύνδεσης"/>
          <p:cNvCxnSpPr>
            <a:stCxn id="5" idx="3"/>
            <a:endCxn id="7" idx="1"/>
          </p:cNvCxnSpPr>
          <p:nvPr/>
        </p:nvCxnSpPr>
        <p:spPr>
          <a:xfrm>
            <a:off x="2514600" y="40767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- TextBox"/>
          <p:cNvSpPr txBox="1"/>
          <p:nvPr/>
        </p:nvSpPr>
        <p:spPr>
          <a:xfrm>
            <a:off x="3048000" y="3505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P129b is subject of</a:t>
            </a:r>
            <a:endParaRPr lang="el-GR" sz="1200" dirty="0"/>
          </a:p>
        </p:txBody>
      </p:sp>
      <p:sp>
        <p:nvSpPr>
          <p:cNvPr id="21" name="20 - Ορθογώνιο"/>
          <p:cNvSpPr/>
          <p:nvPr/>
        </p:nvSpPr>
        <p:spPr>
          <a:xfrm>
            <a:off x="6096000" y="5486400"/>
            <a:ext cx="2362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lido:repositoryName</a:t>
            </a:r>
            <a:r>
              <a:rPr lang="en-US" sz="1600" dirty="0" smtClean="0"/>
              <a:t>/</a:t>
            </a:r>
            <a:r>
              <a:rPr lang="en-US" sz="1600" dirty="0" err="1" smtClean="0"/>
              <a:t>lido:legalBodyWeblink</a:t>
            </a:r>
            <a:endParaRPr lang="el-GR" sz="1600" dirty="0"/>
          </a:p>
        </p:txBody>
      </p:sp>
      <p:sp>
        <p:nvSpPr>
          <p:cNvPr id="31" name="30 - TextBox"/>
          <p:cNvSpPr txBox="1"/>
          <p:nvPr/>
        </p:nvSpPr>
        <p:spPr>
          <a:xfrm>
            <a:off x="3048000" y="53340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repositoryName</a:t>
            </a:r>
            <a:r>
              <a:rPr lang="en-US" sz="1400" dirty="0" smtClean="0"/>
              <a:t>/</a:t>
            </a:r>
            <a:r>
              <a:rPr lang="en-US" sz="1400" dirty="0" err="1" smtClean="0"/>
              <a:t>legalBodyWeblink</a:t>
            </a:r>
            <a:endParaRPr lang="el-GR" sz="1400" dirty="0"/>
          </a:p>
        </p:txBody>
      </p:sp>
      <p:sp>
        <p:nvSpPr>
          <p:cNvPr id="37" name="36 - Ορθογώνιο"/>
          <p:cNvSpPr/>
          <p:nvPr/>
        </p:nvSpPr>
        <p:spPr>
          <a:xfrm>
            <a:off x="533400" y="5486400"/>
            <a:ext cx="2362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lido/</a:t>
            </a:r>
            <a:r>
              <a:rPr lang="en-US" dirty="0" err="1" smtClean="0"/>
              <a:t>repositoryName</a:t>
            </a:r>
            <a:r>
              <a:rPr lang="en-US" dirty="0" smtClean="0"/>
              <a:t>/</a:t>
            </a:r>
            <a:r>
              <a:rPr lang="en-US" dirty="0" err="1" smtClean="0"/>
              <a:t>legalBodyName</a:t>
            </a:r>
            <a:endParaRPr lang="el-GR" dirty="0"/>
          </a:p>
        </p:txBody>
      </p:sp>
      <p:sp>
        <p:nvSpPr>
          <p:cNvPr id="42" name="41 - Βέλος προς τα επάνω"/>
          <p:cNvSpPr/>
          <p:nvPr/>
        </p:nvSpPr>
        <p:spPr>
          <a:xfrm>
            <a:off x="3810000" y="4800600"/>
            <a:ext cx="45719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Βέλος προς τα επάνω"/>
          <p:cNvSpPr/>
          <p:nvPr/>
        </p:nvSpPr>
        <p:spPr>
          <a:xfrm>
            <a:off x="1524000" y="47244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43 - Βέλος προς τα επάνω"/>
          <p:cNvSpPr/>
          <p:nvPr/>
        </p:nvSpPr>
        <p:spPr>
          <a:xfrm>
            <a:off x="7239000" y="4876800"/>
            <a:ext cx="457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6" name="45 - Ευθύγραμμο βέλος σύνδεσης"/>
          <p:cNvCxnSpPr>
            <a:stCxn id="37" idx="3"/>
            <a:endCxn id="21" idx="1"/>
          </p:cNvCxnSpPr>
          <p:nvPr/>
        </p:nvCxnSpPr>
        <p:spPr>
          <a:xfrm>
            <a:off x="2895600" y="57531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- Ορθογώνιο"/>
          <p:cNvSpPr/>
          <p:nvPr/>
        </p:nvSpPr>
        <p:spPr>
          <a:xfrm>
            <a:off x="6858000" y="28194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E55 Type </a:t>
            </a:r>
          </a:p>
          <a:p>
            <a:pPr algn="ctr"/>
            <a:r>
              <a:rPr lang="en-US" sz="1600" dirty="0" smtClean="0"/>
              <a:t>“web resource”</a:t>
            </a:r>
            <a:endParaRPr lang="el-GR" sz="1600" dirty="0"/>
          </a:p>
        </p:txBody>
      </p:sp>
      <p:cxnSp>
        <p:nvCxnSpPr>
          <p:cNvPr id="26" name="25 - Ευθύγραμμο βέλος σύνδεσης"/>
          <p:cNvCxnSpPr>
            <a:stCxn id="7" idx="3"/>
            <a:endCxn id="22" idx="2"/>
          </p:cNvCxnSpPr>
          <p:nvPr/>
        </p:nvCxnSpPr>
        <p:spPr>
          <a:xfrm flipV="1">
            <a:off x="6324600" y="3352800"/>
            <a:ext cx="1333500" cy="72390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- TextBox"/>
          <p:cNvSpPr txBox="1"/>
          <p:nvPr/>
        </p:nvSpPr>
        <p:spPr>
          <a:xfrm>
            <a:off x="5943600" y="3352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 has type</a:t>
            </a:r>
            <a:endParaRPr lang="el-GR" sz="1400" dirty="0"/>
          </a:p>
        </p:txBody>
      </p:sp>
      <p:sp>
        <p:nvSpPr>
          <p:cNvPr id="28" name="27 - Ορθογώνιο"/>
          <p:cNvSpPr/>
          <p:nvPr/>
        </p:nvSpPr>
        <p:spPr>
          <a:xfrm>
            <a:off x="4648200" y="2590800"/>
            <a:ext cx="3962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XML representation of mapping for element : </a:t>
            </a:r>
            <a:r>
              <a:rPr lang="en-US" sz="3200" dirty="0" err="1" smtClean="0"/>
              <a:t>lido:repositoryName</a:t>
            </a:r>
            <a:r>
              <a:rPr lang="en-US" sz="3200" dirty="0" smtClean="0"/>
              <a:t>/</a:t>
            </a:r>
            <a:r>
              <a:rPr lang="en-US" sz="3200" dirty="0" err="1" smtClean="0"/>
              <a:t>lido:legalBodyWeblink</a:t>
            </a:r>
            <a:endParaRPr lang="el-GR" sz="3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&lt;mapping &gt;</a:t>
            </a:r>
          </a:p>
          <a:p>
            <a:pPr>
              <a:buNone/>
            </a:pPr>
            <a:r>
              <a:rPr lang="en-US" dirty="0" smtClean="0"/>
              <a:t>	&lt;map&gt; 		&lt;!-- Repository Name/ Legal Body </a:t>
            </a:r>
            <a:r>
              <a:rPr lang="en-US" dirty="0" err="1" smtClean="0"/>
              <a:t>weblink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domain_map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src_domain</a:t>
            </a:r>
            <a:r>
              <a:rPr lang="en-US" dirty="0" smtClean="0"/>
              <a:t>&gt;lido/</a:t>
            </a:r>
            <a:r>
              <a:rPr lang="en-US" dirty="0" err="1" smtClean="0"/>
              <a:t>repositoryName</a:t>
            </a:r>
            <a:r>
              <a:rPr lang="en-US" dirty="0" smtClean="0"/>
              <a:t>/</a:t>
            </a:r>
            <a:r>
              <a:rPr lang="en-US" dirty="0" err="1" smtClean="0"/>
              <a:t>legalBodyName</a:t>
            </a:r>
            <a:r>
              <a:rPr lang="en-US" dirty="0" smtClean="0"/>
              <a:t>&lt;/</a:t>
            </a:r>
            <a:r>
              <a:rPr lang="en-US" dirty="0" err="1" smtClean="0"/>
              <a:t>src_domain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target_domain</a:t>
            </a:r>
            <a:r>
              <a:rPr lang="en-US" dirty="0" smtClean="0"/>
              <a:t>&gt;E39_Actor&lt;/</a:t>
            </a:r>
            <a:r>
              <a:rPr lang="en-US" dirty="0" err="1" smtClean="0"/>
              <a:t>target_domain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domain_map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		 &lt;</a:t>
            </a:r>
            <a:r>
              <a:rPr lang="en-US" dirty="0" err="1" smtClean="0"/>
              <a:t>link_map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range_map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src_range</a:t>
            </a:r>
            <a:r>
              <a:rPr lang="en-US" dirty="0" smtClean="0"/>
              <a:t>&gt;</a:t>
            </a:r>
            <a:r>
              <a:rPr lang="en-US" dirty="0" err="1" smtClean="0"/>
              <a:t>lido:repositoryName</a:t>
            </a:r>
            <a:r>
              <a:rPr lang="en-US" dirty="0" smtClean="0"/>
              <a:t>/</a:t>
            </a:r>
            <a:r>
              <a:rPr lang="en-US" dirty="0" err="1" smtClean="0"/>
              <a:t>lido:legalBodyWeblink</a:t>
            </a:r>
            <a:r>
              <a:rPr lang="en-US" dirty="0" smtClean="0"/>
              <a:t>&lt;/</a:t>
            </a:r>
            <a:r>
              <a:rPr lang="en-US" dirty="0" err="1" smtClean="0"/>
              <a:t>src_range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target_range</a:t>
            </a:r>
            <a:r>
              <a:rPr lang="en-US" dirty="0" smtClean="0"/>
              <a:t>&gt;E73_Information_Object&lt;/</a:t>
            </a:r>
            <a:r>
              <a:rPr lang="en-US" dirty="0" err="1" smtClean="0"/>
              <a:t>target_range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add_link</a:t>
            </a:r>
            <a:r>
              <a:rPr lang="en-US" dirty="0" smtClean="0"/>
              <a:t>&gt;P2_has_type&lt;/</a:t>
            </a:r>
            <a:r>
              <a:rPr lang="en-US" dirty="0" err="1" smtClean="0"/>
              <a:t>add_link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add_entity</a:t>
            </a:r>
            <a:r>
              <a:rPr lang="en-US" dirty="0" smtClean="0"/>
              <a:t> </a:t>
            </a:r>
            <a:r>
              <a:rPr lang="en-US" dirty="0" err="1" smtClean="0"/>
              <a:t>value_binding</a:t>
            </a:r>
            <a:r>
              <a:rPr lang="en-US" dirty="0" smtClean="0"/>
              <a:t>="web resource"&gt;E55_Type&lt;/</a:t>
            </a:r>
            <a:r>
              <a:rPr lang="en-US" dirty="0" err="1" smtClean="0"/>
              <a:t>add_entity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&lt;/</a:t>
            </a:r>
            <a:r>
              <a:rPr lang="en-US" dirty="0" err="1" smtClean="0"/>
              <a:t>range_map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path_map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src_path</a:t>
            </a:r>
            <a:r>
              <a:rPr lang="en-US" dirty="0" smtClean="0"/>
              <a:t>&gt;</a:t>
            </a:r>
            <a:r>
              <a:rPr lang="en-US" dirty="0" err="1" smtClean="0"/>
              <a:t>repositoryName</a:t>
            </a:r>
            <a:r>
              <a:rPr lang="en-US" dirty="0" smtClean="0"/>
              <a:t>/</a:t>
            </a:r>
            <a:r>
              <a:rPr lang="en-US" dirty="0" err="1" smtClean="0"/>
              <a:t>legalBodyWeblink</a:t>
            </a:r>
            <a:r>
              <a:rPr lang="en-US" dirty="0" smtClean="0"/>
              <a:t>&lt;/</a:t>
            </a:r>
            <a:r>
              <a:rPr lang="en-US" dirty="0" err="1" smtClean="0"/>
              <a:t>src_path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target_path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int_link</a:t>
            </a:r>
            <a:r>
              <a:rPr lang="en-US" dirty="0" smtClean="0"/>
              <a:t>&gt;P129_is_subject_of&lt;/</a:t>
            </a:r>
            <a:r>
              <a:rPr lang="en-US" dirty="0" err="1" smtClean="0"/>
              <a:t>int_link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	&lt;/</a:t>
            </a:r>
            <a:r>
              <a:rPr lang="en-US" dirty="0" err="1" smtClean="0"/>
              <a:t>target_path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&lt;/</a:t>
            </a:r>
            <a:r>
              <a:rPr lang="en-US" dirty="0" err="1" smtClean="0"/>
              <a:t>path_map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link_map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&lt;/map&gt; </a:t>
            </a:r>
          </a:p>
          <a:p>
            <a:pPr>
              <a:buNone/>
            </a:pPr>
            <a:r>
              <a:rPr lang="en-US" dirty="0" smtClean="0"/>
              <a:t>&lt;/mapping&gt;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484</Words>
  <Application>Microsoft Office PowerPoint</Application>
  <PresentationFormat>Προβολή στην οθόνη (4:3)</PresentationFormat>
  <Paragraphs>223</Paragraphs>
  <Slides>18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19" baseType="lpstr">
      <vt:lpstr>Θέμα του Office</vt:lpstr>
      <vt:lpstr>Automatic transformation Algorithm from Lido to CIDOC-CRM</vt:lpstr>
      <vt:lpstr>Goal</vt:lpstr>
      <vt:lpstr>Basic Idea</vt:lpstr>
      <vt:lpstr>Example</vt:lpstr>
      <vt:lpstr>XML representation of mapping for element : lido:titleSet/lido:appellationValue</vt:lpstr>
      <vt:lpstr>Internal Node</vt:lpstr>
      <vt:lpstr>XML representation of mapping for element : lido:repositoryName/lido:legalBodyID</vt:lpstr>
      <vt:lpstr>Additional Node</vt:lpstr>
      <vt:lpstr>XML representation of mapping for element : lido:repositoryName/lido:legalBodyWeblink</vt:lpstr>
      <vt:lpstr>Conditions</vt:lpstr>
      <vt:lpstr>Condition example</vt:lpstr>
      <vt:lpstr>Condition example</vt:lpstr>
      <vt:lpstr>XML mapping- Conditions</vt:lpstr>
      <vt:lpstr>URI policies </vt:lpstr>
      <vt:lpstr>URI policies</vt:lpstr>
      <vt:lpstr>URI policies</vt:lpstr>
      <vt:lpstr>URI Policies – Example for Actors</vt:lpstr>
      <vt:lpstr>URI Policies – Incorporation with the mapping language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transformation Algorithm from Lido to CIDOC-CRM</dc:title>
  <dc:creator>Mary</dc:creator>
  <cp:lastModifiedBy>Mary</cp:lastModifiedBy>
  <cp:revision>4</cp:revision>
  <dcterms:created xsi:type="dcterms:W3CDTF">2010-07-14T03:35:27Z</dcterms:created>
  <dcterms:modified xsi:type="dcterms:W3CDTF">2010-07-15T14:38:58Z</dcterms:modified>
</cp:coreProperties>
</file>