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9" r:id="rId5"/>
    <p:sldId id="258" r:id="rId6"/>
    <p:sldId id="261" r:id="rId7"/>
    <p:sldId id="264" r:id="rId8"/>
    <p:sldId id="262" r:id="rId9"/>
    <p:sldId id="278" r:id="rId10"/>
    <p:sldId id="279" r:id="rId11"/>
    <p:sldId id="280" r:id="rId12"/>
    <p:sldId id="283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  <a:srgbClr val="B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>
      <p:cViewPr>
        <p:scale>
          <a:sx n="100" d="100"/>
          <a:sy n="100" d="100"/>
        </p:scale>
        <p:origin x="92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pPr/>
              <a:t>25/06/2024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B1CE6-8F3D-4AFD-A409-3AD4E3F5533B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0321-2850-406B-9A3A-E9216A27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0297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0321-2850-406B-9A3A-E9216A276E7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12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CD8D2-619D-4402-946F-26D241F5F5CC}" type="datetime1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92DFB50-D7FD-BD3C-2032-B4C6096A8CF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43C5A2-FA6F-4595-92BC-2DACE1A39B61}" type="datetime1">
              <a:rPr lang="pt-BR" smtClean="0"/>
              <a:t>25/06/2024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D92610E7-A685-5CD6-EAE0-27A855CAA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567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8F19D0-4CD9-2371-DA15-A826B0259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904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026" name="Imagem 50" descr="Logotipo, nome da empresa&#10;&#10;Descrição gerada automaticamente">
            <a:extLst>
              <a:ext uri="{FF2B5EF4-FFF2-40B4-BE49-F238E27FC236}">
                <a16:creationId xmlns:a16="http://schemas.microsoft.com/office/drawing/2014/main" id="{36B8E003-C7DA-989A-4022-B8594E965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9" y="6170249"/>
            <a:ext cx="1220013" cy="57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m 51" descr="Logotipo, Ícone&#10;&#10;Descrição gerada automaticamente">
            <a:extLst>
              <a:ext uri="{FF2B5EF4-FFF2-40B4-BE49-F238E27FC236}">
                <a16:creationId xmlns:a16="http://schemas.microsoft.com/office/drawing/2014/main" id="{7CE11952-2DEC-DF01-B990-641962B24A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188752"/>
            <a:ext cx="796608" cy="53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1A4845-25FC-D97B-41CC-AD549E88AC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48064" y="60539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1C9125E-DAC1-7C47-AAE2-CF375D2F021A}"/>
              </a:ext>
            </a:extLst>
          </p:cNvPr>
          <p:cNvCxnSpPr>
            <a:cxnSpLocks/>
          </p:cNvCxnSpPr>
          <p:nvPr userDrawn="1"/>
        </p:nvCxnSpPr>
        <p:spPr>
          <a:xfrm>
            <a:off x="0" y="6128546"/>
            <a:ext cx="9144000" cy="2458"/>
          </a:xfrm>
          <a:prstGeom prst="line">
            <a:avLst/>
          </a:prstGeom>
          <a:ln w="28575">
            <a:solidFill>
              <a:srgbClr val="B9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53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25D679-5A1D-2F29-9683-AE668F4773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34EA069-0285-6871-7C15-9846C72E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6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25D679-5A1D-2F29-9683-AE668F4773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34EA069-0285-6871-7C15-9846C72E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6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7413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3528" y="1166018"/>
            <a:ext cx="8568952" cy="507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6336704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758880" y="6356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1" r:id="rId5"/>
    <p:sldLayoutId id="2147483655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foodclub.netlify.app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50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 Interdisciplinar II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03648" y="1891201"/>
            <a:ext cx="64087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pt-BR" sz="2400" b="1" dirty="0"/>
              <a:t>Alinne Martins Cardoso</a:t>
            </a:r>
          </a:p>
          <a:p>
            <a:pPr>
              <a:spcBef>
                <a:spcPts val="600"/>
              </a:spcBef>
            </a:pPr>
            <a:r>
              <a:rPr lang="pt-BR" sz="2400" b="1" dirty="0"/>
              <a:t>Bruno Henrique Pasqual</a:t>
            </a:r>
          </a:p>
          <a:p>
            <a:pPr>
              <a:spcBef>
                <a:spcPts val="600"/>
              </a:spcBef>
            </a:pPr>
            <a:r>
              <a:rPr lang="pt-BR" sz="2400" b="1" dirty="0"/>
              <a:t>Maycon Sanches B. de Moura</a:t>
            </a:r>
          </a:p>
          <a:p>
            <a:pPr>
              <a:spcBef>
                <a:spcPts val="600"/>
              </a:spcBef>
            </a:pPr>
            <a:r>
              <a:rPr lang="pt-BR" sz="2400" b="1" dirty="0"/>
              <a:t>Pietro Adrian R. Da Silva</a:t>
            </a:r>
          </a:p>
          <a:p>
            <a:pPr>
              <a:spcBef>
                <a:spcPts val="600"/>
              </a:spcBef>
            </a:pPr>
            <a:r>
              <a:rPr lang="pt-BR" sz="2400" b="1" dirty="0"/>
              <a:t>Rafael Martins Cardoso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6C5293B-B808-6541-35B8-2D3F212B55BD}"/>
              </a:ext>
            </a:extLst>
          </p:cNvPr>
          <p:cNvSpPr txBox="1">
            <a:spLocks/>
          </p:cNvSpPr>
          <p:nvPr/>
        </p:nvSpPr>
        <p:spPr>
          <a:xfrm>
            <a:off x="293892" y="1017340"/>
            <a:ext cx="8568952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/>
              <a:t>FoodClub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84477B-CC81-3444-83BA-5B8578BFC821}"/>
              </a:ext>
            </a:extLst>
          </p:cNvPr>
          <p:cNvSpPr txBox="1"/>
          <p:nvPr/>
        </p:nvSpPr>
        <p:spPr>
          <a:xfrm>
            <a:off x="4565176" y="4221088"/>
            <a:ext cx="4578824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pt-BR" sz="180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</a:t>
            </a:r>
            <a:r>
              <a:rPr lang="pt-BR" sz="1800" baseline="3000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t-BR" sz="1800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Cristiane Palomar Mercado</a:t>
            </a:r>
          </a:p>
          <a:p>
            <a:pPr>
              <a:spcBef>
                <a:spcPts val="600"/>
              </a:spcBef>
            </a:pPr>
            <a:r>
              <a:rPr lang="pt-BR" dirty="0" err="1">
                <a:solidFill>
                  <a:srgbClr val="0D0D0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Prof</a:t>
            </a:r>
            <a:r>
              <a:rPr lang="pt-BR" sz="1800" baseline="30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pt-BR" dirty="0">
                <a:solidFill>
                  <a:srgbClr val="0D0D0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Wladimir Zuanazzi</a:t>
            </a:r>
          </a:p>
          <a:p>
            <a:pPr>
              <a:spcBef>
                <a:spcPts val="600"/>
              </a:spcBef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</a:t>
            </a:r>
            <a:r>
              <a:rPr lang="pt-BR" sz="1800" baseline="30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Jones Artur Gonçalves</a:t>
            </a:r>
          </a:p>
          <a:p>
            <a:pPr>
              <a:spcBef>
                <a:spcPts val="600"/>
              </a:spcBef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</a:t>
            </a:r>
            <a:r>
              <a:rPr lang="pt-BR" sz="1800" baseline="30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Rodrigo de Paula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pt-BR" sz="1800" b="1" dirty="0"/>
          </a:p>
        </p:txBody>
      </p:sp>
      <p:pic>
        <p:nvPicPr>
          <p:cNvPr id="9" name="Espaço Reservado para Conteúdo 4">
            <a:extLst>
              <a:ext uri="{FF2B5EF4-FFF2-40B4-BE49-F238E27FC236}">
                <a16:creationId xmlns:a16="http://schemas.microsoft.com/office/drawing/2014/main" id="{A01B7372-89C8-5A5E-E3DF-F35C04E73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186493"/>
            <a:ext cx="1656184" cy="1656184"/>
          </a:xfrm>
        </p:spPr>
      </p:pic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3843" marR="0" lvl="1" algn="ctr" rtl="0" fontAlgn="auto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kern="1200" dirty="0" err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Proposta</a:t>
            </a:r>
            <a:r>
              <a:rPr lang="en-US" sz="3600" b="1" kern="120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do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D1F18-5802-6F50-A0CF-C8E831C76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855270"/>
          </a:xfrm>
        </p:spPr>
        <p:txBody>
          <a:bodyPr>
            <a:normAutofit/>
          </a:bodyPr>
          <a:lstStyle/>
          <a:p>
            <a:pPr marL="1104896" lvl="2" indent="-323853">
              <a:lnSpc>
                <a:spcPts val="4200"/>
              </a:lnSpc>
              <a:spcBef>
                <a:spcPts val="0"/>
              </a:spcBef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1200" cap="none" spc="0" baseline="0" dirty="0">
                <a:solidFill>
                  <a:srgbClr val="0F0907"/>
                </a:solidFill>
                <a:uFillTx/>
                <a:latin typeface="Oswald"/>
              </a:rPr>
              <a:t>É uma plataforma que facilita a comunicação entre restaurantes e empresas de pequeno e médio porte, proporcionando uma maneira simples para os funcionários escolherem o local de onde desejam pedir o refeição.</a:t>
            </a:r>
            <a:endParaRPr lang="pt-BR" sz="2000" dirty="0">
              <a:solidFill>
                <a:srgbClr val="0F0907"/>
              </a:solidFill>
              <a:latin typeface="Oswald"/>
            </a:endParaRPr>
          </a:p>
          <a:p>
            <a:pPr marL="1104896" lvl="2" indent="-323853">
              <a:lnSpc>
                <a:spcPts val="4200"/>
              </a:lnSpc>
              <a:spcBef>
                <a:spcPts val="0"/>
              </a:spcBef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1200" cap="none" spc="0" baseline="0" dirty="0">
                <a:solidFill>
                  <a:srgbClr val="0F0907"/>
                </a:solidFill>
                <a:uFillTx/>
                <a:latin typeface="Oswald"/>
              </a:rPr>
              <a:t>Beneficia ambos os lados, otimizando a gestão dos almoços e facilitando a comunicação</a:t>
            </a:r>
          </a:p>
          <a:p>
            <a:pPr marL="1104896" lvl="2" indent="-323853">
              <a:lnSpc>
                <a:spcPts val="4200"/>
              </a:lnSpc>
              <a:spcBef>
                <a:spcPts val="0"/>
              </a:spcBef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000" b="0" i="0" u="none" strike="noStrike" kern="1200" cap="none" spc="0" baseline="0" dirty="0">
                <a:solidFill>
                  <a:srgbClr val="0F0907"/>
                </a:solidFill>
                <a:uFillTx/>
                <a:latin typeface="Oswald"/>
              </a:rPr>
              <a:t>Relação com Objetivos de Desenvolvimento Sustentável (ODS):</a:t>
            </a:r>
          </a:p>
          <a:p>
            <a:pPr marL="1562096" lvl="3" indent="-323853">
              <a:lnSpc>
                <a:spcPts val="4200"/>
              </a:lnSpc>
              <a:spcBef>
                <a:spcPts val="0"/>
              </a:spcBef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b="0" i="0" u="none" strike="noStrike" kern="1200" cap="none" spc="0" baseline="0" dirty="0">
                <a:solidFill>
                  <a:srgbClr val="0F0907"/>
                </a:solidFill>
                <a:uFillTx/>
                <a:latin typeface="Oswald"/>
              </a:rPr>
              <a:t>ODS 8: Trabalho Decente e Crescimento Econômico.</a:t>
            </a:r>
          </a:p>
          <a:p>
            <a:pPr marL="1562096" lvl="3" indent="-323853">
              <a:lnSpc>
                <a:spcPts val="4200"/>
              </a:lnSpc>
              <a:spcBef>
                <a:spcPts val="0"/>
              </a:spcBef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b="0" i="0" u="none" strike="noStrike" kern="1200" cap="none" spc="0" baseline="0" dirty="0">
                <a:solidFill>
                  <a:srgbClr val="0F0907"/>
                </a:solidFill>
                <a:uFillTx/>
                <a:latin typeface="Oswald"/>
              </a:rPr>
              <a:t>ODS 9: Indústria, Inovação e Infraestrutura.</a:t>
            </a:r>
            <a:endParaRPr lang="en-US" b="0" i="0" u="none" strike="noStrike" kern="1200" cap="none" spc="0" baseline="0" dirty="0">
              <a:solidFill>
                <a:srgbClr val="0F0907"/>
              </a:solidFill>
              <a:uFillTx/>
              <a:latin typeface="Oswald"/>
            </a:endParaRPr>
          </a:p>
          <a:p>
            <a:pPr marL="781043" lvl="2">
              <a:lnSpc>
                <a:spcPts val="4200"/>
              </a:lnSpc>
              <a:spcBef>
                <a:spcPts val="0"/>
              </a:spcBef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solidFill>
                <a:srgbClr val="0F0907"/>
              </a:solidFill>
              <a:uFillTx/>
              <a:latin typeface="Oswald"/>
            </a:endParaRPr>
          </a:p>
          <a:p>
            <a:pPr marL="1104896" lvl="2" indent="-323853">
              <a:lnSpc>
                <a:spcPts val="4200"/>
              </a:lnSpc>
              <a:spcBef>
                <a:spcPts val="0"/>
              </a:spcBef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b="0" i="0" u="none" strike="noStrike" kern="1200" cap="none" spc="0" baseline="0" dirty="0">
              <a:solidFill>
                <a:srgbClr val="0F0907"/>
              </a:solidFill>
              <a:uFillTx/>
              <a:latin typeface="Oswald"/>
            </a:endParaRPr>
          </a:p>
          <a:p>
            <a:pPr marL="1104896" lvl="2" indent="-323853">
              <a:lnSpc>
                <a:spcPts val="4200"/>
              </a:lnSpc>
              <a:spcBef>
                <a:spcPts val="0"/>
              </a:spcBef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F0907"/>
              </a:solidFill>
              <a:uFillTx/>
              <a:latin typeface="Oswald"/>
            </a:endParaRPr>
          </a:p>
          <a:p>
            <a:pPr marL="323843" marR="0" lvl="1" algn="l" defTabSz="914400" rtl="0" fontAlgn="auto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 dirty="0">
              <a:solidFill>
                <a:srgbClr val="0F0907"/>
              </a:solidFill>
              <a:uFillTx/>
              <a:latin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2605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Justificativa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75DF272-617A-A724-1E12-35B38470B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Melhoria do ambiente de trabalho ao proporcionar opções de refeição durante o expediente.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Promoção de um ambiente saudável e produtivo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Utilização de tecnologias modernas para melhorar processos empresariais e promover a inovação.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022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1377E545-1EEE-F733-6D67-F71ED923FD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503748"/>
              </p:ext>
            </p:extLst>
          </p:nvPr>
        </p:nvGraphicFramePr>
        <p:xfrm>
          <a:off x="672431" y="1916832"/>
          <a:ext cx="7799138" cy="23308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9209">
                  <a:extLst>
                    <a:ext uri="{9D8B030D-6E8A-4147-A177-3AD203B41FA5}">
                      <a16:colId xmlns:a16="http://schemas.microsoft.com/office/drawing/2014/main" val="226753582"/>
                    </a:ext>
                  </a:extLst>
                </a:gridCol>
                <a:gridCol w="1946180">
                  <a:extLst>
                    <a:ext uri="{9D8B030D-6E8A-4147-A177-3AD203B41FA5}">
                      <a16:colId xmlns:a16="http://schemas.microsoft.com/office/drawing/2014/main" val="3705964428"/>
                    </a:ext>
                  </a:extLst>
                </a:gridCol>
                <a:gridCol w="3763341">
                  <a:extLst>
                    <a:ext uri="{9D8B030D-6E8A-4147-A177-3AD203B41FA5}">
                      <a16:colId xmlns:a16="http://schemas.microsoft.com/office/drawing/2014/main" val="4205900001"/>
                    </a:ext>
                  </a:extLst>
                </a:gridCol>
                <a:gridCol w="1430408">
                  <a:extLst>
                    <a:ext uri="{9D8B030D-6E8A-4147-A177-3AD203B41FA5}">
                      <a16:colId xmlns:a16="http://schemas.microsoft.com/office/drawing/2014/main" val="3385622608"/>
                    </a:ext>
                  </a:extLst>
                </a:gridCol>
              </a:tblGrid>
              <a:tr h="254415"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000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Nome do Requisito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000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Descrição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000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Página Associada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705057"/>
                  </a:ext>
                </a:extLst>
              </a:tr>
              <a:tr h="313637"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RF1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1916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Página de Cadastro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Os usuários devem poder acessar a página de cadastro para criar uma conta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Página Inicial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684427"/>
                  </a:ext>
                </a:extLst>
              </a:tr>
              <a:tr h="313637"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RF2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1916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Formulário de Cadastro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A página de cadastro deve conter um formulário para inserir informações pessoais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Página de Cadastro</a:t>
                      </a:r>
                      <a:endParaRPr lang="pt-BR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969395"/>
                  </a:ext>
                </a:extLst>
              </a:tr>
              <a:tr h="313637"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RF6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1916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Cadastrar Cardápio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O Restaurante deverá cadastrar o cardápio para a Empresa e os Funcionários visualizarem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Página do Restaurante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919678"/>
                  </a:ext>
                </a:extLst>
              </a:tr>
              <a:tr h="388851"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RF13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1916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Escolha dos pratos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Deve haver uma opção para os Funcionários escolherem os pratos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Página de escolha dos pratos</a:t>
                      </a:r>
                      <a:endParaRPr lang="pt-B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115" marR="291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476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8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D78EF-7E74-D0F7-A48B-79E86618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Site Desenvolvido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7284FF-A790-807E-BDE4-1FF6CBA4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https://lfoodclub.netlify.app/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19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D78EF-7E74-D0F7-A48B-79E86618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7284FF-A790-807E-BDE4-1FF6CBA4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Seleção de vários restaurantes e a gestão de logística para entrega de grandes quantidades de pedidos.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Otimização de Processos: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dirty="0"/>
              <a:t>Facilitação da comunicação entre restaurantes e empresas, agilizando o processo de escolha e entrega de refeições durante o expediente.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dirty="0"/>
              <a:t>Melhoria na gestão do almoço dos funcionários, reduzindo a burocracia e os atrasos no pedido de refeições.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Alcance dos ODS: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dirty="0"/>
              <a:t>Contribuição direta para o ODS 8 (Trabalho Decente e Crescimento Econômico), promovendo um ambiente de trabalho mais saudável e produtivo.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dirty="0"/>
              <a:t>Relacionamento com o ODS 9 (Indústria, Inovação e Infraestrutura) ao utilizar tecnologias modernas para melhorar processos empresariais e promover a inovação.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544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Implementações Futuras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80A4C6-B718-92F4-E136-82DD7B838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300" dirty="0"/>
              <a:t>Autorização de Seleção de Múltiplos Restaurantes: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dirty="0"/>
              <a:t>Possibilidade de as empresas selecionarem diversos restaurantes para oferecer variedade aos funcionários.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dirty="0"/>
              <a:t>Ampliação das opções de cardápio e flexibilidade para atender diferentes preferências alimentares.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300" dirty="0"/>
              <a:t>Gestão Logística: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dirty="0"/>
              <a:t>Integração de uma solução logística para entrega de grandes quantidades de pedidos.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dirty="0"/>
              <a:t>Utilização de transporte próprio da plataforma e integração com serviços de entrega existentes.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dirty="0"/>
              <a:t>Otimização do processo de entrega para garantir eficiência e pontualidade, mesmo em pedidos em grande escala.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047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1656184"/>
          </a:xfrm>
        </p:spPr>
        <p:txBody>
          <a:bodyPr>
            <a:normAutofit/>
          </a:bodyPr>
          <a:lstStyle/>
          <a:p>
            <a:r>
              <a:rPr lang="pt-BR" sz="4000" dirty="0"/>
              <a:t>Tela Java</a:t>
            </a:r>
            <a:br>
              <a:rPr lang="pt-BR" sz="4000" dirty="0"/>
            </a:br>
            <a:r>
              <a:rPr lang="pt-BR" sz="4000" dirty="0"/>
              <a:t>Administrador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2204864"/>
            <a:ext cx="8568952" cy="372191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Criado para realizar aprovações de empresas e restaurantes no aplicativo e gerenciar as mesmas;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Crud</a:t>
            </a:r>
            <a:r>
              <a:rPr lang="pt-BR" sz="2000" dirty="0"/>
              <a:t> de atividades gerais;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Acesso apenas para Administrador da </a:t>
            </a:r>
            <a:r>
              <a:rPr lang="pt-BR" sz="2000" dirty="0" err="1"/>
              <a:t>FoodClub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8750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1B4BA751337BB4F91F22F3BE2A1A3AC" ma:contentTypeVersion="4" ma:contentTypeDescription="Crie um novo documento." ma:contentTypeScope="" ma:versionID="08fafe90fef1b983071850aa6b0cbeb9">
  <xsd:schema xmlns:xsd="http://www.w3.org/2001/XMLSchema" xmlns:xs="http://www.w3.org/2001/XMLSchema" xmlns:p="http://schemas.microsoft.com/office/2006/metadata/properties" xmlns:ns2="fbb52d02-3130-4f22-bab7-3b5ec49a1014" targetNamespace="http://schemas.microsoft.com/office/2006/metadata/properties" ma:root="true" ma:fieldsID="31709d78263aa28caa4e81a0d766bb7d" ns2:_="">
    <xsd:import namespace="fbb52d02-3130-4f22-bab7-3b5ec49a1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b52d02-3130-4f22-bab7-3b5ec49a10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C16C94-11CE-4395-99B3-548CAA584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b52d02-3130-4f22-bab7-3b5ec49a10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E52E81-111F-4740-AE66-1BDE4EE1ECB0}">
  <ds:schemaRefs>
    <ds:schemaRef ds:uri="http://schemas.microsoft.com/office/infopath/2007/PartnerControls"/>
    <ds:schemaRef ds:uri="http://purl.org/dc/dcmitype/"/>
    <ds:schemaRef ds:uri="http://www.w3.org/XML/1998/namespace"/>
    <ds:schemaRef ds:uri="4fcf8bfb-e1af-4fa0-8424-171ef1943a5f"/>
    <ds:schemaRef ds:uri="07ac67bb-14f7-4b57-8c60-6edee2859eb3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E736009-D7B6-4EB1-BD39-DF5AED45BD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5479</TotalTime>
  <Words>477</Words>
  <Application>Microsoft Office PowerPoint</Application>
  <PresentationFormat>Apresentação na tela (4:3)</PresentationFormat>
  <Paragraphs>70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Oswald</vt:lpstr>
      <vt:lpstr>Tema do Office</vt:lpstr>
      <vt:lpstr>Apresentação do PowerPoint</vt:lpstr>
      <vt:lpstr>Projeto Interdisciplinar II</vt:lpstr>
      <vt:lpstr>Proposta do Software</vt:lpstr>
      <vt:lpstr>Justificativa</vt:lpstr>
      <vt:lpstr>Requisitos</vt:lpstr>
      <vt:lpstr>Site Desenvolvido</vt:lpstr>
      <vt:lpstr>Conclusão</vt:lpstr>
      <vt:lpstr>Implementações Futuras</vt:lpstr>
      <vt:lpstr>Tela Java Administrador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Alinne Martins Cardoso</cp:lastModifiedBy>
  <cp:revision>246</cp:revision>
  <cp:lastPrinted>2021-09-24T00:56:25Z</cp:lastPrinted>
  <dcterms:created xsi:type="dcterms:W3CDTF">2013-10-10T17:31:52Z</dcterms:created>
  <dcterms:modified xsi:type="dcterms:W3CDTF">2024-06-26T01:00:45Z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0x010100C1B4BA751337BB4F91F22F3BE2A1A3AC</vt:lpwstr>
  </property>
  <property fmtid="{D5CDD505-2E9C-101B-9397-08002B2CF9AE}" pid="3" name="MediaServiceImageTags">
    <vt:lpwstr/>
  </property>
</Properties>
</file>