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278" r:id="rId4"/>
    <p:sldId id="279" r:id="rId5"/>
    <p:sldId id="276" r:id="rId6"/>
    <p:sldId id="281" r:id="rId7"/>
    <p:sldId id="28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2D2164-E79B-4AEC-A535-4296705AE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1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20C61D-5728-4533-A671-67446C4B3B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90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5526-BF84-4CA5-B243-98CE06AE3D28}" type="datetime1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975D-F9FC-4B62-B5F5-D654ADE4B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0D6E-F0B7-402E-961F-5E920A7BB233}" type="datetime1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E02-6E92-4C4A-B504-3D6474AC7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7727-0DC4-414F-AD9E-536F9B81C0FD}" type="datetime1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B717-36EB-4E74-8563-D775FC233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30AF-9B71-4C5F-8A95-B66EFC3D8F91}" type="datetime1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EFE-F856-44DF-A27F-E2AB43992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1E78-637A-4E78-A8C1-555E43B9D81A}" type="datetime1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A101-4413-475C-9622-3D97CD97F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2B9D-073E-47F2-BFE0-C5FD8A7E1A1C}" type="datetime1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D6D8-04C8-460E-93CC-3A2B1B46D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693E-8ABE-489A-A7AF-B3886EFEF686}" type="datetime1">
              <a:rPr lang="en-US" smtClean="0"/>
              <a:pPr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F20-7ECA-4BE4-84F4-FECF8E2923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C446-C0EA-4DA9-947D-9EE0D2EC57A9}" type="datetime1">
              <a:rPr lang="en-US" smtClean="0"/>
              <a:pPr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52D5-A93F-4D5A-A25A-320DFC383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5445-492E-4140-9710-60D5C4C5A23A}" type="datetime1">
              <a:rPr lang="en-US" smtClean="0"/>
              <a:pPr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3D4A-0CC6-4558-B09C-128CC9CF1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AAF4-BEE4-41FB-B5DB-0CAB5CAF7601}" type="datetime1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A33F-8BAE-40E5-9ACA-5E9DA70A3C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326-1811-461A-9850-45C0052253D0}" type="datetime1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2FBE-40FC-4508-B752-63DC34796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F0F0531-C5F8-4FB2-A152-AAB8E1CF318F}" type="datetime1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7F9BBAB-C9DD-4CCB-87BA-FFE02BB0B7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4071-AB88-40F5-86FB-B843B059C756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4000" dirty="0"/>
          </a:p>
          <a:p>
            <a:r>
              <a:rPr lang="en-US" sz="4000" dirty="0" err="1"/>
              <a:t>Kuliah</a:t>
            </a:r>
            <a:r>
              <a:rPr lang="en-US" sz="4000" dirty="0"/>
              <a:t> ke-1</a:t>
            </a:r>
          </a:p>
          <a:p>
            <a:r>
              <a:rPr lang="id-ID" sz="4000" dirty="0" smtClean="0"/>
              <a:t>Selasa</a:t>
            </a:r>
            <a:r>
              <a:rPr lang="en-US" sz="4000" dirty="0" smtClean="0"/>
              <a:t>, </a:t>
            </a:r>
            <a:r>
              <a:rPr lang="id-ID" sz="4000" smtClean="0"/>
              <a:t>3 </a:t>
            </a:r>
            <a:r>
              <a:rPr lang="id-ID" sz="4000" dirty="0" smtClean="0"/>
              <a:t>September 2015</a:t>
            </a:r>
            <a:endParaRPr lang="en-US" sz="4000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6000" dirty="0" err="1"/>
              <a:t>Metode</a:t>
            </a:r>
            <a:r>
              <a:rPr lang="en-US" sz="6000" dirty="0"/>
              <a:t> </a:t>
            </a:r>
            <a:r>
              <a:rPr lang="en-US" sz="6000" dirty="0" err="1"/>
              <a:t>kuantitatif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491F-0809-4FE6-B7E5-1E869D06610D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v-SE" sz="3200" b="1" dirty="0"/>
              <a:t>KODE 	</a:t>
            </a:r>
            <a:r>
              <a:rPr lang="id-ID" sz="3200" b="1" dirty="0" smtClean="0"/>
              <a:t>	</a:t>
            </a:r>
            <a:r>
              <a:rPr lang="sv-SE" sz="3200" b="1" dirty="0" smtClean="0"/>
              <a:t>: </a:t>
            </a:r>
            <a:r>
              <a:rPr lang="sv-SE" sz="3200" b="1" dirty="0"/>
              <a:t>KOM322</a:t>
            </a:r>
          </a:p>
          <a:p>
            <a:r>
              <a:rPr lang="sv-SE" sz="3200" b="1" dirty="0"/>
              <a:t>NAMA </a:t>
            </a:r>
            <a:r>
              <a:rPr lang="id-ID" sz="3200" b="1" dirty="0" smtClean="0"/>
              <a:t>		</a:t>
            </a:r>
            <a:r>
              <a:rPr lang="sv-SE" sz="3200" b="1" dirty="0" smtClean="0"/>
              <a:t>: </a:t>
            </a:r>
            <a:r>
              <a:rPr lang="sv-SE" sz="3200" b="1" dirty="0"/>
              <a:t>METODE KUANTITATIF </a:t>
            </a:r>
          </a:p>
          <a:p>
            <a:r>
              <a:rPr lang="sv-SE" sz="3200" b="1" dirty="0"/>
              <a:t>SKS		</a:t>
            </a:r>
            <a:r>
              <a:rPr lang="sv-SE" sz="3200" b="1" dirty="0" smtClean="0"/>
              <a:t>: </a:t>
            </a:r>
            <a:r>
              <a:rPr lang="sv-SE" sz="3200" b="1" dirty="0"/>
              <a:t>3 (2-3)</a:t>
            </a:r>
          </a:p>
          <a:p>
            <a:r>
              <a:rPr lang="sv-SE" sz="3200" b="1" dirty="0"/>
              <a:t>SEMESTER	</a:t>
            </a:r>
            <a:r>
              <a:rPr lang="sv-SE" sz="3200" b="1" dirty="0" smtClean="0"/>
              <a:t>: 5</a:t>
            </a:r>
            <a:endParaRPr lang="sv-S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sv-SE" dirty="0"/>
              <a:t>Deskripsi Singkat	: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F5F1-9309-4D9D-BF4C-A11050B9D596}" type="slidenum">
              <a:rPr lang="en-US"/>
              <a:pPr/>
              <a:t>3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sv-SE" sz="2800" dirty="0"/>
              <a:t>Mata kuliah ini berisi pengetahuan yang diperlukan dalam melakukan analisis guna mengembangkan suatu model komputasi sebagai solusi masalah.  </a:t>
            </a:r>
          </a:p>
          <a:p>
            <a:r>
              <a:rPr lang="sv-SE" sz="2800" dirty="0"/>
              <a:t>Secara umum ada </a:t>
            </a:r>
            <a:r>
              <a:rPr lang="id-ID" sz="2800" dirty="0" smtClean="0"/>
              <a:t>tujuh</a:t>
            </a:r>
            <a:r>
              <a:rPr lang="sv-SE" sz="2800" dirty="0" smtClean="0"/>
              <a:t> </a:t>
            </a:r>
            <a:r>
              <a:rPr lang="sv-SE" sz="2800" dirty="0"/>
              <a:t>topik dalam mata kuliah ini, yaitu </a:t>
            </a:r>
          </a:p>
          <a:p>
            <a:pPr lvl="1"/>
            <a:r>
              <a:rPr lang="id-ID" sz="2400" dirty="0" smtClean="0"/>
              <a:t>Rancangan percobaan faktorial</a:t>
            </a:r>
          </a:p>
          <a:p>
            <a:pPr lvl="1"/>
            <a:r>
              <a:rPr lang="id-ID" sz="2400" dirty="0" smtClean="0"/>
              <a:t>Konsep reduksi dimensi</a:t>
            </a:r>
            <a:r>
              <a:rPr lang="sv-SE" sz="2400" dirty="0" smtClean="0"/>
              <a:t> </a:t>
            </a:r>
            <a:endParaRPr lang="id-ID" sz="2400" dirty="0" smtClean="0"/>
          </a:p>
          <a:p>
            <a:pPr lvl="1"/>
            <a:r>
              <a:rPr lang="id-ID" sz="2400" dirty="0" smtClean="0"/>
              <a:t>clustering</a:t>
            </a:r>
            <a:endParaRPr lang="sv-SE" sz="2400" dirty="0"/>
          </a:p>
          <a:p>
            <a:pPr lvl="1"/>
            <a:r>
              <a:rPr lang="sv-SE" sz="2400" dirty="0"/>
              <a:t>konsep fuzzy, </a:t>
            </a:r>
          </a:p>
          <a:p>
            <a:pPr lvl="1"/>
            <a:r>
              <a:rPr lang="sv-SE" sz="2400" dirty="0"/>
              <a:t>jaringan syaraf tiruan, </a:t>
            </a:r>
          </a:p>
          <a:p>
            <a:pPr lvl="1"/>
            <a:r>
              <a:rPr lang="sv-SE" sz="2400" dirty="0"/>
              <a:t>serta algoritma genetika.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Tujuan Instruksional Umum</a:t>
            </a:r>
            <a:r>
              <a:rPr lang="en-US"/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24A-B5CD-4AF2-A688-3A0533E2242E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Mahasiswa dapat menerapkan berbagai konsep matematika dan statistika sebagai landasan analisis dalam mengembangkan model komputasi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9762"/>
          </a:xfrm>
        </p:spPr>
        <p:txBody>
          <a:bodyPr/>
          <a:lstStyle/>
          <a:p>
            <a:r>
              <a:rPr lang="en-US" dirty="0" err="1"/>
              <a:t>pengajar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D089-1BAA-4D17-B95F-6B2222AB4695}" type="slidenum">
              <a:rPr lang="en-US"/>
              <a:pPr/>
              <a:t>5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990600"/>
            <a:ext cx="79248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Pengajar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id-ID" sz="2800" dirty="0" smtClean="0"/>
              <a:t>Dr. Ir. </a:t>
            </a:r>
            <a:r>
              <a:rPr lang="en-US" sz="2800" dirty="0" err="1" smtClean="0"/>
              <a:t>Agus</a:t>
            </a:r>
            <a:r>
              <a:rPr lang="en-US" sz="2800" dirty="0" smtClean="0"/>
              <a:t> </a:t>
            </a:r>
            <a:r>
              <a:rPr lang="en-US" sz="2800" dirty="0" err="1" smtClean="0"/>
              <a:t>Buono</a:t>
            </a:r>
            <a:r>
              <a:rPr lang="id-ID" sz="2800" dirty="0" smtClean="0"/>
              <a:t>, M.Si.,M.Kom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Aziz </a:t>
            </a:r>
            <a:r>
              <a:rPr lang="en-US" sz="2800" dirty="0" err="1" smtClean="0"/>
              <a:t>Kustiyo</a:t>
            </a:r>
            <a:r>
              <a:rPr lang="id-ID" sz="2800" dirty="0" smtClean="0"/>
              <a:t>, S.Si., M.Kom</a:t>
            </a:r>
          </a:p>
          <a:p>
            <a:pPr>
              <a:lnSpc>
                <a:spcPct val="80000"/>
              </a:lnSpc>
            </a:pPr>
            <a:r>
              <a:rPr lang="id-ID" sz="2800" dirty="0" smtClean="0"/>
              <a:t>Toto Haryanto, S.Kom, M.Si</a:t>
            </a:r>
          </a:p>
          <a:p>
            <a:pPr>
              <a:lnSpc>
                <a:spcPct val="80000"/>
              </a:lnSpc>
            </a:pPr>
            <a:r>
              <a:rPr lang="id-ID" sz="2800" dirty="0" smtClean="0"/>
              <a:t>Husnul Khotimah, S.Kom, M.Kom</a:t>
            </a:r>
            <a:endParaRPr lang="id-ID" sz="2800" dirty="0"/>
          </a:p>
          <a:p>
            <a:pPr marL="0" indent="0">
              <a:lnSpc>
                <a:spcPct val="80000"/>
              </a:lnSpc>
              <a:buNone/>
            </a:pPr>
            <a:endParaRPr lang="id-ID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id-ID" sz="2800" dirty="0" smtClean="0"/>
              <a:t>      Asisten Praktikum</a:t>
            </a:r>
          </a:p>
          <a:p>
            <a:pPr>
              <a:lnSpc>
                <a:spcPct val="80000"/>
              </a:lnSpc>
            </a:pPr>
            <a:r>
              <a:rPr lang="id-ID" sz="2800" dirty="0" smtClean="0"/>
              <a:t>Fitrah Anugrah</a:t>
            </a:r>
          </a:p>
          <a:p>
            <a:pPr>
              <a:lnSpc>
                <a:spcPct val="80000"/>
              </a:lnSpc>
            </a:pPr>
            <a:r>
              <a:rPr lang="id-ID" sz="2800" dirty="0" smtClean="0"/>
              <a:t>Tiara Tsalsa</a:t>
            </a:r>
          </a:p>
          <a:p>
            <a:pPr>
              <a:lnSpc>
                <a:spcPct val="80000"/>
              </a:lnSpc>
            </a:pPr>
            <a:r>
              <a:rPr lang="id-ID" sz="2800" dirty="0" smtClean="0"/>
              <a:t>Dieva Setyatama</a:t>
            </a:r>
          </a:p>
          <a:p>
            <a:pPr>
              <a:lnSpc>
                <a:spcPct val="80000"/>
              </a:lnSpc>
            </a:pPr>
            <a:r>
              <a:rPr lang="id-ID" sz="2800" dirty="0" smtClean="0"/>
              <a:t>Mirza Rakhmadianti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4400" dirty="0" smtClean="0"/>
              <a:t>penilaian</a:t>
            </a:r>
            <a:endParaRPr lang="id-ID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EFE-F856-44DF-A27F-E2AB4399201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id-ID" sz="3600" dirty="0" smtClean="0"/>
              <a:t>Komponen </a:t>
            </a:r>
            <a:r>
              <a:rPr lang="en-US" sz="3600" dirty="0" err="1" smtClean="0"/>
              <a:t>Penilaian</a:t>
            </a:r>
            <a:endParaRPr lang="en-US" sz="3600" dirty="0"/>
          </a:p>
          <a:p>
            <a:pPr>
              <a:lnSpc>
                <a:spcPct val="80000"/>
              </a:lnSpc>
            </a:pPr>
            <a:r>
              <a:rPr lang="en-US" sz="3600" dirty="0"/>
              <a:t>UTS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UAS</a:t>
            </a:r>
          </a:p>
          <a:p>
            <a:pPr>
              <a:lnSpc>
                <a:spcPct val="80000"/>
              </a:lnSpc>
            </a:pPr>
            <a:r>
              <a:rPr lang="en-US" sz="3600" dirty="0" err="1"/>
              <a:t>Tugas</a:t>
            </a:r>
            <a:endParaRPr lang="en-US" sz="3600" dirty="0"/>
          </a:p>
          <a:p>
            <a:pPr>
              <a:lnSpc>
                <a:spcPct val="80000"/>
              </a:lnSpc>
            </a:pPr>
            <a:r>
              <a:rPr lang="en-US" sz="3600" dirty="0" err="1" smtClean="0"/>
              <a:t>Praktikum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11133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buku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EFE-F856-44DF-A27F-E2AB4399201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953000"/>
          </a:xfrm>
        </p:spPr>
        <p:txBody>
          <a:bodyPr>
            <a:noAutofit/>
          </a:bodyPr>
          <a:lstStyle/>
          <a:p>
            <a:pPr lvl="0"/>
            <a:r>
              <a:rPr lang="id-ID" sz="2000" dirty="0"/>
              <a:t>Mendenhall, W.  dan Terry S.  </a:t>
            </a:r>
            <a:r>
              <a:rPr lang="en-GB" sz="2000" dirty="0"/>
              <a:t>1988.  Statistics for the Engineering and Computer Sciences.  </a:t>
            </a:r>
            <a:r>
              <a:rPr lang="en-GB" sz="2000" dirty="0" err="1"/>
              <a:t>Dellen</a:t>
            </a:r>
            <a:r>
              <a:rPr lang="en-GB" sz="2000" dirty="0"/>
              <a:t> Publ. Comp. San Francisco.Mendenhal1.</a:t>
            </a:r>
            <a:r>
              <a:rPr lang="en-US" sz="2000" dirty="0"/>
              <a:t>		</a:t>
            </a:r>
            <a:endParaRPr lang="id-ID" sz="2000" dirty="0"/>
          </a:p>
          <a:p>
            <a:pPr lvl="0"/>
            <a:r>
              <a:rPr lang="es-ES" sz="2000" dirty="0" err="1"/>
              <a:t>Dillon</a:t>
            </a:r>
            <a:r>
              <a:rPr lang="es-ES" sz="2000" dirty="0"/>
              <a:t>, W.M.  dan M., </a:t>
            </a:r>
            <a:r>
              <a:rPr lang="es-ES" sz="2000" dirty="0" err="1"/>
              <a:t>Goldstein</a:t>
            </a:r>
            <a:r>
              <a:rPr lang="es-ES" sz="2000" dirty="0"/>
              <a:t>.  </a:t>
            </a:r>
            <a:r>
              <a:rPr lang="en-GB" sz="2000" dirty="0"/>
              <a:t>1984.  Multivariate Analysis Methods and Application.  John Wiley &amp; Sons.</a:t>
            </a:r>
            <a:endParaRPr lang="id-ID" sz="2000" dirty="0"/>
          </a:p>
          <a:p>
            <a:pPr lvl="0"/>
            <a:r>
              <a:rPr lang="en-US" sz="2000" dirty="0"/>
              <a:t>J.-S.R Jang, C.-T. Sun, E. </a:t>
            </a:r>
            <a:r>
              <a:rPr lang="en-US" sz="2000" dirty="0" err="1"/>
              <a:t>Mizutani</a:t>
            </a:r>
            <a:r>
              <a:rPr lang="en-US" sz="2000" dirty="0"/>
              <a:t>.  1997.  </a:t>
            </a:r>
            <a:r>
              <a:rPr lang="en-US" sz="2000" dirty="0" err="1"/>
              <a:t>Neuro</a:t>
            </a:r>
            <a:r>
              <a:rPr lang="en-US" sz="2000" dirty="0"/>
              <a:t>-Fuzzy and Soft Computing : A Computational approach to learning and Machine Intelligence.  </a:t>
            </a:r>
            <a:r>
              <a:rPr lang="nb-NO" sz="2000" dirty="0"/>
              <a:t>Prentice Hall. International Edition.</a:t>
            </a:r>
            <a:endParaRPr lang="id-ID" sz="2000" dirty="0"/>
          </a:p>
          <a:p>
            <a:pPr lvl="0"/>
            <a:r>
              <a:rPr lang="id-ID" sz="2000" dirty="0" smtClean="0"/>
              <a:t>Fausset </a:t>
            </a:r>
            <a:r>
              <a:rPr lang="en-US" sz="2000" dirty="0" smtClean="0"/>
              <a:t>L.  </a:t>
            </a:r>
            <a:r>
              <a:rPr lang="en-US" sz="2000" dirty="0"/>
              <a:t>1994.  Fundamentals of Neural Networks.  Prentice Hall, Englewood Cliffs.</a:t>
            </a:r>
            <a:endParaRPr lang="id-ID" sz="2000" dirty="0"/>
          </a:p>
          <a:p>
            <a:pPr lvl="0"/>
            <a:r>
              <a:rPr lang="en-US" sz="2000" dirty="0" err="1"/>
              <a:t>Zbigniew</a:t>
            </a:r>
            <a:r>
              <a:rPr lang="en-US" sz="2000" dirty="0"/>
              <a:t> M.  1996.  Genetic Algorithms + Data Structures = Evolution Programs. Th..  Ed. </a:t>
            </a:r>
            <a:r>
              <a:rPr lang="en-US" sz="2000" dirty="0" err="1"/>
              <a:t>Ketiga</a:t>
            </a:r>
            <a:r>
              <a:rPr lang="en-US" sz="2000" dirty="0"/>
              <a:t>.  Springer.</a:t>
            </a:r>
            <a:endParaRPr lang="id-ID" sz="2000" dirty="0"/>
          </a:p>
          <a:p>
            <a:pPr lvl="0"/>
            <a:r>
              <a:rPr lang="en-US" sz="2000" dirty="0"/>
              <a:t>Goldberg, D.E. Genetic Algorithms, in search, optimization &amp; machine learning. Addison-Wesley., 1989</a:t>
            </a:r>
            <a:endParaRPr lang="id-ID" sz="2000" dirty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1167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402</TotalTime>
  <Words>122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Metode kuantitatif</vt:lpstr>
      <vt:lpstr>PowerPoint Presentation</vt:lpstr>
      <vt:lpstr>Deskripsi Singkat :</vt:lpstr>
      <vt:lpstr>Tujuan Instruksional Umum </vt:lpstr>
      <vt:lpstr>pengajar dan penilaian</vt:lpstr>
      <vt:lpstr>penilaian</vt:lpstr>
      <vt:lpstr>buku</vt:lpstr>
    </vt:vector>
  </TitlesOfParts>
  <Company>Departemen Ilmu Komputer - IPB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Dosen</dc:creator>
  <cp:lastModifiedBy>HP</cp:lastModifiedBy>
  <cp:revision>25</cp:revision>
  <dcterms:created xsi:type="dcterms:W3CDTF">2007-02-20T09:10:35Z</dcterms:created>
  <dcterms:modified xsi:type="dcterms:W3CDTF">2015-09-03T05:38:22Z</dcterms:modified>
</cp:coreProperties>
</file>