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C9BB-E274-4479-BC2C-CFD1B6E6B9CD}" type="datetimeFigureOut">
              <a:rPr lang="id-ID" smtClean="0"/>
              <a:t>10/09/2013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8ABD-5E06-40A5-BB63-65C0D9F501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910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Interaksi : pengemudi dengan mobil/motor yang dikendarai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58ABD-5E06-40A5-BB63-65C0D9F501A3}" type="slidenum">
              <a:rPr lang="id-ID" smtClean="0"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1A254A-66FB-4114-9FF7-BA503682B541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4C8D3AB-9551-441F-869C-A37CBA317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PERancangan PERCOBAAN </a:t>
            </a:r>
            <a:r>
              <a:rPr lang="en-US" dirty="0" smtClean="0"/>
              <a:t>(1)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Metode kuantitatif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AZIZ KUSTIYO</a:t>
            </a:r>
          </a:p>
          <a:p>
            <a:r>
              <a:rPr lang="en-US" dirty="0" smtClean="0"/>
              <a:t>DEPARTEMEN ILMU KOMPUTER FMIPA IPB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EXPERIMENTAL </a:t>
            </a:r>
            <a:r>
              <a:rPr lang="en-US" sz="3200" dirty="0" smtClean="0"/>
              <a:t>UNIT</a:t>
            </a:r>
            <a:r>
              <a:rPr lang="id-ID" sz="3200" dirty="0" smtClean="0"/>
              <a:t> (unit percobaan)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Experimental Unit:</a:t>
            </a:r>
            <a:r>
              <a:rPr lang="en-US" dirty="0" smtClean="0"/>
              <a:t> Any entity that is used for the experiment is called an experimental unit. </a:t>
            </a:r>
          </a:p>
          <a:p>
            <a:r>
              <a:rPr lang="en-US" dirty="0" smtClean="0"/>
              <a:t>For example, in the workstation design study, the users hired to use the workstation while measurements are being performed could be considered the experimental unit. </a:t>
            </a:r>
          </a:p>
          <a:p>
            <a:r>
              <a:rPr lang="en-US" dirty="0" smtClean="0"/>
              <a:t>Other examples of experimental units are patients in medical experiments or land used in agricultural experiments. </a:t>
            </a:r>
          </a:p>
          <a:p>
            <a:r>
              <a:rPr lang="en-US" dirty="0" smtClean="0"/>
              <a:t>In all such cases, we are really not interested in comparing the experimental units, although they affect the response.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Therefore, one goal of the experimental design is to minimize the impact of variation among the experimental units.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r>
              <a:rPr lang="id-ID" dirty="0" smtClean="0"/>
              <a:t> (interaksi)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Interaction:</a:t>
            </a:r>
            <a:r>
              <a:rPr lang="en-US" dirty="0" smtClean="0"/>
              <a:t> Two factors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said to interact if the effect of one depends upon the level of the other.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RAJ Jain. The Art of Computer System Performance Analysis: Techniques for Experimental Design, Measurement, Simulation and </a:t>
            </a:r>
            <a:r>
              <a:rPr lang="en-US" dirty="0" err="1" smtClean="0"/>
              <a:t>Modelling</a:t>
            </a:r>
            <a:r>
              <a:rPr lang="en-US" dirty="0" smtClean="0"/>
              <a:t>. John Wiley and Sons,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INTRODUCTION TO EXPERIMENTAL DESIGN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goal of a proper experimental design is to obtain the maximum information with the minimum number of experiments. </a:t>
            </a:r>
          </a:p>
          <a:p>
            <a:r>
              <a:rPr lang="en-US" dirty="0" smtClean="0"/>
              <a:t>This saves considerable labor that would have been spent gathering data. </a:t>
            </a:r>
          </a:p>
          <a:p>
            <a:r>
              <a:rPr lang="en-US" dirty="0" smtClean="0"/>
              <a:t>A proper analysis of experiments also helps in separating out the effects of various factors that might affect the performance.</a:t>
            </a:r>
          </a:p>
          <a:p>
            <a:r>
              <a:rPr lang="en-US" dirty="0" smtClean="0"/>
              <a:t> Also, it allows determining if a factor has a significant effect or if the observed difference is simply due to random variations caused by measurement errors and parameters that were not controlled.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TERMINOLOGY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The problem</a:t>
            </a:r>
            <a:r>
              <a:rPr lang="en-US" dirty="0" smtClean="0"/>
              <a:t> is to design a personal workstation, where several choices have to be made. </a:t>
            </a:r>
          </a:p>
          <a:p>
            <a:r>
              <a:rPr lang="en-US" dirty="0" smtClean="0"/>
              <a:t>First, a microprocessor has to be chosen for the CPU. The alternatives are </a:t>
            </a:r>
            <a:r>
              <a:rPr lang="en-US" dirty="0" err="1" smtClean="0"/>
              <a:t>intel</a:t>
            </a:r>
            <a:r>
              <a:rPr lang="en-US" dirty="0" smtClean="0"/>
              <a:t> core i3,  </a:t>
            </a:r>
            <a:r>
              <a:rPr lang="en-US" dirty="0" err="1" smtClean="0"/>
              <a:t>intel</a:t>
            </a:r>
            <a:r>
              <a:rPr lang="en-US" dirty="0" smtClean="0"/>
              <a:t> core i5</a:t>
            </a:r>
            <a:r>
              <a:rPr lang="id-ID" dirty="0" smtClean="0"/>
              <a:t>, or intel core i7</a:t>
            </a:r>
            <a:r>
              <a:rPr lang="en-US" dirty="0" smtClean="0"/>
              <a:t> microprocessor. </a:t>
            </a:r>
          </a:p>
          <a:p>
            <a:r>
              <a:rPr lang="en-US" dirty="0" smtClean="0"/>
              <a:t>Second, a memory size of  1 GB, 2 GB, </a:t>
            </a:r>
            <a:r>
              <a:rPr lang="id-ID" dirty="0" smtClean="0"/>
              <a:t>4 GB </a:t>
            </a:r>
            <a:r>
              <a:rPr lang="en-US" dirty="0" smtClean="0"/>
              <a:t>or </a:t>
            </a:r>
            <a:r>
              <a:rPr lang="id-ID" dirty="0" smtClean="0"/>
              <a:t>8</a:t>
            </a:r>
            <a:r>
              <a:rPr lang="en-US" dirty="0" smtClean="0"/>
              <a:t> GB has to be chosen.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VARIABLE</a:t>
            </a:r>
          </a:p>
          <a:p>
            <a:r>
              <a:rPr lang="en-US" dirty="0" smtClean="0"/>
              <a:t>FACTORS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EXPERIMENTAL UNIT</a:t>
            </a:r>
          </a:p>
          <a:p>
            <a:r>
              <a:rPr lang="en-US" dirty="0" smtClean="0"/>
              <a:t>INTERACTION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</a:t>
            </a:r>
            <a:r>
              <a:rPr lang="en-US" dirty="0" smtClean="0"/>
              <a:t>VARIABLE</a:t>
            </a:r>
            <a:r>
              <a:rPr lang="id-ID" dirty="0" smtClean="0"/>
              <a:t> </a:t>
            </a:r>
            <a:br>
              <a:rPr lang="id-ID" dirty="0" smtClean="0"/>
            </a:br>
            <a:r>
              <a:rPr lang="id-ID" dirty="0" smtClean="0"/>
              <a:t>(Variabel respon)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Response Variable:</a:t>
            </a:r>
            <a:r>
              <a:rPr lang="en-US" dirty="0" smtClean="0"/>
              <a:t> The outcome of an experiment is called the response variable. </a:t>
            </a:r>
          </a:p>
          <a:p>
            <a:r>
              <a:rPr lang="en-US" dirty="0" smtClean="0"/>
              <a:t>Generally the response variable is the measured performance of the system. </a:t>
            </a:r>
          </a:p>
          <a:p>
            <a:r>
              <a:rPr lang="en-US" dirty="0" smtClean="0"/>
              <a:t>For example, in the workstation design study the response variable could be the throughput expressed in </a:t>
            </a:r>
          </a:p>
          <a:p>
            <a:pPr lvl="1"/>
            <a:r>
              <a:rPr lang="en-US" dirty="0" smtClean="0"/>
              <a:t>tasks completed per unit time, or </a:t>
            </a:r>
          </a:p>
          <a:p>
            <a:pPr lvl="1"/>
            <a:r>
              <a:rPr lang="en-US" dirty="0" smtClean="0"/>
              <a:t>response time for tasks, or </a:t>
            </a:r>
          </a:p>
          <a:p>
            <a:pPr lvl="1"/>
            <a:r>
              <a:rPr lang="en-US" dirty="0" smtClean="0"/>
              <a:t>any other metric.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r>
              <a:rPr lang="id-ID" dirty="0" smtClean="0"/>
              <a:t> (faktor)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Factors:</a:t>
            </a:r>
            <a:r>
              <a:rPr lang="en-US" dirty="0" smtClean="0"/>
              <a:t> Each variable that affects the response variable and has several alternatives is called a factor. </a:t>
            </a:r>
          </a:p>
          <a:p>
            <a:r>
              <a:rPr lang="en-US" dirty="0" smtClean="0"/>
              <a:t>For example, there are </a:t>
            </a:r>
            <a:r>
              <a:rPr lang="id-ID" dirty="0" smtClean="0"/>
              <a:t>two</a:t>
            </a:r>
            <a:r>
              <a:rPr lang="en-US" dirty="0" smtClean="0"/>
              <a:t> factors in the workstation design study. </a:t>
            </a:r>
          </a:p>
          <a:p>
            <a:r>
              <a:rPr lang="en-US" dirty="0" smtClean="0"/>
              <a:t>The factors are CPU type</a:t>
            </a:r>
            <a:r>
              <a:rPr lang="id-ID" dirty="0" smtClean="0"/>
              <a:t> and </a:t>
            </a:r>
            <a:r>
              <a:rPr lang="en-US" dirty="0" smtClean="0"/>
              <a:t> memory size </a:t>
            </a:r>
          </a:p>
          <a:p>
            <a:r>
              <a:rPr lang="en-US" dirty="0" smtClean="0"/>
              <a:t>The factors are also called </a:t>
            </a:r>
            <a:r>
              <a:rPr lang="en-US" b="1" dirty="0" smtClean="0"/>
              <a:t>predictor variables</a:t>
            </a:r>
            <a:r>
              <a:rPr lang="en-US" dirty="0" smtClean="0"/>
              <a:t> or </a:t>
            </a:r>
            <a:r>
              <a:rPr lang="en-US" b="1" dirty="0" smtClean="0"/>
              <a:t>predictors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r>
              <a:rPr lang="id-ID" dirty="0" smtClean="0"/>
              <a:t> (taraf/perlakuan)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 </a:t>
            </a:r>
            <a:r>
              <a:rPr lang="en-US" sz="3400" b="1" dirty="0" smtClean="0"/>
              <a:t>Levels:</a:t>
            </a:r>
            <a:r>
              <a:rPr lang="en-US" sz="3400" dirty="0" smtClean="0"/>
              <a:t> The values that a factor can assume are called its levels. </a:t>
            </a:r>
          </a:p>
          <a:p>
            <a:r>
              <a:rPr lang="en-US" sz="3400" dirty="0" smtClean="0"/>
              <a:t>In other words, each factor level constitutes one alternative for that factor.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400" dirty="0" smtClean="0"/>
              <a:t>For example, in the workstation design study </a:t>
            </a:r>
          </a:p>
          <a:p>
            <a:r>
              <a:rPr lang="en-US" sz="3400" dirty="0" smtClean="0"/>
              <a:t>the CPU type has three levels: core i3, core i5</a:t>
            </a:r>
            <a:r>
              <a:rPr lang="id-ID" sz="3400" dirty="0" smtClean="0"/>
              <a:t>, core i7</a:t>
            </a:r>
            <a:r>
              <a:rPr lang="en-US" sz="3400" dirty="0" smtClean="0"/>
              <a:t> </a:t>
            </a:r>
          </a:p>
          <a:p>
            <a:r>
              <a:rPr lang="en-US" sz="3400" dirty="0" smtClean="0"/>
              <a:t>Memory size has three levels: 1 GB, 2 GB, 4 GB</a:t>
            </a:r>
            <a:r>
              <a:rPr lang="id-ID" sz="3400" dirty="0" smtClean="0"/>
              <a:t>,8 GB</a:t>
            </a:r>
            <a:r>
              <a:rPr lang="en-US" sz="3400" dirty="0" smtClean="0"/>
              <a:t>. </a:t>
            </a:r>
          </a:p>
          <a:p>
            <a:endParaRPr lang="id-ID" sz="3400" dirty="0" smtClean="0"/>
          </a:p>
          <a:p>
            <a:endParaRPr lang="id-ID" sz="3400" dirty="0" smtClean="0"/>
          </a:p>
          <a:p>
            <a:r>
              <a:rPr lang="en-US" sz="3400" dirty="0" smtClean="0"/>
              <a:t>An alternative term </a:t>
            </a:r>
            <a:r>
              <a:rPr lang="en-US" sz="3400" b="1" dirty="0" smtClean="0">
                <a:solidFill>
                  <a:srgbClr val="FFFF00"/>
                </a:solidFill>
              </a:rPr>
              <a:t>treatment</a:t>
            </a:r>
            <a:r>
              <a:rPr lang="en-US" sz="3400" dirty="0" smtClean="0"/>
              <a:t> is also used in experimental design literature in place of </a:t>
            </a:r>
            <a:r>
              <a:rPr lang="en-US" sz="3400" i="1" dirty="0" smtClean="0"/>
              <a:t>levels</a:t>
            </a:r>
            <a:r>
              <a:rPr lang="en-US" sz="3400" dirty="0" smtClean="0"/>
              <a:t>. 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Replication:</a:t>
            </a:r>
            <a:r>
              <a:rPr lang="en-US" dirty="0" smtClean="0"/>
              <a:t> Repetition of all or some experiments is called replication. </a:t>
            </a:r>
          </a:p>
          <a:p>
            <a:r>
              <a:rPr lang="en-US" dirty="0" smtClean="0"/>
              <a:t>For example, if all experiments in a study are repeated </a:t>
            </a:r>
            <a:r>
              <a:rPr lang="id-ID" dirty="0" smtClean="0"/>
              <a:t> five</a:t>
            </a:r>
            <a:r>
              <a:rPr lang="en-US" dirty="0" smtClean="0"/>
              <a:t> times, the study is said to have </a:t>
            </a:r>
            <a:r>
              <a:rPr lang="id-ID" smtClean="0"/>
              <a:t>five</a:t>
            </a:r>
            <a:r>
              <a:rPr lang="en-US" smtClean="0"/>
              <a:t> </a:t>
            </a:r>
            <a:r>
              <a:rPr lang="en-US" dirty="0" smtClean="0"/>
              <a:t>replications.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Design:</a:t>
            </a:r>
            <a:r>
              <a:rPr lang="en-US" dirty="0" smtClean="0"/>
              <a:t> An, experimental design consists of specifying the number of experiments, the factor level combinations for each experiment, and the number of replications of each experiment.</a:t>
            </a:r>
          </a:p>
          <a:p>
            <a:r>
              <a:rPr lang="en-US" dirty="0" smtClean="0"/>
              <a:t> For example, in the workstation design study, we could perform experiments corresponding to all possible combinations of levels of </a:t>
            </a:r>
            <a:r>
              <a:rPr lang="id-ID" dirty="0" smtClean="0"/>
              <a:t>two </a:t>
            </a:r>
            <a:r>
              <a:rPr lang="en-US" dirty="0" smtClean="0"/>
              <a:t>factors. This would require </a:t>
            </a:r>
            <a:r>
              <a:rPr lang="en-US" dirty="0" smtClean="0">
                <a:solidFill>
                  <a:srgbClr val="FFFF00"/>
                </a:solidFill>
              </a:rPr>
              <a:t>3 × </a:t>
            </a:r>
            <a:r>
              <a:rPr lang="id-ID" dirty="0" smtClean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, or </a:t>
            </a:r>
            <a:r>
              <a:rPr lang="id-ID" dirty="0" smtClean="0">
                <a:solidFill>
                  <a:srgbClr val="FFFF00"/>
                </a:solidFill>
              </a:rPr>
              <a:t>12</a:t>
            </a:r>
            <a:r>
              <a:rPr lang="en-US" dirty="0" smtClean="0">
                <a:solidFill>
                  <a:srgbClr val="FFFF00"/>
                </a:solidFill>
              </a:rPr>
              <a:t>, experiments</a:t>
            </a:r>
            <a:r>
              <a:rPr lang="en-US" dirty="0" smtClean="0"/>
              <a:t>. We could repeat each experiment five times, leading to a total of  </a:t>
            </a:r>
            <a:r>
              <a:rPr lang="id-ID" dirty="0" smtClean="0">
                <a:solidFill>
                  <a:srgbClr val="FFFF00"/>
                </a:solidFill>
              </a:rPr>
              <a:t>60</a:t>
            </a:r>
            <a:r>
              <a:rPr lang="en-US" dirty="0" smtClean="0">
                <a:solidFill>
                  <a:srgbClr val="FFFF00"/>
                </a:solidFill>
              </a:rPr>
              <a:t> observations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one possible </a:t>
            </a:r>
            <a:r>
              <a:rPr lang="en-US" dirty="0" smtClean="0">
                <a:solidFill>
                  <a:srgbClr val="FFFF00"/>
                </a:solidFill>
              </a:rPr>
              <a:t>experimental design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302</TotalTime>
  <Words>518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PERancangan PERCOBAAN (1)  Metode kuantitatif</vt:lpstr>
      <vt:lpstr>INTRODUCTION TO EXPERIMENTAL DESIGN  </vt:lpstr>
      <vt:lpstr>1. TERMINOLOGY </vt:lpstr>
      <vt:lpstr>1. TERMINOLOGY</vt:lpstr>
      <vt:lpstr>RESPONSE VARIABLE  (Variabel respon)</vt:lpstr>
      <vt:lpstr>FACTORS (faktor)</vt:lpstr>
      <vt:lpstr>LEVELS (taraf/perlakuan)</vt:lpstr>
      <vt:lpstr>REPLICATION</vt:lpstr>
      <vt:lpstr>DESIGN</vt:lpstr>
      <vt:lpstr>EXPERIMENTAL UNIT (unit percobaan)</vt:lpstr>
      <vt:lpstr>INTERACTION (interaksi)</vt:lpstr>
      <vt:lpstr>REFERENCE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faktorial (1)  matematika statistika komputasi</dc:title>
  <dc:creator>Your User Name</dc:creator>
  <cp:lastModifiedBy>HP</cp:lastModifiedBy>
  <cp:revision>10</cp:revision>
  <dcterms:created xsi:type="dcterms:W3CDTF">2010-05-21T06:45:23Z</dcterms:created>
  <dcterms:modified xsi:type="dcterms:W3CDTF">2013-09-10T04:47:57Z</dcterms:modified>
</cp:coreProperties>
</file>