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8" r:id="rId7"/>
    <p:sldId id="267" r:id="rId8"/>
    <p:sldId id="268" r:id="rId9"/>
    <p:sldId id="271" r:id="rId10"/>
    <p:sldId id="269" r:id="rId11"/>
    <p:sldId id="270" r:id="rId12"/>
    <p:sldId id="266" r:id="rId13"/>
    <p:sldId id="272" r:id="rId14"/>
    <p:sldId id="292" r:id="rId15"/>
    <p:sldId id="294" r:id="rId16"/>
    <p:sldId id="290" r:id="rId17"/>
    <p:sldId id="295" r:id="rId18"/>
    <p:sldId id="287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FFCC00"/>
    <a:srgbClr val="0066FF"/>
    <a:srgbClr val="66FFFF"/>
    <a:srgbClr val="0099FF"/>
    <a:srgbClr val="FF9900"/>
    <a:srgbClr val="EAB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94595" autoAdjust="0"/>
  </p:normalViewPr>
  <p:slideViewPr>
    <p:cSldViewPr>
      <p:cViewPr>
        <p:scale>
          <a:sx n="60" d="100"/>
          <a:sy n="60" d="100"/>
        </p:scale>
        <p:origin x="-160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13F2D-58C9-4DF8-8DD1-C2BE7CF1DB9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9353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07790-DDDC-4801-8973-89A3C40C4E0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665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FFC4B-5C3A-4E23-A82F-B9E629DB459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1600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64CC8D-1448-4921-B058-E6B014C2225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8460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CE70EBF-1D79-49CF-BEC9-48DD1CBA241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790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E09-BE08-4AC4-AC80-DA5C832707A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937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EC903-FC61-47E7-AC86-269CDAC2E1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839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2CA03-5BA5-470D-B42F-A6B96F7B6A8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8736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CFAB1-AE10-4D32-BFEC-69DC389073B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6989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24710-3A6C-4A90-9446-588DDC443C3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974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6D624-8B19-4DA7-A8F6-36A876157E4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666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6A3F-0553-41E5-B310-0C1B3D98E15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791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7EC75-99E0-4A9C-80A1-17E06DD45BB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396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1F4C06-A432-44B2-8BDF-980FF914E7E0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Kuliah 2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Metode Kuantiitatif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Percobaan Faktorial dengan Rancangan Acak Lengkap</a:t>
            </a:r>
            <a:br>
              <a:rPr lang="id-ID" dirty="0" smtClean="0">
                <a:solidFill>
                  <a:srgbClr val="FFFF00"/>
                </a:solidFill>
              </a:rPr>
            </a:br>
            <a:endParaRPr lang="id-ID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229600" cy="411163"/>
          </a:xfrm>
        </p:spPr>
        <p:txBody>
          <a:bodyPr/>
          <a:lstStyle/>
          <a:p>
            <a:pPr algn="l"/>
            <a:r>
              <a:rPr lang="en-US" altLang="id-ID" sz="2800"/>
              <a:t>  </a:t>
            </a:r>
            <a:r>
              <a:rPr lang="en-US" altLang="id-ID" sz="2800" b="1">
                <a:solidFill>
                  <a:srgbClr val="FFCC00"/>
                </a:solidFill>
              </a:rPr>
              <a:t>Perhitungan utk analisis ragam: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82296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/>
              <a:t>                              </a:t>
            </a:r>
            <a:r>
              <a:rPr lang="en-US" altLang="id-ID" sz="2400"/>
              <a:t>  </a:t>
            </a:r>
            <a:r>
              <a:rPr lang="en-US" altLang="id-ID" sz="2400">
                <a:solidFill>
                  <a:srgbClr val="FFFF00"/>
                </a:solidFill>
              </a:rPr>
              <a:t>P e r l a k u a n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Ulangan      a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     a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  <a:r>
              <a:rPr lang="en-US" altLang="id-ID" sz="2400">
                <a:solidFill>
                  <a:srgbClr val="FFFF00"/>
                </a:solidFill>
              </a:rPr>
              <a:t>     a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0</a:t>
            </a:r>
            <a:r>
              <a:rPr lang="en-US" altLang="id-ID" sz="2400">
                <a:solidFill>
                  <a:srgbClr val="FFFF00"/>
                </a:solidFill>
              </a:rPr>
              <a:t>     a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  <a:r>
              <a:rPr lang="en-US" altLang="id-ID" sz="2400">
                <a:solidFill>
                  <a:srgbClr val="FFFF00"/>
                </a:solidFill>
              </a:rPr>
              <a:t>b</a:t>
            </a:r>
            <a:r>
              <a:rPr lang="en-US" altLang="id-ID" sz="2400" baseline="-25000">
                <a:solidFill>
                  <a:srgbClr val="FFFF00"/>
                </a:solidFill>
              </a:rPr>
              <a:t>1</a:t>
            </a:r>
          </a:p>
          <a:p>
            <a:pPr>
              <a:buFontTx/>
              <a:buNone/>
            </a:pPr>
            <a:r>
              <a:rPr lang="en-US" altLang="id-ID" sz="2400" baseline="-25000">
                <a:solidFill>
                  <a:srgbClr val="FFFF00"/>
                </a:solidFill>
              </a:rPr>
              <a:t>                            </a:t>
            </a:r>
            <a:r>
              <a:rPr lang="en-US" altLang="id-ID" sz="2400">
                <a:solidFill>
                  <a:srgbClr val="FFFF00"/>
                </a:solidFill>
              </a:rPr>
              <a:t>I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 II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III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IV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V                -          -           -          -</a:t>
            </a:r>
          </a:p>
          <a:p>
            <a:pPr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Jumlah        </a:t>
            </a:r>
            <a:r>
              <a:rPr lang="en-US" altLang="id-ID" sz="2400" b="1">
                <a:solidFill>
                  <a:srgbClr val="FFFF00"/>
                </a:solidFill>
              </a:rPr>
              <a:t>T</a:t>
            </a:r>
            <a:r>
              <a:rPr lang="en-US" altLang="id-ID" sz="2400" b="1" baseline="-25000">
                <a:solidFill>
                  <a:srgbClr val="FFFF00"/>
                </a:solidFill>
              </a:rPr>
              <a:t>00</a:t>
            </a:r>
            <a:r>
              <a:rPr lang="en-US" altLang="id-ID" sz="2400" b="1">
                <a:solidFill>
                  <a:srgbClr val="FFFF00"/>
                </a:solidFill>
              </a:rPr>
              <a:t>      T</a:t>
            </a:r>
            <a:r>
              <a:rPr lang="en-US" altLang="id-ID" sz="2400" b="1" baseline="-25000">
                <a:solidFill>
                  <a:srgbClr val="FFFF00"/>
                </a:solidFill>
              </a:rPr>
              <a:t>01</a:t>
            </a:r>
            <a:r>
              <a:rPr lang="en-US" altLang="id-ID" sz="2400" b="1">
                <a:solidFill>
                  <a:srgbClr val="FFFF00"/>
                </a:solidFill>
              </a:rPr>
              <a:t>        T</a:t>
            </a:r>
            <a:r>
              <a:rPr lang="en-US" altLang="id-ID" sz="2400" b="1" baseline="-25000">
                <a:solidFill>
                  <a:srgbClr val="FFFF00"/>
                </a:solidFill>
              </a:rPr>
              <a:t>10</a:t>
            </a:r>
            <a:r>
              <a:rPr lang="en-US" altLang="id-ID" sz="2400" b="1">
                <a:solidFill>
                  <a:srgbClr val="FFFF00"/>
                </a:solidFill>
              </a:rPr>
              <a:t>       T</a:t>
            </a:r>
            <a:r>
              <a:rPr lang="en-US" altLang="id-ID" sz="2400" b="1" baseline="-25000">
                <a:solidFill>
                  <a:srgbClr val="FFFF00"/>
                </a:solidFill>
              </a:rPr>
              <a:t>11</a:t>
            </a:r>
            <a:endParaRPr lang="en-US" altLang="id-ID" b="1">
              <a:solidFill>
                <a:srgbClr val="FFFF00"/>
              </a:solidFill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1981200" y="2819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981200" y="4953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1905000" y="5638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505200" y="2133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184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24" name="Group 68"/>
          <p:cNvGraphicFramePr>
            <a:graphicFrameLocks noGrp="1"/>
          </p:cNvGraphicFramePr>
          <p:nvPr>
            <p:ph idx="1"/>
          </p:nvPr>
        </p:nvGraphicFramePr>
        <p:xfrm>
          <a:off x="762000" y="762000"/>
          <a:ext cx="7467600" cy="3888677"/>
        </p:xfrm>
        <a:graphic>
          <a:graphicData uri="http://schemas.openxmlformats.org/drawingml/2006/table">
            <a:tbl>
              <a:tblPr/>
              <a:tblGrid>
                <a:gridCol w="2057400"/>
                <a:gridCol w="1676400"/>
                <a:gridCol w="1676400"/>
                <a:gridCol w="2057400"/>
              </a:tblGrid>
              <a:tr h="3048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Faktor 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Faktor 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Jumlah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altLang="id-ID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US" altLang="id-ID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Jumlah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altLang="id-ID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0" lang="en-US" altLang="id-ID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</a:t>
                      </a:r>
                      <a:r>
                        <a:rPr kumimoji="0" lang="en-US" altLang="id-ID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762000" y="5334000"/>
            <a:ext cx="7696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id-ID" sz="2400" baseline="-25000" dirty="0"/>
              <a:t>                          </a:t>
            </a:r>
            <a:r>
              <a:rPr lang="en-US" altLang="id-ID" sz="2800" dirty="0">
                <a:solidFill>
                  <a:srgbClr val="FFFF00"/>
                </a:solidFill>
              </a:rPr>
              <a:t>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00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  </a:t>
            </a:r>
            <a:r>
              <a:rPr lang="en-US" altLang="id-ID" sz="2800" dirty="0">
                <a:solidFill>
                  <a:srgbClr val="FFFF00"/>
                </a:solidFill>
              </a:rPr>
              <a:t>+  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01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r>
              <a:rPr lang="en-US" altLang="id-ID" sz="2800" dirty="0">
                <a:solidFill>
                  <a:srgbClr val="FFFF00"/>
                </a:solidFill>
              </a:rPr>
              <a:t>  +  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10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r>
              <a:rPr lang="en-US" altLang="id-ID" sz="2800" dirty="0">
                <a:solidFill>
                  <a:srgbClr val="FFFF00"/>
                </a:solidFill>
              </a:rPr>
              <a:t>  +  T</a:t>
            </a:r>
            <a:r>
              <a:rPr lang="en-US" altLang="id-ID" sz="2800" baseline="-25000" dirty="0">
                <a:solidFill>
                  <a:srgbClr val="FFFF00"/>
                </a:solidFill>
              </a:rPr>
              <a:t>11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r>
              <a:rPr lang="en-US" altLang="id-ID" sz="2800" dirty="0">
                <a:solidFill>
                  <a:srgbClr val="FFFF00"/>
                </a:solidFill>
              </a:rPr>
              <a:t>        T</a:t>
            </a:r>
            <a:r>
              <a:rPr lang="en-US" altLang="id-ID" sz="2800" baseline="30000" dirty="0">
                <a:solidFill>
                  <a:srgbClr val="FFFF00"/>
                </a:solidFill>
              </a:rPr>
              <a:t>2</a:t>
            </a:r>
            <a:endParaRPr lang="en-US" altLang="id-ID" sz="2800" dirty="0">
              <a:solidFill>
                <a:srgbClr val="FFFF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id-ID" sz="2800" dirty="0">
                <a:solidFill>
                  <a:srgbClr val="FFFF00"/>
                </a:solidFill>
              </a:rPr>
              <a:t>                                     5                           20</a:t>
            </a:r>
            <a:endParaRPr lang="en-US" altLang="id-ID" sz="2400" baseline="-25000" dirty="0">
              <a:solidFill>
                <a:srgbClr val="FFFF00"/>
              </a:solidFill>
            </a:endParaRPr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2438400" y="5943600"/>
            <a:ext cx="426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7315200" y="5943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6858000" y="59436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990600" y="5638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J.K.P.  =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82296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/>
              <a:t>                </a:t>
            </a:r>
            <a:r>
              <a:rPr lang="en-US" altLang="id-ID" sz="2800"/>
              <a:t>  </a:t>
            </a:r>
            <a:r>
              <a:rPr lang="en-US" altLang="id-ID" sz="2800">
                <a:solidFill>
                  <a:srgbClr val="FFFF00"/>
                </a:solidFill>
              </a:rPr>
              <a:t>(T</a:t>
            </a:r>
            <a:r>
              <a:rPr lang="en-US" altLang="id-ID" sz="2800" baseline="-25000">
                <a:solidFill>
                  <a:srgbClr val="FFFF00"/>
                </a:solidFill>
              </a:rPr>
              <a:t>00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01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  </a:t>
            </a:r>
            <a:r>
              <a:rPr lang="en-US" altLang="id-ID" sz="2800">
                <a:solidFill>
                  <a:srgbClr val="FFFF00"/>
                </a:solidFill>
              </a:rPr>
              <a:t>+  (T</a:t>
            </a:r>
            <a:r>
              <a:rPr lang="en-US" altLang="id-ID" sz="2800" baseline="-25000">
                <a:solidFill>
                  <a:srgbClr val="FFFF00"/>
                </a:solidFill>
              </a:rPr>
              <a:t>10</a:t>
            </a:r>
            <a:r>
              <a:rPr lang="en-US" altLang="id-ID" sz="2800">
                <a:solidFill>
                  <a:srgbClr val="FFFF00"/>
                </a:solidFill>
              </a:rPr>
              <a:t> +  T</a:t>
            </a:r>
            <a:r>
              <a:rPr lang="en-US" altLang="id-ID" sz="2800" baseline="-25000">
                <a:solidFill>
                  <a:srgbClr val="FFFF00"/>
                </a:solidFill>
              </a:rPr>
              <a:t>11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      T</a:t>
            </a:r>
            <a:r>
              <a:rPr lang="en-US" altLang="id-ID" sz="2800" baseline="30000">
                <a:solidFill>
                  <a:srgbClr val="FFFF00"/>
                </a:solidFill>
              </a:rPr>
              <a:t> 2</a:t>
            </a:r>
            <a:endParaRPr lang="en-US" altLang="id-ID" sz="28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                 10                            20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T</a:t>
            </a:r>
            <a:r>
              <a:rPr lang="en-US" altLang="id-ID" sz="2800" baseline="-25000">
                <a:solidFill>
                  <a:srgbClr val="FFFF00"/>
                </a:solidFill>
              </a:rPr>
              <a:t>0</a:t>
            </a:r>
            <a:r>
              <a:rPr lang="en-US" altLang="id-ID" sz="2800" b="1" baseline="-25000">
                <a:solidFill>
                  <a:srgbClr val="FFFF00"/>
                </a:solidFill>
              </a:rPr>
              <a:t> .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 +  T</a:t>
            </a:r>
            <a:r>
              <a:rPr lang="en-US" altLang="id-ID" sz="2800" baseline="-25000">
                <a:solidFill>
                  <a:srgbClr val="FFFF00"/>
                </a:solidFill>
              </a:rPr>
              <a:t>1 </a:t>
            </a:r>
            <a:r>
              <a:rPr lang="en-US" altLang="id-ID" sz="2800" b="1" baseline="-25000">
                <a:solidFill>
                  <a:srgbClr val="FFFF00"/>
                </a:solidFill>
              </a:rPr>
              <a:t>.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id-ID" sz="2800" baseline="30000">
                <a:solidFill>
                  <a:srgbClr val="FFFF00"/>
                </a:solidFill>
              </a:rPr>
              <a:t>                                           </a:t>
            </a:r>
            <a:r>
              <a:rPr lang="en-US" altLang="id-ID" sz="2800">
                <a:solidFill>
                  <a:srgbClr val="FFFF00"/>
                </a:solidFill>
              </a:rPr>
              <a:t>10              20</a:t>
            </a:r>
          </a:p>
          <a:p>
            <a:pPr>
              <a:buFontTx/>
              <a:buNone/>
            </a:pPr>
            <a:endParaRPr lang="en-US" altLang="id-ID" sz="28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(T</a:t>
            </a:r>
            <a:r>
              <a:rPr lang="en-US" altLang="id-ID" sz="2800" baseline="-25000">
                <a:solidFill>
                  <a:srgbClr val="FFFF00"/>
                </a:solidFill>
              </a:rPr>
              <a:t>01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 (T</a:t>
            </a:r>
            <a:r>
              <a:rPr lang="en-US" altLang="id-ID" sz="2800" baseline="-25000">
                <a:solidFill>
                  <a:srgbClr val="FFFF00"/>
                </a:solidFill>
              </a:rPr>
              <a:t>00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10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                 10                            20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T</a:t>
            </a:r>
            <a:r>
              <a:rPr lang="en-US" altLang="id-ID" sz="2800" b="1">
                <a:solidFill>
                  <a:srgbClr val="FFFF00"/>
                </a:solidFill>
              </a:rPr>
              <a:t>.</a:t>
            </a:r>
            <a:r>
              <a:rPr lang="en-US" altLang="id-ID" sz="2800" baseline="-25000">
                <a:solidFill>
                  <a:srgbClr val="FFFF00"/>
                </a:solidFill>
              </a:rPr>
              <a:t>1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="1">
                <a:solidFill>
                  <a:srgbClr val="FFFF00"/>
                </a:solidFill>
              </a:rPr>
              <a:t>.</a:t>
            </a:r>
            <a:r>
              <a:rPr lang="en-US" altLang="id-ID" sz="2800">
                <a:solidFill>
                  <a:srgbClr val="FFFF00"/>
                </a:solidFill>
              </a:rPr>
              <a:t> </a:t>
            </a:r>
            <a:r>
              <a:rPr lang="en-US" altLang="id-ID" sz="2800" baseline="-25000">
                <a:solidFill>
                  <a:srgbClr val="FFFF00"/>
                </a:solidFill>
              </a:rPr>
              <a:t>0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         10             20</a:t>
            </a:r>
          </a:p>
          <a:p>
            <a:pPr>
              <a:buFontTx/>
              <a:buNone/>
            </a:pPr>
            <a:endParaRPr lang="en-US" altLang="id-ID" sz="280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id-ID" sz="2800">
                <a:solidFill>
                  <a:srgbClr val="FFFF00"/>
                </a:solidFill>
              </a:rPr>
              <a:t>                     (T</a:t>
            </a:r>
            <a:r>
              <a:rPr lang="en-US" altLang="id-ID" sz="2800" baseline="-25000">
                <a:solidFill>
                  <a:srgbClr val="FFFF00"/>
                </a:solidFill>
              </a:rPr>
              <a:t>00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11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(T</a:t>
            </a:r>
            <a:r>
              <a:rPr lang="en-US" altLang="id-ID" sz="2800" baseline="-25000">
                <a:solidFill>
                  <a:srgbClr val="FFFF00"/>
                </a:solidFill>
              </a:rPr>
              <a:t>01</a:t>
            </a:r>
            <a:r>
              <a:rPr lang="en-US" altLang="id-ID" sz="2800">
                <a:solidFill>
                  <a:srgbClr val="FFFF00"/>
                </a:solidFill>
              </a:rPr>
              <a:t> + T</a:t>
            </a:r>
            <a:r>
              <a:rPr lang="en-US" altLang="id-ID" sz="2800" baseline="-25000">
                <a:solidFill>
                  <a:srgbClr val="FFFF00"/>
                </a:solidFill>
              </a:rPr>
              <a:t>10</a:t>
            </a:r>
            <a:r>
              <a:rPr lang="en-US" altLang="id-ID" sz="2800">
                <a:solidFill>
                  <a:srgbClr val="FFFF00"/>
                </a:solidFill>
              </a:rPr>
              <a:t>) </a:t>
            </a:r>
            <a:r>
              <a:rPr lang="en-US" altLang="id-ID" sz="2800" baseline="30000">
                <a:solidFill>
                  <a:srgbClr val="FFFF00"/>
                </a:solidFill>
              </a:rPr>
              <a:t>2             </a:t>
            </a:r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altLang="id-ID" sz="2800" baseline="30000">
                <a:solidFill>
                  <a:srgbClr val="FFFF00"/>
                </a:solidFill>
              </a:rPr>
              <a:t>                                                            </a:t>
            </a:r>
            <a:r>
              <a:rPr lang="en-US" altLang="id-ID" sz="2800">
                <a:solidFill>
                  <a:srgbClr val="FFFF00"/>
                </a:solidFill>
              </a:rPr>
              <a:t>10                           20</a:t>
            </a:r>
            <a:r>
              <a:rPr lang="en-US" altLang="id-ID" sz="280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667000" y="838200"/>
            <a:ext cx="441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7772400" y="8382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7315200" y="762000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066800" y="609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J.K.</a:t>
            </a:r>
            <a:r>
              <a:rPr lang="en-US" altLang="id-ID">
                <a:solidFill>
                  <a:srgbClr val="FFCC00"/>
                </a:solidFill>
              </a:rPr>
              <a:t>A</a:t>
            </a:r>
            <a:r>
              <a:rPr lang="en-US" altLang="id-ID" sz="2800">
                <a:solidFill>
                  <a:srgbClr val="FFCC00"/>
                </a:solidFill>
              </a:rPr>
              <a:t>  =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43200" y="1828800"/>
            <a:ext cx="1905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876800" y="18288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5257800" y="18288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209800" y="16002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=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743200" y="3429000"/>
            <a:ext cx="426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7239000" y="3429000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7696200" y="33528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143000" y="320040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</a:t>
            </a:r>
            <a:r>
              <a:rPr lang="en-US" altLang="id-ID">
                <a:solidFill>
                  <a:srgbClr val="FFCC00"/>
                </a:solidFill>
              </a:rPr>
              <a:t>.B.</a:t>
            </a:r>
            <a:r>
              <a:rPr lang="en-US" altLang="id-ID" sz="2800">
                <a:solidFill>
                  <a:srgbClr val="FFCC00"/>
                </a:solidFill>
              </a:rPr>
              <a:t>  =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895600" y="4419600"/>
            <a:ext cx="1752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5257800" y="4343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876800" y="44196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981200" y="4267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=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743200" y="5943600"/>
            <a:ext cx="4191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7696200" y="5943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7162800" y="5943600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1143000" y="5791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CC00"/>
                </a:solidFill>
              </a:rPr>
              <a:t>J.K</a:t>
            </a:r>
            <a:r>
              <a:rPr lang="en-US" altLang="id-ID">
                <a:solidFill>
                  <a:srgbClr val="FFCC00"/>
                </a:solidFill>
              </a:rPr>
              <a:t>.A.B   </a:t>
            </a:r>
            <a:r>
              <a:rPr lang="en-US" altLang="id-ID" sz="2800">
                <a:solidFill>
                  <a:srgbClr val="FFCC00"/>
                </a:solidFill>
              </a:rPr>
              <a:t>=</a:t>
            </a:r>
            <a:endParaRPr lang="en-US" altLang="id-ID">
              <a:solidFill>
                <a:srgbClr val="FFCC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04800"/>
            <a:ext cx="8153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800"/>
              <a:t>     </a:t>
            </a:r>
            <a:r>
              <a:rPr lang="en-US" altLang="id-ID" sz="2800">
                <a:solidFill>
                  <a:srgbClr val="FFCC00"/>
                </a:solidFill>
              </a:rPr>
              <a:t>J.K.P.  =</a:t>
            </a:r>
            <a:r>
              <a:rPr lang="en-US" altLang="id-ID" sz="2800"/>
              <a:t>  </a:t>
            </a:r>
            <a:r>
              <a:rPr lang="en-US" altLang="id-ID" sz="2800">
                <a:solidFill>
                  <a:srgbClr val="FFFF00"/>
                </a:solidFill>
              </a:rPr>
              <a:t>J.K.</a:t>
            </a:r>
            <a:r>
              <a:rPr lang="en-US" altLang="id-ID" sz="2000">
                <a:solidFill>
                  <a:srgbClr val="FFFF00"/>
                </a:solidFill>
              </a:rPr>
              <a:t>A</a:t>
            </a:r>
            <a:r>
              <a:rPr lang="en-US" altLang="id-ID" sz="2800">
                <a:solidFill>
                  <a:srgbClr val="FFFF00"/>
                </a:solidFill>
              </a:rPr>
              <a:t>. + J.K.</a:t>
            </a:r>
            <a:r>
              <a:rPr lang="en-US" altLang="id-ID" sz="2000">
                <a:solidFill>
                  <a:srgbClr val="FFFF00"/>
                </a:solidFill>
              </a:rPr>
              <a:t>B</a:t>
            </a:r>
            <a:r>
              <a:rPr lang="en-US" altLang="id-ID" sz="2800">
                <a:solidFill>
                  <a:srgbClr val="FFFF00"/>
                </a:solidFill>
              </a:rPr>
              <a:t>. + J.K</a:t>
            </a:r>
            <a:r>
              <a:rPr lang="en-US" altLang="id-ID" sz="2000">
                <a:solidFill>
                  <a:srgbClr val="FFFF00"/>
                </a:solidFill>
              </a:rPr>
              <a:t>.A.B</a:t>
            </a:r>
            <a:r>
              <a:rPr lang="en-US" altLang="id-ID" sz="2800">
                <a:solidFill>
                  <a:srgbClr val="FFFF00"/>
                </a:solidFill>
              </a:rPr>
              <a:t>.  </a:t>
            </a:r>
          </a:p>
          <a:p>
            <a:pPr>
              <a:buFontTx/>
              <a:buNone/>
            </a:pPr>
            <a:r>
              <a:rPr lang="en-US" altLang="id-ID" sz="2800"/>
              <a:t>     </a:t>
            </a:r>
            <a:r>
              <a:rPr lang="en-US" altLang="id-ID" sz="2800">
                <a:solidFill>
                  <a:srgbClr val="FFCC00"/>
                </a:solidFill>
              </a:rPr>
              <a:t>J.K.T.  =</a:t>
            </a:r>
            <a:r>
              <a:rPr lang="en-US" altLang="id-ID" sz="2800"/>
              <a:t>  </a:t>
            </a:r>
            <a:r>
              <a:rPr lang="en-US" altLang="id-ID" sz="2800">
                <a:solidFill>
                  <a:srgbClr val="FFFF00"/>
                </a:solidFill>
              </a:rPr>
              <a:t>6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+ 8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+ . . . . . . .+ 7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r>
              <a:rPr lang="en-US" altLang="id-ID" sz="2800">
                <a:solidFill>
                  <a:srgbClr val="FFFF00"/>
                </a:solidFill>
              </a:rPr>
              <a:t>  -</a:t>
            </a:r>
          </a:p>
          <a:p>
            <a:pPr>
              <a:buFontTx/>
              <a:buNone/>
            </a:pPr>
            <a:r>
              <a:rPr lang="en-US" altLang="id-ID" sz="2800"/>
              <a:t>  </a:t>
            </a:r>
            <a:endParaRPr lang="en-US" altLang="id-ID" sz="2800"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800">
                <a:cs typeface="Arial" charset="0"/>
              </a:rPr>
              <a:t>    </a:t>
            </a:r>
            <a:r>
              <a:rPr lang="en-US" altLang="id-ID" sz="2800" b="1">
                <a:solidFill>
                  <a:srgbClr val="FF9900"/>
                </a:solidFill>
                <a:cs typeface="Arial" charset="0"/>
              </a:rPr>
              <a:t>Sidik Ragam:</a:t>
            </a:r>
          </a:p>
          <a:p>
            <a:pPr>
              <a:buFontTx/>
              <a:buNone/>
            </a:pPr>
            <a:r>
              <a:rPr lang="en-US" altLang="id-ID" sz="2800" b="1"/>
              <a:t>      </a:t>
            </a:r>
          </a:p>
          <a:p>
            <a:pPr>
              <a:buFontTx/>
              <a:buNone/>
            </a:pPr>
            <a:endParaRPr lang="en-US" altLang="id-ID" sz="2800" b="1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77000" y="685800"/>
            <a:ext cx="60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800">
                <a:solidFill>
                  <a:srgbClr val="FFFF00"/>
                </a:solidFill>
              </a:rPr>
              <a:t>T</a:t>
            </a:r>
            <a:r>
              <a:rPr lang="en-US" altLang="id-ID" sz="2800" baseline="30000">
                <a:solidFill>
                  <a:srgbClr val="FFFF00"/>
                </a:solidFill>
              </a:rPr>
              <a:t>2</a:t>
            </a:r>
            <a:endParaRPr lang="en-US" altLang="id-ID" sz="2800">
              <a:solidFill>
                <a:srgbClr val="FFFF00"/>
              </a:solidFill>
            </a:endParaRPr>
          </a:p>
          <a:p>
            <a:r>
              <a:rPr lang="en-US" altLang="id-ID" sz="2800">
                <a:solidFill>
                  <a:srgbClr val="FFFF00"/>
                </a:solidFill>
              </a:rPr>
              <a:t>20</a:t>
            </a:r>
          </a:p>
        </p:txBody>
      </p:sp>
      <p:graphicFrame>
        <p:nvGraphicFramePr>
          <p:cNvPr id="23622" name="Group 70"/>
          <p:cNvGraphicFramePr>
            <a:graphicFrameLocks noGrp="1"/>
          </p:cNvGraphicFramePr>
          <p:nvPr>
            <p:ph sz="half" idx="2"/>
          </p:nvPr>
        </p:nvGraphicFramePr>
        <p:xfrm>
          <a:off x="838200" y="2514600"/>
          <a:ext cx="7772400" cy="365226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1600200"/>
                <a:gridCol w="1676400"/>
                <a:gridCol w="1371600"/>
              </a:tblGrid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S. K.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d.b.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J.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K.T.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hitung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Perlakuan: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G a l a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JKP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JK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JK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JK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JKG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KT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    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KTG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F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F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 F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AB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  T o t a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JKT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19" name="Line 67"/>
          <p:cNvSpPr>
            <a:spLocks noChangeShapeType="1"/>
          </p:cNvSpPr>
          <p:nvPr/>
        </p:nvSpPr>
        <p:spPr bwMode="auto">
          <a:xfrm flipH="1">
            <a:off x="5715000" y="38100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6019800" y="4343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629" name="Line 77"/>
          <p:cNvSpPr>
            <a:spLocks noChangeShapeType="1"/>
          </p:cNvSpPr>
          <p:nvPr/>
        </p:nvSpPr>
        <p:spPr bwMode="auto">
          <a:xfrm flipH="1">
            <a:off x="6400800" y="5029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630" name="Line 78"/>
          <p:cNvSpPr>
            <a:spLocks noChangeShapeType="1"/>
          </p:cNvSpPr>
          <p:nvPr/>
        </p:nvSpPr>
        <p:spPr bwMode="auto">
          <a:xfrm>
            <a:off x="6477000" y="10668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Contoh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Percobaan untuk mendesain laptop dengan faktor berupa prosesor dan RAM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Percobaan Faktorial dengan 2 faktor terdiri dari prosesor (faktor 1) dan RAM (faktor 2) 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ulangan sebanyak 3 kali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Prosesor terdiri dari 3 level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RAM terdiri dari 4 level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Banyaknya unit percobaan = 3x4x3= </a:t>
            </a:r>
            <a:r>
              <a:rPr lang="id-ID" dirty="0" smtClean="0">
                <a:solidFill>
                  <a:schemeClr val="bg1"/>
                </a:solidFill>
              </a:rPr>
              <a:t>36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Yang diukur adalah respon time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Contoh data</a:t>
            </a:r>
            <a:endParaRPr lang="id-ID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3157903"/>
              </p:ext>
            </p:extLst>
          </p:nvPr>
        </p:nvGraphicFramePr>
        <p:xfrm>
          <a:off x="457200" y="1600200"/>
          <a:ext cx="8229600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8100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a0b3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a1b3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a2b0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a2b1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a2b2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chemeClr val="tx1"/>
                          </a:solidFill>
                        </a:rPr>
                        <a:t>a2b3</a:t>
                      </a:r>
                      <a:endParaRPr lang="id-ID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contoh</a:t>
            </a:r>
          </a:p>
        </p:txBody>
      </p:sp>
      <p:graphicFrame>
        <p:nvGraphicFramePr>
          <p:cNvPr id="45126" name="Group 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615473"/>
              </p:ext>
            </p:extLst>
          </p:nvPr>
        </p:nvGraphicFramePr>
        <p:xfrm>
          <a:off x="228600" y="1219198"/>
          <a:ext cx="8610600" cy="4751834"/>
        </p:xfrm>
        <a:graphic>
          <a:graphicData uri="http://schemas.openxmlformats.org/drawingml/2006/table">
            <a:tbl>
              <a:tblPr/>
              <a:tblGrid>
                <a:gridCol w="1578610"/>
                <a:gridCol w="1754736"/>
                <a:gridCol w="1404115"/>
                <a:gridCol w="1581872"/>
                <a:gridCol w="1066540"/>
                <a:gridCol w="1224727"/>
              </a:tblGrid>
              <a:tr h="5194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Faktor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ke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- 2</a:t>
                      </a: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(RAM)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Faktor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ke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- 1</a:t>
                      </a: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(Prosesor)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Nilai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tengah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52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a2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602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22,7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b3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ahoma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Tahoma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2400" b="0" i="0" u="none" strike="noStrike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94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60200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Nilai tengah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15,3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25,5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2400" b="0" i="0" u="none" strike="noStrike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35,3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2400" b="0" i="0" u="none" strike="noStrike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2400" b="0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Tabel analisis ragam</a:t>
            </a:r>
            <a:endParaRPr lang="id-ID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92362"/>
              </p:ext>
            </p:extLst>
          </p:nvPr>
        </p:nvGraphicFramePr>
        <p:xfrm>
          <a:off x="533402" y="1676402"/>
          <a:ext cx="8381998" cy="428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708"/>
                <a:gridCol w="1302058"/>
                <a:gridCol w="1302058"/>
                <a:gridCol w="1302058"/>
                <a:gridCol w="1302058"/>
                <a:gridCol w="1302058"/>
              </a:tblGrid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SK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JK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KT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Fhit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id-ID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Perlakuan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11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261,64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23,79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452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  </a:t>
                      </a:r>
                      <a:r>
                        <a:rPr lang="id-ID" sz="2400" u="none" strike="noStrike" dirty="0" smtClean="0">
                          <a:effectLst/>
                        </a:rPr>
                        <a:t>Prosesor </a:t>
                      </a:r>
                      <a:r>
                        <a:rPr lang="id-ID" sz="2400" u="none" strike="noStrike" dirty="0">
                          <a:effectLst/>
                        </a:rPr>
                        <a:t>(a)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11,42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5,71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     RAM (b)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3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247,39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82,46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156,25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     a * b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6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2,83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0,47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Galat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24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12,67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 dirty="0">
                          <a:effectLst/>
                        </a:rPr>
                        <a:t>0,53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673"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Total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400" u="none" strike="noStrike">
                          <a:effectLst/>
                        </a:rPr>
                        <a:t>35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274,31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>
                          <a:effectLst/>
                        </a:rPr>
                        <a:t> 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 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400" u="none" strike="noStrike" dirty="0">
                          <a:effectLst/>
                        </a:rPr>
                        <a:t> 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0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Pustaka 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Prof Kusriningrum. Percobaan faktorial dengan rancangan acak lengkap. (file ppt)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Walpole RE. 1990. </a:t>
            </a:r>
            <a:r>
              <a:rPr lang="en-US" dirty="0" err="1" smtClean="0">
                <a:solidFill>
                  <a:srgbClr val="FFFF00"/>
                </a:solidFill>
              </a:rPr>
              <a:t>Pengantar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Statistika</a:t>
            </a:r>
            <a:r>
              <a:rPr lang="en-US" dirty="0" smtClean="0"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solidFill>
                  <a:srgbClr val="FFFF00"/>
                </a:solidFill>
              </a:rPr>
              <a:t>terjemahan</a:t>
            </a:r>
            <a:r>
              <a:rPr lang="en-US" dirty="0" smtClean="0">
                <a:solidFill>
                  <a:srgbClr val="FFFF00"/>
                </a:solidFill>
              </a:rPr>
              <a:t>). PT </a:t>
            </a:r>
            <a:r>
              <a:rPr lang="en-US" dirty="0" err="1" smtClean="0">
                <a:solidFill>
                  <a:srgbClr val="FFFF00"/>
                </a:solidFill>
              </a:rPr>
              <a:t>Gramedia</a:t>
            </a:r>
            <a:r>
              <a:rPr lang="en-US" dirty="0" smtClean="0">
                <a:solidFill>
                  <a:srgbClr val="FFFF00"/>
                </a:solidFill>
              </a:rPr>
              <a:t>, Jakarta</a:t>
            </a:r>
          </a:p>
          <a:p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763000" cy="685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800" b="1" dirty="0" err="1">
                <a:solidFill>
                  <a:srgbClr val="FFFF00"/>
                </a:solidFill>
              </a:rPr>
              <a:t>Gambaran</a:t>
            </a:r>
            <a:r>
              <a:rPr lang="en-US" altLang="id-ID" sz="2800" b="1" dirty="0">
                <a:solidFill>
                  <a:srgbClr val="FFFF00"/>
                </a:solidFill>
              </a:rPr>
              <a:t>  </a:t>
            </a:r>
            <a:r>
              <a:rPr lang="en-US" altLang="id-ID" sz="2800" b="1" dirty="0" err="1">
                <a:solidFill>
                  <a:srgbClr val="FFFF00"/>
                </a:solidFill>
              </a:rPr>
              <a:t>Umum</a:t>
            </a:r>
            <a:endParaRPr lang="en-US" altLang="id-ID" sz="28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dirty="0">
                <a:solidFill>
                  <a:srgbClr val="FFFF00"/>
                </a:solidFill>
              </a:rPr>
              <a:t> </a:t>
            </a:r>
            <a:r>
              <a:rPr lang="en-US" altLang="id-ID" sz="2400" b="1" dirty="0" err="1">
                <a:solidFill>
                  <a:srgbClr val="FFFF00"/>
                </a:solidFill>
              </a:rPr>
              <a:t>Faktor</a:t>
            </a:r>
            <a:r>
              <a:rPr lang="en-US" altLang="id-ID" sz="2400" b="1" dirty="0">
                <a:solidFill>
                  <a:srgbClr val="FFFF00"/>
                </a:solidFill>
              </a:rPr>
              <a:t> </a:t>
            </a:r>
            <a:r>
              <a:rPr lang="en-US" altLang="id-ID" sz="2400" b="1" dirty="0">
                <a:solidFill>
                  <a:srgbClr val="FFFF00"/>
                </a:solidFill>
                <a:cs typeface="Arial" charset="0"/>
              </a:rPr>
              <a:t>→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satu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macam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perlakuan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yang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mempunyai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bebe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rapa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FF00"/>
                </a:solidFill>
                <a:cs typeface="Arial" charset="0"/>
              </a:rPr>
              <a:t>taraf</a:t>
            </a: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(level).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</a:t>
            </a:r>
            <a:r>
              <a:rPr lang="en-US" altLang="id-ID" sz="2400" u="sng" dirty="0" err="1">
                <a:solidFill>
                  <a:srgbClr val="FFFF00"/>
                </a:solidFill>
                <a:cs typeface="Arial" charset="0"/>
              </a:rPr>
              <a:t>Contoh</a:t>
            </a:r>
            <a:r>
              <a:rPr lang="en-US" altLang="id-ID" sz="2400" u="sng" dirty="0">
                <a:solidFill>
                  <a:srgbClr val="FFFF00"/>
                </a:solidFill>
                <a:cs typeface="Arial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 1 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#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RAM                 </a:t>
            </a:r>
            <a:r>
              <a:rPr lang="en-US" altLang="id-ID" sz="2400" dirty="0" smtClean="0">
                <a:solidFill>
                  <a:srgbClr val="FFFF00"/>
                </a:solidFill>
                <a:cs typeface="Arial" charset="0"/>
              </a:rPr>
              <a:t>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2 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4 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</a:t>
            </a:r>
            <a:r>
              <a:rPr lang="id-ID" altLang="id-ID" sz="2400" smtClean="0">
                <a:solidFill>
                  <a:srgbClr val="FFFF00"/>
                </a:solidFill>
                <a:cs typeface="Arial" charset="0"/>
              </a:rPr>
              <a:t>8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GB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Core i 3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#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Prosesor                          </a:t>
            </a:r>
            <a:r>
              <a:rPr lang="en-US" altLang="id-ID" sz="2400" dirty="0" smtClean="0">
                <a:solidFill>
                  <a:srgbClr val="FFFF00"/>
                </a:solidFill>
                <a:cs typeface="Arial" charset="0"/>
              </a:rPr>
              <a:t>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Core i 5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>
                <a:solidFill>
                  <a:srgbClr val="FFFF00"/>
                </a:solidFill>
                <a:cs typeface="Arial" charset="0"/>
              </a:rPr>
              <a:t>                                                                </a:t>
            </a:r>
            <a:r>
              <a:rPr lang="id-ID" altLang="id-ID" sz="2400" dirty="0" smtClean="0">
                <a:solidFill>
                  <a:srgbClr val="FFFF00"/>
                </a:solidFill>
                <a:cs typeface="Arial" charset="0"/>
              </a:rPr>
              <a:t>Core i 7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b="1" dirty="0">
                <a:solidFill>
                  <a:srgbClr val="FFFF00"/>
                </a:solidFill>
                <a:cs typeface="Arial" charset="0"/>
              </a:rPr>
              <a:t>                              </a:t>
            </a:r>
            <a:endParaRPr lang="en-US" altLang="id-ID" sz="240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3810000" y="2286000"/>
            <a:ext cx="685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886200" y="2895600"/>
            <a:ext cx="6096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886200" y="2590800"/>
            <a:ext cx="6096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886200" y="2667000"/>
            <a:ext cx="609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5105400" y="4648200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5105400" y="4267200"/>
            <a:ext cx="609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5105400" y="4876800"/>
            <a:ext cx="609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6868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dirty="0"/>
              <a:t>   </a:t>
            </a:r>
            <a:r>
              <a:rPr lang="en-US" altLang="id-ID" sz="2400" b="1" dirty="0" err="1">
                <a:solidFill>
                  <a:schemeClr val="accent1"/>
                </a:solidFill>
              </a:rPr>
              <a:t>Percobaan</a:t>
            </a:r>
            <a:r>
              <a:rPr lang="en-US" altLang="id-ID" sz="2400" b="1" dirty="0">
                <a:solidFill>
                  <a:schemeClr val="accent1"/>
                </a:solidFill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</a:rPr>
              <a:t>berfaktor</a:t>
            </a:r>
            <a:r>
              <a:rPr lang="en-US" altLang="id-ID" sz="2400" b="1" dirty="0">
                <a:solidFill>
                  <a:schemeClr val="accent1"/>
                </a:solidFill>
              </a:rPr>
              <a:t>: </a:t>
            </a:r>
            <a:r>
              <a:rPr lang="en-US" altLang="id-ID" sz="2400" dirty="0">
                <a:solidFill>
                  <a:schemeClr val="accent1"/>
                </a:solidFill>
                <a:cs typeface="Arial" charset="0"/>
              </a:rPr>
              <a:t>→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percobaan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yang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menyangkut</a:t>
            </a:r>
            <a:endParaRPr lang="en-US" altLang="id-ID" sz="24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                                               2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faktor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atau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lebih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.</a:t>
            </a:r>
          </a:p>
          <a:p>
            <a:pPr>
              <a:buFontTx/>
              <a:buNone/>
            </a:pP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   #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Percobaan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berfaktor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 paling </a:t>
            </a:r>
            <a:r>
              <a:rPr lang="en-US" altLang="id-ID" sz="2400" b="1" dirty="0" err="1">
                <a:solidFill>
                  <a:schemeClr val="accent1"/>
                </a:solidFill>
                <a:cs typeface="Arial" charset="0"/>
              </a:rPr>
              <a:t>sederhana</a:t>
            </a:r>
            <a:r>
              <a:rPr lang="en-US" altLang="id-ID" sz="2400" b="1" dirty="0">
                <a:solidFill>
                  <a:schemeClr val="accent1"/>
                </a:solidFill>
                <a:cs typeface="Arial" charset="0"/>
              </a:rPr>
              <a:t>:    2  x  2</a:t>
            </a:r>
            <a:endParaRPr lang="en-US" altLang="id-ID" sz="18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18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                                                       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Faktor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A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dgn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2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taraf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       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Faktor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B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dgn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2 </a:t>
            </a:r>
            <a:r>
              <a:rPr lang="en-US" altLang="id-ID" sz="1800" b="1" dirty="0" err="1">
                <a:solidFill>
                  <a:schemeClr val="accent1"/>
                </a:solidFill>
                <a:cs typeface="Arial" charset="0"/>
              </a:rPr>
              <a:t>tara</a:t>
            </a:r>
            <a:r>
              <a:rPr lang="en-US" altLang="id-ID" sz="1800" b="1" dirty="0">
                <a:solidFill>
                  <a:schemeClr val="accent1"/>
                </a:solidFill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altLang="id-ID" sz="1800" b="1" dirty="0">
              <a:solidFill>
                <a:schemeClr val="accent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000" dirty="0">
                <a:cs typeface="Arial" charset="0"/>
              </a:rPr>
              <a:t>      </a:t>
            </a:r>
            <a:r>
              <a:rPr lang="en-US" altLang="id-ID" sz="2000" dirty="0">
                <a:solidFill>
                  <a:srgbClr val="FFCC99"/>
                </a:solidFill>
                <a:cs typeface="Arial" charset="0"/>
              </a:rPr>
              <a:t># </a:t>
            </a:r>
            <a:r>
              <a:rPr lang="en-US" altLang="id-ID" sz="2400" u="sng" dirty="0" err="1">
                <a:solidFill>
                  <a:srgbClr val="FFCC99"/>
                </a:solidFill>
                <a:cs typeface="Arial" charset="0"/>
              </a:rPr>
              <a:t>Misalnya</a:t>
            </a:r>
            <a:r>
              <a:rPr lang="en-US" altLang="id-ID" sz="2400" u="sng" dirty="0">
                <a:cs typeface="Arial" charset="0"/>
              </a:rPr>
              <a:t>:</a:t>
            </a:r>
            <a:r>
              <a:rPr lang="en-US" altLang="id-ID" sz="2400" dirty="0">
                <a:cs typeface="Arial" charset="0"/>
              </a:rPr>
              <a:t>                                 </a:t>
            </a:r>
            <a:r>
              <a:rPr lang="en-US" altLang="id-ID" sz="2000" u="sng" dirty="0">
                <a:cs typeface="Arial" charset="0"/>
              </a:rPr>
              <a:t>                                                                         </a:t>
            </a:r>
            <a:endParaRPr lang="en-US" altLang="id-ID" sz="2400" u="sng" dirty="0"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Faktor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A 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  <a:cs typeface="Arial" charset="0"/>
              </a:rPr>
              <a:t>prosesor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) </a:t>
            </a: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FFCC00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   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Faktor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B 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  <a:cs typeface="Arial" charset="0"/>
              </a:rPr>
              <a:t> RAM</a:t>
            </a:r>
            <a:r>
              <a:rPr lang="en-US" altLang="id-ID" sz="2400" dirty="0" smtClean="0">
                <a:solidFill>
                  <a:srgbClr val="FFCC99"/>
                </a:solidFill>
                <a:cs typeface="Arial" charset="0"/>
              </a:rPr>
              <a:t>) </a:t>
            </a: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   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Diperoleh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4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kombinasi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rgbClr val="FFCC99"/>
                </a:solidFill>
                <a:cs typeface="Arial" charset="0"/>
              </a:rPr>
              <a:t>perlakuan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:  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       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</a:t>
            </a:r>
          </a:p>
          <a:p>
            <a:pPr>
              <a:buFontTx/>
              <a:buNone/>
            </a:pP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                                                                                                         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a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 </a:t>
            </a: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  <a:cs typeface="Arial" charset="0"/>
              </a:rPr>
              <a:t>1</a:t>
            </a: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       </a:t>
            </a:r>
            <a:r>
              <a:rPr lang="en-US" altLang="id-ID" sz="2400" b="1" dirty="0">
                <a:solidFill>
                  <a:srgbClr val="FFCC99"/>
                </a:solidFill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FFCC99"/>
                </a:solidFill>
                <a:cs typeface="Arial" charset="0"/>
              </a:rPr>
              <a:t>                                                    </a:t>
            </a:r>
          </a:p>
          <a:p>
            <a:pPr>
              <a:buFontTx/>
              <a:buNone/>
            </a:pPr>
            <a:endParaRPr lang="en-US" altLang="id-ID" sz="2400" dirty="0">
              <a:solidFill>
                <a:srgbClr val="FFCC99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             </a:t>
            </a:r>
            <a:endParaRPr lang="en-US" altLang="id-ID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7924800" y="1752600"/>
            <a:ext cx="304800" cy="30480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6248400" y="1752600"/>
            <a:ext cx="838200" cy="30480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257800" y="2819400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0 </a:t>
            </a:r>
            <a:r>
              <a:rPr lang="en-US" altLang="id-ID" sz="2400" dirty="0">
                <a:solidFill>
                  <a:srgbClr val="FFCC99"/>
                </a:solidFill>
              </a:rPr>
              <a:t>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Core i 3</a:t>
            </a:r>
            <a:r>
              <a:rPr lang="en-US" altLang="id-ID" sz="2400" dirty="0" smtClean="0">
                <a:solidFill>
                  <a:srgbClr val="FFCC99"/>
                </a:solidFill>
              </a:rPr>
              <a:t>)</a:t>
            </a:r>
            <a:r>
              <a:rPr lang="en-US" altLang="id-ID" sz="2400" dirty="0" smtClean="0"/>
              <a:t> </a:t>
            </a:r>
            <a:endParaRPr lang="en-US" altLang="id-ID" sz="2400" dirty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334000" y="3352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a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1</a:t>
            </a:r>
            <a:r>
              <a:rPr lang="en-US" altLang="id-ID" sz="2400" dirty="0">
                <a:solidFill>
                  <a:srgbClr val="FFCC99"/>
                </a:solidFill>
              </a:rPr>
              <a:t>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Core i 5)</a:t>
            </a:r>
            <a:endParaRPr lang="en-US" altLang="id-ID" sz="2400" dirty="0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V="1">
            <a:off x="4419600" y="3124200"/>
            <a:ext cx="762000" cy="22860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4419600" y="3505200"/>
            <a:ext cx="762000" cy="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410200" y="403860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0  </a:t>
            </a:r>
            <a:r>
              <a:rPr lang="en-US" altLang="id-ID" sz="2400" dirty="0">
                <a:solidFill>
                  <a:srgbClr val="FFCC99"/>
                </a:solidFill>
              </a:rPr>
              <a:t>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 RAM 1 GB</a:t>
            </a:r>
            <a:r>
              <a:rPr lang="en-US" altLang="id-ID" sz="2400" dirty="0" smtClean="0">
                <a:solidFill>
                  <a:srgbClr val="FFCC99"/>
                </a:solidFill>
              </a:rPr>
              <a:t>)</a:t>
            </a:r>
            <a:endParaRPr lang="en-US" altLang="id-ID" sz="2400" dirty="0">
              <a:solidFill>
                <a:srgbClr val="FFCC99"/>
              </a:solidFill>
            </a:endParaRP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5410200" y="4495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2400" dirty="0">
                <a:solidFill>
                  <a:srgbClr val="FFCC99"/>
                </a:solidFill>
              </a:rPr>
              <a:t>b</a:t>
            </a:r>
            <a:r>
              <a:rPr lang="en-US" altLang="id-ID" sz="2400" baseline="-25000" dirty="0">
                <a:solidFill>
                  <a:srgbClr val="FFCC99"/>
                </a:solidFill>
              </a:rPr>
              <a:t>1</a:t>
            </a:r>
            <a:r>
              <a:rPr lang="en-US" altLang="id-ID" sz="2400" dirty="0">
                <a:solidFill>
                  <a:srgbClr val="FFCC99"/>
                </a:solidFill>
              </a:rPr>
              <a:t>  </a:t>
            </a:r>
            <a:r>
              <a:rPr lang="en-US" altLang="id-ID" sz="2400" dirty="0" smtClean="0">
                <a:solidFill>
                  <a:srgbClr val="FFCC99"/>
                </a:solidFill>
              </a:rPr>
              <a:t>(</a:t>
            </a:r>
            <a:r>
              <a:rPr lang="id-ID" altLang="id-ID" sz="2400" dirty="0" smtClean="0">
                <a:solidFill>
                  <a:srgbClr val="FFCC99"/>
                </a:solidFill>
              </a:rPr>
              <a:t>RAM 2 GB</a:t>
            </a:r>
            <a:r>
              <a:rPr lang="en-US" altLang="id-ID" sz="2400" dirty="0" smtClean="0">
                <a:solidFill>
                  <a:srgbClr val="FFCC99"/>
                </a:solidFill>
              </a:rPr>
              <a:t>)</a:t>
            </a:r>
            <a:endParaRPr lang="en-US" altLang="id-ID" sz="2400" dirty="0">
              <a:solidFill>
                <a:srgbClr val="FFCC99"/>
              </a:solidFill>
            </a:endParaRP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V="1">
            <a:off x="4724400" y="4191000"/>
            <a:ext cx="609600" cy="15240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724400" y="4495800"/>
            <a:ext cx="533400" cy="152400"/>
          </a:xfrm>
          <a:prstGeom prst="line">
            <a:avLst/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53" name="AutoShape 33"/>
          <p:cNvSpPr>
            <a:spLocks/>
          </p:cNvSpPr>
          <p:nvPr/>
        </p:nvSpPr>
        <p:spPr bwMode="auto">
          <a:xfrm>
            <a:off x="8382000" y="2971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839200" cy="6049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id-ID" sz="900" b="1"/>
              <a:t> </a:t>
            </a:r>
            <a:endParaRPr lang="en-US" altLang="id-ID" sz="24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 b="1">
                <a:solidFill>
                  <a:srgbClr val="FFFF00"/>
                </a:solidFill>
              </a:rPr>
              <a:t>Percobaan berfaktor</a:t>
            </a:r>
            <a:r>
              <a:rPr lang="en-US" altLang="id-ID" sz="2400">
                <a:solidFill>
                  <a:srgbClr val="FFFF00"/>
                </a:solidFill>
              </a:rPr>
              <a:t> </a:t>
            </a: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→ merupakan cara utk menyusun            </a:t>
            </a:r>
            <a:r>
              <a:rPr lang="en-US" altLang="id-ID" sz="2400">
                <a:solidFill>
                  <a:srgbClr val="FFFF00"/>
                </a:solidFill>
              </a:rPr>
              <a:t>              .                           kombinasi  percobaan  yang diberikan.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</a:rPr>
              <a:t>  </a:t>
            </a:r>
            <a:r>
              <a:rPr lang="en-US" altLang="id-ID" sz="2400" b="1">
                <a:solidFill>
                  <a:srgbClr val="FFFF00"/>
                </a:solidFill>
              </a:rPr>
              <a:t>Tujuan melakukan percobaan faktorial </a:t>
            </a:r>
            <a:r>
              <a:rPr lang="en-US" altLang="id-ID" sz="2400" b="1">
                <a:solidFill>
                  <a:srgbClr val="FFFF00"/>
                </a:solidFill>
                <a:cs typeface="Arial" charset="0"/>
              </a:rPr>
              <a:t>→</a:t>
            </a: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 untuk menge-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                                tahui  adakah  interaksi  antara faktor</a:t>
            </a:r>
            <a:r>
              <a:rPr lang="en-US" altLang="id-ID" sz="2400" baseline="30000">
                <a:solidFill>
                  <a:srgbClr val="FFFF00"/>
                </a:solidFill>
                <a:cs typeface="Arial" charset="0"/>
              </a:rPr>
              <a:t>2</a:t>
            </a:r>
            <a:endParaRPr lang="en-US" altLang="id-ID" sz="2400">
              <a:solidFill>
                <a:srgbClr val="FFFF00"/>
              </a:solidFill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rgbClr val="FFFF00"/>
                </a:solidFill>
                <a:cs typeface="Arial" charset="0"/>
              </a:rPr>
              <a:t>                                yang diberikan sebagai perlakuan tsb.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 b="1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/>
              <a:t>     </a:t>
            </a:r>
            <a:r>
              <a:rPr lang="en-US" altLang="id-ID" sz="2400">
                <a:solidFill>
                  <a:schemeClr val="bg1"/>
                </a:solidFill>
              </a:rPr>
              <a:t>Pelaksanaan percobaan tergantung lingkungan / bahan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>
                <a:solidFill>
                  <a:schemeClr val="bg1"/>
                </a:solidFill>
              </a:rPr>
              <a:t>                       percobaan yang akan dipakai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400"/>
              <a:t>                                              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800"/>
              <a:t>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800"/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id-ID" sz="24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700"/>
          </a:p>
          <a:p>
            <a:pPr>
              <a:lnSpc>
                <a:spcPct val="80000"/>
              </a:lnSpc>
              <a:buFontTx/>
              <a:buNone/>
            </a:pPr>
            <a:endParaRPr lang="en-US" altLang="id-ID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800"/>
              <a:t> </a:t>
            </a:r>
            <a:r>
              <a:rPr lang="en-US" altLang="id-ID" sz="70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700"/>
              <a:t>                                                </a:t>
            </a:r>
            <a:r>
              <a:rPr lang="en-US" altLang="id-ID" sz="800"/>
              <a:t> </a:t>
            </a:r>
            <a:endParaRPr lang="en-US" altLang="id-ID" sz="90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419600" y="3810000"/>
            <a:ext cx="0" cy="53340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295400" y="4343400"/>
            <a:ext cx="693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2400">
                <a:solidFill>
                  <a:srgbClr val="66FFFF"/>
                </a:solidFill>
              </a:rPr>
              <a:t>I.  Faktorial dengan  R.A.L.</a:t>
            </a:r>
          </a:p>
          <a:p>
            <a:pPr algn="ctr">
              <a:spcBef>
                <a:spcPct val="50000"/>
              </a:spcBef>
            </a:pPr>
            <a:r>
              <a:rPr lang="en-US" altLang="id-ID" sz="2400">
                <a:solidFill>
                  <a:srgbClr val="66FFFF"/>
                </a:solidFill>
              </a:rPr>
              <a:t>II.  Faktorial dengan  R.A.K.</a:t>
            </a:r>
          </a:p>
          <a:p>
            <a:pPr algn="ctr">
              <a:spcBef>
                <a:spcPct val="50000"/>
              </a:spcBef>
            </a:pPr>
            <a:r>
              <a:rPr lang="en-US" altLang="id-ID" sz="2400">
                <a:solidFill>
                  <a:srgbClr val="66FFFF"/>
                </a:solidFill>
              </a:rPr>
              <a:t>III. Faktorial dengan R.B.L.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71538" y="261938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d-ID"/>
              <a:t>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altLang="id-ID" sz="3200" b="1">
                <a:solidFill>
                  <a:srgbClr val="FFCC99"/>
                </a:solidFill>
              </a:rPr>
              <a:t>Percobaan  Faktorial  </a:t>
            </a:r>
            <a:r>
              <a:rPr lang="en-US" altLang="id-ID" sz="2400" b="1">
                <a:solidFill>
                  <a:srgbClr val="FFCC99"/>
                </a:solidFill>
              </a:rPr>
              <a:t>dengan</a:t>
            </a:r>
            <a:r>
              <a:rPr lang="en-US" altLang="id-ID" sz="2400">
                <a:solidFill>
                  <a:srgbClr val="FFCC99"/>
                </a:solidFill>
              </a:rPr>
              <a:t/>
            </a:r>
            <a:br>
              <a:rPr lang="en-US" altLang="id-ID" sz="2400">
                <a:solidFill>
                  <a:srgbClr val="FFCC99"/>
                </a:solidFill>
              </a:rPr>
            </a:br>
            <a:r>
              <a:rPr lang="en-US" altLang="id-ID" sz="3200" b="1">
                <a:solidFill>
                  <a:srgbClr val="FFCC99"/>
                </a:solidFill>
              </a:rPr>
              <a:t>Rancangan  Acak  Lengkap</a:t>
            </a:r>
            <a:endParaRPr lang="en-US" altLang="id-ID" sz="3200">
              <a:solidFill>
                <a:srgbClr val="FFCC99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6868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z="2000" dirty="0">
                <a:cs typeface="Arial" charset="0"/>
              </a:rPr>
              <a:t> </a:t>
            </a:r>
            <a:r>
              <a:rPr lang="en-US" altLang="id-ID" sz="2400" u="sng" dirty="0" err="1">
                <a:solidFill>
                  <a:schemeClr val="bg1"/>
                </a:solidFill>
              </a:rPr>
              <a:t>Contoh</a:t>
            </a:r>
            <a:r>
              <a:rPr lang="en-US" altLang="id-ID" sz="2400" u="sng" dirty="0">
                <a:solidFill>
                  <a:schemeClr val="bg1"/>
                </a:solidFill>
              </a:rPr>
              <a:t>:</a:t>
            </a:r>
            <a:r>
              <a:rPr lang="en-US" altLang="id-ID" sz="2400" dirty="0">
                <a:solidFill>
                  <a:schemeClr val="bg1"/>
                </a:solidFill>
              </a:rPr>
              <a:t>  </a:t>
            </a:r>
            <a:r>
              <a:rPr lang="en-US" altLang="id-ID" sz="2400" dirty="0" err="1">
                <a:solidFill>
                  <a:schemeClr val="bg1"/>
                </a:solidFill>
              </a:rPr>
              <a:t>Percobaan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faktorial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dua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faktor</a:t>
            </a:r>
            <a:r>
              <a:rPr lang="en-US" altLang="id-ID" sz="2400" dirty="0">
                <a:solidFill>
                  <a:schemeClr val="bg1"/>
                </a:solidFill>
              </a:rPr>
              <a:t>, masing</a:t>
            </a:r>
            <a:r>
              <a:rPr lang="en-US" altLang="id-ID" sz="2400" baseline="30000" dirty="0">
                <a:solidFill>
                  <a:schemeClr val="bg1"/>
                </a:solidFill>
              </a:rPr>
              <a:t>2 </a:t>
            </a:r>
            <a:r>
              <a:rPr lang="en-US" altLang="id-ID" sz="2400" dirty="0" err="1">
                <a:solidFill>
                  <a:schemeClr val="bg1"/>
                </a:solidFill>
              </a:rPr>
              <a:t>ter</a:t>
            </a:r>
            <a:r>
              <a:rPr lang="en-US" altLang="id-ID" sz="2400" dirty="0">
                <a:solidFill>
                  <a:schemeClr val="bg1"/>
                </a:solidFill>
              </a:rPr>
              <a:t>-</a:t>
            </a: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</a:rPr>
              <a:t>               </a:t>
            </a:r>
            <a:r>
              <a:rPr lang="en-US" altLang="id-ID" sz="2400" dirty="0" err="1">
                <a:solidFill>
                  <a:schemeClr val="bg1"/>
                </a:solidFill>
              </a:rPr>
              <a:t>diri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dari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</a:rPr>
              <a:t>dua</a:t>
            </a:r>
            <a:r>
              <a:rPr lang="en-US" altLang="id-ID" sz="2400" dirty="0">
                <a:solidFill>
                  <a:schemeClr val="bg1"/>
                </a:solidFill>
              </a:rPr>
              <a:t> level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→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serta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,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dilak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-                                           .     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sanakan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R.A.L.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memakai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ulangan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5 kali.</a:t>
            </a: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       </a:t>
            </a: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       </a:t>
            </a:r>
            <a:r>
              <a:rPr lang="en-US" altLang="id-ID" sz="2400" dirty="0" err="1">
                <a:solidFill>
                  <a:srgbClr val="66FFFF"/>
                </a:solidFill>
                <a:cs typeface="Arial" charset="0"/>
              </a:rPr>
              <a:t>Ulangan</a:t>
            </a: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66FFFF"/>
                </a:solidFill>
                <a:cs typeface="Arial" charset="0"/>
              </a:rPr>
              <a:t>             Total</a:t>
            </a:r>
          </a:p>
          <a:p>
            <a:pPr>
              <a:buFontTx/>
              <a:buNone/>
            </a:pPr>
            <a:r>
              <a:rPr lang="en-US" altLang="id-ID" sz="2400" dirty="0">
                <a:solidFill>
                  <a:srgbClr val="66FFFF"/>
                </a:solidFill>
                <a:cs typeface="Arial" charset="0"/>
              </a:rPr>
              <a:t>             </a:t>
            </a:r>
            <a:r>
              <a:rPr lang="en-US" altLang="id-ID" sz="2400" dirty="0" err="1">
                <a:solidFill>
                  <a:srgbClr val="66FFFF"/>
                </a:solidFill>
                <a:cs typeface="Arial" charset="0"/>
              </a:rPr>
              <a:t>Rerata</a:t>
            </a:r>
            <a:endParaRPr lang="en-US" altLang="id-ID" sz="2400" dirty="0">
              <a:solidFill>
                <a:srgbClr val="66FFFF"/>
              </a:solidFill>
              <a:cs typeface="Arial" charset="0"/>
            </a:endParaRPr>
          </a:p>
        </p:txBody>
      </p:sp>
      <p:graphicFrame>
        <p:nvGraphicFramePr>
          <p:cNvPr id="7304" name="Group 136"/>
          <p:cNvGraphicFramePr>
            <a:graphicFrameLocks noGrp="1"/>
          </p:cNvGraphicFramePr>
          <p:nvPr>
            <p:ph sz="half" idx="2"/>
          </p:nvPr>
        </p:nvGraphicFramePr>
        <p:xfrm>
          <a:off x="3124200" y="3124200"/>
          <a:ext cx="5257800" cy="364153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295400"/>
                <a:gridCol w="1219200"/>
              </a:tblGrid>
              <a:tr h="349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  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   a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6575425" y="1600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 altLang="id-ID" sz="2400"/>
          </a:p>
        </p:txBody>
      </p:sp>
      <p:sp>
        <p:nvSpPr>
          <p:cNvPr id="7287" name="Rectangle 119"/>
          <p:cNvSpPr>
            <a:spLocks noChangeArrowheads="1"/>
          </p:cNvSpPr>
          <p:nvPr/>
        </p:nvSpPr>
        <p:spPr bwMode="auto">
          <a:xfrm>
            <a:off x="1905000" y="3810000"/>
            <a:ext cx="914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>
                <a:solidFill>
                  <a:srgbClr val="66FFFF"/>
                </a:solidFill>
              </a:rPr>
              <a:t>I</a:t>
            </a:r>
          </a:p>
          <a:p>
            <a:r>
              <a:rPr lang="en-US" altLang="id-ID">
                <a:solidFill>
                  <a:srgbClr val="66FFFF"/>
                </a:solidFill>
              </a:rPr>
              <a:t>II</a:t>
            </a:r>
          </a:p>
          <a:p>
            <a:r>
              <a:rPr lang="en-US" altLang="id-ID">
                <a:solidFill>
                  <a:srgbClr val="66FFFF"/>
                </a:solidFill>
              </a:rPr>
              <a:t>III</a:t>
            </a:r>
          </a:p>
          <a:p>
            <a:r>
              <a:rPr lang="en-US" altLang="id-ID">
                <a:solidFill>
                  <a:srgbClr val="66FFFF"/>
                </a:solidFill>
              </a:rPr>
              <a:t>IV</a:t>
            </a:r>
          </a:p>
          <a:p>
            <a:r>
              <a:rPr lang="en-US" altLang="id-ID">
                <a:solidFill>
                  <a:srgbClr val="66FFFF"/>
                </a:solidFill>
              </a:rPr>
              <a:t>V</a:t>
            </a:r>
          </a:p>
        </p:txBody>
      </p:sp>
      <p:sp>
        <p:nvSpPr>
          <p:cNvPr id="7293" name="Line 125"/>
          <p:cNvSpPr>
            <a:spLocks noChangeShapeType="1"/>
          </p:cNvSpPr>
          <p:nvPr/>
        </p:nvSpPr>
        <p:spPr bwMode="auto">
          <a:xfrm>
            <a:off x="3657600" y="6324600"/>
            <a:ext cx="381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96" name="Line 128"/>
          <p:cNvSpPr>
            <a:spLocks noChangeShapeType="1"/>
          </p:cNvSpPr>
          <p:nvPr/>
        </p:nvSpPr>
        <p:spPr bwMode="auto">
          <a:xfrm>
            <a:off x="5029200" y="6324600"/>
            <a:ext cx="381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97" name="Line 129"/>
          <p:cNvSpPr>
            <a:spLocks noChangeShapeType="1"/>
          </p:cNvSpPr>
          <p:nvPr/>
        </p:nvSpPr>
        <p:spPr bwMode="auto">
          <a:xfrm>
            <a:off x="6324600" y="6324600"/>
            <a:ext cx="381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98" name="Line 130"/>
          <p:cNvSpPr>
            <a:spLocks noChangeShapeType="1"/>
          </p:cNvSpPr>
          <p:nvPr/>
        </p:nvSpPr>
        <p:spPr bwMode="auto">
          <a:xfrm>
            <a:off x="7620000" y="6324600"/>
            <a:ext cx="4572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Banyaknya unit percobaan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d-ID" altLang="id-ID" dirty="0" smtClean="0">
                <a:solidFill>
                  <a:schemeClr val="bg1"/>
                </a:solidFill>
              </a:rPr>
              <a:t>	</a:t>
            </a:r>
            <a:r>
              <a:rPr lang="en-US" altLang="id-ID" dirty="0" err="1" smtClean="0">
                <a:solidFill>
                  <a:schemeClr val="bg1"/>
                </a:solidFill>
              </a:rPr>
              <a:t>Percobaan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faktorial</a:t>
            </a:r>
            <a:r>
              <a:rPr lang="id-ID" altLang="id-ID" dirty="0" smtClean="0">
                <a:solidFill>
                  <a:schemeClr val="bg1"/>
                </a:solidFill>
              </a:rPr>
              <a:t> dengan</a:t>
            </a:r>
          </a:p>
          <a:p>
            <a:r>
              <a:rPr lang="id-ID" altLang="id-ID" dirty="0">
                <a:solidFill>
                  <a:schemeClr val="bg1"/>
                </a:solidFill>
              </a:rPr>
              <a:t>2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faktor</a:t>
            </a:r>
            <a:r>
              <a:rPr lang="id-ID" altLang="id-ID" dirty="0" smtClean="0">
                <a:solidFill>
                  <a:schemeClr val="bg1"/>
                </a:solidFill>
              </a:rPr>
              <a:t> </a:t>
            </a:r>
            <a:r>
              <a:rPr lang="id-ID" alt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prosesor (a) dan RAM (b)</a:t>
            </a:r>
          </a:p>
          <a:p>
            <a:r>
              <a:rPr lang="id-ID" alt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r>
              <a:rPr lang="en-US" altLang="id-ID" baseline="30000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terdiri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</a:rPr>
              <a:t>dari</a:t>
            </a:r>
            <a:r>
              <a:rPr lang="en-US" altLang="id-ID" dirty="0" smtClean="0">
                <a:solidFill>
                  <a:schemeClr val="bg1"/>
                </a:solidFill>
              </a:rPr>
              <a:t> </a:t>
            </a:r>
            <a:r>
              <a:rPr lang="id-ID" altLang="id-ID" dirty="0" smtClean="0">
                <a:solidFill>
                  <a:schemeClr val="bg1"/>
                </a:solidFill>
              </a:rPr>
              <a:t>2</a:t>
            </a:r>
            <a:r>
              <a:rPr lang="en-US" altLang="id-ID" dirty="0" smtClean="0">
                <a:solidFill>
                  <a:schemeClr val="bg1"/>
                </a:solidFill>
              </a:rPr>
              <a:t> level </a:t>
            </a:r>
            <a:r>
              <a:rPr lang="id-ID" altLang="id-ID" dirty="0" smtClean="0">
                <a:solidFill>
                  <a:schemeClr val="bg1"/>
                </a:solidFill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a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a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1</a:t>
            </a:r>
            <a:endParaRPr lang="id-ID" altLang="id-ID" baseline="-25000" dirty="0" smtClean="0">
              <a:solidFill>
                <a:schemeClr val="bg1"/>
              </a:solidFill>
              <a:cs typeface="Arial" charset="0"/>
            </a:endParaRPr>
          </a:p>
          <a:p>
            <a:r>
              <a:rPr lang="id-ID" altLang="id-ID" dirty="0" smtClean="0">
                <a:solidFill>
                  <a:schemeClr val="bg1"/>
                </a:solidFill>
                <a:cs typeface="Arial" charset="0"/>
              </a:rPr>
              <a:t>b terdiri dari 2 level </a:t>
            </a:r>
            <a:r>
              <a:rPr lang="id-ID" altLang="id-ID" dirty="0" smtClean="0">
                <a:solidFill>
                  <a:schemeClr val="bg1"/>
                </a:solidFill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b</a:t>
            </a:r>
            <a:r>
              <a:rPr lang="en-US" altLang="id-ID" baseline="-25000" dirty="0" smtClean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endParaRPr lang="id-ID" altLang="id-ID" dirty="0" smtClean="0">
              <a:solidFill>
                <a:schemeClr val="bg1"/>
              </a:solidFill>
              <a:cs typeface="Arial" charset="0"/>
            </a:endParaRPr>
          </a:p>
          <a:p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dilak</a:t>
            </a:r>
            <a:r>
              <a:rPr lang="id-ID" altLang="id-ID" dirty="0" smtClean="0">
                <a:solidFill>
                  <a:schemeClr val="bg1"/>
                </a:solidFill>
                <a:cs typeface="Arial" charset="0"/>
              </a:rPr>
              <a:t>s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anakan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dengan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R.A.L.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memakai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cs typeface="Arial" charset="0"/>
              </a:rPr>
              <a:t>ulangan</a:t>
            </a:r>
            <a:r>
              <a:rPr lang="en-US" altLang="id-ID" dirty="0" smtClean="0">
                <a:solidFill>
                  <a:schemeClr val="bg1"/>
                </a:solidFill>
                <a:cs typeface="Arial" charset="0"/>
              </a:rPr>
              <a:t> 5 kali</a:t>
            </a:r>
            <a:endParaRPr lang="id-ID" altLang="id-ID" dirty="0" smtClean="0">
              <a:solidFill>
                <a:schemeClr val="bg1"/>
              </a:solidFill>
              <a:cs typeface="Arial" charset="0"/>
            </a:endParaRPr>
          </a:p>
          <a:p>
            <a:r>
              <a:rPr lang="id-ID" altLang="id-ID" dirty="0" smtClean="0">
                <a:solidFill>
                  <a:schemeClr val="bg1"/>
                </a:solidFill>
                <a:cs typeface="Arial" charset="0"/>
                <a:sym typeface="Wingdings" panose="05000000000000000000" pitchFamily="2" charset="2"/>
              </a:rPr>
              <a:t> terdiri dari 2 x 2 x 5 = 20 unit percobaan</a:t>
            </a:r>
            <a:endParaRPr lang="en-US" altLang="id-ID" dirty="0" smtClean="0">
              <a:solidFill>
                <a:schemeClr val="bg1"/>
              </a:solidFill>
              <a:cs typeface="Arial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20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81000"/>
          </a:xfrm>
        </p:spPr>
        <p:txBody>
          <a:bodyPr/>
          <a:lstStyle/>
          <a:p>
            <a:pPr algn="l"/>
            <a:r>
              <a:rPr lang="en-US" altLang="id-ID" sz="2800"/>
              <a:t>  </a:t>
            </a:r>
            <a:r>
              <a:rPr lang="en-US" altLang="id-ID" sz="2800" b="1">
                <a:solidFill>
                  <a:srgbClr val="FFCC00"/>
                </a:solidFill>
              </a:rPr>
              <a:t>Percobaan faktorial  dengan 2 faktor: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dirty="0"/>
              <a:t>    </a:t>
            </a:r>
            <a:r>
              <a:rPr lang="en-US" altLang="id-ID" sz="2400" dirty="0" err="1">
                <a:solidFill>
                  <a:schemeClr val="bg1"/>
                </a:solidFill>
              </a:rPr>
              <a:t>Faktor</a:t>
            </a:r>
            <a:r>
              <a:rPr lang="en-US" altLang="id-ID" sz="2400" dirty="0">
                <a:solidFill>
                  <a:schemeClr val="bg1"/>
                </a:solidFill>
              </a:rPr>
              <a:t> A </a:t>
            </a:r>
            <a:r>
              <a:rPr lang="en-US" altLang="id-ID" sz="2400" dirty="0" smtClean="0">
                <a:solidFill>
                  <a:schemeClr val="bg1"/>
                </a:solidFill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</a:rPr>
              <a:t>prosesor</a:t>
            </a:r>
            <a:r>
              <a:rPr lang="en-US" altLang="id-ID" sz="2400" dirty="0" smtClean="0">
                <a:solidFill>
                  <a:schemeClr val="bg1"/>
                </a:solidFill>
              </a:rPr>
              <a:t>)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→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  <a:cs typeface="Arial" charset="0"/>
              </a:rPr>
              <a:t>core i3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) 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</a:rPr>
              <a:t>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</a:rPr>
              <a:t>1</a:t>
            </a:r>
            <a:r>
              <a:rPr lang="en-US" altLang="id-ID" sz="2400" dirty="0">
                <a:solidFill>
                  <a:schemeClr val="bg1"/>
                </a:solidFill>
              </a:rPr>
              <a:t> </a:t>
            </a:r>
            <a:r>
              <a:rPr lang="en-US" altLang="id-ID" sz="2400" dirty="0" smtClean="0">
                <a:solidFill>
                  <a:schemeClr val="bg1"/>
                </a:solidFill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</a:rPr>
              <a:t>core i5</a:t>
            </a:r>
            <a:r>
              <a:rPr lang="en-US" altLang="id-ID" sz="2400" dirty="0" smtClean="0">
                <a:solidFill>
                  <a:schemeClr val="bg1"/>
                </a:solidFill>
              </a:rPr>
              <a:t>)</a:t>
            </a:r>
            <a:endParaRPr lang="en-US" altLang="id-ID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</a:rPr>
              <a:t>Faktor</a:t>
            </a:r>
            <a:r>
              <a:rPr lang="en-US" altLang="id-ID" sz="2400" dirty="0">
                <a:solidFill>
                  <a:schemeClr val="bg1"/>
                </a:solidFill>
              </a:rPr>
              <a:t> B </a:t>
            </a:r>
            <a:r>
              <a:rPr lang="en-US" altLang="id-ID" sz="2400" dirty="0" smtClean="0">
                <a:solidFill>
                  <a:schemeClr val="bg1"/>
                </a:solidFill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</a:rPr>
              <a:t>RAM</a:t>
            </a:r>
            <a:r>
              <a:rPr lang="en-US" altLang="id-ID" sz="2400" dirty="0" smtClean="0">
                <a:solidFill>
                  <a:schemeClr val="bg1"/>
                </a:solidFill>
              </a:rPr>
              <a:t>)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→ 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(</a:t>
            </a:r>
            <a:r>
              <a:rPr lang="id-ID" altLang="id-ID" sz="2400" dirty="0" smtClean="0">
                <a:solidFill>
                  <a:schemeClr val="bg1"/>
                </a:solidFill>
                <a:cs typeface="Arial" charset="0"/>
              </a:rPr>
              <a:t>1 GB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)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 smtClean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 (</a:t>
            </a:r>
            <a:r>
              <a:rPr lang="id-ID" altLang="id-ID" sz="2400" dirty="0" smtClean="0">
                <a:solidFill>
                  <a:schemeClr val="bg1"/>
                </a:solidFill>
                <a:cs typeface="Arial" charset="0"/>
              </a:rPr>
              <a:t> 2 GB</a:t>
            </a:r>
            <a:r>
              <a:rPr lang="en-US" altLang="id-ID" sz="2400" dirty="0" smtClean="0">
                <a:solidFill>
                  <a:schemeClr val="bg1"/>
                </a:solidFill>
                <a:cs typeface="Arial" charset="0"/>
              </a:rPr>
              <a:t>)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Dilaksanakan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menggunakan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RAL,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dengan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5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ulangan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>
              <a:buFontTx/>
              <a:buNone/>
            </a:pP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cs typeface="Arial" charset="0"/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Diperoleh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2 x 2 → 4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kombinasi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perlakuan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: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       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masing</a:t>
            </a:r>
            <a:r>
              <a:rPr lang="en-US" altLang="id-ID" sz="2400" baseline="30000" dirty="0">
                <a:solidFill>
                  <a:schemeClr val="bg1"/>
                </a:solidFill>
                <a:cs typeface="Arial" charset="0"/>
              </a:rPr>
              <a:t>2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0 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</a:t>
            </a:r>
            <a:r>
              <a:rPr lang="en-US" altLang="id-ID" sz="2400" dirty="0" err="1">
                <a:solidFill>
                  <a:schemeClr val="bg1"/>
                </a:solidFill>
                <a:cs typeface="Arial" charset="0"/>
              </a:rPr>
              <a:t>diulang</a:t>
            </a:r>
            <a:endParaRPr lang="en-US" altLang="id-ID" sz="2400" dirty="0">
              <a:solidFill>
                <a:schemeClr val="bg1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                                                                 a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b</a:t>
            </a:r>
            <a:r>
              <a:rPr lang="en-US" altLang="id-ID" sz="2400" baseline="-25000" dirty="0">
                <a:solidFill>
                  <a:schemeClr val="bg1"/>
                </a:solidFill>
                <a:cs typeface="Arial" charset="0"/>
              </a:rPr>
              <a:t>1</a:t>
            </a:r>
            <a:r>
              <a:rPr lang="en-US" altLang="id-ID" sz="2400" dirty="0">
                <a:solidFill>
                  <a:schemeClr val="bg1"/>
                </a:solidFill>
                <a:cs typeface="Arial" charset="0"/>
              </a:rPr>
              <a:t>        5 kali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343400" y="33528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6389" name="AutoShape 5"/>
          <p:cNvSpPr>
            <a:spLocks/>
          </p:cNvSpPr>
          <p:nvPr/>
        </p:nvSpPr>
        <p:spPr bwMode="auto">
          <a:xfrm>
            <a:off x="7315200" y="4572000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id-ID" sz="2800"/>
              <a:t>  </a:t>
            </a:r>
            <a:r>
              <a:rPr lang="en-US" altLang="id-ID" sz="2800" b="1">
                <a:solidFill>
                  <a:srgbClr val="FFCC00"/>
                </a:solidFill>
              </a:rPr>
              <a:t>Pengacakan Faktorial RAL:</a:t>
            </a:r>
          </a:p>
        </p:txBody>
      </p:sp>
      <p:graphicFrame>
        <p:nvGraphicFramePr>
          <p:cNvPr id="17471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721211"/>
              </p:ext>
            </p:extLst>
          </p:nvPr>
        </p:nvGraphicFramePr>
        <p:xfrm>
          <a:off x="1447800" y="1600200"/>
          <a:ext cx="6019800" cy="3810000"/>
        </p:xfrm>
        <a:graphic>
          <a:graphicData uri="http://schemas.openxmlformats.org/drawingml/2006/table">
            <a:tbl>
              <a:tblPr/>
              <a:tblGrid>
                <a:gridCol w="1600200"/>
                <a:gridCol w="1524000"/>
                <a:gridCol w="1524000"/>
                <a:gridCol w="1371600"/>
              </a:tblGrid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Arial" charset="0"/>
                        </a:rPr>
                        <a:t>) 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) 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(a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altLang="id-ID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763000" cy="685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/>
              <a:t>  </a:t>
            </a:r>
            <a:r>
              <a:rPr lang="en-US" altLang="id-ID">
                <a:solidFill>
                  <a:srgbClr val="FFCC00"/>
                </a:solidFill>
              </a:rPr>
              <a:t>Model :       </a:t>
            </a:r>
            <a:r>
              <a:rPr lang="en-US" altLang="id-ID" sz="2800">
                <a:solidFill>
                  <a:srgbClr val="FFCC00"/>
                </a:solidFill>
              </a:rPr>
              <a:t>Y</a:t>
            </a:r>
            <a:r>
              <a:rPr lang="en-US" altLang="id-ID" sz="2800" baseline="-25000">
                <a:solidFill>
                  <a:srgbClr val="FFCC00"/>
                </a:solidFill>
              </a:rPr>
              <a:t>ij</a:t>
            </a:r>
            <a:r>
              <a:rPr lang="en-US" altLang="id-ID" sz="2800">
                <a:solidFill>
                  <a:srgbClr val="FFCC00"/>
                </a:solidFill>
              </a:rPr>
              <a:t>  =  </a:t>
            </a:r>
            <a:r>
              <a:rPr lang="el-GR" altLang="id-ID" sz="2800">
                <a:solidFill>
                  <a:srgbClr val="FFCC00"/>
                </a:solidFill>
                <a:cs typeface="Arial" charset="0"/>
              </a:rPr>
              <a:t>μ</a:t>
            </a:r>
            <a:r>
              <a:rPr lang="en-US" altLang="id-ID" sz="2800">
                <a:solidFill>
                  <a:srgbClr val="FFCC00"/>
                </a:solidFill>
                <a:cs typeface="Arial" charset="0"/>
              </a:rPr>
              <a:t> + </a:t>
            </a:r>
            <a:r>
              <a:rPr lang="he-IL" altLang="id-ID" sz="2800">
                <a:solidFill>
                  <a:srgbClr val="FFCC00"/>
                </a:solidFill>
                <a:cs typeface="Arial" charset="0"/>
              </a:rPr>
              <a:t>ז</a:t>
            </a:r>
            <a:r>
              <a:rPr lang="en-US" altLang="id-ID" sz="2800" baseline="-25000">
                <a:solidFill>
                  <a:srgbClr val="FFCC00"/>
                </a:solidFill>
                <a:cs typeface="Arial" charset="0"/>
              </a:rPr>
              <a:t>i</a:t>
            </a:r>
            <a:r>
              <a:rPr lang="en-US" altLang="id-ID" sz="2800">
                <a:solidFill>
                  <a:srgbClr val="FFCC00"/>
                </a:solidFill>
                <a:cs typeface="Arial" charset="0"/>
              </a:rPr>
              <a:t> + </a:t>
            </a:r>
            <a:r>
              <a:rPr lang="el-GR" altLang="id-ID" sz="2800">
                <a:solidFill>
                  <a:srgbClr val="FFCC00"/>
                </a:solidFill>
                <a:cs typeface="Arial" charset="0"/>
              </a:rPr>
              <a:t>ε</a:t>
            </a:r>
            <a:r>
              <a:rPr lang="en-US" altLang="id-ID" sz="2800" baseline="-25000">
                <a:solidFill>
                  <a:srgbClr val="FFCC00"/>
                </a:solidFill>
                <a:cs typeface="Arial" charset="0"/>
              </a:rPr>
              <a:t>ij                     </a:t>
            </a:r>
            <a:r>
              <a:rPr lang="en-US" altLang="id-ID" sz="1600">
                <a:solidFill>
                  <a:srgbClr val="FFCC00"/>
                </a:solidFill>
                <a:cs typeface="Arial" charset="0"/>
              </a:rPr>
              <a:t>i  =  1, 2, 3, 4</a:t>
            </a:r>
          </a:p>
          <a:p>
            <a:pPr>
              <a:buFontTx/>
              <a:buNone/>
            </a:pPr>
            <a:r>
              <a:rPr lang="en-US" altLang="id-ID" sz="1600">
                <a:solidFill>
                  <a:srgbClr val="FFCC00"/>
                </a:solidFill>
                <a:cs typeface="Arial" charset="0"/>
              </a:rPr>
              <a:t>                                                                                                            j  =  1, 2, . . . .. . 5</a:t>
            </a:r>
            <a:endParaRPr lang="en-US" altLang="id-ID" sz="2400">
              <a:solidFill>
                <a:srgbClr val="FFCC00"/>
              </a:solidFill>
              <a:cs typeface="Arial" charset="0"/>
            </a:endParaRPr>
          </a:p>
          <a:p>
            <a:pPr>
              <a:buFontTx/>
              <a:buNone/>
            </a:pPr>
            <a:endParaRPr lang="en-US" altLang="id-ID" sz="2400">
              <a:solidFill>
                <a:srgbClr val="FFCC00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id-ID" sz="2400">
                <a:cs typeface="Arial" charset="0"/>
              </a:rPr>
              <a:t>               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Y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i j k  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=  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μ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 + 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α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i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 + 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β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j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 + (</a:t>
            </a:r>
            <a:r>
              <a:rPr lang="el-GR" altLang="id-ID" sz="2800">
                <a:solidFill>
                  <a:srgbClr val="66FFFF"/>
                </a:solidFill>
                <a:cs typeface="Arial" charset="0"/>
              </a:rPr>
              <a:t>αβ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)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 i j </a:t>
            </a:r>
            <a:r>
              <a:rPr lang="en-US" altLang="id-ID" sz="2800">
                <a:solidFill>
                  <a:srgbClr val="66FFFF"/>
                </a:solidFill>
                <a:cs typeface="Arial" charset="0"/>
              </a:rPr>
              <a:t>+ </a:t>
            </a:r>
            <a:r>
              <a:rPr lang="el-GR" altLang="id-ID">
                <a:solidFill>
                  <a:srgbClr val="66FFFF"/>
                </a:solidFill>
                <a:cs typeface="Arial" charset="0"/>
              </a:rPr>
              <a:t>ε</a:t>
            </a:r>
            <a:r>
              <a:rPr lang="en-US" altLang="id-ID" sz="2800" baseline="-25000">
                <a:solidFill>
                  <a:srgbClr val="66FFFF"/>
                </a:solidFill>
                <a:cs typeface="Arial" charset="0"/>
              </a:rPr>
              <a:t>i j k      </a:t>
            </a:r>
            <a:r>
              <a:rPr lang="en-US" altLang="id-ID" sz="1600">
                <a:solidFill>
                  <a:srgbClr val="66FFFF"/>
                </a:solidFill>
                <a:cs typeface="Arial" charset="0"/>
              </a:rPr>
              <a:t>i =  1, 2</a:t>
            </a:r>
          </a:p>
          <a:p>
            <a:pPr>
              <a:buFontTx/>
              <a:buNone/>
            </a:pPr>
            <a:r>
              <a:rPr lang="en-US" altLang="id-ID" sz="1600">
                <a:solidFill>
                  <a:srgbClr val="66FFFF"/>
                </a:solidFill>
                <a:cs typeface="Arial" charset="0"/>
              </a:rPr>
              <a:t>                                           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id-ID" sz="1600">
                <a:solidFill>
                  <a:schemeClr val="bg1"/>
                </a:solidFill>
                <a:cs typeface="Arial" charset="0"/>
              </a:rPr>
              <a:t>      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Y</a:t>
            </a:r>
            <a:r>
              <a:rPr lang="en-US" altLang="id-ID" sz="2400" baseline="-25000">
                <a:solidFill>
                  <a:schemeClr val="bg1"/>
                </a:solidFill>
                <a:cs typeface="Arial" charset="0"/>
              </a:rPr>
              <a:t>i j k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 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hasil pengamatan utk faktor A taraf ke i, faktor B taraf ke j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dan pada ulangan ke k. </a:t>
            </a:r>
          </a:p>
          <a:p>
            <a:pPr>
              <a:buFontTx/>
              <a:buNone/>
            </a:pP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      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μ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nilai tengah umum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 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α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i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faktor A pada taraf ke i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β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j  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faktor B pada taraf ke j. 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(</a:t>
            </a:r>
            <a:r>
              <a:rPr lang="el-GR" altLang="id-ID" sz="2800">
                <a:solidFill>
                  <a:schemeClr val="bg1"/>
                </a:solidFill>
                <a:cs typeface="Arial" charset="0"/>
              </a:rPr>
              <a:t>αβ</a:t>
            </a:r>
            <a:r>
              <a:rPr lang="en-US" altLang="id-ID" sz="2800">
                <a:solidFill>
                  <a:schemeClr val="bg1"/>
                </a:solidFill>
                <a:cs typeface="Arial" charset="0"/>
              </a:rPr>
              <a:t>) 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i j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interaksi AB pada taraf ke i (dari faktor A), dan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  taraf ke j (dari faktor ke B)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</a:t>
            </a:r>
            <a:r>
              <a:rPr lang="el-GR" altLang="id-ID">
                <a:solidFill>
                  <a:schemeClr val="bg1"/>
                </a:solidFill>
                <a:cs typeface="Arial" charset="0"/>
              </a:rPr>
              <a:t>ε</a:t>
            </a:r>
            <a:r>
              <a:rPr lang="en-US" altLang="id-ID" sz="2800" baseline="-25000">
                <a:solidFill>
                  <a:schemeClr val="bg1"/>
                </a:solidFill>
                <a:cs typeface="Arial" charset="0"/>
              </a:rPr>
              <a:t> i j k   </a:t>
            </a:r>
            <a:r>
              <a:rPr lang="en-US" altLang="id-ID" sz="2400">
                <a:solidFill>
                  <a:schemeClr val="bg1"/>
                </a:solidFill>
                <a:cs typeface="Arial" charset="0"/>
              </a:rPr>
              <a:t>= </a:t>
            </a: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pengaruh acak (galat percobaan) pada taraf ke i (faktor A),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  taraf ke j (faktor B), interaksi AB yang ke i dan ke j , dan pa-</a:t>
            </a:r>
          </a:p>
          <a:p>
            <a:pPr>
              <a:buFontTx/>
              <a:buNone/>
            </a:pPr>
            <a:r>
              <a:rPr lang="en-US" altLang="id-ID" sz="2000">
                <a:solidFill>
                  <a:schemeClr val="bg1"/>
                </a:solidFill>
                <a:cs typeface="Arial" charset="0"/>
              </a:rPr>
              <a:t>                       da ulangan ke k.</a:t>
            </a:r>
            <a:endParaRPr lang="el-GR" altLang="id-ID" sz="2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715000" y="381000"/>
            <a:ext cx="6858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086600" y="22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7848600" y="228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7010400" y="228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86600" y="-76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1800">
                <a:solidFill>
                  <a:srgbClr val="FFCC00"/>
                </a:solidFill>
              </a:rPr>
              <a:t>2 x 2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4267200" y="533400"/>
            <a:ext cx="152400" cy="6858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572000" y="533400"/>
            <a:ext cx="457200" cy="7620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3657600" y="457200"/>
            <a:ext cx="609600" cy="83820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524000" y="1295400"/>
            <a:ext cx="51816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772400" y="1524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1600">
                <a:solidFill>
                  <a:srgbClr val="66FFFF"/>
                </a:solidFill>
              </a:rPr>
              <a:t>dan j =  1, 2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858000" y="1828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id-ID" sz="1600">
                <a:solidFill>
                  <a:srgbClr val="66FFFF"/>
                </a:solidFill>
              </a:rPr>
              <a:t>k = 1, 2, . . . . 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1251</Words>
  <Application>Microsoft Office PowerPoint</Application>
  <PresentationFormat>On-screen Show (4:3)</PresentationFormat>
  <Paragraphs>399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Percobaan Faktorial dengan Rancangan Acak Lengkap </vt:lpstr>
      <vt:lpstr>PowerPoint Presentation</vt:lpstr>
      <vt:lpstr>PowerPoint Presentation</vt:lpstr>
      <vt:lpstr>PowerPoint Presentation</vt:lpstr>
      <vt:lpstr>Percobaan  Faktorial  dengan Rancangan  Acak  Lengkap</vt:lpstr>
      <vt:lpstr>Banyaknya unit percobaan</vt:lpstr>
      <vt:lpstr>  Percobaan faktorial  dengan 2 faktor:</vt:lpstr>
      <vt:lpstr>  Pengacakan Faktorial RAL:</vt:lpstr>
      <vt:lpstr>PowerPoint Presentation</vt:lpstr>
      <vt:lpstr>  Perhitungan utk analisis ragam:</vt:lpstr>
      <vt:lpstr>PowerPoint Presentation</vt:lpstr>
      <vt:lpstr>PowerPoint Presentation</vt:lpstr>
      <vt:lpstr>PowerPoint Presentation</vt:lpstr>
      <vt:lpstr>Contoh </vt:lpstr>
      <vt:lpstr>Contoh data</vt:lpstr>
      <vt:lpstr>contoh</vt:lpstr>
      <vt:lpstr>Tabel analisis ragam</vt:lpstr>
      <vt:lpstr>Pustaka </vt:lpstr>
    </vt:vector>
  </TitlesOfParts>
  <Company>WORKGROUP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E R C O B A A N  F A K T O R I A L  D E N G A N  RANCANGAN  ACAK  LENGKAP</dc:title>
  <dc:creator>User</dc:creator>
  <cp:lastModifiedBy>HP</cp:lastModifiedBy>
  <cp:revision>97</cp:revision>
  <dcterms:created xsi:type="dcterms:W3CDTF">2005-12-06T13:19:02Z</dcterms:created>
  <dcterms:modified xsi:type="dcterms:W3CDTF">2015-09-08T09:20:57Z</dcterms:modified>
</cp:coreProperties>
</file>