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954838" cy="93091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13075" cy="465138"/>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defTabSz="928688" eaLnBrk="1" hangingPunct="1">
              <a:defRPr sz="1200"/>
            </a:lvl1pPr>
          </a:lstStyle>
          <a:p>
            <a:endParaRPr lang="en-US"/>
          </a:p>
        </p:txBody>
      </p:sp>
      <p:sp>
        <p:nvSpPr>
          <p:cNvPr id="35843" name="Rectangle 3"/>
          <p:cNvSpPr>
            <a:spLocks noGrp="1" noChangeArrowheads="1"/>
          </p:cNvSpPr>
          <p:nvPr>
            <p:ph type="dt" sz="quarter" idx="1"/>
          </p:nvPr>
        </p:nvSpPr>
        <p:spPr bwMode="auto">
          <a:xfrm>
            <a:off x="3940175" y="0"/>
            <a:ext cx="3013075" cy="465138"/>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defTabSz="928688" eaLnBrk="1" hangingPunct="1">
              <a:defRPr sz="1200"/>
            </a:lvl1pPr>
          </a:lstStyle>
          <a:p>
            <a:endParaRPr lang="en-US"/>
          </a:p>
        </p:txBody>
      </p:sp>
      <p:sp>
        <p:nvSpPr>
          <p:cNvPr id="35844" name="Rectangle 4"/>
          <p:cNvSpPr>
            <a:spLocks noGrp="1" noChangeArrowheads="1"/>
          </p:cNvSpPr>
          <p:nvPr>
            <p:ph type="ftr" sz="quarter" idx="2"/>
          </p:nvPr>
        </p:nvSpPr>
        <p:spPr bwMode="auto">
          <a:xfrm>
            <a:off x="0" y="8842375"/>
            <a:ext cx="3013075" cy="465138"/>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defTabSz="928688" eaLnBrk="1" hangingPunct="1">
              <a:defRPr sz="1200"/>
            </a:lvl1pPr>
          </a:lstStyle>
          <a:p>
            <a:endParaRPr lang="en-US"/>
          </a:p>
        </p:txBody>
      </p:sp>
      <p:sp>
        <p:nvSpPr>
          <p:cNvPr id="35845" name="Rectangle 5"/>
          <p:cNvSpPr>
            <a:spLocks noGrp="1" noChangeArrowheads="1"/>
          </p:cNvSpPr>
          <p:nvPr>
            <p:ph type="sldNum" sz="quarter" idx="3"/>
          </p:nvPr>
        </p:nvSpPr>
        <p:spPr bwMode="auto">
          <a:xfrm>
            <a:off x="3940175" y="8842375"/>
            <a:ext cx="3013075" cy="465138"/>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defTabSz="928688" eaLnBrk="1" hangingPunct="1">
              <a:defRPr sz="1200"/>
            </a:lvl1pPr>
          </a:lstStyle>
          <a:p>
            <a:fld id="{67AE03FF-EC39-4940-AB92-9C15A0681C0F}" type="slidenum">
              <a:rPr lang="en-US"/>
              <a:pPr/>
              <a:t>‹#›</a:t>
            </a:fld>
            <a:endParaRPr lang="en-US"/>
          </a:p>
        </p:txBody>
      </p:sp>
    </p:spTree>
    <p:extLst>
      <p:ext uri="{BB962C8B-B14F-4D97-AF65-F5344CB8AC3E}">
        <p14:creationId xmlns:p14="http://schemas.microsoft.com/office/powerpoint/2010/main" val="4060513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13075" cy="465138"/>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defTabSz="928688" eaLnBrk="1" hangingPunct="1">
              <a:defRPr sz="1200"/>
            </a:lvl1pPr>
          </a:lstStyle>
          <a:p>
            <a:endParaRPr lang="en-US"/>
          </a:p>
        </p:txBody>
      </p:sp>
      <p:sp>
        <p:nvSpPr>
          <p:cNvPr id="5123" name="Rectangle 3"/>
          <p:cNvSpPr>
            <a:spLocks noGrp="1" noChangeArrowheads="1"/>
          </p:cNvSpPr>
          <p:nvPr>
            <p:ph type="dt" idx="1"/>
          </p:nvPr>
        </p:nvSpPr>
        <p:spPr bwMode="auto">
          <a:xfrm>
            <a:off x="3940175" y="0"/>
            <a:ext cx="3013075" cy="465138"/>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defTabSz="928688" eaLnBrk="1" hangingPunct="1">
              <a:defRPr sz="1200"/>
            </a:lvl1pPr>
          </a:lstStyle>
          <a:p>
            <a:endParaRPr lang="en-US"/>
          </a:p>
        </p:txBody>
      </p:sp>
      <p:sp>
        <p:nvSpPr>
          <p:cNvPr id="5124" name="Rectangle 4"/>
          <p:cNvSpPr>
            <a:spLocks noGrp="1" noRot="1" noChangeAspect="1" noChangeArrowheads="1" noTextEdit="1"/>
          </p:cNvSpPr>
          <p:nvPr>
            <p:ph type="sldImg" idx="2"/>
          </p:nvPr>
        </p:nvSpPr>
        <p:spPr bwMode="auto">
          <a:xfrm>
            <a:off x="1150938" y="698500"/>
            <a:ext cx="4654550" cy="3490913"/>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95325" y="4421188"/>
            <a:ext cx="5564188" cy="4189412"/>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42375"/>
            <a:ext cx="3013075" cy="465138"/>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defTabSz="928688" eaLnBrk="1" hangingPunct="1">
              <a:defRPr sz="1200"/>
            </a:lvl1pPr>
          </a:lstStyle>
          <a:p>
            <a:endParaRPr lang="en-US"/>
          </a:p>
        </p:txBody>
      </p:sp>
      <p:sp>
        <p:nvSpPr>
          <p:cNvPr id="5127" name="Rectangle 7"/>
          <p:cNvSpPr>
            <a:spLocks noGrp="1" noChangeArrowheads="1"/>
          </p:cNvSpPr>
          <p:nvPr>
            <p:ph type="sldNum" sz="quarter" idx="5"/>
          </p:nvPr>
        </p:nvSpPr>
        <p:spPr bwMode="auto">
          <a:xfrm>
            <a:off x="3940175" y="8842375"/>
            <a:ext cx="3013075" cy="465138"/>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defTabSz="928688" eaLnBrk="1" hangingPunct="1">
              <a:defRPr sz="1200"/>
            </a:lvl1pPr>
          </a:lstStyle>
          <a:p>
            <a:fld id="{295D7228-EEF0-4757-8075-7A8CA059FA08}" type="slidenum">
              <a:rPr lang="en-US"/>
              <a:pPr/>
              <a:t>‹#›</a:t>
            </a:fld>
            <a:endParaRPr lang="en-US"/>
          </a:p>
        </p:txBody>
      </p:sp>
    </p:spTree>
    <p:extLst>
      <p:ext uri="{BB962C8B-B14F-4D97-AF65-F5344CB8AC3E}">
        <p14:creationId xmlns:p14="http://schemas.microsoft.com/office/powerpoint/2010/main" val="16013243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8130" name="Group 2"/>
          <p:cNvGrpSpPr>
            <a:grpSpLocks/>
          </p:cNvGrpSpPr>
          <p:nvPr/>
        </p:nvGrpSpPr>
        <p:grpSpPr bwMode="auto">
          <a:xfrm>
            <a:off x="0" y="0"/>
            <a:ext cx="9144000" cy="6856413"/>
            <a:chOff x="0" y="0"/>
            <a:chExt cx="5760" cy="4319"/>
          </a:xfrm>
        </p:grpSpPr>
        <p:sp>
          <p:nvSpPr>
            <p:cNvPr id="481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US"/>
            </a:p>
          </p:txBody>
        </p:sp>
        <p:sp>
          <p:nvSpPr>
            <p:cNvPr id="481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481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US"/>
            </a:p>
          </p:txBody>
        </p:sp>
        <p:sp>
          <p:nvSpPr>
            <p:cNvPr id="481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481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US"/>
            </a:p>
          </p:txBody>
        </p:sp>
        <p:sp>
          <p:nvSpPr>
            <p:cNvPr id="481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US"/>
            </a:p>
          </p:txBody>
        </p:sp>
        <p:sp>
          <p:nvSpPr>
            <p:cNvPr id="481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US"/>
            </a:p>
          </p:txBody>
        </p:sp>
        <p:sp>
          <p:nvSpPr>
            <p:cNvPr id="481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481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US"/>
            </a:p>
          </p:txBody>
        </p:sp>
        <p:sp>
          <p:nvSpPr>
            <p:cNvPr id="481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US"/>
            </a:p>
          </p:txBody>
        </p:sp>
        <p:sp>
          <p:nvSpPr>
            <p:cNvPr id="481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US"/>
            </a:p>
          </p:txBody>
        </p:sp>
        <p:sp>
          <p:nvSpPr>
            <p:cNvPr id="481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US"/>
            </a:p>
          </p:txBody>
        </p:sp>
        <p:sp>
          <p:nvSpPr>
            <p:cNvPr id="481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481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US"/>
            </a:p>
          </p:txBody>
        </p:sp>
        <p:sp>
          <p:nvSpPr>
            <p:cNvPr id="481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US"/>
            </a:p>
          </p:txBody>
        </p:sp>
        <p:sp>
          <p:nvSpPr>
            <p:cNvPr id="481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US"/>
            </a:p>
          </p:txBody>
        </p:sp>
        <p:sp>
          <p:nvSpPr>
            <p:cNvPr id="481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US"/>
            </a:p>
          </p:txBody>
        </p:sp>
        <p:sp>
          <p:nvSpPr>
            <p:cNvPr id="481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US"/>
            </a:p>
          </p:txBody>
        </p:sp>
        <p:sp>
          <p:nvSpPr>
            <p:cNvPr id="481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US"/>
            </a:p>
          </p:txBody>
        </p:sp>
        <p:sp>
          <p:nvSpPr>
            <p:cNvPr id="481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US"/>
            </a:p>
          </p:txBody>
        </p:sp>
        <p:sp>
          <p:nvSpPr>
            <p:cNvPr id="481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US"/>
            </a:p>
          </p:txBody>
        </p:sp>
        <p:sp>
          <p:nvSpPr>
            <p:cNvPr id="481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US"/>
            </a:p>
          </p:txBody>
        </p:sp>
        <p:sp>
          <p:nvSpPr>
            <p:cNvPr id="481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US"/>
            </a:p>
          </p:txBody>
        </p:sp>
        <p:sp>
          <p:nvSpPr>
            <p:cNvPr id="481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US"/>
            </a:p>
          </p:txBody>
        </p:sp>
        <p:sp>
          <p:nvSpPr>
            <p:cNvPr id="481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481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US"/>
            </a:p>
          </p:txBody>
        </p:sp>
        <p:sp>
          <p:nvSpPr>
            <p:cNvPr id="481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US"/>
            </a:p>
          </p:txBody>
        </p:sp>
        <p:sp>
          <p:nvSpPr>
            <p:cNvPr id="481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US"/>
            </a:p>
          </p:txBody>
        </p:sp>
        <p:sp>
          <p:nvSpPr>
            <p:cNvPr id="481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481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US"/>
            </a:p>
          </p:txBody>
        </p:sp>
        <p:sp>
          <p:nvSpPr>
            <p:cNvPr id="481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US"/>
            </a:p>
          </p:txBody>
        </p:sp>
        <p:sp>
          <p:nvSpPr>
            <p:cNvPr id="481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481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481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US"/>
            </a:p>
          </p:txBody>
        </p:sp>
        <p:sp>
          <p:nvSpPr>
            <p:cNvPr id="481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US"/>
            </a:p>
          </p:txBody>
        </p:sp>
        <p:sp>
          <p:nvSpPr>
            <p:cNvPr id="481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US"/>
            </a:p>
          </p:txBody>
        </p:sp>
        <p:grpSp>
          <p:nvGrpSpPr>
            <p:cNvPr id="48167" name="Group 39"/>
            <p:cNvGrpSpPr>
              <a:grpSpLocks/>
            </p:cNvGrpSpPr>
            <p:nvPr userDrawn="1"/>
          </p:nvGrpSpPr>
          <p:grpSpPr bwMode="auto">
            <a:xfrm>
              <a:off x="0" y="1632"/>
              <a:ext cx="5758" cy="1858"/>
              <a:chOff x="0" y="1632"/>
              <a:chExt cx="5758" cy="1858"/>
            </a:xfrm>
          </p:grpSpPr>
          <p:sp>
            <p:nvSpPr>
              <p:cNvPr id="481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481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US"/>
              </a:p>
            </p:txBody>
          </p:sp>
        </p:grpSp>
      </p:grpSp>
      <p:sp>
        <p:nvSpPr>
          <p:cNvPr id="481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481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48172" name="Rectangle 44"/>
          <p:cNvSpPr>
            <a:spLocks noGrp="1" noChangeArrowheads="1"/>
          </p:cNvSpPr>
          <p:nvPr>
            <p:ph type="dt" sz="quarter" idx="2"/>
          </p:nvPr>
        </p:nvSpPr>
        <p:spPr/>
        <p:txBody>
          <a:bodyPr/>
          <a:lstStyle>
            <a:lvl1pPr>
              <a:defRPr/>
            </a:lvl1pPr>
          </a:lstStyle>
          <a:p>
            <a:fld id="{9D77EEAF-3C40-4B43-8931-970DCF4071AD}" type="datetime1">
              <a:rPr lang="en-US"/>
              <a:pPr/>
              <a:t>9/16/2014</a:t>
            </a:fld>
            <a:endParaRPr lang="en-US"/>
          </a:p>
        </p:txBody>
      </p:sp>
      <p:sp>
        <p:nvSpPr>
          <p:cNvPr id="48173" name="Rectangle 45"/>
          <p:cNvSpPr>
            <a:spLocks noGrp="1" noChangeArrowheads="1"/>
          </p:cNvSpPr>
          <p:nvPr>
            <p:ph type="ftr" sz="quarter" idx="3"/>
          </p:nvPr>
        </p:nvSpPr>
        <p:spPr/>
        <p:txBody>
          <a:bodyPr/>
          <a:lstStyle>
            <a:lvl1pPr>
              <a:defRPr/>
            </a:lvl1pPr>
          </a:lstStyle>
          <a:p>
            <a:endParaRPr lang="en-US"/>
          </a:p>
        </p:txBody>
      </p:sp>
      <p:sp>
        <p:nvSpPr>
          <p:cNvPr id="48174" name="Rectangle 46"/>
          <p:cNvSpPr>
            <a:spLocks noGrp="1" noChangeArrowheads="1"/>
          </p:cNvSpPr>
          <p:nvPr>
            <p:ph type="sldNum" sz="quarter" idx="4"/>
          </p:nvPr>
        </p:nvSpPr>
        <p:spPr/>
        <p:txBody>
          <a:bodyPr/>
          <a:lstStyle>
            <a:lvl1pPr>
              <a:defRPr/>
            </a:lvl1pPr>
          </a:lstStyle>
          <a:p>
            <a:fld id="{E3A5605D-8316-43A9-A837-6E16A46C856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A2E6427-D806-41FB-807B-4DF1F1BE4A5E}" type="datetime1">
              <a:rPr lang="en-US"/>
              <a:pPr/>
              <a:t>9/16/2014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E34610-7300-4651-A3B4-772CBE3982E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0F1188B-7B76-456D-89F2-7ED99C76C371}" type="datetime1">
              <a:rPr lang="en-US"/>
              <a:pPr/>
              <a:t>9/16/2014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D92F7A-8F09-44C5-B28F-C1F4B91B7C8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fld id="{D003B12D-12A0-4F02-B4A1-57A64CBF77AA}" type="datetime1">
              <a:rPr lang="en-US"/>
              <a:pPr/>
              <a:t>9/16/2014</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E50C706D-FFC0-4759-BCA7-CBA2D20259A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2FCD05A-2C0A-4FB4-BCF3-DEF2AD0B2435}" type="datetime1">
              <a:rPr lang="en-US"/>
              <a:pPr/>
              <a:t>9/16/2014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A105CE-9319-434E-A5A0-A7987D21E38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CFEC62A-D05D-417E-9417-7B0FE07D81B8}" type="datetime1">
              <a:rPr lang="en-US"/>
              <a:pPr/>
              <a:t>9/16/2014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029297-AE0D-4F00-B05C-68B2AC547A9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034ED69-7898-49EC-AAFF-568455334653}" type="datetime1">
              <a:rPr lang="en-US"/>
              <a:pPr/>
              <a:t>9/16/2014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B22950-C966-4652-AC80-CCE7998DBE3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05812AE-1CB8-48BC-8F34-9F4454300409}" type="datetime1">
              <a:rPr lang="en-US"/>
              <a:pPr/>
              <a:t>9/16/2014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F60533A-9798-4D9E-803C-83DD9474A42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6C8CE820-AAF8-413F-B97B-A8BB26FC5821}" type="datetime1">
              <a:rPr lang="en-US"/>
              <a:pPr/>
              <a:t>9/16/2014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B29FD45-AF98-4B3F-B489-D6802ED2500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D1973D5-F62A-408C-97D5-D1EC630C09C2}" type="datetime1">
              <a:rPr lang="en-US"/>
              <a:pPr/>
              <a:t>9/16/2014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DD88366-DCAD-45CF-A5C4-181ECD2124A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982200B-5770-4ACC-ACC0-B55CF2A71AE3}" type="datetime1">
              <a:rPr lang="en-US"/>
              <a:pPr/>
              <a:t>9/16/2014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6B8E6A-30B6-41D2-9426-A4B9B0A5F6B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97AEE32-5B94-4DC8-AE7F-8452BD2A9EA1}" type="datetime1">
              <a:rPr lang="en-US"/>
              <a:pPr/>
              <a:t>9/16/2014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4C53857-D81B-43C8-AACA-FC8FE11951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47106" name="Group 2"/>
          <p:cNvGrpSpPr>
            <a:grpSpLocks/>
          </p:cNvGrpSpPr>
          <p:nvPr/>
        </p:nvGrpSpPr>
        <p:grpSpPr bwMode="auto">
          <a:xfrm>
            <a:off x="0" y="0"/>
            <a:ext cx="9144000" cy="6856413"/>
            <a:chOff x="0" y="0"/>
            <a:chExt cx="5760" cy="4319"/>
          </a:xfrm>
        </p:grpSpPr>
        <p:sp>
          <p:nvSpPr>
            <p:cNvPr id="471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US"/>
            </a:p>
          </p:txBody>
        </p:sp>
        <p:sp>
          <p:nvSpPr>
            <p:cNvPr id="471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471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US"/>
            </a:p>
          </p:txBody>
        </p:sp>
        <p:sp>
          <p:nvSpPr>
            <p:cNvPr id="471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471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US"/>
            </a:p>
          </p:txBody>
        </p:sp>
        <p:sp>
          <p:nvSpPr>
            <p:cNvPr id="471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US"/>
            </a:p>
          </p:txBody>
        </p:sp>
        <p:sp>
          <p:nvSpPr>
            <p:cNvPr id="471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US"/>
            </a:p>
          </p:txBody>
        </p:sp>
        <p:sp>
          <p:nvSpPr>
            <p:cNvPr id="471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471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US"/>
            </a:p>
          </p:txBody>
        </p:sp>
        <p:sp>
          <p:nvSpPr>
            <p:cNvPr id="471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US"/>
            </a:p>
          </p:txBody>
        </p:sp>
        <p:sp>
          <p:nvSpPr>
            <p:cNvPr id="471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US"/>
            </a:p>
          </p:txBody>
        </p:sp>
        <p:sp>
          <p:nvSpPr>
            <p:cNvPr id="471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US"/>
            </a:p>
          </p:txBody>
        </p:sp>
        <p:sp>
          <p:nvSpPr>
            <p:cNvPr id="471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US"/>
            </a:p>
          </p:txBody>
        </p:sp>
        <p:sp>
          <p:nvSpPr>
            <p:cNvPr id="471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US"/>
            </a:p>
          </p:txBody>
        </p:sp>
        <p:sp>
          <p:nvSpPr>
            <p:cNvPr id="471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US"/>
            </a:p>
          </p:txBody>
        </p:sp>
        <p:sp>
          <p:nvSpPr>
            <p:cNvPr id="471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US"/>
            </a:p>
          </p:txBody>
        </p:sp>
        <p:sp>
          <p:nvSpPr>
            <p:cNvPr id="471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US"/>
            </a:p>
          </p:txBody>
        </p:sp>
        <p:sp>
          <p:nvSpPr>
            <p:cNvPr id="471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US"/>
            </a:p>
          </p:txBody>
        </p:sp>
        <p:sp>
          <p:nvSpPr>
            <p:cNvPr id="471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US"/>
            </a:p>
          </p:txBody>
        </p:sp>
        <p:sp>
          <p:nvSpPr>
            <p:cNvPr id="471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US"/>
            </a:p>
          </p:txBody>
        </p:sp>
        <p:sp>
          <p:nvSpPr>
            <p:cNvPr id="471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US"/>
            </a:p>
          </p:txBody>
        </p:sp>
        <p:sp>
          <p:nvSpPr>
            <p:cNvPr id="471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US"/>
            </a:p>
          </p:txBody>
        </p:sp>
        <p:sp>
          <p:nvSpPr>
            <p:cNvPr id="471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US"/>
            </a:p>
          </p:txBody>
        </p:sp>
        <p:sp>
          <p:nvSpPr>
            <p:cNvPr id="471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US"/>
            </a:p>
          </p:txBody>
        </p:sp>
        <p:sp>
          <p:nvSpPr>
            <p:cNvPr id="471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471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US"/>
            </a:p>
          </p:txBody>
        </p:sp>
        <p:sp>
          <p:nvSpPr>
            <p:cNvPr id="471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US"/>
            </a:p>
          </p:txBody>
        </p:sp>
        <p:sp>
          <p:nvSpPr>
            <p:cNvPr id="471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US"/>
            </a:p>
          </p:txBody>
        </p:sp>
        <p:sp>
          <p:nvSpPr>
            <p:cNvPr id="471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US"/>
            </a:p>
          </p:txBody>
        </p:sp>
        <p:sp>
          <p:nvSpPr>
            <p:cNvPr id="471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US"/>
            </a:p>
          </p:txBody>
        </p:sp>
        <p:sp>
          <p:nvSpPr>
            <p:cNvPr id="471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US"/>
            </a:p>
          </p:txBody>
        </p:sp>
        <p:sp>
          <p:nvSpPr>
            <p:cNvPr id="471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471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471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US"/>
            </a:p>
          </p:txBody>
        </p:sp>
        <p:sp>
          <p:nvSpPr>
            <p:cNvPr id="471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US"/>
            </a:p>
          </p:txBody>
        </p:sp>
        <p:sp>
          <p:nvSpPr>
            <p:cNvPr id="471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US"/>
            </a:p>
          </p:txBody>
        </p:sp>
        <p:grpSp>
          <p:nvGrpSpPr>
            <p:cNvPr id="47143" name="Group 39"/>
            <p:cNvGrpSpPr>
              <a:grpSpLocks/>
            </p:cNvGrpSpPr>
            <p:nvPr userDrawn="1"/>
          </p:nvGrpSpPr>
          <p:grpSpPr bwMode="auto">
            <a:xfrm>
              <a:off x="0" y="1632"/>
              <a:ext cx="5758" cy="1858"/>
              <a:chOff x="0" y="1632"/>
              <a:chExt cx="5758" cy="1858"/>
            </a:xfrm>
          </p:grpSpPr>
          <p:sp>
            <p:nvSpPr>
              <p:cNvPr id="471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US"/>
              </a:p>
            </p:txBody>
          </p:sp>
          <p:sp>
            <p:nvSpPr>
              <p:cNvPr id="471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US"/>
              </a:p>
            </p:txBody>
          </p:sp>
        </p:grpSp>
      </p:grpSp>
      <p:sp>
        <p:nvSpPr>
          <p:cNvPr id="471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48"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fld id="{F0D59B50-E042-4C91-A4FD-6FCD6456C1BC}" type="datetime1">
              <a:rPr lang="en-US"/>
              <a:pPr/>
              <a:t>9/16/2014</a:t>
            </a:fld>
            <a:endParaRPr lang="en-US"/>
          </a:p>
        </p:txBody>
      </p:sp>
      <p:sp>
        <p:nvSpPr>
          <p:cNvPr id="47149"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47150"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115FA8B5-27E9-4FD4-9934-3866993DE3FE}"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pitchFamily="2"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ww.alphaworks.ibm.com/tech/able" TargetMode="External"/><Relationship Id="rId3" Type="http://schemas.openxmlformats.org/officeDocument/2006/relationships/hyperlink" Target="http://www.resample.com/xlminer/help/k-NN/knn_intro.htm" TargetMode="External"/><Relationship Id="rId7" Type="http://schemas.openxmlformats.org/officeDocument/2006/relationships/hyperlink" Target="http://www.research.ibm.com/able/doc/reference/com/ibm/able/beans/knn/package-summary.html" TargetMode="External"/><Relationship Id="rId12" Type="http://schemas.openxmlformats.org/officeDocument/2006/relationships/hyperlink" Target="http://neural.cs.nthu.edu.tw/jang/matlab/toolbox/DCPR/" TargetMode="External"/><Relationship Id="rId2" Type="http://schemas.openxmlformats.org/officeDocument/2006/relationships/hyperlink" Target="http://www.autonlab.org/autonweb/10522" TargetMode="External"/><Relationship Id="rId1" Type="http://schemas.openxmlformats.org/officeDocument/2006/relationships/slideLayout" Target="../slideLayouts/slideLayout2.xml"/><Relationship Id="rId6" Type="http://schemas.openxmlformats.org/officeDocument/2006/relationships/hyperlink" Target="http://www.research.ibm.com/able/" TargetMode="External"/><Relationship Id="rId11" Type="http://schemas.openxmlformats.org/officeDocument/2006/relationships/hyperlink" Target="http://www.cs.umd.edu/~mount/ANN/" TargetMode="External"/><Relationship Id="rId5" Type="http://schemas.openxmlformats.org/officeDocument/2006/relationships/hyperlink" Target="http://people.revoledu.com/kardi/tutorial/Excel/Spreadsheet/K-NearestNeighbors.xls" TargetMode="External"/><Relationship Id="rId10" Type="http://schemas.openxmlformats.org/officeDocument/2006/relationships/hyperlink" Target="http://biopython.org/wiki/Main_Page" TargetMode="External"/><Relationship Id="rId4" Type="http://schemas.openxmlformats.org/officeDocument/2006/relationships/hyperlink" Target="http://people.revoledu.com/kardi/tutorial/KNN/How%20to%20use%20spreadsheet.html" TargetMode="External"/><Relationship Id="rId9" Type="http://schemas.openxmlformats.org/officeDocument/2006/relationships/hyperlink" Target="http://cgm.cs.mcgill.ca/~soss/cs644/projects/perrier/Nearest.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cs.colorado.edu/~grudic/teaching/CSCI4202_2005/NearestNeighbor.pdf" TargetMode="External"/><Relationship Id="rId7" Type="http://schemas.openxmlformats.org/officeDocument/2006/relationships/hyperlink" Target="http://print.google.com/print?q=Machine+Learning&amp;oi=print" TargetMode="External"/><Relationship Id="rId2" Type="http://schemas.openxmlformats.org/officeDocument/2006/relationships/hyperlink" Target="http://www.xs4all.nl/~dpsol/data-machine/nmtutorial/instancebasedlearningandknearestneighboralgorithm.htm" TargetMode="External"/><Relationship Id="rId1" Type="http://schemas.openxmlformats.org/officeDocument/2006/relationships/slideLayout" Target="../slideLayouts/slideLayout2.xml"/><Relationship Id="rId6" Type="http://schemas.openxmlformats.org/officeDocument/2006/relationships/hyperlink" Target="http://www-2.cs.cmu.edu/~tom/mlbook.html" TargetMode="External"/><Relationship Id="rId5" Type="http://schemas.openxmlformats.org/officeDocument/2006/relationships/hyperlink" Target="http://www.nada.kth.se/~stefanc/DATORSEENDE_AK/l8.pdf" TargetMode="External"/><Relationship Id="rId4" Type="http://schemas.openxmlformats.org/officeDocument/2006/relationships/hyperlink" Target="http://www.mccombs.utexas.edu/faculty/Maytal.Saar-Tsechansky/Teaching/MIS_382N/Fall2004/Slides/K-NN.ppt"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autonlab.org/autonweb/14714" TargetMode="External"/><Relationship Id="rId2" Type="http://schemas.openxmlformats.org/officeDocument/2006/relationships/hyperlink" Target="http://www.iro.umontreal.ca/~lisa/pointeurs/TR1197.pdf" TargetMode="External"/><Relationship Id="rId1" Type="http://schemas.openxmlformats.org/officeDocument/2006/relationships/slideLayout" Target="../slideLayouts/slideLayout2.xml"/><Relationship Id="rId6" Type="http://schemas.openxmlformats.org/officeDocument/2006/relationships/hyperlink" Target="http://infolab.usc.edu/csci599/Fall2001/paper/song.pdf" TargetMode="External"/><Relationship Id="rId5" Type="http://schemas.openxmlformats.org/officeDocument/2006/relationships/hyperlink" Target="http://komar.cs.stthomas.edu/MICS2005/papers/paper92.pdf" TargetMode="External"/><Relationship Id="rId4" Type="http://schemas.openxmlformats.org/officeDocument/2006/relationships/hyperlink" Target="http://www.cedar.buffalo.edu/papers/articles/Fast_Algorithm_2002.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genomes2life.org/publications/APBC_Dong.pdf" TargetMode="External"/><Relationship Id="rId2" Type="http://schemas.openxmlformats.org/officeDocument/2006/relationships/hyperlink" Target="http://arxiv.org/ftp/cs/papers/0306/0306099.pdf" TargetMode="External"/><Relationship Id="rId1" Type="http://schemas.openxmlformats.org/officeDocument/2006/relationships/slideLayout" Target="../slideLayouts/slideLayout2.xml"/><Relationship Id="rId6" Type="http://schemas.openxmlformats.org/officeDocument/2006/relationships/hyperlink" Target="http://www.vldb.org/conf/2004/RS21P6.PDF" TargetMode="External"/><Relationship Id="rId5" Type="http://schemas.openxmlformats.org/officeDocument/2006/relationships/hyperlink" Target="http://www2.computer.org/portal/web/csdl/abs/proceedings/csb/2004/2194/00/21940558.pdf" TargetMode="External"/><Relationship Id="rId4" Type="http://schemas.openxmlformats.org/officeDocument/2006/relationships/hyperlink" Target="http://dkc.jhu.edu/gamera/papers/icmc96.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Grp="1" noChangeArrowheads="1"/>
          </p:cNvSpPr>
          <p:nvPr>
            <p:ph type="sldNum" sz="quarter" idx="4"/>
          </p:nvPr>
        </p:nvSpPr>
        <p:spPr/>
        <p:txBody>
          <a:bodyPr/>
          <a:lstStyle/>
          <a:p>
            <a:fld id="{765AC9DC-4AE8-46FB-9AF3-48911D3CB81A}" type="slidenum">
              <a:rPr lang="en-US"/>
              <a:pPr/>
              <a:t>1</a:t>
            </a:fld>
            <a:endParaRPr lang="en-US"/>
          </a:p>
        </p:txBody>
      </p:sp>
      <p:sp>
        <p:nvSpPr>
          <p:cNvPr id="2050" name="Rectangle 2"/>
          <p:cNvSpPr>
            <a:spLocks noGrp="1" noChangeArrowheads="1"/>
          </p:cNvSpPr>
          <p:nvPr>
            <p:ph type="ctrTitle"/>
          </p:nvPr>
        </p:nvSpPr>
        <p:spPr>
          <a:xfrm>
            <a:off x="457200" y="228600"/>
            <a:ext cx="8229600" cy="1828800"/>
          </a:xfrm>
        </p:spPr>
        <p:txBody>
          <a:bodyPr/>
          <a:lstStyle/>
          <a:p>
            <a:r>
              <a:rPr lang="en-US"/>
              <a:t>Metode Klasifikasi</a:t>
            </a:r>
          </a:p>
        </p:txBody>
      </p:sp>
      <p:sp>
        <p:nvSpPr>
          <p:cNvPr id="2051" name="Rectangle 3"/>
          <p:cNvSpPr>
            <a:spLocks noGrp="1" noChangeArrowheads="1"/>
          </p:cNvSpPr>
          <p:nvPr>
            <p:ph type="subTitle" idx="1"/>
          </p:nvPr>
        </p:nvSpPr>
        <p:spPr>
          <a:xfrm>
            <a:off x="609600" y="2667000"/>
            <a:ext cx="8229600" cy="2971800"/>
          </a:xfrm>
        </p:spPr>
        <p:txBody>
          <a:bodyPr/>
          <a:lstStyle/>
          <a:p>
            <a:pPr>
              <a:lnSpc>
                <a:spcPct val="80000"/>
              </a:lnSpc>
            </a:pPr>
            <a:endParaRPr lang="en-US" sz="3200"/>
          </a:p>
          <a:p>
            <a:pPr>
              <a:lnSpc>
                <a:spcPct val="80000"/>
              </a:lnSpc>
            </a:pPr>
            <a:r>
              <a:rPr lang="en-US" sz="3200"/>
              <a:t>Kuliah  Metode Kuantitatif</a:t>
            </a:r>
          </a:p>
          <a:p>
            <a:pPr>
              <a:lnSpc>
                <a:spcPct val="80000"/>
              </a:lnSpc>
            </a:pPr>
            <a:r>
              <a:rPr lang="en-US" sz="3200"/>
              <a:t>Aziz Kustiyo</a:t>
            </a:r>
          </a:p>
          <a:p>
            <a:pPr>
              <a:lnSpc>
                <a:spcPct val="80000"/>
              </a:lnSpc>
            </a:pPr>
            <a:endParaRPr lang="en-US" sz="3200"/>
          </a:p>
          <a:p>
            <a:pPr>
              <a:lnSpc>
                <a:spcPct val="80000"/>
              </a:lnSpc>
            </a:pPr>
            <a:endParaRPr lang="en-US" sz="3200"/>
          </a:p>
          <a:p>
            <a:pPr>
              <a:lnSpc>
                <a:spcPct val="80000"/>
              </a:lnSpc>
            </a:pPr>
            <a:r>
              <a:rPr lang="en-US" sz="2800" b="1"/>
              <a:t>Departemen Ilmu Komputer FMIPA IPB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5F6DF60-361C-4CE5-B2BA-A94926B0CEBD}" type="slidenum">
              <a:rPr lang="en-US"/>
              <a:pPr/>
              <a:t>10</a:t>
            </a:fld>
            <a:endParaRPr lang="en-US"/>
          </a:p>
        </p:txBody>
      </p:sp>
      <p:sp>
        <p:nvSpPr>
          <p:cNvPr id="64514" name="Rectangle 2"/>
          <p:cNvSpPr>
            <a:spLocks noGrp="1" noChangeArrowheads="1"/>
          </p:cNvSpPr>
          <p:nvPr>
            <p:ph type="title"/>
          </p:nvPr>
        </p:nvSpPr>
        <p:spPr/>
        <p:txBody>
          <a:bodyPr/>
          <a:lstStyle/>
          <a:p>
            <a:r>
              <a:rPr lang="en-US" b="1"/>
              <a:t>7.2. Algoritma KNN.</a:t>
            </a:r>
          </a:p>
        </p:txBody>
      </p:sp>
      <p:sp>
        <p:nvSpPr>
          <p:cNvPr id="64515" name="Rectangle 3"/>
          <p:cNvSpPr>
            <a:spLocks noGrp="1" noChangeArrowheads="1"/>
          </p:cNvSpPr>
          <p:nvPr>
            <p:ph type="body" idx="1"/>
          </p:nvPr>
        </p:nvSpPr>
        <p:spPr/>
        <p:txBody>
          <a:bodyPr/>
          <a:lstStyle/>
          <a:p>
            <a:r>
              <a:rPr lang="en-US" sz="2800"/>
              <a:t>Misalkan diberikan sebuah query, akan didapatkan sejumlah K objek data training yang terdekat dengan query tersebut. </a:t>
            </a:r>
          </a:p>
          <a:p>
            <a:r>
              <a:rPr lang="en-US" sz="2800"/>
              <a:t>Klasifikasi dilakukan dengan menggunakan mayoritas suara (seperti dalam pemilu) di antara klasifikasi dari K objek. </a:t>
            </a:r>
          </a:p>
          <a:p>
            <a:r>
              <a:rPr lang="en-US" sz="2800"/>
              <a:t>Algoritma KNN menggunakan kalsifikasi ketetenggaan sebagai prediksi terhadap data baru.</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FB12A73-0AAC-4DB0-8773-5EE4D2945382}" type="slidenum">
              <a:rPr lang="en-US"/>
              <a:pPr/>
              <a:t>11</a:t>
            </a:fld>
            <a:endParaRPr lang="en-US"/>
          </a:p>
        </p:txBody>
      </p:sp>
      <p:sp>
        <p:nvSpPr>
          <p:cNvPr id="65538" name="Rectangle 2"/>
          <p:cNvSpPr>
            <a:spLocks noGrp="1" noChangeArrowheads="1"/>
          </p:cNvSpPr>
          <p:nvPr>
            <p:ph type="title"/>
          </p:nvPr>
        </p:nvSpPr>
        <p:spPr/>
        <p:txBody>
          <a:bodyPr/>
          <a:lstStyle/>
          <a:p>
            <a:r>
              <a:rPr lang="en-US" sz="4000" b="1"/>
              <a:t>7.2.1 Cara kerja algoritma KNN</a:t>
            </a:r>
          </a:p>
        </p:txBody>
      </p:sp>
      <p:sp>
        <p:nvSpPr>
          <p:cNvPr id="65539" name="Rectangle 3"/>
          <p:cNvSpPr>
            <a:spLocks noGrp="1" noChangeArrowheads="1"/>
          </p:cNvSpPr>
          <p:nvPr>
            <p:ph type="body" idx="1"/>
          </p:nvPr>
        </p:nvSpPr>
        <p:spPr/>
        <p:txBody>
          <a:bodyPr/>
          <a:lstStyle/>
          <a:p>
            <a:r>
              <a:rPr lang="en-US"/>
              <a:t>Algoritma KNN sangat sederhana. </a:t>
            </a:r>
          </a:p>
          <a:p>
            <a:r>
              <a:rPr lang="en-US"/>
              <a:t>Algoritma ini bekerja berdasarkan </a:t>
            </a:r>
            <a:r>
              <a:rPr lang="en-US" b="1">
                <a:solidFill>
                  <a:srgbClr val="FF6600"/>
                </a:solidFill>
              </a:rPr>
              <a:t>jarak minimum</a:t>
            </a:r>
            <a:r>
              <a:rPr lang="en-US"/>
              <a:t> dari data baru terhadap K tetangga terdekat yang telah ditetapkan. </a:t>
            </a:r>
          </a:p>
          <a:p>
            <a:r>
              <a:rPr lang="en-US"/>
              <a:t>Setelah diperoleh K tetangga terdekat, prediksi kelas dari data baru akan ditentukan berdasarkan mayoritas K tetangga terdekat.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C1C198-8B09-40EE-B2B0-2D1A70606F75}" type="slidenum">
              <a:rPr lang="en-US"/>
              <a:pPr/>
              <a:t>12</a:t>
            </a:fld>
            <a:endParaRPr lang="en-US"/>
          </a:p>
        </p:txBody>
      </p:sp>
      <p:sp>
        <p:nvSpPr>
          <p:cNvPr id="66562" name="Rectangle 2"/>
          <p:cNvSpPr>
            <a:spLocks noGrp="1" noChangeArrowheads="1"/>
          </p:cNvSpPr>
          <p:nvPr>
            <p:ph type="title"/>
          </p:nvPr>
        </p:nvSpPr>
        <p:spPr/>
        <p:txBody>
          <a:bodyPr/>
          <a:lstStyle/>
          <a:p>
            <a:r>
              <a:rPr lang="en-US" sz="4000" b="1"/>
              <a:t>7.2.1 Cara kerja algoritma KNN.</a:t>
            </a:r>
          </a:p>
        </p:txBody>
      </p:sp>
      <p:sp>
        <p:nvSpPr>
          <p:cNvPr id="66563" name="Rectangle 3"/>
          <p:cNvSpPr>
            <a:spLocks noGrp="1" noChangeArrowheads="1"/>
          </p:cNvSpPr>
          <p:nvPr>
            <p:ph type="body" idx="1"/>
          </p:nvPr>
        </p:nvSpPr>
        <p:spPr/>
        <p:txBody>
          <a:bodyPr/>
          <a:lstStyle/>
          <a:p>
            <a:r>
              <a:rPr lang="en-US"/>
              <a:t>Data untuk KNN terdiri dari beberapa atribut multivariat Xi yang akan digunakan untuk mengklasifikasikan Y. </a:t>
            </a:r>
          </a:p>
          <a:p>
            <a:r>
              <a:rPr lang="en-US"/>
              <a:t>Data untuk KNN dapat berupa data </a:t>
            </a:r>
            <a:r>
              <a:rPr lang="en-US" b="1">
                <a:solidFill>
                  <a:srgbClr val="FF6600"/>
                </a:solidFill>
              </a:rPr>
              <a:t>ordinal, nominal</a:t>
            </a:r>
            <a:r>
              <a:rPr lang="en-US"/>
              <a:t> sampai dengan </a:t>
            </a:r>
            <a:r>
              <a:rPr lang="en-US" b="1">
                <a:solidFill>
                  <a:srgbClr val="FF6600"/>
                </a:solidFill>
              </a:rPr>
              <a:t>skala kuantitatif</a:t>
            </a:r>
            <a:r>
              <a:rPr lang="en-US"/>
              <a:t> namun yang akan dibahas hanya skala kuantitatif Xi dan biner (nominal) Y. </a:t>
            </a:r>
          </a:p>
          <a:p>
            <a:pPr>
              <a:buFont typeface="Wingdings" pitchFamily="2" charset="2"/>
              <a:buNone/>
            </a:pPr>
            <a:endParaRPr lang="en-US">
              <a:solidFill>
                <a:srgbClr val="FF66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E6B5E0D-5A18-495A-A3C3-679AD8E41818}" type="slidenum">
              <a:rPr lang="en-US"/>
              <a:pPr/>
              <a:t>13</a:t>
            </a:fld>
            <a:endParaRPr lang="en-US"/>
          </a:p>
        </p:txBody>
      </p:sp>
      <p:sp>
        <p:nvSpPr>
          <p:cNvPr id="67586" name="Rectangle 2"/>
          <p:cNvSpPr>
            <a:spLocks noGrp="1" noChangeArrowheads="1"/>
          </p:cNvSpPr>
          <p:nvPr>
            <p:ph type="title"/>
          </p:nvPr>
        </p:nvSpPr>
        <p:spPr/>
        <p:txBody>
          <a:bodyPr/>
          <a:lstStyle/>
          <a:p>
            <a:r>
              <a:rPr lang="en-US"/>
              <a:t>????</a:t>
            </a:r>
          </a:p>
        </p:txBody>
      </p:sp>
      <p:sp>
        <p:nvSpPr>
          <p:cNvPr id="67587" name="Rectangle 3"/>
          <p:cNvSpPr>
            <a:spLocks noGrp="1" noChangeArrowheads="1"/>
          </p:cNvSpPr>
          <p:nvPr>
            <p:ph type="body" idx="1"/>
          </p:nvPr>
        </p:nvSpPr>
        <p:spPr/>
        <p:txBody>
          <a:bodyPr/>
          <a:lstStyle/>
          <a:p>
            <a:pPr>
              <a:buFont typeface="Wingdings" pitchFamily="2" charset="2"/>
              <a:buNone/>
            </a:pPr>
            <a:r>
              <a:rPr lang="en-US"/>
              <a:t>	</a:t>
            </a:r>
            <a:r>
              <a:rPr lang="en-US" sz="4000"/>
              <a:t>Bagaimana </a:t>
            </a:r>
            <a:r>
              <a:rPr lang="en-US" sz="4000">
                <a:solidFill>
                  <a:srgbClr val="FF6600"/>
                </a:solidFill>
              </a:rPr>
              <a:t>konsep jarak</a:t>
            </a:r>
            <a:r>
              <a:rPr lang="en-US" sz="4000"/>
              <a:t> pada data dengan skala pengukuran:</a:t>
            </a:r>
          </a:p>
          <a:p>
            <a:r>
              <a:rPr lang="en-US" sz="4000"/>
              <a:t>Nominal </a:t>
            </a:r>
          </a:p>
          <a:p>
            <a:r>
              <a:rPr lang="en-US" sz="4000"/>
              <a:t>Ordinal</a:t>
            </a:r>
          </a:p>
          <a:p>
            <a:r>
              <a:rPr lang="en-US" sz="4000"/>
              <a:t>Skala kuantitatif</a:t>
            </a:r>
          </a:p>
          <a:p>
            <a:endParaRPr lang="en-US" sz="4000"/>
          </a:p>
          <a:p>
            <a:endParaRPr lang="en-US"/>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0FC531B-7B3D-4312-90CB-E91F006D4CFC}" type="slidenum">
              <a:rPr lang="en-US"/>
              <a:pPr/>
              <a:t>14</a:t>
            </a:fld>
            <a:endParaRPr lang="en-US"/>
          </a:p>
        </p:txBody>
      </p:sp>
      <p:sp>
        <p:nvSpPr>
          <p:cNvPr id="68610" name="Rectangle 2"/>
          <p:cNvSpPr>
            <a:spLocks noGrp="1" noChangeArrowheads="1"/>
          </p:cNvSpPr>
          <p:nvPr>
            <p:ph type="title"/>
          </p:nvPr>
        </p:nvSpPr>
        <p:spPr/>
        <p:txBody>
          <a:bodyPr/>
          <a:lstStyle/>
          <a:p>
            <a:r>
              <a:rPr lang="sv-SE" b="1"/>
              <a:t>7.2.2 Contoh aplikasi KNN</a:t>
            </a:r>
            <a:r>
              <a:rPr lang="sv-SE"/>
              <a:t> </a:t>
            </a:r>
            <a:endParaRPr lang="en-US"/>
          </a:p>
        </p:txBody>
      </p:sp>
      <p:sp>
        <p:nvSpPr>
          <p:cNvPr id="68611" name="Rectangle 3"/>
          <p:cNvSpPr>
            <a:spLocks noGrp="1" noChangeArrowheads="1"/>
          </p:cNvSpPr>
          <p:nvPr>
            <p:ph type="body" idx="1"/>
          </p:nvPr>
        </p:nvSpPr>
        <p:spPr/>
        <p:txBody>
          <a:bodyPr/>
          <a:lstStyle/>
          <a:p>
            <a:pPr marL="533400" indent="-533400">
              <a:lnSpc>
                <a:spcPct val="80000"/>
              </a:lnSpc>
              <a:buFont typeface="Wingdings" pitchFamily="2" charset="2"/>
              <a:buNone/>
            </a:pPr>
            <a:r>
              <a:rPr lang="sv-SE" sz="2800"/>
              <a:t>Algoritma KNN: </a:t>
            </a:r>
            <a:endParaRPr lang="en-US" sz="2800"/>
          </a:p>
          <a:p>
            <a:pPr marL="533400" indent="-533400">
              <a:lnSpc>
                <a:spcPct val="80000"/>
              </a:lnSpc>
              <a:buFont typeface="Wingdings" pitchFamily="2" charset="2"/>
              <a:buAutoNum type="arabicPeriod"/>
            </a:pPr>
            <a:r>
              <a:rPr lang="sv-SE" sz="2800"/>
              <a:t>Tentukan parameter K = jumlah tetangga terdekat </a:t>
            </a:r>
            <a:endParaRPr lang="en-US" sz="2800"/>
          </a:p>
          <a:p>
            <a:pPr marL="533400" indent="-533400">
              <a:lnSpc>
                <a:spcPct val="80000"/>
              </a:lnSpc>
              <a:buFont typeface="Wingdings" pitchFamily="2" charset="2"/>
              <a:buAutoNum type="arabicPeriod"/>
            </a:pPr>
            <a:r>
              <a:rPr lang="en-US" sz="2800"/>
              <a:t>hitung jarak antara data baru dengan semua data training </a:t>
            </a:r>
          </a:p>
          <a:p>
            <a:pPr marL="533400" indent="-533400">
              <a:lnSpc>
                <a:spcPct val="80000"/>
              </a:lnSpc>
              <a:buFont typeface="Wingdings" pitchFamily="2" charset="2"/>
              <a:buAutoNum type="arabicPeriod"/>
            </a:pPr>
            <a:r>
              <a:rPr lang="en-US" sz="2800"/>
              <a:t>urutkan jarak tersebut dan tetapkan tetangga terdekat berdasarkan jarak minimum ke-K </a:t>
            </a:r>
          </a:p>
          <a:p>
            <a:pPr marL="533400" indent="-533400">
              <a:lnSpc>
                <a:spcPct val="80000"/>
              </a:lnSpc>
              <a:buFont typeface="Wingdings" pitchFamily="2" charset="2"/>
              <a:buAutoNum type="arabicPeriod"/>
            </a:pPr>
            <a:r>
              <a:rPr lang="en-US" sz="2800"/>
              <a:t>periksa kelas  dari tetangga terdekat </a:t>
            </a:r>
          </a:p>
          <a:p>
            <a:pPr marL="533400" indent="-533400">
              <a:lnSpc>
                <a:spcPct val="80000"/>
              </a:lnSpc>
              <a:buFont typeface="Wingdings" pitchFamily="2" charset="2"/>
              <a:buAutoNum type="arabicPeriod"/>
            </a:pPr>
            <a:r>
              <a:rPr lang="en-US" sz="2800"/>
              <a:t>gunakan mayoritas sederhana dari kelas tetangga terdekat sebagai nilai prediksi data baru </a:t>
            </a:r>
          </a:p>
          <a:p>
            <a:pPr marL="533400" indent="-533400">
              <a:lnSpc>
                <a:spcPct val="80000"/>
              </a:lnSpc>
            </a:pPr>
            <a:endParaRPr lang="en-US" sz="2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66E4034-528D-46C1-B5EE-77049C28007A}" type="slidenum">
              <a:rPr lang="en-US"/>
              <a:pPr/>
              <a:t>15</a:t>
            </a:fld>
            <a:endParaRPr lang="en-US"/>
          </a:p>
        </p:txBody>
      </p:sp>
      <p:sp>
        <p:nvSpPr>
          <p:cNvPr id="69634" name="Rectangle 2"/>
          <p:cNvSpPr>
            <a:spLocks noGrp="1" noChangeArrowheads="1"/>
          </p:cNvSpPr>
          <p:nvPr>
            <p:ph type="title"/>
          </p:nvPr>
        </p:nvSpPr>
        <p:spPr/>
        <p:txBody>
          <a:bodyPr/>
          <a:lstStyle/>
          <a:p>
            <a:r>
              <a:rPr lang="sv-SE" b="1"/>
              <a:t>7.2.2 Contoh aplikasi KNN.</a:t>
            </a:r>
            <a:endParaRPr lang="en-US" b="1"/>
          </a:p>
        </p:txBody>
      </p:sp>
      <p:sp>
        <p:nvSpPr>
          <p:cNvPr id="69635" name="Rectangle 3"/>
          <p:cNvSpPr>
            <a:spLocks noGrp="1" noChangeArrowheads="1"/>
          </p:cNvSpPr>
          <p:nvPr>
            <p:ph type="body" idx="1"/>
          </p:nvPr>
        </p:nvSpPr>
        <p:spPr/>
        <p:txBody>
          <a:bodyPr/>
          <a:lstStyle/>
          <a:p>
            <a:pPr>
              <a:buFont typeface="Wingdings" pitchFamily="2" charset="2"/>
              <a:buNone/>
            </a:pPr>
            <a:r>
              <a:rPr lang="en-US" b="1"/>
              <a:t>Contoh </a:t>
            </a:r>
            <a:endParaRPr lang="en-US"/>
          </a:p>
          <a:p>
            <a:r>
              <a:rPr lang="en-US"/>
              <a:t>Diberikan data training berikut, terdiri dari 2 atribut dengan skala kuantitatif yaitu X1 dan X2 serta 2 kelas yaitu baik dan buruk. Jika terdapat data baru dengan nilai X1=3 dan X2=7, tentukan kelasnya!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E90AA11-33D0-4362-B4B2-206161B1F637}" type="slidenum">
              <a:rPr lang="en-US"/>
              <a:pPr/>
              <a:t>16</a:t>
            </a:fld>
            <a:endParaRPr lang="en-US"/>
          </a:p>
        </p:txBody>
      </p:sp>
      <p:sp>
        <p:nvSpPr>
          <p:cNvPr id="70658" name="Rectangle 2"/>
          <p:cNvSpPr>
            <a:spLocks noGrp="1" noChangeArrowheads="1"/>
          </p:cNvSpPr>
          <p:nvPr>
            <p:ph type="title"/>
          </p:nvPr>
        </p:nvSpPr>
        <p:spPr/>
        <p:txBody>
          <a:bodyPr/>
          <a:lstStyle/>
          <a:p>
            <a:r>
              <a:rPr lang="sv-SE" b="1"/>
              <a:t>7.2.2 Contoh aplikasi KNN..</a:t>
            </a:r>
            <a:endParaRPr lang="en-US" b="1"/>
          </a:p>
        </p:txBody>
      </p:sp>
      <p:sp>
        <p:nvSpPr>
          <p:cNvPr id="70659" name="Rectangle 3"/>
          <p:cNvSpPr>
            <a:spLocks noGrp="1" noChangeArrowheads="1"/>
          </p:cNvSpPr>
          <p:nvPr>
            <p:ph type="body" idx="1"/>
          </p:nvPr>
        </p:nvSpPr>
        <p:spPr/>
        <p:txBody>
          <a:bodyPr/>
          <a:lstStyle/>
          <a:p>
            <a:pPr>
              <a:buFont typeface="Wingdings" pitchFamily="2" charset="2"/>
              <a:buNone/>
            </a:pPr>
            <a:r>
              <a:rPr lang="en-US"/>
              <a:t>	</a:t>
            </a:r>
            <a:r>
              <a:rPr lang="en-US" u="sng"/>
              <a:t>X1 	X2 		Y       </a:t>
            </a:r>
          </a:p>
          <a:p>
            <a:pPr>
              <a:buFont typeface="Wingdings" pitchFamily="2" charset="2"/>
              <a:buNone/>
            </a:pPr>
            <a:r>
              <a:rPr lang="en-US"/>
              <a:t>	7 		7 		Buruk  </a:t>
            </a:r>
          </a:p>
          <a:p>
            <a:pPr>
              <a:buFont typeface="Wingdings" pitchFamily="2" charset="2"/>
              <a:buNone/>
            </a:pPr>
            <a:r>
              <a:rPr lang="en-US"/>
              <a:t>	7 		4 		Buruk</a:t>
            </a:r>
          </a:p>
          <a:p>
            <a:pPr>
              <a:buFont typeface="Wingdings" pitchFamily="2" charset="2"/>
              <a:buNone/>
            </a:pPr>
            <a:r>
              <a:rPr lang="en-US"/>
              <a:t>	3 		4 		Baik </a:t>
            </a:r>
          </a:p>
          <a:p>
            <a:pPr>
              <a:buFont typeface="Wingdings" pitchFamily="2" charset="2"/>
              <a:buNone/>
            </a:pPr>
            <a:r>
              <a:rPr lang="en-US"/>
              <a:t>	</a:t>
            </a:r>
            <a:r>
              <a:rPr lang="en-US" u="sng"/>
              <a:t>1 		4 		Baik</a:t>
            </a:r>
            <a:r>
              <a:rPr lang="en-US"/>
              <a:t> </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D42742F-C927-4715-8731-666481019A39}" type="slidenum">
              <a:rPr lang="en-US"/>
              <a:pPr/>
              <a:t>17</a:t>
            </a:fld>
            <a:endParaRPr lang="en-US"/>
          </a:p>
        </p:txBody>
      </p:sp>
      <p:sp>
        <p:nvSpPr>
          <p:cNvPr id="71682" name="Rectangle 2"/>
          <p:cNvSpPr>
            <a:spLocks noGrp="1" noChangeArrowheads="1"/>
          </p:cNvSpPr>
          <p:nvPr>
            <p:ph type="title"/>
          </p:nvPr>
        </p:nvSpPr>
        <p:spPr/>
        <p:txBody>
          <a:bodyPr/>
          <a:lstStyle/>
          <a:p>
            <a:r>
              <a:rPr lang="sv-SE" b="1"/>
              <a:t>7.2.2 Contoh aplikasi KNN...</a:t>
            </a:r>
            <a:endParaRPr lang="en-US" b="1"/>
          </a:p>
        </p:txBody>
      </p:sp>
      <p:sp>
        <p:nvSpPr>
          <p:cNvPr id="71683" name="Rectangle 3"/>
          <p:cNvSpPr>
            <a:spLocks noGrp="1" noChangeArrowheads="1"/>
          </p:cNvSpPr>
          <p:nvPr>
            <p:ph type="body" idx="1"/>
          </p:nvPr>
        </p:nvSpPr>
        <p:spPr/>
        <p:txBody>
          <a:bodyPr/>
          <a:lstStyle/>
          <a:p>
            <a:pPr marL="609600" indent="-609600">
              <a:buFont typeface="Wingdings" pitchFamily="2" charset="2"/>
              <a:buAutoNum type="arabicPeriod"/>
            </a:pPr>
            <a:r>
              <a:rPr lang="en-US"/>
              <a:t>Tentukan parameter K = jumlah tetangga terdekat </a:t>
            </a:r>
            <a:endParaRPr lang="sv-SE"/>
          </a:p>
          <a:p>
            <a:pPr marL="609600" indent="-609600">
              <a:buFont typeface="Wingdings" pitchFamily="2" charset="2"/>
              <a:buNone/>
            </a:pPr>
            <a:r>
              <a:rPr lang="sv-SE"/>
              <a:t>	Misalkan ditetapkan K = 3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A020586-17DB-4A27-B469-BB0868142A25}" type="slidenum">
              <a:rPr lang="en-US"/>
              <a:pPr/>
              <a:t>18</a:t>
            </a:fld>
            <a:endParaRPr lang="en-US"/>
          </a:p>
        </p:txBody>
      </p:sp>
      <p:sp>
        <p:nvSpPr>
          <p:cNvPr id="72706" name="Rectangle 2"/>
          <p:cNvSpPr>
            <a:spLocks noGrp="1" noChangeArrowheads="1"/>
          </p:cNvSpPr>
          <p:nvPr>
            <p:ph type="title"/>
          </p:nvPr>
        </p:nvSpPr>
        <p:spPr/>
        <p:txBody>
          <a:bodyPr/>
          <a:lstStyle/>
          <a:p>
            <a:r>
              <a:rPr lang="sv-SE" b="1"/>
              <a:t>7.2.2 Contoh aplikasi KNN....</a:t>
            </a:r>
            <a:endParaRPr lang="en-US" b="1"/>
          </a:p>
        </p:txBody>
      </p:sp>
      <p:sp>
        <p:nvSpPr>
          <p:cNvPr id="72707" name="Rectangle 3"/>
          <p:cNvSpPr>
            <a:spLocks noGrp="1" noChangeArrowheads="1"/>
          </p:cNvSpPr>
          <p:nvPr>
            <p:ph type="body" idx="1"/>
          </p:nvPr>
        </p:nvSpPr>
        <p:spPr/>
        <p:txBody>
          <a:bodyPr/>
          <a:lstStyle/>
          <a:p>
            <a:pPr marL="609600" indent="-609600">
              <a:buFont typeface="Wingdings" pitchFamily="2" charset="2"/>
              <a:buAutoNum type="arabicPeriod" startAt="2"/>
            </a:pPr>
            <a:r>
              <a:rPr lang="en-US"/>
              <a:t>hitung jarak antara data baru dengan semua data training </a:t>
            </a:r>
          </a:p>
        </p:txBody>
      </p:sp>
      <p:pic>
        <p:nvPicPr>
          <p:cNvPr id="72708" name="Picture 4"/>
          <p:cNvPicPr>
            <a:picLocks noChangeAspect="1" noChangeArrowheads="1"/>
          </p:cNvPicPr>
          <p:nvPr/>
        </p:nvPicPr>
        <p:blipFill>
          <a:blip r:embed="rId2" cstate="print"/>
          <a:srcRect l="19502" t="28915" r="18724" b="27711"/>
          <a:stretch>
            <a:fillRect/>
          </a:stretch>
        </p:blipFill>
        <p:spPr bwMode="auto">
          <a:xfrm>
            <a:off x="152400" y="2643188"/>
            <a:ext cx="8915400" cy="3681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E04B03D-6380-4B48-BD11-6F47BAB03A3A}" type="slidenum">
              <a:rPr lang="en-US"/>
              <a:pPr/>
              <a:t>19</a:t>
            </a:fld>
            <a:endParaRPr lang="en-US"/>
          </a:p>
        </p:txBody>
      </p:sp>
      <p:sp>
        <p:nvSpPr>
          <p:cNvPr id="73730" name="Rectangle 2"/>
          <p:cNvSpPr>
            <a:spLocks noGrp="1" noChangeArrowheads="1"/>
          </p:cNvSpPr>
          <p:nvPr>
            <p:ph type="title"/>
          </p:nvPr>
        </p:nvSpPr>
        <p:spPr/>
        <p:txBody>
          <a:bodyPr/>
          <a:lstStyle/>
          <a:p>
            <a:r>
              <a:rPr lang="sv-SE" b="1"/>
              <a:t>7.2.2 Contoh aplikasi KNN_</a:t>
            </a:r>
            <a:endParaRPr lang="en-US" b="1"/>
          </a:p>
        </p:txBody>
      </p:sp>
      <p:sp>
        <p:nvSpPr>
          <p:cNvPr id="73731" name="Rectangle 3"/>
          <p:cNvSpPr>
            <a:spLocks noGrp="1" noChangeArrowheads="1"/>
          </p:cNvSpPr>
          <p:nvPr>
            <p:ph type="body" idx="1"/>
          </p:nvPr>
        </p:nvSpPr>
        <p:spPr/>
        <p:txBody>
          <a:bodyPr/>
          <a:lstStyle/>
          <a:p>
            <a:pPr marL="609600" indent="-609600">
              <a:buFont typeface="Wingdings" pitchFamily="2" charset="2"/>
              <a:buAutoNum type="arabicPeriod" startAt="3"/>
            </a:pPr>
            <a:r>
              <a:rPr lang="en-US"/>
              <a:t>urutkan jarak tersebut dan tetapkan tetangga terdekat berdasarkan jarak minimum ke-K </a:t>
            </a:r>
          </a:p>
          <a:p>
            <a:pPr marL="609600" indent="-609600">
              <a:buFont typeface="Wingdings" pitchFamily="2" charset="2"/>
              <a:buNone/>
            </a:pPr>
            <a:r>
              <a:rPr lang="en-US"/>
              <a:t>																	</a:t>
            </a:r>
          </a:p>
        </p:txBody>
      </p:sp>
      <p:pic>
        <p:nvPicPr>
          <p:cNvPr id="73738" name="Picture 10"/>
          <p:cNvPicPr>
            <a:picLocks noChangeAspect="1" noChangeArrowheads="1"/>
          </p:cNvPicPr>
          <p:nvPr/>
        </p:nvPicPr>
        <p:blipFill>
          <a:blip r:embed="rId2" cstate="print"/>
          <a:srcRect l="12802" t="36145" r="17706" b="20482"/>
          <a:stretch>
            <a:fillRect/>
          </a:stretch>
        </p:blipFill>
        <p:spPr bwMode="auto">
          <a:xfrm>
            <a:off x="381000" y="3200400"/>
            <a:ext cx="8763000"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7158404-C4BD-431F-90FE-C0571DC9746E}" type="slidenum">
              <a:rPr lang="en-US"/>
              <a:pPr/>
              <a:t>2</a:t>
            </a:fld>
            <a:endParaRPr lang="en-US"/>
          </a:p>
        </p:txBody>
      </p:sp>
      <p:sp>
        <p:nvSpPr>
          <p:cNvPr id="56322" name="Rectangle 2"/>
          <p:cNvSpPr>
            <a:spLocks noGrp="1" noChangeArrowheads="1"/>
          </p:cNvSpPr>
          <p:nvPr>
            <p:ph type="title"/>
          </p:nvPr>
        </p:nvSpPr>
        <p:spPr/>
        <p:txBody>
          <a:bodyPr/>
          <a:lstStyle/>
          <a:p>
            <a:r>
              <a:rPr lang="en-US" b="1"/>
              <a:t>7.1. Pendahuluan</a:t>
            </a:r>
          </a:p>
        </p:txBody>
      </p:sp>
      <p:sp>
        <p:nvSpPr>
          <p:cNvPr id="56323" name="Rectangle 3"/>
          <p:cNvSpPr>
            <a:spLocks noGrp="1" noChangeArrowheads="1"/>
          </p:cNvSpPr>
          <p:nvPr>
            <p:ph type="body" idx="1"/>
          </p:nvPr>
        </p:nvSpPr>
        <p:spPr/>
        <p:txBody>
          <a:bodyPr/>
          <a:lstStyle/>
          <a:p>
            <a:pPr>
              <a:lnSpc>
                <a:spcPct val="80000"/>
              </a:lnSpc>
            </a:pPr>
            <a:r>
              <a:rPr lang="en-US" sz="2800"/>
              <a:t>Pembelajaran induktif (inductive learning) atau disebut juga </a:t>
            </a:r>
            <a:r>
              <a:rPr lang="en-US" sz="2800" i="1"/>
              <a:t>empirical learning</a:t>
            </a:r>
            <a:r>
              <a:rPr lang="en-US" sz="2800"/>
              <a:t> telah banyak diteliti dalam literatur Machine learning. </a:t>
            </a:r>
          </a:p>
          <a:p>
            <a:pPr>
              <a:lnSpc>
                <a:spcPct val="80000"/>
              </a:lnSpc>
            </a:pPr>
            <a:r>
              <a:rPr lang="en-US" sz="2800"/>
              <a:t>Pembelajaran Induktif  adalah proses pembelajaran dengan cara menarik kesimpulan dari fakta yang diberikan oleh “guru” atau lingkungan. </a:t>
            </a:r>
          </a:p>
          <a:p>
            <a:pPr>
              <a:lnSpc>
                <a:spcPct val="80000"/>
              </a:lnSpc>
            </a:pPr>
            <a:r>
              <a:rPr lang="en-US" sz="2800"/>
              <a:t>Strategi pembelajaran tersebut memerlukan tersedianya sejumlah contoh untuk dipelajari. </a:t>
            </a:r>
          </a:p>
          <a:p>
            <a:pPr>
              <a:lnSpc>
                <a:spcPct val="80000"/>
              </a:lnSpc>
            </a:pPr>
            <a:r>
              <a:rPr lang="en-US" sz="2800"/>
              <a:t>Pembelajaran induktif terdiri dari dua kategori yaitu </a:t>
            </a:r>
            <a:r>
              <a:rPr lang="en-US" sz="2800" b="1"/>
              <a:t>supervised learning</a:t>
            </a:r>
            <a:r>
              <a:rPr lang="en-US" sz="2800"/>
              <a:t> dan </a:t>
            </a:r>
            <a:r>
              <a:rPr lang="en-US" sz="2800" b="1"/>
              <a:t>unsupervised learning.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D201BFC-15DE-40BA-82FA-1EBBD2036D86}" type="slidenum">
              <a:rPr lang="en-US"/>
              <a:pPr/>
              <a:t>20</a:t>
            </a:fld>
            <a:endParaRPr lang="en-US"/>
          </a:p>
        </p:txBody>
      </p:sp>
      <p:sp>
        <p:nvSpPr>
          <p:cNvPr id="74754" name="Rectangle 2"/>
          <p:cNvSpPr>
            <a:spLocks noGrp="1" noChangeArrowheads="1"/>
          </p:cNvSpPr>
          <p:nvPr>
            <p:ph type="title"/>
          </p:nvPr>
        </p:nvSpPr>
        <p:spPr/>
        <p:txBody>
          <a:bodyPr/>
          <a:lstStyle/>
          <a:p>
            <a:r>
              <a:rPr lang="sv-SE" b="1"/>
              <a:t>7.2.2 Contoh aplikasi KNN_.</a:t>
            </a:r>
            <a:endParaRPr lang="en-US" b="1"/>
          </a:p>
        </p:txBody>
      </p:sp>
      <p:sp>
        <p:nvSpPr>
          <p:cNvPr id="74755" name="Rectangle 3"/>
          <p:cNvSpPr>
            <a:spLocks noGrp="1" noChangeArrowheads="1"/>
          </p:cNvSpPr>
          <p:nvPr>
            <p:ph type="body" idx="1"/>
          </p:nvPr>
        </p:nvSpPr>
        <p:spPr/>
        <p:txBody>
          <a:bodyPr/>
          <a:lstStyle/>
          <a:p>
            <a:pPr marL="609600" indent="-609600">
              <a:buFont typeface="Wingdings" pitchFamily="2" charset="2"/>
              <a:buAutoNum type="arabicPeriod" startAt="4"/>
            </a:pPr>
            <a:r>
              <a:rPr lang="fi-FI"/>
              <a:t>periksa kelas  dari tetangga terdekat </a:t>
            </a:r>
            <a:endParaRPr lang="en-US"/>
          </a:p>
        </p:txBody>
      </p:sp>
      <p:pic>
        <p:nvPicPr>
          <p:cNvPr id="74756" name="Picture 4"/>
          <p:cNvPicPr>
            <a:picLocks noChangeAspect="1" noChangeArrowheads="1"/>
          </p:cNvPicPr>
          <p:nvPr/>
        </p:nvPicPr>
        <p:blipFill>
          <a:blip r:embed="rId2" cstate="print"/>
          <a:srcRect l="12775" t="28915" r="20778" b="24097"/>
          <a:stretch>
            <a:fillRect/>
          </a:stretch>
        </p:blipFill>
        <p:spPr bwMode="auto">
          <a:xfrm>
            <a:off x="381000" y="2438400"/>
            <a:ext cx="8534400" cy="3532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17BB451-F847-4CA8-A9DF-FDE45AE37FEA}" type="slidenum">
              <a:rPr lang="en-US"/>
              <a:pPr/>
              <a:t>21</a:t>
            </a:fld>
            <a:endParaRPr lang="en-US"/>
          </a:p>
        </p:txBody>
      </p:sp>
      <p:sp>
        <p:nvSpPr>
          <p:cNvPr id="75778" name="Rectangle 2"/>
          <p:cNvSpPr>
            <a:spLocks noGrp="1" noChangeArrowheads="1"/>
          </p:cNvSpPr>
          <p:nvPr>
            <p:ph type="title"/>
          </p:nvPr>
        </p:nvSpPr>
        <p:spPr/>
        <p:txBody>
          <a:bodyPr/>
          <a:lstStyle/>
          <a:p>
            <a:r>
              <a:rPr lang="sv-SE" b="1"/>
              <a:t>7.2.2 Contoh aplikasi KNN_..</a:t>
            </a:r>
            <a:endParaRPr lang="en-US" b="1"/>
          </a:p>
        </p:txBody>
      </p:sp>
      <p:sp>
        <p:nvSpPr>
          <p:cNvPr id="75779" name="Rectangle 3"/>
          <p:cNvSpPr>
            <a:spLocks noGrp="1" noChangeArrowheads="1"/>
          </p:cNvSpPr>
          <p:nvPr>
            <p:ph type="body" idx="1"/>
          </p:nvPr>
        </p:nvSpPr>
        <p:spPr/>
        <p:txBody>
          <a:bodyPr/>
          <a:lstStyle/>
          <a:p>
            <a:pPr marL="609600" indent="-609600">
              <a:lnSpc>
                <a:spcPct val="90000"/>
              </a:lnSpc>
              <a:buFont typeface="Wingdings" pitchFamily="2" charset="2"/>
              <a:buAutoNum type="arabicPeriod" startAt="5"/>
            </a:pPr>
            <a:r>
              <a:rPr lang="en-US"/>
              <a:t>gunakan mayoritas sederhana dari kelas tetangga terdekat sebagai nilai prediksi data baru </a:t>
            </a:r>
          </a:p>
          <a:p>
            <a:pPr marL="609600" indent="-609600">
              <a:lnSpc>
                <a:spcPct val="90000"/>
              </a:lnSpc>
              <a:buFont typeface="Wingdings" pitchFamily="2" charset="2"/>
              <a:buNone/>
            </a:pPr>
            <a:endParaRPr lang="en-US"/>
          </a:p>
          <a:p>
            <a:pPr marL="609600" indent="-609600">
              <a:lnSpc>
                <a:spcPct val="90000"/>
              </a:lnSpc>
              <a:buFont typeface="Wingdings" pitchFamily="2" charset="2"/>
              <a:buNone/>
            </a:pPr>
            <a:r>
              <a:rPr lang="en-US"/>
              <a:t>	Hasil pada no 4 menunjukkan bahwa dari 3 tetangga terdekat, terdapat 2 kelas Baik dan 1 kelas Buruk, maka disimpulkan bahwa  data baru termasuk ke dalam kelas Baik.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565340D-0380-478C-898E-00C405BA0F02}" type="slidenum">
              <a:rPr lang="en-US"/>
              <a:pPr/>
              <a:t>22</a:t>
            </a:fld>
            <a:endParaRPr lang="en-US"/>
          </a:p>
        </p:txBody>
      </p:sp>
      <p:sp>
        <p:nvSpPr>
          <p:cNvPr id="76802" name="Rectangle 2"/>
          <p:cNvSpPr>
            <a:spLocks noGrp="1" noChangeArrowheads="1"/>
          </p:cNvSpPr>
          <p:nvPr>
            <p:ph type="title"/>
          </p:nvPr>
        </p:nvSpPr>
        <p:spPr/>
        <p:txBody>
          <a:bodyPr/>
          <a:lstStyle/>
          <a:p>
            <a:r>
              <a:rPr lang="en-US" sz="4000" b="1"/>
              <a:t>7.3. Kelebihan dan kelemahan algoritma KNN</a:t>
            </a:r>
          </a:p>
        </p:txBody>
      </p:sp>
      <p:sp>
        <p:nvSpPr>
          <p:cNvPr id="76803" name="Rectangle 3"/>
          <p:cNvSpPr>
            <a:spLocks noGrp="1" noChangeArrowheads="1"/>
          </p:cNvSpPr>
          <p:nvPr>
            <p:ph type="body" idx="1"/>
          </p:nvPr>
        </p:nvSpPr>
        <p:spPr/>
        <p:txBody>
          <a:bodyPr/>
          <a:lstStyle/>
          <a:p>
            <a:pPr marL="609600" indent="-609600">
              <a:lnSpc>
                <a:spcPct val="90000"/>
              </a:lnSpc>
              <a:buFont typeface="Wingdings" pitchFamily="2" charset="2"/>
              <a:buNone/>
            </a:pPr>
            <a:r>
              <a:rPr lang="en-US"/>
              <a:t>	Beberapa kelebihan algoritma KNN antara lain adalah: </a:t>
            </a:r>
          </a:p>
          <a:p>
            <a:pPr marL="609600" indent="-609600">
              <a:lnSpc>
                <a:spcPct val="90000"/>
              </a:lnSpc>
              <a:buFont typeface="Wingdings" pitchFamily="2" charset="2"/>
              <a:buNone/>
            </a:pPr>
            <a:endParaRPr lang="en-US"/>
          </a:p>
          <a:p>
            <a:pPr marL="609600" indent="-609600">
              <a:lnSpc>
                <a:spcPct val="90000"/>
              </a:lnSpc>
              <a:buFont typeface="Wingdings" pitchFamily="2" charset="2"/>
              <a:buAutoNum type="arabicPeriod"/>
            </a:pPr>
            <a:r>
              <a:rPr lang="en-US"/>
              <a:t>Robust terhadap data training yang memiliki noise (terutama jika digunakan invers kuadrat jarak terboboti sebagai “jarak”) </a:t>
            </a:r>
          </a:p>
          <a:p>
            <a:pPr marL="609600" indent="-609600">
              <a:lnSpc>
                <a:spcPct val="90000"/>
              </a:lnSpc>
              <a:buFont typeface="Wingdings" pitchFamily="2" charset="2"/>
              <a:buAutoNum type="arabicPeriod"/>
            </a:pPr>
            <a:endParaRPr lang="en-US"/>
          </a:p>
          <a:p>
            <a:pPr marL="609600" indent="-609600">
              <a:lnSpc>
                <a:spcPct val="90000"/>
              </a:lnSpc>
              <a:buFont typeface="Wingdings" pitchFamily="2" charset="2"/>
              <a:buAutoNum type="arabicPeriod"/>
            </a:pPr>
            <a:r>
              <a:rPr lang="sv-SE"/>
              <a:t>Efektif jika data training berukuran besar</a:t>
            </a:r>
            <a:endParaRPr lang="en-US"/>
          </a:p>
          <a:p>
            <a:pPr marL="609600" indent="-609600">
              <a:lnSpc>
                <a:spcPct val="90000"/>
              </a:lnSpc>
              <a:buFont typeface="Wingdings" pitchFamily="2" charset="2"/>
              <a:buAutoNum type="arabicPeriod"/>
            </a:pP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EE4BF6A-06BF-4D5F-89FC-62ED82B24803}" type="slidenum">
              <a:rPr lang="en-US"/>
              <a:pPr/>
              <a:t>23</a:t>
            </a:fld>
            <a:endParaRPr lang="en-US"/>
          </a:p>
        </p:txBody>
      </p:sp>
      <p:sp>
        <p:nvSpPr>
          <p:cNvPr id="77826" name="Rectangle 2"/>
          <p:cNvSpPr>
            <a:spLocks noGrp="1" noChangeArrowheads="1"/>
          </p:cNvSpPr>
          <p:nvPr>
            <p:ph type="title"/>
          </p:nvPr>
        </p:nvSpPr>
        <p:spPr/>
        <p:txBody>
          <a:bodyPr/>
          <a:lstStyle/>
          <a:p>
            <a:r>
              <a:rPr lang="en-US" sz="4000" b="1"/>
              <a:t>7.3. Kelebihan dan kelemahan algoritma KNN.</a:t>
            </a:r>
          </a:p>
        </p:txBody>
      </p:sp>
      <p:sp>
        <p:nvSpPr>
          <p:cNvPr id="77827" name="Rectangle 3"/>
          <p:cNvSpPr>
            <a:spLocks noGrp="1" noChangeArrowheads="1"/>
          </p:cNvSpPr>
          <p:nvPr>
            <p:ph type="body" idx="1"/>
          </p:nvPr>
        </p:nvSpPr>
        <p:spPr>
          <a:xfrm>
            <a:off x="457200" y="1600200"/>
            <a:ext cx="8229600" cy="5257800"/>
          </a:xfrm>
        </p:spPr>
        <p:txBody>
          <a:bodyPr/>
          <a:lstStyle/>
          <a:p>
            <a:pPr marL="533400" indent="-533400">
              <a:lnSpc>
                <a:spcPct val="80000"/>
              </a:lnSpc>
              <a:buFont typeface="Wingdings" pitchFamily="2" charset="2"/>
              <a:buNone/>
            </a:pPr>
            <a:r>
              <a:rPr lang="fi-FI" sz="2800"/>
              <a:t>	Beberapa kelemahan dari KNN antara lain: </a:t>
            </a:r>
          </a:p>
          <a:p>
            <a:pPr marL="533400" indent="-533400">
              <a:lnSpc>
                <a:spcPct val="80000"/>
              </a:lnSpc>
              <a:buFont typeface="Wingdings" pitchFamily="2" charset="2"/>
              <a:buAutoNum type="arabicPeriod"/>
            </a:pPr>
            <a:r>
              <a:rPr lang="en-US" sz="2800"/>
              <a:t>Perlu menentukan parameter K </a:t>
            </a:r>
          </a:p>
          <a:p>
            <a:pPr marL="533400" indent="-533400">
              <a:lnSpc>
                <a:spcPct val="80000"/>
              </a:lnSpc>
              <a:buFont typeface="Wingdings" pitchFamily="2" charset="2"/>
              <a:buAutoNum type="arabicPeriod"/>
            </a:pPr>
            <a:r>
              <a:rPr lang="en-US" sz="2800"/>
              <a:t>Jarak sebagai basis pembelajaran tidak jelas, tipe jarak apa yang harus digunakan dan atribut mana saja yang harus digunakan untuk mendapatkan hasil yang optimal. Apakah semua atribut harus digunakan atau hanya atribut tertentu saja? </a:t>
            </a:r>
          </a:p>
          <a:p>
            <a:pPr marL="533400" indent="-533400">
              <a:lnSpc>
                <a:spcPct val="80000"/>
              </a:lnSpc>
              <a:buFont typeface="Wingdings" pitchFamily="2" charset="2"/>
              <a:buAutoNum type="arabicPeriod"/>
            </a:pPr>
            <a:r>
              <a:rPr lang="en-US" sz="2800"/>
              <a:t>Computation cost sangat tinggi karena harus menghitung jarak antara data baru dengan semua data training. Beberapa metode pengindeksan (misal, . K-D tree) mungkin dapat mengurangi computational cost. </a:t>
            </a:r>
          </a:p>
          <a:p>
            <a:pPr marL="533400" indent="-533400">
              <a:lnSpc>
                <a:spcPct val="80000"/>
              </a:lnSpc>
            </a:pPr>
            <a:endParaRPr lang="en-US" sz="28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D93E8ED-E899-43FE-9AB2-642B69E6A913}" type="slidenum">
              <a:rPr lang="en-US"/>
              <a:pPr/>
              <a:t>24</a:t>
            </a:fld>
            <a:endParaRPr lang="en-US"/>
          </a:p>
        </p:txBody>
      </p:sp>
      <p:sp>
        <p:nvSpPr>
          <p:cNvPr id="78850" name="Rectangle 2"/>
          <p:cNvSpPr>
            <a:spLocks noGrp="1" noChangeArrowheads="1"/>
          </p:cNvSpPr>
          <p:nvPr>
            <p:ph type="title"/>
          </p:nvPr>
        </p:nvSpPr>
        <p:spPr/>
        <p:txBody>
          <a:bodyPr/>
          <a:lstStyle/>
          <a:p>
            <a:r>
              <a:rPr lang="en-US" sz="4000" b="1"/>
              <a:t>7.4. Bahan bacaan yang relevan untuk KNN</a:t>
            </a:r>
          </a:p>
        </p:txBody>
      </p:sp>
      <p:sp>
        <p:nvSpPr>
          <p:cNvPr id="78851" name="Rectangle 3"/>
          <p:cNvSpPr>
            <a:spLocks noGrp="1" noChangeArrowheads="1"/>
          </p:cNvSpPr>
          <p:nvPr>
            <p:ph type="body" idx="1"/>
          </p:nvPr>
        </p:nvSpPr>
        <p:spPr/>
        <p:txBody>
          <a:bodyPr/>
          <a:lstStyle/>
          <a:p>
            <a:pPr>
              <a:lnSpc>
                <a:spcPct val="80000"/>
              </a:lnSpc>
              <a:buFont typeface="Wingdings" pitchFamily="2" charset="2"/>
              <a:buNone/>
            </a:pPr>
            <a:r>
              <a:rPr lang="en-US" sz="2000" b="1"/>
              <a:t>Softwares/Codes</a:t>
            </a:r>
            <a:endParaRPr lang="en-US" sz="2000"/>
          </a:p>
          <a:p>
            <a:pPr>
              <a:lnSpc>
                <a:spcPct val="80000"/>
              </a:lnSpc>
            </a:pPr>
            <a:r>
              <a:rPr lang="en-US" sz="2000">
                <a:hlinkClick r:id="rId2"/>
              </a:rPr>
              <a:t>Auton Project provide free software of Dense K nearest neighbor for Windows and Linux </a:t>
            </a:r>
            <a:r>
              <a:rPr lang="en-US" sz="2000"/>
              <a:t>(registration is needed to download) </a:t>
            </a:r>
          </a:p>
          <a:p>
            <a:pPr>
              <a:lnSpc>
                <a:spcPct val="80000"/>
              </a:lnSpc>
            </a:pPr>
            <a:r>
              <a:rPr lang="en-US" sz="2000"/>
              <a:t>Xlminer (using MS Excel add Ins- Commercial ). See its </a:t>
            </a:r>
            <a:r>
              <a:rPr lang="en-US" sz="2000">
                <a:hlinkClick r:id="rId3"/>
              </a:rPr>
              <a:t>online help. </a:t>
            </a:r>
            <a:r>
              <a:rPr lang="en-US" sz="2000"/>
              <a:t>Check also </a:t>
            </a:r>
            <a:r>
              <a:rPr lang="en-US" sz="2000">
                <a:hlinkClick r:id="rId4"/>
              </a:rPr>
              <a:t>my free Excel tutorial for K nearest Neighbor</a:t>
            </a:r>
            <a:r>
              <a:rPr lang="en-US" sz="2000"/>
              <a:t> (</a:t>
            </a:r>
            <a:r>
              <a:rPr lang="en-US" sz="2000">
                <a:hlinkClick r:id="rId5"/>
              </a:rPr>
              <a:t>you may also download the worksheet program</a:t>
            </a:r>
            <a:r>
              <a:rPr lang="en-US" sz="2000"/>
              <a:t>) </a:t>
            </a:r>
          </a:p>
          <a:p>
            <a:pPr>
              <a:lnSpc>
                <a:spcPct val="80000"/>
              </a:lnSpc>
            </a:pPr>
            <a:r>
              <a:rPr lang="en-US" sz="2000">
                <a:hlinkClick r:id="rId6"/>
              </a:rPr>
              <a:t>Agent Building and Learning Environment (ABLE) </a:t>
            </a:r>
            <a:r>
              <a:rPr lang="en-US" sz="2000"/>
              <a:t>Java framework contains </a:t>
            </a:r>
            <a:r>
              <a:rPr lang="en-US" sz="2000">
                <a:hlinkClick r:id="rId7"/>
              </a:rPr>
              <a:t>K nearest neighbor</a:t>
            </a:r>
            <a:r>
              <a:rPr lang="en-US" sz="2000"/>
              <a:t> . </a:t>
            </a:r>
            <a:r>
              <a:rPr lang="en-US" sz="2000">
                <a:hlinkClick r:id="rId8"/>
              </a:rPr>
              <a:t>Download Java code from Alphawork IBM research</a:t>
            </a:r>
            <a:r>
              <a:rPr lang="en-US" sz="2000"/>
              <a:t> </a:t>
            </a:r>
          </a:p>
          <a:p>
            <a:pPr>
              <a:lnSpc>
                <a:spcPct val="80000"/>
              </a:lnSpc>
            </a:pPr>
            <a:r>
              <a:rPr lang="en-US" sz="2000">
                <a:hlinkClick r:id="rId9"/>
              </a:rPr>
              <a:t>Nearest Neighbor Java Applet </a:t>
            </a:r>
            <a:r>
              <a:rPr lang="en-US" sz="2000"/>
              <a:t>(with Java source code) </a:t>
            </a:r>
          </a:p>
          <a:p>
            <a:pPr>
              <a:lnSpc>
                <a:spcPct val="80000"/>
              </a:lnSpc>
            </a:pPr>
            <a:r>
              <a:rPr lang="en-US" sz="2000">
                <a:hlinkClick r:id="rId10"/>
              </a:rPr>
              <a:t>BioPython contain KNN code in Python</a:t>
            </a:r>
            <a:r>
              <a:rPr lang="en-US" sz="2000"/>
              <a:t> </a:t>
            </a:r>
          </a:p>
          <a:p>
            <a:pPr>
              <a:lnSpc>
                <a:spcPct val="80000"/>
              </a:lnSpc>
            </a:pPr>
            <a:r>
              <a:rPr lang="en-US" sz="2000">
                <a:hlinkClick r:id="rId11"/>
              </a:rPr>
              <a:t>ANN - Approximate Nearest Neighbor Searching contain C++ code</a:t>
            </a:r>
            <a:r>
              <a:rPr lang="en-US" sz="2000"/>
              <a:t> (under GNU) </a:t>
            </a:r>
          </a:p>
          <a:p>
            <a:pPr>
              <a:lnSpc>
                <a:spcPct val="80000"/>
              </a:lnSpc>
            </a:pPr>
            <a:r>
              <a:rPr lang="en-US" sz="2000">
                <a:hlinkClick r:id="rId12"/>
              </a:rPr>
              <a:t>Roger Jang provide Matlab code for both Fuzzy Nearest Neighbor and K nearest neighbor</a:t>
            </a:r>
            <a:r>
              <a:rPr lang="en-US" sz="2000"/>
              <a:t> </a:t>
            </a:r>
          </a:p>
          <a:p>
            <a:pPr>
              <a:lnSpc>
                <a:spcPct val="80000"/>
              </a:lnSpc>
              <a:buFont typeface="Wingdings" pitchFamily="2" charset="2"/>
              <a:buNone/>
            </a:pPr>
            <a:endParaRPr lang="en-US" sz="2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8CDEAC8-E755-48AB-96DD-E5FFC931B6AD}" type="slidenum">
              <a:rPr lang="en-US"/>
              <a:pPr/>
              <a:t>25</a:t>
            </a:fld>
            <a:endParaRPr lang="en-US"/>
          </a:p>
        </p:txBody>
      </p:sp>
      <p:sp>
        <p:nvSpPr>
          <p:cNvPr id="79874" name="Rectangle 2"/>
          <p:cNvSpPr>
            <a:spLocks noGrp="1" noChangeArrowheads="1"/>
          </p:cNvSpPr>
          <p:nvPr>
            <p:ph type="title"/>
          </p:nvPr>
        </p:nvSpPr>
        <p:spPr/>
        <p:txBody>
          <a:bodyPr/>
          <a:lstStyle/>
          <a:p>
            <a:r>
              <a:rPr lang="en-US" sz="4000" b="1"/>
              <a:t>7.4. Bahan bacaan yang relevan untuk KNN.</a:t>
            </a:r>
          </a:p>
        </p:txBody>
      </p:sp>
      <p:sp>
        <p:nvSpPr>
          <p:cNvPr id="79875" name="Rectangle 3"/>
          <p:cNvSpPr>
            <a:spLocks noGrp="1" noChangeArrowheads="1"/>
          </p:cNvSpPr>
          <p:nvPr>
            <p:ph type="body" idx="1"/>
          </p:nvPr>
        </p:nvSpPr>
        <p:spPr/>
        <p:txBody>
          <a:bodyPr/>
          <a:lstStyle/>
          <a:p>
            <a:pPr>
              <a:lnSpc>
                <a:spcPct val="80000"/>
              </a:lnSpc>
              <a:buFont typeface="Wingdings" pitchFamily="2" charset="2"/>
              <a:buNone/>
            </a:pPr>
            <a:r>
              <a:rPr lang="en-US" sz="2400" b="1"/>
              <a:t>Tutorial</a:t>
            </a:r>
            <a:endParaRPr lang="en-US" sz="2400"/>
          </a:p>
          <a:p>
            <a:pPr>
              <a:lnSpc>
                <a:spcPct val="80000"/>
              </a:lnSpc>
            </a:pPr>
            <a:r>
              <a:rPr lang="en-US" sz="2400">
                <a:hlinkClick r:id="rId2"/>
              </a:rPr>
              <a:t>Instance-based learning and k-Nearest neighbor algorithm</a:t>
            </a:r>
            <a:r>
              <a:rPr lang="en-US" sz="2400"/>
              <a:t> </a:t>
            </a:r>
          </a:p>
          <a:p>
            <a:pPr>
              <a:lnSpc>
                <a:spcPct val="80000"/>
              </a:lnSpc>
            </a:pPr>
            <a:r>
              <a:rPr lang="en-US" sz="2400">
                <a:hlinkClick r:id="rId3"/>
              </a:rPr>
              <a:t>Greg Grudic lecture note on Nearest Neighbor Learning (PDF) </a:t>
            </a:r>
            <a:endParaRPr lang="en-US" sz="2400"/>
          </a:p>
          <a:p>
            <a:pPr>
              <a:lnSpc>
                <a:spcPct val="80000"/>
              </a:lnSpc>
            </a:pPr>
            <a:r>
              <a:rPr lang="en-US" sz="2400">
                <a:hlinkClick r:id="rId4"/>
              </a:rPr>
              <a:t>Tsechansky lecture note on Data Mining</a:t>
            </a:r>
            <a:r>
              <a:rPr lang="en-US" sz="2400"/>
              <a:t> (PPT) </a:t>
            </a:r>
          </a:p>
          <a:p>
            <a:pPr>
              <a:lnSpc>
                <a:spcPct val="80000"/>
              </a:lnSpc>
            </a:pPr>
            <a:r>
              <a:rPr lang="en-US" sz="2400">
                <a:hlinkClick r:id="rId5"/>
              </a:rPr>
              <a:t>Stefan Carlsson lecture note on Nearest Neighbor density estimation (PDF)</a:t>
            </a:r>
            <a:r>
              <a:rPr lang="en-US" sz="2400"/>
              <a:t> </a:t>
            </a:r>
          </a:p>
          <a:p>
            <a:pPr>
              <a:lnSpc>
                <a:spcPct val="80000"/>
              </a:lnSpc>
              <a:buFont typeface="Wingdings" pitchFamily="2" charset="2"/>
              <a:buNone/>
            </a:pPr>
            <a:endParaRPr lang="en-US" sz="2400"/>
          </a:p>
          <a:p>
            <a:pPr>
              <a:lnSpc>
                <a:spcPct val="80000"/>
              </a:lnSpc>
              <a:buFont typeface="Wingdings" pitchFamily="2" charset="2"/>
              <a:buNone/>
            </a:pPr>
            <a:r>
              <a:rPr lang="en-US" sz="2400" b="1"/>
              <a:t>Buku dan referensi lain</a:t>
            </a:r>
            <a:endParaRPr lang="en-US" sz="2400"/>
          </a:p>
          <a:p>
            <a:pPr>
              <a:lnSpc>
                <a:spcPct val="80000"/>
              </a:lnSpc>
            </a:pPr>
            <a:r>
              <a:rPr lang="en-US" sz="2400"/>
              <a:t>Mitchell, Tom M. </a:t>
            </a:r>
            <a:r>
              <a:rPr lang="en-US" sz="2400">
                <a:hlinkClick r:id="rId6"/>
              </a:rPr>
              <a:t>Machine Learning</a:t>
            </a:r>
            <a:r>
              <a:rPr lang="en-US" sz="2400"/>
              <a:t> , Mc Graw Hill </a:t>
            </a:r>
          </a:p>
          <a:p>
            <a:pPr>
              <a:lnSpc>
                <a:spcPct val="80000"/>
              </a:lnSpc>
            </a:pPr>
            <a:r>
              <a:rPr lang="en-US" sz="2400">
                <a:hlinkClick r:id="rId7"/>
              </a:rPr>
              <a:t>Read futher about machine learning books from Google Print</a:t>
            </a:r>
            <a:r>
              <a:rPr lang="en-US" sz="2400"/>
              <a:t> </a:t>
            </a:r>
          </a:p>
          <a:p>
            <a:pPr>
              <a:lnSpc>
                <a:spcPct val="80000"/>
              </a:lnSpc>
            </a:pPr>
            <a:endParaRPr lang="en-US" sz="2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4D48692-9CBF-446C-9EC7-7FA040D0D716}" type="slidenum">
              <a:rPr lang="en-US"/>
              <a:pPr/>
              <a:t>26</a:t>
            </a:fld>
            <a:endParaRPr lang="en-US"/>
          </a:p>
        </p:txBody>
      </p:sp>
      <p:sp>
        <p:nvSpPr>
          <p:cNvPr id="80898" name="Rectangle 2"/>
          <p:cNvSpPr>
            <a:spLocks noGrp="1" noChangeArrowheads="1"/>
          </p:cNvSpPr>
          <p:nvPr>
            <p:ph type="title"/>
          </p:nvPr>
        </p:nvSpPr>
        <p:spPr/>
        <p:txBody>
          <a:bodyPr/>
          <a:lstStyle/>
          <a:p>
            <a:r>
              <a:rPr lang="en-US" sz="4000" b="1"/>
              <a:t>7.4. Bahan bacaan yang relevan untuk KNN..</a:t>
            </a:r>
          </a:p>
        </p:txBody>
      </p:sp>
      <p:sp>
        <p:nvSpPr>
          <p:cNvPr id="80899" name="Rectangle 3"/>
          <p:cNvSpPr>
            <a:spLocks noGrp="1" noChangeArrowheads="1"/>
          </p:cNvSpPr>
          <p:nvPr>
            <p:ph type="body" idx="1"/>
          </p:nvPr>
        </p:nvSpPr>
        <p:spPr/>
        <p:txBody>
          <a:bodyPr/>
          <a:lstStyle/>
          <a:p>
            <a:pPr>
              <a:lnSpc>
                <a:spcPct val="80000"/>
              </a:lnSpc>
              <a:buFont typeface="Wingdings" pitchFamily="2" charset="2"/>
              <a:buNone/>
            </a:pPr>
            <a:r>
              <a:rPr lang="en-US" sz="2000" b="1"/>
              <a:t>Paper Teknis</a:t>
            </a:r>
            <a:endParaRPr lang="en-US" sz="2000"/>
          </a:p>
          <a:p>
            <a:pPr>
              <a:lnSpc>
                <a:spcPct val="80000"/>
              </a:lnSpc>
            </a:pPr>
            <a:r>
              <a:rPr lang="en-US" sz="2000">
                <a:hlinkClick r:id="rId2"/>
              </a:rPr>
              <a:t>K-Local Hyperplane and Convex Distance Nearest Neighbor Algorithm</a:t>
            </a:r>
            <a:r>
              <a:rPr lang="en-US" sz="2000"/>
              <a:t>s by Pascal Vincent and Yoshua Bengio: </a:t>
            </a:r>
            <a:r>
              <a:rPr lang="en-US" sz="2000" i="1"/>
              <a:t>Compare K nearest neighbor with Vector Support Machine (SVM)</a:t>
            </a:r>
            <a:r>
              <a:rPr lang="en-US" sz="2000"/>
              <a:t> </a:t>
            </a:r>
          </a:p>
          <a:p>
            <a:pPr>
              <a:lnSpc>
                <a:spcPct val="80000"/>
              </a:lnSpc>
            </a:pPr>
            <a:r>
              <a:rPr lang="en-US" sz="2000">
                <a:hlinkClick r:id="rId3"/>
              </a:rPr>
              <a:t>An Investigation of Practical Approximate Nearest Neighbor Algorithms</a:t>
            </a:r>
            <a:r>
              <a:rPr lang="en-US" sz="2000"/>
              <a:t> by Ting Liu, Andrew W. Moore, Alexander Gray and Ke Yang (PDF): </a:t>
            </a:r>
            <a:r>
              <a:rPr lang="en-US" sz="2000" i="1"/>
              <a:t>k-NN search algorithm using Locally sensitive hashing</a:t>
            </a:r>
            <a:r>
              <a:rPr lang="en-US" sz="2000"/>
              <a:t> </a:t>
            </a:r>
          </a:p>
          <a:p>
            <a:pPr>
              <a:lnSpc>
                <a:spcPct val="80000"/>
              </a:lnSpc>
            </a:pPr>
            <a:r>
              <a:rPr lang="en-US" sz="2000">
                <a:hlinkClick r:id="rId4"/>
              </a:rPr>
              <a:t>A Fast Algorithm for Finding k-Nearest Neighbors with Non-metric Dissimilarity</a:t>
            </a:r>
            <a:r>
              <a:rPr lang="en-US" sz="2000"/>
              <a:t> by Bin Zhang and Sargur N. Srihari </a:t>
            </a:r>
          </a:p>
          <a:p>
            <a:pPr>
              <a:lnSpc>
                <a:spcPct val="80000"/>
              </a:lnSpc>
            </a:pPr>
            <a:r>
              <a:rPr lang="en-US" sz="2000">
                <a:hlinkClick r:id="rId5"/>
              </a:rPr>
              <a:t>An Enhancement of k-Nearest Neighbor Classification Using Genetic Algorithm</a:t>
            </a:r>
            <a:r>
              <a:rPr lang="en-US" sz="2000"/>
              <a:t> by Anupam Kumar Nath Syed M. Rahman Akram Salah (PDF) </a:t>
            </a:r>
          </a:p>
          <a:p>
            <a:pPr>
              <a:lnSpc>
                <a:spcPct val="80000"/>
              </a:lnSpc>
            </a:pPr>
            <a:r>
              <a:rPr lang="en-US" sz="2000">
                <a:hlinkClick r:id="rId6"/>
              </a:rPr>
              <a:t>K-Nearest Neighbor Search for Moving Query Point</a:t>
            </a:r>
            <a:r>
              <a:rPr lang="en-US" sz="2000"/>
              <a:t> by Zhexuan Song and Nick Roussopoulos (PDF) </a:t>
            </a:r>
          </a:p>
          <a:p>
            <a:pPr>
              <a:lnSpc>
                <a:spcPct val="80000"/>
              </a:lnSpc>
            </a:pPr>
            <a:endParaRPr lang="en-US" sz="2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6A382BB-CE3E-4A64-A80B-1BA6F9749D51}" type="slidenum">
              <a:rPr lang="en-US"/>
              <a:pPr/>
              <a:t>27</a:t>
            </a:fld>
            <a:endParaRPr lang="en-US"/>
          </a:p>
        </p:txBody>
      </p:sp>
      <p:sp>
        <p:nvSpPr>
          <p:cNvPr id="81922" name="Rectangle 2"/>
          <p:cNvSpPr>
            <a:spLocks noGrp="1" noChangeArrowheads="1"/>
          </p:cNvSpPr>
          <p:nvPr>
            <p:ph type="title"/>
          </p:nvPr>
        </p:nvSpPr>
        <p:spPr/>
        <p:txBody>
          <a:bodyPr/>
          <a:lstStyle/>
          <a:p>
            <a:r>
              <a:rPr lang="en-US" sz="4000" b="1"/>
              <a:t>7.4. Bahan bacaan yang relevan untuk KNN…</a:t>
            </a:r>
          </a:p>
        </p:txBody>
      </p:sp>
      <p:sp>
        <p:nvSpPr>
          <p:cNvPr id="81923" name="Rectangle 3"/>
          <p:cNvSpPr>
            <a:spLocks noGrp="1" noChangeArrowheads="1"/>
          </p:cNvSpPr>
          <p:nvPr>
            <p:ph type="body" idx="1"/>
          </p:nvPr>
        </p:nvSpPr>
        <p:spPr/>
        <p:txBody>
          <a:bodyPr/>
          <a:lstStyle/>
          <a:p>
            <a:pPr>
              <a:lnSpc>
                <a:spcPct val="80000"/>
              </a:lnSpc>
              <a:buFont typeface="Wingdings" pitchFamily="2" charset="2"/>
              <a:buNone/>
            </a:pPr>
            <a:r>
              <a:rPr lang="en-US" sz="2000" b="1"/>
              <a:t>Aplikasi</a:t>
            </a:r>
            <a:endParaRPr lang="en-US" sz="2000"/>
          </a:p>
          <a:p>
            <a:pPr>
              <a:lnSpc>
                <a:spcPct val="80000"/>
              </a:lnSpc>
            </a:pPr>
            <a:r>
              <a:rPr lang="en-US" sz="2000" b="1">
                <a:hlinkClick r:id="rId2"/>
              </a:rPr>
              <a:t>Chinese text categorization</a:t>
            </a:r>
            <a:r>
              <a:rPr lang="en-US" sz="2000">
                <a:hlinkClick r:id="rId2"/>
              </a:rPr>
              <a:t> using K nearest neighbor </a:t>
            </a:r>
            <a:r>
              <a:rPr lang="en-US" sz="2000"/>
              <a:t>(PDF) by Li Baoli, Yu Shiwen, and Lu Qin </a:t>
            </a:r>
          </a:p>
          <a:p>
            <a:pPr>
              <a:lnSpc>
                <a:spcPct val="80000"/>
              </a:lnSpc>
            </a:pPr>
            <a:r>
              <a:rPr lang="en-US" sz="2000">
                <a:hlinkClick r:id="rId3"/>
              </a:rPr>
              <a:t>Profiles and fuzzy k-nearest neighbor algorithm for protein secondary structure prediction</a:t>
            </a:r>
            <a:r>
              <a:rPr lang="en-US" sz="2000"/>
              <a:t> by Rajkumar Bondugula, Ognen Duzlevski, and Dong Xu (PDF): </a:t>
            </a:r>
            <a:r>
              <a:rPr lang="en-US" sz="2000" i="1"/>
              <a:t>application of fuzzy k-nearest neighbor to prediction of </a:t>
            </a:r>
            <a:r>
              <a:rPr lang="en-US" sz="2000" b="1" i="1"/>
              <a:t>protein structure</a:t>
            </a:r>
            <a:r>
              <a:rPr lang="en-US" sz="2000" i="1"/>
              <a:t> </a:t>
            </a:r>
            <a:endParaRPr lang="en-US" sz="2000"/>
          </a:p>
          <a:p>
            <a:pPr>
              <a:lnSpc>
                <a:spcPct val="80000"/>
              </a:lnSpc>
            </a:pPr>
            <a:r>
              <a:rPr lang="en-US" sz="2000">
                <a:hlinkClick r:id="rId4"/>
              </a:rPr>
              <a:t>Exemplar-based learning in adaptive optical music recognition system</a:t>
            </a:r>
            <a:r>
              <a:rPr lang="en-US" sz="2000"/>
              <a:t> by Ichiro Fujinaga (PDF): </a:t>
            </a:r>
            <a:r>
              <a:rPr lang="en-US" sz="2000" i="1"/>
              <a:t>Using K nearest Neighbor and Genetic Algorithm to </a:t>
            </a:r>
            <a:r>
              <a:rPr lang="en-US" sz="2000" b="1" i="1"/>
              <a:t>recognize music</a:t>
            </a:r>
            <a:r>
              <a:rPr lang="en-US" sz="2000"/>
              <a:t> </a:t>
            </a:r>
          </a:p>
          <a:p>
            <a:pPr>
              <a:lnSpc>
                <a:spcPct val="80000"/>
              </a:lnSpc>
            </a:pPr>
            <a:r>
              <a:rPr lang="en-US" sz="2000">
                <a:hlinkClick r:id="rId5"/>
              </a:rPr>
              <a:t>Application of Genetic Algorithm/K-Nearest Neighbor Method to the Classification of Renal Cell Carcinoma</a:t>
            </a:r>
            <a:r>
              <a:rPr lang="en-US" sz="2000"/>
              <a:t> by Dongqing Liu et al (PDF): </a:t>
            </a:r>
            <a:r>
              <a:rPr lang="en-US" sz="2000" i="1"/>
              <a:t>Using K nearest neighbor and GA to classify </a:t>
            </a:r>
            <a:r>
              <a:rPr lang="en-US" sz="2000" b="1" i="1"/>
              <a:t>tumor cell</a:t>
            </a:r>
            <a:r>
              <a:rPr lang="en-US" sz="2000" i="1"/>
              <a:t>s </a:t>
            </a:r>
            <a:endParaRPr lang="en-US" sz="2000"/>
          </a:p>
          <a:p>
            <a:pPr>
              <a:lnSpc>
                <a:spcPct val="80000"/>
              </a:lnSpc>
            </a:pPr>
            <a:r>
              <a:rPr lang="en-US" sz="2000">
                <a:hlinkClick r:id="rId6"/>
              </a:rPr>
              <a:t>Voronoi-Based K Nearest Neighbor Search for Spatial Network Databases</a:t>
            </a:r>
            <a:r>
              <a:rPr lang="en-US" sz="2000"/>
              <a:t> by Mohammad Kolahdouzan and Cyrus Shahabi (PDF): K nearest neighbor for spatial analysis </a:t>
            </a:r>
          </a:p>
          <a:p>
            <a:pPr>
              <a:lnSpc>
                <a:spcPct val="80000"/>
              </a:lnSpc>
            </a:pPr>
            <a:endParaRPr lang="en-US" sz="2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72F2018-31E0-4500-9E2B-45554E43A2B5}" type="slidenum">
              <a:rPr lang="en-US"/>
              <a:pPr/>
              <a:t>28</a:t>
            </a:fld>
            <a:endParaRPr lang="en-US"/>
          </a:p>
        </p:txBody>
      </p:sp>
      <p:sp>
        <p:nvSpPr>
          <p:cNvPr id="82946" name="Rectangle 2"/>
          <p:cNvSpPr>
            <a:spLocks noGrp="1" noChangeArrowheads="1"/>
          </p:cNvSpPr>
          <p:nvPr>
            <p:ph type="title"/>
          </p:nvPr>
        </p:nvSpPr>
        <p:spPr/>
        <p:txBody>
          <a:bodyPr/>
          <a:lstStyle/>
          <a:p>
            <a:r>
              <a:rPr lang="en-US"/>
              <a:t>7.5 Pustaka</a:t>
            </a:r>
          </a:p>
        </p:txBody>
      </p:sp>
      <p:sp>
        <p:nvSpPr>
          <p:cNvPr id="82947" name="Rectangle 3"/>
          <p:cNvSpPr>
            <a:spLocks noGrp="1" noChangeArrowheads="1"/>
          </p:cNvSpPr>
          <p:nvPr>
            <p:ph type="body" idx="1"/>
          </p:nvPr>
        </p:nvSpPr>
        <p:spPr/>
        <p:txBody>
          <a:bodyPr/>
          <a:lstStyle/>
          <a:p>
            <a:r>
              <a:rPr lang="en-US"/>
              <a:t>Teknomo, Kardi. K-Nearest Neighbors Tutorial. http:\\people.revoledu.com\kardi\ tutorial\KNN\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2221A890-AB4C-42B3-A1E2-A66210BEE352}" type="slidenum">
              <a:rPr lang="en-US"/>
              <a:pPr/>
              <a:t>29</a:t>
            </a:fld>
            <a:endParaRPr lang="en-US"/>
          </a:p>
        </p:txBody>
      </p:sp>
      <p:sp>
        <p:nvSpPr>
          <p:cNvPr id="83970" name="Rectangle 2"/>
          <p:cNvSpPr>
            <a:spLocks noGrp="1" noChangeArrowheads="1"/>
          </p:cNvSpPr>
          <p:nvPr>
            <p:ph type="title"/>
          </p:nvPr>
        </p:nvSpPr>
        <p:spPr/>
        <p:txBody>
          <a:bodyPr/>
          <a:lstStyle/>
          <a:p>
            <a:r>
              <a:rPr lang="en-US"/>
              <a:t>Contoh soal</a:t>
            </a:r>
          </a:p>
        </p:txBody>
      </p:sp>
      <p:graphicFrame>
        <p:nvGraphicFramePr>
          <p:cNvPr id="84011" name="Group 43"/>
          <p:cNvGraphicFramePr>
            <a:graphicFrameLocks noGrp="1"/>
          </p:cNvGraphicFramePr>
          <p:nvPr>
            <p:ph idx="1"/>
          </p:nvPr>
        </p:nvGraphicFramePr>
        <p:xfrm>
          <a:off x="457200" y="1295400"/>
          <a:ext cx="8229600" cy="5286376"/>
        </p:xfrm>
        <a:graphic>
          <a:graphicData uri="http://schemas.openxmlformats.org/drawingml/2006/table">
            <a:tbl>
              <a:tblPr/>
              <a:tblGrid>
                <a:gridCol w="2743200"/>
                <a:gridCol w="2743200"/>
                <a:gridCol w="2743200"/>
              </a:tblGrid>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accent1"/>
                          </a:solidFill>
                          <a:effectLst>
                            <a:outerShdw blurRad="38100" dist="38100" dir="2700000" algn="tl">
                              <a:srgbClr val="000000"/>
                            </a:outerShdw>
                          </a:effectLst>
                          <a:latin typeface="Arial" charset="0"/>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accent1"/>
                          </a:solidFill>
                          <a:effectLst>
                            <a:outerShdw blurRad="38100" dist="38100" dir="2700000" algn="tl">
                              <a:srgbClr val="000000"/>
                            </a:outerShdw>
                          </a:effectLst>
                          <a:latin typeface="Arial" charset="0"/>
                        </a:rPr>
                        <a:t>x2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accent1"/>
                          </a:solidFill>
                          <a:effectLst>
                            <a:outerShdw blurRad="38100" dist="38100" dir="2700000" algn="tl">
                              <a:srgbClr val="000000"/>
                            </a:outerShdw>
                          </a:effectLst>
                          <a:latin typeface="Arial" charset="0"/>
                        </a:rPr>
                        <a:t>Kelas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754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rgbClr val="FFFF00"/>
                          </a:solidFill>
                          <a:effectLst>
                            <a:outerShdw blurRad="38100" dist="38100" dir="2700000" algn="tl">
                              <a:srgbClr val="000000"/>
                            </a:outerShdw>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rgbClr val="FFFF00"/>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3600" b="0" i="0" u="none" strike="noStrike" cap="none" normalizeH="0" baseline="0" smtClean="0">
                          <a:ln>
                            <a:noFill/>
                          </a:ln>
                          <a:solidFill>
                            <a:srgbClr val="FFFF00"/>
                          </a:solidFill>
                          <a:effectLst>
                            <a:outerShdw blurRad="38100" dist="38100" dir="2700000" algn="tl">
                              <a:srgbClr val="000000"/>
                            </a:outerShdw>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6E02E5B-DA6A-4677-A870-A8C1DD01E3C6}" type="slidenum">
              <a:rPr lang="en-US"/>
              <a:pPr/>
              <a:t>3</a:t>
            </a:fld>
            <a:endParaRPr lang="en-US"/>
          </a:p>
        </p:txBody>
      </p:sp>
      <p:sp>
        <p:nvSpPr>
          <p:cNvPr id="57346" name="Rectangle 2"/>
          <p:cNvSpPr>
            <a:spLocks noGrp="1" noChangeArrowheads="1"/>
          </p:cNvSpPr>
          <p:nvPr>
            <p:ph type="title"/>
          </p:nvPr>
        </p:nvSpPr>
        <p:spPr/>
        <p:txBody>
          <a:bodyPr/>
          <a:lstStyle/>
          <a:p>
            <a:r>
              <a:rPr lang="en-US" b="1"/>
              <a:t>7.1. Pendahuluan.</a:t>
            </a:r>
          </a:p>
        </p:txBody>
      </p:sp>
      <p:sp>
        <p:nvSpPr>
          <p:cNvPr id="57347" name="Rectangle 3"/>
          <p:cNvSpPr>
            <a:spLocks noGrp="1" noChangeArrowheads="1"/>
          </p:cNvSpPr>
          <p:nvPr>
            <p:ph type="body" idx="1"/>
          </p:nvPr>
        </p:nvSpPr>
        <p:spPr/>
        <p:txBody>
          <a:bodyPr/>
          <a:lstStyle/>
          <a:p>
            <a:pPr>
              <a:lnSpc>
                <a:spcPct val="90000"/>
              </a:lnSpc>
            </a:pPr>
            <a:r>
              <a:rPr lang="en-US" sz="2800"/>
              <a:t>Supervised learning, dikenal juga sebagai klasifikasi, merupakan tugas utama yang dipelajari pada penelitian machine learning. </a:t>
            </a:r>
          </a:p>
          <a:p>
            <a:pPr>
              <a:lnSpc>
                <a:spcPct val="90000"/>
              </a:lnSpc>
            </a:pPr>
            <a:r>
              <a:rPr lang="en-US" sz="2800"/>
              <a:t>Algoritma supervised learning menerima himpunan contoh pelatihan yang telah diklasifikasikan sebelumnya, setiap contoh diberi label kelas tertentu. </a:t>
            </a:r>
          </a:p>
          <a:p>
            <a:pPr>
              <a:lnSpc>
                <a:spcPct val="90000"/>
              </a:lnSpc>
            </a:pPr>
            <a:r>
              <a:rPr lang="en-US" sz="2800"/>
              <a:t>Tujuan dari algoritma ini adalah  mempelajari aturan klasifikasi yang dapat menentukan kelas dengan tepat apabila diberikan contoh kasus baru.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8FFFA84-ACDB-4B3E-8F57-C71529916211}" type="slidenum">
              <a:rPr lang="en-US"/>
              <a:pPr/>
              <a:t>4</a:t>
            </a:fld>
            <a:endParaRPr lang="en-US"/>
          </a:p>
        </p:txBody>
      </p:sp>
      <p:sp>
        <p:nvSpPr>
          <p:cNvPr id="58370" name="Rectangle 2"/>
          <p:cNvSpPr>
            <a:spLocks noGrp="1" noChangeArrowheads="1"/>
          </p:cNvSpPr>
          <p:nvPr>
            <p:ph type="title"/>
          </p:nvPr>
        </p:nvSpPr>
        <p:spPr/>
        <p:txBody>
          <a:bodyPr/>
          <a:lstStyle/>
          <a:p>
            <a:r>
              <a:rPr lang="en-US" b="1"/>
              <a:t>7.1. Pendahuluan..</a:t>
            </a:r>
          </a:p>
        </p:txBody>
      </p:sp>
      <p:sp>
        <p:nvSpPr>
          <p:cNvPr id="58371" name="Rectangle 3"/>
          <p:cNvSpPr>
            <a:spLocks noGrp="1" noChangeArrowheads="1"/>
          </p:cNvSpPr>
          <p:nvPr>
            <p:ph type="body" idx="1"/>
          </p:nvPr>
        </p:nvSpPr>
        <p:spPr/>
        <p:txBody>
          <a:bodyPr/>
          <a:lstStyle/>
          <a:p>
            <a:pPr>
              <a:lnSpc>
                <a:spcPct val="90000"/>
              </a:lnSpc>
            </a:pPr>
            <a:r>
              <a:rPr lang="en-US"/>
              <a:t>Sebagai ilustrasi, misalkan diberikan contoh berupa deskripsi gejala-gejala penyakit seorang pasien serta kondisi apabila pasien tersebut sudah sehat. </a:t>
            </a:r>
          </a:p>
          <a:p>
            <a:pPr>
              <a:lnSpc>
                <a:spcPct val="90000"/>
              </a:lnSpc>
            </a:pPr>
            <a:r>
              <a:rPr lang="en-US"/>
              <a:t>Kelas pada kasus tersebut adalah “sakit” dan “sehat” dan tugas dari algoritma pembelajaran adalah menghasilkan aturan yang secara akurat memprediksi apakah pasien baru sakit atau sehat. </a:t>
            </a:r>
          </a:p>
          <a:p>
            <a:pPr>
              <a:lnSpc>
                <a:spcPct val="90000"/>
              </a:lnSpc>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E7FABB8-7B82-4398-B7C4-C7EE29593B37}" type="slidenum">
              <a:rPr lang="en-US"/>
              <a:pPr/>
              <a:t>5</a:t>
            </a:fld>
            <a:endParaRPr lang="en-US"/>
          </a:p>
        </p:txBody>
      </p:sp>
      <p:sp>
        <p:nvSpPr>
          <p:cNvPr id="59394" name="Rectangle 2"/>
          <p:cNvSpPr>
            <a:spLocks noGrp="1" noChangeArrowheads="1"/>
          </p:cNvSpPr>
          <p:nvPr>
            <p:ph type="title"/>
          </p:nvPr>
        </p:nvSpPr>
        <p:spPr/>
        <p:txBody>
          <a:bodyPr/>
          <a:lstStyle/>
          <a:p>
            <a:r>
              <a:rPr lang="en-US" b="1"/>
              <a:t>7.1. Pendahuluan…</a:t>
            </a:r>
          </a:p>
        </p:txBody>
      </p:sp>
      <p:sp>
        <p:nvSpPr>
          <p:cNvPr id="59395" name="Rectangle 3"/>
          <p:cNvSpPr>
            <a:spLocks noGrp="1" noChangeArrowheads="1"/>
          </p:cNvSpPr>
          <p:nvPr>
            <p:ph type="body" idx="1"/>
          </p:nvPr>
        </p:nvSpPr>
        <p:spPr/>
        <p:txBody>
          <a:bodyPr/>
          <a:lstStyle/>
          <a:p>
            <a:pPr>
              <a:lnSpc>
                <a:spcPct val="90000"/>
              </a:lnSpc>
            </a:pPr>
            <a:r>
              <a:rPr lang="en-US"/>
              <a:t>Pada unsupervised learning, contoh data latih belum ditetapkan kelasnya dari awal oleh “guru”. </a:t>
            </a:r>
          </a:p>
          <a:p>
            <a:pPr>
              <a:lnSpc>
                <a:spcPct val="90000"/>
              </a:lnSpc>
            </a:pPr>
            <a:r>
              <a:rPr lang="en-US"/>
              <a:t>Data yang diberikan hanya deskripsi dari contoh-contoh tersebut dan tujuan dari sistem pembelajaran induktif adalah mencari keteraturan dan pengelompokan alami (clustering) di antara contoh-contoh tersebut.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93F94C-85A9-40BE-A4E8-3A014195EAD5}" type="slidenum">
              <a:rPr lang="en-US"/>
              <a:pPr/>
              <a:t>6</a:t>
            </a:fld>
            <a:endParaRPr lang="en-US"/>
          </a:p>
        </p:txBody>
      </p:sp>
      <p:sp>
        <p:nvSpPr>
          <p:cNvPr id="60418" name="Rectangle 2"/>
          <p:cNvSpPr>
            <a:spLocks noGrp="1" noChangeArrowheads="1"/>
          </p:cNvSpPr>
          <p:nvPr>
            <p:ph type="title"/>
          </p:nvPr>
        </p:nvSpPr>
        <p:spPr/>
        <p:txBody>
          <a:bodyPr/>
          <a:lstStyle/>
          <a:p>
            <a:r>
              <a:rPr lang="en-US" b="1"/>
              <a:t>7.1. Pendahuluan….</a:t>
            </a:r>
          </a:p>
        </p:txBody>
      </p:sp>
      <p:sp>
        <p:nvSpPr>
          <p:cNvPr id="60419" name="Rectangle 3"/>
          <p:cNvSpPr>
            <a:spLocks noGrp="1" noChangeArrowheads="1"/>
          </p:cNvSpPr>
          <p:nvPr>
            <p:ph type="body" idx="1"/>
          </p:nvPr>
        </p:nvSpPr>
        <p:spPr/>
        <p:txBody>
          <a:bodyPr/>
          <a:lstStyle/>
          <a:p>
            <a:pPr>
              <a:lnSpc>
                <a:spcPct val="80000"/>
              </a:lnSpc>
            </a:pPr>
            <a:r>
              <a:rPr lang="en-US" sz="2800"/>
              <a:t>Ukuran kesuksesan unsupervised learning berbeda dengan supervised learning. </a:t>
            </a:r>
          </a:p>
          <a:p>
            <a:pPr>
              <a:lnSpc>
                <a:spcPct val="80000"/>
              </a:lnSpc>
            </a:pPr>
            <a:r>
              <a:rPr lang="en-US" sz="2800"/>
              <a:t>Untuk menguji apakah algoritme supervised learning telah berhasil, secara sederhana dapat dilakukan dengan menguji algoritma tersebut dengan data baru untuk melihat apakah hasil klasifikasinya sama dengan klasifikasi yang telah ditetapkan dari awal. </a:t>
            </a:r>
          </a:p>
          <a:p>
            <a:pPr>
              <a:lnSpc>
                <a:spcPct val="80000"/>
              </a:lnSpc>
            </a:pPr>
            <a:r>
              <a:rPr lang="en-US" sz="2800"/>
              <a:t>Pada unsupervised learning, harus diperiksa apakah contoh data yang diujikan memiliki keteraturan yang sama dengan keteraturan yang ditemukan pada data training. </a:t>
            </a:r>
          </a:p>
          <a:p>
            <a:pPr>
              <a:lnSpc>
                <a:spcPct val="80000"/>
              </a:lnSpc>
            </a:pPr>
            <a:endParaRPr lang="en-US"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7DEAC63-03ED-4325-8497-7CA6055DE28E}" type="slidenum">
              <a:rPr lang="en-US"/>
              <a:pPr/>
              <a:t>7</a:t>
            </a:fld>
            <a:endParaRPr lang="en-US"/>
          </a:p>
        </p:txBody>
      </p:sp>
      <p:sp>
        <p:nvSpPr>
          <p:cNvPr id="61442" name="Rectangle 2"/>
          <p:cNvSpPr>
            <a:spLocks noGrp="1" noChangeArrowheads="1"/>
          </p:cNvSpPr>
          <p:nvPr>
            <p:ph type="title"/>
          </p:nvPr>
        </p:nvSpPr>
        <p:spPr/>
        <p:txBody>
          <a:bodyPr/>
          <a:lstStyle/>
          <a:p>
            <a:r>
              <a:rPr lang="en-US" b="1"/>
              <a:t>7.1. Pendahuluan…</a:t>
            </a:r>
          </a:p>
        </p:txBody>
      </p:sp>
      <p:sp>
        <p:nvSpPr>
          <p:cNvPr id="61443" name="Rectangle 3"/>
          <p:cNvSpPr>
            <a:spLocks noGrp="1" noChangeArrowheads="1"/>
          </p:cNvSpPr>
          <p:nvPr>
            <p:ph type="body" idx="1"/>
          </p:nvPr>
        </p:nvSpPr>
        <p:spPr/>
        <p:txBody>
          <a:bodyPr/>
          <a:lstStyle/>
          <a:p>
            <a:pPr>
              <a:buFont typeface="Wingdings" pitchFamily="2" charset="2"/>
              <a:buNone/>
            </a:pPr>
            <a:r>
              <a:rPr lang="en-US"/>
              <a:t>	Beberapa algoritma yang termasuk ke dalam supervised learning di antaranya adalah:</a:t>
            </a:r>
          </a:p>
          <a:p>
            <a:r>
              <a:rPr lang="en-US"/>
              <a:t> linear discriminant analysis (LDA), </a:t>
            </a:r>
          </a:p>
          <a:p>
            <a:r>
              <a:rPr lang="en-US" b="1" i="1">
                <a:solidFill>
                  <a:srgbClr val="FF6600"/>
                </a:solidFill>
              </a:rPr>
              <a:t>k-nearest neighbour (KNN),</a:t>
            </a:r>
            <a:r>
              <a:rPr lang="en-US"/>
              <a:t> </a:t>
            </a:r>
          </a:p>
          <a:p>
            <a:r>
              <a:rPr lang="en-US"/>
              <a:t>jaringan syaraf tiruan propagasi balik, </a:t>
            </a:r>
          </a:p>
          <a:p>
            <a:r>
              <a:rPr lang="en-US"/>
              <a:t>voting feature interval 5  (VFI5), </a:t>
            </a:r>
          </a:p>
          <a:p>
            <a:r>
              <a:rPr lang="en-US"/>
              <a:t>dan lain-lain.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DFF6DFB-70A4-4D56-9C5D-1514A0F602DA}" type="slidenum">
              <a:rPr lang="en-US"/>
              <a:pPr/>
              <a:t>8</a:t>
            </a:fld>
            <a:endParaRPr lang="en-US"/>
          </a:p>
        </p:txBody>
      </p:sp>
      <p:sp>
        <p:nvSpPr>
          <p:cNvPr id="62466" name="Rectangle 2"/>
          <p:cNvSpPr>
            <a:spLocks noGrp="1" noChangeArrowheads="1"/>
          </p:cNvSpPr>
          <p:nvPr>
            <p:ph type="title"/>
          </p:nvPr>
        </p:nvSpPr>
        <p:spPr/>
        <p:txBody>
          <a:bodyPr/>
          <a:lstStyle/>
          <a:p>
            <a:r>
              <a:rPr lang="en-US" b="1"/>
              <a:t>7.1. Pendahuluan……</a:t>
            </a:r>
          </a:p>
        </p:txBody>
      </p:sp>
      <p:sp>
        <p:nvSpPr>
          <p:cNvPr id="62467" name="Rectangle 3"/>
          <p:cNvSpPr>
            <a:spLocks noGrp="1" noChangeArrowheads="1"/>
          </p:cNvSpPr>
          <p:nvPr>
            <p:ph type="body" idx="1"/>
          </p:nvPr>
        </p:nvSpPr>
        <p:spPr/>
        <p:txBody>
          <a:bodyPr/>
          <a:lstStyle/>
          <a:p>
            <a:pPr>
              <a:buFont typeface="Wingdings" pitchFamily="2" charset="2"/>
              <a:buNone/>
            </a:pPr>
            <a:r>
              <a:rPr lang="en-US"/>
              <a:t>	Demikian juga pada unsupervised learning, terdapat beberapa algoritma seperti:</a:t>
            </a:r>
          </a:p>
          <a:p>
            <a:r>
              <a:rPr lang="en-US"/>
              <a:t> K-means clustering, </a:t>
            </a:r>
          </a:p>
          <a:p>
            <a:r>
              <a:rPr lang="en-US"/>
              <a:t>Fuzzy c-means clustering, </a:t>
            </a:r>
          </a:p>
          <a:p>
            <a:r>
              <a:rPr lang="en-US"/>
              <a:t>Self Organinzing map Kohonen (SOM Kohonen), </a:t>
            </a:r>
          </a:p>
          <a:p>
            <a:r>
              <a:rPr lang="en-US"/>
              <a:t>dan lain-lain.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99DCF4E-451C-4700-B939-F90058FC7BB4}" type="slidenum">
              <a:rPr lang="en-US"/>
              <a:pPr/>
              <a:t>9</a:t>
            </a:fld>
            <a:endParaRPr lang="en-US"/>
          </a:p>
        </p:txBody>
      </p:sp>
      <p:sp>
        <p:nvSpPr>
          <p:cNvPr id="63490" name="Rectangle 2"/>
          <p:cNvSpPr>
            <a:spLocks noGrp="1" noChangeArrowheads="1"/>
          </p:cNvSpPr>
          <p:nvPr>
            <p:ph type="title"/>
          </p:nvPr>
        </p:nvSpPr>
        <p:spPr/>
        <p:txBody>
          <a:bodyPr/>
          <a:lstStyle/>
          <a:p>
            <a:r>
              <a:rPr lang="en-US" b="1"/>
              <a:t>7.2. Algoritma KNN</a:t>
            </a:r>
            <a:r>
              <a:rPr lang="en-US"/>
              <a:t> </a:t>
            </a:r>
          </a:p>
        </p:txBody>
      </p:sp>
      <p:sp>
        <p:nvSpPr>
          <p:cNvPr id="63491" name="Rectangle 3"/>
          <p:cNvSpPr>
            <a:spLocks noGrp="1" noChangeArrowheads="1"/>
          </p:cNvSpPr>
          <p:nvPr>
            <p:ph type="body" idx="1"/>
          </p:nvPr>
        </p:nvSpPr>
        <p:spPr/>
        <p:txBody>
          <a:bodyPr/>
          <a:lstStyle/>
          <a:p>
            <a:r>
              <a:rPr lang="en-US" sz="2800"/>
              <a:t>Algoritma K-nearest neighbor (KNN) merupakan algoritma supervised learning di mana hasil kalsifikasi data baru berdasar kepada kategori mayoritas tetangga terdekat ke-K. </a:t>
            </a:r>
          </a:p>
          <a:p>
            <a:r>
              <a:rPr lang="en-US" sz="2800"/>
              <a:t>Tujuan dari algoritma ini adalah mengklasifikasikan objek baru berdasarkan atribut dan data training. </a:t>
            </a:r>
          </a:p>
          <a:p>
            <a:r>
              <a:rPr lang="en-US" sz="2800"/>
              <a:t>Klasifikasi dilakukan tanpa menggunakan model namun hanya berdasarkan memori.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511</TotalTime>
  <Words>1240</Words>
  <Application>Microsoft Office PowerPoint</Application>
  <PresentationFormat>On-screen Show (4:3)</PresentationFormat>
  <Paragraphs>187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Beam</vt:lpstr>
      <vt:lpstr>Metode Klasifikasi</vt:lpstr>
      <vt:lpstr>7.1. Pendahuluan</vt:lpstr>
      <vt:lpstr>7.1. Pendahuluan.</vt:lpstr>
      <vt:lpstr>7.1. Pendahuluan..</vt:lpstr>
      <vt:lpstr>7.1. Pendahuluan…</vt:lpstr>
      <vt:lpstr>7.1. Pendahuluan….</vt:lpstr>
      <vt:lpstr>7.1. Pendahuluan…</vt:lpstr>
      <vt:lpstr>7.1. Pendahuluan……</vt:lpstr>
      <vt:lpstr>7.2. Algoritma KNN </vt:lpstr>
      <vt:lpstr>7.2. Algoritma KNN.</vt:lpstr>
      <vt:lpstr>7.2.1 Cara kerja algoritma KNN</vt:lpstr>
      <vt:lpstr>7.2.1 Cara kerja algoritma KNN.</vt:lpstr>
      <vt:lpstr>????</vt:lpstr>
      <vt:lpstr>7.2.2 Contoh aplikasi KNN </vt:lpstr>
      <vt:lpstr>7.2.2 Contoh aplikasi KNN.</vt:lpstr>
      <vt:lpstr>7.2.2 Contoh aplikasi KNN..</vt:lpstr>
      <vt:lpstr>7.2.2 Contoh aplikasi KNN...</vt:lpstr>
      <vt:lpstr>7.2.2 Contoh aplikasi KNN....</vt:lpstr>
      <vt:lpstr>7.2.2 Contoh aplikasi KNN_</vt:lpstr>
      <vt:lpstr>7.2.2 Contoh aplikasi KNN_.</vt:lpstr>
      <vt:lpstr>7.2.2 Contoh aplikasi KNN_..</vt:lpstr>
      <vt:lpstr>7.3. Kelebihan dan kelemahan algoritma KNN</vt:lpstr>
      <vt:lpstr>7.3. Kelebihan dan kelemahan algoritma KNN.</vt:lpstr>
      <vt:lpstr>7.4. Bahan bacaan yang relevan untuk KNN</vt:lpstr>
      <vt:lpstr>7.4. Bahan bacaan yang relevan untuk KNN.</vt:lpstr>
      <vt:lpstr>7.4. Bahan bacaan yang relevan untuk KNN..</vt:lpstr>
      <vt:lpstr>7.4. Bahan bacaan yang relevan untuk KNN…</vt:lpstr>
      <vt:lpstr>7.5 Pustaka</vt:lpstr>
      <vt:lpstr>Contoh soal</vt:lpstr>
    </vt:vector>
  </TitlesOfParts>
  <Company>Departemen Ilmu Komputer - IPB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Dosen</dc:creator>
  <cp:lastModifiedBy>HP</cp:lastModifiedBy>
  <cp:revision>28</cp:revision>
  <dcterms:created xsi:type="dcterms:W3CDTF">2007-02-20T09:10:35Z</dcterms:created>
  <dcterms:modified xsi:type="dcterms:W3CDTF">2014-09-16T05:13:31Z</dcterms:modified>
</cp:coreProperties>
</file>