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256" r:id="rId2"/>
    <p:sldId id="264" r:id="rId3"/>
    <p:sldId id="265" r:id="rId4"/>
    <p:sldId id="257" r:id="rId5"/>
    <p:sldId id="259" r:id="rId6"/>
    <p:sldId id="261" r:id="rId7"/>
    <p:sldId id="260" r:id="rId8"/>
    <p:sldId id="262" r:id="rId9"/>
    <p:sldId id="266" r:id="rId10"/>
    <p:sldId id="263" r:id="rId11"/>
    <p:sldId id="267" r:id="rId12"/>
    <p:sldId id="271" r:id="rId13"/>
    <p:sldId id="268" r:id="rId14"/>
    <p:sldId id="272" r:id="rId15"/>
    <p:sldId id="270" r:id="rId16"/>
    <p:sldId id="276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D4A4E40-0FE0-4844-B8C1-43069CEAB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38675-71CF-4875-89C3-2AE6EF1B1FFF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A partitional clustering algorithm obtains a single partitioning of the data instead of a clustering structure such as the dendogram produced by hierachical algorithms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F43CB-5C72-41A4-BE47-49E8E255C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6DB5D-EF72-4ADA-8072-CFCF55626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631113-10BA-4FCA-A78E-63BFEC4C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7772400" cy="146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4BFABA-4880-486B-8B05-6E9E3D8D4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E33ACC-5E50-4236-95B0-CA61F2B5F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5E472-8848-4532-9851-E469E21D6F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BC34-3321-4035-85BF-C5180CDE0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2B9ED-7CA2-4B78-946D-FA2D06121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24F6-98E0-4463-8A80-9293F92C0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94E8D-CD31-4C7C-8E17-5FB50B16A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A2065-E90A-4CB6-84EE-CDC347C2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FD8B49-3755-4FDD-8BBE-1A428405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D104809-0E0B-4833-A72E-51F9AD161A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962400"/>
            <a:ext cx="7772400" cy="1975104"/>
          </a:xfrm>
        </p:spPr>
        <p:txBody>
          <a:bodyPr/>
          <a:lstStyle/>
          <a:p>
            <a:pPr algn="ctr"/>
            <a:r>
              <a:rPr lang="en-US" sz="5400"/>
              <a:t>K-MEANS clustering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295400"/>
            <a:ext cx="7772400" cy="213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/>
              <a:t>Kuliah metode kuantitatif</a:t>
            </a:r>
          </a:p>
          <a:p>
            <a:pPr>
              <a:lnSpc>
                <a:spcPct val="80000"/>
              </a:lnSpc>
            </a:pPr>
            <a:r>
              <a:rPr lang="en-US" sz="3600"/>
              <a:t>Aziz kustiyo</a:t>
            </a:r>
          </a:p>
          <a:p>
            <a:pPr>
              <a:lnSpc>
                <a:spcPct val="80000"/>
              </a:lnSpc>
            </a:pPr>
            <a:r>
              <a:rPr lang="en-US" sz="3600"/>
              <a:t>Departemen ilmu komputer fmipa ipb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K-means example (4)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34350" cy="507365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compute the coordinates of the new cluster centroid  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	A    </a:t>
            </a:r>
            <a:r>
              <a:rPr lang="en-US" sz="2800">
                <a:latin typeface="Arial" charset="0"/>
                <a:sym typeface="Wingdings" pitchFamily="2" charset="2"/>
              </a:rPr>
              <a:t>  (5,3)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sym typeface="Wingdings" pitchFamily="2" charset="2"/>
              </a:rPr>
              <a:t>   BCD  (-1,-1)</a:t>
            </a: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We compute the squared distance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	d^2(A,(A))     = 0      d^2(C,(A))     = 41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	d^2(A,(BCD)) = 52    d^2(C,(BCD)) =   5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d^2(B,(A))     = 40    d^2(D,(A))     = 89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	d^2(B,(BCD)) = 4      d^2(D,(BCD)) =  5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The final K=2 cluster are A and (BCD)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K-means example (5)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To check the stability of the clustering, it is desirable to rerun the algorithm with a new initial partition</a:t>
            </a:r>
          </a:p>
          <a:p>
            <a:pPr>
              <a:lnSpc>
                <a:spcPct val="70000"/>
              </a:lnSpc>
            </a:pPr>
            <a:endParaRPr lang="nl-NL" sz="280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Once clusters are determined, intuitions concerning their interpretations are aided by rearranging the list of items so that those in the first cluster appear first,...</a:t>
            </a:r>
          </a:p>
          <a:p>
            <a:pPr>
              <a:lnSpc>
                <a:spcPct val="70000"/>
              </a:lnSpc>
            </a:pPr>
            <a:endParaRPr lang="nl-NL" sz="280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A table of the cluster centroids (means)  and within-cluster variances also help to delineate group difference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comments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There are strong argumen for not fixing the number of cluster K, in advance. These include the following: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1. if 2 or more seed points inadvertenly lie within a single cluster, their resulting clusters will be poorly differentiated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2. The existence of an outlier might produce at least one group with very disperse items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3. Sampling can reduce the number of groups in population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number of cluster K, may either be specified in advance </a:t>
            </a:r>
            <a:r>
              <a:rPr lang="en-US" sz="3600">
                <a:sym typeface="Wingdings" pitchFamily="2" charset="2"/>
              </a:rPr>
              <a:t> K-means</a:t>
            </a:r>
          </a:p>
          <a:p>
            <a:r>
              <a:rPr lang="en-US" sz="3600"/>
              <a:t>or  </a:t>
            </a:r>
            <a:r>
              <a:rPr lang="en-US" sz="3600">
                <a:solidFill>
                  <a:schemeClr val="tx2"/>
                </a:solidFill>
              </a:rPr>
              <a:t>determined as part of the clustering procedure </a:t>
            </a:r>
            <a:r>
              <a:rPr lang="en-US" sz="3600">
                <a:solidFill>
                  <a:schemeClr val="tx2"/>
                </a:solidFill>
                <a:sym typeface="Wingdings" pitchFamily="2" charset="2"/>
              </a:rPr>
              <a:t> ???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Fuzzy C-Means Clustering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>
                <a:latin typeface="Arial" charset="0"/>
              </a:rPr>
              <a:t>	Fuzzy c-means </a:t>
            </a:r>
            <a:r>
              <a:rPr lang="en-US" sz="2800">
                <a:latin typeface="Arial" charset="0"/>
              </a:rPr>
              <a:t>(FCM) is a data clustering technique wherein each data point belongs to a cluster to some degree that is specified by a membership grade.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</a:rPr>
              <a:t>	This technique was originally introduced by Jim Bezdek in 1981 [Bez81] as an improvement on earlier clustering methods.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</a:rPr>
              <a:t>	It provides a method that shows how to group data points that populate some multidimensional space into a specific number of different clusters. </a:t>
            </a:r>
            <a:r>
              <a:rPr lang="en-US" sz="2800" i="1">
                <a:latin typeface="Arial" charset="0"/>
              </a:rPr>
              <a:t>(fuzzy toolbox)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00_0329"/>
          <p:cNvPicPr>
            <a:picLocks noChangeAspect="1" noChangeArrowheads="1"/>
          </p:cNvPicPr>
          <p:nvPr/>
        </p:nvPicPr>
        <p:blipFill>
          <a:blip r:embed="rId2" cstate="print"/>
          <a:srcRect b="13217"/>
          <a:stretch>
            <a:fillRect/>
          </a:stretch>
        </p:blipFill>
        <p:spPr bwMode="auto">
          <a:xfrm>
            <a:off x="609600" y="1676400"/>
            <a:ext cx="7924800" cy="449580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c-means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 l="5469" t="15334" r="28906" b="8667"/>
          <a:stretch>
            <a:fillRect/>
          </a:stretch>
        </p:blipFill>
        <p:spPr bwMode="auto">
          <a:xfrm>
            <a:off x="685800" y="1428750"/>
            <a:ext cx="800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2656" t="14000" r="10938" b="7333"/>
          <a:stretch>
            <a:fillRect/>
          </a:stretch>
        </p:blipFill>
        <p:spPr bwMode="auto">
          <a:xfrm>
            <a:off x="381000" y="381000"/>
            <a:ext cx="84582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 l="6250" t="15334" r="23438" b="10001"/>
          <a:stretch>
            <a:fillRect/>
          </a:stretch>
        </p:blipFill>
        <p:spPr bwMode="auto">
          <a:xfrm>
            <a:off x="304800" y="842963"/>
            <a:ext cx="8686800" cy="54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 l="23438" t="16667" r="3125" b="10001"/>
          <a:stretch>
            <a:fillRect/>
          </a:stretch>
        </p:blipFill>
        <p:spPr bwMode="auto">
          <a:xfrm>
            <a:off x="228600" y="6096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Nonhierarchical clustering tehniques are designed to group items, rather than variables, into a collection of K cluster</a:t>
            </a:r>
          </a:p>
          <a:p>
            <a:pPr>
              <a:lnSpc>
                <a:spcPct val="90000"/>
              </a:lnSpc>
            </a:pPr>
            <a:r>
              <a:rPr lang="en-US" sz="3200"/>
              <a:t>The number of cluster K, may either be specified in advance or or </a:t>
            </a:r>
            <a:r>
              <a:rPr lang="en-US" sz="3200">
                <a:solidFill>
                  <a:schemeClr val="tx2"/>
                </a:solidFill>
              </a:rPr>
              <a:t>determined as part of the clustering procedure</a:t>
            </a:r>
          </a:p>
          <a:p>
            <a:pPr>
              <a:lnSpc>
                <a:spcPct val="90000"/>
              </a:lnSpc>
            </a:pPr>
            <a:r>
              <a:rPr lang="en-US" sz="3200"/>
              <a:t>Nonhierarchical clustering = partitional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668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The Fuzzy k-Means Algorithm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0" y="1143000"/>
            <a:ext cx="70866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 i="1">
                <a:latin typeface="Times New Roman" pitchFamily="18" charset="0"/>
              </a:rPr>
              <a:t> N </a:t>
            </a:r>
            <a:r>
              <a:rPr lang="en-US" sz="3200">
                <a:latin typeface="Times New Roman" pitchFamily="18" charset="0"/>
              </a:rPr>
              <a:t>– the number of feature vectors </a:t>
            </a:r>
            <a:endParaRPr lang="en-US" sz="3200" i="1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3200" i="1">
                <a:latin typeface="Times New Roman" pitchFamily="18" charset="0"/>
              </a:rPr>
              <a:t> K</a:t>
            </a:r>
            <a:r>
              <a:rPr lang="en-US" sz="3200">
                <a:latin typeface="Times New Roman" pitchFamily="18" charset="0"/>
              </a:rPr>
              <a:t> – the number of clusters (partitions)</a:t>
            </a:r>
          </a:p>
          <a:p>
            <a:pPr>
              <a:buFont typeface="Wingdings" pitchFamily="2" charset="2"/>
              <a:buNone/>
            </a:pPr>
            <a:r>
              <a:rPr lang="en-US" sz="3200" i="1">
                <a:latin typeface="Times New Roman" pitchFamily="18" charset="0"/>
              </a:rPr>
              <a:t> q</a:t>
            </a:r>
            <a:r>
              <a:rPr lang="en-US" sz="3200">
                <a:latin typeface="Times New Roman" pitchFamily="18" charset="0"/>
              </a:rPr>
              <a:t> – weighting exponent (fuzzifier; </a:t>
            </a:r>
            <a:r>
              <a:rPr lang="en-US" sz="3200" i="1">
                <a:latin typeface="Times New Roman" pitchFamily="18" charset="0"/>
              </a:rPr>
              <a:t>q</a:t>
            </a:r>
            <a:r>
              <a:rPr lang="en-US" sz="3200">
                <a:latin typeface="Times New Roman" pitchFamily="18" charset="0"/>
              </a:rPr>
              <a:t> &gt; 1)</a:t>
            </a:r>
          </a:p>
          <a:p>
            <a:pPr>
              <a:buFont typeface="Wingdings" pitchFamily="2" charset="2"/>
              <a:buNone/>
            </a:pPr>
            <a:r>
              <a:rPr lang="en-US" sz="3200" i="1">
                <a:latin typeface="Times New Roman" pitchFamily="18" charset="0"/>
              </a:rPr>
              <a:t> u</a:t>
            </a:r>
            <a:r>
              <a:rPr lang="en-US" sz="3200" i="1" baseline="-25000">
                <a:latin typeface="Times New Roman" pitchFamily="18" charset="0"/>
              </a:rPr>
              <a:t>ik</a:t>
            </a:r>
            <a:r>
              <a:rPr lang="en-US" sz="3200" baseline="-250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</a:rPr>
              <a:t>– the </a:t>
            </a:r>
            <a:r>
              <a:rPr lang="en-US" sz="3200" i="1">
                <a:latin typeface="Times New Roman" pitchFamily="18" charset="0"/>
              </a:rPr>
              <a:t>i</a:t>
            </a:r>
            <a:r>
              <a:rPr lang="en-US" sz="3200">
                <a:latin typeface="Times New Roman" pitchFamily="18" charset="0"/>
              </a:rPr>
              <a:t>th membership function</a:t>
            </a: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        on the </a:t>
            </a:r>
            <a:r>
              <a:rPr lang="en-US" sz="3200" i="1">
                <a:latin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</a:rPr>
              <a:t>th vector ( </a:t>
            </a:r>
            <a:r>
              <a:rPr lang="en-US" sz="3200" i="1">
                <a:latin typeface="Times New Roman" pitchFamily="18" charset="0"/>
              </a:rPr>
              <a:t>u</a:t>
            </a:r>
            <a:r>
              <a:rPr lang="en-US" sz="3200" i="1" baseline="-25000">
                <a:latin typeface="Times New Roman" pitchFamily="18" charset="0"/>
              </a:rPr>
              <a:t>ik</a:t>
            </a:r>
            <a:r>
              <a:rPr lang="en-US" sz="3200">
                <a:latin typeface="Times New Roman" pitchFamily="18" charset="0"/>
              </a:rPr>
              <a:t>: X </a:t>
            </a:r>
            <a:r>
              <a:rPr lang="en-US" sz="3200">
                <a:latin typeface="Lucida Sans Unicode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[0,1] )</a:t>
            </a:r>
            <a:endParaRPr lang="en-US" sz="320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320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k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ik</a:t>
            </a:r>
            <a:r>
              <a:rPr lang="en-US" sz="3600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= 1; 0 &lt; 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ik</a:t>
            </a:r>
            <a:r>
              <a:rPr lang="en-US" sz="3600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&lt; 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sz="3200" i="1">
                <a:latin typeface="Times New Roman" pitchFamily="18" charset="0"/>
                <a:cs typeface="Lucida Sans Unicode" pitchFamily="34" charset="0"/>
              </a:rPr>
              <a:t> V</a:t>
            </a:r>
            <a:r>
              <a:rPr lang="en-US" sz="3200" i="1" baseline="-25000"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– the cluster prototype (the mean of all</a:t>
            </a: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      feature vectors in cluster </a:t>
            </a:r>
            <a:r>
              <a:rPr lang="en-US" sz="3200" i="1"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 or the</a:t>
            </a: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      center of cluster </a:t>
            </a:r>
            <a:r>
              <a:rPr lang="en-US" sz="3200" i="1"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J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(U,V) 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– the objective function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7772400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Partition a set of feature vectors 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into 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</a:rPr>
              <a:t> clusters (subgroups) represented as fuzzy sets 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3200" i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3200" i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, …, 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3200" i="1" baseline="-25000">
                <a:solidFill>
                  <a:schemeClr val="tx2"/>
                </a:solidFill>
                <a:latin typeface="Times New Roman" pitchFamily="18" charset="0"/>
              </a:rPr>
              <a:t>K</a:t>
            </a: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by minimizing the objective function 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(U,V)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3600" i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   J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(U,V) 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k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(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ik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)</a:t>
            </a:r>
            <a:r>
              <a:rPr lang="en-US" sz="3600" i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d</a:t>
            </a:r>
            <a:r>
              <a:rPr lang="en-US" sz="3600" i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2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(X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j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– V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); K 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  <a:sym typeface="Symbol" pitchFamily="18" charset="2"/>
              </a:rPr>
              <a:t> N</a:t>
            </a:r>
          </a:p>
          <a:p>
            <a:pPr>
              <a:buFont typeface="Wingdings" pitchFamily="2" charset="2"/>
              <a:buNone/>
            </a:pPr>
            <a:endParaRPr lang="en-US" sz="3600" i="1">
              <a:solidFill>
                <a:schemeClr val="tx2"/>
              </a:solidFill>
              <a:latin typeface="Times New Roman" pitchFamily="18" charset="0"/>
              <a:cs typeface="Lucida Sans Unicode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Larger membership values indicate higher confidence in the assignment of the pattern to the cluster</a:t>
            </a:r>
            <a:r>
              <a:rPr lang="en-US" sz="3600" i="1">
                <a:latin typeface="Times New Roman" pitchFamily="18" charset="0"/>
                <a:cs typeface="Lucida Sans Unicode" pitchFamily="34" charset="0"/>
              </a:rPr>
              <a:t>.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066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The Fuzzy k-Means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668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Description of Fuzzy Partitioning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7696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CC3300"/>
              </a:buClr>
              <a:buFont typeface="Wingdings" pitchFamily="2" charset="2"/>
              <a:buAutoNum type="arabicParenR"/>
            </a:pPr>
            <a:r>
              <a:rPr lang="en-US" sz="3200">
                <a:latin typeface="Times New Roman" pitchFamily="18" charset="0"/>
              </a:rPr>
              <a:t>  Choose primary cluster prototypes 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endParaRPr lang="en-US" sz="3200">
              <a:latin typeface="Times New Roman" pitchFamily="18" charset="0"/>
            </a:endParaRP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       for the values of the memberships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AutoNum type="arabicParenR" startAt="2"/>
            </a:pPr>
            <a:r>
              <a:rPr lang="en-US" sz="3200">
                <a:latin typeface="Times New Roman" pitchFamily="18" charset="0"/>
              </a:rPr>
              <a:t>  Compute the degree of membership of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       all feature vectors in all clusters:</a:t>
            </a:r>
          </a:p>
          <a:p>
            <a:pPr marL="457200" indent="-457200"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  <a:p>
            <a:pPr marL="457200" indent="-457200" algn="ctr">
              <a:buFont typeface="Wingdings" pitchFamily="2" charset="2"/>
              <a:buNone/>
            </a:pP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</a:rPr>
              <a:t>ij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sz="2800" b="1">
                <a:latin typeface="Times New Roman" pitchFamily="18" charset="0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[1/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2800" b="1" i="1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(X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 – V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800" b="1" baseline="30000">
                <a:solidFill>
                  <a:schemeClr val="tx2"/>
                </a:solidFill>
                <a:latin typeface="Times New Roman" pitchFamily="18" charset="0"/>
              </a:rPr>
              <a:t>1/(q-1)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/ </a:t>
            </a:r>
            <a:r>
              <a:rPr lang="en-US" sz="28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k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[1/</a:t>
            </a:r>
            <a:r>
              <a:rPr lang="en-US" sz="2800" b="1"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d</a:t>
            </a:r>
            <a:r>
              <a:rPr lang="en-US" sz="2800" b="1" i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2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(X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j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– V</a:t>
            </a:r>
            <a:r>
              <a:rPr lang="en-US" sz="2800" b="1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2800" b="1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)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]</a:t>
            </a:r>
            <a:r>
              <a:rPr lang="en-US" sz="2800" b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1/(q-1)</a:t>
            </a:r>
            <a:r>
              <a:rPr lang="en-US" sz="3600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 </a:t>
            </a:r>
            <a:r>
              <a:rPr lang="en-US" sz="2800" b="1">
                <a:solidFill>
                  <a:srgbClr val="CC3300"/>
                </a:solidFill>
                <a:latin typeface="Times New Roman" pitchFamily="18" charset="0"/>
                <a:cs typeface="Lucida Sans Unicode" pitchFamily="34" charset="0"/>
              </a:rPr>
              <a:t>(1)</a:t>
            </a:r>
            <a:endParaRPr lang="en-US" sz="2800">
              <a:latin typeface="Times New Roman" pitchFamily="18" charset="0"/>
              <a:cs typeface="Lucida Sans Unicode" pitchFamily="34" charset="0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Lucida Sans Unicode" pitchFamily="34" charset="0"/>
              </a:rPr>
              <a:t>   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Lucida Sans Unicode" pitchFamily="34" charset="0"/>
              </a:rPr>
              <a:t>    under the constraint: </a:t>
            </a:r>
            <a:r>
              <a:rPr lang="en-US" sz="32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2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</a:t>
            </a:r>
            <a:r>
              <a:rPr lang="en-US" sz="32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2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ik</a:t>
            </a:r>
            <a:r>
              <a:rPr lang="en-US" sz="3200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= 1</a:t>
            </a:r>
          </a:p>
          <a:p>
            <a:pPr marL="457200" indent="-457200">
              <a:buFont typeface="Wingdings" pitchFamily="2" charset="2"/>
              <a:buNone/>
            </a:pPr>
            <a:endParaRPr lang="en-US" sz="3200">
              <a:latin typeface="Times New Roman" pitchFamily="18" charset="0"/>
              <a:cs typeface="Lucida Sans Unicode" pitchFamily="34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sz="3200" b="1">
              <a:solidFill>
                <a:srgbClr val="CC3300"/>
              </a:solidFill>
              <a:latin typeface="Times New Roman" pitchFamily="18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0668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Description of Fuzzy Partitioning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9248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CC3300"/>
              </a:buClr>
              <a:buFont typeface="Wingdings" pitchFamily="2" charset="2"/>
              <a:buAutoNum type="arabicParenR" startAt="3"/>
            </a:pPr>
            <a:r>
              <a:rPr lang="en-US" sz="3200">
                <a:latin typeface="Times New Roman" pitchFamily="18" charset="0"/>
              </a:rPr>
              <a:t>  Compute new cluster prototypes 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endParaRPr lang="en-US" sz="3200">
              <a:latin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sz="3600" i="1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	 V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j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[(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ij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)</a:t>
            </a:r>
            <a:r>
              <a:rPr lang="en-US" sz="3600" i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X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j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] / </a:t>
            </a:r>
            <a:r>
              <a:rPr lang="en-US" sz="360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Σ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j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(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u</a:t>
            </a:r>
            <a:r>
              <a:rPr lang="en-US" sz="3600" i="1" baseline="-25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ij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)</a:t>
            </a:r>
            <a:r>
              <a:rPr lang="en-US" sz="3600" i="1" baseline="30000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q</a:t>
            </a:r>
            <a:r>
              <a:rPr lang="en-US" sz="3600" i="1">
                <a:solidFill>
                  <a:schemeClr val="tx2"/>
                </a:solidFill>
                <a:latin typeface="Times New Roman" pitchFamily="18" charset="0"/>
                <a:cs typeface="Lucida Sans Unicode" pitchFamily="34" charset="0"/>
              </a:rPr>
              <a:t>  </a:t>
            </a:r>
            <a:r>
              <a:rPr lang="en-US" sz="3600" b="1">
                <a:solidFill>
                  <a:srgbClr val="CC3300"/>
                </a:solidFill>
                <a:latin typeface="Times New Roman" pitchFamily="18" charset="0"/>
                <a:cs typeface="Lucida Sans Unicode" pitchFamily="34" charset="0"/>
              </a:rPr>
              <a:t>(2)</a:t>
            </a:r>
            <a:endParaRPr lang="en-US" sz="2800">
              <a:latin typeface="Times New Roman" pitchFamily="18" charset="0"/>
              <a:cs typeface="Lucida Sans Unicode" pitchFamily="34" charset="0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Lucida Sans Unicode" pitchFamily="34" charset="0"/>
              </a:rPr>
              <a:t>    </a:t>
            </a:r>
            <a:endParaRPr lang="en-US" sz="3200">
              <a:latin typeface="Times New Roman" pitchFamily="18" charset="0"/>
              <a:cs typeface="Lucida Sans Unicode" pitchFamily="34" charset="0"/>
            </a:endParaRPr>
          </a:p>
          <a:p>
            <a:pPr marL="457200" indent="-457200">
              <a:buClr>
                <a:srgbClr val="CC3300"/>
              </a:buClr>
              <a:buFont typeface="Wingdings" pitchFamily="2" charset="2"/>
              <a:buAutoNum type="arabicParenR" startAt="4"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 Iterate back and force between </a:t>
            </a:r>
            <a:r>
              <a:rPr lang="en-US" sz="3200" b="1">
                <a:solidFill>
                  <a:srgbClr val="CC3300"/>
                </a:solidFill>
                <a:latin typeface="Times New Roman" pitchFamily="18" charset="0"/>
                <a:cs typeface="Lucida Sans Unicode" pitchFamily="34" charset="0"/>
              </a:rPr>
              <a:t>(1)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 and </a:t>
            </a:r>
            <a:r>
              <a:rPr lang="en-US" sz="3200" b="1">
                <a:solidFill>
                  <a:srgbClr val="CC3300"/>
                </a:solidFill>
                <a:latin typeface="Times New Roman" pitchFamily="18" charset="0"/>
                <a:cs typeface="Lucida Sans Unicode" pitchFamily="34" charset="0"/>
              </a:rPr>
              <a:t>(2)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 b="1">
                <a:solidFill>
                  <a:srgbClr val="CC3300"/>
                </a:solidFill>
                <a:latin typeface="Times New Roman" pitchFamily="18" charset="0"/>
                <a:cs typeface="Lucida Sans Unicode" pitchFamily="34" charset="0"/>
              </a:rPr>
              <a:t>      </a:t>
            </a:r>
            <a:r>
              <a:rPr lang="en-US" sz="3200">
                <a:latin typeface="Times New Roman" pitchFamily="18" charset="0"/>
                <a:cs typeface="Lucida Sans Unicode" pitchFamily="34" charset="0"/>
              </a:rPr>
              <a:t>until the memberships or cluster centers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      for successive iteration differ by more than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Lucida Sans Unicode" pitchFamily="34" charset="0"/>
              </a:rPr>
              <a:t>      some prescribed value </a:t>
            </a:r>
            <a:r>
              <a:rPr lang="en-US" sz="3200" i="1">
                <a:solidFill>
                  <a:schemeClr val="tx2"/>
                </a:solidFill>
                <a:latin typeface="Lucida Sans Unicode" pitchFamily="34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(a termination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     criterion)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Dari berbagai sumber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88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Nonhierarchical methods start from either</a:t>
            </a:r>
          </a:p>
          <a:p>
            <a:pPr lvl="1"/>
            <a:r>
              <a:rPr lang="en-US" sz="2800"/>
              <a:t>An initial partition of item into groups</a:t>
            </a:r>
          </a:p>
          <a:p>
            <a:pPr lvl="1"/>
            <a:r>
              <a:rPr lang="en-US" sz="2800"/>
              <a:t>An initial seed points, which will form the nuclei of clusters</a:t>
            </a:r>
          </a:p>
          <a:p>
            <a:r>
              <a:rPr lang="en-US" sz="3200"/>
              <a:t>One way to start is to randomly select seed point from among the items or to randomly partition the item into initial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sz="3600"/>
              <a:t>Taxonomy of Clustering Approaches</a:t>
            </a:r>
            <a:br>
              <a:rPr lang="nl-NL" sz="3600"/>
            </a:br>
            <a:endParaRPr lang="nl-NL" sz="360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3137" y="1905000"/>
            <a:ext cx="8033663" cy="3817731"/>
          </a:xfrm>
          <a:noFill/>
          <a:ln/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492500" y="4365625"/>
            <a:ext cx="5032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43213" y="32131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/>
              <a:t>K-Means method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675687" cy="5516562"/>
          </a:xfrm>
        </p:spPr>
        <p:txBody>
          <a:bodyPr/>
          <a:lstStyle/>
          <a:p>
            <a:pPr>
              <a:lnSpc>
                <a:spcPct val="70000"/>
              </a:lnSpc>
            </a:pPr>
            <a:endParaRPr lang="nl-NL" sz="3600" b="1"/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Step 0: Start with a random partition into K clusters</a:t>
            </a:r>
          </a:p>
          <a:p>
            <a:pPr>
              <a:lnSpc>
                <a:spcPct val="70000"/>
              </a:lnSpc>
            </a:pPr>
            <a:endParaRPr lang="nl-NL" sz="280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Step 1: Generate a new partition by assigning each pattern to its closest cluster center</a:t>
            </a:r>
          </a:p>
          <a:p>
            <a:pPr>
              <a:lnSpc>
                <a:spcPct val="70000"/>
              </a:lnSpc>
            </a:pPr>
            <a:endParaRPr lang="nl-NL" sz="280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Step 2: Compute new cluster centers as the centroids of the clusters.</a:t>
            </a:r>
          </a:p>
          <a:p>
            <a:pPr>
              <a:lnSpc>
                <a:spcPct val="70000"/>
              </a:lnSpc>
            </a:pPr>
            <a:endParaRPr lang="nl-NL" sz="2800">
              <a:latin typeface="Arial" charset="0"/>
            </a:endParaRPr>
          </a:p>
          <a:p>
            <a:pPr>
              <a:lnSpc>
                <a:spcPct val="70000"/>
              </a:lnSpc>
            </a:pPr>
            <a:r>
              <a:rPr lang="nl-NL" sz="2800">
                <a:latin typeface="Arial" charset="0"/>
              </a:rPr>
              <a:t>Step 3: Steps 1 and 2 are repeated until there is no change in the membership (also cluster centers remain the same)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/>
              <a:t>K-Means method (2)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549068"/>
            <a:ext cx="3810000" cy="2979063"/>
          </a:xfrm>
          <a:noFill/>
          <a:ln/>
        </p:spPr>
      </p:pic>
      <p:pic>
        <p:nvPicPr>
          <p:cNvPr id="10244" name="Picture 4"/>
          <p:cNvPicPr>
            <a:picLocks noGrp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386447" y="1981200"/>
            <a:ext cx="2333506" cy="1981200"/>
          </a:xfrm>
          <a:noFill/>
          <a:ln/>
        </p:spPr>
      </p:pic>
      <p:pic>
        <p:nvPicPr>
          <p:cNvPr id="10245" name="Picture 5"/>
          <p:cNvPicPr>
            <a:picLocks noGrp="1" noChangeArrowheads="1"/>
          </p:cNvPicPr>
          <p:nvPr>
            <p:ph sz="quarter" idx="3"/>
          </p:nvPr>
        </p:nvPicPr>
        <p:blipFill>
          <a:blip r:embed="rId4" cstate="print"/>
          <a:stretch>
            <a:fillRect/>
          </a:stretch>
        </p:blipFill>
        <p:spPr>
          <a:xfrm>
            <a:off x="5381057" y="4114800"/>
            <a:ext cx="2344285" cy="1981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K-means example (1)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Palatino Linotype" pitchFamily="18" charset="0"/>
              </a:rPr>
              <a:t>Suppose that we measure 2 variables X1 and X2 for each 4 items A, B,C and D. The data are </a:t>
            </a:r>
          </a:p>
          <a:p>
            <a:pPr>
              <a:buFontTx/>
              <a:buNone/>
            </a:pPr>
            <a:r>
              <a:rPr lang="en-US" sz="2800">
                <a:latin typeface="Palatino Linotype" pitchFamily="18" charset="0"/>
              </a:rPr>
              <a:t>			A(5,3)</a:t>
            </a:r>
          </a:p>
          <a:p>
            <a:pPr>
              <a:buFontTx/>
              <a:buNone/>
            </a:pPr>
            <a:r>
              <a:rPr lang="en-US" sz="2800">
                <a:latin typeface="Palatino Linotype" pitchFamily="18" charset="0"/>
              </a:rPr>
              <a:t>			B(-1,1)</a:t>
            </a:r>
          </a:p>
          <a:p>
            <a:pPr>
              <a:buFontTx/>
              <a:buNone/>
            </a:pPr>
            <a:r>
              <a:rPr lang="en-US" sz="2800">
                <a:latin typeface="Palatino Linotype" pitchFamily="18" charset="0"/>
              </a:rPr>
              <a:t>			C(1,-2)</a:t>
            </a:r>
          </a:p>
          <a:p>
            <a:pPr>
              <a:buFontTx/>
              <a:buNone/>
            </a:pPr>
            <a:r>
              <a:rPr lang="en-US" sz="2800">
                <a:latin typeface="Palatino Linotype" pitchFamily="18" charset="0"/>
              </a:rPr>
              <a:t>			D(-3,-2)</a:t>
            </a:r>
          </a:p>
          <a:p>
            <a:pPr>
              <a:buFontTx/>
              <a:buNone/>
            </a:pPr>
            <a:r>
              <a:rPr lang="en-US" sz="2800">
                <a:latin typeface="Palatino Linotype" pitchFamily="18" charset="0"/>
              </a:rPr>
              <a:t>The objective is to divide these items into K=2 clusters.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K-means example (2)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134350" cy="46926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	To implement K=2-means </a:t>
            </a:r>
            <a:r>
              <a:rPr lang="en-US" sz="2800" dirty="0" smtClean="0">
                <a:latin typeface="Arial" charset="0"/>
              </a:rPr>
              <a:t>method, </a:t>
            </a:r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we arbitrarily partition the items into two clusters, such (AB) and (CD) </a:t>
            </a:r>
          </a:p>
          <a:p>
            <a:r>
              <a:rPr lang="en-US" sz="2800" dirty="0">
                <a:latin typeface="Arial" charset="0"/>
              </a:rPr>
              <a:t>compute the coordinates of the cluster </a:t>
            </a:r>
            <a:r>
              <a:rPr lang="en-US" sz="2800" dirty="0" err="1">
                <a:latin typeface="Arial" charset="0"/>
              </a:rPr>
              <a:t>centroid</a:t>
            </a:r>
            <a:r>
              <a:rPr lang="en-US" sz="2800" dirty="0">
                <a:latin typeface="Arial" charset="0"/>
              </a:rPr>
              <a:t> (mean)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	AB</a:t>
            </a:r>
            <a:r>
              <a:rPr lang="en-US" sz="2800" dirty="0">
                <a:latin typeface="Arial" charset="0"/>
                <a:sym typeface="Wingdings" pitchFamily="2" charset="2"/>
              </a:rPr>
              <a:t>  (5 – 1)/2 = 2 and (3 + 1)/2= 2  (2,2)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  <a:sym typeface="Wingdings" pitchFamily="2" charset="2"/>
              </a:rPr>
              <a:t>   CD  (1 – 3)/2 = </a:t>
            </a:r>
            <a:r>
              <a:rPr lang="id-ID" sz="2800" dirty="0" smtClean="0">
                <a:latin typeface="Arial" charset="0"/>
                <a:sym typeface="Wingdings" pitchFamily="2" charset="2"/>
              </a:rPr>
              <a:t>-</a:t>
            </a:r>
            <a:r>
              <a:rPr lang="en-US" sz="2800" dirty="0" smtClean="0">
                <a:latin typeface="Arial" charset="0"/>
                <a:sym typeface="Wingdings" pitchFamily="2" charset="2"/>
              </a:rPr>
              <a:t>1 </a:t>
            </a:r>
            <a:r>
              <a:rPr lang="en-US" sz="2800" dirty="0">
                <a:latin typeface="Arial" charset="0"/>
                <a:sym typeface="Wingdings" pitchFamily="2" charset="2"/>
              </a:rPr>
              <a:t>and (-2 – 2)/2=-2 </a:t>
            </a:r>
            <a:r>
              <a:rPr lang="en-US" sz="2800" dirty="0" smtClean="0">
                <a:latin typeface="Arial" charset="0"/>
                <a:sym typeface="Wingdings" pitchFamily="2" charset="2"/>
              </a:rPr>
              <a:t>(</a:t>
            </a:r>
            <a:r>
              <a:rPr lang="id-ID" sz="2800" smtClean="0">
                <a:latin typeface="Arial" charset="0"/>
                <a:sym typeface="Wingdings" pitchFamily="2" charset="2"/>
              </a:rPr>
              <a:t>-</a:t>
            </a:r>
            <a:r>
              <a:rPr lang="en-US" sz="2800" smtClean="0">
                <a:latin typeface="Arial" charset="0"/>
                <a:sym typeface="Wingdings" pitchFamily="2" charset="2"/>
              </a:rPr>
              <a:t>1</a:t>
            </a:r>
            <a:r>
              <a:rPr lang="en-US" sz="2800">
                <a:latin typeface="Arial" charset="0"/>
                <a:sym typeface="Wingdings" pitchFamily="2" charset="2"/>
              </a:rPr>
              <a:t>,-2)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K-means example (3)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134350" cy="46926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latin typeface="Arial" charset="0"/>
              </a:rPr>
              <a:t>	</a:t>
            </a:r>
          </a:p>
          <a:p>
            <a:r>
              <a:rPr lang="en-US" sz="2800">
                <a:latin typeface="Arial" charset="0"/>
              </a:rPr>
              <a:t>We compute the squared distance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	d^2(A,(AB)) = (5-2)^2 + (3-2)^2 = 10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	d^2(A,(CD)) = 61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d^2(B,(AB)) = 10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	d^2(B,(CD)) = 9 </a:t>
            </a:r>
            <a:r>
              <a:rPr lang="en-US" sz="2800">
                <a:latin typeface="Arial" charset="0"/>
                <a:sym typeface="Wingdings" pitchFamily="2" charset="2"/>
              </a:rPr>
              <a:t> B reassigned to (CD) giving 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sym typeface="Wingdings" pitchFamily="2" charset="2"/>
              </a:rPr>
              <a:t>                                cluster (BCD)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170</TotalTime>
  <Words>639</Words>
  <Application>Microsoft Office PowerPoint</Application>
  <PresentationFormat>On-screen Show (4:3)</PresentationFormat>
  <Paragraphs>120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K-MEANS clustering</vt:lpstr>
      <vt:lpstr>Introduction (1)</vt:lpstr>
      <vt:lpstr>Introduction (2)</vt:lpstr>
      <vt:lpstr>Taxonomy of Clustering Approaches </vt:lpstr>
      <vt:lpstr>K-Means method (1)</vt:lpstr>
      <vt:lpstr>K-Means method (2)</vt:lpstr>
      <vt:lpstr>K-means example (1) </vt:lpstr>
      <vt:lpstr>K-means example (2) </vt:lpstr>
      <vt:lpstr>K-means example (3) </vt:lpstr>
      <vt:lpstr>K-means example (4) </vt:lpstr>
      <vt:lpstr>K-means example (5) </vt:lpstr>
      <vt:lpstr>Final comments</vt:lpstr>
      <vt:lpstr>questions</vt:lpstr>
      <vt:lpstr>PowerPoint Presentation</vt:lpstr>
      <vt:lpstr>PowerPoint Presentation</vt:lpstr>
      <vt:lpstr>Fuzzy c-means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pustaka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16</cp:revision>
  <dcterms:created xsi:type="dcterms:W3CDTF">2008-12-08T09:38:35Z</dcterms:created>
  <dcterms:modified xsi:type="dcterms:W3CDTF">2013-10-01T04:51:11Z</dcterms:modified>
</cp:coreProperties>
</file>