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65" r:id="rId3"/>
    <p:sldId id="268" r:id="rId4"/>
    <p:sldId id="270" r:id="rId5"/>
    <p:sldId id="260" r:id="rId6"/>
    <p:sldId id="295" r:id="rId7"/>
    <p:sldId id="296" r:id="rId8"/>
    <p:sldId id="297" r:id="rId9"/>
    <p:sldId id="257" r:id="rId10"/>
    <p:sldId id="258" r:id="rId11"/>
    <p:sldId id="259" r:id="rId12"/>
    <p:sldId id="262" r:id="rId13"/>
    <p:sldId id="261" r:id="rId14"/>
    <p:sldId id="263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3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740A0DC-E130-4176-AE49-DA6E24B5F4F8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750A240-774E-4132-8737-3D51B67A2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3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2578-17EC-4163-9E5F-659C1A7DE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ADCFD-52F3-44EF-B5DB-E432AD6BA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CCC61-8D9D-4279-8C51-86905BF2E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81BD5-4D17-4053-B4E2-64AEB018C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F7DB-4AFB-45CA-9568-85F777FF2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27179-B1FB-4B60-A1D6-228523F21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7AA9B-B595-4B75-B314-1AE926011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A9E63-9B65-4A43-8DBE-B46BEA4BD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308CE-C3C2-4043-98B6-D00F1373B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B49A1-755F-4854-9E6C-ACD7D6E38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580B0-A483-49B3-BF7F-9E841EBA2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19054-DFA8-4A87-A93A-A05AA6C18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9E2006-1F39-4290-BE6C-6D06B557D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9" Type="http://schemas.openxmlformats.org/officeDocument/2006/relationships/image" Target="../media/image9.wmf"/><Relationship Id="rId1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ipb_logo"/>
          <p:cNvPicPr>
            <a:picLocks noChangeAspect="1" noChangeArrowheads="1"/>
          </p:cNvPicPr>
          <p:nvPr/>
        </p:nvPicPr>
        <p:blipFill>
          <a:blip r:embed="rId2" cstate="print">
            <a:lum bright="70000" contrast="8000"/>
          </a:blip>
          <a:srcRect/>
          <a:stretch>
            <a:fillRect/>
          </a:stretch>
        </p:blipFill>
        <p:spPr bwMode="auto">
          <a:xfrm>
            <a:off x="4572000" y="2309813"/>
            <a:ext cx="4572000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neural net?</a:t>
            </a:r>
            <a:br>
              <a:rPr lang="en-US" smtClean="0"/>
            </a:br>
            <a:r>
              <a:rPr lang="en-US" sz="3200" smtClean="0"/>
              <a:t>Aziz Kustiyo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Metode Kuantitatif</a:t>
            </a:r>
          </a:p>
          <a:p>
            <a:pPr eaLnBrk="1" hangingPunct="1"/>
            <a:r>
              <a:rPr lang="en-US" smtClean="0"/>
              <a:t>Departemen Ilmu Komputer FMIPA IPB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2. ANN 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The assumptions are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Information processing occurs at many simple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called neurons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Signals are passed between neurons over connection links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Each connection link has an associated weight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Each neuron applies an activation function to its net input to determine its output signal </a:t>
            </a:r>
            <a:r>
              <a:rPr lang="id-ID" sz="2800" dirty="0" smtClean="0"/>
              <a:t>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id-ID" sz="2800" dirty="0" smtClean="0"/>
              <a:t>Next </a:t>
            </a:r>
            <a:r>
              <a:rPr lang="id-ID" sz="2800" dirty="0" smtClean="0">
                <a:sym typeface="Wingdings" panose="05000000000000000000" pitchFamily="2" charset="2"/>
              </a:rPr>
              <a:t> perceptron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2. ANN 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ANN is characterized by: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Its pattern of connections between the neurons (called its architecture)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Its method of determining the weights on the connections (called its training, learning or algorithm)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Its activation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2. ANN…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neuron has an internal state, called activation or activity level which is a function of the inputs it has received</a:t>
            </a:r>
          </a:p>
          <a:p>
            <a:pPr eaLnBrk="1" hangingPunct="1"/>
            <a:r>
              <a:rPr lang="en-US" smtClean="0"/>
              <a:t>Typically, a neuron sends its activation as a signal to several other neurons</a:t>
            </a:r>
          </a:p>
          <a:p>
            <a:pPr eaLnBrk="1" hangingPunct="1"/>
            <a:r>
              <a:rPr lang="en-US" smtClean="0"/>
              <a:t>A neuron can send only one signal at a time, although that signal is broadcast to several neurons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2. ANN…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Applications of ANN:</a:t>
            </a:r>
          </a:p>
          <a:p>
            <a:pPr eaLnBrk="1" hangingPunct="1"/>
            <a:r>
              <a:rPr lang="en-US" smtClean="0"/>
              <a:t>Classifying pattern</a:t>
            </a:r>
          </a:p>
          <a:p>
            <a:pPr eaLnBrk="1" hangingPunct="1"/>
            <a:r>
              <a:rPr lang="en-US" smtClean="0"/>
              <a:t>Performing general mappings from input to output</a:t>
            </a:r>
          </a:p>
          <a:p>
            <a:pPr eaLnBrk="1" hangingPunct="1"/>
            <a:r>
              <a:rPr lang="en-US" smtClean="0"/>
              <a:t>Grouping similar patterns</a:t>
            </a:r>
          </a:p>
          <a:p>
            <a:pPr eaLnBrk="1" hangingPunct="1">
              <a:buFontTx/>
              <a:buNone/>
            </a:pPr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2. ANN…</a:t>
            </a:r>
          </a:p>
        </p:txBody>
      </p:sp>
      <p:sp>
        <p:nvSpPr>
          <p:cNvPr id="1028" name="Text Box 1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  <a:noFill/>
        </p:spPr>
        <p:txBody>
          <a:bodyPr/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800" smtClean="0"/>
              <a:t>A simple ANN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smtClean="0"/>
              <a:t>y_in = w1 x1 + w2 x2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smtClean="0"/>
              <a:t>y = f (y_in)  </a:t>
            </a:r>
          </a:p>
        </p:txBody>
      </p:sp>
      <p:grpSp>
        <p:nvGrpSpPr>
          <p:cNvPr id="1029" name="Group 18"/>
          <p:cNvGrpSpPr>
            <a:grpSpLocks/>
          </p:cNvGrpSpPr>
          <p:nvPr/>
        </p:nvGrpSpPr>
        <p:grpSpPr bwMode="auto">
          <a:xfrm>
            <a:off x="1524000" y="4114800"/>
            <a:ext cx="4724400" cy="1676400"/>
            <a:chOff x="912" y="1536"/>
            <a:chExt cx="2976" cy="1056"/>
          </a:xfrm>
        </p:grpSpPr>
        <p:sp>
          <p:nvSpPr>
            <p:cNvPr id="1032" name="Oval 4"/>
            <p:cNvSpPr>
              <a:spLocks noChangeArrowheads="1"/>
            </p:cNvSpPr>
            <p:nvPr/>
          </p:nvSpPr>
          <p:spPr bwMode="auto">
            <a:xfrm>
              <a:off x="912" y="1536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X1</a:t>
              </a:r>
            </a:p>
          </p:txBody>
        </p:sp>
        <p:sp>
          <p:nvSpPr>
            <p:cNvPr id="1033" name="Oval 5"/>
            <p:cNvSpPr>
              <a:spLocks noChangeArrowheads="1"/>
            </p:cNvSpPr>
            <p:nvPr/>
          </p:nvSpPr>
          <p:spPr bwMode="auto">
            <a:xfrm>
              <a:off x="912" y="2160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X2</a:t>
              </a:r>
            </a:p>
          </p:txBody>
        </p:sp>
        <p:sp>
          <p:nvSpPr>
            <p:cNvPr id="1034" name="Oval 7"/>
            <p:cNvSpPr>
              <a:spLocks noChangeArrowheads="1"/>
            </p:cNvSpPr>
            <p:nvPr/>
          </p:nvSpPr>
          <p:spPr bwMode="auto">
            <a:xfrm>
              <a:off x="3504" y="2160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Y</a:t>
              </a:r>
            </a:p>
          </p:txBody>
        </p:sp>
        <p:sp>
          <p:nvSpPr>
            <p:cNvPr id="1035" name="Line 8"/>
            <p:cNvSpPr>
              <a:spLocks noChangeShapeType="1"/>
            </p:cNvSpPr>
            <p:nvPr/>
          </p:nvSpPr>
          <p:spPr bwMode="auto">
            <a:xfrm>
              <a:off x="1296" y="1824"/>
              <a:ext cx="21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9"/>
            <p:cNvSpPr>
              <a:spLocks noChangeShapeType="1"/>
            </p:cNvSpPr>
            <p:nvPr/>
          </p:nvSpPr>
          <p:spPr bwMode="auto">
            <a:xfrm>
              <a:off x="1296" y="2400"/>
              <a:ext cx="2112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2016" y="1824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w1</a:t>
              </a: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1920" y="21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w2</a:t>
              </a:r>
            </a:p>
          </p:txBody>
        </p:sp>
      </p:grpSp>
      <p:graphicFrame>
        <p:nvGraphicFramePr>
          <p:cNvPr id="1026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2819400"/>
          <a:ext cx="28908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282680" imgH="431640" progId="Equation.3">
                  <p:embed/>
                </p:oleObj>
              </mc:Choice>
              <mc:Fallback>
                <p:oleObj name="Equation" r:id="rId3" imgW="12826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289083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400800" y="5486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23"/>
          <p:cNvSpPr txBox="1">
            <a:spLocks noChangeArrowheads="1"/>
          </p:cNvSpPr>
          <p:nvPr/>
        </p:nvSpPr>
        <p:spPr bwMode="auto">
          <a:xfrm>
            <a:off x="6705600" y="4876800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3. How are neural networks used?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3.1  Typical architecture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3.2  Setting the weights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3.3  Common Activation function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3.1  Typical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Typically, neurons in the same layer behave in the same manner</a:t>
            </a:r>
          </a:p>
          <a:p>
            <a:pPr eaLnBrk="1" hangingPunct="1"/>
            <a:r>
              <a:rPr lang="en-US" smtClean="0"/>
              <a:t>Within each layer, neurons usually have the same activation function and the same pattern of connection to other neuron </a:t>
            </a:r>
          </a:p>
          <a:p>
            <a:pPr eaLnBrk="1" hangingPunct="1"/>
            <a:r>
              <a:rPr lang="en-US" smtClean="0"/>
              <a:t>The arrangement of neurons into layers and the connection patterns within and between layers is called </a:t>
            </a:r>
            <a:r>
              <a:rPr lang="en-US" b="1" smtClean="0"/>
              <a:t>Net architecture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3.1  Typical architecture…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 are often classified as </a:t>
            </a:r>
            <a:r>
              <a:rPr lang="en-US" b="1" dirty="0" smtClean="0"/>
              <a:t>single layer</a:t>
            </a:r>
            <a:r>
              <a:rPr lang="en-US" dirty="0" smtClean="0"/>
              <a:t> or </a:t>
            </a:r>
            <a:r>
              <a:rPr lang="en-US" b="1" dirty="0" smtClean="0"/>
              <a:t>multilayer</a:t>
            </a:r>
          </a:p>
          <a:p>
            <a:pPr eaLnBrk="1" hangingPunct="1"/>
            <a:r>
              <a:rPr lang="en-US" dirty="0" smtClean="0"/>
              <a:t>In determining the number of layer, the input units are not counted as a layer, because they perform no computation</a:t>
            </a:r>
          </a:p>
          <a:p>
            <a:pPr eaLnBrk="1" hangingPunct="1"/>
            <a:r>
              <a:rPr lang="en-US" dirty="0" smtClean="0"/>
              <a:t>Number of layer in net = number of layer of weighted interconnect links between the slabs of neurons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3.1  Typical architecture…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Feedforward nets : </a:t>
            </a:r>
          </a:p>
          <a:p>
            <a:pPr eaLnBrk="1" hangingPunct="1">
              <a:buFontTx/>
              <a:buNone/>
            </a:pPr>
            <a:r>
              <a:rPr lang="en-US" smtClean="0"/>
              <a:t>	nets in which the signal flow from the input unit to the output units, in a forward direction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828800" y="3886200"/>
            <a:ext cx="6172200" cy="2286000"/>
            <a:chOff x="384" y="1440"/>
            <a:chExt cx="4368" cy="1776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384" y="1440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X1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84" y="206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X2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32" y="278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X3</a:t>
              </a: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976" y="206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Y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768" y="1728"/>
              <a:ext cx="21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768" y="230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V="1">
              <a:off x="816" y="2448"/>
              <a:ext cx="21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488" y="1729"/>
              <a:ext cx="62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w1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1392" y="2064"/>
              <a:ext cx="479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w2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488" y="2544"/>
              <a:ext cx="48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w3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4368" y="2688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Z2</a:t>
              </a: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4320" y="1536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Z1</a:t>
              </a: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V="1">
              <a:off x="3312" y="1824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3360" y="2352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2688" y="2640"/>
              <a:ext cx="1103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Hidden neuron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3.1  Typical architecture…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Recurrent nets : </a:t>
            </a:r>
          </a:p>
          <a:p>
            <a:pPr eaLnBrk="1" hangingPunct="1">
              <a:buFontTx/>
              <a:buNone/>
            </a:pPr>
            <a:r>
              <a:rPr lang="en-US" smtClean="0"/>
              <a:t>	nets in which there are closed-loop signal path from a unit back to itself</a:t>
            </a:r>
          </a:p>
          <a:p>
            <a:pPr eaLnBrk="1" hangingPunct="1"/>
            <a:endParaRPr lang="en-US" smtClean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838200" y="3886200"/>
            <a:ext cx="6172200" cy="2286000"/>
            <a:chOff x="384" y="1440"/>
            <a:chExt cx="4368" cy="1776"/>
          </a:xfrm>
        </p:grpSpPr>
        <p:sp>
          <p:nvSpPr>
            <p:cNvPr id="22535" name="Oval 5"/>
            <p:cNvSpPr>
              <a:spLocks noChangeArrowheads="1"/>
            </p:cNvSpPr>
            <p:nvPr/>
          </p:nvSpPr>
          <p:spPr bwMode="auto">
            <a:xfrm>
              <a:off x="384" y="1440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X1</a:t>
              </a:r>
            </a:p>
          </p:txBody>
        </p:sp>
        <p:sp>
          <p:nvSpPr>
            <p:cNvPr id="22536" name="Oval 6"/>
            <p:cNvSpPr>
              <a:spLocks noChangeArrowheads="1"/>
            </p:cNvSpPr>
            <p:nvPr/>
          </p:nvSpPr>
          <p:spPr bwMode="auto">
            <a:xfrm>
              <a:off x="384" y="206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X2</a:t>
              </a:r>
            </a:p>
          </p:txBody>
        </p:sp>
        <p:sp>
          <p:nvSpPr>
            <p:cNvPr id="22537" name="Oval 7"/>
            <p:cNvSpPr>
              <a:spLocks noChangeArrowheads="1"/>
            </p:cNvSpPr>
            <p:nvPr/>
          </p:nvSpPr>
          <p:spPr bwMode="auto">
            <a:xfrm>
              <a:off x="432" y="278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X3</a:t>
              </a:r>
            </a:p>
          </p:txBody>
        </p:sp>
        <p:sp>
          <p:nvSpPr>
            <p:cNvPr id="22538" name="Oval 8"/>
            <p:cNvSpPr>
              <a:spLocks noChangeArrowheads="1"/>
            </p:cNvSpPr>
            <p:nvPr/>
          </p:nvSpPr>
          <p:spPr bwMode="auto">
            <a:xfrm>
              <a:off x="2976" y="206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Y</a:t>
              </a:r>
            </a:p>
          </p:txBody>
        </p:sp>
        <p:sp>
          <p:nvSpPr>
            <p:cNvPr id="22539" name="Line 9"/>
            <p:cNvSpPr>
              <a:spLocks noChangeShapeType="1"/>
            </p:cNvSpPr>
            <p:nvPr/>
          </p:nvSpPr>
          <p:spPr bwMode="auto">
            <a:xfrm>
              <a:off x="768" y="1728"/>
              <a:ext cx="21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0"/>
            <p:cNvSpPr>
              <a:spLocks noChangeShapeType="1"/>
            </p:cNvSpPr>
            <p:nvPr/>
          </p:nvSpPr>
          <p:spPr bwMode="auto">
            <a:xfrm>
              <a:off x="768" y="230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 flipV="1">
              <a:off x="816" y="2448"/>
              <a:ext cx="21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1488" y="1729"/>
              <a:ext cx="62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w1</a:t>
              </a:r>
            </a:p>
          </p:txBody>
        </p:sp>
        <p:sp>
          <p:nvSpPr>
            <p:cNvPr id="22543" name="Text Box 13"/>
            <p:cNvSpPr txBox="1">
              <a:spLocks noChangeArrowheads="1"/>
            </p:cNvSpPr>
            <p:nvPr/>
          </p:nvSpPr>
          <p:spPr bwMode="auto">
            <a:xfrm>
              <a:off x="1392" y="2064"/>
              <a:ext cx="479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w2</a:t>
              </a:r>
            </a:p>
          </p:txBody>
        </p:sp>
        <p:sp>
          <p:nvSpPr>
            <p:cNvPr id="22544" name="Text Box 14"/>
            <p:cNvSpPr txBox="1">
              <a:spLocks noChangeArrowheads="1"/>
            </p:cNvSpPr>
            <p:nvPr/>
          </p:nvSpPr>
          <p:spPr bwMode="auto">
            <a:xfrm>
              <a:off x="1488" y="2544"/>
              <a:ext cx="48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w3</a:t>
              </a:r>
            </a:p>
          </p:txBody>
        </p:sp>
        <p:sp>
          <p:nvSpPr>
            <p:cNvPr id="22545" name="Oval 15"/>
            <p:cNvSpPr>
              <a:spLocks noChangeArrowheads="1"/>
            </p:cNvSpPr>
            <p:nvPr/>
          </p:nvSpPr>
          <p:spPr bwMode="auto">
            <a:xfrm>
              <a:off x="4368" y="2688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Z2</a:t>
              </a:r>
            </a:p>
          </p:txBody>
        </p:sp>
        <p:sp>
          <p:nvSpPr>
            <p:cNvPr id="22546" name="Oval 16"/>
            <p:cNvSpPr>
              <a:spLocks noChangeArrowheads="1"/>
            </p:cNvSpPr>
            <p:nvPr/>
          </p:nvSpPr>
          <p:spPr bwMode="auto">
            <a:xfrm>
              <a:off x="4320" y="1536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Z1</a:t>
              </a:r>
            </a:p>
          </p:txBody>
        </p:sp>
        <p:sp>
          <p:nvSpPr>
            <p:cNvPr id="22547" name="Line 17"/>
            <p:cNvSpPr>
              <a:spLocks noChangeShapeType="1"/>
            </p:cNvSpPr>
            <p:nvPr/>
          </p:nvSpPr>
          <p:spPr bwMode="auto">
            <a:xfrm flipV="1">
              <a:off x="3312" y="1824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>
              <a:off x="3360" y="2352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19"/>
            <p:cNvSpPr txBox="1">
              <a:spLocks noChangeArrowheads="1"/>
            </p:cNvSpPr>
            <p:nvPr/>
          </p:nvSpPr>
          <p:spPr bwMode="auto">
            <a:xfrm>
              <a:off x="2688" y="2640"/>
              <a:ext cx="1103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Hidden neuron</a:t>
              </a:r>
            </a:p>
          </p:txBody>
        </p:sp>
      </p:grpSp>
      <p:sp>
        <p:nvSpPr>
          <p:cNvPr id="22533" name="Line 20"/>
          <p:cNvSpPr>
            <a:spLocks noChangeShapeType="1"/>
          </p:cNvSpPr>
          <p:nvPr/>
        </p:nvSpPr>
        <p:spPr bwMode="auto">
          <a:xfrm flipH="1" flipV="1">
            <a:off x="1371600" y="3962400"/>
            <a:ext cx="3200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21"/>
          <p:cNvSpPr>
            <a:spLocks noChangeShapeType="1"/>
          </p:cNvSpPr>
          <p:nvPr/>
        </p:nvSpPr>
        <p:spPr bwMode="auto">
          <a:xfrm flipH="1">
            <a:off x="4953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B01741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304800" y="1181100"/>
            <a:ext cx="8610600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829"/>
              </a:avLst>
            </a:prstTxWarp>
          </a:bodyPr>
          <a:lstStyle/>
          <a:p>
            <a:pPr algn="ctr"/>
            <a:r>
              <a:rPr lang="id-ID" sz="1600" kern="10" spc="720" dirty="0" smtClean="0">
                <a:ln w="9525">
                  <a:noFill/>
                  <a:round/>
                  <a:headEnd/>
                  <a:tailEnd/>
                </a:ln>
                <a:solidFill>
                  <a:srgbClr val="4597A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Berat </a:t>
            </a:r>
            <a:r>
              <a:rPr lang="en-US" sz="1600" kern="10" spc="720" dirty="0" smtClean="0">
                <a:ln w="9525">
                  <a:noFill/>
                  <a:round/>
                  <a:headEnd/>
                  <a:tailEnd/>
                </a:ln>
                <a:solidFill>
                  <a:srgbClr val="4597A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OTAK </a:t>
            </a:r>
            <a:r>
              <a:rPr lang="id-ID" sz="1600" kern="10" spc="720" dirty="0" smtClean="0">
                <a:ln w="9525">
                  <a:noFill/>
                  <a:round/>
                  <a:headEnd/>
                  <a:tailEnd/>
                </a:ln>
                <a:solidFill>
                  <a:srgbClr val="4597A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manusia</a:t>
            </a:r>
            <a:endParaRPr lang="en-US" sz="1600" kern="10" spc="720" dirty="0">
              <a:ln w="9525">
                <a:noFill/>
                <a:round/>
                <a:headEnd/>
                <a:tailEnd/>
              </a:ln>
              <a:solidFill>
                <a:srgbClr val="4597A0"/>
              </a:solidFill>
              <a:effectLst>
                <a:outerShdw dist="45791" dir="3378596" algn="ctr" rotWithShape="0">
                  <a:srgbClr val="4D4D4D"/>
                </a:outerShdw>
              </a:effectLst>
              <a:latin typeface="Arial Black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2819400"/>
            <a:ext cx="7848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	- lahir 350 gr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4000" b="1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		- 3 bulan 500 gr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4000" b="1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			- 18 bulan 1000 gr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4000" b="1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				- 6 tahun 1300 gr</a:t>
            </a:r>
            <a:endParaRPr lang="en-GB" sz="4000" b="1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3.1  Typical architecture…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Single layer net:</a:t>
            </a:r>
          </a:p>
          <a:p>
            <a:pPr eaLnBrk="1" hangingPunct="1"/>
            <a:r>
              <a:rPr lang="en-US" smtClean="0"/>
              <a:t>Has one layer of connection weight</a:t>
            </a:r>
          </a:p>
          <a:p>
            <a:pPr eaLnBrk="1" hangingPunct="1"/>
            <a:r>
              <a:rPr lang="en-US" smtClean="0"/>
              <a:t>The units can be distinguished as:</a:t>
            </a:r>
          </a:p>
          <a:p>
            <a:pPr lvl="1" eaLnBrk="1" hangingPunct="1"/>
            <a:r>
              <a:rPr lang="en-US" smtClean="0"/>
              <a:t>Input units: received signal from outside world</a:t>
            </a:r>
          </a:p>
          <a:p>
            <a:pPr lvl="1" eaLnBrk="1" hangingPunct="1"/>
            <a:r>
              <a:rPr lang="en-US" smtClean="0"/>
              <a:t>Output units: response of the net</a:t>
            </a:r>
          </a:p>
          <a:p>
            <a:pPr eaLnBrk="1" hangingPunct="1"/>
            <a:endParaRPr lang="en-US" smtClean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590800" y="4419600"/>
            <a:ext cx="4038600" cy="2133600"/>
            <a:chOff x="912" y="1536"/>
            <a:chExt cx="2976" cy="1776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912" y="1536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X1</a:t>
              </a:r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912" y="2160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X2</a:t>
              </a: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960" y="2880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X3</a:t>
              </a: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3504" y="2160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Y</a:t>
              </a: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296" y="1824"/>
              <a:ext cx="21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1296" y="240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 flipV="1">
              <a:off x="1344" y="2544"/>
              <a:ext cx="21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2016" y="1824"/>
              <a:ext cx="624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w1</a:t>
              </a:r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1920" y="2160"/>
              <a:ext cx="48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w2</a:t>
              </a: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016" y="2639"/>
              <a:ext cx="480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w3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3.1  Typical architecture…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Multilayer net:</a:t>
            </a:r>
          </a:p>
          <a:p>
            <a:pPr eaLnBrk="1" hangingPunct="1"/>
            <a:r>
              <a:rPr lang="en-US" smtClean="0"/>
              <a:t>A net with one or more layers (or levels) of nodes (the so-called hidden units) between input units and output units </a:t>
            </a:r>
          </a:p>
          <a:p>
            <a:pPr eaLnBrk="1" hangingPunct="1"/>
            <a:r>
              <a:rPr lang="en-US" sz="2800" smtClean="0"/>
              <a:t>There is a layer of weights between two adjacent level of units (input,hidden,output)</a:t>
            </a:r>
          </a:p>
          <a:p>
            <a:pPr eaLnBrk="1" hangingPunct="1"/>
            <a:r>
              <a:rPr lang="en-US" sz="2800" smtClean="0"/>
              <a:t>Can solve more complicated problems than can single layer nets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3.1  Typical architecture…</a:t>
            </a:r>
          </a:p>
        </p:txBody>
      </p:sp>
      <p:pic>
        <p:nvPicPr>
          <p:cNvPr id="25603" name="Picture 4" descr="ANN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725" t="10390" r="11765" b="10947"/>
          <a:stretch>
            <a:fillRect/>
          </a:stretch>
        </p:blipFill>
        <p:spPr>
          <a:xfrm>
            <a:off x="838200" y="1600200"/>
            <a:ext cx="7467600" cy="4525963"/>
          </a:xfrm>
          <a:noFill/>
        </p:spPr>
      </p:pic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762000" y="14478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/>
              <a:t>Multilayer net: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/>
              <a:t>3.2  Setting the weights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Setting the weights = training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Two types of training: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Supervised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Unsupervised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Many of the task that ANN can be trained to perform fall into the areas of: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Mapping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Clustering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Constrained optimization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smtClean="0"/>
              <a:t>3.2  Setting the weights…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Supervised training</a:t>
            </a:r>
          </a:p>
          <a:p>
            <a:pPr eaLnBrk="1" hangingPunct="1"/>
            <a:r>
              <a:rPr lang="en-US" smtClean="0"/>
              <a:t>Training is accomplished by presenting a sequence of training vectors, or pattern, each with an assosiated target output vector</a:t>
            </a:r>
          </a:p>
          <a:p>
            <a:pPr eaLnBrk="1" hangingPunct="1"/>
            <a:r>
              <a:rPr lang="en-US" smtClean="0"/>
              <a:t>The weights are then adjusted according to a learning algorithm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smtClean="0"/>
              <a:t>3.2  Setting the weights…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Unsupervised training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Self-organizing neural nets group similar input vectors together without the use of training data to specify what a typical member of each group looks like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sequence of input vectors is provided, but no target vectors are specified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nets modifies the weights so that the most similar input vectors are assigned to the same output (cluster) unit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/>
              <a:t>3.3  Common Activation function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smtClean="0"/>
              <a:t>	Common activation function are: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Identity function : f(x) = x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Binary step function (with threshold </a:t>
            </a:r>
            <a:r>
              <a:rPr lang="el-GR" sz="2800" smtClean="0">
                <a:cs typeface="Arial" charset="0"/>
              </a:rPr>
              <a:t>θ</a:t>
            </a:r>
            <a:r>
              <a:rPr lang="en-US" sz="2800" smtClean="0">
                <a:cs typeface="Arial" charset="0"/>
              </a:rPr>
              <a:t>)</a:t>
            </a:r>
            <a:endParaRPr lang="el-GR" sz="2800" smtClean="0">
              <a:cs typeface="Arial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f(x) =  1  if  x </a:t>
            </a:r>
            <a:r>
              <a:rPr lang="en-US" sz="2800" smtClean="0">
                <a:cs typeface="Arial" charset="0"/>
              </a:rPr>
              <a:t>≥ </a:t>
            </a:r>
            <a:r>
              <a:rPr lang="el-GR" sz="2800" smtClean="0">
                <a:cs typeface="Arial" charset="0"/>
              </a:rPr>
              <a:t>θ</a:t>
            </a:r>
            <a:endParaRPr lang="en-US" sz="2800" smtClean="0">
              <a:cs typeface="Arial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cs typeface="Arial" charset="0"/>
              </a:rPr>
              <a:t>			0  if x &lt; </a:t>
            </a:r>
            <a:r>
              <a:rPr lang="el-GR" sz="2800" smtClean="0">
                <a:cs typeface="Arial" charset="0"/>
              </a:rPr>
              <a:t>θ</a:t>
            </a:r>
            <a:endParaRPr lang="en-US" sz="2800" smtClean="0">
              <a:cs typeface="Arial" charset="0"/>
            </a:endParaRPr>
          </a:p>
          <a:p>
            <a:pPr marL="609600" indent="-609600" eaLnBrk="1" hangingPunct="1">
              <a:buFontTx/>
              <a:buAutoNum type="arabicPeriod" startAt="3"/>
            </a:pPr>
            <a:r>
              <a:rPr lang="en-US" sz="2800" smtClean="0"/>
              <a:t>Binary sigmoid</a:t>
            </a:r>
          </a:p>
          <a:p>
            <a:pPr marL="609600" indent="-609600" eaLnBrk="1" hangingPunct="1">
              <a:buFontTx/>
              <a:buAutoNum type="arabicPeriod" startAt="3"/>
            </a:pPr>
            <a:r>
              <a:rPr lang="en-US" sz="2800" smtClean="0"/>
              <a:t>Binary bipolar</a:t>
            </a:r>
          </a:p>
          <a:p>
            <a:pPr marL="609600" indent="-609600" eaLnBrk="1" hangingPunct="1">
              <a:buFontTx/>
              <a:buAutoNum type="arabicPeriod" startAt="3"/>
            </a:pPr>
            <a:endParaRPr lang="en-US" sz="28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3.3  Common Activation function…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5"/>
            <a:ext cx="9144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Sigmoid biner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Turunannya</a:t>
            </a:r>
            <a:r>
              <a:rPr lang="en-US" b="1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b="1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Sigmoid bipolar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Turunannya</a:t>
            </a:r>
          </a:p>
          <a:p>
            <a:pPr eaLnBrk="1" hangingPunct="1">
              <a:lnSpc>
                <a:spcPct val="90000"/>
              </a:lnSpc>
            </a:pPr>
            <a:endParaRPr lang="id-ID" sz="2400" b="1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Sangat dekat dengan</a:t>
            </a:r>
            <a:r>
              <a:rPr lang="en-US" smtClean="0">
                <a:latin typeface="Comic Sans MS" pitchFamily="66" charset="0"/>
              </a:rPr>
              <a:t>   </a:t>
            </a:r>
          </a:p>
          <a:p>
            <a:pPr algn="ctr" eaLnBrk="1" hangingPunct="1">
              <a:lnSpc>
                <a:spcPct val="90000"/>
              </a:lnSpc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</a:t>
            </a:r>
          </a:p>
        </p:txBody>
      </p:sp>
      <p:sp>
        <p:nvSpPr>
          <p:cNvPr id="2057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2987675" y="1196975"/>
          <a:ext cx="27368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1257300" imgH="419100" progId="Equation.3">
                  <p:embed/>
                </p:oleObj>
              </mc:Choice>
              <mc:Fallback>
                <p:oleObj name="Equation" r:id="rId3" imgW="12573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96975"/>
                        <a:ext cx="273685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2916238" y="2133600"/>
          <a:ext cx="32400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1282700" imgH="228600" progId="Equation.3">
                  <p:embed/>
                </p:oleObj>
              </mc:Choice>
              <mc:Fallback>
                <p:oleObj name="Equation" r:id="rId5" imgW="1282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33600"/>
                        <a:ext cx="324008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9350" y="1484313"/>
            <a:ext cx="2303463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2" name="Object 12"/>
          <p:cNvGraphicFramePr>
            <a:graphicFrameLocks noChangeAspect="1"/>
          </p:cNvGraphicFramePr>
          <p:nvPr/>
        </p:nvGraphicFramePr>
        <p:xfrm>
          <a:off x="2916238" y="2852738"/>
          <a:ext cx="25923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8" imgW="1218960" imgH="419040" progId="Equation.3">
                  <p:embed/>
                </p:oleObj>
              </mc:Choice>
              <mc:Fallback>
                <p:oleObj name="Equation" r:id="rId8" imgW="121896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852738"/>
                        <a:ext cx="2592387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3" name="Object 14"/>
          <p:cNvGraphicFramePr>
            <a:graphicFrameLocks noChangeAspect="1"/>
          </p:cNvGraphicFramePr>
          <p:nvPr/>
        </p:nvGraphicFramePr>
        <p:xfrm>
          <a:off x="2771775" y="3689350"/>
          <a:ext cx="33131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0" imgW="1726451" imgH="393529" progId="Equation.3">
                  <p:embed/>
                </p:oleObj>
              </mc:Choice>
              <mc:Fallback>
                <p:oleObj name="Equation" r:id="rId10" imgW="1726451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89350"/>
                        <a:ext cx="3313113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4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25" y="3068638"/>
            <a:ext cx="2376488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4" name="Object 17"/>
          <p:cNvGraphicFramePr>
            <a:graphicFrameLocks noChangeAspect="1"/>
          </p:cNvGraphicFramePr>
          <p:nvPr/>
        </p:nvGraphicFramePr>
        <p:xfrm>
          <a:off x="1763713" y="5084763"/>
          <a:ext cx="27368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3" imgW="1168400" imgH="419100" progId="Equation.3">
                  <p:embed/>
                </p:oleObj>
              </mc:Choice>
              <mc:Fallback>
                <p:oleObj name="Equation" r:id="rId13" imgW="11684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273685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Bias….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bias can be included by adding a component Xo = 1 to input units (for single layer net). </a:t>
            </a:r>
          </a:p>
        </p:txBody>
      </p:sp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1524000" y="4038600"/>
            <a:ext cx="520700" cy="519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X1</a:t>
            </a: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1524000" y="4787900"/>
            <a:ext cx="520700" cy="519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X2</a:t>
            </a:r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1589088" y="5653088"/>
            <a:ext cx="520700" cy="519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X3</a:t>
            </a:r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5041900" y="4787900"/>
            <a:ext cx="520700" cy="519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Y</a:t>
            </a: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2044700" y="4384675"/>
            <a:ext cx="2867025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2044700" y="5076825"/>
            <a:ext cx="267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V="1">
            <a:off x="2109788" y="5249863"/>
            <a:ext cx="2867025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3022600" y="4384675"/>
            <a:ext cx="846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w1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2892425" y="4787900"/>
            <a:ext cx="650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w2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3022600" y="5364163"/>
            <a:ext cx="650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w3</a:t>
            </a:r>
          </a:p>
        </p:txBody>
      </p:sp>
      <p:sp>
        <p:nvSpPr>
          <p:cNvPr id="30734" name="Oval 15"/>
          <p:cNvSpPr>
            <a:spLocks noChangeArrowheads="1"/>
          </p:cNvSpPr>
          <p:nvPr/>
        </p:nvSpPr>
        <p:spPr bwMode="auto">
          <a:xfrm>
            <a:off x="3581400" y="3505200"/>
            <a:ext cx="520700" cy="5191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4038600" y="38862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Text Box 17"/>
          <p:cNvSpPr txBox="1">
            <a:spLocks noChangeArrowheads="1"/>
          </p:cNvSpPr>
          <p:nvPr/>
        </p:nvSpPr>
        <p:spPr bwMode="auto">
          <a:xfrm>
            <a:off x="4343400" y="3886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b1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pustaka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Fausett</a:t>
            </a:r>
            <a:r>
              <a:rPr lang="en-US" dirty="0" smtClean="0"/>
              <a:t>, L. 1994. Fundamentals of Neural Networks: Architecture, Algorithm, and Applications. Prentice Hall, Englewood Cliffs, NJ.</a:t>
            </a:r>
          </a:p>
          <a:p>
            <a:pPr eaLnBrk="1" hangingPunct="1"/>
            <a:r>
              <a:rPr lang="en-US" sz="2400" dirty="0" smtClean="0"/>
              <a:t>MAYZA, A. 2007. </a:t>
            </a:r>
            <a:r>
              <a:rPr lang="en-US" sz="2400" dirty="0" err="1" smtClean="0"/>
              <a:t>Materi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STIMULASI DAN PERKEMBANGAN OTAK PADA ANAK USIA DINI. </a:t>
            </a:r>
            <a:r>
              <a:rPr lang="en-US" sz="2400" dirty="0" err="1" smtClean="0"/>
              <a:t>Univ</a:t>
            </a:r>
            <a:r>
              <a:rPr lang="en-US" sz="2400" dirty="0" smtClean="0"/>
              <a:t> </a:t>
            </a:r>
            <a:r>
              <a:rPr lang="en-US" sz="2400" dirty="0" err="1" smtClean="0"/>
              <a:t>Negeri</a:t>
            </a:r>
            <a:r>
              <a:rPr lang="en-US" sz="2400" dirty="0" smtClean="0"/>
              <a:t> Jakarta.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B01741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  <a:latin typeface="Kristen ITC" pitchFamily="66" charset="0"/>
              </a:rPr>
              <a:t>  BENTUK OTAK YANG UNIK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6600"/>
                </a:solidFill>
                <a:latin typeface="Kristen ITC" pitchFamily="66" charset="0"/>
              </a:rPr>
              <a:t>OTAK TERDIRI DARI </a:t>
            </a:r>
            <a:r>
              <a:rPr lang="en-US" b="1" dirty="0" smtClean="0">
                <a:solidFill>
                  <a:srgbClr val="FF0000"/>
                </a:solidFill>
                <a:latin typeface="Kristen ITC" pitchFamily="66" charset="0"/>
              </a:rPr>
              <a:t>100-200 MILYARD SEL </a:t>
            </a:r>
            <a:r>
              <a:rPr lang="en-US" sz="2400" b="1" dirty="0" smtClean="0">
                <a:solidFill>
                  <a:srgbClr val="996600"/>
                </a:solidFill>
                <a:latin typeface="Kristen ITC" pitchFamily="66" charset="0"/>
              </a:rPr>
              <a:t>AKTIF YANG SALING BERHUBUNGAN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b="1" dirty="0" smtClean="0">
              <a:solidFill>
                <a:srgbClr val="996600"/>
              </a:solidFill>
              <a:latin typeface="Kristen ITC" pitchFamily="66" charset="0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b="1" dirty="0" smtClean="0">
              <a:solidFill>
                <a:srgbClr val="CC0000"/>
              </a:solidFill>
              <a:latin typeface="Kristen ITC" pitchFamily="66" charset="0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808000"/>
                </a:solidFill>
                <a:latin typeface="Kristen ITC" pitchFamily="66" charset="0"/>
              </a:rPr>
              <a:t>OTAK BESAR TERDIRI DARI 2 BELAHAN, YAITU BELAHAN KIRI &amp; KANAN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b="1" dirty="0" smtClean="0">
              <a:solidFill>
                <a:srgbClr val="808000"/>
              </a:solidFill>
              <a:latin typeface="Kristen ITC" pitchFamily="66" charset="0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8080"/>
                </a:solidFill>
                <a:latin typeface="Kristen ITC" pitchFamily="66" charset="0"/>
              </a:rPr>
              <a:t>MASING2 BELAHAN DIHUBUNGKAN OLEH JEMBATAN YANG DISEBUT CORPUS CALOSUM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i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BIOLOGICAL NEURON…</a:t>
            </a:r>
          </a:p>
        </p:txBody>
      </p:sp>
      <p:pic>
        <p:nvPicPr>
          <p:cNvPr id="9219" name="Picture 4" descr="bio neuro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contrast="-6000"/>
          </a:blip>
          <a:srcRect r="1427"/>
          <a:stretch>
            <a:fillRect/>
          </a:stretch>
        </p:blipFill>
        <p:spPr>
          <a:xfrm>
            <a:off x="685800" y="1865313"/>
            <a:ext cx="7848600" cy="4032250"/>
          </a:xfr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1. Biological neurons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Several key features of the processing elements of ANN are suggested by the properties of biological neurons, that: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The processing elements receives many signals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Signals may be modified by a weight at the receiving synapse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The processing elements sum the weighted inputs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1. Biological neurons…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en-US" smtClean="0"/>
              <a:t>Under appropriate circumstances, the neuron transmits a single output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smtClean="0"/>
              <a:t>The output from a particular neuron may go to many other neurons (the axon branches)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smtClean="0"/>
              <a:t>Information processing is local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  </a:t>
            </a:r>
          </a:p>
          <a:p>
            <a:pPr marL="609600" indent="-6096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1. Biological neurons…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smtClean="0"/>
              <a:t>Memory is distributed: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mtClean="0"/>
              <a:t>Long term memory resides in the neuron’synapse or weight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LcParenR"/>
            </a:pPr>
            <a:r>
              <a:rPr lang="en-US" smtClean="0"/>
              <a:t>Short term memory corresponds to the signal sent by neuron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8"/>
            </a:pPr>
            <a:r>
              <a:rPr lang="en-US" smtClean="0"/>
              <a:t>A synapse’s strength may be modified by experience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8"/>
            </a:pPr>
            <a:r>
              <a:rPr lang="en-US" smtClean="0"/>
              <a:t>Neurotransmitter for synapses may be inhibitory or excitatory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 Artificial Neural Networks (ANN)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An ANN is</a:t>
            </a:r>
          </a:p>
          <a:p>
            <a:pPr eaLnBrk="1" hangingPunct="1"/>
            <a:r>
              <a:rPr lang="en-US" smtClean="0"/>
              <a:t>An information-processing system that has certain performance characteristics in common with biological neural networks</a:t>
            </a:r>
          </a:p>
          <a:p>
            <a:pPr eaLnBrk="1" hangingPunct="1"/>
            <a:r>
              <a:rPr lang="en-US" smtClean="0"/>
              <a:t>generalizations of mathematical models of human cognition or neural biology based on several assumptions. 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3316" name="Picture 6" descr="ipb_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lum bright="70000" contrast="8000"/>
          </a:blip>
          <a:srcRect/>
          <a:stretch>
            <a:fillRect/>
          </a:stretch>
        </p:blipFill>
        <p:spPr>
          <a:xfrm>
            <a:off x="7696200" y="5418138"/>
            <a:ext cx="1447800" cy="1439862"/>
          </a:xfr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737</Words>
  <Application>Microsoft Office PowerPoint</Application>
  <PresentationFormat>On-screen Show (4:3)</PresentationFormat>
  <Paragraphs>182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Design</vt:lpstr>
      <vt:lpstr>Equation</vt:lpstr>
      <vt:lpstr>What is a neural net? Aziz Kustiyo</vt:lpstr>
      <vt:lpstr>PowerPoint Presentation</vt:lpstr>
      <vt:lpstr>  BENTUK OTAK YANG UNIK</vt:lpstr>
      <vt:lpstr>PowerPoint Presentation</vt:lpstr>
      <vt:lpstr>BIOLOGICAL NEURON…</vt:lpstr>
      <vt:lpstr>1. Biological neurons</vt:lpstr>
      <vt:lpstr>1. Biological neurons…</vt:lpstr>
      <vt:lpstr>1. Biological neurons…</vt:lpstr>
      <vt:lpstr>2. Artificial Neural Networks (ANN)</vt:lpstr>
      <vt:lpstr>2. ANN …</vt:lpstr>
      <vt:lpstr>2. ANN …</vt:lpstr>
      <vt:lpstr>2. ANN…</vt:lpstr>
      <vt:lpstr>2. ANN…</vt:lpstr>
      <vt:lpstr>2. ANN…</vt:lpstr>
      <vt:lpstr>3. How are neural networks used?</vt:lpstr>
      <vt:lpstr>3.1  Typical architecture</vt:lpstr>
      <vt:lpstr>3.1  Typical architecture…</vt:lpstr>
      <vt:lpstr>3.1  Typical architecture…</vt:lpstr>
      <vt:lpstr>3.1  Typical architecture…</vt:lpstr>
      <vt:lpstr>3.1  Typical architecture…</vt:lpstr>
      <vt:lpstr>3.1  Typical architecture…</vt:lpstr>
      <vt:lpstr>3.1  Typical architecture…</vt:lpstr>
      <vt:lpstr>3.2  Setting the weights</vt:lpstr>
      <vt:lpstr>3.2  Setting the weights…</vt:lpstr>
      <vt:lpstr>3.2  Setting the weights…</vt:lpstr>
      <vt:lpstr>3.3  Common Activation function</vt:lpstr>
      <vt:lpstr>3.3  Common Activation function…</vt:lpstr>
      <vt:lpstr>Bias….</vt:lpstr>
      <vt:lpstr>pustaka</vt:lpstr>
    </vt:vector>
  </TitlesOfParts>
  <Company>IPB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neural net?</dc:title>
  <dc:creator>Aziz Kustiyo</dc:creator>
  <cp:lastModifiedBy>HP</cp:lastModifiedBy>
  <cp:revision>42</cp:revision>
  <dcterms:created xsi:type="dcterms:W3CDTF">2008-03-28T13:12:00Z</dcterms:created>
  <dcterms:modified xsi:type="dcterms:W3CDTF">2014-09-23T08:48:50Z</dcterms:modified>
</cp:coreProperties>
</file>