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5"/>
  </p:notesMasterIdLst>
  <p:handoutMasterIdLst>
    <p:handoutMasterId r:id="rId26"/>
  </p:handoutMasterIdLst>
  <p:sldIdLst>
    <p:sldId id="256" r:id="rId2"/>
    <p:sldId id="258" r:id="rId3"/>
    <p:sldId id="257"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 id="279" r:id="rId23"/>
    <p:sldId id="280"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2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6.jpe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53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53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53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9DE1DCA9-4D70-4321-B429-D6EE1BD06132}" type="slidenum">
              <a:rPr lang="en-US"/>
              <a:pPr>
                <a:defRPr/>
              </a:pPr>
              <a:t>‹#›</a:t>
            </a:fld>
            <a:endParaRPr lang="en-US"/>
          </a:p>
        </p:txBody>
      </p:sp>
    </p:spTree>
    <p:extLst>
      <p:ext uri="{BB962C8B-B14F-4D97-AF65-F5344CB8AC3E}">
        <p14:creationId xmlns:p14="http://schemas.microsoft.com/office/powerpoint/2010/main" val="1212249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84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4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84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98951708-FD82-4530-8FCF-9CFD2FFF5D1F}" type="slidenum">
              <a:rPr lang="en-US"/>
              <a:pPr>
                <a:defRPr/>
              </a:pPr>
              <a:t>‹#›</a:t>
            </a:fld>
            <a:endParaRPr lang="en-US"/>
          </a:p>
        </p:txBody>
      </p:sp>
    </p:spTree>
    <p:extLst>
      <p:ext uri="{BB962C8B-B14F-4D97-AF65-F5344CB8AC3E}">
        <p14:creationId xmlns:p14="http://schemas.microsoft.com/office/powerpoint/2010/main" val="393770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pPr>
              <a:defRPr/>
            </a:pPr>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pPr>
              <a:defRPr/>
            </a:pPr>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pPr>
              <a:defRPr/>
            </a:pPr>
            <a:fld id="{3DC49F49-402A-4C91-945F-E87872EB1B05}"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8CC7343E-46AA-4926-BF8A-C1287648ED29}"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pPr>
              <a:defRPr/>
            </a:pPr>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pPr>
              <a:defRPr/>
            </a:pPr>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pPr>
              <a:defRPr/>
            </a:pPr>
            <a:fld id="{DDF20CC6-1830-4754-B920-1EABA82A94D2}"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21F75A-3D5A-4415-881A-45B12F574E7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759C7F97-8F82-460A-8C0D-A0F894997623}"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pPr>
              <a:defRPr/>
            </a:pPr>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pPr>
              <a:defRPr/>
            </a:pPr>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pPr>
              <a:defRPr/>
            </a:pPr>
            <a:fld id="{C7FA1BB4-33B3-447C-9A02-2EAEEA00E47E}"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F36FB23B-2A1D-413C-9E25-EA232B9B94FE}"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2E156B0C-E1C1-4372-BD79-DDDA3C34CE3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36B94BB1-F80D-45F0-B5FD-6183B312DF8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pPr>
              <a:defRPr/>
            </a:pPr>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913F59E5-8770-4B31-9C00-E6C801EDD698}"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2196875B-C05F-416C-91CE-6DDA85E3244E}"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3D481430-923D-4DAC-A3BD-D508E90E32CC}" type="slidenum">
              <a:rPr lang="en-US" smtClean="0"/>
              <a:pPr>
                <a:defRPr/>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4"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pPr>
              <a:defRPr/>
            </a:pPr>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defRPr/>
            </a:pPr>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defRPr/>
            </a:pPr>
            <a:fld id="{DC221ABF-011D-488C-9156-9F2102E220A3}" type="slidenum">
              <a:rPr lang="en-US" smtClean="0"/>
              <a:pPr>
                <a:defRPr/>
              </a:pPr>
              <a:t>‹#›</a:t>
            </a:fld>
            <a:endParaRPr lang="en-US"/>
          </a:p>
        </p:txBody>
      </p: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6.jpeg"/><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ctrTitle"/>
          </p:nvPr>
        </p:nvSpPr>
        <p:spPr>
          <a:xfrm>
            <a:off x="685800" y="990600"/>
            <a:ext cx="7772400" cy="1470025"/>
          </a:xfrm>
        </p:spPr>
        <p:txBody>
          <a:bodyPr/>
          <a:lstStyle/>
          <a:p>
            <a:pPr eaLnBrk="1" hangingPunct="1"/>
            <a:r>
              <a:rPr lang="en-US" sz="4000" smtClean="0"/>
              <a:t>Simple Neural Nets </a:t>
            </a:r>
            <a:br>
              <a:rPr lang="en-US" sz="4000" smtClean="0"/>
            </a:br>
            <a:r>
              <a:rPr lang="en-US" sz="4000" smtClean="0"/>
              <a:t>for Pattern Classification</a:t>
            </a:r>
          </a:p>
        </p:txBody>
      </p:sp>
      <p:sp>
        <p:nvSpPr>
          <p:cNvPr id="8194" name="Slide Number Placeholder 5"/>
          <p:cNvSpPr>
            <a:spLocks noGrp="1"/>
          </p:cNvSpPr>
          <p:nvPr>
            <p:ph type="sldNum" sz="quarter" idx="12"/>
          </p:nvPr>
        </p:nvSpPr>
        <p:spPr>
          <a:noFill/>
        </p:spPr>
        <p:txBody>
          <a:bodyPr/>
          <a:lstStyle/>
          <a:p>
            <a:fld id="{7F63C6E2-2A1F-490B-95BB-0EC96A34EBA5}" type="slidenum">
              <a:rPr lang="en-US"/>
              <a:pPr/>
              <a:t>1</a:t>
            </a:fld>
            <a:endParaRPr lang="en-US"/>
          </a:p>
        </p:txBody>
      </p:sp>
      <p:sp>
        <p:nvSpPr>
          <p:cNvPr id="8196" name="Text Box 4"/>
          <p:cNvSpPr txBox="1">
            <a:spLocks noChangeArrowheads="1"/>
          </p:cNvSpPr>
          <p:nvPr/>
        </p:nvSpPr>
        <p:spPr bwMode="auto">
          <a:xfrm>
            <a:off x="2667000" y="3200400"/>
            <a:ext cx="3429000" cy="641350"/>
          </a:xfrm>
          <a:prstGeom prst="rect">
            <a:avLst/>
          </a:prstGeom>
          <a:noFill/>
          <a:ln w="9525">
            <a:noFill/>
            <a:miter lim="800000"/>
            <a:headEnd/>
            <a:tailEnd/>
          </a:ln>
        </p:spPr>
        <p:txBody>
          <a:bodyPr>
            <a:spAutoFit/>
          </a:bodyPr>
          <a:lstStyle/>
          <a:p>
            <a:pPr algn="ctr">
              <a:spcBef>
                <a:spcPct val="50000"/>
              </a:spcBef>
            </a:pPr>
            <a:r>
              <a:rPr lang="en-US" sz="3600"/>
              <a:t>Aziz Kustiyo</a:t>
            </a:r>
          </a:p>
        </p:txBody>
      </p:sp>
      <p:sp>
        <p:nvSpPr>
          <p:cNvPr id="7" name="Rectangle 3"/>
          <p:cNvSpPr txBox="1">
            <a:spLocks noChangeArrowheads="1"/>
          </p:cNvSpPr>
          <p:nvPr/>
        </p:nvSpPr>
        <p:spPr bwMode="auto">
          <a:xfrm>
            <a:off x="1524000" y="4038600"/>
            <a:ext cx="6400800" cy="1752600"/>
          </a:xfrm>
          <a:prstGeom prst="rect">
            <a:avLst/>
          </a:prstGeom>
          <a:noFill/>
          <a:ln w="9525">
            <a:noFill/>
            <a:miter lim="800000"/>
            <a:headEnd/>
            <a:tailEnd/>
          </a:ln>
          <a:effectLst/>
        </p:spPr>
        <p:txBody>
          <a:bodyPr/>
          <a:lstStyle/>
          <a:p>
            <a:pPr algn="ctr">
              <a:spcBef>
                <a:spcPct val="20000"/>
              </a:spcBef>
              <a:defRPr/>
            </a:pPr>
            <a:r>
              <a:rPr lang="en-US" sz="3200" kern="0">
                <a:latin typeface="+mn-lt"/>
              </a:rPr>
              <a:t>Metode Kuantitatif</a:t>
            </a:r>
          </a:p>
          <a:p>
            <a:pPr algn="ctr">
              <a:spcBef>
                <a:spcPct val="20000"/>
              </a:spcBef>
              <a:defRPr/>
            </a:pPr>
            <a:r>
              <a:rPr lang="en-US" sz="3200" kern="0">
                <a:latin typeface="+mn-lt"/>
              </a:rPr>
              <a:t>Departemen Ilmu Komputer FMIPA IPB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mtClean="0"/>
              <a:t>2.1.3 Linear Separability…</a:t>
            </a:r>
          </a:p>
        </p:txBody>
      </p:sp>
      <p:sp>
        <p:nvSpPr>
          <p:cNvPr id="14340" name="Rectangle 3"/>
          <p:cNvSpPr>
            <a:spLocks noGrp="1" noChangeArrowheads="1"/>
          </p:cNvSpPr>
          <p:nvPr>
            <p:ph idx="1"/>
          </p:nvPr>
        </p:nvSpPr>
        <p:spPr/>
        <p:txBody>
          <a:bodyPr/>
          <a:lstStyle/>
          <a:p>
            <a:pPr eaLnBrk="1" hangingPunct="1"/>
            <a:r>
              <a:rPr lang="en-US" sz="2800" smtClean="0"/>
              <a:t>The boundary between the region where y_in </a:t>
            </a:r>
            <a:r>
              <a:rPr lang="en-US" sz="2800" smtClean="0">
                <a:cs typeface="Arial" charset="0"/>
              </a:rPr>
              <a:t>≥ 0 and the region where y_in &lt; 0, which call the decision boundary,</a:t>
            </a:r>
            <a:r>
              <a:rPr lang="en-US" sz="2800" smtClean="0"/>
              <a:t> is determined by the relation</a:t>
            </a:r>
          </a:p>
          <a:p>
            <a:pPr eaLnBrk="1" hangingPunct="1">
              <a:buFontTx/>
              <a:buNone/>
            </a:pPr>
            <a:endParaRPr lang="en-US" sz="2800" smtClean="0"/>
          </a:p>
          <a:p>
            <a:pPr eaLnBrk="1" hangingPunct="1">
              <a:buFontTx/>
              <a:buNone/>
            </a:pPr>
            <a:r>
              <a:rPr lang="en-US" sz="2800" smtClean="0"/>
              <a:t>			</a:t>
            </a:r>
            <a:r>
              <a:rPr lang="en-US" smtClean="0"/>
              <a:t>b + </a:t>
            </a:r>
            <a:r>
              <a:rPr lang="el-GR" smtClean="0">
                <a:cs typeface="Arial" charset="0"/>
              </a:rPr>
              <a:t>Σ</a:t>
            </a:r>
            <a:r>
              <a:rPr lang="en-US" smtClean="0">
                <a:cs typeface="Arial" charset="0"/>
              </a:rPr>
              <a:t> xi wi = 0</a:t>
            </a:r>
          </a:p>
          <a:p>
            <a:pPr eaLnBrk="1" hangingPunct="1">
              <a:buFontTx/>
              <a:buNone/>
            </a:pPr>
            <a:endParaRPr lang="en-US" smtClean="0"/>
          </a:p>
          <a:p>
            <a:pPr eaLnBrk="1" hangingPunct="1"/>
            <a:r>
              <a:rPr lang="en-US" sz="2800" smtClean="0"/>
              <a:t>Depending on the number of input units in the network, this equation represents a line, a plane, or a hyperplane.</a:t>
            </a:r>
          </a:p>
        </p:txBody>
      </p:sp>
      <p:sp>
        <p:nvSpPr>
          <p:cNvPr id="14338" name="Slide Number Placeholder 5"/>
          <p:cNvSpPr>
            <a:spLocks noGrp="1"/>
          </p:cNvSpPr>
          <p:nvPr>
            <p:ph type="sldNum" sz="quarter" idx="12"/>
          </p:nvPr>
        </p:nvSpPr>
        <p:spPr>
          <a:noFill/>
        </p:spPr>
        <p:txBody>
          <a:bodyPr/>
          <a:lstStyle/>
          <a:p>
            <a:fld id="{717D2B01-0B3F-43A4-AEBB-F25062B41993}" type="slidenum">
              <a:rPr lang="en-US"/>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mtClean="0"/>
              <a:t>2.1.3 Linear Separability…</a:t>
            </a:r>
          </a:p>
        </p:txBody>
      </p:sp>
      <p:sp>
        <p:nvSpPr>
          <p:cNvPr id="15364" name="Rectangle 3"/>
          <p:cNvSpPr>
            <a:spLocks noGrp="1" noChangeArrowheads="1"/>
          </p:cNvSpPr>
          <p:nvPr>
            <p:ph idx="1"/>
          </p:nvPr>
        </p:nvSpPr>
        <p:spPr/>
        <p:txBody>
          <a:bodyPr>
            <a:normAutofit lnSpcReduction="10000"/>
          </a:bodyPr>
          <a:lstStyle/>
          <a:p>
            <a:pPr eaLnBrk="1" hangingPunct="1"/>
            <a:r>
              <a:rPr lang="en-US" sz="2800" smtClean="0"/>
              <a:t>If there are weights (and bias) so that all the training input vectors for which the correct response is +1 lie on one side of the decision boundary and all of the training input vectors for which the correct response is -1 lie on the other side of the decision boundary, we say that the problem is “linearly separable”</a:t>
            </a:r>
          </a:p>
          <a:p>
            <a:pPr eaLnBrk="1" hangingPunct="1"/>
            <a:r>
              <a:rPr lang="en-US" sz="2800" smtClean="0"/>
              <a:t>Minsky and Papert (1988) showed that a single layer net can learn only linearly separable problems.</a:t>
            </a:r>
          </a:p>
          <a:p>
            <a:pPr eaLnBrk="1" hangingPunct="1"/>
            <a:endParaRPr lang="en-US" sz="2800" smtClean="0"/>
          </a:p>
        </p:txBody>
      </p:sp>
      <p:sp>
        <p:nvSpPr>
          <p:cNvPr id="15362" name="Slide Number Placeholder 5"/>
          <p:cNvSpPr>
            <a:spLocks noGrp="1"/>
          </p:cNvSpPr>
          <p:nvPr>
            <p:ph type="sldNum" sz="quarter" idx="12"/>
          </p:nvPr>
        </p:nvSpPr>
        <p:spPr>
          <a:noFill/>
        </p:spPr>
        <p:txBody>
          <a:bodyPr/>
          <a:lstStyle/>
          <a:p>
            <a:fld id="{915A10EE-6B47-4721-AD2E-FDCD73EAA188}" type="slidenum">
              <a:rPr lang="en-US"/>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smtClean="0"/>
              <a:t>2.1.3 Linear Separability…</a:t>
            </a:r>
          </a:p>
        </p:txBody>
      </p:sp>
      <p:sp>
        <p:nvSpPr>
          <p:cNvPr id="4101" name="Rectangle 3"/>
          <p:cNvSpPr>
            <a:spLocks noGrp="1" noChangeArrowheads="1"/>
          </p:cNvSpPr>
          <p:nvPr>
            <p:ph idx="1"/>
          </p:nvPr>
        </p:nvSpPr>
        <p:spPr/>
        <p:txBody>
          <a:bodyPr/>
          <a:lstStyle/>
          <a:p>
            <a:pPr eaLnBrk="1" hangingPunct="1"/>
            <a:r>
              <a:rPr lang="en-US" smtClean="0"/>
              <a:t>The region where y is positive is separated from the region where it is negative by the line </a:t>
            </a:r>
          </a:p>
          <a:p>
            <a:pPr eaLnBrk="1" hangingPunct="1"/>
            <a:endParaRPr lang="en-US" smtClean="0"/>
          </a:p>
          <a:p>
            <a:pPr eaLnBrk="1" hangingPunct="1"/>
            <a:endParaRPr lang="en-US" smtClean="0"/>
          </a:p>
          <a:p>
            <a:pPr eaLnBrk="1" hangingPunct="1"/>
            <a:endParaRPr lang="en-US" smtClean="0"/>
          </a:p>
          <a:p>
            <a:pPr eaLnBrk="1" hangingPunct="1"/>
            <a:r>
              <a:rPr lang="en-US" smtClean="0"/>
              <a:t>These two regions are often called “decision regions”</a:t>
            </a:r>
          </a:p>
        </p:txBody>
      </p:sp>
      <p:sp>
        <p:nvSpPr>
          <p:cNvPr id="4099" name="Slide Number Placeholder 5"/>
          <p:cNvSpPr>
            <a:spLocks noGrp="1"/>
          </p:cNvSpPr>
          <p:nvPr>
            <p:ph type="sldNum" sz="quarter" idx="12"/>
          </p:nvPr>
        </p:nvSpPr>
        <p:spPr>
          <a:noFill/>
        </p:spPr>
        <p:txBody>
          <a:bodyPr/>
          <a:lstStyle/>
          <a:p>
            <a:fld id="{83D5D8E0-4347-4AB0-A9FA-1A52F4F9F3CD}" type="slidenum">
              <a:rPr lang="en-US"/>
              <a:pPr/>
              <a:t>12</a:t>
            </a:fld>
            <a:endParaRPr lang="en-US"/>
          </a:p>
        </p:txBody>
      </p:sp>
      <p:sp>
        <p:nvSpPr>
          <p:cNvPr id="4102" name="Rectangle 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en-US"/>
          </a:p>
        </p:txBody>
      </p:sp>
      <p:graphicFrame>
        <p:nvGraphicFramePr>
          <p:cNvPr id="4098" name="Object 5"/>
          <p:cNvGraphicFramePr>
            <a:graphicFrameLocks noChangeAspect="1"/>
          </p:cNvGraphicFramePr>
          <p:nvPr/>
        </p:nvGraphicFramePr>
        <p:xfrm>
          <a:off x="2362200" y="2819400"/>
          <a:ext cx="3886200" cy="1444625"/>
        </p:xfrm>
        <a:graphic>
          <a:graphicData uri="http://schemas.openxmlformats.org/presentationml/2006/ole">
            <mc:AlternateContent xmlns:mc="http://schemas.openxmlformats.org/markup-compatibility/2006">
              <mc:Choice xmlns:v="urn:schemas-microsoft-com:vml" Requires="v">
                <p:oleObj spid="_x0000_s4104" name="Equation" r:id="rId3" imgW="1155700" imgH="431800" progId="Equation.3">
                  <p:embed/>
                </p:oleObj>
              </mc:Choice>
              <mc:Fallback>
                <p:oleObj name="Equation" r:id="rId3" imgW="11557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819400"/>
                        <a:ext cx="3886200" cy="1444625"/>
                      </a:xfrm>
                      <a:prstGeom prst="rect">
                        <a:avLst/>
                      </a:prstGeom>
                      <a:solidFill>
                        <a:srgbClr val="CC9900"/>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smtClean="0"/>
              <a:t>2.1.3 Linear Separability…</a:t>
            </a:r>
          </a:p>
        </p:txBody>
      </p:sp>
      <p:sp>
        <p:nvSpPr>
          <p:cNvPr id="16388" name="Rectangle 3"/>
          <p:cNvSpPr>
            <a:spLocks noGrp="1" noChangeArrowheads="1"/>
          </p:cNvSpPr>
          <p:nvPr>
            <p:ph idx="1"/>
          </p:nvPr>
        </p:nvSpPr>
        <p:spPr/>
        <p:txBody>
          <a:bodyPr/>
          <a:lstStyle/>
          <a:p>
            <a:pPr eaLnBrk="1" hangingPunct="1"/>
            <a:r>
              <a:rPr lang="en-US" smtClean="0"/>
              <a:t>There are many different lines that will serve to separate the input points that have different target values</a:t>
            </a:r>
          </a:p>
          <a:p>
            <a:pPr eaLnBrk="1" hangingPunct="1"/>
            <a:endParaRPr lang="en-US" smtClean="0"/>
          </a:p>
          <a:p>
            <a:pPr eaLnBrk="1" hangingPunct="1"/>
            <a:r>
              <a:rPr lang="en-US" smtClean="0"/>
              <a:t>For any particular line, there are also many choices of “w1”, “w2” and “b”.  </a:t>
            </a:r>
          </a:p>
        </p:txBody>
      </p:sp>
      <p:sp>
        <p:nvSpPr>
          <p:cNvPr id="16386" name="Slide Number Placeholder 5"/>
          <p:cNvSpPr>
            <a:spLocks noGrp="1"/>
          </p:cNvSpPr>
          <p:nvPr>
            <p:ph type="sldNum" sz="quarter" idx="12"/>
          </p:nvPr>
        </p:nvSpPr>
        <p:spPr>
          <a:noFill/>
        </p:spPr>
        <p:txBody>
          <a:bodyPr/>
          <a:lstStyle/>
          <a:p>
            <a:fld id="{A9643D76-5A71-408E-93E1-C9C7EE3AA1CF}"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smtClean="0"/>
              <a:t>2.1.3 Linear Separability…</a:t>
            </a:r>
          </a:p>
        </p:txBody>
      </p:sp>
      <p:sp>
        <p:nvSpPr>
          <p:cNvPr id="17412" name="Rectangle 3"/>
          <p:cNvSpPr>
            <a:spLocks noGrp="1" noChangeArrowheads="1"/>
          </p:cNvSpPr>
          <p:nvPr>
            <p:ph idx="1"/>
          </p:nvPr>
        </p:nvSpPr>
        <p:spPr/>
        <p:txBody>
          <a:bodyPr/>
          <a:lstStyle/>
          <a:p>
            <a:pPr eaLnBrk="1" hangingPunct="1">
              <a:lnSpc>
                <a:spcPct val="90000"/>
              </a:lnSpc>
            </a:pPr>
            <a:r>
              <a:rPr lang="en-US" smtClean="0"/>
              <a:t>Response region for the “and” function</a:t>
            </a:r>
          </a:p>
          <a:p>
            <a:pPr eaLnBrk="1" hangingPunct="1">
              <a:lnSpc>
                <a:spcPct val="90000"/>
              </a:lnSpc>
            </a:pPr>
            <a:endParaRPr lang="en-US" smtClean="0"/>
          </a:p>
          <a:p>
            <a:pPr eaLnBrk="1" hangingPunct="1">
              <a:lnSpc>
                <a:spcPct val="90000"/>
              </a:lnSpc>
              <a:buFontTx/>
              <a:buNone/>
            </a:pPr>
            <a:r>
              <a:rPr lang="en-US" smtClean="0"/>
              <a:t> 		 Input          output </a:t>
            </a:r>
          </a:p>
          <a:p>
            <a:pPr eaLnBrk="1" hangingPunct="1">
              <a:lnSpc>
                <a:spcPct val="90000"/>
              </a:lnSpc>
              <a:buFontTx/>
              <a:buNone/>
            </a:pPr>
            <a:r>
              <a:rPr lang="en-US" smtClean="0"/>
              <a:t>		(x1, x2)           (t)</a:t>
            </a:r>
          </a:p>
          <a:p>
            <a:pPr eaLnBrk="1" hangingPunct="1">
              <a:lnSpc>
                <a:spcPct val="90000"/>
              </a:lnSpc>
              <a:buFontTx/>
              <a:buNone/>
            </a:pPr>
            <a:r>
              <a:rPr lang="en-US" smtClean="0"/>
              <a:t>		1     1               1</a:t>
            </a:r>
          </a:p>
          <a:p>
            <a:pPr eaLnBrk="1" hangingPunct="1">
              <a:lnSpc>
                <a:spcPct val="90000"/>
              </a:lnSpc>
              <a:buFontTx/>
              <a:buNone/>
            </a:pPr>
            <a:r>
              <a:rPr lang="en-US" smtClean="0"/>
              <a:t>		1    -1              -1</a:t>
            </a:r>
          </a:p>
          <a:p>
            <a:pPr eaLnBrk="1" hangingPunct="1">
              <a:lnSpc>
                <a:spcPct val="90000"/>
              </a:lnSpc>
              <a:buFontTx/>
              <a:buNone/>
            </a:pPr>
            <a:r>
              <a:rPr lang="en-US" smtClean="0"/>
              <a:t>		-1    1              -1</a:t>
            </a:r>
          </a:p>
          <a:p>
            <a:pPr eaLnBrk="1" hangingPunct="1">
              <a:lnSpc>
                <a:spcPct val="90000"/>
              </a:lnSpc>
              <a:buFontTx/>
              <a:buNone/>
            </a:pPr>
            <a:r>
              <a:rPr lang="en-US" smtClean="0"/>
              <a:t>		-1   -1              -1</a:t>
            </a:r>
          </a:p>
        </p:txBody>
      </p:sp>
      <p:sp>
        <p:nvSpPr>
          <p:cNvPr id="17410" name="Slide Number Placeholder 5"/>
          <p:cNvSpPr>
            <a:spLocks noGrp="1"/>
          </p:cNvSpPr>
          <p:nvPr>
            <p:ph type="sldNum" sz="quarter" idx="12"/>
          </p:nvPr>
        </p:nvSpPr>
        <p:spPr>
          <a:noFill/>
        </p:spPr>
        <p:txBody>
          <a:bodyPr/>
          <a:lstStyle/>
          <a:p>
            <a:fld id="{D564FD22-066E-48E2-8E9F-7227F42DCEC6}" type="slidenum">
              <a:rPr lang="en-US"/>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smtClean="0"/>
              <a:t>2.1.3 Linear Separability…</a:t>
            </a:r>
          </a:p>
        </p:txBody>
      </p:sp>
      <p:sp>
        <p:nvSpPr>
          <p:cNvPr id="5125" name="Text Box 3"/>
          <p:cNvSpPr>
            <a:spLocks noGrp="1" noChangeArrowheads="1"/>
          </p:cNvSpPr>
          <p:nvPr>
            <p:ph type="body" sz="half" idx="1"/>
          </p:nvPr>
        </p:nvSpPr>
        <p:spPr>
          <a:noFill/>
        </p:spPr>
        <p:txBody>
          <a:bodyPr/>
          <a:lstStyle/>
          <a:p>
            <a:pPr eaLnBrk="1" hangingPunct="1">
              <a:spcBef>
                <a:spcPct val="50000"/>
              </a:spcBef>
              <a:buFontTx/>
              <a:buNone/>
            </a:pPr>
            <a:r>
              <a:rPr lang="en-US" sz="2800" smtClean="0"/>
              <a:t>x1</a:t>
            </a:r>
          </a:p>
        </p:txBody>
      </p:sp>
      <p:graphicFrame>
        <p:nvGraphicFramePr>
          <p:cNvPr id="5122" name="Object 17"/>
          <p:cNvGraphicFramePr>
            <a:graphicFrameLocks noGrp="1" noChangeAspect="1"/>
          </p:cNvGraphicFramePr>
          <p:nvPr>
            <p:ph sz="half" idx="2"/>
          </p:nvPr>
        </p:nvGraphicFramePr>
        <p:xfrm>
          <a:off x="5486400" y="1752600"/>
          <a:ext cx="3276600" cy="1223963"/>
        </p:xfrm>
        <a:graphic>
          <a:graphicData uri="http://schemas.openxmlformats.org/presentationml/2006/ole">
            <mc:AlternateContent xmlns:mc="http://schemas.openxmlformats.org/markup-compatibility/2006">
              <mc:Choice xmlns:v="urn:schemas-microsoft-com:vml" Requires="v">
                <p:oleObj spid="_x0000_s5128" name="Equation" r:id="rId3" imgW="1155700" imgH="431800" progId="Equation.3">
                  <p:embed/>
                </p:oleObj>
              </mc:Choice>
              <mc:Fallback>
                <p:oleObj name="Equation" r:id="rId3" imgW="1155700" imgH="431800" progId="Equation.3">
                  <p:embed/>
                  <p:pic>
                    <p:nvPicPr>
                      <p:cNvPr id="0" name="Object 17" descr="Parch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752600"/>
                        <a:ext cx="3276600" cy="1223963"/>
                      </a:xfrm>
                      <a:prstGeom prst="rect">
                        <a:avLst/>
                      </a:prstGeom>
                      <a:blipFill dpi="0" rotWithShape="0">
                        <a:blip r:embed="rId5"/>
                        <a:srcRect/>
                        <a:tile tx="0" ty="0" sx="100000" sy="100000" flip="none" algn="tl"/>
                      </a:blipFill>
                      <a:ln w="9525">
                        <a:solidFill>
                          <a:schemeClr val="tx1"/>
                        </a:solidFill>
                        <a:miter lim="800000"/>
                        <a:headEnd/>
                        <a:tailEnd/>
                      </a:ln>
                    </p:spPr>
                  </p:pic>
                </p:oleObj>
              </mc:Fallback>
            </mc:AlternateContent>
          </a:graphicData>
        </a:graphic>
      </p:graphicFrame>
      <p:sp>
        <p:nvSpPr>
          <p:cNvPr id="5123" name="Slide Number Placeholder 6"/>
          <p:cNvSpPr>
            <a:spLocks noGrp="1"/>
          </p:cNvSpPr>
          <p:nvPr>
            <p:ph type="sldNum" sz="quarter" idx="12"/>
          </p:nvPr>
        </p:nvSpPr>
        <p:spPr>
          <a:noFill/>
        </p:spPr>
        <p:txBody>
          <a:bodyPr/>
          <a:lstStyle/>
          <a:p>
            <a:fld id="{00FB2F15-92BE-4CE3-B582-E286B2FEE6C1}" type="slidenum">
              <a:rPr lang="en-US"/>
              <a:pPr/>
              <a:t>15</a:t>
            </a:fld>
            <a:endParaRPr lang="en-US"/>
          </a:p>
        </p:txBody>
      </p:sp>
      <p:sp>
        <p:nvSpPr>
          <p:cNvPr id="5126" name="Line 4"/>
          <p:cNvSpPr>
            <a:spLocks noChangeShapeType="1"/>
          </p:cNvSpPr>
          <p:nvPr/>
        </p:nvSpPr>
        <p:spPr bwMode="auto">
          <a:xfrm>
            <a:off x="3124200" y="2057400"/>
            <a:ext cx="0" cy="3810000"/>
          </a:xfrm>
          <a:prstGeom prst="line">
            <a:avLst/>
          </a:prstGeom>
          <a:noFill/>
          <a:ln w="9525">
            <a:solidFill>
              <a:schemeClr val="tx1"/>
            </a:solidFill>
            <a:round/>
            <a:headEnd type="triangle" w="med" len="med"/>
            <a:tailEnd/>
          </a:ln>
        </p:spPr>
        <p:txBody>
          <a:bodyPr/>
          <a:lstStyle/>
          <a:p>
            <a:endParaRPr lang="en-US"/>
          </a:p>
        </p:txBody>
      </p:sp>
      <p:sp>
        <p:nvSpPr>
          <p:cNvPr id="5127" name="Line 5"/>
          <p:cNvSpPr>
            <a:spLocks noChangeShapeType="1"/>
          </p:cNvSpPr>
          <p:nvPr/>
        </p:nvSpPr>
        <p:spPr bwMode="auto">
          <a:xfrm>
            <a:off x="914400" y="3886200"/>
            <a:ext cx="4419600" cy="0"/>
          </a:xfrm>
          <a:prstGeom prst="line">
            <a:avLst/>
          </a:prstGeom>
          <a:noFill/>
          <a:ln w="9525">
            <a:solidFill>
              <a:schemeClr val="tx1"/>
            </a:solidFill>
            <a:round/>
            <a:headEnd/>
            <a:tailEnd type="triangle" w="med" len="med"/>
          </a:ln>
        </p:spPr>
        <p:txBody>
          <a:bodyPr/>
          <a:lstStyle/>
          <a:p>
            <a:endParaRPr lang="en-US"/>
          </a:p>
        </p:txBody>
      </p:sp>
      <p:sp>
        <p:nvSpPr>
          <p:cNvPr id="5128" name="Line 6"/>
          <p:cNvSpPr>
            <a:spLocks noChangeShapeType="1"/>
          </p:cNvSpPr>
          <p:nvPr/>
        </p:nvSpPr>
        <p:spPr bwMode="auto">
          <a:xfrm>
            <a:off x="1752600" y="2590800"/>
            <a:ext cx="2743200" cy="0"/>
          </a:xfrm>
          <a:prstGeom prst="line">
            <a:avLst/>
          </a:prstGeom>
          <a:noFill/>
          <a:ln w="9525">
            <a:solidFill>
              <a:schemeClr val="tx1"/>
            </a:solidFill>
            <a:prstDash val="dash"/>
            <a:round/>
            <a:headEnd/>
            <a:tailEnd/>
          </a:ln>
        </p:spPr>
        <p:txBody>
          <a:bodyPr/>
          <a:lstStyle/>
          <a:p>
            <a:endParaRPr lang="en-US"/>
          </a:p>
        </p:txBody>
      </p:sp>
      <p:sp>
        <p:nvSpPr>
          <p:cNvPr id="5129" name="Line 7"/>
          <p:cNvSpPr>
            <a:spLocks noChangeShapeType="1"/>
          </p:cNvSpPr>
          <p:nvPr/>
        </p:nvSpPr>
        <p:spPr bwMode="auto">
          <a:xfrm>
            <a:off x="1752600" y="5029200"/>
            <a:ext cx="2743200" cy="0"/>
          </a:xfrm>
          <a:prstGeom prst="line">
            <a:avLst/>
          </a:prstGeom>
          <a:noFill/>
          <a:ln w="9525">
            <a:solidFill>
              <a:schemeClr val="tx1"/>
            </a:solidFill>
            <a:prstDash val="dash"/>
            <a:round/>
            <a:headEnd/>
            <a:tailEnd/>
          </a:ln>
        </p:spPr>
        <p:txBody>
          <a:bodyPr/>
          <a:lstStyle/>
          <a:p>
            <a:endParaRPr lang="en-US"/>
          </a:p>
        </p:txBody>
      </p:sp>
      <p:sp>
        <p:nvSpPr>
          <p:cNvPr id="5130" name="Line 8"/>
          <p:cNvSpPr>
            <a:spLocks noChangeShapeType="1"/>
          </p:cNvSpPr>
          <p:nvPr/>
        </p:nvSpPr>
        <p:spPr bwMode="auto">
          <a:xfrm flipV="1">
            <a:off x="1752600" y="2590800"/>
            <a:ext cx="0" cy="2438400"/>
          </a:xfrm>
          <a:prstGeom prst="line">
            <a:avLst/>
          </a:prstGeom>
          <a:noFill/>
          <a:ln w="9525">
            <a:solidFill>
              <a:schemeClr val="tx1"/>
            </a:solidFill>
            <a:prstDash val="dash"/>
            <a:round/>
            <a:headEnd/>
            <a:tailEnd/>
          </a:ln>
        </p:spPr>
        <p:txBody>
          <a:bodyPr/>
          <a:lstStyle/>
          <a:p>
            <a:endParaRPr lang="en-US"/>
          </a:p>
        </p:txBody>
      </p:sp>
      <p:sp>
        <p:nvSpPr>
          <p:cNvPr id="5131" name="Line 9"/>
          <p:cNvSpPr>
            <a:spLocks noChangeShapeType="1"/>
          </p:cNvSpPr>
          <p:nvPr/>
        </p:nvSpPr>
        <p:spPr bwMode="auto">
          <a:xfrm flipV="1">
            <a:off x="4495800" y="2590800"/>
            <a:ext cx="0" cy="2438400"/>
          </a:xfrm>
          <a:prstGeom prst="line">
            <a:avLst/>
          </a:prstGeom>
          <a:noFill/>
          <a:ln w="9525">
            <a:solidFill>
              <a:schemeClr val="tx1"/>
            </a:solidFill>
            <a:prstDash val="dash"/>
            <a:round/>
            <a:headEnd/>
            <a:tailEnd/>
          </a:ln>
        </p:spPr>
        <p:txBody>
          <a:bodyPr/>
          <a:lstStyle/>
          <a:p>
            <a:endParaRPr lang="en-US"/>
          </a:p>
        </p:txBody>
      </p:sp>
      <p:sp>
        <p:nvSpPr>
          <p:cNvPr id="5132" name="Text Box 10"/>
          <p:cNvSpPr txBox="1">
            <a:spLocks noChangeArrowheads="1"/>
          </p:cNvSpPr>
          <p:nvPr/>
        </p:nvSpPr>
        <p:spPr bwMode="auto">
          <a:xfrm>
            <a:off x="5257800" y="3581400"/>
            <a:ext cx="609600" cy="366713"/>
          </a:xfrm>
          <a:prstGeom prst="rect">
            <a:avLst/>
          </a:prstGeom>
          <a:noFill/>
          <a:ln w="9525">
            <a:noFill/>
            <a:miter lim="800000"/>
            <a:headEnd/>
            <a:tailEnd/>
          </a:ln>
        </p:spPr>
        <p:txBody>
          <a:bodyPr>
            <a:spAutoFit/>
          </a:bodyPr>
          <a:lstStyle/>
          <a:p>
            <a:pPr>
              <a:spcBef>
                <a:spcPct val="50000"/>
              </a:spcBef>
            </a:pPr>
            <a:r>
              <a:rPr lang="en-US"/>
              <a:t>x1</a:t>
            </a:r>
          </a:p>
        </p:txBody>
      </p:sp>
      <p:sp>
        <p:nvSpPr>
          <p:cNvPr id="5133" name="Text Box 11"/>
          <p:cNvSpPr txBox="1">
            <a:spLocks noChangeArrowheads="1"/>
          </p:cNvSpPr>
          <p:nvPr/>
        </p:nvSpPr>
        <p:spPr bwMode="auto">
          <a:xfrm>
            <a:off x="2895600" y="1752600"/>
            <a:ext cx="609600" cy="366713"/>
          </a:xfrm>
          <a:prstGeom prst="rect">
            <a:avLst/>
          </a:prstGeom>
          <a:noFill/>
          <a:ln w="9525">
            <a:noFill/>
            <a:miter lim="800000"/>
            <a:headEnd/>
            <a:tailEnd/>
          </a:ln>
        </p:spPr>
        <p:txBody>
          <a:bodyPr>
            <a:spAutoFit/>
          </a:bodyPr>
          <a:lstStyle/>
          <a:p>
            <a:pPr>
              <a:spcBef>
                <a:spcPct val="50000"/>
              </a:spcBef>
            </a:pPr>
            <a:r>
              <a:rPr lang="en-US"/>
              <a:t>x2</a:t>
            </a:r>
          </a:p>
        </p:txBody>
      </p:sp>
      <p:sp>
        <p:nvSpPr>
          <p:cNvPr id="5134" name="Line 12"/>
          <p:cNvSpPr>
            <a:spLocks noChangeShapeType="1"/>
          </p:cNvSpPr>
          <p:nvPr/>
        </p:nvSpPr>
        <p:spPr bwMode="auto">
          <a:xfrm>
            <a:off x="4302125" y="2590800"/>
            <a:ext cx="381000" cy="0"/>
          </a:xfrm>
          <a:prstGeom prst="line">
            <a:avLst/>
          </a:prstGeom>
          <a:noFill/>
          <a:ln w="57150">
            <a:solidFill>
              <a:schemeClr val="tx1"/>
            </a:solidFill>
            <a:round/>
            <a:headEnd/>
            <a:tailEnd/>
          </a:ln>
        </p:spPr>
        <p:txBody>
          <a:bodyPr/>
          <a:lstStyle/>
          <a:p>
            <a:endParaRPr lang="en-US"/>
          </a:p>
        </p:txBody>
      </p:sp>
      <p:sp>
        <p:nvSpPr>
          <p:cNvPr id="5135" name="Line 13"/>
          <p:cNvSpPr>
            <a:spLocks noChangeShapeType="1"/>
          </p:cNvSpPr>
          <p:nvPr/>
        </p:nvSpPr>
        <p:spPr bwMode="auto">
          <a:xfrm>
            <a:off x="4495800" y="2438400"/>
            <a:ext cx="0" cy="381000"/>
          </a:xfrm>
          <a:prstGeom prst="line">
            <a:avLst/>
          </a:prstGeom>
          <a:noFill/>
          <a:ln w="57150">
            <a:solidFill>
              <a:schemeClr val="tx1"/>
            </a:solidFill>
            <a:round/>
            <a:headEnd/>
            <a:tailEnd/>
          </a:ln>
        </p:spPr>
        <p:txBody>
          <a:bodyPr/>
          <a:lstStyle/>
          <a:p>
            <a:endParaRPr lang="en-US"/>
          </a:p>
        </p:txBody>
      </p:sp>
      <p:sp>
        <p:nvSpPr>
          <p:cNvPr id="5136" name="Line 14"/>
          <p:cNvSpPr>
            <a:spLocks noChangeShapeType="1"/>
          </p:cNvSpPr>
          <p:nvPr/>
        </p:nvSpPr>
        <p:spPr bwMode="auto">
          <a:xfrm>
            <a:off x="1524000" y="2590800"/>
            <a:ext cx="381000" cy="0"/>
          </a:xfrm>
          <a:prstGeom prst="line">
            <a:avLst/>
          </a:prstGeom>
          <a:noFill/>
          <a:ln w="57150">
            <a:solidFill>
              <a:schemeClr val="tx1"/>
            </a:solidFill>
            <a:round/>
            <a:headEnd/>
            <a:tailEnd/>
          </a:ln>
        </p:spPr>
        <p:txBody>
          <a:bodyPr/>
          <a:lstStyle/>
          <a:p>
            <a:endParaRPr lang="en-US"/>
          </a:p>
        </p:txBody>
      </p:sp>
      <p:sp>
        <p:nvSpPr>
          <p:cNvPr id="5137" name="Line 15"/>
          <p:cNvSpPr>
            <a:spLocks noChangeShapeType="1"/>
          </p:cNvSpPr>
          <p:nvPr/>
        </p:nvSpPr>
        <p:spPr bwMode="auto">
          <a:xfrm>
            <a:off x="1524000" y="5029200"/>
            <a:ext cx="381000" cy="0"/>
          </a:xfrm>
          <a:prstGeom prst="line">
            <a:avLst/>
          </a:prstGeom>
          <a:noFill/>
          <a:ln w="57150">
            <a:solidFill>
              <a:schemeClr val="tx1"/>
            </a:solidFill>
            <a:round/>
            <a:headEnd/>
            <a:tailEnd/>
          </a:ln>
        </p:spPr>
        <p:txBody>
          <a:bodyPr/>
          <a:lstStyle/>
          <a:p>
            <a:endParaRPr lang="en-US"/>
          </a:p>
        </p:txBody>
      </p:sp>
      <p:sp>
        <p:nvSpPr>
          <p:cNvPr id="5138" name="Line 16"/>
          <p:cNvSpPr>
            <a:spLocks noChangeShapeType="1"/>
          </p:cNvSpPr>
          <p:nvPr/>
        </p:nvSpPr>
        <p:spPr bwMode="auto">
          <a:xfrm>
            <a:off x="4302125" y="5029200"/>
            <a:ext cx="381000" cy="0"/>
          </a:xfrm>
          <a:prstGeom prst="line">
            <a:avLst/>
          </a:prstGeom>
          <a:noFill/>
          <a:ln w="57150">
            <a:solidFill>
              <a:schemeClr val="tx1"/>
            </a:solidFill>
            <a:round/>
            <a:headEnd/>
            <a:tailEnd/>
          </a:ln>
        </p:spPr>
        <p:txBody>
          <a:bodyPr/>
          <a:lstStyle/>
          <a:p>
            <a:endParaRPr lang="en-US"/>
          </a:p>
        </p:txBody>
      </p:sp>
      <p:sp>
        <p:nvSpPr>
          <p:cNvPr id="5139" name="Line 18"/>
          <p:cNvSpPr>
            <a:spLocks noChangeShapeType="1"/>
          </p:cNvSpPr>
          <p:nvPr/>
        </p:nvSpPr>
        <p:spPr bwMode="auto">
          <a:xfrm>
            <a:off x="2133600" y="1752600"/>
            <a:ext cx="3124200" cy="2743200"/>
          </a:xfrm>
          <a:prstGeom prst="line">
            <a:avLst/>
          </a:prstGeom>
          <a:noFill/>
          <a:ln w="57150">
            <a:solidFill>
              <a:schemeClr val="hlink"/>
            </a:solidFill>
            <a:round/>
            <a:headEnd/>
            <a:tailEnd/>
          </a:ln>
        </p:spPr>
        <p:txBody>
          <a:bodyPr/>
          <a:lstStyle/>
          <a:p>
            <a:endParaRPr lang="en-US"/>
          </a:p>
        </p:txBody>
      </p:sp>
      <p:sp>
        <p:nvSpPr>
          <p:cNvPr id="5140" name="Line 19"/>
          <p:cNvSpPr>
            <a:spLocks noChangeShapeType="1"/>
          </p:cNvSpPr>
          <p:nvPr/>
        </p:nvSpPr>
        <p:spPr bwMode="auto">
          <a:xfrm>
            <a:off x="2209800" y="1600200"/>
            <a:ext cx="3124200" cy="2743200"/>
          </a:xfrm>
          <a:prstGeom prst="line">
            <a:avLst/>
          </a:prstGeom>
          <a:noFill/>
          <a:ln w="57150">
            <a:solidFill>
              <a:srgbClr val="FF0000"/>
            </a:solidFill>
            <a:round/>
            <a:headEnd/>
            <a:tailEnd/>
          </a:ln>
        </p:spPr>
        <p:txBody>
          <a:bodyPr/>
          <a:lstStyle/>
          <a:p>
            <a:endParaRPr lang="en-US"/>
          </a:p>
        </p:txBody>
      </p:sp>
      <p:sp>
        <p:nvSpPr>
          <p:cNvPr id="5141" name="Line 20"/>
          <p:cNvSpPr>
            <a:spLocks noChangeShapeType="1"/>
          </p:cNvSpPr>
          <p:nvPr/>
        </p:nvSpPr>
        <p:spPr bwMode="auto">
          <a:xfrm>
            <a:off x="1905000" y="1905000"/>
            <a:ext cx="3124200" cy="2743200"/>
          </a:xfrm>
          <a:prstGeom prst="line">
            <a:avLst/>
          </a:prstGeom>
          <a:noFill/>
          <a:ln w="57150">
            <a:solidFill>
              <a:srgbClr val="008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mtClean="0"/>
              <a:t>2.2 Perceptron</a:t>
            </a:r>
          </a:p>
        </p:txBody>
      </p:sp>
      <p:sp>
        <p:nvSpPr>
          <p:cNvPr id="18436" name="Rectangle 3"/>
          <p:cNvSpPr>
            <a:spLocks noGrp="1" noChangeArrowheads="1"/>
          </p:cNvSpPr>
          <p:nvPr>
            <p:ph idx="1"/>
          </p:nvPr>
        </p:nvSpPr>
        <p:spPr/>
        <p:txBody>
          <a:bodyPr/>
          <a:lstStyle/>
          <a:p>
            <a:pPr eaLnBrk="1" hangingPunct="1"/>
            <a:r>
              <a:rPr lang="en-US" smtClean="0"/>
              <a:t>The perceptron learning rule is a more powerful learning rule than the Hebb rule</a:t>
            </a:r>
          </a:p>
          <a:p>
            <a:pPr eaLnBrk="1" hangingPunct="1"/>
            <a:endParaRPr lang="en-US" smtClean="0"/>
          </a:p>
          <a:p>
            <a:pPr eaLnBrk="1" hangingPunct="1"/>
            <a:r>
              <a:rPr lang="en-US" smtClean="0"/>
              <a:t>Under suitable assumptions, learning procedure can be proved to converge to the correct weights, i.e. the weights that allow the net to produce the correct output value for each of the training input patterns </a:t>
            </a:r>
          </a:p>
        </p:txBody>
      </p:sp>
      <p:sp>
        <p:nvSpPr>
          <p:cNvPr id="18434" name="Slide Number Placeholder 5"/>
          <p:cNvSpPr>
            <a:spLocks noGrp="1"/>
          </p:cNvSpPr>
          <p:nvPr>
            <p:ph type="sldNum" sz="quarter" idx="12"/>
          </p:nvPr>
        </p:nvSpPr>
        <p:spPr>
          <a:noFill/>
        </p:spPr>
        <p:txBody>
          <a:bodyPr/>
          <a:lstStyle/>
          <a:p>
            <a:fld id="{676C9FDE-5291-4B3A-880A-F15CC077B9D0}" type="slidenum">
              <a:rPr lang="en-US"/>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mtClean="0"/>
              <a:t>2.2.1 Architecture</a:t>
            </a:r>
          </a:p>
        </p:txBody>
      </p:sp>
      <p:sp>
        <p:nvSpPr>
          <p:cNvPr id="19460" name="Rectangle 3"/>
          <p:cNvSpPr>
            <a:spLocks noGrp="1" noChangeArrowheads="1"/>
          </p:cNvSpPr>
          <p:nvPr>
            <p:ph idx="1"/>
          </p:nvPr>
        </p:nvSpPr>
        <p:spPr>
          <a:xfrm>
            <a:off x="457200" y="1609416"/>
            <a:ext cx="8077200" cy="4846320"/>
          </a:xfrm>
        </p:spPr>
        <p:txBody>
          <a:bodyPr/>
          <a:lstStyle/>
          <a:p>
            <a:pPr eaLnBrk="1" hangingPunct="1">
              <a:buFontTx/>
              <a:buNone/>
            </a:pPr>
            <a:r>
              <a:rPr lang="en-US" sz="2800" b="1" smtClean="0"/>
              <a:t>Simple Perceptron for pattern classification</a:t>
            </a:r>
          </a:p>
          <a:p>
            <a:pPr eaLnBrk="1" hangingPunct="1"/>
            <a:r>
              <a:rPr lang="en-US" sz="2800" smtClean="0"/>
              <a:t>The goal of the net is to clasify each input pattern as belonging, or not belonging, to a particular class</a:t>
            </a:r>
          </a:p>
          <a:p>
            <a:pPr eaLnBrk="1" hangingPunct="1"/>
            <a:r>
              <a:rPr lang="en-US" sz="2800" smtClean="0"/>
              <a:t>Belonging is signified by the output unit giving a response +1; not belonging is -1 </a:t>
            </a:r>
          </a:p>
        </p:txBody>
      </p:sp>
      <p:sp>
        <p:nvSpPr>
          <p:cNvPr id="19458" name="Slide Number Placeholder 5"/>
          <p:cNvSpPr>
            <a:spLocks noGrp="1"/>
          </p:cNvSpPr>
          <p:nvPr>
            <p:ph type="sldNum" sz="quarter" idx="12"/>
          </p:nvPr>
        </p:nvSpPr>
        <p:spPr>
          <a:noFill/>
        </p:spPr>
        <p:txBody>
          <a:bodyPr/>
          <a:lstStyle/>
          <a:p>
            <a:fld id="{C5E38936-B517-4ED7-BF7B-80395A8640A2}" type="slidenum">
              <a:rPr lang="en-US"/>
              <a:pPr/>
              <a:t>17</a:t>
            </a:fld>
            <a:endParaRPr lang="en-US"/>
          </a:p>
        </p:txBody>
      </p:sp>
      <p:grpSp>
        <p:nvGrpSpPr>
          <p:cNvPr id="19461" name="Group 4"/>
          <p:cNvGrpSpPr>
            <a:grpSpLocks/>
          </p:cNvGrpSpPr>
          <p:nvPr/>
        </p:nvGrpSpPr>
        <p:grpSpPr bwMode="auto">
          <a:xfrm>
            <a:off x="2819400" y="4495800"/>
            <a:ext cx="3048000" cy="1417320"/>
            <a:chOff x="864" y="1440"/>
            <a:chExt cx="3504" cy="1488"/>
          </a:xfrm>
        </p:grpSpPr>
        <p:sp>
          <p:nvSpPr>
            <p:cNvPr id="19462" name="Oval 5"/>
            <p:cNvSpPr>
              <a:spLocks noChangeArrowheads="1"/>
            </p:cNvSpPr>
            <p:nvPr/>
          </p:nvSpPr>
          <p:spPr bwMode="auto">
            <a:xfrm>
              <a:off x="912" y="1920"/>
              <a:ext cx="528" cy="432"/>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lang="en-US">
                  <a:solidFill>
                    <a:schemeClr val="bg1"/>
                  </a:solidFill>
                </a:rPr>
                <a:t>X1</a:t>
              </a:r>
            </a:p>
          </p:txBody>
        </p:sp>
        <p:sp>
          <p:nvSpPr>
            <p:cNvPr id="19464" name="Oval 7"/>
            <p:cNvSpPr>
              <a:spLocks noChangeArrowheads="1"/>
            </p:cNvSpPr>
            <p:nvPr/>
          </p:nvSpPr>
          <p:spPr bwMode="auto">
            <a:xfrm>
              <a:off x="864" y="2496"/>
              <a:ext cx="528" cy="432"/>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lang="en-US">
                  <a:solidFill>
                    <a:schemeClr val="bg1"/>
                  </a:solidFill>
                </a:rPr>
                <a:t>X2</a:t>
              </a:r>
            </a:p>
          </p:txBody>
        </p:sp>
        <p:sp>
          <p:nvSpPr>
            <p:cNvPr id="19465" name="Oval 8"/>
            <p:cNvSpPr>
              <a:spLocks noChangeArrowheads="1"/>
            </p:cNvSpPr>
            <p:nvPr/>
          </p:nvSpPr>
          <p:spPr bwMode="auto">
            <a:xfrm>
              <a:off x="2208" y="1440"/>
              <a:ext cx="528" cy="432"/>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lang="en-US">
                  <a:solidFill>
                    <a:schemeClr val="bg1"/>
                  </a:solidFill>
                </a:rPr>
                <a:t>1</a:t>
              </a:r>
            </a:p>
          </p:txBody>
        </p:sp>
        <p:sp>
          <p:nvSpPr>
            <p:cNvPr id="19466" name="Oval 9"/>
            <p:cNvSpPr>
              <a:spLocks noChangeArrowheads="1"/>
            </p:cNvSpPr>
            <p:nvPr/>
          </p:nvSpPr>
          <p:spPr bwMode="auto">
            <a:xfrm>
              <a:off x="3840" y="2496"/>
              <a:ext cx="528" cy="432"/>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lang="en-US">
                  <a:solidFill>
                    <a:schemeClr val="bg1"/>
                  </a:solidFill>
                </a:rPr>
                <a:t>Y</a:t>
              </a:r>
            </a:p>
          </p:txBody>
        </p:sp>
        <p:sp>
          <p:nvSpPr>
            <p:cNvPr id="19468" name="Line 11"/>
            <p:cNvSpPr>
              <a:spLocks noChangeShapeType="1"/>
            </p:cNvSpPr>
            <p:nvPr/>
          </p:nvSpPr>
          <p:spPr bwMode="auto">
            <a:xfrm>
              <a:off x="1392" y="2688"/>
              <a:ext cx="2448" cy="0"/>
            </a:xfrm>
            <a:prstGeom prst="line">
              <a:avLst/>
            </a:prstGeom>
            <a:ln>
              <a:headEnd/>
              <a:tailEnd type="triangle" w="med" len="med"/>
            </a:ln>
          </p:spPr>
          <p:style>
            <a:lnRef idx="1">
              <a:schemeClr val="accent4"/>
            </a:lnRef>
            <a:fillRef idx="3">
              <a:schemeClr val="accent4"/>
            </a:fillRef>
            <a:effectRef idx="2">
              <a:schemeClr val="accent4"/>
            </a:effectRef>
            <a:fontRef idx="minor">
              <a:schemeClr val="lt1"/>
            </a:fontRef>
          </p:style>
          <p:txBody>
            <a:bodyPr/>
            <a:lstStyle/>
            <a:p>
              <a:endParaRPr lang="en-US">
                <a:solidFill>
                  <a:schemeClr val="bg1"/>
                </a:solidFill>
              </a:endParaRPr>
            </a:p>
          </p:txBody>
        </p:sp>
        <p:sp>
          <p:nvSpPr>
            <p:cNvPr id="19469" name="Line 12"/>
            <p:cNvSpPr>
              <a:spLocks noChangeShapeType="1"/>
            </p:cNvSpPr>
            <p:nvPr/>
          </p:nvSpPr>
          <p:spPr bwMode="auto">
            <a:xfrm>
              <a:off x="1440" y="2112"/>
              <a:ext cx="2400" cy="480"/>
            </a:xfrm>
            <a:prstGeom prst="line">
              <a:avLst/>
            </a:prstGeom>
            <a:ln>
              <a:headEnd/>
              <a:tailEnd type="triangle" w="med" len="med"/>
            </a:ln>
          </p:spPr>
          <p:style>
            <a:lnRef idx="1">
              <a:schemeClr val="accent4"/>
            </a:lnRef>
            <a:fillRef idx="3">
              <a:schemeClr val="accent4"/>
            </a:fillRef>
            <a:effectRef idx="2">
              <a:schemeClr val="accent4"/>
            </a:effectRef>
            <a:fontRef idx="minor">
              <a:schemeClr val="lt1"/>
            </a:fontRef>
          </p:style>
          <p:txBody>
            <a:bodyPr/>
            <a:lstStyle/>
            <a:p>
              <a:endParaRPr lang="en-US">
                <a:solidFill>
                  <a:schemeClr val="bg1"/>
                </a:solidFill>
              </a:endParaRPr>
            </a:p>
          </p:txBody>
        </p:sp>
        <p:sp>
          <p:nvSpPr>
            <p:cNvPr id="19470" name="Line 13"/>
            <p:cNvSpPr>
              <a:spLocks noChangeShapeType="1"/>
            </p:cNvSpPr>
            <p:nvPr/>
          </p:nvSpPr>
          <p:spPr bwMode="auto">
            <a:xfrm>
              <a:off x="2736" y="1680"/>
              <a:ext cx="1152" cy="816"/>
            </a:xfrm>
            <a:prstGeom prst="line">
              <a:avLst/>
            </a:prstGeom>
            <a:ln>
              <a:headEnd/>
              <a:tailEnd type="triangle" w="med" len="med"/>
            </a:ln>
          </p:spPr>
          <p:style>
            <a:lnRef idx="1">
              <a:schemeClr val="accent4"/>
            </a:lnRef>
            <a:fillRef idx="3">
              <a:schemeClr val="accent4"/>
            </a:fillRef>
            <a:effectRef idx="2">
              <a:schemeClr val="accent4"/>
            </a:effectRef>
            <a:fontRef idx="minor">
              <a:schemeClr val="lt1"/>
            </a:fontRef>
          </p:style>
          <p:txBody>
            <a:bodyPr/>
            <a:lstStyle/>
            <a:p>
              <a:endParaRPr lang="en-US">
                <a:solidFill>
                  <a:schemeClr val="bg1"/>
                </a:solidFill>
              </a:endParaRPr>
            </a:p>
          </p:txBody>
        </p:sp>
        <p:sp>
          <p:nvSpPr>
            <p:cNvPr id="19471" name="Text Box 14"/>
            <p:cNvSpPr txBox="1">
              <a:spLocks noChangeArrowheads="1"/>
            </p:cNvSpPr>
            <p:nvPr/>
          </p:nvSpPr>
          <p:spPr bwMode="auto">
            <a:xfrm>
              <a:off x="3213" y="1872"/>
              <a:ext cx="342" cy="355"/>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600">
                  <a:solidFill>
                    <a:schemeClr val="bg1"/>
                  </a:solidFill>
                </a:rPr>
                <a:t>b</a:t>
              </a:r>
            </a:p>
          </p:txBody>
        </p:sp>
        <p:sp>
          <p:nvSpPr>
            <p:cNvPr id="19472" name="Text Box 15"/>
            <p:cNvSpPr txBox="1">
              <a:spLocks noChangeArrowheads="1"/>
            </p:cNvSpPr>
            <p:nvPr/>
          </p:nvSpPr>
          <p:spPr bwMode="auto">
            <a:xfrm>
              <a:off x="2638" y="2112"/>
              <a:ext cx="575" cy="355"/>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square">
              <a:spAutoFit/>
            </a:bodyPr>
            <a:lstStyle/>
            <a:p>
              <a:pPr>
                <a:spcBef>
                  <a:spcPct val="50000"/>
                </a:spcBef>
              </a:pPr>
              <a:r>
                <a:rPr lang="en-US" sz="1600">
                  <a:solidFill>
                    <a:schemeClr val="bg1"/>
                  </a:solidFill>
                </a:rPr>
                <a:t>w1</a:t>
              </a:r>
            </a:p>
          </p:txBody>
        </p:sp>
        <p:sp>
          <p:nvSpPr>
            <p:cNvPr id="19473" name="Text Box 16"/>
            <p:cNvSpPr txBox="1">
              <a:spLocks noChangeArrowheads="1"/>
            </p:cNvSpPr>
            <p:nvPr/>
          </p:nvSpPr>
          <p:spPr bwMode="auto">
            <a:xfrm>
              <a:off x="2207" y="2515"/>
              <a:ext cx="529" cy="355"/>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square">
              <a:spAutoFit/>
            </a:bodyPr>
            <a:lstStyle/>
            <a:p>
              <a:pPr>
                <a:spcBef>
                  <a:spcPct val="50000"/>
                </a:spcBef>
              </a:pPr>
              <a:r>
                <a:rPr lang="en-US" sz="1600" dirty="0">
                  <a:solidFill>
                    <a:schemeClr val="bg1"/>
                  </a:solidFill>
                </a:rPr>
                <a:t>w2</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457200" y="-152400"/>
            <a:ext cx="8229600" cy="1143000"/>
          </a:xfrm>
        </p:spPr>
        <p:txBody>
          <a:bodyPr/>
          <a:lstStyle/>
          <a:p>
            <a:pPr eaLnBrk="1" hangingPunct="1"/>
            <a:r>
              <a:rPr lang="en-US" smtClean="0"/>
              <a:t>2.2.2 Algorithm</a:t>
            </a:r>
          </a:p>
        </p:txBody>
      </p:sp>
      <p:sp>
        <p:nvSpPr>
          <p:cNvPr id="6149" name="Rectangle 3"/>
          <p:cNvSpPr>
            <a:spLocks noGrp="1" noChangeArrowheads="1"/>
          </p:cNvSpPr>
          <p:nvPr>
            <p:ph type="body" sz="half" idx="1"/>
          </p:nvPr>
        </p:nvSpPr>
        <p:spPr>
          <a:xfrm>
            <a:off x="457200" y="1219200"/>
            <a:ext cx="8458200" cy="5486400"/>
          </a:xfrm>
        </p:spPr>
        <p:txBody>
          <a:bodyPr/>
          <a:lstStyle/>
          <a:p>
            <a:pPr eaLnBrk="1" hangingPunct="1"/>
            <a:r>
              <a:rPr lang="en-US" sz="2000" smtClean="0"/>
              <a:t>Step 0 initialize weights and bias</a:t>
            </a:r>
          </a:p>
          <a:p>
            <a:pPr lvl="3" eaLnBrk="1" hangingPunct="1"/>
            <a:r>
              <a:rPr lang="en-US" sz="1800" smtClean="0"/>
              <a:t>(for simplicity, set weights and bias to zero)</a:t>
            </a:r>
          </a:p>
          <a:p>
            <a:pPr lvl="3" eaLnBrk="1" hangingPunct="1">
              <a:buFontTx/>
              <a:buNone/>
            </a:pPr>
            <a:r>
              <a:rPr lang="en-US" sz="1800" smtClean="0"/>
              <a:t>	</a:t>
            </a:r>
            <a:r>
              <a:rPr lang="en-US" smtClean="0"/>
              <a:t>Set learning rate </a:t>
            </a:r>
            <a:r>
              <a:rPr lang="el-GR" smtClean="0">
                <a:cs typeface="Arial" charset="0"/>
              </a:rPr>
              <a:t>α</a:t>
            </a:r>
            <a:r>
              <a:rPr lang="en-US" smtClean="0">
                <a:cs typeface="Arial" charset="0"/>
              </a:rPr>
              <a:t> ( 0 &lt; </a:t>
            </a:r>
            <a:r>
              <a:rPr lang="el-GR" smtClean="0">
                <a:cs typeface="Arial" charset="0"/>
              </a:rPr>
              <a:t>α</a:t>
            </a:r>
            <a:r>
              <a:rPr lang="en-US" smtClean="0">
                <a:cs typeface="Arial" charset="0"/>
              </a:rPr>
              <a:t> &lt;= 1)</a:t>
            </a:r>
          </a:p>
          <a:p>
            <a:pPr lvl="3" eaLnBrk="1" hangingPunct="1"/>
            <a:r>
              <a:rPr lang="en-US" sz="1800" smtClean="0">
                <a:cs typeface="Arial" charset="0"/>
              </a:rPr>
              <a:t>(for simplicity, </a:t>
            </a:r>
            <a:r>
              <a:rPr lang="el-GR" sz="1800" smtClean="0">
                <a:cs typeface="Arial" charset="0"/>
              </a:rPr>
              <a:t>α</a:t>
            </a:r>
            <a:r>
              <a:rPr lang="en-US" sz="1800" smtClean="0">
                <a:cs typeface="Arial" charset="0"/>
              </a:rPr>
              <a:t> can be set to 1)</a:t>
            </a:r>
            <a:endParaRPr lang="el-GR" sz="1800" smtClean="0">
              <a:cs typeface="Arial" charset="0"/>
            </a:endParaRPr>
          </a:p>
          <a:p>
            <a:pPr eaLnBrk="1" hangingPunct="1"/>
            <a:r>
              <a:rPr lang="en-US" sz="2000" smtClean="0"/>
              <a:t>Step 1 while stopping condition is false, do steps 2 – 6</a:t>
            </a:r>
          </a:p>
          <a:p>
            <a:pPr lvl="2" eaLnBrk="1" hangingPunct="1"/>
            <a:r>
              <a:rPr lang="en-US" smtClean="0"/>
              <a:t>Step 2 for each training pairs s:t, do step 3 – 5</a:t>
            </a:r>
          </a:p>
          <a:p>
            <a:pPr lvl="3" eaLnBrk="1" hangingPunct="1"/>
            <a:r>
              <a:rPr lang="en-US" sz="2400" smtClean="0"/>
              <a:t>Step 3 set activations of input units:</a:t>
            </a:r>
          </a:p>
          <a:p>
            <a:pPr lvl="3" eaLnBrk="1" hangingPunct="1">
              <a:buFontTx/>
              <a:buNone/>
            </a:pPr>
            <a:r>
              <a:rPr lang="en-US" sz="2400" smtClean="0"/>
              <a:t>			xi = si</a:t>
            </a:r>
          </a:p>
          <a:p>
            <a:pPr lvl="3" eaLnBrk="1" hangingPunct="1"/>
            <a:r>
              <a:rPr lang="en-US" sz="2400" smtClean="0"/>
              <a:t>Step 4 compute response of output unit</a:t>
            </a:r>
          </a:p>
          <a:p>
            <a:pPr lvl="3" eaLnBrk="1" hangingPunct="1">
              <a:buFontTx/>
              <a:buNone/>
            </a:pPr>
            <a:r>
              <a:rPr lang="en-US" sz="2400" smtClean="0"/>
              <a:t>			y_in = b + </a:t>
            </a:r>
            <a:r>
              <a:rPr lang="el-GR" sz="2400" smtClean="0">
                <a:cs typeface="Arial" charset="0"/>
              </a:rPr>
              <a:t>Σ</a:t>
            </a:r>
            <a:r>
              <a:rPr lang="en-US" sz="2400" smtClean="0">
                <a:cs typeface="Arial" charset="0"/>
              </a:rPr>
              <a:t> xi wi</a:t>
            </a:r>
          </a:p>
          <a:p>
            <a:pPr lvl="3" eaLnBrk="1" hangingPunct="1">
              <a:buFontTx/>
              <a:buNone/>
            </a:pPr>
            <a:endParaRPr lang="en-US" sz="2400" smtClean="0">
              <a:cs typeface="Arial" charset="0"/>
            </a:endParaRPr>
          </a:p>
          <a:p>
            <a:pPr lvl="3" eaLnBrk="1" hangingPunct="1">
              <a:buFontTx/>
              <a:buNone/>
            </a:pPr>
            <a:endParaRPr lang="el-GR" sz="1400" smtClean="0">
              <a:cs typeface="Arial" charset="0"/>
            </a:endParaRPr>
          </a:p>
        </p:txBody>
      </p:sp>
      <p:graphicFrame>
        <p:nvGraphicFramePr>
          <p:cNvPr id="6146" name="Object 4"/>
          <p:cNvGraphicFramePr>
            <a:graphicFrameLocks noGrp="1" noChangeAspect="1"/>
          </p:cNvGraphicFramePr>
          <p:nvPr>
            <p:ph sz="half" idx="2"/>
            <p:extLst>
              <p:ext uri="{D42A27DB-BD31-4B8C-83A1-F6EECF244321}">
                <p14:modId xmlns:p14="http://schemas.microsoft.com/office/powerpoint/2010/main" val="510191930"/>
              </p:ext>
            </p:extLst>
          </p:nvPr>
        </p:nvGraphicFramePr>
        <p:xfrm>
          <a:off x="2260600" y="5257800"/>
          <a:ext cx="3097213" cy="1433513"/>
        </p:xfrm>
        <a:graphic>
          <a:graphicData uri="http://schemas.openxmlformats.org/presentationml/2006/ole">
            <mc:AlternateContent xmlns:mc="http://schemas.openxmlformats.org/markup-compatibility/2006">
              <mc:Choice xmlns:v="urn:schemas-microsoft-com:vml" Requires="v">
                <p:oleObj spid="_x0000_s6153" name="Equation" r:id="rId3" imgW="1536480" imgH="711000" progId="Equation.3">
                  <p:embed/>
                </p:oleObj>
              </mc:Choice>
              <mc:Fallback>
                <p:oleObj name="Equation" r:id="rId3" imgW="1536480" imgH="711000" progId="Equation.3">
                  <p:embed/>
                  <p:pic>
                    <p:nvPicPr>
                      <p:cNvPr id="0" name="Object 4"/>
                      <p:cNvPicPr>
                        <a:picLocks noChangeAspect="1" noChangeArrowheads="1"/>
                      </p:cNvPicPr>
                      <p:nvPr/>
                    </p:nvPicPr>
                    <p:blipFill>
                      <a:blip r:embed="rId4"/>
                      <a:srcRect/>
                      <a:stretch>
                        <a:fillRect/>
                      </a:stretch>
                    </p:blipFill>
                    <p:spPr bwMode="auto">
                      <a:xfrm>
                        <a:off x="2260600" y="5257800"/>
                        <a:ext cx="3097213" cy="1433513"/>
                      </a:xfrm>
                      <a:prstGeom prst="rect">
                        <a:avLst/>
                      </a:prstGeom>
                      <a:solidFill>
                        <a:srgbClr val="CC9900"/>
                      </a:solidFill>
                    </p:spPr>
                  </p:pic>
                </p:oleObj>
              </mc:Fallback>
            </mc:AlternateContent>
          </a:graphicData>
        </a:graphic>
      </p:graphicFrame>
      <p:sp>
        <p:nvSpPr>
          <p:cNvPr id="6147" name="Slide Number Placeholder 6"/>
          <p:cNvSpPr>
            <a:spLocks noGrp="1"/>
          </p:cNvSpPr>
          <p:nvPr>
            <p:ph type="sldNum" sz="quarter" idx="12"/>
          </p:nvPr>
        </p:nvSpPr>
        <p:spPr>
          <a:noFill/>
        </p:spPr>
        <p:txBody>
          <a:bodyPr/>
          <a:lstStyle/>
          <a:p>
            <a:fld id="{8C6DD945-3687-496A-8EED-F632E7DE85CE}" type="slidenum">
              <a:rPr lang="en-US"/>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mtClean="0"/>
              <a:t>2.2.2 Algorithm…</a:t>
            </a:r>
          </a:p>
        </p:txBody>
      </p:sp>
      <p:sp>
        <p:nvSpPr>
          <p:cNvPr id="20484" name="Rectangle 3"/>
          <p:cNvSpPr>
            <a:spLocks noGrp="1" noChangeArrowheads="1"/>
          </p:cNvSpPr>
          <p:nvPr>
            <p:ph idx="1"/>
          </p:nvPr>
        </p:nvSpPr>
        <p:spPr/>
        <p:txBody>
          <a:bodyPr/>
          <a:lstStyle/>
          <a:p>
            <a:pPr lvl="3" eaLnBrk="1" hangingPunct="1">
              <a:lnSpc>
                <a:spcPct val="80000"/>
              </a:lnSpc>
            </a:pPr>
            <a:r>
              <a:rPr lang="en-US" dirty="0" smtClean="0"/>
              <a:t>Step 5 Update weights and bias if an error occurred for this pattern</a:t>
            </a:r>
          </a:p>
          <a:p>
            <a:pPr lvl="3" eaLnBrk="1" hangingPunct="1">
              <a:lnSpc>
                <a:spcPct val="80000"/>
              </a:lnSpc>
              <a:buFontTx/>
              <a:buNone/>
            </a:pPr>
            <a:r>
              <a:rPr lang="en-US" dirty="0" smtClean="0"/>
              <a:t>	       if  y </a:t>
            </a:r>
            <a:r>
              <a:rPr lang="en-US" dirty="0" smtClean="0">
                <a:cs typeface="Arial" charset="0"/>
              </a:rPr>
              <a:t>≠ t,</a:t>
            </a:r>
          </a:p>
          <a:p>
            <a:pPr lvl="3" eaLnBrk="1" hangingPunct="1">
              <a:lnSpc>
                <a:spcPct val="80000"/>
              </a:lnSpc>
              <a:buFontTx/>
              <a:buNone/>
            </a:pPr>
            <a:r>
              <a:rPr lang="en-US" dirty="0" smtClean="0">
                <a:cs typeface="Arial" charset="0"/>
              </a:rPr>
              <a:t>             </a:t>
            </a:r>
            <a:r>
              <a:rPr lang="en-US" dirty="0" err="1" smtClean="0">
                <a:cs typeface="Arial" charset="0"/>
              </a:rPr>
              <a:t>wi</a:t>
            </a:r>
            <a:r>
              <a:rPr lang="en-US" dirty="0" smtClean="0">
                <a:cs typeface="Arial" charset="0"/>
              </a:rPr>
              <a:t> (new) = </a:t>
            </a:r>
            <a:r>
              <a:rPr lang="en-US" dirty="0" err="1" smtClean="0">
                <a:cs typeface="Arial" charset="0"/>
              </a:rPr>
              <a:t>wi</a:t>
            </a:r>
            <a:r>
              <a:rPr lang="en-US" dirty="0" smtClean="0">
                <a:cs typeface="Arial" charset="0"/>
              </a:rPr>
              <a:t> (old) + </a:t>
            </a:r>
            <a:r>
              <a:rPr lang="el-GR" dirty="0" smtClean="0">
                <a:cs typeface="Arial" charset="0"/>
              </a:rPr>
              <a:t>α</a:t>
            </a:r>
            <a:r>
              <a:rPr lang="en-US" dirty="0" smtClean="0">
                <a:cs typeface="Arial" charset="0"/>
              </a:rPr>
              <a:t> t xi</a:t>
            </a:r>
          </a:p>
          <a:p>
            <a:pPr lvl="3" eaLnBrk="1" hangingPunct="1">
              <a:lnSpc>
                <a:spcPct val="80000"/>
              </a:lnSpc>
              <a:buFontTx/>
              <a:buNone/>
            </a:pPr>
            <a:r>
              <a:rPr lang="en-US" dirty="0" smtClean="0"/>
              <a:t>               b (new) = b (old) + </a:t>
            </a:r>
            <a:r>
              <a:rPr lang="el-GR" dirty="0" smtClean="0">
                <a:cs typeface="Arial" charset="0"/>
              </a:rPr>
              <a:t>α</a:t>
            </a:r>
            <a:r>
              <a:rPr lang="en-US" dirty="0" smtClean="0">
                <a:cs typeface="Arial" charset="0"/>
              </a:rPr>
              <a:t> t</a:t>
            </a:r>
            <a:r>
              <a:rPr lang="en-US" dirty="0" smtClean="0"/>
              <a:t> 	</a:t>
            </a:r>
          </a:p>
          <a:p>
            <a:pPr lvl="3" eaLnBrk="1" hangingPunct="1">
              <a:lnSpc>
                <a:spcPct val="80000"/>
              </a:lnSpc>
              <a:buFontTx/>
              <a:buNone/>
            </a:pPr>
            <a:r>
              <a:rPr lang="en-US" dirty="0" smtClean="0"/>
              <a:t>          else</a:t>
            </a:r>
          </a:p>
          <a:p>
            <a:pPr lvl="3" eaLnBrk="1" hangingPunct="1">
              <a:lnSpc>
                <a:spcPct val="80000"/>
              </a:lnSpc>
              <a:buFontTx/>
              <a:buNone/>
            </a:pPr>
            <a:r>
              <a:rPr lang="en-US" dirty="0" smtClean="0"/>
              <a:t> 		       </a:t>
            </a:r>
            <a:r>
              <a:rPr lang="en-US" dirty="0" err="1" smtClean="0">
                <a:cs typeface="Arial" charset="0"/>
              </a:rPr>
              <a:t>wi</a:t>
            </a:r>
            <a:r>
              <a:rPr lang="en-US" dirty="0" smtClean="0">
                <a:cs typeface="Arial" charset="0"/>
              </a:rPr>
              <a:t> (new) = </a:t>
            </a:r>
            <a:r>
              <a:rPr lang="en-US" dirty="0" err="1" smtClean="0">
                <a:cs typeface="Arial" charset="0"/>
              </a:rPr>
              <a:t>wi</a:t>
            </a:r>
            <a:r>
              <a:rPr lang="en-US" dirty="0" smtClean="0">
                <a:cs typeface="Arial" charset="0"/>
              </a:rPr>
              <a:t> (old)</a:t>
            </a:r>
          </a:p>
          <a:p>
            <a:pPr lvl="3" eaLnBrk="1" hangingPunct="1">
              <a:lnSpc>
                <a:spcPct val="80000"/>
              </a:lnSpc>
              <a:buFontTx/>
              <a:buNone/>
            </a:pPr>
            <a:r>
              <a:rPr lang="en-US" dirty="0" smtClean="0"/>
              <a:t>               b (new) = b (old) </a:t>
            </a:r>
          </a:p>
          <a:p>
            <a:pPr lvl="3" eaLnBrk="1" hangingPunct="1">
              <a:lnSpc>
                <a:spcPct val="80000"/>
              </a:lnSpc>
              <a:buFontTx/>
              <a:buNone/>
            </a:pPr>
            <a:endParaRPr lang="en-US" dirty="0" smtClean="0"/>
          </a:p>
          <a:p>
            <a:pPr lvl="3" eaLnBrk="1" hangingPunct="1">
              <a:lnSpc>
                <a:spcPct val="80000"/>
              </a:lnSpc>
            </a:pPr>
            <a:r>
              <a:rPr lang="en-US" dirty="0" smtClean="0"/>
              <a:t>Step 6 Test stopping condition</a:t>
            </a:r>
          </a:p>
          <a:p>
            <a:pPr lvl="3" eaLnBrk="1" hangingPunct="1">
              <a:lnSpc>
                <a:spcPct val="80000"/>
              </a:lnSpc>
              <a:buFontTx/>
              <a:buNone/>
            </a:pPr>
            <a:r>
              <a:rPr lang="en-US" dirty="0" smtClean="0"/>
              <a:t>		        if no weights changed in step 2, stop; 	        else, continue</a:t>
            </a:r>
            <a:r>
              <a:rPr lang="en-US" sz="1400" dirty="0" smtClean="0"/>
              <a:t> 	</a:t>
            </a:r>
          </a:p>
          <a:p>
            <a:pPr eaLnBrk="1" hangingPunct="1">
              <a:lnSpc>
                <a:spcPct val="80000"/>
              </a:lnSpc>
            </a:pPr>
            <a:r>
              <a:rPr lang="en-US" sz="2800" dirty="0" smtClean="0"/>
              <a:t>The threshold on the activation function for the response unit is a fixed, non-negative value </a:t>
            </a:r>
            <a:r>
              <a:rPr lang="el-GR" sz="2800" dirty="0" smtClean="0">
                <a:cs typeface="Arial" charset="0"/>
              </a:rPr>
              <a:t>θ</a:t>
            </a:r>
            <a:r>
              <a:rPr lang="en-US" sz="2800" dirty="0" smtClean="0">
                <a:cs typeface="Arial" charset="0"/>
              </a:rPr>
              <a:t>.</a:t>
            </a:r>
            <a:endParaRPr lang="el-GR" sz="2800" dirty="0" smtClean="0">
              <a:cs typeface="Arial" charset="0"/>
            </a:endParaRPr>
          </a:p>
        </p:txBody>
      </p:sp>
      <p:sp>
        <p:nvSpPr>
          <p:cNvPr id="20482" name="Slide Number Placeholder 5"/>
          <p:cNvSpPr>
            <a:spLocks noGrp="1"/>
          </p:cNvSpPr>
          <p:nvPr>
            <p:ph type="sldNum" sz="quarter" idx="12"/>
          </p:nvPr>
        </p:nvSpPr>
        <p:spPr>
          <a:noFill/>
        </p:spPr>
        <p:txBody>
          <a:bodyPr/>
          <a:lstStyle/>
          <a:p>
            <a:fld id="{FD6DBC18-2894-4EE5-8F3F-13E2DAB1A1AC}" type="slidenum">
              <a:rPr lang="en-US"/>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mtClean="0"/>
              <a:t>2.1 General Discussion</a:t>
            </a:r>
          </a:p>
        </p:txBody>
      </p:sp>
      <p:sp>
        <p:nvSpPr>
          <p:cNvPr id="9220" name="Rectangle 3"/>
          <p:cNvSpPr>
            <a:spLocks noGrp="1" noChangeArrowheads="1"/>
          </p:cNvSpPr>
          <p:nvPr>
            <p:ph idx="1"/>
          </p:nvPr>
        </p:nvSpPr>
        <p:spPr/>
        <p:txBody>
          <a:bodyPr/>
          <a:lstStyle/>
          <a:p>
            <a:pPr eaLnBrk="1" hangingPunct="1">
              <a:lnSpc>
                <a:spcPct val="90000"/>
              </a:lnSpc>
            </a:pPr>
            <a:r>
              <a:rPr lang="en-US" smtClean="0"/>
              <a:t>One of the simple tasks that neural nets can be framed to perform is pattern classification</a:t>
            </a:r>
          </a:p>
          <a:p>
            <a:pPr eaLnBrk="1" hangingPunct="1">
              <a:lnSpc>
                <a:spcPct val="90000"/>
              </a:lnSpc>
            </a:pPr>
            <a:r>
              <a:rPr lang="en-US" smtClean="0"/>
              <a:t>In pattern classification problems, each input vector (pattern) belongs, or does not belong, to a particular class or category</a:t>
            </a:r>
          </a:p>
          <a:p>
            <a:pPr eaLnBrk="1" hangingPunct="1">
              <a:lnSpc>
                <a:spcPct val="90000"/>
              </a:lnSpc>
            </a:pPr>
            <a:r>
              <a:rPr lang="en-US" smtClean="0"/>
              <a:t>For a neural net approach, we assume we have a set of training patterns for which the correct classification is known</a:t>
            </a:r>
          </a:p>
        </p:txBody>
      </p:sp>
      <p:sp>
        <p:nvSpPr>
          <p:cNvPr id="9218" name="Slide Number Placeholder 5"/>
          <p:cNvSpPr>
            <a:spLocks noGrp="1"/>
          </p:cNvSpPr>
          <p:nvPr>
            <p:ph type="sldNum" sz="quarter" idx="12"/>
          </p:nvPr>
        </p:nvSpPr>
        <p:spPr>
          <a:noFill/>
        </p:spPr>
        <p:txBody>
          <a:bodyPr/>
          <a:lstStyle/>
          <a:p>
            <a:fld id="{2D9004BB-7C71-4143-AE9C-670DE59CD817}" type="slidenum">
              <a:rPr lang="en-US"/>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2.2.3 Application…</a:t>
            </a:r>
          </a:p>
        </p:txBody>
      </p:sp>
      <p:sp>
        <p:nvSpPr>
          <p:cNvPr id="23556" name="Rectangle 3"/>
          <p:cNvSpPr>
            <a:spLocks noGrp="1" noChangeArrowheads="1"/>
          </p:cNvSpPr>
          <p:nvPr>
            <p:ph type="body" sz="half" idx="1"/>
          </p:nvPr>
        </p:nvSpPr>
        <p:spPr/>
        <p:txBody>
          <a:bodyPr/>
          <a:lstStyle/>
          <a:p>
            <a:pPr eaLnBrk="1" hangingPunct="1">
              <a:buFontTx/>
              <a:buNone/>
            </a:pPr>
            <a:r>
              <a:rPr lang="en-US" sz="2800" smtClean="0"/>
              <a:t>Logic Functions</a:t>
            </a:r>
          </a:p>
          <a:p>
            <a:pPr eaLnBrk="1" hangingPunct="1"/>
            <a:r>
              <a:rPr lang="en-US" sz="2800" smtClean="0"/>
              <a:t>A perceptron for the “And function ” with </a:t>
            </a:r>
            <a:r>
              <a:rPr lang="en-US" sz="2800" smtClean="0">
                <a:solidFill>
                  <a:srgbClr val="008000"/>
                </a:solidFill>
              </a:rPr>
              <a:t>bipolar</a:t>
            </a:r>
            <a:r>
              <a:rPr lang="en-US" sz="2800" smtClean="0"/>
              <a:t> input and </a:t>
            </a:r>
            <a:r>
              <a:rPr lang="en-US" sz="2800" smtClean="0">
                <a:solidFill>
                  <a:srgbClr val="008000"/>
                </a:solidFill>
              </a:rPr>
              <a:t>bipolar</a:t>
            </a:r>
            <a:r>
              <a:rPr lang="en-US" sz="2800" smtClean="0"/>
              <a:t> target </a:t>
            </a:r>
          </a:p>
        </p:txBody>
      </p:sp>
      <p:graphicFrame>
        <p:nvGraphicFramePr>
          <p:cNvPr id="30724" name="Group 4"/>
          <p:cNvGraphicFramePr>
            <a:graphicFrameLocks noGrp="1"/>
          </p:cNvGraphicFramePr>
          <p:nvPr>
            <p:ph sz="half" idx="2"/>
          </p:nvPr>
        </p:nvGraphicFramePr>
        <p:xfrm>
          <a:off x="4648200" y="1600200"/>
          <a:ext cx="4038600" cy="4525963"/>
        </p:xfrm>
        <a:graphic>
          <a:graphicData uri="http://schemas.openxmlformats.org/drawingml/2006/table">
            <a:tbl>
              <a:tblPr/>
              <a:tblGrid>
                <a:gridCol w="1346200"/>
                <a:gridCol w="1346200"/>
                <a:gridCol w="1346200"/>
              </a:tblGrid>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4000" b="0" i="0" u="none" strike="noStrike" cap="none" normalizeH="0" baseline="0" smtClean="0">
                          <a:ln>
                            <a:noFill/>
                          </a:ln>
                          <a:solidFill>
                            <a:schemeClr val="tx1"/>
                          </a:solidFill>
                          <a:effectLst/>
                          <a:latin typeface="Arial" charset="0"/>
                        </a:rPr>
                        <a:t>x1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4000" b="0" i="0" u="none" strike="noStrike" cap="none" normalizeH="0" baseline="0" smtClean="0">
                          <a:ln>
                            <a:noFill/>
                          </a:ln>
                          <a:solidFill>
                            <a:schemeClr val="tx1"/>
                          </a:solidFill>
                          <a:effectLst/>
                          <a:latin typeface="Arial" charset="0"/>
                        </a:rPr>
                        <a:t>x2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4000" b="0" i="0" u="none" strike="noStrike" cap="none" normalizeH="0" baseline="0" smtClean="0">
                          <a:ln>
                            <a:noFill/>
                          </a:ln>
                          <a:solidFill>
                            <a:schemeClr val="tx1"/>
                          </a:solidFill>
                          <a:effectLst/>
                          <a:latin typeface="Arial" charset="0"/>
                        </a:rPr>
                        <a:t>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6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54" name="Slide Number Placeholder 6"/>
          <p:cNvSpPr>
            <a:spLocks noGrp="1"/>
          </p:cNvSpPr>
          <p:nvPr>
            <p:ph type="sldNum" sz="quarter" idx="12"/>
          </p:nvPr>
        </p:nvSpPr>
        <p:spPr>
          <a:noFill/>
        </p:spPr>
        <p:txBody>
          <a:bodyPr/>
          <a:lstStyle/>
          <a:p>
            <a:fld id="{040C8A11-1A09-4EC3-995D-51ED4CAB0DC3}" type="slidenum">
              <a:rPr lang="en-US"/>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mtClean="0"/>
              <a:t>2.2.3 Application…</a:t>
            </a:r>
          </a:p>
        </p:txBody>
      </p:sp>
      <p:graphicFrame>
        <p:nvGraphicFramePr>
          <p:cNvPr id="31747" name="Group 3"/>
          <p:cNvGraphicFramePr>
            <a:graphicFrameLocks noGrp="1"/>
          </p:cNvGraphicFramePr>
          <p:nvPr>
            <p:ph sz="half" idx="2"/>
          </p:nvPr>
        </p:nvGraphicFramePr>
        <p:xfrm>
          <a:off x="381000" y="1524000"/>
          <a:ext cx="8534400" cy="4078288"/>
        </p:xfrm>
        <a:graphic>
          <a:graphicData uri="http://schemas.openxmlformats.org/drawingml/2006/table">
            <a:tbl>
              <a:tblPr/>
              <a:tblGrid>
                <a:gridCol w="533400"/>
                <a:gridCol w="685800"/>
                <a:gridCol w="533400"/>
                <a:gridCol w="1066800"/>
                <a:gridCol w="1295400"/>
                <a:gridCol w="1219200"/>
                <a:gridCol w="1371600"/>
                <a:gridCol w="685800"/>
                <a:gridCol w="609600"/>
                <a:gridCol w="533400"/>
              </a:tblGrid>
              <a:tr h="1030288">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input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y_in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target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Weight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changes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Weights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x1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x2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w1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w2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578" name="Slide Number Placeholder 6"/>
          <p:cNvSpPr>
            <a:spLocks noGrp="1"/>
          </p:cNvSpPr>
          <p:nvPr>
            <p:ph type="sldNum" sz="quarter" idx="12"/>
          </p:nvPr>
        </p:nvSpPr>
        <p:spPr>
          <a:noFill/>
        </p:spPr>
        <p:txBody>
          <a:bodyPr/>
          <a:lstStyle/>
          <a:p>
            <a:fld id="{4FF1AE97-10F7-4D64-92BB-D48E367B1F5A}" type="slidenum">
              <a:rPr lang="en-US"/>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pustaka</a:t>
            </a:r>
            <a:endParaRPr lang="id-ID" dirty="0"/>
          </a:p>
        </p:txBody>
      </p:sp>
      <p:sp>
        <p:nvSpPr>
          <p:cNvPr id="3" name="Content Placeholder 2"/>
          <p:cNvSpPr>
            <a:spLocks noGrp="1"/>
          </p:cNvSpPr>
          <p:nvPr>
            <p:ph idx="1"/>
          </p:nvPr>
        </p:nvSpPr>
        <p:spPr/>
        <p:txBody>
          <a:bodyPr/>
          <a:lstStyle/>
          <a:p>
            <a:r>
              <a:rPr lang="en-US" dirty="0" err="1"/>
              <a:t>Fausett</a:t>
            </a:r>
            <a:r>
              <a:rPr lang="en-US" dirty="0"/>
              <a:t>, L. 1994. Fundamentals of Neural Networks: Architecture, Algorithm, and Applications. Prentice Hall, Englewood Cliffs, NJ.</a:t>
            </a:r>
            <a:endParaRPr lang="id-ID" dirty="0"/>
          </a:p>
        </p:txBody>
      </p:sp>
      <p:sp>
        <p:nvSpPr>
          <p:cNvPr id="4" name="Slide Number Placeholder 3"/>
          <p:cNvSpPr>
            <a:spLocks noGrp="1"/>
          </p:cNvSpPr>
          <p:nvPr>
            <p:ph type="sldNum" sz="quarter" idx="12"/>
          </p:nvPr>
        </p:nvSpPr>
        <p:spPr/>
        <p:txBody>
          <a:bodyPr/>
          <a:lstStyle/>
          <a:p>
            <a:pPr>
              <a:defRPr/>
            </a:pPr>
            <a:fld id="{759C7F97-8F82-460A-8C0D-A0F894997623}" type="slidenum">
              <a:rPr lang="en-US" smtClean="0"/>
              <a:pPr>
                <a:defRPr/>
              </a:pPr>
              <a:t>22</a:t>
            </a:fld>
            <a:endParaRPr lang="en-US"/>
          </a:p>
        </p:txBody>
      </p:sp>
    </p:spTree>
    <p:extLst>
      <p:ext uri="{BB962C8B-B14F-4D97-AF65-F5344CB8AC3E}">
        <p14:creationId xmlns:p14="http://schemas.microsoft.com/office/powerpoint/2010/main" val="574851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Tugas </a:t>
            </a:r>
            <a:endParaRPr lang="id-ID" dirty="0"/>
          </a:p>
        </p:txBody>
      </p:sp>
      <p:sp>
        <p:nvSpPr>
          <p:cNvPr id="3" name="Content Placeholder 2"/>
          <p:cNvSpPr>
            <a:spLocks noGrp="1"/>
          </p:cNvSpPr>
          <p:nvPr>
            <p:ph idx="1"/>
          </p:nvPr>
        </p:nvSpPr>
        <p:spPr/>
        <p:txBody>
          <a:bodyPr/>
          <a:lstStyle/>
          <a:p>
            <a:r>
              <a:rPr lang="id-ID" dirty="0" smtClean="0"/>
              <a:t>Exercise 6.6 hal 331 dari buku fausset</a:t>
            </a:r>
          </a:p>
          <a:p>
            <a:endParaRPr lang="id-ID" dirty="0"/>
          </a:p>
        </p:txBody>
      </p:sp>
      <p:sp>
        <p:nvSpPr>
          <p:cNvPr id="4" name="Slide Number Placeholder 3"/>
          <p:cNvSpPr>
            <a:spLocks noGrp="1"/>
          </p:cNvSpPr>
          <p:nvPr>
            <p:ph type="sldNum" sz="quarter" idx="12"/>
          </p:nvPr>
        </p:nvSpPr>
        <p:spPr/>
        <p:txBody>
          <a:bodyPr/>
          <a:lstStyle/>
          <a:p>
            <a:pPr>
              <a:defRPr/>
            </a:pPr>
            <a:fld id="{759C7F97-8F82-460A-8C0D-A0F894997623}" type="slidenum">
              <a:rPr lang="en-US" smtClean="0"/>
              <a:pPr>
                <a:defRPr/>
              </a:pPr>
              <a:t>23</a:t>
            </a:fld>
            <a:endParaRPr lang="en-US"/>
          </a:p>
        </p:txBody>
      </p:sp>
    </p:spTree>
    <p:extLst>
      <p:ext uri="{BB962C8B-B14F-4D97-AF65-F5344CB8AC3E}">
        <p14:creationId xmlns:p14="http://schemas.microsoft.com/office/powerpoint/2010/main" val="1536593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smtClean="0"/>
              <a:t>2.1 General Discussion…</a:t>
            </a:r>
          </a:p>
        </p:txBody>
      </p:sp>
      <p:sp>
        <p:nvSpPr>
          <p:cNvPr id="10244" name="Rectangle 3"/>
          <p:cNvSpPr>
            <a:spLocks noGrp="1" noChangeArrowheads="1"/>
          </p:cNvSpPr>
          <p:nvPr>
            <p:ph idx="1"/>
          </p:nvPr>
        </p:nvSpPr>
        <p:spPr/>
        <p:txBody>
          <a:bodyPr/>
          <a:lstStyle/>
          <a:p>
            <a:pPr marL="609600" indent="-609600" eaLnBrk="1" hangingPunct="1">
              <a:lnSpc>
                <a:spcPct val="90000"/>
              </a:lnSpc>
            </a:pPr>
            <a:r>
              <a:rPr lang="en-US" smtClean="0"/>
              <a:t>3 methods of training a simple single-layer neural net for pattern classification:</a:t>
            </a:r>
          </a:p>
          <a:p>
            <a:pPr marL="990600" lvl="1" indent="-533400" eaLnBrk="1" hangingPunct="1">
              <a:lnSpc>
                <a:spcPct val="90000"/>
              </a:lnSpc>
              <a:buFontTx/>
              <a:buAutoNum type="arabicPeriod"/>
            </a:pPr>
            <a:r>
              <a:rPr lang="en-US" smtClean="0"/>
              <a:t>The Hebb rule</a:t>
            </a:r>
          </a:p>
          <a:p>
            <a:pPr marL="990600" lvl="1" indent="-533400" eaLnBrk="1" hangingPunct="1">
              <a:lnSpc>
                <a:spcPct val="90000"/>
              </a:lnSpc>
              <a:buFontTx/>
              <a:buAutoNum type="arabicPeriod"/>
            </a:pPr>
            <a:r>
              <a:rPr lang="en-US" smtClean="0"/>
              <a:t>The perceptron learning rule</a:t>
            </a:r>
          </a:p>
          <a:p>
            <a:pPr marL="990600" lvl="1" indent="-533400" eaLnBrk="1" hangingPunct="1">
              <a:lnSpc>
                <a:spcPct val="90000"/>
              </a:lnSpc>
              <a:buFontTx/>
              <a:buAutoNum type="arabicPeriod"/>
            </a:pPr>
            <a:r>
              <a:rPr lang="en-US" smtClean="0"/>
              <a:t>The delta rule</a:t>
            </a:r>
          </a:p>
          <a:p>
            <a:pPr marL="609600" indent="-609600" eaLnBrk="1" hangingPunct="1">
              <a:lnSpc>
                <a:spcPct val="90000"/>
              </a:lnSpc>
            </a:pPr>
            <a:r>
              <a:rPr lang="en-US" smtClean="0"/>
              <a:t>Many real world examples need more sophisticated  architecture and training rules because the conditions for single-layer net to be adequate are not met.</a:t>
            </a:r>
          </a:p>
        </p:txBody>
      </p:sp>
      <p:sp>
        <p:nvSpPr>
          <p:cNvPr id="10242" name="Slide Number Placeholder 5"/>
          <p:cNvSpPr>
            <a:spLocks noGrp="1"/>
          </p:cNvSpPr>
          <p:nvPr>
            <p:ph type="sldNum" sz="quarter" idx="12"/>
          </p:nvPr>
        </p:nvSpPr>
        <p:spPr>
          <a:noFill/>
        </p:spPr>
        <p:txBody>
          <a:bodyPr/>
          <a:lstStyle/>
          <a:p>
            <a:fld id="{07153F08-09CD-4ACA-8FFB-DFFE1BFD6979}" type="slidenum">
              <a:rPr lang="en-US"/>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mtClean="0"/>
              <a:t>2.1.1 Architecture</a:t>
            </a:r>
          </a:p>
        </p:txBody>
      </p:sp>
      <p:sp>
        <p:nvSpPr>
          <p:cNvPr id="11268" name="Rectangle 3"/>
          <p:cNvSpPr>
            <a:spLocks noGrp="1" noChangeArrowheads="1"/>
          </p:cNvSpPr>
          <p:nvPr>
            <p:ph idx="1"/>
          </p:nvPr>
        </p:nvSpPr>
        <p:spPr/>
        <p:txBody>
          <a:bodyPr/>
          <a:lstStyle/>
          <a:p>
            <a:pPr marL="609600" indent="-609600" eaLnBrk="1" hangingPunct="1"/>
            <a:r>
              <a:rPr lang="en-US" smtClean="0"/>
              <a:t>The basic architecture of the simplest possible networks that perform pattern classification consists of:</a:t>
            </a:r>
          </a:p>
          <a:p>
            <a:pPr marL="609600" indent="-609600" eaLnBrk="1" hangingPunct="1">
              <a:buFontTx/>
              <a:buAutoNum type="arabicPeriod"/>
            </a:pPr>
            <a:r>
              <a:rPr lang="en-US" smtClean="0"/>
              <a:t> A layer of input units (as many unit as the patterns to be classified have components) </a:t>
            </a:r>
          </a:p>
          <a:p>
            <a:pPr marL="609600" indent="-609600" eaLnBrk="1" hangingPunct="1">
              <a:buFontTx/>
              <a:buAutoNum type="arabicPeriod"/>
            </a:pPr>
            <a:r>
              <a:rPr lang="en-US" smtClean="0"/>
              <a:t>A single output unit</a:t>
            </a:r>
          </a:p>
        </p:txBody>
      </p:sp>
      <p:sp>
        <p:nvSpPr>
          <p:cNvPr id="11266" name="Slide Number Placeholder 5"/>
          <p:cNvSpPr>
            <a:spLocks noGrp="1"/>
          </p:cNvSpPr>
          <p:nvPr>
            <p:ph type="sldNum" sz="quarter" idx="12"/>
          </p:nvPr>
        </p:nvSpPr>
        <p:spPr>
          <a:noFill/>
        </p:spPr>
        <p:txBody>
          <a:bodyPr/>
          <a:lstStyle/>
          <a:p>
            <a:fld id="{24601CCA-0DFB-4E15-9B15-36B7C5DF80D5}" type="slidenum">
              <a:rPr lang="en-US"/>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mtClean="0"/>
              <a:t>2.1.1 Architecture…</a:t>
            </a:r>
          </a:p>
        </p:txBody>
      </p:sp>
      <p:sp>
        <p:nvSpPr>
          <p:cNvPr id="12292" name="Rectangle 3"/>
          <p:cNvSpPr>
            <a:spLocks noGrp="1" noChangeArrowheads="1"/>
          </p:cNvSpPr>
          <p:nvPr>
            <p:ph idx="1"/>
          </p:nvPr>
        </p:nvSpPr>
        <p:spPr/>
        <p:txBody>
          <a:bodyPr/>
          <a:lstStyle/>
          <a:p>
            <a:pPr eaLnBrk="1" hangingPunct="1"/>
            <a:r>
              <a:rPr lang="en-US" dirty="0" smtClean="0"/>
              <a:t>Single layer net for pattern classification</a:t>
            </a:r>
          </a:p>
        </p:txBody>
      </p:sp>
      <p:sp>
        <p:nvSpPr>
          <p:cNvPr id="12290" name="Slide Number Placeholder 5"/>
          <p:cNvSpPr>
            <a:spLocks noGrp="1"/>
          </p:cNvSpPr>
          <p:nvPr>
            <p:ph type="sldNum" sz="quarter" idx="12"/>
          </p:nvPr>
        </p:nvSpPr>
        <p:spPr>
          <a:noFill/>
        </p:spPr>
        <p:txBody>
          <a:bodyPr/>
          <a:lstStyle/>
          <a:p>
            <a:fld id="{A2D749CE-D19B-49AA-92D8-CD66FBED3E2D}" type="slidenum">
              <a:rPr lang="en-US"/>
              <a:pPr/>
              <a:t>5</a:t>
            </a:fld>
            <a:endParaRPr lang="en-US"/>
          </a:p>
        </p:txBody>
      </p:sp>
      <p:grpSp>
        <p:nvGrpSpPr>
          <p:cNvPr id="12293" name="Group 20"/>
          <p:cNvGrpSpPr>
            <a:grpSpLocks/>
          </p:cNvGrpSpPr>
          <p:nvPr/>
        </p:nvGrpSpPr>
        <p:grpSpPr bwMode="auto">
          <a:xfrm>
            <a:off x="1371600" y="2286000"/>
            <a:ext cx="5562600" cy="3429000"/>
            <a:chOff x="864" y="1440"/>
            <a:chExt cx="3504" cy="2160"/>
          </a:xfrm>
        </p:grpSpPr>
        <p:sp>
          <p:nvSpPr>
            <p:cNvPr id="12294" name="Oval 4"/>
            <p:cNvSpPr>
              <a:spLocks noChangeArrowheads="1"/>
            </p:cNvSpPr>
            <p:nvPr/>
          </p:nvSpPr>
          <p:spPr bwMode="auto">
            <a:xfrm>
              <a:off x="912" y="1920"/>
              <a:ext cx="528" cy="432"/>
            </a:xfrm>
            <a:prstGeom prst="ellipse">
              <a:avLst/>
            </a:prstGeom>
            <a:solidFill>
              <a:srgbClr val="FFFF00"/>
            </a:solidFill>
            <a:ln w="9525">
              <a:solidFill>
                <a:schemeClr val="tx1"/>
              </a:solidFill>
              <a:round/>
              <a:headEnd/>
              <a:tailEnd/>
            </a:ln>
          </p:spPr>
          <p:txBody>
            <a:bodyPr wrap="none" anchor="ctr"/>
            <a:lstStyle/>
            <a:p>
              <a:pPr algn="ctr"/>
              <a:r>
                <a:rPr lang="en-US" b="1">
                  <a:solidFill>
                    <a:schemeClr val="tx2">
                      <a:lumMod val="10000"/>
                    </a:schemeClr>
                  </a:solidFill>
                </a:rPr>
                <a:t>X1</a:t>
              </a:r>
            </a:p>
          </p:txBody>
        </p:sp>
        <p:sp>
          <p:nvSpPr>
            <p:cNvPr id="12295" name="Oval 5"/>
            <p:cNvSpPr>
              <a:spLocks noChangeArrowheads="1"/>
            </p:cNvSpPr>
            <p:nvPr/>
          </p:nvSpPr>
          <p:spPr bwMode="auto">
            <a:xfrm>
              <a:off x="864" y="3168"/>
              <a:ext cx="528" cy="432"/>
            </a:xfrm>
            <a:prstGeom prst="ellipse">
              <a:avLst/>
            </a:prstGeom>
            <a:solidFill>
              <a:srgbClr val="FFFF00"/>
            </a:solidFill>
            <a:ln w="9525">
              <a:solidFill>
                <a:schemeClr val="tx1"/>
              </a:solidFill>
              <a:round/>
              <a:headEnd/>
              <a:tailEnd/>
            </a:ln>
          </p:spPr>
          <p:txBody>
            <a:bodyPr wrap="none" anchor="ctr"/>
            <a:lstStyle/>
            <a:p>
              <a:pPr algn="ctr"/>
              <a:r>
                <a:rPr lang="en-US" b="1">
                  <a:solidFill>
                    <a:schemeClr val="tx2">
                      <a:lumMod val="10000"/>
                    </a:schemeClr>
                  </a:solidFill>
                </a:rPr>
                <a:t>X3</a:t>
              </a:r>
            </a:p>
          </p:txBody>
        </p:sp>
        <p:sp>
          <p:nvSpPr>
            <p:cNvPr id="12296" name="Oval 6"/>
            <p:cNvSpPr>
              <a:spLocks noChangeArrowheads="1"/>
            </p:cNvSpPr>
            <p:nvPr/>
          </p:nvSpPr>
          <p:spPr bwMode="auto">
            <a:xfrm>
              <a:off x="864" y="2496"/>
              <a:ext cx="528" cy="432"/>
            </a:xfrm>
            <a:prstGeom prst="ellipse">
              <a:avLst/>
            </a:prstGeom>
            <a:solidFill>
              <a:srgbClr val="FFFF00"/>
            </a:solidFill>
            <a:ln w="9525">
              <a:solidFill>
                <a:schemeClr val="tx1"/>
              </a:solidFill>
              <a:round/>
              <a:headEnd/>
              <a:tailEnd/>
            </a:ln>
          </p:spPr>
          <p:txBody>
            <a:bodyPr wrap="none" anchor="ctr"/>
            <a:lstStyle/>
            <a:p>
              <a:pPr algn="ctr"/>
              <a:r>
                <a:rPr lang="en-US" b="1">
                  <a:solidFill>
                    <a:schemeClr val="tx2">
                      <a:lumMod val="10000"/>
                    </a:schemeClr>
                  </a:solidFill>
                </a:rPr>
                <a:t>X2</a:t>
              </a:r>
            </a:p>
          </p:txBody>
        </p:sp>
        <p:sp>
          <p:nvSpPr>
            <p:cNvPr id="12297" name="Oval 7"/>
            <p:cNvSpPr>
              <a:spLocks noChangeArrowheads="1"/>
            </p:cNvSpPr>
            <p:nvPr/>
          </p:nvSpPr>
          <p:spPr bwMode="auto">
            <a:xfrm>
              <a:off x="2208" y="1440"/>
              <a:ext cx="528" cy="432"/>
            </a:xfrm>
            <a:prstGeom prst="ellipse">
              <a:avLst/>
            </a:prstGeom>
            <a:solidFill>
              <a:srgbClr val="FFFF00"/>
            </a:solidFill>
            <a:ln w="9525">
              <a:solidFill>
                <a:schemeClr val="tx1"/>
              </a:solidFill>
              <a:round/>
              <a:headEnd/>
              <a:tailEnd/>
            </a:ln>
          </p:spPr>
          <p:txBody>
            <a:bodyPr wrap="none" anchor="ctr"/>
            <a:lstStyle/>
            <a:p>
              <a:pPr algn="ctr"/>
              <a:r>
                <a:rPr lang="en-US" b="1">
                  <a:solidFill>
                    <a:schemeClr val="tx2">
                      <a:lumMod val="10000"/>
                    </a:schemeClr>
                  </a:solidFill>
                </a:rPr>
                <a:t>1</a:t>
              </a:r>
            </a:p>
          </p:txBody>
        </p:sp>
        <p:sp>
          <p:nvSpPr>
            <p:cNvPr id="12298" name="Oval 8"/>
            <p:cNvSpPr>
              <a:spLocks noChangeArrowheads="1"/>
            </p:cNvSpPr>
            <p:nvPr/>
          </p:nvSpPr>
          <p:spPr bwMode="auto">
            <a:xfrm>
              <a:off x="3840" y="2496"/>
              <a:ext cx="528" cy="432"/>
            </a:xfrm>
            <a:prstGeom prst="ellipse">
              <a:avLst/>
            </a:prstGeom>
            <a:solidFill>
              <a:srgbClr val="FFFF00"/>
            </a:solidFill>
            <a:ln w="9525">
              <a:solidFill>
                <a:schemeClr val="tx1"/>
              </a:solidFill>
              <a:round/>
              <a:headEnd/>
              <a:tailEnd/>
            </a:ln>
          </p:spPr>
          <p:txBody>
            <a:bodyPr wrap="none" anchor="ctr"/>
            <a:lstStyle/>
            <a:p>
              <a:pPr algn="ctr"/>
              <a:r>
                <a:rPr lang="en-US" b="1">
                  <a:solidFill>
                    <a:schemeClr val="tx2">
                      <a:lumMod val="10000"/>
                    </a:schemeClr>
                  </a:solidFill>
                </a:rPr>
                <a:t>Y</a:t>
              </a:r>
            </a:p>
          </p:txBody>
        </p:sp>
        <p:sp>
          <p:nvSpPr>
            <p:cNvPr id="12299" name="Line 10"/>
            <p:cNvSpPr>
              <a:spLocks noChangeShapeType="1"/>
            </p:cNvSpPr>
            <p:nvPr/>
          </p:nvSpPr>
          <p:spPr bwMode="auto">
            <a:xfrm flipV="1">
              <a:off x="1392" y="2784"/>
              <a:ext cx="2448" cy="576"/>
            </a:xfrm>
            <a:prstGeom prst="line">
              <a:avLst/>
            </a:prstGeom>
            <a:noFill/>
            <a:ln w="9525">
              <a:solidFill>
                <a:schemeClr val="tx1"/>
              </a:solidFill>
              <a:round/>
              <a:headEnd/>
              <a:tailEnd type="triangle" w="med" len="med"/>
            </a:ln>
          </p:spPr>
          <p:txBody>
            <a:bodyPr/>
            <a:lstStyle/>
            <a:p>
              <a:endParaRPr lang="en-US"/>
            </a:p>
          </p:txBody>
        </p:sp>
        <p:sp>
          <p:nvSpPr>
            <p:cNvPr id="12300" name="Line 12"/>
            <p:cNvSpPr>
              <a:spLocks noChangeShapeType="1"/>
            </p:cNvSpPr>
            <p:nvPr/>
          </p:nvSpPr>
          <p:spPr bwMode="auto">
            <a:xfrm>
              <a:off x="1392" y="2688"/>
              <a:ext cx="2448" cy="0"/>
            </a:xfrm>
            <a:prstGeom prst="line">
              <a:avLst/>
            </a:prstGeom>
            <a:noFill/>
            <a:ln w="9525">
              <a:solidFill>
                <a:schemeClr val="tx1"/>
              </a:solidFill>
              <a:round/>
              <a:headEnd/>
              <a:tailEnd type="triangle" w="med" len="med"/>
            </a:ln>
          </p:spPr>
          <p:txBody>
            <a:bodyPr/>
            <a:lstStyle/>
            <a:p>
              <a:endParaRPr lang="en-US"/>
            </a:p>
          </p:txBody>
        </p:sp>
        <p:sp>
          <p:nvSpPr>
            <p:cNvPr id="12301" name="Line 13"/>
            <p:cNvSpPr>
              <a:spLocks noChangeShapeType="1"/>
            </p:cNvSpPr>
            <p:nvPr/>
          </p:nvSpPr>
          <p:spPr bwMode="auto">
            <a:xfrm>
              <a:off x="1440" y="2112"/>
              <a:ext cx="2400" cy="480"/>
            </a:xfrm>
            <a:prstGeom prst="line">
              <a:avLst/>
            </a:prstGeom>
            <a:noFill/>
            <a:ln w="9525">
              <a:solidFill>
                <a:schemeClr val="tx1"/>
              </a:solidFill>
              <a:round/>
              <a:headEnd/>
              <a:tailEnd type="triangle" w="med" len="med"/>
            </a:ln>
          </p:spPr>
          <p:txBody>
            <a:bodyPr/>
            <a:lstStyle/>
            <a:p>
              <a:endParaRPr lang="en-US"/>
            </a:p>
          </p:txBody>
        </p:sp>
        <p:sp>
          <p:nvSpPr>
            <p:cNvPr id="12302" name="Line 14"/>
            <p:cNvSpPr>
              <a:spLocks noChangeShapeType="1"/>
            </p:cNvSpPr>
            <p:nvPr/>
          </p:nvSpPr>
          <p:spPr bwMode="auto">
            <a:xfrm>
              <a:off x="2736" y="1680"/>
              <a:ext cx="1152" cy="816"/>
            </a:xfrm>
            <a:prstGeom prst="line">
              <a:avLst/>
            </a:prstGeom>
            <a:noFill/>
            <a:ln w="9525">
              <a:solidFill>
                <a:schemeClr val="tx1"/>
              </a:solidFill>
              <a:round/>
              <a:headEnd/>
              <a:tailEnd type="triangle" w="med" len="med"/>
            </a:ln>
          </p:spPr>
          <p:txBody>
            <a:bodyPr/>
            <a:lstStyle/>
            <a:p>
              <a:endParaRPr lang="en-US"/>
            </a:p>
          </p:txBody>
        </p:sp>
        <p:sp>
          <p:nvSpPr>
            <p:cNvPr id="12303" name="Text Box 15"/>
            <p:cNvSpPr txBox="1">
              <a:spLocks noChangeArrowheads="1"/>
            </p:cNvSpPr>
            <p:nvPr/>
          </p:nvSpPr>
          <p:spPr bwMode="auto">
            <a:xfrm>
              <a:off x="3212" y="1872"/>
              <a:ext cx="196" cy="231"/>
            </a:xfrm>
            <a:prstGeom prst="rect">
              <a:avLst/>
            </a:prstGeom>
            <a:noFill/>
            <a:ln w="9525">
              <a:noFill/>
              <a:miter lim="800000"/>
              <a:headEnd/>
              <a:tailEnd/>
            </a:ln>
          </p:spPr>
          <p:txBody>
            <a:bodyPr wrap="none">
              <a:spAutoFit/>
            </a:bodyPr>
            <a:lstStyle/>
            <a:p>
              <a:r>
                <a:rPr lang="en-US"/>
                <a:t>b</a:t>
              </a:r>
            </a:p>
          </p:txBody>
        </p:sp>
        <p:sp>
          <p:nvSpPr>
            <p:cNvPr id="12304" name="Text Box 17"/>
            <p:cNvSpPr txBox="1">
              <a:spLocks noChangeArrowheads="1"/>
            </p:cNvSpPr>
            <p:nvPr/>
          </p:nvSpPr>
          <p:spPr bwMode="auto">
            <a:xfrm>
              <a:off x="2640" y="2160"/>
              <a:ext cx="336" cy="231"/>
            </a:xfrm>
            <a:prstGeom prst="rect">
              <a:avLst/>
            </a:prstGeom>
            <a:noFill/>
            <a:ln w="9525">
              <a:noFill/>
              <a:miter lim="800000"/>
              <a:headEnd/>
              <a:tailEnd/>
            </a:ln>
          </p:spPr>
          <p:txBody>
            <a:bodyPr>
              <a:spAutoFit/>
            </a:bodyPr>
            <a:lstStyle/>
            <a:p>
              <a:pPr>
                <a:spcBef>
                  <a:spcPct val="50000"/>
                </a:spcBef>
              </a:pPr>
              <a:r>
                <a:rPr lang="en-US" dirty="0"/>
                <a:t>w1</a:t>
              </a:r>
            </a:p>
          </p:txBody>
        </p:sp>
        <p:sp>
          <p:nvSpPr>
            <p:cNvPr id="12305" name="Text Box 18"/>
            <p:cNvSpPr txBox="1">
              <a:spLocks noChangeArrowheads="1"/>
            </p:cNvSpPr>
            <p:nvPr/>
          </p:nvSpPr>
          <p:spPr bwMode="auto">
            <a:xfrm>
              <a:off x="2208" y="2496"/>
              <a:ext cx="432" cy="231"/>
            </a:xfrm>
            <a:prstGeom prst="rect">
              <a:avLst/>
            </a:prstGeom>
            <a:noFill/>
            <a:ln w="9525">
              <a:noFill/>
              <a:miter lim="800000"/>
              <a:headEnd/>
              <a:tailEnd/>
            </a:ln>
          </p:spPr>
          <p:txBody>
            <a:bodyPr>
              <a:spAutoFit/>
            </a:bodyPr>
            <a:lstStyle/>
            <a:p>
              <a:pPr>
                <a:spcBef>
                  <a:spcPct val="50000"/>
                </a:spcBef>
              </a:pPr>
              <a:r>
                <a:rPr lang="en-US"/>
                <a:t>w2</a:t>
              </a:r>
            </a:p>
          </p:txBody>
        </p:sp>
        <p:sp>
          <p:nvSpPr>
            <p:cNvPr id="12306" name="Text Box 19"/>
            <p:cNvSpPr txBox="1">
              <a:spLocks noChangeArrowheads="1"/>
            </p:cNvSpPr>
            <p:nvPr/>
          </p:nvSpPr>
          <p:spPr bwMode="auto">
            <a:xfrm>
              <a:off x="2256" y="2928"/>
              <a:ext cx="480" cy="231"/>
            </a:xfrm>
            <a:prstGeom prst="rect">
              <a:avLst/>
            </a:prstGeom>
            <a:noFill/>
            <a:ln w="9525">
              <a:noFill/>
              <a:miter lim="800000"/>
              <a:headEnd/>
              <a:tailEnd/>
            </a:ln>
          </p:spPr>
          <p:txBody>
            <a:bodyPr>
              <a:spAutoFit/>
            </a:bodyPr>
            <a:lstStyle/>
            <a:p>
              <a:pPr>
                <a:spcBef>
                  <a:spcPct val="50000"/>
                </a:spcBef>
              </a:pPr>
              <a:r>
                <a:rPr lang="en-US"/>
                <a:t>w3</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smtClean="0"/>
              <a:t>2.1.2 Bias and Threshold</a:t>
            </a:r>
          </a:p>
        </p:txBody>
      </p:sp>
      <p:sp>
        <p:nvSpPr>
          <p:cNvPr id="1029" name="Rectangle 3"/>
          <p:cNvSpPr>
            <a:spLocks noGrp="1" noChangeArrowheads="1"/>
          </p:cNvSpPr>
          <p:nvPr>
            <p:ph type="body" sz="half" idx="1"/>
          </p:nvPr>
        </p:nvSpPr>
        <p:spPr>
          <a:xfrm>
            <a:off x="457200" y="1600200"/>
            <a:ext cx="8382000" cy="4876800"/>
          </a:xfrm>
        </p:spPr>
        <p:txBody>
          <a:bodyPr/>
          <a:lstStyle/>
          <a:p>
            <a:pPr eaLnBrk="1" hangingPunct="1"/>
            <a:r>
              <a:rPr lang="en-US" sz="2800" smtClean="0"/>
              <a:t>A bias acts exactly as a weight on connection from a unit whose activation is always 1</a:t>
            </a:r>
          </a:p>
          <a:p>
            <a:pPr eaLnBrk="1" hangingPunct="1"/>
            <a:r>
              <a:rPr lang="en-US" sz="2800" smtClean="0"/>
              <a:t>Increasing the bias increases the net input to the unit</a:t>
            </a:r>
          </a:p>
          <a:p>
            <a:pPr eaLnBrk="1" hangingPunct="1"/>
            <a:r>
              <a:rPr lang="en-US" sz="2800" smtClean="0"/>
              <a:t>If a bias is included, the activation function is typically taken to be</a:t>
            </a:r>
          </a:p>
          <a:p>
            <a:pPr eaLnBrk="1" hangingPunct="1"/>
            <a:endParaRPr lang="en-US" sz="2800" smtClean="0"/>
          </a:p>
          <a:p>
            <a:pPr eaLnBrk="1" hangingPunct="1"/>
            <a:endParaRPr lang="en-US" sz="2800" smtClean="0"/>
          </a:p>
          <a:p>
            <a:pPr eaLnBrk="1" hangingPunct="1"/>
            <a:endParaRPr lang="en-US" sz="2800" smtClean="0"/>
          </a:p>
          <a:p>
            <a:pPr eaLnBrk="1" hangingPunct="1">
              <a:buFontTx/>
              <a:buNone/>
            </a:pPr>
            <a:r>
              <a:rPr lang="en-US" sz="2800" smtClean="0"/>
              <a:t>	where net = b + </a:t>
            </a:r>
            <a:r>
              <a:rPr lang="el-GR" sz="2800" smtClean="0">
                <a:cs typeface="Arial" charset="0"/>
              </a:rPr>
              <a:t>Σ</a:t>
            </a:r>
            <a:r>
              <a:rPr lang="en-US" sz="2800" smtClean="0">
                <a:cs typeface="Arial" charset="0"/>
              </a:rPr>
              <a:t> xi wi</a:t>
            </a:r>
            <a:endParaRPr lang="el-GR" sz="2800" smtClean="0">
              <a:cs typeface="Arial" charset="0"/>
            </a:endParaRPr>
          </a:p>
          <a:p>
            <a:pPr eaLnBrk="1" hangingPunct="1"/>
            <a:endParaRPr lang="en-US" sz="2800" smtClean="0"/>
          </a:p>
        </p:txBody>
      </p:sp>
      <p:graphicFrame>
        <p:nvGraphicFramePr>
          <p:cNvPr id="1026" name="Object 4"/>
          <p:cNvGraphicFramePr>
            <a:graphicFrameLocks noGrp="1" noChangeAspect="1"/>
          </p:cNvGraphicFramePr>
          <p:nvPr>
            <p:ph sz="half" idx="2"/>
          </p:nvPr>
        </p:nvGraphicFramePr>
        <p:xfrm>
          <a:off x="1143000" y="4581525"/>
          <a:ext cx="4799013" cy="1279525"/>
        </p:xfrm>
        <a:graphic>
          <a:graphicData uri="http://schemas.openxmlformats.org/presentationml/2006/ole">
            <mc:AlternateContent xmlns:mc="http://schemas.openxmlformats.org/markup-compatibility/2006">
              <mc:Choice xmlns:v="urn:schemas-microsoft-com:vml" Requires="v">
                <p:oleObj spid="_x0000_s1032" name="Equation" r:id="rId3" imgW="1714320" imgH="457200" progId="Equation.3">
                  <p:embed/>
                </p:oleObj>
              </mc:Choice>
              <mc:Fallback>
                <p:oleObj name="Equation" r:id="rId3" imgW="171432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581525"/>
                        <a:ext cx="4799013" cy="1279525"/>
                      </a:xfrm>
                      <a:prstGeom prst="rect">
                        <a:avLst/>
                      </a:prstGeom>
                      <a:solidFill>
                        <a:srgbClr val="CC9900"/>
                      </a:solidFill>
                    </p:spPr>
                  </p:pic>
                </p:oleObj>
              </mc:Fallback>
            </mc:AlternateContent>
          </a:graphicData>
        </a:graphic>
      </p:graphicFrame>
      <p:sp>
        <p:nvSpPr>
          <p:cNvPr id="1027" name="Slide Number Placeholder 6"/>
          <p:cNvSpPr>
            <a:spLocks noGrp="1"/>
          </p:cNvSpPr>
          <p:nvPr>
            <p:ph type="sldNum" sz="quarter" idx="12"/>
          </p:nvPr>
        </p:nvSpPr>
        <p:spPr>
          <a:noFill/>
        </p:spPr>
        <p:txBody>
          <a:bodyPr/>
          <a:lstStyle/>
          <a:p>
            <a:fld id="{63E79D33-18BA-489D-8E10-0C8B19B9B77E}" type="slidenum">
              <a:rPr lang="en-US"/>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smtClean="0"/>
              <a:t>2.1.2 Bias and Threshold…</a:t>
            </a:r>
          </a:p>
        </p:txBody>
      </p:sp>
      <p:sp>
        <p:nvSpPr>
          <p:cNvPr id="2053" name="Rectangle 3"/>
          <p:cNvSpPr>
            <a:spLocks noGrp="1" noChangeArrowheads="1"/>
          </p:cNvSpPr>
          <p:nvPr>
            <p:ph type="body" sz="half" idx="1"/>
          </p:nvPr>
        </p:nvSpPr>
        <p:spPr>
          <a:xfrm>
            <a:off x="457200" y="1600200"/>
            <a:ext cx="8382000" cy="4525963"/>
          </a:xfrm>
        </p:spPr>
        <p:txBody>
          <a:bodyPr/>
          <a:lstStyle/>
          <a:p>
            <a:pPr eaLnBrk="1" hangingPunct="1"/>
            <a:r>
              <a:rPr lang="en-US" sz="2800" smtClean="0"/>
              <a:t>Some authors do not use a bias weight, but instead use a fixed threshold </a:t>
            </a:r>
            <a:r>
              <a:rPr lang="el-GR" sz="2800" smtClean="0">
                <a:cs typeface="Arial" charset="0"/>
              </a:rPr>
              <a:t>θ</a:t>
            </a:r>
            <a:r>
              <a:rPr lang="en-US" sz="2800" smtClean="0">
                <a:cs typeface="Arial" charset="0"/>
              </a:rPr>
              <a:t> for the activation function.</a:t>
            </a:r>
          </a:p>
          <a:p>
            <a:pPr eaLnBrk="1" hangingPunct="1"/>
            <a:r>
              <a:rPr lang="en-US" sz="2800" smtClean="0">
                <a:cs typeface="Arial" charset="0"/>
              </a:rPr>
              <a:t>In that case, </a:t>
            </a:r>
          </a:p>
          <a:p>
            <a:pPr eaLnBrk="1" hangingPunct="1"/>
            <a:endParaRPr lang="en-US" sz="2800" smtClean="0">
              <a:cs typeface="Arial" charset="0"/>
            </a:endParaRPr>
          </a:p>
          <a:p>
            <a:pPr eaLnBrk="1" hangingPunct="1"/>
            <a:endParaRPr lang="en-US" sz="2800" smtClean="0">
              <a:cs typeface="Arial" charset="0"/>
            </a:endParaRPr>
          </a:p>
          <a:p>
            <a:pPr eaLnBrk="1" hangingPunct="1"/>
            <a:endParaRPr lang="en-US" sz="2800" smtClean="0">
              <a:cs typeface="Arial" charset="0"/>
            </a:endParaRPr>
          </a:p>
          <a:p>
            <a:pPr eaLnBrk="1" hangingPunct="1"/>
            <a:endParaRPr lang="en-US" sz="2800" smtClean="0">
              <a:cs typeface="Arial" charset="0"/>
            </a:endParaRPr>
          </a:p>
          <a:p>
            <a:pPr eaLnBrk="1" hangingPunct="1">
              <a:buFontTx/>
              <a:buNone/>
            </a:pPr>
            <a:r>
              <a:rPr lang="en-US" sz="2800" smtClean="0">
                <a:cs typeface="Arial" charset="0"/>
              </a:rPr>
              <a:t>	where net = </a:t>
            </a:r>
            <a:r>
              <a:rPr lang="el-GR" sz="2800" smtClean="0">
                <a:cs typeface="Arial" charset="0"/>
              </a:rPr>
              <a:t>Σ</a:t>
            </a:r>
            <a:r>
              <a:rPr lang="en-US" sz="2800" smtClean="0">
                <a:cs typeface="Arial" charset="0"/>
              </a:rPr>
              <a:t> xi wi</a:t>
            </a:r>
            <a:endParaRPr lang="el-GR" sz="2800" smtClean="0">
              <a:cs typeface="Arial" charset="0"/>
            </a:endParaRPr>
          </a:p>
        </p:txBody>
      </p:sp>
      <p:graphicFrame>
        <p:nvGraphicFramePr>
          <p:cNvPr id="2050" name="Object 4"/>
          <p:cNvGraphicFramePr>
            <a:graphicFrameLocks noGrp="1" noChangeAspect="1"/>
          </p:cNvGraphicFramePr>
          <p:nvPr>
            <p:ph sz="half" idx="2"/>
          </p:nvPr>
        </p:nvGraphicFramePr>
        <p:xfrm>
          <a:off x="1676400" y="3736975"/>
          <a:ext cx="4570413" cy="1209675"/>
        </p:xfrm>
        <a:graphic>
          <a:graphicData uri="http://schemas.openxmlformats.org/presentationml/2006/ole">
            <mc:AlternateContent xmlns:mc="http://schemas.openxmlformats.org/markup-compatibility/2006">
              <mc:Choice xmlns:v="urn:schemas-microsoft-com:vml" Requires="v">
                <p:oleObj spid="_x0000_s2056" name="Equation" r:id="rId3" imgW="1726920" imgH="457200" progId="Equation.3">
                  <p:embed/>
                </p:oleObj>
              </mc:Choice>
              <mc:Fallback>
                <p:oleObj name="Equation" r:id="rId3" imgW="172692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736975"/>
                        <a:ext cx="4570413" cy="1209675"/>
                      </a:xfrm>
                      <a:prstGeom prst="rect">
                        <a:avLst/>
                      </a:prstGeom>
                      <a:solidFill>
                        <a:schemeClr val="hlink"/>
                      </a:solidFill>
                    </p:spPr>
                  </p:pic>
                </p:oleObj>
              </mc:Fallback>
            </mc:AlternateContent>
          </a:graphicData>
        </a:graphic>
      </p:graphicFrame>
      <p:sp>
        <p:nvSpPr>
          <p:cNvPr id="2051" name="Slide Number Placeholder 6"/>
          <p:cNvSpPr>
            <a:spLocks noGrp="1"/>
          </p:cNvSpPr>
          <p:nvPr>
            <p:ph type="sldNum" sz="quarter" idx="12"/>
          </p:nvPr>
        </p:nvSpPr>
        <p:spPr>
          <a:noFill/>
        </p:spPr>
        <p:txBody>
          <a:bodyPr/>
          <a:lstStyle/>
          <a:p>
            <a:fld id="{A5120726-A642-47D3-8668-E8E331093837}"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mtClean="0"/>
              <a:t>2.1.3 Linear Separability</a:t>
            </a:r>
          </a:p>
        </p:txBody>
      </p:sp>
      <p:sp>
        <p:nvSpPr>
          <p:cNvPr id="13316" name="Rectangle 3"/>
          <p:cNvSpPr>
            <a:spLocks noGrp="1" noChangeArrowheads="1"/>
          </p:cNvSpPr>
          <p:nvPr>
            <p:ph idx="1"/>
          </p:nvPr>
        </p:nvSpPr>
        <p:spPr/>
        <p:txBody>
          <a:bodyPr/>
          <a:lstStyle/>
          <a:p>
            <a:pPr eaLnBrk="1" hangingPunct="1"/>
            <a:r>
              <a:rPr lang="en-US" smtClean="0"/>
              <a:t>For the net in this chapter, the intent is to train the net (i.e. adaptively determine its weight) so that it will respond with the desired classification when presented with an input pattern that it was trained on.</a:t>
            </a:r>
          </a:p>
          <a:p>
            <a:pPr eaLnBrk="1" hangingPunct="1"/>
            <a:r>
              <a:rPr lang="en-US" smtClean="0"/>
              <a:t>For a particular output unit, the desired response is a “yes” if the input pattern is a number of its class and a “no” if it is not.</a:t>
            </a:r>
          </a:p>
        </p:txBody>
      </p:sp>
      <p:sp>
        <p:nvSpPr>
          <p:cNvPr id="13314" name="Slide Number Placeholder 5"/>
          <p:cNvSpPr>
            <a:spLocks noGrp="1"/>
          </p:cNvSpPr>
          <p:nvPr>
            <p:ph type="sldNum" sz="quarter" idx="12"/>
          </p:nvPr>
        </p:nvSpPr>
        <p:spPr>
          <a:noFill/>
        </p:spPr>
        <p:txBody>
          <a:bodyPr/>
          <a:lstStyle/>
          <a:p>
            <a:fld id="{D48312D4-BDE6-4EDB-9BF1-EC5BF6072E55}"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smtClean="0"/>
              <a:t>2.1.3 Linear Separability…</a:t>
            </a:r>
          </a:p>
        </p:txBody>
      </p:sp>
      <p:sp>
        <p:nvSpPr>
          <p:cNvPr id="3077" name="Rectangle 3"/>
          <p:cNvSpPr>
            <a:spLocks noGrp="1" noChangeArrowheads="1"/>
          </p:cNvSpPr>
          <p:nvPr>
            <p:ph type="body" sz="half" idx="1"/>
          </p:nvPr>
        </p:nvSpPr>
        <p:spPr>
          <a:xfrm>
            <a:off x="457200" y="1600200"/>
            <a:ext cx="8305800" cy="4525963"/>
          </a:xfrm>
        </p:spPr>
        <p:txBody>
          <a:bodyPr/>
          <a:lstStyle/>
          <a:p>
            <a:pPr eaLnBrk="1" hangingPunct="1"/>
            <a:r>
              <a:rPr lang="en-US" sz="2800" smtClean="0"/>
              <a:t>A “yes” response is represented by an output signal of “1”, a “no” by an output signal of “-1”.</a:t>
            </a:r>
          </a:p>
          <a:p>
            <a:pPr eaLnBrk="1" hangingPunct="1"/>
            <a:r>
              <a:rPr lang="en-US" sz="2800" smtClean="0"/>
              <a:t>Since we want one of the two responses, the activation function is taken to be a step function</a:t>
            </a:r>
          </a:p>
          <a:p>
            <a:pPr eaLnBrk="1" hangingPunct="1"/>
            <a:endParaRPr lang="en-US" sz="2800" smtClean="0"/>
          </a:p>
          <a:p>
            <a:pPr eaLnBrk="1" hangingPunct="1"/>
            <a:endParaRPr lang="en-US" sz="2800" smtClean="0"/>
          </a:p>
          <a:p>
            <a:pPr eaLnBrk="1" hangingPunct="1"/>
            <a:endParaRPr lang="en-US" sz="2800" smtClean="0"/>
          </a:p>
          <a:p>
            <a:pPr eaLnBrk="1" hangingPunct="1"/>
            <a:endParaRPr lang="en-US" sz="2800" smtClean="0"/>
          </a:p>
          <a:p>
            <a:pPr eaLnBrk="1" hangingPunct="1">
              <a:buFontTx/>
              <a:buNone/>
            </a:pPr>
            <a:r>
              <a:rPr lang="en-US" sz="2800" smtClean="0"/>
              <a:t>	where y_in = b + </a:t>
            </a:r>
            <a:r>
              <a:rPr lang="el-GR" sz="2800" smtClean="0">
                <a:cs typeface="Arial" charset="0"/>
              </a:rPr>
              <a:t>Σ</a:t>
            </a:r>
            <a:r>
              <a:rPr lang="en-US" sz="2800" smtClean="0">
                <a:cs typeface="Arial" charset="0"/>
              </a:rPr>
              <a:t> xi wi</a:t>
            </a:r>
          </a:p>
        </p:txBody>
      </p:sp>
      <p:graphicFrame>
        <p:nvGraphicFramePr>
          <p:cNvPr id="3074" name="Object 4"/>
          <p:cNvGraphicFramePr>
            <a:graphicFrameLocks noGrp="1" noChangeAspect="1"/>
          </p:cNvGraphicFramePr>
          <p:nvPr>
            <p:ph sz="half" idx="2"/>
          </p:nvPr>
        </p:nvGraphicFramePr>
        <p:xfrm>
          <a:off x="1905000" y="3748088"/>
          <a:ext cx="5029200" cy="1160462"/>
        </p:xfrm>
        <a:graphic>
          <a:graphicData uri="http://schemas.openxmlformats.org/presentationml/2006/ole">
            <mc:AlternateContent xmlns:mc="http://schemas.openxmlformats.org/markup-compatibility/2006">
              <mc:Choice xmlns:v="urn:schemas-microsoft-com:vml" Requires="v">
                <p:oleObj spid="_x0000_s3080" name="Equation" r:id="rId3" imgW="1981080" imgH="457200" progId="Equation.3">
                  <p:embed/>
                </p:oleObj>
              </mc:Choice>
              <mc:Fallback>
                <p:oleObj name="Equation" r:id="rId3" imgW="198108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748088"/>
                        <a:ext cx="5029200" cy="1160462"/>
                      </a:xfrm>
                      <a:prstGeom prst="rect">
                        <a:avLst/>
                      </a:prstGeom>
                      <a:solidFill>
                        <a:srgbClr val="CC9900"/>
                      </a:solidFill>
                    </p:spPr>
                  </p:pic>
                </p:oleObj>
              </mc:Fallback>
            </mc:AlternateContent>
          </a:graphicData>
        </a:graphic>
      </p:graphicFrame>
      <p:sp>
        <p:nvSpPr>
          <p:cNvPr id="3075" name="Slide Number Placeholder 6"/>
          <p:cNvSpPr>
            <a:spLocks noGrp="1"/>
          </p:cNvSpPr>
          <p:nvPr>
            <p:ph type="sldNum" sz="quarter" idx="12"/>
          </p:nvPr>
        </p:nvSpPr>
        <p:spPr>
          <a:noFill/>
        </p:spPr>
        <p:txBody>
          <a:bodyPr/>
          <a:lstStyle/>
          <a:p>
            <a:fld id="{85653461-2B27-45CC-9E50-EEE81CE53BAB}" type="slidenum">
              <a:rPr lang="en-US"/>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880</TotalTime>
  <Words>897</Words>
  <Application>Microsoft Office PowerPoint</Application>
  <PresentationFormat>On-screen Show (4:3)</PresentationFormat>
  <Paragraphs>211</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26" baseType="lpstr">
      <vt:lpstr>Opulent</vt:lpstr>
      <vt:lpstr>Equation</vt:lpstr>
      <vt:lpstr>Microsoft Equation 3.0</vt:lpstr>
      <vt:lpstr>Simple Neural Nets  for Pattern Classification</vt:lpstr>
      <vt:lpstr>2.1 General Discussion</vt:lpstr>
      <vt:lpstr>2.1 General Discussion…</vt:lpstr>
      <vt:lpstr>2.1.1 Architecture</vt:lpstr>
      <vt:lpstr>2.1.1 Architecture…</vt:lpstr>
      <vt:lpstr>2.1.2 Bias and Threshold</vt:lpstr>
      <vt:lpstr>2.1.2 Bias and Threshold…</vt:lpstr>
      <vt:lpstr>2.1.3 Linear Separability</vt:lpstr>
      <vt:lpstr>2.1.3 Linear Separability…</vt:lpstr>
      <vt:lpstr>2.1.3 Linear Separability…</vt:lpstr>
      <vt:lpstr>2.1.3 Linear Separability…</vt:lpstr>
      <vt:lpstr>2.1.3 Linear Separability…</vt:lpstr>
      <vt:lpstr>2.1.3 Linear Separability…</vt:lpstr>
      <vt:lpstr>2.1.3 Linear Separability…</vt:lpstr>
      <vt:lpstr>2.1.3 Linear Separability…</vt:lpstr>
      <vt:lpstr>2.2 Perceptron</vt:lpstr>
      <vt:lpstr>2.2.1 Architecture</vt:lpstr>
      <vt:lpstr>2.2.2 Algorithm</vt:lpstr>
      <vt:lpstr>2.2.2 Algorithm…</vt:lpstr>
      <vt:lpstr>2.2.3 Application…</vt:lpstr>
      <vt:lpstr>2.2.3 Application…</vt:lpstr>
      <vt:lpstr>pustaka</vt:lpstr>
      <vt:lpstr>Tugas </vt:lpstr>
    </vt:vector>
  </TitlesOfParts>
  <Company>Departemen Ilmu Komputer-FMIPA-IPB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Simple Neural Nets for Pattern Classification</dc:title>
  <dc:creator>Staf</dc:creator>
  <cp:lastModifiedBy>HP</cp:lastModifiedBy>
  <cp:revision>27</cp:revision>
  <dcterms:created xsi:type="dcterms:W3CDTF">2001-01-03T06:26:13Z</dcterms:created>
  <dcterms:modified xsi:type="dcterms:W3CDTF">2014-09-23T09:42:51Z</dcterms:modified>
</cp:coreProperties>
</file>