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  <p:sldId id="265" r:id="rId12"/>
    <p:sldId id="268" r:id="rId13"/>
    <p:sldId id="266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2" r:id="rId26"/>
    <p:sldId id="283" r:id="rId27"/>
    <p:sldId id="281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F455BE-2C4D-4E1E-9F95-84E316DA9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9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179C9-FE4B-451C-B914-1B65A7B31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FAC07-D27F-46C8-9C60-E4234E2E2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38E97-97FD-473F-A899-247828E5D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0F68-3493-4E20-BC18-E503AABA8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41CD1-2CB3-4720-8005-771B769AE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906A6-43C2-427D-BE5C-985C0792D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F7BD-C68C-4C54-80E8-F45F4CEBF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16AD-465C-4F71-BE31-F9986D746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8B93-F253-4C3C-B34E-33D59C4D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68244-5FCF-4F2B-9F4C-BCC05A32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A151-81F8-4AA1-A9F8-4CA3E2C17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429D5-3B41-44DC-AE2C-8FD4DE542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4DDA323-4F64-4DC7-85A8-A877B2F8C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B03A9D-8B8D-4F7E-B74A-33E3808DF167}" type="slidenum">
              <a:rPr lang="en-US" altLang="id-ID" smtClean="0"/>
              <a:pPr eaLnBrk="1" hangingPunct="1"/>
              <a:t>1</a:t>
            </a:fld>
            <a:endParaRPr lang="en-US" altLang="id-ID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Backpropagation neural net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D8A47-9396-499C-AC79-B03645BE18E0}" type="slidenum">
              <a:rPr lang="en-US" altLang="id-ID" smtClean="0"/>
              <a:pPr eaLnBrk="1" hangingPunct="1"/>
              <a:t>10</a:t>
            </a:fld>
            <a:endParaRPr lang="en-US" altLang="id-ID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id-ID" b="1" smtClean="0"/>
              <a:t>The feedforward of the input training pattern</a:t>
            </a:r>
          </a:p>
          <a:p>
            <a:pPr eaLnBrk="1" hangingPunct="1"/>
            <a:r>
              <a:rPr lang="en-US" altLang="id-ID" sz="2800" smtClean="0"/>
              <a:t>During feedforward, each input unit (X</a:t>
            </a:r>
            <a:r>
              <a:rPr lang="en-US" altLang="id-ID" sz="2800" baseline="-25000" smtClean="0"/>
              <a:t>i </a:t>
            </a:r>
            <a:r>
              <a:rPr lang="en-US" altLang="id-ID" sz="2800" smtClean="0"/>
              <a:t>) receives an input signal and broadcasts this signal (x</a:t>
            </a:r>
            <a:r>
              <a:rPr lang="en-US" altLang="id-ID" sz="2800" baseline="-25000" smtClean="0"/>
              <a:t>i</a:t>
            </a:r>
            <a:r>
              <a:rPr lang="en-US" altLang="id-ID" sz="2800" smtClean="0"/>
              <a:t> ) to the each of the hidden units Z</a:t>
            </a:r>
            <a:r>
              <a:rPr lang="en-US" altLang="id-ID" sz="2800" baseline="-25000" smtClean="0"/>
              <a:t>1</a:t>
            </a:r>
            <a:r>
              <a:rPr lang="en-US" altLang="id-ID" sz="2800" smtClean="0"/>
              <a:t>,…, Z</a:t>
            </a:r>
            <a:r>
              <a:rPr lang="en-US" altLang="id-ID" sz="2800" baseline="-25000" smtClean="0"/>
              <a:t>p</a:t>
            </a:r>
            <a:r>
              <a:rPr lang="en-US" altLang="id-ID" sz="2800" smtClean="0"/>
              <a:t> </a:t>
            </a:r>
          </a:p>
          <a:p>
            <a:pPr eaLnBrk="1" hangingPunct="1"/>
            <a:r>
              <a:rPr lang="en-US" altLang="id-ID" sz="2800" smtClean="0"/>
              <a:t>Each hidden unit (Z</a:t>
            </a:r>
            <a:r>
              <a:rPr lang="en-US" altLang="id-ID" sz="2800" baseline="-25000" smtClean="0"/>
              <a:t>j</a:t>
            </a:r>
            <a:r>
              <a:rPr lang="en-US" altLang="id-ID" sz="2800" smtClean="0"/>
              <a:t> ) then computes its activation and sends its signal (z</a:t>
            </a:r>
            <a:r>
              <a:rPr lang="en-US" altLang="id-ID" sz="2800" baseline="-25000" smtClean="0"/>
              <a:t>j </a:t>
            </a:r>
            <a:r>
              <a:rPr lang="en-US" altLang="id-ID" sz="2800" smtClean="0"/>
              <a:t>) to each output unit</a:t>
            </a:r>
          </a:p>
          <a:p>
            <a:pPr eaLnBrk="1" hangingPunct="1"/>
            <a:r>
              <a:rPr lang="en-US" altLang="id-ID" sz="2800" smtClean="0"/>
              <a:t>Each output unit (Y</a:t>
            </a:r>
            <a:r>
              <a:rPr lang="en-US" altLang="id-ID" sz="2800" baseline="-25000" smtClean="0"/>
              <a:t>k</a:t>
            </a:r>
            <a:r>
              <a:rPr lang="en-US" altLang="id-ID" sz="2800" smtClean="0"/>
              <a:t> ) then computes its activation (y</a:t>
            </a:r>
            <a:r>
              <a:rPr lang="en-US" altLang="id-ID" sz="2800" baseline="-25000" smtClean="0"/>
              <a:t>k </a:t>
            </a:r>
            <a:r>
              <a:rPr lang="en-US" altLang="id-ID" sz="2800" smtClean="0"/>
              <a:t>) to form the response of the net for the given input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551DAD-0E36-4DFB-AA57-729B456ADC09}" type="slidenum">
              <a:rPr lang="en-US" altLang="id-ID" smtClean="0"/>
              <a:pPr eaLnBrk="1" hangingPunct="1"/>
              <a:t>11</a:t>
            </a:fld>
            <a:endParaRPr lang="en-US" altLang="id-ID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b="1" smtClean="0"/>
              <a:t>The calculation and backpropagation of the associated error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/>
              <a:t>During training, each output unit compares its computed activation (y</a:t>
            </a:r>
            <a:r>
              <a:rPr lang="en-US" altLang="id-ID" sz="2400" baseline="-25000" smtClean="0"/>
              <a:t>k </a:t>
            </a:r>
            <a:r>
              <a:rPr lang="en-US" altLang="id-ID" sz="2400" smtClean="0"/>
              <a:t>) with its target value t</a:t>
            </a:r>
            <a:r>
              <a:rPr lang="en-US" altLang="id-ID" sz="2400" baseline="-25000" smtClean="0"/>
              <a:t>k </a:t>
            </a:r>
            <a:r>
              <a:rPr lang="en-US" altLang="id-ID" sz="2400" smtClean="0"/>
              <a:t> to determine the associated error for that pattern with that unit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/>
              <a:t>Based on this error, the factor </a:t>
            </a:r>
            <a:r>
              <a:rPr lang="el-GR" altLang="id-ID" sz="2400" smtClean="0">
                <a:cs typeface="Arial" charset="0"/>
              </a:rPr>
              <a:t>δ</a:t>
            </a:r>
            <a:r>
              <a:rPr lang="en-US" altLang="id-ID" sz="2400" baseline="-25000" smtClean="0"/>
              <a:t>k</a:t>
            </a:r>
            <a:r>
              <a:rPr lang="en-US" altLang="id-ID" sz="2400" smtClean="0">
                <a:cs typeface="Arial" charset="0"/>
              </a:rPr>
              <a:t> is computed for each output unit</a:t>
            </a:r>
          </a:p>
          <a:p>
            <a:pPr eaLnBrk="1" hangingPunct="1">
              <a:lnSpc>
                <a:spcPct val="80000"/>
              </a:lnSpc>
            </a:pPr>
            <a:r>
              <a:rPr lang="el-GR" altLang="id-ID" sz="2400" smtClean="0">
                <a:cs typeface="Arial" charset="0"/>
              </a:rPr>
              <a:t>δ</a:t>
            </a:r>
            <a:r>
              <a:rPr lang="en-US" altLang="id-ID" sz="2400" baseline="-25000" smtClean="0"/>
              <a:t>k</a:t>
            </a:r>
            <a:r>
              <a:rPr lang="en-US" altLang="id-ID" sz="2400" smtClean="0">
                <a:cs typeface="Arial" charset="0"/>
              </a:rPr>
              <a:t> is used to distribute the error at output unit </a:t>
            </a:r>
            <a:r>
              <a:rPr lang="en-US" altLang="id-ID" sz="2400" smtClean="0"/>
              <a:t>Y</a:t>
            </a:r>
            <a:r>
              <a:rPr lang="en-US" altLang="id-ID" sz="2400" baseline="-25000" smtClean="0"/>
              <a:t>k</a:t>
            </a:r>
            <a:r>
              <a:rPr lang="en-US" altLang="id-ID" sz="2400" smtClean="0"/>
              <a:t> back to all units in the hidden layer that are connected to Y</a:t>
            </a:r>
            <a:r>
              <a:rPr lang="en-US" altLang="id-ID" sz="2400" baseline="-25000" smtClean="0"/>
              <a:t>k.</a:t>
            </a:r>
            <a:r>
              <a:rPr lang="en-US" altLang="id-ID" sz="2400" smtClean="0"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cs typeface="Arial" charset="0"/>
              </a:rPr>
              <a:t>Its also use to update the weights between the output and the hidden layer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cs typeface="Arial" charset="0"/>
              </a:rPr>
              <a:t>In a similar manner, the factor </a:t>
            </a:r>
            <a:r>
              <a:rPr lang="el-GR" altLang="id-ID" sz="2400" smtClean="0">
                <a:cs typeface="Arial" charset="0"/>
              </a:rPr>
              <a:t>δ</a:t>
            </a:r>
            <a:r>
              <a:rPr lang="en-US" altLang="id-ID" sz="2400" baseline="-25000" smtClean="0"/>
              <a:t>j</a:t>
            </a:r>
            <a:r>
              <a:rPr lang="en-US" altLang="id-ID" sz="2400" smtClean="0">
                <a:cs typeface="Arial" charset="0"/>
              </a:rPr>
              <a:t>  is computed for each hidden unit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cs typeface="Arial" charset="0"/>
              </a:rPr>
              <a:t>It is used to update the weights between the hidden and the input layer</a:t>
            </a:r>
            <a:endParaRPr lang="el-GR" altLang="id-ID" sz="240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id-ID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35BA65-A1C1-4BE2-ADEF-0F53A3EE0228}" type="slidenum">
              <a:rPr lang="en-US" altLang="id-ID" smtClean="0"/>
              <a:pPr eaLnBrk="1" hangingPunct="1"/>
              <a:t>12</a:t>
            </a:fld>
            <a:endParaRPr lang="en-US" altLang="id-ID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d-ID" sz="2800" smtClean="0"/>
              <a:t>The adjustment of the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 smtClean="0"/>
              <a:t>After all of the </a:t>
            </a:r>
            <a:r>
              <a:rPr lang="el-GR" altLang="id-ID" sz="2800" smtClean="0">
                <a:cs typeface="Arial" charset="0"/>
              </a:rPr>
              <a:t>δ</a:t>
            </a:r>
            <a:r>
              <a:rPr lang="en-US" altLang="id-ID" sz="2800" smtClean="0">
                <a:cs typeface="Arial" charset="0"/>
              </a:rPr>
              <a:t> factor have been determined, the weights for all layers are adjusted simultaneously.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 smtClean="0">
                <a:cs typeface="Arial" charset="0"/>
              </a:rPr>
              <a:t>The adjusment to the weights </a:t>
            </a:r>
            <a:r>
              <a:rPr lang="en-US" altLang="id-ID" sz="2800" smtClean="0"/>
              <a:t>(w</a:t>
            </a:r>
            <a:r>
              <a:rPr lang="en-US" altLang="id-ID" sz="2800" baseline="-25000" smtClean="0"/>
              <a:t>jk</a:t>
            </a:r>
            <a:r>
              <a:rPr lang="en-US" altLang="id-ID" sz="2800" smtClean="0"/>
              <a:t> )</a:t>
            </a:r>
            <a:r>
              <a:rPr lang="en-US" altLang="id-ID" sz="2400" smtClean="0"/>
              <a:t> </a:t>
            </a:r>
            <a:r>
              <a:rPr lang="en-US" altLang="id-ID" sz="2800" smtClean="0">
                <a:cs typeface="Arial" charset="0"/>
              </a:rPr>
              <a:t>from hidden unit </a:t>
            </a:r>
            <a:r>
              <a:rPr lang="en-US" altLang="id-ID" sz="2800" smtClean="0"/>
              <a:t>(Z</a:t>
            </a:r>
            <a:r>
              <a:rPr lang="en-US" altLang="id-ID" sz="2800" baseline="-25000" smtClean="0"/>
              <a:t>j</a:t>
            </a:r>
            <a:r>
              <a:rPr lang="en-US" altLang="id-ID" sz="2800" smtClean="0"/>
              <a:t> )</a:t>
            </a:r>
            <a:r>
              <a:rPr lang="en-US" altLang="id-ID" sz="2800" smtClean="0">
                <a:cs typeface="Arial" charset="0"/>
              </a:rPr>
              <a:t> to output unit (</a:t>
            </a:r>
            <a:r>
              <a:rPr lang="en-US" altLang="id-ID" sz="2800" smtClean="0"/>
              <a:t>Y</a:t>
            </a:r>
            <a:r>
              <a:rPr lang="en-US" altLang="id-ID" sz="2800" baseline="-25000" smtClean="0"/>
              <a:t>k</a:t>
            </a:r>
            <a:r>
              <a:rPr lang="en-US" altLang="id-ID" sz="2800" smtClean="0">
                <a:cs typeface="Arial" charset="0"/>
              </a:rPr>
              <a:t>) is based on factor </a:t>
            </a:r>
            <a:r>
              <a:rPr lang="el-GR" altLang="id-ID" sz="2800" smtClean="0">
                <a:cs typeface="Arial" charset="0"/>
              </a:rPr>
              <a:t>δ</a:t>
            </a:r>
            <a:r>
              <a:rPr lang="en-US" altLang="id-ID" sz="2800" baseline="-25000" smtClean="0"/>
              <a:t>k</a:t>
            </a:r>
            <a:r>
              <a:rPr lang="en-US" altLang="id-ID" sz="2800" smtClean="0">
                <a:cs typeface="Arial" charset="0"/>
              </a:rPr>
              <a:t> and the activation z</a:t>
            </a:r>
            <a:r>
              <a:rPr lang="en-US" altLang="id-ID" sz="2800" baseline="-25000" smtClean="0"/>
              <a:t>j</a:t>
            </a:r>
            <a:r>
              <a:rPr lang="en-US" altLang="id-ID" sz="2800" smtClean="0">
                <a:cs typeface="Arial" charset="0"/>
              </a:rPr>
              <a:t> of the hidden unit </a:t>
            </a:r>
            <a:r>
              <a:rPr lang="en-US" altLang="id-ID" sz="2800" smtClean="0"/>
              <a:t>(Z</a:t>
            </a:r>
            <a:r>
              <a:rPr lang="en-US" altLang="id-ID" sz="2800" baseline="-25000" smtClean="0"/>
              <a:t>j</a:t>
            </a:r>
            <a:r>
              <a:rPr lang="en-US" altLang="id-ID" sz="2800" smtClean="0"/>
              <a:t> )</a:t>
            </a:r>
            <a:r>
              <a:rPr lang="en-US" altLang="id-ID" sz="2800" smtClean="0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800" smtClean="0">
                <a:cs typeface="Arial" charset="0"/>
              </a:rPr>
              <a:t>The adjusment to the weights </a:t>
            </a:r>
            <a:r>
              <a:rPr lang="en-US" altLang="id-ID" sz="2800" smtClean="0"/>
              <a:t>(v</a:t>
            </a:r>
            <a:r>
              <a:rPr lang="en-US" altLang="id-ID" sz="2800" baseline="-25000" smtClean="0"/>
              <a:t>ij</a:t>
            </a:r>
            <a:r>
              <a:rPr lang="en-US" altLang="id-ID" sz="2800" smtClean="0"/>
              <a:t> )</a:t>
            </a:r>
            <a:r>
              <a:rPr lang="en-US" altLang="id-ID" sz="2400" smtClean="0"/>
              <a:t> </a:t>
            </a:r>
            <a:r>
              <a:rPr lang="en-US" altLang="id-ID" sz="2800" smtClean="0">
                <a:cs typeface="Arial" charset="0"/>
              </a:rPr>
              <a:t>from input unit </a:t>
            </a:r>
            <a:r>
              <a:rPr lang="en-US" altLang="id-ID" sz="2800" smtClean="0"/>
              <a:t>(X</a:t>
            </a:r>
            <a:r>
              <a:rPr lang="en-US" altLang="id-ID" sz="2800" baseline="-25000" smtClean="0"/>
              <a:t>i</a:t>
            </a:r>
            <a:r>
              <a:rPr lang="en-US" altLang="id-ID" sz="2800" smtClean="0"/>
              <a:t> )</a:t>
            </a:r>
            <a:r>
              <a:rPr lang="en-US" altLang="id-ID" sz="2800" smtClean="0">
                <a:cs typeface="Arial" charset="0"/>
              </a:rPr>
              <a:t> to hidden unit (Z</a:t>
            </a:r>
            <a:r>
              <a:rPr lang="en-US" altLang="id-ID" sz="2800" baseline="-25000" smtClean="0"/>
              <a:t>j</a:t>
            </a:r>
            <a:r>
              <a:rPr lang="en-US" altLang="id-ID" sz="2800" smtClean="0">
                <a:cs typeface="Arial" charset="0"/>
              </a:rPr>
              <a:t>) is based on factor </a:t>
            </a:r>
            <a:r>
              <a:rPr lang="el-GR" altLang="id-ID" sz="2800" smtClean="0">
                <a:cs typeface="Arial" charset="0"/>
              </a:rPr>
              <a:t>δ</a:t>
            </a:r>
            <a:r>
              <a:rPr lang="en-US" altLang="id-ID" sz="2800" baseline="-25000" smtClean="0"/>
              <a:t>j</a:t>
            </a:r>
            <a:r>
              <a:rPr lang="en-US" altLang="id-ID" sz="2800" smtClean="0">
                <a:cs typeface="Arial" charset="0"/>
              </a:rPr>
              <a:t> and the activation </a:t>
            </a:r>
            <a:r>
              <a:rPr lang="en-US" altLang="id-ID" sz="2800" smtClean="0"/>
              <a:t>x</a:t>
            </a:r>
            <a:r>
              <a:rPr lang="en-US" altLang="id-ID" sz="2800" baseline="-25000" smtClean="0"/>
              <a:t>i</a:t>
            </a:r>
            <a:r>
              <a:rPr lang="en-US" altLang="id-ID" sz="2800" smtClean="0">
                <a:cs typeface="Arial" charset="0"/>
              </a:rPr>
              <a:t> of the input unit </a:t>
            </a:r>
            <a:r>
              <a:rPr lang="en-US" altLang="id-ID" sz="2800" smtClean="0"/>
              <a:t>(x</a:t>
            </a:r>
            <a:r>
              <a:rPr lang="en-US" altLang="id-ID" sz="2800" baseline="-25000" smtClean="0"/>
              <a:t>i</a:t>
            </a:r>
            <a:r>
              <a:rPr lang="en-US" altLang="id-ID" sz="280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C8FA9F-09DA-4DE4-8692-46E0A31AF851}" type="slidenum">
              <a:rPr lang="en-US" altLang="id-ID" smtClean="0"/>
              <a:pPr eaLnBrk="1" hangingPunct="1"/>
              <a:t>13</a:t>
            </a:fld>
            <a:endParaRPr lang="en-US" altLang="id-ID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  <a:br>
              <a:rPr lang="en-US" altLang="id-ID" smtClean="0"/>
            </a:br>
            <a:r>
              <a:rPr lang="en-US" altLang="id-ID" sz="3200" b="1" smtClean="0"/>
              <a:t>Tata nama</a:t>
            </a:r>
            <a:r>
              <a:rPr lang="en-US" altLang="id-ID" sz="3200" smtClean="0"/>
              <a:t> </a:t>
            </a:r>
            <a:endParaRPr lang="en-US" altLang="id-ID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8"/>
          <a:stretch>
            <a:fillRect/>
          </a:stretch>
        </p:blipFill>
        <p:spPr bwMode="auto">
          <a:xfrm>
            <a:off x="323850" y="1430338"/>
            <a:ext cx="828040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FFF556-E257-492B-B809-1769CC11C9AA}" type="slidenum">
              <a:rPr lang="en-US" altLang="id-ID" smtClean="0"/>
              <a:pPr eaLnBrk="1" hangingPunct="1"/>
              <a:t>14</a:t>
            </a:fld>
            <a:endParaRPr lang="en-US" altLang="id-ID" smtClean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21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d-ID" b="1" dirty="0" smtClean="0"/>
              <a:t>Activation function</a:t>
            </a:r>
          </a:p>
          <a:p>
            <a:pPr eaLnBrk="1" hangingPunct="1"/>
            <a:r>
              <a:rPr lang="id-ID" altLang="id-ID" dirty="0" smtClean="0">
                <a:latin typeface="Comic Sans MS" pitchFamily="66" charset="0"/>
              </a:rPr>
              <a:t>Identitas</a:t>
            </a:r>
          </a:p>
          <a:p>
            <a:pPr eaLnBrk="1" hangingPunct="1"/>
            <a:r>
              <a:rPr lang="en-US" altLang="id-ID" dirty="0" smtClean="0">
                <a:latin typeface="Comic Sans MS" pitchFamily="66" charset="0"/>
              </a:rPr>
              <a:t>Sigmoid </a:t>
            </a:r>
            <a:r>
              <a:rPr lang="en-US" altLang="id-ID" dirty="0" err="1" smtClean="0">
                <a:latin typeface="Comic Sans MS" pitchFamily="66" charset="0"/>
              </a:rPr>
              <a:t>biner</a:t>
            </a:r>
            <a:endParaRPr lang="en-US" altLang="id-ID" dirty="0" smtClean="0">
              <a:latin typeface="Comic Sans MS" pitchFamily="66" charset="0"/>
            </a:endParaRPr>
          </a:p>
          <a:p>
            <a:pPr marL="0" indent="0" eaLnBrk="1" hangingPunct="1">
              <a:buNone/>
            </a:pPr>
            <a:r>
              <a:rPr lang="id-ID" altLang="id-ID" dirty="0" smtClean="0">
                <a:latin typeface="Comic Sans MS" pitchFamily="66" charset="0"/>
              </a:rPr>
              <a:t>  </a:t>
            </a:r>
            <a:r>
              <a:rPr lang="en-US" altLang="id-ID" dirty="0" err="1" smtClean="0">
                <a:latin typeface="Comic Sans MS" pitchFamily="66" charset="0"/>
              </a:rPr>
              <a:t>Turunannya</a:t>
            </a:r>
            <a:r>
              <a:rPr lang="en-US" altLang="id-ID" dirty="0" smtClean="0">
                <a:latin typeface="Comic Sans MS" pitchFamily="66" charset="0"/>
              </a:rPr>
              <a:t> </a:t>
            </a:r>
            <a:endParaRPr lang="en-US" altLang="id-ID" dirty="0" smtClean="0">
              <a:latin typeface="Comic Sans MS" pitchFamily="66" charset="0"/>
            </a:endParaRPr>
          </a:p>
          <a:p>
            <a:pPr eaLnBrk="1" hangingPunct="1"/>
            <a:endParaRPr lang="en-US" altLang="id-ID" dirty="0" smtClean="0">
              <a:latin typeface="Comic Sans MS" pitchFamily="66" charset="0"/>
            </a:endParaRPr>
          </a:p>
          <a:p>
            <a:pPr eaLnBrk="1" hangingPunct="1"/>
            <a:r>
              <a:rPr lang="en-US" altLang="id-ID" dirty="0" smtClean="0">
                <a:latin typeface="Comic Sans MS" pitchFamily="66" charset="0"/>
              </a:rPr>
              <a:t>Sigmoid bipolar</a:t>
            </a:r>
          </a:p>
          <a:p>
            <a:pPr eaLnBrk="1" hangingPunct="1"/>
            <a:r>
              <a:rPr lang="en-US" altLang="id-ID" dirty="0" err="1" smtClean="0">
                <a:latin typeface="Comic Sans MS" pitchFamily="66" charset="0"/>
              </a:rPr>
              <a:t>Turunannya</a:t>
            </a:r>
            <a:endParaRPr lang="en-US" altLang="id-ID" dirty="0" smtClean="0">
              <a:latin typeface="Comic Sans MS" pitchFamily="66" charset="0"/>
            </a:endParaRPr>
          </a:p>
          <a:p>
            <a:pPr eaLnBrk="1" hangingPunct="1"/>
            <a:endParaRPr lang="en-US" altLang="id-ID" dirty="0" smtClean="0"/>
          </a:p>
        </p:txBody>
      </p:sp>
      <p:grpSp>
        <p:nvGrpSpPr>
          <p:cNvPr id="1033" name="Group 10"/>
          <p:cNvGrpSpPr>
            <a:grpSpLocks/>
          </p:cNvGrpSpPr>
          <p:nvPr/>
        </p:nvGrpSpPr>
        <p:grpSpPr bwMode="auto">
          <a:xfrm>
            <a:off x="3792538" y="2143125"/>
            <a:ext cx="5140325" cy="1438275"/>
            <a:chOff x="2389" y="1248"/>
            <a:chExt cx="3238" cy="906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389" y="1344"/>
            <a:ext cx="1451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3" imgW="1257300" imgH="419100" progId="Equation.3">
                    <p:embed/>
                  </p:oleObj>
                </mc:Choice>
                <mc:Fallback>
                  <p:oleObj name="Equation" r:id="rId3" imgW="12573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1344"/>
                          <a:ext cx="1451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2389" y="1872"/>
            <a:ext cx="158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5" imgW="1282700" imgH="228600" progId="Equation.3">
                    <p:embed/>
                  </p:oleObj>
                </mc:Choice>
                <mc:Fallback>
                  <p:oleObj name="Equation" r:id="rId5" imgW="12827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1872"/>
                          <a:ext cx="158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8"/>
              <a:ext cx="1451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4" name="Group 11"/>
          <p:cNvGrpSpPr>
            <a:grpSpLocks/>
          </p:cNvGrpSpPr>
          <p:nvPr/>
        </p:nvGrpSpPr>
        <p:grpSpPr bwMode="auto">
          <a:xfrm>
            <a:off x="4191000" y="3733800"/>
            <a:ext cx="3352800" cy="2930525"/>
            <a:chOff x="2640" y="2352"/>
            <a:chExt cx="2112" cy="1846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2640" y="2352"/>
            <a:ext cx="15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8" imgW="1218960" imgH="419040" progId="Equation.3">
                    <p:embed/>
                  </p:oleObj>
                </mc:Choice>
                <mc:Fallback>
                  <p:oleObj name="Equation" r:id="rId8" imgW="121896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1584" cy="5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8"/>
            <p:cNvGraphicFramePr>
              <a:graphicFrameLocks noChangeAspect="1"/>
            </p:cNvGraphicFramePr>
            <p:nvPr/>
          </p:nvGraphicFramePr>
          <p:xfrm>
            <a:off x="2640" y="2880"/>
            <a:ext cx="2112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0" imgW="1726451" imgH="393529" progId="Equation.3">
                    <p:embed/>
                  </p:oleObj>
                </mc:Choice>
                <mc:Fallback>
                  <p:oleObj name="Equation" r:id="rId10" imgW="1726451" imgH="39352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2112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5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3408"/>
              <a:ext cx="1497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01DE46-C360-4C54-A20D-549667CE53E5}" type="slidenum">
              <a:rPr lang="en-US" altLang="id-ID" smtClean="0"/>
              <a:pPr eaLnBrk="1" hangingPunct="1"/>
              <a:t>15</a:t>
            </a:fld>
            <a:endParaRPr lang="en-US" altLang="id-ID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id-ID" sz="28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>
                <a:latin typeface="Comic Sans MS" pitchFamily="66" charset="0"/>
              </a:rPr>
              <a:t>Langkah 0 :	Inisialisasi nilai bobot dengan 			nilai acak yang kecil.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>
                <a:latin typeface="Comic Sans MS" pitchFamily="66" charset="0"/>
              </a:rPr>
              <a:t>Langkah 1 :	Selama kondisi berhenti masih 			tidak terpenuhi, laksanakan 			langkah 2 sampai 9.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800" smtClean="0">
                <a:latin typeface="Comic Sans MS" pitchFamily="66" charset="0"/>
              </a:rPr>
              <a:t>Langkah 2 :	Untuk tiap pasangan pelatihan, 			kerjakan langkah 3 sampai 8.</a:t>
            </a:r>
            <a:endParaRPr lang="en-US" altLang="id-ID" sz="2800" i="1" smtClean="0">
              <a:latin typeface="Comic Sans MS" pitchFamily="66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z="4000">
                <a:solidFill>
                  <a:schemeClr val="tx2"/>
                </a:solidFill>
              </a:rPr>
              <a:t>3.1.2  algorithm…</a:t>
            </a:r>
            <a:r>
              <a:rPr lang="en-US" altLang="id-ID" sz="3200" b="1">
                <a:solidFill>
                  <a:schemeClr val="tx2"/>
                </a:solidFill>
              </a:rPr>
              <a:t>Training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DAE0F3-C2A6-43DA-98D9-55CD7E701980}" type="slidenum">
              <a:rPr lang="en-US" altLang="id-ID" smtClean="0"/>
              <a:pPr eaLnBrk="1" hangingPunct="1"/>
              <a:t>16</a:t>
            </a:fld>
            <a:endParaRPr lang="en-US" altLang="id-ID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800" b="1" i="1" smtClean="0">
                <a:solidFill>
                  <a:srgbClr val="FF3300"/>
                </a:solidFill>
                <a:latin typeface="Comic Sans MS" pitchFamily="66" charset="0"/>
              </a:rPr>
              <a:t>Feedforward :</a:t>
            </a:r>
            <a:endParaRPr lang="en-US" altLang="id-ID" sz="2800" b="1" smtClean="0">
              <a:solidFill>
                <a:srgbClr val="FF3300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Langkah 3 :	Untuk tiap unit </a:t>
            </a:r>
            <a:r>
              <a:rPr lang="en-US" altLang="id-ID" sz="2400" i="1" smtClean="0">
                <a:latin typeface="Comic Sans MS" pitchFamily="66" charset="0"/>
              </a:rPr>
              <a:t>input</a:t>
            </a:r>
            <a:r>
              <a:rPr lang="en-US" altLang="id-ID" sz="2400" smtClean="0">
                <a:latin typeface="Comic Sans MS" pitchFamily="66" charset="0"/>
              </a:rPr>
              <a:t> (</a:t>
            </a:r>
            <a:r>
              <a:rPr lang="en-US" altLang="id-ID" sz="2400" i="1" smtClean="0">
                <a:latin typeface="Comic Sans MS" pitchFamily="66" charset="0"/>
              </a:rPr>
              <a:t>Xi, i=</a:t>
            </a:r>
            <a:r>
              <a:rPr lang="en-US" altLang="id-ID" sz="2400" smtClean="0">
                <a:latin typeface="Comic Sans MS" pitchFamily="66" charset="0"/>
              </a:rPr>
              <a:t>1,…,</a:t>
            </a:r>
            <a:r>
              <a:rPr lang="en-US" altLang="id-ID" sz="2400" i="1" smtClean="0">
                <a:latin typeface="Comic Sans MS" pitchFamily="66" charset="0"/>
              </a:rPr>
              <a:t>n</a:t>
            </a:r>
            <a:r>
              <a:rPr lang="en-US" altLang="id-ID" sz="2400" smtClean="0">
                <a:latin typeface="Comic Sans MS" pitchFamily="66" charset="0"/>
              </a:rPr>
              <a:t>) 			menerima sinyal </a:t>
            </a:r>
            <a:r>
              <a:rPr lang="en-US" altLang="id-ID" sz="2400" i="1" smtClean="0">
                <a:latin typeface="Comic Sans MS" pitchFamily="66" charset="0"/>
              </a:rPr>
              <a:t>input</a:t>
            </a:r>
            <a:r>
              <a:rPr lang="en-US" altLang="id-ID" sz="2400" smtClean="0">
                <a:latin typeface="Comic Sans MS" pitchFamily="66" charset="0"/>
              </a:rPr>
              <a:t> </a:t>
            </a:r>
            <a:r>
              <a:rPr lang="en-US" altLang="id-ID" sz="2400" i="1" smtClean="0">
                <a:latin typeface="Comic Sans MS" pitchFamily="66" charset="0"/>
              </a:rPr>
              <a:t>xi</a:t>
            </a:r>
            <a:r>
              <a:rPr lang="en-US" altLang="id-ID" sz="2400" smtClean="0">
                <a:latin typeface="Comic Sans MS" pitchFamily="66" charset="0"/>
              </a:rPr>
              <a:t> dan 				menyebarkan sinyal itu keseluruh 			unit pada lapis atasnya (lapis 				tersembunyi)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Langkah 4 :	Untuk tiap unit tersembunyi (</a:t>
            </a:r>
            <a:r>
              <a:rPr lang="en-US" altLang="id-ID" sz="2400" i="1" smtClean="0">
                <a:latin typeface="Comic Sans MS" pitchFamily="66" charset="0"/>
              </a:rPr>
              <a:t>Zj, 			j=</a:t>
            </a:r>
            <a:r>
              <a:rPr lang="en-US" altLang="id-ID" sz="2400" smtClean="0">
                <a:latin typeface="Comic Sans MS" pitchFamily="66" charset="0"/>
              </a:rPr>
              <a:t>1,…,</a:t>
            </a:r>
            <a:r>
              <a:rPr lang="en-US" altLang="id-ID" sz="2400" i="1" smtClean="0">
                <a:latin typeface="Comic Sans MS" pitchFamily="66" charset="0"/>
              </a:rPr>
              <a:t>p</a:t>
            </a:r>
            <a:r>
              <a:rPr lang="en-US" altLang="id-ID" sz="2400" smtClean="0">
                <a:latin typeface="Comic Sans MS" pitchFamily="66" charset="0"/>
              </a:rPr>
              <a:t>) dihitung 		nilai input 			dengan menggunakan nilai bobotnya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			</a:t>
            </a:r>
          </a:p>
          <a:p>
            <a:pPr eaLnBrk="1" hangingPunct="1">
              <a:lnSpc>
                <a:spcPct val="80000"/>
              </a:lnSpc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Kemudian dihitung nilai </a:t>
            </a:r>
            <a:r>
              <a:rPr lang="en-US" altLang="id-ID" sz="2400" i="1" smtClean="0">
                <a:latin typeface="Comic Sans MS" pitchFamily="66" charset="0"/>
              </a:rPr>
              <a:t>output</a:t>
            </a:r>
            <a:r>
              <a:rPr lang="en-US" altLang="id-ID" sz="2400" smtClean="0">
                <a:latin typeface="Comic Sans MS" pitchFamily="66" charset="0"/>
              </a:rPr>
              <a:t> dengan menggunakan fungsi akti-vasi yang dipilih : </a:t>
            </a:r>
            <a:r>
              <a:rPr lang="en-US" altLang="id-ID" sz="2400" i="1" smtClean="0">
                <a:latin typeface="Comic Sans MS" pitchFamily="66" charset="0"/>
              </a:rPr>
              <a:t>zj = f ( z_inj )</a:t>
            </a: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Hasil fungsi tersebut dikirim ke semua unit pada lapis di atasnya</a:t>
            </a:r>
            <a:endParaRPr lang="en-US" altLang="id-ID" sz="18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933825"/>
            <a:ext cx="3065462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id-ID" sz="4000" smtClean="0"/>
              <a:t>3.1.2  algorithm…</a:t>
            </a:r>
            <a:r>
              <a:rPr lang="en-US" altLang="id-ID" sz="3200" b="1" smtClean="0"/>
              <a:t>training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5E0178-006C-42D2-AFE5-8140687FD34F}" type="slidenum">
              <a:rPr lang="en-US" altLang="id-ID" smtClean="0"/>
              <a:pPr eaLnBrk="1" hangingPunct="1"/>
              <a:t>17</a:t>
            </a:fld>
            <a:endParaRPr lang="en-US" altLang="id-ID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id-ID" smtClean="0">
                <a:latin typeface="Comic Sans MS" pitchFamily="66" charset="0"/>
              </a:rPr>
              <a:t>Langkah 5 :	Untuk tiap unit </a:t>
            </a:r>
            <a:r>
              <a:rPr lang="en-US" altLang="id-ID" i="1" smtClean="0">
                <a:latin typeface="Comic Sans MS" pitchFamily="66" charset="0"/>
              </a:rPr>
              <a:t>output</a:t>
            </a:r>
            <a:r>
              <a:rPr lang="en-US" altLang="id-ID" smtClean="0">
                <a:latin typeface="Comic Sans MS" pitchFamily="66" charset="0"/>
              </a:rPr>
              <a:t> (</a:t>
            </a:r>
            <a:r>
              <a:rPr lang="en-US" altLang="id-ID" i="1" smtClean="0">
                <a:latin typeface="Comic Sans MS" pitchFamily="66" charset="0"/>
              </a:rPr>
              <a:t>Yk, 			k=</a:t>
            </a:r>
            <a:r>
              <a:rPr lang="en-US" altLang="id-ID" smtClean="0">
                <a:latin typeface="Comic Sans MS" pitchFamily="66" charset="0"/>
              </a:rPr>
              <a:t>1,..,</a:t>
            </a:r>
            <a:r>
              <a:rPr lang="en-US" altLang="id-ID" i="1" smtClean="0">
                <a:latin typeface="Comic Sans MS" pitchFamily="66" charset="0"/>
              </a:rPr>
              <a:t>m</a:t>
            </a:r>
            <a:r>
              <a:rPr lang="en-US" altLang="id-ID" smtClean="0">
                <a:latin typeface="Comic Sans MS" pitchFamily="66" charset="0"/>
              </a:rPr>
              <a:t>) dihitung nilai </a:t>
            </a:r>
            <a:r>
              <a:rPr lang="en-US" altLang="id-ID" i="1" smtClean="0">
                <a:latin typeface="Comic Sans MS" pitchFamily="66" charset="0"/>
              </a:rPr>
              <a:t>input</a:t>
            </a:r>
            <a:r>
              <a:rPr lang="en-US" altLang="id-ID" smtClean="0">
                <a:latin typeface="Comic Sans MS" pitchFamily="66" charset="0"/>
              </a:rPr>
              <a:t> 			dengan menggunakan nilai 			bobot-nya :</a:t>
            </a:r>
          </a:p>
          <a:p>
            <a:pPr eaLnBrk="1" hangingPunct="1">
              <a:buFontTx/>
              <a:buNone/>
            </a:pPr>
            <a:r>
              <a:rPr lang="en-US" altLang="id-ID" smtClean="0">
                <a:latin typeface="Comic Sans MS" pitchFamily="66" charset="0"/>
              </a:rPr>
              <a:t>	</a:t>
            </a:r>
            <a:r>
              <a:rPr lang="en-US" altLang="id-ID" i="1" smtClean="0">
                <a:latin typeface="Comic Sans MS" pitchFamily="66" charset="0"/>
              </a:rPr>
              <a:t>	</a:t>
            </a:r>
            <a:endParaRPr lang="en-US" altLang="id-ID" smtClean="0">
              <a:latin typeface="Comic Sans MS" pitchFamily="66" charset="0"/>
            </a:endParaRPr>
          </a:p>
          <a:p>
            <a:pPr eaLnBrk="1" hangingPunct="1"/>
            <a:endParaRPr lang="en-US" altLang="id-ID" smtClean="0">
              <a:latin typeface="Comic Sans MS" pitchFamily="66" charset="0"/>
            </a:endParaRPr>
          </a:p>
          <a:p>
            <a:pPr eaLnBrk="1" hangingPunct="1"/>
            <a:r>
              <a:rPr lang="en-US" altLang="id-ID" smtClean="0">
                <a:latin typeface="Comic Sans MS" pitchFamily="66" charset="0"/>
              </a:rPr>
              <a:t>Kemudian dihitung nilai </a:t>
            </a:r>
            <a:r>
              <a:rPr lang="en-US" altLang="id-ID" i="1" smtClean="0">
                <a:latin typeface="Comic Sans MS" pitchFamily="66" charset="0"/>
              </a:rPr>
              <a:t>output</a:t>
            </a:r>
            <a:r>
              <a:rPr lang="en-US" altLang="id-ID" smtClean="0">
                <a:latin typeface="Comic Sans MS" pitchFamily="66" charset="0"/>
              </a:rPr>
              <a:t> dengan menggunakan fungsi aktivasi :</a:t>
            </a:r>
          </a:p>
          <a:p>
            <a:pPr eaLnBrk="1" hangingPunct="1">
              <a:buFontTx/>
              <a:buNone/>
            </a:pPr>
            <a:r>
              <a:rPr lang="en-US" altLang="id-ID" smtClean="0">
                <a:latin typeface="Comic Sans MS" pitchFamily="66" charset="0"/>
              </a:rPr>
              <a:t>		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33528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943600"/>
            <a:ext cx="3313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5921E7-A4D1-4DB0-BD5F-5D1B64000E32}" type="slidenum">
              <a:rPr lang="en-US" altLang="id-ID" smtClean="0"/>
              <a:pPr eaLnBrk="1" hangingPunct="1"/>
              <a:t>18</a:t>
            </a:fld>
            <a:endParaRPr lang="en-US" altLang="id-ID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63357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d-ID" b="1" i="1" smtClean="0">
                <a:solidFill>
                  <a:srgbClr val="FF3300"/>
                </a:solidFill>
                <a:latin typeface="Comic Sans MS" pitchFamily="66" charset="0"/>
              </a:rPr>
              <a:t>Backpropagation error</a:t>
            </a:r>
          </a:p>
          <a:p>
            <a:pPr eaLnBrk="1" hangingPunct="1">
              <a:buFontTx/>
              <a:buNone/>
            </a:pPr>
            <a:r>
              <a:rPr lang="en-US" altLang="id-ID" sz="2800" smtClean="0">
                <a:latin typeface="Comic Sans MS" pitchFamily="66" charset="0"/>
              </a:rPr>
              <a:t>Langkah 6 :Untuk tiap unit </a:t>
            </a:r>
            <a:r>
              <a:rPr lang="en-US" altLang="id-ID" sz="2800" i="1" smtClean="0">
                <a:latin typeface="Comic Sans MS" pitchFamily="66" charset="0"/>
              </a:rPr>
              <a:t>output</a:t>
            </a:r>
            <a:r>
              <a:rPr lang="en-US" altLang="id-ID" sz="2800" smtClean="0">
                <a:latin typeface="Comic Sans MS" pitchFamily="66" charset="0"/>
              </a:rPr>
              <a:t> (</a:t>
            </a:r>
            <a:r>
              <a:rPr lang="en-US" altLang="id-ID" sz="2800" i="1" smtClean="0">
                <a:latin typeface="Comic Sans MS" pitchFamily="66" charset="0"/>
              </a:rPr>
              <a:t>Yk, k=</a:t>
            </a:r>
            <a:r>
              <a:rPr lang="en-US" altLang="id-ID" sz="2800" smtClean="0">
                <a:latin typeface="Comic Sans MS" pitchFamily="66" charset="0"/>
              </a:rPr>
              <a:t>1,..,</a:t>
            </a:r>
            <a:r>
              <a:rPr lang="en-US" altLang="id-ID" sz="2800" i="1" smtClean="0">
                <a:latin typeface="Comic Sans MS" pitchFamily="66" charset="0"/>
              </a:rPr>
              <a:t>m</a:t>
            </a:r>
            <a:r>
              <a:rPr lang="en-US" altLang="id-ID" sz="2800" smtClean="0">
                <a:latin typeface="Comic Sans MS" pitchFamily="66" charset="0"/>
              </a:rPr>
              <a:t>) 	menerima pola target yang 		bersesuaian dengan pola </a:t>
            </a:r>
            <a:r>
              <a:rPr lang="en-US" altLang="id-ID" sz="2800" i="1" smtClean="0">
                <a:latin typeface="Comic Sans MS" pitchFamily="66" charset="0"/>
              </a:rPr>
              <a:t>input</a:t>
            </a:r>
            <a:r>
              <a:rPr lang="en-US" altLang="id-ID" sz="2800" smtClean="0">
                <a:latin typeface="Comic Sans MS" pitchFamily="66" charset="0"/>
              </a:rPr>
              <a:t>, dan 		kemudian dihitung informasi kesalahan :</a:t>
            </a:r>
          </a:p>
          <a:p>
            <a:pPr eaLnBrk="1" hangingPunct="1">
              <a:buFontTx/>
              <a:buNone/>
            </a:pPr>
            <a:r>
              <a:rPr lang="en-US" altLang="id-ID" sz="2800" smtClean="0">
                <a:latin typeface="Comic Sans MS" pitchFamily="66" charset="0"/>
              </a:rPr>
              <a:t>		</a:t>
            </a:r>
          </a:p>
          <a:p>
            <a:pPr eaLnBrk="1" hangingPunct="1"/>
            <a:endParaRPr lang="en-US" altLang="id-ID" sz="2800" smtClean="0">
              <a:latin typeface="Comic Sans MS" pitchFamily="66" charset="0"/>
            </a:endParaRPr>
          </a:p>
          <a:p>
            <a:pPr eaLnBrk="1" hangingPunct="1"/>
            <a:r>
              <a:rPr lang="en-US" altLang="id-ID" sz="2800" smtClean="0">
                <a:latin typeface="Comic Sans MS" pitchFamily="66" charset="0"/>
              </a:rPr>
              <a:t>Kemudian dihitung koreksi nilai bobot yang kemudian akan digunakan untuk memperbaharui nilai bobot </a:t>
            </a:r>
            <a:r>
              <a:rPr lang="en-US" altLang="id-ID" sz="2800" i="1" smtClean="0">
                <a:latin typeface="Comic Sans MS" pitchFamily="66" charset="0"/>
              </a:rPr>
              <a:t>wjk. </a:t>
            </a:r>
            <a:r>
              <a:rPr lang="en-US" altLang="id-ID" sz="2800" smtClean="0">
                <a:latin typeface="Comic Sans MS" pitchFamily="66" charset="0"/>
              </a:rPr>
              <a:t>:</a:t>
            </a:r>
          </a:p>
          <a:p>
            <a:pPr eaLnBrk="1" hangingPunct="1"/>
            <a:r>
              <a:rPr lang="en-US" altLang="id-ID" smtClean="0">
                <a:latin typeface="Comic Sans MS" pitchFamily="66" charset="0"/>
              </a:rPr>
              <a:t>		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029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436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F3BD59-3D7C-4A3A-866B-32B44BB70B08}" type="slidenum">
              <a:rPr lang="en-US" altLang="id-ID" smtClean="0"/>
              <a:pPr eaLnBrk="1" hangingPunct="1"/>
              <a:t>19</a:t>
            </a:fld>
            <a:endParaRPr lang="en-US" altLang="id-ID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Hitung koreksi nilai bias yang kemudian akan digunakan untuk memperbaharui nilai </a:t>
            </a:r>
            <a:r>
              <a:rPr lang="en-US" altLang="id-ID" sz="2400" i="1" smtClean="0">
                <a:latin typeface="Comic Sans MS" pitchFamily="66" charset="0"/>
              </a:rPr>
              <a:t>w0k :</a:t>
            </a: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dan kemudian nilai  dikirim ke unit pada lapis sebelumnya.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Langkah 7 :	Untuk tiap unit tersembunyi (</a:t>
            </a:r>
            <a:r>
              <a:rPr lang="en-US" altLang="id-ID" sz="2400" i="1" smtClean="0">
                <a:latin typeface="Comic Sans MS" pitchFamily="66" charset="0"/>
              </a:rPr>
              <a:t>Zj, j=</a:t>
            </a:r>
            <a:r>
              <a:rPr lang="en-US" altLang="id-ID" sz="2400" smtClean="0">
                <a:latin typeface="Comic Sans MS" pitchFamily="66" charset="0"/>
              </a:rPr>
              <a:t>1</a:t>
            </a:r>
            <a:r>
              <a:rPr lang="en-US" altLang="id-ID" sz="2400" i="1" smtClean="0">
                <a:latin typeface="Comic Sans MS" pitchFamily="66" charset="0"/>
              </a:rPr>
              <a:t>,…,p</a:t>
            </a:r>
            <a:r>
              <a:rPr lang="en-US" altLang="id-ID" sz="2400" smtClean="0">
                <a:latin typeface="Comic Sans MS" pitchFamily="66" charset="0"/>
              </a:rPr>
              <a:t>) 			dihitung delta </a:t>
            </a:r>
            <a:r>
              <a:rPr lang="en-US" altLang="id-ID" sz="2400" i="1" smtClean="0">
                <a:latin typeface="Comic Sans MS" pitchFamily="66" charset="0"/>
              </a:rPr>
              <a:t>input</a:t>
            </a:r>
            <a:r>
              <a:rPr lang="en-US" altLang="id-ID" sz="2400" smtClean="0">
                <a:latin typeface="Comic Sans MS" pitchFamily="66" charset="0"/>
              </a:rPr>
              <a:t> yang berasal dari 				unit pada lapis di atasnya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 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2286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0200"/>
            <a:ext cx="2819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A4D80A-9E4A-4D34-A63B-A1BD3AAC4826}" type="slidenum">
              <a:rPr lang="en-US" altLang="id-ID" smtClean="0"/>
              <a:pPr eaLnBrk="1" hangingPunct="1"/>
              <a:t>2</a:t>
            </a:fld>
            <a:endParaRPr lang="en-US" altLang="id-ID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3.1. standard backpropagation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Aplications</a:t>
            </a:r>
            <a:r>
              <a:rPr lang="en-US" altLang="id-ID" dirty="0" smtClean="0"/>
              <a:t> using the </a:t>
            </a:r>
            <a:r>
              <a:rPr lang="en-US" altLang="id-ID" dirty="0" err="1" smtClean="0"/>
              <a:t>backpropagation</a:t>
            </a:r>
            <a:r>
              <a:rPr lang="en-US" altLang="id-ID" dirty="0" smtClean="0"/>
              <a:t> nets can be found in virtually every field that uses neural nets </a:t>
            </a:r>
            <a:r>
              <a:rPr lang="en-US" altLang="id-ID" sz="3600" b="1" i="1" dirty="0" smtClean="0"/>
              <a:t>for problems that involve mapping a given set inputs to a specified set of target outputs</a:t>
            </a:r>
            <a:r>
              <a:rPr lang="en-US" altLang="id-ID" dirty="0" smtClean="0"/>
              <a:t> (supervised training)</a:t>
            </a:r>
          </a:p>
          <a:p>
            <a:pPr eaLnBrk="1" hangingPunct="1"/>
            <a:endParaRPr lang="en-US" alt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AF7AF-860C-4672-A2C6-025EBF51BD63}" type="slidenum">
              <a:rPr lang="en-US" altLang="id-ID" smtClean="0"/>
              <a:pPr eaLnBrk="1" hangingPunct="1"/>
              <a:t>20</a:t>
            </a:fld>
            <a:endParaRPr lang="en-US" altLang="id-ID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Kemudian nilai tersebut dikalikan dengan nilai turunan dari fungsi aktivasi untuk menghitung informasi kesalahan :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id-ID" sz="240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Hitung koreksi nilai bobot yang kemudian digunakan untuk memperbaharui nilai 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id-ID" sz="2400" b="1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id-ID" sz="2400" smtClean="0">
                <a:latin typeface="Comic Sans MS" pitchFamily="66" charset="0"/>
              </a:rPr>
              <a:t>dan hitung nilai koreksi bias yang kemudian digunakan untuk memperbaharui 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id-ID" sz="2400" smtClean="0">
                <a:latin typeface="Comic Sans MS" pitchFamily="66" charset="0"/>
              </a:rPr>
              <a:t>		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2265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15000"/>
            <a:ext cx="2438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29718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5D20AA-A2A4-4114-9066-17D260745860}" type="slidenum">
              <a:rPr lang="en-US" altLang="id-ID" smtClean="0"/>
              <a:pPr eaLnBrk="1" hangingPunct="1"/>
              <a:t>21</a:t>
            </a:fld>
            <a:endParaRPr lang="en-US" altLang="id-ID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d-ID" smtClean="0">
                <a:solidFill>
                  <a:srgbClr val="FF3300"/>
                </a:solidFill>
                <a:latin typeface="Comic Sans MS" pitchFamily="66" charset="0"/>
              </a:rPr>
              <a:t>Memperbaharui nilai bobot dan bias</a:t>
            </a:r>
            <a:r>
              <a:rPr lang="en-US" altLang="id-ID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id-ID" smtClean="0">
                <a:latin typeface="Comic Sans MS" pitchFamily="66" charset="0"/>
              </a:rPr>
              <a:t>Langkah 8 :	Tiap nilai bias dan bobot  				(j</a:t>
            </a:r>
            <a:r>
              <a:rPr lang="en-US" altLang="id-ID" i="1" smtClean="0">
                <a:latin typeface="Comic Sans MS" pitchFamily="66" charset="0"/>
              </a:rPr>
              <a:t>=</a:t>
            </a:r>
            <a:r>
              <a:rPr lang="en-US" altLang="id-ID" smtClean="0">
                <a:latin typeface="Comic Sans MS" pitchFamily="66" charset="0"/>
              </a:rPr>
              <a:t>0,…,</a:t>
            </a:r>
            <a:r>
              <a:rPr lang="en-US" altLang="id-ID" i="1" smtClean="0">
                <a:latin typeface="Comic Sans MS" pitchFamily="66" charset="0"/>
              </a:rPr>
              <a:t>p</a:t>
            </a:r>
            <a:r>
              <a:rPr lang="en-US" altLang="id-ID" smtClean="0">
                <a:latin typeface="Comic Sans MS" pitchFamily="66" charset="0"/>
              </a:rPr>
              <a:t>) 	pada unit </a:t>
            </a:r>
            <a:r>
              <a:rPr lang="en-US" altLang="id-ID" i="1" smtClean="0">
                <a:latin typeface="Comic Sans MS" pitchFamily="66" charset="0"/>
              </a:rPr>
              <a:t>output</a:t>
            </a:r>
            <a:r>
              <a:rPr lang="en-US" altLang="id-ID" smtClean="0">
                <a:latin typeface="Comic Sans MS" pitchFamily="66" charset="0"/>
              </a:rPr>
              <a:t> 			(</a:t>
            </a:r>
            <a:r>
              <a:rPr lang="en-US" altLang="id-ID" i="1" smtClean="0">
                <a:latin typeface="Comic Sans MS" pitchFamily="66" charset="0"/>
              </a:rPr>
              <a:t>Yk</a:t>
            </a:r>
            <a:r>
              <a:rPr lang="en-US" altLang="id-ID" smtClean="0">
                <a:latin typeface="Comic Sans MS" pitchFamily="66" charset="0"/>
              </a:rPr>
              <a:t>, </a:t>
            </a:r>
            <a:r>
              <a:rPr lang="en-US" altLang="id-ID" i="1" smtClean="0">
                <a:latin typeface="Comic Sans MS" pitchFamily="66" charset="0"/>
              </a:rPr>
              <a:t>k=</a:t>
            </a:r>
            <a:r>
              <a:rPr lang="en-US" altLang="id-ID" smtClean="0">
                <a:latin typeface="Comic Sans MS" pitchFamily="66" charset="0"/>
              </a:rPr>
              <a:t>1,…,</a:t>
            </a:r>
            <a:r>
              <a:rPr lang="en-US" altLang="id-ID" i="1" smtClean="0">
                <a:latin typeface="Comic Sans MS" pitchFamily="66" charset="0"/>
              </a:rPr>
              <a:t>m</a:t>
            </a:r>
            <a:r>
              <a:rPr lang="en-US" altLang="id-ID" smtClean="0">
                <a:latin typeface="Comic Sans MS" pitchFamily="66" charset="0"/>
              </a:rPr>
              <a:t>) diperbaharui :</a:t>
            </a:r>
          </a:p>
          <a:p>
            <a:pPr eaLnBrk="1" hangingPunct="1">
              <a:buFontTx/>
              <a:buNone/>
            </a:pPr>
            <a:r>
              <a:rPr lang="en-US" altLang="id-ID" sz="2800" smtClean="0">
                <a:latin typeface="Comic Sans MS" pitchFamily="66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altLang="id-ID" sz="2800" smtClean="0">
                <a:latin typeface="Comic Sans MS" pitchFamily="66" charset="0"/>
              </a:rPr>
              <a:t>	</a:t>
            </a:r>
          </a:p>
          <a:p>
            <a:pPr eaLnBrk="1" hangingPunct="1"/>
            <a:endParaRPr lang="en-US" altLang="id-ID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9658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55991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33EEF9-A366-4BC2-B659-7DBF99A2431A}" type="slidenum">
              <a:rPr lang="en-US" altLang="id-ID" smtClean="0"/>
              <a:pPr eaLnBrk="1" hangingPunct="1"/>
              <a:t>22</a:t>
            </a:fld>
            <a:endParaRPr lang="en-US" altLang="id-ID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training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id-ID" smtClean="0">
              <a:latin typeface="Comic Sans MS" pitchFamily="66" charset="0"/>
            </a:endParaRPr>
          </a:p>
          <a:p>
            <a:pPr eaLnBrk="1" hangingPunct="1"/>
            <a:r>
              <a:rPr lang="en-US" altLang="id-ID" smtClean="0">
                <a:latin typeface="Comic Sans MS" pitchFamily="66" charset="0"/>
              </a:rPr>
              <a:t>Langkah 9 :	Menguji apakah kondisi 				berhenti sudah terpenuhi. </a:t>
            </a:r>
          </a:p>
          <a:p>
            <a:pPr eaLnBrk="1" hangingPunct="1"/>
            <a:endParaRPr lang="en-US" altLang="id-ID" smtClean="0">
              <a:latin typeface="Comic Sans MS" pitchFamily="66" charset="0"/>
            </a:endParaRPr>
          </a:p>
          <a:p>
            <a:pPr eaLnBrk="1" hangingPunct="1"/>
            <a:r>
              <a:rPr lang="en-US" altLang="id-ID" i="1" smtClean="0">
                <a:latin typeface="Comic Sans MS" pitchFamily="66" charset="0"/>
              </a:rPr>
              <a:t>Kondisi berhenti ini terpenuhi jika nilai kesalahan yang dihasilkan lebih kecil dari nilai kesalahan referensi atau training telah mencapai epoh yang ditetapkan.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7D8D8B-5E5C-4C5C-A7C7-DB0BC469F17C}" type="slidenum">
              <a:rPr lang="en-US" altLang="id-ID" smtClean="0"/>
              <a:pPr eaLnBrk="1" hangingPunct="1"/>
              <a:t>23</a:t>
            </a:fld>
            <a:endParaRPr lang="en-US" altLang="id-ID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200" smtClean="0"/>
              <a:t>3.1.2  algorithm…</a:t>
            </a:r>
            <a:r>
              <a:rPr lang="en-US" altLang="id-ID" sz="3200" b="1" smtClean="0"/>
              <a:t>aplication procedure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id-ID" sz="2800" smtClean="0"/>
              <a:t>Step 0. initialize weights (from training algorithm).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Step 1. for each input vector , do steps 2-4.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	step 2. for i=1,…,n; set activation of input unit x</a:t>
            </a:r>
            <a:r>
              <a:rPr lang="en-US" altLang="id-ID" sz="2800" baseline="-25000" smtClean="0"/>
              <a:t>i</a:t>
            </a:r>
            <a:r>
              <a:rPr lang="en-US" altLang="id-ID" sz="280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	step 3. for j =1,…,p: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		      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		</a:t>
            </a:r>
          </a:p>
          <a:p>
            <a:pPr eaLnBrk="1" hangingPunct="1">
              <a:buFontTx/>
              <a:buNone/>
            </a:pPr>
            <a:r>
              <a:rPr lang="en-US" altLang="id-ID" i="1" smtClean="0">
                <a:latin typeface="Comic Sans MS" pitchFamily="66" charset="0"/>
              </a:rPr>
              <a:t>		     		     </a:t>
            </a:r>
            <a:r>
              <a:rPr lang="en-US" altLang="id-ID" sz="2800" smtClean="0"/>
              <a:t>zj = f ( z_inj )</a:t>
            </a:r>
          </a:p>
          <a:p>
            <a:pPr eaLnBrk="1" hangingPunct="1">
              <a:buFontTx/>
              <a:buNone/>
            </a:pPr>
            <a:r>
              <a:rPr lang="en-US" altLang="id-ID" sz="2800" smtClean="0"/>
              <a:t>	step 4. for k= 1,…,m:</a:t>
            </a:r>
          </a:p>
          <a:p>
            <a:pPr eaLnBrk="1" hangingPunct="1">
              <a:buFontTx/>
              <a:buNone/>
            </a:pPr>
            <a:endParaRPr lang="en-US" altLang="id-ID" sz="2800" smtClean="0"/>
          </a:p>
          <a:p>
            <a:pPr eaLnBrk="1" hangingPunct="1">
              <a:buFontTx/>
              <a:buNone/>
            </a:pPr>
            <a:endParaRPr lang="en-US" altLang="id-ID" sz="2800" smtClean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3065463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172200"/>
            <a:ext cx="3313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33528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0C81D1-C8B9-4CAC-BC93-CFBA482FC1B6}" type="slidenum">
              <a:rPr lang="en-US" altLang="id-ID" smtClean="0"/>
              <a:pPr eaLnBrk="1" hangingPunct="1"/>
              <a:t>24</a:t>
            </a:fld>
            <a:endParaRPr lang="en-US" altLang="id-ID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3.1.2  algorithm…</a:t>
            </a:r>
            <a:r>
              <a:rPr lang="en-US" altLang="id-ID" sz="3600" b="1" smtClean="0"/>
              <a:t>choices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Choice of initial weights and biases</a:t>
            </a:r>
          </a:p>
          <a:p>
            <a:pPr lvl="1" eaLnBrk="1" hangingPunct="1"/>
            <a:r>
              <a:rPr lang="en-US" altLang="id-ID" smtClean="0"/>
              <a:t>Random initialization (-0.5,0.5), (-1,1)</a:t>
            </a:r>
          </a:p>
          <a:p>
            <a:pPr lvl="1" eaLnBrk="1" hangingPunct="1"/>
            <a:r>
              <a:rPr lang="en-US" altLang="id-ID" smtClean="0"/>
              <a:t>Nguyen-widrow initialization </a:t>
            </a:r>
          </a:p>
          <a:p>
            <a:pPr eaLnBrk="1" hangingPunct="1"/>
            <a:r>
              <a:rPr lang="en-US" altLang="id-ID" smtClean="0"/>
              <a:t>How long to train the net</a:t>
            </a:r>
          </a:p>
          <a:p>
            <a:pPr eaLnBrk="1" hangingPunct="1"/>
            <a:r>
              <a:rPr lang="en-US" altLang="id-ID" smtClean="0"/>
              <a:t>How many training pairs there should be</a:t>
            </a:r>
          </a:p>
          <a:p>
            <a:pPr eaLnBrk="1" hangingPunct="1"/>
            <a:r>
              <a:rPr lang="en-US" altLang="id-ID" smtClean="0"/>
              <a:t>Data representation</a:t>
            </a:r>
          </a:p>
          <a:p>
            <a:pPr eaLnBrk="1" hangingPunct="1"/>
            <a:r>
              <a:rPr lang="en-US" altLang="id-ID" smtClean="0"/>
              <a:t>Number of hidden layers &amp; hidden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EA2CB-A4FC-44B0-AE32-C35CFB6193DC}" type="slidenum">
              <a:rPr lang="en-US" altLang="id-ID" smtClean="0"/>
              <a:pPr eaLnBrk="1" hangingPunct="1"/>
              <a:t>25</a:t>
            </a:fld>
            <a:endParaRPr lang="en-US" altLang="id-ID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z="3600" smtClean="0"/>
              <a:t>3.2 contoh aplikasi… BPNN in Matlab</a:t>
            </a:r>
            <a:r>
              <a:rPr lang="en-US" altLang="id-ID" sz="4000" smtClean="0"/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d-ID" smtClean="0"/>
              <a:t> Examples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Here is a problem consisting of inputs P and targets T that we would  like to solve with a network.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P = [0 1 2 3 4 5 6 7 8 9 10];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T = [0 1 2 3 4 3 2 1 2 3 4];</a:t>
            </a:r>
          </a:p>
          <a:p>
            <a:pPr eaLnBrk="1" hangingPunct="1">
              <a:buFontTx/>
              <a:buNone/>
            </a:pPr>
            <a:endParaRPr lang="en-US" altLang="id-ID" smtClean="0"/>
          </a:p>
          <a:p>
            <a:pPr eaLnBrk="1" hangingPunct="1"/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281087-F88B-4702-8D41-A87ED70CE95F}" type="slidenum">
              <a:rPr lang="en-US" altLang="id-ID" smtClean="0"/>
              <a:pPr eaLnBrk="1" hangingPunct="1"/>
              <a:t>26</a:t>
            </a:fld>
            <a:endParaRPr lang="en-US" altLang="id-ID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800" dirty="0" smtClean="0"/>
              <a:t>Here a two-layer feed-forward network is created. </a:t>
            </a:r>
          </a:p>
          <a:p>
            <a:pPr eaLnBrk="1" hangingPunct="1"/>
            <a:r>
              <a:rPr lang="en-US" altLang="id-ID" sz="2800" dirty="0" smtClean="0"/>
              <a:t>The network's  input ranges from [0 to 10].</a:t>
            </a:r>
          </a:p>
          <a:p>
            <a:pPr eaLnBrk="1" hangingPunct="1"/>
            <a:r>
              <a:rPr lang="en-US" altLang="id-ID" sz="2800" dirty="0" smtClean="0"/>
              <a:t>The first layer has five TANSIG neurons, </a:t>
            </a:r>
          </a:p>
          <a:p>
            <a:pPr eaLnBrk="1" hangingPunct="1"/>
            <a:r>
              <a:rPr lang="en-US" altLang="id-ID" sz="2800" dirty="0" smtClean="0"/>
              <a:t>The second layer has one PURELIN neuron.</a:t>
            </a:r>
          </a:p>
          <a:p>
            <a:pPr eaLnBrk="1" hangingPunct="1"/>
            <a:r>
              <a:rPr lang="en-US" altLang="id-ID" sz="2800" dirty="0" smtClean="0"/>
              <a:t>The TRAINLM network training function is to be used.</a:t>
            </a:r>
          </a:p>
          <a:p>
            <a:pPr eaLnBrk="1" hangingPunct="1">
              <a:buFontTx/>
              <a:buNone/>
            </a:pPr>
            <a:r>
              <a:rPr lang="en-US" altLang="id-ID" sz="2800" dirty="0" smtClean="0"/>
              <a:t> </a:t>
            </a:r>
            <a:endParaRPr lang="id-ID" altLang="id-ID" sz="2800" dirty="0" smtClean="0"/>
          </a:p>
          <a:p>
            <a:pPr eaLnBrk="1" hangingPunct="1">
              <a:buFontTx/>
              <a:buNone/>
            </a:pPr>
            <a:r>
              <a:rPr lang="en-US" altLang="id-ID" sz="2800" dirty="0" smtClean="0"/>
              <a:t> </a:t>
            </a:r>
            <a:r>
              <a:rPr lang="en-US" altLang="id-ID" sz="2800" b="1" dirty="0" smtClean="0"/>
              <a:t> net = </a:t>
            </a:r>
            <a:r>
              <a:rPr lang="en-US" altLang="id-ID" sz="2800" b="1" dirty="0" err="1" smtClean="0"/>
              <a:t>newff</a:t>
            </a:r>
            <a:r>
              <a:rPr lang="en-US" altLang="id-ID" sz="2800" b="1" dirty="0" smtClean="0"/>
              <a:t>(</a:t>
            </a:r>
            <a:r>
              <a:rPr lang="id-ID" altLang="id-ID" sz="2800" b="1" dirty="0" smtClean="0"/>
              <a:t>P,T</a:t>
            </a:r>
            <a:r>
              <a:rPr lang="en-US" altLang="id-ID" sz="2800" b="1" dirty="0" smtClean="0"/>
              <a:t>,</a:t>
            </a:r>
            <a:r>
              <a:rPr lang="id-ID" altLang="id-ID" sz="2800" b="1" dirty="0" smtClean="0"/>
              <a:t>5</a:t>
            </a:r>
            <a:r>
              <a:rPr lang="en-US" altLang="id-ID" sz="2800" b="1" dirty="0" smtClean="0"/>
              <a:t>,{'</a:t>
            </a:r>
            <a:r>
              <a:rPr lang="en-US" altLang="id-ID" sz="2800" b="1" dirty="0" err="1" smtClean="0"/>
              <a:t>tansig</a:t>
            </a:r>
            <a:r>
              <a:rPr lang="en-US" altLang="id-ID" sz="2800" b="1" dirty="0" smtClean="0"/>
              <a:t>' '</a:t>
            </a:r>
            <a:r>
              <a:rPr lang="en-US" altLang="id-ID" sz="2800" b="1" dirty="0" err="1" smtClean="0"/>
              <a:t>purelin</a:t>
            </a:r>
            <a:r>
              <a:rPr lang="en-US" altLang="id-ID" sz="2800" b="1" dirty="0" smtClean="0"/>
              <a:t>'}</a:t>
            </a:r>
            <a:r>
              <a:rPr lang="id-ID" altLang="id-ID" sz="2800" b="1" dirty="0" smtClean="0"/>
              <a:t>,’traingd’</a:t>
            </a:r>
            <a:r>
              <a:rPr lang="en-US" altLang="id-ID" sz="2800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F3F324-240B-46DB-A1EE-2CADD5D5E218}" type="slidenum">
              <a:rPr lang="en-US" altLang="id-ID" smtClean="0"/>
              <a:pPr eaLnBrk="1" hangingPunct="1"/>
              <a:t>27</a:t>
            </a:fld>
            <a:endParaRPr lang="en-US" altLang="id-ID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id-ID" smtClean="0"/>
          </a:p>
          <a:p>
            <a:pPr eaLnBrk="1" hangingPunct="1"/>
            <a:endParaRPr lang="en-US" altLang="id-ID" smtClean="0"/>
          </a:p>
          <a:p>
            <a:pPr eaLnBrk="1" hangingPunct="1"/>
            <a:endParaRPr lang="en-US" altLang="id-ID" smtClean="0"/>
          </a:p>
          <a:p>
            <a:pPr eaLnBrk="1" hangingPunct="1"/>
            <a:endParaRPr lang="en-US" altLang="id-ID" smtClean="0"/>
          </a:p>
          <a:p>
            <a:pPr eaLnBrk="1" hangingPunct="1"/>
            <a:endParaRPr lang="en-US" altLang="id-ID" smtClean="0"/>
          </a:p>
          <a:p>
            <a:pPr eaLnBrk="1" hangingPunct="1"/>
            <a:endParaRPr lang="en-US" altLang="id-ID" smtClean="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733550" y="3581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X1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505200" y="5334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Z5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505200" y="1905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Z1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505200" y="27432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Z2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5334000" y="3657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Y1</a:t>
            </a:r>
          </a:p>
        </p:txBody>
      </p:sp>
      <p:sp>
        <p:nvSpPr>
          <p:cNvPr id="28682" name="Oval 15"/>
          <p:cNvSpPr>
            <a:spLocks noChangeArrowheads="1"/>
          </p:cNvSpPr>
          <p:nvPr/>
        </p:nvSpPr>
        <p:spPr bwMode="auto">
          <a:xfrm>
            <a:off x="2286000" y="11430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1</a:t>
            </a:r>
          </a:p>
        </p:txBody>
      </p:sp>
      <p:sp>
        <p:nvSpPr>
          <p:cNvPr id="28683" name="Oval 16"/>
          <p:cNvSpPr>
            <a:spLocks noChangeArrowheads="1"/>
          </p:cNvSpPr>
          <p:nvPr/>
        </p:nvSpPr>
        <p:spPr bwMode="auto">
          <a:xfrm>
            <a:off x="4572000" y="12954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1</a:t>
            </a:r>
          </a:p>
        </p:txBody>
      </p:sp>
      <p:sp>
        <p:nvSpPr>
          <p:cNvPr id="28684" name="Oval 21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Z3</a:t>
            </a:r>
          </a:p>
        </p:txBody>
      </p:sp>
      <p:sp>
        <p:nvSpPr>
          <p:cNvPr id="28685" name="Oval 22"/>
          <p:cNvSpPr>
            <a:spLocks noChangeArrowheads="1"/>
          </p:cNvSpPr>
          <p:nvPr/>
        </p:nvSpPr>
        <p:spPr bwMode="auto">
          <a:xfrm>
            <a:off x="3505200" y="4495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id-ID"/>
              <a:t>Z4</a:t>
            </a:r>
          </a:p>
        </p:txBody>
      </p:sp>
      <p:sp>
        <p:nvSpPr>
          <p:cNvPr id="28686" name="Freeform 23"/>
          <p:cNvSpPr>
            <a:spLocks/>
          </p:cNvSpPr>
          <p:nvPr/>
        </p:nvSpPr>
        <p:spPr bwMode="auto">
          <a:xfrm>
            <a:off x="2511425" y="2438400"/>
            <a:ext cx="993775" cy="1436688"/>
          </a:xfrm>
          <a:custGeom>
            <a:avLst/>
            <a:gdLst>
              <a:gd name="T0" fmla="*/ 0 w 626"/>
              <a:gd name="T1" fmla="*/ 2147483647 h 905"/>
              <a:gd name="T2" fmla="*/ 1577617594 w 626"/>
              <a:gd name="T3" fmla="*/ 0 h 905"/>
              <a:gd name="T4" fmla="*/ 0 60000 65536"/>
              <a:gd name="T5" fmla="*/ 0 60000 65536"/>
              <a:gd name="T6" fmla="*/ 0 w 626"/>
              <a:gd name="T7" fmla="*/ 0 h 905"/>
              <a:gd name="T8" fmla="*/ 626 w 626"/>
              <a:gd name="T9" fmla="*/ 905 h 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6" h="905">
                <a:moveTo>
                  <a:pt x="0" y="905"/>
                </a:moveTo>
                <a:lnTo>
                  <a:pt x="6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87" name="Line 24"/>
          <p:cNvSpPr>
            <a:spLocks noChangeShapeType="1"/>
          </p:cNvSpPr>
          <p:nvPr/>
        </p:nvSpPr>
        <p:spPr bwMode="auto">
          <a:xfrm flipV="1">
            <a:off x="2514600" y="3276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88" name="Line 25"/>
          <p:cNvSpPr>
            <a:spLocks noChangeShapeType="1"/>
          </p:cNvSpPr>
          <p:nvPr/>
        </p:nvSpPr>
        <p:spPr bwMode="auto">
          <a:xfrm>
            <a:off x="2514600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89" name="Line 26"/>
          <p:cNvSpPr>
            <a:spLocks noChangeShapeType="1"/>
          </p:cNvSpPr>
          <p:nvPr/>
        </p:nvSpPr>
        <p:spPr bwMode="auto">
          <a:xfrm>
            <a:off x="2514600" y="3886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0" name="Line 27"/>
          <p:cNvSpPr>
            <a:spLocks noChangeShapeType="1"/>
          </p:cNvSpPr>
          <p:nvPr/>
        </p:nvSpPr>
        <p:spPr bwMode="auto">
          <a:xfrm>
            <a:off x="2514600" y="38862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1" name="Line 33"/>
          <p:cNvSpPr>
            <a:spLocks noChangeShapeType="1"/>
          </p:cNvSpPr>
          <p:nvPr/>
        </p:nvSpPr>
        <p:spPr bwMode="auto">
          <a:xfrm>
            <a:off x="4267200" y="23622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2" name="Line 34"/>
          <p:cNvSpPr>
            <a:spLocks noChangeShapeType="1"/>
          </p:cNvSpPr>
          <p:nvPr/>
        </p:nvSpPr>
        <p:spPr bwMode="auto">
          <a:xfrm>
            <a:off x="4267200" y="3124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3" name="Line 35"/>
          <p:cNvSpPr>
            <a:spLocks noChangeShapeType="1"/>
          </p:cNvSpPr>
          <p:nvPr/>
        </p:nvSpPr>
        <p:spPr bwMode="auto">
          <a:xfrm>
            <a:off x="42672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4" name="Line 36"/>
          <p:cNvSpPr>
            <a:spLocks noChangeShapeType="1"/>
          </p:cNvSpPr>
          <p:nvPr/>
        </p:nvSpPr>
        <p:spPr bwMode="auto">
          <a:xfrm flipV="1">
            <a:off x="4267200" y="4114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 flipV="1">
            <a:off x="4267200" y="41148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5029200" y="1981200"/>
            <a:ext cx="38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2895600" y="1752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2895600" y="1752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2895600" y="1752600"/>
            <a:ext cx="609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700" name="Line 42"/>
          <p:cNvSpPr>
            <a:spLocks noChangeShapeType="1"/>
          </p:cNvSpPr>
          <p:nvPr/>
        </p:nvSpPr>
        <p:spPr bwMode="auto">
          <a:xfrm>
            <a:off x="2895600" y="1752600"/>
            <a:ext cx="609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8701" name="Line 43"/>
          <p:cNvSpPr>
            <a:spLocks noChangeShapeType="1"/>
          </p:cNvSpPr>
          <p:nvPr/>
        </p:nvSpPr>
        <p:spPr bwMode="auto">
          <a:xfrm>
            <a:off x="2895600" y="1752600"/>
            <a:ext cx="60960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4B1B6D-B9EB-4912-BE4C-60AEFC82E918}" type="slidenum">
              <a:rPr lang="en-US" altLang="id-ID" smtClean="0"/>
              <a:pPr eaLnBrk="1" hangingPunct="1"/>
              <a:t>28</a:t>
            </a:fld>
            <a:endParaRPr lang="en-US" altLang="id-ID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Here the network is simulated and its output plotted against the targets.</a:t>
            </a:r>
          </a:p>
          <a:p>
            <a:pPr eaLnBrk="1" hangingPunct="1"/>
            <a:endParaRPr lang="en-US" altLang="id-ID" smtClean="0"/>
          </a:p>
          <a:p>
            <a:pPr eaLnBrk="1" hangingPunct="1">
              <a:buFontTx/>
              <a:buNone/>
            </a:pPr>
            <a:r>
              <a:rPr lang="en-US" altLang="id-ID" smtClean="0"/>
              <a:t>       Y = sim(net,P);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 plot(P,T,P,Y,'o')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5459F9-C639-43DB-A183-9250FBA17DDC}" type="slidenum">
              <a:rPr lang="en-US" altLang="id-ID" smtClean="0"/>
              <a:pPr eaLnBrk="1" hangingPunct="1"/>
              <a:t>29</a:t>
            </a:fld>
            <a:endParaRPr lang="en-US" altLang="id-ID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pic>
        <p:nvPicPr>
          <p:cNvPr id="30724" name="Picture 4" descr="si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8750"/>
            <a:ext cx="6781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1D9AE0-25ED-4862-8340-1646B2C8A484}" type="slidenum">
              <a:rPr lang="en-US" altLang="id-ID" smtClean="0"/>
              <a:pPr eaLnBrk="1" hangingPunct="1"/>
              <a:t>3</a:t>
            </a:fld>
            <a:endParaRPr lang="en-US" altLang="id-ID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3.1. standard backpropagation…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As is the case with most neural networks, the aims is to train </a:t>
            </a:r>
            <a:r>
              <a:rPr lang="id-ID" altLang="id-ID" dirty="0" smtClean="0"/>
              <a:t>the </a:t>
            </a:r>
            <a:r>
              <a:rPr lang="en-US" altLang="id-ID" dirty="0" smtClean="0"/>
              <a:t>net </a:t>
            </a:r>
            <a:r>
              <a:rPr lang="en-US" altLang="id-ID" dirty="0" smtClean="0"/>
              <a:t>to achieve </a:t>
            </a:r>
            <a:r>
              <a:rPr lang="en-US" altLang="id-ID" b="1" dirty="0" smtClean="0"/>
              <a:t>a balance</a:t>
            </a:r>
            <a:r>
              <a:rPr lang="en-US" altLang="id-ID" dirty="0" smtClean="0"/>
              <a:t> between the ability to respond correctly to the input patterns that are used for training (</a:t>
            </a:r>
            <a:r>
              <a:rPr lang="en-US" altLang="id-ID" b="1" dirty="0" smtClean="0"/>
              <a:t>memorization</a:t>
            </a:r>
            <a:r>
              <a:rPr lang="en-US" altLang="id-ID" dirty="0" smtClean="0"/>
              <a:t>) and the ability to give reasonable (good) responses to input that is similar, but not identical, to that used in training (</a:t>
            </a:r>
            <a:r>
              <a:rPr lang="en-US" altLang="id-ID" b="1" dirty="0" smtClean="0"/>
              <a:t>generalization</a:t>
            </a:r>
            <a:r>
              <a:rPr lang="en-US" altLang="id-ID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11E66C-458A-4773-BA5D-3F93FD1AC454}" type="slidenum">
              <a:rPr lang="en-US" altLang="id-ID" smtClean="0"/>
              <a:pPr eaLnBrk="1" hangingPunct="1"/>
              <a:t>30</a:t>
            </a:fld>
            <a:endParaRPr lang="en-US" altLang="id-ID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Here the network is trained for 50 epochs. </a:t>
            </a:r>
          </a:p>
          <a:p>
            <a:pPr eaLnBrk="1" hangingPunct="1"/>
            <a:r>
              <a:rPr lang="en-US" altLang="id-ID" smtClean="0"/>
              <a:t>  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net.trainParam.epochs = 50;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net = train(net,P,T);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BD0D30-C915-4076-B4CB-BB3DF13D9F8D}" type="slidenum">
              <a:rPr lang="en-US" altLang="id-ID" smtClean="0"/>
              <a:pPr eaLnBrk="1" hangingPunct="1"/>
              <a:t>31</a:t>
            </a:fld>
            <a:endParaRPr lang="en-US" altLang="id-ID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&gt;&gt; net.trainParam.epochs = 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       net = train(net,P,T);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TRAINLM, Epoch 0/50, MSE 12.7492/0, Gradient 78.4873/1e-010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TRAINLM, Epoch 25/50, MSE 0.0468381/0, Gradient 0.256482/1e-010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TRAINLM, Epoch 50/50, MSE 0.0262717/0, Gradient 20.0472/1e-010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1800" smtClean="0"/>
              <a:t>TRAINLM, Maximum epoch reached, performance goal was not met.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F62F41-7A69-4284-8F24-4943CC55D870}" type="slidenum">
              <a:rPr lang="en-US" altLang="id-ID" smtClean="0"/>
              <a:pPr eaLnBrk="1" hangingPunct="1"/>
              <a:t>32</a:t>
            </a:fld>
            <a:endParaRPr lang="en-US" altLang="id-ID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pic>
        <p:nvPicPr>
          <p:cNvPr id="33796" name="Picture 4" descr="train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9C29A9-BBD0-42BC-9172-DD07D21C63DB}" type="slidenum">
              <a:rPr lang="en-US" altLang="id-ID" smtClean="0"/>
              <a:pPr eaLnBrk="1" hangingPunct="1"/>
              <a:t>33</a:t>
            </a:fld>
            <a:endParaRPr lang="en-US" altLang="id-ID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Again the network's output is plotted.</a:t>
            </a:r>
          </a:p>
          <a:p>
            <a:pPr eaLnBrk="1" hangingPunct="1">
              <a:buFontTx/>
              <a:buNone/>
            </a:pPr>
            <a:endParaRPr lang="en-US" altLang="id-ID" smtClean="0"/>
          </a:p>
          <a:p>
            <a:pPr eaLnBrk="1" hangingPunct="1">
              <a:buFontTx/>
              <a:buNone/>
            </a:pPr>
            <a:r>
              <a:rPr lang="en-US" altLang="id-ID" smtClean="0"/>
              <a:t>		Y = sim(net,P);</a:t>
            </a:r>
          </a:p>
          <a:p>
            <a:pPr eaLnBrk="1" hangingPunct="1">
              <a:buFontTx/>
              <a:buNone/>
            </a:pPr>
            <a:r>
              <a:rPr lang="en-US" altLang="id-ID" smtClean="0"/>
              <a:t>        plot(P,T,P,Y,'o')</a:t>
            </a:r>
          </a:p>
          <a:p>
            <a:pPr eaLnBrk="1" hangingPunct="1"/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FE95C0-06AA-4965-9BC8-29731CB1B1DA}" type="slidenum">
              <a:rPr lang="en-US" altLang="id-ID" smtClean="0"/>
              <a:pPr eaLnBrk="1" hangingPunct="1"/>
              <a:t>34</a:t>
            </a:fld>
            <a:endParaRPr lang="en-US" altLang="id-ID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3.2 contoh aplikasi… BPNN in Matlab</a:t>
            </a:r>
          </a:p>
        </p:txBody>
      </p:sp>
      <p:pic>
        <p:nvPicPr>
          <p:cNvPr id="35844" name="Picture 4" descr="sim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294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Pustaka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Fausset L. 1994. Fundamental of neural Networks.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41CD1-2CB3-4720-8005-771B769AE4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E289AE-B557-44E7-BF3C-05D65BCBAD0A}" type="slidenum">
              <a:rPr lang="en-US" altLang="id-ID" smtClean="0"/>
              <a:pPr eaLnBrk="1" hangingPunct="1"/>
              <a:t>4</a:t>
            </a:fld>
            <a:endParaRPr lang="en-US" altLang="id-ID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3.1. standard backpropagation…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dirty="0" smtClean="0"/>
              <a:t>The training of a network by </a:t>
            </a:r>
            <a:r>
              <a:rPr lang="en-US" altLang="id-ID" dirty="0" err="1" smtClean="0"/>
              <a:t>backpropagation</a:t>
            </a:r>
            <a:r>
              <a:rPr lang="en-US" altLang="id-ID" dirty="0" smtClean="0"/>
              <a:t> involves 3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dirty="0" smtClean="0"/>
              <a:t>The </a:t>
            </a:r>
            <a:r>
              <a:rPr lang="en-US" altLang="id-ID" b="1" dirty="0" err="1" smtClean="0"/>
              <a:t>feedforward</a:t>
            </a:r>
            <a:r>
              <a:rPr lang="en-US" altLang="id-ID" dirty="0" smtClean="0"/>
              <a:t> of the input training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dirty="0" smtClean="0"/>
              <a:t>The calculation and </a:t>
            </a:r>
            <a:r>
              <a:rPr lang="en-US" altLang="id-ID" b="1" dirty="0" err="1" smtClean="0"/>
              <a:t>backpropagation</a:t>
            </a:r>
            <a:r>
              <a:rPr lang="en-US" altLang="id-ID" dirty="0" smtClean="0"/>
              <a:t> of the associated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dirty="0" smtClean="0"/>
              <a:t>The </a:t>
            </a:r>
            <a:r>
              <a:rPr lang="en-US" altLang="id-ID" b="1" dirty="0" smtClean="0"/>
              <a:t>adjustment</a:t>
            </a:r>
            <a:r>
              <a:rPr lang="en-US" altLang="id-ID" dirty="0" smtClean="0"/>
              <a:t> of the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b="1" dirty="0" smtClean="0"/>
              <a:t>After training</a:t>
            </a:r>
            <a:r>
              <a:rPr lang="en-US" altLang="id-ID" dirty="0" smtClean="0"/>
              <a:t>, application of the net involves only the computation of the </a:t>
            </a:r>
            <a:r>
              <a:rPr lang="en-US" altLang="id-ID" dirty="0" err="1" smtClean="0"/>
              <a:t>feedforward</a:t>
            </a:r>
            <a:r>
              <a:rPr lang="en-US" altLang="id-ID" dirty="0" smtClean="0"/>
              <a:t>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D4169C-81EB-4F5C-821F-431E9BB5899F}" type="slidenum">
              <a:rPr lang="en-US" altLang="id-ID" smtClean="0"/>
              <a:pPr eaLnBrk="1" hangingPunct="1"/>
              <a:t>5</a:t>
            </a:fld>
            <a:endParaRPr lang="en-US" altLang="id-ID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3.1. standard backpropagation…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/>
              <a:t>Even if training is slow, a trained net can produce its output very rapidly</a:t>
            </a:r>
          </a:p>
          <a:p>
            <a:pPr eaLnBrk="1" hangingPunct="1"/>
            <a:r>
              <a:rPr lang="en-US" altLang="id-ID" dirty="0" smtClean="0"/>
              <a:t>Numerous variations of </a:t>
            </a:r>
            <a:r>
              <a:rPr lang="en-US" altLang="id-ID" dirty="0" err="1" smtClean="0"/>
              <a:t>backpropagation</a:t>
            </a:r>
            <a:r>
              <a:rPr lang="en-US" altLang="id-ID" dirty="0" smtClean="0"/>
              <a:t> have been developed to improve </a:t>
            </a:r>
            <a:r>
              <a:rPr lang="en-US" altLang="id-ID" b="1" dirty="0" smtClean="0"/>
              <a:t>the speed</a:t>
            </a:r>
            <a:r>
              <a:rPr lang="en-US" altLang="id-ID" dirty="0" smtClean="0"/>
              <a:t> of the training process</a:t>
            </a:r>
          </a:p>
          <a:p>
            <a:pPr eaLnBrk="1" hangingPunct="1"/>
            <a:r>
              <a:rPr lang="en-US" altLang="id-ID" dirty="0" smtClean="0"/>
              <a:t>More than one hidden layer may be beneficial for some applications, but </a:t>
            </a:r>
            <a:r>
              <a:rPr lang="en-US" altLang="id-ID" b="1" dirty="0" smtClean="0">
                <a:solidFill>
                  <a:srgbClr val="FF3300"/>
                </a:solidFill>
              </a:rPr>
              <a:t>one hidden layer is sufficient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8037E8-5E45-4535-BD04-F01829D60721}" type="slidenum">
              <a:rPr lang="en-US" altLang="id-ID" smtClean="0"/>
              <a:pPr eaLnBrk="1" hangingPunct="1"/>
              <a:t>6</a:t>
            </a:fld>
            <a:endParaRPr lang="en-US" altLang="id-ID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3.1.1 architecture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109" y="1168646"/>
            <a:ext cx="8222891" cy="5536954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57199D-5416-424B-B1D5-62C59B6C6D80}" type="slidenum">
              <a:rPr lang="en-US" altLang="id-ID" smtClean="0"/>
              <a:pPr eaLnBrk="1" hangingPunct="1"/>
              <a:t>7</a:t>
            </a:fld>
            <a:endParaRPr lang="en-US" altLang="id-ID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3.1.1 architecture…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pPr eaLnBrk="1" hangingPunct="1"/>
            <a:r>
              <a:rPr lang="en-US" altLang="id-ID" sz="2800" smtClean="0"/>
              <a:t>A multilayer neural net with one layer of hidden units (the Z units)</a:t>
            </a:r>
          </a:p>
          <a:p>
            <a:pPr eaLnBrk="1" hangingPunct="1"/>
            <a:r>
              <a:rPr lang="en-US" altLang="id-ID" sz="2800" smtClean="0"/>
              <a:t>The output units (the Y units) and the hidden units also may have biases</a:t>
            </a:r>
          </a:p>
          <a:p>
            <a:pPr eaLnBrk="1" hangingPunct="1"/>
            <a:r>
              <a:rPr lang="en-US" altLang="id-ID" sz="2800" smtClean="0"/>
              <a:t>The bias on a typical output unit Y</a:t>
            </a:r>
            <a:r>
              <a:rPr lang="en-US" altLang="id-ID" sz="2800" baseline="-25000" smtClean="0"/>
              <a:t>k</a:t>
            </a:r>
            <a:r>
              <a:rPr lang="en-US" altLang="id-ID" sz="2800" smtClean="0"/>
              <a:t> is denoted by w</a:t>
            </a:r>
            <a:r>
              <a:rPr lang="en-US" altLang="id-ID" sz="2800" baseline="-25000" smtClean="0"/>
              <a:t>0k</a:t>
            </a:r>
          </a:p>
          <a:p>
            <a:pPr eaLnBrk="1" hangingPunct="1"/>
            <a:r>
              <a:rPr lang="en-US" altLang="id-ID" sz="2800" smtClean="0"/>
              <a:t>The bias on a typical hidden unit Z</a:t>
            </a:r>
            <a:r>
              <a:rPr lang="en-US" altLang="id-ID" sz="2800" baseline="-25000" smtClean="0"/>
              <a:t>j</a:t>
            </a:r>
            <a:r>
              <a:rPr lang="en-US" altLang="id-ID" sz="2800" smtClean="0"/>
              <a:t> is denoted by v</a:t>
            </a:r>
            <a:r>
              <a:rPr lang="en-US" altLang="id-ID" sz="2800" baseline="-25000" smtClean="0"/>
              <a:t>0j </a:t>
            </a:r>
            <a:r>
              <a:rPr lang="en-US" altLang="id-ID" sz="2800" smtClean="0"/>
              <a:t> </a:t>
            </a:r>
          </a:p>
          <a:p>
            <a:pPr eaLnBrk="1" hangingPunct="1"/>
            <a:r>
              <a:rPr lang="en-US" altLang="id-ID" sz="2800" smtClean="0"/>
              <a:t>The bias terms act like weights on connections from units whose outputs is always 1</a:t>
            </a:r>
          </a:p>
          <a:p>
            <a:pPr eaLnBrk="1" hangingPunct="1"/>
            <a:r>
              <a:rPr lang="en-US" altLang="id-ID" sz="2800" smtClean="0"/>
              <a:t>Only the direction of information flow for the feedforward phase of operation is shown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1FF90-8EE1-4A00-89E1-A56481EC38BE}" type="slidenum">
              <a:rPr lang="en-US" altLang="id-ID" smtClean="0"/>
              <a:pPr eaLnBrk="1" hangingPunct="1"/>
              <a:t>8</a:t>
            </a:fld>
            <a:endParaRPr lang="en-US" altLang="id-ID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3600" smtClean="0"/>
              <a:t>The training of a network by backpropagation involves 3 stages:</a:t>
            </a:r>
          </a:p>
          <a:p>
            <a:pPr lvl="1" eaLnBrk="1" hangingPunct="1"/>
            <a:r>
              <a:rPr lang="en-US" altLang="id-ID" sz="3200" smtClean="0"/>
              <a:t>The feedforward of the input training pattern</a:t>
            </a:r>
          </a:p>
          <a:p>
            <a:pPr lvl="1" eaLnBrk="1" hangingPunct="1"/>
            <a:r>
              <a:rPr lang="en-US" altLang="id-ID" sz="3200" smtClean="0"/>
              <a:t>The calculation and backpropagation of the associated error</a:t>
            </a:r>
          </a:p>
          <a:p>
            <a:pPr lvl="1" eaLnBrk="1" hangingPunct="1"/>
            <a:r>
              <a:rPr lang="en-US" altLang="id-ID" sz="3200" smtClean="0"/>
              <a:t>The adjustment of the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EAE4E2-E5D9-4D87-ADA0-423363B14E06}" type="slidenum">
              <a:rPr lang="en-US" altLang="id-ID" smtClean="0"/>
              <a:pPr eaLnBrk="1" hangingPunct="1"/>
              <a:t>9</a:t>
            </a:fld>
            <a:endParaRPr lang="en-US" altLang="id-ID" smtClean="0"/>
          </a:p>
        </p:txBody>
      </p:sp>
      <p:sp>
        <p:nvSpPr>
          <p:cNvPr id="1126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id-ID" smtClean="0"/>
              <a:t>3.1.2  algorithm…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id-ID" sz="2800" smtClean="0"/>
              <a:t>Data</a:t>
            </a:r>
          </a:p>
        </p:txBody>
      </p:sp>
      <p:graphicFrame>
        <p:nvGraphicFramePr>
          <p:cNvPr id="13372" name="Group 60"/>
          <p:cNvGraphicFramePr>
            <a:graphicFrameLocks noGrp="1"/>
          </p:cNvGraphicFramePr>
          <p:nvPr>
            <p:ph sz="half" idx="2"/>
          </p:nvPr>
        </p:nvGraphicFramePr>
        <p:xfrm>
          <a:off x="990600" y="2209800"/>
          <a:ext cx="7315200" cy="4191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234315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Kelas (target)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1207</Words>
  <Application>Microsoft Office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Comic Sans MS</vt:lpstr>
      <vt:lpstr>Default Design</vt:lpstr>
      <vt:lpstr>Microsoft Equation 3.0</vt:lpstr>
      <vt:lpstr>Backpropagation neural net</vt:lpstr>
      <vt:lpstr>3.1. standard backpropagation</vt:lpstr>
      <vt:lpstr>3.1. standard backpropagation…</vt:lpstr>
      <vt:lpstr>3.1. standard backpropagation…</vt:lpstr>
      <vt:lpstr>3.1. standard backpropagation…</vt:lpstr>
      <vt:lpstr>3.1.1 architecture</vt:lpstr>
      <vt:lpstr>3.1.1 architecture… </vt:lpstr>
      <vt:lpstr>3.1.2  algorithm</vt:lpstr>
      <vt:lpstr>3.1.2  algorithm…</vt:lpstr>
      <vt:lpstr>3.1.2  algorithm…</vt:lpstr>
      <vt:lpstr>3.1.2  algorithm…</vt:lpstr>
      <vt:lpstr>3.1.2  algorithm…</vt:lpstr>
      <vt:lpstr>3.1.2  algorithm… Tata nama </vt:lpstr>
      <vt:lpstr>3.1.2  algorithm…</vt:lpstr>
      <vt:lpstr>PowerPoint Presentation</vt:lpstr>
      <vt:lpstr>3.1.2  algorithm…training algorithm</vt:lpstr>
      <vt:lpstr>3.1.2  algorithm…training algorithm</vt:lpstr>
      <vt:lpstr>3.1.2  algorithm…training algorithm</vt:lpstr>
      <vt:lpstr>3.1.2  algorithm…training algorithm</vt:lpstr>
      <vt:lpstr>3.1.2  algorithm…training algorithm</vt:lpstr>
      <vt:lpstr>3.1.2  algorithm…training algorithm</vt:lpstr>
      <vt:lpstr>3.1.2  algorithm…training algorithm</vt:lpstr>
      <vt:lpstr>3.1.2  algorithm…aplication procedure</vt:lpstr>
      <vt:lpstr>3.1.2  algorithm…choices</vt:lpstr>
      <vt:lpstr>3.2 contoh aplikasi… BPNN in Matlab 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3.2 contoh aplikasi… BPNN in Matlab</vt:lpstr>
      <vt:lpstr>Pustaka </vt:lpstr>
    </vt:vector>
  </TitlesOfParts>
  <Company>Departemen Ilmu Komputer - IPB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neural net</dc:title>
  <dc:creator>Dosen</dc:creator>
  <cp:lastModifiedBy>HP</cp:lastModifiedBy>
  <cp:revision>40</cp:revision>
  <dcterms:created xsi:type="dcterms:W3CDTF">2008-04-17T01:57:54Z</dcterms:created>
  <dcterms:modified xsi:type="dcterms:W3CDTF">2014-09-30T09:28:59Z</dcterms:modified>
</cp:coreProperties>
</file>