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9"/>
  </p:notesMasterIdLst>
  <p:handoutMasterIdLst>
    <p:handoutMasterId r:id="rId70"/>
  </p:handoutMasterIdLst>
  <p:sldIdLst>
    <p:sldId id="256" r:id="rId2"/>
    <p:sldId id="258" r:id="rId3"/>
    <p:sldId id="257" r:id="rId4"/>
    <p:sldId id="342" r:id="rId5"/>
    <p:sldId id="343" r:id="rId6"/>
    <p:sldId id="259" r:id="rId7"/>
    <p:sldId id="263" r:id="rId8"/>
    <p:sldId id="333" r:id="rId9"/>
    <p:sldId id="334" r:id="rId10"/>
    <p:sldId id="304" r:id="rId11"/>
    <p:sldId id="305" r:id="rId12"/>
    <p:sldId id="337" r:id="rId13"/>
    <p:sldId id="338" r:id="rId14"/>
    <p:sldId id="341" r:id="rId15"/>
    <p:sldId id="265" r:id="rId16"/>
    <p:sldId id="261" r:id="rId17"/>
    <p:sldId id="262" r:id="rId18"/>
    <p:sldId id="267" r:id="rId19"/>
    <p:sldId id="312" r:id="rId20"/>
    <p:sldId id="268" r:id="rId21"/>
    <p:sldId id="315" r:id="rId22"/>
    <p:sldId id="316" r:id="rId23"/>
    <p:sldId id="278" r:id="rId24"/>
    <p:sldId id="317" r:id="rId25"/>
    <p:sldId id="280" r:id="rId26"/>
    <p:sldId id="279" r:id="rId27"/>
    <p:sldId id="318" r:id="rId28"/>
    <p:sldId id="319" r:id="rId29"/>
    <p:sldId id="277" r:id="rId30"/>
    <p:sldId id="320" r:id="rId31"/>
    <p:sldId id="321" r:id="rId32"/>
    <p:sldId id="322" r:id="rId33"/>
    <p:sldId id="313" r:id="rId34"/>
    <p:sldId id="323" r:id="rId35"/>
    <p:sldId id="324" r:id="rId36"/>
    <p:sldId id="325" r:id="rId37"/>
    <p:sldId id="327" r:id="rId38"/>
    <p:sldId id="326" r:id="rId39"/>
    <p:sldId id="287" r:id="rId40"/>
    <p:sldId id="345" r:id="rId41"/>
    <p:sldId id="290" r:id="rId42"/>
    <p:sldId id="293" r:id="rId43"/>
    <p:sldId id="328" r:id="rId44"/>
    <p:sldId id="296" r:id="rId45"/>
    <p:sldId id="297" r:id="rId46"/>
    <p:sldId id="298" r:id="rId47"/>
    <p:sldId id="299" r:id="rId48"/>
    <p:sldId id="291" r:id="rId49"/>
    <p:sldId id="294" r:id="rId50"/>
    <p:sldId id="289" r:id="rId51"/>
    <p:sldId id="295" r:id="rId52"/>
    <p:sldId id="286" r:id="rId53"/>
    <p:sldId id="283" r:id="rId54"/>
    <p:sldId id="331" r:id="rId55"/>
    <p:sldId id="339" r:id="rId56"/>
    <p:sldId id="300" r:id="rId57"/>
    <p:sldId id="301" r:id="rId58"/>
    <p:sldId id="302" r:id="rId59"/>
    <p:sldId id="306" r:id="rId60"/>
    <p:sldId id="307" r:id="rId61"/>
    <p:sldId id="344" r:id="rId62"/>
    <p:sldId id="308" r:id="rId63"/>
    <p:sldId id="329" r:id="rId64"/>
    <p:sldId id="330" r:id="rId65"/>
    <p:sldId id="340" r:id="rId66"/>
    <p:sldId id="303" r:id="rId67"/>
    <p:sldId id="309" r:id="rId68"/>
  </p:sldIdLst>
  <p:sldSz cx="9144000" cy="6858000" type="screen4x3"/>
  <p:notesSz cx="6858000" cy="9144000"/>
  <p:defaultTextStyle>
    <a:defPPr>
      <a:defRPr lang="it-IT"/>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6600"/>
    <a:srgbClr val="000099"/>
    <a:srgbClr val="CC99FF"/>
    <a:srgbClr val="FFCCFF"/>
    <a:srgbClr val="CC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88" autoAdjust="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it-IT"/>
          </a:p>
        </p:txBody>
      </p:sp>
      <p:sp>
        <p:nvSpPr>
          <p:cNvPr id="1484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5853B211-5E65-4998-B611-702AD48C68C6}" type="datetimeFigureOut">
              <a:rPr lang="it-IT"/>
              <a:pPr>
                <a:defRPr/>
              </a:pPr>
              <a:t>07/10/2014</a:t>
            </a:fld>
            <a:endParaRPr lang="it-IT"/>
          </a:p>
        </p:txBody>
      </p:sp>
      <p:sp>
        <p:nvSpPr>
          <p:cNvPr id="1484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it-IT"/>
          </a:p>
        </p:txBody>
      </p:sp>
      <p:sp>
        <p:nvSpPr>
          <p:cNvPr id="1484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pPr>
              <a:defRPr/>
            </a:pPr>
            <a:fld id="{EE18B4A4-1701-40CE-830D-D811836999D1}" type="slidenum">
              <a:rPr lang="it-IT"/>
              <a:pPr>
                <a:defRPr/>
              </a:pPr>
              <a:t>‹#›</a:t>
            </a:fld>
            <a:endParaRPr lang="it-IT"/>
          </a:p>
        </p:txBody>
      </p:sp>
    </p:spTree>
    <p:extLst>
      <p:ext uri="{BB962C8B-B14F-4D97-AF65-F5344CB8AC3E}">
        <p14:creationId xmlns:p14="http://schemas.microsoft.com/office/powerpoint/2010/main" val="989946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it-IT"/>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it-IT"/>
          </a:p>
        </p:txBody>
      </p:sp>
      <p:sp>
        <p:nvSpPr>
          <p:cNvPr id="7270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it-IT"/>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26D1884-322B-41AA-9DB1-D509DC9B5571}" type="slidenum">
              <a:rPr lang="it-IT"/>
              <a:pPr>
                <a:defRPr/>
              </a:pPr>
              <a:t>‹#›</a:t>
            </a:fld>
            <a:endParaRPr lang="it-IT"/>
          </a:p>
        </p:txBody>
      </p:sp>
    </p:spTree>
    <p:extLst>
      <p:ext uri="{BB962C8B-B14F-4D97-AF65-F5344CB8AC3E}">
        <p14:creationId xmlns:p14="http://schemas.microsoft.com/office/powerpoint/2010/main" val="3891083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Ro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gnaposto immagine diapositiva 1"/>
          <p:cNvSpPr>
            <a:spLocks noGrp="1" noRot="1" noChangeAspect="1" noTextEdit="1"/>
          </p:cNvSpPr>
          <p:nvPr>
            <p:ph type="sldImg"/>
          </p:nvPr>
        </p:nvSpPr>
        <p:spPr>
          <a:ln/>
        </p:spPr>
      </p:sp>
      <p:sp>
        <p:nvSpPr>
          <p:cNvPr id="8294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id-ID" smtClean="0"/>
          </a:p>
        </p:txBody>
      </p:sp>
      <p:sp>
        <p:nvSpPr>
          <p:cNvPr id="8294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A4246ED-B9D2-4DFC-A2C3-2A662DB98F0A}" type="slidenum">
              <a:rPr lang="it-IT" altLang="id-ID" smtClean="0"/>
              <a:pPr eaLnBrk="1" hangingPunct="1"/>
              <a:t>10</a:t>
            </a:fld>
            <a:endParaRPr lang="it-IT" altLang="id-ID"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gnaposto immagine diapositiva 1"/>
          <p:cNvSpPr>
            <a:spLocks noGrp="1" noRot="1" noChangeAspect="1" noTextEdit="1"/>
          </p:cNvSpPr>
          <p:nvPr>
            <p:ph type="sldImg"/>
          </p:nvPr>
        </p:nvSpPr>
        <p:spPr>
          <a:ln/>
        </p:spPr>
      </p:sp>
      <p:sp>
        <p:nvSpPr>
          <p:cNvPr id="8397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id-ID" smtClean="0"/>
          </a:p>
        </p:txBody>
      </p:sp>
      <p:sp>
        <p:nvSpPr>
          <p:cNvPr id="8397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8DF623-2148-4FF5-B20F-606A12F7C1F5}" type="slidenum">
              <a:rPr lang="it-IT" altLang="id-ID" smtClean="0"/>
              <a:pPr eaLnBrk="1" hangingPunct="1"/>
              <a:t>11</a:t>
            </a:fld>
            <a:endParaRPr lang="it-IT" altLang="id-ID"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Ro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Ro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gnaposto immagine diapositiva 1"/>
          <p:cNvSpPr>
            <a:spLocks noGrp="1" noRot="1" noChangeAspect="1" noTextEdit="1"/>
          </p:cNvSpPr>
          <p:nvPr>
            <p:ph type="sldImg"/>
          </p:nvPr>
        </p:nvSpPr>
        <p:spPr>
          <a:ln/>
        </p:spPr>
      </p:sp>
      <p:sp>
        <p:nvSpPr>
          <p:cNvPr id="8909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id-ID" smtClean="0"/>
          </a:p>
        </p:txBody>
      </p:sp>
      <p:sp>
        <p:nvSpPr>
          <p:cNvPr id="8909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47B3B-D847-4598-B589-F73D24F7CF4D}" type="slidenum">
              <a:rPr lang="it-IT" altLang="id-ID" smtClean="0"/>
              <a:pPr eaLnBrk="1" hangingPunct="1"/>
              <a:t>16</a:t>
            </a:fld>
            <a:endParaRPr lang="it-IT" altLang="id-ID"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gnaposto immagine diapositiva 1"/>
          <p:cNvSpPr>
            <a:spLocks noGrp="1" noRot="1" noChangeAspect="1" noTextEdit="1"/>
          </p:cNvSpPr>
          <p:nvPr>
            <p:ph type="sldImg"/>
          </p:nvPr>
        </p:nvSpPr>
        <p:spPr>
          <a:ln/>
        </p:spPr>
      </p:sp>
      <p:sp>
        <p:nvSpPr>
          <p:cNvPr id="901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id-ID" smtClean="0"/>
          </a:p>
        </p:txBody>
      </p:sp>
      <p:sp>
        <p:nvSpPr>
          <p:cNvPr id="901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2C10A7-2CF5-47C2-B7F7-E28AEAB23FA1}" type="slidenum">
              <a:rPr lang="it-IT" altLang="id-ID" smtClean="0"/>
              <a:pPr eaLnBrk="1" hangingPunct="1"/>
              <a:t>17</a:t>
            </a:fld>
            <a:endParaRPr lang="it-IT" altLang="id-ID"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Ro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Ro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CC6CA5-652E-40C9-923F-56DAC4823083}" type="slidenum">
              <a:rPr lang="it-IT" altLang="id-ID" smtClean="0"/>
              <a:pPr eaLnBrk="1" hangingPunct="1"/>
              <a:t>20</a:t>
            </a:fld>
            <a:endParaRPr lang="it-IT" altLang="id-ID" smtClean="0"/>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it-IT" altLang="id-ID" smtClean="0"/>
              <a:t>ogni gene è trattato come un punto nello spazio multidimensionale</a:t>
            </a:r>
          </a:p>
          <a:p>
            <a:pPr eaLnBrk="1" hangingPunct="1"/>
            <a:r>
              <a:rPr lang="it-IT" altLang="id-ID" smtClean="0"/>
              <a:t>ogni asse è un campione biologico separato</a:t>
            </a:r>
          </a:p>
          <a:p>
            <a:pPr eaLnBrk="1" hangingPunct="1"/>
            <a:r>
              <a:rPr lang="it-IT" altLang="id-ID" smtClean="0"/>
              <a:t>la coordinata su ogni asse è la misura di espressione genica in quel campione </a:t>
            </a:r>
          </a:p>
          <a:p>
            <a:pPr eaLnBrk="1" hangingPunct="1"/>
            <a:r>
              <a:rPr lang="it-IT" altLang="id-ID" smtClean="0"/>
              <a:t>La distanza Euclidea si basa sul teorema di pitagora!</a:t>
            </a:r>
          </a:p>
          <a:p>
            <a:pPr eaLnBrk="1" hangingPunct="1"/>
            <a:endParaRPr lang="it-IT" altLang="id-ID" smtClean="0"/>
          </a:p>
          <a:p>
            <a:pPr eaLnBrk="1" hangingPunct="1"/>
            <a:endParaRPr lang="it-IT" altLang="id-ID" smtClean="0"/>
          </a:p>
          <a:p>
            <a:pPr eaLnBrk="1" hangingPunct="1"/>
            <a:endParaRPr lang="it-IT" altLang="id-ID"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b="1"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gnaposto immagine diapositiva 1"/>
          <p:cNvSpPr>
            <a:spLocks noGrp="1" noRot="1" noChangeAspect="1" noTextEdit="1"/>
          </p:cNvSpPr>
          <p:nvPr>
            <p:ph type="sldImg"/>
          </p:nvPr>
        </p:nvSpPr>
        <p:spPr>
          <a:ln/>
        </p:spPr>
      </p:sp>
      <p:sp>
        <p:nvSpPr>
          <p:cNvPr id="9625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id-ID" smtClean="0"/>
          </a:p>
        </p:txBody>
      </p:sp>
      <p:sp>
        <p:nvSpPr>
          <p:cNvPr id="9626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AD8BCE-3E4F-4C32-B3B6-DF2D592CB6FE}" type="slidenum">
              <a:rPr lang="it-IT" altLang="id-ID" smtClean="0"/>
              <a:pPr eaLnBrk="1" hangingPunct="1"/>
              <a:t>23</a:t>
            </a:fld>
            <a:endParaRPr lang="it-IT" altLang="id-ID"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Ro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Ro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egnaposto immagine diapositiva 1"/>
          <p:cNvSpPr>
            <a:spLocks noGrp="1" noRot="1" noChangeAspect="1" noTextEdit="1"/>
          </p:cNvSpPr>
          <p:nvPr>
            <p:ph type="sldImg"/>
          </p:nvPr>
        </p:nvSpPr>
        <p:spPr>
          <a:ln/>
        </p:spPr>
      </p:sp>
      <p:sp>
        <p:nvSpPr>
          <p:cNvPr id="9933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id-ID" smtClean="0"/>
          </a:p>
        </p:txBody>
      </p:sp>
      <p:sp>
        <p:nvSpPr>
          <p:cNvPr id="9933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8BE6546-1676-4209-8D3E-2CA3F4A4DB43}" type="slidenum">
              <a:rPr lang="it-IT" altLang="id-ID" smtClean="0"/>
              <a:pPr eaLnBrk="1" hangingPunct="1"/>
              <a:t>26</a:t>
            </a:fld>
            <a:endParaRPr lang="it-IT" altLang="id-ID"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Ro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Ro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Ro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Ro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Ro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egnaposto immagine diapositiva 1"/>
          <p:cNvSpPr>
            <a:spLocks noGrp="1" noRot="1" noChangeAspect="1" noTextEdit="1"/>
          </p:cNvSpPr>
          <p:nvPr>
            <p:ph type="sldImg"/>
          </p:nvPr>
        </p:nvSpPr>
        <p:spPr>
          <a:ln/>
        </p:spPr>
      </p:sp>
      <p:sp>
        <p:nvSpPr>
          <p:cNvPr id="10445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
        <p:nvSpPr>
          <p:cNvPr id="10445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F079201-D28A-4715-9328-1DD1B0D81AF8}" type="slidenum">
              <a:rPr lang="it-IT" altLang="id-ID" smtClean="0"/>
              <a:pPr eaLnBrk="1" hangingPunct="1"/>
              <a:t>31</a:t>
            </a:fld>
            <a:endParaRPr lang="it-IT" altLang="id-ID"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Ro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Ro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Ro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Ro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Ro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Ro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Ro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Ro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Ro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Ro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Ro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id-ID" smtClean="0"/>
              <a:t>Di difficile interpretazione ; uno dei centroidi , tirati a caso, coincide con uno dei punti?</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egnaposto immagine diapositiva 1"/>
          <p:cNvSpPr>
            <a:spLocks noGrp="1" noRot="1" noChangeAspect="1" noTextEdit="1"/>
          </p:cNvSpPr>
          <p:nvPr>
            <p:ph type="sldImg"/>
          </p:nvPr>
        </p:nvSpPr>
        <p:spPr>
          <a:ln/>
        </p:spPr>
      </p:sp>
      <p:sp>
        <p:nvSpPr>
          <p:cNvPr id="1157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id-ID" smtClean="0"/>
          </a:p>
        </p:txBody>
      </p:sp>
      <p:sp>
        <p:nvSpPr>
          <p:cNvPr id="1157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E933A14-B5B1-465E-9ABF-EA37B262D6DB}" type="slidenum">
              <a:rPr lang="it-IT" altLang="id-ID" smtClean="0"/>
              <a:pPr eaLnBrk="1" hangingPunct="1"/>
              <a:t>43</a:t>
            </a:fld>
            <a:endParaRPr lang="it-IT" altLang="id-ID"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Ro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Ro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Ro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Ro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Ro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Ro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id-ID" smtClean="0"/>
              <a:t>Di difficile interpretazione :, prima clusterizzo e poi faccio il disegnino; cosa sono gli stage, come giocano le soglie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Ro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Ro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Ro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Ro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Ro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Ro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Ro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Ro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Rot="1" noChangeArrowheads="1" noTextEdit="1"/>
          </p:cNvSpPr>
          <p:nvPr>
            <p:ph type="sldImg"/>
          </p:nvPr>
        </p:nvSpPr>
        <p:spPr>
          <a:ln/>
        </p:spPr>
      </p:sp>
      <p:sp>
        <p:nvSpPr>
          <p:cNvPr id="130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Ro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Ro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id-ID" smtClean="0"/>
              <a:t> c’è un indice i e non viene saturato nella formula dell’entropia totale e che continua a ballare ; credo che si debba cambiare qualcosa , bisognerebbe anche definire ni e nj in vista della slide successiva</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egnaposto immagine diapositiva 1"/>
          <p:cNvSpPr>
            <a:spLocks noGrp="1" noRot="1" noChangeAspect="1" noTextEdit="1"/>
          </p:cNvSpPr>
          <p:nvPr>
            <p:ph type="sldImg"/>
          </p:nvPr>
        </p:nvSpPr>
        <p:spPr>
          <a:ln/>
        </p:spPr>
      </p:sp>
      <p:sp>
        <p:nvSpPr>
          <p:cNvPr id="1331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id-ID" smtClean="0">
              <a:solidFill>
                <a:srgbClr val="FF0000"/>
              </a:solidFill>
            </a:endParaRPr>
          </a:p>
        </p:txBody>
      </p:sp>
      <p:sp>
        <p:nvSpPr>
          <p:cNvPr id="13312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13F7BB7-AA9A-40D0-B042-BB3279FCAE56}" type="slidenum">
              <a:rPr lang="it-IT" altLang="id-ID" smtClean="0"/>
              <a:pPr eaLnBrk="1" hangingPunct="1"/>
              <a:t>60</a:t>
            </a:fld>
            <a:endParaRPr lang="it-IT" altLang="id-ID"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3A150FF-2C7F-447B-87FB-7BD2606BCB50}" type="slidenum">
              <a:rPr lang="it-IT" altLang="id-ID" smtClean="0"/>
              <a:pPr eaLnBrk="1" hangingPunct="1"/>
              <a:t>6</a:t>
            </a:fld>
            <a:endParaRPr lang="it-IT" altLang="id-ID" smtClean="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it-IT" altLang="id-ID" smtClean="0"/>
              <a:t>In generale si utilizza la cluster detection quando </a:t>
            </a:r>
          </a:p>
          <a:p>
            <a:pPr marL="228600" indent="-228600" eaLnBrk="1" hangingPunct="1">
              <a:buFontTx/>
              <a:buAutoNum type="arabicPeriod"/>
            </a:pPr>
            <a:r>
              <a:rPr lang="it-IT" altLang="id-ID" smtClean="0"/>
              <a:t>si sospetta che nei dati da analizzare esistano raggruppamenti naturali rappresentativi di classi (per esempio clienti o prodotti con molte caratteristiche comuni)</a:t>
            </a:r>
          </a:p>
          <a:p>
            <a:pPr marL="228600" indent="-228600" eaLnBrk="1" hangingPunct="1">
              <a:buFontTx/>
              <a:buAutoNum type="arabicPeriod"/>
            </a:pPr>
            <a:r>
              <a:rPr lang="it-IT" altLang="id-ID" smtClean="0"/>
              <a:t>Si vuole ridurre la complessità dell’analisi ed aumentare così le probabilità di successo di una tecnica di data mining, nel caso in cui la coesistenza di diversi pattern nell’insieme dei dati renda altrimenti difficile l’identificazione di un singolo schema.</a:t>
            </a:r>
          </a:p>
          <a:p>
            <a:pPr marL="228600" indent="-228600" eaLnBrk="1" hangingPunct="1"/>
            <a:endParaRPr lang="it-IT" altLang="id-ID"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Ro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d-ID" smtClean="0"/>
              <a:t>Bisognerebbe collegare questa cose a quello che hanno visto nella parte statistica sugli errori :alfa =FPR ?; beta = FNR ? ; potenza  1-beta = precision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Ro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Ro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Ro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egnaposto immagine diapositiva 1"/>
          <p:cNvSpPr>
            <a:spLocks noGrp="1" noRot="1" noChangeAspect="1" noTextEdit="1"/>
          </p:cNvSpPr>
          <p:nvPr>
            <p:ph type="sldImg"/>
          </p:nvPr>
        </p:nvSpPr>
        <p:spPr>
          <a:ln/>
        </p:spPr>
      </p:sp>
      <p:sp>
        <p:nvSpPr>
          <p:cNvPr id="13824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id-ID" smtClean="0"/>
          </a:p>
        </p:txBody>
      </p:sp>
      <p:sp>
        <p:nvSpPr>
          <p:cNvPr id="13824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514395-4624-46CE-A5C4-A268B455DEBE}" type="slidenum">
              <a:rPr lang="it-IT" altLang="id-ID" smtClean="0"/>
              <a:pPr eaLnBrk="1" hangingPunct="1"/>
              <a:t>65</a:t>
            </a:fld>
            <a:endParaRPr lang="it-IT" altLang="id-ID"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Ro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id-ID" smtClean="0"/>
              <a:t> il rilievo su time stamped è un po’ misterioso : credo che dipenda dalla dsitanza , quella euclidea registrerebbe una distanza elevata ; quella coseno anche,fose la pearson li darebbe simili. Bisognerebbe provare con un esempio.</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Ro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gnaposto immagine diapositiva 1"/>
          <p:cNvSpPr>
            <a:spLocks noGrp="1" noRot="1" noChangeAspect="1" noTextEdit="1"/>
          </p:cNvSpPr>
          <p:nvPr>
            <p:ph type="sldImg"/>
          </p:nvPr>
        </p:nvSpPr>
        <p:spPr>
          <a:ln/>
        </p:spPr>
      </p:sp>
      <p:sp>
        <p:nvSpPr>
          <p:cNvPr id="7987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d-ID" smtClean="0"/>
              <a:t>Continuo ad avere qualche dubbio. Mentre M &amp; F potrebbero essere 2 cluster che si dividono una popolazione , lo stesso non mi sembra si possa dire tra simpson e employees : potrebbe essere le diverse famiglie o le  diverse attività lavorative.</a:t>
            </a:r>
          </a:p>
        </p:txBody>
      </p:sp>
      <p:sp>
        <p:nvSpPr>
          <p:cNvPr id="7987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86EB7BA-1C48-42ED-A55E-40067163B196}" type="slidenum">
              <a:rPr lang="it-IT" altLang="id-ID" smtClean="0"/>
              <a:pPr eaLnBrk="1" hangingPunct="1"/>
              <a:t>7</a:t>
            </a:fld>
            <a:endParaRPr lang="it-IT" altLang="id-ID"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Ro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Ro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d-ID"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3" name="Oval 5"/>
          <p:cNvSpPr>
            <a:spLocks noChangeArrowheads="1"/>
          </p:cNvSpPr>
          <p:nvPr/>
        </p:nvSpPr>
        <p:spPr bwMode="auto">
          <a:xfrm>
            <a:off x="228600" y="1219200"/>
            <a:ext cx="2514600" cy="2514600"/>
          </a:xfrm>
          <a:prstGeom prst="ellipse">
            <a:avLst/>
          </a:prstGeom>
          <a:noFill/>
          <a:ln w="12700">
            <a:solidFill>
              <a:srgbClr val="FF6600"/>
            </a:solidFill>
            <a:round/>
            <a:headEnd/>
            <a:tailEnd/>
          </a:ln>
          <a:effectLst/>
        </p:spPr>
        <p:txBody>
          <a:bodyPr wrap="none" anchor="ctr"/>
          <a:lstStyle/>
          <a:p>
            <a:pPr algn="ctr">
              <a:defRPr/>
            </a:pPr>
            <a:endParaRPr lang="en-US"/>
          </a:p>
        </p:txBody>
      </p:sp>
      <p:sp>
        <p:nvSpPr>
          <p:cNvPr id="4" name="Rectangle 6"/>
          <p:cNvSpPr>
            <a:spLocks noChangeArrowheads="1"/>
          </p:cNvSpPr>
          <p:nvPr/>
        </p:nvSpPr>
        <p:spPr bwMode="hidden">
          <a:xfrm>
            <a:off x="3962400" y="1981200"/>
            <a:ext cx="4724400" cy="1143000"/>
          </a:xfrm>
          <a:prstGeom prst="rect">
            <a:avLst/>
          </a:prstGeom>
          <a:gradFill rotWithShape="0">
            <a:gsLst>
              <a:gs pos="0">
                <a:srgbClr val="FFCC00"/>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5" name="Rectangle 7"/>
          <p:cNvSpPr>
            <a:spLocks noChangeArrowheads="1"/>
          </p:cNvSpPr>
          <p:nvPr/>
        </p:nvSpPr>
        <p:spPr bwMode="hidden">
          <a:xfrm>
            <a:off x="0" y="1981200"/>
            <a:ext cx="5029200" cy="1143000"/>
          </a:xfrm>
          <a:prstGeom prst="rect">
            <a:avLst/>
          </a:prstGeom>
          <a:solidFill>
            <a:srgbClr val="FFCC00"/>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6" name="Rectangle 8"/>
          <p:cNvSpPr>
            <a:spLocks noChangeArrowheads="1"/>
          </p:cNvSpPr>
          <p:nvPr/>
        </p:nvSpPr>
        <p:spPr bwMode="hidden">
          <a:xfrm>
            <a:off x="3962400" y="1981200"/>
            <a:ext cx="4876800" cy="1143000"/>
          </a:xfrm>
          <a:prstGeom prst="rect">
            <a:avLst/>
          </a:prstGeom>
          <a:gradFill rotWithShape="0">
            <a:gsLst>
              <a:gs pos="0">
                <a:srgbClr val="FFCC00"/>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7" name="Freeform 10"/>
          <p:cNvSpPr>
            <a:spLocks noChangeArrowheads="1"/>
          </p:cNvSpPr>
          <p:nvPr/>
        </p:nvSpPr>
        <p:spPr bwMode="auto">
          <a:xfrm>
            <a:off x="8501063" y="1514475"/>
            <a:ext cx="261937" cy="137160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rgbClr val="FF6600"/>
            </a:solidFill>
            <a:prstDash val="solid"/>
            <a:miter lim="800000"/>
            <a:headEnd/>
            <a:tailEnd/>
          </a:ln>
        </p:spPr>
        <p:txBody>
          <a:bodyPr/>
          <a:lstStyle/>
          <a:p>
            <a:pPr>
              <a:defRPr/>
            </a:pPr>
            <a:endParaRPr lang="it-IT"/>
          </a:p>
        </p:txBody>
      </p:sp>
      <p:sp>
        <p:nvSpPr>
          <p:cNvPr id="8" name="Freeform 11"/>
          <p:cNvSpPr>
            <a:spLocks noChangeArrowheads="1"/>
          </p:cNvSpPr>
          <p:nvPr/>
        </p:nvSpPr>
        <p:spPr bwMode="auto">
          <a:xfrm>
            <a:off x="533400" y="1828800"/>
            <a:ext cx="228600" cy="1449388"/>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it-IT"/>
          </a:p>
        </p:txBody>
      </p:sp>
      <p:sp>
        <p:nvSpPr>
          <p:cNvPr id="9" name="Rectangle 20"/>
          <p:cNvSpPr>
            <a:spLocks noChangeArrowheads="1"/>
          </p:cNvSpPr>
          <p:nvPr userDrawn="1"/>
        </p:nvSpPr>
        <p:spPr bwMode="auto">
          <a:xfrm>
            <a:off x="762000" y="3733800"/>
            <a:ext cx="7620000" cy="1600200"/>
          </a:xfrm>
          <a:prstGeom prst="rect">
            <a:avLst/>
          </a:prstGeom>
          <a:noFill/>
          <a:ln w="9525">
            <a:noFill/>
            <a:miter lim="800000"/>
            <a:headEnd/>
            <a:tailEnd/>
          </a:ln>
          <a:effectLst/>
        </p:spPr>
        <p:txBody>
          <a:bodyPr anchor="ctr"/>
          <a:lstStyle/>
          <a:p>
            <a:pPr>
              <a:defRPr/>
            </a:pPr>
            <a:endParaRPr lang="en-US" sz="3400" b="1">
              <a:solidFill>
                <a:srgbClr val="9A1C12"/>
              </a:solidFill>
              <a:latin typeface="Garamond" pitchFamily="18" charset="0"/>
            </a:endParaRPr>
          </a:p>
        </p:txBody>
      </p:sp>
      <p:sp>
        <p:nvSpPr>
          <p:cNvPr id="9225" name="Rectangle 9"/>
          <p:cNvSpPr>
            <a:spLocks noGrp="1" noChangeArrowheads="1"/>
          </p:cNvSpPr>
          <p:nvPr>
            <p:ph type="ctrTitle"/>
          </p:nvPr>
        </p:nvSpPr>
        <p:spPr>
          <a:xfrm>
            <a:off x="914400" y="1778000"/>
            <a:ext cx="7620000" cy="1600200"/>
          </a:xfrm>
        </p:spPr>
        <p:txBody>
          <a:bodyPr anchor="ctr"/>
          <a:lstStyle>
            <a:lvl1pPr>
              <a:defRPr/>
            </a:lvl1pPr>
          </a:lstStyle>
          <a:p>
            <a:r>
              <a:rPr lang="it-IT"/>
              <a:t>Fare clic per modificare lo stile del titolo</a:t>
            </a:r>
          </a:p>
        </p:txBody>
      </p:sp>
      <p:sp>
        <p:nvSpPr>
          <p:cNvPr id="10" name="Rectangle 2"/>
          <p:cNvSpPr>
            <a:spLocks noGrp="1" noChangeArrowheads="1"/>
          </p:cNvSpPr>
          <p:nvPr>
            <p:ph type="dt" sz="half" idx="10"/>
          </p:nvPr>
        </p:nvSpPr>
        <p:spPr>
          <a:xfrm>
            <a:off x="685800" y="6248400"/>
            <a:ext cx="1905000" cy="457200"/>
          </a:xfrm>
        </p:spPr>
        <p:txBody>
          <a:bodyPr/>
          <a:lstStyle>
            <a:lvl1pPr>
              <a:defRPr/>
            </a:lvl1pPr>
          </a:lstStyle>
          <a:p>
            <a:pPr>
              <a:defRPr/>
            </a:pPr>
            <a:r>
              <a:rPr lang="it-IT"/>
              <a:t>Metodi numerici per la bioinformatica</a:t>
            </a:r>
            <a:endParaRPr lang="en-US"/>
          </a:p>
        </p:txBody>
      </p:sp>
      <p:sp>
        <p:nvSpPr>
          <p:cNvPr id="11" name="Rectangle 3"/>
          <p:cNvSpPr>
            <a:spLocks noGrp="1" noChangeArrowheads="1"/>
          </p:cNvSpPr>
          <p:nvPr>
            <p:ph type="ftr" sz="quarter" idx="11"/>
          </p:nvPr>
        </p:nvSpPr>
        <p:spPr/>
        <p:txBody>
          <a:bodyPr/>
          <a:lstStyle>
            <a:lvl1pPr>
              <a:defRPr/>
            </a:lvl1pPr>
          </a:lstStyle>
          <a:p>
            <a:pPr>
              <a:defRPr/>
            </a:pPr>
            <a:r>
              <a:rPr lang="en-US"/>
              <a:t>Francesco Archetti</a:t>
            </a:r>
          </a:p>
        </p:txBody>
      </p:sp>
      <p:sp>
        <p:nvSpPr>
          <p:cNvPr id="12" name="Rectangle 4"/>
          <p:cNvSpPr>
            <a:spLocks noGrp="1" noChangeArrowheads="1"/>
          </p:cNvSpPr>
          <p:nvPr>
            <p:ph type="sldNum" sz="quarter" idx="12"/>
          </p:nvPr>
        </p:nvSpPr>
        <p:spPr>
          <a:xfrm>
            <a:off x="6553200" y="6248400"/>
            <a:ext cx="1905000" cy="457200"/>
          </a:xfrm>
        </p:spPr>
        <p:txBody>
          <a:bodyPr/>
          <a:lstStyle>
            <a:lvl1pPr>
              <a:defRPr/>
            </a:lvl1pPr>
          </a:lstStyle>
          <a:p>
            <a:pPr>
              <a:defRPr/>
            </a:pPr>
            <a:fld id="{D48AD7C2-FE15-4E02-B463-742634E8C544}" type="slidenum">
              <a:rPr lang="en-US"/>
              <a:pPr>
                <a:defRPr/>
              </a:pPr>
              <a:t>‹#›</a:t>
            </a:fld>
            <a:endParaRPr lang="en-US"/>
          </a:p>
        </p:txBody>
      </p:sp>
    </p:spTree>
    <p:extLst>
      <p:ext uri="{BB962C8B-B14F-4D97-AF65-F5344CB8AC3E}">
        <p14:creationId xmlns:p14="http://schemas.microsoft.com/office/powerpoint/2010/main" val="354203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sz="half" idx="10"/>
          </p:nvPr>
        </p:nvSpPr>
        <p:spPr>
          <a:ln/>
        </p:spPr>
        <p:txBody>
          <a:bodyPr/>
          <a:lstStyle>
            <a:lvl1pPr>
              <a:defRPr/>
            </a:lvl1pPr>
          </a:lstStyle>
          <a:p>
            <a:pPr>
              <a:defRPr/>
            </a:pPr>
            <a:r>
              <a:rPr lang="it-IT"/>
              <a:t>Metodi numerici per la bioinformatica</a:t>
            </a:r>
            <a:endParaRPr lang="en-US"/>
          </a:p>
        </p:txBody>
      </p:sp>
      <p:sp>
        <p:nvSpPr>
          <p:cNvPr id="5" name="Rectangle 4"/>
          <p:cNvSpPr>
            <a:spLocks noGrp="1" noChangeArrowheads="1"/>
          </p:cNvSpPr>
          <p:nvPr>
            <p:ph type="ftr" sz="quarter" idx="11"/>
          </p:nvPr>
        </p:nvSpPr>
        <p:spPr>
          <a:ln/>
        </p:spPr>
        <p:txBody>
          <a:bodyPr/>
          <a:lstStyle>
            <a:lvl1pPr>
              <a:defRPr/>
            </a:lvl1pPr>
          </a:lstStyle>
          <a:p>
            <a:pPr>
              <a:defRPr/>
            </a:pPr>
            <a:r>
              <a:rPr lang="en-US"/>
              <a:t>Francesco Archetti</a:t>
            </a:r>
          </a:p>
        </p:txBody>
      </p:sp>
      <p:sp>
        <p:nvSpPr>
          <p:cNvPr id="6" name="Rectangle 5"/>
          <p:cNvSpPr>
            <a:spLocks noGrp="1" noChangeArrowheads="1"/>
          </p:cNvSpPr>
          <p:nvPr>
            <p:ph type="sldNum" sz="quarter" idx="12"/>
          </p:nvPr>
        </p:nvSpPr>
        <p:spPr>
          <a:ln/>
        </p:spPr>
        <p:txBody>
          <a:bodyPr/>
          <a:lstStyle>
            <a:lvl1pPr>
              <a:defRPr/>
            </a:lvl1pPr>
          </a:lstStyle>
          <a:p>
            <a:pPr>
              <a:defRPr/>
            </a:pPr>
            <a:fld id="{75D0E612-6C31-404C-84DE-1EEE6A548C32}" type="slidenum">
              <a:rPr lang="en-US"/>
              <a:pPr>
                <a:defRPr/>
              </a:pPr>
              <a:t>‹#›</a:t>
            </a:fld>
            <a:endParaRPr lang="en-US"/>
          </a:p>
        </p:txBody>
      </p:sp>
    </p:spTree>
    <p:extLst>
      <p:ext uri="{BB962C8B-B14F-4D97-AF65-F5344CB8AC3E}">
        <p14:creationId xmlns:p14="http://schemas.microsoft.com/office/powerpoint/2010/main" val="138236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10350" y="457200"/>
            <a:ext cx="2000250" cy="56388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609600" y="457200"/>
            <a:ext cx="5848350" cy="56388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sz="half" idx="10"/>
          </p:nvPr>
        </p:nvSpPr>
        <p:spPr>
          <a:ln/>
        </p:spPr>
        <p:txBody>
          <a:bodyPr/>
          <a:lstStyle>
            <a:lvl1pPr>
              <a:defRPr/>
            </a:lvl1pPr>
          </a:lstStyle>
          <a:p>
            <a:pPr>
              <a:defRPr/>
            </a:pPr>
            <a:r>
              <a:rPr lang="it-IT"/>
              <a:t>Metodi numerici per la bioinformatica</a:t>
            </a:r>
            <a:endParaRPr lang="en-US"/>
          </a:p>
        </p:txBody>
      </p:sp>
      <p:sp>
        <p:nvSpPr>
          <p:cNvPr id="5" name="Rectangle 4"/>
          <p:cNvSpPr>
            <a:spLocks noGrp="1" noChangeArrowheads="1"/>
          </p:cNvSpPr>
          <p:nvPr>
            <p:ph type="ftr" sz="quarter" idx="11"/>
          </p:nvPr>
        </p:nvSpPr>
        <p:spPr>
          <a:ln/>
        </p:spPr>
        <p:txBody>
          <a:bodyPr/>
          <a:lstStyle>
            <a:lvl1pPr>
              <a:defRPr/>
            </a:lvl1pPr>
          </a:lstStyle>
          <a:p>
            <a:pPr>
              <a:defRPr/>
            </a:pPr>
            <a:r>
              <a:rPr lang="en-US"/>
              <a:t>Francesco Archetti</a:t>
            </a:r>
          </a:p>
        </p:txBody>
      </p:sp>
      <p:sp>
        <p:nvSpPr>
          <p:cNvPr id="6" name="Rectangle 5"/>
          <p:cNvSpPr>
            <a:spLocks noGrp="1" noChangeArrowheads="1"/>
          </p:cNvSpPr>
          <p:nvPr>
            <p:ph type="sldNum" sz="quarter" idx="12"/>
          </p:nvPr>
        </p:nvSpPr>
        <p:spPr>
          <a:ln/>
        </p:spPr>
        <p:txBody>
          <a:bodyPr/>
          <a:lstStyle>
            <a:lvl1pPr>
              <a:defRPr/>
            </a:lvl1pPr>
          </a:lstStyle>
          <a:p>
            <a:pPr>
              <a:defRPr/>
            </a:pPr>
            <a:fld id="{885638F4-C1E5-4516-AE7D-D97D8C9BE203}" type="slidenum">
              <a:rPr lang="en-US"/>
              <a:pPr>
                <a:defRPr/>
              </a:pPr>
              <a:t>‹#›</a:t>
            </a:fld>
            <a:endParaRPr lang="en-US"/>
          </a:p>
        </p:txBody>
      </p:sp>
    </p:spTree>
    <p:extLst>
      <p:ext uri="{BB962C8B-B14F-4D97-AF65-F5344CB8AC3E}">
        <p14:creationId xmlns:p14="http://schemas.microsoft.com/office/powerpoint/2010/main" val="251369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a:xfrm>
            <a:off x="609600" y="1676400"/>
            <a:ext cx="8001000" cy="44196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sz="half" idx="10"/>
          </p:nvPr>
        </p:nvSpPr>
        <p:spPr>
          <a:xfrm>
            <a:off x="609600" y="6248400"/>
            <a:ext cx="2514600" cy="457200"/>
          </a:xfrm>
        </p:spPr>
        <p:txBody>
          <a:bodyPr anchor="b"/>
          <a:lstStyle>
            <a:lvl1pPr algn="l">
              <a:defRPr/>
            </a:lvl1pPr>
          </a:lstStyle>
          <a:p>
            <a:pPr>
              <a:defRPr/>
            </a:pPr>
            <a:r>
              <a:rPr lang="it-IT"/>
              <a:t>Metodi numerici per la bioinformatica</a:t>
            </a:r>
            <a:endParaRPr lang="en-US"/>
          </a:p>
        </p:txBody>
      </p:sp>
      <p:sp>
        <p:nvSpPr>
          <p:cNvPr id="5" name="Rectangle 4"/>
          <p:cNvSpPr>
            <a:spLocks noGrp="1" noChangeArrowheads="1"/>
          </p:cNvSpPr>
          <p:nvPr>
            <p:ph type="ftr" sz="quarter" idx="11"/>
          </p:nvPr>
        </p:nvSpPr>
        <p:spPr>
          <a:xfrm>
            <a:off x="5715000" y="6248400"/>
            <a:ext cx="2895600" cy="457200"/>
          </a:xfrm>
        </p:spPr>
        <p:txBody>
          <a:bodyPr anchor="b"/>
          <a:lstStyle>
            <a:lvl1pPr algn="r">
              <a:defRPr/>
            </a:lvl1pPr>
          </a:lstStyle>
          <a:p>
            <a:pPr>
              <a:defRPr/>
            </a:pPr>
            <a:r>
              <a:rPr lang="en-US"/>
              <a:t>Francesco Archetti</a:t>
            </a:r>
            <a:endParaRPr lang="en-US" dirty="0"/>
          </a:p>
        </p:txBody>
      </p:sp>
      <p:sp>
        <p:nvSpPr>
          <p:cNvPr id="6" name="Rectangle 5"/>
          <p:cNvSpPr>
            <a:spLocks noGrp="1" noChangeArrowheads="1"/>
          </p:cNvSpPr>
          <p:nvPr>
            <p:ph type="sldNum" sz="quarter" idx="12"/>
          </p:nvPr>
        </p:nvSpPr>
        <p:spPr>
          <a:xfrm>
            <a:off x="3657600" y="6248400"/>
            <a:ext cx="1905000" cy="457200"/>
          </a:xfrm>
        </p:spPr>
        <p:txBody>
          <a:bodyPr anchor="b"/>
          <a:lstStyle>
            <a:lvl1pPr algn="ctr">
              <a:defRPr/>
            </a:lvl1pPr>
          </a:lstStyle>
          <a:p>
            <a:pPr>
              <a:defRPr/>
            </a:pPr>
            <a:fld id="{FFE27199-E062-4010-95C2-0A20DB661D20}" type="slidenum">
              <a:rPr lang="en-US"/>
              <a:pPr>
                <a:defRPr/>
              </a:pPr>
              <a:t>‹#›</a:t>
            </a:fld>
            <a:endParaRPr lang="en-US"/>
          </a:p>
        </p:txBody>
      </p:sp>
    </p:spTree>
    <p:extLst>
      <p:ext uri="{BB962C8B-B14F-4D97-AF65-F5344CB8AC3E}">
        <p14:creationId xmlns:p14="http://schemas.microsoft.com/office/powerpoint/2010/main" val="229263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3"/>
          <p:cNvSpPr>
            <a:spLocks noGrp="1" noChangeArrowheads="1"/>
          </p:cNvSpPr>
          <p:nvPr>
            <p:ph type="dt" sz="half" idx="10"/>
          </p:nvPr>
        </p:nvSpPr>
        <p:spPr>
          <a:ln/>
        </p:spPr>
        <p:txBody>
          <a:bodyPr/>
          <a:lstStyle>
            <a:lvl1pPr>
              <a:defRPr/>
            </a:lvl1pPr>
          </a:lstStyle>
          <a:p>
            <a:pPr>
              <a:defRPr/>
            </a:pPr>
            <a:r>
              <a:rPr lang="it-IT"/>
              <a:t>Metodi numerici per la bioinformatica</a:t>
            </a:r>
            <a:endParaRPr lang="en-US"/>
          </a:p>
        </p:txBody>
      </p:sp>
      <p:sp>
        <p:nvSpPr>
          <p:cNvPr id="5" name="Rectangle 4"/>
          <p:cNvSpPr>
            <a:spLocks noGrp="1" noChangeArrowheads="1"/>
          </p:cNvSpPr>
          <p:nvPr>
            <p:ph type="ftr" sz="quarter" idx="11"/>
          </p:nvPr>
        </p:nvSpPr>
        <p:spPr>
          <a:ln/>
        </p:spPr>
        <p:txBody>
          <a:bodyPr/>
          <a:lstStyle>
            <a:lvl1pPr>
              <a:defRPr/>
            </a:lvl1pPr>
          </a:lstStyle>
          <a:p>
            <a:pPr>
              <a:defRPr/>
            </a:pPr>
            <a:r>
              <a:rPr lang="en-US"/>
              <a:t>Francesco Archetti</a:t>
            </a:r>
          </a:p>
        </p:txBody>
      </p:sp>
      <p:sp>
        <p:nvSpPr>
          <p:cNvPr id="6" name="Rectangle 5"/>
          <p:cNvSpPr>
            <a:spLocks noGrp="1" noChangeArrowheads="1"/>
          </p:cNvSpPr>
          <p:nvPr>
            <p:ph type="sldNum" sz="quarter" idx="12"/>
          </p:nvPr>
        </p:nvSpPr>
        <p:spPr>
          <a:ln/>
        </p:spPr>
        <p:txBody>
          <a:bodyPr/>
          <a:lstStyle>
            <a:lvl1pPr>
              <a:defRPr/>
            </a:lvl1pPr>
          </a:lstStyle>
          <a:p>
            <a:pPr>
              <a:defRPr/>
            </a:pPr>
            <a:fld id="{0CDC0C3D-020A-43AD-A697-89EBBF86E7D0}" type="slidenum">
              <a:rPr lang="en-US"/>
              <a:pPr>
                <a:defRPr/>
              </a:pPr>
              <a:t>‹#›</a:t>
            </a:fld>
            <a:endParaRPr lang="en-US"/>
          </a:p>
        </p:txBody>
      </p:sp>
    </p:spTree>
    <p:extLst>
      <p:ext uri="{BB962C8B-B14F-4D97-AF65-F5344CB8AC3E}">
        <p14:creationId xmlns:p14="http://schemas.microsoft.com/office/powerpoint/2010/main" val="3667078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6096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863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3"/>
          <p:cNvSpPr>
            <a:spLocks noGrp="1" noChangeArrowheads="1"/>
          </p:cNvSpPr>
          <p:nvPr>
            <p:ph type="dt" sz="half" idx="10"/>
          </p:nvPr>
        </p:nvSpPr>
        <p:spPr>
          <a:ln/>
        </p:spPr>
        <p:txBody>
          <a:bodyPr/>
          <a:lstStyle>
            <a:lvl1pPr>
              <a:defRPr/>
            </a:lvl1pPr>
          </a:lstStyle>
          <a:p>
            <a:pPr>
              <a:defRPr/>
            </a:pPr>
            <a:r>
              <a:rPr lang="it-IT"/>
              <a:t>Metodi numerici per la bioinformatica</a:t>
            </a:r>
            <a:endParaRPr lang="en-US"/>
          </a:p>
        </p:txBody>
      </p:sp>
      <p:sp>
        <p:nvSpPr>
          <p:cNvPr id="6" name="Rectangle 4"/>
          <p:cNvSpPr>
            <a:spLocks noGrp="1" noChangeArrowheads="1"/>
          </p:cNvSpPr>
          <p:nvPr>
            <p:ph type="ftr" sz="quarter" idx="11"/>
          </p:nvPr>
        </p:nvSpPr>
        <p:spPr>
          <a:ln/>
        </p:spPr>
        <p:txBody>
          <a:bodyPr/>
          <a:lstStyle>
            <a:lvl1pPr>
              <a:defRPr/>
            </a:lvl1pPr>
          </a:lstStyle>
          <a:p>
            <a:pPr>
              <a:defRPr/>
            </a:pPr>
            <a:r>
              <a:rPr lang="en-US"/>
              <a:t>Francesco Archetti</a:t>
            </a:r>
          </a:p>
        </p:txBody>
      </p:sp>
      <p:sp>
        <p:nvSpPr>
          <p:cNvPr id="7" name="Rectangle 5"/>
          <p:cNvSpPr>
            <a:spLocks noGrp="1" noChangeArrowheads="1"/>
          </p:cNvSpPr>
          <p:nvPr>
            <p:ph type="sldNum" sz="quarter" idx="12"/>
          </p:nvPr>
        </p:nvSpPr>
        <p:spPr>
          <a:ln/>
        </p:spPr>
        <p:txBody>
          <a:bodyPr/>
          <a:lstStyle>
            <a:lvl1pPr>
              <a:defRPr/>
            </a:lvl1pPr>
          </a:lstStyle>
          <a:p>
            <a:pPr>
              <a:defRPr/>
            </a:pPr>
            <a:fld id="{F338229E-E4B5-4088-BCB1-FA7F2E31AAAF}" type="slidenum">
              <a:rPr lang="en-US"/>
              <a:pPr>
                <a:defRPr/>
              </a:pPr>
              <a:t>‹#›</a:t>
            </a:fld>
            <a:endParaRPr lang="en-US"/>
          </a:p>
        </p:txBody>
      </p:sp>
    </p:spTree>
    <p:extLst>
      <p:ext uri="{BB962C8B-B14F-4D97-AF65-F5344CB8AC3E}">
        <p14:creationId xmlns:p14="http://schemas.microsoft.com/office/powerpoint/2010/main" val="133829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3"/>
          <p:cNvSpPr>
            <a:spLocks noGrp="1" noChangeArrowheads="1"/>
          </p:cNvSpPr>
          <p:nvPr>
            <p:ph type="dt" sz="half" idx="10"/>
          </p:nvPr>
        </p:nvSpPr>
        <p:spPr>
          <a:ln/>
        </p:spPr>
        <p:txBody>
          <a:bodyPr/>
          <a:lstStyle>
            <a:lvl1pPr>
              <a:defRPr/>
            </a:lvl1pPr>
          </a:lstStyle>
          <a:p>
            <a:pPr>
              <a:defRPr/>
            </a:pPr>
            <a:r>
              <a:rPr lang="it-IT"/>
              <a:t>Metodi numerici per la bioinformatica</a:t>
            </a:r>
            <a:endParaRPr lang="en-US"/>
          </a:p>
        </p:txBody>
      </p:sp>
      <p:sp>
        <p:nvSpPr>
          <p:cNvPr id="8" name="Rectangle 4"/>
          <p:cNvSpPr>
            <a:spLocks noGrp="1" noChangeArrowheads="1"/>
          </p:cNvSpPr>
          <p:nvPr>
            <p:ph type="ftr" sz="quarter" idx="11"/>
          </p:nvPr>
        </p:nvSpPr>
        <p:spPr>
          <a:ln/>
        </p:spPr>
        <p:txBody>
          <a:bodyPr/>
          <a:lstStyle>
            <a:lvl1pPr>
              <a:defRPr/>
            </a:lvl1pPr>
          </a:lstStyle>
          <a:p>
            <a:pPr>
              <a:defRPr/>
            </a:pPr>
            <a:r>
              <a:rPr lang="en-US"/>
              <a:t>Francesco Archetti</a:t>
            </a:r>
          </a:p>
        </p:txBody>
      </p:sp>
      <p:sp>
        <p:nvSpPr>
          <p:cNvPr id="9" name="Rectangle 5"/>
          <p:cNvSpPr>
            <a:spLocks noGrp="1" noChangeArrowheads="1"/>
          </p:cNvSpPr>
          <p:nvPr>
            <p:ph type="sldNum" sz="quarter" idx="12"/>
          </p:nvPr>
        </p:nvSpPr>
        <p:spPr>
          <a:ln/>
        </p:spPr>
        <p:txBody>
          <a:bodyPr/>
          <a:lstStyle>
            <a:lvl1pPr>
              <a:defRPr/>
            </a:lvl1pPr>
          </a:lstStyle>
          <a:p>
            <a:pPr>
              <a:defRPr/>
            </a:pPr>
            <a:fld id="{02698FFD-C645-41AB-9A5F-C13E0349E4DC}" type="slidenum">
              <a:rPr lang="en-US"/>
              <a:pPr>
                <a:defRPr/>
              </a:pPr>
              <a:t>‹#›</a:t>
            </a:fld>
            <a:endParaRPr lang="en-US"/>
          </a:p>
        </p:txBody>
      </p:sp>
    </p:spTree>
    <p:extLst>
      <p:ext uri="{BB962C8B-B14F-4D97-AF65-F5344CB8AC3E}">
        <p14:creationId xmlns:p14="http://schemas.microsoft.com/office/powerpoint/2010/main" val="177664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3"/>
          <p:cNvSpPr>
            <a:spLocks noGrp="1" noChangeArrowheads="1"/>
          </p:cNvSpPr>
          <p:nvPr>
            <p:ph type="dt" sz="half" idx="10"/>
          </p:nvPr>
        </p:nvSpPr>
        <p:spPr>
          <a:ln/>
        </p:spPr>
        <p:txBody>
          <a:bodyPr/>
          <a:lstStyle>
            <a:lvl1pPr>
              <a:defRPr/>
            </a:lvl1pPr>
          </a:lstStyle>
          <a:p>
            <a:pPr>
              <a:defRPr/>
            </a:pPr>
            <a:r>
              <a:rPr lang="it-IT"/>
              <a:t>Metodi numerici per la bioinformatica</a:t>
            </a:r>
            <a:endParaRPr lang="en-US"/>
          </a:p>
        </p:txBody>
      </p:sp>
      <p:sp>
        <p:nvSpPr>
          <p:cNvPr id="4" name="Rectangle 4"/>
          <p:cNvSpPr>
            <a:spLocks noGrp="1" noChangeArrowheads="1"/>
          </p:cNvSpPr>
          <p:nvPr>
            <p:ph type="ftr" sz="quarter" idx="11"/>
          </p:nvPr>
        </p:nvSpPr>
        <p:spPr>
          <a:ln/>
        </p:spPr>
        <p:txBody>
          <a:bodyPr/>
          <a:lstStyle>
            <a:lvl1pPr>
              <a:defRPr/>
            </a:lvl1pPr>
          </a:lstStyle>
          <a:p>
            <a:pPr>
              <a:defRPr/>
            </a:pPr>
            <a:r>
              <a:rPr lang="en-US"/>
              <a:t>Francesco Archetti</a:t>
            </a:r>
          </a:p>
        </p:txBody>
      </p:sp>
      <p:sp>
        <p:nvSpPr>
          <p:cNvPr id="5" name="Rectangle 5"/>
          <p:cNvSpPr>
            <a:spLocks noGrp="1" noChangeArrowheads="1"/>
          </p:cNvSpPr>
          <p:nvPr>
            <p:ph type="sldNum" sz="quarter" idx="12"/>
          </p:nvPr>
        </p:nvSpPr>
        <p:spPr>
          <a:ln/>
        </p:spPr>
        <p:txBody>
          <a:bodyPr/>
          <a:lstStyle>
            <a:lvl1pPr>
              <a:defRPr/>
            </a:lvl1pPr>
          </a:lstStyle>
          <a:p>
            <a:pPr>
              <a:defRPr/>
            </a:pPr>
            <a:fld id="{FB2F6E11-B3A9-4C4F-BFCF-7DA7883714FF}" type="slidenum">
              <a:rPr lang="en-US"/>
              <a:pPr>
                <a:defRPr/>
              </a:pPr>
              <a:t>‹#›</a:t>
            </a:fld>
            <a:endParaRPr lang="en-US"/>
          </a:p>
        </p:txBody>
      </p:sp>
    </p:spTree>
    <p:extLst>
      <p:ext uri="{BB962C8B-B14F-4D97-AF65-F5344CB8AC3E}">
        <p14:creationId xmlns:p14="http://schemas.microsoft.com/office/powerpoint/2010/main" val="222374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it-IT"/>
              <a:t>Metodi numerici per la bioinformatica</a:t>
            </a:r>
            <a:endParaRPr lang="en-US"/>
          </a:p>
        </p:txBody>
      </p:sp>
      <p:sp>
        <p:nvSpPr>
          <p:cNvPr id="3" name="Rectangle 4"/>
          <p:cNvSpPr>
            <a:spLocks noGrp="1" noChangeArrowheads="1"/>
          </p:cNvSpPr>
          <p:nvPr>
            <p:ph type="ftr" sz="quarter" idx="11"/>
          </p:nvPr>
        </p:nvSpPr>
        <p:spPr>
          <a:ln/>
        </p:spPr>
        <p:txBody>
          <a:bodyPr/>
          <a:lstStyle>
            <a:lvl1pPr>
              <a:defRPr/>
            </a:lvl1pPr>
          </a:lstStyle>
          <a:p>
            <a:pPr>
              <a:defRPr/>
            </a:pPr>
            <a:r>
              <a:rPr lang="en-US"/>
              <a:t>Francesco Archetti</a:t>
            </a:r>
          </a:p>
        </p:txBody>
      </p:sp>
      <p:sp>
        <p:nvSpPr>
          <p:cNvPr id="4" name="Rectangle 5"/>
          <p:cNvSpPr>
            <a:spLocks noGrp="1" noChangeArrowheads="1"/>
          </p:cNvSpPr>
          <p:nvPr>
            <p:ph type="sldNum" sz="quarter" idx="12"/>
          </p:nvPr>
        </p:nvSpPr>
        <p:spPr>
          <a:ln/>
        </p:spPr>
        <p:txBody>
          <a:bodyPr/>
          <a:lstStyle>
            <a:lvl1pPr>
              <a:defRPr/>
            </a:lvl1pPr>
          </a:lstStyle>
          <a:p>
            <a:pPr>
              <a:defRPr/>
            </a:pPr>
            <a:fld id="{311790CF-EC4A-4111-9F36-9B7DC55799C0}" type="slidenum">
              <a:rPr lang="en-US"/>
              <a:pPr>
                <a:defRPr/>
              </a:pPr>
              <a:t>‹#›</a:t>
            </a:fld>
            <a:endParaRPr lang="en-US"/>
          </a:p>
        </p:txBody>
      </p:sp>
    </p:spTree>
    <p:extLst>
      <p:ext uri="{BB962C8B-B14F-4D97-AF65-F5344CB8AC3E}">
        <p14:creationId xmlns:p14="http://schemas.microsoft.com/office/powerpoint/2010/main" val="298651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3"/>
          <p:cNvSpPr>
            <a:spLocks noGrp="1" noChangeArrowheads="1"/>
          </p:cNvSpPr>
          <p:nvPr>
            <p:ph type="dt" sz="half" idx="10"/>
          </p:nvPr>
        </p:nvSpPr>
        <p:spPr>
          <a:ln/>
        </p:spPr>
        <p:txBody>
          <a:bodyPr/>
          <a:lstStyle>
            <a:lvl1pPr>
              <a:defRPr/>
            </a:lvl1pPr>
          </a:lstStyle>
          <a:p>
            <a:pPr>
              <a:defRPr/>
            </a:pPr>
            <a:r>
              <a:rPr lang="it-IT"/>
              <a:t>Metodi numerici per la bioinformatica</a:t>
            </a:r>
            <a:endParaRPr lang="en-US"/>
          </a:p>
        </p:txBody>
      </p:sp>
      <p:sp>
        <p:nvSpPr>
          <p:cNvPr id="6" name="Rectangle 4"/>
          <p:cNvSpPr>
            <a:spLocks noGrp="1" noChangeArrowheads="1"/>
          </p:cNvSpPr>
          <p:nvPr>
            <p:ph type="ftr" sz="quarter" idx="11"/>
          </p:nvPr>
        </p:nvSpPr>
        <p:spPr>
          <a:ln/>
        </p:spPr>
        <p:txBody>
          <a:bodyPr/>
          <a:lstStyle>
            <a:lvl1pPr>
              <a:defRPr/>
            </a:lvl1pPr>
          </a:lstStyle>
          <a:p>
            <a:pPr>
              <a:defRPr/>
            </a:pPr>
            <a:r>
              <a:rPr lang="en-US"/>
              <a:t>Francesco Archetti</a:t>
            </a:r>
          </a:p>
        </p:txBody>
      </p:sp>
      <p:sp>
        <p:nvSpPr>
          <p:cNvPr id="7" name="Rectangle 5"/>
          <p:cNvSpPr>
            <a:spLocks noGrp="1" noChangeArrowheads="1"/>
          </p:cNvSpPr>
          <p:nvPr>
            <p:ph type="sldNum" sz="quarter" idx="12"/>
          </p:nvPr>
        </p:nvSpPr>
        <p:spPr>
          <a:ln/>
        </p:spPr>
        <p:txBody>
          <a:bodyPr/>
          <a:lstStyle>
            <a:lvl1pPr>
              <a:defRPr/>
            </a:lvl1pPr>
          </a:lstStyle>
          <a:p>
            <a:pPr>
              <a:defRPr/>
            </a:pPr>
            <a:fld id="{A083E48D-9E9C-45A8-B6C6-7118F4274F5C}" type="slidenum">
              <a:rPr lang="en-US"/>
              <a:pPr>
                <a:defRPr/>
              </a:pPr>
              <a:t>‹#›</a:t>
            </a:fld>
            <a:endParaRPr lang="en-US"/>
          </a:p>
        </p:txBody>
      </p:sp>
    </p:spTree>
    <p:extLst>
      <p:ext uri="{BB962C8B-B14F-4D97-AF65-F5344CB8AC3E}">
        <p14:creationId xmlns:p14="http://schemas.microsoft.com/office/powerpoint/2010/main" val="130356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3"/>
          <p:cNvSpPr>
            <a:spLocks noGrp="1" noChangeArrowheads="1"/>
          </p:cNvSpPr>
          <p:nvPr>
            <p:ph type="dt" sz="half" idx="10"/>
          </p:nvPr>
        </p:nvSpPr>
        <p:spPr>
          <a:ln/>
        </p:spPr>
        <p:txBody>
          <a:bodyPr/>
          <a:lstStyle>
            <a:lvl1pPr>
              <a:defRPr/>
            </a:lvl1pPr>
          </a:lstStyle>
          <a:p>
            <a:pPr>
              <a:defRPr/>
            </a:pPr>
            <a:r>
              <a:rPr lang="it-IT"/>
              <a:t>Metodi numerici per la bioinformatica</a:t>
            </a:r>
            <a:endParaRPr lang="en-US"/>
          </a:p>
        </p:txBody>
      </p:sp>
      <p:sp>
        <p:nvSpPr>
          <p:cNvPr id="6" name="Rectangle 4"/>
          <p:cNvSpPr>
            <a:spLocks noGrp="1" noChangeArrowheads="1"/>
          </p:cNvSpPr>
          <p:nvPr>
            <p:ph type="ftr" sz="quarter" idx="11"/>
          </p:nvPr>
        </p:nvSpPr>
        <p:spPr>
          <a:ln/>
        </p:spPr>
        <p:txBody>
          <a:bodyPr/>
          <a:lstStyle>
            <a:lvl1pPr>
              <a:defRPr/>
            </a:lvl1pPr>
          </a:lstStyle>
          <a:p>
            <a:pPr>
              <a:defRPr/>
            </a:pPr>
            <a:r>
              <a:rPr lang="en-US"/>
              <a:t>Francesco Archetti</a:t>
            </a:r>
          </a:p>
        </p:txBody>
      </p:sp>
      <p:sp>
        <p:nvSpPr>
          <p:cNvPr id="7" name="Rectangle 5"/>
          <p:cNvSpPr>
            <a:spLocks noGrp="1" noChangeArrowheads="1"/>
          </p:cNvSpPr>
          <p:nvPr>
            <p:ph type="sldNum" sz="quarter" idx="12"/>
          </p:nvPr>
        </p:nvSpPr>
        <p:spPr>
          <a:ln/>
        </p:spPr>
        <p:txBody>
          <a:bodyPr/>
          <a:lstStyle>
            <a:lvl1pPr>
              <a:defRPr/>
            </a:lvl1pPr>
          </a:lstStyle>
          <a:p>
            <a:pPr>
              <a:defRPr/>
            </a:pPr>
            <a:fld id="{18A91BF8-8D3A-4D8F-B093-CB5C324A0703}" type="slidenum">
              <a:rPr lang="en-US"/>
              <a:pPr>
                <a:defRPr/>
              </a:pPr>
              <a:t>‹#›</a:t>
            </a:fld>
            <a:endParaRPr lang="en-US"/>
          </a:p>
        </p:txBody>
      </p:sp>
    </p:spTree>
    <p:extLst>
      <p:ext uri="{BB962C8B-B14F-4D97-AF65-F5344CB8AC3E}">
        <p14:creationId xmlns:p14="http://schemas.microsoft.com/office/powerpoint/2010/main" val="181242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bwMode="auto">
          <a:xfrm>
            <a:off x="609600" y="1981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id-ID" smtClean="0"/>
              <a:t>Fare clic per modificare gli stili del testo dello schema</a:t>
            </a:r>
          </a:p>
          <a:p>
            <a:pPr lvl="1"/>
            <a:r>
              <a:rPr lang="en-GB" altLang="id-ID" smtClean="0"/>
              <a:t>Secondo livello</a:t>
            </a:r>
          </a:p>
          <a:p>
            <a:pPr lvl="2"/>
            <a:r>
              <a:rPr lang="en-GB" altLang="id-ID" smtClean="0"/>
              <a:t>Terzo livello</a:t>
            </a:r>
          </a:p>
          <a:p>
            <a:pPr lvl="3"/>
            <a:r>
              <a:rPr lang="en-GB" altLang="id-ID" smtClean="0"/>
              <a:t>Quarto livello</a:t>
            </a:r>
          </a:p>
          <a:p>
            <a:pPr lvl="4"/>
            <a:r>
              <a:rPr lang="en-GB" altLang="id-ID" smtClean="0"/>
              <a:t>Quinto livello</a:t>
            </a:r>
          </a:p>
        </p:txBody>
      </p:sp>
      <p:sp>
        <p:nvSpPr>
          <p:cNvPr id="8195" name="Rectangle 3"/>
          <p:cNvSpPr>
            <a:spLocks noGrp="1" noChangeArrowheads="1"/>
          </p:cNvSpPr>
          <p:nvPr>
            <p:ph type="dt" sz="half" idx="2"/>
          </p:nvPr>
        </p:nvSpPr>
        <p:spPr bwMode="auto">
          <a:xfrm>
            <a:off x="609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defRPr>
            </a:lvl1pPr>
          </a:lstStyle>
          <a:p>
            <a:pPr>
              <a:defRPr/>
            </a:pPr>
            <a:r>
              <a:rPr lang="it-IT"/>
              <a:t>Metodi numerici per la bioinformatica</a:t>
            </a:r>
            <a:endParaRPr lang="en-US"/>
          </a:p>
        </p:txBody>
      </p:sp>
      <p:sp>
        <p:nvSpPr>
          <p:cNvPr id="8196"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mn-lt"/>
              </a:defRPr>
            </a:lvl1pPr>
          </a:lstStyle>
          <a:p>
            <a:pPr>
              <a:defRPr/>
            </a:pPr>
            <a:r>
              <a:rPr lang="en-US"/>
              <a:t>Francesco Archetti</a:t>
            </a:r>
          </a:p>
        </p:txBody>
      </p:sp>
      <p:sp>
        <p:nvSpPr>
          <p:cNvPr id="8197" name="Rectangle 5"/>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pPr>
              <a:defRPr/>
            </a:pPr>
            <a:fld id="{6E2BA0AF-03EE-4612-81F7-3C15049B51C8}" type="slidenum">
              <a:rPr lang="en-US"/>
              <a:pPr>
                <a:defRPr/>
              </a:pPr>
              <a:t>‹#›</a:t>
            </a:fld>
            <a:endParaRPr lang="en-US"/>
          </a:p>
        </p:txBody>
      </p:sp>
      <p:sp>
        <p:nvSpPr>
          <p:cNvPr id="8198" name="Freeform 6"/>
          <p:cNvSpPr>
            <a:spLocks noChangeArrowheads="1"/>
          </p:cNvSpPr>
          <p:nvPr/>
        </p:nvSpPr>
        <p:spPr bwMode="auto">
          <a:xfrm>
            <a:off x="8534400"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rgbClr val="FF6600"/>
            </a:solidFill>
            <a:prstDash val="solid"/>
            <a:miter lim="800000"/>
            <a:headEnd/>
            <a:tailEnd/>
          </a:ln>
        </p:spPr>
        <p:txBody>
          <a:bodyPr/>
          <a:lstStyle/>
          <a:p>
            <a:pPr>
              <a:defRPr/>
            </a:pPr>
            <a:endParaRPr lang="it-IT"/>
          </a:p>
        </p:txBody>
      </p:sp>
      <p:sp>
        <p:nvSpPr>
          <p:cNvPr id="8199" name="Rectangle 7"/>
          <p:cNvSpPr>
            <a:spLocks noChangeArrowheads="1"/>
          </p:cNvSpPr>
          <p:nvPr/>
        </p:nvSpPr>
        <p:spPr bwMode="auto">
          <a:xfrm>
            <a:off x="152400" y="1530350"/>
            <a:ext cx="2133600" cy="101600"/>
          </a:xfrm>
          <a:prstGeom prst="rect">
            <a:avLst/>
          </a:prstGeom>
          <a:solidFill>
            <a:srgbClr val="FFCC00"/>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200" name="Rectangle 8"/>
          <p:cNvSpPr>
            <a:spLocks noChangeArrowheads="1"/>
          </p:cNvSpPr>
          <p:nvPr/>
        </p:nvSpPr>
        <p:spPr bwMode="auto">
          <a:xfrm>
            <a:off x="1600200" y="1530350"/>
            <a:ext cx="7239000" cy="101600"/>
          </a:xfrm>
          <a:prstGeom prst="rect">
            <a:avLst/>
          </a:prstGeom>
          <a:gradFill rotWithShape="0">
            <a:gsLst>
              <a:gs pos="0">
                <a:srgbClr val="FFCC00"/>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201" name="Freeform 9"/>
          <p:cNvSpPr>
            <a:spLocks noChangeArrowheads="1"/>
          </p:cNvSpPr>
          <p:nvPr/>
        </p:nvSpPr>
        <p:spPr bwMode="auto">
          <a:xfrm>
            <a:off x="457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it-IT"/>
          </a:p>
        </p:txBody>
      </p:sp>
      <p:sp>
        <p:nvSpPr>
          <p:cNvPr id="19466" name="Rectangle 10"/>
          <p:cNvSpPr>
            <a:spLocks noGrp="1" noChangeArrowheads="1"/>
          </p:cNvSpPr>
          <p:nvPr>
            <p:ph type="title"/>
          </p:nvPr>
        </p:nvSpPr>
        <p:spPr bwMode="auto">
          <a:xfrm>
            <a:off x="609600" y="457200"/>
            <a:ext cx="76200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id-ID" smtClean="0"/>
              <a:t>Fare clic per modificare lo stile del titolo</a:t>
            </a:r>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hf hdr="0"/>
  <p:txStyles>
    <p:titleStyle>
      <a:lvl1pPr algn="l" rtl="0" eaLnBrk="0" fontAlgn="base" hangingPunct="0">
        <a:spcBef>
          <a:spcPct val="0"/>
        </a:spcBef>
        <a:spcAft>
          <a:spcPct val="0"/>
        </a:spcAft>
        <a:defRPr sz="3400" b="1">
          <a:solidFill>
            <a:srgbClr val="9A1C12"/>
          </a:solidFill>
          <a:latin typeface="+mj-lt"/>
          <a:ea typeface="+mj-ea"/>
          <a:cs typeface="+mj-cs"/>
        </a:defRPr>
      </a:lvl1pPr>
      <a:lvl2pPr algn="l" rtl="0" eaLnBrk="0" fontAlgn="base" hangingPunct="0">
        <a:spcBef>
          <a:spcPct val="0"/>
        </a:spcBef>
        <a:spcAft>
          <a:spcPct val="0"/>
        </a:spcAft>
        <a:defRPr sz="3400" b="1">
          <a:solidFill>
            <a:srgbClr val="9A1C12"/>
          </a:solidFill>
          <a:latin typeface="Garamond" pitchFamily="18" charset="0"/>
        </a:defRPr>
      </a:lvl2pPr>
      <a:lvl3pPr algn="l" rtl="0" eaLnBrk="0" fontAlgn="base" hangingPunct="0">
        <a:spcBef>
          <a:spcPct val="0"/>
        </a:spcBef>
        <a:spcAft>
          <a:spcPct val="0"/>
        </a:spcAft>
        <a:defRPr sz="3400" b="1">
          <a:solidFill>
            <a:srgbClr val="9A1C12"/>
          </a:solidFill>
          <a:latin typeface="Garamond" pitchFamily="18" charset="0"/>
        </a:defRPr>
      </a:lvl3pPr>
      <a:lvl4pPr algn="l" rtl="0" eaLnBrk="0" fontAlgn="base" hangingPunct="0">
        <a:spcBef>
          <a:spcPct val="0"/>
        </a:spcBef>
        <a:spcAft>
          <a:spcPct val="0"/>
        </a:spcAft>
        <a:defRPr sz="3400" b="1">
          <a:solidFill>
            <a:srgbClr val="9A1C12"/>
          </a:solidFill>
          <a:latin typeface="Garamond" pitchFamily="18" charset="0"/>
        </a:defRPr>
      </a:lvl4pPr>
      <a:lvl5pPr algn="l" rtl="0" eaLnBrk="0" fontAlgn="base" hangingPunct="0">
        <a:spcBef>
          <a:spcPct val="0"/>
        </a:spcBef>
        <a:spcAft>
          <a:spcPct val="0"/>
        </a:spcAft>
        <a:defRPr sz="3400" b="1">
          <a:solidFill>
            <a:srgbClr val="9A1C12"/>
          </a:solidFill>
          <a:latin typeface="Garamond" pitchFamily="18" charset="0"/>
        </a:defRPr>
      </a:lvl5pPr>
      <a:lvl6pPr marL="457200" algn="l" rtl="0" fontAlgn="base">
        <a:spcBef>
          <a:spcPct val="0"/>
        </a:spcBef>
        <a:spcAft>
          <a:spcPct val="0"/>
        </a:spcAft>
        <a:defRPr sz="3400" b="1">
          <a:solidFill>
            <a:srgbClr val="9A1C12"/>
          </a:solidFill>
          <a:latin typeface="Garamond" pitchFamily="18" charset="0"/>
        </a:defRPr>
      </a:lvl6pPr>
      <a:lvl7pPr marL="914400" algn="l" rtl="0" fontAlgn="base">
        <a:spcBef>
          <a:spcPct val="0"/>
        </a:spcBef>
        <a:spcAft>
          <a:spcPct val="0"/>
        </a:spcAft>
        <a:defRPr sz="3400" b="1">
          <a:solidFill>
            <a:srgbClr val="9A1C12"/>
          </a:solidFill>
          <a:latin typeface="Garamond" pitchFamily="18" charset="0"/>
        </a:defRPr>
      </a:lvl7pPr>
      <a:lvl8pPr marL="1371600" algn="l" rtl="0" fontAlgn="base">
        <a:spcBef>
          <a:spcPct val="0"/>
        </a:spcBef>
        <a:spcAft>
          <a:spcPct val="0"/>
        </a:spcAft>
        <a:defRPr sz="3400" b="1">
          <a:solidFill>
            <a:srgbClr val="9A1C12"/>
          </a:solidFill>
          <a:latin typeface="Garamond" pitchFamily="18" charset="0"/>
        </a:defRPr>
      </a:lvl8pPr>
      <a:lvl9pPr marL="1828800" algn="l" rtl="0" fontAlgn="base">
        <a:spcBef>
          <a:spcPct val="0"/>
        </a:spcBef>
        <a:spcAft>
          <a:spcPct val="0"/>
        </a:spcAft>
        <a:defRPr sz="3400" b="1">
          <a:solidFill>
            <a:srgbClr val="9A1C12"/>
          </a:solidFill>
          <a:latin typeface="Garamond" pitchFamily="18" charset="0"/>
        </a:defRPr>
      </a:lvl9pPr>
    </p:titleStyle>
    <p:bodyStyle>
      <a:lvl1pPr marL="342900" indent="-342900" algn="just"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800">
          <a:solidFill>
            <a:schemeClr val="tx1"/>
          </a:solidFill>
          <a:latin typeface="+mn-lt"/>
        </a:defRPr>
      </a:lvl2pPr>
      <a:lvl3pPr marL="1143000" indent="-228600" algn="just" rtl="0" eaLnBrk="0" fontAlgn="base" hangingPunct="0">
        <a:spcBef>
          <a:spcPct val="20000"/>
        </a:spcBef>
        <a:spcAft>
          <a:spcPct val="0"/>
        </a:spcAft>
        <a:buChar char="•"/>
        <a:defRPr sz="2400">
          <a:solidFill>
            <a:schemeClr val="tx1"/>
          </a:solidFill>
          <a:latin typeface="+mn-lt"/>
        </a:defRPr>
      </a:lvl3pPr>
      <a:lvl4pPr marL="1600200" indent="-228600" algn="just" rtl="0" eaLnBrk="0" fontAlgn="base" hangingPunct="0">
        <a:spcBef>
          <a:spcPct val="20000"/>
        </a:spcBef>
        <a:spcAft>
          <a:spcPct val="0"/>
        </a:spcAft>
        <a:buChar char="–"/>
        <a:defRPr sz="2000">
          <a:solidFill>
            <a:schemeClr val="tx1"/>
          </a:solidFill>
          <a:latin typeface="+mn-lt"/>
        </a:defRPr>
      </a:lvl4pPr>
      <a:lvl5pPr marL="2057400" indent="-228600" algn="just" rtl="0" eaLnBrk="0" fontAlgn="base" hangingPunct="0">
        <a:spcBef>
          <a:spcPct val="20000"/>
        </a:spcBef>
        <a:spcAft>
          <a:spcPct val="0"/>
        </a:spcAft>
        <a:buChar char="»"/>
        <a:defRPr sz="2000">
          <a:solidFill>
            <a:schemeClr val="tx1"/>
          </a:solidFill>
          <a:latin typeface="+mn-lt"/>
        </a:defRPr>
      </a:lvl5pPr>
      <a:lvl6pPr marL="2514600" indent="-228600" algn="just" rtl="0" fontAlgn="base">
        <a:spcBef>
          <a:spcPct val="20000"/>
        </a:spcBef>
        <a:spcAft>
          <a:spcPct val="0"/>
        </a:spcAft>
        <a:buChar char="»"/>
        <a:defRPr sz="2000">
          <a:solidFill>
            <a:schemeClr val="tx1"/>
          </a:solidFill>
          <a:latin typeface="+mn-lt"/>
        </a:defRPr>
      </a:lvl6pPr>
      <a:lvl7pPr marL="2971800" indent="-228600" algn="just" rtl="0" fontAlgn="base">
        <a:spcBef>
          <a:spcPct val="20000"/>
        </a:spcBef>
        <a:spcAft>
          <a:spcPct val="0"/>
        </a:spcAft>
        <a:buChar char="»"/>
        <a:defRPr sz="2000">
          <a:solidFill>
            <a:schemeClr val="tx1"/>
          </a:solidFill>
          <a:latin typeface="+mn-lt"/>
        </a:defRPr>
      </a:lvl7pPr>
      <a:lvl8pPr marL="3429000" indent="-228600" algn="just" rtl="0" fontAlgn="base">
        <a:spcBef>
          <a:spcPct val="20000"/>
        </a:spcBef>
        <a:spcAft>
          <a:spcPct val="0"/>
        </a:spcAft>
        <a:buChar char="»"/>
        <a:defRPr sz="2000">
          <a:solidFill>
            <a:schemeClr val="tx1"/>
          </a:solidFill>
          <a:latin typeface="+mn-lt"/>
        </a:defRPr>
      </a:lvl8pPr>
      <a:lvl9pPr marL="3886200" indent="-228600" algn="just"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23.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jpeg"/><Relationship Id="rId5" Type="http://schemas.openxmlformats.org/officeDocument/2006/relationships/image" Target="../media/image21.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4.wmf"/><Relationship Id="rId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9.wmf"/><Relationship Id="rId3" Type="http://schemas.openxmlformats.org/officeDocument/2006/relationships/notesSlide" Target="../notesSlides/notesSlide25.xml"/><Relationship Id="rId7" Type="http://schemas.openxmlformats.org/officeDocument/2006/relationships/image" Target="../media/image26.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11" Type="http://schemas.openxmlformats.org/officeDocument/2006/relationships/image" Target="../media/image28.wmf"/><Relationship Id="rId5" Type="http://schemas.openxmlformats.org/officeDocument/2006/relationships/image" Target="../media/image25.wmf"/><Relationship Id="rId15" Type="http://schemas.openxmlformats.org/officeDocument/2006/relationships/image" Target="../media/image30.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7.wmf"/><Relationship Id="rId14"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26.xml"/><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3.png"/><Relationship Id="rId5" Type="http://schemas.openxmlformats.org/officeDocument/2006/relationships/image" Target="../media/image31.wmf"/><Relationship Id="rId4"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34.wmf"/><Relationship Id="rId4" Type="http://schemas.openxmlformats.org/officeDocument/2006/relationships/oleObject" Target="../embeddings/oleObject1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36.wmf"/><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31.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2.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40.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2.wmf"/><Relationship Id="rId4" Type="http://schemas.openxmlformats.org/officeDocument/2006/relationships/oleObject" Target="../embeddings/oleObject25.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3.wmf"/><Relationship Id="rId4"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5.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0.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58.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3.bin"/><Relationship Id="rId5" Type="http://schemas.openxmlformats.org/officeDocument/2006/relationships/image" Target="../media/image53.wmf"/><Relationship Id="rId4" Type="http://schemas.openxmlformats.org/officeDocument/2006/relationships/oleObject" Target="../embeddings/oleObject32.bin"/><Relationship Id="rId9" Type="http://schemas.openxmlformats.org/officeDocument/2006/relationships/image" Target="../media/image5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59.xml"/><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6.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58.wmf"/></Relationships>
</file>

<file path=ppt/slides/_rels/slide61.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61.wmf"/><Relationship Id="rId4" Type="http://schemas.openxmlformats.org/officeDocument/2006/relationships/oleObject" Target="../embeddings/oleObject39.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685800" y="1778000"/>
            <a:ext cx="7772400" cy="1600200"/>
          </a:xfrm>
        </p:spPr>
        <p:txBody>
          <a:bodyPr/>
          <a:lstStyle/>
          <a:p>
            <a:pPr eaLnBrk="1" hangingPunct="1"/>
            <a:r>
              <a:rPr lang="it-IT" altLang="id-ID" smtClean="0"/>
              <a:t>Metodi Numerici per la Bioinformatica</a:t>
            </a:r>
          </a:p>
        </p:txBody>
      </p:sp>
      <p:sp>
        <p:nvSpPr>
          <p:cNvPr id="22531" name="Text Box 6"/>
          <p:cNvSpPr txBox="1">
            <a:spLocks noChangeArrowheads="1"/>
          </p:cNvSpPr>
          <p:nvPr/>
        </p:nvSpPr>
        <p:spPr bwMode="auto">
          <a:xfrm>
            <a:off x="228600" y="61722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tLang="id-ID" sz="2000">
                <a:latin typeface="Garamond" pitchFamily="18" charset="0"/>
              </a:rPr>
              <a:t>A.A. 2008/2009</a:t>
            </a:r>
          </a:p>
        </p:txBody>
      </p:sp>
      <p:sp>
        <p:nvSpPr>
          <p:cNvPr id="22532" name="Rectangle 8"/>
          <p:cNvSpPr>
            <a:spLocks noChangeArrowheads="1"/>
          </p:cNvSpPr>
          <p:nvPr/>
        </p:nvSpPr>
        <p:spPr bwMode="auto">
          <a:xfrm>
            <a:off x="2095500" y="4267200"/>
            <a:ext cx="4953000" cy="9144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it-IT" altLang="id-ID" sz="2800" b="1">
                <a:latin typeface="Garamond" pitchFamily="18" charset="0"/>
              </a:rPr>
              <a:t>Cluster Analysis</a:t>
            </a:r>
          </a:p>
        </p:txBody>
      </p:sp>
      <p:sp>
        <p:nvSpPr>
          <p:cNvPr id="22533" name="Text Box 6"/>
          <p:cNvSpPr txBox="1">
            <a:spLocks noChangeArrowheads="1"/>
          </p:cNvSpPr>
          <p:nvPr/>
        </p:nvSpPr>
        <p:spPr bwMode="auto">
          <a:xfrm>
            <a:off x="6629400" y="6172200"/>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it-IT" altLang="id-ID" sz="2000">
                <a:latin typeface="Garamond" pitchFamily="18" charset="0"/>
              </a:rPr>
              <a:t>Francesco Archetti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EA26F688-5493-4A47-A8DA-C6EE6403425D}" type="slidenum">
              <a:rPr lang="en-US"/>
              <a:pPr>
                <a:defRPr/>
              </a:pPr>
              <a:t>10</a:t>
            </a:fld>
            <a:endParaRPr lang="en-US"/>
          </a:p>
        </p:txBody>
      </p:sp>
      <p:sp>
        <p:nvSpPr>
          <p:cNvPr id="31747" name="Rectangle 2"/>
          <p:cNvSpPr>
            <a:spLocks noGrp="1" noChangeArrowheads="1"/>
          </p:cNvSpPr>
          <p:nvPr>
            <p:ph type="title"/>
          </p:nvPr>
        </p:nvSpPr>
        <p:spPr/>
        <p:txBody>
          <a:bodyPr/>
          <a:lstStyle/>
          <a:p>
            <a:pPr eaLnBrk="1" hangingPunct="1"/>
            <a:r>
              <a:rPr lang="en-US" altLang="id-ID" smtClean="0"/>
              <a:t>Why Cluster Analysis?</a:t>
            </a:r>
            <a:endParaRPr lang="it-IT" altLang="id-ID" smtClean="0"/>
          </a:p>
        </p:txBody>
      </p:sp>
      <p:sp>
        <p:nvSpPr>
          <p:cNvPr id="31748" name="Rectangle 3"/>
          <p:cNvSpPr>
            <a:spLocks noGrp="1" noChangeArrowheads="1"/>
          </p:cNvSpPr>
          <p:nvPr>
            <p:ph type="body" idx="1"/>
          </p:nvPr>
        </p:nvSpPr>
        <p:spPr/>
        <p:txBody>
          <a:bodyPr/>
          <a:lstStyle/>
          <a:p>
            <a:pPr eaLnBrk="1" hangingPunct="1"/>
            <a:r>
              <a:rPr lang="en-GB" altLang="id-ID" sz="2800" smtClean="0"/>
              <a:t>In </a:t>
            </a:r>
            <a:r>
              <a:rPr lang="en-GB" altLang="id-ID" sz="2800" b="1" smtClean="0"/>
              <a:t>transcriptomics</a:t>
            </a:r>
            <a:r>
              <a:rPr lang="en-GB" altLang="id-ID" sz="2800" smtClean="0"/>
              <a:t>, clustering is used to build groups of genes with related expression patterns in different experiments (co-expressed genes). </a:t>
            </a:r>
          </a:p>
          <a:p>
            <a:pPr lvl="2" eaLnBrk="1" hangingPunct="1"/>
            <a:r>
              <a:rPr lang="en-US" altLang="id-ID" sz="2000" smtClean="0"/>
              <a:t>Often the genes in  such groups code for  functionally related proteins, such as enzymes for a specific pathway, or  are co-regulated.  ( undestanding when co-expression means co-regulation is a very difficult task, still necessary for inferring the regulatory network and hence a “druggable network “ ).</a:t>
            </a:r>
            <a:endParaRPr lang="en-GB" altLang="id-ID" sz="2000" smtClean="0"/>
          </a:p>
          <a:p>
            <a:pPr eaLnBrk="1" hangingPunct="1"/>
            <a:r>
              <a:rPr lang="en-GB" altLang="id-ID" sz="2800" smtClean="0"/>
              <a:t>In </a:t>
            </a:r>
            <a:r>
              <a:rPr lang="en-GB" altLang="id-ID" sz="2800" b="1" smtClean="0"/>
              <a:t>sequence analysis</a:t>
            </a:r>
            <a:r>
              <a:rPr lang="en-GB" altLang="id-ID" sz="2800" smtClean="0"/>
              <a:t>, clustering is used to group homologous sequences into gene families. </a:t>
            </a:r>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96E4A9C3-245A-4CAD-AFAD-58A9E5AC9BE5}" type="slidenum">
              <a:rPr lang="en-US"/>
              <a:pPr>
                <a:defRPr/>
              </a:pPr>
              <a:t>11</a:t>
            </a:fld>
            <a:endParaRPr lang="en-US"/>
          </a:p>
        </p:txBody>
      </p:sp>
      <p:sp>
        <p:nvSpPr>
          <p:cNvPr id="32771" name="Rectangle 2"/>
          <p:cNvSpPr>
            <a:spLocks noGrp="1" noChangeArrowheads="1"/>
          </p:cNvSpPr>
          <p:nvPr>
            <p:ph type="title"/>
          </p:nvPr>
        </p:nvSpPr>
        <p:spPr/>
        <p:txBody>
          <a:bodyPr/>
          <a:lstStyle/>
          <a:p>
            <a:pPr eaLnBrk="1" hangingPunct="1"/>
            <a:r>
              <a:rPr lang="en-US" altLang="id-ID" smtClean="0"/>
              <a:t>Why Cluster Analysis?</a:t>
            </a:r>
            <a:endParaRPr lang="it-IT" altLang="id-ID" smtClean="0"/>
          </a:p>
        </p:txBody>
      </p:sp>
      <p:sp>
        <p:nvSpPr>
          <p:cNvPr id="32772" name="Rectangle 3"/>
          <p:cNvSpPr>
            <a:spLocks noGrp="1" noChangeArrowheads="1"/>
          </p:cNvSpPr>
          <p:nvPr>
            <p:ph type="body" idx="1"/>
          </p:nvPr>
        </p:nvSpPr>
        <p:spPr/>
        <p:txBody>
          <a:bodyPr/>
          <a:lstStyle/>
          <a:p>
            <a:pPr eaLnBrk="1" hangingPunct="1"/>
            <a:r>
              <a:rPr lang="en-GB" altLang="id-ID" sz="2400" smtClean="0"/>
              <a:t>In high-throughput genotyping platforms clustering algorithms are used to associate phenotypes. </a:t>
            </a:r>
          </a:p>
          <a:p>
            <a:pPr eaLnBrk="1" hangingPunct="1"/>
            <a:r>
              <a:rPr lang="it-IT" altLang="id-ID" sz="2400" smtClean="0"/>
              <a:t>In </a:t>
            </a:r>
            <a:r>
              <a:rPr lang="it-IT" altLang="id-ID" sz="2400" b="1" smtClean="0"/>
              <a:t>cancer diagnosys</a:t>
            </a:r>
            <a:r>
              <a:rPr lang="it-IT" altLang="id-ID" sz="2400" smtClean="0"/>
              <a:t> and </a:t>
            </a:r>
            <a:r>
              <a:rPr lang="it-IT" altLang="id-ID" sz="2400" b="1" smtClean="0"/>
              <a:t>treatments</a:t>
            </a:r>
            <a:r>
              <a:rPr lang="it-IT" altLang="id-ID" sz="2400" smtClean="0"/>
              <a:t>:</a:t>
            </a:r>
          </a:p>
          <a:p>
            <a:pPr lvl="1" eaLnBrk="1" hangingPunct="1">
              <a:buFontTx/>
              <a:buChar char="•"/>
            </a:pPr>
            <a:r>
              <a:rPr lang="en-US" altLang="id-ID" sz="2400" smtClean="0"/>
              <a:t>Identify new classes  of biological samples (e.g. tumor subtypes)</a:t>
            </a:r>
          </a:p>
          <a:p>
            <a:pPr lvl="2" eaLnBrk="1" hangingPunct="1">
              <a:buFontTx/>
              <a:buChar char="o"/>
            </a:pPr>
            <a:r>
              <a:rPr lang="it-IT" altLang="id-ID" sz="2000" smtClean="0"/>
              <a:t>The Lymphoma diagnosys example</a:t>
            </a:r>
          </a:p>
          <a:p>
            <a:pPr lvl="1" eaLnBrk="1" hangingPunct="1">
              <a:buFontTx/>
              <a:buChar char="•"/>
            </a:pPr>
            <a:r>
              <a:rPr lang="it-IT" altLang="id-ID" sz="2400" smtClean="0"/>
              <a:t>Individual Treatments</a:t>
            </a:r>
          </a:p>
          <a:p>
            <a:pPr lvl="2" eaLnBrk="1" hangingPunct="1">
              <a:buFontTx/>
              <a:buChar char="o"/>
            </a:pPr>
            <a:r>
              <a:rPr lang="en-US" altLang="id-ID" sz="2000" smtClean="0"/>
              <a:t>The same cancer type (over different patients) does not imply the same drug response </a:t>
            </a:r>
            <a:endParaRPr lang="it-IT" altLang="id-ID" sz="2000" smtClean="0"/>
          </a:p>
          <a:p>
            <a:pPr lvl="2" eaLnBrk="1" hangingPunct="1">
              <a:buFontTx/>
              <a:buChar char="o"/>
            </a:pPr>
            <a:r>
              <a:rPr lang="it-IT" altLang="id-ID" sz="2000" smtClean="0"/>
              <a:t>NCI60 ( the expression levels of about 1400 genes and the pharmacoresistance with respect to 1400 drugs provided by National Cancer Institute for 60 tumour cell lines )</a:t>
            </a:r>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olo 1"/>
          <p:cNvSpPr>
            <a:spLocks noGrp="1"/>
          </p:cNvSpPr>
          <p:nvPr>
            <p:ph type="title"/>
          </p:nvPr>
        </p:nvSpPr>
        <p:spPr/>
        <p:txBody>
          <a:bodyPr/>
          <a:lstStyle/>
          <a:p>
            <a:r>
              <a:rPr lang="en-US" altLang="id-ID" smtClean="0"/>
              <a:t>Expression Vectors</a:t>
            </a:r>
          </a:p>
        </p:txBody>
      </p:sp>
      <p:sp>
        <p:nvSpPr>
          <p:cNvPr id="1028" name="Segnaposto contenuto 2"/>
          <p:cNvSpPr>
            <a:spLocks noGrp="1"/>
          </p:cNvSpPr>
          <p:nvPr>
            <p:ph idx="1"/>
          </p:nvPr>
        </p:nvSpPr>
        <p:spPr>
          <a:xfrm>
            <a:off x="457200" y="1828800"/>
            <a:ext cx="8001000" cy="4114800"/>
          </a:xfrm>
        </p:spPr>
        <p:txBody>
          <a:bodyPr/>
          <a:lstStyle/>
          <a:p>
            <a:r>
              <a:rPr lang="en-US" altLang="id-ID" smtClean="0">
                <a:latin typeface="Times New Roman" pitchFamily="18" charset="0"/>
              </a:rPr>
              <a:t>Gene Expression Vectors encapsulate the expression of a gene over a set of experimental conditions or sample types.  </a:t>
            </a:r>
          </a:p>
          <a:p>
            <a:endParaRPr lang="en-US" altLang="id-ID" smtClean="0"/>
          </a:p>
        </p:txBody>
      </p:sp>
      <p:sp>
        <p:nvSpPr>
          <p:cNvPr id="4" name="Segnaposto numero diapositiva 3"/>
          <p:cNvSpPr>
            <a:spLocks noGrp="1"/>
          </p:cNvSpPr>
          <p:nvPr>
            <p:ph type="sldNum" sz="quarter" idx="12"/>
          </p:nvPr>
        </p:nvSpPr>
        <p:spPr/>
        <p:txBody>
          <a:bodyPr/>
          <a:lstStyle/>
          <a:p>
            <a:pPr>
              <a:defRPr/>
            </a:pPr>
            <a:fld id="{8BF6E25A-7F15-459E-A285-5131735158B3}" type="slidenum">
              <a:rPr lang="en-US"/>
              <a:pPr>
                <a:defRPr/>
              </a:pPr>
              <a:t>12</a:t>
            </a:fld>
            <a:endParaRPr lang="en-US"/>
          </a:p>
        </p:txBody>
      </p:sp>
      <p:grpSp>
        <p:nvGrpSpPr>
          <p:cNvPr id="1030" name="Gruppo 38"/>
          <p:cNvGrpSpPr>
            <a:grpSpLocks/>
          </p:cNvGrpSpPr>
          <p:nvPr/>
        </p:nvGrpSpPr>
        <p:grpSpPr bwMode="auto">
          <a:xfrm>
            <a:off x="1143000" y="3619500"/>
            <a:ext cx="7534275" cy="2743200"/>
            <a:chOff x="1143000" y="3619500"/>
            <a:chExt cx="7534275" cy="2743200"/>
          </a:xfrm>
        </p:grpSpPr>
        <p:sp>
          <p:nvSpPr>
            <p:cNvPr id="1033" name="Text Box 13"/>
            <p:cNvSpPr txBox="1">
              <a:spLocks noChangeArrowheads="1"/>
            </p:cNvSpPr>
            <p:nvPr/>
          </p:nvSpPr>
          <p:spPr bwMode="auto">
            <a:xfrm>
              <a:off x="3429000" y="3657600"/>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id-ID"/>
                <a:t> -0.8</a:t>
              </a:r>
            </a:p>
          </p:txBody>
        </p:sp>
        <p:sp>
          <p:nvSpPr>
            <p:cNvPr id="1034" name="Text Box 15"/>
            <p:cNvSpPr txBox="1">
              <a:spLocks noChangeArrowheads="1"/>
            </p:cNvSpPr>
            <p:nvPr/>
          </p:nvSpPr>
          <p:spPr bwMode="auto">
            <a:xfrm>
              <a:off x="4010025" y="3648075"/>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id-ID"/>
                <a:t>  1.5</a:t>
              </a:r>
            </a:p>
          </p:txBody>
        </p:sp>
        <p:sp>
          <p:nvSpPr>
            <p:cNvPr id="1035" name="Text Box 16"/>
            <p:cNvSpPr txBox="1">
              <a:spLocks noChangeArrowheads="1"/>
            </p:cNvSpPr>
            <p:nvPr/>
          </p:nvSpPr>
          <p:spPr bwMode="auto">
            <a:xfrm>
              <a:off x="4648200" y="3657600"/>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id-ID"/>
                <a:t>  1.8</a:t>
              </a:r>
            </a:p>
          </p:txBody>
        </p:sp>
        <p:sp>
          <p:nvSpPr>
            <p:cNvPr id="1036" name="Text Box 17"/>
            <p:cNvSpPr txBox="1">
              <a:spLocks noChangeArrowheads="1"/>
            </p:cNvSpPr>
            <p:nvPr/>
          </p:nvSpPr>
          <p:spPr bwMode="auto">
            <a:xfrm>
              <a:off x="5257800" y="3657600"/>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id-ID"/>
                <a:t>  0.5</a:t>
              </a:r>
            </a:p>
          </p:txBody>
        </p:sp>
        <p:sp>
          <p:nvSpPr>
            <p:cNvPr id="1037" name="Text Box 18"/>
            <p:cNvSpPr txBox="1">
              <a:spLocks noChangeArrowheads="1"/>
            </p:cNvSpPr>
            <p:nvPr/>
          </p:nvSpPr>
          <p:spPr bwMode="auto">
            <a:xfrm>
              <a:off x="6477000" y="3657600"/>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id-ID"/>
                <a:t> -1.3</a:t>
              </a:r>
            </a:p>
          </p:txBody>
        </p:sp>
        <p:sp>
          <p:nvSpPr>
            <p:cNvPr id="1038" name="Text Box 19"/>
            <p:cNvSpPr txBox="1">
              <a:spLocks noChangeArrowheads="1"/>
            </p:cNvSpPr>
            <p:nvPr/>
          </p:nvSpPr>
          <p:spPr bwMode="auto">
            <a:xfrm>
              <a:off x="5867400" y="3657600"/>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id-ID"/>
                <a:t> -0.4</a:t>
              </a:r>
            </a:p>
          </p:txBody>
        </p:sp>
        <p:sp>
          <p:nvSpPr>
            <p:cNvPr id="1039" name="Text Box 20"/>
            <p:cNvSpPr txBox="1">
              <a:spLocks noChangeArrowheads="1"/>
            </p:cNvSpPr>
            <p:nvPr/>
          </p:nvSpPr>
          <p:spPr bwMode="auto">
            <a:xfrm>
              <a:off x="7620000" y="3657600"/>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id-ID"/>
                <a:t>  1.5</a:t>
              </a:r>
            </a:p>
          </p:txBody>
        </p:sp>
        <p:grpSp>
          <p:nvGrpSpPr>
            <p:cNvPr id="1040" name="Gruppo 43"/>
            <p:cNvGrpSpPr>
              <a:grpSpLocks/>
            </p:cNvGrpSpPr>
            <p:nvPr/>
          </p:nvGrpSpPr>
          <p:grpSpPr bwMode="auto">
            <a:xfrm>
              <a:off x="1143000" y="3619500"/>
              <a:ext cx="7534275" cy="2743200"/>
              <a:chOff x="1143000" y="3619500"/>
              <a:chExt cx="7534275" cy="2743200"/>
            </a:xfrm>
          </p:grpSpPr>
          <p:sp>
            <p:nvSpPr>
              <p:cNvPr id="1041" name="Rectangle 5"/>
              <p:cNvSpPr>
                <a:spLocks noChangeArrowheads="1"/>
              </p:cNvSpPr>
              <p:nvPr/>
            </p:nvSpPr>
            <p:spPr bwMode="auto">
              <a:xfrm>
                <a:off x="3505200" y="5105400"/>
                <a:ext cx="609600" cy="304800"/>
              </a:xfrm>
              <a:prstGeom prst="rect">
                <a:avLst/>
              </a:prstGeom>
              <a:solidFill>
                <a:srgbClr val="0099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42" name="Rectangle 6"/>
              <p:cNvSpPr>
                <a:spLocks noChangeArrowheads="1"/>
              </p:cNvSpPr>
              <p:nvPr/>
            </p:nvSpPr>
            <p:spPr bwMode="auto">
              <a:xfrm>
                <a:off x="4114800" y="5105400"/>
                <a:ext cx="609600" cy="304800"/>
              </a:xfrm>
              <a:prstGeom prst="rect">
                <a:avLst/>
              </a:prstGeom>
              <a:solidFill>
                <a:srgbClr val="DE0202"/>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43" name="Rectangle 7"/>
              <p:cNvSpPr>
                <a:spLocks noChangeArrowheads="1"/>
              </p:cNvSpPr>
              <p:nvPr/>
            </p:nvSpPr>
            <p:spPr bwMode="auto">
              <a:xfrm>
                <a:off x="4724400" y="5105400"/>
                <a:ext cx="609600" cy="304800"/>
              </a:xfrm>
              <a:prstGeom prst="rect">
                <a:avLst/>
              </a:prstGeom>
              <a:solidFill>
                <a:srgbClr val="F40017"/>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44" name="Rectangle 8"/>
              <p:cNvSpPr>
                <a:spLocks noChangeArrowheads="1"/>
              </p:cNvSpPr>
              <p:nvPr/>
            </p:nvSpPr>
            <p:spPr bwMode="auto">
              <a:xfrm>
                <a:off x="5334000" y="5105400"/>
                <a:ext cx="609600" cy="304800"/>
              </a:xfrm>
              <a:prstGeom prst="rect">
                <a:avLst/>
              </a:prstGeom>
              <a:solidFill>
                <a:srgbClr val="5F0707"/>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45" name="Rectangle 9"/>
              <p:cNvSpPr>
                <a:spLocks noChangeArrowheads="1"/>
              </p:cNvSpPr>
              <p:nvPr/>
            </p:nvSpPr>
            <p:spPr bwMode="auto">
              <a:xfrm>
                <a:off x="5943600" y="5105400"/>
                <a:ext cx="609600" cy="304800"/>
              </a:xfrm>
              <a:prstGeom prst="rect">
                <a:avLst/>
              </a:prstGeom>
              <a:solidFill>
                <a:srgbClr val="3366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46" name="Rectangle 10"/>
              <p:cNvSpPr>
                <a:spLocks noChangeArrowheads="1"/>
              </p:cNvSpPr>
              <p:nvPr/>
            </p:nvSpPr>
            <p:spPr bwMode="auto">
              <a:xfrm>
                <a:off x="7162800" y="5105400"/>
                <a:ext cx="609600" cy="304800"/>
              </a:xfrm>
              <a:prstGeom prst="rect">
                <a:avLst/>
              </a:prstGeom>
              <a:solidFill>
                <a:srgbClr val="B00602"/>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47" name="Rectangle 11"/>
              <p:cNvSpPr>
                <a:spLocks noChangeArrowheads="1"/>
              </p:cNvSpPr>
              <p:nvPr/>
            </p:nvSpPr>
            <p:spPr bwMode="auto">
              <a:xfrm>
                <a:off x="6553200" y="5105400"/>
                <a:ext cx="609600" cy="304800"/>
              </a:xfrm>
              <a:prstGeom prst="rect">
                <a:avLst/>
              </a:prstGeom>
              <a:solidFill>
                <a:srgbClr val="33CC33"/>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48" name="Rectangle 12"/>
              <p:cNvSpPr>
                <a:spLocks noChangeArrowheads="1"/>
              </p:cNvSpPr>
              <p:nvPr/>
            </p:nvSpPr>
            <p:spPr bwMode="auto">
              <a:xfrm>
                <a:off x="7772400" y="5105400"/>
                <a:ext cx="609600" cy="304800"/>
              </a:xfrm>
              <a:prstGeom prst="rect">
                <a:avLst/>
              </a:prstGeom>
              <a:solidFill>
                <a:srgbClr val="DE0202"/>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49" name="Text Box 14"/>
              <p:cNvSpPr txBox="1">
                <a:spLocks noChangeArrowheads="1"/>
              </p:cNvSpPr>
              <p:nvPr/>
            </p:nvSpPr>
            <p:spPr bwMode="auto">
              <a:xfrm>
                <a:off x="7077075" y="3619500"/>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id-ID"/>
                  <a:t>  0.8</a:t>
                </a:r>
              </a:p>
            </p:txBody>
          </p:sp>
          <p:grpSp>
            <p:nvGrpSpPr>
              <p:cNvPr id="1050" name="Group 21"/>
              <p:cNvGrpSpPr>
                <a:grpSpLocks/>
              </p:cNvGrpSpPr>
              <p:nvPr/>
            </p:nvGrpSpPr>
            <p:grpSpPr bwMode="auto">
              <a:xfrm>
                <a:off x="3571875" y="3876675"/>
                <a:ext cx="5105400" cy="1381125"/>
                <a:chOff x="1632" y="2448"/>
                <a:chExt cx="3216" cy="870"/>
              </a:xfrm>
            </p:grpSpPr>
            <p:grpSp>
              <p:nvGrpSpPr>
                <p:cNvPr id="1067" name="Group 22"/>
                <p:cNvGrpSpPr>
                  <a:grpSpLocks/>
                </p:cNvGrpSpPr>
                <p:nvPr/>
              </p:nvGrpSpPr>
              <p:grpSpPr bwMode="auto">
                <a:xfrm>
                  <a:off x="1632" y="2448"/>
                  <a:ext cx="3216" cy="870"/>
                  <a:chOff x="1248" y="2448"/>
                  <a:chExt cx="3216" cy="870"/>
                </a:xfrm>
              </p:grpSpPr>
              <p:graphicFrame>
                <p:nvGraphicFramePr>
                  <p:cNvPr id="1026" name="Object 3"/>
                  <p:cNvGraphicFramePr>
                    <a:graphicFrameLocks noChangeAspect="1"/>
                  </p:cNvGraphicFramePr>
                  <p:nvPr/>
                </p:nvGraphicFramePr>
                <p:xfrm>
                  <a:off x="1248" y="2448"/>
                  <a:ext cx="2928" cy="870"/>
                </p:xfrm>
                <a:graphic>
                  <a:graphicData uri="http://schemas.openxmlformats.org/presentationml/2006/ole">
                    <mc:AlternateContent xmlns:mc="http://schemas.openxmlformats.org/markup-compatibility/2006">
                      <mc:Choice xmlns:v="urn:schemas-microsoft-com:vml" Requires="v">
                        <p:oleObj spid="_x0000_s1073" name="Chart" r:id="rId4" imgW="7334631" imgH="1238555" progId="Excel.Chart.8">
                          <p:embed/>
                        </p:oleObj>
                      </mc:Choice>
                      <mc:Fallback>
                        <p:oleObj name="Chart" r:id="rId4" imgW="7334631" imgH="1238555" progId="Excel.Chart.8">
                          <p:embed/>
                          <p:pic>
                            <p:nvPicPr>
                              <p:cNvPr id="0" name="Object 3"/>
                              <p:cNvPicPr>
                                <a:picLocks noRot="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2448"/>
                                <a:ext cx="2928" cy="87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9" name="Rectangle 24"/>
                  <p:cNvSpPr>
                    <a:spLocks noChangeArrowheads="1"/>
                  </p:cNvSpPr>
                  <p:nvPr/>
                </p:nvSpPr>
                <p:spPr bwMode="auto">
                  <a:xfrm>
                    <a:off x="1248" y="2544"/>
                    <a:ext cx="144" cy="672"/>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70" name="Rectangle 25"/>
                  <p:cNvSpPr>
                    <a:spLocks noChangeArrowheads="1"/>
                  </p:cNvSpPr>
                  <p:nvPr/>
                </p:nvSpPr>
                <p:spPr bwMode="auto">
                  <a:xfrm flipH="1">
                    <a:off x="1776" y="2880"/>
                    <a:ext cx="864" cy="192"/>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71" name="Rectangle 26"/>
                  <p:cNvSpPr>
                    <a:spLocks noChangeArrowheads="1"/>
                  </p:cNvSpPr>
                  <p:nvPr/>
                </p:nvSpPr>
                <p:spPr bwMode="auto">
                  <a:xfrm flipH="1">
                    <a:off x="3600" y="2880"/>
                    <a:ext cx="864" cy="192"/>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72" name="Rectangle 27"/>
                  <p:cNvSpPr>
                    <a:spLocks noChangeArrowheads="1"/>
                  </p:cNvSpPr>
                  <p:nvPr/>
                </p:nvSpPr>
                <p:spPr bwMode="auto">
                  <a:xfrm flipH="1">
                    <a:off x="3264" y="2832"/>
                    <a:ext cx="96" cy="144"/>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grpSp>
            <p:sp>
              <p:nvSpPr>
                <p:cNvPr id="1068" name="Line 28"/>
                <p:cNvSpPr>
                  <a:spLocks noChangeShapeType="1"/>
                </p:cNvSpPr>
                <p:nvPr/>
              </p:nvSpPr>
              <p:spPr bwMode="auto">
                <a:xfrm>
                  <a:off x="1680" y="2898"/>
                  <a:ext cx="29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id-ID"/>
                </a:p>
              </p:txBody>
            </p:sp>
          </p:grpSp>
          <p:sp>
            <p:nvSpPr>
              <p:cNvPr id="1051" name="Text Box 29"/>
              <p:cNvSpPr txBox="1">
                <a:spLocks noChangeArrowheads="1"/>
              </p:cNvSpPr>
              <p:nvPr/>
            </p:nvSpPr>
            <p:spPr bwMode="auto">
              <a:xfrm>
                <a:off x="1524000" y="434340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id-ID" sz="2000"/>
                  <a:t>Line Graph</a:t>
                </a:r>
              </a:p>
            </p:txBody>
          </p:sp>
          <p:grpSp>
            <p:nvGrpSpPr>
              <p:cNvPr id="1052" name="Group 37"/>
              <p:cNvGrpSpPr>
                <a:grpSpLocks/>
              </p:cNvGrpSpPr>
              <p:nvPr/>
            </p:nvGrpSpPr>
            <p:grpSpPr bwMode="auto">
              <a:xfrm>
                <a:off x="1495425" y="5791200"/>
                <a:ext cx="2441575" cy="571500"/>
                <a:chOff x="914" y="3816"/>
                <a:chExt cx="1538" cy="360"/>
              </a:xfrm>
            </p:grpSpPr>
            <p:sp>
              <p:nvSpPr>
                <p:cNvPr id="1063" name="Rectangle 31"/>
                <p:cNvSpPr>
                  <a:spLocks noChangeArrowheads="1"/>
                </p:cNvSpPr>
                <p:nvPr/>
              </p:nvSpPr>
              <p:spPr bwMode="auto">
                <a:xfrm>
                  <a:off x="1056" y="4032"/>
                  <a:ext cx="672" cy="144"/>
                </a:xfrm>
                <a:prstGeom prst="rect">
                  <a:avLst/>
                </a:prstGeom>
                <a:gradFill rotWithShape="1">
                  <a:gsLst>
                    <a:gs pos="0">
                      <a:srgbClr val="00CC00"/>
                    </a:gs>
                    <a:gs pos="100000">
                      <a:schemeClr val="tx1"/>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64" name="Rectangle 33"/>
                <p:cNvSpPr>
                  <a:spLocks noChangeArrowheads="1"/>
                </p:cNvSpPr>
                <p:nvPr/>
              </p:nvSpPr>
              <p:spPr bwMode="auto">
                <a:xfrm>
                  <a:off x="1728" y="4032"/>
                  <a:ext cx="672" cy="144"/>
                </a:xfrm>
                <a:prstGeom prst="rect">
                  <a:avLst/>
                </a:prstGeom>
                <a:gradFill rotWithShape="1">
                  <a:gsLst>
                    <a:gs pos="0">
                      <a:schemeClr val="tx1"/>
                    </a:gs>
                    <a:gs pos="100000">
                      <a:srgbClr val="FF0000"/>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65" name="Text Box 34"/>
                <p:cNvSpPr txBox="1">
                  <a:spLocks noChangeArrowheads="1"/>
                </p:cNvSpPr>
                <p:nvPr/>
              </p:nvSpPr>
              <p:spPr bwMode="auto">
                <a:xfrm>
                  <a:off x="914" y="3816"/>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2000"/>
                    <a:t>-2</a:t>
                  </a:r>
                </a:p>
              </p:txBody>
            </p:sp>
            <p:sp>
              <p:nvSpPr>
                <p:cNvPr id="1066" name="Text Box 35"/>
                <p:cNvSpPr txBox="1">
                  <a:spLocks noChangeArrowheads="1"/>
                </p:cNvSpPr>
                <p:nvPr/>
              </p:nvSpPr>
              <p:spPr bwMode="auto">
                <a:xfrm>
                  <a:off x="2256" y="382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2000"/>
                    <a:t>2</a:t>
                  </a:r>
                </a:p>
              </p:txBody>
            </p:sp>
          </p:grpSp>
          <p:sp>
            <p:nvSpPr>
              <p:cNvPr id="1053" name="Rectangle 38"/>
              <p:cNvSpPr>
                <a:spLocks noChangeArrowheads="1"/>
              </p:cNvSpPr>
              <p:nvPr/>
            </p:nvSpPr>
            <p:spPr bwMode="auto">
              <a:xfrm>
                <a:off x="3490913" y="3657600"/>
                <a:ext cx="609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54" name="Rectangle 40"/>
              <p:cNvSpPr>
                <a:spLocks noChangeArrowheads="1"/>
              </p:cNvSpPr>
              <p:nvPr/>
            </p:nvSpPr>
            <p:spPr bwMode="auto">
              <a:xfrm>
                <a:off x="4095750" y="3657600"/>
                <a:ext cx="609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55" name="Rectangle 41"/>
              <p:cNvSpPr>
                <a:spLocks noChangeArrowheads="1"/>
              </p:cNvSpPr>
              <p:nvPr/>
            </p:nvSpPr>
            <p:spPr bwMode="auto">
              <a:xfrm>
                <a:off x="4700588" y="3657600"/>
                <a:ext cx="609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56" name="Rectangle 42"/>
              <p:cNvSpPr>
                <a:spLocks noChangeArrowheads="1"/>
              </p:cNvSpPr>
              <p:nvPr/>
            </p:nvSpPr>
            <p:spPr bwMode="auto">
              <a:xfrm>
                <a:off x="5305425" y="3657600"/>
                <a:ext cx="609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57" name="Rectangle 43"/>
              <p:cNvSpPr>
                <a:spLocks noChangeArrowheads="1"/>
              </p:cNvSpPr>
              <p:nvPr/>
            </p:nvSpPr>
            <p:spPr bwMode="auto">
              <a:xfrm>
                <a:off x="5910263" y="3657600"/>
                <a:ext cx="609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58" name="Rectangle 44"/>
              <p:cNvSpPr>
                <a:spLocks noChangeArrowheads="1"/>
              </p:cNvSpPr>
              <p:nvPr/>
            </p:nvSpPr>
            <p:spPr bwMode="auto">
              <a:xfrm>
                <a:off x="6515100" y="3657600"/>
                <a:ext cx="609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59" name="Rectangle 45"/>
              <p:cNvSpPr>
                <a:spLocks noChangeArrowheads="1"/>
              </p:cNvSpPr>
              <p:nvPr/>
            </p:nvSpPr>
            <p:spPr bwMode="auto">
              <a:xfrm>
                <a:off x="7119938" y="3657600"/>
                <a:ext cx="609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60" name="Rectangle 46"/>
              <p:cNvSpPr>
                <a:spLocks noChangeArrowheads="1"/>
              </p:cNvSpPr>
              <p:nvPr/>
            </p:nvSpPr>
            <p:spPr bwMode="auto">
              <a:xfrm>
                <a:off x="7724775" y="3657600"/>
                <a:ext cx="609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1061" name="Text Box 47"/>
              <p:cNvSpPr txBox="1">
                <a:spLocks noChangeArrowheads="1"/>
              </p:cNvSpPr>
              <p:nvPr/>
            </p:nvSpPr>
            <p:spPr bwMode="auto">
              <a:xfrm>
                <a:off x="1143000" y="3657600"/>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id-ID" sz="2000"/>
                  <a:t>Numeric Vector</a:t>
                </a:r>
              </a:p>
            </p:txBody>
          </p:sp>
          <p:sp>
            <p:nvSpPr>
              <p:cNvPr id="1062" name="Text Box 48"/>
              <p:cNvSpPr txBox="1">
                <a:spLocks noChangeArrowheads="1"/>
              </p:cNvSpPr>
              <p:nvPr/>
            </p:nvSpPr>
            <p:spPr bwMode="auto">
              <a:xfrm>
                <a:off x="1600200" y="502920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id-ID" sz="2000"/>
                  <a:t>Heatmap</a:t>
                </a:r>
              </a:p>
            </p:txBody>
          </p:sp>
        </p:grpSp>
      </p:grpSp>
      <p:sp>
        <p:nvSpPr>
          <p:cNvPr id="47" name="Segnaposto data 46"/>
          <p:cNvSpPr>
            <a:spLocks noGrp="1"/>
          </p:cNvSpPr>
          <p:nvPr>
            <p:ph type="dt" sz="quarter" idx="10"/>
          </p:nvPr>
        </p:nvSpPr>
        <p:spPr/>
        <p:txBody>
          <a:bodyPr/>
          <a:lstStyle/>
          <a:p>
            <a:pPr>
              <a:defRPr/>
            </a:pPr>
            <a:r>
              <a:rPr lang="it-IT"/>
              <a:t>Metodi numerici per la bioinformatica</a:t>
            </a:r>
            <a:endParaRPr lang="en-US"/>
          </a:p>
        </p:txBody>
      </p:sp>
      <p:sp>
        <p:nvSpPr>
          <p:cNvPr id="48" name="Segnaposto piè di pagina 47"/>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pPr>
              <a:defRPr/>
            </a:pPr>
            <a:r>
              <a:rPr lang="en-US" dirty="0" smtClean="0"/>
              <a:t>Expression Vectors </a:t>
            </a:r>
            <a:br>
              <a:rPr lang="en-US" dirty="0" smtClean="0"/>
            </a:br>
            <a:r>
              <a:rPr lang="en-US" dirty="0" smtClean="0"/>
              <a:t>as Points in ‘Expression Space’</a:t>
            </a:r>
            <a:endParaRPr lang="en-US" dirty="0"/>
          </a:p>
        </p:txBody>
      </p:sp>
      <p:sp>
        <p:nvSpPr>
          <p:cNvPr id="4" name="Segnaposto numero diapositiva 3"/>
          <p:cNvSpPr>
            <a:spLocks noGrp="1"/>
          </p:cNvSpPr>
          <p:nvPr>
            <p:ph type="sldNum" sz="quarter" idx="12"/>
          </p:nvPr>
        </p:nvSpPr>
        <p:spPr/>
        <p:txBody>
          <a:bodyPr/>
          <a:lstStyle/>
          <a:p>
            <a:pPr>
              <a:defRPr/>
            </a:pPr>
            <a:fld id="{66AAEB12-B790-4EF3-A305-9E9978FC6F72}" type="slidenum">
              <a:rPr lang="en-US"/>
              <a:pPr>
                <a:defRPr/>
              </a:pPr>
              <a:t>13</a:t>
            </a:fld>
            <a:endParaRPr lang="en-US"/>
          </a:p>
        </p:txBody>
      </p:sp>
      <p:grpSp>
        <p:nvGrpSpPr>
          <p:cNvPr id="33796" name="Gruppo 127"/>
          <p:cNvGrpSpPr>
            <a:grpSpLocks/>
          </p:cNvGrpSpPr>
          <p:nvPr/>
        </p:nvGrpSpPr>
        <p:grpSpPr bwMode="auto">
          <a:xfrm>
            <a:off x="990600" y="1371600"/>
            <a:ext cx="7367588" cy="5257800"/>
            <a:chOff x="990600" y="1371600"/>
            <a:chExt cx="7366929" cy="5257800"/>
          </a:xfrm>
        </p:grpSpPr>
        <p:grpSp>
          <p:nvGrpSpPr>
            <p:cNvPr id="33801" name="Group 3"/>
            <p:cNvGrpSpPr>
              <a:grpSpLocks/>
            </p:cNvGrpSpPr>
            <p:nvPr/>
          </p:nvGrpSpPr>
          <p:grpSpPr bwMode="auto">
            <a:xfrm>
              <a:off x="2362200" y="2667000"/>
              <a:ext cx="5257800" cy="3962400"/>
              <a:chOff x="1056" y="1488"/>
              <a:chExt cx="3312" cy="2496"/>
            </a:xfrm>
          </p:grpSpPr>
          <p:sp>
            <p:nvSpPr>
              <p:cNvPr id="33836" name="Line 4"/>
              <p:cNvSpPr>
                <a:spLocks noChangeShapeType="1"/>
              </p:cNvSpPr>
              <p:nvPr/>
            </p:nvSpPr>
            <p:spPr bwMode="auto">
              <a:xfrm flipV="1">
                <a:off x="2640" y="1488"/>
                <a:ext cx="0" cy="2496"/>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33837" name="Line 5"/>
              <p:cNvSpPr>
                <a:spLocks noChangeShapeType="1"/>
              </p:cNvSpPr>
              <p:nvPr/>
            </p:nvSpPr>
            <p:spPr bwMode="auto">
              <a:xfrm flipH="1">
                <a:off x="1440" y="1968"/>
                <a:ext cx="2400" cy="163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33838" name="Line 6"/>
              <p:cNvSpPr>
                <a:spLocks noChangeShapeType="1"/>
              </p:cNvSpPr>
              <p:nvPr/>
            </p:nvSpPr>
            <p:spPr bwMode="auto">
              <a:xfrm flipV="1">
                <a:off x="1056" y="2784"/>
                <a:ext cx="3312"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d-ID"/>
              </a:p>
            </p:txBody>
          </p:sp>
        </p:grpSp>
        <p:grpSp>
          <p:nvGrpSpPr>
            <p:cNvPr id="33802" name="Group 7"/>
            <p:cNvGrpSpPr>
              <a:grpSpLocks/>
            </p:cNvGrpSpPr>
            <p:nvPr/>
          </p:nvGrpSpPr>
          <p:grpSpPr bwMode="auto">
            <a:xfrm>
              <a:off x="5486400" y="2971800"/>
              <a:ext cx="533400" cy="685800"/>
              <a:chOff x="3312" y="1680"/>
              <a:chExt cx="336" cy="432"/>
            </a:xfrm>
          </p:grpSpPr>
          <p:sp>
            <p:nvSpPr>
              <p:cNvPr id="93" name="Oval 8"/>
              <p:cNvSpPr>
                <a:spLocks noChangeArrowheads="1"/>
              </p:cNvSpPr>
              <p:nvPr/>
            </p:nvSpPr>
            <p:spPr bwMode="auto">
              <a:xfrm>
                <a:off x="3312" y="1680"/>
                <a:ext cx="336" cy="432"/>
              </a:xfrm>
              <a:prstGeom prst="ellipse">
                <a:avLst/>
              </a:prstGeom>
              <a:gradFill rotWithShape="0">
                <a:gsLst>
                  <a:gs pos="0">
                    <a:schemeClr val="accent1">
                      <a:gamma/>
                      <a:tint val="30196"/>
                      <a:invGamma/>
                    </a:schemeClr>
                  </a:gs>
                  <a:gs pos="100000">
                    <a:schemeClr val="accent1"/>
                  </a:gs>
                </a:gsLst>
                <a:lin ang="5400000" scaled="1"/>
              </a:gradFill>
              <a:ln w="9525">
                <a:solidFill>
                  <a:schemeClr val="tx1"/>
                </a:solidFill>
                <a:round/>
                <a:headEnd/>
                <a:tailEnd/>
              </a:ln>
              <a:effectLst/>
            </p:spPr>
            <p:txBody>
              <a:bodyPr wrap="none" anchor="ctr"/>
              <a:lstStyle/>
              <a:p>
                <a:pPr>
                  <a:defRPr/>
                </a:pPr>
                <a:endParaRPr lang="en-US" sz="1600"/>
              </a:p>
            </p:txBody>
          </p:sp>
          <p:sp>
            <p:nvSpPr>
              <p:cNvPr id="33833" name="Oval 9"/>
              <p:cNvSpPr>
                <a:spLocks noChangeArrowheads="1"/>
              </p:cNvSpPr>
              <p:nvPr/>
            </p:nvSpPr>
            <p:spPr bwMode="auto">
              <a:xfrm>
                <a:off x="3360" y="18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sz="1600"/>
              </a:p>
            </p:txBody>
          </p:sp>
          <p:sp>
            <p:nvSpPr>
              <p:cNvPr id="33834" name="Oval 10"/>
              <p:cNvSpPr>
                <a:spLocks noChangeArrowheads="1"/>
              </p:cNvSpPr>
              <p:nvPr/>
            </p:nvSpPr>
            <p:spPr bwMode="auto">
              <a:xfrm>
                <a:off x="3456" y="19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sz="1600"/>
              </a:p>
            </p:txBody>
          </p:sp>
          <p:sp>
            <p:nvSpPr>
              <p:cNvPr id="33835" name="Oval 11"/>
              <p:cNvSpPr>
                <a:spLocks noChangeArrowheads="1"/>
              </p:cNvSpPr>
              <p:nvPr/>
            </p:nvSpPr>
            <p:spPr bwMode="auto">
              <a:xfrm>
                <a:off x="340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sz="1600"/>
              </a:p>
            </p:txBody>
          </p:sp>
        </p:grpSp>
        <p:sp>
          <p:nvSpPr>
            <p:cNvPr id="33803" name="Text Box 14"/>
            <p:cNvSpPr txBox="1">
              <a:spLocks noChangeArrowheads="1"/>
            </p:cNvSpPr>
            <p:nvPr/>
          </p:nvSpPr>
          <p:spPr bwMode="auto">
            <a:xfrm>
              <a:off x="6248400" y="4724400"/>
              <a:ext cx="13933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1600"/>
                <a:t>Experiment 1</a:t>
              </a:r>
            </a:p>
          </p:txBody>
        </p:sp>
        <p:sp>
          <p:nvSpPr>
            <p:cNvPr id="33804" name="Text Box 15"/>
            <p:cNvSpPr txBox="1">
              <a:spLocks noChangeArrowheads="1"/>
            </p:cNvSpPr>
            <p:nvPr/>
          </p:nvSpPr>
          <p:spPr bwMode="auto">
            <a:xfrm>
              <a:off x="6324600" y="3595688"/>
              <a:ext cx="13933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1600"/>
                <a:t>Experiment 2</a:t>
              </a:r>
            </a:p>
          </p:txBody>
        </p:sp>
        <p:sp>
          <p:nvSpPr>
            <p:cNvPr id="33805" name="Text Box 16"/>
            <p:cNvSpPr txBox="1">
              <a:spLocks noChangeArrowheads="1"/>
            </p:cNvSpPr>
            <p:nvPr/>
          </p:nvSpPr>
          <p:spPr bwMode="auto">
            <a:xfrm>
              <a:off x="3454400" y="2971800"/>
              <a:ext cx="13933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1600"/>
                <a:t>Experiment 3</a:t>
              </a:r>
            </a:p>
          </p:txBody>
        </p:sp>
        <p:sp>
          <p:nvSpPr>
            <p:cNvPr id="33806" name="Text Box 17"/>
            <p:cNvSpPr txBox="1">
              <a:spLocks noChangeArrowheads="1"/>
            </p:cNvSpPr>
            <p:nvPr/>
          </p:nvSpPr>
          <p:spPr bwMode="auto">
            <a:xfrm>
              <a:off x="6324600" y="2209800"/>
              <a:ext cx="203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1600" b="1"/>
                <a:t>Similar Expression</a:t>
              </a:r>
            </a:p>
          </p:txBody>
        </p:sp>
        <p:sp>
          <p:nvSpPr>
            <p:cNvPr id="33807" name="Line 18"/>
            <p:cNvSpPr>
              <a:spLocks noChangeShapeType="1"/>
            </p:cNvSpPr>
            <p:nvPr/>
          </p:nvSpPr>
          <p:spPr bwMode="auto">
            <a:xfrm flipH="1">
              <a:off x="5943600" y="25908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33808" name="Rectangle 19"/>
            <p:cNvSpPr>
              <a:spLocks noChangeArrowheads="1"/>
            </p:cNvSpPr>
            <p:nvPr/>
          </p:nvSpPr>
          <p:spPr bwMode="auto">
            <a:xfrm>
              <a:off x="1560513" y="1624013"/>
              <a:ext cx="503237" cy="300037"/>
            </a:xfrm>
            <a:prstGeom prst="rect">
              <a:avLst/>
            </a:prstGeom>
            <a:solidFill>
              <a:srgbClr val="08C447"/>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t>-0.8</a:t>
              </a:r>
            </a:p>
          </p:txBody>
        </p:sp>
        <p:sp>
          <p:nvSpPr>
            <p:cNvPr id="33809" name="Rectangle 20"/>
            <p:cNvSpPr>
              <a:spLocks noChangeArrowheads="1"/>
            </p:cNvSpPr>
            <p:nvPr/>
          </p:nvSpPr>
          <p:spPr bwMode="auto">
            <a:xfrm>
              <a:off x="1560513" y="2224088"/>
              <a:ext cx="503237" cy="300037"/>
            </a:xfrm>
            <a:prstGeom prst="rect">
              <a:avLst/>
            </a:prstGeom>
            <a:solidFill>
              <a:srgbClr val="0099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t>-0.6</a:t>
              </a:r>
            </a:p>
          </p:txBody>
        </p:sp>
        <p:sp>
          <p:nvSpPr>
            <p:cNvPr id="33810" name="Rectangle 21"/>
            <p:cNvSpPr>
              <a:spLocks noChangeArrowheads="1"/>
            </p:cNvSpPr>
            <p:nvPr/>
          </p:nvSpPr>
          <p:spPr bwMode="auto">
            <a:xfrm>
              <a:off x="1560513" y="2524125"/>
              <a:ext cx="503237" cy="300038"/>
            </a:xfrm>
            <a:prstGeom prst="rect">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t>0.9</a:t>
              </a:r>
            </a:p>
          </p:txBody>
        </p:sp>
        <p:sp>
          <p:nvSpPr>
            <p:cNvPr id="33811" name="Rectangle 22"/>
            <p:cNvSpPr>
              <a:spLocks noChangeArrowheads="1"/>
            </p:cNvSpPr>
            <p:nvPr/>
          </p:nvSpPr>
          <p:spPr bwMode="auto">
            <a:xfrm>
              <a:off x="2063750" y="2524125"/>
              <a:ext cx="501650" cy="300038"/>
            </a:xfrm>
            <a:prstGeom prst="rect">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t>1.2</a:t>
              </a:r>
            </a:p>
          </p:txBody>
        </p:sp>
        <p:sp>
          <p:nvSpPr>
            <p:cNvPr id="33812" name="Rectangle 23"/>
            <p:cNvSpPr>
              <a:spLocks noChangeArrowheads="1"/>
            </p:cNvSpPr>
            <p:nvPr/>
          </p:nvSpPr>
          <p:spPr bwMode="auto">
            <a:xfrm>
              <a:off x="2063750" y="1624013"/>
              <a:ext cx="501650" cy="300037"/>
            </a:xfrm>
            <a:prstGeom prst="rect">
              <a:avLst/>
            </a:prstGeom>
            <a:solidFill>
              <a:srgbClr val="4D9505"/>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t>-0.3</a:t>
              </a:r>
            </a:p>
          </p:txBody>
        </p:sp>
        <p:sp>
          <p:nvSpPr>
            <p:cNvPr id="33813" name="Rectangle 24"/>
            <p:cNvSpPr>
              <a:spLocks noChangeArrowheads="1"/>
            </p:cNvSpPr>
            <p:nvPr/>
          </p:nvSpPr>
          <p:spPr bwMode="auto">
            <a:xfrm>
              <a:off x="2563813" y="2524125"/>
              <a:ext cx="512762" cy="290513"/>
            </a:xfrm>
            <a:prstGeom prst="rect">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t>1.3</a:t>
              </a:r>
            </a:p>
          </p:txBody>
        </p:sp>
        <p:sp>
          <p:nvSpPr>
            <p:cNvPr id="33814" name="Rectangle 25"/>
            <p:cNvSpPr>
              <a:spLocks noChangeArrowheads="1"/>
            </p:cNvSpPr>
            <p:nvPr/>
          </p:nvSpPr>
          <p:spPr bwMode="auto">
            <a:xfrm>
              <a:off x="2565400" y="1624013"/>
              <a:ext cx="503238" cy="300037"/>
            </a:xfrm>
            <a:prstGeom prst="rect">
              <a:avLst/>
            </a:prstGeom>
            <a:solidFill>
              <a:srgbClr val="08C447"/>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t>-0.7</a:t>
              </a:r>
            </a:p>
          </p:txBody>
        </p:sp>
        <p:sp>
          <p:nvSpPr>
            <p:cNvPr id="33815" name="Text Box 26"/>
            <p:cNvSpPr txBox="1">
              <a:spLocks noChangeArrowheads="1"/>
            </p:cNvSpPr>
            <p:nvPr/>
          </p:nvSpPr>
          <p:spPr bwMode="auto">
            <a:xfrm>
              <a:off x="1574800" y="1371600"/>
              <a:ext cx="34015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1100"/>
                <a:t>t 1</a:t>
              </a:r>
            </a:p>
          </p:txBody>
        </p:sp>
        <p:sp>
          <p:nvSpPr>
            <p:cNvPr id="33816" name="Text Box 27"/>
            <p:cNvSpPr txBox="1">
              <a:spLocks noChangeArrowheads="1"/>
            </p:cNvSpPr>
            <p:nvPr/>
          </p:nvSpPr>
          <p:spPr bwMode="auto">
            <a:xfrm>
              <a:off x="2078038" y="1371600"/>
              <a:ext cx="34015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1100"/>
                <a:t>t 2</a:t>
              </a:r>
            </a:p>
          </p:txBody>
        </p:sp>
        <p:sp>
          <p:nvSpPr>
            <p:cNvPr id="33817" name="Text Box 28"/>
            <p:cNvSpPr txBox="1">
              <a:spLocks noChangeArrowheads="1"/>
            </p:cNvSpPr>
            <p:nvPr/>
          </p:nvSpPr>
          <p:spPr bwMode="auto">
            <a:xfrm>
              <a:off x="2579688" y="1371600"/>
              <a:ext cx="34015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1100"/>
                <a:t>t 3</a:t>
              </a:r>
            </a:p>
          </p:txBody>
        </p:sp>
        <p:sp>
          <p:nvSpPr>
            <p:cNvPr id="33818" name="Text Box 29"/>
            <p:cNvSpPr txBox="1">
              <a:spLocks noChangeArrowheads="1"/>
            </p:cNvSpPr>
            <p:nvPr/>
          </p:nvSpPr>
          <p:spPr bwMode="auto">
            <a:xfrm>
              <a:off x="1163638" y="1609725"/>
              <a:ext cx="381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1100"/>
                <a:t>G1</a:t>
              </a:r>
            </a:p>
          </p:txBody>
        </p:sp>
        <p:sp>
          <p:nvSpPr>
            <p:cNvPr id="33819" name="Text Box 30"/>
            <p:cNvSpPr txBox="1">
              <a:spLocks noChangeArrowheads="1"/>
            </p:cNvSpPr>
            <p:nvPr/>
          </p:nvSpPr>
          <p:spPr bwMode="auto">
            <a:xfrm>
              <a:off x="1163638" y="1909763"/>
              <a:ext cx="37221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1100"/>
                <a:t>G2</a:t>
              </a:r>
            </a:p>
          </p:txBody>
        </p:sp>
        <p:sp>
          <p:nvSpPr>
            <p:cNvPr id="33820" name="Text Box 31"/>
            <p:cNvSpPr txBox="1">
              <a:spLocks noChangeArrowheads="1"/>
            </p:cNvSpPr>
            <p:nvPr/>
          </p:nvSpPr>
          <p:spPr bwMode="auto">
            <a:xfrm>
              <a:off x="1163638" y="2209800"/>
              <a:ext cx="37221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1100"/>
                <a:t>G3</a:t>
              </a:r>
            </a:p>
          </p:txBody>
        </p:sp>
        <p:sp>
          <p:nvSpPr>
            <p:cNvPr id="33821" name="Text Box 32"/>
            <p:cNvSpPr txBox="1">
              <a:spLocks noChangeArrowheads="1"/>
            </p:cNvSpPr>
            <p:nvPr/>
          </p:nvSpPr>
          <p:spPr bwMode="auto">
            <a:xfrm>
              <a:off x="1163638" y="2509838"/>
              <a:ext cx="37221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1100"/>
                <a:t>G4</a:t>
              </a:r>
            </a:p>
          </p:txBody>
        </p:sp>
        <p:sp>
          <p:nvSpPr>
            <p:cNvPr id="33822" name="Text Box 33"/>
            <p:cNvSpPr txBox="1">
              <a:spLocks noChangeArrowheads="1"/>
            </p:cNvSpPr>
            <p:nvPr/>
          </p:nvSpPr>
          <p:spPr bwMode="auto">
            <a:xfrm>
              <a:off x="1163638" y="2809875"/>
              <a:ext cx="37221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1100"/>
                <a:t>G5</a:t>
              </a:r>
            </a:p>
          </p:txBody>
        </p:sp>
        <p:sp>
          <p:nvSpPr>
            <p:cNvPr id="33823" name="Rectangle 34"/>
            <p:cNvSpPr>
              <a:spLocks noChangeArrowheads="1"/>
            </p:cNvSpPr>
            <p:nvPr/>
          </p:nvSpPr>
          <p:spPr bwMode="auto">
            <a:xfrm>
              <a:off x="1560513" y="1931988"/>
              <a:ext cx="501650" cy="300037"/>
            </a:xfrm>
            <a:prstGeom prst="rect">
              <a:avLst/>
            </a:prstGeom>
            <a:solidFill>
              <a:srgbClr val="4D9505"/>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t>-0.4</a:t>
              </a:r>
            </a:p>
          </p:txBody>
        </p:sp>
        <p:sp>
          <p:nvSpPr>
            <p:cNvPr id="33824" name="Rectangle 35"/>
            <p:cNvSpPr>
              <a:spLocks noChangeArrowheads="1"/>
            </p:cNvSpPr>
            <p:nvPr/>
          </p:nvSpPr>
          <p:spPr bwMode="auto">
            <a:xfrm>
              <a:off x="2565400" y="2217738"/>
              <a:ext cx="501650" cy="298450"/>
            </a:xfrm>
            <a:prstGeom prst="rect">
              <a:avLst/>
            </a:prstGeom>
            <a:solidFill>
              <a:srgbClr val="4D9505"/>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t>-0.4</a:t>
              </a:r>
            </a:p>
          </p:txBody>
        </p:sp>
        <p:sp>
          <p:nvSpPr>
            <p:cNvPr id="33825" name="Rectangle 36"/>
            <p:cNvSpPr>
              <a:spLocks noChangeArrowheads="1"/>
            </p:cNvSpPr>
            <p:nvPr/>
          </p:nvSpPr>
          <p:spPr bwMode="auto">
            <a:xfrm>
              <a:off x="2062163" y="1919288"/>
              <a:ext cx="503237" cy="298450"/>
            </a:xfrm>
            <a:prstGeom prst="rect">
              <a:avLst/>
            </a:prstGeom>
            <a:solidFill>
              <a:srgbClr val="08C447"/>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t>-0.8</a:t>
              </a:r>
            </a:p>
          </p:txBody>
        </p:sp>
        <p:sp>
          <p:nvSpPr>
            <p:cNvPr id="33826" name="Rectangle 37"/>
            <p:cNvSpPr>
              <a:spLocks noChangeArrowheads="1"/>
            </p:cNvSpPr>
            <p:nvPr/>
          </p:nvSpPr>
          <p:spPr bwMode="auto">
            <a:xfrm>
              <a:off x="2060575" y="2225675"/>
              <a:ext cx="503238" cy="300038"/>
            </a:xfrm>
            <a:prstGeom prst="rect">
              <a:avLst/>
            </a:prstGeom>
            <a:solidFill>
              <a:srgbClr val="08C447"/>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t>-0.8</a:t>
              </a:r>
            </a:p>
          </p:txBody>
        </p:sp>
        <p:sp>
          <p:nvSpPr>
            <p:cNvPr id="33827" name="Rectangle 38"/>
            <p:cNvSpPr>
              <a:spLocks noChangeArrowheads="1"/>
            </p:cNvSpPr>
            <p:nvPr/>
          </p:nvSpPr>
          <p:spPr bwMode="auto">
            <a:xfrm>
              <a:off x="2563813" y="1917700"/>
              <a:ext cx="503237" cy="300038"/>
            </a:xfrm>
            <a:prstGeom prst="rect">
              <a:avLst/>
            </a:prstGeom>
            <a:solidFill>
              <a:srgbClr val="08C447"/>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t>-0.7</a:t>
              </a:r>
            </a:p>
          </p:txBody>
        </p:sp>
        <p:sp>
          <p:nvSpPr>
            <p:cNvPr id="33828" name="Rectangle 39"/>
            <p:cNvSpPr>
              <a:spLocks noChangeArrowheads="1"/>
            </p:cNvSpPr>
            <p:nvPr/>
          </p:nvSpPr>
          <p:spPr bwMode="auto">
            <a:xfrm>
              <a:off x="1560513" y="2819400"/>
              <a:ext cx="501650" cy="300038"/>
            </a:xfrm>
            <a:prstGeom prst="rect">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t>1.3</a:t>
              </a:r>
            </a:p>
          </p:txBody>
        </p:sp>
        <p:sp>
          <p:nvSpPr>
            <p:cNvPr id="33829" name="Rectangle 40"/>
            <p:cNvSpPr>
              <a:spLocks noChangeArrowheads="1"/>
            </p:cNvSpPr>
            <p:nvPr/>
          </p:nvSpPr>
          <p:spPr bwMode="auto">
            <a:xfrm>
              <a:off x="2057400" y="2819400"/>
              <a:ext cx="503238" cy="300038"/>
            </a:xfrm>
            <a:prstGeom prst="rect">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t>0.9</a:t>
              </a:r>
            </a:p>
          </p:txBody>
        </p:sp>
        <p:sp>
          <p:nvSpPr>
            <p:cNvPr id="33830" name="Rectangle 41"/>
            <p:cNvSpPr>
              <a:spLocks noChangeArrowheads="1"/>
            </p:cNvSpPr>
            <p:nvPr/>
          </p:nvSpPr>
          <p:spPr bwMode="auto">
            <a:xfrm>
              <a:off x="2566988" y="2828925"/>
              <a:ext cx="501650" cy="298450"/>
            </a:xfrm>
            <a:prstGeom prst="rect">
              <a:avLst/>
            </a:prstGeom>
            <a:solidFill>
              <a:srgbClr val="4D9505"/>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t>-0.6</a:t>
              </a:r>
            </a:p>
          </p:txBody>
        </p:sp>
        <p:sp>
          <p:nvSpPr>
            <p:cNvPr id="33831" name="AutoShape 42"/>
            <p:cNvSpPr>
              <a:spLocks noChangeArrowheads="1"/>
            </p:cNvSpPr>
            <p:nvPr/>
          </p:nvSpPr>
          <p:spPr bwMode="auto">
            <a:xfrm flipV="1">
              <a:off x="990600" y="3276600"/>
              <a:ext cx="1143000" cy="2057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3550 h 21600"/>
                <a:gd name="T14" fmla="*/ 19078 w 21600"/>
                <a:gd name="T15" fmla="*/ 8608 h 21600"/>
              </a:gdLst>
              <a:ahLst/>
              <a:cxnLst>
                <a:cxn ang="T8">
                  <a:pos x="T0" y="T1"/>
                </a:cxn>
                <a:cxn ang="T9">
                  <a:pos x="T2" y="T3"/>
                </a:cxn>
                <a:cxn ang="T10">
                  <a:pos x="T4" y="T5"/>
                </a:cxn>
                <a:cxn ang="T11">
                  <a:pos x="T6" y="T7"/>
                </a:cxn>
              </a:cxnLst>
              <a:rect l="T12" t="T13" r="T14" b="T15"/>
              <a:pathLst>
                <a:path w="21600" h="21600">
                  <a:moveTo>
                    <a:pt x="21600" y="6079"/>
                  </a:moveTo>
                  <a:lnTo>
                    <a:pt x="15539" y="0"/>
                  </a:lnTo>
                  <a:lnTo>
                    <a:pt x="15539" y="3550"/>
                  </a:lnTo>
                  <a:lnTo>
                    <a:pt x="12427" y="3550"/>
                  </a:lnTo>
                  <a:cubicBezTo>
                    <a:pt x="5564" y="3550"/>
                    <a:pt x="0" y="7404"/>
                    <a:pt x="0" y="12158"/>
                  </a:cubicBezTo>
                  <a:lnTo>
                    <a:pt x="0" y="21600"/>
                  </a:lnTo>
                  <a:lnTo>
                    <a:pt x="5170" y="21600"/>
                  </a:lnTo>
                  <a:lnTo>
                    <a:pt x="5170" y="12158"/>
                  </a:lnTo>
                  <a:cubicBezTo>
                    <a:pt x="5170" y="10197"/>
                    <a:pt x="8419" y="8608"/>
                    <a:pt x="12427" y="8608"/>
                  </a:cubicBezTo>
                  <a:lnTo>
                    <a:pt x="15539" y="8608"/>
                  </a:lnTo>
                  <a:lnTo>
                    <a:pt x="15539" y="12158"/>
                  </a:lnTo>
                  <a:close/>
                </a:path>
              </a:pathLst>
            </a:cu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sz="1600"/>
            </a:p>
          </p:txBody>
        </p:sp>
      </p:grpSp>
      <p:sp>
        <p:nvSpPr>
          <p:cNvPr id="33797" name="Oval 12"/>
          <p:cNvSpPr>
            <a:spLocks noChangeArrowheads="1"/>
          </p:cNvSpPr>
          <p:nvPr/>
        </p:nvSpPr>
        <p:spPr bwMode="auto">
          <a:xfrm>
            <a:off x="4191000" y="5943600"/>
            <a:ext cx="152400" cy="152400"/>
          </a:xfrm>
          <a:prstGeom prst="ellipse">
            <a:avLst/>
          </a:prstGeom>
          <a:solidFill>
            <a:srgbClr val="0099CC"/>
          </a:solidFill>
          <a:ln w="9525">
            <a:solidFill>
              <a:srgbClr val="000000"/>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sz="2400">
              <a:solidFill>
                <a:srgbClr val="000000"/>
              </a:solidFill>
              <a:latin typeface="Times New Roman" pitchFamily="18" charset="0"/>
            </a:endParaRPr>
          </a:p>
        </p:txBody>
      </p:sp>
      <p:sp>
        <p:nvSpPr>
          <p:cNvPr id="33798" name="Oval 13"/>
          <p:cNvSpPr>
            <a:spLocks noChangeArrowheads="1"/>
          </p:cNvSpPr>
          <p:nvPr/>
        </p:nvSpPr>
        <p:spPr bwMode="auto">
          <a:xfrm>
            <a:off x="2895600" y="4419600"/>
            <a:ext cx="152400" cy="152400"/>
          </a:xfrm>
          <a:prstGeom prst="ellipse">
            <a:avLst/>
          </a:prstGeom>
          <a:solidFill>
            <a:srgbClr val="0000FF"/>
          </a:solidFill>
          <a:ln w="9525">
            <a:solidFill>
              <a:srgbClr val="000000"/>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sz="2400">
              <a:solidFill>
                <a:srgbClr val="000000"/>
              </a:solidFill>
              <a:latin typeface="Times New Roman" pitchFamily="18" charset="0"/>
            </a:endParaRPr>
          </a:p>
        </p:txBody>
      </p:sp>
      <p:sp>
        <p:nvSpPr>
          <p:cNvPr id="45" name="Segnaposto data 44"/>
          <p:cNvSpPr>
            <a:spLocks noGrp="1"/>
          </p:cNvSpPr>
          <p:nvPr>
            <p:ph type="dt" sz="quarter" idx="10"/>
          </p:nvPr>
        </p:nvSpPr>
        <p:spPr/>
        <p:txBody>
          <a:bodyPr/>
          <a:lstStyle/>
          <a:p>
            <a:pPr>
              <a:defRPr/>
            </a:pPr>
            <a:r>
              <a:rPr lang="it-IT"/>
              <a:t>Metodi numerici per la bioinformatica</a:t>
            </a:r>
            <a:endParaRPr lang="en-US"/>
          </a:p>
        </p:txBody>
      </p:sp>
      <p:sp>
        <p:nvSpPr>
          <p:cNvPr id="46" name="Segnaposto piè di pagina 4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olo 1"/>
          <p:cNvSpPr>
            <a:spLocks noGrp="1"/>
          </p:cNvSpPr>
          <p:nvPr>
            <p:ph type="title"/>
          </p:nvPr>
        </p:nvSpPr>
        <p:spPr/>
        <p:txBody>
          <a:bodyPr/>
          <a:lstStyle/>
          <a:p>
            <a:r>
              <a:rPr lang="en-US" altLang="id-ID" smtClean="0"/>
              <a:t>Intra-cluster and Inter-cluster distances</a:t>
            </a:r>
          </a:p>
        </p:txBody>
      </p:sp>
      <p:sp>
        <p:nvSpPr>
          <p:cNvPr id="4" name="Segnaposto numero diapositiva 3"/>
          <p:cNvSpPr>
            <a:spLocks noGrp="1"/>
          </p:cNvSpPr>
          <p:nvPr>
            <p:ph type="sldNum" sz="quarter" idx="12"/>
          </p:nvPr>
        </p:nvSpPr>
        <p:spPr/>
        <p:txBody>
          <a:bodyPr/>
          <a:lstStyle/>
          <a:p>
            <a:pPr>
              <a:defRPr/>
            </a:pPr>
            <a:fld id="{8B6A1C25-88A8-405A-A22A-0CB11A715F6E}" type="slidenum">
              <a:rPr lang="en-US"/>
              <a:pPr>
                <a:defRPr/>
              </a:pPr>
              <a:t>14</a:t>
            </a:fld>
            <a:endParaRPr lang="en-US"/>
          </a:p>
        </p:txBody>
      </p:sp>
      <p:grpSp>
        <p:nvGrpSpPr>
          <p:cNvPr id="34820" name="Group 6"/>
          <p:cNvGrpSpPr>
            <a:grpSpLocks/>
          </p:cNvGrpSpPr>
          <p:nvPr/>
        </p:nvGrpSpPr>
        <p:grpSpPr bwMode="auto">
          <a:xfrm>
            <a:off x="3048000" y="3189288"/>
            <a:ext cx="3048000" cy="2678112"/>
            <a:chOff x="2160" y="2544"/>
            <a:chExt cx="1920" cy="1687"/>
          </a:xfrm>
        </p:grpSpPr>
        <p:sp>
          <p:nvSpPr>
            <p:cNvPr id="34833" name="Line 7"/>
            <p:cNvSpPr>
              <a:spLocks noChangeShapeType="1"/>
            </p:cNvSpPr>
            <p:nvPr/>
          </p:nvSpPr>
          <p:spPr bwMode="auto">
            <a:xfrm>
              <a:off x="2736" y="254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34834" name="Line 8"/>
            <p:cNvSpPr>
              <a:spLocks noChangeShapeType="1"/>
            </p:cNvSpPr>
            <p:nvPr/>
          </p:nvSpPr>
          <p:spPr bwMode="auto">
            <a:xfrm>
              <a:off x="2736" y="369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34835"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36"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37"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38"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39"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40"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41"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42"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43"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44"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45"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46"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47"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48"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49"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50"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51"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52"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53"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54"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55"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56"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57"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58"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grpSp>
      <p:grpSp>
        <p:nvGrpSpPr>
          <p:cNvPr id="34821" name="Group 33"/>
          <p:cNvGrpSpPr>
            <a:grpSpLocks/>
          </p:cNvGrpSpPr>
          <p:nvPr/>
        </p:nvGrpSpPr>
        <p:grpSpPr bwMode="auto">
          <a:xfrm>
            <a:off x="5029200" y="2286000"/>
            <a:ext cx="3048000" cy="2514600"/>
            <a:chOff x="3312" y="1584"/>
            <a:chExt cx="1920" cy="1584"/>
          </a:xfrm>
        </p:grpSpPr>
        <p:sp>
          <p:nvSpPr>
            <p:cNvPr id="34831" name="Line 34"/>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34832" name="AutoShape 35"/>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id-ID" sz="2000">
                  <a:latin typeface="Tahoma" pitchFamily="34" charset="0"/>
                </a:rPr>
                <a:t>Inter-cluster distances are maximized</a:t>
              </a:r>
            </a:p>
          </p:txBody>
        </p:sp>
      </p:grpSp>
      <p:grpSp>
        <p:nvGrpSpPr>
          <p:cNvPr id="34822" name="Group 36"/>
          <p:cNvGrpSpPr>
            <a:grpSpLocks/>
          </p:cNvGrpSpPr>
          <p:nvPr/>
        </p:nvGrpSpPr>
        <p:grpSpPr bwMode="auto">
          <a:xfrm>
            <a:off x="2667000" y="3276600"/>
            <a:ext cx="3276600" cy="2286000"/>
            <a:chOff x="1824" y="2208"/>
            <a:chExt cx="2064" cy="1440"/>
          </a:xfrm>
        </p:grpSpPr>
        <p:sp>
          <p:nvSpPr>
            <p:cNvPr id="34828" name="Oval 37"/>
            <p:cNvSpPr>
              <a:spLocks noChangeArrowheads="1"/>
            </p:cNvSpPr>
            <p:nvPr/>
          </p:nvSpPr>
          <p:spPr bwMode="auto">
            <a:xfrm>
              <a:off x="1824" y="2592"/>
              <a:ext cx="816" cy="72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29" name="Oval 38"/>
            <p:cNvSpPr>
              <a:spLocks noChangeArrowheads="1"/>
            </p:cNvSpPr>
            <p:nvPr/>
          </p:nvSpPr>
          <p:spPr bwMode="auto">
            <a:xfrm>
              <a:off x="2928" y="2208"/>
              <a:ext cx="720"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sp>
          <p:nvSpPr>
            <p:cNvPr id="34830" name="Oval 39"/>
            <p:cNvSpPr>
              <a:spLocks noChangeArrowheads="1"/>
            </p:cNvSpPr>
            <p:nvPr/>
          </p:nvSpPr>
          <p:spPr bwMode="auto">
            <a:xfrm>
              <a:off x="3216" y="3024"/>
              <a:ext cx="672"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id-ID"/>
            </a:p>
          </p:txBody>
        </p:sp>
      </p:grpSp>
      <p:grpSp>
        <p:nvGrpSpPr>
          <p:cNvPr id="34823" name="Group 40"/>
          <p:cNvGrpSpPr>
            <a:grpSpLocks/>
          </p:cNvGrpSpPr>
          <p:nvPr/>
        </p:nvGrpSpPr>
        <p:grpSpPr bwMode="auto">
          <a:xfrm>
            <a:off x="1066800" y="2590800"/>
            <a:ext cx="2286000" cy="1676400"/>
            <a:chOff x="816" y="1776"/>
            <a:chExt cx="1440" cy="1056"/>
          </a:xfrm>
        </p:grpSpPr>
        <p:sp>
          <p:nvSpPr>
            <p:cNvPr id="34826" name="Line 41"/>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34827" name="AutoShape 42"/>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id-ID" sz="2000">
                  <a:latin typeface="Tahoma" pitchFamily="34" charset="0"/>
                </a:rPr>
                <a:t>Intra-cluster distances are minimized</a:t>
              </a:r>
            </a:p>
          </p:txBody>
        </p:sp>
      </p:grpSp>
      <p:sp>
        <p:nvSpPr>
          <p:cNvPr id="41" name="Segnaposto data 40"/>
          <p:cNvSpPr>
            <a:spLocks noGrp="1"/>
          </p:cNvSpPr>
          <p:nvPr>
            <p:ph type="dt" sz="quarter" idx="10"/>
          </p:nvPr>
        </p:nvSpPr>
        <p:spPr/>
        <p:txBody>
          <a:bodyPr/>
          <a:lstStyle/>
          <a:p>
            <a:pPr>
              <a:defRPr/>
            </a:pPr>
            <a:r>
              <a:rPr lang="it-IT"/>
              <a:t>Metodi numerici per la bioinformatica</a:t>
            </a:r>
            <a:endParaRPr lang="en-US"/>
          </a:p>
        </p:txBody>
      </p:sp>
      <p:sp>
        <p:nvSpPr>
          <p:cNvPr id="42" name="Segnaposto piè di pagina 41"/>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pPr>
              <a:defRPr/>
            </a:pPr>
            <a:fld id="{B238592E-B26E-4833-84BA-07D876A1BF40}" type="slidenum">
              <a:rPr lang="en-US"/>
              <a:pPr>
                <a:defRPr/>
              </a:pPr>
              <a:t>15</a:t>
            </a:fld>
            <a:endParaRPr lang="en-US"/>
          </a:p>
        </p:txBody>
      </p:sp>
      <p:sp>
        <p:nvSpPr>
          <p:cNvPr id="35843" name="Rectangle 2"/>
          <p:cNvSpPr>
            <a:spLocks noGrp="1" noChangeArrowheads="1"/>
          </p:cNvSpPr>
          <p:nvPr>
            <p:ph type="title"/>
          </p:nvPr>
        </p:nvSpPr>
        <p:spPr/>
        <p:txBody>
          <a:bodyPr/>
          <a:lstStyle/>
          <a:p>
            <a:pPr eaLnBrk="1" hangingPunct="1"/>
            <a:r>
              <a:rPr lang="it-IT" altLang="id-ID" smtClean="0"/>
              <a:t>What is similarity?</a:t>
            </a:r>
          </a:p>
        </p:txBody>
      </p:sp>
      <p:sp>
        <p:nvSpPr>
          <p:cNvPr id="35844" name="Text Box 4"/>
          <p:cNvSpPr txBox="1">
            <a:spLocks noChangeArrowheads="1"/>
          </p:cNvSpPr>
          <p:nvPr/>
        </p:nvSpPr>
        <p:spPr bwMode="auto">
          <a:xfrm>
            <a:off x="5029200" y="2041525"/>
            <a:ext cx="3962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2000">
                <a:latin typeface="Times New Roman" pitchFamily="18" charset="0"/>
              </a:rPr>
              <a:t>Similarity is hard to define, but… </a:t>
            </a:r>
          </a:p>
          <a:p>
            <a:pPr eaLnBrk="1" hangingPunct="1"/>
            <a:endParaRPr lang="en-US" altLang="id-ID" sz="2000">
              <a:latin typeface="Times New Roman" pitchFamily="18" charset="0"/>
            </a:endParaRPr>
          </a:p>
          <a:p>
            <a:pPr algn="ctr" eaLnBrk="1" hangingPunct="1"/>
            <a:r>
              <a:rPr lang="en-US" altLang="id-ID" sz="2000">
                <a:latin typeface="Times New Roman" pitchFamily="18" charset="0"/>
              </a:rPr>
              <a:t>“</a:t>
            </a:r>
            <a:r>
              <a:rPr lang="en-US" altLang="id-ID" sz="2000" i="1">
                <a:latin typeface="Times New Roman" pitchFamily="18" charset="0"/>
              </a:rPr>
              <a:t>We know it when we see it</a:t>
            </a:r>
            <a:r>
              <a:rPr lang="en-US" altLang="id-ID" sz="2000">
                <a:latin typeface="Times New Roman" pitchFamily="18" charset="0"/>
              </a:rPr>
              <a:t>”</a:t>
            </a:r>
          </a:p>
          <a:p>
            <a:pPr eaLnBrk="1" hangingPunct="1"/>
            <a:endParaRPr lang="en-US" altLang="id-ID" sz="2000">
              <a:latin typeface="Times New Roman" pitchFamily="18" charset="0"/>
            </a:endParaRPr>
          </a:p>
        </p:txBody>
      </p:sp>
      <p:pic>
        <p:nvPicPr>
          <p:cNvPr id="35845" name="Picture 9" descr="sim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657600"/>
            <a:ext cx="441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10" descr="sim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76400"/>
            <a:ext cx="4724400"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Rectangle 8"/>
          <p:cNvSpPr>
            <a:spLocks noChangeArrowheads="1"/>
          </p:cNvSpPr>
          <p:nvPr/>
        </p:nvSpPr>
        <p:spPr bwMode="auto">
          <a:xfrm>
            <a:off x="457200" y="5029200"/>
            <a:ext cx="388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a:t>Detecting similarity is a typical task in machine learning</a:t>
            </a:r>
            <a:endParaRPr lang="it-IT" altLang="id-ID"/>
          </a:p>
        </p:txBody>
      </p:sp>
      <p:sp>
        <p:nvSpPr>
          <p:cNvPr id="8" name="Segnaposto data 7"/>
          <p:cNvSpPr>
            <a:spLocks noGrp="1"/>
          </p:cNvSpPr>
          <p:nvPr>
            <p:ph type="dt" sz="quarter" idx="10"/>
          </p:nvPr>
        </p:nvSpPr>
        <p:spPr/>
        <p:txBody>
          <a:bodyPr/>
          <a:lstStyle/>
          <a:p>
            <a:pPr>
              <a:defRPr/>
            </a:pPr>
            <a:r>
              <a:rPr lang="it-IT"/>
              <a:t>Metodi numerici per la bioinformatica</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5"/>
          <p:cNvSpPr>
            <a:spLocks noGrp="1"/>
          </p:cNvSpPr>
          <p:nvPr>
            <p:ph type="sldNum" sz="quarter" idx="12"/>
          </p:nvPr>
        </p:nvSpPr>
        <p:spPr/>
        <p:txBody>
          <a:bodyPr/>
          <a:lstStyle/>
          <a:p>
            <a:pPr>
              <a:defRPr/>
            </a:pPr>
            <a:fld id="{2F407C90-C2CE-496C-84BC-90C58A676307}" type="slidenum">
              <a:rPr lang="en-US"/>
              <a:pPr>
                <a:defRPr/>
              </a:pPr>
              <a:t>16</a:t>
            </a:fld>
            <a:endParaRPr lang="en-US"/>
          </a:p>
        </p:txBody>
      </p:sp>
      <p:sp>
        <p:nvSpPr>
          <p:cNvPr id="36867" name="Rectangle 2"/>
          <p:cNvSpPr>
            <a:spLocks noGrp="1" noChangeArrowheads="1"/>
          </p:cNvSpPr>
          <p:nvPr>
            <p:ph type="title"/>
          </p:nvPr>
        </p:nvSpPr>
        <p:spPr/>
        <p:txBody>
          <a:bodyPr/>
          <a:lstStyle/>
          <a:p>
            <a:pPr eaLnBrk="1" hangingPunct="1"/>
            <a:r>
              <a:rPr lang="en-US" altLang="id-ID" smtClean="0"/>
              <a:t>Cluster Analysis</a:t>
            </a:r>
            <a:endParaRPr lang="it-IT" altLang="id-ID" smtClean="0"/>
          </a:p>
        </p:txBody>
      </p:sp>
      <p:sp>
        <p:nvSpPr>
          <p:cNvPr id="36868" name="Rectangle 3"/>
          <p:cNvSpPr>
            <a:spLocks noGrp="1" noChangeArrowheads="1"/>
          </p:cNvSpPr>
          <p:nvPr>
            <p:ph type="body" idx="1"/>
          </p:nvPr>
        </p:nvSpPr>
        <p:spPr>
          <a:xfrm>
            <a:off x="304800" y="1600200"/>
            <a:ext cx="8534400" cy="1371600"/>
          </a:xfrm>
        </p:spPr>
        <p:txBody>
          <a:bodyPr/>
          <a:lstStyle/>
          <a:p>
            <a:pPr marL="609600" indent="-609600" eaLnBrk="1" hangingPunct="1"/>
            <a:r>
              <a:rPr lang="en-GB" altLang="id-ID" sz="2800" smtClean="0"/>
              <a:t>When trying to group together objects that are similar, we need:</a:t>
            </a:r>
          </a:p>
          <a:p>
            <a:pPr marL="1339850" lvl="1" indent="-533400" algn="l" eaLnBrk="1" hangingPunct="1">
              <a:buFontTx/>
              <a:buAutoNum type="arabicPeriod"/>
            </a:pPr>
            <a:r>
              <a:rPr lang="en-GB" altLang="id-ID" sz="2400" b="1" u="sng" smtClean="0"/>
              <a:t>Distance</a:t>
            </a:r>
            <a:r>
              <a:rPr lang="en-GB" altLang="id-ID" sz="2400" b="1" smtClean="0"/>
              <a:t> </a:t>
            </a:r>
            <a:r>
              <a:rPr lang="en-GB" altLang="id-ID" sz="2400" b="1" u="sng" smtClean="0"/>
              <a:t>Metric</a:t>
            </a:r>
            <a:r>
              <a:rPr lang="en-GB" altLang="id-ID" sz="2400" smtClean="0"/>
              <a:t> – </a:t>
            </a:r>
            <a:br>
              <a:rPr lang="en-GB" altLang="id-ID" sz="2400" smtClean="0"/>
            </a:br>
            <a:r>
              <a:rPr lang="en-GB" altLang="id-ID" sz="2400" smtClean="0"/>
              <a:t>which define the meaning of similarity/dissimilarity</a:t>
            </a:r>
          </a:p>
        </p:txBody>
      </p:sp>
      <p:pic>
        <p:nvPicPr>
          <p:cNvPr id="36869" name="Picture 5"/>
          <p:cNvPicPr>
            <a:picLocks noChangeAspect="1" noChangeArrowheads="1"/>
          </p:cNvPicPr>
          <p:nvPr/>
        </p:nvPicPr>
        <p:blipFill>
          <a:blip r:embed="rId3">
            <a:extLst>
              <a:ext uri="{28A0092B-C50C-407E-A947-70E740481C1C}">
                <a14:useLocalDpi xmlns:a14="http://schemas.microsoft.com/office/drawing/2010/main" val="0"/>
              </a:ext>
            </a:extLst>
          </a:blip>
          <a:srcRect r="33466"/>
          <a:stretch>
            <a:fillRect/>
          </a:stretch>
        </p:blipFill>
        <p:spPr bwMode="auto">
          <a:xfrm>
            <a:off x="2133600" y="3429000"/>
            <a:ext cx="4800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gnaposto data 5"/>
          <p:cNvSpPr>
            <a:spLocks noGrp="1"/>
          </p:cNvSpPr>
          <p:nvPr>
            <p:ph type="dt" sz="quarter" idx="10"/>
          </p:nvPr>
        </p:nvSpPr>
        <p:spPr/>
        <p:txBody>
          <a:bodyPr/>
          <a:lstStyle/>
          <a:p>
            <a:pPr>
              <a:defRPr/>
            </a:pPr>
            <a:r>
              <a:rPr lang="it-IT"/>
              <a:t>Metodi numerici per la bioinformatica</a:t>
            </a:r>
            <a:endParaRPr lang="en-US"/>
          </a:p>
        </p:txBody>
      </p:sp>
      <p:sp>
        <p:nvSpPr>
          <p:cNvPr id="7" name="Segnaposto piè di pagina 6"/>
          <p:cNvSpPr>
            <a:spLocks noGrp="1"/>
          </p:cNvSpPr>
          <p:nvPr>
            <p:ph type="ftr" sz="quarter" idx="11"/>
          </p:nvPr>
        </p:nvSpPr>
        <p:spPr/>
        <p:txBody>
          <a:bodyPr/>
          <a:lstStyle/>
          <a:p>
            <a:pPr>
              <a:defRPr/>
            </a:pPr>
            <a:r>
              <a:rPr lang="en-US"/>
              <a:t>Francesco Archetti</a:t>
            </a:r>
          </a:p>
        </p:txBody>
      </p:sp>
      <p:sp>
        <p:nvSpPr>
          <p:cNvPr id="36872" name="Rettangolo 7"/>
          <p:cNvSpPr>
            <a:spLocks noChangeArrowheads="1"/>
          </p:cNvSpPr>
          <p:nvPr/>
        </p:nvSpPr>
        <p:spPr bwMode="auto">
          <a:xfrm>
            <a:off x="1828800" y="5791200"/>
            <a:ext cx="5791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274638" indent="-274638"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r>
              <a:rPr lang="en-GB" altLang="id-ID" sz="1400">
                <a:latin typeface="Garamond" pitchFamily="18" charset="0"/>
              </a:rPr>
              <a:t>a) Two conditions and n genes	b)  Two genes and n conditions</a:t>
            </a:r>
            <a:endParaRPr lang="en-GB" altLang="id-ID">
              <a:latin typeface="Garamond"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egnaposto numero diapositiva 5"/>
          <p:cNvSpPr>
            <a:spLocks noGrp="1"/>
          </p:cNvSpPr>
          <p:nvPr>
            <p:ph type="sldNum" sz="quarter" idx="12"/>
          </p:nvPr>
        </p:nvSpPr>
        <p:spPr>
          <a:xfrm>
            <a:off x="6705600" y="6019800"/>
            <a:ext cx="1905000" cy="457200"/>
          </a:xfrm>
        </p:spPr>
        <p:txBody>
          <a:bodyPr/>
          <a:lstStyle/>
          <a:p>
            <a:pPr>
              <a:defRPr/>
            </a:pPr>
            <a:fld id="{A3E8ABDC-7A58-4CAB-A4B1-E53ECB909F2E}" type="slidenum">
              <a:rPr lang="en-US"/>
              <a:pPr>
                <a:defRPr/>
              </a:pPr>
              <a:t>17</a:t>
            </a:fld>
            <a:endParaRPr lang="en-US"/>
          </a:p>
        </p:txBody>
      </p:sp>
      <p:sp>
        <p:nvSpPr>
          <p:cNvPr id="2052" name="Rectangle 2"/>
          <p:cNvSpPr>
            <a:spLocks noGrp="1" noChangeArrowheads="1"/>
          </p:cNvSpPr>
          <p:nvPr>
            <p:ph type="title"/>
          </p:nvPr>
        </p:nvSpPr>
        <p:spPr/>
        <p:txBody>
          <a:bodyPr/>
          <a:lstStyle/>
          <a:p>
            <a:pPr eaLnBrk="1" hangingPunct="1"/>
            <a:r>
              <a:rPr lang="en-US" altLang="id-ID" smtClean="0"/>
              <a:t>Cluster Analysis</a:t>
            </a:r>
            <a:endParaRPr lang="it-IT" altLang="id-ID" smtClean="0"/>
          </a:p>
        </p:txBody>
      </p:sp>
      <p:sp>
        <p:nvSpPr>
          <p:cNvPr id="2053" name="Rectangle 3"/>
          <p:cNvSpPr>
            <a:spLocks noGrp="1" noChangeArrowheads="1"/>
          </p:cNvSpPr>
          <p:nvPr>
            <p:ph type="body" idx="1"/>
          </p:nvPr>
        </p:nvSpPr>
        <p:spPr>
          <a:xfrm>
            <a:off x="304800" y="1752600"/>
            <a:ext cx="8610600" cy="4572000"/>
          </a:xfrm>
        </p:spPr>
        <p:txBody>
          <a:bodyPr/>
          <a:lstStyle/>
          <a:p>
            <a:pPr marL="717550" lvl="1" indent="-457200" eaLnBrk="1" hangingPunct="1">
              <a:buFontTx/>
              <a:buAutoNum type="arabicPeriod" startAt="2"/>
            </a:pPr>
            <a:r>
              <a:rPr lang="en-US" altLang="id-ID" b="1" u="sng" smtClean="0"/>
              <a:t>Clustering</a:t>
            </a:r>
            <a:r>
              <a:rPr lang="en-US" altLang="id-ID" smtClean="0"/>
              <a:t> </a:t>
            </a:r>
            <a:r>
              <a:rPr lang="en-US" altLang="id-ID" b="1" u="sng" smtClean="0"/>
              <a:t>Algorithm</a:t>
            </a:r>
            <a:r>
              <a:rPr lang="en-US" altLang="id-ID" smtClean="0"/>
              <a:t>:</a:t>
            </a:r>
            <a:endParaRPr lang="en-US" altLang="id-ID" sz="2400" smtClean="0">
              <a:solidFill>
                <a:srgbClr val="CC0000"/>
              </a:solidFill>
            </a:endParaRPr>
          </a:p>
          <a:p>
            <a:pPr marL="896938" lvl="2" indent="334963" eaLnBrk="1" hangingPunct="1"/>
            <a:r>
              <a:rPr lang="en-US" altLang="id-ID" smtClean="0"/>
              <a:t> which define the operations to obtain a set of clusters </a:t>
            </a:r>
          </a:p>
          <a:p>
            <a:pPr marL="896938" lvl="2" indent="334963" eaLnBrk="1" hangingPunct="1">
              <a:buFontTx/>
              <a:buChar char="–"/>
            </a:pPr>
            <a:endParaRPr lang="en-US" altLang="id-ID" smtClean="0"/>
          </a:p>
          <a:p>
            <a:pPr marL="0" indent="0" eaLnBrk="1" hangingPunct="1">
              <a:buFontTx/>
              <a:buNone/>
            </a:pPr>
            <a:endParaRPr lang="en-US" altLang="id-ID" smtClean="0"/>
          </a:p>
          <a:p>
            <a:pPr marL="0" indent="0" eaLnBrk="1" hangingPunct="1">
              <a:buFontTx/>
              <a:buNone/>
            </a:pPr>
            <a:endParaRPr lang="en-US" altLang="id-ID" sz="4400" smtClean="0"/>
          </a:p>
          <a:p>
            <a:pPr marL="0" indent="0" eaLnBrk="1" hangingPunct="1">
              <a:buFontTx/>
              <a:buNone/>
            </a:pPr>
            <a:r>
              <a:rPr lang="en-US" altLang="id-ID" sz="2800" smtClean="0"/>
              <a:t>Considering all possible clustering solutions, and picking the one that has best inter and intra cluster distance properties is too hard…</a:t>
            </a:r>
            <a:endParaRPr lang="it-IT" altLang="id-ID" sz="2800" smtClean="0"/>
          </a:p>
        </p:txBody>
      </p:sp>
      <p:sp>
        <p:nvSpPr>
          <p:cNvPr id="2054" name="Line 123"/>
          <p:cNvSpPr>
            <a:spLocks noChangeShapeType="1"/>
          </p:cNvSpPr>
          <p:nvPr/>
        </p:nvSpPr>
        <p:spPr bwMode="auto">
          <a:xfrm flipV="1">
            <a:off x="1219200" y="2743200"/>
            <a:ext cx="0" cy="14779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id-ID"/>
          </a:p>
        </p:txBody>
      </p:sp>
      <p:sp>
        <p:nvSpPr>
          <p:cNvPr id="2055" name="Oval 125"/>
          <p:cNvSpPr>
            <a:spLocks noChangeArrowheads="1"/>
          </p:cNvSpPr>
          <p:nvPr/>
        </p:nvSpPr>
        <p:spPr bwMode="auto">
          <a:xfrm>
            <a:off x="1600200" y="3052763"/>
            <a:ext cx="34925" cy="2698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2056" name="Oval 126"/>
          <p:cNvSpPr>
            <a:spLocks noChangeArrowheads="1"/>
          </p:cNvSpPr>
          <p:nvPr/>
        </p:nvSpPr>
        <p:spPr bwMode="auto">
          <a:xfrm>
            <a:off x="1992313" y="3052763"/>
            <a:ext cx="34925" cy="2698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2057" name="Oval 127"/>
          <p:cNvSpPr>
            <a:spLocks noChangeArrowheads="1"/>
          </p:cNvSpPr>
          <p:nvPr/>
        </p:nvSpPr>
        <p:spPr bwMode="auto">
          <a:xfrm>
            <a:off x="1600200" y="3582988"/>
            <a:ext cx="34925" cy="2698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2058" name="Oval 128"/>
          <p:cNvSpPr>
            <a:spLocks noChangeArrowheads="1"/>
          </p:cNvSpPr>
          <p:nvPr/>
        </p:nvSpPr>
        <p:spPr bwMode="auto">
          <a:xfrm>
            <a:off x="1992313" y="3582988"/>
            <a:ext cx="34925" cy="2698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2059" name="Oval 129"/>
          <p:cNvSpPr>
            <a:spLocks noChangeArrowheads="1"/>
          </p:cNvSpPr>
          <p:nvPr/>
        </p:nvSpPr>
        <p:spPr bwMode="auto">
          <a:xfrm>
            <a:off x="2598738" y="3052763"/>
            <a:ext cx="34925" cy="2698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2060" name="Oval 130"/>
          <p:cNvSpPr>
            <a:spLocks noChangeArrowheads="1"/>
          </p:cNvSpPr>
          <p:nvPr/>
        </p:nvSpPr>
        <p:spPr bwMode="auto">
          <a:xfrm>
            <a:off x="2990850" y="3052763"/>
            <a:ext cx="34925" cy="2698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2061" name="Oval 131"/>
          <p:cNvSpPr>
            <a:spLocks noChangeArrowheads="1"/>
          </p:cNvSpPr>
          <p:nvPr/>
        </p:nvSpPr>
        <p:spPr bwMode="auto">
          <a:xfrm>
            <a:off x="2598738" y="3582988"/>
            <a:ext cx="34925" cy="2698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2062" name="Oval 132"/>
          <p:cNvSpPr>
            <a:spLocks noChangeArrowheads="1"/>
          </p:cNvSpPr>
          <p:nvPr/>
        </p:nvSpPr>
        <p:spPr bwMode="auto">
          <a:xfrm>
            <a:off x="2990850" y="3582988"/>
            <a:ext cx="34925" cy="2698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18565" name="Oval 133"/>
          <p:cNvSpPr>
            <a:spLocks noChangeArrowheads="1"/>
          </p:cNvSpPr>
          <p:nvPr/>
        </p:nvSpPr>
        <p:spPr bwMode="auto">
          <a:xfrm>
            <a:off x="1447800" y="2933700"/>
            <a:ext cx="712788" cy="250825"/>
          </a:xfrm>
          <a:prstGeom prst="ellipse">
            <a:avLst/>
          </a:prstGeom>
          <a:noFill/>
          <a:ln w="1905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18566" name="Oval 134"/>
          <p:cNvSpPr>
            <a:spLocks noChangeArrowheads="1"/>
          </p:cNvSpPr>
          <p:nvPr/>
        </p:nvSpPr>
        <p:spPr bwMode="auto">
          <a:xfrm>
            <a:off x="2455863" y="3470275"/>
            <a:ext cx="714375" cy="252413"/>
          </a:xfrm>
          <a:prstGeom prst="ellipse">
            <a:avLst/>
          </a:prstGeom>
          <a:noFill/>
          <a:ln w="1905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18567" name="Oval 135"/>
          <p:cNvSpPr>
            <a:spLocks noChangeArrowheads="1"/>
          </p:cNvSpPr>
          <p:nvPr/>
        </p:nvSpPr>
        <p:spPr bwMode="auto">
          <a:xfrm>
            <a:off x="2455863" y="2941638"/>
            <a:ext cx="714375" cy="250825"/>
          </a:xfrm>
          <a:prstGeom prst="ellipse">
            <a:avLst/>
          </a:prstGeom>
          <a:noFill/>
          <a:ln w="1905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18568" name="Oval 136"/>
          <p:cNvSpPr>
            <a:spLocks noChangeArrowheads="1"/>
          </p:cNvSpPr>
          <p:nvPr/>
        </p:nvSpPr>
        <p:spPr bwMode="auto">
          <a:xfrm>
            <a:off x="1457325" y="3470275"/>
            <a:ext cx="712788" cy="252413"/>
          </a:xfrm>
          <a:prstGeom prst="ellipse">
            <a:avLst/>
          </a:prstGeom>
          <a:noFill/>
          <a:ln w="1905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18569" name="Oval 137"/>
          <p:cNvSpPr>
            <a:spLocks noChangeArrowheads="1"/>
          </p:cNvSpPr>
          <p:nvPr/>
        </p:nvSpPr>
        <p:spPr bwMode="auto">
          <a:xfrm>
            <a:off x="1350963" y="2886075"/>
            <a:ext cx="1925637" cy="361950"/>
          </a:xfrm>
          <a:prstGeom prst="ellipse">
            <a:avLst/>
          </a:prstGeom>
          <a:noFill/>
          <a:ln w="1905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18570" name="Oval 138"/>
          <p:cNvSpPr>
            <a:spLocks noChangeArrowheads="1"/>
          </p:cNvSpPr>
          <p:nvPr/>
        </p:nvSpPr>
        <p:spPr bwMode="auto">
          <a:xfrm>
            <a:off x="1314450" y="3414713"/>
            <a:ext cx="1925638" cy="363537"/>
          </a:xfrm>
          <a:prstGeom prst="ellipse">
            <a:avLst/>
          </a:prstGeom>
          <a:noFill/>
          <a:ln w="1905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18571" name="Oval 139"/>
          <p:cNvSpPr>
            <a:spLocks noChangeArrowheads="1"/>
          </p:cNvSpPr>
          <p:nvPr/>
        </p:nvSpPr>
        <p:spPr bwMode="auto">
          <a:xfrm>
            <a:off x="1143000" y="2667000"/>
            <a:ext cx="2282825" cy="1338263"/>
          </a:xfrm>
          <a:prstGeom prst="ellipse">
            <a:avLst/>
          </a:prstGeom>
          <a:noFill/>
          <a:ln w="19050">
            <a:solidFill>
              <a:srgbClr val="3366FF"/>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2070" name="Line 140"/>
          <p:cNvSpPr>
            <a:spLocks noChangeShapeType="1"/>
          </p:cNvSpPr>
          <p:nvPr/>
        </p:nvSpPr>
        <p:spPr bwMode="auto">
          <a:xfrm rot="-5400000">
            <a:off x="2390775" y="3019425"/>
            <a:ext cx="19050" cy="2362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id-ID"/>
          </a:p>
        </p:txBody>
      </p:sp>
      <p:sp>
        <p:nvSpPr>
          <p:cNvPr id="2071" name="Oval 142"/>
          <p:cNvSpPr>
            <a:spLocks noChangeArrowheads="1"/>
          </p:cNvSpPr>
          <p:nvPr/>
        </p:nvSpPr>
        <p:spPr bwMode="auto">
          <a:xfrm>
            <a:off x="5105400" y="3948113"/>
            <a:ext cx="360363" cy="360362"/>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a:cs typeface="Arial" charset="0"/>
              </a:rPr>
              <a:t>g1</a:t>
            </a:r>
          </a:p>
        </p:txBody>
      </p:sp>
      <p:sp>
        <p:nvSpPr>
          <p:cNvPr id="2072" name="Oval 143"/>
          <p:cNvSpPr>
            <a:spLocks noChangeArrowheads="1"/>
          </p:cNvSpPr>
          <p:nvPr/>
        </p:nvSpPr>
        <p:spPr bwMode="auto">
          <a:xfrm>
            <a:off x="5753100" y="3948113"/>
            <a:ext cx="360363" cy="360362"/>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a:cs typeface="Arial" charset="0"/>
              </a:rPr>
              <a:t>g2</a:t>
            </a:r>
          </a:p>
        </p:txBody>
      </p:sp>
      <p:sp>
        <p:nvSpPr>
          <p:cNvPr id="2073" name="Oval 144"/>
          <p:cNvSpPr>
            <a:spLocks noChangeArrowheads="1"/>
          </p:cNvSpPr>
          <p:nvPr/>
        </p:nvSpPr>
        <p:spPr bwMode="auto">
          <a:xfrm>
            <a:off x="6400800" y="3948113"/>
            <a:ext cx="360363" cy="360362"/>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a:cs typeface="Arial" charset="0"/>
              </a:rPr>
              <a:t>g3</a:t>
            </a:r>
          </a:p>
        </p:txBody>
      </p:sp>
      <p:sp>
        <p:nvSpPr>
          <p:cNvPr id="2074" name="Oval 145"/>
          <p:cNvSpPr>
            <a:spLocks noChangeArrowheads="1"/>
          </p:cNvSpPr>
          <p:nvPr/>
        </p:nvSpPr>
        <p:spPr bwMode="auto">
          <a:xfrm>
            <a:off x="7048500" y="3948113"/>
            <a:ext cx="360363" cy="360362"/>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a:cs typeface="Arial" charset="0"/>
              </a:rPr>
              <a:t>g4</a:t>
            </a:r>
          </a:p>
        </p:txBody>
      </p:sp>
      <p:sp>
        <p:nvSpPr>
          <p:cNvPr id="2075" name="Oval 146"/>
          <p:cNvSpPr>
            <a:spLocks noChangeArrowheads="1"/>
          </p:cNvSpPr>
          <p:nvPr/>
        </p:nvSpPr>
        <p:spPr bwMode="auto">
          <a:xfrm>
            <a:off x="7697788" y="3948113"/>
            <a:ext cx="360362" cy="360362"/>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a:cs typeface="Arial" charset="0"/>
              </a:rPr>
              <a:t>g5</a:t>
            </a:r>
          </a:p>
        </p:txBody>
      </p:sp>
      <p:sp>
        <p:nvSpPr>
          <p:cNvPr id="18583" name="Oval 151"/>
          <p:cNvSpPr>
            <a:spLocks noChangeArrowheads="1"/>
          </p:cNvSpPr>
          <p:nvPr/>
        </p:nvSpPr>
        <p:spPr bwMode="auto">
          <a:xfrm>
            <a:off x="5538788" y="3648075"/>
            <a:ext cx="142875" cy="142875"/>
          </a:xfrm>
          <a:prstGeom prst="ellipse">
            <a:avLst/>
          </a:prstGeom>
          <a:solidFill>
            <a:srgbClr val="003366"/>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18589" name="Oval 157"/>
          <p:cNvSpPr>
            <a:spLocks noChangeArrowheads="1"/>
          </p:cNvSpPr>
          <p:nvPr/>
        </p:nvSpPr>
        <p:spPr bwMode="auto">
          <a:xfrm>
            <a:off x="7481888" y="3514725"/>
            <a:ext cx="142875" cy="142875"/>
          </a:xfrm>
          <a:prstGeom prst="ellipse">
            <a:avLst/>
          </a:prstGeom>
          <a:solidFill>
            <a:srgbClr val="003366"/>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18595" name="Oval 163"/>
          <p:cNvSpPr>
            <a:spLocks noChangeArrowheads="1"/>
          </p:cNvSpPr>
          <p:nvPr/>
        </p:nvSpPr>
        <p:spPr bwMode="auto">
          <a:xfrm>
            <a:off x="6762750" y="2762250"/>
            <a:ext cx="142875" cy="142875"/>
          </a:xfrm>
          <a:prstGeom prst="ellipse">
            <a:avLst/>
          </a:prstGeom>
          <a:solidFill>
            <a:srgbClr val="003366"/>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18601" name="Oval 169"/>
          <p:cNvSpPr>
            <a:spLocks noChangeArrowheads="1"/>
          </p:cNvSpPr>
          <p:nvPr/>
        </p:nvSpPr>
        <p:spPr bwMode="auto">
          <a:xfrm>
            <a:off x="6048375" y="3133725"/>
            <a:ext cx="142875" cy="142875"/>
          </a:xfrm>
          <a:prstGeom prst="ellipse">
            <a:avLst/>
          </a:prstGeom>
          <a:solidFill>
            <a:srgbClr val="003366"/>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cxnSp>
        <p:nvCxnSpPr>
          <p:cNvPr id="18604" name="AutoShape 172"/>
          <p:cNvCxnSpPr>
            <a:cxnSpLocks noChangeShapeType="1"/>
            <a:stCxn id="2071" idx="0"/>
            <a:endCxn id="2072" idx="0"/>
          </p:cNvCxnSpPr>
          <p:nvPr/>
        </p:nvCxnSpPr>
        <p:spPr bwMode="auto">
          <a:xfrm rot="5400000" flipV="1">
            <a:off x="5609431" y="3625057"/>
            <a:ext cx="1587" cy="647700"/>
          </a:xfrm>
          <a:prstGeom prst="bentConnector3">
            <a:avLst>
              <a:gd name="adj1" fmla="val -14400005"/>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605" name="AutoShape 173"/>
          <p:cNvCxnSpPr>
            <a:cxnSpLocks noChangeShapeType="1"/>
            <a:stCxn id="2073" idx="0"/>
            <a:endCxn id="18583" idx="0"/>
          </p:cNvCxnSpPr>
          <p:nvPr/>
        </p:nvCxnSpPr>
        <p:spPr bwMode="auto">
          <a:xfrm rot="5400000" flipH="1">
            <a:off x="5945981" y="3312319"/>
            <a:ext cx="300038" cy="971550"/>
          </a:xfrm>
          <a:prstGeom prst="bentConnector3">
            <a:avLst>
              <a:gd name="adj1" fmla="val 25185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606" name="AutoShape 174"/>
          <p:cNvCxnSpPr>
            <a:cxnSpLocks noChangeShapeType="1"/>
            <a:stCxn id="2074" idx="0"/>
            <a:endCxn id="2075" idx="0"/>
          </p:cNvCxnSpPr>
          <p:nvPr/>
        </p:nvCxnSpPr>
        <p:spPr bwMode="auto">
          <a:xfrm rot="5400000" flipV="1">
            <a:off x="7553325" y="3624263"/>
            <a:ext cx="1587" cy="649288"/>
          </a:xfrm>
          <a:prstGeom prst="bentConnector3">
            <a:avLst>
              <a:gd name="adj1" fmla="val -22500009"/>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607" name="AutoShape 175"/>
          <p:cNvCxnSpPr>
            <a:cxnSpLocks noChangeShapeType="1"/>
            <a:stCxn id="18601" idx="0"/>
            <a:endCxn id="18589" idx="0"/>
          </p:cNvCxnSpPr>
          <p:nvPr/>
        </p:nvCxnSpPr>
        <p:spPr bwMode="auto">
          <a:xfrm rot="5400000" flipV="1">
            <a:off x="6646069" y="2607469"/>
            <a:ext cx="381000" cy="1433512"/>
          </a:xfrm>
          <a:prstGeom prst="bentConnector3">
            <a:avLst>
              <a:gd name="adj1" fmla="val -7833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aphicFrame>
        <p:nvGraphicFramePr>
          <p:cNvPr id="2050" name="Object 176"/>
          <p:cNvGraphicFramePr>
            <a:graphicFrameLocks noChangeAspect="1"/>
          </p:cNvGraphicFramePr>
          <p:nvPr/>
        </p:nvGraphicFramePr>
        <p:xfrm>
          <a:off x="2708275" y="5638800"/>
          <a:ext cx="415925" cy="762000"/>
        </p:xfrm>
        <a:graphic>
          <a:graphicData uri="http://schemas.openxmlformats.org/presentationml/2006/ole">
            <mc:AlternateContent xmlns:mc="http://schemas.openxmlformats.org/markup-compatibility/2006">
              <mc:Choice xmlns:v="urn:schemas-microsoft-com:vml" Requires="v">
                <p:oleObj spid="_x0000_s2089" name="Equation" r:id="rId4" imgW="228600" imgH="419040" progId="Equation.3">
                  <p:embed/>
                </p:oleObj>
              </mc:Choice>
              <mc:Fallback>
                <p:oleObj name="Equation" r:id="rId4" imgW="228600" imgH="419040" progId="Equation.3">
                  <p:embed/>
                  <p:pic>
                    <p:nvPicPr>
                      <p:cNvPr id="0" name="Object 1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8275" y="5638800"/>
                        <a:ext cx="4159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4" name="Text Box 177"/>
          <p:cNvSpPr txBox="1">
            <a:spLocks noChangeArrowheads="1"/>
          </p:cNvSpPr>
          <p:nvPr/>
        </p:nvSpPr>
        <p:spPr bwMode="auto">
          <a:xfrm>
            <a:off x="3581400" y="57912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tLang="id-ID" sz="2400">
                <a:latin typeface="Garamond" pitchFamily="18" charset="0"/>
              </a:rPr>
              <a:t>Possible clustering solution!!!</a:t>
            </a:r>
          </a:p>
        </p:txBody>
      </p:sp>
      <p:sp>
        <p:nvSpPr>
          <p:cNvPr id="2085" name="AutoShape 178"/>
          <p:cNvSpPr>
            <a:spLocks noChangeArrowheads="1"/>
          </p:cNvSpPr>
          <p:nvPr/>
        </p:nvSpPr>
        <p:spPr bwMode="auto">
          <a:xfrm rot="5400000">
            <a:off x="1638300" y="5753100"/>
            <a:ext cx="304800" cy="533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2086" name="Rectangle 179"/>
          <p:cNvSpPr>
            <a:spLocks noChangeArrowheads="1"/>
          </p:cNvSpPr>
          <p:nvPr/>
        </p:nvSpPr>
        <p:spPr bwMode="auto">
          <a:xfrm>
            <a:off x="2438400" y="5562600"/>
            <a:ext cx="5029200" cy="914400"/>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2087" name="Rectangle 40"/>
          <p:cNvSpPr>
            <a:spLocks noChangeArrowheads="1"/>
          </p:cNvSpPr>
          <p:nvPr/>
        </p:nvSpPr>
        <p:spPr bwMode="auto">
          <a:xfrm>
            <a:off x="2438400" y="6491288"/>
            <a:ext cx="5027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1400"/>
              <a:t>Where </a:t>
            </a:r>
            <a:r>
              <a:rPr lang="en-US" altLang="id-ID" sz="1400" i="1"/>
              <a:t>k </a:t>
            </a:r>
            <a:r>
              <a:rPr lang="en-US" altLang="id-ID" sz="1400"/>
              <a:t>is the number of clusters and </a:t>
            </a:r>
            <a:r>
              <a:rPr lang="en-US" altLang="id-ID" sz="1400" i="1"/>
              <a:t>n</a:t>
            </a:r>
            <a:r>
              <a:rPr lang="en-US" altLang="id-ID" sz="1400"/>
              <a:t> the number of points</a:t>
            </a:r>
            <a:endParaRPr lang="it-IT" altLang="id-ID" sz="1400"/>
          </a:p>
        </p:txBody>
      </p:sp>
      <p:sp>
        <p:nvSpPr>
          <p:cNvPr id="41" name="Segnaposto piè di pagina 40"/>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565"/>
                                        </p:tgtEl>
                                        <p:attrNameLst>
                                          <p:attrName>style.visibility</p:attrName>
                                        </p:attrNameLst>
                                      </p:cBhvr>
                                      <p:to>
                                        <p:strVal val="visible"/>
                                      </p:to>
                                    </p:set>
                                    <p:animEffect transition="in" filter="wipe(up)">
                                      <p:cBhvr>
                                        <p:cTn id="7" dur="500"/>
                                        <p:tgtEl>
                                          <p:spTgt spid="1856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567"/>
                                        </p:tgtEl>
                                        <p:attrNameLst>
                                          <p:attrName>style.visibility</p:attrName>
                                        </p:attrNameLst>
                                      </p:cBhvr>
                                      <p:to>
                                        <p:strVal val="visible"/>
                                      </p:to>
                                    </p:set>
                                    <p:animEffect transition="in" filter="wipe(up)">
                                      <p:cBhvr>
                                        <p:cTn id="11" dur="500"/>
                                        <p:tgtEl>
                                          <p:spTgt spid="18567"/>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8568"/>
                                        </p:tgtEl>
                                        <p:attrNameLst>
                                          <p:attrName>style.visibility</p:attrName>
                                        </p:attrNameLst>
                                      </p:cBhvr>
                                      <p:to>
                                        <p:strVal val="visible"/>
                                      </p:to>
                                    </p:set>
                                    <p:animEffect transition="in" filter="wipe(up)">
                                      <p:cBhvr>
                                        <p:cTn id="15" dur="500"/>
                                        <p:tgtEl>
                                          <p:spTgt spid="18568"/>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566"/>
                                        </p:tgtEl>
                                        <p:attrNameLst>
                                          <p:attrName>style.visibility</p:attrName>
                                        </p:attrNameLst>
                                      </p:cBhvr>
                                      <p:to>
                                        <p:strVal val="visible"/>
                                      </p:to>
                                    </p:set>
                                    <p:animEffect transition="in" filter="wipe(up)">
                                      <p:cBhvr>
                                        <p:cTn id="19" dur="500"/>
                                        <p:tgtEl>
                                          <p:spTgt spid="18566"/>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8569"/>
                                        </p:tgtEl>
                                        <p:attrNameLst>
                                          <p:attrName>style.visibility</p:attrName>
                                        </p:attrNameLst>
                                      </p:cBhvr>
                                      <p:to>
                                        <p:strVal val="visible"/>
                                      </p:to>
                                    </p:set>
                                    <p:animEffect transition="in" filter="wipe(up)">
                                      <p:cBhvr>
                                        <p:cTn id="23" dur="500"/>
                                        <p:tgtEl>
                                          <p:spTgt spid="18569"/>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8570"/>
                                        </p:tgtEl>
                                        <p:attrNameLst>
                                          <p:attrName>style.visibility</p:attrName>
                                        </p:attrNameLst>
                                      </p:cBhvr>
                                      <p:to>
                                        <p:strVal val="visible"/>
                                      </p:to>
                                    </p:set>
                                    <p:animEffect transition="in" filter="wipe(up)">
                                      <p:cBhvr>
                                        <p:cTn id="27" dur="500"/>
                                        <p:tgtEl>
                                          <p:spTgt spid="18570"/>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571"/>
                                        </p:tgtEl>
                                        <p:attrNameLst>
                                          <p:attrName>style.visibility</p:attrName>
                                        </p:attrNameLst>
                                      </p:cBhvr>
                                      <p:to>
                                        <p:strVal val="visible"/>
                                      </p:to>
                                    </p:set>
                                    <p:animEffect transition="in" filter="wipe(up)">
                                      <p:cBhvr>
                                        <p:cTn id="31" dur="500"/>
                                        <p:tgtEl>
                                          <p:spTgt spid="18571"/>
                                        </p:tgtEl>
                                      </p:cBhvr>
                                    </p:animEffect>
                                  </p:childTnLst>
                                </p:cTn>
                              </p:par>
                            </p:childTnLst>
                          </p:cTn>
                        </p:par>
                        <p:par>
                          <p:cTn id="32" fill="hold" nodeType="afterGroup">
                            <p:stCondLst>
                              <p:cond delay="3500"/>
                            </p:stCondLst>
                            <p:childTnLst>
                              <p:par>
                                <p:cTn id="33" presetID="22" presetClass="entr" presetSubtype="4" fill="hold" nodeType="afterEffect">
                                  <p:stCondLst>
                                    <p:cond delay="0"/>
                                  </p:stCondLst>
                                  <p:childTnLst>
                                    <p:set>
                                      <p:cBhvr>
                                        <p:cTn id="34" dur="1" fill="hold">
                                          <p:stCondLst>
                                            <p:cond delay="0"/>
                                          </p:stCondLst>
                                        </p:cTn>
                                        <p:tgtEl>
                                          <p:spTgt spid="18604"/>
                                        </p:tgtEl>
                                        <p:attrNameLst>
                                          <p:attrName>style.visibility</p:attrName>
                                        </p:attrNameLst>
                                      </p:cBhvr>
                                      <p:to>
                                        <p:strVal val="visible"/>
                                      </p:to>
                                    </p:set>
                                    <p:animEffect transition="in" filter="wipe(down)">
                                      <p:cBhvr>
                                        <p:cTn id="35" dur="500"/>
                                        <p:tgtEl>
                                          <p:spTgt spid="1860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8583"/>
                                        </p:tgtEl>
                                        <p:attrNameLst>
                                          <p:attrName>style.visibility</p:attrName>
                                        </p:attrNameLst>
                                      </p:cBhvr>
                                      <p:to>
                                        <p:strVal val="visible"/>
                                      </p:to>
                                    </p:set>
                                    <p:animEffect transition="in" filter="wipe(down)">
                                      <p:cBhvr>
                                        <p:cTn id="38" dur="500"/>
                                        <p:tgtEl>
                                          <p:spTgt spid="18583"/>
                                        </p:tgtEl>
                                      </p:cBhvr>
                                    </p:animEffect>
                                  </p:childTnLst>
                                </p:cTn>
                              </p:par>
                            </p:childTnLst>
                          </p:cTn>
                        </p:par>
                        <p:par>
                          <p:cTn id="39" fill="hold" nodeType="afterGroup">
                            <p:stCondLst>
                              <p:cond delay="4000"/>
                            </p:stCondLst>
                            <p:childTnLst>
                              <p:par>
                                <p:cTn id="40" presetID="22" presetClass="entr" presetSubtype="4" fill="hold" nodeType="afterEffect">
                                  <p:stCondLst>
                                    <p:cond delay="0"/>
                                  </p:stCondLst>
                                  <p:childTnLst>
                                    <p:set>
                                      <p:cBhvr>
                                        <p:cTn id="41" dur="1" fill="hold">
                                          <p:stCondLst>
                                            <p:cond delay="0"/>
                                          </p:stCondLst>
                                        </p:cTn>
                                        <p:tgtEl>
                                          <p:spTgt spid="18606"/>
                                        </p:tgtEl>
                                        <p:attrNameLst>
                                          <p:attrName>style.visibility</p:attrName>
                                        </p:attrNameLst>
                                      </p:cBhvr>
                                      <p:to>
                                        <p:strVal val="visible"/>
                                      </p:to>
                                    </p:set>
                                    <p:animEffect transition="in" filter="wipe(down)">
                                      <p:cBhvr>
                                        <p:cTn id="42" dur="500"/>
                                        <p:tgtEl>
                                          <p:spTgt spid="1860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8589"/>
                                        </p:tgtEl>
                                        <p:attrNameLst>
                                          <p:attrName>style.visibility</p:attrName>
                                        </p:attrNameLst>
                                      </p:cBhvr>
                                      <p:to>
                                        <p:strVal val="visible"/>
                                      </p:to>
                                    </p:set>
                                    <p:animEffect transition="in" filter="wipe(down)">
                                      <p:cBhvr>
                                        <p:cTn id="45" dur="500"/>
                                        <p:tgtEl>
                                          <p:spTgt spid="18589"/>
                                        </p:tgtEl>
                                      </p:cBhvr>
                                    </p:animEffect>
                                  </p:childTnLst>
                                </p:cTn>
                              </p:par>
                            </p:childTnLst>
                          </p:cTn>
                        </p:par>
                        <p:par>
                          <p:cTn id="46" fill="hold" nodeType="afterGroup">
                            <p:stCondLst>
                              <p:cond delay="4500"/>
                            </p:stCondLst>
                            <p:childTnLst>
                              <p:par>
                                <p:cTn id="47" presetID="22" presetClass="entr" presetSubtype="4" fill="hold" nodeType="afterEffect">
                                  <p:stCondLst>
                                    <p:cond delay="0"/>
                                  </p:stCondLst>
                                  <p:childTnLst>
                                    <p:set>
                                      <p:cBhvr>
                                        <p:cTn id="48" dur="1" fill="hold">
                                          <p:stCondLst>
                                            <p:cond delay="0"/>
                                          </p:stCondLst>
                                        </p:cTn>
                                        <p:tgtEl>
                                          <p:spTgt spid="18605"/>
                                        </p:tgtEl>
                                        <p:attrNameLst>
                                          <p:attrName>style.visibility</p:attrName>
                                        </p:attrNameLst>
                                      </p:cBhvr>
                                      <p:to>
                                        <p:strVal val="visible"/>
                                      </p:to>
                                    </p:set>
                                    <p:animEffect transition="in" filter="wipe(down)">
                                      <p:cBhvr>
                                        <p:cTn id="49" dur="500"/>
                                        <p:tgtEl>
                                          <p:spTgt spid="1860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8601"/>
                                        </p:tgtEl>
                                        <p:attrNameLst>
                                          <p:attrName>style.visibility</p:attrName>
                                        </p:attrNameLst>
                                      </p:cBhvr>
                                      <p:to>
                                        <p:strVal val="visible"/>
                                      </p:to>
                                    </p:set>
                                    <p:animEffect transition="in" filter="wipe(down)">
                                      <p:cBhvr>
                                        <p:cTn id="52" dur="500"/>
                                        <p:tgtEl>
                                          <p:spTgt spid="18601"/>
                                        </p:tgtEl>
                                      </p:cBhvr>
                                    </p:animEffect>
                                  </p:childTnLst>
                                </p:cTn>
                              </p:par>
                            </p:childTnLst>
                          </p:cTn>
                        </p:par>
                        <p:par>
                          <p:cTn id="53" fill="hold" nodeType="afterGroup">
                            <p:stCondLst>
                              <p:cond delay="5000"/>
                            </p:stCondLst>
                            <p:childTnLst>
                              <p:par>
                                <p:cTn id="54" presetID="22" presetClass="entr" presetSubtype="4" fill="hold" nodeType="afterEffect">
                                  <p:stCondLst>
                                    <p:cond delay="0"/>
                                  </p:stCondLst>
                                  <p:childTnLst>
                                    <p:set>
                                      <p:cBhvr>
                                        <p:cTn id="55" dur="1" fill="hold">
                                          <p:stCondLst>
                                            <p:cond delay="0"/>
                                          </p:stCondLst>
                                        </p:cTn>
                                        <p:tgtEl>
                                          <p:spTgt spid="18607"/>
                                        </p:tgtEl>
                                        <p:attrNameLst>
                                          <p:attrName>style.visibility</p:attrName>
                                        </p:attrNameLst>
                                      </p:cBhvr>
                                      <p:to>
                                        <p:strVal val="visible"/>
                                      </p:to>
                                    </p:set>
                                    <p:animEffect transition="in" filter="wipe(down)">
                                      <p:cBhvr>
                                        <p:cTn id="56" dur="500"/>
                                        <p:tgtEl>
                                          <p:spTgt spid="1860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8595"/>
                                        </p:tgtEl>
                                        <p:attrNameLst>
                                          <p:attrName>style.visibility</p:attrName>
                                        </p:attrNameLst>
                                      </p:cBhvr>
                                      <p:to>
                                        <p:strVal val="visible"/>
                                      </p:to>
                                    </p:set>
                                    <p:animEffect transition="in" filter="wipe(down)">
                                      <p:cBhvr>
                                        <p:cTn id="59" dur="500"/>
                                        <p:tgtEl>
                                          <p:spTgt spid="18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65" grpId="0" animBg="1"/>
      <p:bldP spid="18566" grpId="0" animBg="1"/>
      <p:bldP spid="18567" grpId="0" animBg="1"/>
      <p:bldP spid="18568" grpId="0" animBg="1"/>
      <p:bldP spid="18569" grpId="0" animBg="1"/>
      <p:bldP spid="18570" grpId="0" animBg="1"/>
      <p:bldP spid="18571" grpId="0" animBg="1"/>
      <p:bldP spid="18583" grpId="0" animBg="1"/>
      <p:bldP spid="18589" grpId="0" animBg="1"/>
      <p:bldP spid="18595" grpId="0" animBg="1"/>
      <p:bldP spid="1860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numero diapositiva 5"/>
          <p:cNvSpPr>
            <a:spLocks noGrp="1"/>
          </p:cNvSpPr>
          <p:nvPr>
            <p:ph type="sldNum" sz="quarter" idx="12"/>
          </p:nvPr>
        </p:nvSpPr>
        <p:spPr/>
        <p:txBody>
          <a:bodyPr/>
          <a:lstStyle/>
          <a:p>
            <a:pPr>
              <a:defRPr/>
            </a:pPr>
            <a:fld id="{F2BFB5D4-E274-42B5-820C-AE759FA8DD9C}" type="slidenum">
              <a:rPr lang="en-US"/>
              <a:pPr>
                <a:defRPr/>
              </a:pPr>
              <a:t>18</a:t>
            </a:fld>
            <a:endParaRPr lang="en-US"/>
          </a:p>
        </p:txBody>
      </p:sp>
      <p:sp>
        <p:nvSpPr>
          <p:cNvPr id="37891" name="Rectangle 2"/>
          <p:cNvSpPr>
            <a:spLocks noGrp="1" noChangeArrowheads="1"/>
          </p:cNvSpPr>
          <p:nvPr>
            <p:ph type="title"/>
          </p:nvPr>
        </p:nvSpPr>
        <p:spPr/>
        <p:txBody>
          <a:bodyPr/>
          <a:lstStyle/>
          <a:p>
            <a:pPr eaLnBrk="1" hangingPunct="1"/>
            <a:r>
              <a:rPr lang="it-IT" altLang="id-ID" smtClean="0"/>
              <a:t>Distance Metric properties</a:t>
            </a:r>
          </a:p>
        </p:txBody>
      </p:sp>
      <p:sp>
        <p:nvSpPr>
          <p:cNvPr id="37892" name="Rectangle 3"/>
          <p:cNvSpPr>
            <a:spLocks noGrp="1" noChangeArrowheads="1"/>
          </p:cNvSpPr>
          <p:nvPr>
            <p:ph type="body" idx="1"/>
          </p:nvPr>
        </p:nvSpPr>
        <p:spPr>
          <a:xfrm>
            <a:off x="228600" y="1600200"/>
            <a:ext cx="8686800" cy="4572000"/>
          </a:xfrm>
        </p:spPr>
        <p:txBody>
          <a:bodyPr/>
          <a:lstStyle/>
          <a:p>
            <a:pPr eaLnBrk="1" hangingPunct="1"/>
            <a:r>
              <a:rPr lang="en-US" altLang="id-ID" sz="2000" smtClean="0"/>
              <a:t>A distance metric </a:t>
            </a:r>
            <a:r>
              <a:rPr lang="en-US" altLang="id-ID" sz="2000" b="1" i="1" smtClean="0"/>
              <a:t>d </a:t>
            </a:r>
            <a:r>
              <a:rPr lang="en-US" altLang="id-ID" sz="2000" i="1" smtClean="0"/>
              <a:t> </a:t>
            </a:r>
            <a:r>
              <a:rPr lang="en-US" altLang="id-ID" sz="2000" smtClean="0"/>
              <a:t>is a function that takes as arguments two points </a:t>
            </a:r>
            <a:r>
              <a:rPr lang="en-US" altLang="id-ID" sz="2000" i="1" smtClean="0"/>
              <a:t>x </a:t>
            </a:r>
            <a:r>
              <a:rPr lang="en-US" altLang="id-ID" sz="2000" smtClean="0"/>
              <a:t>and </a:t>
            </a:r>
            <a:r>
              <a:rPr lang="en-US" altLang="id-ID" sz="2000" i="1" smtClean="0"/>
              <a:t>y </a:t>
            </a:r>
            <a:r>
              <a:rPr lang="en-US" altLang="id-ID" sz="2000" smtClean="0"/>
              <a:t>in an </a:t>
            </a:r>
            <a:r>
              <a:rPr lang="en-US" altLang="id-ID" sz="2000" i="1" smtClean="0"/>
              <a:t>n-</a:t>
            </a:r>
            <a:r>
              <a:rPr lang="en-US" altLang="id-ID" sz="2000" smtClean="0"/>
              <a:t>dimensional space</a:t>
            </a:r>
            <a:r>
              <a:rPr lang="en-US" altLang="id-ID" sz="2000" i="1" smtClean="0"/>
              <a:t> </a:t>
            </a:r>
            <a:r>
              <a:rPr lang="en-US" altLang="id-ID" sz="2000" smtClean="0"/>
              <a:t>R</a:t>
            </a:r>
            <a:r>
              <a:rPr lang="en-US" altLang="id-ID" sz="2000" i="1" baseline="30000" smtClean="0"/>
              <a:t>n </a:t>
            </a:r>
            <a:r>
              <a:rPr lang="en-US" altLang="id-ID" sz="2000" smtClean="0"/>
              <a:t>and has the following properties:</a:t>
            </a:r>
          </a:p>
          <a:p>
            <a:pPr lvl="1" eaLnBrk="1" hangingPunct="1"/>
            <a:r>
              <a:rPr lang="en-US" altLang="id-ID" sz="1800" b="1" i="1" smtClean="0"/>
              <a:t>Symmetry</a:t>
            </a:r>
            <a:r>
              <a:rPr lang="en-US" altLang="id-ID" sz="1800" smtClean="0"/>
              <a:t> : The distance should be simmetric, i.e:</a:t>
            </a:r>
          </a:p>
          <a:p>
            <a:pPr lvl="1" algn="ctr" eaLnBrk="1" hangingPunct="1">
              <a:buFontTx/>
              <a:buNone/>
            </a:pPr>
            <a:r>
              <a:rPr lang="en-US" altLang="id-ID" sz="1800" i="1" smtClean="0"/>
              <a:t>d(x,y)=d(y,x)</a:t>
            </a:r>
          </a:p>
          <a:p>
            <a:pPr lvl="1" algn="l" eaLnBrk="1" hangingPunct="1">
              <a:buFontTx/>
              <a:buNone/>
            </a:pPr>
            <a:r>
              <a:rPr lang="it-IT" altLang="id-ID" sz="1800" i="1" smtClean="0"/>
              <a:t>	</a:t>
            </a:r>
            <a:r>
              <a:rPr lang="it-IT" altLang="id-ID" sz="1600" smtClean="0"/>
              <a:t>This mean that the distance from</a:t>
            </a:r>
            <a:r>
              <a:rPr lang="it-IT" altLang="id-ID" sz="1600" i="1" smtClean="0"/>
              <a:t> x </a:t>
            </a:r>
            <a:r>
              <a:rPr lang="it-IT" altLang="id-ID" sz="1600" smtClean="0"/>
              <a:t>to</a:t>
            </a:r>
            <a:r>
              <a:rPr lang="it-IT" altLang="id-ID" sz="1600" i="1" smtClean="0"/>
              <a:t> y </a:t>
            </a:r>
            <a:r>
              <a:rPr lang="it-IT" altLang="id-ID" sz="1600" smtClean="0"/>
              <a:t>should be the same as the distance from</a:t>
            </a:r>
            <a:r>
              <a:rPr lang="it-IT" altLang="id-ID" sz="1600" i="1" smtClean="0"/>
              <a:t> y </a:t>
            </a:r>
            <a:r>
              <a:rPr lang="it-IT" altLang="id-ID" sz="1600" smtClean="0"/>
              <a:t>to</a:t>
            </a:r>
            <a:r>
              <a:rPr lang="it-IT" altLang="id-ID" sz="1600" i="1" smtClean="0"/>
              <a:t> x.</a:t>
            </a:r>
            <a:endParaRPr lang="en-US" altLang="id-ID" sz="1600" i="1" smtClean="0"/>
          </a:p>
          <a:p>
            <a:pPr lvl="1" eaLnBrk="1" hangingPunct="1"/>
            <a:r>
              <a:rPr lang="en-US" altLang="id-ID" sz="1800" b="1" i="1" smtClean="0"/>
              <a:t>Positivity</a:t>
            </a:r>
            <a:r>
              <a:rPr lang="en-US" altLang="id-ID" sz="1800" smtClean="0"/>
              <a:t> : The distance between any two points should be a real number greater than or equal to zero:</a:t>
            </a:r>
          </a:p>
          <a:p>
            <a:pPr lvl="1" algn="ctr" eaLnBrk="1" hangingPunct="1">
              <a:buFontTx/>
              <a:buNone/>
            </a:pPr>
            <a:r>
              <a:rPr lang="en-US" altLang="id-ID" sz="1800" i="1" smtClean="0"/>
              <a:t>d(x,y)≥0</a:t>
            </a:r>
          </a:p>
          <a:p>
            <a:pPr lvl="1" algn="l" eaLnBrk="1" hangingPunct="1">
              <a:buFontTx/>
              <a:buNone/>
            </a:pPr>
            <a:r>
              <a:rPr lang="it-IT" altLang="id-ID" sz="1600" smtClean="0"/>
              <a:t>	for any </a:t>
            </a:r>
            <a:r>
              <a:rPr lang="it-IT" altLang="id-ID" sz="1600" i="1" smtClean="0"/>
              <a:t>x</a:t>
            </a:r>
            <a:r>
              <a:rPr lang="it-IT" altLang="id-ID" sz="1600" smtClean="0"/>
              <a:t> and </a:t>
            </a:r>
            <a:r>
              <a:rPr lang="it-IT" altLang="id-ID" sz="1600" i="1" noProof="1" smtClean="0"/>
              <a:t>y</a:t>
            </a:r>
            <a:r>
              <a:rPr lang="it-IT" altLang="id-ID" sz="1600" i="1" smtClean="0"/>
              <a:t>. </a:t>
            </a:r>
            <a:r>
              <a:rPr lang="it-IT" altLang="id-ID" sz="1600" smtClean="0"/>
              <a:t>The equality is true if and only if </a:t>
            </a:r>
            <a:r>
              <a:rPr lang="it-IT" altLang="id-ID" sz="1600" i="1" smtClean="0"/>
              <a:t>x = y</a:t>
            </a:r>
            <a:r>
              <a:rPr lang="it-IT" altLang="id-ID" sz="1600" smtClean="0"/>
              <a:t>, </a:t>
            </a:r>
            <a:r>
              <a:rPr lang="it-IT" altLang="id-ID" sz="1600" i="1" smtClean="0"/>
              <a:t>i.e. d(x,x)=0.</a:t>
            </a:r>
          </a:p>
          <a:p>
            <a:pPr lvl="1" eaLnBrk="1" hangingPunct="1"/>
            <a:r>
              <a:rPr lang="en-US" altLang="id-ID" sz="1800" b="1" i="1" smtClean="0"/>
              <a:t>Triangle inequality</a:t>
            </a:r>
            <a:r>
              <a:rPr lang="en-US" altLang="id-ID" sz="1800" smtClean="0"/>
              <a:t> : The distance between two points x and y should be shorter than or equal to the sum of the distances from </a:t>
            </a:r>
            <a:r>
              <a:rPr lang="en-US" altLang="id-ID" sz="1800" i="1" smtClean="0"/>
              <a:t>x</a:t>
            </a:r>
            <a:r>
              <a:rPr lang="en-US" altLang="id-ID" sz="1800" smtClean="0"/>
              <a:t> to a third point </a:t>
            </a:r>
            <a:r>
              <a:rPr lang="en-US" altLang="id-ID" sz="1800" i="1" smtClean="0"/>
              <a:t>z</a:t>
            </a:r>
            <a:r>
              <a:rPr lang="en-US" altLang="id-ID" sz="1800" smtClean="0"/>
              <a:t> and from </a:t>
            </a:r>
            <a:r>
              <a:rPr lang="en-US" altLang="id-ID" sz="1800" i="1" smtClean="0"/>
              <a:t>z</a:t>
            </a:r>
            <a:r>
              <a:rPr lang="en-US" altLang="id-ID" sz="1800" smtClean="0"/>
              <a:t> to </a:t>
            </a:r>
            <a:r>
              <a:rPr lang="en-US" altLang="id-ID" sz="1800" i="1" smtClean="0"/>
              <a:t>y</a:t>
            </a:r>
            <a:r>
              <a:rPr lang="en-US" altLang="id-ID" sz="1800" smtClean="0"/>
              <a:t>:</a:t>
            </a:r>
            <a:endParaRPr lang="en-US" altLang="id-ID" sz="1600" i="1" smtClean="0"/>
          </a:p>
          <a:p>
            <a:pPr lvl="1" algn="ctr" eaLnBrk="1" hangingPunct="1">
              <a:buFontTx/>
              <a:buNone/>
            </a:pPr>
            <a:r>
              <a:rPr lang="en-US" altLang="id-ID" sz="1800" i="1" smtClean="0"/>
              <a:t>d(x,y)≤ d(x,z)+ d(z,y)</a:t>
            </a:r>
            <a:endParaRPr lang="en-US" altLang="id-ID" sz="1800" smtClean="0"/>
          </a:p>
          <a:p>
            <a:pPr marL="712788" lvl="2" indent="0" algn="l" eaLnBrk="1" hangingPunct="1">
              <a:buFontTx/>
              <a:buNone/>
            </a:pPr>
            <a:r>
              <a:rPr lang="it-IT" altLang="id-ID" sz="1600" smtClean="0"/>
              <a:t>This property reflects the fact that the distance between two points should be measured along the shortest route.</a:t>
            </a:r>
            <a:endParaRPr lang="en-US" altLang="id-ID" sz="1600" smtClean="0"/>
          </a:p>
        </p:txBody>
      </p:sp>
      <p:sp>
        <p:nvSpPr>
          <p:cNvPr id="37893" name="AutoShape 244"/>
          <p:cNvSpPr>
            <a:spLocks noChangeArrowheads="1"/>
          </p:cNvSpPr>
          <p:nvPr/>
        </p:nvSpPr>
        <p:spPr bwMode="auto">
          <a:xfrm>
            <a:off x="2209800" y="5943600"/>
            <a:ext cx="1447800" cy="685800"/>
          </a:xfrm>
          <a:prstGeom prst="rightArrow">
            <a:avLst>
              <a:gd name="adj1" fmla="val 50000"/>
              <a:gd name="adj2" fmla="val 52778"/>
            </a:avLst>
          </a:prstGeom>
          <a:solidFill>
            <a:srgbClr val="FFCC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37894" name="Text Box 245"/>
          <p:cNvSpPr txBox="1">
            <a:spLocks noChangeArrowheads="1"/>
          </p:cNvSpPr>
          <p:nvPr/>
        </p:nvSpPr>
        <p:spPr bwMode="auto">
          <a:xfrm>
            <a:off x="3962400" y="5883275"/>
            <a:ext cx="434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tLang="id-ID"/>
              <a:t>Many different distances can be defined that share the three properties above!</a:t>
            </a:r>
            <a:endParaRPr lang="en-US" altLang="id-ID"/>
          </a:p>
        </p:txBody>
      </p:sp>
      <p:graphicFrame>
        <p:nvGraphicFramePr>
          <p:cNvPr id="30972" name="Group 252"/>
          <p:cNvGraphicFramePr>
            <a:graphicFrameLocks noGrp="1"/>
          </p:cNvGraphicFramePr>
          <p:nvPr/>
        </p:nvGraphicFramePr>
        <p:xfrm>
          <a:off x="3886200" y="5867400"/>
          <a:ext cx="4495800" cy="685800"/>
        </p:xfrm>
        <a:graphic>
          <a:graphicData uri="http://schemas.openxmlformats.org/drawingml/2006/table">
            <a:tbl>
              <a:tblPr/>
              <a:tblGrid>
                <a:gridCol w="4495800"/>
              </a:tblGrid>
              <a:tr h="685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Segnaposto data 7"/>
          <p:cNvSpPr>
            <a:spLocks noGrp="1"/>
          </p:cNvSpPr>
          <p:nvPr>
            <p:ph type="dt" sz="quarter" idx="10"/>
          </p:nvPr>
        </p:nvSpPr>
        <p:spPr/>
        <p:txBody>
          <a:bodyPr/>
          <a:lstStyle/>
          <a:p>
            <a:pPr>
              <a:defRPr/>
            </a:pPr>
            <a:r>
              <a:rPr lang="it-IT" dirty="0"/>
              <a:t>Metodi numerici per la bioinformatica</a:t>
            </a:r>
            <a:endParaRPr lang="en-US" dirty="0"/>
          </a:p>
        </p:txBody>
      </p:sp>
      <p:sp>
        <p:nvSpPr>
          <p:cNvPr id="9" name="Segnaposto piè di pagina 8"/>
          <p:cNvSpPr>
            <a:spLocks noGrp="1"/>
          </p:cNvSpPr>
          <p:nvPr>
            <p:ph type="ftr" sz="quarter" idx="11"/>
          </p:nvPr>
        </p:nvSpPr>
        <p:spPr/>
        <p:txBody>
          <a:bodyPr/>
          <a:lstStyle/>
          <a:p>
            <a:pPr>
              <a:defRPr/>
            </a:pPr>
            <a:r>
              <a:rPr lang="en-US" dirty="0"/>
              <a:t>Francesco </a:t>
            </a:r>
            <a:r>
              <a:rPr lang="en-US" dirty="0" err="1"/>
              <a:t>Archetti</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p:txBody>
          <a:bodyPr/>
          <a:lstStyle/>
          <a:p>
            <a:pPr>
              <a:defRPr/>
            </a:pPr>
            <a:fld id="{0D417188-5743-4C08-97CC-FDDF147389A4}" type="slidenum">
              <a:rPr lang="en-US"/>
              <a:pPr>
                <a:defRPr/>
              </a:pPr>
              <a:t>19</a:t>
            </a:fld>
            <a:endParaRPr lang="en-US"/>
          </a:p>
        </p:txBody>
      </p:sp>
      <p:sp>
        <p:nvSpPr>
          <p:cNvPr id="38915" name="Rectangle 2"/>
          <p:cNvSpPr>
            <a:spLocks noGrp="1" noChangeArrowheads="1"/>
          </p:cNvSpPr>
          <p:nvPr>
            <p:ph type="title"/>
          </p:nvPr>
        </p:nvSpPr>
        <p:spPr/>
        <p:txBody>
          <a:bodyPr/>
          <a:lstStyle/>
          <a:p>
            <a:pPr eaLnBrk="1" hangingPunct="1"/>
            <a:r>
              <a:rPr lang="it-IT" altLang="id-ID" smtClean="0"/>
              <a:t>Distance Metrics</a:t>
            </a:r>
            <a:endParaRPr lang="en-US" altLang="id-ID" smtClean="0"/>
          </a:p>
        </p:txBody>
      </p:sp>
      <p:sp>
        <p:nvSpPr>
          <p:cNvPr id="38916" name="Rectangle 3"/>
          <p:cNvSpPr>
            <a:spLocks noGrp="1" noChangeArrowheads="1"/>
          </p:cNvSpPr>
          <p:nvPr>
            <p:ph type="body" idx="1"/>
          </p:nvPr>
        </p:nvSpPr>
        <p:spPr>
          <a:xfrm>
            <a:off x="457200" y="1828800"/>
            <a:ext cx="8001000" cy="4114800"/>
          </a:xfrm>
        </p:spPr>
        <p:txBody>
          <a:bodyPr/>
          <a:lstStyle/>
          <a:p>
            <a:pPr eaLnBrk="1" hangingPunct="1"/>
            <a:endParaRPr lang="en-US" altLang="id-ID" sz="2800" smtClean="0"/>
          </a:p>
          <a:p>
            <a:pPr algn="l" eaLnBrk="1" hangingPunct="1"/>
            <a:r>
              <a:rPr lang="en-US" altLang="id-ID" sz="2800" smtClean="0"/>
              <a:t>Given two </a:t>
            </a:r>
            <a:r>
              <a:rPr lang="en-US" altLang="id-ID" sz="2800" i="1" smtClean="0"/>
              <a:t>n</a:t>
            </a:r>
            <a:r>
              <a:rPr lang="en-US" altLang="id-ID" sz="2800" smtClean="0"/>
              <a:t>-dimensional vectors  </a:t>
            </a:r>
            <a:r>
              <a:rPr lang="en-US" altLang="id-ID" sz="2800" i="1" smtClean="0"/>
              <a:t>x=(x</a:t>
            </a:r>
            <a:r>
              <a:rPr lang="en-US" altLang="id-ID" sz="2800" i="1" baseline="-25000" smtClean="0"/>
              <a:t>1</a:t>
            </a:r>
            <a:r>
              <a:rPr lang="en-US" altLang="id-ID" sz="2800" i="1" smtClean="0"/>
              <a:t>, x</a:t>
            </a:r>
            <a:r>
              <a:rPr lang="en-US" altLang="id-ID" sz="2800" i="1" baseline="-25000" smtClean="0"/>
              <a:t>2</a:t>
            </a:r>
            <a:r>
              <a:rPr lang="en-US" altLang="id-ID" sz="2800" i="1" smtClean="0"/>
              <a:t>,…,x</a:t>
            </a:r>
            <a:r>
              <a:rPr lang="en-US" altLang="id-ID" sz="2800" i="1" baseline="-25000" smtClean="0"/>
              <a:t>n</a:t>
            </a:r>
            <a:r>
              <a:rPr lang="en-US" altLang="id-ID" sz="2800" i="1" smtClean="0"/>
              <a:t>)</a:t>
            </a:r>
            <a:r>
              <a:rPr lang="en-US" altLang="id-ID" sz="2800" smtClean="0"/>
              <a:t> and </a:t>
            </a:r>
            <a:r>
              <a:rPr lang="en-US" altLang="id-ID" sz="2800" i="1" smtClean="0"/>
              <a:t>y=(y</a:t>
            </a:r>
            <a:r>
              <a:rPr lang="en-US" altLang="id-ID" sz="2800" i="1" baseline="-25000" smtClean="0"/>
              <a:t>1</a:t>
            </a:r>
            <a:r>
              <a:rPr lang="en-US" altLang="id-ID" sz="2800" i="1" smtClean="0"/>
              <a:t>, y</a:t>
            </a:r>
            <a:r>
              <a:rPr lang="en-US" altLang="id-ID" sz="2800" i="1" baseline="-25000" smtClean="0"/>
              <a:t>2</a:t>
            </a:r>
            <a:r>
              <a:rPr lang="en-US" altLang="id-ID" sz="2800" i="1" smtClean="0"/>
              <a:t>,…,y</a:t>
            </a:r>
            <a:r>
              <a:rPr lang="en-US" altLang="id-ID" sz="2800" i="1" baseline="-25000" smtClean="0"/>
              <a:t>n</a:t>
            </a:r>
            <a:r>
              <a:rPr lang="en-US" altLang="id-ID" sz="2800" i="1" smtClean="0"/>
              <a:t>) </a:t>
            </a:r>
            <a:r>
              <a:rPr lang="en-US" altLang="id-ID" sz="2800" smtClean="0"/>
              <a:t>, the distance between x and y can be computed according to:</a:t>
            </a:r>
          </a:p>
        </p:txBody>
      </p:sp>
      <p:sp>
        <p:nvSpPr>
          <p:cNvPr id="38917" name="Text Box 4"/>
          <p:cNvSpPr txBox="1">
            <a:spLocks noChangeArrowheads="1"/>
          </p:cNvSpPr>
          <p:nvPr/>
        </p:nvSpPr>
        <p:spPr bwMode="auto">
          <a:xfrm>
            <a:off x="533400" y="4191000"/>
            <a:ext cx="365760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lnSpc>
                <a:spcPct val="80000"/>
              </a:lnSpc>
              <a:spcBef>
                <a:spcPct val="20000"/>
              </a:spcBef>
              <a:spcAft>
                <a:spcPct val="20000"/>
              </a:spcAft>
              <a:buFont typeface="Wingdings" pitchFamily="2" charset="2"/>
              <a:buChar char="Ø"/>
            </a:pPr>
            <a:r>
              <a:rPr lang="en-US" altLang="id-ID" sz="2400">
                <a:latin typeface="Garamond" pitchFamily="18" charset="0"/>
              </a:rPr>
              <a:t> Euclidean distance</a:t>
            </a:r>
          </a:p>
          <a:p>
            <a:pPr lvl="2" eaLnBrk="1" hangingPunct="1">
              <a:lnSpc>
                <a:spcPct val="80000"/>
              </a:lnSpc>
              <a:spcBef>
                <a:spcPct val="20000"/>
              </a:spcBef>
              <a:spcAft>
                <a:spcPct val="20000"/>
              </a:spcAft>
              <a:buFontTx/>
              <a:buChar char="•"/>
            </a:pPr>
            <a:r>
              <a:rPr lang="en-US" altLang="id-ID" sz="2400">
                <a:latin typeface="Garamond" pitchFamily="18" charset="0"/>
              </a:rPr>
              <a:t> squared</a:t>
            </a:r>
          </a:p>
          <a:p>
            <a:pPr lvl="2" eaLnBrk="1" hangingPunct="1">
              <a:lnSpc>
                <a:spcPct val="80000"/>
              </a:lnSpc>
              <a:spcBef>
                <a:spcPct val="20000"/>
              </a:spcBef>
              <a:spcAft>
                <a:spcPct val="20000"/>
              </a:spcAft>
              <a:buFontTx/>
              <a:buChar char="•"/>
            </a:pPr>
            <a:r>
              <a:rPr lang="en-US" altLang="id-ID" sz="2400">
                <a:latin typeface="Garamond" pitchFamily="18" charset="0"/>
              </a:rPr>
              <a:t> standardized</a:t>
            </a:r>
          </a:p>
          <a:p>
            <a:pPr lvl="1" eaLnBrk="1" hangingPunct="1">
              <a:lnSpc>
                <a:spcPct val="80000"/>
              </a:lnSpc>
              <a:spcBef>
                <a:spcPct val="20000"/>
              </a:spcBef>
              <a:spcAft>
                <a:spcPct val="20000"/>
              </a:spcAft>
              <a:buFont typeface="Wingdings" pitchFamily="2" charset="2"/>
              <a:buChar char="Ø"/>
            </a:pPr>
            <a:r>
              <a:rPr lang="en-US" altLang="id-ID" sz="2400">
                <a:latin typeface="Garamond" pitchFamily="18" charset="0"/>
              </a:rPr>
              <a:t> Manhattan distance</a:t>
            </a:r>
          </a:p>
          <a:p>
            <a:pPr lvl="1" eaLnBrk="1" hangingPunct="1">
              <a:lnSpc>
                <a:spcPct val="80000"/>
              </a:lnSpc>
              <a:spcBef>
                <a:spcPct val="20000"/>
              </a:spcBef>
              <a:spcAft>
                <a:spcPct val="20000"/>
              </a:spcAft>
              <a:buFont typeface="Wingdings" pitchFamily="2" charset="2"/>
              <a:buChar char="Ø"/>
            </a:pPr>
            <a:r>
              <a:rPr lang="en-US" altLang="id-ID" sz="2400">
                <a:latin typeface="Garamond" pitchFamily="18" charset="0"/>
              </a:rPr>
              <a:t> Chebychev distance</a:t>
            </a:r>
            <a:endParaRPr lang="it-IT" altLang="id-ID" sz="2400"/>
          </a:p>
        </p:txBody>
      </p:sp>
      <p:sp>
        <p:nvSpPr>
          <p:cNvPr id="38918" name="Rectangle 5"/>
          <p:cNvSpPr>
            <a:spLocks noChangeArrowheads="1"/>
          </p:cNvSpPr>
          <p:nvPr/>
        </p:nvSpPr>
        <p:spPr bwMode="auto">
          <a:xfrm>
            <a:off x="4343400" y="4168775"/>
            <a:ext cx="426720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lnSpc>
                <a:spcPct val="80000"/>
              </a:lnSpc>
              <a:spcBef>
                <a:spcPct val="20000"/>
              </a:spcBef>
              <a:spcAft>
                <a:spcPct val="20000"/>
              </a:spcAft>
              <a:buFont typeface="Wingdings" pitchFamily="2" charset="2"/>
              <a:buChar char="Ø"/>
            </a:pPr>
            <a:r>
              <a:rPr lang="en-US" altLang="id-ID" sz="2400">
                <a:latin typeface="Garamond" pitchFamily="18" charset="0"/>
              </a:rPr>
              <a:t>Cosine similarity (Angle)</a:t>
            </a:r>
          </a:p>
          <a:p>
            <a:pPr lvl="1" algn="just" eaLnBrk="1" hangingPunct="1">
              <a:lnSpc>
                <a:spcPct val="80000"/>
              </a:lnSpc>
              <a:spcBef>
                <a:spcPct val="20000"/>
              </a:spcBef>
              <a:spcAft>
                <a:spcPct val="20000"/>
              </a:spcAft>
              <a:buFont typeface="Wingdings" pitchFamily="2" charset="2"/>
              <a:buChar char="Ø"/>
            </a:pPr>
            <a:r>
              <a:rPr lang="en-US" altLang="id-ID" sz="2400">
                <a:latin typeface="Garamond" pitchFamily="18" charset="0"/>
              </a:rPr>
              <a:t>Correlation distance </a:t>
            </a:r>
          </a:p>
          <a:p>
            <a:pPr lvl="1" eaLnBrk="1" hangingPunct="1">
              <a:lnSpc>
                <a:spcPct val="80000"/>
              </a:lnSpc>
              <a:spcBef>
                <a:spcPct val="20000"/>
              </a:spcBef>
              <a:spcAft>
                <a:spcPct val="20000"/>
              </a:spcAft>
              <a:buFont typeface="Wingdings" pitchFamily="2" charset="2"/>
              <a:buChar char="Ø"/>
            </a:pPr>
            <a:r>
              <a:rPr lang="en-US" altLang="id-ID" sz="2400">
                <a:latin typeface="Garamond" pitchFamily="18" charset="0"/>
              </a:rPr>
              <a:t>Mahalanobis distance</a:t>
            </a:r>
          </a:p>
          <a:p>
            <a:pPr lvl="1" eaLnBrk="1" hangingPunct="1">
              <a:lnSpc>
                <a:spcPct val="80000"/>
              </a:lnSpc>
              <a:spcBef>
                <a:spcPct val="20000"/>
              </a:spcBef>
              <a:spcAft>
                <a:spcPct val="20000"/>
              </a:spcAft>
              <a:buFont typeface="Wingdings" pitchFamily="2" charset="2"/>
              <a:buChar char="Ø"/>
            </a:pPr>
            <a:r>
              <a:rPr lang="it-IT" altLang="id-ID" sz="2400">
                <a:latin typeface="Garamond" pitchFamily="18" charset="0"/>
              </a:rPr>
              <a:t>Minkowski distance</a:t>
            </a:r>
            <a:endParaRPr lang="en-US" altLang="id-ID" sz="2400">
              <a:latin typeface="Garamond" pitchFamily="18" charset="0"/>
            </a:endParaRPr>
          </a:p>
          <a:p>
            <a:pPr lvl="1" eaLnBrk="1" hangingPunct="1">
              <a:lnSpc>
                <a:spcPct val="80000"/>
              </a:lnSpc>
              <a:spcBef>
                <a:spcPct val="20000"/>
              </a:spcBef>
              <a:spcAft>
                <a:spcPct val="20000"/>
              </a:spcAft>
              <a:buFontTx/>
              <a:buChar char="–"/>
            </a:pPr>
            <a:endParaRPr lang="en-US" altLang="id-ID" sz="2400">
              <a:latin typeface="Garamond" pitchFamily="18" charset="0"/>
            </a:endParaRPr>
          </a:p>
        </p:txBody>
      </p:sp>
      <p:sp>
        <p:nvSpPr>
          <p:cNvPr id="38919" name="Rectangle 6"/>
          <p:cNvSpPr>
            <a:spLocks noChangeArrowheads="1"/>
          </p:cNvSpPr>
          <p:nvPr/>
        </p:nvSpPr>
        <p:spPr bwMode="auto">
          <a:xfrm>
            <a:off x="838200" y="3962400"/>
            <a:ext cx="7543800" cy="2590800"/>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pSp>
        <p:nvGrpSpPr>
          <p:cNvPr id="2" name="Group 3"/>
          <p:cNvGrpSpPr>
            <a:grpSpLocks/>
          </p:cNvGrpSpPr>
          <p:nvPr/>
        </p:nvGrpSpPr>
        <p:grpSpPr bwMode="auto">
          <a:xfrm>
            <a:off x="3276600" y="1143000"/>
            <a:ext cx="5638800" cy="1216025"/>
            <a:chOff x="487" y="919"/>
            <a:chExt cx="3552" cy="766"/>
          </a:xfrm>
          <a:solidFill>
            <a:schemeClr val="bg1"/>
          </a:solidFill>
        </p:grpSpPr>
        <p:sp>
          <p:nvSpPr>
            <p:cNvPr id="9" name="Rectangle 4"/>
            <p:cNvSpPr>
              <a:spLocks noChangeArrowheads="1"/>
            </p:cNvSpPr>
            <p:nvPr/>
          </p:nvSpPr>
          <p:spPr bwMode="auto">
            <a:xfrm>
              <a:off x="1144" y="1099"/>
              <a:ext cx="483" cy="293"/>
            </a:xfrm>
            <a:prstGeom prst="rect">
              <a:avLst/>
            </a:prstGeom>
            <a:grpFill/>
            <a:ln w="9525">
              <a:solidFill>
                <a:schemeClr val="tx1"/>
              </a:solidFill>
              <a:miter lim="800000"/>
              <a:headEnd/>
              <a:tailEnd/>
            </a:ln>
            <a:effectLst/>
          </p:spPr>
          <p:txBody>
            <a:bodyPr wrap="none" anchor="ctr"/>
            <a:lstStyle/>
            <a:p>
              <a:pPr>
                <a:defRPr/>
              </a:pPr>
              <a:endParaRPr lang="en-US"/>
            </a:p>
          </p:txBody>
        </p:sp>
        <p:sp>
          <p:nvSpPr>
            <p:cNvPr id="10" name="Rectangle 5"/>
            <p:cNvSpPr>
              <a:spLocks noChangeArrowheads="1"/>
            </p:cNvSpPr>
            <p:nvPr/>
          </p:nvSpPr>
          <p:spPr bwMode="auto">
            <a:xfrm>
              <a:off x="1144" y="1392"/>
              <a:ext cx="483" cy="293"/>
            </a:xfrm>
            <a:prstGeom prst="rect">
              <a:avLst/>
            </a:prstGeom>
            <a:grpFill/>
            <a:ln w="9525">
              <a:solidFill>
                <a:schemeClr val="tx1"/>
              </a:solidFill>
              <a:miter lim="800000"/>
              <a:headEnd/>
              <a:tailEnd/>
            </a:ln>
            <a:effectLst/>
          </p:spPr>
          <p:txBody>
            <a:bodyPr wrap="none" anchor="ctr"/>
            <a:lstStyle/>
            <a:p>
              <a:pPr>
                <a:defRPr/>
              </a:pPr>
              <a:endParaRPr lang="en-US"/>
            </a:p>
          </p:txBody>
        </p:sp>
        <p:sp>
          <p:nvSpPr>
            <p:cNvPr id="11" name="Rectangle 6"/>
            <p:cNvSpPr>
              <a:spLocks noChangeArrowheads="1"/>
            </p:cNvSpPr>
            <p:nvPr/>
          </p:nvSpPr>
          <p:spPr bwMode="auto">
            <a:xfrm>
              <a:off x="1627" y="1099"/>
              <a:ext cx="482" cy="293"/>
            </a:xfrm>
            <a:prstGeom prst="rect">
              <a:avLst/>
            </a:prstGeom>
            <a:grpFill/>
            <a:ln w="9525">
              <a:solidFill>
                <a:schemeClr val="tx1"/>
              </a:solidFill>
              <a:miter lim="800000"/>
              <a:headEnd/>
              <a:tailEnd/>
            </a:ln>
            <a:effectLst/>
          </p:spPr>
          <p:txBody>
            <a:bodyPr wrap="none" anchor="ctr"/>
            <a:lstStyle/>
            <a:p>
              <a:pPr>
                <a:defRPr/>
              </a:pPr>
              <a:endParaRPr lang="en-US"/>
            </a:p>
          </p:txBody>
        </p:sp>
        <p:sp>
          <p:nvSpPr>
            <p:cNvPr id="12" name="Rectangle 7"/>
            <p:cNvSpPr>
              <a:spLocks noChangeArrowheads="1"/>
            </p:cNvSpPr>
            <p:nvPr/>
          </p:nvSpPr>
          <p:spPr bwMode="auto">
            <a:xfrm>
              <a:off x="1627" y="1392"/>
              <a:ext cx="482" cy="293"/>
            </a:xfrm>
            <a:prstGeom prst="rect">
              <a:avLst/>
            </a:prstGeom>
            <a:grpFill/>
            <a:ln w="9525">
              <a:solidFill>
                <a:schemeClr val="tx1"/>
              </a:solidFill>
              <a:miter lim="800000"/>
              <a:headEnd/>
              <a:tailEnd/>
            </a:ln>
            <a:effectLst/>
          </p:spPr>
          <p:txBody>
            <a:bodyPr wrap="none" anchor="ctr"/>
            <a:lstStyle/>
            <a:p>
              <a:pPr>
                <a:defRPr/>
              </a:pPr>
              <a:endParaRPr lang="en-US"/>
            </a:p>
          </p:txBody>
        </p:sp>
        <p:sp>
          <p:nvSpPr>
            <p:cNvPr id="13" name="Rectangle 8"/>
            <p:cNvSpPr>
              <a:spLocks noChangeArrowheads="1"/>
            </p:cNvSpPr>
            <p:nvPr/>
          </p:nvSpPr>
          <p:spPr bwMode="auto">
            <a:xfrm>
              <a:off x="2109" y="1392"/>
              <a:ext cx="483" cy="293"/>
            </a:xfrm>
            <a:prstGeom prst="rect">
              <a:avLst/>
            </a:prstGeom>
            <a:grpFill/>
            <a:ln w="9525">
              <a:solidFill>
                <a:schemeClr val="tx1"/>
              </a:solidFill>
              <a:miter lim="800000"/>
              <a:headEnd/>
              <a:tailEnd/>
            </a:ln>
            <a:effectLst/>
          </p:spPr>
          <p:txBody>
            <a:bodyPr wrap="none" anchor="ctr"/>
            <a:lstStyle/>
            <a:p>
              <a:pPr>
                <a:defRPr/>
              </a:pPr>
              <a:endParaRPr lang="en-US"/>
            </a:p>
          </p:txBody>
        </p:sp>
        <p:sp>
          <p:nvSpPr>
            <p:cNvPr id="14" name="Rectangle 9"/>
            <p:cNvSpPr>
              <a:spLocks noChangeArrowheads="1"/>
            </p:cNvSpPr>
            <p:nvPr/>
          </p:nvSpPr>
          <p:spPr bwMode="auto">
            <a:xfrm>
              <a:off x="2109" y="1099"/>
              <a:ext cx="483" cy="293"/>
            </a:xfrm>
            <a:prstGeom prst="rect">
              <a:avLst/>
            </a:prstGeom>
            <a:grpFill/>
            <a:ln w="9525">
              <a:solidFill>
                <a:schemeClr val="tx1"/>
              </a:solidFill>
              <a:miter lim="800000"/>
              <a:headEnd/>
              <a:tailEnd/>
            </a:ln>
            <a:effectLst/>
          </p:spPr>
          <p:txBody>
            <a:bodyPr wrap="none" anchor="ctr"/>
            <a:lstStyle/>
            <a:p>
              <a:pPr>
                <a:defRPr/>
              </a:pPr>
              <a:endParaRPr lang="en-US"/>
            </a:p>
          </p:txBody>
        </p:sp>
        <p:sp>
          <p:nvSpPr>
            <p:cNvPr id="15" name="Rectangle 10"/>
            <p:cNvSpPr>
              <a:spLocks noChangeArrowheads="1"/>
            </p:cNvSpPr>
            <p:nvPr/>
          </p:nvSpPr>
          <p:spPr bwMode="auto">
            <a:xfrm>
              <a:off x="2592" y="1099"/>
              <a:ext cx="482" cy="293"/>
            </a:xfrm>
            <a:prstGeom prst="rect">
              <a:avLst/>
            </a:prstGeom>
            <a:grpFill/>
            <a:ln w="9525">
              <a:solidFill>
                <a:schemeClr val="tx1"/>
              </a:solidFill>
              <a:miter lim="800000"/>
              <a:headEnd/>
              <a:tailEnd/>
            </a:ln>
            <a:effectLst/>
          </p:spPr>
          <p:txBody>
            <a:bodyPr wrap="none" anchor="ctr"/>
            <a:lstStyle/>
            <a:p>
              <a:pPr>
                <a:defRPr/>
              </a:pPr>
              <a:endParaRPr lang="en-US"/>
            </a:p>
          </p:txBody>
        </p:sp>
        <p:sp>
          <p:nvSpPr>
            <p:cNvPr id="16" name="Rectangle 11"/>
            <p:cNvSpPr>
              <a:spLocks noChangeArrowheads="1"/>
            </p:cNvSpPr>
            <p:nvPr/>
          </p:nvSpPr>
          <p:spPr bwMode="auto">
            <a:xfrm>
              <a:off x="2592" y="1392"/>
              <a:ext cx="482" cy="293"/>
            </a:xfrm>
            <a:prstGeom prst="rect">
              <a:avLst/>
            </a:prstGeom>
            <a:grpFill/>
            <a:ln w="9525">
              <a:solidFill>
                <a:schemeClr val="tx1"/>
              </a:solidFill>
              <a:miter lim="800000"/>
              <a:headEnd/>
              <a:tailEnd/>
            </a:ln>
            <a:effectLst/>
          </p:spPr>
          <p:txBody>
            <a:bodyPr wrap="none" anchor="ctr"/>
            <a:lstStyle/>
            <a:p>
              <a:pPr>
                <a:defRPr/>
              </a:pPr>
              <a:endParaRPr lang="en-US"/>
            </a:p>
          </p:txBody>
        </p:sp>
        <p:sp>
          <p:nvSpPr>
            <p:cNvPr id="17" name="Rectangle 12"/>
            <p:cNvSpPr>
              <a:spLocks noChangeArrowheads="1"/>
            </p:cNvSpPr>
            <p:nvPr/>
          </p:nvSpPr>
          <p:spPr bwMode="auto">
            <a:xfrm>
              <a:off x="3074" y="1099"/>
              <a:ext cx="483" cy="293"/>
            </a:xfrm>
            <a:prstGeom prst="rect">
              <a:avLst/>
            </a:prstGeom>
            <a:grpFill/>
            <a:ln w="9525">
              <a:solidFill>
                <a:schemeClr val="tx1"/>
              </a:solidFill>
              <a:miter lim="800000"/>
              <a:headEnd/>
              <a:tailEnd/>
            </a:ln>
            <a:effectLst/>
          </p:spPr>
          <p:txBody>
            <a:bodyPr wrap="none" anchor="ctr"/>
            <a:lstStyle/>
            <a:p>
              <a:pPr>
                <a:defRPr/>
              </a:pPr>
              <a:endParaRPr lang="en-US"/>
            </a:p>
          </p:txBody>
        </p:sp>
        <p:sp>
          <p:nvSpPr>
            <p:cNvPr id="18" name="Rectangle 13"/>
            <p:cNvSpPr>
              <a:spLocks noChangeArrowheads="1"/>
            </p:cNvSpPr>
            <p:nvPr/>
          </p:nvSpPr>
          <p:spPr bwMode="auto">
            <a:xfrm>
              <a:off x="3074" y="1392"/>
              <a:ext cx="483" cy="293"/>
            </a:xfrm>
            <a:prstGeom prst="rect">
              <a:avLst/>
            </a:prstGeom>
            <a:grpFill/>
            <a:ln w="9525">
              <a:solidFill>
                <a:schemeClr val="tx1"/>
              </a:solidFill>
              <a:miter lim="800000"/>
              <a:headEnd/>
              <a:tailEnd/>
            </a:ln>
            <a:effectLst/>
          </p:spPr>
          <p:txBody>
            <a:bodyPr wrap="none" anchor="ctr"/>
            <a:lstStyle/>
            <a:p>
              <a:pPr>
                <a:defRPr/>
              </a:pPr>
              <a:endParaRPr lang="en-US"/>
            </a:p>
          </p:txBody>
        </p:sp>
        <p:sp>
          <p:nvSpPr>
            <p:cNvPr id="19" name="Rectangle 14"/>
            <p:cNvSpPr>
              <a:spLocks noChangeArrowheads="1"/>
            </p:cNvSpPr>
            <p:nvPr/>
          </p:nvSpPr>
          <p:spPr bwMode="auto">
            <a:xfrm>
              <a:off x="3557" y="1392"/>
              <a:ext cx="482" cy="293"/>
            </a:xfrm>
            <a:prstGeom prst="rect">
              <a:avLst/>
            </a:prstGeom>
            <a:grpFill/>
            <a:ln w="9525">
              <a:solidFill>
                <a:schemeClr val="tx1"/>
              </a:solidFill>
              <a:miter lim="800000"/>
              <a:headEnd/>
              <a:tailEnd/>
            </a:ln>
            <a:effectLst/>
          </p:spPr>
          <p:txBody>
            <a:bodyPr wrap="none" anchor="ctr"/>
            <a:lstStyle/>
            <a:p>
              <a:pPr>
                <a:defRPr/>
              </a:pPr>
              <a:endParaRPr lang="en-US"/>
            </a:p>
          </p:txBody>
        </p:sp>
        <p:sp>
          <p:nvSpPr>
            <p:cNvPr id="20" name="Rectangle 15"/>
            <p:cNvSpPr>
              <a:spLocks noChangeArrowheads="1"/>
            </p:cNvSpPr>
            <p:nvPr/>
          </p:nvSpPr>
          <p:spPr bwMode="auto">
            <a:xfrm>
              <a:off x="3557" y="1099"/>
              <a:ext cx="482" cy="293"/>
            </a:xfrm>
            <a:prstGeom prst="rect">
              <a:avLst/>
            </a:prstGeom>
            <a:grpFill/>
            <a:ln w="9525">
              <a:solidFill>
                <a:schemeClr val="tx1"/>
              </a:solidFill>
              <a:miter lim="800000"/>
              <a:headEnd/>
              <a:tailEnd/>
            </a:ln>
            <a:effectLst/>
          </p:spPr>
          <p:txBody>
            <a:bodyPr wrap="none" anchor="ctr"/>
            <a:lstStyle/>
            <a:p>
              <a:pPr>
                <a:defRPr/>
              </a:pPr>
              <a:endParaRPr lang="en-US"/>
            </a:p>
          </p:txBody>
        </p:sp>
        <p:sp>
          <p:nvSpPr>
            <p:cNvPr id="21" name="Text Box 16"/>
            <p:cNvSpPr txBox="1">
              <a:spLocks noChangeArrowheads="1"/>
            </p:cNvSpPr>
            <p:nvPr/>
          </p:nvSpPr>
          <p:spPr bwMode="auto">
            <a:xfrm>
              <a:off x="1217" y="919"/>
              <a:ext cx="344" cy="173"/>
            </a:xfrm>
            <a:prstGeom prst="rect">
              <a:avLst/>
            </a:prstGeom>
            <a:grpFill/>
            <a:ln w="9525">
              <a:noFill/>
              <a:miter lim="800000"/>
              <a:headEnd/>
              <a:tailEnd/>
            </a:ln>
            <a:effectLst/>
          </p:spPr>
          <p:txBody>
            <a:bodyPr wrap="none">
              <a:spAutoFit/>
            </a:bodyPr>
            <a:lstStyle/>
            <a:p>
              <a:pPr>
                <a:defRPr/>
              </a:pPr>
              <a:r>
                <a:rPr lang="en-US" sz="1200" dirty="0"/>
                <a:t>Exp 1</a:t>
              </a:r>
            </a:p>
          </p:txBody>
        </p:sp>
        <p:sp>
          <p:nvSpPr>
            <p:cNvPr id="22" name="Text Box 17"/>
            <p:cNvSpPr txBox="1">
              <a:spLocks noChangeArrowheads="1"/>
            </p:cNvSpPr>
            <p:nvPr/>
          </p:nvSpPr>
          <p:spPr bwMode="auto">
            <a:xfrm>
              <a:off x="1700" y="919"/>
              <a:ext cx="343" cy="173"/>
            </a:xfrm>
            <a:prstGeom prst="rect">
              <a:avLst/>
            </a:prstGeom>
            <a:grpFill/>
            <a:ln w="9525">
              <a:noFill/>
              <a:miter lim="800000"/>
              <a:headEnd/>
              <a:tailEnd/>
            </a:ln>
            <a:effectLst/>
          </p:spPr>
          <p:txBody>
            <a:bodyPr wrap="none">
              <a:spAutoFit/>
            </a:bodyPr>
            <a:lstStyle/>
            <a:p>
              <a:pPr>
                <a:defRPr/>
              </a:pPr>
              <a:r>
                <a:rPr lang="en-US" sz="1200" dirty="0"/>
                <a:t>Exp 2</a:t>
              </a:r>
            </a:p>
          </p:txBody>
        </p:sp>
        <p:sp>
          <p:nvSpPr>
            <p:cNvPr id="23" name="Text Box 18"/>
            <p:cNvSpPr txBox="1">
              <a:spLocks noChangeArrowheads="1"/>
            </p:cNvSpPr>
            <p:nvPr/>
          </p:nvSpPr>
          <p:spPr bwMode="auto">
            <a:xfrm>
              <a:off x="2182" y="919"/>
              <a:ext cx="343" cy="173"/>
            </a:xfrm>
            <a:prstGeom prst="rect">
              <a:avLst/>
            </a:prstGeom>
            <a:grpFill/>
            <a:ln w="9525">
              <a:noFill/>
              <a:miter lim="800000"/>
              <a:headEnd/>
              <a:tailEnd/>
            </a:ln>
            <a:effectLst/>
          </p:spPr>
          <p:txBody>
            <a:bodyPr wrap="none">
              <a:spAutoFit/>
            </a:bodyPr>
            <a:lstStyle/>
            <a:p>
              <a:pPr>
                <a:defRPr/>
              </a:pPr>
              <a:r>
                <a:rPr lang="en-US" sz="1200"/>
                <a:t>Exp 3</a:t>
              </a:r>
            </a:p>
          </p:txBody>
        </p:sp>
        <p:sp>
          <p:nvSpPr>
            <p:cNvPr id="24" name="Text Box 19"/>
            <p:cNvSpPr txBox="1">
              <a:spLocks noChangeArrowheads="1"/>
            </p:cNvSpPr>
            <p:nvPr/>
          </p:nvSpPr>
          <p:spPr bwMode="auto">
            <a:xfrm>
              <a:off x="2665" y="919"/>
              <a:ext cx="343" cy="173"/>
            </a:xfrm>
            <a:prstGeom prst="rect">
              <a:avLst/>
            </a:prstGeom>
            <a:grpFill/>
            <a:ln w="9525">
              <a:noFill/>
              <a:miter lim="800000"/>
              <a:headEnd/>
              <a:tailEnd/>
            </a:ln>
            <a:effectLst/>
          </p:spPr>
          <p:txBody>
            <a:bodyPr wrap="none">
              <a:spAutoFit/>
            </a:bodyPr>
            <a:lstStyle/>
            <a:p>
              <a:pPr>
                <a:defRPr/>
              </a:pPr>
              <a:r>
                <a:rPr lang="en-US" sz="1200"/>
                <a:t>Exp 4</a:t>
              </a:r>
            </a:p>
          </p:txBody>
        </p:sp>
        <p:sp>
          <p:nvSpPr>
            <p:cNvPr id="25" name="Text Box 20"/>
            <p:cNvSpPr txBox="1">
              <a:spLocks noChangeArrowheads="1"/>
            </p:cNvSpPr>
            <p:nvPr/>
          </p:nvSpPr>
          <p:spPr bwMode="auto">
            <a:xfrm>
              <a:off x="3147" y="919"/>
              <a:ext cx="343" cy="173"/>
            </a:xfrm>
            <a:prstGeom prst="rect">
              <a:avLst/>
            </a:prstGeom>
            <a:grpFill/>
            <a:ln w="9525">
              <a:noFill/>
              <a:miter lim="800000"/>
              <a:headEnd/>
              <a:tailEnd/>
            </a:ln>
            <a:effectLst/>
          </p:spPr>
          <p:txBody>
            <a:bodyPr wrap="none">
              <a:spAutoFit/>
            </a:bodyPr>
            <a:lstStyle/>
            <a:p>
              <a:pPr>
                <a:defRPr/>
              </a:pPr>
              <a:r>
                <a:rPr lang="en-US" sz="1200"/>
                <a:t>Exp 5</a:t>
              </a:r>
            </a:p>
          </p:txBody>
        </p:sp>
        <p:sp>
          <p:nvSpPr>
            <p:cNvPr id="26" name="Text Box 21"/>
            <p:cNvSpPr txBox="1">
              <a:spLocks noChangeArrowheads="1"/>
            </p:cNvSpPr>
            <p:nvPr/>
          </p:nvSpPr>
          <p:spPr bwMode="auto">
            <a:xfrm>
              <a:off x="3630" y="919"/>
              <a:ext cx="364" cy="174"/>
            </a:xfrm>
            <a:prstGeom prst="rect">
              <a:avLst/>
            </a:prstGeom>
            <a:grpFill/>
            <a:ln w="9525">
              <a:noFill/>
              <a:miter lim="800000"/>
              <a:headEnd/>
              <a:tailEnd/>
            </a:ln>
            <a:effectLst/>
          </p:spPr>
          <p:txBody>
            <a:bodyPr wrap="none">
              <a:spAutoFit/>
            </a:bodyPr>
            <a:lstStyle/>
            <a:p>
              <a:pPr>
                <a:defRPr/>
              </a:pPr>
              <a:r>
                <a:rPr lang="en-US" sz="1200" dirty="0"/>
                <a:t>Exp n</a:t>
              </a:r>
            </a:p>
          </p:txBody>
        </p:sp>
        <p:sp>
          <p:nvSpPr>
            <p:cNvPr id="27" name="Text Box 22"/>
            <p:cNvSpPr txBox="1">
              <a:spLocks noChangeArrowheads="1"/>
            </p:cNvSpPr>
            <p:nvPr/>
          </p:nvSpPr>
          <p:spPr bwMode="auto">
            <a:xfrm>
              <a:off x="487" y="1154"/>
              <a:ext cx="649" cy="174"/>
            </a:xfrm>
            <a:prstGeom prst="rect">
              <a:avLst/>
            </a:prstGeom>
            <a:grpFill/>
            <a:ln w="9525">
              <a:noFill/>
              <a:miter lim="800000"/>
              <a:headEnd/>
              <a:tailEnd/>
            </a:ln>
            <a:effectLst/>
          </p:spPr>
          <p:txBody>
            <a:bodyPr wrap="none">
              <a:spAutoFit/>
            </a:bodyPr>
            <a:lstStyle/>
            <a:p>
              <a:pPr>
                <a:defRPr/>
              </a:pPr>
              <a:r>
                <a:rPr lang="en-US" sz="1200" dirty="0" err="1"/>
                <a:t>Gene_A</a:t>
              </a:r>
              <a:r>
                <a:rPr lang="en-US" sz="1200" dirty="0"/>
                <a:t>  (X)</a:t>
              </a:r>
            </a:p>
          </p:txBody>
        </p:sp>
        <p:sp>
          <p:nvSpPr>
            <p:cNvPr id="28" name="Text Box 23"/>
            <p:cNvSpPr txBox="1">
              <a:spLocks noChangeArrowheads="1"/>
            </p:cNvSpPr>
            <p:nvPr/>
          </p:nvSpPr>
          <p:spPr bwMode="auto">
            <a:xfrm>
              <a:off x="510" y="1447"/>
              <a:ext cx="627" cy="174"/>
            </a:xfrm>
            <a:prstGeom prst="rect">
              <a:avLst/>
            </a:prstGeom>
            <a:grpFill/>
            <a:ln w="9525">
              <a:noFill/>
              <a:miter lim="800000"/>
              <a:headEnd/>
              <a:tailEnd/>
            </a:ln>
            <a:effectLst/>
          </p:spPr>
          <p:txBody>
            <a:bodyPr wrap="none">
              <a:spAutoFit/>
            </a:bodyPr>
            <a:lstStyle/>
            <a:p>
              <a:pPr>
                <a:defRPr/>
              </a:pPr>
              <a:r>
                <a:rPr lang="en-US" sz="1200" dirty="0" err="1"/>
                <a:t>Gene_B</a:t>
              </a:r>
              <a:r>
                <a:rPr lang="en-US" sz="1200" dirty="0"/>
                <a:t> (Y)</a:t>
              </a:r>
            </a:p>
          </p:txBody>
        </p:sp>
        <p:sp>
          <p:nvSpPr>
            <p:cNvPr id="29" name="Text Box 24"/>
            <p:cNvSpPr txBox="1">
              <a:spLocks noChangeArrowheads="1"/>
            </p:cNvSpPr>
            <p:nvPr/>
          </p:nvSpPr>
          <p:spPr bwMode="auto">
            <a:xfrm>
              <a:off x="1248" y="1152"/>
              <a:ext cx="116" cy="212"/>
            </a:xfrm>
            <a:prstGeom prst="rect">
              <a:avLst/>
            </a:prstGeom>
            <a:grpFill/>
            <a:ln w="9525">
              <a:noFill/>
              <a:miter lim="800000"/>
              <a:headEnd/>
              <a:tailEnd/>
            </a:ln>
            <a:effectLst/>
          </p:spPr>
          <p:txBody>
            <a:bodyPr wrap="none">
              <a:spAutoFit/>
            </a:bodyPr>
            <a:lstStyle/>
            <a:p>
              <a:pPr>
                <a:defRPr/>
              </a:pPr>
              <a:endParaRPr lang="it-IT" sz="1600"/>
            </a:p>
          </p:txBody>
        </p:sp>
        <p:sp>
          <p:nvSpPr>
            <p:cNvPr id="30" name="Text Box 25"/>
            <p:cNvSpPr txBox="1">
              <a:spLocks noChangeArrowheads="1"/>
            </p:cNvSpPr>
            <p:nvPr/>
          </p:nvSpPr>
          <p:spPr bwMode="auto">
            <a:xfrm>
              <a:off x="1286" y="1095"/>
              <a:ext cx="228" cy="213"/>
            </a:xfrm>
            <a:prstGeom prst="rect">
              <a:avLst/>
            </a:prstGeom>
            <a:noFill/>
            <a:ln w="9525">
              <a:noFill/>
              <a:miter lim="800000"/>
              <a:headEnd/>
              <a:tailEnd/>
            </a:ln>
            <a:effectLst/>
          </p:spPr>
          <p:txBody>
            <a:bodyPr wrap="none">
              <a:spAutoFit/>
            </a:bodyPr>
            <a:lstStyle/>
            <a:p>
              <a:pPr>
                <a:defRPr/>
              </a:pPr>
              <a:r>
                <a:rPr lang="en-US" sz="1600" dirty="0"/>
                <a:t>x</a:t>
              </a:r>
              <a:r>
                <a:rPr lang="en-US" sz="1600" baseline="-25000" dirty="0"/>
                <a:t>1</a:t>
              </a:r>
            </a:p>
          </p:txBody>
        </p:sp>
        <p:sp>
          <p:nvSpPr>
            <p:cNvPr id="31" name="Text Box 26"/>
            <p:cNvSpPr txBox="1">
              <a:spLocks noChangeArrowheads="1"/>
            </p:cNvSpPr>
            <p:nvPr/>
          </p:nvSpPr>
          <p:spPr bwMode="auto">
            <a:xfrm>
              <a:off x="1766" y="1095"/>
              <a:ext cx="228" cy="213"/>
            </a:xfrm>
            <a:prstGeom prst="rect">
              <a:avLst/>
            </a:prstGeom>
            <a:noFill/>
            <a:ln w="9525">
              <a:noFill/>
              <a:miter lim="800000"/>
              <a:headEnd/>
              <a:tailEnd/>
            </a:ln>
            <a:effectLst/>
          </p:spPr>
          <p:txBody>
            <a:bodyPr wrap="none">
              <a:spAutoFit/>
            </a:bodyPr>
            <a:lstStyle/>
            <a:p>
              <a:pPr>
                <a:defRPr/>
              </a:pPr>
              <a:r>
                <a:rPr lang="en-US" sz="1600" dirty="0"/>
                <a:t>x</a:t>
              </a:r>
              <a:r>
                <a:rPr lang="en-US" sz="1600" baseline="-25000" dirty="0"/>
                <a:t>2</a:t>
              </a:r>
            </a:p>
          </p:txBody>
        </p:sp>
        <p:sp>
          <p:nvSpPr>
            <p:cNvPr id="32" name="Text Box 27"/>
            <p:cNvSpPr txBox="1">
              <a:spLocks noChangeArrowheads="1"/>
            </p:cNvSpPr>
            <p:nvPr/>
          </p:nvSpPr>
          <p:spPr bwMode="auto">
            <a:xfrm>
              <a:off x="2198" y="1095"/>
              <a:ext cx="228" cy="213"/>
            </a:xfrm>
            <a:prstGeom prst="rect">
              <a:avLst/>
            </a:prstGeom>
            <a:noFill/>
            <a:ln w="9525">
              <a:noFill/>
              <a:miter lim="800000"/>
              <a:headEnd/>
              <a:tailEnd/>
            </a:ln>
            <a:effectLst/>
          </p:spPr>
          <p:txBody>
            <a:bodyPr wrap="none">
              <a:spAutoFit/>
            </a:bodyPr>
            <a:lstStyle/>
            <a:p>
              <a:pPr>
                <a:defRPr/>
              </a:pPr>
              <a:r>
                <a:rPr lang="en-US" sz="1600" dirty="0"/>
                <a:t>x</a:t>
              </a:r>
              <a:r>
                <a:rPr lang="en-US" sz="1600" baseline="-25000" dirty="0"/>
                <a:t>3</a:t>
              </a:r>
            </a:p>
          </p:txBody>
        </p:sp>
        <p:sp>
          <p:nvSpPr>
            <p:cNvPr id="33" name="Text Box 28"/>
            <p:cNvSpPr txBox="1">
              <a:spLocks noChangeArrowheads="1"/>
            </p:cNvSpPr>
            <p:nvPr/>
          </p:nvSpPr>
          <p:spPr bwMode="auto">
            <a:xfrm>
              <a:off x="2688" y="1104"/>
              <a:ext cx="228" cy="213"/>
            </a:xfrm>
            <a:prstGeom prst="rect">
              <a:avLst/>
            </a:prstGeom>
            <a:noFill/>
            <a:ln w="9525">
              <a:noFill/>
              <a:miter lim="800000"/>
              <a:headEnd/>
              <a:tailEnd/>
            </a:ln>
            <a:effectLst/>
          </p:spPr>
          <p:txBody>
            <a:bodyPr wrap="none">
              <a:spAutoFit/>
            </a:bodyPr>
            <a:lstStyle/>
            <a:p>
              <a:pPr>
                <a:defRPr/>
              </a:pPr>
              <a:r>
                <a:rPr lang="en-US" sz="1600" dirty="0"/>
                <a:t>x</a:t>
              </a:r>
              <a:r>
                <a:rPr lang="en-US" sz="1600" baseline="-25000" dirty="0"/>
                <a:t>4</a:t>
              </a:r>
            </a:p>
          </p:txBody>
        </p:sp>
        <p:sp>
          <p:nvSpPr>
            <p:cNvPr id="34" name="Text Box 29"/>
            <p:cNvSpPr txBox="1">
              <a:spLocks noChangeArrowheads="1"/>
            </p:cNvSpPr>
            <p:nvPr/>
          </p:nvSpPr>
          <p:spPr bwMode="auto">
            <a:xfrm>
              <a:off x="3110" y="1095"/>
              <a:ext cx="228" cy="213"/>
            </a:xfrm>
            <a:prstGeom prst="rect">
              <a:avLst/>
            </a:prstGeom>
            <a:noFill/>
            <a:ln w="9525">
              <a:noFill/>
              <a:miter lim="800000"/>
              <a:headEnd/>
              <a:tailEnd/>
            </a:ln>
            <a:effectLst/>
          </p:spPr>
          <p:txBody>
            <a:bodyPr wrap="none">
              <a:spAutoFit/>
            </a:bodyPr>
            <a:lstStyle/>
            <a:p>
              <a:pPr>
                <a:defRPr/>
              </a:pPr>
              <a:r>
                <a:rPr lang="en-US" sz="1600" dirty="0"/>
                <a:t>x</a:t>
              </a:r>
              <a:r>
                <a:rPr lang="en-US" sz="1600" baseline="-25000" dirty="0"/>
                <a:t>5</a:t>
              </a:r>
            </a:p>
          </p:txBody>
        </p:sp>
        <p:sp>
          <p:nvSpPr>
            <p:cNvPr id="35" name="Text Box 30"/>
            <p:cNvSpPr txBox="1">
              <a:spLocks noChangeArrowheads="1"/>
            </p:cNvSpPr>
            <p:nvPr/>
          </p:nvSpPr>
          <p:spPr bwMode="auto">
            <a:xfrm>
              <a:off x="3667" y="1104"/>
              <a:ext cx="228" cy="213"/>
            </a:xfrm>
            <a:prstGeom prst="rect">
              <a:avLst/>
            </a:prstGeom>
            <a:noFill/>
            <a:ln w="9525">
              <a:noFill/>
              <a:miter lim="800000"/>
              <a:headEnd/>
              <a:tailEnd/>
            </a:ln>
            <a:effectLst/>
          </p:spPr>
          <p:txBody>
            <a:bodyPr wrap="none">
              <a:spAutoFit/>
            </a:bodyPr>
            <a:lstStyle/>
            <a:p>
              <a:pPr>
                <a:defRPr/>
              </a:pPr>
              <a:r>
                <a:rPr lang="en-US" sz="1600" dirty="0" err="1"/>
                <a:t>x</a:t>
              </a:r>
              <a:r>
                <a:rPr lang="en-US" sz="1600" baseline="-25000" dirty="0" err="1"/>
                <a:t>n</a:t>
              </a:r>
              <a:endParaRPr lang="en-US" sz="1600" baseline="-25000" dirty="0"/>
            </a:p>
          </p:txBody>
        </p:sp>
        <p:sp>
          <p:nvSpPr>
            <p:cNvPr id="36" name="Text Box 31"/>
            <p:cNvSpPr txBox="1">
              <a:spLocks noChangeArrowheads="1"/>
            </p:cNvSpPr>
            <p:nvPr/>
          </p:nvSpPr>
          <p:spPr bwMode="auto">
            <a:xfrm>
              <a:off x="1296" y="1392"/>
              <a:ext cx="228" cy="213"/>
            </a:xfrm>
            <a:prstGeom prst="rect">
              <a:avLst/>
            </a:prstGeom>
            <a:noFill/>
            <a:ln w="9525">
              <a:noFill/>
              <a:miter lim="800000"/>
              <a:headEnd/>
              <a:tailEnd/>
            </a:ln>
            <a:effectLst/>
          </p:spPr>
          <p:txBody>
            <a:bodyPr wrap="none">
              <a:spAutoFit/>
            </a:bodyPr>
            <a:lstStyle/>
            <a:p>
              <a:pPr>
                <a:defRPr/>
              </a:pPr>
              <a:r>
                <a:rPr lang="en-US" sz="1600" dirty="0"/>
                <a:t>y</a:t>
              </a:r>
              <a:r>
                <a:rPr lang="en-US" sz="1600" baseline="-25000" dirty="0"/>
                <a:t>1</a:t>
              </a:r>
            </a:p>
          </p:txBody>
        </p:sp>
        <p:sp>
          <p:nvSpPr>
            <p:cNvPr id="37" name="Text Box 32"/>
            <p:cNvSpPr txBox="1">
              <a:spLocks noChangeArrowheads="1"/>
            </p:cNvSpPr>
            <p:nvPr/>
          </p:nvSpPr>
          <p:spPr bwMode="auto">
            <a:xfrm>
              <a:off x="1776" y="1392"/>
              <a:ext cx="228" cy="213"/>
            </a:xfrm>
            <a:prstGeom prst="rect">
              <a:avLst/>
            </a:prstGeom>
            <a:noFill/>
            <a:ln w="9525">
              <a:noFill/>
              <a:miter lim="800000"/>
              <a:headEnd/>
              <a:tailEnd/>
            </a:ln>
            <a:effectLst/>
          </p:spPr>
          <p:txBody>
            <a:bodyPr wrap="none">
              <a:spAutoFit/>
            </a:bodyPr>
            <a:lstStyle/>
            <a:p>
              <a:pPr>
                <a:defRPr/>
              </a:pPr>
              <a:r>
                <a:rPr lang="en-US" sz="1600" dirty="0"/>
                <a:t>y</a:t>
              </a:r>
              <a:r>
                <a:rPr lang="en-US" sz="1600" baseline="-25000" dirty="0"/>
                <a:t>2</a:t>
              </a:r>
            </a:p>
          </p:txBody>
        </p:sp>
        <p:sp>
          <p:nvSpPr>
            <p:cNvPr id="38" name="Text Box 33"/>
            <p:cNvSpPr txBox="1">
              <a:spLocks noChangeArrowheads="1"/>
            </p:cNvSpPr>
            <p:nvPr/>
          </p:nvSpPr>
          <p:spPr bwMode="auto">
            <a:xfrm>
              <a:off x="2256" y="1392"/>
              <a:ext cx="228" cy="213"/>
            </a:xfrm>
            <a:prstGeom prst="rect">
              <a:avLst/>
            </a:prstGeom>
            <a:noFill/>
            <a:ln w="9525">
              <a:noFill/>
              <a:miter lim="800000"/>
              <a:headEnd/>
              <a:tailEnd/>
            </a:ln>
            <a:effectLst/>
          </p:spPr>
          <p:txBody>
            <a:bodyPr wrap="none">
              <a:spAutoFit/>
            </a:bodyPr>
            <a:lstStyle/>
            <a:p>
              <a:pPr>
                <a:defRPr/>
              </a:pPr>
              <a:r>
                <a:rPr lang="en-US" sz="1600" dirty="0"/>
                <a:t>y</a:t>
              </a:r>
              <a:r>
                <a:rPr lang="en-US" sz="1600" baseline="-25000" dirty="0"/>
                <a:t>3</a:t>
              </a:r>
            </a:p>
          </p:txBody>
        </p:sp>
        <p:sp>
          <p:nvSpPr>
            <p:cNvPr id="39" name="Text Box 34"/>
            <p:cNvSpPr txBox="1">
              <a:spLocks noChangeArrowheads="1"/>
            </p:cNvSpPr>
            <p:nvPr/>
          </p:nvSpPr>
          <p:spPr bwMode="auto">
            <a:xfrm>
              <a:off x="2736" y="1392"/>
              <a:ext cx="228" cy="213"/>
            </a:xfrm>
            <a:prstGeom prst="rect">
              <a:avLst/>
            </a:prstGeom>
            <a:noFill/>
            <a:ln w="9525">
              <a:noFill/>
              <a:miter lim="800000"/>
              <a:headEnd/>
              <a:tailEnd/>
            </a:ln>
            <a:effectLst/>
          </p:spPr>
          <p:txBody>
            <a:bodyPr wrap="none">
              <a:spAutoFit/>
            </a:bodyPr>
            <a:lstStyle/>
            <a:p>
              <a:pPr>
                <a:defRPr/>
              </a:pPr>
              <a:r>
                <a:rPr lang="en-US" sz="1600" dirty="0"/>
                <a:t>y</a:t>
              </a:r>
              <a:r>
                <a:rPr lang="en-US" sz="1600" baseline="-25000" dirty="0"/>
                <a:t>4</a:t>
              </a:r>
            </a:p>
          </p:txBody>
        </p:sp>
        <p:sp>
          <p:nvSpPr>
            <p:cNvPr id="40" name="Text Box 35"/>
            <p:cNvSpPr txBox="1">
              <a:spLocks noChangeArrowheads="1"/>
            </p:cNvSpPr>
            <p:nvPr/>
          </p:nvSpPr>
          <p:spPr bwMode="auto">
            <a:xfrm>
              <a:off x="3168" y="1392"/>
              <a:ext cx="228" cy="213"/>
            </a:xfrm>
            <a:prstGeom prst="rect">
              <a:avLst/>
            </a:prstGeom>
            <a:noFill/>
            <a:ln w="9525">
              <a:noFill/>
              <a:miter lim="800000"/>
              <a:headEnd/>
              <a:tailEnd/>
            </a:ln>
            <a:effectLst/>
          </p:spPr>
          <p:txBody>
            <a:bodyPr wrap="none">
              <a:spAutoFit/>
            </a:bodyPr>
            <a:lstStyle/>
            <a:p>
              <a:pPr>
                <a:defRPr/>
              </a:pPr>
              <a:r>
                <a:rPr lang="en-US" sz="1600" dirty="0"/>
                <a:t>y</a:t>
              </a:r>
              <a:r>
                <a:rPr lang="en-US" sz="1600" baseline="-25000" dirty="0"/>
                <a:t>5</a:t>
              </a:r>
            </a:p>
          </p:txBody>
        </p:sp>
        <p:sp>
          <p:nvSpPr>
            <p:cNvPr id="41" name="Text Box 36"/>
            <p:cNvSpPr txBox="1">
              <a:spLocks noChangeArrowheads="1"/>
            </p:cNvSpPr>
            <p:nvPr/>
          </p:nvSpPr>
          <p:spPr bwMode="auto">
            <a:xfrm>
              <a:off x="3648" y="1392"/>
              <a:ext cx="228" cy="213"/>
            </a:xfrm>
            <a:prstGeom prst="rect">
              <a:avLst/>
            </a:prstGeom>
            <a:noFill/>
            <a:ln w="9525">
              <a:noFill/>
              <a:miter lim="800000"/>
              <a:headEnd/>
              <a:tailEnd/>
            </a:ln>
            <a:effectLst/>
          </p:spPr>
          <p:txBody>
            <a:bodyPr wrap="none">
              <a:spAutoFit/>
            </a:bodyPr>
            <a:lstStyle/>
            <a:p>
              <a:pPr>
                <a:defRPr/>
              </a:pPr>
              <a:r>
                <a:rPr lang="en-US" sz="1600" dirty="0" err="1"/>
                <a:t>y</a:t>
              </a:r>
              <a:r>
                <a:rPr lang="en-US" sz="1600" baseline="-25000" dirty="0" err="1"/>
                <a:t>n</a:t>
              </a:r>
              <a:endParaRPr lang="en-US" sz="1600" baseline="-25000" dirty="0"/>
            </a:p>
          </p:txBody>
        </p:sp>
      </p:grpSp>
      <p:sp>
        <p:nvSpPr>
          <p:cNvPr id="42" name="Segnaposto data 41"/>
          <p:cNvSpPr>
            <a:spLocks noGrp="1"/>
          </p:cNvSpPr>
          <p:nvPr>
            <p:ph type="dt" sz="quarter" idx="10"/>
          </p:nvPr>
        </p:nvSpPr>
        <p:spPr/>
        <p:txBody>
          <a:bodyPr/>
          <a:lstStyle/>
          <a:p>
            <a:pPr>
              <a:defRPr/>
            </a:pPr>
            <a:r>
              <a:rPr lang="it-IT"/>
              <a:t>Metodi numerici per la bioinformatica</a:t>
            </a:r>
            <a:endParaRPr lang="en-US"/>
          </a:p>
        </p:txBody>
      </p:sp>
      <p:sp>
        <p:nvSpPr>
          <p:cNvPr id="43" name="Segnaposto piè di pagina 42"/>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C5125C25-6DE3-4743-A1F9-CC194AF5E518}" type="slidenum">
              <a:rPr lang="en-US"/>
              <a:pPr>
                <a:defRPr/>
              </a:pPr>
              <a:t>2</a:t>
            </a:fld>
            <a:endParaRPr lang="en-US"/>
          </a:p>
        </p:txBody>
      </p:sp>
      <p:sp>
        <p:nvSpPr>
          <p:cNvPr id="23555" name="Rectangle 2"/>
          <p:cNvSpPr>
            <a:spLocks noGrp="1" noChangeArrowheads="1"/>
          </p:cNvSpPr>
          <p:nvPr>
            <p:ph type="title"/>
          </p:nvPr>
        </p:nvSpPr>
        <p:spPr/>
        <p:txBody>
          <a:bodyPr/>
          <a:lstStyle/>
          <a:p>
            <a:pPr eaLnBrk="1" hangingPunct="1"/>
            <a:r>
              <a:rPr lang="en-US" altLang="id-ID" smtClean="0"/>
              <a:t>Overview</a:t>
            </a:r>
          </a:p>
        </p:txBody>
      </p:sp>
      <p:sp>
        <p:nvSpPr>
          <p:cNvPr id="23556" name="Rectangle 3"/>
          <p:cNvSpPr>
            <a:spLocks noGrp="1" noChangeArrowheads="1"/>
          </p:cNvSpPr>
          <p:nvPr>
            <p:ph type="body" idx="1"/>
          </p:nvPr>
        </p:nvSpPr>
        <p:spPr/>
        <p:txBody>
          <a:bodyPr/>
          <a:lstStyle/>
          <a:p>
            <a:pPr eaLnBrk="1" hangingPunct="1">
              <a:lnSpc>
                <a:spcPct val="90000"/>
              </a:lnSpc>
            </a:pPr>
            <a:r>
              <a:rPr lang="en-US" altLang="id-ID" smtClean="0"/>
              <a:t>What is Cluster Analysis?</a:t>
            </a:r>
          </a:p>
          <a:p>
            <a:pPr eaLnBrk="1" hangingPunct="1">
              <a:lnSpc>
                <a:spcPct val="90000"/>
              </a:lnSpc>
            </a:pPr>
            <a:r>
              <a:rPr lang="en-US" altLang="id-ID" smtClean="0"/>
              <a:t>Why Cluster Analysis?</a:t>
            </a:r>
          </a:p>
          <a:p>
            <a:pPr eaLnBrk="1" hangingPunct="1">
              <a:lnSpc>
                <a:spcPct val="90000"/>
              </a:lnSpc>
            </a:pPr>
            <a:r>
              <a:rPr lang="en-US" altLang="id-ID" smtClean="0"/>
              <a:t>Cluster Analysis</a:t>
            </a:r>
          </a:p>
          <a:p>
            <a:pPr lvl="1" eaLnBrk="1" hangingPunct="1">
              <a:lnSpc>
                <a:spcPct val="90000"/>
              </a:lnSpc>
            </a:pPr>
            <a:r>
              <a:rPr lang="en-US" altLang="id-ID" smtClean="0"/>
              <a:t>Distance Metrics</a:t>
            </a:r>
          </a:p>
          <a:p>
            <a:pPr lvl="1" eaLnBrk="1" hangingPunct="1">
              <a:lnSpc>
                <a:spcPct val="90000"/>
              </a:lnSpc>
            </a:pPr>
            <a:r>
              <a:rPr lang="en-US" altLang="id-ID" smtClean="0"/>
              <a:t>Clustering Algorithms</a:t>
            </a:r>
          </a:p>
          <a:p>
            <a:pPr lvl="1" algn="l" eaLnBrk="1" hangingPunct="1">
              <a:lnSpc>
                <a:spcPct val="90000"/>
              </a:lnSpc>
            </a:pPr>
            <a:r>
              <a:rPr lang="en-US" altLang="id-ID" smtClean="0"/>
              <a:t>Cluster Validity Analysis</a:t>
            </a:r>
          </a:p>
          <a:p>
            <a:pPr eaLnBrk="1" hangingPunct="1">
              <a:lnSpc>
                <a:spcPct val="90000"/>
              </a:lnSpc>
            </a:pPr>
            <a:r>
              <a:rPr lang="en-US" altLang="id-ID" smtClean="0"/>
              <a:t>Difficulties and drawbacks</a:t>
            </a:r>
          </a:p>
          <a:p>
            <a:pPr eaLnBrk="1" hangingPunct="1">
              <a:lnSpc>
                <a:spcPct val="90000"/>
              </a:lnSpc>
            </a:pPr>
            <a:r>
              <a:rPr lang="en-US" altLang="id-ID" smtClean="0"/>
              <a:t>Conclusions</a:t>
            </a:r>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pPr>
              <a:defRPr/>
            </a:pPr>
            <a:fld id="{2D3CAEF2-5B21-4CB5-852A-365712CC4D91}" type="slidenum">
              <a:rPr lang="en-US"/>
              <a:pPr>
                <a:defRPr/>
              </a:pPr>
              <a:t>20</a:t>
            </a:fld>
            <a:endParaRPr lang="en-US"/>
          </a:p>
        </p:txBody>
      </p:sp>
      <p:sp>
        <p:nvSpPr>
          <p:cNvPr id="3076" name="Rectangle 2"/>
          <p:cNvSpPr>
            <a:spLocks noGrp="1" noChangeArrowheads="1"/>
          </p:cNvSpPr>
          <p:nvPr>
            <p:ph type="title"/>
          </p:nvPr>
        </p:nvSpPr>
        <p:spPr/>
        <p:txBody>
          <a:bodyPr/>
          <a:lstStyle/>
          <a:p>
            <a:pPr eaLnBrk="1" hangingPunct="1"/>
            <a:r>
              <a:rPr lang="it-IT" altLang="id-ID" smtClean="0"/>
              <a:t>Distance Metric: Euclidean Distance</a:t>
            </a:r>
          </a:p>
        </p:txBody>
      </p:sp>
      <p:sp>
        <p:nvSpPr>
          <p:cNvPr id="3077" name="Rectangle 3"/>
          <p:cNvSpPr>
            <a:spLocks noGrp="1" noChangeArrowheads="1"/>
          </p:cNvSpPr>
          <p:nvPr>
            <p:ph type="body" idx="1"/>
          </p:nvPr>
        </p:nvSpPr>
        <p:spPr>
          <a:xfrm>
            <a:off x="381000" y="1752600"/>
            <a:ext cx="8001000" cy="4114800"/>
          </a:xfrm>
        </p:spPr>
        <p:txBody>
          <a:bodyPr/>
          <a:lstStyle/>
          <a:p>
            <a:pPr eaLnBrk="1" hangingPunct="1"/>
            <a:r>
              <a:rPr lang="it-IT" altLang="id-ID" sz="2000" smtClean="0"/>
              <a:t>The Euclidean Distance takes into account both the direction and the magnitude of the vectors</a:t>
            </a:r>
          </a:p>
          <a:p>
            <a:pPr eaLnBrk="1" hangingPunct="1"/>
            <a:r>
              <a:rPr lang="it-IT" altLang="id-ID" sz="2000" smtClean="0"/>
              <a:t>The Euclidean Distance between two </a:t>
            </a:r>
            <a:r>
              <a:rPr lang="it-IT" altLang="id-ID" sz="2000" i="1" smtClean="0"/>
              <a:t>n</a:t>
            </a:r>
            <a:r>
              <a:rPr lang="it-IT" altLang="id-ID" sz="2000" smtClean="0"/>
              <a:t>-dimensional vectors </a:t>
            </a:r>
            <a:r>
              <a:rPr lang="it-IT" altLang="id-ID" sz="2000" i="1" smtClean="0"/>
              <a:t>x=(x</a:t>
            </a:r>
            <a:r>
              <a:rPr lang="it-IT" altLang="id-ID" sz="2000" i="1" baseline="-25000" smtClean="0"/>
              <a:t>1,</a:t>
            </a:r>
            <a:r>
              <a:rPr lang="it-IT" altLang="id-ID" sz="2000" i="1" smtClean="0"/>
              <a:t>x</a:t>
            </a:r>
            <a:r>
              <a:rPr lang="it-IT" altLang="id-ID" sz="2000" i="1" baseline="-25000" smtClean="0"/>
              <a:t>2,</a:t>
            </a:r>
            <a:r>
              <a:rPr lang="it-IT" altLang="id-ID" sz="2000" i="1" smtClean="0"/>
              <a:t>…</a:t>
            </a:r>
            <a:r>
              <a:rPr lang="it-IT" altLang="id-ID" sz="2000" i="1" baseline="-25000" smtClean="0"/>
              <a:t>,</a:t>
            </a:r>
            <a:r>
              <a:rPr lang="it-IT" altLang="id-ID" sz="2000" i="1" smtClean="0"/>
              <a:t>x</a:t>
            </a:r>
            <a:r>
              <a:rPr lang="it-IT" altLang="id-ID" sz="2000" i="1" baseline="-25000" smtClean="0"/>
              <a:t>n</a:t>
            </a:r>
            <a:r>
              <a:rPr lang="it-IT" altLang="id-ID" sz="2000" i="1" smtClean="0"/>
              <a:t>)</a:t>
            </a:r>
            <a:r>
              <a:rPr lang="it-IT" altLang="id-ID" sz="2000" smtClean="0"/>
              <a:t> and </a:t>
            </a:r>
            <a:r>
              <a:rPr lang="it-IT" altLang="id-ID" sz="2000" i="1" smtClean="0"/>
              <a:t>y=(y</a:t>
            </a:r>
            <a:r>
              <a:rPr lang="it-IT" altLang="id-ID" sz="2000" i="1" baseline="-25000" smtClean="0"/>
              <a:t>1,</a:t>
            </a:r>
            <a:r>
              <a:rPr lang="it-IT" altLang="id-ID" sz="2000" i="1" smtClean="0"/>
              <a:t>y</a:t>
            </a:r>
            <a:r>
              <a:rPr lang="it-IT" altLang="id-ID" sz="2000" i="1" baseline="-25000" smtClean="0"/>
              <a:t>2,</a:t>
            </a:r>
            <a:r>
              <a:rPr lang="it-IT" altLang="id-ID" sz="2000" i="1" smtClean="0"/>
              <a:t>…</a:t>
            </a:r>
            <a:r>
              <a:rPr lang="it-IT" altLang="id-ID" sz="2000" i="1" baseline="-25000" smtClean="0"/>
              <a:t>,</a:t>
            </a:r>
            <a:r>
              <a:rPr lang="it-IT" altLang="id-ID" sz="2000" i="1" smtClean="0"/>
              <a:t>y</a:t>
            </a:r>
            <a:r>
              <a:rPr lang="it-IT" altLang="id-ID" sz="2000" i="1" baseline="-25000" smtClean="0"/>
              <a:t>n</a:t>
            </a:r>
            <a:r>
              <a:rPr lang="it-IT" altLang="id-ID" sz="2000" i="1" smtClean="0"/>
              <a:t>) </a:t>
            </a:r>
            <a:r>
              <a:rPr lang="it-IT" altLang="id-ID" sz="1800" smtClean="0"/>
              <a:t>is:</a:t>
            </a:r>
            <a:endParaRPr lang="it-IT" altLang="id-ID" sz="2000" smtClean="0"/>
          </a:p>
          <a:p>
            <a:pPr eaLnBrk="1" hangingPunct="1"/>
            <a:endParaRPr lang="it-IT" altLang="id-ID" sz="2000" smtClean="0"/>
          </a:p>
          <a:p>
            <a:pPr eaLnBrk="1" hangingPunct="1"/>
            <a:endParaRPr lang="it-IT" altLang="id-ID" sz="2000" smtClean="0"/>
          </a:p>
          <a:p>
            <a:pPr eaLnBrk="1" hangingPunct="1"/>
            <a:endParaRPr lang="it-IT" altLang="id-ID" sz="2000" smtClean="0"/>
          </a:p>
          <a:p>
            <a:pPr eaLnBrk="1" hangingPunct="1"/>
            <a:endParaRPr lang="it-IT" altLang="id-ID" sz="2000" smtClean="0"/>
          </a:p>
          <a:p>
            <a:pPr eaLnBrk="1" hangingPunct="1"/>
            <a:r>
              <a:rPr lang="it-IT" altLang="id-ID" sz="2000" smtClean="0"/>
              <a:t>Each axis represents an experimental sample</a:t>
            </a:r>
          </a:p>
          <a:p>
            <a:pPr eaLnBrk="1" hangingPunct="1"/>
            <a:r>
              <a:rPr lang="it-IT" altLang="id-ID" sz="2000" smtClean="0"/>
              <a:t>The co-ordinate on each axis is the measure of </a:t>
            </a:r>
          </a:p>
          <a:p>
            <a:pPr eaLnBrk="1" hangingPunct="1">
              <a:buFontTx/>
              <a:buNone/>
            </a:pPr>
            <a:r>
              <a:rPr lang="it-IT" altLang="id-ID" sz="2000" smtClean="0"/>
              <a:t>	expression level of a gene in </a:t>
            </a:r>
            <a:r>
              <a:rPr lang="en-US" altLang="id-ID" sz="2000" smtClean="0"/>
              <a:t>this</a:t>
            </a:r>
            <a:r>
              <a:rPr lang="it-IT" altLang="id-ID" sz="2000" smtClean="0"/>
              <a:t> sample.</a:t>
            </a:r>
          </a:p>
        </p:txBody>
      </p:sp>
      <p:graphicFrame>
        <p:nvGraphicFramePr>
          <p:cNvPr id="3074" name="Object 4"/>
          <p:cNvGraphicFramePr>
            <a:graphicFrameLocks noChangeAspect="1"/>
          </p:cNvGraphicFramePr>
          <p:nvPr/>
        </p:nvGraphicFramePr>
        <p:xfrm>
          <a:off x="533400" y="3200400"/>
          <a:ext cx="5546725" cy="1371600"/>
        </p:xfrm>
        <a:graphic>
          <a:graphicData uri="http://schemas.openxmlformats.org/presentationml/2006/ole">
            <mc:AlternateContent xmlns:mc="http://schemas.openxmlformats.org/markup-compatibility/2006">
              <mc:Choice xmlns:v="urn:schemas-microsoft-com:vml" Requires="v">
                <p:oleObj spid="_x0000_s3083" name="Equation" r:id="rId4" imgW="3085920" imgH="761760" progId="Equation.3">
                  <p:embed/>
                </p:oleObj>
              </mc:Choice>
              <mc:Fallback>
                <p:oleObj name="Equation" r:id="rId4" imgW="3085920" imgH="7617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200400"/>
                        <a:ext cx="5546725"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3657600"/>
            <a:ext cx="2667000" cy="2643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9" name="Rectangle 9"/>
          <p:cNvSpPr>
            <a:spLocks noChangeArrowheads="1"/>
          </p:cNvSpPr>
          <p:nvPr/>
        </p:nvSpPr>
        <p:spPr bwMode="auto">
          <a:xfrm>
            <a:off x="838200" y="579120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sz="2000">
              <a:latin typeface="Garamond" pitchFamily="18" charset="0"/>
            </a:endParaRPr>
          </a:p>
        </p:txBody>
      </p:sp>
      <p:sp>
        <p:nvSpPr>
          <p:cNvPr id="3080" name="Rectangle 10"/>
          <p:cNvSpPr>
            <a:spLocks noChangeArrowheads="1"/>
          </p:cNvSpPr>
          <p:nvPr/>
        </p:nvSpPr>
        <p:spPr bwMode="auto">
          <a:xfrm>
            <a:off x="2667000" y="5943600"/>
            <a:ext cx="3421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tLang="id-ID" sz="2000">
                <a:latin typeface="Garamond" pitchFamily="18" charset="0"/>
              </a:rPr>
              <a:t>several genes in two experiments</a:t>
            </a:r>
          </a:p>
          <a:p>
            <a:pPr eaLnBrk="1" hangingPunct="1"/>
            <a:r>
              <a:rPr lang="it-IT" altLang="id-ID" sz="2000">
                <a:latin typeface="Garamond" pitchFamily="18" charset="0"/>
              </a:rPr>
              <a:t>(</a:t>
            </a:r>
            <a:r>
              <a:rPr lang="it-IT" altLang="id-ID" sz="2000" i="1">
                <a:latin typeface="Garamond" pitchFamily="18" charset="0"/>
              </a:rPr>
              <a:t>n=2</a:t>
            </a:r>
            <a:r>
              <a:rPr lang="it-IT" altLang="id-ID" sz="2000">
                <a:latin typeface="Garamond" pitchFamily="18" charset="0"/>
              </a:rPr>
              <a:t> in the above formula)</a:t>
            </a:r>
          </a:p>
        </p:txBody>
      </p:sp>
      <p:sp>
        <p:nvSpPr>
          <p:cNvPr id="9" name="Segnaposto data 8"/>
          <p:cNvSpPr>
            <a:spLocks noGrp="1"/>
          </p:cNvSpPr>
          <p:nvPr>
            <p:ph type="dt" sz="quarter" idx="10"/>
          </p:nvPr>
        </p:nvSpPr>
        <p:spPr/>
        <p:txBody>
          <a:bodyPr/>
          <a:lstStyle/>
          <a:p>
            <a:pPr>
              <a:defRPr/>
            </a:pPr>
            <a:r>
              <a:rPr lang="it-IT"/>
              <a:t>Metodi numerici per la bioinformatica</a:t>
            </a:r>
            <a:endParaRPr lang="en-US"/>
          </a:p>
        </p:txBody>
      </p:sp>
      <p:sp>
        <p:nvSpPr>
          <p:cNvPr id="10" name="Segnaposto piè di pagina 9"/>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4250C0D7-ACC2-47B5-B81F-FE1113BD92F7}" type="slidenum">
              <a:rPr lang="en-US"/>
              <a:pPr>
                <a:defRPr/>
              </a:pPr>
              <a:t>21</a:t>
            </a:fld>
            <a:endParaRPr lang="en-US"/>
          </a:p>
        </p:txBody>
      </p:sp>
      <p:sp>
        <p:nvSpPr>
          <p:cNvPr id="4100" name="Rectangle 2"/>
          <p:cNvSpPr>
            <a:spLocks noGrp="1" noChangeArrowheads="1"/>
          </p:cNvSpPr>
          <p:nvPr>
            <p:ph type="title"/>
          </p:nvPr>
        </p:nvSpPr>
        <p:spPr/>
        <p:txBody>
          <a:bodyPr/>
          <a:lstStyle/>
          <a:p>
            <a:pPr eaLnBrk="1" hangingPunct="1"/>
            <a:r>
              <a:rPr lang="it-IT" altLang="id-ID" sz="3000" smtClean="0"/>
              <a:t>Distance Metric: </a:t>
            </a:r>
            <a:br>
              <a:rPr lang="it-IT" altLang="id-ID" sz="3000" smtClean="0"/>
            </a:br>
            <a:r>
              <a:rPr lang="it-IT" altLang="id-ID" sz="3000" smtClean="0"/>
              <a:t>Squared Euclidean Distance</a:t>
            </a:r>
            <a:endParaRPr lang="en-US" altLang="id-ID" sz="3000" smtClean="0"/>
          </a:p>
        </p:txBody>
      </p:sp>
      <p:sp>
        <p:nvSpPr>
          <p:cNvPr id="4101" name="Rectangle 3"/>
          <p:cNvSpPr>
            <a:spLocks noGrp="1" noChangeArrowheads="1"/>
          </p:cNvSpPr>
          <p:nvPr>
            <p:ph type="body" idx="1"/>
          </p:nvPr>
        </p:nvSpPr>
        <p:spPr>
          <a:xfrm>
            <a:off x="381000" y="1752600"/>
            <a:ext cx="8001000" cy="4114800"/>
          </a:xfrm>
        </p:spPr>
        <p:txBody>
          <a:bodyPr/>
          <a:lstStyle/>
          <a:p>
            <a:pPr eaLnBrk="1" hangingPunct="1"/>
            <a:r>
              <a:rPr lang="en-US" altLang="id-ID" sz="2400" smtClean="0"/>
              <a:t>The squared Euclidean distance between two </a:t>
            </a:r>
            <a:r>
              <a:rPr lang="en-US" altLang="id-ID" sz="2400" i="1" smtClean="0"/>
              <a:t>n</a:t>
            </a:r>
            <a:r>
              <a:rPr lang="en-US" altLang="id-ID" sz="2400" smtClean="0"/>
              <a:t>-dimensional vectors </a:t>
            </a:r>
            <a:r>
              <a:rPr lang="es-ES" altLang="id-ID" sz="2400" i="1" smtClean="0"/>
              <a:t>x=(x</a:t>
            </a:r>
            <a:r>
              <a:rPr lang="es-ES" altLang="id-ID" sz="2400" i="1" baseline="-25000" smtClean="0"/>
              <a:t>1</a:t>
            </a:r>
            <a:r>
              <a:rPr lang="es-ES" altLang="id-ID" sz="2400" i="1" smtClean="0"/>
              <a:t>,x</a:t>
            </a:r>
            <a:r>
              <a:rPr lang="es-ES" altLang="id-ID" sz="2400" i="1" baseline="-25000" smtClean="0"/>
              <a:t>2</a:t>
            </a:r>
            <a:r>
              <a:rPr lang="es-ES" altLang="id-ID" sz="2400" i="1" smtClean="0"/>
              <a:t>,…,x</a:t>
            </a:r>
            <a:r>
              <a:rPr lang="es-ES" altLang="id-ID" sz="2400" i="1" baseline="-25000" smtClean="0"/>
              <a:t>n</a:t>
            </a:r>
            <a:r>
              <a:rPr lang="es-ES" altLang="id-ID" sz="2400" i="1" smtClean="0"/>
              <a:t>)</a:t>
            </a:r>
            <a:r>
              <a:rPr lang="es-ES" altLang="id-ID" sz="2400" smtClean="0"/>
              <a:t> and </a:t>
            </a:r>
            <a:r>
              <a:rPr lang="es-ES" altLang="id-ID" sz="2400" i="1" smtClean="0"/>
              <a:t>y=(y</a:t>
            </a:r>
            <a:r>
              <a:rPr lang="es-ES" altLang="id-ID" sz="2400" i="1" baseline="-25000" smtClean="0"/>
              <a:t>1</a:t>
            </a:r>
            <a:r>
              <a:rPr lang="es-ES" altLang="id-ID" sz="2400" i="1" smtClean="0"/>
              <a:t>,y</a:t>
            </a:r>
            <a:r>
              <a:rPr lang="es-ES" altLang="id-ID" sz="2400" i="1" baseline="-25000" smtClean="0"/>
              <a:t>2</a:t>
            </a:r>
            <a:r>
              <a:rPr lang="es-ES" altLang="id-ID" sz="2400" i="1" smtClean="0"/>
              <a:t>,…,y</a:t>
            </a:r>
            <a:r>
              <a:rPr lang="es-ES" altLang="id-ID" sz="2400" i="1" baseline="-25000" smtClean="0"/>
              <a:t>n</a:t>
            </a:r>
            <a:r>
              <a:rPr lang="es-ES" altLang="id-ID" sz="2400" i="1" smtClean="0"/>
              <a:t>) </a:t>
            </a:r>
            <a:r>
              <a:rPr lang="es-ES" altLang="id-ID" sz="2400" smtClean="0"/>
              <a:t>is:</a:t>
            </a:r>
          </a:p>
          <a:p>
            <a:pPr eaLnBrk="1" hangingPunct="1"/>
            <a:endParaRPr lang="es-ES" altLang="id-ID" sz="2400" smtClean="0"/>
          </a:p>
          <a:p>
            <a:pPr eaLnBrk="1" hangingPunct="1"/>
            <a:endParaRPr lang="es-ES" altLang="id-ID" sz="2400" smtClean="0"/>
          </a:p>
          <a:p>
            <a:pPr eaLnBrk="1" hangingPunct="1"/>
            <a:endParaRPr lang="es-ES" altLang="id-ID" sz="2400" smtClean="0"/>
          </a:p>
          <a:p>
            <a:pPr eaLnBrk="1" hangingPunct="1"/>
            <a:r>
              <a:rPr lang="es-ES" altLang="id-ID" sz="2400" smtClean="0"/>
              <a:t>When compared to Euclidean distance the squared Euclidean Distance tends to give more weights to the outliers (genes with very different expression levels in any conditions or two conditions wich exibit very different expression levels in any genes) due to the lack of the square root.</a:t>
            </a:r>
            <a:endParaRPr lang="en-US" altLang="id-ID" sz="2400" smtClean="0"/>
          </a:p>
        </p:txBody>
      </p:sp>
      <p:graphicFrame>
        <p:nvGraphicFramePr>
          <p:cNvPr id="4098" name="Object 4"/>
          <p:cNvGraphicFramePr>
            <a:graphicFrameLocks noChangeAspect="1"/>
          </p:cNvGraphicFramePr>
          <p:nvPr/>
        </p:nvGraphicFramePr>
        <p:xfrm>
          <a:off x="762000" y="2743200"/>
          <a:ext cx="7618413" cy="852488"/>
        </p:xfrm>
        <a:graphic>
          <a:graphicData uri="http://schemas.openxmlformats.org/presentationml/2006/ole">
            <mc:AlternateContent xmlns:mc="http://schemas.openxmlformats.org/markup-compatibility/2006">
              <mc:Choice xmlns:v="urn:schemas-microsoft-com:vml" Requires="v">
                <p:oleObj spid="_x0000_s4104" name="Equazione" r:id="rId4" imgW="3898800" imgH="431640" progId="Equation.3">
                  <p:embed/>
                </p:oleObj>
              </mc:Choice>
              <mc:Fallback>
                <p:oleObj name="Equazione" r:id="rId4" imgW="3898800" imgH="431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743200"/>
                        <a:ext cx="7618413"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Segnaposto data 5"/>
          <p:cNvSpPr>
            <a:spLocks noGrp="1"/>
          </p:cNvSpPr>
          <p:nvPr>
            <p:ph type="dt" sz="quarter" idx="10"/>
          </p:nvPr>
        </p:nvSpPr>
        <p:spPr/>
        <p:txBody>
          <a:bodyPr/>
          <a:lstStyle/>
          <a:p>
            <a:pPr>
              <a:defRPr/>
            </a:pPr>
            <a:r>
              <a:rPr lang="it-IT"/>
              <a:t>Metodi numerici per la bioinformatica</a:t>
            </a:r>
            <a:endParaRPr lang="en-US"/>
          </a:p>
        </p:txBody>
      </p:sp>
      <p:sp>
        <p:nvSpPr>
          <p:cNvPr id="7" name="Segnaposto piè di pagina 6"/>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a:xfrm>
            <a:off x="3657600" y="6400800"/>
            <a:ext cx="1905000" cy="457200"/>
          </a:xfrm>
        </p:spPr>
        <p:txBody>
          <a:bodyPr/>
          <a:lstStyle/>
          <a:p>
            <a:pPr>
              <a:defRPr/>
            </a:pPr>
            <a:fld id="{07877E7C-7008-4BFA-A648-9CE36AE159E1}" type="slidenum">
              <a:rPr lang="en-US"/>
              <a:pPr>
                <a:defRPr/>
              </a:pPr>
              <a:t>22</a:t>
            </a:fld>
            <a:endParaRPr lang="en-US" dirty="0"/>
          </a:p>
        </p:txBody>
      </p:sp>
      <p:sp>
        <p:nvSpPr>
          <p:cNvPr id="5124" name="Rectangle 2"/>
          <p:cNvSpPr>
            <a:spLocks noGrp="1" noChangeArrowheads="1"/>
          </p:cNvSpPr>
          <p:nvPr>
            <p:ph type="title"/>
          </p:nvPr>
        </p:nvSpPr>
        <p:spPr/>
        <p:txBody>
          <a:bodyPr/>
          <a:lstStyle/>
          <a:p>
            <a:pPr eaLnBrk="1" hangingPunct="1"/>
            <a:r>
              <a:rPr lang="it-IT" altLang="id-ID" sz="3000" smtClean="0"/>
              <a:t>Distance Metric: </a:t>
            </a:r>
            <a:br>
              <a:rPr lang="it-IT" altLang="id-ID" sz="3000" smtClean="0"/>
            </a:br>
            <a:r>
              <a:rPr lang="it-IT" altLang="id-ID" sz="3000" smtClean="0"/>
              <a:t>Standardized Euclidean Distance</a:t>
            </a:r>
            <a:endParaRPr lang="en-US" altLang="id-ID" sz="3000" smtClean="0"/>
          </a:p>
        </p:txBody>
      </p:sp>
      <p:sp>
        <p:nvSpPr>
          <p:cNvPr id="5125" name="Rectangle 3"/>
          <p:cNvSpPr>
            <a:spLocks noGrp="1" noChangeArrowheads="1"/>
          </p:cNvSpPr>
          <p:nvPr>
            <p:ph type="body" idx="1"/>
          </p:nvPr>
        </p:nvSpPr>
        <p:spPr>
          <a:xfrm>
            <a:off x="457200" y="1600200"/>
            <a:ext cx="8001000" cy="4953000"/>
          </a:xfrm>
        </p:spPr>
        <p:txBody>
          <a:bodyPr/>
          <a:lstStyle/>
          <a:p>
            <a:pPr eaLnBrk="1" hangingPunct="1"/>
            <a:r>
              <a:rPr lang="en-US" altLang="id-ID" sz="1800" smtClean="0"/>
              <a:t>The idea behind the standardized Euclidean is that </a:t>
            </a:r>
            <a:r>
              <a:rPr lang="en-US" altLang="id-ID" sz="1800" u="sng" smtClean="0"/>
              <a:t>not all directions are necessarily the same</a:t>
            </a:r>
            <a:r>
              <a:rPr lang="en-US" altLang="id-ID" sz="1800" smtClean="0"/>
              <a:t>.</a:t>
            </a:r>
          </a:p>
          <a:p>
            <a:pPr eaLnBrk="1" hangingPunct="1"/>
            <a:r>
              <a:rPr lang="en-US" altLang="id-ID" sz="1800" smtClean="0"/>
              <a:t>The standardized Euclidean distance between two </a:t>
            </a:r>
            <a:r>
              <a:rPr lang="en-US" altLang="id-ID" sz="1800" i="1" smtClean="0"/>
              <a:t>n</a:t>
            </a:r>
            <a:r>
              <a:rPr lang="en-US" altLang="id-ID" sz="1800" smtClean="0"/>
              <a:t>-dimensional vectors </a:t>
            </a:r>
            <a:r>
              <a:rPr lang="es-ES" altLang="id-ID" sz="1800" i="1" smtClean="0"/>
              <a:t>x=(x</a:t>
            </a:r>
            <a:r>
              <a:rPr lang="es-ES" altLang="id-ID" sz="1800" i="1" baseline="-25000" smtClean="0"/>
              <a:t>1</a:t>
            </a:r>
            <a:r>
              <a:rPr lang="es-ES" altLang="id-ID" sz="1800" i="1" smtClean="0"/>
              <a:t>,x</a:t>
            </a:r>
            <a:r>
              <a:rPr lang="es-ES" altLang="id-ID" sz="1800" i="1" baseline="-25000" smtClean="0"/>
              <a:t>2</a:t>
            </a:r>
            <a:r>
              <a:rPr lang="es-ES" altLang="id-ID" sz="1800" i="1" smtClean="0"/>
              <a:t>,…,x</a:t>
            </a:r>
            <a:r>
              <a:rPr lang="es-ES" altLang="id-ID" sz="1800" i="1" baseline="-25000" smtClean="0"/>
              <a:t>n</a:t>
            </a:r>
            <a:r>
              <a:rPr lang="es-ES" altLang="id-ID" sz="1800" i="1" smtClean="0"/>
              <a:t>)</a:t>
            </a:r>
            <a:r>
              <a:rPr lang="es-ES" altLang="id-ID" sz="1800" smtClean="0"/>
              <a:t> and </a:t>
            </a:r>
            <a:r>
              <a:rPr lang="es-ES" altLang="id-ID" sz="1800" i="1" smtClean="0"/>
              <a:t>y=(y</a:t>
            </a:r>
            <a:r>
              <a:rPr lang="es-ES" altLang="id-ID" sz="1800" i="1" baseline="-25000" smtClean="0"/>
              <a:t>1</a:t>
            </a:r>
            <a:r>
              <a:rPr lang="es-ES" altLang="id-ID" sz="1800" i="1" smtClean="0"/>
              <a:t>,y</a:t>
            </a:r>
            <a:r>
              <a:rPr lang="es-ES" altLang="id-ID" sz="1800" i="1" baseline="-25000" smtClean="0"/>
              <a:t>2</a:t>
            </a:r>
            <a:r>
              <a:rPr lang="es-ES" altLang="id-ID" sz="1800" i="1" smtClean="0"/>
              <a:t>,…,y</a:t>
            </a:r>
            <a:r>
              <a:rPr lang="es-ES" altLang="id-ID" sz="1800" i="1" baseline="-25000" smtClean="0"/>
              <a:t>n</a:t>
            </a:r>
            <a:r>
              <a:rPr lang="es-ES" altLang="id-ID" sz="1800" i="1" smtClean="0"/>
              <a:t>) </a:t>
            </a:r>
            <a:r>
              <a:rPr lang="es-ES" altLang="id-ID" sz="1800" smtClean="0"/>
              <a:t>is:</a:t>
            </a:r>
          </a:p>
          <a:p>
            <a:pPr eaLnBrk="1" hangingPunct="1">
              <a:lnSpc>
                <a:spcPct val="80000"/>
              </a:lnSpc>
            </a:pPr>
            <a:endParaRPr lang="es-ES" altLang="id-ID" sz="1800" smtClean="0"/>
          </a:p>
          <a:p>
            <a:pPr eaLnBrk="1" hangingPunct="1">
              <a:lnSpc>
                <a:spcPct val="80000"/>
              </a:lnSpc>
            </a:pPr>
            <a:endParaRPr lang="es-ES" altLang="id-ID" sz="1800" smtClean="0"/>
          </a:p>
          <a:p>
            <a:pPr eaLnBrk="1" hangingPunct="1">
              <a:lnSpc>
                <a:spcPct val="80000"/>
              </a:lnSpc>
            </a:pPr>
            <a:endParaRPr lang="es-ES" altLang="id-ID" sz="1800" smtClean="0"/>
          </a:p>
          <a:p>
            <a:pPr eaLnBrk="1" hangingPunct="1">
              <a:lnSpc>
                <a:spcPct val="80000"/>
              </a:lnSpc>
              <a:buFontTx/>
              <a:buNone/>
            </a:pPr>
            <a:endParaRPr lang="es-ES" altLang="id-ID" sz="1800" smtClean="0"/>
          </a:p>
          <a:p>
            <a:pPr eaLnBrk="1" hangingPunct="1">
              <a:lnSpc>
                <a:spcPct val="80000"/>
              </a:lnSpc>
              <a:buFontTx/>
              <a:buNone/>
            </a:pPr>
            <a:r>
              <a:rPr lang="es-ES" altLang="id-ID" sz="1800" smtClean="0"/>
              <a:t>	</a:t>
            </a:r>
          </a:p>
          <a:p>
            <a:pPr eaLnBrk="1" hangingPunct="1">
              <a:lnSpc>
                <a:spcPct val="80000"/>
              </a:lnSpc>
              <a:buFontTx/>
              <a:buNone/>
            </a:pPr>
            <a:endParaRPr lang="es-ES" altLang="id-ID" sz="1800" smtClean="0"/>
          </a:p>
          <a:p>
            <a:pPr eaLnBrk="1" hangingPunct="1">
              <a:lnSpc>
                <a:spcPct val="80000"/>
              </a:lnSpc>
              <a:buFontTx/>
              <a:buNone/>
            </a:pPr>
            <a:endParaRPr lang="es-ES" altLang="id-ID" sz="1800" smtClean="0"/>
          </a:p>
          <a:p>
            <a:pPr eaLnBrk="1" hangingPunct="1">
              <a:lnSpc>
                <a:spcPct val="80000"/>
              </a:lnSpc>
              <a:buFontTx/>
              <a:buNone/>
            </a:pPr>
            <a:endParaRPr lang="es-ES" altLang="id-ID" sz="1800" smtClean="0"/>
          </a:p>
          <a:p>
            <a:pPr eaLnBrk="1" hangingPunct="1">
              <a:lnSpc>
                <a:spcPct val="80000"/>
              </a:lnSpc>
              <a:buFontTx/>
              <a:buNone/>
            </a:pPr>
            <a:endParaRPr lang="es-ES" altLang="id-ID" sz="1800" smtClean="0"/>
          </a:p>
          <a:p>
            <a:pPr eaLnBrk="1" hangingPunct="1">
              <a:lnSpc>
                <a:spcPct val="80000"/>
              </a:lnSpc>
            </a:pPr>
            <a:endParaRPr lang="es-ES" altLang="id-ID" sz="1800" smtClean="0"/>
          </a:p>
          <a:p>
            <a:pPr eaLnBrk="1" hangingPunct="1">
              <a:lnSpc>
                <a:spcPct val="80000"/>
              </a:lnSpc>
              <a:buFontTx/>
              <a:buNone/>
            </a:pPr>
            <a:endParaRPr lang="es-ES" altLang="id-ID" sz="1800" smtClean="0"/>
          </a:p>
          <a:p>
            <a:pPr eaLnBrk="1" hangingPunct="1">
              <a:lnSpc>
                <a:spcPct val="80000"/>
              </a:lnSpc>
            </a:pPr>
            <a:endParaRPr lang="es-ES" altLang="id-ID" sz="1800" smtClean="0"/>
          </a:p>
          <a:p>
            <a:pPr eaLnBrk="1" hangingPunct="1"/>
            <a:r>
              <a:rPr lang="es-ES" altLang="id-ID" sz="1800" smtClean="0"/>
              <a:t>Uses the idea of weighting each dimension by a quantity inversely proportional to the amount of variability along that dimension.</a:t>
            </a:r>
          </a:p>
          <a:p>
            <a:pPr eaLnBrk="1" hangingPunct="1">
              <a:lnSpc>
                <a:spcPct val="80000"/>
              </a:lnSpc>
              <a:buFontTx/>
              <a:buNone/>
            </a:pPr>
            <a:endParaRPr lang="es-ES" altLang="id-ID" sz="1800" smtClean="0"/>
          </a:p>
        </p:txBody>
      </p:sp>
      <p:graphicFrame>
        <p:nvGraphicFramePr>
          <p:cNvPr id="5122" name="Object 4"/>
          <p:cNvGraphicFramePr>
            <a:graphicFrameLocks noChangeAspect="1"/>
          </p:cNvGraphicFramePr>
          <p:nvPr/>
        </p:nvGraphicFramePr>
        <p:xfrm>
          <a:off x="990600" y="2851150"/>
          <a:ext cx="7010400" cy="882650"/>
        </p:xfrm>
        <a:graphic>
          <a:graphicData uri="http://schemas.openxmlformats.org/presentationml/2006/ole">
            <mc:AlternateContent xmlns:mc="http://schemas.openxmlformats.org/markup-compatibility/2006">
              <mc:Choice xmlns:v="urn:schemas-microsoft-com:vml" Requires="v">
                <p:oleObj spid="_x0000_s5176" name="Equazione" r:id="rId4" imgW="3936960" imgH="495000" progId="Equation.3">
                  <p:embed/>
                </p:oleObj>
              </mc:Choice>
              <mc:Fallback>
                <p:oleObj name="Equazione" r:id="rId4" imgW="3936960" imgH="495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851150"/>
                        <a:ext cx="701040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Segnaposto piè di pagina 6"/>
          <p:cNvSpPr>
            <a:spLocks noGrp="1"/>
          </p:cNvSpPr>
          <p:nvPr>
            <p:ph type="ftr" sz="quarter" idx="11"/>
          </p:nvPr>
        </p:nvSpPr>
        <p:spPr>
          <a:xfrm>
            <a:off x="5715000" y="6400800"/>
            <a:ext cx="2895600" cy="457200"/>
          </a:xfrm>
        </p:spPr>
        <p:txBody>
          <a:bodyPr/>
          <a:lstStyle/>
          <a:p>
            <a:pPr>
              <a:defRPr/>
            </a:pPr>
            <a:r>
              <a:rPr lang="en-US" dirty="0"/>
              <a:t>Francesco </a:t>
            </a:r>
            <a:r>
              <a:rPr lang="en-US" dirty="0" err="1"/>
              <a:t>Archetti</a:t>
            </a:r>
            <a:endParaRPr lang="en-US" dirty="0"/>
          </a:p>
        </p:txBody>
      </p:sp>
      <p:graphicFrame>
        <p:nvGraphicFramePr>
          <p:cNvPr id="8" name="Group 418"/>
          <p:cNvGraphicFramePr>
            <a:graphicFrameLocks noGrp="1"/>
          </p:cNvGraphicFramePr>
          <p:nvPr/>
        </p:nvGraphicFramePr>
        <p:xfrm>
          <a:off x="4876800" y="3886200"/>
          <a:ext cx="3124200" cy="1581150"/>
        </p:xfrm>
        <a:graphic>
          <a:graphicData uri="http://schemas.openxmlformats.org/drawingml/2006/table">
            <a:tbl>
              <a:tblPr/>
              <a:tblGrid>
                <a:gridCol w="576280"/>
                <a:gridCol w="465119"/>
                <a:gridCol w="520700"/>
                <a:gridCol w="520700"/>
                <a:gridCol w="520700"/>
                <a:gridCol w="520700"/>
              </a:tblGrid>
              <a:tr h="274208">
                <a:tc rowSpan="2" gridSpan="2">
                  <a:txBody>
                    <a:bodyPr/>
                    <a:lstStyle/>
                    <a:p>
                      <a:pPr marL="0" marR="0" lvl="0" indent="0" algn="ctr" defTabSz="914400" rtl="0" eaLnBrk="1" fontAlgn="base" latinLnBrk="0" hangingPunct="1">
                        <a:lnSpc>
                          <a:spcPct val="40000"/>
                        </a:lnSpc>
                        <a:spcBef>
                          <a:spcPct val="20000"/>
                        </a:spcBef>
                        <a:spcAft>
                          <a:spcPct val="0"/>
                        </a:spcAft>
                        <a:buClrTx/>
                        <a:buSzTx/>
                        <a:buFontTx/>
                        <a:buNone/>
                        <a:tabLst/>
                      </a:pPr>
                      <a:endParaRPr kumimoji="0" lang="it-IT" sz="1200" b="0" i="0" u="none" strike="noStrike" cap="none" normalizeH="0" baseline="0" dirty="0" smtClean="0">
                        <a:ln>
                          <a:noFill/>
                        </a:ln>
                        <a:solidFill>
                          <a:schemeClr val="tx1"/>
                        </a:solidFill>
                        <a:effectLst/>
                        <a:latin typeface="Garamond" pitchFamily="18" charset="0"/>
                      </a:endParaRPr>
                    </a:p>
                  </a:txBody>
                  <a:tcPr marT="45701" marB="45701" anchor="ctr" horzOverflow="overflow">
                    <a:lnL cap="flat">
                      <a:noFill/>
                    </a:lnL>
                    <a:lnR>
                      <a:noFill/>
                    </a:lnR>
                    <a:lnT cap="flat">
                      <a:noFill/>
                    </a:lnT>
                    <a:lnB>
                      <a:noFill/>
                    </a:lnB>
                    <a:lnTlToBr>
                      <a:noFill/>
                    </a:lnTlToBr>
                    <a:lnBlToTr>
                      <a:noFill/>
                    </a:lnBlToTr>
                    <a:noFill/>
                  </a:tcPr>
                </a:tc>
                <a:tc rowSpan="2" hMerge="1">
                  <a:txBody>
                    <a:bodyPr/>
                    <a:lstStyle/>
                    <a:p>
                      <a:endParaRPr lang="it-IT"/>
                    </a:p>
                  </a:txBody>
                  <a:tcPr/>
                </a:tc>
                <a:tc gridSpan="4">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err="1" smtClean="0">
                          <a:ln>
                            <a:noFill/>
                          </a:ln>
                          <a:solidFill>
                            <a:schemeClr val="tx1"/>
                          </a:solidFill>
                          <a:effectLst/>
                          <a:latin typeface="Garamond" pitchFamily="18" charset="0"/>
                        </a:rPr>
                        <a:t>Exp</a:t>
                      </a:r>
                      <a:r>
                        <a:rPr kumimoji="0" lang="it-IT" sz="1200" b="0" i="0" u="none" strike="noStrike" cap="none" normalizeH="0" baseline="0" dirty="0" smtClean="0">
                          <a:ln>
                            <a:noFill/>
                          </a:ln>
                          <a:solidFill>
                            <a:schemeClr val="tx1"/>
                          </a:solidFill>
                          <a:effectLst/>
                          <a:latin typeface="Garamond" pitchFamily="18" charset="0"/>
                        </a:rPr>
                        <a:t>.</a:t>
                      </a:r>
                    </a:p>
                    <a:p>
                      <a:pPr marL="0" marR="0" lvl="0" indent="0" algn="ctr" defTabSz="914400" rtl="0" eaLnBrk="1" fontAlgn="base" latinLnBrk="0" hangingPunct="1">
                        <a:lnSpc>
                          <a:spcPct val="40000"/>
                        </a:lnSpc>
                        <a:spcBef>
                          <a:spcPct val="20000"/>
                        </a:spcBef>
                        <a:spcAft>
                          <a:spcPct val="0"/>
                        </a:spcAft>
                        <a:buClrTx/>
                        <a:buSzTx/>
                        <a:buFontTx/>
                        <a:buNone/>
                        <a:tabLst/>
                      </a:pPr>
                      <a:endParaRPr kumimoji="0" lang="it-IT" sz="1200" b="0" i="0" u="none" strike="noStrike" cap="none" normalizeH="0" baseline="0" dirty="0" smtClean="0">
                        <a:ln>
                          <a:noFill/>
                        </a:ln>
                        <a:solidFill>
                          <a:schemeClr val="tx1"/>
                        </a:solidFill>
                        <a:effectLst/>
                        <a:latin typeface="Garamond" pitchFamily="18" charset="0"/>
                      </a:endParaRPr>
                    </a:p>
                  </a:txBody>
                  <a:tcPr marT="45701" marB="45701"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it-IT"/>
                    </a:p>
                  </a:txBody>
                  <a:tcPr/>
                </a:tc>
                <a:tc hMerge="1">
                  <a:txBody>
                    <a:bodyPr/>
                    <a:lstStyle/>
                    <a:p>
                      <a:endParaRPr lang="it-IT"/>
                    </a:p>
                  </a:txBody>
                  <a:tcPr/>
                </a:tc>
                <a:tc hMerge="1">
                  <a:txBody>
                    <a:bodyPr/>
                    <a:lstStyle/>
                    <a:p>
                      <a:endParaRPr lang="it-IT"/>
                    </a:p>
                  </a:txBody>
                  <a:tcPr/>
                </a:tc>
              </a:tr>
              <a:tr h="217161">
                <a:tc gridSpan="2" vMerge="1">
                  <a:txBody>
                    <a:bodyPr/>
                    <a:lstStyle/>
                    <a:p>
                      <a:endParaRPr lang="it-IT"/>
                    </a:p>
                  </a:txBody>
                  <a:tcPr/>
                </a:tc>
                <a:tc hMerge="1" vMerge="1">
                  <a:txBody>
                    <a:bodyPr/>
                    <a:lstStyle/>
                    <a:p>
                      <a:endParaRPr lang="it-IT"/>
                    </a:p>
                  </a:txBody>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e</a:t>
                      </a:r>
                      <a:r>
                        <a:rPr kumimoji="0" lang="it-IT" sz="1200" b="0" i="0" u="none" strike="noStrike" cap="none" normalizeH="0" baseline="-25000" dirty="0" smtClean="0">
                          <a:ln>
                            <a:noFill/>
                          </a:ln>
                          <a:solidFill>
                            <a:schemeClr val="tx1"/>
                          </a:solidFill>
                          <a:effectLst/>
                          <a:latin typeface="Garamond" pitchFamily="18" charset="0"/>
                        </a:rPr>
                        <a:t>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e</a:t>
                      </a:r>
                      <a:r>
                        <a:rPr kumimoji="0" lang="it-IT" sz="1200" b="0" i="0" u="none" strike="noStrike" cap="none" normalizeH="0" baseline="-25000" dirty="0" smtClean="0">
                          <a:ln>
                            <a:noFill/>
                          </a:ln>
                          <a:solidFill>
                            <a:schemeClr val="tx1"/>
                          </a:solidFill>
                          <a:effectLst/>
                          <a:latin typeface="Garamond" pitchFamily="18" charset="0"/>
                        </a:rPr>
                        <a:t>2</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e</a:t>
                      </a:r>
                      <a:r>
                        <a:rPr kumimoji="0" lang="it-IT" sz="1200" b="0" i="0" u="none" strike="noStrike" cap="none" normalizeH="0" baseline="-25000" dirty="0" smtClean="0">
                          <a:ln>
                            <a:noFill/>
                          </a:ln>
                          <a:solidFill>
                            <a:schemeClr val="tx1"/>
                          </a:solidFill>
                          <a:effectLst/>
                          <a:latin typeface="Garamond" pitchFamily="18" charset="0"/>
                        </a:rPr>
                        <a:t>3</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e</a:t>
                      </a:r>
                      <a:r>
                        <a:rPr kumimoji="0" lang="it-IT" sz="1200" b="0" i="0" u="none" strike="noStrike" cap="none" normalizeH="0" baseline="-25000" dirty="0" smtClean="0">
                          <a:ln>
                            <a:noFill/>
                          </a:ln>
                          <a:solidFill>
                            <a:schemeClr val="tx1"/>
                          </a:solidFill>
                          <a:effectLst/>
                          <a:latin typeface="Garamond" pitchFamily="18" charset="0"/>
                        </a:rPr>
                        <a:t>n</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8486">
                <a:tc rowSpan="5">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err="1" smtClean="0">
                          <a:ln>
                            <a:noFill/>
                          </a:ln>
                          <a:solidFill>
                            <a:schemeClr val="tx1"/>
                          </a:solidFill>
                          <a:effectLst/>
                          <a:latin typeface="Garamond" pitchFamily="18" charset="0"/>
                        </a:rPr>
                        <a:t>Genes</a:t>
                      </a:r>
                      <a:endParaRPr kumimoji="0" lang="it-IT" sz="1200" b="0" i="0" u="none" strike="noStrike" cap="none" normalizeH="0" baseline="0" dirty="0" smtClean="0">
                        <a:ln>
                          <a:noFill/>
                        </a:ln>
                        <a:solidFill>
                          <a:schemeClr val="tx1"/>
                        </a:solidFill>
                        <a:effectLst/>
                        <a:latin typeface="Garamond" pitchFamily="18" charset="0"/>
                      </a:endParaRPr>
                    </a:p>
                  </a:txBody>
                  <a:tcPr marT="45701" marB="45701"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dirty="0" smtClean="0">
                          <a:ln>
                            <a:noFill/>
                          </a:ln>
                          <a:solidFill>
                            <a:schemeClr val="tx1"/>
                          </a:solidFill>
                          <a:effectLst/>
                          <a:latin typeface="Garamond" pitchFamily="18" charset="0"/>
                        </a:rPr>
                        <a:t>x</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x</a:t>
                      </a:r>
                      <a:r>
                        <a:rPr kumimoji="0" lang="it-IT" sz="1200" b="0" i="0" u="none" strike="noStrike" cap="none" normalizeH="0" baseline="-25000" dirty="0" smtClean="0">
                          <a:ln>
                            <a:noFill/>
                          </a:ln>
                          <a:solidFill>
                            <a:schemeClr val="tx1"/>
                          </a:solidFill>
                          <a:effectLst/>
                          <a:latin typeface="Garamond" pitchFamily="18" charset="0"/>
                        </a:rPr>
                        <a:t>1</a:t>
                      </a:r>
                      <a:endParaRPr kumimoji="0" lang="it-IT" sz="1200" b="0" i="0" u="none" strike="noStrike" cap="none" normalizeH="0" baseline="0" dirty="0" smtClean="0">
                        <a:ln>
                          <a:noFill/>
                        </a:ln>
                        <a:solidFill>
                          <a:schemeClr val="tx1"/>
                        </a:solidFill>
                        <a:effectLst/>
                        <a:latin typeface="Garamond" pitchFamily="18"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x</a:t>
                      </a:r>
                      <a:r>
                        <a:rPr kumimoji="0" lang="it-IT" sz="1200" b="0" i="0" u="none" strike="noStrike" cap="none" normalizeH="0" baseline="-25000" dirty="0" smtClean="0">
                          <a:ln>
                            <a:noFill/>
                          </a:ln>
                          <a:solidFill>
                            <a:schemeClr val="tx1"/>
                          </a:solidFill>
                          <a:effectLst/>
                          <a:latin typeface="Garamond" pitchFamily="18" charset="0"/>
                        </a:rPr>
                        <a:t>2</a:t>
                      </a:r>
                      <a:endParaRPr kumimoji="0" lang="it-IT" sz="1200" b="0" i="0" u="none" strike="noStrike" cap="none" normalizeH="0" baseline="0" dirty="0" smtClean="0">
                        <a:ln>
                          <a:noFill/>
                        </a:ln>
                        <a:solidFill>
                          <a:schemeClr val="tx1"/>
                        </a:solidFill>
                        <a:effectLst/>
                        <a:latin typeface="Garamond" pitchFamily="18"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err="1" smtClean="0">
                          <a:ln>
                            <a:noFill/>
                          </a:ln>
                          <a:solidFill>
                            <a:schemeClr val="tx1"/>
                          </a:solidFill>
                          <a:effectLst/>
                          <a:latin typeface="Garamond" pitchFamily="18" charset="0"/>
                        </a:rPr>
                        <a:t>x</a:t>
                      </a:r>
                      <a:r>
                        <a:rPr kumimoji="0" lang="it-IT" sz="1200" b="0" i="0" u="none" strike="noStrike" cap="none" normalizeH="0" baseline="-25000" dirty="0" err="1" smtClean="0">
                          <a:ln>
                            <a:noFill/>
                          </a:ln>
                          <a:solidFill>
                            <a:schemeClr val="tx1"/>
                          </a:solidFill>
                          <a:effectLst/>
                          <a:latin typeface="Garamond" pitchFamily="18" charset="0"/>
                        </a:rPr>
                        <a:t>n</a:t>
                      </a:r>
                      <a:endParaRPr kumimoji="0" lang="it-IT" sz="1200" b="0" i="0" u="none" strike="noStrike" cap="none" normalizeH="0" baseline="0" dirty="0" smtClean="0">
                        <a:ln>
                          <a:noFill/>
                        </a:ln>
                        <a:solidFill>
                          <a:schemeClr val="tx1"/>
                        </a:solidFill>
                        <a:effectLst/>
                        <a:latin typeface="Garamond" pitchFamily="18"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161">
                <a:tc vMerge="1">
                  <a:txBody>
                    <a:bodyPr/>
                    <a:lstStyle/>
                    <a:p>
                      <a:endParaRPr lang="it-IT"/>
                    </a:p>
                  </a:txBody>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y</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y</a:t>
                      </a:r>
                      <a:r>
                        <a:rPr kumimoji="0" lang="it-IT" sz="1200" b="0" i="0" u="none" strike="noStrike" cap="none" normalizeH="0" baseline="-25000" dirty="0" smtClean="0">
                          <a:ln>
                            <a:noFill/>
                          </a:ln>
                          <a:solidFill>
                            <a:schemeClr val="tx1"/>
                          </a:solidFill>
                          <a:effectLst/>
                          <a:latin typeface="Garamond" pitchFamily="18" charset="0"/>
                        </a:rPr>
                        <a:t>1</a:t>
                      </a:r>
                      <a:endParaRPr kumimoji="0" lang="it-IT" sz="1200" b="0" i="0" u="none" strike="noStrike" cap="none" normalizeH="0" baseline="0" dirty="0" smtClean="0">
                        <a:ln>
                          <a:noFill/>
                        </a:ln>
                        <a:solidFill>
                          <a:schemeClr val="tx1"/>
                        </a:solidFill>
                        <a:effectLst/>
                        <a:latin typeface="Garamond" pitchFamily="18"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y</a:t>
                      </a:r>
                      <a:r>
                        <a:rPr kumimoji="0" lang="it-IT" sz="1200" b="0" i="0" u="none" strike="noStrike" cap="none" normalizeH="0" baseline="-25000" dirty="0" smtClean="0">
                          <a:ln>
                            <a:noFill/>
                          </a:ln>
                          <a:solidFill>
                            <a:schemeClr val="tx1"/>
                          </a:solidFill>
                          <a:effectLst/>
                          <a:latin typeface="Garamond" pitchFamily="18" charset="0"/>
                        </a:rPr>
                        <a:t>2</a:t>
                      </a:r>
                      <a:endParaRPr kumimoji="0" lang="it-IT" sz="1200" b="0" i="0" u="none" strike="noStrike" cap="none" normalizeH="0" baseline="0" dirty="0" smtClean="0">
                        <a:ln>
                          <a:noFill/>
                        </a:ln>
                        <a:solidFill>
                          <a:schemeClr val="tx1"/>
                        </a:solidFill>
                        <a:effectLst/>
                        <a:latin typeface="Garamond" pitchFamily="18"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err="1" smtClean="0">
                          <a:ln>
                            <a:noFill/>
                          </a:ln>
                          <a:solidFill>
                            <a:schemeClr val="tx1"/>
                          </a:solidFill>
                          <a:effectLst/>
                          <a:latin typeface="Garamond" pitchFamily="18" charset="0"/>
                        </a:rPr>
                        <a:t>y</a:t>
                      </a:r>
                      <a:r>
                        <a:rPr kumimoji="0" lang="it-IT" sz="1200" b="0" i="0" u="none" strike="noStrike" cap="none" normalizeH="0" baseline="-25000" dirty="0" err="1" smtClean="0">
                          <a:ln>
                            <a:noFill/>
                          </a:ln>
                          <a:solidFill>
                            <a:schemeClr val="tx1"/>
                          </a:solidFill>
                          <a:effectLst/>
                          <a:latin typeface="Garamond" pitchFamily="18" charset="0"/>
                        </a:rPr>
                        <a:t>n</a:t>
                      </a:r>
                      <a:endParaRPr kumimoji="0" lang="it-IT" sz="1200" b="0" i="0" u="none" strike="noStrike" cap="none" normalizeH="0" baseline="0" dirty="0" smtClean="0">
                        <a:ln>
                          <a:noFill/>
                        </a:ln>
                        <a:solidFill>
                          <a:schemeClr val="tx1"/>
                        </a:solidFill>
                        <a:effectLst/>
                        <a:latin typeface="Garamond" pitchFamily="18"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8486">
                <a:tc vMerge="1">
                  <a:txBody>
                    <a:bodyPr/>
                    <a:lstStyle/>
                    <a:p>
                      <a:endParaRPr lang="it-IT"/>
                    </a:p>
                  </a:txBody>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161">
                <a:tc vMerge="1">
                  <a:txBody>
                    <a:bodyPr/>
                    <a:lstStyle/>
                    <a:p>
                      <a:endParaRPr lang="it-IT"/>
                    </a:p>
                  </a:txBody>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8486">
                <a:tc vMerge="1">
                  <a:txBody>
                    <a:bodyPr/>
                    <a:lstStyle/>
                    <a:p>
                      <a:endParaRPr lang="it-IT"/>
                    </a:p>
                  </a:txBody>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200" b="0" i="0" u="none" strike="noStrike" cap="none" normalizeH="0" baseline="0" dirty="0" smtClean="0">
                          <a:ln>
                            <a:noFill/>
                          </a:ln>
                          <a:solidFill>
                            <a:schemeClr val="tx1"/>
                          </a:solidFill>
                          <a:effectLst/>
                          <a:latin typeface="Garamond" pitchFamily="18" charset="0"/>
                        </a:rPr>
                        <a:t>…</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ttangolo 8"/>
          <p:cNvSpPr/>
          <p:nvPr/>
        </p:nvSpPr>
        <p:spPr>
          <a:xfrm>
            <a:off x="5943600" y="4114800"/>
            <a:ext cx="457200" cy="1371600"/>
          </a:xfrm>
          <a:prstGeom prst="rect">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12" name="Connettore 2 11"/>
          <p:cNvCxnSpPr>
            <a:stCxn id="14" idx="3"/>
          </p:cNvCxnSpPr>
          <p:nvPr/>
        </p:nvCxnSpPr>
        <p:spPr>
          <a:xfrm>
            <a:off x="4800600" y="4178300"/>
            <a:ext cx="1066800" cy="12700"/>
          </a:xfrm>
          <a:prstGeom prst="straightConnector1">
            <a:avLst/>
          </a:prstGeom>
          <a:ln>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676400" y="3886200"/>
            <a:ext cx="3124200" cy="584200"/>
          </a:xfrm>
          <a:prstGeom prst="rect">
            <a:avLst/>
          </a:prstGeom>
          <a:ln>
            <a:solidFill>
              <a:srgbClr val="FF6600"/>
            </a:solidFill>
          </a:ln>
        </p:spPr>
        <p:txBody>
          <a:bodyPr>
            <a:spAutoFit/>
          </a:bodyPr>
          <a:lstStyle/>
          <a:p>
            <a:pPr>
              <a:defRPr/>
            </a:pPr>
            <a:r>
              <a:rPr lang="es-ES" sz="1600" kern="0" dirty="0">
                <a:latin typeface="Garamond"/>
              </a:rPr>
              <a:t>Where s</a:t>
            </a:r>
            <a:r>
              <a:rPr lang="es-ES" sz="1600" kern="0" baseline="30000" dirty="0">
                <a:latin typeface="Garamond"/>
              </a:rPr>
              <a:t>2</a:t>
            </a:r>
            <a:r>
              <a:rPr lang="es-ES" sz="1600" kern="0" baseline="-25000" dirty="0">
                <a:latin typeface="Garamond"/>
              </a:rPr>
              <a:t>1 </a:t>
            </a:r>
            <a:r>
              <a:rPr lang="es-ES" sz="1600" kern="0" dirty="0">
                <a:latin typeface="Garamond"/>
              </a:rPr>
              <a:t>is the sample variance over the 1° dimension </a:t>
            </a:r>
            <a:r>
              <a:rPr lang="es-ES" sz="1600" i="1" kern="0" dirty="0">
                <a:latin typeface="Garamond"/>
              </a:rPr>
              <a:t> </a:t>
            </a:r>
            <a:r>
              <a:rPr lang="es-ES" sz="1600" kern="0" dirty="0">
                <a:latin typeface="Garamond"/>
              </a:rPr>
              <a:t>in the input space.</a:t>
            </a:r>
            <a:endParaRPr lang="it-IT"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numero diapositiva 5"/>
          <p:cNvSpPr>
            <a:spLocks noGrp="1"/>
          </p:cNvSpPr>
          <p:nvPr>
            <p:ph type="sldNum" sz="quarter" idx="12"/>
          </p:nvPr>
        </p:nvSpPr>
        <p:spPr/>
        <p:txBody>
          <a:bodyPr/>
          <a:lstStyle/>
          <a:p>
            <a:pPr>
              <a:defRPr/>
            </a:pPr>
            <a:fld id="{C5F04E37-B161-42FD-A55F-0D9F15DB98A4}" type="slidenum">
              <a:rPr lang="en-US"/>
              <a:pPr>
                <a:defRPr/>
              </a:pPr>
              <a:t>23</a:t>
            </a:fld>
            <a:endParaRPr lang="en-US"/>
          </a:p>
        </p:txBody>
      </p:sp>
      <p:sp>
        <p:nvSpPr>
          <p:cNvPr id="6149" name="Rectangle 2"/>
          <p:cNvSpPr>
            <a:spLocks noGrp="1" noChangeArrowheads="1"/>
          </p:cNvSpPr>
          <p:nvPr>
            <p:ph type="title"/>
          </p:nvPr>
        </p:nvSpPr>
        <p:spPr/>
        <p:txBody>
          <a:bodyPr/>
          <a:lstStyle/>
          <a:p>
            <a:pPr eaLnBrk="1" hangingPunct="1"/>
            <a:r>
              <a:rPr lang="it-IT" altLang="id-ID" smtClean="0"/>
              <a:t>Distance Metric: Manhattan Distance</a:t>
            </a:r>
          </a:p>
        </p:txBody>
      </p:sp>
      <p:sp>
        <p:nvSpPr>
          <p:cNvPr id="6150" name="Rectangle 3"/>
          <p:cNvSpPr>
            <a:spLocks noGrp="1" noChangeArrowheads="1"/>
          </p:cNvSpPr>
          <p:nvPr>
            <p:ph type="body" idx="1"/>
          </p:nvPr>
        </p:nvSpPr>
        <p:spPr>
          <a:xfrm>
            <a:off x="457200" y="1752600"/>
            <a:ext cx="8001000" cy="4114800"/>
          </a:xfrm>
        </p:spPr>
        <p:txBody>
          <a:bodyPr/>
          <a:lstStyle/>
          <a:p>
            <a:pPr eaLnBrk="1" hangingPunct="1"/>
            <a:r>
              <a:rPr lang="it-IT" altLang="id-ID" sz="2000" smtClean="0"/>
              <a:t>Manhattan distance represents distance that is measured along directions that are parallel to the x and y axes</a:t>
            </a:r>
          </a:p>
          <a:p>
            <a:pPr eaLnBrk="1" hangingPunct="1"/>
            <a:r>
              <a:rPr lang="it-IT" altLang="id-ID" sz="2000" smtClean="0"/>
              <a:t>Manhattan distance</a:t>
            </a:r>
            <a:r>
              <a:rPr lang="it-IT" altLang="id-ID" sz="2400" smtClean="0"/>
              <a:t> </a:t>
            </a:r>
            <a:r>
              <a:rPr lang="it-IT" altLang="id-ID" sz="2000" smtClean="0"/>
              <a:t>between two </a:t>
            </a:r>
            <a:r>
              <a:rPr lang="it-IT" altLang="id-ID" sz="2000" i="1" smtClean="0"/>
              <a:t>n</a:t>
            </a:r>
            <a:r>
              <a:rPr lang="it-IT" altLang="id-ID" sz="2000" smtClean="0"/>
              <a:t>-dimensional vectors </a:t>
            </a:r>
            <a:r>
              <a:rPr lang="it-IT" altLang="id-ID" sz="2000" i="1" smtClean="0"/>
              <a:t>x=(x</a:t>
            </a:r>
            <a:r>
              <a:rPr lang="it-IT" altLang="id-ID" sz="2000" i="1" baseline="-25000" smtClean="0"/>
              <a:t>1,</a:t>
            </a:r>
            <a:r>
              <a:rPr lang="it-IT" altLang="id-ID" sz="2000" i="1" smtClean="0"/>
              <a:t>x</a:t>
            </a:r>
            <a:r>
              <a:rPr lang="it-IT" altLang="id-ID" sz="2000" i="1" baseline="-25000" smtClean="0"/>
              <a:t>2,</a:t>
            </a:r>
            <a:r>
              <a:rPr lang="it-IT" altLang="id-ID" sz="2000" i="1" smtClean="0"/>
              <a:t>…</a:t>
            </a:r>
            <a:r>
              <a:rPr lang="it-IT" altLang="id-ID" sz="2000" i="1" baseline="-25000" smtClean="0"/>
              <a:t>,</a:t>
            </a:r>
            <a:r>
              <a:rPr lang="it-IT" altLang="id-ID" sz="2000" i="1" smtClean="0"/>
              <a:t>x</a:t>
            </a:r>
            <a:r>
              <a:rPr lang="it-IT" altLang="id-ID" sz="2000" i="1" baseline="-25000" smtClean="0"/>
              <a:t>n</a:t>
            </a:r>
            <a:r>
              <a:rPr lang="it-IT" altLang="id-ID" sz="2000" i="1" smtClean="0"/>
              <a:t>)</a:t>
            </a:r>
            <a:r>
              <a:rPr lang="it-IT" altLang="id-ID" sz="2000" smtClean="0"/>
              <a:t> and </a:t>
            </a:r>
            <a:r>
              <a:rPr lang="it-IT" altLang="id-ID" sz="2000" i="1" smtClean="0"/>
              <a:t>y=(y</a:t>
            </a:r>
            <a:r>
              <a:rPr lang="it-IT" altLang="id-ID" sz="2000" i="1" baseline="-25000" smtClean="0"/>
              <a:t>1,</a:t>
            </a:r>
            <a:r>
              <a:rPr lang="it-IT" altLang="id-ID" sz="2000" i="1" smtClean="0"/>
              <a:t>y</a:t>
            </a:r>
            <a:r>
              <a:rPr lang="it-IT" altLang="id-ID" sz="2000" i="1" baseline="-25000" smtClean="0"/>
              <a:t>2,</a:t>
            </a:r>
            <a:r>
              <a:rPr lang="it-IT" altLang="id-ID" sz="2000" i="1" smtClean="0"/>
              <a:t>…</a:t>
            </a:r>
            <a:r>
              <a:rPr lang="it-IT" altLang="id-ID" sz="2000" i="1" baseline="-25000" smtClean="0"/>
              <a:t>,</a:t>
            </a:r>
            <a:r>
              <a:rPr lang="it-IT" altLang="id-ID" sz="2000" i="1" smtClean="0"/>
              <a:t>y</a:t>
            </a:r>
            <a:r>
              <a:rPr lang="it-IT" altLang="id-ID" sz="2000" i="1" baseline="-25000" smtClean="0"/>
              <a:t>n</a:t>
            </a:r>
            <a:r>
              <a:rPr lang="it-IT" altLang="id-ID" sz="2000" i="1" smtClean="0"/>
              <a:t>) </a:t>
            </a:r>
            <a:r>
              <a:rPr lang="it-IT" altLang="id-ID" sz="2000" smtClean="0"/>
              <a:t>is:</a:t>
            </a:r>
          </a:p>
          <a:p>
            <a:pPr eaLnBrk="1" hangingPunct="1"/>
            <a:endParaRPr lang="it-IT" altLang="id-ID" sz="2400" smtClean="0"/>
          </a:p>
        </p:txBody>
      </p:sp>
      <p:graphicFrame>
        <p:nvGraphicFramePr>
          <p:cNvPr id="6146" name="Object 4"/>
          <p:cNvGraphicFramePr>
            <a:graphicFrameLocks noChangeAspect="1"/>
          </p:cNvGraphicFramePr>
          <p:nvPr/>
        </p:nvGraphicFramePr>
        <p:xfrm>
          <a:off x="609600" y="3429000"/>
          <a:ext cx="4953000" cy="1304925"/>
        </p:xfrm>
        <a:graphic>
          <a:graphicData uri="http://schemas.openxmlformats.org/presentationml/2006/ole">
            <mc:AlternateContent xmlns:mc="http://schemas.openxmlformats.org/markup-compatibility/2006">
              <mc:Choice xmlns:v="urn:schemas-microsoft-com:vml" Requires="v">
                <p:oleObj spid="_x0000_s6156" name="Equation" r:id="rId4" imgW="2603160" imgH="685800" progId="Equation.3">
                  <p:embed/>
                </p:oleObj>
              </mc:Choice>
              <mc:Fallback>
                <p:oleObj name="Equation" r:id="rId4" imgW="2603160" imgH="685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429000"/>
                        <a:ext cx="4953000" cy="130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151" name="Picture 5" descr="manhattan_dis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3276600"/>
            <a:ext cx="249555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7" name="Object 12"/>
          <p:cNvGraphicFramePr>
            <a:graphicFrameLocks noChangeAspect="1"/>
          </p:cNvGraphicFramePr>
          <p:nvPr/>
        </p:nvGraphicFramePr>
        <p:xfrm>
          <a:off x="1524000" y="5573713"/>
          <a:ext cx="609600" cy="330200"/>
        </p:xfrm>
        <a:graphic>
          <a:graphicData uri="http://schemas.openxmlformats.org/presentationml/2006/ole">
            <mc:AlternateContent xmlns:mc="http://schemas.openxmlformats.org/markup-compatibility/2006">
              <mc:Choice xmlns:v="urn:schemas-microsoft-com:vml" Requires="v">
                <p:oleObj spid="_x0000_s6157" name="Equation" r:id="rId7" imgW="469800" imgH="253800" progId="Equation.3">
                  <p:embed/>
                </p:oleObj>
              </mc:Choice>
              <mc:Fallback>
                <p:oleObj name="Equation" r:id="rId7" imgW="469800" imgH="2538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573713"/>
                        <a:ext cx="6096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2" name="Rectangle 14"/>
          <p:cNvSpPr>
            <a:spLocks noChangeArrowheads="1"/>
          </p:cNvSpPr>
          <p:nvPr/>
        </p:nvSpPr>
        <p:spPr bwMode="auto">
          <a:xfrm>
            <a:off x="457200" y="17526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20000"/>
              </a:spcBef>
              <a:buFontTx/>
              <a:buChar char="•"/>
            </a:pPr>
            <a:r>
              <a:rPr lang="it-IT" altLang="id-ID" sz="2000">
                <a:latin typeface="Garamond" pitchFamily="18" charset="0"/>
              </a:rPr>
              <a:t>Manhattan distance represents distance that is measured along directions that are parallel to the x and y axes</a:t>
            </a:r>
          </a:p>
          <a:p>
            <a:pPr algn="just" eaLnBrk="1" hangingPunct="1">
              <a:spcBef>
                <a:spcPct val="20000"/>
              </a:spcBef>
              <a:buFontTx/>
              <a:buChar char="•"/>
            </a:pPr>
            <a:r>
              <a:rPr lang="it-IT" altLang="id-ID" sz="2000">
                <a:latin typeface="Garamond" pitchFamily="18" charset="0"/>
              </a:rPr>
              <a:t>Manhattan distance</a:t>
            </a:r>
            <a:r>
              <a:rPr lang="it-IT" altLang="id-ID" sz="2400">
                <a:latin typeface="Garamond" pitchFamily="18" charset="0"/>
              </a:rPr>
              <a:t> </a:t>
            </a:r>
            <a:r>
              <a:rPr lang="it-IT" altLang="id-ID" sz="2000">
                <a:latin typeface="Garamond" pitchFamily="18" charset="0"/>
              </a:rPr>
              <a:t>between two </a:t>
            </a:r>
            <a:r>
              <a:rPr lang="it-IT" altLang="id-ID" sz="2000" i="1">
                <a:latin typeface="Garamond" pitchFamily="18" charset="0"/>
              </a:rPr>
              <a:t>n</a:t>
            </a:r>
            <a:r>
              <a:rPr lang="it-IT" altLang="id-ID" sz="2000">
                <a:latin typeface="Garamond" pitchFamily="18" charset="0"/>
              </a:rPr>
              <a:t>-dimensional vectors </a:t>
            </a:r>
            <a:r>
              <a:rPr lang="it-IT" altLang="id-ID" sz="2000" i="1">
                <a:latin typeface="Garamond" pitchFamily="18" charset="0"/>
              </a:rPr>
              <a:t>x=(x</a:t>
            </a:r>
            <a:r>
              <a:rPr lang="it-IT" altLang="id-ID" sz="2000" i="1" baseline="-25000">
                <a:latin typeface="Garamond" pitchFamily="18" charset="0"/>
              </a:rPr>
              <a:t>1,</a:t>
            </a:r>
            <a:r>
              <a:rPr lang="it-IT" altLang="id-ID" sz="2000" i="1">
                <a:latin typeface="Garamond" pitchFamily="18" charset="0"/>
              </a:rPr>
              <a:t>x</a:t>
            </a:r>
            <a:r>
              <a:rPr lang="it-IT" altLang="id-ID" sz="2000" i="1" baseline="-25000">
                <a:latin typeface="Garamond" pitchFamily="18" charset="0"/>
              </a:rPr>
              <a:t>2,</a:t>
            </a:r>
            <a:r>
              <a:rPr lang="it-IT" altLang="id-ID" sz="2000" i="1">
                <a:latin typeface="Garamond" pitchFamily="18" charset="0"/>
              </a:rPr>
              <a:t>…</a:t>
            </a:r>
            <a:r>
              <a:rPr lang="it-IT" altLang="id-ID" sz="2000" i="1" baseline="-25000">
                <a:latin typeface="Garamond" pitchFamily="18" charset="0"/>
              </a:rPr>
              <a:t>,</a:t>
            </a:r>
            <a:r>
              <a:rPr lang="it-IT" altLang="id-ID" sz="2000" i="1">
                <a:latin typeface="Garamond" pitchFamily="18" charset="0"/>
              </a:rPr>
              <a:t>x</a:t>
            </a:r>
            <a:r>
              <a:rPr lang="it-IT" altLang="id-ID" sz="2000" i="1" baseline="-25000">
                <a:latin typeface="Garamond" pitchFamily="18" charset="0"/>
              </a:rPr>
              <a:t>n</a:t>
            </a:r>
            <a:r>
              <a:rPr lang="it-IT" altLang="id-ID" sz="2000" i="1">
                <a:latin typeface="Garamond" pitchFamily="18" charset="0"/>
              </a:rPr>
              <a:t>)</a:t>
            </a:r>
            <a:r>
              <a:rPr lang="it-IT" altLang="id-ID" sz="2000">
                <a:latin typeface="Garamond" pitchFamily="18" charset="0"/>
              </a:rPr>
              <a:t> and </a:t>
            </a:r>
            <a:r>
              <a:rPr lang="it-IT" altLang="id-ID" sz="2000" i="1">
                <a:latin typeface="Garamond" pitchFamily="18" charset="0"/>
              </a:rPr>
              <a:t>y=(y</a:t>
            </a:r>
            <a:r>
              <a:rPr lang="it-IT" altLang="id-ID" sz="2000" i="1" baseline="-25000">
                <a:latin typeface="Garamond" pitchFamily="18" charset="0"/>
              </a:rPr>
              <a:t>1,</a:t>
            </a:r>
            <a:r>
              <a:rPr lang="it-IT" altLang="id-ID" sz="2000" i="1">
                <a:latin typeface="Garamond" pitchFamily="18" charset="0"/>
              </a:rPr>
              <a:t>y</a:t>
            </a:r>
            <a:r>
              <a:rPr lang="it-IT" altLang="id-ID" sz="2000" i="1" baseline="-25000">
                <a:latin typeface="Garamond" pitchFamily="18" charset="0"/>
              </a:rPr>
              <a:t>2,</a:t>
            </a:r>
            <a:r>
              <a:rPr lang="it-IT" altLang="id-ID" sz="2000" i="1">
                <a:latin typeface="Garamond" pitchFamily="18" charset="0"/>
              </a:rPr>
              <a:t>…</a:t>
            </a:r>
            <a:r>
              <a:rPr lang="it-IT" altLang="id-ID" sz="2000" i="1" baseline="-25000">
                <a:latin typeface="Garamond" pitchFamily="18" charset="0"/>
              </a:rPr>
              <a:t>,</a:t>
            </a:r>
            <a:r>
              <a:rPr lang="it-IT" altLang="id-ID" sz="2000" i="1">
                <a:latin typeface="Garamond" pitchFamily="18" charset="0"/>
              </a:rPr>
              <a:t>y</a:t>
            </a:r>
            <a:r>
              <a:rPr lang="it-IT" altLang="id-ID" sz="2000" i="1" baseline="-25000">
                <a:latin typeface="Garamond" pitchFamily="18" charset="0"/>
              </a:rPr>
              <a:t>n</a:t>
            </a:r>
            <a:r>
              <a:rPr lang="it-IT" altLang="id-ID" sz="2000" i="1">
                <a:latin typeface="Garamond" pitchFamily="18" charset="0"/>
              </a:rPr>
              <a:t>) </a:t>
            </a:r>
            <a:r>
              <a:rPr lang="it-IT" altLang="id-ID" sz="2000">
                <a:latin typeface="Garamond" pitchFamily="18" charset="0"/>
              </a:rPr>
              <a:t>is:</a:t>
            </a:r>
          </a:p>
          <a:p>
            <a:pPr algn="just" eaLnBrk="1" hangingPunct="1">
              <a:spcBef>
                <a:spcPct val="20000"/>
              </a:spcBef>
              <a:buFontTx/>
              <a:buChar char="•"/>
            </a:pPr>
            <a:endParaRPr lang="it-IT" altLang="id-ID" sz="2400">
              <a:latin typeface="Garamond" pitchFamily="18" charset="0"/>
            </a:endParaRPr>
          </a:p>
        </p:txBody>
      </p:sp>
      <p:sp>
        <p:nvSpPr>
          <p:cNvPr id="6154" name="Rectangle 15"/>
          <p:cNvSpPr>
            <a:spLocks noChangeArrowheads="1"/>
          </p:cNvSpPr>
          <p:nvPr/>
        </p:nvSpPr>
        <p:spPr bwMode="auto">
          <a:xfrm>
            <a:off x="762000" y="5562600"/>
            <a:ext cx="5257800" cy="641350"/>
          </a:xfrm>
          <a:prstGeom prst="rect">
            <a:avLst/>
          </a:prstGeom>
          <a:noFill/>
          <a:ln w="9525">
            <a:noFill/>
            <a:miter lim="800000"/>
            <a:headEnd/>
            <a:tailEnd/>
          </a:ln>
        </p:spPr>
        <p:txBody>
          <a:bodyPr>
            <a:spAutoFit/>
          </a:bodyPr>
          <a:lstStyle/>
          <a:p>
            <a:pPr>
              <a:defRPr/>
            </a:pPr>
            <a:r>
              <a:rPr lang="it-IT" dirty="0" err="1">
                <a:latin typeface="+mn-lt"/>
              </a:rPr>
              <a:t>Where</a:t>
            </a:r>
            <a:r>
              <a:rPr lang="it-IT" dirty="0">
                <a:latin typeface="+mn-lt"/>
              </a:rPr>
              <a:t>	         </a:t>
            </a:r>
            <a:r>
              <a:rPr lang="it-IT" dirty="0" err="1">
                <a:latin typeface="+mn-lt"/>
              </a:rPr>
              <a:t>represents</a:t>
            </a:r>
            <a:r>
              <a:rPr lang="it-IT" dirty="0">
                <a:latin typeface="+mn-lt"/>
              </a:rPr>
              <a:t> the </a:t>
            </a:r>
            <a:r>
              <a:rPr lang="it-IT" dirty="0" err="1">
                <a:latin typeface="+mn-lt"/>
              </a:rPr>
              <a:t>absolute</a:t>
            </a:r>
            <a:r>
              <a:rPr lang="it-IT" dirty="0">
                <a:latin typeface="+mn-lt"/>
              </a:rPr>
              <a:t> </a:t>
            </a:r>
            <a:r>
              <a:rPr lang="it-IT" dirty="0" err="1">
                <a:latin typeface="+mn-lt"/>
              </a:rPr>
              <a:t>value</a:t>
            </a:r>
            <a:r>
              <a:rPr lang="it-IT" dirty="0">
                <a:latin typeface="+mn-lt"/>
              </a:rPr>
              <a:t> </a:t>
            </a:r>
            <a:r>
              <a:rPr lang="it-IT" dirty="0" err="1">
                <a:latin typeface="+mn-lt"/>
              </a:rPr>
              <a:t>of</a:t>
            </a:r>
            <a:r>
              <a:rPr lang="it-IT" dirty="0">
                <a:latin typeface="+mn-lt"/>
              </a:rPr>
              <a:t> the </a:t>
            </a:r>
            <a:r>
              <a:rPr lang="it-IT" dirty="0" err="1">
                <a:latin typeface="+mn-lt"/>
              </a:rPr>
              <a:t>difference</a:t>
            </a:r>
            <a:r>
              <a:rPr lang="it-IT" dirty="0">
                <a:latin typeface="+mn-lt"/>
              </a:rPr>
              <a:t> </a:t>
            </a:r>
            <a:r>
              <a:rPr lang="it-IT" dirty="0" err="1">
                <a:latin typeface="+mn-lt"/>
              </a:rPr>
              <a:t>betweeen</a:t>
            </a:r>
            <a:r>
              <a:rPr lang="it-IT" dirty="0">
                <a:latin typeface="+mn-lt"/>
              </a:rPr>
              <a:t> x</a:t>
            </a:r>
            <a:r>
              <a:rPr lang="it-IT" baseline="-25000" dirty="0">
                <a:latin typeface="+mn-lt"/>
              </a:rPr>
              <a:t>i</a:t>
            </a:r>
            <a:r>
              <a:rPr lang="it-IT" dirty="0">
                <a:latin typeface="+mn-lt"/>
              </a:rPr>
              <a:t> and </a:t>
            </a:r>
            <a:r>
              <a:rPr lang="it-IT" dirty="0" err="1">
                <a:latin typeface="+mn-lt"/>
              </a:rPr>
              <a:t>y</a:t>
            </a:r>
            <a:r>
              <a:rPr lang="it-IT" baseline="-25000" dirty="0" err="1">
                <a:latin typeface="+mn-lt"/>
              </a:rPr>
              <a:t>i</a:t>
            </a:r>
            <a:endParaRPr lang="en-US" baseline="-25000" dirty="0">
              <a:latin typeface="+mn-lt"/>
            </a:endParaRPr>
          </a:p>
        </p:txBody>
      </p:sp>
      <p:sp>
        <p:nvSpPr>
          <p:cNvPr id="11" name="Segnaposto data 10"/>
          <p:cNvSpPr>
            <a:spLocks noGrp="1"/>
          </p:cNvSpPr>
          <p:nvPr>
            <p:ph type="dt" sz="quarter" idx="10"/>
          </p:nvPr>
        </p:nvSpPr>
        <p:spPr/>
        <p:txBody>
          <a:bodyPr/>
          <a:lstStyle/>
          <a:p>
            <a:pPr>
              <a:defRPr/>
            </a:pPr>
            <a:r>
              <a:rPr lang="it-IT"/>
              <a:t>Metodi numerici per la bioinformatica</a:t>
            </a:r>
            <a:endParaRPr lang="en-US"/>
          </a:p>
        </p:txBody>
      </p:sp>
      <p:sp>
        <p:nvSpPr>
          <p:cNvPr id="12" name="Segnaposto piè di pagina 11"/>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5"/>
          <p:cNvSpPr>
            <a:spLocks noGrp="1"/>
          </p:cNvSpPr>
          <p:nvPr>
            <p:ph type="sldNum" sz="quarter" idx="12"/>
          </p:nvPr>
        </p:nvSpPr>
        <p:spPr/>
        <p:txBody>
          <a:bodyPr/>
          <a:lstStyle/>
          <a:p>
            <a:pPr>
              <a:defRPr/>
            </a:pPr>
            <a:fld id="{1815B806-9CB5-4EB6-A6C7-27FACD348AE6}" type="slidenum">
              <a:rPr lang="en-US"/>
              <a:pPr>
                <a:defRPr/>
              </a:pPr>
              <a:t>24</a:t>
            </a:fld>
            <a:endParaRPr lang="en-US"/>
          </a:p>
        </p:txBody>
      </p:sp>
      <p:sp>
        <p:nvSpPr>
          <p:cNvPr id="7172" name="Rectangle 2"/>
          <p:cNvSpPr>
            <a:spLocks noGrp="1" noChangeArrowheads="1"/>
          </p:cNvSpPr>
          <p:nvPr>
            <p:ph type="title"/>
          </p:nvPr>
        </p:nvSpPr>
        <p:spPr/>
        <p:txBody>
          <a:bodyPr/>
          <a:lstStyle/>
          <a:p>
            <a:pPr eaLnBrk="1" hangingPunct="1"/>
            <a:r>
              <a:rPr lang="it-IT" altLang="id-ID" smtClean="0"/>
              <a:t>Distance Metric: Chebychev Distance</a:t>
            </a:r>
            <a:endParaRPr lang="en-US" altLang="id-ID" smtClean="0"/>
          </a:p>
        </p:txBody>
      </p:sp>
      <p:sp>
        <p:nvSpPr>
          <p:cNvPr id="7173" name="Rectangle 4"/>
          <p:cNvSpPr>
            <a:spLocks noChangeArrowheads="1"/>
          </p:cNvSpPr>
          <p:nvPr/>
        </p:nvSpPr>
        <p:spPr bwMode="auto">
          <a:xfrm>
            <a:off x="457200" y="17526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20000"/>
              </a:spcBef>
              <a:buFontTx/>
              <a:buChar char="•"/>
            </a:pPr>
            <a:r>
              <a:rPr lang="it-IT" altLang="id-ID" sz="2000">
                <a:latin typeface="Garamond" pitchFamily="18" charset="0"/>
              </a:rPr>
              <a:t>Chebychev distance simply picks the largest difference between any two corresponding coordinates. For instances, if the vector </a:t>
            </a:r>
            <a:r>
              <a:rPr lang="it-IT" altLang="id-ID" sz="2000" i="1">
                <a:latin typeface="Garamond" pitchFamily="18" charset="0"/>
              </a:rPr>
              <a:t>x=(x</a:t>
            </a:r>
            <a:r>
              <a:rPr lang="it-IT" altLang="id-ID" sz="2000" i="1" baseline="-25000">
                <a:latin typeface="Garamond" pitchFamily="18" charset="0"/>
              </a:rPr>
              <a:t>1,</a:t>
            </a:r>
            <a:r>
              <a:rPr lang="it-IT" altLang="id-ID" sz="2000" i="1">
                <a:latin typeface="Garamond" pitchFamily="18" charset="0"/>
              </a:rPr>
              <a:t>x</a:t>
            </a:r>
            <a:r>
              <a:rPr lang="it-IT" altLang="id-ID" sz="2000" i="1" baseline="-25000">
                <a:latin typeface="Garamond" pitchFamily="18" charset="0"/>
              </a:rPr>
              <a:t>2,</a:t>
            </a:r>
            <a:r>
              <a:rPr lang="it-IT" altLang="id-ID" sz="2000" i="1">
                <a:latin typeface="Garamond" pitchFamily="18" charset="0"/>
              </a:rPr>
              <a:t>…</a:t>
            </a:r>
            <a:r>
              <a:rPr lang="it-IT" altLang="id-ID" sz="2000" i="1" baseline="-25000">
                <a:latin typeface="Garamond" pitchFamily="18" charset="0"/>
              </a:rPr>
              <a:t>,</a:t>
            </a:r>
            <a:r>
              <a:rPr lang="it-IT" altLang="id-ID" sz="2000" i="1">
                <a:latin typeface="Garamond" pitchFamily="18" charset="0"/>
              </a:rPr>
              <a:t>x</a:t>
            </a:r>
            <a:r>
              <a:rPr lang="it-IT" altLang="id-ID" sz="2000" i="1" baseline="-25000">
                <a:latin typeface="Garamond" pitchFamily="18" charset="0"/>
              </a:rPr>
              <a:t>n</a:t>
            </a:r>
            <a:r>
              <a:rPr lang="it-IT" altLang="id-ID" sz="2000" i="1">
                <a:latin typeface="Garamond" pitchFamily="18" charset="0"/>
              </a:rPr>
              <a:t>)</a:t>
            </a:r>
            <a:r>
              <a:rPr lang="it-IT" altLang="id-ID" sz="2000">
                <a:latin typeface="Garamond" pitchFamily="18" charset="0"/>
              </a:rPr>
              <a:t> and </a:t>
            </a:r>
            <a:r>
              <a:rPr lang="it-IT" altLang="id-ID" sz="2000" i="1">
                <a:latin typeface="Garamond" pitchFamily="18" charset="0"/>
              </a:rPr>
              <a:t>y=(y</a:t>
            </a:r>
            <a:r>
              <a:rPr lang="it-IT" altLang="id-ID" sz="2000" i="1" baseline="-25000">
                <a:latin typeface="Garamond" pitchFamily="18" charset="0"/>
              </a:rPr>
              <a:t>1,</a:t>
            </a:r>
            <a:r>
              <a:rPr lang="it-IT" altLang="id-ID" sz="2000" i="1">
                <a:latin typeface="Garamond" pitchFamily="18" charset="0"/>
              </a:rPr>
              <a:t>y</a:t>
            </a:r>
            <a:r>
              <a:rPr lang="it-IT" altLang="id-ID" sz="2000" i="1" baseline="-25000">
                <a:latin typeface="Garamond" pitchFamily="18" charset="0"/>
              </a:rPr>
              <a:t>2,</a:t>
            </a:r>
            <a:r>
              <a:rPr lang="it-IT" altLang="id-ID" sz="2000" i="1">
                <a:latin typeface="Garamond" pitchFamily="18" charset="0"/>
              </a:rPr>
              <a:t>…</a:t>
            </a:r>
            <a:r>
              <a:rPr lang="it-IT" altLang="id-ID" sz="2000" i="1" baseline="-25000">
                <a:latin typeface="Garamond" pitchFamily="18" charset="0"/>
              </a:rPr>
              <a:t>,</a:t>
            </a:r>
            <a:r>
              <a:rPr lang="it-IT" altLang="id-ID" sz="2000" i="1">
                <a:latin typeface="Garamond" pitchFamily="18" charset="0"/>
              </a:rPr>
              <a:t>y</a:t>
            </a:r>
            <a:r>
              <a:rPr lang="it-IT" altLang="id-ID" sz="2000" i="1" baseline="-25000">
                <a:latin typeface="Garamond" pitchFamily="18" charset="0"/>
              </a:rPr>
              <a:t>n</a:t>
            </a:r>
            <a:r>
              <a:rPr lang="it-IT" altLang="id-ID" sz="2000" i="1">
                <a:latin typeface="Garamond" pitchFamily="18" charset="0"/>
              </a:rPr>
              <a:t>) </a:t>
            </a:r>
            <a:r>
              <a:rPr lang="it-IT" altLang="id-ID" sz="2000">
                <a:latin typeface="Garamond" pitchFamily="18" charset="0"/>
              </a:rPr>
              <a:t>are two genes measured in </a:t>
            </a:r>
            <a:r>
              <a:rPr lang="it-IT" altLang="id-ID" sz="2000" i="1">
                <a:latin typeface="Garamond" pitchFamily="18" charset="0"/>
              </a:rPr>
              <a:t>n</a:t>
            </a:r>
            <a:r>
              <a:rPr lang="it-IT" altLang="id-ID" sz="2000">
                <a:latin typeface="Garamond" pitchFamily="18" charset="0"/>
              </a:rPr>
              <a:t> experiments each, the Chebychev distance will pick the one experiment in which these two genes are most different and will consider that value the distance between genes.</a:t>
            </a:r>
          </a:p>
          <a:p>
            <a:pPr algn="just" eaLnBrk="1" hangingPunct="1">
              <a:spcBef>
                <a:spcPct val="20000"/>
              </a:spcBef>
              <a:buFontTx/>
              <a:buChar char="•"/>
            </a:pPr>
            <a:r>
              <a:rPr lang="it-IT" altLang="id-ID" sz="2000">
                <a:latin typeface="Garamond" pitchFamily="18" charset="0"/>
              </a:rPr>
              <a:t>Is to be used when the goal is to reflect any big difference between any corresponding coordinates</a:t>
            </a:r>
          </a:p>
          <a:p>
            <a:pPr algn="just" eaLnBrk="1" hangingPunct="1">
              <a:spcBef>
                <a:spcPct val="20000"/>
              </a:spcBef>
              <a:buFontTx/>
              <a:buChar char="•"/>
            </a:pPr>
            <a:r>
              <a:rPr lang="it-IT" altLang="id-ID" sz="2000">
                <a:latin typeface="Garamond" pitchFamily="18" charset="0"/>
              </a:rPr>
              <a:t>Chebychev distance</a:t>
            </a:r>
            <a:r>
              <a:rPr lang="it-IT" altLang="id-ID" sz="2400">
                <a:latin typeface="Garamond" pitchFamily="18" charset="0"/>
              </a:rPr>
              <a:t> </a:t>
            </a:r>
            <a:r>
              <a:rPr lang="it-IT" altLang="id-ID" sz="2000">
                <a:latin typeface="Garamond" pitchFamily="18" charset="0"/>
              </a:rPr>
              <a:t>between two </a:t>
            </a:r>
            <a:r>
              <a:rPr lang="it-IT" altLang="id-ID" sz="2000" i="1">
                <a:latin typeface="Garamond" pitchFamily="18" charset="0"/>
              </a:rPr>
              <a:t>n</a:t>
            </a:r>
            <a:r>
              <a:rPr lang="it-IT" altLang="id-ID" sz="2000">
                <a:latin typeface="Garamond" pitchFamily="18" charset="0"/>
              </a:rPr>
              <a:t>-dimensional vectors </a:t>
            </a:r>
            <a:r>
              <a:rPr lang="it-IT" altLang="id-ID" sz="2000" i="1">
                <a:latin typeface="Garamond" pitchFamily="18" charset="0"/>
              </a:rPr>
              <a:t>x=(x</a:t>
            </a:r>
            <a:r>
              <a:rPr lang="it-IT" altLang="id-ID" sz="2000" i="1" baseline="-25000">
                <a:latin typeface="Garamond" pitchFamily="18" charset="0"/>
              </a:rPr>
              <a:t>1,</a:t>
            </a:r>
            <a:r>
              <a:rPr lang="it-IT" altLang="id-ID" sz="2000" i="1">
                <a:latin typeface="Garamond" pitchFamily="18" charset="0"/>
              </a:rPr>
              <a:t>x</a:t>
            </a:r>
            <a:r>
              <a:rPr lang="it-IT" altLang="id-ID" sz="2000" i="1" baseline="-25000">
                <a:latin typeface="Garamond" pitchFamily="18" charset="0"/>
              </a:rPr>
              <a:t>2,</a:t>
            </a:r>
            <a:r>
              <a:rPr lang="it-IT" altLang="id-ID" sz="2000" i="1">
                <a:latin typeface="Garamond" pitchFamily="18" charset="0"/>
              </a:rPr>
              <a:t>…</a:t>
            </a:r>
            <a:r>
              <a:rPr lang="it-IT" altLang="id-ID" sz="2000" i="1" baseline="-25000">
                <a:latin typeface="Garamond" pitchFamily="18" charset="0"/>
              </a:rPr>
              <a:t>,</a:t>
            </a:r>
            <a:r>
              <a:rPr lang="it-IT" altLang="id-ID" sz="2000" i="1">
                <a:latin typeface="Garamond" pitchFamily="18" charset="0"/>
              </a:rPr>
              <a:t>x</a:t>
            </a:r>
            <a:r>
              <a:rPr lang="it-IT" altLang="id-ID" sz="2000" i="1" baseline="-25000">
                <a:latin typeface="Garamond" pitchFamily="18" charset="0"/>
              </a:rPr>
              <a:t>n</a:t>
            </a:r>
            <a:r>
              <a:rPr lang="it-IT" altLang="id-ID" sz="2000" i="1">
                <a:latin typeface="Garamond" pitchFamily="18" charset="0"/>
              </a:rPr>
              <a:t>)</a:t>
            </a:r>
            <a:r>
              <a:rPr lang="it-IT" altLang="id-ID" sz="2000">
                <a:latin typeface="Garamond" pitchFamily="18" charset="0"/>
              </a:rPr>
              <a:t> and </a:t>
            </a:r>
            <a:r>
              <a:rPr lang="it-IT" altLang="id-ID" sz="2000" i="1">
                <a:latin typeface="Garamond" pitchFamily="18" charset="0"/>
              </a:rPr>
              <a:t>y=(y</a:t>
            </a:r>
            <a:r>
              <a:rPr lang="it-IT" altLang="id-ID" sz="2000" i="1" baseline="-25000">
                <a:latin typeface="Garamond" pitchFamily="18" charset="0"/>
              </a:rPr>
              <a:t>1,</a:t>
            </a:r>
            <a:r>
              <a:rPr lang="it-IT" altLang="id-ID" sz="2000" i="1">
                <a:latin typeface="Garamond" pitchFamily="18" charset="0"/>
              </a:rPr>
              <a:t>y</a:t>
            </a:r>
            <a:r>
              <a:rPr lang="it-IT" altLang="id-ID" sz="2000" i="1" baseline="-25000">
                <a:latin typeface="Garamond" pitchFamily="18" charset="0"/>
              </a:rPr>
              <a:t>2,</a:t>
            </a:r>
            <a:r>
              <a:rPr lang="it-IT" altLang="id-ID" sz="2000" i="1">
                <a:latin typeface="Garamond" pitchFamily="18" charset="0"/>
              </a:rPr>
              <a:t>…</a:t>
            </a:r>
            <a:r>
              <a:rPr lang="it-IT" altLang="id-ID" sz="2000" i="1" baseline="-25000">
                <a:latin typeface="Garamond" pitchFamily="18" charset="0"/>
              </a:rPr>
              <a:t>,</a:t>
            </a:r>
            <a:r>
              <a:rPr lang="it-IT" altLang="id-ID" sz="2000" i="1">
                <a:latin typeface="Garamond" pitchFamily="18" charset="0"/>
              </a:rPr>
              <a:t>y</a:t>
            </a:r>
            <a:r>
              <a:rPr lang="it-IT" altLang="id-ID" sz="2000" i="1" baseline="-25000">
                <a:latin typeface="Garamond" pitchFamily="18" charset="0"/>
              </a:rPr>
              <a:t>n</a:t>
            </a:r>
            <a:r>
              <a:rPr lang="it-IT" altLang="id-ID" sz="2000" i="1">
                <a:latin typeface="Garamond" pitchFamily="18" charset="0"/>
              </a:rPr>
              <a:t>) </a:t>
            </a:r>
            <a:r>
              <a:rPr lang="it-IT" altLang="id-ID" sz="2000">
                <a:latin typeface="Garamond" pitchFamily="18" charset="0"/>
              </a:rPr>
              <a:t>is:</a:t>
            </a:r>
          </a:p>
          <a:p>
            <a:pPr algn="just" eaLnBrk="1" hangingPunct="1">
              <a:spcBef>
                <a:spcPct val="20000"/>
              </a:spcBef>
              <a:buFontTx/>
              <a:buChar char="•"/>
            </a:pPr>
            <a:endParaRPr lang="it-IT" altLang="id-ID" sz="2000">
              <a:latin typeface="Garamond" pitchFamily="18" charset="0"/>
            </a:endParaRPr>
          </a:p>
          <a:p>
            <a:pPr algn="just" eaLnBrk="1" hangingPunct="1">
              <a:spcBef>
                <a:spcPct val="20000"/>
              </a:spcBef>
              <a:buFontTx/>
              <a:buChar char="•"/>
            </a:pPr>
            <a:endParaRPr lang="it-IT" altLang="id-ID" sz="2000">
              <a:latin typeface="Garamond" pitchFamily="18" charset="0"/>
            </a:endParaRPr>
          </a:p>
          <a:p>
            <a:pPr algn="just" eaLnBrk="1" hangingPunct="1">
              <a:lnSpc>
                <a:spcPct val="65000"/>
              </a:lnSpc>
              <a:spcBef>
                <a:spcPct val="20000"/>
              </a:spcBef>
              <a:buFontTx/>
              <a:buChar char="•"/>
            </a:pPr>
            <a:r>
              <a:rPr lang="en-US" altLang="id-ID" sz="2000">
                <a:latin typeface="Garamond" pitchFamily="18" charset="0"/>
              </a:rPr>
              <a:t>Note that this distance measurement is very sensitive to outlying measurements and recilient of small umount of noise.</a:t>
            </a:r>
            <a:r>
              <a:rPr lang="en-US" altLang="id-ID" sz="3200">
                <a:latin typeface="Garamond" pitchFamily="18" charset="0"/>
              </a:rPr>
              <a:t> </a:t>
            </a:r>
            <a:endParaRPr lang="it-IT" altLang="id-ID" sz="2000">
              <a:latin typeface="Garamond" pitchFamily="18" charset="0"/>
            </a:endParaRPr>
          </a:p>
          <a:p>
            <a:pPr algn="just" eaLnBrk="1" hangingPunct="1">
              <a:spcBef>
                <a:spcPct val="20000"/>
              </a:spcBef>
              <a:buFontTx/>
              <a:buChar char="•"/>
            </a:pPr>
            <a:endParaRPr lang="it-IT" altLang="id-ID" sz="2400">
              <a:latin typeface="Garamond" pitchFamily="18" charset="0"/>
            </a:endParaRPr>
          </a:p>
        </p:txBody>
      </p:sp>
      <p:graphicFrame>
        <p:nvGraphicFramePr>
          <p:cNvPr id="7170" name="Object 5"/>
          <p:cNvGraphicFramePr>
            <a:graphicFrameLocks noChangeAspect="1"/>
          </p:cNvGraphicFramePr>
          <p:nvPr>
            <p:ph idx="1"/>
          </p:nvPr>
        </p:nvGraphicFramePr>
        <p:xfrm>
          <a:off x="3276600" y="4724400"/>
          <a:ext cx="2603500" cy="515938"/>
        </p:xfrm>
        <a:graphic>
          <a:graphicData uri="http://schemas.openxmlformats.org/presentationml/2006/ole">
            <mc:AlternateContent xmlns:mc="http://schemas.openxmlformats.org/markup-compatibility/2006">
              <mc:Choice xmlns:v="urn:schemas-microsoft-com:vml" Requires="v">
                <p:oleObj spid="_x0000_s7176" name="Equation" r:id="rId4" imgW="1473120" imgH="291960" progId="Equation.3">
                  <p:embed/>
                </p:oleObj>
              </mc:Choice>
              <mc:Fallback>
                <p:oleObj name="Equation" r:id="rId4" imgW="1473120" imgH="2919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724400"/>
                        <a:ext cx="26035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Segnaposto data 5"/>
          <p:cNvSpPr>
            <a:spLocks noGrp="1"/>
          </p:cNvSpPr>
          <p:nvPr>
            <p:ph type="dt" sz="quarter" idx="10"/>
          </p:nvPr>
        </p:nvSpPr>
        <p:spPr/>
        <p:txBody>
          <a:bodyPr/>
          <a:lstStyle/>
          <a:p>
            <a:pPr>
              <a:defRPr/>
            </a:pPr>
            <a:r>
              <a:rPr lang="it-IT"/>
              <a:t>Metodi numerici per la bioinformatica</a:t>
            </a:r>
            <a:endParaRPr lang="en-US"/>
          </a:p>
        </p:txBody>
      </p:sp>
      <p:sp>
        <p:nvSpPr>
          <p:cNvPr id="7" name="Segnaposto piè di pagina 6"/>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egnaposto numero diapositiva 5"/>
          <p:cNvSpPr>
            <a:spLocks noGrp="1"/>
          </p:cNvSpPr>
          <p:nvPr>
            <p:ph type="sldNum" sz="quarter" idx="12"/>
          </p:nvPr>
        </p:nvSpPr>
        <p:spPr/>
        <p:txBody>
          <a:bodyPr/>
          <a:lstStyle/>
          <a:p>
            <a:pPr>
              <a:defRPr/>
            </a:pPr>
            <a:fld id="{DF2E2F01-3DD5-4189-84E7-2BCC3C10473B}" type="slidenum">
              <a:rPr lang="en-US"/>
              <a:pPr>
                <a:defRPr/>
              </a:pPr>
              <a:t>25</a:t>
            </a:fld>
            <a:endParaRPr lang="en-US"/>
          </a:p>
        </p:txBody>
      </p:sp>
      <p:sp>
        <p:nvSpPr>
          <p:cNvPr id="8201" name="Rectangle 2"/>
          <p:cNvSpPr>
            <a:spLocks noGrp="1" noChangeArrowheads="1"/>
          </p:cNvSpPr>
          <p:nvPr>
            <p:ph type="title"/>
          </p:nvPr>
        </p:nvSpPr>
        <p:spPr/>
        <p:txBody>
          <a:bodyPr/>
          <a:lstStyle/>
          <a:p>
            <a:pPr eaLnBrk="1" hangingPunct="1"/>
            <a:r>
              <a:rPr lang="it-IT" altLang="id-ID" sz="3000" smtClean="0"/>
              <a:t>Distance Metric: Cosine Similarity (Angle)</a:t>
            </a:r>
          </a:p>
        </p:txBody>
      </p:sp>
      <p:sp>
        <p:nvSpPr>
          <p:cNvPr id="8202" name="Rectangle 3"/>
          <p:cNvSpPr>
            <a:spLocks noGrp="1" noChangeArrowheads="1"/>
          </p:cNvSpPr>
          <p:nvPr>
            <p:ph type="body" idx="1"/>
          </p:nvPr>
        </p:nvSpPr>
        <p:spPr>
          <a:xfrm>
            <a:off x="304800" y="1676400"/>
            <a:ext cx="8001000" cy="4114800"/>
          </a:xfrm>
        </p:spPr>
        <p:txBody>
          <a:bodyPr/>
          <a:lstStyle/>
          <a:p>
            <a:pPr algn="l" eaLnBrk="1" hangingPunct="1"/>
            <a:r>
              <a:rPr lang="it-IT" altLang="id-ID" sz="2400" smtClean="0"/>
              <a:t>The Cosine Similarity takes into account only the angle and discards the magnitude.</a:t>
            </a:r>
          </a:p>
          <a:p>
            <a:pPr algn="l" eaLnBrk="1" hangingPunct="1"/>
            <a:r>
              <a:rPr lang="it-IT" altLang="id-ID" sz="2400" smtClean="0"/>
              <a:t>The Cosine Similarity </a:t>
            </a:r>
            <a:r>
              <a:rPr lang="en-US" altLang="id-ID" sz="2400" smtClean="0"/>
              <a:t>distance between two </a:t>
            </a:r>
            <a:r>
              <a:rPr lang="en-US" altLang="id-ID" sz="2400" i="1" smtClean="0"/>
              <a:t>n</a:t>
            </a:r>
            <a:r>
              <a:rPr lang="en-US" altLang="id-ID" sz="2400" smtClean="0"/>
              <a:t>-dimensional vectors x=(x</a:t>
            </a:r>
            <a:r>
              <a:rPr lang="en-US" altLang="id-ID" sz="2400" baseline="-25000" smtClean="0"/>
              <a:t>1</a:t>
            </a:r>
            <a:r>
              <a:rPr lang="en-US" altLang="id-ID" sz="2400" smtClean="0"/>
              <a:t>,x</a:t>
            </a:r>
            <a:r>
              <a:rPr lang="en-US" altLang="id-ID" sz="2400" baseline="-25000" smtClean="0"/>
              <a:t>2</a:t>
            </a:r>
            <a:r>
              <a:rPr lang="en-US" altLang="id-ID" sz="2400" smtClean="0"/>
              <a:t>,…,x</a:t>
            </a:r>
            <a:r>
              <a:rPr lang="en-US" altLang="id-ID" sz="2400" baseline="-25000" smtClean="0"/>
              <a:t>n</a:t>
            </a:r>
            <a:r>
              <a:rPr lang="en-US" altLang="id-ID" sz="2400" smtClean="0"/>
              <a:t>) and y=(y</a:t>
            </a:r>
            <a:r>
              <a:rPr lang="en-US" altLang="id-ID" sz="2400" baseline="-25000" smtClean="0"/>
              <a:t>1</a:t>
            </a:r>
            <a:r>
              <a:rPr lang="en-US" altLang="id-ID" sz="2400" smtClean="0"/>
              <a:t>,y</a:t>
            </a:r>
            <a:r>
              <a:rPr lang="en-US" altLang="id-ID" sz="2400" baseline="-25000" smtClean="0"/>
              <a:t>2</a:t>
            </a:r>
            <a:r>
              <a:rPr lang="en-US" altLang="id-ID" sz="2400" smtClean="0"/>
              <a:t>,…,y</a:t>
            </a:r>
            <a:r>
              <a:rPr lang="en-US" altLang="id-ID" sz="2400" baseline="-25000" smtClean="0"/>
              <a:t>n</a:t>
            </a:r>
            <a:r>
              <a:rPr lang="en-US" altLang="id-ID" sz="2400" smtClean="0"/>
              <a:t>) is:</a:t>
            </a:r>
            <a:endParaRPr lang="it-IT" altLang="id-ID" sz="2400" smtClean="0"/>
          </a:p>
          <a:p>
            <a:pPr eaLnBrk="1" hangingPunct="1"/>
            <a:endParaRPr lang="it-IT" altLang="id-ID" sz="2400" smtClean="0"/>
          </a:p>
        </p:txBody>
      </p:sp>
      <p:grpSp>
        <p:nvGrpSpPr>
          <p:cNvPr id="8203" name="Group 30"/>
          <p:cNvGrpSpPr>
            <a:grpSpLocks/>
          </p:cNvGrpSpPr>
          <p:nvPr/>
        </p:nvGrpSpPr>
        <p:grpSpPr bwMode="auto">
          <a:xfrm>
            <a:off x="6248400" y="2819400"/>
            <a:ext cx="2895600" cy="3152775"/>
            <a:chOff x="3408" y="2112"/>
            <a:chExt cx="1824" cy="1986"/>
          </a:xfrm>
        </p:grpSpPr>
        <p:sp>
          <p:nvSpPr>
            <p:cNvPr id="8208" name="Text Box 5"/>
            <p:cNvSpPr txBox="1">
              <a:spLocks noChangeArrowheads="1"/>
            </p:cNvSpPr>
            <p:nvPr/>
          </p:nvSpPr>
          <p:spPr bwMode="auto">
            <a:xfrm>
              <a:off x="3552" y="2448"/>
              <a:ext cx="16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tLang="id-ID" sz="1400"/>
                <a:t>Gene1 Expression Level</a:t>
              </a:r>
            </a:p>
          </p:txBody>
        </p:sp>
        <p:sp>
          <p:nvSpPr>
            <p:cNvPr id="8209" name="Text Box 6"/>
            <p:cNvSpPr txBox="1">
              <a:spLocks noChangeArrowheads="1"/>
            </p:cNvSpPr>
            <p:nvPr/>
          </p:nvSpPr>
          <p:spPr bwMode="auto">
            <a:xfrm rot="-5400000">
              <a:off x="2568" y="2952"/>
              <a:ext cx="18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tLang="id-ID" sz="1400"/>
                <a:t>Gene2 Expression Level</a:t>
              </a:r>
            </a:p>
          </p:txBody>
        </p:sp>
        <p:grpSp>
          <p:nvGrpSpPr>
            <p:cNvPr id="8210" name="Group 18"/>
            <p:cNvGrpSpPr>
              <a:grpSpLocks/>
            </p:cNvGrpSpPr>
            <p:nvPr/>
          </p:nvGrpSpPr>
          <p:grpSpPr bwMode="auto">
            <a:xfrm>
              <a:off x="3648" y="2640"/>
              <a:ext cx="1440" cy="1458"/>
              <a:chOff x="3552" y="2304"/>
              <a:chExt cx="1920" cy="2226"/>
            </a:xfrm>
          </p:grpSpPr>
          <p:sp>
            <p:nvSpPr>
              <p:cNvPr id="8211" name="Rectangle 4"/>
              <p:cNvSpPr>
                <a:spLocks noChangeArrowheads="1"/>
              </p:cNvSpPr>
              <p:nvPr/>
            </p:nvSpPr>
            <p:spPr bwMode="auto">
              <a:xfrm>
                <a:off x="3552" y="2304"/>
                <a:ext cx="1723" cy="1920"/>
              </a:xfrm>
              <a:prstGeom prst="rect">
                <a:avLst/>
              </a:prstGeom>
              <a:gradFill rotWithShape="1">
                <a:gsLst>
                  <a:gs pos="0">
                    <a:srgbClr val="CC99FF">
                      <a:alpha val="59000"/>
                    </a:srgbClr>
                  </a:gs>
                  <a:gs pos="100000">
                    <a:srgbClr val="FFCCFF"/>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8212" name="Line 7"/>
              <p:cNvSpPr>
                <a:spLocks noChangeShapeType="1"/>
              </p:cNvSpPr>
              <p:nvPr/>
            </p:nvSpPr>
            <p:spPr bwMode="auto">
              <a:xfrm>
                <a:off x="3552" y="4224"/>
                <a:ext cx="19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8213" name="Line 8"/>
              <p:cNvSpPr>
                <a:spLocks noChangeShapeType="1"/>
              </p:cNvSpPr>
              <p:nvPr/>
            </p:nvSpPr>
            <p:spPr bwMode="auto">
              <a:xfrm rot="-5400000">
                <a:off x="2592" y="3264"/>
                <a:ext cx="19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8214" name="Line 10"/>
              <p:cNvSpPr>
                <a:spLocks noChangeShapeType="1"/>
              </p:cNvSpPr>
              <p:nvPr/>
            </p:nvSpPr>
            <p:spPr bwMode="auto">
              <a:xfrm flipV="1">
                <a:off x="3552" y="2640"/>
                <a:ext cx="816" cy="1584"/>
              </a:xfrm>
              <a:prstGeom prst="line">
                <a:avLst/>
              </a:prstGeom>
              <a:noFill/>
              <a:ln w="222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8215" name="Line 11"/>
              <p:cNvSpPr>
                <a:spLocks noChangeShapeType="1"/>
              </p:cNvSpPr>
              <p:nvPr/>
            </p:nvSpPr>
            <p:spPr bwMode="auto">
              <a:xfrm rot="1845993" flipV="1">
                <a:off x="3909" y="2946"/>
                <a:ext cx="816" cy="1584"/>
              </a:xfrm>
              <a:prstGeom prst="line">
                <a:avLst/>
              </a:prstGeom>
              <a:noFill/>
              <a:ln w="222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8216" name="Arc 15"/>
              <p:cNvSpPr>
                <a:spLocks/>
              </p:cNvSpPr>
              <p:nvPr/>
            </p:nvSpPr>
            <p:spPr bwMode="auto">
              <a:xfrm>
                <a:off x="3888" y="3504"/>
                <a:ext cx="28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aphicFrame>
            <p:nvGraphicFramePr>
              <p:cNvPr id="8199" name="Object 16"/>
              <p:cNvGraphicFramePr>
                <a:graphicFrameLocks noChangeAspect="1"/>
              </p:cNvGraphicFramePr>
              <p:nvPr/>
            </p:nvGraphicFramePr>
            <p:xfrm>
              <a:off x="4055" y="3259"/>
              <a:ext cx="358" cy="402"/>
            </p:xfrm>
            <a:graphic>
              <a:graphicData uri="http://schemas.openxmlformats.org/presentationml/2006/ole">
                <mc:AlternateContent xmlns:mc="http://schemas.openxmlformats.org/markup-compatibility/2006">
                  <mc:Choice xmlns:v="urn:schemas-microsoft-com:vml" Requires="v">
                    <p:oleObj spid="_x0000_s8217" name="Equation" r:id="rId4" imgW="215640" imgH="241200" progId="Equation.3">
                      <p:embed/>
                    </p:oleObj>
                  </mc:Choice>
                  <mc:Fallback>
                    <p:oleObj name="Equation" r:id="rId4" imgW="215640" imgH="24120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5" y="3259"/>
                            <a:ext cx="358"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8194" name="Object 17"/>
          <p:cNvGraphicFramePr>
            <a:graphicFrameLocks noChangeAspect="1"/>
          </p:cNvGraphicFramePr>
          <p:nvPr/>
        </p:nvGraphicFramePr>
        <p:xfrm>
          <a:off x="1371600" y="3505200"/>
          <a:ext cx="3200400" cy="855663"/>
        </p:xfrm>
        <a:graphic>
          <a:graphicData uri="http://schemas.openxmlformats.org/presentationml/2006/ole">
            <mc:AlternateContent xmlns:mc="http://schemas.openxmlformats.org/markup-compatibility/2006">
              <mc:Choice xmlns:v="urn:schemas-microsoft-com:vml" Requires="v">
                <p:oleObj spid="_x0000_s8218" name="Equation" r:id="rId6" imgW="1663560" imgH="444240" progId="Equation.3">
                  <p:embed/>
                </p:oleObj>
              </mc:Choice>
              <mc:Fallback>
                <p:oleObj name="Equation" r:id="rId6" imgW="1663560" imgH="44424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505200"/>
                        <a:ext cx="3200400"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4" name="Rectangle 21"/>
          <p:cNvSpPr>
            <a:spLocks noChangeArrowheads="1"/>
          </p:cNvSpPr>
          <p:nvPr/>
        </p:nvSpPr>
        <p:spPr bwMode="auto">
          <a:xfrm>
            <a:off x="685800" y="4572000"/>
            <a:ext cx="474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latin typeface="Garamond" pitchFamily="18" charset="0"/>
              </a:rPr>
              <a:t>where	     is the dot product of the two vectors: </a:t>
            </a:r>
          </a:p>
        </p:txBody>
      </p:sp>
      <p:graphicFrame>
        <p:nvGraphicFramePr>
          <p:cNvPr id="8195" name="Object 26"/>
          <p:cNvGraphicFramePr>
            <a:graphicFrameLocks noChangeAspect="1"/>
          </p:cNvGraphicFramePr>
          <p:nvPr/>
        </p:nvGraphicFramePr>
        <p:xfrm>
          <a:off x="1371600" y="4648200"/>
          <a:ext cx="457200" cy="258763"/>
        </p:xfrm>
        <a:graphic>
          <a:graphicData uri="http://schemas.openxmlformats.org/presentationml/2006/ole">
            <mc:AlternateContent xmlns:mc="http://schemas.openxmlformats.org/markup-compatibility/2006">
              <mc:Choice xmlns:v="urn:schemas-microsoft-com:vml" Requires="v">
                <p:oleObj spid="_x0000_s8219" name="Equation" r:id="rId8" imgW="291960" imgH="164880" progId="Equation.3">
                  <p:embed/>
                </p:oleObj>
              </mc:Choice>
              <mc:Fallback>
                <p:oleObj name="Equation" r:id="rId8" imgW="291960" imgH="164880"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4648200"/>
                        <a:ext cx="45720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29"/>
          <p:cNvGraphicFramePr>
            <a:graphicFrameLocks noChangeAspect="1"/>
          </p:cNvGraphicFramePr>
          <p:nvPr/>
        </p:nvGraphicFramePr>
        <p:xfrm>
          <a:off x="762000" y="4953000"/>
          <a:ext cx="4419600" cy="533400"/>
        </p:xfrm>
        <a:graphic>
          <a:graphicData uri="http://schemas.openxmlformats.org/presentationml/2006/ole">
            <mc:AlternateContent xmlns:mc="http://schemas.openxmlformats.org/markup-compatibility/2006">
              <mc:Choice xmlns:v="urn:schemas-microsoft-com:vml" Requires="v">
                <p:oleObj spid="_x0000_s8220" name="Equation" r:id="rId10" imgW="2336760" imgH="431640" progId="Equation.3">
                  <p:embed/>
                </p:oleObj>
              </mc:Choice>
              <mc:Fallback>
                <p:oleObj name="Equation" r:id="rId10" imgW="2336760" imgH="431640" progId="Equation.3">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4953000"/>
                        <a:ext cx="441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5" name="Rectangle 31"/>
          <p:cNvSpPr>
            <a:spLocks noChangeArrowheads="1"/>
          </p:cNvSpPr>
          <p:nvPr/>
        </p:nvSpPr>
        <p:spPr bwMode="auto">
          <a:xfrm>
            <a:off x="762000" y="5486400"/>
            <a:ext cx="4300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latin typeface="Garamond" pitchFamily="18" charset="0"/>
              </a:rPr>
              <a:t>and 	  is the norm, or length, of a vector: </a:t>
            </a:r>
          </a:p>
        </p:txBody>
      </p:sp>
      <p:graphicFrame>
        <p:nvGraphicFramePr>
          <p:cNvPr id="8197" name="Object 32"/>
          <p:cNvGraphicFramePr>
            <a:graphicFrameLocks noChangeAspect="1"/>
          </p:cNvGraphicFramePr>
          <p:nvPr/>
        </p:nvGraphicFramePr>
        <p:xfrm>
          <a:off x="1404938" y="5492750"/>
          <a:ext cx="238125" cy="398463"/>
        </p:xfrm>
        <a:graphic>
          <a:graphicData uri="http://schemas.openxmlformats.org/presentationml/2006/ole">
            <mc:AlternateContent xmlns:mc="http://schemas.openxmlformats.org/markup-compatibility/2006">
              <mc:Choice xmlns:v="urn:schemas-microsoft-com:vml" Requires="v">
                <p:oleObj spid="_x0000_s8221" name="Equation" r:id="rId12" imgW="152280" imgH="253800" progId="Equation.3">
                  <p:embed/>
                </p:oleObj>
              </mc:Choice>
              <mc:Fallback>
                <p:oleObj name="Equation" r:id="rId12" imgW="152280" imgH="253800" progId="Equation.3">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04938" y="5492750"/>
                        <a:ext cx="238125"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33"/>
          <p:cNvGraphicFramePr>
            <a:graphicFrameLocks noChangeAspect="1"/>
          </p:cNvGraphicFramePr>
          <p:nvPr/>
        </p:nvGraphicFramePr>
        <p:xfrm>
          <a:off x="838200" y="5867400"/>
          <a:ext cx="3867150" cy="596900"/>
        </p:xfrm>
        <a:graphic>
          <a:graphicData uri="http://schemas.openxmlformats.org/presentationml/2006/ole">
            <mc:AlternateContent xmlns:mc="http://schemas.openxmlformats.org/markup-compatibility/2006">
              <mc:Choice xmlns:v="urn:schemas-microsoft-com:vml" Requires="v">
                <p:oleObj spid="_x0000_s8222" name="Equation" r:id="rId14" imgW="2044440" imgH="482400" progId="Equation.3">
                  <p:embed/>
                </p:oleObj>
              </mc:Choice>
              <mc:Fallback>
                <p:oleObj name="Equation" r:id="rId14" imgW="2044440" imgH="482400" progId="Equation.3">
                  <p:embed/>
                  <p:pic>
                    <p:nvPicPr>
                      <p:cNvPr id="0"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8200" y="5867400"/>
                        <a:ext cx="386715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Segnaposto data 22"/>
          <p:cNvSpPr>
            <a:spLocks noGrp="1"/>
          </p:cNvSpPr>
          <p:nvPr>
            <p:ph type="dt" sz="quarter" idx="10"/>
          </p:nvPr>
        </p:nvSpPr>
        <p:spPr/>
        <p:txBody>
          <a:bodyPr/>
          <a:lstStyle/>
          <a:p>
            <a:pPr>
              <a:defRPr/>
            </a:pPr>
            <a:r>
              <a:rPr lang="it-IT"/>
              <a:t>Metodi numerici per la bioinformatica</a:t>
            </a:r>
            <a:endParaRPr lang="en-US"/>
          </a:p>
        </p:txBody>
      </p:sp>
      <p:sp>
        <p:nvSpPr>
          <p:cNvPr id="24" name="Segnaposto piè di pagina 23"/>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3657600" y="6400800"/>
            <a:ext cx="1905000" cy="457200"/>
          </a:xfrm>
        </p:spPr>
        <p:txBody>
          <a:bodyPr/>
          <a:lstStyle/>
          <a:p>
            <a:pPr>
              <a:defRPr/>
            </a:pPr>
            <a:fld id="{60055463-A90E-45BF-968D-BDE11D6D8AF3}" type="slidenum">
              <a:rPr lang="en-US"/>
              <a:pPr>
                <a:defRPr/>
              </a:pPr>
              <a:t>26</a:t>
            </a:fld>
            <a:endParaRPr lang="en-US"/>
          </a:p>
        </p:txBody>
      </p:sp>
      <p:sp>
        <p:nvSpPr>
          <p:cNvPr id="9221" name="Rectangle 2"/>
          <p:cNvSpPr>
            <a:spLocks noGrp="1" noChangeArrowheads="1"/>
          </p:cNvSpPr>
          <p:nvPr>
            <p:ph type="title"/>
          </p:nvPr>
        </p:nvSpPr>
        <p:spPr/>
        <p:txBody>
          <a:bodyPr/>
          <a:lstStyle/>
          <a:p>
            <a:pPr eaLnBrk="1" hangingPunct="1"/>
            <a:r>
              <a:rPr lang="it-IT" altLang="id-ID" smtClean="0"/>
              <a:t>Distance Metric: Correlation Distance</a:t>
            </a:r>
          </a:p>
        </p:txBody>
      </p:sp>
      <p:graphicFrame>
        <p:nvGraphicFramePr>
          <p:cNvPr id="9218" name="Object 4"/>
          <p:cNvGraphicFramePr>
            <a:graphicFrameLocks noChangeAspect="1"/>
          </p:cNvGraphicFramePr>
          <p:nvPr>
            <p:ph type="body" idx="1"/>
          </p:nvPr>
        </p:nvGraphicFramePr>
        <p:xfrm>
          <a:off x="685800" y="4419600"/>
          <a:ext cx="4419600" cy="1025525"/>
        </p:xfrm>
        <a:graphic>
          <a:graphicData uri="http://schemas.openxmlformats.org/presentationml/2006/ole">
            <mc:AlternateContent xmlns:mc="http://schemas.openxmlformats.org/markup-compatibility/2006">
              <mc:Choice xmlns:v="urn:schemas-microsoft-com:vml" Requires="v">
                <p:oleObj spid="_x0000_s9227" name="Equation" r:id="rId4" imgW="2641320" imgH="711000" progId="Equation.3">
                  <p:embed/>
                </p:oleObj>
              </mc:Choice>
              <mc:Fallback>
                <p:oleObj name="Equation" r:id="rId4" imgW="2641320" imgH="711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419600"/>
                        <a:ext cx="4419600"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2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4267200"/>
            <a:ext cx="2293938" cy="2349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9219" name="Object 7"/>
          <p:cNvGraphicFramePr>
            <a:graphicFrameLocks noChangeAspect="1"/>
          </p:cNvGraphicFramePr>
          <p:nvPr/>
        </p:nvGraphicFramePr>
        <p:xfrm>
          <a:off x="3276600" y="3200400"/>
          <a:ext cx="1831975" cy="438150"/>
        </p:xfrm>
        <a:graphic>
          <a:graphicData uri="http://schemas.openxmlformats.org/presentationml/2006/ole">
            <mc:AlternateContent xmlns:mc="http://schemas.openxmlformats.org/markup-compatibility/2006">
              <mc:Choice xmlns:v="urn:schemas-microsoft-com:vml" Requires="v">
                <p:oleObj spid="_x0000_s9228" name="Equation" r:id="rId7" imgW="1002960" imgH="241200" progId="Equation.3">
                  <p:embed/>
                </p:oleObj>
              </mc:Choice>
              <mc:Fallback>
                <p:oleObj name="Equation" r:id="rId7" imgW="1002960" imgH="241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200400"/>
                        <a:ext cx="18319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Rectangle 8"/>
          <p:cNvSpPr>
            <a:spLocks noChangeArrowheads="1"/>
          </p:cNvSpPr>
          <p:nvPr/>
        </p:nvSpPr>
        <p:spPr bwMode="auto">
          <a:xfrm>
            <a:off x="228600" y="1676400"/>
            <a:ext cx="8534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20000"/>
              </a:spcBef>
              <a:buFontTx/>
              <a:buChar char="•"/>
            </a:pPr>
            <a:r>
              <a:rPr lang="it-IT" altLang="id-ID" sz="2000">
                <a:latin typeface="Garamond" pitchFamily="18" charset="0"/>
              </a:rPr>
              <a:t>The Pearson Correlation Distance computes the distance  of each point from the linear regression line</a:t>
            </a:r>
          </a:p>
          <a:p>
            <a:pPr algn="just" eaLnBrk="1" hangingPunct="1">
              <a:spcBef>
                <a:spcPct val="20000"/>
              </a:spcBef>
              <a:buFontTx/>
              <a:buChar char="•"/>
            </a:pPr>
            <a:r>
              <a:rPr lang="it-IT" altLang="id-ID" sz="2000">
                <a:latin typeface="Garamond" pitchFamily="18" charset="0"/>
              </a:rPr>
              <a:t>The Pearson Correlation </a:t>
            </a:r>
            <a:r>
              <a:rPr lang="en-US" altLang="id-ID" sz="2000">
                <a:latin typeface="Garamond" pitchFamily="18" charset="0"/>
              </a:rPr>
              <a:t>distance between two </a:t>
            </a:r>
            <a:r>
              <a:rPr lang="en-US" altLang="id-ID" sz="2000" i="1">
                <a:latin typeface="Garamond" pitchFamily="18" charset="0"/>
              </a:rPr>
              <a:t>n</a:t>
            </a:r>
            <a:r>
              <a:rPr lang="en-US" altLang="id-ID" sz="2000">
                <a:latin typeface="Garamond" pitchFamily="18" charset="0"/>
              </a:rPr>
              <a:t>-dimensional vectors x=(x</a:t>
            </a:r>
            <a:r>
              <a:rPr lang="en-US" altLang="id-ID" sz="2000" baseline="-25000">
                <a:latin typeface="Garamond" pitchFamily="18" charset="0"/>
              </a:rPr>
              <a:t>1</a:t>
            </a:r>
            <a:r>
              <a:rPr lang="en-US" altLang="id-ID" sz="2000">
                <a:latin typeface="Garamond" pitchFamily="18" charset="0"/>
              </a:rPr>
              <a:t>,x</a:t>
            </a:r>
            <a:r>
              <a:rPr lang="en-US" altLang="id-ID" sz="2000" baseline="-25000">
                <a:latin typeface="Garamond" pitchFamily="18" charset="0"/>
              </a:rPr>
              <a:t>2</a:t>
            </a:r>
            <a:r>
              <a:rPr lang="en-US" altLang="id-ID" sz="2000">
                <a:latin typeface="Garamond" pitchFamily="18" charset="0"/>
              </a:rPr>
              <a:t>,…,x</a:t>
            </a:r>
            <a:r>
              <a:rPr lang="en-US" altLang="id-ID" sz="2000" baseline="-25000">
                <a:latin typeface="Garamond" pitchFamily="18" charset="0"/>
              </a:rPr>
              <a:t>n</a:t>
            </a:r>
            <a:r>
              <a:rPr lang="en-US" altLang="id-ID" sz="2000">
                <a:latin typeface="Garamond" pitchFamily="18" charset="0"/>
              </a:rPr>
              <a:t>) and y=(y</a:t>
            </a:r>
            <a:r>
              <a:rPr lang="en-US" altLang="id-ID" sz="2000" baseline="-25000">
                <a:latin typeface="Garamond" pitchFamily="18" charset="0"/>
              </a:rPr>
              <a:t>1</a:t>
            </a:r>
            <a:r>
              <a:rPr lang="en-US" altLang="id-ID" sz="2000">
                <a:latin typeface="Garamond" pitchFamily="18" charset="0"/>
              </a:rPr>
              <a:t>,y</a:t>
            </a:r>
            <a:r>
              <a:rPr lang="en-US" altLang="id-ID" sz="2000" baseline="-25000">
                <a:latin typeface="Garamond" pitchFamily="18" charset="0"/>
              </a:rPr>
              <a:t>2</a:t>
            </a:r>
            <a:r>
              <a:rPr lang="en-US" altLang="id-ID" sz="2000">
                <a:latin typeface="Garamond" pitchFamily="18" charset="0"/>
              </a:rPr>
              <a:t>,…,y</a:t>
            </a:r>
            <a:r>
              <a:rPr lang="en-US" altLang="id-ID" sz="2000" baseline="-25000">
                <a:latin typeface="Garamond" pitchFamily="18" charset="0"/>
              </a:rPr>
              <a:t>n</a:t>
            </a:r>
            <a:r>
              <a:rPr lang="en-US" altLang="id-ID" sz="2000">
                <a:latin typeface="Garamond" pitchFamily="18" charset="0"/>
              </a:rPr>
              <a:t>) is:</a:t>
            </a:r>
          </a:p>
          <a:p>
            <a:pPr algn="just" eaLnBrk="1" hangingPunct="1">
              <a:spcBef>
                <a:spcPct val="20000"/>
              </a:spcBef>
              <a:buFontTx/>
              <a:buChar char="•"/>
            </a:pPr>
            <a:endParaRPr lang="it-IT" altLang="id-ID" sz="2000">
              <a:latin typeface="Garamond" pitchFamily="18" charset="0"/>
            </a:endParaRPr>
          </a:p>
          <a:p>
            <a:pPr algn="just" eaLnBrk="1" hangingPunct="1">
              <a:spcBef>
                <a:spcPct val="20000"/>
              </a:spcBef>
            </a:pPr>
            <a:r>
              <a:rPr lang="it-IT" altLang="id-ID" sz="2000">
                <a:latin typeface="Garamond" pitchFamily="18" charset="0"/>
              </a:rPr>
              <a:t>	</a:t>
            </a:r>
          </a:p>
          <a:p>
            <a:pPr algn="just" eaLnBrk="1" hangingPunct="1">
              <a:spcBef>
                <a:spcPct val="20000"/>
              </a:spcBef>
            </a:pPr>
            <a:r>
              <a:rPr lang="it-IT" altLang="id-ID" sz="2000">
                <a:latin typeface="Garamond" pitchFamily="18" charset="0"/>
              </a:rPr>
              <a:t>where </a:t>
            </a:r>
            <a:r>
              <a:rPr lang="it-IT" altLang="id-ID" sz="2000" i="1">
                <a:latin typeface="Garamond" pitchFamily="18" charset="0"/>
              </a:rPr>
              <a:t>r</a:t>
            </a:r>
            <a:r>
              <a:rPr lang="it-IT" altLang="id-ID" sz="2000" i="1" baseline="-25000">
                <a:latin typeface="Garamond" pitchFamily="18" charset="0"/>
              </a:rPr>
              <a:t>x,y</a:t>
            </a:r>
            <a:r>
              <a:rPr lang="it-IT" altLang="id-ID" sz="2000">
                <a:latin typeface="Garamond" pitchFamily="18" charset="0"/>
              </a:rPr>
              <a:t> is the Pearson Correlation Coefficient of the vectors x and y:</a:t>
            </a:r>
            <a:endParaRPr lang="it-IT" altLang="id-ID" sz="2000" i="1">
              <a:latin typeface="Garamond" pitchFamily="18" charset="0"/>
            </a:endParaRPr>
          </a:p>
        </p:txBody>
      </p:sp>
      <p:sp>
        <p:nvSpPr>
          <p:cNvPr id="9224" name="Rettangolo 7"/>
          <p:cNvSpPr>
            <a:spLocks noChangeArrowheads="1"/>
          </p:cNvSpPr>
          <p:nvPr/>
        </p:nvSpPr>
        <p:spPr bwMode="auto">
          <a:xfrm>
            <a:off x="533400" y="5715000"/>
            <a:ext cx="5715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it-IT" altLang="id-ID">
                <a:latin typeface="Garamond" pitchFamily="18" charset="0"/>
              </a:rPr>
              <a:t>Note that since the Pearson Correlation Coefficient </a:t>
            </a:r>
            <a:r>
              <a:rPr lang="it-IT" altLang="id-ID" i="1">
                <a:latin typeface="Garamond" pitchFamily="18" charset="0"/>
              </a:rPr>
              <a:t>r</a:t>
            </a:r>
            <a:r>
              <a:rPr lang="it-IT" altLang="id-ID" i="1" baseline="-25000">
                <a:latin typeface="Garamond" pitchFamily="18" charset="0"/>
              </a:rPr>
              <a:t>xy</a:t>
            </a:r>
            <a:r>
              <a:rPr lang="it-IT" altLang="id-ID">
                <a:latin typeface="Garamond" pitchFamily="18" charset="0"/>
              </a:rPr>
              <a:t> </a:t>
            </a:r>
          </a:p>
          <a:p>
            <a:pPr algn="ctr" eaLnBrk="1" hangingPunct="1"/>
            <a:r>
              <a:rPr lang="it-IT" altLang="id-ID">
                <a:latin typeface="Garamond" pitchFamily="18" charset="0"/>
              </a:rPr>
              <a:t>Varies only between 1 and -1, the distance 1-</a:t>
            </a:r>
            <a:r>
              <a:rPr lang="it-IT" altLang="id-ID" i="1">
                <a:latin typeface="Garamond" pitchFamily="18" charset="0"/>
              </a:rPr>
              <a:t> r</a:t>
            </a:r>
            <a:r>
              <a:rPr lang="it-IT" altLang="id-ID" i="1" baseline="-25000">
                <a:latin typeface="Garamond" pitchFamily="18" charset="0"/>
              </a:rPr>
              <a:t>xy</a:t>
            </a:r>
            <a:r>
              <a:rPr lang="it-IT" altLang="id-ID">
                <a:latin typeface="Garamond" pitchFamily="18" charset="0"/>
              </a:rPr>
              <a:t> will take values between 0 and 2!</a:t>
            </a:r>
            <a:endParaRPr lang="it-IT" altLang="id-ID"/>
          </a:p>
        </p:txBody>
      </p:sp>
      <p:sp>
        <p:nvSpPr>
          <p:cNvPr id="9" name="Segnaposto data 8"/>
          <p:cNvSpPr>
            <a:spLocks noGrp="1"/>
          </p:cNvSpPr>
          <p:nvPr>
            <p:ph type="dt" sz="quarter" idx="10"/>
          </p:nvPr>
        </p:nvSpPr>
        <p:spPr>
          <a:xfrm>
            <a:off x="609600" y="6400800"/>
            <a:ext cx="2514600" cy="457200"/>
          </a:xfrm>
        </p:spPr>
        <p:txBody>
          <a:bodyPr/>
          <a:lstStyle/>
          <a:p>
            <a:pPr>
              <a:defRPr/>
            </a:pPr>
            <a:r>
              <a:rPr lang="it-IT" dirty="0"/>
              <a:t>Metodi numerici per la bioinformatica</a:t>
            </a:r>
            <a:endParaRPr lang="en-US" dirty="0"/>
          </a:p>
        </p:txBody>
      </p:sp>
      <p:sp>
        <p:nvSpPr>
          <p:cNvPr id="10" name="Segnaposto piè di pagina 9"/>
          <p:cNvSpPr>
            <a:spLocks noGrp="1"/>
          </p:cNvSpPr>
          <p:nvPr>
            <p:ph type="ftr" sz="quarter" idx="11"/>
          </p:nvPr>
        </p:nvSpPr>
        <p:spPr>
          <a:xfrm>
            <a:off x="5715000" y="6400800"/>
            <a:ext cx="2895600" cy="457200"/>
          </a:xfrm>
        </p:spPr>
        <p:txBody>
          <a:bodyPr/>
          <a:lstStyle/>
          <a:p>
            <a:pPr>
              <a:defRPr/>
            </a:pPr>
            <a:r>
              <a:rPr lang="en-US" dirty="0"/>
              <a:t>Francesco </a:t>
            </a:r>
            <a:r>
              <a:rPr lang="en-US" dirty="0" err="1"/>
              <a:t>Archetti</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035642D2-A8FE-4FF4-BB26-116EFE0F8713}" type="slidenum">
              <a:rPr lang="en-US"/>
              <a:pPr>
                <a:defRPr/>
              </a:pPr>
              <a:t>27</a:t>
            </a:fld>
            <a:endParaRPr lang="en-US"/>
          </a:p>
        </p:txBody>
      </p:sp>
      <p:sp>
        <p:nvSpPr>
          <p:cNvPr id="10245" name="Rectangle 2"/>
          <p:cNvSpPr>
            <a:spLocks noGrp="1" noChangeArrowheads="1"/>
          </p:cNvSpPr>
          <p:nvPr>
            <p:ph type="title"/>
          </p:nvPr>
        </p:nvSpPr>
        <p:spPr/>
        <p:txBody>
          <a:bodyPr/>
          <a:lstStyle/>
          <a:p>
            <a:pPr eaLnBrk="1" hangingPunct="1"/>
            <a:r>
              <a:rPr lang="it-IT" altLang="id-ID" smtClean="0"/>
              <a:t>Distance Metric: Mahalanobis distance</a:t>
            </a:r>
            <a:endParaRPr lang="en-US" altLang="id-ID" smtClean="0"/>
          </a:p>
        </p:txBody>
      </p:sp>
      <p:sp>
        <p:nvSpPr>
          <p:cNvPr id="10246" name="Rectangle 3"/>
          <p:cNvSpPr>
            <a:spLocks noGrp="1" noChangeArrowheads="1"/>
          </p:cNvSpPr>
          <p:nvPr>
            <p:ph type="body" idx="1"/>
          </p:nvPr>
        </p:nvSpPr>
        <p:spPr>
          <a:xfrm>
            <a:off x="457200" y="1752600"/>
            <a:ext cx="8001000" cy="4495800"/>
          </a:xfrm>
        </p:spPr>
        <p:txBody>
          <a:bodyPr/>
          <a:lstStyle/>
          <a:p>
            <a:pPr eaLnBrk="1" hangingPunct="1"/>
            <a:r>
              <a:rPr lang="it-IT" altLang="id-ID" sz="2000" smtClean="0"/>
              <a:t>Manhattan distance between two </a:t>
            </a:r>
            <a:r>
              <a:rPr lang="it-IT" altLang="id-ID" sz="2000" i="1" smtClean="0"/>
              <a:t>n</a:t>
            </a:r>
            <a:r>
              <a:rPr lang="it-IT" altLang="id-ID" sz="2000" smtClean="0"/>
              <a:t>-dimensional vectors </a:t>
            </a:r>
            <a:r>
              <a:rPr lang="it-IT" altLang="id-ID" sz="2000" i="1" smtClean="0"/>
              <a:t>x=(x</a:t>
            </a:r>
            <a:r>
              <a:rPr lang="it-IT" altLang="id-ID" sz="2000" i="1" baseline="-25000" smtClean="0"/>
              <a:t>1,</a:t>
            </a:r>
            <a:r>
              <a:rPr lang="it-IT" altLang="id-ID" sz="2000" i="1" smtClean="0"/>
              <a:t>x</a:t>
            </a:r>
            <a:r>
              <a:rPr lang="it-IT" altLang="id-ID" sz="2000" i="1" baseline="-25000" smtClean="0"/>
              <a:t>2,</a:t>
            </a:r>
            <a:r>
              <a:rPr lang="it-IT" altLang="id-ID" sz="2000" i="1" smtClean="0"/>
              <a:t>…</a:t>
            </a:r>
            <a:r>
              <a:rPr lang="it-IT" altLang="id-ID" sz="2000" i="1" baseline="-25000" smtClean="0"/>
              <a:t>,</a:t>
            </a:r>
            <a:r>
              <a:rPr lang="it-IT" altLang="id-ID" sz="2000" i="1" smtClean="0"/>
              <a:t>x</a:t>
            </a:r>
            <a:r>
              <a:rPr lang="it-IT" altLang="id-ID" sz="2000" i="1" baseline="-25000" smtClean="0"/>
              <a:t>n</a:t>
            </a:r>
            <a:r>
              <a:rPr lang="it-IT" altLang="id-ID" sz="2000" i="1" smtClean="0"/>
              <a:t>)</a:t>
            </a:r>
            <a:r>
              <a:rPr lang="it-IT" altLang="id-ID" sz="2000" smtClean="0"/>
              <a:t> and </a:t>
            </a:r>
            <a:r>
              <a:rPr lang="it-IT" altLang="id-ID" sz="2000" i="1" smtClean="0"/>
              <a:t>y=(y</a:t>
            </a:r>
            <a:r>
              <a:rPr lang="it-IT" altLang="id-ID" sz="2000" i="1" baseline="-25000" smtClean="0"/>
              <a:t>1,</a:t>
            </a:r>
            <a:r>
              <a:rPr lang="it-IT" altLang="id-ID" sz="2000" i="1" smtClean="0"/>
              <a:t>y</a:t>
            </a:r>
            <a:r>
              <a:rPr lang="it-IT" altLang="id-ID" sz="2000" i="1" baseline="-25000" smtClean="0"/>
              <a:t>2,</a:t>
            </a:r>
            <a:r>
              <a:rPr lang="it-IT" altLang="id-ID" sz="2000" i="1" smtClean="0"/>
              <a:t>…</a:t>
            </a:r>
            <a:r>
              <a:rPr lang="it-IT" altLang="id-ID" sz="2000" i="1" baseline="-25000" smtClean="0"/>
              <a:t>,</a:t>
            </a:r>
            <a:r>
              <a:rPr lang="it-IT" altLang="id-ID" sz="2000" i="1" smtClean="0"/>
              <a:t>y</a:t>
            </a:r>
            <a:r>
              <a:rPr lang="it-IT" altLang="id-ID" sz="2000" i="1" baseline="-25000" smtClean="0"/>
              <a:t>n</a:t>
            </a:r>
            <a:r>
              <a:rPr lang="it-IT" altLang="id-ID" sz="2000" i="1" smtClean="0"/>
              <a:t>) </a:t>
            </a:r>
            <a:r>
              <a:rPr lang="it-IT" altLang="id-ID" sz="2000" smtClean="0"/>
              <a:t>is:</a:t>
            </a:r>
          </a:p>
          <a:p>
            <a:pPr eaLnBrk="1" hangingPunct="1"/>
            <a:endParaRPr lang="it-IT" altLang="id-ID" sz="2000" smtClean="0"/>
          </a:p>
          <a:p>
            <a:pPr eaLnBrk="1" hangingPunct="1"/>
            <a:endParaRPr lang="it-IT" altLang="id-ID" sz="2000" smtClean="0"/>
          </a:p>
          <a:p>
            <a:pPr eaLnBrk="1" hangingPunct="1">
              <a:buFontTx/>
              <a:buNone/>
            </a:pPr>
            <a:r>
              <a:rPr lang="it-IT" altLang="id-ID" sz="2000" smtClean="0"/>
              <a:t>	where S is any </a:t>
            </a:r>
            <a:r>
              <a:rPr lang="it-IT" altLang="id-ID" sz="2000" i="1" smtClean="0"/>
              <a:t>n </a:t>
            </a:r>
            <a:r>
              <a:rPr lang="it-IT" altLang="id-ID" sz="2000" smtClean="0"/>
              <a:t>x </a:t>
            </a:r>
            <a:r>
              <a:rPr lang="it-IT" altLang="id-ID" sz="2000" i="1" smtClean="0"/>
              <a:t>m</a:t>
            </a:r>
            <a:r>
              <a:rPr lang="it-IT" altLang="id-ID" sz="2000" smtClean="0"/>
              <a:t> positive definite matrix and (x-y)</a:t>
            </a:r>
            <a:r>
              <a:rPr lang="it-IT" altLang="id-ID" sz="2000" baseline="30000" smtClean="0"/>
              <a:t>T</a:t>
            </a:r>
            <a:r>
              <a:rPr lang="it-IT" altLang="id-ID" sz="2000" smtClean="0"/>
              <a:t>is the trasposition of (x-y).</a:t>
            </a:r>
          </a:p>
          <a:p>
            <a:pPr eaLnBrk="1" hangingPunct="1"/>
            <a:r>
              <a:rPr lang="it-IT" altLang="id-ID" sz="2000" smtClean="0"/>
              <a:t>The role of the matrix </a:t>
            </a:r>
            <a:r>
              <a:rPr lang="it-IT" altLang="id-ID" sz="2000" i="1" smtClean="0"/>
              <a:t>S</a:t>
            </a:r>
            <a:r>
              <a:rPr lang="it-IT" altLang="id-ID" sz="2000" smtClean="0"/>
              <a:t> is to distort the space  as desidered. Usually this matrix is the covariance matrix of the data set</a:t>
            </a:r>
          </a:p>
          <a:p>
            <a:pPr eaLnBrk="1" hangingPunct="1"/>
            <a:r>
              <a:rPr lang="it-IT" altLang="id-ID" sz="2000" smtClean="0"/>
              <a:t>If the space warping matrix S is taken to be the identity matrix, the Mahalanobis distance reduces to the classical Euclidean distance :</a:t>
            </a:r>
          </a:p>
          <a:p>
            <a:pPr eaLnBrk="1" hangingPunct="1">
              <a:buFontTx/>
              <a:buNone/>
            </a:pPr>
            <a:endParaRPr lang="it-IT" altLang="id-ID" sz="2000" smtClean="0"/>
          </a:p>
          <a:p>
            <a:pPr eaLnBrk="1" hangingPunct="1"/>
            <a:endParaRPr lang="en-US" altLang="id-ID" sz="2000" smtClean="0"/>
          </a:p>
        </p:txBody>
      </p:sp>
      <p:graphicFrame>
        <p:nvGraphicFramePr>
          <p:cNvPr id="10242" name="Object 4"/>
          <p:cNvGraphicFramePr>
            <a:graphicFrameLocks noChangeAspect="1"/>
          </p:cNvGraphicFramePr>
          <p:nvPr/>
        </p:nvGraphicFramePr>
        <p:xfrm>
          <a:off x="2514600" y="2514600"/>
          <a:ext cx="4044950" cy="557213"/>
        </p:xfrm>
        <a:graphic>
          <a:graphicData uri="http://schemas.openxmlformats.org/presentationml/2006/ole">
            <mc:AlternateContent xmlns:mc="http://schemas.openxmlformats.org/markup-compatibility/2006">
              <mc:Choice xmlns:v="urn:schemas-microsoft-com:vml" Requires="v">
                <p:oleObj spid="_x0000_s10249" name="Equazione" r:id="rId4" imgW="2031840" imgH="279360" progId="Equation.3">
                  <p:embed/>
                </p:oleObj>
              </mc:Choice>
              <mc:Fallback>
                <p:oleObj name="Equazione" r:id="rId4" imgW="2031840" imgH="2793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514600"/>
                        <a:ext cx="404495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6"/>
          <p:cNvGraphicFramePr>
            <a:graphicFrameLocks noChangeAspect="1"/>
          </p:cNvGraphicFramePr>
          <p:nvPr/>
        </p:nvGraphicFramePr>
        <p:xfrm>
          <a:off x="1882775" y="5283200"/>
          <a:ext cx="5461000" cy="963613"/>
        </p:xfrm>
        <a:graphic>
          <a:graphicData uri="http://schemas.openxmlformats.org/presentationml/2006/ole">
            <mc:AlternateContent xmlns:mc="http://schemas.openxmlformats.org/markup-compatibility/2006">
              <mc:Choice xmlns:v="urn:schemas-microsoft-com:vml" Requires="v">
                <p:oleObj spid="_x0000_s10250" name="Equazione" r:id="rId6" imgW="2743200" imgH="482400" progId="Equation.3">
                  <p:embed/>
                </p:oleObj>
              </mc:Choice>
              <mc:Fallback>
                <p:oleObj name="Equazione" r:id="rId6" imgW="2743200" imgH="4824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2775" y="5283200"/>
                        <a:ext cx="5461000"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Segnaposto data 6"/>
          <p:cNvSpPr>
            <a:spLocks noGrp="1"/>
          </p:cNvSpPr>
          <p:nvPr>
            <p:ph type="dt" sz="quarter" idx="10"/>
          </p:nvPr>
        </p:nvSpPr>
        <p:spPr/>
        <p:txBody>
          <a:bodyPr/>
          <a:lstStyle/>
          <a:p>
            <a:pPr>
              <a:defRPr/>
            </a:pPr>
            <a:r>
              <a:rPr lang="it-IT"/>
              <a:t>Metodi numerici per la bioinformatica</a:t>
            </a:r>
            <a:endParaRPr lang="en-US"/>
          </a:p>
        </p:txBody>
      </p:sp>
      <p:sp>
        <p:nvSpPr>
          <p:cNvPr id="8" name="Segnaposto piè di pagina 7"/>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8E958505-094D-4624-88DC-E3BC58E4DECB}" type="slidenum">
              <a:rPr lang="en-US"/>
              <a:pPr>
                <a:defRPr/>
              </a:pPr>
              <a:t>28</a:t>
            </a:fld>
            <a:endParaRPr lang="en-US"/>
          </a:p>
        </p:txBody>
      </p:sp>
      <p:sp>
        <p:nvSpPr>
          <p:cNvPr id="11269" name="Rectangle 2"/>
          <p:cNvSpPr>
            <a:spLocks noGrp="1" noChangeArrowheads="1"/>
          </p:cNvSpPr>
          <p:nvPr>
            <p:ph type="title"/>
          </p:nvPr>
        </p:nvSpPr>
        <p:spPr/>
        <p:txBody>
          <a:bodyPr/>
          <a:lstStyle/>
          <a:p>
            <a:pPr eaLnBrk="1" hangingPunct="1"/>
            <a:r>
              <a:rPr lang="it-IT" altLang="id-ID" smtClean="0"/>
              <a:t>Distance Metric: Minkowski Distance</a:t>
            </a:r>
            <a:endParaRPr lang="en-US" altLang="id-ID" smtClean="0"/>
          </a:p>
        </p:txBody>
      </p:sp>
      <p:sp>
        <p:nvSpPr>
          <p:cNvPr id="11270" name="Rectangle 3"/>
          <p:cNvSpPr>
            <a:spLocks noGrp="1" noChangeArrowheads="1"/>
          </p:cNvSpPr>
          <p:nvPr>
            <p:ph type="body" idx="1"/>
          </p:nvPr>
        </p:nvSpPr>
        <p:spPr/>
        <p:txBody>
          <a:bodyPr/>
          <a:lstStyle/>
          <a:p>
            <a:pPr eaLnBrk="1" hangingPunct="1"/>
            <a:r>
              <a:rPr lang="it-IT" altLang="id-ID" sz="2000" smtClean="0">
                <a:solidFill>
                  <a:srgbClr val="292929"/>
                </a:solidFill>
              </a:rPr>
              <a:t>Minkowski distance is a generalization of Euclidean and Manhattan distance.</a:t>
            </a:r>
          </a:p>
          <a:p>
            <a:pPr eaLnBrk="1" hangingPunct="1"/>
            <a:r>
              <a:rPr lang="it-IT" altLang="id-ID" sz="2000" smtClean="0">
                <a:solidFill>
                  <a:srgbClr val="292929"/>
                </a:solidFill>
              </a:rPr>
              <a:t>Minkowski distance between two </a:t>
            </a:r>
            <a:r>
              <a:rPr lang="it-IT" altLang="id-ID" sz="2000" i="1" smtClean="0">
                <a:solidFill>
                  <a:srgbClr val="292929"/>
                </a:solidFill>
              </a:rPr>
              <a:t>n</a:t>
            </a:r>
            <a:r>
              <a:rPr lang="it-IT" altLang="id-ID" sz="2000" smtClean="0">
                <a:solidFill>
                  <a:srgbClr val="292929"/>
                </a:solidFill>
              </a:rPr>
              <a:t>-dimensional vectors </a:t>
            </a:r>
            <a:r>
              <a:rPr lang="it-IT" altLang="id-ID" sz="2000" i="1" smtClean="0">
                <a:solidFill>
                  <a:srgbClr val="292929"/>
                </a:solidFill>
              </a:rPr>
              <a:t>x=(x</a:t>
            </a:r>
            <a:r>
              <a:rPr lang="it-IT" altLang="id-ID" sz="2000" i="1" baseline="-25000" smtClean="0">
                <a:solidFill>
                  <a:srgbClr val="292929"/>
                </a:solidFill>
              </a:rPr>
              <a:t>1,</a:t>
            </a:r>
            <a:r>
              <a:rPr lang="it-IT" altLang="id-ID" sz="2000" i="1" smtClean="0">
                <a:solidFill>
                  <a:srgbClr val="292929"/>
                </a:solidFill>
              </a:rPr>
              <a:t>x</a:t>
            </a:r>
            <a:r>
              <a:rPr lang="it-IT" altLang="id-ID" sz="2000" i="1" baseline="-25000" smtClean="0">
                <a:solidFill>
                  <a:srgbClr val="292929"/>
                </a:solidFill>
              </a:rPr>
              <a:t>2,</a:t>
            </a:r>
            <a:r>
              <a:rPr lang="it-IT" altLang="id-ID" sz="2000" i="1" smtClean="0">
                <a:solidFill>
                  <a:srgbClr val="292929"/>
                </a:solidFill>
              </a:rPr>
              <a:t>…</a:t>
            </a:r>
            <a:r>
              <a:rPr lang="it-IT" altLang="id-ID" sz="2000" i="1" baseline="-25000" smtClean="0">
                <a:solidFill>
                  <a:srgbClr val="292929"/>
                </a:solidFill>
              </a:rPr>
              <a:t>,</a:t>
            </a:r>
            <a:r>
              <a:rPr lang="it-IT" altLang="id-ID" sz="2000" i="1" smtClean="0">
                <a:solidFill>
                  <a:srgbClr val="292929"/>
                </a:solidFill>
              </a:rPr>
              <a:t>x</a:t>
            </a:r>
            <a:r>
              <a:rPr lang="it-IT" altLang="id-ID" sz="2000" i="1" baseline="-25000" smtClean="0">
                <a:solidFill>
                  <a:srgbClr val="292929"/>
                </a:solidFill>
              </a:rPr>
              <a:t>n</a:t>
            </a:r>
            <a:r>
              <a:rPr lang="it-IT" altLang="id-ID" sz="2000" i="1" smtClean="0">
                <a:solidFill>
                  <a:srgbClr val="292929"/>
                </a:solidFill>
              </a:rPr>
              <a:t>)</a:t>
            </a:r>
            <a:r>
              <a:rPr lang="it-IT" altLang="id-ID" sz="2000" smtClean="0">
                <a:solidFill>
                  <a:srgbClr val="292929"/>
                </a:solidFill>
              </a:rPr>
              <a:t> and </a:t>
            </a:r>
            <a:r>
              <a:rPr lang="it-IT" altLang="id-ID" sz="2000" i="1" smtClean="0">
                <a:solidFill>
                  <a:srgbClr val="292929"/>
                </a:solidFill>
              </a:rPr>
              <a:t>y=(y</a:t>
            </a:r>
            <a:r>
              <a:rPr lang="it-IT" altLang="id-ID" sz="2000" i="1" baseline="-25000" smtClean="0">
                <a:solidFill>
                  <a:srgbClr val="292929"/>
                </a:solidFill>
              </a:rPr>
              <a:t>1,</a:t>
            </a:r>
            <a:r>
              <a:rPr lang="it-IT" altLang="id-ID" sz="2000" i="1" smtClean="0">
                <a:solidFill>
                  <a:srgbClr val="292929"/>
                </a:solidFill>
              </a:rPr>
              <a:t>y</a:t>
            </a:r>
            <a:r>
              <a:rPr lang="it-IT" altLang="id-ID" sz="2000" i="1" baseline="-25000" smtClean="0">
                <a:solidFill>
                  <a:srgbClr val="292929"/>
                </a:solidFill>
              </a:rPr>
              <a:t>2,</a:t>
            </a:r>
            <a:r>
              <a:rPr lang="it-IT" altLang="id-ID" sz="2000" i="1" smtClean="0">
                <a:solidFill>
                  <a:srgbClr val="292929"/>
                </a:solidFill>
              </a:rPr>
              <a:t>…</a:t>
            </a:r>
            <a:r>
              <a:rPr lang="it-IT" altLang="id-ID" sz="2000" i="1" baseline="-25000" smtClean="0">
                <a:solidFill>
                  <a:srgbClr val="292929"/>
                </a:solidFill>
              </a:rPr>
              <a:t>,</a:t>
            </a:r>
            <a:r>
              <a:rPr lang="it-IT" altLang="id-ID" sz="2000" i="1" smtClean="0">
                <a:solidFill>
                  <a:srgbClr val="292929"/>
                </a:solidFill>
              </a:rPr>
              <a:t>y</a:t>
            </a:r>
            <a:r>
              <a:rPr lang="it-IT" altLang="id-ID" sz="2000" i="1" baseline="-25000" smtClean="0">
                <a:solidFill>
                  <a:srgbClr val="292929"/>
                </a:solidFill>
              </a:rPr>
              <a:t>n</a:t>
            </a:r>
            <a:r>
              <a:rPr lang="it-IT" altLang="id-ID" sz="2000" i="1" smtClean="0">
                <a:solidFill>
                  <a:srgbClr val="292929"/>
                </a:solidFill>
              </a:rPr>
              <a:t>) </a:t>
            </a:r>
            <a:r>
              <a:rPr lang="it-IT" altLang="id-ID" sz="2000" smtClean="0">
                <a:solidFill>
                  <a:srgbClr val="292929"/>
                </a:solidFill>
              </a:rPr>
              <a:t>is:</a:t>
            </a:r>
          </a:p>
          <a:p>
            <a:pPr eaLnBrk="1" hangingPunct="1"/>
            <a:endParaRPr lang="it-IT" altLang="id-ID" sz="2000" smtClean="0">
              <a:solidFill>
                <a:srgbClr val="292929"/>
              </a:solidFill>
            </a:endParaRPr>
          </a:p>
          <a:p>
            <a:pPr eaLnBrk="1" hangingPunct="1"/>
            <a:endParaRPr lang="it-IT" altLang="id-ID" sz="2000" smtClean="0">
              <a:solidFill>
                <a:srgbClr val="292929"/>
              </a:solidFill>
            </a:endParaRPr>
          </a:p>
          <a:p>
            <a:pPr eaLnBrk="1" hangingPunct="1"/>
            <a:endParaRPr lang="it-IT" altLang="id-ID" sz="2000" smtClean="0">
              <a:solidFill>
                <a:srgbClr val="292929"/>
              </a:solidFill>
            </a:endParaRPr>
          </a:p>
          <a:p>
            <a:pPr eaLnBrk="1" hangingPunct="1"/>
            <a:endParaRPr lang="it-IT" altLang="id-ID" sz="2000" smtClean="0">
              <a:solidFill>
                <a:srgbClr val="292929"/>
              </a:solidFill>
            </a:endParaRPr>
          </a:p>
          <a:p>
            <a:pPr eaLnBrk="1" hangingPunct="1"/>
            <a:endParaRPr lang="it-IT" altLang="id-ID" sz="2000" smtClean="0">
              <a:solidFill>
                <a:srgbClr val="292929"/>
              </a:solidFill>
            </a:endParaRPr>
          </a:p>
          <a:p>
            <a:pPr eaLnBrk="1" hangingPunct="1"/>
            <a:endParaRPr lang="it-IT" altLang="id-ID" sz="2000" smtClean="0">
              <a:solidFill>
                <a:srgbClr val="292929"/>
              </a:solidFill>
            </a:endParaRPr>
          </a:p>
          <a:p>
            <a:pPr eaLnBrk="1" hangingPunct="1"/>
            <a:r>
              <a:rPr lang="it-IT" altLang="id-ID" sz="2000" smtClean="0">
                <a:solidFill>
                  <a:srgbClr val="292929"/>
                </a:solidFill>
              </a:rPr>
              <a:t>Recalling that		 , we note that for </a:t>
            </a:r>
            <a:r>
              <a:rPr lang="it-IT" altLang="id-ID" sz="2000" i="1" smtClean="0">
                <a:solidFill>
                  <a:srgbClr val="292929"/>
                </a:solidFill>
              </a:rPr>
              <a:t>m=1</a:t>
            </a:r>
            <a:r>
              <a:rPr lang="it-IT" altLang="id-ID" sz="2000" smtClean="0">
                <a:solidFill>
                  <a:srgbClr val="292929"/>
                </a:solidFill>
              </a:rPr>
              <a:t> this distance reduces to Manhattan distance, i.e. a simple sum of absolute differences. For </a:t>
            </a:r>
            <a:r>
              <a:rPr lang="it-IT" altLang="id-ID" sz="2000" i="1" smtClean="0">
                <a:solidFill>
                  <a:srgbClr val="292929"/>
                </a:solidFill>
              </a:rPr>
              <a:t>m=2</a:t>
            </a:r>
            <a:r>
              <a:rPr lang="it-IT" altLang="id-ID" sz="2000" smtClean="0">
                <a:solidFill>
                  <a:srgbClr val="292929"/>
                </a:solidFill>
              </a:rPr>
              <a:t> the Minkowski distance reduces to Euclidean distance.</a:t>
            </a:r>
            <a:endParaRPr lang="en-US" altLang="id-ID" smtClean="0"/>
          </a:p>
        </p:txBody>
      </p:sp>
      <p:graphicFrame>
        <p:nvGraphicFramePr>
          <p:cNvPr id="11266" name="Object 4"/>
          <p:cNvGraphicFramePr>
            <a:graphicFrameLocks noChangeAspect="1"/>
          </p:cNvGraphicFramePr>
          <p:nvPr/>
        </p:nvGraphicFramePr>
        <p:xfrm>
          <a:off x="1485900" y="3276600"/>
          <a:ext cx="6402388" cy="1739900"/>
        </p:xfrm>
        <a:graphic>
          <a:graphicData uri="http://schemas.openxmlformats.org/presentationml/2006/ole">
            <mc:AlternateContent xmlns:mc="http://schemas.openxmlformats.org/markup-compatibility/2006">
              <mc:Choice xmlns:v="urn:schemas-microsoft-com:vml" Requires="v">
                <p:oleObj spid="_x0000_s11273" name="Equazione" r:id="rId4" imgW="3136680" imgH="914400" progId="Equation.3">
                  <p:embed/>
                </p:oleObj>
              </mc:Choice>
              <mc:Fallback>
                <p:oleObj name="Equazione" r:id="rId4" imgW="3136680" imgH="914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3276600"/>
                        <a:ext cx="6402388"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6"/>
          <p:cNvGraphicFramePr>
            <a:graphicFrameLocks noChangeAspect="1"/>
          </p:cNvGraphicFramePr>
          <p:nvPr/>
        </p:nvGraphicFramePr>
        <p:xfrm>
          <a:off x="2514600" y="5029200"/>
          <a:ext cx="1066800" cy="593725"/>
        </p:xfrm>
        <a:graphic>
          <a:graphicData uri="http://schemas.openxmlformats.org/presentationml/2006/ole">
            <mc:AlternateContent xmlns:mc="http://schemas.openxmlformats.org/markup-compatibility/2006">
              <mc:Choice xmlns:v="urn:schemas-microsoft-com:vml" Requires="v">
                <p:oleObj spid="_x0000_s11274" name="Equazione" r:id="rId6" imgW="571320" imgH="317160" progId="Equation.3">
                  <p:embed/>
                </p:oleObj>
              </mc:Choice>
              <mc:Fallback>
                <p:oleObj name="Equazione" r:id="rId6" imgW="571320" imgH="31716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5029200"/>
                        <a:ext cx="10668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Segnaposto data 6"/>
          <p:cNvSpPr>
            <a:spLocks noGrp="1"/>
          </p:cNvSpPr>
          <p:nvPr>
            <p:ph type="dt" sz="quarter" idx="10"/>
          </p:nvPr>
        </p:nvSpPr>
        <p:spPr/>
        <p:txBody>
          <a:bodyPr/>
          <a:lstStyle/>
          <a:p>
            <a:pPr>
              <a:defRPr/>
            </a:pPr>
            <a:r>
              <a:rPr lang="it-IT"/>
              <a:t>Metodi numerici per la bioinformatica</a:t>
            </a:r>
            <a:endParaRPr lang="en-US"/>
          </a:p>
        </p:txBody>
      </p:sp>
      <p:sp>
        <p:nvSpPr>
          <p:cNvPr id="8" name="Segnaposto piè di pagina 7"/>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D9EC94EB-D45A-4147-B400-AA4EAB17FEE0}" type="slidenum">
              <a:rPr lang="en-US"/>
              <a:pPr>
                <a:defRPr/>
              </a:pPr>
              <a:t>29</a:t>
            </a:fld>
            <a:endParaRPr lang="en-US"/>
          </a:p>
        </p:txBody>
      </p:sp>
      <p:sp>
        <p:nvSpPr>
          <p:cNvPr id="39939" name="Rectangle 2"/>
          <p:cNvSpPr>
            <a:spLocks noGrp="1" noChangeArrowheads="1"/>
          </p:cNvSpPr>
          <p:nvPr>
            <p:ph type="title"/>
          </p:nvPr>
        </p:nvSpPr>
        <p:spPr/>
        <p:txBody>
          <a:bodyPr/>
          <a:lstStyle/>
          <a:p>
            <a:pPr eaLnBrk="1" hangingPunct="1"/>
            <a:r>
              <a:rPr lang="en-US" altLang="id-ID" smtClean="0"/>
              <a:t>When to use what distance</a:t>
            </a:r>
            <a:endParaRPr lang="it-IT" altLang="id-ID" smtClean="0"/>
          </a:p>
        </p:txBody>
      </p:sp>
      <p:sp>
        <p:nvSpPr>
          <p:cNvPr id="39940" name="Rectangle 3"/>
          <p:cNvSpPr>
            <a:spLocks noGrp="1" noChangeArrowheads="1"/>
          </p:cNvSpPr>
          <p:nvPr>
            <p:ph type="body" idx="1"/>
          </p:nvPr>
        </p:nvSpPr>
        <p:spPr>
          <a:xfrm>
            <a:off x="457200" y="1752600"/>
            <a:ext cx="8001000" cy="4114800"/>
          </a:xfrm>
        </p:spPr>
        <p:txBody>
          <a:bodyPr/>
          <a:lstStyle/>
          <a:p>
            <a:pPr algn="l" eaLnBrk="1" hangingPunct="1"/>
            <a:r>
              <a:rPr lang="en-US" altLang="id-ID" sz="2800" smtClean="0"/>
              <a:t> The choice of distance measure should be based on the particular  application : </a:t>
            </a:r>
          </a:p>
          <a:p>
            <a:pPr lvl="1" algn="l" eaLnBrk="1" hangingPunct="1"/>
            <a:r>
              <a:rPr lang="en-US" altLang="id-ID" sz="2400" smtClean="0"/>
              <a:t>What sort of similarities would you like to detect?</a:t>
            </a:r>
            <a:endParaRPr lang="en-US" altLang="id-ID" sz="2400" i="1" smtClean="0"/>
          </a:p>
          <a:p>
            <a:pPr eaLnBrk="1" hangingPunct="1"/>
            <a:r>
              <a:rPr lang="en-US" altLang="id-ID" sz="2800" i="1" smtClean="0"/>
              <a:t>Euclidean distance</a:t>
            </a:r>
            <a:r>
              <a:rPr lang="en-US" altLang="id-ID" sz="2800" smtClean="0"/>
              <a:t> – takes into account the </a:t>
            </a:r>
            <a:r>
              <a:rPr lang="en-US" altLang="id-ID" sz="2800" b="1" smtClean="0"/>
              <a:t>magnitude</a:t>
            </a:r>
            <a:r>
              <a:rPr lang="en-US" altLang="id-ID" sz="2800" smtClean="0"/>
              <a:t> of the differences of the  expression  levels</a:t>
            </a:r>
          </a:p>
          <a:p>
            <a:pPr eaLnBrk="1" hangingPunct="1"/>
            <a:r>
              <a:rPr lang="en-US" altLang="id-ID" sz="2800" i="1" smtClean="0"/>
              <a:t>Distance Correlation </a:t>
            </a:r>
            <a:r>
              <a:rPr lang="en-US" altLang="id-ID" sz="2800" smtClean="0"/>
              <a:t>- insensitive to the amplitude of expression, takes into account the </a:t>
            </a:r>
            <a:r>
              <a:rPr lang="en-US" altLang="id-ID" sz="2800" b="1" smtClean="0"/>
              <a:t>trends</a:t>
            </a:r>
            <a:r>
              <a:rPr lang="en-US" altLang="id-ID" sz="2800" smtClean="0"/>
              <a:t> of the change.</a:t>
            </a:r>
          </a:p>
          <a:p>
            <a:pPr eaLnBrk="1" hangingPunct="1"/>
            <a:endParaRPr lang="it-IT" altLang="id-ID" sz="2800" smtClean="0"/>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pPr>
              <a:defRPr/>
            </a:pPr>
            <a:fld id="{AEB32D07-A0EB-4A46-B50A-DF3657AA198C}" type="slidenum">
              <a:rPr lang="en-US"/>
              <a:pPr>
                <a:defRPr/>
              </a:pPr>
              <a:t>3</a:t>
            </a:fld>
            <a:endParaRPr lang="en-US"/>
          </a:p>
        </p:txBody>
      </p:sp>
      <p:sp>
        <p:nvSpPr>
          <p:cNvPr id="24579" name="Rectangle 2"/>
          <p:cNvSpPr>
            <a:spLocks noGrp="1" noChangeArrowheads="1"/>
          </p:cNvSpPr>
          <p:nvPr>
            <p:ph type="title"/>
          </p:nvPr>
        </p:nvSpPr>
        <p:spPr/>
        <p:txBody>
          <a:bodyPr/>
          <a:lstStyle/>
          <a:p>
            <a:pPr eaLnBrk="1" hangingPunct="1"/>
            <a:r>
              <a:rPr lang="en-US" altLang="id-ID" smtClean="0"/>
              <a:t>What is clustering?</a:t>
            </a:r>
            <a:endParaRPr lang="it-IT" altLang="id-ID" smtClean="0"/>
          </a:p>
        </p:txBody>
      </p:sp>
      <p:sp>
        <p:nvSpPr>
          <p:cNvPr id="24580" name="Rectangle 3"/>
          <p:cNvSpPr>
            <a:spLocks noGrp="1" noChangeArrowheads="1"/>
          </p:cNvSpPr>
          <p:nvPr>
            <p:ph type="body" idx="1"/>
          </p:nvPr>
        </p:nvSpPr>
        <p:spPr>
          <a:xfrm>
            <a:off x="304800" y="1752600"/>
            <a:ext cx="8534400" cy="4114800"/>
          </a:xfrm>
        </p:spPr>
        <p:txBody>
          <a:bodyPr/>
          <a:lstStyle/>
          <a:p>
            <a:pPr eaLnBrk="1" hangingPunct="1"/>
            <a:r>
              <a:rPr lang="en-US" altLang="id-ID" b="1" u="sng" smtClean="0"/>
              <a:t>Clustering</a:t>
            </a:r>
            <a:r>
              <a:rPr lang="en-US" altLang="id-ID" smtClean="0"/>
              <a:t>: the act of </a:t>
            </a:r>
            <a:r>
              <a:rPr lang="en-US" altLang="id-ID" b="1" u="sng" smtClean="0"/>
              <a:t>grouping</a:t>
            </a:r>
            <a:r>
              <a:rPr lang="en-US" altLang="id-ID" smtClean="0"/>
              <a:t> “</a:t>
            </a:r>
            <a:r>
              <a:rPr lang="en-US" altLang="id-ID" b="1" u="sng" smtClean="0"/>
              <a:t>similar</a:t>
            </a:r>
            <a:r>
              <a:rPr lang="en-US" altLang="id-ID" u="sng" smtClean="0"/>
              <a:t>”</a:t>
            </a:r>
            <a:r>
              <a:rPr lang="en-US" altLang="id-ID" smtClean="0"/>
              <a:t> </a:t>
            </a:r>
            <a:r>
              <a:rPr lang="en-US" altLang="id-ID" b="1" u="sng" smtClean="0"/>
              <a:t>object</a:t>
            </a:r>
            <a:r>
              <a:rPr lang="en-US" altLang="id-ID" smtClean="0"/>
              <a:t> into sets</a:t>
            </a:r>
          </a:p>
          <a:p>
            <a:pPr lvl="1" eaLnBrk="1" hangingPunct="1"/>
            <a:r>
              <a:rPr lang="en-GB" altLang="id-ID" smtClean="0"/>
              <a:t>In general a clustering problem consists in finding the optimal partitioning of the data into </a:t>
            </a:r>
            <a:r>
              <a:rPr lang="en-GB" altLang="id-ID" i="1" smtClean="0"/>
              <a:t>J</a:t>
            </a:r>
            <a:r>
              <a:rPr lang="en-GB" altLang="id-ID" smtClean="0"/>
              <a:t> clusters (exclusive)</a:t>
            </a:r>
            <a:endParaRPr lang="it-IT" altLang="id-ID" smtClean="0"/>
          </a:p>
        </p:txBody>
      </p:sp>
      <p:pic>
        <p:nvPicPr>
          <p:cNvPr id="245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963988"/>
            <a:ext cx="3375025"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egnaposto data 6"/>
          <p:cNvSpPr>
            <a:spLocks noGrp="1"/>
          </p:cNvSpPr>
          <p:nvPr>
            <p:ph type="dt" sz="quarter" idx="10"/>
          </p:nvPr>
        </p:nvSpPr>
        <p:spPr/>
        <p:txBody>
          <a:bodyPr/>
          <a:lstStyle/>
          <a:p>
            <a:pPr>
              <a:defRPr/>
            </a:pPr>
            <a:r>
              <a:rPr lang="it-IT"/>
              <a:t>Metodi numerici per la bioinformatica</a:t>
            </a:r>
            <a:endParaRPr lang="en-US"/>
          </a:p>
        </p:txBody>
      </p:sp>
      <p:sp>
        <p:nvSpPr>
          <p:cNvPr id="9" name="Segnaposto piè di pagina 5"/>
          <p:cNvSpPr>
            <a:spLocks noGrp="1"/>
          </p:cNvSpPr>
          <p:nvPr>
            <p:ph type="ftr" sz="quarter" idx="11"/>
          </p:nvPr>
        </p:nvSpPr>
        <p:spPr/>
        <p:txBody>
          <a:bodyPr/>
          <a:lstStyle/>
          <a:p>
            <a:pPr>
              <a:defRPr/>
            </a:pPr>
            <a:r>
              <a:rPr lang="en-US" dirty="0"/>
              <a:t>Francesco </a:t>
            </a:r>
            <a:r>
              <a:rPr lang="en-US" dirty="0" err="1"/>
              <a:t>Archetti</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C12357F1-DAFC-496F-B055-2916F4E22F08}" type="slidenum">
              <a:rPr lang="en-US"/>
              <a:pPr>
                <a:defRPr/>
              </a:pPr>
              <a:t>30</a:t>
            </a:fld>
            <a:endParaRPr lang="en-US"/>
          </a:p>
        </p:txBody>
      </p:sp>
      <p:sp>
        <p:nvSpPr>
          <p:cNvPr id="40963" name="Rectangle 2"/>
          <p:cNvSpPr>
            <a:spLocks noGrp="1" noChangeArrowheads="1"/>
          </p:cNvSpPr>
          <p:nvPr>
            <p:ph type="title"/>
          </p:nvPr>
        </p:nvSpPr>
        <p:spPr/>
        <p:txBody>
          <a:bodyPr/>
          <a:lstStyle/>
          <a:p>
            <a:pPr eaLnBrk="1" hangingPunct="1"/>
            <a:r>
              <a:rPr lang="en-US" altLang="id-ID" smtClean="0"/>
              <a:t>When to use what distance</a:t>
            </a:r>
            <a:endParaRPr lang="it-IT" altLang="id-ID" smtClean="0"/>
          </a:p>
        </p:txBody>
      </p:sp>
      <p:sp>
        <p:nvSpPr>
          <p:cNvPr id="40964" name="Rectangle 3"/>
          <p:cNvSpPr>
            <a:spLocks noGrp="1" noChangeArrowheads="1"/>
          </p:cNvSpPr>
          <p:nvPr>
            <p:ph type="body" idx="1"/>
          </p:nvPr>
        </p:nvSpPr>
        <p:spPr>
          <a:xfrm>
            <a:off x="457200" y="1752600"/>
            <a:ext cx="8001000" cy="4419600"/>
          </a:xfrm>
        </p:spPr>
        <p:txBody>
          <a:bodyPr/>
          <a:lstStyle/>
          <a:p>
            <a:pPr algn="l" eaLnBrk="1" hangingPunct="1">
              <a:lnSpc>
                <a:spcPct val="90000"/>
              </a:lnSpc>
            </a:pPr>
            <a:r>
              <a:rPr lang="en-US" altLang="id-ID" sz="2400" smtClean="0"/>
              <a:t>Sometimes different types of variables need to be mixed together. In order to do this, any of the distances above can be modified by applying a weighting scheme which reflects the “variance “ i.e. the range of variation of the variables or their perceived relative relevance :</a:t>
            </a:r>
          </a:p>
          <a:p>
            <a:pPr lvl="1" algn="l" eaLnBrk="1" hangingPunct="1">
              <a:lnSpc>
                <a:spcPct val="90000"/>
              </a:lnSpc>
            </a:pPr>
            <a:r>
              <a:rPr lang="en-US" altLang="id-ID" sz="2000" smtClean="0"/>
              <a:t>i.e. mixing clinical data with gene expression values can be done by assigning different weights to each type of variable in a way that is compatible with the purpose of the study</a:t>
            </a:r>
          </a:p>
          <a:p>
            <a:pPr algn="l" eaLnBrk="1" hangingPunct="1">
              <a:lnSpc>
                <a:spcPct val="90000"/>
              </a:lnSpc>
            </a:pPr>
            <a:r>
              <a:rPr lang="en-US" altLang="id-ID" sz="2400" smtClean="0"/>
              <a:t>In many case it is necessary to normalize and/or standardize genes or arrays in order to compare the amount of variation of two different genes or arrays from their respective central locations.</a:t>
            </a:r>
            <a:endParaRPr lang="it-IT" altLang="id-ID" sz="2400" smtClean="0"/>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Segnaposto contenuto 2"/>
          <p:cNvSpPr>
            <a:spLocks noGrp="1"/>
          </p:cNvSpPr>
          <p:nvPr>
            <p:ph idx="1"/>
          </p:nvPr>
        </p:nvSpPr>
        <p:spPr>
          <a:xfrm>
            <a:off x="457200" y="1752600"/>
            <a:ext cx="8001000" cy="4724400"/>
          </a:xfrm>
        </p:spPr>
        <p:txBody>
          <a:bodyPr/>
          <a:lstStyle/>
          <a:p>
            <a:r>
              <a:rPr lang="it-IT" altLang="id-ID" sz="2000" b="1" i="1" u="sng" smtClean="0"/>
              <a:t>Standardizing</a:t>
            </a:r>
            <a:r>
              <a:rPr lang="it-IT" altLang="id-ID" sz="2000" b="1" smtClean="0"/>
              <a:t> </a:t>
            </a:r>
            <a:r>
              <a:rPr lang="it-IT" altLang="id-ID" sz="2000" b="1" i="1" u="sng" smtClean="0"/>
              <a:t>gene values</a:t>
            </a:r>
            <a:r>
              <a:rPr lang="it-IT" altLang="id-ID" sz="2000" b="1" smtClean="0"/>
              <a:t> </a:t>
            </a:r>
            <a:r>
              <a:rPr lang="it-IT" altLang="id-ID" sz="2000" smtClean="0"/>
              <a:t>can be done by applying a z-transform (i.e substracting the mean and dividing by the standard deviation).</a:t>
            </a:r>
          </a:p>
          <a:p>
            <a:pPr>
              <a:buFontTx/>
              <a:buNone/>
            </a:pPr>
            <a:r>
              <a:rPr lang="it-IT" altLang="id-ID" sz="2000" smtClean="0"/>
              <a:t>	For a gene </a:t>
            </a:r>
            <a:r>
              <a:rPr lang="it-IT" altLang="id-ID" sz="2000" i="1" smtClean="0"/>
              <a:t>g</a:t>
            </a:r>
            <a:r>
              <a:rPr lang="it-IT" altLang="id-ID" sz="2000" smtClean="0"/>
              <a:t> and an array </a:t>
            </a:r>
            <a:r>
              <a:rPr lang="it-IT" altLang="id-ID" sz="2000" i="1" smtClean="0"/>
              <a:t>i</a:t>
            </a:r>
            <a:r>
              <a:rPr lang="it-IT" altLang="id-ID" sz="2000" smtClean="0"/>
              <a:t>, standardizing the gene means adjusting the values as follows:</a:t>
            </a:r>
          </a:p>
          <a:p>
            <a:endParaRPr lang="it-IT" altLang="id-ID" sz="2000" smtClean="0"/>
          </a:p>
          <a:p>
            <a:pPr>
              <a:buFontTx/>
              <a:buNone/>
            </a:pPr>
            <a:r>
              <a:rPr lang="it-IT" altLang="id-ID" sz="2000" smtClean="0"/>
              <a:t>	where      is the mean of the gene </a:t>
            </a:r>
            <a:r>
              <a:rPr lang="it-IT" altLang="id-ID" sz="2000" i="1" smtClean="0"/>
              <a:t>g</a:t>
            </a:r>
            <a:r>
              <a:rPr lang="it-IT" altLang="id-ID" sz="2000" smtClean="0"/>
              <a:t> over all arrays and s</a:t>
            </a:r>
            <a:r>
              <a:rPr lang="it-IT" altLang="id-ID" sz="2000" baseline="-25000" smtClean="0"/>
              <a:t>g. </a:t>
            </a:r>
            <a:r>
              <a:rPr lang="it-IT" altLang="id-ID" sz="2000" smtClean="0"/>
              <a:t>is the standard error of the gene </a:t>
            </a:r>
            <a:r>
              <a:rPr lang="it-IT" altLang="id-ID" sz="2000" i="1" smtClean="0"/>
              <a:t>g</a:t>
            </a:r>
            <a:r>
              <a:rPr lang="it-IT" altLang="id-ID" sz="2000" smtClean="0"/>
              <a:t> over the same set of measurements. </a:t>
            </a:r>
            <a:r>
              <a:rPr lang="it-IT" altLang="id-ID" sz="2000" u="sng" smtClean="0"/>
              <a:t>The values thus modified will have a mean of zero and a variance of one across the arrays</a:t>
            </a:r>
            <a:r>
              <a:rPr lang="it-IT" altLang="id-ID" sz="2000" smtClean="0"/>
              <a:t>. </a:t>
            </a:r>
          </a:p>
          <a:p>
            <a:r>
              <a:rPr lang="it-IT" altLang="id-ID" sz="2000" b="1" i="1" u="sng" smtClean="0"/>
              <a:t>Standardizing</a:t>
            </a:r>
            <a:r>
              <a:rPr lang="it-IT" altLang="id-ID" sz="2000" b="1" smtClean="0"/>
              <a:t> </a:t>
            </a:r>
            <a:r>
              <a:rPr lang="it-IT" altLang="id-ID" sz="2000" b="1" i="1" u="sng" smtClean="0"/>
              <a:t>array values</a:t>
            </a:r>
            <a:r>
              <a:rPr lang="it-IT" altLang="id-ID" sz="2000" smtClean="0"/>
              <a:t> means adjusting the values as follows:</a:t>
            </a:r>
          </a:p>
          <a:p>
            <a:endParaRPr lang="it-IT" altLang="id-ID" sz="2000" smtClean="0"/>
          </a:p>
          <a:p>
            <a:endParaRPr lang="it-IT" altLang="id-ID" sz="2000" smtClean="0"/>
          </a:p>
          <a:p>
            <a:pPr>
              <a:buFontTx/>
              <a:buNone/>
            </a:pPr>
            <a:r>
              <a:rPr lang="it-IT" altLang="id-ID" sz="2000" smtClean="0"/>
              <a:t>	where      is the mean of the array and s</a:t>
            </a:r>
            <a:r>
              <a:rPr lang="it-IT" altLang="id-ID" sz="2000" baseline="-25000" smtClean="0"/>
              <a:t>.i </a:t>
            </a:r>
            <a:r>
              <a:rPr lang="it-IT" altLang="id-ID" sz="2000" smtClean="0"/>
              <a:t>is the standard error of the array across all genes.</a:t>
            </a:r>
          </a:p>
        </p:txBody>
      </p:sp>
      <p:sp>
        <p:nvSpPr>
          <p:cNvPr id="4" name="Segnaposto numero diapositiva 3"/>
          <p:cNvSpPr>
            <a:spLocks noGrp="1"/>
          </p:cNvSpPr>
          <p:nvPr>
            <p:ph type="sldNum" sz="quarter" idx="12"/>
          </p:nvPr>
        </p:nvSpPr>
        <p:spPr/>
        <p:txBody>
          <a:bodyPr/>
          <a:lstStyle/>
          <a:p>
            <a:pPr>
              <a:defRPr/>
            </a:pPr>
            <a:fld id="{33F01EA7-3A3C-4233-8232-CA78CD8F5632}" type="slidenum">
              <a:rPr lang="en-US"/>
              <a:pPr>
                <a:defRPr/>
              </a:pPr>
              <a:t>31</a:t>
            </a:fld>
            <a:endParaRPr lang="en-US"/>
          </a:p>
        </p:txBody>
      </p:sp>
      <p:sp>
        <p:nvSpPr>
          <p:cNvPr id="7" name="Rectangle 2"/>
          <p:cNvSpPr txBox="1">
            <a:spLocks noChangeArrowheads="1"/>
          </p:cNvSpPr>
          <p:nvPr/>
        </p:nvSpPr>
        <p:spPr bwMode="auto">
          <a:xfrm>
            <a:off x="609600" y="457200"/>
            <a:ext cx="7620000" cy="1052513"/>
          </a:xfrm>
          <a:prstGeom prst="rect">
            <a:avLst/>
          </a:prstGeom>
          <a:noFill/>
          <a:ln w="9525">
            <a:noFill/>
            <a:miter lim="800000"/>
            <a:headEnd/>
            <a:tailEnd/>
          </a:ln>
        </p:spPr>
        <p:txBody>
          <a:bodyPr anchor="b"/>
          <a:lstStyle/>
          <a:p>
            <a:pPr>
              <a:defRPr/>
            </a:pPr>
            <a:r>
              <a:rPr lang="en-US" sz="3400" b="1" kern="0" dirty="0">
                <a:solidFill>
                  <a:srgbClr val="9A1C12"/>
                </a:solidFill>
                <a:latin typeface="+mj-lt"/>
                <a:ea typeface="+mj-ea"/>
                <a:cs typeface="+mj-cs"/>
              </a:rPr>
              <a:t>When to use what distance</a:t>
            </a:r>
            <a:endParaRPr lang="it-IT" sz="3400" b="1" kern="0" dirty="0">
              <a:solidFill>
                <a:srgbClr val="9A1C12"/>
              </a:solidFill>
              <a:latin typeface="+mj-lt"/>
              <a:ea typeface="+mj-ea"/>
              <a:cs typeface="+mj-cs"/>
            </a:endParaRPr>
          </a:p>
        </p:txBody>
      </p:sp>
      <p:graphicFrame>
        <p:nvGraphicFramePr>
          <p:cNvPr id="12290" name="Object 6"/>
          <p:cNvGraphicFramePr>
            <a:graphicFrameLocks noChangeAspect="1"/>
          </p:cNvGraphicFramePr>
          <p:nvPr/>
        </p:nvGraphicFramePr>
        <p:xfrm>
          <a:off x="3584575" y="2819400"/>
          <a:ext cx="1212850" cy="776288"/>
        </p:xfrm>
        <a:graphic>
          <a:graphicData uri="http://schemas.openxmlformats.org/presentationml/2006/ole">
            <mc:AlternateContent xmlns:mc="http://schemas.openxmlformats.org/markup-compatibility/2006">
              <mc:Choice xmlns:v="urn:schemas-microsoft-com:vml" Requires="v">
                <p:oleObj spid="_x0000_s12299" name="Equation" r:id="rId4" imgW="774360" imgH="495000" progId="Equation.3">
                  <p:embed/>
                </p:oleObj>
              </mc:Choice>
              <mc:Fallback>
                <p:oleObj name="Equation" r:id="rId4" imgW="774360" imgH="4950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4575" y="2819400"/>
                        <a:ext cx="1212850"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3"/>
          <p:cNvGraphicFramePr>
            <a:graphicFrameLocks noChangeAspect="1"/>
          </p:cNvGraphicFramePr>
          <p:nvPr/>
        </p:nvGraphicFramePr>
        <p:xfrm>
          <a:off x="1600200" y="3429000"/>
          <a:ext cx="304800" cy="361950"/>
        </p:xfrm>
        <a:graphic>
          <a:graphicData uri="http://schemas.openxmlformats.org/presentationml/2006/ole">
            <mc:AlternateContent xmlns:mc="http://schemas.openxmlformats.org/markup-compatibility/2006">
              <mc:Choice xmlns:v="urn:schemas-microsoft-com:vml" Requires="v">
                <p:oleObj spid="_x0000_s12300" name="Equazione" r:id="rId6" imgW="203040" imgH="241200" progId="Equation.3">
                  <p:embed/>
                </p:oleObj>
              </mc:Choice>
              <mc:Fallback>
                <p:oleObj name="Equazione" r:id="rId6" imgW="203040" imgH="241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429000"/>
                        <a:ext cx="304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 name="Object 4"/>
          <p:cNvGraphicFramePr>
            <a:graphicFrameLocks noChangeAspect="1"/>
          </p:cNvGraphicFramePr>
          <p:nvPr/>
        </p:nvGraphicFramePr>
        <p:xfrm>
          <a:off x="3689350" y="4886325"/>
          <a:ext cx="1384300" cy="800100"/>
        </p:xfrm>
        <a:graphic>
          <a:graphicData uri="http://schemas.openxmlformats.org/presentationml/2006/ole">
            <mc:AlternateContent xmlns:mc="http://schemas.openxmlformats.org/markup-compatibility/2006">
              <mc:Choice xmlns:v="urn:schemas-microsoft-com:vml" Requires="v">
                <p:oleObj spid="_x0000_s12301" name="Equazione" r:id="rId8" imgW="838080" imgH="482400" progId="Equation.3">
                  <p:embed/>
                </p:oleObj>
              </mc:Choice>
              <mc:Fallback>
                <p:oleObj name="Equazione" r:id="rId8" imgW="838080" imgH="4824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89350" y="4886325"/>
                        <a:ext cx="13843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5"/>
          <p:cNvGraphicFramePr>
            <a:graphicFrameLocks noChangeAspect="1"/>
          </p:cNvGraphicFramePr>
          <p:nvPr/>
        </p:nvGraphicFramePr>
        <p:xfrm>
          <a:off x="1543050" y="5581650"/>
          <a:ext cx="266700" cy="323850"/>
        </p:xfrm>
        <a:graphic>
          <a:graphicData uri="http://schemas.openxmlformats.org/presentationml/2006/ole">
            <mc:AlternateContent xmlns:mc="http://schemas.openxmlformats.org/markup-compatibility/2006">
              <mc:Choice xmlns:v="urn:schemas-microsoft-com:vml" Requires="v">
                <p:oleObj spid="_x0000_s12302" name="Equazione" r:id="rId10" imgW="177480" imgH="215640" progId="Equation.3">
                  <p:embed/>
                </p:oleObj>
              </mc:Choice>
              <mc:Fallback>
                <p:oleObj name="Equazione" r:id="rId10" imgW="177480" imgH="21564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3050" y="5581650"/>
                        <a:ext cx="2667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Segnaposto data 8"/>
          <p:cNvSpPr>
            <a:spLocks noGrp="1"/>
          </p:cNvSpPr>
          <p:nvPr>
            <p:ph type="dt" sz="quarter" idx="10"/>
          </p:nvPr>
        </p:nvSpPr>
        <p:spPr/>
        <p:txBody>
          <a:bodyPr/>
          <a:lstStyle/>
          <a:p>
            <a:pPr>
              <a:defRPr/>
            </a:pPr>
            <a:r>
              <a:rPr lang="it-IT"/>
              <a:t>Metodi numerici per la bioinformatica</a:t>
            </a:r>
            <a:endParaRPr lang="en-US"/>
          </a:p>
        </p:txBody>
      </p:sp>
      <p:sp>
        <p:nvSpPr>
          <p:cNvPr id="10" name="Segnaposto piè di pagina 9"/>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contenuto 2"/>
          <p:cNvSpPr>
            <a:spLocks noGrp="1"/>
          </p:cNvSpPr>
          <p:nvPr>
            <p:ph idx="1"/>
          </p:nvPr>
        </p:nvSpPr>
        <p:spPr>
          <a:xfrm>
            <a:off x="381000" y="1752600"/>
            <a:ext cx="8001000" cy="4495800"/>
          </a:xfrm>
        </p:spPr>
        <p:txBody>
          <a:bodyPr/>
          <a:lstStyle/>
          <a:p>
            <a:r>
              <a:rPr lang="en-US" altLang="id-ID" sz="2400" i="1" u="sng" smtClean="0"/>
              <a:t>Genes standardization makes all genes similar</a:t>
            </a:r>
            <a:r>
              <a:rPr lang="en-US" altLang="id-ID" sz="2400" smtClean="0"/>
              <a:t> </a:t>
            </a:r>
            <a:r>
              <a:rPr lang="en-US" altLang="id-ID" sz="2400" i="1" smtClean="0"/>
              <a:t>N(0,1)</a:t>
            </a:r>
            <a:r>
              <a:rPr lang="en-US" altLang="id-ID" sz="2400" smtClean="0"/>
              <a:t> A gene that is affected only by the inherent measurements noise will be indistinguishable from a gene that varies 10 fold from one experiment to another. Although there are situations in which this is useful, gene standardization may not necessarily be a wise thing to do every time</a:t>
            </a:r>
          </a:p>
          <a:p>
            <a:endParaRPr lang="en-US" altLang="id-ID" sz="2400" smtClean="0"/>
          </a:p>
          <a:p>
            <a:r>
              <a:rPr lang="en-US" altLang="id-ID" sz="2400" i="1" u="sng" smtClean="0"/>
              <a:t>Array standardization</a:t>
            </a:r>
            <a:r>
              <a:rPr lang="en-US" altLang="id-ID" sz="2400" smtClean="0"/>
              <a:t> is applicable in a larger set of circumstances and is rather simplistic if used as the only normalization procedure.</a:t>
            </a:r>
          </a:p>
        </p:txBody>
      </p:sp>
      <p:sp>
        <p:nvSpPr>
          <p:cNvPr id="4" name="Segnaposto numero diapositiva 3"/>
          <p:cNvSpPr>
            <a:spLocks noGrp="1"/>
          </p:cNvSpPr>
          <p:nvPr>
            <p:ph type="sldNum" sz="quarter" idx="12"/>
          </p:nvPr>
        </p:nvSpPr>
        <p:spPr/>
        <p:txBody>
          <a:bodyPr/>
          <a:lstStyle/>
          <a:p>
            <a:pPr>
              <a:defRPr/>
            </a:pPr>
            <a:fld id="{386DDB8A-8E99-48E2-833D-1F51C2AF84F0}" type="slidenum">
              <a:rPr lang="en-US"/>
              <a:pPr>
                <a:defRPr/>
              </a:pPr>
              <a:t>32</a:t>
            </a:fld>
            <a:endParaRPr lang="en-US" dirty="0"/>
          </a:p>
        </p:txBody>
      </p:sp>
      <p:sp>
        <p:nvSpPr>
          <p:cNvPr id="7" name="Rectangle 2"/>
          <p:cNvSpPr txBox="1">
            <a:spLocks noChangeArrowheads="1"/>
          </p:cNvSpPr>
          <p:nvPr/>
        </p:nvSpPr>
        <p:spPr bwMode="auto">
          <a:xfrm>
            <a:off x="609600" y="457200"/>
            <a:ext cx="7620000" cy="1052513"/>
          </a:xfrm>
          <a:prstGeom prst="rect">
            <a:avLst/>
          </a:prstGeom>
          <a:noFill/>
          <a:ln w="9525">
            <a:noFill/>
            <a:miter lim="800000"/>
            <a:headEnd/>
            <a:tailEnd/>
          </a:ln>
        </p:spPr>
        <p:txBody>
          <a:bodyPr anchor="b"/>
          <a:lstStyle/>
          <a:p>
            <a:pPr>
              <a:defRPr/>
            </a:pPr>
            <a:r>
              <a:rPr lang="en-US" sz="3400" b="1" kern="0" dirty="0">
                <a:solidFill>
                  <a:srgbClr val="9A1C12"/>
                </a:solidFill>
                <a:latin typeface="+mj-lt"/>
                <a:ea typeface="+mj-ea"/>
                <a:cs typeface="+mj-cs"/>
              </a:rPr>
              <a:t>When to use what distance</a:t>
            </a:r>
            <a:endParaRPr lang="it-IT" sz="3400" b="1" kern="0" dirty="0">
              <a:solidFill>
                <a:srgbClr val="9A1C12"/>
              </a:solidFill>
              <a:latin typeface="+mj-lt"/>
              <a:ea typeface="+mj-ea"/>
              <a:cs typeface="+mj-cs"/>
            </a:endParaRPr>
          </a:p>
        </p:txBody>
      </p:sp>
      <p:sp>
        <p:nvSpPr>
          <p:cNvPr id="8" name="Segnaposto data 7"/>
          <p:cNvSpPr>
            <a:spLocks noGrp="1"/>
          </p:cNvSpPr>
          <p:nvPr>
            <p:ph type="dt" sz="quarter" idx="10"/>
          </p:nvPr>
        </p:nvSpPr>
        <p:spPr/>
        <p:txBody>
          <a:bodyPr/>
          <a:lstStyle/>
          <a:p>
            <a:pPr>
              <a:defRPr/>
            </a:pPr>
            <a:r>
              <a:rPr lang="it-IT"/>
              <a:t>Metodi numerici per la bioinformatica</a:t>
            </a:r>
            <a:endParaRPr lang="en-US"/>
          </a:p>
        </p:txBody>
      </p:sp>
      <p:sp>
        <p:nvSpPr>
          <p:cNvPr id="9" name="Segnaposto piè di pagina 8"/>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90490B2B-FFB2-4E4D-A9E4-F084B6959811}" type="slidenum">
              <a:rPr lang="en-US"/>
              <a:pPr>
                <a:defRPr/>
              </a:pPr>
              <a:t>33</a:t>
            </a:fld>
            <a:endParaRPr lang="en-US" dirty="0"/>
          </a:p>
        </p:txBody>
      </p:sp>
      <p:sp>
        <p:nvSpPr>
          <p:cNvPr id="43011" name="Rectangle 2"/>
          <p:cNvSpPr>
            <a:spLocks noGrp="1" noChangeArrowheads="1"/>
          </p:cNvSpPr>
          <p:nvPr>
            <p:ph type="title"/>
          </p:nvPr>
        </p:nvSpPr>
        <p:spPr/>
        <p:txBody>
          <a:bodyPr/>
          <a:lstStyle/>
          <a:p>
            <a:pPr eaLnBrk="1" hangingPunct="1"/>
            <a:r>
              <a:rPr lang="it-IT" altLang="id-ID" smtClean="0"/>
              <a:t>A comparison of various distances</a:t>
            </a:r>
            <a:endParaRPr lang="en-US" altLang="id-ID" smtClean="0"/>
          </a:p>
        </p:txBody>
      </p:sp>
      <p:sp>
        <p:nvSpPr>
          <p:cNvPr id="43012" name="Rectangle 3"/>
          <p:cNvSpPr>
            <a:spLocks noGrp="1" noChangeArrowheads="1"/>
          </p:cNvSpPr>
          <p:nvPr>
            <p:ph type="body" idx="1"/>
          </p:nvPr>
        </p:nvSpPr>
        <p:spPr>
          <a:xfrm>
            <a:off x="381000" y="1752600"/>
            <a:ext cx="8305800" cy="4724400"/>
          </a:xfrm>
        </p:spPr>
        <p:txBody>
          <a:bodyPr/>
          <a:lstStyle/>
          <a:p>
            <a:pPr eaLnBrk="1" hangingPunct="1"/>
            <a:r>
              <a:rPr lang="it-IT" altLang="id-ID" sz="2000" b="1" i="1" u="sng" smtClean="0"/>
              <a:t>Euclidean distance</a:t>
            </a:r>
            <a:r>
              <a:rPr lang="it-IT" altLang="id-ID" sz="2000" b="1" i="1" smtClean="0"/>
              <a:t>:</a:t>
            </a:r>
            <a:r>
              <a:rPr lang="it-IT" altLang="id-ID" sz="2000" smtClean="0"/>
              <a:t> the usual distance as we know it from our environment. </a:t>
            </a:r>
          </a:p>
          <a:p>
            <a:pPr eaLnBrk="1" hangingPunct="1"/>
            <a:endParaRPr lang="it-IT" altLang="id-ID" sz="2000" smtClean="0"/>
          </a:p>
          <a:p>
            <a:pPr eaLnBrk="1" hangingPunct="1"/>
            <a:r>
              <a:rPr lang="it-IT" altLang="id-ID" sz="2000" b="1" i="1" u="sng" smtClean="0"/>
              <a:t>Squared euclidean distance:</a:t>
            </a:r>
            <a:r>
              <a:rPr lang="it-IT" altLang="id-ID" sz="2000" i="1" u="sng" smtClean="0"/>
              <a:t> </a:t>
            </a:r>
            <a:r>
              <a:rPr lang="it-IT" altLang="id-ID" sz="2000" smtClean="0"/>
              <a:t>tends to emphasize the distances. Same data clustered with squared Euclidean might appear more sparse and less compact.</a:t>
            </a:r>
          </a:p>
          <a:p>
            <a:pPr eaLnBrk="1" hangingPunct="1"/>
            <a:endParaRPr lang="it-IT" altLang="id-ID" sz="2000" b="1" i="1" smtClean="0"/>
          </a:p>
          <a:p>
            <a:pPr eaLnBrk="1" hangingPunct="1"/>
            <a:r>
              <a:rPr lang="it-IT" altLang="id-ID" sz="2000" b="1" i="1" u="sng" smtClean="0"/>
              <a:t>Standardized euclidean:</a:t>
            </a:r>
            <a:r>
              <a:rPr lang="it-IT" altLang="id-ID" sz="2000" b="1" smtClean="0"/>
              <a:t> </a:t>
            </a:r>
            <a:r>
              <a:rPr lang="it-IT" altLang="id-ID" sz="2000" smtClean="0"/>
              <a:t>eliminates the influence of different range of variation. All directions will be equally important. If genes are standardized, genes with small range of variation (e.g. affected only by noise) will appear the same as genes with a large range of variation (e.g. changing several orders of magnitude)</a:t>
            </a:r>
          </a:p>
          <a:p>
            <a:pPr eaLnBrk="1" hangingPunct="1"/>
            <a:endParaRPr lang="it-IT" altLang="id-ID" sz="2000" smtClean="0"/>
          </a:p>
          <a:p>
            <a:pPr eaLnBrk="1" hangingPunct="1"/>
            <a:r>
              <a:rPr lang="it-IT" altLang="id-ID" sz="2000" b="1" i="1" u="sng" smtClean="0">
                <a:solidFill>
                  <a:srgbClr val="292929"/>
                </a:solidFill>
              </a:rPr>
              <a:t>Manhattan distance: </a:t>
            </a:r>
            <a:r>
              <a:rPr lang="it-IT" altLang="id-ID" sz="2000" smtClean="0">
                <a:solidFill>
                  <a:srgbClr val="292929"/>
                </a:solidFill>
              </a:rPr>
              <a:t>the set of genes or experiments being equally distant from a reference does not match the similar set constructed with Euclidean distance.</a:t>
            </a:r>
          </a:p>
        </p:txBody>
      </p:sp>
      <p:sp>
        <p:nvSpPr>
          <p:cNvPr id="6" name="Segnaposto data 5"/>
          <p:cNvSpPr>
            <a:spLocks noGrp="1"/>
          </p:cNvSpPr>
          <p:nvPr>
            <p:ph type="dt" sz="quarter" idx="10"/>
          </p:nvPr>
        </p:nvSpPr>
        <p:spPr/>
        <p:txBody>
          <a:bodyPr/>
          <a:lstStyle/>
          <a:p>
            <a:pPr>
              <a:defRPr/>
            </a:pPr>
            <a:r>
              <a:rPr lang="it-IT"/>
              <a:t>Metodi numerici per la bioinformatica</a:t>
            </a:r>
            <a:endParaRPr lang="en-US"/>
          </a:p>
        </p:txBody>
      </p:sp>
      <p:sp>
        <p:nvSpPr>
          <p:cNvPr id="7" name="Segnaposto piè di pagina 6"/>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9A8489F8-54DB-48E7-B4D4-3657FD9BC694}" type="slidenum">
              <a:rPr lang="en-US"/>
              <a:pPr>
                <a:defRPr/>
              </a:pPr>
              <a:t>34</a:t>
            </a:fld>
            <a:endParaRPr lang="en-US"/>
          </a:p>
        </p:txBody>
      </p:sp>
      <p:sp>
        <p:nvSpPr>
          <p:cNvPr id="13316" name="Rectangle 2"/>
          <p:cNvSpPr>
            <a:spLocks noGrp="1" noChangeArrowheads="1"/>
          </p:cNvSpPr>
          <p:nvPr>
            <p:ph type="title"/>
          </p:nvPr>
        </p:nvSpPr>
        <p:spPr/>
        <p:txBody>
          <a:bodyPr/>
          <a:lstStyle/>
          <a:p>
            <a:pPr eaLnBrk="1" hangingPunct="1"/>
            <a:r>
              <a:rPr lang="it-IT" altLang="id-ID" smtClean="0"/>
              <a:t>A comparison of various distances</a:t>
            </a:r>
            <a:endParaRPr lang="en-US" altLang="id-ID" smtClean="0"/>
          </a:p>
        </p:txBody>
      </p:sp>
      <p:sp>
        <p:nvSpPr>
          <p:cNvPr id="13317" name="Rectangle 3"/>
          <p:cNvSpPr>
            <a:spLocks noGrp="1" noChangeArrowheads="1"/>
          </p:cNvSpPr>
          <p:nvPr>
            <p:ph type="body" idx="1"/>
          </p:nvPr>
        </p:nvSpPr>
        <p:spPr>
          <a:xfrm>
            <a:off x="304800" y="1600200"/>
            <a:ext cx="8382000" cy="4876800"/>
          </a:xfrm>
        </p:spPr>
        <p:txBody>
          <a:bodyPr/>
          <a:lstStyle/>
          <a:p>
            <a:pPr algn="l" eaLnBrk="1" hangingPunct="1"/>
            <a:r>
              <a:rPr lang="it-IT" altLang="id-ID" sz="2400" b="1" i="1" u="sng" smtClean="0"/>
              <a:t>Cosine distance (angle):</a:t>
            </a:r>
            <a:r>
              <a:rPr lang="it-IT" altLang="id-ID" sz="2400" smtClean="0"/>
              <a:t> takes into consideration only the angle, not the magnitude. </a:t>
            </a:r>
            <a:br>
              <a:rPr lang="it-IT" altLang="id-ID" sz="2400" smtClean="0"/>
            </a:br>
            <a:r>
              <a:rPr lang="it-IT" altLang="id-ID" sz="2400" smtClean="0"/>
              <a:t>For instance:	</a:t>
            </a:r>
          </a:p>
          <a:p>
            <a:pPr lvl="1" algn="l" eaLnBrk="1" hangingPunct="1">
              <a:buFont typeface="Courier New" pitchFamily="49" charset="0"/>
              <a:buChar char="o"/>
            </a:pPr>
            <a:r>
              <a:rPr lang="it-IT" altLang="id-ID" sz="2200" smtClean="0"/>
              <a:t> a gene </a:t>
            </a:r>
            <a:r>
              <a:rPr lang="it-IT" altLang="id-ID" sz="2200" i="1" smtClean="0"/>
              <a:t>g</a:t>
            </a:r>
            <a:r>
              <a:rPr lang="it-IT" altLang="id-ID" sz="2200" i="1" baseline="-25000" smtClean="0"/>
              <a:t>1</a:t>
            </a:r>
            <a:r>
              <a:rPr lang="it-IT" altLang="id-ID" sz="2200" smtClean="0"/>
              <a:t> measured in two experiments : </a:t>
            </a:r>
            <a:r>
              <a:rPr lang="it-IT" altLang="id-ID" sz="2200" i="1" smtClean="0"/>
              <a:t>g</a:t>
            </a:r>
            <a:r>
              <a:rPr lang="it-IT" altLang="id-ID" sz="2200" i="1" baseline="-25000" smtClean="0"/>
              <a:t>1</a:t>
            </a:r>
            <a:r>
              <a:rPr lang="it-IT" altLang="id-ID" sz="2200" i="1" smtClean="0"/>
              <a:t>=(1,1)</a:t>
            </a:r>
          </a:p>
          <a:p>
            <a:pPr lvl="1" algn="l" eaLnBrk="1" hangingPunct="1">
              <a:buFont typeface="Courier New" pitchFamily="49" charset="0"/>
              <a:buChar char="o"/>
            </a:pPr>
            <a:r>
              <a:rPr lang="it-IT" altLang="id-ID" sz="2200" i="1" smtClean="0"/>
              <a:t> </a:t>
            </a:r>
            <a:r>
              <a:rPr lang="it-IT" altLang="id-ID" sz="2200" smtClean="0"/>
              <a:t>a gene </a:t>
            </a:r>
            <a:r>
              <a:rPr lang="it-IT" altLang="id-ID" sz="2200" i="1" smtClean="0"/>
              <a:t>g</a:t>
            </a:r>
            <a:r>
              <a:rPr lang="it-IT" altLang="id-ID" sz="2200" i="1" baseline="-25000" smtClean="0"/>
              <a:t>2</a:t>
            </a:r>
            <a:r>
              <a:rPr lang="it-IT" altLang="id-ID" sz="2200" i="1" smtClean="0"/>
              <a:t> </a:t>
            </a:r>
            <a:r>
              <a:rPr lang="it-IT" altLang="id-ID" sz="2200" smtClean="0"/>
              <a:t>measured in two experiments: </a:t>
            </a:r>
            <a:r>
              <a:rPr lang="it-IT" altLang="id-ID" sz="2200" i="1" smtClean="0"/>
              <a:t>g</a:t>
            </a:r>
            <a:r>
              <a:rPr lang="it-IT" altLang="id-ID" sz="2200" i="1" baseline="-25000" smtClean="0"/>
              <a:t>2 </a:t>
            </a:r>
            <a:r>
              <a:rPr lang="it-IT" altLang="id-ID" sz="2200" i="1" smtClean="0"/>
              <a:t>=(100,100) </a:t>
            </a:r>
          </a:p>
          <a:p>
            <a:pPr lvl="1" algn="l" eaLnBrk="1" hangingPunct="1">
              <a:buFontTx/>
              <a:buNone/>
            </a:pPr>
            <a:r>
              <a:rPr lang="it-IT" altLang="id-ID" sz="2200" smtClean="0"/>
              <a:t>will have the distance(angle):</a:t>
            </a:r>
          </a:p>
          <a:p>
            <a:pPr eaLnBrk="1" hangingPunct="1"/>
            <a:endParaRPr lang="it-IT" altLang="id-ID" sz="2400" b="1" u="sng" smtClean="0"/>
          </a:p>
          <a:p>
            <a:pPr eaLnBrk="1" hangingPunct="1">
              <a:buFontTx/>
              <a:buNone/>
            </a:pPr>
            <a:endParaRPr lang="it-IT" altLang="id-ID" sz="2400" smtClean="0"/>
          </a:p>
          <a:p>
            <a:pPr lvl="1" eaLnBrk="1" hangingPunct="1">
              <a:buFont typeface="Wingdings" pitchFamily="2" charset="2"/>
              <a:buChar char="Ø"/>
            </a:pPr>
            <a:r>
              <a:rPr lang="it-IT" altLang="id-ID" sz="2200" smtClean="0"/>
              <a:t>the angle between these two vectors is zero. </a:t>
            </a:r>
          </a:p>
          <a:p>
            <a:pPr lvl="1" eaLnBrk="1" hangingPunct="1">
              <a:buFont typeface="Wingdings" pitchFamily="2" charset="2"/>
              <a:buChar char="Ø"/>
            </a:pPr>
            <a:r>
              <a:rPr lang="it-IT" altLang="id-ID" sz="2200" smtClean="0"/>
              <a:t>Clustering with this distance measure will place these genes in the same cluster although their absolute expression levels are very different!</a:t>
            </a:r>
          </a:p>
          <a:p>
            <a:pPr eaLnBrk="1" hangingPunct="1"/>
            <a:endParaRPr lang="en-US" altLang="id-ID" sz="2400" b="1" i="1" u="sng" smtClean="0">
              <a:solidFill>
                <a:srgbClr val="292929"/>
              </a:solidFill>
            </a:endParaRPr>
          </a:p>
          <a:p>
            <a:pPr eaLnBrk="1" hangingPunct="1">
              <a:buFontTx/>
              <a:buNone/>
            </a:pPr>
            <a:endParaRPr lang="it-IT" altLang="id-ID" sz="2400" b="1" u="sng" smtClean="0"/>
          </a:p>
          <a:p>
            <a:pPr eaLnBrk="1" hangingPunct="1">
              <a:buFontTx/>
              <a:buNone/>
            </a:pPr>
            <a:endParaRPr lang="it-IT" altLang="id-ID" sz="2400" b="1" i="1" u="sng" smtClean="0"/>
          </a:p>
          <a:p>
            <a:pPr eaLnBrk="1" hangingPunct="1"/>
            <a:endParaRPr lang="it-IT" altLang="id-ID" sz="2400" b="1" i="1" u="sng" smtClean="0"/>
          </a:p>
          <a:p>
            <a:pPr eaLnBrk="1" hangingPunct="1"/>
            <a:endParaRPr lang="en-US" altLang="id-ID" sz="2400" smtClean="0"/>
          </a:p>
        </p:txBody>
      </p:sp>
      <p:graphicFrame>
        <p:nvGraphicFramePr>
          <p:cNvPr id="13314" name="Object 17"/>
          <p:cNvGraphicFramePr>
            <a:graphicFrameLocks noChangeAspect="1"/>
          </p:cNvGraphicFramePr>
          <p:nvPr/>
        </p:nvGraphicFramePr>
        <p:xfrm>
          <a:off x="1752600" y="3733800"/>
          <a:ext cx="5410200" cy="1027113"/>
        </p:xfrm>
        <a:graphic>
          <a:graphicData uri="http://schemas.openxmlformats.org/presentationml/2006/ole">
            <mc:AlternateContent xmlns:mc="http://schemas.openxmlformats.org/markup-compatibility/2006">
              <mc:Choice xmlns:v="urn:schemas-microsoft-com:vml" Requires="v">
                <p:oleObj spid="_x0000_s13320" name="Equazione" r:id="rId4" imgW="3682800" imgH="698400" progId="Equation.3">
                  <p:embed/>
                </p:oleObj>
              </mc:Choice>
              <mc:Fallback>
                <p:oleObj name="Equazione" r:id="rId4" imgW="3682800" imgH="6984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733800"/>
                        <a:ext cx="5410200" cy="102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Segnaposto data 5"/>
          <p:cNvSpPr>
            <a:spLocks noGrp="1"/>
          </p:cNvSpPr>
          <p:nvPr>
            <p:ph type="dt" sz="quarter" idx="10"/>
          </p:nvPr>
        </p:nvSpPr>
        <p:spPr/>
        <p:txBody>
          <a:bodyPr/>
          <a:lstStyle/>
          <a:p>
            <a:pPr>
              <a:defRPr/>
            </a:pPr>
            <a:r>
              <a:rPr lang="it-IT"/>
              <a:t>Metodi numerici per la bioinformatica</a:t>
            </a:r>
            <a:endParaRPr lang="en-US"/>
          </a:p>
        </p:txBody>
      </p:sp>
      <p:sp>
        <p:nvSpPr>
          <p:cNvPr id="7" name="Segnaposto piè di pagina 6"/>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egnaposto contenuto 2"/>
          <p:cNvSpPr>
            <a:spLocks noGrp="1"/>
          </p:cNvSpPr>
          <p:nvPr>
            <p:ph idx="1"/>
          </p:nvPr>
        </p:nvSpPr>
        <p:spPr>
          <a:xfrm>
            <a:off x="381000" y="1600200"/>
            <a:ext cx="8305800" cy="4648200"/>
          </a:xfrm>
        </p:spPr>
        <p:txBody>
          <a:bodyPr/>
          <a:lstStyle/>
          <a:p>
            <a:pPr algn="l" eaLnBrk="1" hangingPunct="1">
              <a:defRPr/>
            </a:pPr>
            <a:r>
              <a:rPr lang="en-US" sz="2000" b="1" i="1" u="sng" dirty="0" smtClean="0">
                <a:solidFill>
                  <a:srgbClr val="292929"/>
                </a:solidFill>
              </a:rPr>
              <a:t>Correlation distance:</a:t>
            </a:r>
            <a:r>
              <a:rPr lang="en-US" sz="2000" dirty="0" smtClean="0">
                <a:solidFill>
                  <a:srgbClr val="292929"/>
                </a:solidFill>
              </a:rPr>
              <a:t>  will look to similar variation as opposed to similar numerical values. </a:t>
            </a:r>
          </a:p>
          <a:p>
            <a:pPr algn="l" eaLnBrk="1" hangingPunct="1">
              <a:buFontTx/>
              <a:buNone/>
              <a:defRPr/>
            </a:pPr>
            <a:r>
              <a:rPr lang="en-US" sz="2000" dirty="0" smtClean="0">
                <a:solidFill>
                  <a:srgbClr val="292929"/>
                </a:solidFill>
              </a:rPr>
              <a:t>	</a:t>
            </a:r>
            <a:r>
              <a:rPr lang="en-US" sz="2000" u="sng" dirty="0" smtClean="0">
                <a:solidFill>
                  <a:srgbClr val="292929"/>
                </a:solidFill>
              </a:rPr>
              <a:t>Example:</a:t>
            </a:r>
            <a:r>
              <a:rPr lang="en-US" sz="2000" dirty="0" smtClean="0">
                <a:solidFill>
                  <a:srgbClr val="292929"/>
                </a:solidFill>
              </a:rPr>
              <a:t>	</a:t>
            </a:r>
            <a:br>
              <a:rPr lang="en-US" sz="2000" dirty="0" smtClean="0">
                <a:solidFill>
                  <a:srgbClr val="292929"/>
                </a:solidFill>
              </a:rPr>
            </a:br>
            <a:r>
              <a:rPr lang="en-US" sz="2000" dirty="0" smtClean="0">
                <a:solidFill>
                  <a:srgbClr val="292929"/>
                </a:solidFill>
              </a:rPr>
              <a:t>If we consider a set of 5 experiments and </a:t>
            </a:r>
          </a:p>
          <a:p>
            <a:pPr lvl="1" algn="l" eaLnBrk="1" hangingPunct="1">
              <a:defRPr/>
            </a:pPr>
            <a:r>
              <a:rPr lang="en-US" sz="1800" dirty="0" smtClean="0">
                <a:solidFill>
                  <a:srgbClr val="292929"/>
                </a:solidFill>
              </a:rPr>
              <a:t>a gene </a:t>
            </a:r>
            <a:r>
              <a:rPr lang="en-US" sz="1800" i="1" dirty="0" smtClean="0">
                <a:solidFill>
                  <a:srgbClr val="292929"/>
                </a:solidFill>
              </a:rPr>
              <a:t>g</a:t>
            </a:r>
            <a:r>
              <a:rPr lang="en-US" sz="1800" i="1" baseline="-25000" dirty="0" smtClean="0">
                <a:solidFill>
                  <a:srgbClr val="292929"/>
                </a:solidFill>
              </a:rPr>
              <a:t>1</a:t>
            </a:r>
            <a:r>
              <a:rPr lang="en-US" sz="1800" dirty="0" smtClean="0">
                <a:solidFill>
                  <a:srgbClr val="292929"/>
                </a:solidFill>
              </a:rPr>
              <a:t> that has an expression of </a:t>
            </a:r>
            <a:r>
              <a:rPr lang="en-US" sz="1800" i="1" dirty="0" smtClean="0">
                <a:solidFill>
                  <a:srgbClr val="292929"/>
                </a:solidFill>
              </a:rPr>
              <a:t>g</a:t>
            </a:r>
            <a:r>
              <a:rPr lang="en-US" sz="1800" i="1" baseline="-25000" dirty="0" smtClean="0">
                <a:solidFill>
                  <a:srgbClr val="292929"/>
                </a:solidFill>
              </a:rPr>
              <a:t>1</a:t>
            </a:r>
            <a:r>
              <a:rPr lang="en-US" sz="1800" i="1" dirty="0" smtClean="0">
                <a:solidFill>
                  <a:srgbClr val="292929"/>
                </a:solidFill>
              </a:rPr>
              <a:t>=(1,2,3,4,5)</a:t>
            </a:r>
            <a:r>
              <a:rPr lang="en-US" sz="1800" dirty="0" smtClean="0">
                <a:solidFill>
                  <a:srgbClr val="292929"/>
                </a:solidFill>
              </a:rPr>
              <a:t> in the 5 experiments.</a:t>
            </a:r>
            <a:endParaRPr lang="en-US" sz="1800" i="1" dirty="0" smtClean="0">
              <a:solidFill>
                <a:srgbClr val="292929"/>
              </a:solidFill>
            </a:endParaRPr>
          </a:p>
          <a:p>
            <a:pPr lvl="1" algn="l" eaLnBrk="1" hangingPunct="1">
              <a:defRPr/>
            </a:pPr>
            <a:r>
              <a:rPr lang="en-US" sz="1800" dirty="0" smtClean="0">
                <a:solidFill>
                  <a:srgbClr val="292929"/>
                </a:solidFill>
              </a:rPr>
              <a:t>a gene g2 that has an expression of g2=(100,200,300,400,500) in the 5 experiments.</a:t>
            </a:r>
          </a:p>
          <a:p>
            <a:pPr lvl="1" algn="l" eaLnBrk="1" hangingPunct="1">
              <a:defRPr/>
            </a:pPr>
            <a:r>
              <a:rPr lang="en-US" sz="1800" dirty="0" smtClean="0">
                <a:solidFill>
                  <a:srgbClr val="292929"/>
                </a:solidFill>
              </a:rPr>
              <a:t>a gene g3 that has an expression of and g3=(5,4,3,2,1) in the 5 experiments. </a:t>
            </a:r>
          </a:p>
          <a:p>
            <a:pPr marL="360363" lvl="1" indent="0" algn="l" eaLnBrk="1" hangingPunct="1">
              <a:buFontTx/>
              <a:buNone/>
              <a:defRPr/>
            </a:pPr>
            <a:r>
              <a:rPr lang="en-US" sz="2000" dirty="0" smtClean="0"/>
              <a:t>The correlation distance will place </a:t>
            </a:r>
            <a:r>
              <a:rPr lang="en-US" sz="2000" i="1" dirty="0" smtClean="0"/>
              <a:t>g</a:t>
            </a:r>
            <a:r>
              <a:rPr lang="en-US" sz="2000" i="1" baseline="-25000" dirty="0" smtClean="0"/>
              <a:t>1 </a:t>
            </a:r>
            <a:r>
              <a:rPr lang="en-US" sz="2000" dirty="0" smtClean="0"/>
              <a:t>in the same cluster of </a:t>
            </a:r>
            <a:r>
              <a:rPr lang="en-US" sz="2000" i="1" dirty="0" smtClean="0"/>
              <a:t>g</a:t>
            </a:r>
            <a:r>
              <a:rPr lang="en-US" sz="2000" i="1" baseline="-25000" dirty="0" smtClean="0"/>
              <a:t>2</a:t>
            </a:r>
            <a:r>
              <a:rPr lang="en-US" sz="2000" dirty="0" smtClean="0"/>
              <a:t> and in a different cluster of </a:t>
            </a:r>
            <a:r>
              <a:rPr lang="en-US" sz="2000" i="1" dirty="0" smtClean="0"/>
              <a:t>g</a:t>
            </a:r>
            <a:r>
              <a:rPr lang="en-US" sz="2000" i="1" baseline="-25000" dirty="0" smtClean="0"/>
              <a:t>3</a:t>
            </a:r>
            <a:r>
              <a:rPr lang="en-US" sz="2000" dirty="0" smtClean="0"/>
              <a:t> because:</a:t>
            </a:r>
          </a:p>
          <a:p>
            <a:pPr marL="360363" lvl="1" indent="0" algn="l" eaLnBrk="1" hangingPunct="1">
              <a:buFont typeface="Wingdings" pitchFamily="2" charset="2"/>
              <a:buChar char="Ø"/>
              <a:defRPr/>
            </a:pPr>
            <a:r>
              <a:rPr lang="en-US" sz="2000" i="1" dirty="0" smtClean="0">
                <a:solidFill>
                  <a:srgbClr val="292929"/>
                </a:solidFill>
              </a:rPr>
              <a:t> g</a:t>
            </a:r>
            <a:r>
              <a:rPr lang="en-US" sz="2000" i="1" baseline="-25000" dirty="0" smtClean="0">
                <a:solidFill>
                  <a:srgbClr val="292929"/>
                </a:solidFill>
              </a:rPr>
              <a:t>1</a:t>
            </a:r>
            <a:r>
              <a:rPr lang="en-US" sz="2000" i="1" dirty="0" smtClean="0">
                <a:solidFill>
                  <a:srgbClr val="292929"/>
                </a:solidFill>
              </a:rPr>
              <a:t>=</a:t>
            </a:r>
            <a:r>
              <a:rPr lang="en-US" sz="2000" dirty="0" smtClean="0"/>
              <a:t> (1,2,3,4,5) and </a:t>
            </a:r>
            <a:r>
              <a:rPr lang="en-US" sz="2000" i="1" dirty="0" smtClean="0">
                <a:solidFill>
                  <a:srgbClr val="292929"/>
                </a:solidFill>
              </a:rPr>
              <a:t>g</a:t>
            </a:r>
            <a:r>
              <a:rPr lang="en-US" sz="2000" i="1" baseline="-25000" dirty="0" smtClean="0">
                <a:solidFill>
                  <a:srgbClr val="292929"/>
                </a:solidFill>
              </a:rPr>
              <a:t>2</a:t>
            </a:r>
            <a:r>
              <a:rPr lang="en-US" sz="2000" i="1" dirty="0" smtClean="0">
                <a:solidFill>
                  <a:srgbClr val="292929"/>
                </a:solidFill>
              </a:rPr>
              <a:t>=(</a:t>
            </a:r>
            <a:r>
              <a:rPr lang="en-US" sz="2000" i="1" dirty="0" smtClean="0"/>
              <a:t>(100,200,300,400,500) </a:t>
            </a:r>
            <a:r>
              <a:rPr lang="en-US" sz="2000" dirty="0" smtClean="0"/>
              <a:t>have a </a:t>
            </a:r>
            <a:r>
              <a:rPr lang="en-US" sz="2000" u="sng" dirty="0" smtClean="0"/>
              <a:t>high correlation</a:t>
            </a:r>
            <a:br>
              <a:rPr lang="en-US" sz="2000" u="sng" dirty="0" smtClean="0"/>
            </a:br>
            <a:r>
              <a:rPr lang="en-US" sz="2000" dirty="0" smtClean="0"/>
              <a:t> 			d(g</a:t>
            </a:r>
            <a:r>
              <a:rPr lang="en-US" sz="2000" baseline="-25000" dirty="0" smtClean="0"/>
              <a:t>1</a:t>
            </a:r>
            <a:r>
              <a:rPr lang="en-US" sz="2000" dirty="0" smtClean="0"/>
              <a:t> ,g</a:t>
            </a:r>
            <a:r>
              <a:rPr lang="en-US" sz="2000" baseline="-25000" dirty="0" smtClean="0"/>
              <a:t>2</a:t>
            </a:r>
            <a:r>
              <a:rPr lang="en-US" sz="2000" dirty="0" smtClean="0"/>
              <a:t>))=1-r =1-1=0</a:t>
            </a:r>
          </a:p>
          <a:p>
            <a:pPr marL="360363" lvl="1" indent="0" algn="l" eaLnBrk="1" hangingPunct="1">
              <a:buFont typeface="Wingdings" pitchFamily="2" charset="2"/>
              <a:buChar char="Ø"/>
              <a:defRPr/>
            </a:pPr>
            <a:r>
              <a:rPr lang="en-US" sz="2000" i="1" dirty="0" smtClean="0">
                <a:solidFill>
                  <a:srgbClr val="292929"/>
                </a:solidFill>
              </a:rPr>
              <a:t> g</a:t>
            </a:r>
            <a:r>
              <a:rPr lang="en-US" sz="2000" i="1" baseline="-25000" dirty="0" smtClean="0">
                <a:solidFill>
                  <a:srgbClr val="292929"/>
                </a:solidFill>
              </a:rPr>
              <a:t>1</a:t>
            </a:r>
            <a:r>
              <a:rPr lang="en-US" sz="2000" i="1" dirty="0" smtClean="0">
                <a:solidFill>
                  <a:srgbClr val="292929"/>
                </a:solidFill>
              </a:rPr>
              <a:t>=</a:t>
            </a:r>
            <a:r>
              <a:rPr lang="en-US" sz="2000" dirty="0" smtClean="0"/>
              <a:t> (1,2,3,4,5) and </a:t>
            </a:r>
            <a:r>
              <a:rPr lang="en-US" sz="2000" i="1" dirty="0" smtClean="0">
                <a:solidFill>
                  <a:srgbClr val="292929"/>
                </a:solidFill>
              </a:rPr>
              <a:t>g</a:t>
            </a:r>
            <a:r>
              <a:rPr lang="en-US" sz="2000" i="1" baseline="-25000" dirty="0" smtClean="0">
                <a:solidFill>
                  <a:srgbClr val="292929"/>
                </a:solidFill>
              </a:rPr>
              <a:t>3</a:t>
            </a:r>
            <a:r>
              <a:rPr lang="en-US" sz="2000" i="1" dirty="0" smtClean="0">
                <a:solidFill>
                  <a:srgbClr val="292929"/>
                </a:solidFill>
              </a:rPr>
              <a:t>= </a:t>
            </a:r>
            <a:r>
              <a:rPr lang="en-US" sz="2000" dirty="0" smtClean="0"/>
              <a:t>(5,4,3,2,1) are </a:t>
            </a:r>
            <a:r>
              <a:rPr lang="en-US" sz="2000" u="sng" dirty="0" smtClean="0"/>
              <a:t>anti-correlated</a:t>
            </a:r>
            <a:r>
              <a:rPr lang="en-US" sz="2000" dirty="0" smtClean="0"/>
              <a:t> </a:t>
            </a:r>
            <a:br>
              <a:rPr lang="en-US" sz="2000" dirty="0" smtClean="0"/>
            </a:br>
            <a:r>
              <a:rPr lang="en-US" sz="2000" dirty="0" smtClean="0"/>
              <a:t>			d(g</a:t>
            </a:r>
            <a:r>
              <a:rPr lang="en-US" sz="2000" baseline="-25000" dirty="0" smtClean="0"/>
              <a:t>1</a:t>
            </a:r>
            <a:r>
              <a:rPr lang="en-US" sz="2000" dirty="0" smtClean="0"/>
              <a:t> ,g</a:t>
            </a:r>
            <a:r>
              <a:rPr lang="en-US" sz="2000" baseline="-25000" dirty="0" smtClean="0"/>
              <a:t>3</a:t>
            </a:r>
            <a:r>
              <a:rPr lang="en-US" sz="2000" dirty="0" smtClean="0"/>
              <a:t>))=1-r =1-(-1)=2</a:t>
            </a:r>
            <a:endParaRPr lang="en-US" b="1" u="sng" dirty="0" smtClean="0"/>
          </a:p>
          <a:p>
            <a:pPr eaLnBrk="1" hangingPunct="1">
              <a:buFontTx/>
              <a:buNone/>
              <a:defRPr/>
            </a:pPr>
            <a:endParaRPr lang="en-US" sz="2000" b="1" i="1" u="sng" dirty="0" smtClean="0">
              <a:solidFill>
                <a:srgbClr val="292929"/>
              </a:solidFill>
            </a:endParaRPr>
          </a:p>
        </p:txBody>
      </p:sp>
      <p:sp>
        <p:nvSpPr>
          <p:cNvPr id="4" name="Segnaposto numero diapositiva 3"/>
          <p:cNvSpPr>
            <a:spLocks noGrp="1"/>
          </p:cNvSpPr>
          <p:nvPr>
            <p:ph type="sldNum" sz="quarter" idx="12"/>
          </p:nvPr>
        </p:nvSpPr>
        <p:spPr/>
        <p:txBody>
          <a:bodyPr/>
          <a:lstStyle/>
          <a:p>
            <a:pPr>
              <a:defRPr/>
            </a:pPr>
            <a:fld id="{C64FCAFB-5855-4568-BE6A-A3CD64340C52}" type="slidenum">
              <a:rPr lang="en-US"/>
              <a:pPr>
                <a:defRPr/>
              </a:pPr>
              <a:t>35</a:t>
            </a:fld>
            <a:endParaRPr lang="en-US"/>
          </a:p>
        </p:txBody>
      </p:sp>
      <p:sp>
        <p:nvSpPr>
          <p:cNvPr id="44036" name="Rectangle 2"/>
          <p:cNvSpPr>
            <a:spLocks noGrp="1" noChangeArrowheads="1"/>
          </p:cNvSpPr>
          <p:nvPr>
            <p:ph type="title"/>
          </p:nvPr>
        </p:nvSpPr>
        <p:spPr/>
        <p:txBody>
          <a:bodyPr/>
          <a:lstStyle/>
          <a:p>
            <a:pPr eaLnBrk="1" hangingPunct="1"/>
            <a:r>
              <a:rPr lang="it-IT" altLang="id-ID" smtClean="0"/>
              <a:t>A comparison of various distances</a:t>
            </a:r>
            <a:endParaRPr lang="en-US" altLang="id-ID" smtClean="0"/>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olo 1"/>
          <p:cNvSpPr>
            <a:spLocks noGrp="1"/>
          </p:cNvSpPr>
          <p:nvPr>
            <p:ph type="title"/>
          </p:nvPr>
        </p:nvSpPr>
        <p:spPr/>
        <p:txBody>
          <a:bodyPr/>
          <a:lstStyle/>
          <a:p>
            <a:r>
              <a:rPr lang="it-IT" altLang="id-ID" smtClean="0"/>
              <a:t>A comparison of various distances</a:t>
            </a:r>
          </a:p>
        </p:txBody>
      </p:sp>
      <p:sp>
        <p:nvSpPr>
          <p:cNvPr id="14340" name="Segnaposto contenuto 2"/>
          <p:cNvSpPr>
            <a:spLocks noGrp="1"/>
          </p:cNvSpPr>
          <p:nvPr>
            <p:ph idx="1"/>
          </p:nvPr>
        </p:nvSpPr>
        <p:spPr/>
        <p:txBody>
          <a:bodyPr/>
          <a:lstStyle/>
          <a:p>
            <a:pPr eaLnBrk="1" hangingPunct="1"/>
            <a:r>
              <a:rPr lang="en-US" altLang="id-ID" sz="2800" b="1" i="1" u="sng" smtClean="0">
                <a:solidFill>
                  <a:srgbClr val="292929"/>
                </a:solidFill>
              </a:rPr>
              <a:t>Chebychev</a:t>
            </a:r>
            <a:r>
              <a:rPr lang="en-US" altLang="id-ID" sz="2800" smtClean="0">
                <a:solidFill>
                  <a:srgbClr val="292929"/>
                </a:solidFill>
              </a:rPr>
              <a:t> : focuses on the most important differences: (1,2,3,4) and (2,3,4,5) have distance 2 in Euclidean and 1 in Chebychev. (1,2,3,4) and (1,2,3,6) have distance      in Euclidean  and 2 in Chebychev.</a:t>
            </a:r>
          </a:p>
          <a:p>
            <a:pPr eaLnBrk="1" hangingPunct="1"/>
            <a:endParaRPr lang="en-US" altLang="id-ID" sz="2800" smtClean="0">
              <a:solidFill>
                <a:srgbClr val="292929"/>
              </a:solidFill>
            </a:endParaRPr>
          </a:p>
          <a:p>
            <a:pPr eaLnBrk="1" hangingPunct="1"/>
            <a:r>
              <a:rPr lang="en-US" altLang="id-ID" sz="2800" b="1" i="1" u="sng" smtClean="0">
                <a:solidFill>
                  <a:srgbClr val="292929"/>
                </a:solidFill>
              </a:rPr>
              <a:t>Mahalanobis</a:t>
            </a:r>
            <a:r>
              <a:rPr lang="en-US" altLang="id-ID" sz="2800" smtClean="0">
                <a:solidFill>
                  <a:srgbClr val="292929"/>
                </a:solidFill>
              </a:rPr>
              <a:t>: can warp the space in any convenient way. Usually, the space is warped using the correlation matrix of the data.</a:t>
            </a:r>
            <a:endParaRPr lang="en-US" altLang="id-ID" sz="2800" b="1" i="1" u="sng" smtClean="0">
              <a:solidFill>
                <a:srgbClr val="292929"/>
              </a:solidFill>
            </a:endParaRPr>
          </a:p>
          <a:p>
            <a:endParaRPr lang="it-IT" altLang="id-ID" sz="2800" smtClean="0"/>
          </a:p>
        </p:txBody>
      </p:sp>
      <p:sp>
        <p:nvSpPr>
          <p:cNvPr id="4" name="Segnaposto numero diapositiva 3"/>
          <p:cNvSpPr>
            <a:spLocks noGrp="1"/>
          </p:cNvSpPr>
          <p:nvPr>
            <p:ph type="sldNum" sz="quarter" idx="12"/>
          </p:nvPr>
        </p:nvSpPr>
        <p:spPr/>
        <p:txBody>
          <a:bodyPr/>
          <a:lstStyle/>
          <a:p>
            <a:pPr>
              <a:defRPr/>
            </a:pPr>
            <a:fld id="{6A79993D-0590-4576-8167-25D18B68D03E}" type="slidenum">
              <a:rPr lang="en-US"/>
              <a:pPr>
                <a:defRPr/>
              </a:pPr>
              <a:t>36</a:t>
            </a:fld>
            <a:endParaRPr lang="en-US"/>
          </a:p>
        </p:txBody>
      </p:sp>
      <p:graphicFrame>
        <p:nvGraphicFramePr>
          <p:cNvPr id="14338" name="Object 2"/>
          <p:cNvGraphicFramePr>
            <a:graphicFrameLocks noChangeAspect="1"/>
          </p:cNvGraphicFramePr>
          <p:nvPr/>
        </p:nvGraphicFramePr>
        <p:xfrm>
          <a:off x="2895600" y="2971800"/>
          <a:ext cx="457200" cy="409575"/>
        </p:xfrm>
        <a:graphic>
          <a:graphicData uri="http://schemas.openxmlformats.org/presentationml/2006/ole">
            <mc:AlternateContent xmlns:mc="http://schemas.openxmlformats.org/markup-compatibility/2006">
              <mc:Choice xmlns:v="urn:schemas-microsoft-com:vml" Requires="v">
                <p:oleObj spid="_x0000_s14344" name="Equazione" r:id="rId4" imgW="241200" imgH="215640" progId="Equation.3">
                  <p:embed/>
                </p:oleObj>
              </mc:Choice>
              <mc:Fallback>
                <p:oleObj name="Equazione" r:id="rId4" imgW="241200" imgH="2156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971800"/>
                        <a:ext cx="4572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Segnaposto data 5"/>
          <p:cNvSpPr>
            <a:spLocks noGrp="1"/>
          </p:cNvSpPr>
          <p:nvPr>
            <p:ph type="dt" sz="quarter" idx="10"/>
          </p:nvPr>
        </p:nvSpPr>
        <p:spPr/>
        <p:txBody>
          <a:bodyPr/>
          <a:lstStyle/>
          <a:p>
            <a:pPr>
              <a:defRPr/>
            </a:pPr>
            <a:r>
              <a:rPr lang="it-IT"/>
              <a:t>Metodi numerici per la bioinformatica</a:t>
            </a:r>
            <a:endParaRPr lang="en-US"/>
          </a:p>
        </p:txBody>
      </p:sp>
      <p:sp>
        <p:nvSpPr>
          <p:cNvPr id="7" name="Segnaposto piè di pagina 6"/>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olo 1"/>
          <p:cNvSpPr>
            <a:spLocks noGrp="1"/>
          </p:cNvSpPr>
          <p:nvPr>
            <p:ph type="title"/>
          </p:nvPr>
        </p:nvSpPr>
        <p:spPr/>
        <p:txBody>
          <a:bodyPr/>
          <a:lstStyle/>
          <a:p>
            <a:r>
              <a:rPr lang="it-IT" altLang="id-ID" smtClean="0"/>
              <a:t>General observations</a:t>
            </a:r>
          </a:p>
        </p:txBody>
      </p:sp>
      <p:sp>
        <p:nvSpPr>
          <p:cNvPr id="45059" name="Segnaposto contenuto 2"/>
          <p:cNvSpPr>
            <a:spLocks noGrp="1"/>
          </p:cNvSpPr>
          <p:nvPr>
            <p:ph idx="1"/>
          </p:nvPr>
        </p:nvSpPr>
        <p:spPr>
          <a:xfrm>
            <a:off x="457200" y="1752600"/>
            <a:ext cx="8001000" cy="4114800"/>
          </a:xfrm>
        </p:spPr>
        <p:txBody>
          <a:bodyPr/>
          <a:lstStyle/>
          <a:p>
            <a:pPr>
              <a:buFont typeface="Wingdings" pitchFamily="2" charset="2"/>
              <a:buChar char="ü"/>
            </a:pPr>
            <a:r>
              <a:rPr lang="en-US" altLang="id-ID" sz="2400" i="1" smtClean="0"/>
              <a:t>Anything can be clustered</a:t>
            </a:r>
          </a:p>
          <a:p>
            <a:pPr>
              <a:buFont typeface="Wingdings" pitchFamily="2" charset="2"/>
              <a:buChar char="ü"/>
            </a:pPr>
            <a:r>
              <a:rPr lang="en-US" altLang="id-ID" sz="2400" i="1" smtClean="0"/>
              <a:t> Clustering is highly dependent on the distance metric used:</a:t>
            </a:r>
            <a:r>
              <a:rPr lang="en-US" altLang="id-ID" sz="2400" smtClean="0"/>
              <a:t> changing the distance metric may affect dramatically the number and membership of the clusters as well as the relationship between them.</a:t>
            </a:r>
            <a:endParaRPr lang="en-US" altLang="id-ID" sz="2400" i="1" smtClean="0"/>
          </a:p>
          <a:p>
            <a:pPr>
              <a:buFont typeface="Wingdings" pitchFamily="2" charset="2"/>
              <a:buChar char="ü"/>
            </a:pPr>
            <a:r>
              <a:rPr lang="en-US" altLang="id-ID" sz="2400" i="1" smtClean="0"/>
              <a:t>The same clustering algorithm applied to the same data may produce different results: </a:t>
            </a:r>
            <a:r>
              <a:rPr lang="en-US" altLang="id-ID" sz="2400" smtClean="0"/>
              <a:t>many clustering algorithms have an intrinsically non-deterministic component.</a:t>
            </a:r>
          </a:p>
          <a:p>
            <a:pPr>
              <a:buFont typeface="Wingdings" pitchFamily="2" charset="2"/>
              <a:buChar char="ü"/>
            </a:pPr>
            <a:r>
              <a:rPr lang="en-US" altLang="id-ID" sz="2400" smtClean="0"/>
              <a:t>The position of the patterns within the clusters does not reflect their relationship in the input space.</a:t>
            </a:r>
          </a:p>
          <a:p>
            <a:pPr>
              <a:buFont typeface="Wingdings" pitchFamily="2" charset="2"/>
              <a:buChar char="ü"/>
            </a:pPr>
            <a:r>
              <a:rPr lang="en-US" altLang="id-ID" sz="2400" smtClean="0"/>
              <a:t>A set of clusters including all genes or experiments considered form a clustering, cluster tree or dendogram.</a:t>
            </a:r>
          </a:p>
        </p:txBody>
      </p:sp>
      <p:sp>
        <p:nvSpPr>
          <p:cNvPr id="4" name="Segnaposto numero diapositiva 3"/>
          <p:cNvSpPr>
            <a:spLocks noGrp="1"/>
          </p:cNvSpPr>
          <p:nvPr>
            <p:ph type="sldNum" sz="quarter" idx="12"/>
          </p:nvPr>
        </p:nvSpPr>
        <p:spPr/>
        <p:txBody>
          <a:bodyPr/>
          <a:lstStyle/>
          <a:p>
            <a:pPr>
              <a:defRPr/>
            </a:pPr>
            <a:fld id="{90E41A28-E68E-4F52-AC89-63A61411AE00}" type="slidenum">
              <a:rPr lang="en-US"/>
              <a:pPr>
                <a:defRPr/>
              </a:pPr>
              <a:t>37</a:t>
            </a:fld>
            <a:endParaRPr lang="en-US"/>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olo 1"/>
          <p:cNvSpPr>
            <a:spLocks noGrp="1"/>
          </p:cNvSpPr>
          <p:nvPr>
            <p:ph type="title"/>
          </p:nvPr>
        </p:nvSpPr>
        <p:spPr/>
        <p:txBody>
          <a:bodyPr/>
          <a:lstStyle/>
          <a:p>
            <a:r>
              <a:rPr lang="en-US" altLang="id-ID" smtClean="0"/>
              <a:t>Clustering Algorithms</a:t>
            </a:r>
          </a:p>
        </p:txBody>
      </p:sp>
      <p:sp>
        <p:nvSpPr>
          <p:cNvPr id="46083" name="Segnaposto contenuto 2"/>
          <p:cNvSpPr>
            <a:spLocks noGrp="1"/>
          </p:cNvSpPr>
          <p:nvPr>
            <p:ph idx="1"/>
          </p:nvPr>
        </p:nvSpPr>
        <p:spPr/>
        <p:txBody>
          <a:bodyPr/>
          <a:lstStyle/>
          <a:p>
            <a:pPr marL="449263" indent="-449263" algn="l" eaLnBrk="1" hangingPunct="1"/>
            <a:r>
              <a:rPr lang="en-US" altLang="id-ID" smtClean="0"/>
              <a:t>The traditional algorithms for clustering can be divided in 3 main categories:</a:t>
            </a:r>
          </a:p>
          <a:p>
            <a:pPr marL="1336675" lvl="1" indent="-533400" algn="l" eaLnBrk="1" hangingPunct="1">
              <a:buFontTx/>
              <a:buAutoNum type="arabicPeriod"/>
            </a:pPr>
            <a:r>
              <a:rPr lang="en-US" altLang="id-ID" smtClean="0"/>
              <a:t>Partitional Clustering</a:t>
            </a:r>
          </a:p>
          <a:p>
            <a:pPr marL="1336675" lvl="1" indent="-533400" algn="l" eaLnBrk="1" hangingPunct="1">
              <a:buFontTx/>
              <a:buAutoNum type="arabicPeriod"/>
            </a:pPr>
            <a:r>
              <a:rPr lang="en-US" altLang="id-ID" smtClean="0"/>
              <a:t>Hierarchical Clustering</a:t>
            </a:r>
          </a:p>
          <a:p>
            <a:pPr marL="1336675" lvl="1" indent="-533400" algn="l" eaLnBrk="1" hangingPunct="1">
              <a:buFontTx/>
              <a:buAutoNum type="arabicPeriod"/>
            </a:pPr>
            <a:r>
              <a:rPr lang="en-US" altLang="id-ID" smtClean="0"/>
              <a:t>Model-based Clustering</a:t>
            </a:r>
            <a:endParaRPr lang="en-US" altLang="id-ID" sz="3200" smtClean="0"/>
          </a:p>
        </p:txBody>
      </p:sp>
      <p:sp>
        <p:nvSpPr>
          <p:cNvPr id="4" name="Segnaposto numero diapositiva 3"/>
          <p:cNvSpPr>
            <a:spLocks noGrp="1"/>
          </p:cNvSpPr>
          <p:nvPr>
            <p:ph type="sldNum" sz="quarter" idx="12"/>
          </p:nvPr>
        </p:nvSpPr>
        <p:spPr/>
        <p:txBody>
          <a:bodyPr/>
          <a:lstStyle/>
          <a:p>
            <a:pPr>
              <a:defRPr/>
            </a:pPr>
            <a:fld id="{3891148A-4613-45BF-933E-355E2CE86DAB}" type="slidenum">
              <a:rPr lang="en-US"/>
              <a:pPr>
                <a:defRPr/>
              </a:pPr>
              <a:t>38</a:t>
            </a:fld>
            <a:endParaRPr lang="en-US"/>
          </a:p>
        </p:txBody>
      </p:sp>
      <p:sp>
        <p:nvSpPr>
          <p:cNvPr id="6" name="Rectangle 7"/>
          <p:cNvSpPr>
            <a:spLocks noChangeArrowheads="1"/>
          </p:cNvSpPr>
          <p:nvPr/>
        </p:nvSpPr>
        <p:spPr bwMode="auto">
          <a:xfrm>
            <a:off x="1219200" y="2743200"/>
            <a:ext cx="4648200" cy="1066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7" name="Segnaposto data 6"/>
          <p:cNvSpPr>
            <a:spLocks noGrp="1"/>
          </p:cNvSpPr>
          <p:nvPr>
            <p:ph type="dt" sz="quarter" idx="10"/>
          </p:nvPr>
        </p:nvSpPr>
        <p:spPr/>
        <p:txBody>
          <a:bodyPr/>
          <a:lstStyle/>
          <a:p>
            <a:pPr>
              <a:defRPr/>
            </a:pPr>
            <a:r>
              <a:rPr lang="it-IT"/>
              <a:t>Metodi numerici per la bioinformatica</a:t>
            </a:r>
            <a:endParaRPr lang="en-US"/>
          </a:p>
        </p:txBody>
      </p:sp>
      <p:sp>
        <p:nvSpPr>
          <p:cNvPr id="8" name="Segnaposto piè di pagina 7"/>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52E0E5FB-D6D3-446B-AF17-A48EFA9FE90D}" type="slidenum">
              <a:rPr lang="en-US"/>
              <a:pPr>
                <a:defRPr/>
              </a:pPr>
              <a:t>39</a:t>
            </a:fld>
            <a:endParaRPr lang="en-US"/>
          </a:p>
        </p:txBody>
      </p:sp>
      <p:sp>
        <p:nvSpPr>
          <p:cNvPr id="47107" name="Rectangle 2"/>
          <p:cNvSpPr>
            <a:spLocks noGrp="1" noChangeArrowheads="1"/>
          </p:cNvSpPr>
          <p:nvPr>
            <p:ph type="title"/>
          </p:nvPr>
        </p:nvSpPr>
        <p:spPr/>
        <p:txBody>
          <a:bodyPr/>
          <a:lstStyle/>
          <a:p>
            <a:pPr marL="647700" indent="-647700" eaLnBrk="1" hangingPunct="1"/>
            <a:r>
              <a:rPr lang="it-IT" altLang="id-ID" smtClean="0"/>
              <a:t>Partitional Clustering</a:t>
            </a:r>
          </a:p>
        </p:txBody>
      </p:sp>
      <p:sp>
        <p:nvSpPr>
          <p:cNvPr id="47108" name="Rectangle 3"/>
          <p:cNvSpPr>
            <a:spLocks noGrp="1" noChangeArrowheads="1"/>
          </p:cNvSpPr>
          <p:nvPr>
            <p:ph type="body" idx="1"/>
          </p:nvPr>
        </p:nvSpPr>
        <p:spPr/>
        <p:txBody>
          <a:bodyPr/>
          <a:lstStyle/>
          <a:p>
            <a:pPr eaLnBrk="1" hangingPunct="1"/>
            <a:r>
              <a:rPr lang="en-GB" altLang="id-ID" b="1" smtClean="0"/>
              <a:t>Partitional clustering</a:t>
            </a:r>
            <a:r>
              <a:rPr lang="en-GB" altLang="id-ID" smtClean="0"/>
              <a:t> aims to directly obtain a single partition of the collection of objects into clusters. </a:t>
            </a:r>
          </a:p>
          <a:p>
            <a:pPr lvl="1" eaLnBrk="1" hangingPunct="1"/>
            <a:r>
              <a:rPr lang="en-GB" altLang="id-ID" smtClean="0"/>
              <a:t>Many of these methods are based on the iterative optimization of a criterion ( a.k.a. objective  function ) reflecting the “agreement” between the data and the partition.</a:t>
            </a:r>
          </a:p>
          <a:p>
            <a:pPr lvl="1" eaLnBrk="1" hangingPunct="1">
              <a:buFontTx/>
              <a:buNone/>
            </a:pPr>
            <a:endParaRPr lang="en-GB" altLang="id-ID" smtClean="0"/>
          </a:p>
          <a:p>
            <a:pPr eaLnBrk="1" hangingPunct="1"/>
            <a:endParaRPr lang="en-GB" altLang="id-ID" smtClean="0"/>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it-IT" altLang="id-ID" smtClean="0"/>
              <a:t>Biological Motivation</a:t>
            </a:r>
          </a:p>
        </p:txBody>
      </p:sp>
      <p:sp>
        <p:nvSpPr>
          <p:cNvPr id="25603" name="Rectangle 3"/>
          <p:cNvSpPr>
            <a:spLocks noGrp="1" noChangeArrowheads="1"/>
          </p:cNvSpPr>
          <p:nvPr>
            <p:ph type="body" idx="1"/>
          </p:nvPr>
        </p:nvSpPr>
        <p:spPr/>
        <p:txBody>
          <a:bodyPr/>
          <a:lstStyle/>
          <a:p>
            <a:pPr>
              <a:lnSpc>
                <a:spcPct val="80000"/>
              </a:lnSpc>
            </a:pPr>
            <a:r>
              <a:rPr lang="en-US" altLang="id-ID" sz="2800" smtClean="0"/>
              <a:t>DNA Chips/Microarrays</a:t>
            </a:r>
          </a:p>
          <a:p>
            <a:pPr>
              <a:lnSpc>
                <a:spcPct val="80000"/>
              </a:lnSpc>
            </a:pPr>
            <a:r>
              <a:rPr lang="en-US" altLang="id-ID" sz="2800" smtClean="0"/>
              <a:t>Measure the expression level of a large number of genes within a number of different experimental conditions/samples.</a:t>
            </a:r>
          </a:p>
          <a:p>
            <a:pPr>
              <a:lnSpc>
                <a:spcPct val="80000"/>
              </a:lnSpc>
            </a:pPr>
            <a:r>
              <a:rPr lang="en-US" altLang="id-ID" sz="2800" smtClean="0"/>
              <a:t>The samples may correspond to </a:t>
            </a:r>
          </a:p>
          <a:p>
            <a:pPr lvl="1">
              <a:lnSpc>
                <a:spcPct val="80000"/>
              </a:lnSpc>
            </a:pPr>
            <a:r>
              <a:rPr lang="en-US" altLang="id-ID" sz="2400" smtClean="0"/>
              <a:t>Different time points</a:t>
            </a:r>
          </a:p>
          <a:p>
            <a:pPr lvl="1">
              <a:lnSpc>
                <a:spcPct val="80000"/>
              </a:lnSpc>
            </a:pPr>
            <a:r>
              <a:rPr lang="en-US" altLang="id-ID" sz="2400" smtClean="0"/>
              <a:t>Different environmental conditions</a:t>
            </a:r>
          </a:p>
          <a:p>
            <a:pPr lvl="1">
              <a:lnSpc>
                <a:spcPct val="80000"/>
              </a:lnSpc>
            </a:pPr>
            <a:r>
              <a:rPr lang="en-US" altLang="id-ID" sz="2400" smtClean="0"/>
              <a:t>Different organs</a:t>
            </a:r>
          </a:p>
          <a:p>
            <a:pPr lvl="1">
              <a:lnSpc>
                <a:spcPct val="80000"/>
              </a:lnSpc>
            </a:pPr>
            <a:r>
              <a:rPr lang="en-US" altLang="id-ID" sz="2400" smtClean="0"/>
              <a:t>Cancerous or healthy tissues</a:t>
            </a:r>
          </a:p>
          <a:p>
            <a:pPr lvl="1">
              <a:lnSpc>
                <a:spcPct val="80000"/>
              </a:lnSpc>
            </a:pPr>
            <a:r>
              <a:rPr lang="en-US" altLang="id-ID" sz="2400" smtClean="0"/>
              <a:t>Different individuals</a:t>
            </a:r>
          </a:p>
          <a:p>
            <a:pPr>
              <a:lnSpc>
                <a:spcPct val="80000"/>
              </a:lnSpc>
            </a:pPr>
            <a:endParaRPr lang="en-US" altLang="id-ID" sz="2800" smtClean="0"/>
          </a:p>
          <a:p>
            <a:pPr>
              <a:lnSpc>
                <a:spcPct val="80000"/>
              </a:lnSpc>
            </a:pPr>
            <a:endParaRPr lang="en-US" altLang="id-ID" sz="2800" smtClean="0"/>
          </a:p>
        </p:txBody>
      </p:sp>
      <p:sp>
        <p:nvSpPr>
          <p:cNvPr id="4" name="Segnaposto data 3"/>
          <p:cNvSpPr>
            <a:spLocks noGrp="1"/>
          </p:cNvSpPr>
          <p:nvPr>
            <p:ph type="dt" sz="quarter" idx="10"/>
          </p:nvPr>
        </p:nvSpPr>
        <p:spPr/>
        <p:txBody>
          <a:bodyPr/>
          <a:lstStyle/>
          <a:p>
            <a:pPr>
              <a:defRPr/>
            </a:pPr>
            <a:r>
              <a:rPr lang="it-IT"/>
              <a:t>Metodi numerici per la bioinformatica</a:t>
            </a:r>
            <a:endParaRPr lang="en-US"/>
          </a:p>
        </p:txBody>
      </p:sp>
      <p:sp>
        <p:nvSpPr>
          <p:cNvPr id="5" name="Segnaposto numero diapositiva 4"/>
          <p:cNvSpPr>
            <a:spLocks noGrp="1"/>
          </p:cNvSpPr>
          <p:nvPr>
            <p:ph type="sldNum" sz="quarter" idx="12"/>
          </p:nvPr>
        </p:nvSpPr>
        <p:spPr/>
        <p:txBody>
          <a:bodyPr/>
          <a:lstStyle/>
          <a:p>
            <a:pPr>
              <a:defRPr/>
            </a:pPr>
            <a:fld id="{0E51B031-3AD3-4F8D-A610-A51D128CC91E}" type="slidenum">
              <a:rPr lang="en-US"/>
              <a:pPr>
                <a:defRPr/>
              </a:pPr>
              <a:t>4</a:t>
            </a:fld>
            <a:endParaRPr lang="en-US"/>
          </a:p>
        </p:txBody>
      </p:sp>
      <p:sp>
        <p:nvSpPr>
          <p:cNvPr id="6" name="Segnaposto piè di pagina 5"/>
          <p:cNvSpPr>
            <a:spLocks noGrp="1"/>
          </p:cNvSpPr>
          <p:nvPr>
            <p:ph type="ftr" sz="quarter" idx="11"/>
          </p:nvPr>
        </p:nvSpPr>
        <p:spPr/>
        <p:txBody>
          <a:bodyPr/>
          <a:lstStyle/>
          <a:p>
            <a:pPr>
              <a:defRPr/>
            </a:pPr>
            <a:r>
              <a:rPr lang="en-US" dirty="0"/>
              <a:t>Francesco </a:t>
            </a:r>
            <a:r>
              <a:rPr lang="en-US" dirty="0" err="1"/>
              <a:t>Archetti</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Titolo 1"/>
          <p:cNvSpPr>
            <a:spLocks noGrp="1"/>
          </p:cNvSpPr>
          <p:nvPr>
            <p:ph type="title"/>
          </p:nvPr>
        </p:nvSpPr>
        <p:spPr/>
        <p:txBody>
          <a:bodyPr/>
          <a:lstStyle/>
          <a:p>
            <a:r>
              <a:rPr lang="it-IT" altLang="id-ID" sz="3200" smtClean="0"/>
              <a:t>Objective function optimization problem</a:t>
            </a:r>
          </a:p>
        </p:txBody>
      </p:sp>
      <p:sp>
        <p:nvSpPr>
          <p:cNvPr id="15368" name="Segnaposto contenuto 2"/>
          <p:cNvSpPr>
            <a:spLocks noGrp="1"/>
          </p:cNvSpPr>
          <p:nvPr>
            <p:ph idx="1"/>
          </p:nvPr>
        </p:nvSpPr>
        <p:spPr>
          <a:xfrm>
            <a:off x="609600" y="1676400"/>
            <a:ext cx="8001000" cy="4800600"/>
          </a:xfrm>
        </p:spPr>
        <p:txBody>
          <a:bodyPr/>
          <a:lstStyle/>
          <a:p>
            <a:pPr>
              <a:buFont typeface="Wingdings" pitchFamily="2" charset="2"/>
              <a:buChar char="Ø"/>
            </a:pPr>
            <a:r>
              <a:rPr lang="it-IT" altLang="id-ID" sz="1800" smtClean="0"/>
              <a:t>Let </a:t>
            </a:r>
            <a:r>
              <a:rPr lang="it-IT" altLang="id-ID" sz="1800" i="1" smtClean="0"/>
              <a:t>x</a:t>
            </a:r>
            <a:r>
              <a:rPr lang="it-IT" altLang="id-ID" sz="1800" smtClean="0"/>
              <a:t> be defined as a vector in </a:t>
            </a:r>
            <a:r>
              <a:rPr lang="it-IT" altLang="id-ID" sz="1800" i="1" smtClean="0"/>
              <a:t>R</a:t>
            </a:r>
            <a:r>
              <a:rPr lang="it-IT" altLang="id-ID" sz="1800" i="1" baseline="30000" smtClean="0"/>
              <a:t>n</a:t>
            </a:r>
            <a:endParaRPr lang="it-IT" altLang="id-ID" sz="1800" i="1" smtClean="0"/>
          </a:p>
          <a:p>
            <a:pPr>
              <a:buFont typeface="Wingdings" pitchFamily="2" charset="2"/>
              <a:buChar char="Ø"/>
            </a:pPr>
            <a:r>
              <a:rPr lang="it-IT" altLang="id-ID" sz="1800" smtClean="0"/>
              <a:t>Given the elements 	      with </a:t>
            </a:r>
            <a:r>
              <a:rPr lang="it-IT" altLang="id-ID" sz="1800" i="1" smtClean="0"/>
              <a:t>i=1:I </a:t>
            </a:r>
            <a:r>
              <a:rPr lang="en-US" altLang="id-ID" sz="1800" smtClean="0"/>
              <a:t>and a set of clusters</a:t>
            </a:r>
            <a:r>
              <a:rPr lang="en-US" altLang="id-ID" sz="1800" i="1" smtClean="0"/>
              <a:t> C</a:t>
            </a:r>
            <a:r>
              <a:rPr lang="en-US" altLang="id-ID" sz="1800" i="1" baseline="-25000" smtClean="0"/>
              <a:t>j</a:t>
            </a:r>
            <a:r>
              <a:rPr lang="en-US" altLang="id-ID" sz="1800" i="1" smtClean="0"/>
              <a:t> </a:t>
            </a:r>
            <a:r>
              <a:rPr lang="en-US" altLang="id-ID" sz="1800" smtClean="0"/>
              <a:t>with</a:t>
            </a:r>
            <a:r>
              <a:rPr lang="en-US" altLang="id-ID" sz="1800" i="1" smtClean="0"/>
              <a:t> j=1:J, </a:t>
            </a:r>
            <a:r>
              <a:rPr lang="en-US" altLang="id-ID" sz="1800" smtClean="0"/>
              <a:t>the</a:t>
            </a:r>
            <a:r>
              <a:rPr lang="en-US" altLang="id-ID" sz="1800" i="1" smtClean="0"/>
              <a:t> </a:t>
            </a:r>
            <a:r>
              <a:rPr lang="en-US" altLang="id-ID" sz="1800" smtClean="0"/>
              <a:t>clustering problem consists in assigning each element </a:t>
            </a:r>
            <a:r>
              <a:rPr lang="it-IT" altLang="id-ID" sz="1800" i="1" smtClean="0"/>
              <a:t>x</a:t>
            </a:r>
            <a:r>
              <a:rPr lang="it-IT" altLang="id-ID" sz="1800" i="1" baseline="-25000" smtClean="0"/>
              <a:t>i</a:t>
            </a:r>
            <a:r>
              <a:rPr lang="it-IT" altLang="id-ID" sz="1800" i="1" smtClean="0"/>
              <a:t> </a:t>
            </a:r>
            <a:r>
              <a:rPr lang="en-US" altLang="id-ID" sz="1800" smtClean="0"/>
              <a:t>to a cluster</a:t>
            </a:r>
            <a:r>
              <a:rPr lang="en-US" altLang="id-ID" sz="1800" i="1" smtClean="0"/>
              <a:t> C</a:t>
            </a:r>
            <a:r>
              <a:rPr lang="en-US" altLang="id-ID" sz="1800" i="1" baseline="-25000" smtClean="0"/>
              <a:t>j</a:t>
            </a:r>
            <a:r>
              <a:rPr lang="it-IT" altLang="id-ID" sz="1800" i="1" smtClean="0"/>
              <a:t> </a:t>
            </a:r>
            <a:r>
              <a:rPr lang="it-IT" altLang="id-ID" sz="1800" smtClean="0"/>
              <a:t>such</a:t>
            </a:r>
            <a:r>
              <a:rPr lang="it-IT" altLang="id-ID" sz="1800" i="1" smtClean="0"/>
              <a:t> </a:t>
            </a:r>
            <a:r>
              <a:rPr lang="en-US" altLang="id-ID" sz="1800" smtClean="0"/>
              <a:t>that </a:t>
            </a:r>
            <a:r>
              <a:rPr lang="en-US" altLang="id-ID" sz="1800" u="sng" smtClean="0"/>
              <a:t>the intra-cluster distance is minimized and the inter-cluster distance is maximized</a:t>
            </a:r>
            <a:r>
              <a:rPr lang="it-IT" altLang="id-ID" sz="1800" smtClean="0"/>
              <a:t>.</a:t>
            </a:r>
          </a:p>
          <a:p>
            <a:pPr lvl="1">
              <a:buFont typeface="Arial" charset="0"/>
              <a:buChar char="•"/>
            </a:pPr>
            <a:r>
              <a:rPr lang="it-IT" altLang="id-ID" sz="1800" smtClean="0"/>
              <a:t>If we define a matrix Z of dimension  IxJ  as: </a:t>
            </a:r>
          </a:p>
          <a:p>
            <a:pPr lvl="1">
              <a:buFont typeface="Arial" charset="0"/>
              <a:buChar char="•"/>
            </a:pPr>
            <a:endParaRPr lang="it-IT" altLang="id-ID" sz="1800" smtClean="0"/>
          </a:p>
          <a:p>
            <a:pPr lvl="1">
              <a:buFont typeface="Arial" charset="0"/>
              <a:buChar char="•"/>
            </a:pPr>
            <a:endParaRPr lang="it-IT" altLang="id-ID" sz="1800" smtClean="0"/>
          </a:p>
          <a:p>
            <a:pPr lvl="1">
              <a:buFontTx/>
              <a:buNone/>
            </a:pPr>
            <a:r>
              <a:rPr lang="it-IT" altLang="id-ID" sz="1800" smtClean="0"/>
              <a:t>	the problem can be formulated, in general terms, as:</a:t>
            </a:r>
          </a:p>
          <a:p>
            <a:pPr lvl="1">
              <a:buFontTx/>
              <a:buNone/>
            </a:pPr>
            <a:endParaRPr lang="it-IT" altLang="id-ID" sz="1800" smtClean="0"/>
          </a:p>
          <a:p>
            <a:pPr lvl="1">
              <a:buFontTx/>
              <a:buNone/>
            </a:pPr>
            <a:endParaRPr lang="it-IT" altLang="id-ID" sz="1800" smtClean="0"/>
          </a:p>
          <a:p>
            <a:pPr lvl="1">
              <a:buFontTx/>
              <a:buNone/>
            </a:pPr>
            <a:r>
              <a:rPr lang="it-IT" altLang="id-ID" sz="1800" smtClean="0"/>
              <a:t>Each point belongs to  1 cluster:</a:t>
            </a:r>
          </a:p>
          <a:p>
            <a:pPr lvl="1">
              <a:buFontTx/>
              <a:buNone/>
            </a:pPr>
            <a:endParaRPr lang="it-IT" altLang="id-ID" sz="1800" smtClean="0"/>
          </a:p>
          <a:p>
            <a:r>
              <a:rPr lang="en-US" altLang="id-ID" sz="1800" smtClean="0"/>
              <a:t>No point can be  in 2 clusters : z</a:t>
            </a:r>
            <a:r>
              <a:rPr lang="en-US" altLang="id-ID" sz="1800" baseline="-25000" smtClean="0"/>
              <a:t>ij</a:t>
            </a:r>
            <a:r>
              <a:rPr lang="en-US" altLang="id-ID" sz="1800" smtClean="0"/>
              <a:t> *z</a:t>
            </a:r>
            <a:r>
              <a:rPr lang="en-US" altLang="id-ID" sz="1800" baseline="-25000" smtClean="0"/>
              <a:t>il</a:t>
            </a:r>
            <a:r>
              <a:rPr lang="en-US" altLang="id-ID" sz="1800" smtClean="0"/>
              <a:t> =0 for each </a:t>
            </a:r>
            <a:r>
              <a:rPr lang="it-IT" altLang="id-ID" sz="1800" i="1" smtClean="0"/>
              <a:t>i=1:I</a:t>
            </a:r>
            <a:r>
              <a:rPr lang="en-US" altLang="id-ID" sz="1800" smtClean="0"/>
              <a:t> and </a:t>
            </a:r>
            <a:r>
              <a:rPr lang="en-US" altLang="id-ID" sz="1800" i="1" smtClean="0"/>
              <a:t>j=1:J</a:t>
            </a:r>
            <a:endParaRPr lang="en-US" altLang="id-ID" sz="1800" smtClean="0"/>
          </a:p>
          <a:p>
            <a:r>
              <a:rPr lang="en-US" altLang="id-ID" sz="1800" smtClean="0"/>
              <a:t>Several heuristics has been proposed to solve this problem, for example the K-Means algorithm</a:t>
            </a:r>
            <a:r>
              <a:rPr lang="it-IT" altLang="id-ID" sz="1800" smtClean="0"/>
              <a:t>.</a:t>
            </a:r>
          </a:p>
          <a:p>
            <a:pPr lvl="1">
              <a:buFontTx/>
              <a:buNone/>
            </a:pPr>
            <a:endParaRPr lang="it-IT" altLang="id-ID" sz="1800" smtClean="0"/>
          </a:p>
        </p:txBody>
      </p:sp>
      <p:sp>
        <p:nvSpPr>
          <p:cNvPr id="4" name="Segnaposto data 3"/>
          <p:cNvSpPr>
            <a:spLocks noGrp="1"/>
          </p:cNvSpPr>
          <p:nvPr>
            <p:ph type="dt" sz="quarter" idx="10"/>
          </p:nvPr>
        </p:nvSpPr>
        <p:spPr/>
        <p:txBody>
          <a:bodyPr/>
          <a:lstStyle/>
          <a:p>
            <a:pPr>
              <a:defRPr/>
            </a:pPr>
            <a:r>
              <a:rPr lang="it-IT" dirty="0"/>
              <a:t>Metodi numerici per la bioinformatica</a:t>
            </a:r>
            <a:endParaRPr lang="en-US" dirty="0"/>
          </a:p>
        </p:txBody>
      </p:sp>
      <p:sp>
        <p:nvSpPr>
          <p:cNvPr id="5" name="Segnaposto piè di pagina 4"/>
          <p:cNvSpPr>
            <a:spLocks noGrp="1"/>
          </p:cNvSpPr>
          <p:nvPr>
            <p:ph type="ftr" sz="quarter" idx="11"/>
          </p:nvPr>
        </p:nvSpPr>
        <p:spPr/>
        <p:txBody>
          <a:bodyPr/>
          <a:lstStyle/>
          <a:p>
            <a:pPr>
              <a:defRPr/>
            </a:pPr>
            <a:r>
              <a:rPr lang="en-US" dirty="0"/>
              <a:t>Francesco </a:t>
            </a:r>
            <a:r>
              <a:rPr lang="en-US" dirty="0" err="1"/>
              <a:t>Archetti</a:t>
            </a:r>
            <a:endParaRPr lang="en-US" dirty="0"/>
          </a:p>
        </p:txBody>
      </p:sp>
      <p:sp>
        <p:nvSpPr>
          <p:cNvPr id="6" name="Segnaposto numero diapositiva 5"/>
          <p:cNvSpPr>
            <a:spLocks noGrp="1"/>
          </p:cNvSpPr>
          <p:nvPr>
            <p:ph type="sldNum" sz="quarter" idx="12"/>
          </p:nvPr>
        </p:nvSpPr>
        <p:spPr/>
        <p:txBody>
          <a:bodyPr/>
          <a:lstStyle/>
          <a:p>
            <a:pPr>
              <a:defRPr/>
            </a:pPr>
            <a:fld id="{906BBE79-D0E8-427D-A08E-9E8751F8127C}" type="slidenum">
              <a:rPr lang="en-US"/>
              <a:pPr>
                <a:defRPr/>
              </a:pPr>
              <a:t>40</a:t>
            </a:fld>
            <a:endParaRPr lang="en-US" dirty="0"/>
          </a:p>
        </p:txBody>
      </p:sp>
      <p:graphicFrame>
        <p:nvGraphicFramePr>
          <p:cNvPr id="15362" name="Object 3"/>
          <p:cNvGraphicFramePr>
            <a:graphicFrameLocks noChangeAspect="1"/>
          </p:cNvGraphicFramePr>
          <p:nvPr/>
        </p:nvGraphicFramePr>
        <p:xfrm>
          <a:off x="3352800" y="3200400"/>
          <a:ext cx="1709738" cy="698500"/>
        </p:xfrm>
        <a:graphic>
          <a:graphicData uri="http://schemas.openxmlformats.org/presentationml/2006/ole">
            <mc:AlternateContent xmlns:mc="http://schemas.openxmlformats.org/markup-compatibility/2006">
              <mc:Choice xmlns:v="urn:schemas-microsoft-com:vml" Requires="v">
                <p:oleObj spid="_x0000_s15372" name="Equazione" r:id="rId3" imgW="1180800" imgH="482400" progId="Equation.3">
                  <p:embed/>
                </p:oleObj>
              </mc:Choice>
              <mc:Fallback>
                <p:oleObj name="Equazione" r:id="rId3" imgW="1180800" imgH="48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200400"/>
                        <a:ext cx="1709738"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5"/>
          <p:cNvGraphicFramePr>
            <a:graphicFrameLocks noChangeAspect="1"/>
          </p:cNvGraphicFramePr>
          <p:nvPr/>
        </p:nvGraphicFramePr>
        <p:xfrm>
          <a:off x="2819400" y="2057400"/>
          <a:ext cx="533400" cy="309563"/>
        </p:xfrm>
        <a:graphic>
          <a:graphicData uri="http://schemas.openxmlformats.org/presentationml/2006/ole">
            <mc:AlternateContent xmlns:mc="http://schemas.openxmlformats.org/markup-compatibility/2006">
              <mc:Choice xmlns:v="urn:schemas-microsoft-com:vml" Requires="v">
                <p:oleObj spid="_x0000_s15373" name="Equazione" r:id="rId5" imgW="393480" imgH="228600" progId="Equation.3">
                  <p:embed/>
                </p:oleObj>
              </mc:Choice>
              <mc:Fallback>
                <p:oleObj name="Equazione" r:id="rId5" imgW="39348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2057400"/>
                        <a:ext cx="533400"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6"/>
          <p:cNvGraphicFramePr>
            <a:graphicFrameLocks noChangeAspect="1"/>
          </p:cNvGraphicFramePr>
          <p:nvPr/>
        </p:nvGraphicFramePr>
        <p:xfrm>
          <a:off x="2057400" y="4191000"/>
          <a:ext cx="4633913" cy="698500"/>
        </p:xfrm>
        <a:graphic>
          <a:graphicData uri="http://schemas.openxmlformats.org/presentationml/2006/ole">
            <mc:AlternateContent xmlns:mc="http://schemas.openxmlformats.org/markup-compatibility/2006">
              <mc:Choice xmlns:v="urn:schemas-microsoft-com:vml" Requires="v">
                <p:oleObj spid="_x0000_s15374" name="Equazione" r:id="rId7" imgW="3200400" imgH="482400" progId="Equation.3">
                  <p:embed/>
                </p:oleObj>
              </mc:Choice>
              <mc:Fallback>
                <p:oleObj name="Equazione" r:id="rId7" imgW="3200400" imgH="482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4191000"/>
                        <a:ext cx="4633913"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7"/>
          <p:cNvGraphicFramePr>
            <a:graphicFrameLocks noChangeAspect="1"/>
          </p:cNvGraphicFramePr>
          <p:nvPr/>
        </p:nvGraphicFramePr>
        <p:xfrm>
          <a:off x="5105400" y="4953000"/>
          <a:ext cx="762000" cy="307975"/>
        </p:xfrm>
        <a:graphic>
          <a:graphicData uri="http://schemas.openxmlformats.org/presentationml/2006/ole">
            <mc:AlternateContent xmlns:mc="http://schemas.openxmlformats.org/markup-compatibility/2006">
              <mc:Choice xmlns:v="urn:schemas-microsoft-com:vml" Requires="v">
                <p:oleObj spid="_x0000_s15375" name="Equazione" r:id="rId9" imgW="596880" imgH="241200" progId="Equation.3">
                  <p:embed/>
                </p:oleObj>
              </mc:Choice>
              <mc:Fallback>
                <p:oleObj name="Equazione" r:id="rId9" imgW="596880" imgH="241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4953000"/>
                        <a:ext cx="7620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6" name="Object 8"/>
          <p:cNvGraphicFramePr>
            <a:graphicFrameLocks noChangeAspect="1"/>
          </p:cNvGraphicFramePr>
          <p:nvPr/>
        </p:nvGraphicFramePr>
        <p:xfrm>
          <a:off x="6781800" y="4800600"/>
          <a:ext cx="1524000" cy="593725"/>
        </p:xfrm>
        <a:graphic>
          <a:graphicData uri="http://schemas.openxmlformats.org/presentationml/2006/ole">
            <mc:AlternateContent xmlns:mc="http://schemas.openxmlformats.org/markup-compatibility/2006">
              <mc:Choice xmlns:v="urn:schemas-microsoft-com:vml" Requires="v">
                <p:oleObj spid="_x0000_s15376" name="Equazione" r:id="rId11" imgW="1143000" imgH="444240" progId="Equation.3">
                  <p:embed/>
                </p:oleObj>
              </mc:Choice>
              <mc:Fallback>
                <p:oleObj name="Equazione" r:id="rId11" imgW="1143000" imgH="44424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800" y="4800600"/>
                        <a:ext cx="1524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C6EF4A28-0316-417F-BCAC-8CE7DA8DF08E}" type="slidenum">
              <a:rPr lang="en-US"/>
              <a:pPr>
                <a:defRPr/>
              </a:pPr>
              <a:t>41</a:t>
            </a:fld>
            <a:endParaRPr lang="en-US"/>
          </a:p>
        </p:txBody>
      </p:sp>
      <p:sp>
        <p:nvSpPr>
          <p:cNvPr id="48131" name="Rectangle 2"/>
          <p:cNvSpPr>
            <a:spLocks noGrp="1" noChangeArrowheads="1"/>
          </p:cNvSpPr>
          <p:nvPr>
            <p:ph type="title"/>
          </p:nvPr>
        </p:nvSpPr>
        <p:spPr/>
        <p:txBody>
          <a:bodyPr/>
          <a:lstStyle/>
          <a:p>
            <a:pPr eaLnBrk="1" hangingPunct="1"/>
            <a:r>
              <a:rPr lang="it-IT" altLang="id-ID" smtClean="0"/>
              <a:t>Partitional Clustering: k-Means</a:t>
            </a:r>
          </a:p>
        </p:txBody>
      </p:sp>
      <p:sp>
        <p:nvSpPr>
          <p:cNvPr id="48132" name="Rectangle 3"/>
          <p:cNvSpPr>
            <a:spLocks noGrp="1" noChangeArrowheads="1"/>
          </p:cNvSpPr>
          <p:nvPr>
            <p:ph type="body" idx="1"/>
          </p:nvPr>
        </p:nvSpPr>
        <p:spPr>
          <a:xfrm>
            <a:off x="609600" y="2057400"/>
            <a:ext cx="8001000" cy="4343400"/>
          </a:xfrm>
          <a:noFill/>
          <a:ln>
            <a:solidFill>
              <a:schemeClr val="tx1"/>
            </a:solidFill>
            <a:miter lim="800000"/>
            <a:headEnd/>
            <a:tailEnd/>
          </a:ln>
        </p:spPr>
        <p:txBody>
          <a:bodyPr/>
          <a:lstStyle/>
          <a:p>
            <a:pPr marL="609600" indent="-609600" eaLnBrk="1" hangingPunct="1">
              <a:lnSpc>
                <a:spcPct val="80000"/>
              </a:lnSpc>
              <a:buFontTx/>
              <a:buAutoNum type="arabicPeriod"/>
            </a:pPr>
            <a:r>
              <a:rPr lang="en-US" altLang="id-ID" sz="2400" smtClean="0"/>
              <a:t>Set </a:t>
            </a:r>
            <a:r>
              <a:rPr lang="en-US" altLang="id-ID" sz="2400" i="1" smtClean="0"/>
              <a:t>K</a:t>
            </a:r>
            <a:r>
              <a:rPr lang="en-US" altLang="id-ID" sz="2400" smtClean="0"/>
              <a:t> as the desired number of clusters</a:t>
            </a:r>
          </a:p>
          <a:p>
            <a:pPr marL="609600" indent="-609600" eaLnBrk="1" hangingPunct="1">
              <a:lnSpc>
                <a:spcPct val="80000"/>
              </a:lnSpc>
              <a:buFontTx/>
              <a:buAutoNum type="arabicPeriod"/>
            </a:pPr>
            <a:r>
              <a:rPr lang="en-US" altLang="id-ID" sz="2400" smtClean="0"/>
              <a:t>Select randomly </a:t>
            </a:r>
            <a:r>
              <a:rPr lang="en-US" altLang="id-ID" sz="2400" i="1" smtClean="0"/>
              <a:t>K</a:t>
            </a:r>
            <a:r>
              <a:rPr lang="en-US" altLang="id-ID" sz="2400" smtClean="0"/>
              <a:t> representative elements, called centroids</a:t>
            </a:r>
          </a:p>
          <a:p>
            <a:pPr marL="609600" indent="-609600" eaLnBrk="1" hangingPunct="1">
              <a:lnSpc>
                <a:spcPct val="80000"/>
              </a:lnSpc>
              <a:buFontTx/>
              <a:buAutoNum type="arabicPeriod"/>
            </a:pPr>
            <a:r>
              <a:rPr lang="en-US" altLang="id-ID" sz="2400" smtClean="0"/>
              <a:t>Compute the distance of each pattern( point)  from all centroids </a:t>
            </a:r>
          </a:p>
          <a:p>
            <a:pPr marL="609600" indent="-609600" eaLnBrk="1" hangingPunct="1">
              <a:lnSpc>
                <a:spcPct val="80000"/>
              </a:lnSpc>
              <a:buFontTx/>
              <a:buAutoNum type="arabicPeriod"/>
            </a:pPr>
            <a:r>
              <a:rPr lang="en-US" altLang="id-ID" sz="2400" smtClean="0"/>
              <a:t>Assign all data points to the centroid with the minimum distance</a:t>
            </a:r>
          </a:p>
          <a:p>
            <a:pPr marL="609600" indent="-609600" eaLnBrk="1" hangingPunct="1">
              <a:lnSpc>
                <a:spcPct val="80000"/>
              </a:lnSpc>
              <a:buFontTx/>
              <a:buAutoNum type="arabicPeriod"/>
            </a:pPr>
            <a:r>
              <a:rPr lang="en-US" altLang="id-ID" sz="2400" smtClean="0"/>
              <a:t>Update the centroids as the mean of the element belonging to each cluster and compute a new cluster membership</a:t>
            </a:r>
          </a:p>
          <a:p>
            <a:pPr marL="609600" indent="-609600" eaLnBrk="1" hangingPunct="1">
              <a:lnSpc>
                <a:spcPct val="80000"/>
              </a:lnSpc>
              <a:buFontTx/>
              <a:buAutoNum type="arabicPeriod"/>
            </a:pPr>
            <a:r>
              <a:rPr lang="en-US" altLang="id-ID" sz="2400" smtClean="0"/>
              <a:t>Check the Convergence Condition</a:t>
            </a:r>
          </a:p>
          <a:p>
            <a:pPr marL="990600" lvl="1" indent="-533400" eaLnBrk="1" hangingPunct="1">
              <a:lnSpc>
                <a:spcPct val="80000"/>
              </a:lnSpc>
            </a:pPr>
            <a:r>
              <a:rPr lang="en-US" altLang="id-ID" sz="2000" smtClean="0"/>
              <a:t>If  all data points are assigned to the same cluster with respect to the previous iteration, and therefore all the centroids remain the same, then Stop the Process</a:t>
            </a:r>
          </a:p>
          <a:p>
            <a:pPr marL="990600" lvl="1" indent="-533400" eaLnBrk="1" hangingPunct="1">
              <a:lnSpc>
                <a:spcPct val="80000"/>
              </a:lnSpc>
            </a:pPr>
            <a:r>
              <a:rPr lang="en-US" altLang="id-ID" sz="2000" smtClean="0"/>
              <a:t>Otherwise reapply the assignment process starting from step 3.</a:t>
            </a:r>
            <a:endParaRPr lang="it-IT" altLang="id-ID" sz="2000" smtClean="0"/>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Oval 2"/>
          <p:cNvSpPr>
            <a:spLocks noChangeArrowheads="1"/>
          </p:cNvSpPr>
          <p:nvPr/>
        </p:nvSpPr>
        <p:spPr bwMode="auto">
          <a:xfrm rot="-1404802">
            <a:off x="2700338" y="2924175"/>
            <a:ext cx="5545137" cy="3168650"/>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8371" name="Oval 3"/>
          <p:cNvSpPr>
            <a:spLocks noChangeArrowheads="1"/>
          </p:cNvSpPr>
          <p:nvPr/>
        </p:nvSpPr>
        <p:spPr bwMode="auto">
          <a:xfrm rot="934005">
            <a:off x="6445250" y="2695575"/>
            <a:ext cx="1295400" cy="3097213"/>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8372" name="Oval 4"/>
          <p:cNvSpPr>
            <a:spLocks noChangeArrowheads="1"/>
          </p:cNvSpPr>
          <p:nvPr/>
        </p:nvSpPr>
        <p:spPr bwMode="auto">
          <a:xfrm rot="-1404802">
            <a:off x="2555875" y="3429000"/>
            <a:ext cx="5545138" cy="1236663"/>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8373" name="Oval 5"/>
          <p:cNvSpPr>
            <a:spLocks noChangeArrowheads="1"/>
          </p:cNvSpPr>
          <p:nvPr/>
        </p:nvSpPr>
        <p:spPr bwMode="auto">
          <a:xfrm rot="1434673">
            <a:off x="1403350" y="3644900"/>
            <a:ext cx="5976938" cy="1281113"/>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49158" name="Rectangle 6"/>
          <p:cNvSpPr>
            <a:spLocks noGrp="1" noChangeArrowheads="1"/>
          </p:cNvSpPr>
          <p:nvPr>
            <p:ph type="title"/>
          </p:nvPr>
        </p:nvSpPr>
        <p:spPr/>
        <p:txBody>
          <a:bodyPr/>
          <a:lstStyle/>
          <a:p>
            <a:pPr eaLnBrk="1" hangingPunct="1"/>
            <a:r>
              <a:rPr lang="en-US" altLang="id-ID" smtClean="0"/>
              <a:t>K-means clustering (k=3)</a:t>
            </a:r>
          </a:p>
        </p:txBody>
      </p:sp>
      <p:sp>
        <p:nvSpPr>
          <p:cNvPr id="58375" name="Oval 7"/>
          <p:cNvSpPr>
            <a:spLocks noChangeArrowheads="1"/>
          </p:cNvSpPr>
          <p:nvPr/>
        </p:nvSpPr>
        <p:spPr bwMode="auto">
          <a:xfrm>
            <a:off x="3563938" y="3068638"/>
            <a:ext cx="865187" cy="865187"/>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8376" name="Oval 8"/>
          <p:cNvSpPr>
            <a:spLocks noChangeArrowheads="1"/>
          </p:cNvSpPr>
          <p:nvPr/>
        </p:nvSpPr>
        <p:spPr bwMode="auto">
          <a:xfrm>
            <a:off x="1692275" y="2781300"/>
            <a:ext cx="865188" cy="865188"/>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49161" name="Oval 9"/>
          <p:cNvSpPr>
            <a:spLocks noChangeArrowheads="1"/>
          </p:cNvSpPr>
          <p:nvPr/>
        </p:nvSpPr>
        <p:spPr bwMode="auto">
          <a:xfrm>
            <a:off x="1979613" y="3068638"/>
            <a:ext cx="287337" cy="287337"/>
          </a:xfrm>
          <a:prstGeom prst="ellipse">
            <a:avLst/>
          </a:prstGeom>
          <a:solidFill>
            <a:srgbClr val="333399"/>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8378" name="Oval 10"/>
          <p:cNvSpPr>
            <a:spLocks noChangeArrowheads="1"/>
          </p:cNvSpPr>
          <p:nvPr/>
        </p:nvSpPr>
        <p:spPr bwMode="auto">
          <a:xfrm rot="1871394">
            <a:off x="2965450" y="2819400"/>
            <a:ext cx="1296988" cy="2554288"/>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49163" name="Oval 11"/>
          <p:cNvSpPr>
            <a:spLocks noChangeArrowheads="1"/>
          </p:cNvSpPr>
          <p:nvPr/>
        </p:nvSpPr>
        <p:spPr bwMode="auto">
          <a:xfrm>
            <a:off x="3852863" y="3355975"/>
            <a:ext cx="287337" cy="287338"/>
          </a:xfrm>
          <a:prstGeom prst="ellipse">
            <a:avLst/>
          </a:prstGeom>
          <a:solidFill>
            <a:srgbClr val="333399"/>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49164" name="Oval 12"/>
          <p:cNvSpPr>
            <a:spLocks noChangeArrowheads="1"/>
          </p:cNvSpPr>
          <p:nvPr/>
        </p:nvSpPr>
        <p:spPr bwMode="auto">
          <a:xfrm>
            <a:off x="3060700" y="4795838"/>
            <a:ext cx="287338" cy="287337"/>
          </a:xfrm>
          <a:prstGeom prst="ellipse">
            <a:avLst/>
          </a:prstGeom>
          <a:solidFill>
            <a:srgbClr val="333399"/>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49165" name="Oval 13"/>
          <p:cNvSpPr>
            <a:spLocks noChangeArrowheads="1"/>
          </p:cNvSpPr>
          <p:nvPr/>
        </p:nvSpPr>
        <p:spPr bwMode="auto">
          <a:xfrm>
            <a:off x="7237413" y="2995613"/>
            <a:ext cx="287337" cy="287337"/>
          </a:xfrm>
          <a:prstGeom prst="ellipse">
            <a:avLst/>
          </a:prstGeom>
          <a:solidFill>
            <a:srgbClr val="333399"/>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49166" name="Oval 14"/>
          <p:cNvSpPr>
            <a:spLocks noChangeArrowheads="1"/>
          </p:cNvSpPr>
          <p:nvPr/>
        </p:nvSpPr>
        <p:spPr bwMode="auto">
          <a:xfrm>
            <a:off x="6589713" y="5156200"/>
            <a:ext cx="287337" cy="287338"/>
          </a:xfrm>
          <a:prstGeom prst="ellipse">
            <a:avLst/>
          </a:prstGeom>
          <a:solidFill>
            <a:srgbClr val="333399"/>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8383" name="AutoShape 15"/>
          <p:cNvSpPr>
            <a:spLocks noChangeArrowheads="1"/>
          </p:cNvSpPr>
          <p:nvPr/>
        </p:nvSpPr>
        <p:spPr bwMode="auto">
          <a:xfrm>
            <a:off x="3995738" y="4076700"/>
            <a:ext cx="287337" cy="287338"/>
          </a:xfrm>
          <a:prstGeom prst="plus">
            <a:avLst>
              <a:gd name="adj" fmla="val 39778"/>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8384" name="AutoShape 16"/>
          <p:cNvSpPr>
            <a:spLocks noChangeArrowheads="1"/>
          </p:cNvSpPr>
          <p:nvPr/>
        </p:nvSpPr>
        <p:spPr bwMode="auto">
          <a:xfrm>
            <a:off x="5148263" y="3933825"/>
            <a:ext cx="287337" cy="287338"/>
          </a:xfrm>
          <a:prstGeom prst="plus">
            <a:avLst>
              <a:gd name="adj" fmla="val 39778"/>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8385" name="AutoShape 17"/>
          <p:cNvSpPr>
            <a:spLocks noChangeArrowheads="1"/>
          </p:cNvSpPr>
          <p:nvPr/>
        </p:nvSpPr>
        <p:spPr bwMode="auto">
          <a:xfrm>
            <a:off x="3851275" y="3352800"/>
            <a:ext cx="287338" cy="287338"/>
          </a:xfrm>
          <a:prstGeom prst="plus">
            <a:avLst>
              <a:gd name="adj" fmla="val 39778"/>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8386" name="Line 18"/>
          <p:cNvSpPr>
            <a:spLocks noChangeShapeType="1"/>
          </p:cNvSpPr>
          <p:nvPr/>
        </p:nvSpPr>
        <p:spPr bwMode="auto">
          <a:xfrm>
            <a:off x="3995738" y="3500438"/>
            <a:ext cx="1296987"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387" name="Line 19"/>
          <p:cNvSpPr>
            <a:spLocks noChangeShapeType="1"/>
          </p:cNvSpPr>
          <p:nvPr/>
        </p:nvSpPr>
        <p:spPr bwMode="auto">
          <a:xfrm>
            <a:off x="3995738" y="3500438"/>
            <a:ext cx="144462"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388" name="Line 20"/>
          <p:cNvSpPr>
            <a:spLocks noChangeShapeType="1"/>
          </p:cNvSpPr>
          <p:nvPr/>
        </p:nvSpPr>
        <p:spPr bwMode="auto">
          <a:xfrm flipH="1">
            <a:off x="3995738" y="3141663"/>
            <a:ext cx="338455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389" name="Line 21"/>
          <p:cNvSpPr>
            <a:spLocks noChangeShapeType="1"/>
          </p:cNvSpPr>
          <p:nvPr/>
        </p:nvSpPr>
        <p:spPr bwMode="auto">
          <a:xfrm flipH="1">
            <a:off x="4140200" y="3141663"/>
            <a:ext cx="3240088" cy="1079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390" name="Line 22"/>
          <p:cNvSpPr>
            <a:spLocks noChangeShapeType="1"/>
          </p:cNvSpPr>
          <p:nvPr/>
        </p:nvSpPr>
        <p:spPr bwMode="auto">
          <a:xfrm flipH="1">
            <a:off x="5292725" y="3141663"/>
            <a:ext cx="2087563"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391" name="Line 23"/>
          <p:cNvSpPr>
            <a:spLocks noChangeShapeType="1"/>
          </p:cNvSpPr>
          <p:nvPr/>
        </p:nvSpPr>
        <p:spPr bwMode="auto">
          <a:xfrm flipH="1" flipV="1">
            <a:off x="3995738" y="3500438"/>
            <a:ext cx="2736850"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392" name="Line 24"/>
          <p:cNvSpPr>
            <a:spLocks noChangeShapeType="1"/>
          </p:cNvSpPr>
          <p:nvPr/>
        </p:nvSpPr>
        <p:spPr bwMode="auto">
          <a:xfrm flipH="1" flipV="1">
            <a:off x="5292725" y="4076700"/>
            <a:ext cx="1439863" cy="1223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393" name="Line 25"/>
          <p:cNvSpPr>
            <a:spLocks noChangeShapeType="1"/>
          </p:cNvSpPr>
          <p:nvPr/>
        </p:nvSpPr>
        <p:spPr bwMode="auto">
          <a:xfrm flipH="1" flipV="1">
            <a:off x="4140200" y="4221163"/>
            <a:ext cx="2592388" cy="1079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394" name="Line 26"/>
          <p:cNvSpPr>
            <a:spLocks noChangeShapeType="1"/>
          </p:cNvSpPr>
          <p:nvPr/>
        </p:nvSpPr>
        <p:spPr bwMode="auto">
          <a:xfrm flipV="1">
            <a:off x="3203575" y="4508500"/>
            <a:ext cx="230505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395" name="Line 27"/>
          <p:cNvSpPr>
            <a:spLocks noChangeShapeType="1"/>
          </p:cNvSpPr>
          <p:nvPr/>
        </p:nvSpPr>
        <p:spPr bwMode="auto">
          <a:xfrm flipV="1">
            <a:off x="3203575" y="3500438"/>
            <a:ext cx="792163" cy="1441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396" name="Line 28"/>
          <p:cNvSpPr>
            <a:spLocks noChangeShapeType="1"/>
          </p:cNvSpPr>
          <p:nvPr/>
        </p:nvSpPr>
        <p:spPr bwMode="auto">
          <a:xfrm flipH="1" flipV="1">
            <a:off x="2124075" y="3213100"/>
            <a:ext cx="1079500" cy="1728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397" name="Line 29"/>
          <p:cNvSpPr>
            <a:spLocks noChangeShapeType="1"/>
          </p:cNvSpPr>
          <p:nvPr/>
        </p:nvSpPr>
        <p:spPr bwMode="auto">
          <a:xfrm>
            <a:off x="2124075" y="3213100"/>
            <a:ext cx="1439863" cy="1079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398" name="Line 30"/>
          <p:cNvSpPr>
            <a:spLocks noChangeShapeType="1"/>
          </p:cNvSpPr>
          <p:nvPr/>
        </p:nvSpPr>
        <p:spPr bwMode="auto">
          <a:xfrm>
            <a:off x="2124075" y="3213100"/>
            <a:ext cx="4968875" cy="1008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399" name="Line 31"/>
          <p:cNvSpPr>
            <a:spLocks noChangeShapeType="1"/>
          </p:cNvSpPr>
          <p:nvPr/>
        </p:nvSpPr>
        <p:spPr bwMode="auto">
          <a:xfrm flipH="1" flipV="1">
            <a:off x="2124075" y="3213100"/>
            <a:ext cx="1871663"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400" name="Line 32"/>
          <p:cNvSpPr>
            <a:spLocks noChangeShapeType="1"/>
          </p:cNvSpPr>
          <p:nvPr/>
        </p:nvSpPr>
        <p:spPr bwMode="auto">
          <a:xfrm flipH="1">
            <a:off x="3563938" y="3500438"/>
            <a:ext cx="43180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401" name="Line 33"/>
          <p:cNvSpPr>
            <a:spLocks noChangeShapeType="1"/>
          </p:cNvSpPr>
          <p:nvPr/>
        </p:nvSpPr>
        <p:spPr bwMode="auto">
          <a:xfrm>
            <a:off x="3995738" y="3500438"/>
            <a:ext cx="3097212"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402" name="Line 34"/>
          <p:cNvSpPr>
            <a:spLocks noChangeShapeType="1"/>
          </p:cNvSpPr>
          <p:nvPr/>
        </p:nvSpPr>
        <p:spPr bwMode="auto">
          <a:xfrm flipH="1">
            <a:off x="2124075" y="3141663"/>
            <a:ext cx="5256213" cy="71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403" name="Line 35"/>
          <p:cNvSpPr>
            <a:spLocks noChangeShapeType="1"/>
          </p:cNvSpPr>
          <p:nvPr/>
        </p:nvSpPr>
        <p:spPr bwMode="auto">
          <a:xfrm flipH="1">
            <a:off x="3563938" y="3141663"/>
            <a:ext cx="3816350" cy="1150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404" name="Line 36"/>
          <p:cNvSpPr>
            <a:spLocks noChangeShapeType="1"/>
          </p:cNvSpPr>
          <p:nvPr/>
        </p:nvSpPr>
        <p:spPr bwMode="auto">
          <a:xfrm flipH="1">
            <a:off x="7092950" y="3141663"/>
            <a:ext cx="287338" cy="1079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405" name="Line 37"/>
          <p:cNvSpPr>
            <a:spLocks noChangeShapeType="1"/>
          </p:cNvSpPr>
          <p:nvPr/>
        </p:nvSpPr>
        <p:spPr bwMode="auto">
          <a:xfrm flipV="1">
            <a:off x="6732588" y="4221163"/>
            <a:ext cx="360362" cy="1079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406" name="Line 38"/>
          <p:cNvSpPr>
            <a:spLocks noChangeShapeType="1"/>
          </p:cNvSpPr>
          <p:nvPr/>
        </p:nvSpPr>
        <p:spPr bwMode="auto">
          <a:xfrm flipH="1" flipV="1">
            <a:off x="3563938" y="4292600"/>
            <a:ext cx="3168650" cy="1008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407" name="Line 39"/>
          <p:cNvSpPr>
            <a:spLocks noChangeShapeType="1"/>
          </p:cNvSpPr>
          <p:nvPr/>
        </p:nvSpPr>
        <p:spPr bwMode="auto">
          <a:xfrm flipH="1" flipV="1">
            <a:off x="2124075" y="3213100"/>
            <a:ext cx="4608513" cy="20875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408" name="Line 40"/>
          <p:cNvSpPr>
            <a:spLocks noChangeShapeType="1"/>
          </p:cNvSpPr>
          <p:nvPr/>
        </p:nvSpPr>
        <p:spPr bwMode="auto">
          <a:xfrm flipV="1">
            <a:off x="3203575" y="4292600"/>
            <a:ext cx="360363"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8409" name="Line 41"/>
          <p:cNvSpPr>
            <a:spLocks noChangeShapeType="1"/>
          </p:cNvSpPr>
          <p:nvPr/>
        </p:nvSpPr>
        <p:spPr bwMode="auto">
          <a:xfrm flipV="1">
            <a:off x="3203575" y="4221163"/>
            <a:ext cx="388937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45" name="Segnaposto numero diapositiva 5"/>
          <p:cNvSpPr>
            <a:spLocks noGrp="1"/>
          </p:cNvSpPr>
          <p:nvPr>
            <p:ph type="sldNum" sz="quarter" idx="12"/>
          </p:nvPr>
        </p:nvSpPr>
        <p:spPr>
          <a:xfrm>
            <a:off x="3657600" y="6248400"/>
            <a:ext cx="1905000" cy="457200"/>
          </a:xfrm>
        </p:spPr>
        <p:txBody>
          <a:bodyPr anchor="b"/>
          <a:lstStyle/>
          <a:p>
            <a:pPr algn="ctr">
              <a:defRPr/>
            </a:pPr>
            <a:fld id="{9063EFA8-C76E-4CC8-8F8D-403C6C8AAF56}" type="slidenum">
              <a:rPr lang="en-US"/>
              <a:pPr algn="ctr">
                <a:defRPr/>
              </a:pPr>
              <a:t>42</a:t>
            </a:fld>
            <a:endParaRPr lang="en-US" dirty="0"/>
          </a:p>
        </p:txBody>
      </p:sp>
      <p:sp>
        <p:nvSpPr>
          <p:cNvPr id="46" name="Segnaposto data 34"/>
          <p:cNvSpPr>
            <a:spLocks noGrp="1"/>
          </p:cNvSpPr>
          <p:nvPr>
            <p:ph type="dt" sz="quarter" idx="10"/>
          </p:nvPr>
        </p:nvSpPr>
        <p:spPr>
          <a:xfrm>
            <a:off x="609600" y="6248400"/>
            <a:ext cx="2514600" cy="457200"/>
          </a:xfrm>
        </p:spPr>
        <p:txBody>
          <a:bodyPr anchor="b"/>
          <a:lstStyle/>
          <a:p>
            <a:pPr>
              <a:defRPr/>
            </a:pPr>
            <a:r>
              <a:rPr lang="it-IT" dirty="0"/>
              <a:t>Metodi numerici per la bioinformatica</a:t>
            </a:r>
            <a:endParaRPr lang="en-US" dirty="0"/>
          </a:p>
        </p:txBody>
      </p:sp>
      <p:sp>
        <p:nvSpPr>
          <p:cNvPr id="47" name="Segnaposto piè di pagina 35"/>
          <p:cNvSpPr>
            <a:spLocks noGrp="1"/>
          </p:cNvSpPr>
          <p:nvPr>
            <p:ph type="ftr" sz="quarter" idx="11"/>
          </p:nvPr>
        </p:nvSpPr>
        <p:spPr>
          <a:xfrm>
            <a:off x="5715000" y="6248400"/>
            <a:ext cx="2895600" cy="457200"/>
          </a:xfrm>
        </p:spPr>
        <p:txBody>
          <a:bodyPr anchor="b"/>
          <a:lstStyle/>
          <a:p>
            <a:pPr algn="r">
              <a:defRPr/>
            </a:pPr>
            <a:r>
              <a:rPr lang="en-US" dirty="0"/>
              <a:t>Francesco </a:t>
            </a:r>
            <a:r>
              <a:rPr lang="en-US" dirty="0" err="1"/>
              <a:t>Archetti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fade">
                                      <p:cBhvr>
                                        <p:cTn id="7" dur="2000"/>
                                        <p:tgtEl>
                                          <p:spTgt spid="583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375"/>
                                        </p:tgtEl>
                                        <p:attrNameLst>
                                          <p:attrName>style.visibility</p:attrName>
                                        </p:attrNameLst>
                                      </p:cBhvr>
                                      <p:to>
                                        <p:strVal val="visible"/>
                                      </p:to>
                                    </p:set>
                                    <p:animEffect transition="in" filter="fade">
                                      <p:cBhvr>
                                        <p:cTn id="10" dur="2000"/>
                                        <p:tgtEl>
                                          <p:spTgt spid="583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373"/>
                                        </p:tgtEl>
                                        <p:attrNameLst>
                                          <p:attrName>style.visibility</p:attrName>
                                        </p:attrNameLst>
                                      </p:cBhvr>
                                      <p:to>
                                        <p:strVal val="visible"/>
                                      </p:to>
                                    </p:set>
                                    <p:animEffect transition="in" filter="fade">
                                      <p:cBhvr>
                                        <p:cTn id="13" dur="2000"/>
                                        <p:tgtEl>
                                          <p:spTgt spid="583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58385"/>
                                        </p:tgtEl>
                                        <p:attrNameLst>
                                          <p:attrName>style.visibility</p:attrName>
                                        </p:attrNameLst>
                                      </p:cBhvr>
                                      <p:to>
                                        <p:strVal val="visible"/>
                                      </p:to>
                                    </p:set>
                                    <p:anim calcmode="lin" valueType="num">
                                      <p:cBhvr>
                                        <p:cTn id="18" dur="500" fill="hold"/>
                                        <p:tgtEl>
                                          <p:spTgt spid="58385"/>
                                        </p:tgtEl>
                                        <p:attrNameLst>
                                          <p:attrName>ppt_w</p:attrName>
                                        </p:attrNameLst>
                                      </p:cBhvr>
                                      <p:tavLst>
                                        <p:tav tm="0">
                                          <p:val>
                                            <p:fltVal val="0"/>
                                          </p:val>
                                        </p:tav>
                                        <p:tav tm="100000">
                                          <p:val>
                                            <p:strVal val="#ppt_w"/>
                                          </p:val>
                                        </p:tav>
                                      </p:tavLst>
                                    </p:anim>
                                    <p:anim calcmode="lin" valueType="num">
                                      <p:cBhvr>
                                        <p:cTn id="19" dur="500" fill="hold"/>
                                        <p:tgtEl>
                                          <p:spTgt spid="58385"/>
                                        </p:tgtEl>
                                        <p:attrNameLst>
                                          <p:attrName>ppt_h</p:attrName>
                                        </p:attrNameLst>
                                      </p:cBhvr>
                                      <p:tavLst>
                                        <p:tav tm="0">
                                          <p:val>
                                            <p:fltVal val="0"/>
                                          </p:val>
                                        </p:tav>
                                        <p:tav tm="100000">
                                          <p:val>
                                            <p:strVal val="#ppt_h"/>
                                          </p:val>
                                        </p:tav>
                                      </p:tavLst>
                                    </p:anim>
                                    <p:animEffect transition="in" filter="fade">
                                      <p:cBhvr>
                                        <p:cTn id="20" dur="500"/>
                                        <p:tgtEl>
                                          <p:spTgt spid="58385"/>
                                        </p:tgtEl>
                                      </p:cBhvr>
                                    </p:animEffect>
                                  </p:childTnLst>
                                </p:cTn>
                              </p:par>
                              <p:par>
                                <p:cTn id="21" presetID="53" presetClass="entr" presetSubtype="0" fill="hold" grpId="0" nodeType="withEffect">
                                  <p:stCondLst>
                                    <p:cond delay="0"/>
                                  </p:stCondLst>
                                  <p:childTnLst>
                                    <p:set>
                                      <p:cBhvr>
                                        <p:cTn id="22" dur="1" fill="hold">
                                          <p:stCondLst>
                                            <p:cond delay="0"/>
                                          </p:stCondLst>
                                        </p:cTn>
                                        <p:tgtEl>
                                          <p:spTgt spid="58384"/>
                                        </p:tgtEl>
                                        <p:attrNameLst>
                                          <p:attrName>style.visibility</p:attrName>
                                        </p:attrNameLst>
                                      </p:cBhvr>
                                      <p:to>
                                        <p:strVal val="visible"/>
                                      </p:to>
                                    </p:set>
                                    <p:anim calcmode="lin" valueType="num">
                                      <p:cBhvr>
                                        <p:cTn id="23" dur="500" fill="hold"/>
                                        <p:tgtEl>
                                          <p:spTgt spid="58384"/>
                                        </p:tgtEl>
                                        <p:attrNameLst>
                                          <p:attrName>ppt_w</p:attrName>
                                        </p:attrNameLst>
                                      </p:cBhvr>
                                      <p:tavLst>
                                        <p:tav tm="0">
                                          <p:val>
                                            <p:fltVal val="0"/>
                                          </p:val>
                                        </p:tav>
                                        <p:tav tm="100000">
                                          <p:val>
                                            <p:strVal val="#ppt_w"/>
                                          </p:val>
                                        </p:tav>
                                      </p:tavLst>
                                    </p:anim>
                                    <p:anim calcmode="lin" valueType="num">
                                      <p:cBhvr>
                                        <p:cTn id="24" dur="500" fill="hold"/>
                                        <p:tgtEl>
                                          <p:spTgt spid="58384"/>
                                        </p:tgtEl>
                                        <p:attrNameLst>
                                          <p:attrName>ppt_h</p:attrName>
                                        </p:attrNameLst>
                                      </p:cBhvr>
                                      <p:tavLst>
                                        <p:tav tm="0">
                                          <p:val>
                                            <p:fltVal val="0"/>
                                          </p:val>
                                        </p:tav>
                                        <p:tav tm="100000">
                                          <p:val>
                                            <p:strVal val="#ppt_h"/>
                                          </p:val>
                                        </p:tav>
                                      </p:tavLst>
                                    </p:anim>
                                    <p:animEffect transition="in" filter="fade">
                                      <p:cBhvr>
                                        <p:cTn id="25" dur="500"/>
                                        <p:tgtEl>
                                          <p:spTgt spid="58384"/>
                                        </p:tgtEl>
                                      </p:cBhvr>
                                    </p:animEffect>
                                  </p:childTnLst>
                                </p:cTn>
                              </p:par>
                              <p:par>
                                <p:cTn id="26" presetID="53" presetClass="entr" presetSubtype="0" fill="hold" grpId="0" nodeType="withEffect">
                                  <p:stCondLst>
                                    <p:cond delay="0"/>
                                  </p:stCondLst>
                                  <p:childTnLst>
                                    <p:set>
                                      <p:cBhvr>
                                        <p:cTn id="27" dur="1" fill="hold">
                                          <p:stCondLst>
                                            <p:cond delay="0"/>
                                          </p:stCondLst>
                                        </p:cTn>
                                        <p:tgtEl>
                                          <p:spTgt spid="58383"/>
                                        </p:tgtEl>
                                        <p:attrNameLst>
                                          <p:attrName>style.visibility</p:attrName>
                                        </p:attrNameLst>
                                      </p:cBhvr>
                                      <p:to>
                                        <p:strVal val="visible"/>
                                      </p:to>
                                    </p:set>
                                    <p:anim calcmode="lin" valueType="num">
                                      <p:cBhvr>
                                        <p:cTn id="28" dur="500" fill="hold"/>
                                        <p:tgtEl>
                                          <p:spTgt spid="58383"/>
                                        </p:tgtEl>
                                        <p:attrNameLst>
                                          <p:attrName>ppt_w</p:attrName>
                                        </p:attrNameLst>
                                      </p:cBhvr>
                                      <p:tavLst>
                                        <p:tav tm="0">
                                          <p:val>
                                            <p:fltVal val="0"/>
                                          </p:val>
                                        </p:tav>
                                        <p:tav tm="100000">
                                          <p:val>
                                            <p:strVal val="#ppt_w"/>
                                          </p:val>
                                        </p:tav>
                                      </p:tavLst>
                                    </p:anim>
                                    <p:anim calcmode="lin" valueType="num">
                                      <p:cBhvr>
                                        <p:cTn id="29" dur="500" fill="hold"/>
                                        <p:tgtEl>
                                          <p:spTgt spid="58383"/>
                                        </p:tgtEl>
                                        <p:attrNameLst>
                                          <p:attrName>ppt_h</p:attrName>
                                        </p:attrNameLst>
                                      </p:cBhvr>
                                      <p:tavLst>
                                        <p:tav tm="0">
                                          <p:val>
                                            <p:fltVal val="0"/>
                                          </p:val>
                                        </p:tav>
                                        <p:tav tm="100000">
                                          <p:val>
                                            <p:strVal val="#ppt_h"/>
                                          </p:val>
                                        </p:tav>
                                      </p:tavLst>
                                    </p:anim>
                                    <p:animEffect transition="in" filter="fade">
                                      <p:cBhvr>
                                        <p:cTn id="30" dur="500"/>
                                        <p:tgtEl>
                                          <p:spTgt spid="5838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8386"/>
                                        </p:tgtEl>
                                        <p:attrNameLst>
                                          <p:attrName>style.visibility</p:attrName>
                                        </p:attrNameLst>
                                      </p:cBhvr>
                                      <p:to>
                                        <p:strVal val="visible"/>
                                      </p:to>
                                    </p:set>
                                    <p:animEffect transition="in" filter="dissolve">
                                      <p:cBhvr>
                                        <p:cTn id="35" dur="500"/>
                                        <p:tgtEl>
                                          <p:spTgt spid="5838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58387"/>
                                        </p:tgtEl>
                                        <p:attrNameLst>
                                          <p:attrName>style.visibility</p:attrName>
                                        </p:attrNameLst>
                                      </p:cBhvr>
                                      <p:to>
                                        <p:strVal val="visible"/>
                                      </p:to>
                                    </p:set>
                                    <p:animEffect transition="in" filter="dissolve">
                                      <p:cBhvr>
                                        <p:cTn id="38" dur="500"/>
                                        <p:tgtEl>
                                          <p:spTgt spid="5838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838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58387"/>
                                        </p:tgtEl>
                                        <p:attrNameLst>
                                          <p:attrName>style.visibility</p:attrName>
                                        </p:attrNameLst>
                                      </p:cBhvr>
                                      <p:to>
                                        <p:strVal val="hidden"/>
                                      </p:to>
                                    </p:set>
                                  </p:childTnLst>
                                </p:cTn>
                              </p:par>
                              <p:par>
                                <p:cTn id="45" presetID="9" presetClass="entr" presetSubtype="0" fill="hold" grpId="0" nodeType="withEffect">
                                  <p:stCondLst>
                                    <p:cond delay="0"/>
                                  </p:stCondLst>
                                  <p:childTnLst>
                                    <p:set>
                                      <p:cBhvr>
                                        <p:cTn id="46" dur="1" fill="hold">
                                          <p:stCondLst>
                                            <p:cond delay="0"/>
                                          </p:stCondLst>
                                        </p:cTn>
                                        <p:tgtEl>
                                          <p:spTgt spid="58388"/>
                                        </p:tgtEl>
                                        <p:attrNameLst>
                                          <p:attrName>style.visibility</p:attrName>
                                        </p:attrNameLst>
                                      </p:cBhvr>
                                      <p:to>
                                        <p:strVal val="visible"/>
                                      </p:to>
                                    </p:set>
                                    <p:animEffect transition="in" filter="dissolve">
                                      <p:cBhvr>
                                        <p:cTn id="47" dur="500"/>
                                        <p:tgtEl>
                                          <p:spTgt spid="58388"/>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58389"/>
                                        </p:tgtEl>
                                        <p:attrNameLst>
                                          <p:attrName>style.visibility</p:attrName>
                                        </p:attrNameLst>
                                      </p:cBhvr>
                                      <p:to>
                                        <p:strVal val="visible"/>
                                      </p:to>
                                    </p:set>
                                    <p:animEffect transition="in" filter="dissolve">
                                      <p:cBhvr>
                                        <p:cTn id="50" dur="500"/>
                                        <p:tgtEl>
                                          <p:spTgt spid="58389"/>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58390"/>
                                        </p:tgtEl>
                                        <p:attrNameLst>
                                          <p:attrName>style.visibility</p:attrName>
                                        </p:attrNameLst>
                                      </p:cBhvr>
                                      <p:to>
                                        <p:strVal val="visible"/>
                                      </p:to>
                                    </p:set>
                                    <p:animEffect transition="in" filter="dissolve">
                                      <p:cBhvr>
                                        <p:cTn id="53" dur="500"/>
                                        <p:tgtEl>
                                          <p:spTgt spid="5839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58388"/>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58389"/>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58390"/>
                                        </p:tgtEl>
                                        <p:attrNameLst>
                                          <p:attrName>style.visibility</p:attrName>
                                        </p:attrNameLst>
                                      </p:cBhvr>
                                      <p:to>
                                        <p:strVal val="hidden"/>
                                      </p:to>
                                    </p:set>
                                  </p:childTnLst>
                                </p:cTn>
                              </p:par>
                              <p:par>
                                <p:cTn id="62" presetID="9" presetClass="entr" presetSubtype="0" fill="hold" grpId="0" nodeType="withEffect">
                                  <p:stCondLst>
                                    <p:cond delay="0"/>
                                  </p:stCondLst>
                                  <p:childTnLst>
                                    <p:set>
                                      <p:cBhvr>
                                        <p:cTn id="63" dur="1" fill="hold">
                                          <p:stCondLst>
                                            <p:cond delay="0"/>
                                          </p:stCondLst>
                                        </p:cTn>
                                        <p:tgtEl>
                                          <p:spTgt spid="58392"/>
                                        </p:tgtEl>
                                        <p:attrNameLst>
                                          <p:attrName>style.visibility</p:attrName>
                                        </p:attrNameLst>
                                      </p:cBhvr>
                                      <p:to>
                                        <p:strVal val="visible"/>
                                      </p:to>
                                    </p:set>
                                    <p:animEffect transition="in" filter="dissolve">
                                      <p:cBhvr>
                                        <p:cTn id="64" dur="500"/>
                                        <p:tgtEl>
                                          <p:spTgt spid="5839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8393"/>
                                        </p:tgtEl>
                                        <p:attrNameLst>
                                          <p:attrName>style.visibility</p:attrName>
                                        </p:attrNameLst>
                                      </p:cBhvr>
                                      <p:to>
                                        <p:strVal val="visible"/>
                                      </p:to>
                                    </p:set>
                                    <p:animEffect transition="in" filter="dissolve">
                                      <p:cBhvr>
                                        <p:cTn id="67" dur="500"/>
                                        <p:tgtEl>
                                          <p:spTgt spid="5839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8391"/>
                                        </p:tgtEl>
                                        <p:attrNameLst>
                                          <p:attrName>style.visibility</p:attrName>
                                        </p:attrNameLst>
                                      </p:cBhvr>
                                      <p:to>
                                        <p:strVal val="visible"/>
                                      </p:to>
                                    </p:set>
                                    <p:animEffect transition="in" filter="dissolve">
                                      <p:cBhvr>
                                        <p:cTn id="70" dur="500"/>
                                        <p:tgtEl>
                                          <p:spTgt spid="5839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58391"/>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8393"/>
                                        </p:tgtEl>
                                        <p:attrNameLst>
                                          <p:attrName>style.visibility</p:attrName>
                                        </p:attrNameLst>
                                      </p:cBhvr>
                                      <p:to>
                                        <p:strVal val="hidden"/>
                                      </p:to>
                                    </p:set>
                                  </p:childTnLst>
                                </p:cTn>
                              </p:par>
                              <p:par>
                                <p:cTn id="77" presetID="26" presetClass="emph" presetSubtype="0" fill="hold" grpId="1" nodeType="withEffect">
                                  <p:stCondLst>
                                    <p:cond delay="0"/>
                                  </p:stCondLst>
                                  <p:childTnLst>
                                    <p:animEffect transition="out" filter="fade">
                                      <p:cBhvr>
                                        <p:cTn id="78" dur="500" tmFilter="0, 0; .2, .5; .8, .5; 1, 0"/>
                                        <p:tgtEl>
                                          <p:spTgt spid="58392"/>
                                        </p:tgtEl>
                                      </p:cBhvr>
                                    </p:animEffect>
                                    <p:animScale>
                                      <p:cBhvr>
                                        <p:cTn id="79" dur="250" autoRev="1" fill="hold"/>
                                        <p:tgtEl>
                                          <p:spTgt spid="58392"/>
                                        </p:tgtEl>
                                      </p:cBhvr>
                                      <p:by x="105000" y="105000"/>
                                    </p:animScale>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xit" presetSubtype="0" fill="hold" grpId="2" nodeType="clickEffect">
                                  <p:stCondLst>
                                    <p:cond delay="0"/>
                                  </p:stCondLst>
                                  <p:childTnLst>
                                    <p:set>
                                      <p:cBhvr>
                                        <p:cTn id="83" dur="1" fill="hold">
                                          <p:stCondLst>
                                            <p:cond delay="0"/>
                                          </p:stCondLst>
                                        </p:cTn>
                                        <p:tgtEl>
                                          <p:spTgt spid="58392"/>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2000"/>
                                        <p:tgtEl>
                                          <p:spTgt spid="58373"/>
                                        </p:tgtEl>
                                      </p:cBhvr>
                                    </p:animEffect>
                                    <p:set>
                                      <p:cBhvr>
                                        <p:cTn id="86" dur="1" fill="hold">
                                          <p:stCondLst>
                                            <p:cond delay="1999"/>
                                          </p:stCondLst>
                                        </p:cTn>
                                        <p:tgtEl>
                                          <p:spTgt spid="58373"/>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2000"/>
                                        <p:tgtEl>
                                          <p:spTgt spid="58372"/>
                                        </p:tgtEl>
                                      </p:cBhvr>
                                    </p:animEffect>
                                    <p:set>
                                      <p:cBhvr>
                                        <p:cTn id="89" dur="1" fill="hold">
                                          <p:stCondLst>
                                            <p:cond delay="1999"/>
                                          </p:stCondLst>
                                        </p:cTn>
                                        <p:tgtEl>
                                          <p:spTgt spid="58372"/>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58376"/>
                                        </p:tgtEl>
                                        <p:attrNameLst>
                                          <p:attrName>style.visibility</p:attrName>
                                        </p:attrNameLst>
                                      </p:cBhvr>
                                      <p:to>
                                        <p:strVal val="visible"/>
                                      </p:to>
                                    </p:set>
                                    <p:animEffect transition="in" filter="fade">
                                      <p:cBhvr>
                                        <p:cTn id="92" dur="2000"/>
                                        <p:tgtEl>
                                          <p:spTgt spid="5837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8370"/>
                                        </p:tgtEl>
                                        <p:attrNameLst>
                                          <p:attrName>style.visibility</p:attrName>
                                        </p:attrNameLst>
                                      </p:cBhvr>
                                      <p:to>
                                        <p:strVal val="visible"/>
                                      </p:to>
                                    </p:set>
                                    <p:animEffect transition="in" filter="fade">
                                      <p:cBhvr>
                                        <p:cTn id="95" dur="2000"/>
                                        <p:tgtEl>
                                          <p:spTgt spid="5837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0" presetClass="path" presetSubtype="0" accel="50000" decel="50000" fill="hold" grpId="1" nodeType="clickEffect">
                                  <p:stCondLst>
                                    <p:cond delay="0"/>
                                  </p:stCondLst>
                                  <p:childTnLst>
                                    <p:animMotion origin="layout" path="M 0.00017 2.77457E-6 L 0.03159 0.06289 " pathEditMode="relative" ptsTypes="AA">
                                      <p:cBhvr>
                                        <p:cTn id="99" dur="2000" fill="hold"/>
                                        <p:tgtEl>
                                          <p:spTgt spid="58384"/>
                                        </p:tgtEl>
                                        <p:attrNameLst>
                                          <p:attrName>ppt_x</p:attrName>
                                          <p:attrName>ppt_y</p:attrName>
                                        </p:attrNameLst>
                                      </p:cBhvr>
                                    </p:animMotion>
                                  </p:childTnLst>
                                </p:cTn>
                              </p:par>
                              <p:par>
                                <p:cTn id="100" presetID="0" presetClass="path" presetSubtype="0" accel="50000" decel="50000" fill="hold" grpId="1" nodeType="withEffect">
                                  <p:stCondLst>
                                    <p:cond delay="0"/>
                                  </p:stCondLst>
                                  <p:childTnLst>
                                    <p:animMotion origin="layout" path="M 0.00018 0.00023 L -0.22031 -0.14659 " pathEditMode="relative" ptsTypes="AA">
                                      <p:cBhvr>
                                        <p:cTn id="101" dur="2000" fill="hold"/>
                                        <p:tgtEl>
                                          <p:spTgt spid="58383"/>
                                        </p:tgtEl>
                                        <p:attrNameLst>
                                          <p:attrName>ppt_x</p:attrName>
                                          <p:attrName>ppt_y</p:attrName>
                                        </p:attrNameLst>
                                      </p:cBhvr>
                                    </p:animMotion>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58394"/>
                                        </p:tgtEl>
                                        <p:attrNameLst>
                                          <p:attrName>style.visibility</p:attrName>
                                        </p:attrNameLst>
                                      </p:cBhvr>
                                      <p:to>
                                        <p:strVal val="visible"/>
                                      </p:to>
                                    </p:set>
                                    <p:animEffect transition="in" filter="dissolve">
                                      <p:cBhvr>
                                        <p:cTn id="106" dur="500"/>
                                        <p:tgtEl>
                                          <p:spTgt spid="58394"/>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58395"/>
                                        </p:tgtEl>
                                        <p:attrNameLst>
                                          <p:attrName>style.visibility</p:attrName>
                                        </p:attrNameLst>
                                      </p:cBhvr>
                                      <p:to>
                                        <p:strVal val="visible"/>
                                      </p:to>
                                    </p:set>
                                    <p:animEffect transition="in" filter="dissolve">
                                      <p:cBhvr>
                                        <p:cTn id="109" dur="500"/>
                                        <p:tgtEl>
                                          <p:spTgt spid="5839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58396"/>
                                        </p:tgtEl>
                                        <p:attrNameLst>
                                          <p:attrName>style.visibility</p:attrName>
                                        </p:attrNameLst>
                                      </p:cBhvr>
                                      <p:to>
                                        <p:strVal val="visible"/>
                                      </p:to>
                                    </p:set>
                                    <p:animEffect transition="in" filter="dissolve">
                                      <p:cBhvr>
                                        <p:cTn id="112" dur="500"/>
                                        <p:tgtEl>
                                          <p:spTgt spid="5839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58394"/>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8396"/>
                                        </p:tgtEl>
                                        <p:attrNameLst>
                                          <p:attrName>style.visibility</p:attrName>
                                        </p:attrNameLst>
                                      </p:cBhvr>
                                      <p:to>
                                        <p:strVal val="hidden"/>
                                      </p:to>
                                    </p:set>
                                  </p:childTnLst>
                                </p:cTn>
                              </p:par>
                              <p:par>
                                <p:cTn id="119" presetID="26" presetClass="emph" presetSubtype="0" fill="hold" grpId="1" nodeType="withEffect">
                                  <p:stCondLst>
                                    <p:cond delay="0"/>
                                  </p:stCondLst>
                                  <p:childTnLst>
                                    <p:animEffect transition="out" filter="fade">
                                      <p:cBhvr>
                                        <p:cTn id="120" dur="500" tmFilter="0, 0; .2, .5; .8, .5; 1, 0"/>
                                        <p:tgtEl>
                                          <p:spTgt spid="58395"/>
                                        </p:tgtEl>
                                      </p:cBhvr>
                                    </p:animEffect>
                                    <p:animScale>
                                      <p:cBhvr>
                                        <p:cTn id="121" dur="250" autoRev="1" fill="hold"/>
                                        <p:tgtEl>
                                          <p:spTgt spid="58395"/>
                                        </p:tgtEl>
                                      </p:cBhvr>
                                      <p:by x="105000" y="105000"/>
                                    </p:animScale>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xit" presetSubtype="0" fill="hold" grpId="2" nodeType="clickEffect">
                                  <p:stCondLst>
                                    <p:cond delay="0"/>
                                  </p:stCondLst>
                                  <p:childTnLst>
                                    <p:set>
                                      <p:cBhvr>
                                        <p:cTn id="125" dur="1" fill="hold">
                                          <p:stCondLst>
                                            <p:cond delay="0"/>
                                          </p:stCondLst>
                                        </p:cTn>
                                        <p:tgtEl>
                                          <p:spTgt spid="58395"/>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2000"/>
                                        <p:tgtEl>
                                          <p:spTgt spid="58370"/>
                                        </p:tgtEl>
                                      </p:cBhvr>
                                    </p:animEffect>
                                    <p:set>
                                      <p:cBhvr>
                                        <p:cTn id="128" dur="1" fill="hold">
                                          <p:stCondLst>
                                            <p:cond delay="1999"/>
                                          </p:stCondLst>
                                        </p:cTn>
                                        <p:tgtEl>
                                          <p:spTgt spid="58370"/>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2000"/>
                                        <p:tgtEl>
                                          <p:spTgt spid="58375"/>
                                        </p:tgtEl>
                                      </p:cBhvr>
                                    </p:animEffect>
                                    <p:set>
                                      <p:cBhvr>
                                        <p:cTn id="131" dur="1" fill="hold">
                                          <p:stCondLst>
                                            <p:cond delay="1999"/>
                                          </p:stCondLst>
                                        </p:cTn>
                                        <p:tgtEl>
                                          <p:spTgt spid="58375"/>
                                        </p:tgtEl>
                                        <p:attrNameLst>
                                          <p:attrName>style.visibility</p:attrName>
                                        </p:attrNameLst>
                                      </p:cBhvr>
                                      <p:to>
                                        <p:strVal val="hidden"/>
                                      </p:to>
                                    </p:set>
                                  </p:childTnLst>
                                </p:cTn>
                              </p:par>
                              <p:par>
                                <p:cTn id="132" presetID="10" presetClass="entr" presetSubtype="0" fill="hold" grpId="0" nodeType="withEffect">
                                  <p:stCondLst>
                                    <p:cond delay="0"/>
                                  </p:stCondLst>
                                  <p:childTnLst>
                                    <p:set>
                                      <p:cBhvr>
                                        <p:cTn id="133" dur="1" fill="hold">
                                          <p:stCondLst>
                                            <p:cond delay="0"/>
                                          </p:stCondLst>
                                        </p:cTn>
                                        <p:tgtEl>
                                          <p:spTgt spid="58378"/>
                                        </p:tgtEl>
                                        <p:attrNameLst>
                                          <p:attrName>style.visibility</p:attrName>
                                        </p:attrNameLst>
                                      </p:cBhvr>
                                      <p:to>
                                        <p:strVal val="visible"/>
                                      </p:to>
                                    </p:set>
                                    <p:animEffect transition="in" filter="fade">
                                      <p:cBhvr>
                                        <p:cTn id="134" dur="2000"/>
                                        <p:tgtEl>
                                          <p:spTgt spid="58378"/>
                                        </p:tgtEl>
                                      </p:cBhvr>
                                    </p:animEffect>
                                  </p:childTnLst>
                                </p:cTn>
                              </p:par>
                              <p:par>
                                <p:cTn id="135" presetID="10" presetClass="entr" presetSubtype="0" fill="hold" grpId="1" nodeType="withEffect">
                                  <p:stCondLst>
                                    <p:cond delay="0"/>
                                  </p:stCondLst>
                                  <p:childTnLst>
                                    <p:set>
                                      <p:cBhvr>
                                        <p:cTn id="136" dur="1" fill="hold">
                                          <p:stCondLst>
                                            <p:cond delay="0"/>
                                          </p:stCondLst>
                                        </p:cTn>
                                        <p:tgtEl>
                                          <p:spTgt spid="58378"/>
                                        </p:tgtEl>
                                        <p:attrNameLst>
                                          <p:attrName>style.visibility</p:attrName>
                                        </p:attrNameLst>
                                      </p:cBhvr>
                                      <p:to>
                                        <p:strVal val="visible"/>
                                      </p:to>
                                    </p:set>
                                    <p:animEffect transition="in" filter="fade">
                                      <p:cBhvr>
                                        <p:cTn id="137" dur="2000"/>
                                        <p:tgtEl>
                                          <p:spTgt spid="58378"/>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8371"/>
                                        </p:tgtEl>
                                        <p:attrNameLst>
                                          <p:attrName>style.visibility</p:attrName>
                                        </p:attrNameLst>
                                      </p:cBhvr>
                                      <p:to>
                                        <p:strVal val="visible"/>
                                      </p:to>
                                    </p:set>
                                    <p:animEffect transition="in" filter="fade">
                                      <p:cBhvr>
                                        <p:cTn id="140" dur="2000"/>
                                        <p:tgtEl>
                                          <p:spTgt spid="58371"/>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0" presetClass="path" presetSubtype="0" accel="50000" decel="50000" fill="hold" grpId="2" nodeType="clickEffect">
                                  <p:stCondLst>
                                    <p:cond delay="0"/>
                                  </p:stCondLst>
                                  <p:childTnLst>
                                    <p:animMotion origin="layout" path="M 0.03159 0.06289 L 0.19704 0.02104 " pathEditMode="relative" ptsTypes="AA">
                                      <p:cBhvr>
                                        <p:cTn id="144" dur="2000" fill="hold"/>
                                        <p:tgtEl>
                                          <p:spTgt spid="58384"/>
                                        </p:tgtEl>
                                        <p:attrNameLst>
                                          <p:attrName>ppt_x</p:attrName>
                                          <p:attrName>ppt_y</p:attrName>
                                        </p:attrNameLst>
                                      </p:cBhvr>
                                    </p:animMotion>
                                  </p:childTnLst>
                                </p:cTn>
                              </p:par>
                              <p:par>
                                <p:cTn id="145" presetID="0" presetClass="path" presetSubtype="0" accel="50000" decel="50000" fill="hold" grpId="1" nodeType="withEffect">
                                  <p:stCondLst>
                                    <p:cond delay="0"/>
                                  </p:stCondLst>
                                  <p:childTnLst>
                                    <p:animMotion origin="layout" path="M 0.00017 3.33333E-6 L -0.04705 0.11551 " pathEditMode="relative" ptsTypes="AA">
                                      <p:cBhvr>
                                        <p:cTn id="146" dur="2000" fill="hold"/>
                                        <p:tgtEl>
                                          <p:spTgt spid="58385"/>
                                        </p:tgtEl>
                                        <p:attrNameLst>
                                          <p:attrName>ppt_x</p:attrName>
                                          <p:attrName>ppt_y</p:attrName>
                                        </p:attrNameLst>
                                      </p:cBhvr>
                                    </p:animMotion>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8398"/>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8397"/>
                                        </p:tgtEl>
                                        <p:attrNameLst>
                                          <p:attrName>style.visibility</p:attrName>
                                        </p:attrNameLst>
                                      </p:cBhvr>
                                      <p:to>
                                        <p:strVal val="visible"/>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58397"/>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8398"/>
                                        </p:tgtEl>
                                        <p:attrNameLst>
                                          <p:attrName>style.visibility</p:attrName>
                                        </p:attrNameLst>
                                      </p:cBhvr>
                                      <p:to>
                                        <p:strVal val="hidden"/>
                                      </p:to>
                                    </p:set>
                                  </p:childTnLst>
                                </p:cTn>
                              </p:par>
                              <p:par>
                                <p:cTn id="159" presetID="1" presetClass="entr" presetSubtype="0" fill="hold" grpId="0" nodeType="withEffect">
                                  <p:stCondLst>
                                    <p:cond delay="0"/>
                                  </p:stCondLst>
                                  <p:childTnLst>
                                    <p:set>
                                      <p:cBhvr>
                                        <p:cTn id="160" dur="1" fill="hold">
                                          <p:stCondLst>
                                            <p:cond delay="0"/>
                                          </p:stCondLst>
                                        </p:cTn>
                                        <p:tgtEl>
                                          <p:spTgt spid="58399"/>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840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58401"/>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58401"/>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58399"/>
                                        </p:tgtEl>
                                        <p:attrNameLst>
                                          <p:attrName>style.visibility</p:attrName>
                                        </p:attrNameLst>
                                      </p:cBhvr>
                                      <p:to>
                                        <p:strVal val="hidden"/>
                                      </p:to>
                                    </p:set>
                                  </p:childTnLst>
                                </p:cTn>
                              </p:par>
                              <p:par>
                                <p:cTn id="171" presetID="1" presetClass="exit" presetSubtype="0" fill="hold" grpId="1" nodeType="withEffect">
                                  <p:stCondLst>
                                    <p:cond delay="0"/>
                                  </p:stCondLst>
                                  <p:childTnLst>
                                    <p:set>
                                      <p:cBhvr>
                                        <p:cTn id="172" dur="1" fill="hold">
                                          <p:stCondLst>
                                            <p:cond delay="0"/>
                                          </p:stCondLst>
                                        </p:cTn>
                                        <p:tgtEl>
                                          <p:spTgt spid="58400"/>
                                        </p:tgtEl>
                                        <p:attrNameLst>
                                          <p:attrName>style.visibility</p:attrName>
                                        </p:attrNameLst>
                                      </p:cBhvr>
                                      <p:to>
                                        <p:strVal val="hidden"/>
                                      </p:to>
                                    </p:set>
                                  </p:childTnLst>
                                </p:cTn>
                              </p:par>
                              <p:par>
                                <p:cTn id="173" presetID="1" presetClass="entr" presetSubtype="0" fill="hold" grpId="0" nodeType="withEffect">
                                  <p:stCondLst>
                                    <p:cond delay="0"/>
                                  </p:stCondLst>
                                  <p:childTnLst>
                                    <p:set>
                                      <p:cBhvr>
                                        <p:cTn id="174" dur="1" fill="hold">
                                          <p:stCondLst>
                                            <p:cond delay="0"/>
                                          </p:stCondLst>
                                        </p:cTn>
                                        <p:tgtEl>
                                          <p:spTgt spid="5840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58403"/>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58402"/>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xit" presetSubtype="0" fill="hold" grpId="1" nodeType="clickEffect">
                                  <p:stCondLst>
                                    <p:cond delay="0"/>
                                  </p:stCondLst>
                                  <p:childTnLst>
                                    <p:set>
                                      <p:cBhvr>
                                        <p:cTn id="182" dur="1" fill="hold">
                                          <p:stCondLst>
                                            <p:cond delay="0"/>
                                          </p:stCondLst>
                                        </p:cTn>
                                        <p:tgtEl>
                                          <p:spTgt spid="58404"/>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58403"/>
                                        </p:tgtEl>
                                        <p:attrNameLst>
                                          <p:attrName>style.visibility</p:attrName>
                                        </p:attrNameLst>
                                      </p:cBhvr>
                                      <p:to>
                                        <p:strVal val="hidden"/>
                                      </p:to>
                                    </p:set>
                                  </p:childTnLst>
                                </p:cTn>
                              </p:par>
                              <p:par>
                                <p:cTn id="185" presetID="1" presetClass="exit" presetSubtype="0" fill="hold" grpId="1" nodeType="withEffect">
                                  <p:stCondLst>
                                    <p:cond delay="0"/>
                                  </p:stCondLst>
                                  <p:childTnLst>
                                    <p:set>
                                      <p:cBhvr>
                                        <p:cTn id="186" dur="1" fill="hold">
                                          <p:stCondLst>
                                            <p:cond delay="0"/>
                                          </p:stCondLst>
                                        </p:cTn>
                                        <p:tgtEl>
                                          <p:spTgt spid="58402"/>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58407"/>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58406"/>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58405"/>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58407"/>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58406"/>
                                        </p:tgtEl>
                                        <p:attrNameLst>
                                          <p:attrName>style.visibility</p:attrName>
                                        </p:attrNameLst>
                                      </p:cBhvr>
                                      <p:to>
                                        <p:strVal val="hidden"/>
                                      </p:to>
                                    </p:set>
                                  </p:childTnLst>
                                </p:cTn>
                              </p:par>
                              <p:par>
                                <p:cTn id="199" presetID="1" presetClass="exit" presetSubtype="0" fill="hold" grpId="1" nodeType="withEffect">
                                  <p:stCondLst>
                                    <p:cond delay="0"/>
                                  </p:stCondLst>
                                  <p:childTnLst>
                                    <p:set>
                                      <p:cBhvr>
                                        <p:cTn id="200" dur="1" fill="hold">
                                          <p:stCondLst>
                                            <p:cond delay="0"/>
                                          </p:stCondLst>
                                        </p:cTn>
                                        <p:tgtEl>
                                          <p:spTgt spid="58405"/>
                                        </p:tgtEl>
                                        <p:attrNameLst>
                                          <p:attrName>style.visibility</p:attrName>
                                        </p:attrNameLst>
                                      </p:cBhvr>
                                      <p:to>
                                        <p:strVal val="hidden"/>
                                      </p:to>
                                    </p:set>
                                  </p:childTnLst>
                                </p:cTn>
                              </p:par>
                              <p:par>
                                <p:cTn id="201" presetID="1" presetClass="entr" presetSubtype="0" fill="hold" grpId="0" nodeType="withEffect">
                                  <p:stCondLst>
                                    <p:cond delay="0"/>
                                  </p:stCondLst>
                                  <p:childTnLst>
                                    <p:set>
                                      <p:cBhvr>
                                        <p:cTn id="202" dur="1" fill="hold">
                                          <p:stCondLst>
                                            <p:cond delay="0"/>
                                          </p:stCondLst>
                                        </p:cTn>
                                        <p:tgtEl>
                                          <p:spTgt spid="58408"/>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58409"/>
                                        </p:tgtEl>
                                        <p:attrNameLst>
                                          <p:attrName>style.visibility</p:attrName>
                                        </p:attrNameLst>
                                      </p:cBhvr>
                                      <p:to>
                                        <p:strVal val="visible"/>
                                      </p:to>
                                    </p:set>
                                  </p:childTnLst>
                                </p:cTn>
                              </p:par>
                              <p:par>
                                <p:cTn id="205" presetID="1" presetClass="entr" presetSubtype="0" fill="hold" grpId="2" nodeType="withEffect">
                                  <p:stCondLst>
                                    <p:cond delay="0"/>
                                  </p:stCondLst>
                                  <p:childTnLst>
                                    <p:set>
                                      <p:cBhvr>
                                        <p:cTn id="206" dur="1" fill="hold">
                                          <p:stCondLst>
                                            <p:cond delay="0"/>
                                          </p:stCondLst>
                                        </p:cTn>
                                        <p:tgtEl>
                                          <p:spTgt spid="58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p:bldP spid="58370" grpId="1" animBg="1"/>
      <p:bldP spid="58371" grpId="0" animBg="1"/>
      <p:bldP spid="58372" grpId="0" animBg="1"/>
      <p:bldP spid="58372" grpId="1" animBg="1"/>
      <p:bldP spid="58373" grpId="0" animBg="1"/>
      <p:bldP spid="58373" grpId="1" animBg="1"/>
      <p:bldP spid="58375" grpId="0" animBg="1"/>
      <p:bldP spid="58375" grpId="1" animBg="1"/>
      <p:bldP spid="58376" grpId="0" animBg="1"/>
      <p:bldP spid="58378" grpId="0" animBg="1"/>
      <p:bldP spid="58378" grpId="1" animBg="1"/>
      <p:bldP spid="58383" grpId="0" animBg="1"/>
      <p:bldP spid="58383" grpId="1" animBg="1"/>
      <p:bldP spid="58384" grpId="0" animBg="1"/>
      <p:bldP spid="58384" grpId="1" animBg="1"/>
      <p:bldP spid="58384" grpId="2" animBg="1"/>
      <p:bldP spid="58385" grpId="0" animBg="1"/>
      <p:bldP spid="58385" grpId="1" animBg="1"/>
      <p:bldP spid="58386" grpId="0" animBg="1"/>
      <p:bldP spid="58386" grpId="1" animBg="1"/>
      <p:bldP spid="58387" grpId="0" animBg="1"/>
      <p:bldP spid="58387" grpId="1" animBg="1"/>
      <p:bldP spid="58388" grpId="0" animBg="1"/>
      <p:bldP spid="58388" grpId="1" animBg="1"/>
      <p:bldP spid="58389" grpId="0" animBg="1"/>
      <p:bldP spid="58389" grpId="1" animBg="1"/>
      <p:bldP spid="58390" grpId="0" animBg="1"/>
      <p:bldP spid="58390" grpId="1" animBg="1"/>
      <p:bldP spid="58391" grpId="0" animBg="1"/>
      <p:bldP spid="58391" grpId="1" animBg="1"/>
      <p:bldP spid="58392" grpId="0" animBg="1"/>
      <p:bldP spid="58392" grpId="1" animBg="1"/>
      <p:bldP spid="58392" grpId="2" animBg="1"/>
      <p:bldP spid="58393" grpId="0" animBg="1"/>
      <p:bldP spid="58393" grpId="1" animBg="1"/>
      <p:bldP spid="58394" grpId="0" animBg="1"/>
      <p:bldP spid="58394" grpId="1" animBg="1"/>
      <p:bldP spid="58395" grpId="0" animBg="1"/>
      <p:bldP spid="58395" grpId="1" animBg="1"/>
      <p:bldP spid="58395" grpId="2" animBg="1"/>
      <p:bldP spid="58396" grpId="0" animBg="1"/>
      <p:bldP spid="58396" grpId="1" animBg="1"/>
      <p:bldP spid="58396" grpId="2" animBg="1"/>
      <p:bldP spid="58397" grpId="0" animBg="1"/>
      <p:bldP spid="58397" grpId="1" animBg="1"/>
      <p:bldP spid="58398" grpId="0" animBg="1"/>
      <p:bldP spid="58398" grpId="1" animBg="1"/>
      <p:bldP spid="58399" grpId="0" animBg="1"/>
      <p:bldP spid="58399" grpId="1" animBg="1"/>
      <p:bldP spid="58400" grpId="0" animBg="1"/>
      <p:bldP spid="58400" grpId="1" animBg="1"/>
      <p:bldP spid="58401" grpId="0" animBg="1"/>
      <p:bldP spid="58401" grpId="1" animBg="1"/>
      <p:bldP spid="58402" grpId="0" animBg="1"/>
      <p:bldP spid="58402" grpId="1" animBg="1"/>
      <p:bldP spid="58403" grpId="0" animBg="1"/>
      <p:bldP spid="58403" grpId="1" animBg="1"/>
      <p:bldP spid="58404" grpId="0" animBg="1"/>
      <p:bldP spid="58404" grpId="1" animBg="1"/>
      <p:bldP spid="58405" grpId="0" animBg="1"/>
      <p:bldP spid="58405" grpId="1" animBg="1"/>
      <p:bldP spid="58406" grpId="0" animBg="1"/>
      <p:bldP spid="58406" grpId="1" animBg="1"/>
      <p:bldP spid="58407" grpId="0" animBg="1"/>
      <p:bldP spid="58407" grpId="1" animBg="1"/>
      <p:bldP spid="58408" grpId="0" animBg="1"/>
      <p:bldP spid="5840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p:cNvSpPr>
            <a:spLocks noGrp="1"/>
          </p:cNvSpPr>
          <p:nvPr>
            <p:ph type="title"/>
          </p:nvPr>
        </p:nvSpPr>
        <p:spPr/>
        <p:txBody>
          <a:bodyPr/>
          <a:lstStyle/>
          <a:p>
            <a:r>
              <a:rPr lang="en-US" altLang="id-ID" smtClean="0"/>
              <a:t>Characteristics of K-means</a:t>
            </a:r>
          </a:p>
        </p:txBody>
      </p:sp>
      <p:sp>
        <p:nvSpPr>
          <p:cNvPr id="3" name="Segnaposto numero diapositiva 2"/>
          <p:cNvSpPr>
            <a:spLocks noGrp="1"/>
          </p:cNvSpPr>
          <p:nvPr>
            <p:ph type="sldNum" sz="quarter" idx="12"/>
          </p:nvPr>
        </p:nvSpPr>
        <p:spPr>
          <a:xfrm>
            <a:off x="6705600" y="6400800"/>
            <a:ext cx="1905000" cy="457200"/>
          </a:xfrm>
        </p:spPr>
        <p:txBody>
          <a:bodyPr/>
          <a:lstStyle/>
          <a:p>
            <a:pPr>
              <a:defRPr/>
            </a:pPr>
            <a:fld id="{1AFCCCD6-59A7-41FD-9196-B886EE329D28}" type="slidenum">
              <a:rPr lang="en-US" smtClean="0"/>
              <a:pPr>
                <a:defRPr/>
              </a:pPr>
              <a:t>43</a:t>
            </a:fld>
            <a:endParaRPr lang="en-US"/>
          </a:p>
        </p:txBody>
      </p:sp>
      <p:sp>
        <p:nvSpPr>
          <p:cNvPr id="50180" name="Rectangle 3"/>
          <p:cNvSpPr txBox="1">
            <a:spLocks noChangeArrowheads="1"/>
          </p:cNvSpPr>
          <p:nvPr/>
        </p:nvSpPr>
        <p:spPr bwMode="auto">
          <a:xfrm>
            <a:off x="228600" y="1676400"/>
            <a:ext cx="8458200" cy="4495800"/>
          </a:xfrm>
          <a:prstGeom prst="rect">
            <a:avLst/>
          </a:prstGeom>
          <a:noFill/>
          <a:ln w="9525">
            <a:noFill/>
            <a:miter lim="800000"/>
            <a:headEnd/>
            <a:tailEnd/>
          </a:ln>
        </p:spPr>
        <p:txBody>
          <a:bodyPr/>
          <a:lstStyle/>
          <a:p>
            <a:pPr marL="342900" indent="-342900" algn="just">
              <a:spcBef>
                <a:spcPct val="20000"/>
              </a:spcBef>
              <a:buFontTx/>
              <a:buChar char="•"/>
              <a:defRPr/>
            </a:pPr>
            <a:r>
              <a:rPr lang="en-US" sz="2400" dirty="0">
                <a:latin typeface="+mn-lt"/>
              </a:rPr>
              <a:t>A different initialization might produce a different clustering</a:t>
            </a:r>
            <a:endParaRPr lang="it-IT" sz="2400" dirty="0">
              <a:latin typeface="+mn-lt"/>
            </a:endParaRPr>
          </a:p>
          <a:p>
            <a:pPr marL="342900" indent="-342900" algn="just">
              <a:spcBef>
                <a:spcPct val="20000"/>
              </a:spcBef>
              <a:buFontTx/>
              <a:buChar char="•"/>
              <a:defRPr/>
            </a:pPr>
            <a:r>
              <a:rPr lang="en-US" sz="2400" dirty="0">
                <a:latin typeface="Garamond" pitchFamily="18" charset="0"/>
              </a:rPr>
              <a:t>Different runs of the alg. could produce different memberships of the input pattern</a:t>
            </a:r>
          </a:p>
          <a:p>
            <a:pPr marL="342900" indent="-342900" algn="just">
              <a:spcBef>
                <a:spcPct val="20000"/>
              </a:spcBef>
              <a:buFontTx/>
              <a:buChar char="•"/>
              <a:defRPr/>
            </a:pPr>
            <a:r>
              <a:rPr lang="en-US" sz="2400" dirty="0">
                <a:latin typeface="Garamond" pitchFamily="18" charset="0"/>
              </a:rPr>
              <a:t>The algorithm itself has a low semantic value : the labeling and bio-interpretation of clusters is a subsequent phase.</a:t>
            </a:r>
          </a:p>
        </p:txBody>
      </p:sp>
      <p:pic>
        <p:nvPicPr>
          <p:cNvPr id="50181" name="Immagine 4" descr="11_11.jpg"/>
          <p:cNvPicPr>
            <a:picLocks noChangeAspect="1"/>
          </p:cNvPicPr>
          <p:nvPr/>
        </p:nvPicPr>
        <p:blipFill>
          <a:blip r:embed="rId3">
            <a:extLst>
              <a:ext uri="{28A0092B-C50C-407E-A947-70E740481C1C}">
                <a14:useLocalDpi xmlns:a14="http://schemas.microsoft.com/office/drawing/2010/main" val="0"/>
              </a:ext>
            </a:extLst>
          </a:blip>
          <a:srcRect l="5681" r="5254" b="25899"/>
          <a:stretch>
            <a:fillRect/>
          </a:stretch>
        </p:blipFill>
        <p:spPr bwMode="auto">
          <a:xfrm>
            <a:off x="3429000" y="3703638"/>
            <a:ext cx="4800600" cy="315436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7" name="Rettangolo 6"/>
          <p:cNvSpPr/>
          <p:nvPr/>
        </p:nvSpPr>
        <p:spPr>
          <a:xfrm>
            <a:off x="1371600" y="4114800"/>
            <a:ext cx="1677988" cy="830263"/>
          </a:xfrm>
          <a:prstGeom prst="rect">
            <a:avLst/>
          </a:prstGeom>
          <a:ln>
            <a:solidFill>
              <a:srgbClr val="FFC000"/>
            </a:solidFill>
            <a:prstDash val="sysDash"/>
          </a:ln>
        </p:spPr>
        <p:txBody>
          <a:bodyPr wrap="none">
            <a:spAutoFit/>
          </a:bodyPr>
          <a:lstStyle/>
          <a:p>
            <a:pPr algn="ctr">
              <a:defRPr/>
            </a:pPr>
            <a:r>
              <a:rPr lang="en-US" sz="2400" kern="0" dirty="0">
                <a:solidFill>
                  <a:srgbClr val="292929"/>
                </a:solidFill>
                <a:latin typeface="Garamond"/>
              </a:rPr>
              <a:t>Initialization</a:t>
            </a:r>
          </a:p>
          <a:p>
            <a:pPr algn="ctr">
              <a:defRPr/>
            </a:pPr>
            <a:r>
              <a:rPr lang="en-US" sz="2400" kern="0" dirty="0">
                <a:solidFill>
                  <a:srgbClr val="292929"/>
                </a:solidFill>
                <a:latin typeface="Garamond"/>
              </a:rPr>
              <a:t>one</a:t>
            </a:r>
            <a:endParaRPr lang="en-US" dirty="0"/>
          </a:p>
        </p:txBody>
      </p:sp>
      <p:sp>
        <p:nvSpPr>
          <p:cNvPr id="8" name="Rettangolo 7"/>
          <p:cNvSpPr/>
          <p:nvPr/>
        </p:nvSpPr>
        <p:spPr>
          <a:xfrm>
            <a:off x="1371600" y="5638800"/>
            <a:ext cx="1677988" cy="827088"/>
          </a:xfrm>
          <a:prstGeom prst="rect">
            <a:avLst/>
          </a:prstGeom>
          <a:ln>
            <a:solidFill>
              <a:srgbClr val="FFC000"/>
            </a:solidFill>
            <a:prstDash val="sysDash"/>
          </a:ln>
        </p:spPr>
        <p:txBody>
          <a:bodyPr>
            <a:spAutoFit/>
          </a:bodyPr>
          <a:lstStyle/>
          <a:p>
            <a:pPr algn="ctr">
              <a:defRPr/>
            </a:pPr>
            <a:r>
              <a:rPr lang="en-US" sz="2400" kern="0" dirty="0">
                <a:solidFill>
                  <a:srgbClr val="292929"/>
                </a:solidFill>
                <a:latin typeface="Garamond"/>
              </a:rPr>
              <a:t>Initialization</a:t>
            </a:r>
          </a:p>
          <a:p>
            <a:pPr algn="ctr">
              <a:defRPr/>
            </a:pPr>
            <a:r>
              <a:rPr lang="en-US" sz="2400" kern="0" dirty="0">
                <a:solidFill>
                  <a:srgbClr val="292929"/>
                </a:solidFill>
                <a:latin typeface="Garamond"/>
              </a:rPr>
              <a:t>two</a:t>
            </a:r>
            <a:endParaRPr lang="en-US" dirty="0"/>
          </a:p>
        </p:txBody>
      </p:sp>
      <p:sp>
        <p:nvSpPr>
          <p:cNvPr id="9" name="Segnaposto data 8"/>
          <p:cNvSpPr>
            <a:spLocks noGrp="1"/>
          </p:cNvSpPr>
          <p:nvPr>
            <p:ph type="dt" sz="quarter" idx="10"/>
          </p:nvPr>
        </p:nvSpPr>
        <p:spPr>
          <a:xfrm>
            <a:off x="304800" y="6248400"/>
            <a:ext cx="2209800" cy="457200"/>
          </a:xfrm>
        </p:spPr>
        <p:txBody>
          <a:bodyPr anchor="b"/>
          <a:lstStyle/>
          <a:p>
            <a:pPr>
              <a:defRPr/>
            </a:pPr>
            <a:r>
              <a:rPr lang="it-IT"/>
              <a:t>Metodi numerici per la bioinformatica</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F70B17E4-1F5E-4B99-B602-405F41FE3518}" type="slidenum">
              <a:rPr lang="en-US"/>
              <a:pPr>
                <a:defRPr/>
              </a:pPr>
              <a:t>44</a:t>
            </a:fld>
            <a:endParaRPr lang="en-US"/>
          </a:p>
        </p:txBody>
      </p:sp>
      <p:sp>
        <p:nvSpPr>
          <p:cNvPr id="51203" name="Rectangle 2"/>
          <p:cNvSpPr>
            <a:spLocks noGrp="1" noChangeArrowheads="1"/>
          </p:cNvSpPr>
          <p:nvPr>
            <p:ph type="title"/>
          </p:nvPr>
        </p:nvSpPr>
        <p:spPr/>
        <p:txBody>
          <a:bodyPr/>
          <a:lstStyle/>
          <a:p>
            <a:pPr eaLnBrk="1" hangingPunct="1"/>
            <a:r>
              <a:rPr lang="it-IT" altLang="id-ID" smtClean="0"/>
              <a:t>Nearest Neighbor Clustering</a:t>
            </a:r>
          </a:p>
        </p:txBody>
      </p:sp>
      <p:sp>
        <p:nvSpPr>
          <p:cNvPr id="51204" name="Rectangle 3"/>
          <p:cNvSpPr>
            <a:spLocks noGrp="1" noChangeArrowheads="1"/>
          </p:cNvSpPr>
          <p:nvPr>
            <p:ph type="body" idx="1"/>
          </p:nvPr>
        </p:nvSpPr>
        <p:spPr>
          <a:xfrm>
            <a:off x="381000" y="1981200"/>
            <a:ext cx="8305800" cy="4114800"/>
          </a:xfrm>
        </p:spPr>
        <p:txBody>
          <a:bodyPr/>
          <a:lstStyle/>
          <a:p>
            <a:pPr eaLnBrk="1" hangingPunct="1"/>
            <a:r>
              <a:rPr lang="en-US" altLang="id-ID" b="1" i="1" smtClean="0"/>
              <a:t>k</a:t>
            </a:r>
            <a:r>
              <a:rPr lang="en-US" altLang="id-ID" smtClean="0"/>
              <a:t> is no longer fixed a priori</a:t>
            </a:r>
          </a:p>
          <a:p>
            <a:pPr eaLnBrk="1" hangingPunct="1"/>
            <a:r>
              <a:rPr lang="en-US" altLang="id-ID" smtClean="0"/>
              <a:t>Threshold, </a:t>
            </a:r>
            <a:r>
              <a:rPr lang="en-US" altLang="id-ID" b="1" i="1" smtClean="0"/>
              <a:t>t</a:t>
            </a:r>
            <a:r>
              <a:rPr lang="en-US" altLang="id-ID" smtClean="0"/>
              <a:t>, used to determine if items are added to existing clusters or a new cluster is created.</a:t>
            </a:r>
          </a:p>
          <a:p>
            <a:pPr eaLnBrk="1" hangingPunct="1"/>
            <a:r>
              <a:rPr lang="en-US" altLang="id-ID" smtClean="0"/>
              <a:t>Items are iteratively merged into the existing clusters that are closest.</a:t>
            </a:r>
          </a:p>
          <a:p>
            <a:pPr eaLnBrk="1" hangingPunct="1"/>
            <a:r>
              <a:rPr lang="en-US" altLang="id-ID" smtClean="0"/>
              <a:t>Incremental</a:t>
            </a:r>
          </a:p>
          <a:p>
            <a:pPr eaLnBrk="1" hangingPunct="1"/>
            <a:endParaRPr lang="it-IT" altLang="id-ID" smtClean="0"/>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egnaposto numero diapositiva 5"/>
          <p:cNvSpPr>
            <a:spLocks noGrp="1"/>
          </p:cNvSpPr>
          <p:nvPr>
            <p:ph type="sldNum" sz="quarter" idx="12"/>
          </p:nvPr>
        </p:nvSpPr>
        <p:spPr/>
        <p:txBody>
          <a:bodyPr/>
          <a:lstStyle/>
          <a:p>
            <a:pPr>
              <a:defRPr/>
            </a:pPr>
            <a:fld id="{1AEB68E5-BAB5-43E3-A3F7-AFBDE7606A1A}" type="slidenum">
              <a:rPr lang="en-US"/>
              <a:pPr>
                <a:defRPr/>
              </a:pPr>
              <a:t>45</a:t>
            </a:fld>
            <a:endParaRPr lang="en-US"/>
          </a:p>
        </p:txBody>
      </p:sp>
      <p:sp>
        <p:nvSpPr>
          <p:cNvPr id="52227" name="Rectangle 2"/>
          <p:cNvSpPr>
            <a:spLocks noGrp="1" noChangeArrowheads="1"/>
          </p:cNvSpPr>
          <p:nvPr>
            <p:ph type="title"/>
          </p:nvPr>
        </p:nvSpPr>
        <p:spPr/>
        <p:txBody>
          <a:bodyPr/>
          <a:lstStyle/>
          <a:p>
            <a:pPr eaLnBrk="1" hangingPunct="1"/>
            <a:r>
              <a:rPr lang="it-IT" altLang="id-ID" smtClean="0"/>
              <a:t>Nearest Neighbor Clustering</a:t>
            </a:r>
          </a:p>
        </p:txBody>
      </p:sp>
      <p:sp>
        <p:nvSpPr>
          <p:cNvPr id="52228" name="Rectangle 3"/>
          <p:cNvSpPr>
            <a:spLocks noChangeArrowheads="1"/>
          </p:cNvSpPr>
          <p:nvPr/>
        </p:nvSpPr>
        <p:spPr bwMode="auto">
          <a:xfrm>
            <a:off x="4267200" y="1905000"/>
            <a:ext cx="4662488" cy="45593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29" name="Rectangle 4"/>
          <p:cNvSpPr>
            <a:spLocks noChangeArrowheads="1"/>
          </p:cNvSpPr>
          <p:nvPr/>
        </p:nvSpPr>
        <p:spPr bwMode="auto">
          <a:xfrm>
            <a:off x="4365625" y="1971675"/>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30" name="Rectangle 5"/>
          <p:cNvSpPr>
            <a:spLocks noChangeArrowheads="1"/>
          </p:cNvSpPr>
          <p:nvPr/>
        </p:nvSpPr>
        <p:spPr bwMode="auto">
          <a:xfrm>
            <a:off x="4459288" y="2041525"/>
            <a:ext cx="228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10</a:t>
            </a:r>
            <a:endParaRPr lang="en-US" altLang="id-ID" sz="2400">
              <a:latin typeface="Times New Roman" pitchFamily="18" charset="0"/>
            </a:endParaRPr>
          </a:p>
        </p:txBody>
      </p:sp>
      <p:grpSp>
        <p:nvGrpSpPr>
          <p:cNvPr id="52231" name="Group 6"/>
          <p:cNvGrpSpPr>
            <a:grpSpLocks/>
          </p:cNvGrpSpPr>
          <p:nvPr/>
        </p:nvGrpSpPr>
        <p:grpSpPr bwMode="auto">
          <a:xfrm>
            <a:off x="4443413" y="2203450"/>
            <a:ext cx="4476750" cy="4291013"/>
            <a:chOff x="3413" y="1695"/>
            <a:chExt cx="2074" cy="1988"/>
          </a:xfrm>
        </p:grpSpPr>
        <p:sp>
          <p:nvSpPr>
            <p:cNvPr id="52245" name="Rectangle 7"/>
            <p:cNvSpPr>
              <a:spLocks noChangeArrowheads="1"/>
            </p:cNvSpPr>
            <p:nvPr/>
          </p:nvSpPr>
          <p:spPr bwMode="auto">
            <a:xfrm>
              <a:off x="359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46" name="Rectangle 8"/>
            <p:cNvSpPr>
              <a:spLocks noChangeArrowheads="1"/>
            </p:cNvSpPr>
            <p:nvPr/>
          </p:nvSpPr>
          <p:spPr bwMode="auto">
            <a:xfrm>
              <a:off x="376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47" name="Rectangle 9"/>
            <p:cNvSpPr>
              <a:spLocks noChangeArrowheads="1"/>
            </p:cNvSpPr>
            <p:nvPr/>
          </p:nvSpPr>
          <p:spPr bwMode="auto">
            <a:xfrm>
              <a:off x="3945"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48" name="Rectangle 10"/>
            <p:cNvSpPr>
              <a:spLocks noChangeArrowheads="1"/>
            </p:cNvSpPr>
            <p:nvPr/>
          </p:nvSpPr>
          <p:spPr bwMode="auto">
            <a:xfrm>
              <a:off x="4123"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49" name="Rectangle 11"/>
            <p:cNvSpPr>
              <a:spLocks noChangeArrowheads="1"/>
            </p:cNvSpPr>
            <p:nvPr/>
          </p:nvSpPr>
          <p:spPr bwMode="auto">
            <a:xfrm>
              <a:off x="430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50" name="Rectangle 12"/>
            <p:cNvSpPr>
              <a:spLocks noChangeArrowheads="1"/>
            </p:cNvSpPr>
            <p:nvPr/>
          </p:nvSpPr>
          <p:spPr bwMode="auto">
            <a:xfrm>
              <a:off x="447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51" name="Rectangle 13"/>
            <p:cNvSpPr>
              <a:spLocks noChangeArrowheads="1"/>
            </p:cNvSpPr>
            <p:nvPr/>
          </p:nvSpPr>
          <p:spPr bwMode="auto">
            <a:xfrm>
              <a:off x="4655"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52" name="Rectangle 14"/>
            <p:cNvSpPr>
              <a:spLocks noChangeArrowheads="1"/>
            </p:cNvSpPr>
            <p:nvPr/>
          </p:nvSpPr>
          <p:spPr bwMode="auto">
            <a:xfrm>
              <a:off x="4833"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53" name="Rectangle 15"/>
            <p:cNvSpPr>
              <a:spLocks noChangeArrowheads="1"/>
            </p:cNvSpPr>
            <p:nvPr/>
          </p:nvSpPr>
          <p:spPr bwMode="auto">
            <a:xfrm>
              <a:off x="501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54" name="Rectangle 16"/>
            <p:cNvSpPr>
              <a:spLocks noChangeArrowheads="1"/>
            </p:cNvSpPr>
            <p:nvPr/>
          </p:nvSpPr>
          <p:spPr bwMode="auto">
            <a:xfrm>
              <a:off x="518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55" name="Rectangle 17"/>
            <p:cNvSpPr>
              <a:spLocks noChangeArrowheads="1"/>
            </p:cNvSpPr>
            <p:nvPr/>
          </p:nvSpPr>
          <p:spPr bwMode="auto">
            <a:xfrm>
              <a:off x="359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56" name="Rectangle 18"/>
            <p:cNvSpPr>
              <a:spLocks noChangeArrowheads="1"/>
            </p:cNvSpPr>
            <p:nvPr/>
          </p:nvSpPr>
          <p:spPr bwMode="auto">
            <a:xfrm>
              <a:off x="376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57" name="Rectangle 19"/>
            <p:cNvSpPr>
              <a:spLocks noChangeArrowheads="1"/>
            </p:cNvSpPr>
            <p:nvPr/>
          </p:nvSpPr>
          <p:spPr bwMode="auto">
            <a:xfrm>
              <a:off x="3945"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58" name="Rectangle 20"/>
            <p:cNvSpPr>
              <a:spLocks noChangeArrowheads="1"/>
            </p:cNvSpPr>
            <p:nvPr/>
          </p:nvSpPr>
          <p:spPr bwMode="auto">
            <a:xfrm>
              <a:off x="4123"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59" name="Rectangle 21"/>
            <p:cNvSpPr>
              <a:spLocks noChangeArrowheads="1"/>
            </p:cNvSpPr>
            <p:nvPr/>
          </p:nvSpPr>
          <p:spPr bwMode="auto">
            <a:xfrm>
              <a:off x="430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60" name="Rectangle 22"/>
            <p:cNvSpPr>
              <a:spLocks noChangeArrowheads="1"/>
            </p:cNvSpPr>
            <p:nvPr/>
          </p:nvSpPr>
          <p:spPr bwMode="auto">
            <a:xfrm>
              <a:off x="447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61" name="Rectangle 23"/>
            <p:cNvSpPr>
              <a:spLocks noChangeArrowheads="1"/>
            </p:cNvSpPr>
            <p:nvPr/>
          </p:nvSpPr>
          <p:spPr bwMode="auto">
            <a:xfrm>
              <a:off x="4655"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62" name="Rectangle 24"/>
            <p:cNvSpPr>
              <a:spLocks noChangeArrowheads="1"/>
            </p:cNvSpPr>
            <p:nvPr/>
          </p:nvSpPr>
          <p:spPr bwMode="auto">
            <a:xfrm>
              <a:off x="4833"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63" name="Rectangle 25"/>
            <p:cNvSpPr>
              <a:spLocks noChangeArrowheads="1"/>
            </p:cNvSpPr>
            <p:nvPr/>
          </p:nvSpPr>
          <p:spPr bwMode="auto">
            <a:xfrm>
              <a:off x="501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64" name="Rectangle 26"/>
            <p:cNvSpPr>
              <a:spLocks noChangeArrowheads="1"/>
            </p:cNvSpPr>
            <p:nvPr/>
          </p:nvSpPr>
          <p:spPr bwMode="auto">
            <a:xfrm>
              <a:off x="518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65" name="Rectangle 27"/>
            <p:cNvSpPr>
              <a:spLocks noChangeArrowheads="1"/>
            </p:cNvSpPr>
            <p:nvPr/>
          </p:nvSpPr>
          <p:spPr bwMode="auto">
            <a:xfrm>
              <a:off x="359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66" name="Rectangle 28"/>
            <p:cNvSpPr>
              <a:spLocks noChangeArrowheads="1"/>
            </p:cNvSpPr>
            <p:nvPr/>
          </p:nvSpPr>
          <p:spPr bwMode="auto">
            <a:xfrm>
              <a:off x="376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67" name="Rectangle 29"/>
            <p:cNvSpPr>
              <a:spLocks noChangeArrowheads="1"/>
            </p:cNvSpPr>
            <p:nvPr/>
          </p:nvSpPr>
          <p:spPr bwMode="auto">
            <a:xfrm>
              <a:off x="3945"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68" name="Rectangle 30"/>
            <p:cNvSpPr>
              <a:spLocks noChangeArrowheads="1"/>
            </p:cNvSpPr>
            <p:nvPr/>
          </p:nvSpPr>
          <p:spPr bwMode="auto">
            <a:xfrm>
              <a:off x="4123"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69" name="Rectangle 31"/>
            <p:cNvSpPr>
              <a:spLocks noChangeArrowheads="1"/>
            </p:cNvSpPr>
            <p:nvPr/>
          </p:nvSpPr>
          <p:spPr bwMode="auto">
            <a:xfrm>
              <a:off x="430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70" name="Rectangle 32"/>
            <p:cNvSpPr>
              <a:spLocks noChangeArrowheads="1"/>
            </p:cNvSpPr>
            <p:nvPr/>
          </p:nvSpPr>
          <p:spPr bwMode="auto">
            <a:xfrm>
              <a:off x="447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71" name="Rectangle 33"/>
            <p:cNvSpPr>
              <a:spLocks noChangeArrowheads="1"/>
            </p:cNvSpPr>
            <p:nvPr/>
          </p:nvSpPr>
          <p:spPr bwMode="auto">
            <a:xfrm>
              <a:off x="4655"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72" name="Rectangle 34"/>
            <p:cNvSpPr>
              <a:spLocks noChangeArrowheads="1"/>
            </p:cNvSpPr>
            <p:nvPr/>
          </p:nvSpPr>
          <p:spPr bwMode="auto">
            <a:xfrm>
              <a:off x="4833"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73" name="Rectangle 35"/>
            <p:cNvSpPr>
              <a:spLocks noChangeArrowheads="1"/>
            </p:cNvSpPr>
            <p:nvPr/>
          </p:nvSpPr>
          <p:spPr bwMode="auto">
            <a:xfrm>
              <a:off x="501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74" name="Rectangle 36"/>
            <p:cNvSpPr>
              <a:spLocks noChangeArrowheads="1"/>
            </p:cNvSpPr>
            <p:nvPr/>
          </p:nvSpPr>
          <p:spPr bwMode="auto">
            <a:xfrm>
              <a:off x="518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75" name="Rectangle 37"/>
            <p:cNvSpPr>
              <a:spLocks noChangeArrowheads="1"/>
            </p:cNvSpPr>
            <p:nvPr/>
          </p:nvSpPr>
          <p:spPr bwMode="auto">
            <a:xfrm>
              <a:off x="359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76" name="Rectangle 38"/>
            <p:cNvSpPr>
              <a:spLocks noChangeArrowheads="1"/>
            </p:cNvSpPr>
            <p:nvPr/>
          </p:nvSpPr>
          <p:spPr bwMode="auto">
            <a:xfrm>
              <a:off x="376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77" name="Rectangle 39"/>
            <p:cNvSpPr>
              <a:spLocks noChangeArrowheads="1"/>
            </p:cNvSpPr>
            <p:nvPr/>
          </p:nvSpPr>
          <p:spPr bwMode="auto">
            <a:xfrm>
              <a:off x="3945"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78" name="Rectangle 40"/>
            <p:cNvSpPr>
              <a:spLocks noChangeArrowheads="1"/>
            </p:cNvSpPr>
            <p:nvPr/>
          </p:nvSpPr>
          <p:spPr bwMode="auto">
            <a:xfrm>
              <a:off x="4123"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79" name="Rectangle 41"/>
            <p:cNvSpPr>
              <a:spLocks noChangeArrowheads="1"/>
            </p:cNvSpPr>
            <p:nvPr/>
          </p:nvSpPr>
          <p:spPr bwMode="auto">
            <a:xfrm>
              <a:off x="430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80" name="Rectangle 42"/>
            <p:cNvSpPr>
              <a:spLocks noChangeArrowheads="1"/>
            </p:cNvSpPr>
            <p:nvPr/>
          </p:nvSpPr>
          <p:spPr bwMode="auto">
            <a:xfrm>
              <a:off x="447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81" name="Rectangle 43"/>
            <p:cNvSpPr>
              <a:spLocks noChangeArrowheads="1"/>
            </p:cNvSpPr>
            <p:nvPr/>
          </p:nvSpPr>
          <p:spPr bwMode="auto">
            <a:xfrm>
              <a:off x="4655"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82" name="Rectangle 44"/>
            <p:cNvSpPr>
              <a:spLocks noChangeArrowheads="1"/>
            </p:cNvSpPr>
            <p:nvPr/>
          </p:nvSpPr>
          <p:spPr bwMode="auto">
            <a:xfrm>
              <a:off x="4833"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83" name="Rectangle 45"/>
            <p:cNvSpPr>
              <a:spLocks noChangeArrowheads="1"/>
            </p:cNvSpPr>
            <p:nvPr/>
          </p:nvSpPr>
          <p:spPr bwMode="auto">
            <a:xfrm>
              <a:off x="501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84" name="Rectangle 46"/>
            <p:cNvSpPr>
              <a:spLocks noChangeArrowheads="1"/>
            </p:cNvSpPr>
            <p:nvPr/>
          </p:nvSpPr>
          <p:spPr bwMode="auto">
            <a:xfrm>
              <a:off x="518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85" name="Rectangle 47"/>
            <p:cNvSpPr>
              <a:spLocks noChangeArrowheads="1"/>
            </p:cNvSpPr>
            <p:nvPr/>
          </p:nvSpPr>
          <p:spPr bwMode="auto">
            <a:xfrm>
              <a:off x="359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86" name="Rectangle 48"/>
            <p:cNvSpPr>
              <a:spLocks noChangeArrowheads="1"/>
            </p:cNvSpPr>
            <p:nvPr/>
          </p:nvSpPr>
          <p:spPr bwMode="auto">
            <a:xfrm>
              <a:off x="376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87" name="Rectangle 49"/>
            <p:cNvSpPr>
              <a:spLocks noChangeArrowheads="1"/>
            </p:cNvSpPr>
            <p:nvPr/>
          </p:nvSpPr>
          <p:spPr bwMode="auto">
            <a:xfrm>
              <a:off x="3945"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88" name="Rectangle 50"/>
            <p:cNvSpPr>
              <a:spLocks noChangeArrowheads="1"/>
            </p:cNvSpPr>
            <p:nvPr/>
          </p:nvSpPr>
          <p:spPr bwMode="auto">
            <a:xfrm>
              <a:off x="4123"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89" name="Rectangle 51"/>
            <p:cNvSpPr>
              <a:spLocks noChangeArrowheads="1"/>
            </p:cNvSpPr>
            <p:nvPr/>
          </p:nvSpPr>
          <p:spPr bwMode="auto">
            <a:xfrm>
              <a:off x="430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90" name="Rectangle 52"/>
            <p:cNvSpPr>
              <a:spLocks noChangeArrowheads="1"/>
            </p:cNvSpPr>
            <p:nvPr/>
          </p:nvSpPr>
          <p:spPr bwMode="auto">
            <a:xfrm>
              <a:off x="447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91" name="Rectangle 53"/>
            <p:cNvSpPr>
              <a:spLocks noChangeArrowheads="1"/>
            </p:cNvSpPr>
            <p:nvPr/>
          </p:nvSpPr>
          <p:spPr bwMode="auto">
            <a:xfrm>
              <a:off x="4655"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92" name="Rectangle 54"/>
            <p:cNvSpPr>
              <a:spLocks noChangeArrowheads="1"/>
            </p:cNvSpPr>
            <p:nvPr/>
          </p:nvSpPr>
          <p:spPr bwMode="auto">
            <a:xfrm>
              <a:off x="4833"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93" name="Rectangle 55"/>
            <p:cNvSpPr>
              <a:spLocks noChangeArrowheads="1"/>
            </p:cNvSpPr>
            <p:nvPr/>
          </p:nvSpPr>
          <p:spPr bwMode="auto">
            <a:xfrm>
              <a:off x="501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94" name="Rectangle 56"/>
            <p:cNvSpPr>
              <a:spLocks noChangeArrowheads="1"/>
            </p:cNvSpPr>
            <p:nvPr/>
          </p:nvSpPr>
          <p:spPr bwMode="auto">
            <a:xfrm>
              <a:off x="518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95" name="Rectangle 57"/>
            <p:cNvSpPr>
              <a:spLocks noChangeArrowheads="1"/>
            </p:cNvSpPr>
            <p:nvPr/>
          </p:nvSpPr>
          <p:spPr bwMode="auto">
            <a:xfrm>
              <a:off x="359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96" name="Rectangle 58"/>
            <p:cNvSpPr>
              <a:spLocks noChangeArrowheads="1"/>
            </p:cNvSpPr>
            <p:nvPr/>
          </p:nvSpPr>
          <p:spPr bwMode="auto">
            <a:xfrm>
              <a:off x="376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97" name="Rectangle 59"/>
            <p:cNvSpPr>
              <a:spLocks noChangeArrowheads="1"/>
            </p:cNvSpPr>
            <p:nvPr/>
          </p:nvSpPr>
          <p:spPr bwMode="auto">
            <a:xfrm>
              <a:off x="3945"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98" name="Rectangle 60"/>
            <p:cNvSpPr>
              <a:spLocks noChangeArrowheads="1"/>
            </p:cNvSpPr>
            <p:nvPr/>
          </p:nvSpPr>
          <p:spPr bwMode="auto">
            <a:xfrm>
              <a:off x="4123"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99" name="Rectangle 61"/>
            <p:cNvSpPr>
              <a:spLocks noChangeArrowheads="1"/>
            </p:cNvSpPr>
            <p:nvPr/>
          </p:nvSpPr>
          <p:spPr bwMode="auto">
            <a:xfrm>
              <a:off x="430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00" name="Rectangle 62"/>
            <p:cNvSpPr>
              <a:spLocks noChangeArrowheads="1"/>
            </p:cNvSpPr>
            <p:nvPr/>
          </p:nvSpPr>
          <p:spPr bwMode="auto">
            <a:xfrm>
              <a:off x="447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01" name="Rectangle 63"/>
            <p:cNvSpPr>
              <a:spLocks noChangeArrowheads="1"/>
            </p:cNvSpPr>
            <p:nvPr/>
          </p:nvSpPr>
          <p:spPr bwMode="auto">
            <a:xfrm>
              <a:off x="4655"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02" name="Rectangle 64"/>
            <p:cNvSpPr>
              <a:spLocks noChangeArrowheads="1"/>
            </p:cNvSpPr>
            <p:nvPr/>
          </p:nvSpPr>
          <p:spPr bwMode="auto">
            <a:xfrm>
              <a:off x="4833"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03" name="Rectangle 65"/>
            <p:cNvSpPr>
              <a:spLocks noChangeArrowheads="1"/>
            </p:cNvSpPr>
            <p:nvPr/>
          </p:nvSpPr>
          <p:spPr bwMode="auto">
            <a:xfrm>
              <a:off x="501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04" name="Rectangle 66"/>
            <p:cNvSpPr>
              <a:spLocks noChangeArrowheads="1"/>
            </p:cNvSpPr>
            <p:nvPr/>
          </p:nvSpPr>
          <p:spPr bwMode="auto">
            <a:xfrm>
              <a:off x="518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05" name="Rectangle 67"/>
            <p:cNvSpPr>
              <a:spLocks noChangeArrowheads="1"/>
            </p:cNvSpPr>
            <p:nvPr/>
          </p:nvSpPr>
          <p:spPr bwMode="auto">
            <a:xfrm>
              <a:off x="359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06" name="Rectangle 68"/>
            <p:cNvSpPr>
              <a:spLocks noChangeArrowheads="1"/>
            </p:cNvSpPr>
            <p:nvPr/>
          </p:nvSpPr>
          <p:spPr bwMode="auto">
            <a:xfrm>
              <a:off x="376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07" name="Rectangle 69"/>
            <p:cNvSpPr>
              <a:spLocks noChangeArrowheads="1"/>
            </p:cNvSpPr>
            <p:nvPr/>
          </p:nvSpPr>
          <p:spPr bwMode="auto">
            <a:xfrm>
              <a:off x="3945"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08" name="Rectangle 70"/>
            <p:cNvSpPr>
              <a:spLocks noChangeArrowheads="1"/>
            </p:cNvSpPr>
            <p:nvPr/>
          </p:nvSpPr>
          <p:spPr bwMode="auto">
            <a:xfrm>
              <a:off x="4123"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09" name="Rectangle 71"/>
            <p:cNvSpPr>
              <a:spLocks noChangeArrowheads="1"/>
            </p:cNvSpPr>
            <p:nvPr/>
          </p:nvSpPr>
          <p:spPr bwMode="auto">
            <a:xfrm>
              <a:off x="430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10" name="Rectangle 72"/>
            <p:cNvSpPr>
              <a:spLocks noChangeArrowheads="1"/>
            </p:cNvSpPr>
            <p:nvPr/>
          </p:nvSpPr>
          <p:spPr bwMode="auto">
            <a:xfrm>
              <a:off x="447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11" name="Rectangle 73"/>
            <p:cNvSpPr>
              <a:spLocks noChangeArrowheads="1"/>
            </p:cNvSpPr>
            <p:nvPr/>
          </p:nvSpPr>
          <p:spPr bwMode="auto">
            <a:xfrm>
              <a:off x="4655"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12" name="Rectangle 74"/>
            <p:cNvSpPr>
              <a:spLocks noChangeArrowheads="1"/>
            </p:cNvSpPr>
            <p:nvPr/>
          </p:nvSpPr>
          <p:spPr bwMode="auto">
            <a:xfrm>
              <a:off x="4833"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13" name="Rectangle 75"/>
            <p:cNvSpPr>
              <a:spLocks noChangeArrowheads="1"/>
            </p:cNvSpPr>
            <p:nvPr/>
          </p:nvSpPr>
          <p:spPr bwMode="auto">
            <a:xfrm>
              <a:off x="501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14" name="Rectangle 76"/>
            <p:cNvSpPr>
              <a:spLocks noChangeArrowheads="1"/>
            </p:cNvSpPr>
            <p:nvPr/>
          </p:nvSpPr>
          <p:spPr bwMode="auto">
            <a:xfrm>
              <a:off x="518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15" name="Rectangle 77"/>
            <p:cNvSpPr>
              <a:spLocks noChangeArrowheads="1"/>
            </p:cNvSpPr>
            <p:nvPr/>
          </p:nvSpPr>
          <p:spPr bwMode="auto">
            <a:xfrm>
              <a:off x="359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16" name="Rectangle 78"/>
            <p:cNvSpPr>
              <a:spLocks noChangeArrowheads="1"/>
            </p:cNvSpPr>
            <p:nvPr/>
          </p:nvSpPr>
          <p:spPr bwMode="auto">
            <a:xfrm>
              <a:off x="376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17" name="Rectangle 79"/>
            <p:cNvSpPr>
              <a:spLocks noChangeArrowheads="1"/>
            </p:cNvSpPr>
            <p:nvPr/>
          </p:nvSpPr>
          <p:spPr bwMode="auto">
            <a:xfrm>
              <a:off x="3945"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18" name="Rectangle 80"/>
            <p:cNvSpPr>
              <a:spLocks noChangeArrowheads="1"/>
            </p:cNvSpPr>
            <p:nvPr/>
          </p:nvSpPr>
          <p:spPr bwMode="auto">
            <a:xfrm>
              <a:off x="4123"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19" name="Rectangle 81"/>
            <p:cNvSpPr>
              <a:spLocks noChangeArrowheads="1"/>
            </p:cNvSpPr>
            <p:nvPr/>
          </p:nvSpPr>
          <p:spPr bwMode="auto">
            <a:xfrm>
              <a:off x="430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20" name="Rectangle 82"/>
            <p:cNvSpPr>
              <a:spLocks noChangeArrowheads="1"/>
            </p:cNvSpPr>
            <p:nvPr/>
          </p:nvSpPr>
          <p:spPr bwMode="auto">
            <a:xfrm>
              <a:off x="447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21" name="Rectangle 83"/>
            <p:cNvSpPr>
              <a:spLocks noChangeArrowheads="1"/>
            </p:cNvSpPr>
            <p:nvPr/>
          </p:nvSpPr>
          <p:spPr bwMode="auto">
            <a:xfrm>
              <a:off x="4655"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22" name="Rectangle 84"/>
            <p:cNvSpPr>
              <a:spLocks noChangeArrowheads="1"/>
            </p:cNvSpPr>
            <p:nvPr/>
          </p:nvSpPr>
          <p:spPr bwMode="auto">
            <a:xfrm>
              <a:off x="4833"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23" name="Rectangle 85"/>
            <p:cNvSpPr>
              <a:spLocks noChangeArrowheads="1"/>
            </p:cNvSpPr>
            <p:nvPr/>
          </p:nvSpPr>
          <p:spPr bwMode="auto">
            <a:xfrm>
              <a:off x="501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24" name="Rectangle 86"/>
            <p:cNvSpPr>
              <a:spLocks noChangeArrowheads="1"/>
            </p:cNvSpPr>
            <p:nvPr/>
          </p:nvSpPr>
          <p:spPr bwMode="auto">
            <a:xfrm>
              <a:off x="518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25" name="Rectangle 87"/>
            <p:cNvSpPr>
              <a:spLocks noChangeArrowheads="1"/>
            </p:cNvSpPr>
            <p:nvPr/>
          </p:nvSpPr>
          <p:spPr bwMode="auto">
            <a:xfrm>
              <a:off x="359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26" name="Rectangle 88"/>
            <p:cNvSpPr>
              <a:spLocks noChangeArrowheads="1"/>
            </p:cNvSpPr>
            <p:nvPr/>
          </p:nvSpPr>
          <p:spPr bwMode="auto">
            <a:xfrm>
              <a:off x="376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27" name="Rectangle 89"/>
            <p:cNvSpPr>
              <a:spLocks noChangeArrowheads="1"/>
            </p:cNvSpPr>
            <p:nvPr/>
          </p:nvSpPr>
          <p:spPr bwMode="auto">
            <a:xfrm>
              <a:off x="3945"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28" name="Rectangle 90"/>
            <p:cNvSpPr>
              <a:spLocks noChangeArrowheads="1"/>
            </p:cNvSpPr>
            <p:nvPr/>
          </p:nvSpPr>
          <p:spPr bwMode="auto">
            <a:xfrm>
              <a:off x="4123"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29" name="Rectangle 91"/>
            <p:cNvSpPr>
              <a:spLocks noChangeArrowheads="1"/>
            </p:cNvSpPr>
            <p:nvPr/>
          </p:nvSpPr>
          <p:spPr bwMode="auto">
            <a:xfrm>
              <a:off x="430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30" name="Rectangle 92"/>
            <p:cNvSpPr>
              <a:spLocks noChangeArrowheads="1"/>
            </p:cNvSpPr>
            <p:nvPr/>
          </p:nvSpPr>
          <p:spPr bwMode="auto">
            <a:xfrm>
              <a:off x="447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31" name="Rectangle 93"/>
            <p:cNvSpPr>
              <a:spLocks noChangeArrowheads="1"/>
            </p:cNvSpPr>
            <p:nvPr/>
          </p:nvSpPr>
          <p:spPr bwMode="auto">
            <a:xfrm>
              <a:off x="4655"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32" name="Rectangle 94"/>
            <p:cNvSpPr>
              <a:spLocks noChangeArrowheads="1"/>
            </p:cNvSpPr>
            <p:nvPr/>
          </p:nvSpPr>
          <p:spPr bwMode="auto">
            <a:xfrm>
              <a:off x="4833"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33" name="Rectangle 95"/>
            <p:cNvSpPr>
              <a:spLocks noChangeArrowheads="1"/>
            </p:cNvSpPr>
            <p:nvPr/>
          </p:nvSpPr>
          <p:spPr bwMode="auto">
            <a:xfrm>
              <a:off x="501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34" name="Rectangle 96"/>
            <p:cNvSpPr>
              <a:spLocks noChangeArrowheads="1"/>
            </p:cNvSpPr>
            <p:nvPr/>
          </p:nvSpPr>
          <p:spPr bwMode="auto">
            <a:xfrm>
              <a:off x="518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35" name="Rectangle 97"/>
            <p:cNvSpPr>
              <a:spLocks noChangeArrowheads="1"/>
            </p:cNvSpPr>
            <p:nvPr/>
          </p:nvSpPr>
          <p:spPr bwMode="auto">
            <a:xfrm>
              <a:off x="359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36" name="Rectangle 98"/>
            <p:cNvSpPr>
              <a:spLocks noChangeArrowheads="1"/>
            </p:cNvSpPr>
            <p:nvPr/>
          </p:nvSpPr>
          <p:spPr bwMode="auto">
            <a:xfrm>
              <a:off x="376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37" name="Rectangle 99"/>
            <p:cNvSpPr>
              <a:spLocks noChangeArrowheads="1"/>
            </p:cNvSpPr>
            <p:nvPr/>
          </p:nvSpPr>
          <p:spPr bwMode="auto">
            <a:xfrm>
              <a:off x="3945"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38" name="Rectangle 100"/>
            <p:cNvSpPr>
              <a:spLocks noChangeArrowheads="1"/>
            </p:cNvSpPr>
            <p:nvPr/>
          </p:nvSpPr>
          <p:spPr bwMode="auto">
            <a:xfrm>
              <a:off x="4123"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39" name="Rectangle 101"/>
            <p:cNvSpPr>
              <a:spLocks noChangeArrowheads="1"/>
            </p:cNvSpPr>
            <p:nvPr/>
          </p:nvSpPr>
          <p:spPr bwMode="auto">
            <a:xfrm>
              <a:off x="430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40" name="Rectangle 102"/>
            <p:cNvSpPr>
              <a:spLocks noChangeArrowheads="1"/>
            </p:cNvSpPr>
            <p:nvPr/>
          </p:nvSpPr>
          <p:spPr bwMode="auto">
            <a:xfrm>
              <a:off x="447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41" name="Rectangle 103"/>
            <p:cNvSpPr>
              <a:spLocks noChangeArrowheads="1"/>
            </p:cNvSpPr>
            <p:nvPr/>
          </p:nvSpPr>
          <p:spPr bwMode="auto">
            <a:xfrm>
              <a:off x="4655"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42" name="Rectangle 104"/>
            <p:cNvSpPr>
              <a:spLocks noChangeArrowheads="1"/>
            </p:cNvSpPr>
            <p:nvPr/>
          </p:nvSpPr>
          <p:spPr bwMode="auto">
            <a:xfrm>
              <a:off x="4833"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43" name="Rectangle 105"/>
            <p:cNvSpPr>
              <a:spLocks noChangeArrowheads="1"/>
            </p:cNvSpPr>
            <p:nvPr/>
          </p:nvSpPr>
          <p:spPr bwMode="auto">
            <a:xfrm>
              <a:off x="501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44" name="Rectangle 106"/>
            <p:cNvSpPr>
              <a:spLocks noChangeArrowheads="1"/>
            </p:cNvSpPr>
            <p:nvPr/>
          </p:nvSpPr>
          <p:spPr bwMode="auto">
            <a:xfrm>
              <a:off x="518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45" name="Rectangle 107"/>
            <p:cNvSpPr>
              <a:spLocks noChangeArrowheads="1"/>
            </p:cNvSpPr>
            <p:nvPr/>
          </p:nvSpPr>
          <p:spPr bwMode="auto">
            <a:xfrm>
              <a:off x="369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46" name="Rectangle 108"/>
            <p:cNvSpPr>
              <a:spLocks noChangeArrowheads="1"/>
            </p:cNvSpPr>
            <p:nvPr/>
          </p:nvSpPr>
          <p:spPr bwMode="auto">
            <a:xfrm>
              <a:off x="3740"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1</a:t>
              </a:r>
              <a:endParaRPr lang="en-US" altLang="id-ID" sz="2400">
                <a:latin typeface="Times New Roman" pitchFamily="18" charset="0"/>
              </a:endParaRPr>
            </a:p>
          </p:txBody>
        </p:sp>
        <p:sp>
          <p:nvSpPr>
            <p:cNvPr id="52347" name="Rectangle 109"/>
            <p:cNvSpPr>
              <a:spLocks noChangeArrowheads="1"/>
            </p:cNvSpPr>
            <p:nvPr/>
          </p:nvSpPr>
          <p:spPr bwMode="auto">
            <a:xfrm>
              <a:off x="3874"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48" name="Rectangle 110"/>
            <p:cNvSpPr>
              <a:spLocks noChangeArrowheads="1"/>
            </p:cNvSpPr>
            <p:nvPr/>
          </p:nvSpPr>
          <p:spPr bwMode="auto">
            <a:xfrm>
              <a:off x="3917"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2</a:t>
              </a:r>
              <a:endParaRPr lang="en-US" altLang="id-ID" sz="2400">
                <a:latin typeface="Times New Roman" pitchFamily="18" charset="0"/>
              </a:endParaRPr>
            </a:p>
          </p:txBody>
        </p:sp>
        <p:sp>
          <p:nvSpPr>
            <p:cNvPr id="52349" name="Rectangle 111"/>
            <p:cNvSpPr>
              <a:spLocks noChangeArrowheads="1"/>
            </p:cNvSpPr>
            <p:nvPr/>
          </p:nvSpPr>
          <p:spPr bwMode="auto">
            <a:xfrm>
              <a:off x="4052"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50" name="Rectangle 112"/>
            <p:cNvSpPr>
              <a:spLocks noChangeArrowheads="1"/>
            </p:cNvSpPr>
            <p:nvPr/>
          </p:nvSpPr>
          <p:spPr bwMode="auto">
            <a:xfrm>
              <a:off x="4095"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3</a:t>
              </a:r>
              <a:endParaRPr lang="en-US" altLang="id-ID" sz="2400">
                <a:latin typeface="Times New Roman" pitchFamily="18" charset="0"/>
              </a:endParaRPr>
            </a:p>
          </p:txBody>
        </p:sp>
        <p:sp>
          <p:nvSpPr>
            <p:cNvPr id="52351" name="Rectangle 113"/>
            <p:cNvSpPr>
              <a:spLocks noChangeArrowheads="1"/>
            </p:cNvSpPr>
            <p:nvPr/>
          </p:nvSpPr>
          <p:spPr bwMode="auto">
            <a:xfrm>
              <a:off x="4229"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52" name="Rectangle 114"/>
            <p:cNvSpPr>
              <a:spLocks noChangeArrowheads="1"/>
            </p:cNvSpPr>
            <p:nvPr/>
          </p:nvSpPr>
          <p:spPr bwMode="auto">
            <a:xfrm>
              <a:off x="4272"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4</a:t>
              </a:r>
              <a:endParaRPr lang="en-US" altLang="id-ID" sz="2400">
                <a:latin typeface="Times New Roman" pitchFamily="18" charset="0"/>
              </a:endParaRPr>
            </a:p>
          </p:txBody>
        </p:sp>
        <p:sp>
          <p:nvSpPr>
            <p:cNvPr id="52353" name="Rectangle 115"/>
            <p:cNvSpPr>
              <a:spLocks noChangeArrowheads="1"/>
            </p:cNvSpPr>
            <p:nvPr/>
          </p:nvSpPr>
          <p:spPr bwMode="auto">
            <a:xfrm>
              <a:off x="440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54" name="Rectangle 116"/>
            <p:cNvSpPr>
              <a:spLocks noChangeArrowheads="1"/>
            </p:cNvSpPr>
            <p:nvPr/>
          </p:nvSpPr>
          <p:spPr bwMode="auto">
            <a:xfrm>
              <a:off x="4451"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5</a:t>
              </a:r>
              <a:endParaRPr lang="en-US" altLang="id-ID" sz="2400">
                <a:latin typeface="Times New Roman" pitchFamily="18" charset="0"/>
              </a:endParaRPr>
            </a:p>
          </p:txBody>
        </p:sp>
        <p:sp>
          <p:nvSpPr>
            <p:cNvPr id="52355" name="Rectangle 117"/>
            <p:cNvSpPr>
              <a:spLocks noChangeArrowheads="1"/>
            </p:cNvSpPr>
            <p:nvPr/>
          </p:nvSpPr>
          <p:spPr bwMode="auto">
            <a:xfrm>
              <a:off x="4584"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56" name="Rectangle 118"/>
            <p:cNvSpPr>
              <a:spLocks noChangeArrowheads="1"/>
            </p:cNvSpPr>
            <p:nvPr/>
          </p:nvSpPr>
          <p:spPr bwMode="auto">
            <a:xfrm>
              <a:off x="4627"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6</a:t>
              </a:r>
              <a:endParaRPr lang="en-US" altLang="id-ID" sz="2400">
                <a:latin typeface="Times New Roman" pitchFamily="18" charset="0"/>
              </a:endParaRPr>
            </a:p>
          </p:txBody>
        </p:sp>
        <p:sp>
          <p:nvSpPr>
            <p:cNvPr id="52357" name="Rectangle 119"/>
            <p:cNvSpPr>
              <a:spLocks noChangeArrowheads="1"/>
            </p:cNvSpPr>
            <p:nvPr/>
          </p:nvSpPr>
          <p:spPr bwMode="auto">
            <a:xfrm>
              <a:off x="4762"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58" name="Rectangle 120"/>
            <p:cNvSpPr>
              <a:spLocks noChangeArrowheads="1"/>
            </p:cNvSpPr>
            <p:nvPr/>
          </p:nvSpPr>
          <p:spPr bwMode="auto">
            <a:xfrm>
              <a:off x="4805"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7</a:t>
              </a:r>
              <a:endParaRPr lang="en-US" altLang="id-ID" sz="2400">
                <a:latin typeface="Times New Roman" pitchFamily="18" charset="0"/>
              </a:endParaRPr>
            </a:p>
          </p:txBody>
        </p:sp>
        <p:sp>
          <p:nvSpPr>
            <p:cNvPr id="52359" name="Rectangle 121"/>
            <p:cNvSpPr>
              <a:spLocks noChangeArrowheads="1"/>
            </p:cNvSpPr>
            <p:nvPr/>
          </p:nvSpPr>
          <p:spPr bwMode="auto">
            <a:xfrm>
              <a:off x="4939"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60" name="Rectangle 122"/>
            <p:cNvSpPr>
              <a:spLocks noChangeArrowheads="1"/>
            </p:cNvSpPr>
            <p:nvPr/>
          </p:nvSpPr>
          <p:spPr bwMode="auto">
            <a:xfrm>
              <a:off x="4982"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8</a:t>
              </a:r>
              <a:endParaRPr lang="en-US" altLang="id-ID" sz="2400">
                <a:latin typeface="Times New Roman" pitchFamily="18" charset="0"/>
              </a:endParaRPr>
            </a:p>
          </p:txBody>
        </p:sp>
        <p:sp>
          <p:nvSpPr>
            <p:cNvPr id="52361" name="Rectangle 123"/>
            <p:cNvSpPr>
              <a:spLocks noChangeArrowheads="1"/>
            </p:cNvSpPr>
            <p:nvPr/>
          </p:nvSpPr>
          <p:spPr bwMode="auto">
            <a:xfrm>
              <a:off x="511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62" name="Rectangle 124"/>
            <p:cNvSpPr>
              <a:spLocks noChangeArrowheads="1"/>
            </p:cNvSpPr>
            <p:nvPr/>
          </p:nvSpPr>
          <p:spPr bwMode="auto">
            <a:xfrm>
              <a:off x="5160"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9</a:t>
              </a:r>
              <a:endParaRPr lang="en-US" altLang="id-ID" sz="2400">
                <a:latin typeface="Times New Roman" pitchFamily="18" charset="0"/>
              </a:endParaRPr>
            </a:p>
          </p:txBody>
        </p:sp>
        <p:sp>
          <p:nvSpPr>
            <p:cNvPr id="52363" name="Rectangle 125"/>
            <p:cNvSpPr>
              <a:spLocks noChangeArrowheads="1"/>
            </p:cNvSpPr>
            <p:nvPr/>
          </p:nvSpPr>
          <p:spPr bwMode="auto">
            <a:xfrm>
              <a:off x="5259" y="3470"/>
              <a:ext cx="2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64" name="Rectangle 126"/>
            <p:cNvSpPr>
              <a:spLocks noChangeArrowheads="1"/>
            </p:cNvSpPr>
            <p:nvPr/>
          </p:nvSpPr>
          <p:spPr bwMode="auto">
            <a:xfrm>
              <a:off x="5302" y="3501"/>
              <a:ext cx="10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10</a:t>
              </a:r>
              <a:endParaRPr lang="en-US" altLang="id-ID" sz="2400">
                <a:latin typeface="Times New Roman" pitchFamily="18" charset="0"/>
              </a:endParaRPr>
            </a:p>
          </p:txBody>
        </p:sp>
        <p:sp>
          <p:nvSpPr>
            <p:cNvPr id="52365" name="Rectangle 127"/>
            <p:cNvSpPr>
              <a:spLocks noChangeArrowheads="1"/>
            </p:cNvSpPr>
            <p:nvPr/>
          </p:nvSpPr>
          <p:spPr bwMode="auto">
            <a:xfrm>
              <a:off x="3413" y="3186"/>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66" name="Rectangle 128"/>
            <p:cNvSpPr>
              <a:spLocks noChangeArrowheads="1"/>
            </p:cNvSpPr>
            <p:nvPr/>
          </p:nvSpPr>
          <p:spPr bwMode="auto">
            <a:xfrm>
              <a:off x="3456" y="3217"/>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1</a:t>
              </a:r>
              <a:endParaRPr lang="en-US" altLang="id-ID" sz="2400">
                <a:latin typeface="Times New Roman" pitchFamily="18" charset="0"/>
              </a:endParaRPr>
            </a:p>
          </p:txBody>
        </p:sp>
        <p:sp>
          <p:nvSpPr>
            <p:cNvPr id="52367" name="Rectangle 129"/>
            <p:cNvSpPr>
              <a:spLocks noChangeArrowheads="1"/>
            </p:cNvSpPr>
            <p:nvPr/>
          </p:nvSpPr>
          <p:spPr bwMode="auto">
            <a:xfrm>
              <a:off x="3413" y="3008"/>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68" name="Rectangle 130"/>
            <p:cNvSpPr>
              <a:spLocks noChangeArrowheads="1"/>
            </p:cNvSpPr>
            <p:nvPr/>
          </p:nvSpPr>
          <p:spPr bwMode="auto">
            <a:xfrm>
              <a:off x="3456" y="3039"/>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2</a:t>
              </a:r>
              <a:endParaRPr lang="en-US" altLang="id-ID" sz="2400">
                <a:latin typeface="Times New Roman" pitchFamily="18" charset="0"/>
              </a:endParaRPr>
            </a:p>
          </p:txBody>
        </p:sp>
        <p:sp>
          <p:nvSpPr>
            <p:cNvPr id="52369" name="Rectangle 131"/>
            <p:cNvSpPr>
              <a:spLocks noChangeArrowheads="1"/>
            </p:cNvSpPr>
            <p:nvPr/>
          </p:nvSpPr>
          <p:spPr bwMode="auto">
            <a:xfrm>
              <a:off x="3413" y="2831"/>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70" name="Rectangle 132"/>
            <p:cNvSpPr>
              <a:spLocks noChangeArrowheads="1"/>
            </p:cNvSpPr>
            <p:nvPr/>
          </p:nvSpPr>
          <p:spPr bwMode="auto">
            <a:xfrm>
              <a:off x="3456" y="2862"/>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3</a:t>
              </a:r>
              <a:endParaRPr lang="en-US" altLang="id-ID" sz="2400">
                <a:latin typeface="Times New Roman" pitchFamily="18" charset="0"/>
              </a:endParaRPr>
            </a:p>
          </p:txBody>
        </p:sp>
        <p:sp>
          <p:nvSpPr>
            <p:cNvPr id="52371" name="Rectangle 133"/>
            <p:cNvSpPr>
              <a:spLocks noChangeArrowheads="1"/>
            </p:cNvSpPr>
            <p:nvPr/>
          </p:nvSpPr>
          <p:spPr bwMode="auto">
            <a:xfrm>
              <a:off x="3413" y="2653"/>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72" name="Rectangle 134"/>
            <p:cNvSpPr>
              <a:spLocks noChangeArrowheads="1"/>
            </p:cNvSpPr>
            <p:nvPr/>
          </p:nvSpPr>
          <p:spPr bwMode="auto">
            <a:xfrm>
              <a:off x="3456" y="2684"/>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4</a:t>
              </a:r>
              <a:endParaRPr lang="en-US" altLang="id-ID" sz="2400">
                <a:latin typeface="Times New Roman" pitchFamily="18" charset="0"/>
              </a:endParaRPr>
            </a:p>
          </p:txBody>
        </p:sp>
        <p:sp>
          <p:nvSpPr>
            <p:cNvPr id="52373" name="Rectangle 135"/>
            <p:cNvSpPr>
              <a:spLocks noChangeArrowheads="1"/>
            </p:cNvSpPr>
            <p:nvPr/>
          </p:nvSpPr>
          <p:spPr bwMode="auto">
            <a:xfrm>
              <a:off x="3413" y="2476"/>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74" name="Rectangle 136"/>
            <p:cNvSpPr>
              <a:spLocks noChangeArrowheads="1"/>
            </p:cNvSpPr>
            <p:nvPr/>
          </p:nvSpPr>
          <p:spPr bwMode="auto">
            <a:xfrm>
              <a:off x="3456" y="2508"/>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5</a:t>
              </a:r>
              <a:endParaRPr lang="en-US" altLang="id-ID" sz="2400">
                <a:latin typeface="Times New Roman" pitchFamily="18" charset="0"/>
              </a:endParaRPr>
            </a:p>
          </p:txBody>
        </p:sp>
        <p:sp>
          <p:nvSpPr>
            <p:cNvPr id="52375" name="Rectangle 137"/>
            <p:cNvSpPr>
              <a:spLocks noChangeArrowheads="1"/>
            </p:cNvSpPr>
            <p:nvPr/>
          </p:nvSpPr>
          <p:spPr bwMode="auto">
            <a:xfrm>
              <a:off x="3413" y="2298"/>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76" name="Rectangle 138"/>
            <p:cNvSpPr>
              <a:spLocks noChangeArrowheads="1"/>
            </p:cNvSpPr>
            <p:nvPr/>
          </p:nvSpPr>
          <p:spPr bwMode="auto">
            <a:xfrm>
              <a:off x="3456" y="2330"/>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6</a:t>
              </a:r>
              <a:endParaRPr lang="en-US" altLang="id-ID" sz="2400">
                <a:latin typeface="Times New Roman" pitchFamily="18" charset="0"/>
              </a:endParaRPr>
            </a:p>
          </p:txBody>
        </p:sp>
        <p:sp>
          <p:nvSpPr>
            <p:cNvPr id="52377" name="Rectangle 139"/>
            <p:cNvSpPr>
              <a:spLocks noChangeArrowheads="1"/>
            </p:cNvSpPr>
            <p:nvPr/>
          </p:nvSpPr>
          <p:spPr bwMode="auto">
            <a:xfrm>
              <a:off x="3413" y="2121"/>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78" name="Rectangle 140"/>
            <p:cNvSpPr>
              <a:spLocks noChangeArrowheads="1"/>
            </p:cNvSpPr>
            <p:nvPr/>
          </p:nvSpPr>
          <p:spPr bwMode="auto">
            <a:xfrm>
              <a:off x="3456" y="2153"/>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7</a:t>
              </a:r>
              <a:endParaRPr lang="en-US" altLang="id-ID" sz="2400">
                <a:latin typeface="Times New Roman" pitchFamily="18" charset="0"/>
              </a:endParaRPr>
            </a:p>
          </p:txBody>
        </p:sp>
        <p:sp>
          <p:nvSpPr>
            <p:cNvPr id="52379" name="Rectangle 141"/>
            <p:cNvSpPr>
              <a:spLocks noChangeArrowheads="1"/>
            </p:cNvSpPr>
            <p:nvPr/>
          </p:nvSpPr>
          <p:spPr bwMode="auto">
            <a:xfrm>
              <a:off x="3413" y="1943"/>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80" name="Rectangle 142"/>
            <p:cNvSpPr>
              <a:spLocks noChangeArrowheads="1"/>
            </p:cNvSpPr>
            <p:nvPr/>
          </p:nvSpPr>
          <p:spPr bwMode="auto">
            <a:xfrm>
              <a:off x="3456" y="1975"/>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8</a:t>
              </a:r>
              <a:endParaRPr lang="en-US" altLang="id-ID" sz="2400">
                <a:latin typeface="Times New Roman" pitchFamily="18" charset="0"/>
              </a:endParaRPr>
            </a:p>
          </p:txBody>
        </p:sp>
        <p:sp>
          <p:nvSpPr>
            <p:cNvPr id="52381" name="Rectangle 143"/>
            <p:cNvSpPr>
              <a:spLocks noChangeArrowheads="1"/>
            </p:cNvSpPr>
            <p:nvPr/>
          </p:nvSpPr>
          <p:spPr bwMode="auto">
            <a:xfrm>
              <a:off x="3413" y="1766"/>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82" name="Rectangle 144"/>
            <p:cNvSpPr>
              <a:spLocks noChangeArrowheads="1"/>
            </p:cNvSpPr>
            <p:nvPr/>
          </p:nvSpPr>
          <p:spPr bwMode="auto">
            <a:xfrm>
              <a:off x="3456" y="1797"/>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9</a:t>
              </a:r>
              <a:endParaRPr lang="en-US" altLang="id-ID" sz="2400">
                <a:latin typeface="Times New Roman" pitchFamily="18" charset="0"/>
              </a:endParaRPr>
            </a:p>
          </p:txBody>
        </p:sp>
        <p:sp>
          <p:nvSpPr>
            <p:cNvPr id="52383" name="Rectangle 145"/>
            <p:cNvSpPr>
              <a:spLocks noChangeArrowheads="1"/>
            </p:cNvSpPr>
            <p:nvPr/>
          </p:nvSpPr>
          <p:spPr bwMode="auto">
            <a:xfrm>
              <a:off x="3590" y="3464"/>
              <a:ext cx="177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384" name="Rectangle 146"/>
            <p:cNvSpPr>
              <a:spLocks noChangeArrowheads="1"/>
            </p:cNvSpPr>
            <p:nvPr/>
          </p:nvSpPr>
          <p:spPr bwMode="auto">
            <a:xfrm>
              <a:off x="3585" y="1695"/>
              <a:ext cx="11" cy="1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pSp>
      <p:grpSp>
        <p:nvGrpSpPr>
          <p:cNvPr id="52232" name="Group 147"/>
          <p:cNvGrpSpPr>
            <a:grpSpLocks/>
          </p:cNvGrpSpPr>
          <p:nvPr/>
        </p:nvGrpSpPr>
        <p:grpSpPr bwMode="auto">
          <a:xfrm>
            <a:off x="4610100" y="4648200"/>
            <a:ext cx="1457325" cy="1428750"/>
            <a:chOff x="1320" y="2616"/>
            <a:chExt cx="918" cy="900"/>
          </a:xfrm>
        </p:grpSpPr>
        <p:sp>
          <p:nvSpPr>
            <p:cNvPr id="52243" name="Oval 148"/>
            <p:cNvSpPr>
              <a:spLocks noChangeArrowheads="1"/>
            </p:cNvSpPr>
            <p:nvPr/>
          </p:nvSpPr>
          <p:spPr bwMode="auto">
            <a:xfrm>
              <a:off x="1737" y="3024"/>
              <a:ext cx="84" cy="84"/>
            </a:xfrm>
            <a:prstGeom prst="ellipse">
              <a:avLst/>
            </a:prstGeom>
            <a:solidFill>
              <a:srgbClr val="FF00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44" name="Oval 149"/>
            <p:cNvSpPr>
              <a:spLocks noChangeArrowheads="1"/>
            </p:cNvSpPr>
            <p:nvPr/>
          </p:nvSpPr>
          <p:spPr bwMode="auto">
            <a:xfrm>
              <a:off x="1320" y="2616"/>
              <a:ext cx="918" cy="9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pSp>
      <p:grpSp>
        <p:nvGrpSpPr>
          <p:cNvPr id="52233" name="Group 150"/>
          <p:cNvGrpSpPr>
            <a:grpSpLocks/>
          </p:cNvGrpSpPr>
          <p:nvPr/>
        </p:nvGrpSpPr>
        <p:grpSpPr bwMode="auto">
          <a:xfrm>
            <a:off x="590550" y="3032125"/>
            <a:ext cx="1457325" cy="1428750"/>
            <a:chOff x="1320" y="2616"/>
            <a:chExt cx="918" cy="900"/>
          </a:xfrm>
        </p:grpSpPr>
        <p:sp>
          <p:nvSpPr>
            <p:cNvPr id="52241" name="Oval 151"/>
            <p:cNvSpPr>
              <a:spLocks noChangeArrowheads="1"/>
            </p:cNvSpPr>
            <p:nvPr/>
          </p:nvSpPr>
          <p:spPr bwMode="auto">
            <a:xfrm>
              <a:off x="1737" y="3024"/>
              <a:ext cx="84" cy="84"/>
            </a:xfrm>
            <a:prstGeom prst="ellipse">
              <a:avLst/>
            </a:prstGeom>
            <a:solidFill>
              <a:srgbClr val="FF00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2242" name="Oval 152"/>
            <p:cNvSpPr>
              <a:spLocks noChangeArrowheads="1"/>
            </p:cNvSpPr>
            <p:nvPr/>
          </p:nvSpPr>
          <p:spPr bwMode="auto">
            <a:xfrm>
              <a:off x="1320" y="2616"/>
              <a:ext cx="918" cy="9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pSp>
      <p:sp>
        <p:nvSpPr>
          <p:cNvPr id="52234" name="Line 153"/>
          <p:cNvSpPr>
            <a:spLocks noChangeShapeType="1"/>
          </p:cNvSpPr>
          <p:nvPr/>
        </p:nvSpPr>
        <p:spPr bwMode="auto">
          <a:xfrm>
            <a:off x="1381125" y="3746500"/>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52235" name="Rectangle 154"/>
          <p:cNvSpPr>
            <a:spLocks noChangeArrowheads="1"/>
          </p:cNvSpPr>
          <p:nvPr/>
        </p:nvSpPr>
        <p:spPr bwMode="auto">
          <a:xfrm>
            <a:off x="285750" y="1981200"/>
            <a:ext cx="3375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altLang="id-ID" sz="3200">
                <a:latin typeface="Times New Roman" pitchFamily="18" charset="0"/>
              </a:rPr>
              <a:t> Set the threshold </a:t>
            </a:r>
            <a:r>
              <a:rPr lang="en-US" altLang="id-ID" sz="3200" b="1" i="1">
                <a:latin typeface="Times New Roman" pitchFamily="18" charset="0"/>
              </a:rPr>
              <a:t>t</a:t>
            </a:r>
          </a:p>
        </p:txBody>
      </p:sp>
      <p:sp>
        <p:nvSpPr>
          <p:cNvPr id="52236" name="Text Box 155"/>
          <p:cNvSpPr txBox="1">
            <a:spLocks noChangeArrowheads="1"/>
          </p:cNvSpPr>
          <p:nvPr/>
        </p:nvSpPr>
        <p:spPr bwMode="auto">
          <a:xfrm>
            <a:off x="1498600" y="332105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2400">
                <a:latin typeface="Times New Roman" pitchFamily="18" charset="0"/>
              </a:rPr>
              <a:t>t</a:t>
            </a:r>
          </a:p>
        </p:txBody>
      </p:sp>
      <p:sp>
        <p:nvSpPr>
          <p:cNvPr id="52237" name="Text Box 156"/>
          <p:cNvSpPr txBox="1">
            <a:spLocks noChangeArrowheads="1"/>
          </p:cNvSpPr>
          <p:nvPr/>
        </p:nvSpPr>
        <p:spPr bwMode="auto">
          <a:xfrm>
            <a:off x="4953000" y="472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2400" b="1">
                <a:solidFill>
                  <a:srgbClr val="0000FF"/>
                </a:solidFill>
                <a:latin typeface="Times New Roman" pitchFamily="18" charset="0"/>
              </a:rPr>
              <a:t>1</a:t>
            </a:r>
          </a:p>
        </p:txBody>
      </p:sp>
      <p:sp>
        <p:nvSpPr>
          <p:cNvPr id="52238" name="Text Box 157"/>
          <p:cNvSpPr txBox="1">
            <a:spLocks noChangeArrowheads="1"/>
          </p:cNvSpPr>
          <p:nvPr/>
        </p:nvSpPr>
        <p:spPr bwMode="auto">
          <a:xfrm>
            <a:off x="5410200" y="548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2400" b="1">
                <a:solidFill>
                  <a:srgbClr val="0000FF"/>
                </a:solidFill>
                <a:latin typeface="Times New Roman" pitchFamily="18" charset="0"/>
              </a:rPr>
              <a:t>2</a:t>
            </a:r>
          </a:p>
        </p:txBody>
      </p:sp>
      <p:sp>
        <p:nvSpPr>
          <p:cNvPr id="159" name="Segnaposto data 158"/>
          <p:cNvSpPr>
            <a:spLocks noGrp="1"/>
          </p:cNvSpPr>
          <p:nvPr>
            <p:ph type="dt" sz="quarter" idx="10"/>
          </p:nvPr>
        </p:nvSpPr>
        <p:spPr/>
        <p:txBody>
          <a:bodyPr/>
          <a:lstStyle/>
          <a:p>
            <a:pPr>
              <a:defRPr/>
            </a:pPr>
            <a:r>
              <a:rPr lang="it-IT"/>
              <a:t>Metodi numerici per la bioinformatica</a:t>
            </a:r>
            <a:endParaRPr lang="en-US"/>
          </a:p>
        </p:txBody>
      </p:sp>
      <p:sp>
        <p:nvSpPr>
          <p:cNvPr id="160" name="Segnaposto piè di pagina 159"/>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egnaposto numero diapositiva 5"/>
          <p:cNvSpPr>
            <a:spLocks noGrp="1"/>
          </p:cNvSpPr>
          <p:nvPr>
            <p:ph type="sldNum" sz="quarter" idx="12"/>
          </p:nvPr>
        </p:nvSpPr>
        <p:spPr/>
        <p:txBody>
          <a:bodyPr/>
          <a:lstStyle/>
          <a:p>
            <a:pPr>
              <a:defRPr/>
            </a:pPr>
            <a:fld id="{CBD917C3-394D-4560-9EBA-70D73623E950}" type="slidenum">
              <a:rPr lang="en-US"/>
              <a:pPr>
                <a:defRPr/>
              </a:pPr>
              <a:t>46</a:t>
            </a:fld>
            <a:endParaRPr lang="en-US"/>
          </a:p>
        </p:txBody>
      </p:sp>
      <p:sp>
        <p:nvSpPr>
          <p:cNvPr id="53251" name="Rectangle 2"/>
          <p:cNvSpPr>
            <a:spLocks noGrp="1" noChangeArrowheads="1"/>
          </p:cNvSpPr>
          <p:nvPr>
            <p:ph type="title"/>
          </p:nvPr>
        </p:nvSpPr>
        <p:spPr/>
        <p:txBody>
          <a:bodyPr/>
          <a:lstStyle/>
          <a:p>
            <a:pPr eaLnBrk="1" hangingPunct="1"/>
            <a:r>
              <a:rPr lang="it-IT" altLang="id-ID" smtClean="0"/>
              <a:t>Nearest Neighbor Clustering</a:t>
            </a:r>
          </a:p>
        </p:txBody>
      </p:sp>
      <p:sp>
        <p:nvSpPr>
          <p:cNvPr id="53252" name="Text Box 3"/>
          <p:cNvSpPr txBox="1">
            <a:spLocks noChangeArrowheads="1"/>
          </p:cNvSpPr>
          <p:nvPr/>
        </p:nvSpPr>
        <p:spPr bwMode="auto">
          <a:xfrm>
            <a:off x="92075" y="2041525"/>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2400">
                <a:latin typeface="Times New Roman" pitchFamily="18" charset="0"/>
              </a:rPr>
              <a:t>New data point arrives…</a:t>
            </a:r>
          </a:p>
        </p:txBody>
      </p:sp>
      <p:sp>
        <p:nvSpPr>
          <p:cNvPr id="53253" name="Rectangle 4"/>
          <p:cNvSpPr>
            <a:spLocks noChangeArrowheads="1"/>
          </p:cNvSpPr>
          <p:nvPr/>
        </p:nvSpPr>
        <p:spPr bwMode="auto">
          <a:xfrm>
            <a:off x="76200" y="2819400"/>
            <a:ext cx="3895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altLang="id-ID" sz="3200">
                <a:latin typeface="Times New Roman" pitchFamily="18" charset="0"/>
              </a:rPr>
              <a:t> Check the threshold </a:t>
            </a:r>
            <a:r>
              <a:rPr lang="en-US" altLang="id-ID" sz="3200" b="1" i="1">
                <a:latin typeface="Times New Roman" pitchFamily="18" charset="0"/>
              </a:rPr>
              <a:t>t</a:t>
            </a:r>
          </a:p>
        </p:txBody>
      </p:sp>
      <p:sp>
        <p:nvSpPr>
          <p:cNvPr id="53254" name="Rectangle 5"/>
          <p:cNvSpPr>
            <a:spLocks noChangeArrowheads="1"/>
          </p:cNvSpPr>
          <p:nvPr/>
        </p:nvSpPr>
        <p:spPr bwMode="auto">
          <a:xfrm>
            <a:off x="533400" y="3552825"/>
            <a:ext cx="3657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id-ID" sz="2400">
                <a:latin typeface="Times New Roman" pitchFamily="18" charset="0"/>
              </a:rPr>
              <a:t>It is within the threshold for cluster 1, so </a:t>
            </a:r>
            <a:r>
              <a:rPr lang="en-US" altLang="id-ID" sz="2400" b="1" u="sng">
                <a:latin typeface="Times New Roman" pitchFamily="18" charset="0"/>
              </a:rPr>
              <a:t>add</a:t>
            </a:r>
            <a:r>
              <a:rPr lang="en-US" altLang="id-ID" sz="2400">
                <a:latin typeface="Times New Roman" pitchFamily="18" charset="0"/>
              </a:rPr>
              <a:t> </a:t>
            </a:r>
            <a:r>
              <a:rPr lang="en-US" altLang="id-ID" sz="2400" b="1" u="sng">
                <a:latin typeface="Times New Roman" pitchFamily="18" charset="0"/>
              </a:rPr>
              <a:t>it</a:t>
            </a:r>
            <a:r>
              <a:rPr lang="en-US" altLang="id-ID" sz="2400" b="1">
                <a:latin typeface="Times New Roman" pitchFamily="18" charset="0"/>
              </a:rPr>
              <a:t> </a:t>
            </a:r>
            <a:r>
              <a:rPr lang="en-US" altLang="id-ID" sz="2400" b="1" u="sng">
                <a:latin typeface="Times New Roman" pitchFamily="18" charset="0"/>
              </a:rPr>
              <a:t>to</a:t>
            </a:r>
            <a:r>
              <a:rPr lang="en-US" altLang="id-ID" sz="2400" b="1">
                <a:latin typeface="Times New Roman" pitchFamily="18" charset="0"/>
              </a:rPr>
              <a:t> </a:t>
            </a:r>
            <a:r>
              <a:rPr lang="en-US" altLang="id-ID" sz="2400" b="1" u="sng">
                <a:latin typeface="Times New Roman" pitchFamily="18" charset="0"/>
              </a:rPr>
              <a:t>the</a:t>
            </a:r>
            <a:r>
              <a:rPr lang="en-US" altLang="id-ID" sz="2400" b="1">
                <a:latin typeface="Times New Roman" pitchFamily="18" charset="0"/>
              </a:rPr>
              <a:t> </a:t>
            </a:r>
            <a:r>
              <a:rPr lang="en-US" altLang="id-ID" sz="2400" b="1" u="sng">
                <a:latin typeface="Times New Roman" pitchFamily="18" charset="0"/>
              </a:rPr>
              <a:t>cluster</a:t>
            </a:r>
            <a:r>
              <a:rPr lang="en-US" altLang="id-ID" sz="2400">
                <a:latin typeface="Times New Roman" pitchFamily="18" charset="0"/>
              </a:rPr>
              <a:t>, and update cluster center.</a:t>
            </a:r>
          </a:p>
        </p:txBody>
      </p:sp>
      <p:sp>
        <p:nvSpPr>
          <p:cNvPr id="53255" name="Rectangle 156"/>
          <p:cNvSpPr>
            <a:spLocks noChangeArrowheads="1"/>
          </p:cNvSpPr>
          <p:nvPr/>
        </p:nvSpPr>
        <p:spPr bwMode="auto">
          <a:xfrm>
            <a:off x="4267200" y="1905000"/>
            <a:ext cx="4662488" cy="45593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56" name="Rectangle 157"/>
          <p:cNvSpPr>
            <a:spLocks noChangeArrowheads="1"/>
          </p:cNvSpPr>
          <p:nvPr/>
        </p:nvSpPr>
        <p:spPr bwMode="auto">
          <a:xfrm>
            <a:off x="4365625" y="1971675"/>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57" name="Rectangle 158"/>
          <p:cNvSpPr>
            <a:spLocks noChangeArrowheads="1"/>
          </p:cNvSpPr>
          <p:nvPr/>
        </p:nvSpPr>
        <p:spPr bwMode="auto">
          <a:xfrm>
            <a:off x="4459288" y="2041525"/>
            <a:ext cx="228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10</a:t>
            </a:r>
            <a:endParaRPr lang="en-US" altLang="id-ID" sz="2400">
              <a:latin typeface="Times New Roman" pitchFamily="18" charset="0"/>
            </a:endParaRPr>
          </a:p>
        </p:txBody>
      </p:sp>
      <p:grpSp>
        <p:nvGrpSpPr>
          <p:cNvPr id="53258" name="Group 159"/>
          <p:cNvGrpSpPr>
            <a:grpSpLocks/>
          </p:cNvGrpSpPr>
          <p:nvPr/>
        </p:nvGrpSpPr>
        <p:grpSpPr bwMode="auto">
          <a:xfrm>
            <a:off x="4443413" y="2203450"/>
            <a:ext cx="4476750" cy="4291013"/>
            <a:chOff x="3413" y="1695"/>
            <a:chExt cx="2074" cy="1988"/>
          </a:xfrm>
        </p:grpSpPr>
        <p:sp>
          <p:nvSpPr>
            <p:cNvPr id="53267" name="Rectangle 160"/>
            <p:cNvSpPr>
              <a:spLocks noChangeArrowheads="1"/>
            </p:cNvSpPr>
            <p:nvPr/>
          </p:nvSpPr>
          <p:spPr bwMode="auto">
            <a:xfrm>
              <a:off x="359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68" name="Rectangle 161"/>
            <p:cNvSpPr>
              <a:spLocks noChangeArrowheads="1"/>
            </p:cNvSpPr>
            <p:nvPr/>
          </p:nvSpPr>
          <p:spPr bwMode="auto">
            <a:xfrm>
              <a:off x="376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69" name="Rectangle 162"/>
            <p:cNvSpPr>
              <a:spLocks noChangeArrowheads="1"/>
            </p:cNvSpPr>
            <p:nvPr/>
          </p:nvSpPr>
          <p:spPr bwMode="auto">
            <a:xfrm>
              <a:off x="3945"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70" name="Rectangle 163"/>
            <p:cNvSpPr>
              <a:spLocks noChangeArrowheads="1"/>
            </p:cNvSpPr>
            <p:nvPr/>
          </p:nvSpPr>
          <p:spPr bwMode="auto">
            <a:xfrm>
              <a:off x="4123"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71" name="Rectangle 164"/>
            <p:cNvSpPr>
              <a:spLocks noChangeArrowheads="1"/>
            </p:cNvSpPr>
            <p:nvPr/>
          </p:nvSpPr>
          <p:spPr bwMode="auto">
            <a:xfrm>
              <a:off x="430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72" name="Rectangle 165"/>
            <p:cNvSpPr>
              <a:spLocks noChangeArrowheads="1"/>
            </p:cNvSpPr>
            <p:nvPr/>
          </p:nvSpPr>
          <p:spPr bwMode="auto">
            <a:xfrm>
              <a:off x="447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73" name="Rectangle 166"/>
            <p:cNvSpPr>
              <a:spLocks noChangeArrowheads="1"/>
            </p:cNvSpPr>
            <p:nvPr/>
          </p:nvSpPr>
          <p:spPr bwMode="auto">
            <a:xfrm>
              <a:off x="4655"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74" name="Rectangle 167"/>
            <p:cNvSpPr>
              <a:spLocks noChangeArrowheads="1"/>
            </p:cNvSpPr>
            <p:nvPr/>
          </p:nvSpPr>
          <p:spPr bwMode="auto">
            <a:xfrm>
              <a:off x="4833"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75" name="Rectangle 168"/>
            <p:cNvSpPr>
              <a:spLocks noChangeArrowheads="1"/>
            </p:cNvSpPr>
            <p:nvPr/>
          </p:nvSpPr>
          <p:spPr bwMode="auto">
            <a:xfrm>
              <a:off x="501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76" name="Rectangle 169"/>
            <p:cNvSpPr>
              <a:spLocks noChangeArrowheads="1"/>
            </p:cNvSpPr>
            <p:nvPr/>
          </p:nvSpPr>
          <p:spPr bwMode="auto">
            <a:xfrm>
              <a:off x="518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77" name="Rectangle 170"/>
            <p:cNvSpPr>
              <a:spLocks noChangeArrowheads="1"/>
            </p:cNvSpPr>
            <p:nvPr/>
          </p:nvSpPr>
          <p:spPr bwMode="auto">
            <a:xfrm>
              <a:off x="359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78" name="Rectangle 171"/>
            <p:cNvSpPr>
              <a:spLocks noChangeArrowheads="1"/>
            </p:cNvSpPr>
            <p:nvPr/>
          </p:nvSpPr>
          <p:spPr bwMode="auto">
            <a:xfrm>
              <a:off x="376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79" name="Rectangle 172"/>
            <p:cNvSpPr>
              <a:spLocks noChangeArrowheads="1"/>
            </p:cNvSpPr>
            <p:nvPr/>
          </p:nvSpPr>
          <p:spPr bwMode="auto">
            <a:xfrm>
              <a:off x="3945"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80" name="Rectangle 173"/>
            <p:cNvSpPr>
              <a:spLocks noChangeArrowheads="1"/>
            </p:cNvSpPr>
            <p:nvPr/>
          </p:nvSpPr>
          <p:spPr bwMode="auto">
            <a:xfrm>
              <a:off x="4123"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81" name="Rectangle 174"/>
            <p:cNvSpPr>
              <a:spLocks noChangeArrowheads="1"/>
            </p:cNvSpPr>
            <p:nvPr/>
          </p:nvSpPr>
          <p:spPr bwMode="auto">
            <a:xfrm>
              <a:off x="430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82" name="Rectangle 175"/>
            <p:cNvSpPr>
              <a:spLocks noChangeArrowheads="1"/>
            </p:cNvSpPr>
            <p:nvPr/>
          </p:nvSpPr>
          <p:spPr bwMode="auto">
            <a:xfrm>
              <a:off x="447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83" name="Rectangle 176"/>
            <p:cNvSpPr>
              <a:spLocks noChangeArrowheads="1"/>
            </p:cNvSpPr>
            <p:nvPr/>
          </p:nvSpPr>
          <p:spPr bwMode="auto">
            <a:xfrm>
              <a:off x="4655"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84" name="Rectangle 177"/>
            <p:cNvSpPr>
              <a:spLocks noChangeArrowheads="1"/>
            </p:cNvSpPr>
            <p:nvPr/>
          </p:nvSpPr>
          <p:spPr bwMode="auto">
            <a:xfrm>
              <a:off x="4833"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85" name="Rectangle 178"/>
            <p:cNvSpPr>
              <a:spLocks noChangeArrowheads="1"/>
            </p:cNvSpPr>
            <p:nvPr/>
          </p:nvSpPr>
          <p:spPr bwMode="auto">
            <a:xfrm>
              <a:off x="501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86" name="Rectangle 179"/>
            <p:cNvSpPr>
              <a:spLocks noChangeArrowheads="1"/>
            </p:cNvSpPr>
            <p:nvPr/>
          </p:nvSpPr>
          <p:spPr bwMode="auto">
            <a:xfrm>
              <a:off x="518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87" name="Rectangle 180"/>
            <p:cNvSpPr>
              <a:spLocks noChangeArrowheads="1"/>
            </p:cNvSpPr>
            <p:nvPr/>
          </p:nvSpPr>
          <p:spPr bwMode="auto">
            <a:xfrm>
              <a:off x="359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88" name="Rectangle 181"/>
            <p:cNvSpPr>
              <a:spLocks noChangeArrowheads="1"/>
            </p:cNvSpPr>
            <p:nvPr/>
          </p:nvSpPr>
          <p:spPr bwMode="auto">
            <a:xfrm>
              <a:off x="376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89" name="Rectangle 182"/>
            <p:cNvSpPr>
              <a:spLocks noChangeArrowheads="1"/>
            </p:cNvSpPr>
            <p:nvPr/>
          </p:nvSpPr>
          <p:spPr bwMode="auto">
            <a:xfrm>
              <a:off x="3945"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90" name="Rectangle 183"/>
            <p:cNvSpPr>
              <a:spLocks noChangeArrowheads="1"/>
            </p:cNvSpPr>
            <p:nvPr/>
          </p:nvSpPr>
          <p:spPr bwMode="auto">
            <a:xfrm>
              <a:off x="4123"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91" name="Rectangle 184"/>
            <p:cNvSpPr>
              <a:spLocks noChangeArrowheads="1"/>
            </p:cNvSpPr>
            <p:nvPr/>
          </p:nvSpPr>
          <p:spPr bwMode="auto">
            <a:xfrm>
              <a:off x="430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92" name="Rectangle 185"/>
            <p:cNvSpPr>
              <a:spLocks noChangeArrowheads="1"/>
            </p:cNvSpPr>
            <p:nvPr/>
          </p:nvSpPr>
          <p:spPr bwMode="auto">
            <a:xfrm>
              <a:off x="447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93" name="Rectangle 186"/>
            <p:cNvSpPr>
              <a:spLocks noChangeArrowheads="1"/>
            </p:cNvSpPr>
            <p:nvPr/>
          </p:nvSpPr>
          <p:spPr bwMode="auto">
            <a:xfrm>
              <a:off x="4655"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94" name="Rectangle 187"/>
            <p:cNvSpPr>
              <a:spLocks noChangeArrowheads="1"/>
            </p:cNvSpPr>
            <p:nvPr/>
          </p:nvSpPr>
          <p:spPr bwMode="auto">
            <a:xfrm>
              <a:off x="4833"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95" name="Rectangle 188"/>
            <p:cNvSpPr>
              <a:spLocks noChangeArrowheads="1"/>
            </p:cNvSpPr>
            <p:nvPr/>
          </p:nvSpPr>
          <p:spPr bwMode="auto">
            <a:xfrm>
              <a:off x="501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96" name="Rectangle 189"/>
            <p:cNvSpPr>
              <a:spLocks noChangeArrowheads="1"/>
            </p:cNvSpPr>
            <p:nvPr/>
          </p:nvSpPr>
          <p:spPr bwMode="auto">
            <a:xfrm>
              <a:off x="518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97" name="Rectangle 190"/>
            <p:cNvSpPr>
              <a:spLocks noChangeArrowheads="1"/>
            </p:cNvSpPr>
            <p:nvPr/>
          </p:nvSpPr>
          <p:spPr bwMode="auto">
            <a:xfrm>
              <a:off x="359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98" name="Rectangle 191"/>
            <p:cNvSpPr>
              <a:spLocks noChangeArrowheads="1"/>
            </p:cNvSpPr>
            <p:nvPr/>
          </p:nvSpPr>
          <p:spPr bwMode="auto">
            <a:xfrm>
              <a:off x="376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99" name="Rectangle 192"/>
            <p:cNvSpPr>
              <a:spLocks noChangeArrowheads="1"/>
            </p:cNvSpPr>
            <p:nvPr/>
          </p:nvSpPr>
          <p:spPr bwMode="auto">
            <a:xfrm>
              <a:off x="3945"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00" name="Rectangle 193"/>
            <p:cNvSpPr>
              <a:spLocks noChangeArrowheads="1"/>
            </p:cNvSpPr>
            <p:nvPr/>
          </p:nvSpPr>
          <p:spPr bwMode="auto">
            <a:xfrm>
              <a:off x="4123"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01" name="Rectangle 194"/>
            <p:cNvSpPr>
              <a:spLocks noChangeArrowheads="1"/>
            </p:cNvSpPr>
            <p:nvPr/>
          </p:nvSpPr>
          <p:spPr bwMode="auto">
            <a:xfrm>
              <a:off x="430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02" name="Rectangle 195"/>
            <p:cNvSpPr>
              <a:spLocks noChangeArrowheads="1"/>
            </p:cNvSpPr>
            <p:nvPr/>
          </p:nvSpPr>
          <p:spPr bwMode="auto">
            <a:xfrm>
              <a:off x="447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03" name="Rectangle 196"/>
            <p:cNvSpPr>
              <a:spLocks noChangeArrowheads="1"/>
            </p:cNvSpPr>
            <p:nvPr/>
          </p:nvSpPr>
          <p:spPr bwMode="auto">
            <a:xfrm>
              <a:off x="4655"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04" name="Rectangle 197"/>
            <p:cNvSpPr>
              <a:spLocks noChangeArrowheads="1"/>
            </p:cNvSpPr>
            <p:nvPr/>
          </p:nvSpPr>
          <p:spPr bwMode="auto">
            <a:xfrm>
              <a:off x="4833"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05" name="Rectangle 198"/>
            <p:cNvSpPr>
              <a:spLocks noChangeArrowheads="1"/>
            </p:cNvSpPr>
            <p:nvPr/>
          </p:nvSpPr>
          <p:spPr bwMode="auto">
            <a:xfrm>
              <a:off x="501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06" name="Rectangle 199"/>
            <p:cNvSpPr>
              <a:spLocks noChangeArrowheads="1"/>
            </p:cNvSpPr>
            <p:nvPr/>
          </p:nvSpPr>
          <p:spPr bwMode="auto">
            <a:xfrm>
              <a:off x="518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07" name="Rectangle 200"/>
            <p:cNvSpPr>
              <a:spLocks noChangeArrowheads="1"/>
            </p:cNvSpPr>
            <p:nvPr/>
          </p:nvSpPr>
          <p:spPr bwMode="auto">
            <a:xfrm>
              <a:off x="359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08" name="Rectangle 201"/>
            <p:cNvSpPr>
              <a:spLocks noChangeArrowheads="1"/>
            </p:cNvSpPr>
            <p:nvPr/>
          </p:nvSpPr>
          <p:spPr bwMode="auto">
            <a:xfrm>
              <a:off x="376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09" name="Rectangle 202"/>
            <p:cNvSpPr>
              <a:spLocks noChangeArrowheads="1"/>
            </p:cNvSpPr>
            <p:nvPr/>
          </p:nvSpPr>
          <p:spPr bwMode="auto">
            <a:xfrm>
              <a:off x="3945"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10" name="Rectangle 203"/>
            <p:cNvSpPr>
              <a:spLocks noChangeArrowheads="1"/>
            </p:cNvSpPr>
            <p:nvPr/>
          </p:nvSpPr>
          <p:spPr bwMode="auto">
            <a:xfrm>
              <a:off x="4123"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11" name="Rectangle 204"/>
            <p:cNvSpPr>
              <a:spLocks noChangeArrowheads="1"/>
            </p:cNvSpPr>
            <p:nvPr/>
          </p:nvSpPr>
          <p:spPr bwMode="auto">
            <a:xfrm>
              <a:off x="430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12" name="Rectangle 205"/>
            <p:cNvSpPr>
              <a:spLocks noChangeArrowheads="1"/>
            </p:cNvSpPr>
            <p:nvPr/>
          </p:nvSpPr>
          <p:spPr bwMode="auto">
            <a:xfrm>
              <a:off x="447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13" name="Rectangle 206"/>
            <p:cNvSpPr>
              <a:spLocks noChangeArrowheads="1"/>
            </p:cNvSpPr>
            <p:nvPr/>
          </p:nvSpPr>
          <p:spPr bwMode="auto">
            <a:xfrm>
              <a:off x="4655"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14" name="Rectangle 207"/>
            <p:cNvSpPr>
              <a:spLocks noChangeArrowheads="1"/>
            </p:cNvSpPr>
            <p:nvPr/>
          </p:nvSpPr>
          <p:spPr bwMode="auto">
            <a:xfrm>
              <a:off x="4833"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15" name="Rectangle 208"/>
            <p:cNvSpPr>
              <a:spLocks noChangeArrowheads="1"/>
            </p:cNvSpPr>
            <p:nvPr/>
          </p:nvSpPr>
          <p:spPr bwMode="auto">
            <a:xfrm>
              <a:off x="501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16" name="Rectangle 209"/>
            <p:cNvSpPr>
              <a:spLocks noChangeArrowheads="1"/>
            </p:cNvSpPr>
            <p:nvPr/>
          </p:nvSpPr>
          <p:spPr bwMode="auto">
            <a:xfrm>
              <a:off x="518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17" name="Rectangle 210"/>
            <p:cNvSpPr>
              <a:spLocks noChangeArrowheads="1"/>
            </p:cNvSpPr>
            <p:nvPr/>
          </p:nvSpPr>
          <p:spPr bwMode="auto">
            <a:xfrm>
              <a:off x="359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18" name="Rectangle 211"/>
            <p:cNvSpPr>
              <a:spLocks noChangeArrowheads="1"/>
            </p:cNvSpPr>
            <p:nvPr/>
          </p:nvSpPr>
          <p:spPr bwMode="auto">
            <a:xfrm>
              <a:off x="376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19" name="Rectangle 212"/>
            <p:cNvSpPr>
              <a:spLocks noChangeArrowheads="1"/>
            </p:cNvSpPr>
            <p:nvPr/>
          </p:nvSpPr>
          <p:spPr bwMode="auto">
            <a:xfrm>
              <a:off x="3945"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20" name="Rectangle 213"/>
            <p:cNvSpPr>
              <a:spLocks noChangeArrowheads="1"/>
            </p:cNvSpPr>
            <p:nvPr/>
          </p:nvSpPr>
          <p:spPr bwMode="auto">
            <a:xfrm>
              <a:off x="4123"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21" name="Rectangle 214"/>
            <p:cNvSpPr>
              <a:spLocks noChangeArrowheads="1"/>
            </p:cNvSpPr>
            <p:nvPr/>
          </p:nvSpPr>
          <p:spPr bwMode="auto">
            <a:xfrm>
              <a:off x="430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22" name="Rectangle 215"/>
            <p:cNvSpPr>
              <a:spLocks noChangeArrowheads="1"/>
            </p:cNvSpPr>
            <p:nvPr/>
          </p:nvSpPr>
          <p:spPr bwMode="auto">
            <a:xfrm>
              <a:off x="447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23" name="Rectangle 216"/>
            <p:cNvSpPr>
              <a:spLocks noChangeArrowheads="1"/>
            </p:cNvSpPr>
            <p:nvPr/>
          </p:nvSpPr>
          <p:spPr bwMode="auto">
            <a:xfrm>
              <a:off x="4655"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24" name="Rectangle 217"/>
            <p:cNvSpPr>
              <a:spLocks noChangeArrowheads="1"/>
            </p:cNvSpPr>
            <p:nvPr/>
          </p:nvSpPr>
          <p:spPr bwMode="auto">
            <a:xfrm>
              <a:off x="4833"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25" name="Rectangle 218"/>
            <p:cNvSpPr>
              <a:spLocks noChangeArrowheads="1"/>
            </p:cNvSpPr>
            <p:nvPr/>
          </p:nvSpPr>
          <p:spPr bwMode="auto">
            <a:xfrm>
              <a:off x="501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26" name="Rectangle 219"/>
            <p:cNvSpPr>
              <a:spLocks noChangeArrowheads="1"/>
            </p:cNvSpPr>
            <p:nvPr/>
          </p:nvSpPr>
          <p:spPr bwMode="auto">
            <a:xfrm>
              <a:off x="518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27" name="Rectangle 220"/>
            <p:cNvSpPr>
              <a:spLocks noChangeArrowheads="1"/>
            </p:cNvSpPr>
            <p:nvPr/>
          </p:nvSpPr>
          <p:spPr bwMode="auto">
            <a:xfrm>
              <a:off x="359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28" name="Rectangle 221"/>
            <p:cNvSpPr>
              <a:spLocks noChangeArrowheads="1"/>
            </p:cNvSpPr>
            <p:nvPr/>
          </p:nvSpPr>
          <p:spPr bwMode="auto">
            <a:xfrm>
              <a:off x="376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29" name="Rectangle 222"/>
            <p:cNvSpPr>
              <a:spLocks noChangeArrowheads="1"/>
            </p:cNvSpPr>
            <p:nvPr/>
          </p:nvSpPr>
          <p:spPr bwMode="auto">
            <a:xfrm>
              <a:off x="3945"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30" name="Rectangle 223"/>
            <p:cNvSpPr>
              <a:spLocks noChangeArrowheads="1"/>
            </p:cNvSpPr>
            <p:nvPr/>
          </p:nvSpPr>
          <p:spPr bwMode="auto">
            <a:xfrm>
              <a:off x="4123"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31" name="Rectangle 224"/>
            <p:cNvSpPr>
              <a:spLocks noChangeArrowheads="1"/>
            </p:cNvSpPr>
            <p:nvPr/>
          </p:nvSpPr>
          <p:spPr bwMode="auto">
            <a:xfrm>
              <a:off x="430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32" name="Rectangle 225"/>
            <p:cNvSpPr>
              <a:spLocks noChangeArrowheads="1"/>
            </p:cNvSpPr>
            <p:nvPr/>
          </p:nvSpPr>
          <p:spPr bwMode="auto">
            <a:xfrm>
              <a:off x="447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33" name="Rectangle 226"/>
            <p:cNvSpPr>
              <a:spLocks noChangeArrowheads="1"/>
            </p:cNvSpPr>
            <p:nvPr/>
          </p:nvSpPr>
          <p:spPr bwMode="auto">
            <a:xfrm>
              <a:off x="4655"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34" name="Rectangle 227"/>
            <p:cNvSpPr>
              <a:spLocks noChangeArrowheads="1"/>
            </p:cNvSpPr>
            <p:nvPr/>
          </p:nvSpPr>
          <p:spPr bwMode="auto">
            <a:xfrm>
              <a:off x="4833"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35" name="Rectangle 228"/>
            <p:cNvSpPr>
              <a:spLocks noChangeArrowheads="1"/>
            </p:cNvSpPr>
            <p:nvPr/>
          </p:nvSpPr>
          <p:spPr bwMode="auto">
            <a:xfrm>
              <a:off x="501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36" name="Rectangle 229"/>
            <p:cNvSpPr>
              <a:spLocks noChangeArrowheads="1"/>
            </p:cNvSpPr>
            <p:nvPr/>
          </p:nvSpPr>
          <p:spPr bwMode="auto">
            <a:xfrm>
              <a:off x="518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37" name="Rectangle 230"/>
            <p:cNvSpPr>
              <a:spLocks noChangeArrowheads="1"/>
            </p:cNvSpPr>
            <p:nvPr/>
          </p:nvSpPr>
          <p:spPr bwMode="auto">
            <a:xfrm>
              <a:off x="359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38" name="Rectangle 231"/>
            <p:cNvSpPr>
              <a:spLocks noChangeArrowheads="1"/>
            </p:cNvSpPr>
            <p:nvPr/>
          </p:nvSpPr>
          <p:spPr bwMode="auto">
            <a:xfrm>
              <a:off x="376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39" name="Rectangle 232"/>
            <p:cNvSpPr>
              <a:spLocks noChangeArrowheads="1"/>
            </p:cNvSpPr>
            <p:nvPr/>
          </p:nvSpPr>
          <p:spPr bwMode="auto">
            <a:xfrm>
              <a:off x="3945"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40" name="Rectangle 233"/>
            <p:cNvSpPr>
              <a:spLocks noChangeArrowheads="1"/>
            </p:cNvSpPr>
            <p:nvPr/>
          </p:nvSpPr>
          <p:spPr bwMode="auto">
            <a:xfrm>
              <a:off x="4123"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41" name="Rectangle 234"/>
            <p:cNvSpPr>
              <a:spLocks noChangeArrowheads="1"/>
            </p:cNvSpPr>
            <p:nvPr/>
          </p:nvSpPr>
          <p:spPr bwMode="auto">
            <a:xfrm>
              <a:off x="430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42" name="Rectangle 235"/>
            <p:cNvSpPr>
              <a:spLocks noChangeArrowheads="1"/>
            </p:cNvSpPr>
            <p:nvPr/>
          </p:nvSpPr>
          <p:spPr bwMode="auto">
            <a:xfrm>
              <a:off x="447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43" name="Rectangle 236"/>
            <p:cNvSpPr>
              <a:spLocks noChangeArrowheads="1"/>
            </p:cNvSpPr>
            <p:nvPr/>
          </p:nvSpPr>
          <p:spPr bwMode="auto">
            <a:xfrm>
              <a:off x="4655"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44" name="Rectangle 237"/>
            <p:cNvSpPr>
              <a:spLocks noChangeArrowheads="1"/>
            </p:cNvSpPr>
            <p:nvPr/>
          </p:nvSpPr>
          <p:spPr bwMode="auto">
            <a:xfrm>
              <a:off x="4833"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45" name="Rectangle 238"/>
            <p:cNvSpPr>
              <a:spLocks noChangeArrowheads="1"/>
            </p:cNvSpPr>
            <p:nvPr/>
          </p:nvSpPr>
          <p:spPr bwMode="auto">
            <a:xfrm>
              <a:off x="501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46" name="Rectangle 239"/>
            <p:cNvSpPr>
              <a:spLocks noChangeArrowheads="1"/>
            </p:cNvSpPr>
            <p:nvPr/>
          </p:nvSpPr>
          <p:spPr bwMode="auto">
            <a:xfrm>
              <a:off x="518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47" name="Rectangle 240"/>
            <p:cNvSpPr>
              <a:spLocks noChangeArrowheads="1"/>
            </p:cNvSpPr>
            <p:nvPr/>
          </p:nvSpPr>
          <p:spPr bwMode="auto">
            <a:xfrm>
              <a:off x="359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48" name="Rectangle 241"/>
            <p:cNvSpPr>
              <a:spLocks noChangeArrowheads="1"/>
            </p:cNvSpPr>
            <p:nvPr/>
          </p:nvSpPr>
          <p:spPr bwMode="auto">
            <a:xfrm>
              <a:off x="376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49" name="Rectangle 242"/>
            <p:cNvSpPr>
              <a:spLocks noChangeArrowheads="1"/>
            </p:cNvSpPr>
            <p:nvPr/>
          </p:nvSpPr>
          <p:spPr bwMode="auto">
            <a:xfrm>
              <a:off x="3945"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50" name="Rectangle 243"/>
            <p:cNvSpPr>
              <a:spLocks noChangeArrowheads="1"/>
            </p:cNvSpPr>
            <p:nvPr/>
          </p:nvSpPr>
          <p:spPr bwMode="auto">
            <a:xfrm>
              <a:off x="4123"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51" name="Rectangle 244"/>
            <p:cNvSpPr>
              <a:spLocks noChangeArrowheads="1"/>
            </p:cNvSpPr>
            <p:nvPr/>
          </p:nvSpPr>
          <p:spPr bwMode="auto">
            <a:xfrm>
              <a:off x="430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52" name="Rectangle 245"/>
            <p:cNvSpPr>
              <a:spLocks noChangeArrowheads="1"/>
            </p:cNvSpPr>
            <p:nvPr/>
          </p:nvSpPr>
          <p:spPr bwMode="auto">
            <a:xfrm>
              <a:off x="447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53" name="Rectangle 246"/>
            <p:cNvSpPr>
              <a:spLocks noChangeArrowheads="1"/>
            </p:cNvSpPr>
            <p:nvPr/>
          </p:nvSpPr>
          <p:spPr bwMode="auto">
            <a:xfrm>
              <a:off x="4655"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54" name="Rectangle 247"/>
            <p:cNvSpPr>
              <a:spLocks noChangeArrowheads="1"/>
            </p:cNvSpPr>
            <p:nvPr/>
          </p:nvSpPr>
          <p:spPr bwMode="auto">
            <a:xfrm>
              <a:off x="4833"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55" name="Rectangle 248"/>
            <p:cNvSpPr>
              <a:spLocks noChangeArrowheads="1"/>
            </p:cNvSpPr>
            <p:nvPr/>
          </p:nvSpPr>
          <p:spPr bwMode="auto">
            <a:xfrm>
              <a:off x="501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56" name="Rectangle 249"/>
            <p:cNvSpPr>
              <a:spLocks noChangeArrowheads="1"/>
            </p:cNvSpPr>
            <p:nvPr/>
          </p:nvSpPr>
          <p:spPr bwMode="auto">
            <a:xfrm>
              <a:off x="518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57" name="Rectangle 250"/>
            <p:cNvSpPr>
              <a:spLocks noChangeArrowheads="1"/>
            </p:cNvSpPr>
            <p:nvPr/>
          </p:nvSpPr>
          <p:spPr bwMode="auto">
            <a:xfrm>
              <a:off x="359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58" name="Rectangle 251"/>
            <p:cNvSpPr>
              <a:spLocks noChangeArrowheads="1"/>
            </p:cNvSpPr>
            <p:nvPr/>
          </p:nvSpPr>
          <p:spPr bwMode="auto">
            <a:xfrm>
              <a:off x="376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59" name="Rectangle 252"/>
            <p:cNvSpPr>
              <a:spLocks noChangeArrowheads="1"/>
            </p:cNvSpPr>
            <p:nvPr/>
          </p:nvSpPr>
          <p:spPr bwMode="auto">
            <a:xfrm>
              <a:off x="3945"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60" name="Rectangle 253"/>
            <p:cNvSpPr>
              <a:spLocks noChangeArrowheads="1"/>
            </p:cNvSpPr>
            <p:nvPr/>
          </p:nvSpPr>
          <p:spPr bwMode="auto">
            <a:xfrm>
              <a:off x="4123"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61" name="Rectangle 254"/>
            <p:cNvSpPr>
              <a:spLocks noChangeArrowheads="1"/>
            </p:cNvSpPr>
            <p:nvPr/>
          </p:nvSpPr>
          <p:spPr bwMode="auto">
            <a:xfrm>
              <a:off x="430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62" name="Rectangle 255"/>
            <p:cNvSpPr>
              <a:spLocks noChangeArrowheads="1"/>
            </p:cNvSpPr>
            <p:nvPr/>
          </p:nvSpPr>
          <p:spPr bwMode="auto">
            <a:xfrm>
              <a:off x="447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63" name="Rectangle 256"/>
            <p:cNvSpPr>
              <a:spLocks noChangeArrowheads="1"/>
            </p:cNvSpPr>
            <p:nvPr/>
          </p:nvSpPr>
          <p:spPr bwMode="auto">
            <a:xfrm>
              <a:off x="4655"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64" name="Rectangle 257"/>
            <p:cNvSpPr>
              <a:spLocks noChangeArrowheads="1"/>
            </p:cNvSpPr>
            <p:nvPr/>
          </p:nvSpPr>
          <p:spPr bwMode="auto">
            <a:xfrm>
              <a:off x="4833"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65" name="Rectangle 258"/>
            <p:cNvSpPr>
              <a:spLocks noChangeArrowheads="1"/>
            </p:cNvSpPr>
            <p:nvPr/>
          </p:nvSpPr>
          <p:spPr bwMode="auto">
            <a:xfrm>
              <a:off x="501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66" name="Rectangle 259"/>
            <p:cNvSpPr>
              <a:spLocks noChangeArrowheads="1"/>
            </p:cNvSpPr>
            <p:nvPr/>
          </p:nvSpPr>
          <p:spPr bwMode="auto">
            <a:xfrm>
              <a:off x="518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67" name="Rectangle 260"/>
            <p:cNvSpPr>
              <a:spLocks noChangeArrowheads="1"/>
            </p:cNvSpPr>
            <p:nvPr/>
          </p:nvSpPr>
          <p:spPr bwMode="auto">
            <a:xfrm>
              <a:off x="369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68" name="Rectangle 261"/>
            <p:cNvSpPr>
              <a:spLocks noChangeArrowheads="1"/>
            </p:cNvSpPr>
            <p:nvPr/>
          </p:nvSpPr>
          <p:spPr bwMode="auto">
            <a:xfrm>
              <a:off x="3740"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1</a:t>
              </a:r>
              <a:endParaRPr lang="en-US" altLang="id-ID" sz="2400">
                <a:latin typeface="Times New Roman" pitchFamily="18" charset="0"/>
              </a:endParaRPr>
            </a:p>
          </p:txBody>
        </p:sp>
        <p:sp>
          <p:nvSpPr>
            <p:cNvPr id="53369" name="Rectangle 262"/>
            <p:cNvSpPr>
              <a:spLocks noChangeArrowheads="1"/>
            </p:cNvSpPr>
            <p:nvPr/>
          </p:nvSpPr>
          <p:spPr bwMode="auto">
            <a:xfrm>
              <a:off x="3874"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70" name="Rectangle 263"/>
            <p:cNvSpPr>
              <a:spLocks noChangeArrowheads="1"/>
            </p:cNvSpPr>
            <p:nvPr/>
          </p:nvSpPr>
          <p:spPr bwMode="auto">
            <a:xfrm>
              <a:off x="3917"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2</a:t>
              </a:r>
              <a:endParaRPr lang="en-US" altLang="id-ID" sz="2400">
                <a:latin typeface="Times New Roman" pitchFamily="18" charset="0"/>
              </a:endParaRPr>
            </a:p>
          </p:txBody>
        </p:sp>
        <p:sp>
          <p:nvSpPr>
            <p:cNvPr id="53371" name="Rectangle 264"/>
            <p:cNvSpPr>
              <a:spLocks noChangeArrowheads="1"/>
            </p:cNvSpPr>
            <p:nvPr/>
          </p:nvSpPr>
          <p:spPr bwMode="auto">
            <a:xfrm>
              <a:off x="4052"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72" name="Rectangle 265"/>
            <p:cNvSpPr>
              <a:spLocks noChangeArrowheads="1"/>
            </p:cNvSpPr>
            <p:nvPr/>
          </p:nvSpPr>
          <p:spPr bwMode="auto">
            <a:xfrm>
              <a:off x="4095"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3</a:t>
              </a:r>
              <a:endParaRPr lang="en-US" altLang="id-ID" sz="2400">
                <a:latin typeface="Times New Roman" pitchFamily="18" charset="0"/>
              </a:endParaRPr>
            </a:p>
          </p:txBody>
        </p:sp>
        <p:sp>
          <p:nvSpPr>
            <p:cNvPr id="53373" name="Rectangle 266"/>
            <p:cNvSpPr>
              <a:spLocks noChangeArrowheads="1"/>
            </p:cNvSpPr>
            <p:nvPr/>
          </p:nvSpPr>
          <p:spPr bwMode="auto">
            <a:xfrm>
              <a:off x="4229"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74" name="Rectangle 267"/>
            <p:cNvSpPr>
              <a:spLocks noChangeArrowheads="1"/>
            </p:cNvSpPr>
            <p:nvPr/>
          </p:nvSpPr>
          <p:spPr bwMode="auto">
            <a:xfrm>
              <a:off x="4272"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4</a:t>
              </a:r>
              <a:endParaRPr lang="en-US" altLang="id-ID" sz="2400">
                <a:latin typeface="Times New Roman" pitchFamily="18" charset="0"/>
              </a:endParaRPr>
            </a:p>
          </p:txBody>
        </p:sp>
        <p:sp>
          <p:nvSpPr>
            <p:cNvPr id="53375" name="Rectangle 268"/>
            <p:cNvSpPr>
              <a:spLocks noChangeArrowheads="1"/>
            </p:cNvSpPr>
            <p:nvPr/>
          </p:nvSpPr>
          <p:spPr bwMode="auto">
            <a:xfrm>
              <a:off x="440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76" name="Rectangle 269"/>
            <p:cNvSpPr>
              <a:spLocks noChangeArrowheads="1"/>
            </p:cNvSpPr>
            <p:nvPr/>
          </p:nvSpPr>
          <p:spPr bwMode="auto">
            <a:xfrm>
              <a:off x="4451"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5</a:t>
              </a:r>
              <a:endParaRPr lang="en-US" altLang="id-ID" sz="2400">
                <a:latin typeface="Times New Roman" pitchFamily="18" charset="0"/>
              </a:endParaRPr>
            </a:p>
          </p:txBody>
        </p:sp>
        <p:sp>
          <p:nvSpPr>
            <p:cNvPr id="53377" name="Rectangle 270"/>
            <p:cNvSpPr>
              <a:spLocks noChangeArrowheads="1"/>
            </p:cNvSpPr>
            <p:nvPr/>
          </p:nvSpPr>
          <p:spPr bwMode="auto">
            <a:xfrm>
              <a:off x="4584"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78" name="Rectangle 271"/>
            <p:cNvSpPr>
              <a:spLocks noChangeArrowheads="1"/>
            </p:cNvSpPr>
            <p:nvPr/>
          </p:nvSpPr>
          <p:spPr bwMode="auto">
            <a:xfrm>
              <a:off x="4627"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6</a:t>
              </a:r>
              <a:endParaRPr lang="en-US" altLang="id-ID" sz="2400">
                <a:latin typeface="Times New Roman" pitchFamily="18" charset="0"/>
              </a:endParaRPr>
            </a:p>
          </p:txBody>
        </p:sp>
        <p:sp>
          <p:nvSpPr>
            <p:cNvPr id="53379" name="Rectangle 272"/>
            <p:cNvSpPr>
              <a:spLocks noChangeArrowheads="1"/>
            </p:cNvSpPr>
            <p:nvPr/>
          </p:nvSpPr>
          <p:spPr bwMode="auto">
            <a:xfrm>
              <a:off x="4762"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80" name="Rectangle 273"/>
            <p:cNvSpPr>
              <a:spLocks noChangeArrowheads="1"/>
            </p:cNvSpPr>
            <p:nvPr/>
          </p:nvSpPr>
          <p:spPr bwMode="auto">
            <a:xfrm>
              <a:off x="4805"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7</a:t>
              </a:r>
              <a:endParaRPr lang="en-US" altLang="id-ID" sz="2400">
                <a:latin typeface="Times New Roman" pitchFamily="18" charset="0"/>
              </a:endParaRPr>
            </a:p>
          </p:txBody>
        </p:sp>
        <p:sp>
          <p:nvSpPr>
            <p:cNvPr id="53381" name="Rectangle 274"/>
            <p:cNvSpPr>
              <a:spLocks noChangeArrowheads="1"/>
            </p:cNvSpPr>
            <p:nvPr/>
          </p:nvSpPr>
          <p:spPr bwMode="auto">
            <a:xfrm>
              <a:off x="4939"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82" name="Rectangle 275"/>
            <p:cNvSpPr>
              <a:spLocks noChangeArrowheads="1"/>
            </p:cNvSpPr>
            <p:nvPr/>
          </p:nvSpPr>
          <p:spPr bwMode="auto">
            <a:xfrm>
              <a:off x="4982"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8</a:t>
              </a:r>
              <a:endParaRPr lang="en-US" altLang="id-ID" sz="2400">
                <a:latin typeface="Times New Roman" pitchFamily="18" charset="0"/>
              </a:endParaRPr>
            </a:p>
          </p:txBody>
        </p:sp>
        <p:sp>
          <p:nvSpPr>
            <p:cNvPr id="53383" name="Rectangle 276"/>
            <p:cNvSpPr>
              <a:spLocks noChangeArrowheads="1"/>
            </p:cNvSpPr>
            <p:nvPr/>
          </p:nvSpPr>
          <p:spPr bwMode="auto">
            <a:xfrm>
              <a:off x="511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84" name="Rectangle 277"/>
            <p:cNvSpPr>
              <a:spLocks noChangeArrowheads="1"/>
            </p:cNvSpPr>
            <p:nvPr/>
          </p:nvSpPr>
          <p:spPr bwMode="auto">
            <a:xfrm>
              <a:off x="5160"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9</a:t>
              </a:r>
              <a:endParaRPr lang="en-US" altLang="id-ID" sz="2400">
                <a:latin typeface="Times New Roman" pitchFamily="18" charset="0"/>
              </a:endParaRPr>
            </a:p>
          </p:txBody>
        </p:sp>
        <p:sp>
          <p:nvSpPr>
            <p:cNvPr id="53385" name="Rectangle 278"/>
            <p:cNvSpPr>
              <a:spLocks noChangeArrowheads="1"/>
            </p:cNvSpPr>
            <p:nvPr/>
          </p:nvSpPr>
          <p:spPr bwMode="auto">
            <a:xfrm>
              <a:off x="5259" y="3470"/>
              <a:ext cx="2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86" name="Rectangle 279"/>
            <p:cNvSpPr>
              <a:spLocks noChangeArrowheads="1"/>
            </p:cNvSpPr>
            <p:nvPr/>
          </p:nvSpPr>
          <p:spPr bwMode="auto">
            <a:xfrm>
              <a:off x="5302" y="3501"/>
              <a:ext cx="10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10</a:t>
              </a:r>
              <a:endParaRPr lang="en-US" altLang="id-ID" sz="2400">
                <a:latin typeface="Times New Roman" pitchFamily="18" charset="0"/>
              </a:endParaRPr>
            </a:p>
          </p:txBody>
        </p:sp>
        <p:sp>
          <p:nvSpPr>
            <p:cNvPr id="53387" name="Rectangle 280"/>
            <p:cNvSpPr>
              <a:spLocks noChangeArrowheads="1"/>
            </p:cNvSpPr>
            <p:nvPr/>
          </p:nvSpPr>
          <p:spPr bwMode="auto">
            <a:xfrm>
              <a:off x="3413" y="3186"/>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88" name="Rectangle 281"/>
            <p:cNvSpPr>
              <a:spLocks noChangeArrowheads="1"/>
            </p:cNvSpPr>
            <p:nvPr/>
          </p:nvSpPr>
          <p:spPr bwMode="auto">
            <a:xfrm>
              <a:off x="3456" y="3217"/>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1</a:t>
              </a:r>
              <a:endParaRPr lang="en-US" altLang="id-ID" sz="2400">
                <a:latin typeface="Times New Roman" pitchFamily="18" charset="0"/>
              </a:endParaRPr>
            </a:p>
          </p:txBody>
        </p:sp>
        <p:sp>
          <p:nvSpPr>
            <p:cNvPr id="53389" name="Rectangle 282"/>
            <p:cNvSpPr>
              <a:spLocks noChangeArrowheads="1"/>
            </p:cNvSpPr>
            <p:nvPr/>
          </p:nvSpPr>
          <p:spPr bwMode="auto">
            <a:xfrm>
              <a:off x="3413" y="3008"/>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90" name="Rectangle 283"/>
            <p:cNvSpPr>
              <a:spLocks noChangeArrowheads="1"/>
            </p:cNvSpPr>
            <p:nvPr/>
          </p:nvSpPr>
          <p:spPr bwMode="auto">
            <a:xfrm>
              <a:off x="3456" y="3039"/>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2</a:t>
              </a:r>
              <a:endParaRPr lang="en-US" altLang="id-ID" sz="2400">
                <a:latin typeface="Times New Roman" pitchFamily="18" charset="0"/>
              </a:endParaRPr>
            </a:p>
          </p:txBody>
        </p:sp>
        <p:sp>
          <p:nvSpPr>
            <p:cNvPr id="53391" name="Rectangle 284"/>
            <p:cNvSpPr>
              <a:spLocks noChangeArrowheads="1"/>
            </p:cNvSpPr>
            <p:nvPr/>
          </p:nvSpPr>
          <p:spPr bwMode="auto">
            <a:xfrm>
              <a:off x="3413" y="2831"/>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92" name="Rectangle 285"/>
            <p:cNvSpPr>
              <a:spLocks noChangeArrowheads="1"/>
            </p:cNvSpPr>
            <p:nvPr/>
          </p:nvSpPr>
          <p:spPr bwMode="auto">
            <a:xfrm>
              <a:off x="3456" y="2862"/>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3</a:t>
              </a:r>
              <a:endParaRPr lang="en-US" altLang="id-ID" sz="2400">
                <a:latin typeface="Times New Roman" pitchFamily="18" charset="0"/>
              </a:endParaRPr>
            </a:p>
          </p:txBody>
        </p:sp>
        <p:sp>
          <p:nvSpPr>
            <p:cNvPr id="53393" name="Rectangle 286"/>
            <p:cNvSpPr>
              <a:spLocks noChangeArrowheads="1"/>
            </p:cNvSpPr>
            <p:nvPr/>
          </p:nvSpPr>
          <p:spPr bwMode="auto">
            <a:xfrm>
              <a:off x="3413" y="2653"/>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94" name="Rectangle 287"/>
            <p:cNvSpPr>
              <a:spLocks noChangeArrowheads="1"/>
            </p:cNvSpPr>
            <p:nvPr/>
          </p:nvSpPr>
          <p:spPr bwMode="auto">
            <a:xfrm>
              <a:off x="3456" y="2684"/>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4</a:t>
              </a:r>
              <a:endParaRPr lang="en-US" altLang="id-ID" sz="2400">
                <a:latin typeface="Times New Roman" pitchFamily="18" charset="0"/>
              </a:endParaRPr>
            </a:p>
          </p:txBody>
        </p:sp>
        <p:sp>
          <p:nvSpPr>
            <p:cNvPr id="53395" name="Rectangle 288"/>
            <p:cNvSpPr>
              <a:spLocks noChangeArrowheads="1"/>
            </p:cNvSpPr>
            <p:nvPr/>
          </p:nvSpPr>
          <p:spPr bwMode="auto">
            <a:xfrm>
              <a:off x="3413" y="2476"/>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96" name="Rectangle 289"/>
            <p:cNvSpPr>
              <a:spLocks noChangeArrowheads="1"/>
            </p:cNvSpPr>
            <p:nvPr/>
          </p:nvSpPr>
          <p:spPr bwMode="auto">
            <a:xfrm>
              <a:off x="3456" y="2508"/>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5</a:t>
              </a:r>
              <a:endParaRPr lang="en-US" altLang="id-ID" sz="2400">
                <a:latin typeface="Times New Roman" pitchFamily="18" charset="0"/>
              </a:endParaRPr>
            </a:p>
          </p:txBody>
        </p:sp>
        <p:sp>
          <p:nvSpPr>
            <p:cNvPr id="53397" name="Rectangle 290"/>
            <p:cNvSpPr>
              <a:spLocks noChangeArrowheads="1"/>
            </p:cNvSpPr>
            <p:nvPr/>
          </p:nvSpPr>
          <p:spPr bwMode="auto">
            <a:xfrm>
              <a:off x="3413" y="2298"/>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398" name="Rectangle 291"/>
            <p:cNvSpPr>
              <a:spLocks noChangeArrowheads="1"/>
            </p:cNvSpPr>
            <p:nvPr/>
          </p:nvSpPr>
          <p:spPr bwMode="auto">
            <a:xfrm>
              <a:off x="3456" y="2330"/>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6</a:t>
              </a:r>
              <a:endParaRPr lang="en-US" altLang="id-ID" sz="2400">
                <a:latin typeface="Times New Roman" pitchFamily="18" charset="0"/>
              </a:endParaRPr>
            </a:p>
          </p:txBody>
        </p:sp>
        <p:sp>
          <p:nvSpPr>
            <p:cNvPr id="53399" name="Rectangle 292"/>
            <p:cNvSpPr>
              <a:spLocks noChangeArrowheads="1"/>
            </p:cNvSpPr>
            <p:nvPr/>
          </p:nvSpPr>
          <p:spPr bwMode="auto">
            <a:xfrm>
              <a:off x="3413" y="2121"/>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400" name="Rectangle 293"/>
            <p:cNvSpPr>
              <a:spLocks noChangeArrowheads="1"/>
            </p:cNvSpPr>
            <p:nvPr/>
          </p:nvSpPr>
          <p:spPr bwMode="auto">
            <a:xfrm>
              <a:off x="3456" y="2153"/>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7</a:t>
              </a:r>
              <a:endParaRPr lang="en-US" altLang="id-ID" sz="2400">
                <a:latin typeface="Times New Roman" pitchFamily="18" charset="0"/>
              </a:endParaRPr>
            </a:p>
          </p:txBody>
        </p:sp>
        <p:sp>
          <p:nvSpPr>
            <p:cNvPr id="53401" name="Rectangle 294"/>
            <p:cNvSpPr>
              <a:spLocks noChangeArrowheads="1"/>
            </p:cNvSpPr>
            <p:nvPr/>
          </p:nvSpPr>
          <p:spPr bwMode="auto">
            <a:xfrm>
              <a:off x="3413" y="1943"/>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402" name="Rectangle 295"/>
            <p:cNvSpPr>
              <a:spLocks noChangeArrowheads="1"/>
            </p:cNvSpPr>
            <p:nvPr/>
          </p:nvSpPr>
          <p:spPr bwMode="auto">
            <a:xfrm>
              <a:off x="3456" y="1975"/>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8</a:t>
              </a:r>
              <a:endParaRPr lang="en-US" altLang="id-ID" sz="2400">
                <a:latin typeface="Times New Roman" pitchFamily="18" charset="0"/>
              </a:endParaRPr>
            </a:p>
          </p:txBody>
        </p:sp>
        <p:sp>
          <p:nvSpPr>
            <p:cNvPr id="53403" name="Rectangle 296"/>
            <p:cNvSpPr>
              <a:spLocks noChangeArrowheads="1"/>
            </p:cNvSpPr>
            <p:nvPr/>
          </p:nvSpPr>
          <p:spPr bwMode="auto">
            <a:xfrm>
              <a:off x="3413" y="1766"/>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404" name="Rectangle 297"/>
            <p:cNvSpPr>
              <a:spLocks noChangeArrowheads="1"/>
            </p:cNvSpPr>
            <p:nvPr/>
          </p:nvSpPr>
          <p:spPr bwMode="auto">
            <a:xfrm>
              <a:off x="3456" y="1797"/>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9</a:t>
              </a:r>
              <a:endParaRPr lang="en-US" altLang="id-ID" sz="2400">
                <a:latin typeface="Times New Roman" pitchFamily="18" charset="0"/>
              </a:endParaRPr>
            </a:p>
          </p:txBody>
        </p:sp>
        <p:sp>
          <p:nvSpPr>
            <p:cNvPr id="53405" name="Rectangle 298"/>
            <p:cNvSpPr>
              <a:spLocks noChangeArrowheads="1"/>
            </p:cNvSpPr>
            <p:nvPr/>
          </p:nvSpPr>
          <p:spPr bwMode="auto">
            <a:xfrm>
              <a:off x="3590" y="3464"/>
              <a:ext cx="177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406" name="Rectangle 299"/>
            <p:cNvSpPr>
              <a:spLocks noChangeArrowheads="1"/>
            </p:cNvSpPr>
            <p:nvPr/>
          </p:nvSpPr>
          <p:spPr bwMode="auto">
            <a:xfrm>
              <a:off x="3585" y="1695"/>
              <a:ext cx="11" cy="1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pSp>
      <p:grpSp>
        <p:nvGrpSpPr>
          <p:cNvPr id="53259" name="Group 300"/>
          <p:cNvGrpSpPr>
            <a:grpSpLocks/>
          </p:cNvGrpSpPr>
          <p:nvPr/>
        </p:nvGrpSpPr>
        <p:grpSpPr bwMode="auto">
          <a:xfrm>
            <a:off x="4610100" y="4648200"/>
            <a:ext cx="1457325" cy="1428750"/>
            <a:chOff x="1320" y="2616"/>
            <a:chExt cx="918" cy="900"/>
          </a:xfrm>
        </p:grpSpPr>
        <p:sp>
          <p:nvSpPr>
            <p:cNvPr id="53265" name="Oval 301"/>
            <p:cNvSpPr>
              <a:spLocks noChangeArrowheads="1"/>
            </p:cNvSpPr>
            <p:nvPr/>
          </p:nvSpPr>
          <p:spPr bwMode="auto">
            <a:xfrm>
              <a:off x="1737" y="3024"/>
              <a:ext cx="84" cy="84"/>
            </a:xfrm>
            <a:prstGeom prst="ellipse">
              <a:avLst/>
            </a:prstGeom>
            <a:solidFill>
              <a:srgbClr val="FF00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3266" name="Oval 302"/>
            <p:cNvSpPr>
              <a:spLocks noChangeArrowheads="1"/>
            </p:cNvSpPr>
            <p:nvPr/>
          </p:nvSpPr>
          <p:spPr bwMode="auto">
            <a:xfrm>
              <a:off x="1320" y="2616"/>
              <a:ext cx="918" cy="9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pSp>
      <p:sp>
        <p:nvSpPr>
          <p:cNvPr id="53260" name="Text Box 303"/>
          <p:cNvSpPr txBox="1">
            <a:spLocks noChangeArrowheads="1"/>
          </p:cNvSpPr>
          <p:nvPr/>
        </p:nvSpPr>
        <p:spPr bwMode="auto">
          <a:xfrm>
            <a:off x="4953000" y="472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2400" b="1">
                <a:solidFill>
                  <a:srgbClr val="0000FF"/>
                </a:solidFill>
                <a:latin typeface="Times New Roman" pitchFamily="18" charset="0"/>
              </a:rPr>
              <a:t>1</a:t>
            </a:r>
          </a:p>
        </p:txBody>
      </p:sp>
      <p:sp>
        <p:nvSpPr>
          <p:cNvPr id="53261" name="Text Box 304"/>
          <p:cNvSpPr txBox="1">
            <a:spLocks noChangeArrowheads="1"/>
          </p:cNvSpPr>
          <p:nvPr/>
        </p:nvSpPr>
        <p:spPr bwMode="auto">
          <a:xfrm>
            <a:off x="5410200" y="548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2400" b="1">
                <a:solidFill>
                  <a:srgbClr val="0000FF"/>
                </a:solidFill>
                <a:latin typeface="Times New Roman" pitchFamily="18" charset="0"/>
              </a:rPr>
              <a:t>2</a:t>
            </a:r>
          </a:p>
        </p:txBody>
      </p:sp>
      <p:sp>
        <p:nvSpPr>
          <p:cNvPr id="53262" name="Text Box 305"/>
          <p:cNvSpPr txBox="1">
            <a:spLocks noChangeArrowheads="1"/>
          </p:cNvSpPr>
          <p:nvPr/>
        </p:nvSpPr>
        <p:spPr bwMode="auto">
          <a:xfrm>
            <a:off x="5486400" y="487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2400" b="1">
                <a:solidFill>
                  <a:srgbClr val="0000FF"/>
                </a:solidFill>
                <a:latin typeface="Times New Roman" pitchFamily="18" charset="0"/>
              </a:rPr>
              <a:t>3</a:t>
            </a:r>
          </a:p>
        </p:txBody>
      </p:sp>
      <p:sp>
        <p:nvSpPr>
          <p:cNvPr id="157" name="Segnaposto data 156"/>
          <p:cNvSpPr>
            <a:spLocks noGrp="1"/>
          </p:cNvSpPr>
          <p:nvPr>
            <p:ph type="dt" sz="quarter" idx="10"/>
          </p:nvPr>
        </p:nvSpPr>
        <p:spPr/>
        <p:txBody>
          <a:bodyPr/>
          <a:lstStyle/>
          <a:p>
            <a:pPr>
              <a:defRPr/>
            </a:pPr>
            <a:r>
              <a:rPr lang="it-IT"/>
              <a:t>Metodi numerici per la bioinformatica</a:t>
            </a:r>
            <a:endParaRPr lang="en-US"/>
          </a:p>
        </p:txBody>
      </p:sp>
      <p:sp>
        <p:nvSpPr>
          <p:cNvPr id="158" name="Segnaposto piè di pagina 157"/>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egnaposto numero diapositiva 5"/>
          <p:cNvSpPr>
            <a:spLocks noGrp="1"/>
          </p:cNvSpPr>
          <p:nvPr>
            <p:ph type="sldNum" sz="quarter" idx="12"/>
          </p:nvPr>
        </p:nvSpPr>
        <p:spPr/>
        <p:txBody>
          <a:bodyPr/>
          <a:lstStyle/>
          <a:p>
            <a:pPr>
              <a:defRPr/>
            </a:pPr>
            <a:fld id="{A2B01BF5-F0CA-4FF6-8F5C-75262169BA3C}" type="slidenum">
              <a:rPr lang="en-US"/>
              <a:pPr>
                <a:defRPr/>
              </a:pPr>
              <a:t>47</a:t>
            </a:fld>
            <a:endParaRPr lang="en-US" dirty="0"/>
          </a:p>
        </p:txBody>
      </p:sp>
      <p:sp>
        <p:nvSpPr>
          <p:cNvPr id="54275" name="Rectangle 2"/>
          <p:cNvSpPr>
            <a:spLocks noGrp="1" noChangeArrowheads="1"/>
          </p:cNvSpPr>
          <p:nvPr>
            <p:ph type="title"/>
          </p:nvPr>
        </p:nvSpPr>
        <p:spPr/>
        <p:txBody>
          <a:bodyPr/>
          <a:lstStyle/>
          <a:p>
            <a:pPr eaLnBrk="1" hangingPunct="1"/>
            <a:r>
              <a:rPr lang="it-IT" altLang="id-ID" smtClean="0"/>
              <a:t>Nearest Neighbor Clustering</a:t>
            </a:r>
          </a:p>
        </p:txBody>
      </p:sp>
      <p:sp>
        <p:nvSpPr>
          <p:cNvPr id="54276" name="Text Box 157"/>
          <p:cNvSpPr txBox="1">
            <a:spLocks noChangeArrowheads="1"/>
          </p:cNvSpPr>
          <p:nvPr/>
        </p:nvSpPr>
        <p:spPr bwMode="auto">
          <a:xfrm>
            <a:off x="406400" y="1905000"/>
            <a:ext cx="3860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2000">
                <a:latin typeface="Times New Roman" pitchFamily="18" charset="0"/>
              </a:rPr>
              <a:t>New data point arrives…</a:t>
            </a:r>
          </a:p>
        </p:txBody>
      </p:sp>
      <p:sp>
        <p:nvSpPr>
          <p:cNvPr id="54277" name="Rectangle 158"/>
          <p:cNvSpPr>
            <a:spLocks noChangeArrowheads="1"/>
          </p:cNvSpPr>
          <p:nvPr/>
        </p:nvSpPr>
        <p:spPr bwMode="auto">
          <a:xfrm>
            <a:off x="439738" y="2438400"/>
            <a:ext cx="3127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Char char="Ø"/>
            </a:pPr>
            <a:r>
              <a:rPr lang="en-US" altLang="id-ID" sz="2400">
                <a:latin typeface="Times New Roman" pitchFamily="18" charset="0"/>
              </a:rPr>
              <a:t> Check the threshold </a:t>
            </a:r>
            <a:r>
              <a:rPr lang="en-US" altLang="id-ID" sz="2400" b="1" i="1">
                <a:latin typeface="Times New Roman" pitchFamily="18" charset="0"/>
              </a:rPr>
              <a:t>t</a:t>
            </a:r>
          </a:p>
        </p:txBody>
      </p:sp>
      <p:sp>
        <p:nvSpPr>
          <p:cNvPr id="54278" name="Rectangle 159"/>
          <p:cNvSpPr>
            <a:spLocks noChangeArrowheads="1"/>
          </p:cNvSpPr>
          <p:nvPr/>
        </p:nvSpPr>
        <p:spPr bwMode="auto">
          <a:xfrm>
            <a:off x="457200" y="3048000"/>
            <a:ext cx="365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id-ID" sz="2000">
                <a:latin typeface="Times New Roman" pitchFamily="18" charset="0"/>
              </a:rPr>
              <a:t>It is </a:t>
            </a:r>
            <a:r>
              <a:rPr lang="en-US" altLang="id-ID" sz="2000" b="1">
                <a:latin typeface="Times New Roman" pitchFamily="18" charset="0"/>
              </a:rPr>
              <a:t>not</a:t>
            </a:r>
            <a:r>
              <a:rPr lang="en-US" altLang="id-ID" sz="2000">
                <a:latin typeface="Times New Roman" pitchFamily="18" charset="0"/>
              </a:rPr>
              <a:t> within the threshold for cluster 1, so </a:t>
            </a:r>
            <a:r>
              <a:rPr lang="en-US" altLang="id-ID" sz="2000" b="1" u="sng">
                <a:latin typeface="Times New Roman" pitchFamily="18" charset="0"/>
              </a:rPr>
              <a:t>create</a:t>
            </a:r>
            <a:r>
              <a:rPr lang="en-US" altLang="id-ID" sz="2000" b="1">
                <a:latin typeface="Times New Roman" pitchFamily="18" charset="0"/>
              </a:rPr>
              <a:t> </a:t>
            </a:r>
            <a:r>
              <a:rPr lang="en-US" altLang="id-ID" sz="2000" b="1" u="sng">
                <a:latin typeface="Times New Roman" pitchFamily="18" charset="0"/>
              </a:rPr>
              <a:t>a</a:t>
            </a:r>
            <a:r>
              <a:rPr lang="en-US" altLang="id-ID" sz="2000" b="1">
                <a:latin typeface="Times New Roman" pitchFamily="18" charset="0"/>
              </a:rPr>
              <a:t> </a:t>
            </a:r>
            <a:r>
              <a:rPr lang="en-US" altLang="id-ID" sz="2000" b="1" u="sng">
                <a:latin typeface="Times New Roman" pitchFamily="18" charset="0"/>
              </a:rPr>
              <a:t>new</a:t>
            </a:r>
            <a:r>
              <a:rPr lang="en-US" altLang="id-ID" sz="2000" b="1">
                <a:latin typeface="Times New Roman" pitchFamily="18" charset="0"/>
              </a:rPr>
              <a:t> </a:t>
            </a:r>
            <a:r>
              <a:rPr lang="en-US" altLang="id-ID" sz="2000" b="1" u="sng">
                <a:latin typeface="Times New Roman" pitchFamily="18" charset="0"/>
              </a:rPr>
              <a:t>cluster</a:t>
            </a:r>
            <a:r>
              <a:rPr lang="en-US" altLang="id-ID" sz="2000">
                <a:latin typeface="Times New Roman" pitchFamily="18" charset="0"/>
              </a:rPr>
              <a:t>, and so on..</a:t>
            </a:r>
          </a:p>
        </p:txBody>
      </p:sp>
      <p:sp>
        <p:nvSpPr>
          <p:cNvPr id="54279" name="Text Box 160"/>
          <p:cNvSpPr txBox="1">
            <a:spLocks noChangeArrowheads="1"/>
          </p:cNvSpPr>
          <p:nvPr/>
        </p:nvSpPr>
        <p:spPr bwMode="auto">
          <a:xfrm>
            <a:off x="482600" y="4233863"/>
            <a:ext cx="38608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8288" indent="-268288"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Char char="Ø"/>
            </a:pPr>
            <a:r>
              <a:rPr lang="en-US" altLang="id-ID" sz="2000">
                <a:latin typeface="Times New Roman" pitchFamily="18" charset="0"/>
              </a:rPr>
              <a:t>It’s difficult to determine </a:t>
            </a:r>
            <a:r>
              <a:rPr lang="en-US" altLang="id-ID" sz="2000" i="1">
                <a:latin typeface="Times New Roman" pitchFamily="18" charset="0"/>
              </a:rPr>
              <a:t>t</a:t>
            </a:r>
            <a:r>
              <a:rPr lang="en-US" altLang="id-ID" sz="2000">
                <a:latin typeface="Times New Roman" pitchFamily="18" charset="0"/>
              </a:rPr>
              <a:t> in advance!</a:t>
            </a:r>
          </a:p>
          <a:p>
            <a:pPr eaLnBrk="1" hangingPunct="1">
              <a:buFont typeface="Wingdings" pitchFamily="2" charset="2"/>
              <a:buChar char="Ø"/>
            </a:pPr>
            <a:r>
              <a:rPr lang="en-US" altLang="id-ID" sz="2000">
                <a:latin typeface="Times New Roman" pitchFamily="18" charset="0"/>
              </a:rPr>
              <a:t>Different values of t implies different values of intra/inter clusters similarity!</a:t>
            </a:r>
          </a:p>
        </p:txBody>
      </p:sp>
      <p:sp>
        <p:nvSpPr>
          <p:cNvPr id="54280" name="Rectangle 161"/>
          <p:cNvSpPr>
            <a:spLocks noChangeArrowheads="1"/>
          </p:cNvSpPr>
          <p:nvPr/>
        </p:nvSpPr>
        <p:spPr bwMode="auto">
          <a:xfrm>
            <a:off x="4267200" y="1905000"/>
            <a:ext cx="4662488" cy="45593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281" name="Rectangle 162"/>
          <p:cNvSpPr>
            <a:spLocks noChangeArrowheads="1"/>
          </p:cNvSpPr>
          <p:nvPr/>
        </p:nvSpPr>
        <p:spPr bwMode="auto">
          <a:xfrm>
            <a:off x="4365625" y="1971675"/>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282" name="Rectangle 163"/>
          <p:cNvSpPr>
            <a:spLocks noChangeArrowheads="1"/>
          </p:cNvSpPr>
          <p:nvPr/>
        </p:nvSpPr>
        <p:spPr bwMode="auto">
          <a:xfrm>
            <a:off x="4459288" y="2041525"/>
            <a:ext cx="228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10</a:t>
            </a:r>
            <a:endParaRPr lang="en-US" altLang="id-ID" sz="2400">
              <a:latin typeface="Times New Roman" pitchFamily="18" charset="0"/>
            </a:endParaRPr>
          </a:p>
        </p:txBody>
      </p:sp>
      <p:grpSp>
        <p:nvGrpSpPr>
          <p:cNvPr id="54283" name="Group 164"/>
          <p:cNvGrpSpPr>
            <a:grpSpLocks/>
          </p:cNvGrpSpPr>
          <p:nvPr/>
        </p:nvGrpSpPr>
        <p:grpSpPr bwMode="auto">
          <a:xfrm>
            <a:off x="4443413" y="2203450"/>
            <a:ext cx="4476750" cy="4291013"/>
            <a:chOff x="3413" y="1695"/>
            <a:chExt cx="2074" cy="1988"/>
          </a:xfrm>
        </p:grpSpPr>
        <p:sp>
          <p:nvSpPr>
            <p:cNvPr id="54296" name="Rectangle 165"/>
            <p:cNvSpPr>
              <a:spLocks noChangeArrowheads="1"/>
            </p:cNvSpPr>
            <p:nvPr/>
          </p:nvSpPr>
          <p:spPr bwMode="auto">
            <a:xfrm>
              <a:off x="359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297" name="Rectangle 166"/>
            <p:cNvSpPr>
              <a:spLocks noChangeArrowheads="1"/>
            </p:cNvSpPr>
            <p:nvPr/>
          </p:nvSpPr>
          <p:spPr bwMode="auto">
            <a:xfrm>
              <a:off x="376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298" name="Rectangle 167"/>
            <p:cNvSpPr>
              <a:spLocks noChangeArrowheads="1"/>
            </p:cNvSpPr>
            <p:nvPr/>
          </p:nvSpPr>
          <p:spPr bwMode="auto">
            <a:xfrm>
              <a:off x="3945"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299" name="Rectangle 168"/>
            <p:cNvSpPr>
              <a:spLocks noChangeArrowheads="1"/>
            </p:cNvSpPr>
            <p:nvPr/>
          </p:nvSpPr>
          <p:spPr bwMode="auto">
            <a:xfrm>
              <a:off x="4123"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00" name="Rectangle 169"/>
            <p:cNvSpPr>
              <a:spLocks noChangeArrowheads="1"/>
            </p:cNvSpPr>
            <p:nvPr/>
          </p:nvSpPr>
          <p:spPr bwMode="auto">
            <a:xfrm>
              <a:off x="430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01" name="Rectangle 170"/>
            <p:cNvSpPr>
              <a:spLocks noChangeArrowheads="1"/>
            </p:cNvSpPr>
            <p:nvPr/>
          </p:nvSpPr>
          <p:spPr bwMode="auto">
            <a:xfrm>
              <a:off x="447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02" name="Rectangle 171"/>
            <p:cNvSpPr>
              <a:spLocks noChangeArrowheads="1"/>
            </p:cNvSpPr>
            <p:nvPr/>
          </p:nvSpPr>
          <p:spPr bwMode="auto">
            <a:xfrm>
              <a:off x="4655"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03" name="Rectangle 172"/>
            <p:cNvSpPr>
              <a:spLocks noChangeArrowheads="1"/>
            </p:cNvSpPr>
            <p:nvPr/>
          </p:nvSpPr>
          <p:spPr bwMode="auto">
            <a:xfrm>
              <a:off x="4833"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04" name="Rectangle 173"/>
            <p:cNvSpPr>
              <a:spLocks noChangeArrowheads="1"/>
            </p:cNvSpPr>
            <p:nvPr/>
          </p:nvSpPr>
          <p:spPr bwMode="auto">
            <a:xfrm>
              <a:off x="501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05" name="Rectangle 174"/>
            <p:cNvSpPr>
              <a:spLocks noChangeArrowheads="1"/>
            </p:cNvSpPr>
            <p:nvPr/>
          </p:nvSpPr>
          <p:spPr bwMode="auto">
            <a:xfrm>
              <a:off x="518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06" name="Rectangle 175"/>
            <p:cNvSpPr>
              <a:spLocks noChangeArrowheads="1"/>
            </p:cNvSpPr>
            <p:nvPr/>
          </p:nvSpPr>
          <p:spPr bwMode="auto">
            <a:xfrm>
              <a:off x="359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07" name="Rectangle 176"/>
            <p:cNvSpPr>
              <a:spLocks noChangeArrowheads="1"/>
            </p:cNvSpPr>
            <p:nvPr/>
          </p:nvSpPr>
          <p:spPr bwMode="auto">
            <a:xfrm>
              <a:off x="376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08" name="Rectangle 177"/>
            <p:cNvSpPr>
              <a:spLocks noChangeArrowheads="1"/>
            </p:cNvSpPr>
            <p:nvPr/>
          </p:nvSpPr>
          <p:spPr bwMode="auto">
            <a:xfrm>
              <a:off x="3945"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09" name="Rectangle 178"/>
            <p:cNvSpPr>
              <a:spLocks noChangeArrowheads="1"/>
            </p:cNvSpPr>
            <p:nvPr/>
          </p:nvSpPr>
          <p:spPr bwMode="auto">
            <a:xfrm>
              <a:off x="4123"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10" name="Rectangle 179"/>
            <p:cNvSpPr>
              <a:spLocks noChangeArrowheads="1"/>
            </p:cNvSpPr>
            <p:nvPr/>
          </p:nvSpPr>
          <p:spPr bwMode="auto">
            <a:xfrm>
              <a:off x="430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11" name="Rectangle 180"/>
            <p:cNvSpPr>
              <a:spLocks noChangeArrowheads="1"/>
            </p:cNvSpPr>
            <p:nvPr/>
          </p:nvSpPr>
          <p:spPr bwMode="auto">
            <a:xfrm>
              <a:off x="447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12" name="Rectangle 181"/>
            <p:cNvSpPr>
              <a:spLocks noChangeArrowheads="1"/>
            </p:cNvSpPr>
            <p:nvPr/>
          </p:nvSpPr>
          <p:spPr bwMode="auto">
            <a:xfrm>
              <a:off x="4655"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13" name="Rectangle 182"/>
            <p:cNvSpPr>
              <a:spLocks noChangeArrowheads="1"/>
            </p:cNvSpPr>
            <p:nvPr/>
          </p:nvSpPr>
          <p:spPr bwMode="auto">
            <a:xfrm>
              <a:off x="4833"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14" name="Rectangle 183"/>
            <p:cNvSpPr>
              <a:spLocks noChangeArrowheads="1"/>
            </p:cNvSpPr>
            <p:nvPr/>
          </p:nvSpPr>
          <p:spPr bwMode="auto">
            <a:xfrm>
              <a:off x="501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15" name="Rectangle 184"/>
            <p:cNvSpPr>
              <a:spLocks noChangeArrowheads="1"/>
            </p:cNvSpPr>
            <p:nvPr/>
          </p:nvSpPr>
          <p:spPr bwMode="auto">
            <a:xfrm>
              <a:off x="518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16" name="Rectangle 185"/>
            <p:cNvSpPr>
              <a:spLocks noChangeArrowheads="1"/>
            </p:cNvSpPr>
            <p:nvPr/>
          </p:nvSpPr>
          <p:spPr bwMode="auto">
            <a:xfrm>
              <a:off x="359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17" name="Rectangle 186"/>
            <p:cNvSpPr>
              <a:spLocks noChangeArrowheads="1"/>
            </p:cNvSpPr>
            <p:nvPr/>
          </p:nvSpPr>
          <p:spPr bwMode="auto">
            <a:xfrm>
              <a:off x="376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18" name="Rectangle 187"/>
            <p:cNvSpPr>
              <a:spLocks noChangeArrowheads="1"/>
            </p:cNvSpPr>
            <p:nvPr/>
          </p:nvSpPr>
          <p:spPr bwMode="auto">
            <a:xfrm>
              <a:off x="3945"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19" name="Rectangle 188"/>
            <p:cNvSpPr>
              <a:spLocks noChangeArrowheads="1"/>
            </p:cNvSpPr>
            <p:nvPr/>
          </p:nvSpPr>
          <p:spPr bwMode="auto">
            <a:xfrm>
              <a:off x="4123"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20" name="Rectangle 189"/>
            <p:cNvSpPr>
              <a:spLocks noChangeArrowheads="1"/>
            </p:cNvSpPr>
            <p:nvPr/>
          </p:nvSpPr>
          <p:spPr bwMode="auto">
            <a:xfrm>
              <a:off x="430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21" name="Rectangle 190"/>
            <p:cNvSpPr>
              <a:spLocks noChangeArrowheads="1"/>
            </p:cNvSpPr>
            <p:nvPr/>
          </p:nvSpPr>
          <p:spPr bwMode="auto">
            <a:xfrm>
              <a:off x="447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22" name="Rectangle 191"/>
            <p:cNvSpPr>
              <a:spLocks noChangeArrowheads="1"/>
            </p:cNvSpPr>
            <p:nvPr/>
          </p:nvSpPr>
          <p:spPr bwMode="auto">
            <a:xfrm>
              <a:off x="4655"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23" name="Rectangle 192"/>
            <p:cNvSpPr>
              <a:spLocks noChangeArrowheads="1"/>
            </p:cNvSpPr>
            <p:nvPr/>
          </p:nvSpPr>
          <p:spPr bwMode="auto">
            <a:xfrm>
              <a:off x="4833"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24" name="Rectangle 193"/>
            <p:cNvSpPr>
              <a:spLocks noChangeArrowheads="1"/>
            </p:cNvSpPr>
            <p:nvPr/>
          </p:nvSpPr>
          <p:spPr bwMode="auto">
            <a:xfrm>
              <a:off x="501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25" name="Rectangle 194"/>
            <p:cNvSpPr>
              <a:spLocks noChangeArrowheads="1"/>
            </p:cNvSpPr>
            <p:nvPr/>
          </p:nvSpPr>
          <p:spPr bwMode="auto">
            <a:xfrm>
              <a:off x="518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26" name="Rectangle 195"/>
            <p:cNvSpPr>
              <a:spLocks noChangeArrowheads="1"/>
            </p:cNvSpPr>
            <p:nvPr/>
          </p:nvSpPr>
          <p:spPr bwMode="auto">
            <a:xfrm>
              <a:off x="359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27" name="Rectangle 196"/>
            <p:cNvSpPr>
              <a:spLocks noChangeArrowheads="1"/>
            </p:cNvSpPr>
            <p:nvPr/>
          </p:nvSpPr>
          <p:spPr bwMode="auto">
            <a:xfrm>
              <a:off x="376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28" name="Rectangle 197"/>
            <p:cNvSpPr>
              <a:spLocks noChangeArrowheads="1"/>
            </p:cNvSpPr>
            <p:nvPr/>
          </p:nvSpPr>
          <p:spPr bwMode="auto">
            <a:xfrm>
              <a:off x="3945"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29" name="Rectangle 198"/>
            <p:cNvSpPr>
              <a:spLocks noChangeArrowheads="1"/>
            </p:cNvSpPr>
            <p:nvPr/>
          </p:nvSpPr>
          <p:spPr bwMode="auto">
            <a:xfrm>
              <a:off x="4123"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30" name="Rectangle 199"/>
            <p:cNvSpPr>
              <a:spLocks noChangeArrowheads="1"/>
            </p:cNvSpPr>
            <p:nvPr/>
          </p:nvSpPr>
          <p:spPr bwMode="auto">
            <a:xfrm>
              <a:off x="430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31" name="Rectangle 200"/>
            <p:cNvSpPr>
              <a:spLocks noChangeArrowheads="1"/>
            </p:cNvSpPr>
            <p:nvPr/>
          </p:nvSpPr>
          <p:spPr bwMode="auto">
            <a:xfrm>
              <a:off x="447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32" name="Rectangle 201"/>
            <p:cNvSpPr>
              <a:spLocks noChangeArrowheads="1"/>
            </p:cNvSpPr>
            <p:nvPr/>
          </p:nvSpPr>
          <p:spPr bwMode="auto">
            <a:xfrm>
              <a:off x="4655"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33" name="Rectangle 202"/>
            <p:cNvSpPr>
              <a:spLocks noChangeArrowheads="1"/>
            </p:cNvSpPr>
            <p:nvPr/>
          </p:nvSpPr>
          <p:spPr bwMode="auto">
            <a:xfrm>
              <a:off x="4833"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34" name="Rectangle 203"/>
            <p:cNvSpPr>
              <a:spLocks noChangeArrowheads="1"/>
            </p:cNvSpPr>
            <p:nvPr/>
          </p:nvSpPr>
          <p:spPr bwMode="auto">
            <a:xfrm>
              <a:off x="501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35" name="Rectangle 204"/>
            <p:cNvSpPr>
              <a:spLocks noChangeArrowheads="1"/>
            </p:cNvSpPr>
            <p:nvPr/>
          </p:nvSpPr>
          <p:spPr bwMode="auto">
            <a:xfrm>
              <a:off x="518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36" name="Rectangle 205"/>
            <p:cNvSpPr>
              <a:spLocks noChangeArrowheads="1"/>
            </p:cNvSpPr>
            <p:nvPr/>
          </p:nvSpPr>
          <p:spPr bwMode="auto">
            <a:xfrm>
              <a:off x="359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37" name="Rectangle 206"/>
            <p:cNvSpPr>
              <a:spLocks noChangeArrowheads="1"/>
            </p:cNvSpPr>
            <p:nvPr/>
          </p:nvSpPr>
          <p:spPr bwMode="auto">
            <a:xfrm>
              <a:off x="376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38" name="Rectangle 207"/>
            <p:cNvSpPr>
              <a:spLocks noChangeArrowheads="1"/>
            </p:cNvSpPr>
            <p:nvPr/>
          </p:nvSpPr>
          <p:spPr bwMode="auto">
            <a:xfrm>
              <a:off x="3945"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39" name="Rectangle 208"/>
            <p:cNvSpPr>
              <a:spLocks noChangeArrowheads="1"/>
            </p:cNvSpPr>
            <p:nvPr/>
          </p:nvSpPr>
          <p:spPr bwMode="auto">
            <a:xfrm>
              <a:off x="4123"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40" name="Rectangle 209"/>
            <p:cNvSpPr>
              <a:spLocks noChangeArrowheads="1"/>
            </p:cNvSpPr>
            <p:nvPr/>
          </p:nvSpPr>
          <p:spPr bwMode="auto">
            <a:xfrm>
              <a:off x="430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41" name="Rectangle 210"/>
            <p:cNvSpPr>
              <a:spLocks noChangeArrowheads="1"/>
            </p:cNvSpPr>
            <p:nvPr/>
          </p:nvSpPr>
          <p:spPr bwMode="auto">
            <a:xfrm>
              <a:off x="447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42" name="Rectangle 211"/>
            <p:cNvSpPr>
              <a:spLocks noChangeArrowheads="1"/>
            </p:cNvSpPr>
            <p:nvPr/>
          </p:nvSpPr>
          <p:spPr bwMode="auto">
            <a:xfrm>
              <a:off x="4655"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43" name="Rectangle 212"/>
            <p:cNvSpPr>
              <a:spLocks noChangeArrowheads="1"/>
            </p:cNvSpPr>
            <p:nvPr/>
          </p:nvSpPr>
          <p:spPr bwMode="auto">
            <a:xfrm>
              <a:off x="4833"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44" name="Rectangle 213"/>
            <p:cNvSpPr>
              <a:spLocks noChangeArrowheads="1"/>
            </p:cNvSpPr>
            <p:nvPr/>
          </p:nvSpPr>
          <p:spPr bwMode="auto">
            <a:xfrm>
              <a:off x="501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45" name="Rectangle 214"/>
            <p:cNvSpPr>
              <a:spLocks noChangeArrowheads="1"/>
            </p:cNvSpPr>
            <p:nvPr/>
          </p:nvSpPr>
          <p:spPr bwMode="auto">
            <a:xfrm>
              <a:off x="518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46" name="Rectangle 215"/>
            <p:cNvSpPr>
              <a:spLocks noChangeArrowheads="1"/>
            </p:cNvSpPr>
            <p:nvPr/>
          </p:nvSpPr>
          <p:spPr bwMode="auto">
            <a:xfrm>
              <a:off x="359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47" name="Rectangle 216"/>
            <p:cNvSpPr>
              <a:spLocks noChangeArrowheads="1"/>
            </p:cNvSpPr>
            <p:nvPr/>
          </p:nvSpPr>
          <p:spPr bwMode="auto">
            <a:xfrm>
              <a:off x="376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48" name="Rectangle 217"/>
            <p:cNvSpPr>
              <a:spLocks noChangeArrowheads="1"/>
            </p:cNvSpPr>
            <p:nvPr/>
          </p:nvSpPr>
          <p:spPr bwMode="auto">
            <a:xfrm>
              <a:off x="3945"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49" name="Rectangle 218"/>
            <p:cNvSpPr>
              <a:spLocks noChangeArrowheads="1"/>
            </p:cNvSpPr>
            <p:nvPr/>
          </p:nvSpPr>
          <p:spPr bwMode="auto">
            <a:xfrm>
              <a:off x="4123"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50" name="Rectangle 219"/>
            <p:cNvSpPr>
              <a:spLocks noChangeArrowheads="1"/>
            </p:cNvSpPr>
            <p:nvPr/>
          </p:nvSpPr>
          <p:spPr bwMode="auto">
            <a:xfrm>
              <a:off x="430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51" name="Rectangle 220"/>
            <p:cNvSpPr>
              <a:spLocks noChangeArrowheads="1"/>
            </p:cNvSpPr>
            <p:nvPr/>
          </p:nvSpPr>
          <p:spPr bwMode="auto">
            <a:xfrm>
              <a:off x="447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52" name="Rectangle 221"/>
            <p:cNvSpPr>
              <a:spLocks noChangeArrowheads="1"/>
            </p:cNvSpPr>
            <p:nvPr/>
          </p:nvSpPr>
          <p:spPr bwMode="auto">
            <a:xfrm>
              <a:off x="4655"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53" name="Rectangle 222"/>
            <p:cNvSpPr>
              <a:spLocks noChangeArrowheads="1"/>
            </p:cNvSpPr>
            <p:nvPr/>
          </p:nvSpPr>
          <p:spPr bwMode="auto">
            <a:xfrm>
              <a:off x="4833"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54" name="Rectangle 223"/>
            <p:cNvSpPr>
              <a:spLocks noChangeArrowheads="1"/>
            </p:cNvSpPr>
            <p:nvPr/>
          </p:nvSpPr>
          <p:spPr bwMode="auto">
            <a:xfrm>
              <a:off x="501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55" name="Rectangle 224"/>
            <p:cNvSpPr>
              <a:spLocks noChangeArrowheads="1"/>
            </p:cNvSpPr>
            <p:nvPr/>
          </p:nvSpPr>
          <p:spPr bwMode="auto">
            <a:xfrm>
              <a:off x="518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56" name="Rectangle 225"/>
            <p:cNvSpPr>
              <a:spLocks noChangeArrowheads="1"/>
            </p:cNvSpPr>
            <p:nvPr/>
          </p:nvSpPr>
          <p:spPr bwMode="auto">
            <a:xfrm>
              <a:off x="359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57" name="Rectangle 226"/>
            <p:cNvSpPr>
              <a:spLocks noChangeArrowheads="1"/>
            </p:cNvSpPr>
            <p:nvPr/>
          </p:nvSpPr>
          <p:spPr bwMode="auto">
            <a:xfrm>
              <a:off x="376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58" name="Rectangle 227"/>
            <p:cNvSpPr>
              <a:spLocks noChangeArrowheads="1"/>
            </p:cNvSpPr>
            <p:nvPr/>
          </p:nvSpPr>
          <p:spPr bwMode="auto">
            <a:xfrm>
              <a:off x="3945"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59" name="Rectangle 228"/>
            <p:cNvSpPr>
              <a:spLocks noChangeArrowheads="1"/>
            </p:cNvSpPr>
            <p:nvPr/>
          </p:nvSpPr>
          <p:spPr bwMode="auto">
            <a:xfrm>
              <a:off x="4123"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60" name="Rectangle 229"/>
            <p:cNvSpPr>
              <a:spLocks noChangeArrowheads="1"/>
            </p:cNvSpPr>
            <p:nvPr/>
          </p:nvSpPr>
          <p:spPr bwMode="auto">
            <a:xfrm>
              <a:off x="430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61" name="Rectangle 230"/>
            <p:cNvSpPr>
              <a:spLocks noChangeArrowheads="1"/>
            </p:cNvSpPr>
            <p:nvPr/>
          </p:nvSpPr>
          <p:spPr bwMode="auto">
            <a:xfrm>
              <a:off x="447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62" name="Rectangle 231"/>
            <p:cNvSpPr>
              <a:spLocks noChangeArrowheads="1"/>
            </p:cNvSpPr>
            <p:nvPr/>
          </p:nvSpPr>
          <p:spPr bwMode="auto">
            <a:xfrm>
              <a:off x="4655"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63" name="Rectangle 232"/>
            <p:cNvSpPr>
              <a:spLocks noChangeArrowheads="1"/>
            </p:cNvSpPr>
            <p:nvPr/>
          </p:nvSpPr>
          <p:spPr bwMode="auto">
            <a:xfrm>
              <a:off x="4833"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64" name="Rectangle 233"/>
            <p:cNvSpPr>
              <a:spLocks noChangeArrowheads="1"/>
            </p:cNvSpPr>
            <p:nvPr/>
          </p:nvSpPr>
          <p:spPr bwMode="auto">
            <a:xfrm>
              <a:off x="501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65" name="Rectangle 234"/>
            <p:cNvSpPr>
              <a:spLocks noChangeArrowheads="1"/>
            </p:cNvSpPr>
            <p:nvPr/>
          </p:nvSpPr>
          <p:spPr bwMode="auto">
            <a:xfrm>
              <a:off x="518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66" name="Rectangle 235"/>
            <p:cNvSpPr>
              <a:spLocks noChangeArrowheads="1"/>
            </p:cNvSpPr>
            <p:nvPr/>
          </p:nvSpPr>
          <p:spPr bwMode="auto">
            <a:xfrm>
              <a:off x="359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67" name="Rectangle 236"/>
            <p:cNvSpPr>
              <a:spLocks noChangeArrowheads="1"/>
            </p:cNvSpPr>
            <p:nvPr/>
          </p:nvSpPr>
          <p:spPr bwMode="auto">
            <a:xfrm>
              <a:off x="376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68" name="Rectangle 237"/>
            <p:cNvSpPr>
              <a:spLocks noChangeArrowheads="1"/>
            </p:cNvSpPr>
            <p:nvPr/>
          </p:nvSpPr>
          <p:spPr bwMode="auto">
            <a:xfrm>
              <a:off x="3945"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69" name="Rectangle 238"/>
            <p:cNvSpPr>
              <a:spLocks noChangeArrowheads="1"/>
            </p:cNvSpPr>
            <p:nvPr/>
          </p:nvSpPr>
          <p:spPr bwMode="auto">
            <a:xfrm>
              <a:off x="4123"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70" name="Rectangle 239"/>
            <p:cNvSpPr>
              <a:spLocks noChangeArrowheads="1"/>
            </p:cNvSpPr>
            <p:nvPr/>
          </p:nvSpPr>
          <p:spPr bwMode="auto">
            <a:xfrm>
              <a:off x="430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71" name="Rectangle 240"/>
            <p:cNvSpPr>
              <a:spLocks noChangeArrowheads="1"/>
            </p:cNvSpPr>
            <p:nvPr/>
          </p:nvSpPr>
          <p:spPr bwMode="auto">
            <a:xfrm>
              <a:off x="447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72" name="Rectangle 241"/>
            <p:cNvSpPr>
              <a:spLocks noChangeArrowheads="1"/>
            </p:cNvSpPr>
            <p:nvPr/>
          </p:nvSpPr>
          <p:spPr bwMode="auto">
            <a:xfrm>
              <a:off x="4655"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73" name="Rectangle 242"/>
            <p:cNvSpPr>
              <a:spLocks noChangeArrowheads="1"/>
            </p:cNvSpPr>
            <p:nvPr/>
          </p:nvSpPr>
          <p:spPr bwMode="auto">
            <a:xfrm>
              <a:off x="4833"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74" name="Rectangle 243"/>
            <p:cNvSpPr>
              <a:spLocks noChangeArrowheads="1"/>
            </p:cNvSpPr>
            <p:nvPr/>
          </p:nvSpPr>
          <p:spPr bwMode="auto">
            <a:xfrm>
              <a:off x="501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75" name="Rectangle 244"/>
            <p:cNvSpPr>
              <a:spLocks noChangeArrowheads="1"/>
            </p:cNvSpPr>
            <p:nvPr/>
          </p:nvSpPr>
          <p:spPr bwMode="auto">
            <a:xfrm>
              <a:off x="518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76" name="Rectangle 245"/>
            <p:cNvSpPr>
              <a:spLocks noChangeArrowheads="1"/>
            </p:cNvSpPr>
            <p:nvPr/>
          </p:nvSpPr>
          <p:spPr bwMode="auto">
            <a:xfrm>
              <a:off x="359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77" name="Rectangle 246"/>
            <p:cNvSpPr>
              <a:spLocks noChangeArrowheads="1"/>
            </p:cNvSpPr>
            <p:nvPr/>
          </p:nvSpPr>
          <p:spPr bwMode="auto">
            <a:xfrm>
              <a:off x="376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78" name="Rectangle 247"/>
            <p:cNvSpPr>
              <a:spLocks noChangeArrowheads="1"/>
            </p:cNvSpPr>
            <p:nvPr/>
          </p:nvSpPr>
          <p:spPr bwMode="auto">
            <a:xfrm>
              <a:off x="3945"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79" name="Rectangle 248"/>
            <p:cNvSpPr>
              <a:spLocks noChangeArrowheads="1"/>
            </p:cNvSpPr>
            <p:nvPr/>
          </p:nvSpPr>
          <p:spPr bwMode="auto">
            <a:xfrm>
              <a:off x="4123"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80" name="Rectangle 249"/>
            <p:cNvSpPr>
              <a:spLocks noChangeArrowheads="1"/>
            </p:cNvSpPr>
            <p:nvPr/>
          </p:nvSpPr>
          <p:spPr bwMode="auto">
            <a:xfrm>
              <a:off x="430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81" name="Rectangle 250"/>
            <p:cNvSpPr>
              <a:spLocks noChangeArrowheads="1"/>
            </p:cNvSpPr>
            <p:nvPr/>
          </p:nvSpPr>
          <p:spPr bwMode="auto">
            <a:xfrm>
              <a:off x="447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82" name="Rectangle 251"/>
            <p:cNvSpPr>
              <a:spLocks noChangeArrowheads="1"/>
            </p:cNvSpPr>
            <p:nvPr/>
          </p:nvSpPr>
          <p:spPr bwMode="auto">
            <a:xfrm>
              <a:off x="4655"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83" name="Rectangle 252"/>
            <p:cNvSpPr>
              <a:spLocks noChangeArrowheads="1"/>
            </p:cNvSpPr>
            <p:nvPr/>
          </p:nvSpPr>
          <p:spPr bwMode="auto">
            <a:xfrm>
              <a:off x="4833"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84" name="Rectangle 253"/>
            <p:cNvSpPr>
              <a:spLocks noChangeArrowheads="1"/>
            </p:cNvSpPr>
            <p:nvPr/>
          </p:nvSpPr>
          <p:spPr bwMode="auto">
            <a:xfrm>
              <a:off x="501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85" name="Rectangle 254"/>
            <p:cNvSpPr>
              <a:spLocks noChangeArrowheads="1"/>
            </p:cNvSpPr>
            <p:nvPr/>
          </p:nvSpPr>
          <p:spPr bwMode="auto">
            <a:xfrm>
              <a:off x="518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86" name="Rectangle 255"/>
            <p:cNvSpPr>
              <a:spLocks noChangeArrowheads="1"/>
            </p:cNvSpPr>
            <p:nvPr/>
          </p:nvSpPr>
          <p:spPr bwMode="auto">
            <a:xfrm>
              <a:off x="359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87" name="Rectangle 256"/>
            <p:cNvSpPr>
              <a:spLocks noChangeArrowheads="1"/>
            </p:cNvSpPr>
            <p:nvPr/>
          </p:nvSpPr>
          <p:spPr bwMode="auto">
            <a:xfrm>
              <a:off x="376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88" name="Rectangle 257"/>
            <p:cNvSpPr>
              <a:spLocks noChangeArrowheads="1"/>
            </p:cNvSpPr>
            <p:nvPr/>
          </p:nvSpPr>
          <p:spPr bwMode="auto">
            <a:xfrm>
              <a:off x="3945"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89" name="Rectangle 258"/>
            <p:cNvSpPr>
              <a:spLocks noChangeArrowheads="1"/>
            </p:cNvSpPr>
            <p:nvPr/>
          </p:nvSpPr>
          <p:spPr bwMode="auto">
            <a:xfrm>
              <a:off x="4123"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90" name="Rectangle 259"/>
            <p:cNvSpPr>
              <a:spLocks noChangeArrowheads="1"/>
            </p:cNvSpPr>
            <p:nvPr/>
          </p:nvSpPr>
          <p:spPr bwMode="auto">
            <a:xfrm>
              <a:off x="430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91" name="Rectangle 260"/>
            <p:cNvSpPr>
              <a:spLocks noChangeArrowheads="1"/>
            </p:cNvSpPr>
            <p:nvPr/>
          </p:nvSpPr>
          <p:spPr bwMode="auto">
            <a:xfrm>
              <a:off x="447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92" name="Rectangle 261"/>
            <p:cNvSpPr>
              <a:spLocks noChangeArrowheads="1"/>
            </p:cNvSpPr>
            <p:nvPr/>
          </p:nvSpPr>
          <p:spPr bwMode="auto">
            <a:xfrm>
              <a:off x="4655"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93" name="Rectangle 262"/>
            <p:cNvSpPr>
              <a:spLocks noChangeArrowheads="1"/>
            </p:cNvSpPr>
            <p:nvPr/>
          </p:nvSpPr>
          <p:spPr bwMode="auto">
            <a:xfrm>
              <a:off x="4833"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94" name="Rectangle 263"/>
            <p:cNvSpPr>
              <a:spLocks noChangeArrowheads="1"/>
            </p:cNvSpPr>
            <p:nvPr/>
          </p:nvSpPr>
          <p:spPr bwMode="auto">
            <a:xfrm>
              <a:off x="501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95" name="Rectangle 264"/>
            <p:cNvSpPr>
              <a:spLocks noChangeArrowheads="1"/>
            </p:cNvSpPr>
            <p:nvPr/>
          </p:nvSpPr>
          <p:spPr bwMode="auto">
            <a:xfrm>
              <a:off x="518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96" name="Rectangle 265"/>
            <p:cNvSpPr>
              <a:spLocks noChangeArrowheads="1"/>
            </p:cNvSpPr>
            <p:nvPr/>
          </p:nvSpPr>
          <p:spPr bwMode="auto">
            <a:xfrm>
              <a:off x="369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97" name="Rectangle 266"/>
            <p:cNvSpPr>
              <a:spLocks noChangeArrowheads="1"/>
            </p:cNvSpPr>
            <p:nvPr/>
          </p:nvSpPr>
          <p:spPr bwMode="auto">
            <a:xfrm>
              <a:off x="3740"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1</a:t>
              </a:r>
              <a:endParaRPr lang="en-US" altLang="id-ID" sz="2400">
                <a:latin typeface="Times New Roman" pitchFamily="18" charset="0"/>
              </a:endParaRPr>
            </a:p>
          </p:txBody>
        </p:sp>
        <p:sp>
          <p:nvSpPr>
            <p:cNvPr id="54398" name="Rectangle 267"/>
            <p:cNvSpPr>
              <a:spLocks noChangeArrowheads="1"/>
            </p:cNvSpPr>
            <p:nvPr/>
          </p:nvSpPr>
          <p:spPr bwMode="auto">
            <a:xfrm>
              <a:off x="3874"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399" name="Rectangle 268"/>
            <p:cNvSpPr>
              <a:spLocks noChangeArrowheads="1"/>
            </p:cNvSpPr>
            <p:nvPr/>
          </p:nvSpPr>
          <p:spPr bwMode="auto">
            <a:xfrm>
              <a:off x="3917"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2</a:t>
              </a:r>
              <a:endParaRPr lang="en-US" altLang="id-ID" sz="2400">
                <a:latin typeface="Times New Roman" pitchFamily="18" charset="0"/>
              </a:endParaRPr>
            </a:p>
          </p:txBody>
        </p:sp>
        <p:sp>
          <p:nvSpPr>
            <p:cNvPr id="54400" name="Rectangle 269"/>
            <p:cNvSpPr>
              <a:spLocks noChangeArrowheads="1"/>
            </p:cNvSpPr>
            <p:nvPr/>
          </p:nvSpPr>
          <p:spPr bwMode="auto">
            <a:xfrm>
              <a:off x="4052"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01" name="Rectangle 270"/>
            <p:cNvSpPr>
              <a:spLocks noChangeArrowheads="1"/>
            </p:cNvSpPr>
            <p:nvPr/>
          </p:nvSpPr>
          <p:spPr bwMode="auto">
            <a:xfrm>
              <a:off x="4095"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3</a:t>
              </a:r>
              <a:endParaRPr lang="en-US" altLang="id-ID" sz="2400">
                <a:latin typeface="Times New Roman" pitchFamily="18" charset="0"/>
              </a:endParaRPr>
            </a:p>
          </p:txBody>
        </p:sp>
        <p:sp>
          <p:nvSpPr>
            <p:cNvPr id="54402" name="Rectangle 271"/>
            <p:cNvSpPr>
              <a:spLocks noChangeArrowheads="1"/>
            </p:cNvSpPr>
            <p:nvPr/>
          </p:nvSpPr>
          <p:spPr bwMode="auto">
            <a:xfrm>
              <a:off x="4229"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03" name="Rectangle 272"/>
            <p:cNvSpPr>
              <a:spLocks noChangeArrowheads="1"/>
            </p:cNvSpPr>
            <p:nvPr/>
          </p:nvSpPr>
          <p:spPr bwMode="auto">
            <a:xfrm>
              <a:off x="4272"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4</a:t>
              </a:r>
              <a:endParaRPr lang="en-US" altLang="id-ID" sz="2400">
                <a:latin typeface="Times New Roman" pitchFamily="18" charset="0"/>
              </a:endParaRPr>
            </a:p>
          </p:txBody>
        </p:sp>
        <p:sp>
          <p:nvSpPr>
            <p:cNvPr id="54404" name="Rectangle 273"/>
            <p:cNvSpPr>
              <a:spLocks noChangeArrowheads="1"/>
            </p:cNvSpPr>
            <p:nvPr/>
          </p:nvSpPr>
          <p:spPr bwMode="auto">
            <a:xfrm>
              <a:off x="440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05" name="Rectangle 274"/>
            <p:cNvSpPr>
              <a:spLocks noChangeArrowheads="1"/>
            </p:cNvSpPr>
            <p:nvPr/>
          </p:nvSpPr>
          <p:spPr bwMode="auto">
            <a:xfrm>
              <a:off x="4451"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5</a:t>
              </a:r>
              <a:endParaRPr lang="en-US" altLang="id-ID" sz="2400">
                <a:latin typeface="Times New Roman" pitchFamily="18" charset="0"/>
              </a:endParaRPr>
            </a:p>
          </p:txBody>
        </p:sp>
        <p:sp>
          <p:nvSpPr>
            <p:cNvPr id="54406" name="Rectangle 275"/>
            <p:cNvSpPr>
              <a:spLocks noChangeArrowheads="1"/>
            </p:cNvSpPr>
            <p:nvPr/>
          </p:nvSpPr>
          <p:spPr bwMode="auto">
            <a:xfrm>
              <a:off x="4584"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07" name="Rectangle 276"/>
            <p:cNvSpPr>
              <a:spLocks noChangeArrowheads="1"/>
            </p:cNvSpPr>
            <p:nvPr/>
          </p:nvSpPr>
          <p:spPr bwMode="auto">
            <a:xfrm>
              <a:off x="4627"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6</a:t>
              </a:r>
              <a:endParaRPr lang="en-US" altLang="id-ID" sz="2400">
                <a:latin typeface="Times New Roman" pitchFamily="18" charset="0"/>
              </a:endParaRPr>
            </a:p>
          </p:txBody>
        </p:sp>
        <p:sp>
          <p:nvSpPr>
            <p:cNvPr id="54408" name="Rectangle 277"/>
            <p:cNvSpPr>
              <a:spLocks noChangeArrowheads="1"/>
            </p:cNvSpPr>
            <p:nvPr/>
          </p:nvSpPr>
          <p:spPr bwMode="auto">
            <a:xfrm>
              <a:off x="4762"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09" name="Rectangle 278"/>
            <p:cNvSpPr>
              <a:spLocks noChangeArrowheads="1"/>
            </p:cNvSpPr>
            <p:nvPr/>
          </p:nvSpPr>
          <p:spPr bwMode="auto">
            <a:xfrm>
              <a:off x="4805"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7</a:t>
              </a:r>
              <a:endParaRPr lang="en-US" altLang="id-ID" sz="2400">
                <a:latin typeface="Times New Roman" pitchFamily="18" charset="0"/>
              </a:endParaRPr>
            </a:p>
          </p:txBody>
        </p:sp>
        <p:sp>
          <p:nvSpPr>
            <p:cNvPr id="54410" name="Rectangle 279"/>
            <p:cNvSpPr>
              <a:spLocks noChangeArrowheads="1"/>
            </p:cNvSpPr>
            <p:nvPr/>
          </p:nvSpPr>
          <p:spPr bwMode="auto">
            <a:xfrm>
              <a:off x="4939"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11" name="Rectangle 280"/>
            <p:cNvSpPr>
              <a:spLocks noChangeArrowheads="1"/>
            </p:cNvSpPr>
            <p:nvPr/>
          </p:nvSpPr>
          <p:spPr bwMode="auto">
            <a:xfrm>
              <a:off x="4982"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8</a:t>
              </a:r>
              <a:endParaRPr lang="en-US" altLang="id-ID" sz="2400">
                <a:latin typeface="Times New Roman" pitchFamily="18" charset="0"/>
              </a:endParaRPr>
            </a:p>
          </p:txBody>
        </p:sp>
        <p:sp>
          <p:nvSpPr>
            <p:cNvPr id="54412" name="Rectangle 281"/>
            <p:cNvSpPr>
              <a:spLocks noChangeArrowheads="1"/>
            </p:cNvSpPr>
            <p:nvPr/>
          </p:nvSpPr>
          <p:spPr bwMode="auto">
            <a:xfrm>
              <a:off x="511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13" name="Rectangle 282"/>
            <p:cNvSpPr>
              <a:spLocks noChangeArrowheads="1"/>
            </p:cNvSpPr>
            <p:nvPr/>
          </p:nvSpPr>
          <p:spPr bwMode="auto">
            <a:xfrm>
              <a:off x="5160"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9</a:t>
              </a:r>
              <a:endParaRPr lang="en-US" altLang="id-ID" sz="2400">
                <a:latin typeface="Times New Roman" pitchFamily="18" charset="0"/>
              </a:endParaRPr>
            </a:p>
          </p:txBody>
        </p:sp>
        <p:sp>
          <p:nvSpPr>
            <p:cNvPr id="54414" name="Rectangle 283"/>
            <p:cNvSpPr>
              <a:spLocks noChangeArrowheads="1"/>
            </p:cNvSpPr>
            <p:nvPr/>
          </p:nvSpPr>
          <p:spPr bwMode="auto">
            <a:xfrm>
              <a:off x="5259" y="3470"/>
              <a:ext cx="2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15" name="Rectangle 284"/>
            <p:cNvSpPr>
              <a:spLocks noChangeArrowheads="1"/>
            </p:cNvSpPr>
            <p:nvPr/>
          </p:nvSpPr>
          <p:spPr bwMode="auto">
            <a:xfrm>
              <a:off x="5302" y="3501"/>
              <a:ext cx="10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10</a:t>
              </a:r>
              <a:endParaRPr lang="en-US" altLang="id-ID" sz="2400">
                <a:latin typeface="Times New Roman" pitchFamily="18" charset="0"/>
              </a:endParaRPr>
            </a:p>
          </p:txBody>
        </p:sp>
        <p:sp>
          <p:nvSpPr>
            <p:cNvPr id="54416" name="Rectangle 285"/>
            <p:cNvSpPr>
              <a:spLocks noChangeArrowheads="1"/>
            </p:cNvSpPr>
            <p:nvPr/>
          </p:nvSpPr>
          <p:spPr bwMode="auto">
            <a:xfrm>
              <a:off x="3413" y="3186"/>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17" name="Rectangle 286"/>
            <p:cNvSpPr>
              <a:spLocks noChangeArrowheads="1"/>
            </p:cNvSpPr>
            <p:nvPr/>
          </p:nvSpPr>
          <p:spPr bwMode="auto">
            <a:xfrm>
              <a:off x="3456" y="3217"/>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1</a:t>
              </a:r>
              <a:endParaRPr lang="en-US" altLang="id-ID" sz="2400">
                <a:latin typeface="Times New Roman" pitchFamily="18" charset="0"/>
              </a:endParaRPr>
            </a:p>
          </p:txBody>
        </p:sp>
        <p:sp>
          <p:nvSpPr>
            <p:cNvPr id="54418" name="Rectangle 287"/>
            <p:cNvSpPr>
              <a:spLocks noChangeArrowheads="1"/>
            </p:cNvSpPr>
            <p:nvPr/>
          </p:nvSpPr>
          <p:spPr bwMode="auto">
            <a:xfrm>
              <a:off x="3413" y="3008"/>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19" name="Rectangle 288"/>
            <p:cNvSpPr>
              <a:spLocks noChangeArrowheads="1"/>
            </p:cNvSpPr>
            <p:nvPr/>
          </p:nvSpPr>
          <p:spPr bwMode="auto">
            <a:xfrm>
              <a:off x="3456" y="3039"/>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2</a:t>
              </a:r>
              <a:endParaRPr lang="en-US" altLang="id-ID" sz="2400">
                <a:latin typeface="Times New Roman" pitchFamily="18" charset="0"/>
              </a:endParaRPr>
            </a:p>
          </p:txBody>
        </p:sp>
        <p:sp>
          <p:nvSpPr>
            <p:cNvPr id="54420" name="Rectangle 289"/>
            <p:cNvSpPr>
              <a:spLocks noChangeArrowheads="1"/>
            </p:cNvSpPr>
            <p:nvPr/>
          </p:nvSpPr>
          <p:spPr bwMode="auto">
            <a:xfrm>
              <a:off x="3413" y="2831"/>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21" name="Rectangle 290"/>
            <p:cNvSpPr>
              <a:spLocks noChangeArrowheads="1"/>
            </p:cNvSpPr>
            <p:nvPr/>
          </p:nvSpPr>
          <p:spPr bwMode="auto">
            <a:xfrm>
              <a:off x="3456" y="2862"/>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3</a:t>
              </a:r>
              <a:endParaRPr lang="en-US" altLang="id-ID" sz="2400">
                <a:latin typeface="Times New Roman" pitchFamily="18" charset="0"/>
              </a:endParaRPr>
            </a:p>
          </p:txBody>
        </p:sp>
        <p:sp>
          <p:nvSpPr>
            <p:cNvPr id="54422" name="Rectangle 291"/>
            <p:cNvSpPr>
              <a:spLocks noChangeArrowheads="1"/>
            </p:cNvSpPr>
            <p:nvPr/>
          </p:nvSpPr>
          <p:spPr bwMode="auto">
            <a:xfrm>
              <a:off x="3413" y="2653"/>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23" name="Rectangle 292"/>
            <p:cNvSpPr>
              <a:spLocks noChangeArrowheads="1"/>
            </p:cNvSpPr>
            <p:nvPr/>
          </p:nvSpPr>
          <p:spPr bwMode="auto">
            <a:xfrm>
              <a:off x="3456" y="2684"/>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4</a:t>
              </a:r>
              <a:endParaRPr lang="en-US" altLang="id-ID" sz="2400">
                <a:latin typeface="Times New Roman" pitchFamily="18" charset="0"/>
              </a:endParaRPr>
            </a:p>
          </p:txBody>
        </p:sp>
        <p:sp>
          <p:nvSpPr>
            <p:cNvPr id="54424" name="Rectangle 293"/>
            <p:cNvSpPr>
              <a:spLocks noChangeArrowheads="1"/>
            </p:cNvSpPr>
            <p:nvPr/>
          </p:nvSpPr>
          <p:spPr bwMode="auto">
            <a:xfrm>
              <a:off x="3413" y="2476"/>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25" name="Rectangle 294"/>
            <p:cNvSpPr>
              <a:spLocks noChangeArrowheads="1"/>
            </p:cNvSpPr>
            <p:nvPr/>
          </p:nvSpPr>
          <p:spPr bwMode="auto">
            <a:xfrm>
              <a:off x="3456" y="2508"/>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5</a:t>
              </a:r>
              <a:endParaRPr lang="en-US" altLang="id-ID" sz="2400">
                <a:latin typeface="Times New Roman" pitchFamily="18" charset="0"/>
              </a:endParaRPr>
            </a:p>
          </p:txBody>
        </p:sp>
        <p:sp>
          <p:nvSpPr>
            <p:cNvPr id="54426" name="Rectangle 295"/>
            <p:cNvSpPr>
              <a:spLocks noChangeArrowheads="1"/>
            </p:cNvSpPr>
            <p:nvPr/>
          </p:nvSpPr>
          <p:spPr bwMode="auto">
            <a:xfrm>
              <a:off x="3413" y="2298"/>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27" name="Rectangle 296"/>
            <p:cNvSpPr>
              <a:spLocks noChangeArrowheads="1"/>
            </p:cNvSpPr>
            <p:nvPr/>
          </p:nvSpPr>
          <p:spPr bwMode="auto">
            <a:xfrm>
              <a:off x="3456" y="2330"/>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6</a:t>
              </a:r>
              <a:endParaRPr lang="en-US" altLang="id-ID" sz="2400">
                <a:latin typeface="Times New Roman" pitchFamily="18" charset="0"/>
              </a:endParaRPr>
            </a:p>
          </p:txBody>
        </p:sp>
        <p:sp>
          <p:nvSpPr>
            <p:cNvPr id="54428" name="Rectangle 297"/>
            <p:cNvSpPr>
              <a:spLocks noChangeArrowheads="1"/>
            </p:cNvSpPr>
            <p:nvPr/>
          </p:nvSpPr>
          <p:spPr bwMode="auto">
            <a:xfrm>
              <a:off x="3413" y="2121"/>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29" name="Rectangle 298"/>
            <p:cNvSpPr>
              <a:spLocks noChangeArrowheads="1"/>
            </p:cNvSpPr>
            <p:nvPr/>
          </p:nvSpPr>
          <p:spPr bwMode="auto">
            <a:xfrm>
              <a:off x="3456" y="2153"/>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7</a:t>
              </a:r>
              <a:endParaRPr lang="en-US" altLang="id-ID" sz="2400">
                <a:latin typeface="Times New Roman" pitchFamily="18" charset="0"/>
              </a:endParaRPr>
            </a:p>
          </p:txBody>
        </p:sp>
        <p:sp>
          <p:nvSpPr>
            <p:cNvPr id="54430" name="Rectangle 299"/>
            <p:cNvSpPr>
              <a:spLocks noChangeArrowheads="1"/>
            </p:cNvSpPr>
            <p:nvPr/>
          </p:nvSpPr>
          <p:spPr bwMode="auto">
            <a:xfrm>
              <a:off x="3413" y="1943"/>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31" name="Rectangle 300"/>
            <p:cNvSpPr>
              <a:spLocks noChangeArrowheads="1"/>
            </p:cNvSpPr>
            <p:nvPr/>
          </p:nvSpPr>
          <p:spPr bwMode="auto">
            <a:xfrm>
              <a:off x="3456" y="1975"/>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8</a:t>
              </a:r>
              <a:endParaRPr lang="en-US" altLang="id-ID" sz="2400">
                <a:latin typeface="Times New Roman" pitchFamily="18" charset="0"/>
              </a:endParaRPr>
            </a:p>
          </p:txBody>
        </p:sp>
        <p:sp>
          <p:nvSpPr>
            <p:cNvPr id="54432" name="Rectangle 301"/>
            <p:cNvSpPr>
              <a:spLocks noChangeArrowheads="1"/>
            </p:cNvSpPr>
            <p:nvPr/>
          </p:nvSpPr>
          <p:spPr bwMode="auto">
            <a:xfrm>
              <a:off x="3413" y="1766"/>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33" name="Rectangle 302"/>
            <p:cNvSpPr>
              <a:spLocks noChangeArrowheads="1"/>
            </p:cNvSpPr>
            <p:nvPr/>
          </p:nvSpPr>
          <p:spPr bwMode="auto">
            <a:xfrm>
              <a:off x="3456" y="1797"/>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a:solidFill>
                    <a:srgbClr val="000000"/>
                  </a:solidFill>
                  <a:latin typeface="Times New Roman" pitchFamily="18" charset="0"/>
                </a:rPr>
                <a:t>9</a:t>
              </a:r>
              <a:endParaRPr lang="en-US" altLang="id-ID" sz="2400">
                <a:latin typeface="Times New Roman" pitchFamily="18" charset="0"/>
              </a:endParaRPr>
            </a:p>
          </p:txBody>
        </p:sp>
        <p:sp>
          <p:nvSpPr>
            <p:cNvPr id="54434" name="Rectangle 303"/>
            <p:cNvSpPr>
              <a:spLocks noChangeArrowheads="1"/>
            </p:cNvSpPr>
            <p:nvPr/>
          </p:nvSpPr>
          <p:spPr bwMode="auto">
            <a:xfrm>
              <a:off x="3590" y="3464"/>
              <a:ext cx="177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435" name="Rectangle 304"/>
            <p:cNvSpPr>
              <a:spLocks noChangeArrowheads="1"/>
            </p:cNvSpPr>
            <p:nvPr/>
          </p:nvSpPr>
          <p:spPr bwMode="auto">
            <a:xfrm>
              <a:off x="3585" y="1695"/>
              <a:ext cx="11" cy="1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pSp>
      <p:grpSp>
        <p:nvGrpSpPr>
          <p:cNvPr id="54284" name="Group 305"/>
          <p:cNvGrpSpPr>
            <a:grpSpLocks/>
          </p:cNvGrpSpPr>
          <p:nvPr/>
        </p:nvGrpSpPr>
        <p:grpSpPr bwMode="auto">
          <a:xfrm>
            <a:off x="4610100" y="4648200"/>
            <a:ext cx="1457325" cy="1428750"/>
            <a:chOff x="1320" y="2616"/>
            <a:chExt cx="918" cy="900"/>
          </a:xfrm>
        </p:grpSpPr>
        <p:sp>
          <p:nvSpPr>
            <p:cNvPr id="54294" name="Oval 306"/>
            <p:cNvSpPr>
              <a:spLocks noChangeArrowheads="1"/>
            </p:cNvSpPr>
            <p:nvPr/>
          </p:nvSpPr>
          <p:spPr bwMode="auto">
            <a:xfrm>
              <a:off x="1737" y="3024"/>
              <a:ext cx="84" cy="84"/>
            </a:xfrm>
            <a:prstGeom prst="ellipse">
              <a:avLst/>
            </a:prstGeom>
            <a:solidFill>
              <a:srgbClr val="FF00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295" name="Oval 307"/>
            <p:cNvSpPr>
              <a:spLocks noChangeArrowheads="1"/>
            </p:cNvSpPr>
            <p:nvPr/>
          </p:nvSpPr>
          <p:spPr bwMode="auto">
            <a:xfrm>
              <a:off x="1320" y="2616"/>
              <a:ext cx="918" cy="9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pSp>
      <p:sp>
        <p:nvSpPr>
          <p:cNvPr id="54285" name="Text Box 308"/>
          <p:cNvSpPr txBox="1">
            <a:spLocks noChangeArrowheads="1"/>
          </p:cNvSpPr>
          <p:nvPr/>
        </p:nvSpPr>
        <p:spPr bwMode="auto">
          <a:xfrm>
            <a:off x="4953000" y="472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2400" b="1">
                <a:solidFill>
                  <a:srgbClr val="0000FF"/>
                </a:solidFill>
                <a:latin typeface="Times New Roman" pitchFamily="18" charset="0"/>
              </a:rPr>
              <a:t>1</a:t>
            </a:r>
          </a:p>
        </p:txBody>
      </p:sp>
      <p:sp>
        <p:nvSpPr>
          <p:cNvPr id="54286" name="Text Box 309"/>
          <p:cNvSpPr txBox="1">
            <a:spLocks noChangeArrowheads="1"/>
          </p:cNvSpPr>
          <p:nvPr/>
        </p:nvSpPr>
        <p:spPr bwMode="auto">
          <a:xfrm>
            <a:off x="5410200" y="548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2400" b="1">
                <a:solidFill>
                  <a:srgbClr val="0000FF"/>
                </a:solidFill>
                <a:latin typeface="Times New Roman" pitchFamily="18" charset="0"/>
              </a:rPr>
              <a:t>2</a:t>
            </a:r>
          </a:p>
        </p:txBody>
      </p:sp>
      <p:grpSp>
        <p:nvGrpSpPr>
          <p:cNvPr id="54287" name="Group 310"/>
          <p:cNvGrpSpPr>
            <a:grpSpLocks/>
          </p:cNvGrpSpPr>
          <p:nvPr/>
        </p:nvGrpSpPr>
        <p:grpSpPr bwMode="auto">
          <a:xfrm>
            <a:off x="6019800" y="2133600"/>
            <a:ext cx="1457325" cy="1428750"/>
            <a:chOff x="1320" y="2616"/>
            <a:chExt cx="918" cy="900"/>
          </a:xfrm>
        </p:grpSpPr>
        <p:sp>
          <p:nvSpPr>
            <p:cNvPr id="54292" name="Oval 311"/>
            <p:cNvSpPr>
              <a:spLocks noChangeArrowheads="1"/>
            </p:cNvSpPr>
            <p:nvPr/>
          </p:nvSpPr>
          <p:spPr bwMode="auto">
            <a:xfrm>
              <a:off x="1737" y="3024"/>
              <a:ext cx="84" cy="84"/>
            </a:xfrm>
            <a:prstGeom prst="ellipse">
              <a:avLst/>
            </a:prstGeom>
            <a:solidFill>
              <a:srgbClr val="FF00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4293" name="Oval 312"/>
            <p:cNvSpPr>
              <a:spLocks noChangeArrowheads="1"/>
            </p:cNvSpPr>
            <p:nvPr/>
          </p:nvSpPr>
          <p:spPr bwMode="auto">
            <a:xfrm>
              <a:off x="1320" y="2616"/>
              <a:ext cx="918" cy="9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pSp>
      <p:sp>
        <p:nvSpPr>
          <p:cNvPr id="54288" name="Text Box 313"/>
          <p:cNvSpPr txBox="1">
            <a:spLocks noChangeArrowheads="1"/>
          </p:cNvSpPr>
          <p:nvPr/>
        </p:nvSpPr>
        <p:spPr bwMode="auto">
          <a:xfrm>
            <a:off x="5486400" y="487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2400" b="1">
                <a:solidFill>
                  <a:srgbClr val="0000FF"/>
                </a:solidFill>
                <a:latin typeface="Times New Roman" pitchFamily="18" charset="0"/>
              </a:rPr>
              <a:t>3</a:t>
            </a:r>
          </a:p>
        </p:txBody>
      </p:sp>
      <p:sp>
        <p:nvSpPr>
          <p:cNvPr id="54289" name="Text Box 314"/>
          <p:cNvSpPr txBox="1">
            <a:spLocks noChangeArrowheads="1"/>
          </p:cNvSpPr>
          <p:nvPr/>
        </p:nvSpPr>
        <p:spPr bwMode="auto">
          <a:xfrm>
            <a:off x="6826250" y="2362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2400" b="1">
                <a:solidFill>
                  <a:srgbClr val="0000FF"/>
                </a:solidFill>
                <a:latin typeface="Times New Roman" pitchFamily="18" charset="0"/>
              </a:rPr>
              <a:t>4</a:t>
            </a:r>
          </a:p>
        </p:txBody>
      </p:sp>
      <p:sp>
        <p:nvSpPr>
          <p:cNvPr id="162" name="Segnaposto data 161"/>
          <p:cNvSpPr>
            <a:spLocks noGrp="1"/>
          </p:cNvSpPr>
          <p:nvPr>
            <p:ph type="dt" sz="quarter" idx="10"/>
          </p:nvPr>
        </p:nvSpPr>
        <p:spPr/>
        <p:txBody>
          <a:bodyPr/>
          <a:lstStyle/>
          <a:p>
            <a:pPr>
              <a:defRPr/>
            </a:pPr>
            <a:r>
              <a:rPr lang="it-IT"/>
              <a:t>Metodi numerici per la bioinformatica</a:t>
            </a:r>
            <a:endParaRPr lang="en-US"/>
          </a:p>
        </p:txBody>
      </p:sp>
      <p:sp>
        <p:nvSpPr>
          <p:cNvPr id="163" name="Segnaposto piè di pagina 162"/>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177925" y="3251200"/>
            <a:ext cx="33591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55299" name="Rectangle 2"/>
          <p:cNvSpPr>
            <a:spLocks noGrp="1" noChangeArrowheads="1"/>
          </p:cNvSpPr>
          <p:nvPr>
            <p:ph type="title"/>
          </p:nvPr>
        </p:nvSpPr>
        <p:spPr/>
        <p:txBody>
          <a:bodyPr/>
          <a:lstStyle/>
          <a:p>
            <a:pPr eaLnBrk="1" hangingPunct="1"/>
            <a:r>
              <a:rPr lang="it-IT" altLang="id-ID" smtClean="0"/>
              <a:t>Hierarchical Clustering</a:t>
            </a:r>
          </a:p>
        </p:txBody>
      </p:sp>
      <p:sp>
        <p:nvSpPr>
          <p:cNvPr id="55300" name="Rectangle 3"/>
          <p:cNvSpPr>
            <a:spLocks noGrp="1" noChangeArrowheads="1"/>
          </p:cNvSpPr>
          <p:nvPr>
            <p:ph type="body" idx="1"/>
          </p:nvPr>
        </p:nvSpPr>
        <p:spPr>
          <a:xfrm>
            <a:off x="609600" y="1676400"/>
            <a:ext cx="8001000" cy="1905000"/>
          </a:xfrm>
        </p:spPr>
        <p:txBody>
          <a:bodyPr/>
          <a:lstStyle/>
          <a:p>
            <a:pPr eaLnBrk="1" hangingPunct="1"/>
            <a:r>
              <a:rPr lang="it-IT" altLang="id-ID" sz="2800" b="1" smtClean="0"/>
              <a:t>Hierarchical clustering</a:t>
            </a:r>
            <a:r>
              <a:rPr lang="it-IT" altLang="id-ID" sz="2800" smtClean="0"/>
              <a:t> </a:t>
            </a:r>
            <a:r>
              <a:rPr lang="en-US" altLang="id-ID" sz="2800" smtClean="0"/>
              <a:t>aims at the more ambitious task of obtaining </a:t>
            </a:r>
            <a:r>
              <a:rPr lang="it-IT" altLang="id-ID" sz="2800" smtClean="0"/>
              <a:t>hierarchy of clusters, called </a:t>
            </a:r>
            <a:r>
              <a:rPr lang="it-IT" altLang="id-ID" sz="2800" i="1" smtClean="0"/>
              <a:t>dendrogram</a:t>
            </a:r>
            <a:r>
              <a:rPr lang="it-IT" altLang="id-ID" sz="2800" smtClean="0"/>
              <a:t>, that shows how the clusters are related to each other.</a:t>
            </a:r>
          </a:p>
        </p:txBody>
      </p:sp>
      <p:sp>
        <p:nvSpPr>
          <p:cNvPr id="55301" name="Rectangle 6"/>
          <p:cNvSpPr>
            <a:spLocks noChangeArrowheads="1"/>
          </p:cNvSpPr>
          <p:nvPr/>
        </p:nvSpPr>
        <p:spPr bwMode="auto">
          <a:xfrm>
            <a:off x="5943600" y="3733800"/>
            <a:ext cx="28956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id-ID" sz="2400">
                <a:latin typeface="Garamond" pitchFamily="18" charset="0"/>
              </a:rPr>
              <a:t>The height of a node in the dendrogram represents the similarity of the two children clusters. </a:t>
            </a:r>
          </a:p>
        </p:txBody>
      </p:sp>
      <p:sp>
        <p:nvSpPr>
          <p:cNvPr id="55302" name="Line 7"/>
          <p:cNvSpPr>
            <a:spLocks noChangeShapeType="1"/>
          </p:cNvSpPr>
          <p:nvPr/>
        </p:nvSpPr>
        <p:spPr bwMode="auto">
          <a:xfrm>
            <a:off x="4724400" y="36671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5303" name="Line 8"/>
          <p:cNvSpPr>
            <a:spLocks noChangeShapeType="1"/>
          </p:cNvSpPr>
          <p:nvPr/>
        </p:nvSpPr>
        <p:spPr bwMode="auto">
          <a:xfrm>
            <a:off x="4724400" y="48101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cxnSp>
        <p:nvCxnSpPr>
          <p:cNvPr id="55304" name="AutoShape 9"/>
          <p:cNvCxnSpPr>
            <a:cxnSpLocks noChangeShapeType="1"/>
            <a:stCxn id="55302" idx="1"/>
            <a:endCxn id="55303" idx="1"/>
          </p:cNvCxnSpPr>
          <p:nvPr/>
        </p:nvCxnSpPr>
        <p:spPr bwMode="auto">
          <a:xfrm>
            <a:off x="5181600" y="3667125"/>
            <a:ext cx="0" cy="1143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5305" name="Line 10"/>
          <p:cNvSpPr>
            <a:spLocks noChangeShapeType="1"/>
          </p:cNvSpPr>
          <p:nvPr/>
        </p:nvSpPr>
        <p:spPr bwMode="auto">
          <a:xfrm>
            <a:off x="4724400" y="3895725"/>
            <a:ext cx="4572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5306" name="Line 11"/>
          <p:cNvSpPr>
            <a:spLocks noChangeShapeType="1"/>
          </p:cNvSpPr>
          <p:nvPr/>
        </p:nvSpPr>
        <p:spPr bwMode="auto">
          <a:xfrm>
            <a:off x="4724400" y="4122738"/>
            <a:ext cx="4572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5307" name="Line 12"/>
          <p:cNvSpPr>
            <a:spLocks noChangeShapeType="1"/>
          </p:cNvSpPr>
          <p:nvPr/>
        </p:nvSpPr>
        <p:spPr bwMode="auto">
          <a:xfrm>
            <a:off x="4724400" y="4579938"/>
            <a:ext cx="4572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5308" name="Line 13"/>
          <p:cNvSpPr>
            <a:spLocks noChangeShapeType="1"/>
          </p:cNvSpPr>
          <p:nvPr/>
        </p:nvSpPr>
        <p:spPr bwMode="auto">
          <a:xfrm>
            <a:off x="4724400" y="4351338"/>
            <a:ext cx="4572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5309" name="Text Box 14"/>
          <p:cNvSpPr txBox="1">
            <a:spLocks noChangeArrowheads="1"/>
          </p:cNvSpPr>
          <p:nvPr/>
        </p:nvSpPr>
        <p:spPr bwMode="auto">
          <a:xfrm>
            <a:off x="5153025" y="4672013"/>
            <a:ext cx="838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tLang="id-ID" sz="1000"/>
              <a:t>100 </a:t>
            </a:r>
          </a:p>
        </p:txBody>
      </p:sp>
      <p:sp>
        <p:nvSpPr>
          <p:cNvPr id="55310" name="Text Box 15"/>
          <p:cNvSpPr txBox="1">
            <a:spLocks noChangeArrowheads="1"/>
          </p:cNvSpPr>
          <p:nvPr/>
        </p:nvSpPr>
        <p:spPr bwMode="auto">
          <a:xfrm>
            <a:off x="5181600" y="4438650"/>
            <a:ext cx="838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tLang="id-ID" sz="1000"/>
              <a:t>90 </a:t>
            </a:r>
          </a:p>
        </p:txBody>
      </p:sp>
      <p:sp>
        <p:nvSpPr>
          <p:cNvPr id="55311" name="Text Box 16"/>
          <p:cNvSpPr txBox="1">
            <a:spLocks noChangeArrowheads="1"/>
          </p:cNvSpPr>
          <p:nvPr/>
        </p:nvSpPr>
        <p:spPr bwMode="auto">
          <a:xfrm>
            <a:off x="5181600" y="4210050"/>
            <a:ext cx="838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tLang="id-ID" sz="1000"/>
              <a:t>80 </a:t>
            </a:r>
          </a:p>
        </p:txBody>
      </p:sp>
      <p:sp>
        <p:nvSpPr>
          <p:cNvPr id="55312" name="Text Box 17"/>
          <p:cNvSpPr txBox="1">
            <a:spLocks noChangeArrowheads="1"/>
          </p:cNvSpPr>
          <p:nvPr/>
        </p:nvSpPr>
        <p:spPr bwMode="auto">
          <a:xfrm>
            <a:off x="5181600" y="3981450"/>
            <a:ext cx="838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tLang="id-ID" sz="1000"/>
              <a:t>70 </a:t>
            </a:r>
          </a:p>
        </p:txBody>
      </p:sp>
      <p:sp>
        <p:nvSpPr>
          <p:cNvPr id="55313" name="Text Box 18"/>
          <p:cNvSpPr txBox="1">
            <a:spLocks noChangeArrowheads="1"/>
          </p:cNvSpPr>
          <p:nvPr/>
        </p:nvSpPr>
        <p:spPr bwMode="auto">
          <a:xfrm>
            <a:off x="5176838" y="3754438"/>
            <a:ext cx="838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tLang="id-ID" sz="1000"/>
              <a:t>60</a:t>
            </a:r>
          </a:p>
        </p:txBody>
      </p:sp>
      <p:sp>
        <p:nvSpPr>
          <p:cNvPr id="55314" name="Text Box 19"/>
          <p:cNvSpPr txBox="1">
            <a:spLocks noChangeArrowheads="1"/>
          </p:cNvSpPr>
          <p:nvPr/>
        </p:nvSpPr>
        <p:spPr bwMode="auto">
          <a:xfrm>
            <a:off x="5181600" y="3530600"/>
            <a:ext cx="838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tLang="id-ID" sz="1000"/>
              <a:t>50</a:t>
            </a:r>
          </a:p>
        </p:txBody>
      </p:sp>
      <p:sp>
        <p:nvSpPr>
          <p:cNvPr id="55315" name="Text Box 20"/>
          <p:cNvSpPr txBox="1">
            <a:spLocks noChangeArrowheads="1"/>
          </p:cNvSpPr>
          <p:nvPr/>
        </p:nvSpPr>
        <p:spPr bwMode="auto">
          <a:xfrm>
            <a:off x="4800600" y="5957888"/>
            <a:ext cx="15240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tLang="id-ID">
                <a:latin typeface="Garamond" pitchFamily="18" charset="0"/>
              </a:rPr>
              <a:t>% of similarity</a:t>
            </a:r>
          </a:p>
        </p:txBody>
      </p:sp>
      <p:sp>
        <p:nvSpPr>
          <p:cNvPr id="55316" name="Line 22"/>
          <p:cNvSpPr>
            <a:spLocks noChangeShapeType="1"/>
          </p:cNvSpPr>
          <p:nvPr/>
        </p:nvSpPr>
        <p:spPr bwMode="auto">
          <a:xfrm flipH="1" flipV="1">
            <a:off x="5105400" y="5029200"/>
            <a:ext cx="38100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24" name="Segnaposto numero diapositiva 5"/>
          <p:cNvSpPr>
            <a:spLocks noGrp="1"/>
          </p:cNvSpPr>
          <p:nvPr>
            <p:ph type="sldNum" sz="quarter" idx="12"/>
          </p:nvPr>
        </p:nvSpPr>
        <p:spPr>
          <a:xfrm>
            <a:off x="3657600" y="6324600"/>
            <a:ext cx="1905000" cy="457200"/>
          </a:xfrm>
        </p:spPr>
        <p:txBody>
          <a:bodyPr/>
          <a:lstStyle/>
          <a:p>
            <a:pPr>
              <a:defRPr/>
            </a:pPr>
            <a:fld id="{EB22B70E-AF5D-4315-82D7-344E1FF5D5FF}" type="slidenum">
              <a:rPr lang="en-US"/>
              <a:pPr>
                <a:defRPr/>
              </a:pPr>
              <a:t>48</a:t>
            </a:fld>
            <a:endParaRPr lang="en-US" dirty="0"/>
          </a:p>
        </p:txBody>
      </p:sp>
      <p:sp>
        <p:nvSpPr>
          <p:cNvPr id="25" name="Segnaposto data 34"/>
          <p:cNvSpPr>
            <a:spLocks noGrp="1"/>
          </p:cNvSpPr>
          <p:nvPr>
            <p:ph type="dt" sz="quarter" idx="10"/>
          </p:nvPr>
        </p:nvSpPr>
        <p:spPr>
          <a:xfrm>
            <a:off x="609600" y="6324600"/>
            <a:ext cx="2514600" cy="457200"/>
          </a:xfrm>
        </p:spPr>
        <p:txBody>
          <a:bodyPr/>
          <a:lstStyle/>
          <a:p>
            <a:pPr>
              <a:defRPr/>
            </a:pPr>
            <a:r>
              <a:rPr lang="it-IT"/>
              <a:t>Metodi numerici per la bioinformatica</a:t>
            </a:r>
            <a:endParaRPr lang="en-US"/>
          </a:p>
        </p:txBody>
      </p:sp>
      <p:sp>
        <p:nvSpPr>
          <p:cNvPr id="26" name="Segnaposto piè di pagina 35"/>
          <p:cNvSpPr>
            <a:spLocks noGrp="1"/>
          </p:cNvSpPr>
          <p:nvPr>
            <p:ph type="ftr" sz="quarter" idx="11"/>
          </p:nvPr>
        </p:nvSpPr>
        <p:spPr>
          <a:xfrm>
            <a:off x="5715000" y="6324600"/>
            <a:ext cx="2895600" cy="457200"/>
          </a:xfrm>
        </p:spPr>
        <p:txBody>
          <a:bodyPr/>
          <a:lstStyle/>
          <a:p>
            <a:pPr>
              <a:defRPr/>
            </a:pPr>
            <a:r>
              <a:rPr lang="en-US" dirty="0"/>
              <a:t>Francesco </a:t>
            </a:r>
            <a:r>
              <a:rPr lang="en-US" dirty="0" err="1"/>
              <a:t>Archetti</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egnaposto numero diapositiva 5"/>
          <p:cNvSpPr>
            <a:spLocks noGrp="1"/>
          </p:cNvSpPr>
          <p:nvPr>
            <p:ph type="sldNum" sz="quarter" idx="12"/>
          </p:nvPr>
        </p:nvSpPr>
        <p:spPr/>
        <p:txBody>
          <a:bodyPr/>
          <a:lstStyle/>
          <a:p>
            <a:pPr>
              <a:defRPr/>
            </a:pPr>
            <a:fld id="{E1291C51-C0F5-4A8B-9210-2FEF638E561D}" type="slidenum">
              <a:rPr lang="en-US"/>
              <a:pPr>
                <a:defRPr/>
              </a:pPr>
              <a:t>49</a:t>
            </a:fld>
            <a:endParaRPr lang="en-US"/>
          </a:p>
        </p:txBody>
      </p:sp>
      <p:pic>
        <p:nvPicPr>
          <p:cNvPr id="56323" name="Picture 6" descr="geneDend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38400"/>
            <a:ext cx="4581525"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2"/>
          <p:cNvSpPr>
            <a:spLocks noGrp="1" noChangeArrowheads="1"/>
          </p:cNvSpPr>
          <p:nvPr>
            <p:ph type="title"/>
          </p:nvPr>
        </p:nvSpPr>
        <p:spPr/>
        <p:txBody>
          <a:bodyPr/>
          <a:lstStyle/>
          <a:p>
            <a:pPr eaLnBrk="1" hangingPunct="1"/>
            <a:r>
              <a:rPr lang="en-US" altLang="id-ID" sz="3000" smtClean="0"/>
              <a:t>Hierarchical Clustering Result: Dendrogram</a:t>
            </a:r>
            <a:endParaRPr lang="it-IT" altLang="id-ID" sz="3000" smtClean="0"/>
          </a:p>
        </p:txBody>
      </p:sp>
      <p:pic>
        <p:nvPicPr>
          <p:cNvPr id="56325" name="Picture 7" descr="geneDend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38400"/>
            <a:ext cx="457200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Rectangle 8"/>
          <p:cNvSpPr>
            <a:spLocks noChangeArrowheads="1"/>
          </p:cNvSpPr>
          <p:nvPr/>
        </p:nvSpPr>
        <p:spPr bwMode="auto">
          <a:xfrm>
            <a:off x="4210050" y="3124200"/>
            <a:ext cx="381000" cy="3200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6327" name="Rectangle 9"/>
          <p:cNvSpPr>
            <a:spLocks noChangeArrowheads="1"/>
          </p:cNvSpPr>
          <p:nvPr/>
        </p:nvSpPr>
        <p:spPr bwMode="auto">
          <a:xfrm>
            <a:off x="8534400" y="3048000"/>
            <a:ext cx="609600" cy="3200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9402" name="Line 10"/>
          <p:cNvSpPr>
            <a:spLocks noChangeShapeType="1"/>
          </p:cNvSpPr>
          <p:nvPr/>
        </p:nvSpPr>
        <p:spPr bwMode="auto">
          <a:xfrm rot="-5400000">
            <a:off x="-566737" y="5148263"/>
            <a:ext cx="2590800" cy="0"/>
          </a:xfrm>
          <a:prstGeom prst="line">
            <a:avLst/>
          </a:prstGeom>
          <a:noFill/>
          <a:ln w="158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id-ID"/>
          </a:p>
        </p:txBody>
      </p:sp>
      <p:sp>
        <p:nvSpPr>
          <p:cNvPr id="59403" name="Line 11"/>
          <p:cNvSpPr>
            <a:spLocks noChangeShapeType="1"/>
          </p:cNvSpPr>
          <p:nvPr/>
        </p:nvSpPr>
        <p:spPr bwMode="auto">
          <a:xfrm rot="-5400000">
            <a:off x="3976688" y="5105400"/>
            <a:ext cx="2590800" cy="0"/>
          </a:xfrm>
          <a:prstGeom prst="line">
            <a:avLst/>
          </a:prstGeom>
          <a:noFill/>
          <a:ln w="158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id-ID"/>
          </a:p>
        </p:txBody>
      </p:sp>
      <p:sp>
        <p:nvSpPr>
          <p:cNvPr id="59404" name="Rectangle 12"/>
          <p:cNvSpPr>
            <a:spLocks noChangeArrowheads="1"/>
          </p:cNvSpPr>
          <p:nvPr/>
        </p:nvSpPr>
        <p:spPr bwMode="auto">
          <a:xfrm>
            <a:off x="533400" y="5200650"/>
            <a:ext cx="990600" cy="10334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9405" name="Rectangle 13"/>
          <p:cNvSpPr>
            <a:spLocks noChangeArrowheads="1"/>
          </p:cNvSpPr>
          <p:nvPr/>
        </p:nvSpPr>
        <p:spPr bwMode="auto">
          <a:xfrm>
            <a:off x="533400" y="3824288"/>
            <a:ext cx="990600" cy="133826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9406" name="Rectangle 14"/>
          <p:cNvSpPr>
            <a:spLocks noChangeArrowheads="1"/>
          </p:cNvSpPr>
          <p:nvPr/>
        </p:nvSpPr>
        <p:spPr bwMode="auto">
          <a:xfrm>
            <a:off x="4862513" y="5672138"/>
            <a:ext cx="990600" cy="52863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9407" name="Rectangle 15"/>
          <p:cNvSpPr>
            <a:spLocks noChangeArrowheads="1"/>
          </p:cNvSpPr>
          <p:nvPr/>
        </p:nvSpPr>
        <p:spPr bwMode="auto">
          <a:xfrm>
            <a:off x="4862513" y="5195888"/>
            <a:ext cx="990600" cy="44767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9408" name="Rectangle 16"/>
          <p:cNvSpPr>
            <a:spLocks noChangeArrowheads="1"/>
          </p:cNvSpPr>
          <p:nvPr/>
        </p:nvSpPr>
        <p:spPr bwMode="auto">
          <a:xfrm>
            <a:off x="4862513" y="3810000"/>
            <a:ext cx="990600" cy="1357313"/>
          </a:xfrm>
          <a:prstGeom prst="rect">
            <a:avLst/>
          </a:prstGeom>
          <a:noFill/>
          <a:ln w="254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15" name="Segnaposto data 14"/>
          <p:cNvSpPr>
            <a:spLocks noGrp="1"/>
          </p:cNvSpPr>
          <p:nvPr>
            <p:ph type="dt" sz="quarter" idx="10"/>
          </p:nvPr>
        </p:nvSpPr>
        <p:spPr/>
        <p:txBody>
          <a:bodyPr/>
          <a:lstStyle/>
          <a:p>
            <a:pPr>
              <a:defRPr/>
            </a:pPr>
            <a:r>
              <a:rPr lang="it-IT"/>
              <a:t>Metodi numerici per la bioinformatica</a:t>
            </a:r>
            <a:endParaRPr lang="en-US"/>
          </a:p>
        </p:txBody>
      </p:sp>
      <p:sp>
        <p:nvSpPr>
          <p:cNvPr id="16" name="Segnaposto piè di pagina 15"/>
          <p:cNvSpPr>
            <a:spLocks noGrp="1"/>
          </p:cNvSpPr>
          <p:nvPr>
            <p:ph type="ftr" sz="quarter" idx="11"/>
          </p:nvPr>
        </p:nvSpPr>
        <p:spPr/>
        <p:txBody>
          <a:bodyPr/>
          <a:lstStyle/>
          <a:p>
            <a:pPr>
              <a:defRPr/>
            </a:pPr>
            <a:r>
              <a:rPr lang="en-US"/>
              <a:t>Francesco Archetti</a:t>
            </a:r>
          </a:p>
        </p:txBody>
      </p:sp>
      <p:sp>
        <p:nvSpPr>
          <p:cNvPr id="56337" name="Line 11"/>
          <p:cNvSpPr>
            <a:spLocks noChangeShapeType="1"/>
          </p:cNvSpPr>
          <p:nvPr/>
        </p:nvSpPr>
        <p:spPr bwMode="auto">
          <a:xfrm rot="-5400000">
            <a:off x="1377950" y="1752600"/>
            <a:ext cx="0" cy="609600"/>
          </a:xfrm>
          <a:prstGeom prst="line">
            <a:avLst/>
          </a:prstGeom>
          <a:noFill/>
          <a:ln w="158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id-ID"/>
          </a:p>
        </p:txBody>
      </p:sp>
      <p:sp>
        <p:nvSpPr>
          <p:cNvPr id="56338" name="Rectangle 20"/>
          <p:cNvSpPr>
            <a:spLocks noChangeArrowheads="1"/>
          </p:cNvSpPr>
          <p:nvPr/>
        </p:nvSpPr>
        <p:spPr bwMode="auto">
          <a:xfrm>
            <a:off x="1682750" y="1916113"/>
            <a:ext cx="18986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1200"/>
              <a:t>Similarity threshold : 60%</a:t>
            </a:r>
            <a:endParaRPr lang="en-GB" altLang="id-ID" sz="1200"/>
          </a:p>
        </p:txBody>
      </p:sp>
      <p:sp>
        <p:nvSpPr>
          <p:cNvPr id="56339" name="Line 11"/>
          <p:cNvSpPr>
            <a:spLocks noChangeShapeType="1"/>
          </p:cNvSpPr>
          <p:nvPr/>
        </p:nvSpPr>
        <p:spPr bwMode="auto">
          <a:xfrm rot="-5400000">
            <a:off x="6096000" y="1741488"/>
            <a:ext cx="0" cy="609600"/>
          </a:xfrm>
          <a:prstGeom prst="line">
            <a:avLst/>
          </a:prstGeom>
          <a:noFill/>
          <a:ln w="158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id-ID"/>
          </a:p>
        </p:txBody>
      </p:sp>
      <p:sp>
        <p:nvSpPr>
          <p:cNvPr id="56340" name="Rectangle 22"/>
          <p:cNvSpPr>
            <a:spLocks noChangeArrowheads="1"/>
          </p:cNvSpPr>
          <p:nvPr/>
        </p:nvSpPr>
        <p:spPr bwMode="auto">
          <a:xfrm>
            <a:off x="6400800" y="1905000"/>
            <a:ext cx="18986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id-ID" sz="1200"/>
              <a:t>Similarity threshold : 70%</a:t>
            </a:r>
            <a:endParaRPr lang="en-GB" altLang="id-ID"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402"/>
                                        </p:tgtEl>
                                        <p:attrNameLst>
                                          <p:attrName>style.visibility</p:attrName>
                                        </p:attrNameLst>
                                      </p:cBhvr>
                                      <p:to>
                                        <p:strVal val="visible"/>
                                      </p:to>
                                    </p:set>
                                    <p:animEffect transition="in" filter="wipe(up)">
                                      <p:cBhvr>
                                        <p:cTn id="7" dur="500"/>
                                        <p:tgtEl>
                                          <p:spTgt spid="5940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404"/>
                                        </p:tgtEl>
                                        <p:attrNameLst>
                                          <p:attrName>style.visibility</p:attrName>
                                        </p:attrNameLst>
                                      </p:cBhvr>
                                      <p:to>
                                        <p:strVal val="visible"/>
                                      </p:to>
                                    </p:set>
                                    <p:animEffect transition="in" filter="wipe(left)">
                                      <p:cBhvr>
                                        <p:cTn id="11" dur="500"/>
                                        <p:tgtEl>
                                          <p:spTgt spid="5940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405"/>
                                        </p:tgtEl>
                                        <p:attrNameLst>
                                          <p:attrName>style.visibility</p:attrName>
                                        </p:attrNameLst>
                                      </p:cBhvr>
                                      <p:to>
                                        <p:strVal val="visible"/>
                                      </p:to>
                                    </p:set>
                                    <p:animEffect transition="in" filter="wipe(left)">
                                      <p:cBhvr>
                                        <p:cTn id="15" dur="500"/>
                                        <p:tgtEl>
                                          <p:spTgt spid="5940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9403"/>
                                        </p:tgtEl>
                                        <p:attrNameLst>
                                          <p:attrName>style.visibility</p:attrName>
                                        </p:attrNameLst>
                                      </p:cBhvr>
                                      <p:to>
                                        <p:strVal val="visible"/>
                                      </p:to>
                                    </p:set>
                                    <p:animEffect transition="in" filter="wipe(up)">
                                      <p:cBhvr>
                                        <p:cTn id="20" dur="500"/>
                                        <p:tgtEl>
                                          <p:spTgt spid="59403"/>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59406"/>
                                        </p:tgtEl>
                                        <p:attrNameLst>
                                          <p:attrName>style.visibility</p:attrName>
                                        </p:attrNameLst>
                                      </p:cBhvr>
                                      <p:to>
                                        <p:strVal val="visible"/>
                                      </p:to>
                                    </p:set>
                                    <p:animEffect transition="in" filter="wipe(left)">
                                      <p:cBhvr>
                                        <p:cTn id="24" dur="500"/>
                                        <p:tgtEl>
                                          <p:spTgt spid="59406"/>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59407"/>
                                        </p:tgtEl>
                                        <p:attrNameLst>
                                          <p:attrName>style.visibility</p:attrName>
                                        </p:attrNameLst>
                                      </p:cBhvr>
                                      <p:to>
                                        <p:strVal val="visible"/>
                                      </p:to>
                                    </p:set>
                                    <p:animEffect transition="in" filter="wipe(left)">
                                      <p:cBhvr>
                                        <p:cTn id="28" dur="500"/>
                                        <p:tgtEl>
                                          <p:spTgt spid="59407"/>
                                        </p:tgtEl>
                                      </p:cBhvr>
                                    </p:animEffect>
                                  </p:childTnLst>
                                </p:cTn>
                              </p:par>
                            </p:childTnLst>
                          </p:cTn>
                        </p:par>
                        <p:par>
                          <p:cTn id="29" fill="hold" nodeType="afterGroup">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59408"/>
                                        </p:tgtEl>
                                        <p:attrNameLst>
                                          <p:attrName>style.visibility</p:attrName>
                                        </p:attrNameLst>
                                      </p:cBhvr>
                                      <p:to>
                                        <p:strVal val="visible"/>
                                      </p:to>
                                    </p:set>
                                    <p:animEffect transition="in" filter="wipe(left)">
                                      <p:cBhvr>
                                        <p:cTn id="32" dur="500"/>
                                        <p:tgtEl>
                                          <p:spTgt spid="59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2" grpId="0" animBg="1"/>
      <p:bldP spid="59403" grpId="0" animBg="1"/>
      <p:bldP spid="59404" grpId="0" animBg="1"/>
      <p:bldP spid="59405" grpId="0" animBg="1"/>
      <p:bldP spid="59406" grpId="0" animBg="1"/>
      <p:bldP spid="59407" grpId="0" animBg="1"/>
      <p:bldP spid="5940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it-IT" altLang="id-ID" smtClean="0"/>
              <a:t>Biological Motivation</a:t>
            </a:r>
          </a:p>
        </p:txBody>
      </p:sp>
      <p:sp>
        <p:nvSpPr>
          <p:cNvPr id="26627" name="Rectangle 3"/>
          <p:cNvSpPr>
            <a:spLocks noGrp="1" noChangeArrowheads="1"/>
          </p:cNvSpPr>
          <p:nvPr>
            <p:ph type="body" idx="1"/>
          </p:nvPr>
        </p:nvSpPr>
        <p:spPr/>
        <p:txBody>
          <a:bodyPr/>
          <a:lstStyle/>
          <a:p>
            <a:pPr>
              <a:lnSpc>
                <a:spcPct val="90000"/>
              </a:lnSpc>
            </a:pPr>
            <a:r>
              <a:rPr lang="en-US" altLang="id-ID" sz="2800" smtClean="0"/>
              <a:t>Microarray data (gene expression data)is arranged in a data matrix where</a:t>
            </a:r>
          </a:p>
          <a:p>
            <a:pPr lvl="1">
              <a:lnSpc>
                <a:spcPct val="90000"/>
              </a:lnSpc>
            </a:pPr>
            <a:r>
              <a:rPr lang="en-US" altLang="id-ID" sz="2400" smtClean="0"/>
              <a:t>Each gene corresponds to a row</a:t>
            </a:r>
          </a:p>
          <a:p>
            <a:pPr lvl="1">
              <a:lnSpc>
                <a:spcPct val="90000"/>
              </a:lnSpc>
            </a:pPr>
            <a:r>
              <a:rPr lang="en-US" altLang="id-ID" sz="2400" smtClean="0"/>
              <a:t>Each condition corresponds to a column</a:t>
            </a:r>
          </a:p>
          <a:p>
            <a:pPr>
              <a:lnSpc>
                <a:spcPct val="90000"/>
              </a:lnSpc>
            </a:pPr>
            <a:r>
              <a:rPr lang="en-US" altLang="id-ID" sz="2800" smtClean="0"/>
              <a:t>Each element in a gene expression matrix</a:t>
            </a:r>
          </a:p>
          <a:p>
            <a:pPr lvl="1">
              <a:lnSpc>
                <a:spcPct val="90000"/>
              </a:lnSpc>
            </a:pPr>
            <a:r>
              <a:rPr lang="en-US" altLang="id-ID" sz="2400" smtClean="0"/>
              <a:t>Represents the expression level of a gene under a specific condition.</a:t>
            </a:r>
          </a:p>
          <a:p>
            <a:pPr lvl="1">
              <a:lnSpc>
                <a:spcPct val="90000"/>
              </a:lnSpc>
            </a:pPr>
            <a:r>
              <a:rPr lang="en-US" altLang="id-ID" sz="2400" smtClean="0"/>
              <a:t>Is usually a real number representing the logarithm of the relative abundance of mRNA of the gene under the specific condition.</a:t>
            </a:r>
          </a:p>
          <a:p>
            <a:pPr>
              <a:lnSpc>
                <a:spcPct val="90000"/>
              </a:lnSpc>
            </a:pPr>
            <a:endParaRPr lang="en-US" altLang="id-ID" sz="2800" smtClean="0"/>
          </a:p>
        </p:txBody>
      </p:sp>
      <p:sp>
        <p:nvSpPr>
          <p:cNvPr id="4" name="Segnaposto data 3"/>
          <p:cNvSpPr>
            <a:spLocks noGrp="1"/>
          </p:cNvSpPr>
          <p:nvPr>
            <p:ph type="dt" sz="quarter" idx="10"/>
          </p:nvPr>
        </p:nvSpPr>
        <p:spPr/>
        <p:txBody>
          <a:bodyPr/>
          <a:lstStyle/>
          <a:p>
            <a:pPr>
              <a:defRPr/>
            </a:pPr>
            <a:r>
              <a:rPr lang="it-IT"/>
              <a:t>Metodi numerici per la bioinformatica</a:t>
            </a:r>
            <a:endParaRPr lang="en-US"/>
          </a:p>
        </p:txBody>
      </p:sp>
      <p:sp>
        <p:nvSpPr>
          <p:cNvPr id="5" name="Segnaposto numero diapositiva 4"/>
          <p:cNvSpPr>
            <a:spLocks noGrp="1"/>
          </p:cNvSpPr>
          <p:nvPr>
            <p:ph type="sldNum" sz="quarter" idx="12"/>
          </p:nvPr>
        </p:nvSpPr>
        <p:spPr/>
        <p:txBody>
          <a:bodyPr/>
          <a:lstStyle/>
          <a:p>
            <a:pPr>
              <a:defRPr/>
            </a:pPr>
            <a:fld id="{3A1925EA-8171-429A-9C2A-2E55691BECCA}" type="slidenum">
              <a:rPr lang="en-US"/>
              <a:pPr>
                <a:defRPr/>
              </a:pPr>
              <a:t>5</a:t>
            </a:fld>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648D6D1C-E5D9-4C55-B5D6-59930926E665}" type="slidenum">
              <a:rPr lang="en-US"/>
              <a:pPr>
                <a:defRPr/>
              </a:pPr>
              <a:t>50</a:t>
            </a:fld>
            <a:endParaRPr lang="en-US"/>
          </a:p>
        </p:txBody>
      </p:sp>
      <p:sp>
        <p:nvSpPr>
          <p:cNvPr id="57347" name="Rectangle 2"/>
          <p:cNvSpPr>
            <a:spLocks noGrp="1" noChangeArrowheads="1"/>
          </p:cNvSpPr>
          <p:nvPr>
            <p:ph type="title"/>
          </p:nvPr>
        </p:nvSpPr>
        <p:spPr/>
        <p:txBody>
          <a:bodyPr/>
          <a:lstStyle/>
          <a:p>
            <a:pPr eaLnBrk="1" hangingPunct="1"/>
            <a:r>
              <a:rPr lang="it-IT" altLang="id-ID" smtClean="0"/>
              <a:t>Hierarchical Clustering</a:t>
            </a:r>
          </a:p>
        </p:txBody>
      </p:sp>
      <p:sp>
        <p:nvSpPr>
          <p:cNvPr id="57348" name="Rectangle 3"/>
          <p:cNvSpPr>
            <a:spLocks noGrp="1" noChangeArrowheads="1"/>
          </p:cNvSpPr>
          <p:nvPr>
            <p:ph type="body" idx="1"/>
          </p:nvPr>
        </p:nvSpPr>
        <p:spPr>
          <a:xfrm>
            <a:off x="609600" y="1981200"/>
            <a:ext cx="8001000" cy="4267200"/>
          </a:xfrm>
        </p:spPr>
        <p:txBody>
          <a:bodyPr/>
          <a:lstStyle/>
          <a:p>
            <a:pPr eaLnBrk="1" hangingPunct="1">
              <a:lnSpc>
                <a:spcPct val="80000"/>
              </a:lnSpc>
            </a:pPr>
            <a:r>
              <a:rPr lang="en-US" altLang="id-ID" sz="2800" smtClean="0"/>
              <a:t>Since we cannot test all possible trees we will have to heuristically search all possible trees. </a:t>
            </a:r>
          </a:p>
          <a:p>
            <a:pPr eaLnBrk="1" hangingPunct="1">
              <a:lnSpc>
                <a:spcPct val="80000"/>
              </a:lnSpc>
            </a:pPr>
            <a:r>
              <a:rPr lang="en-US" altLang="id-ID" sz="2800" smtClean="0"/>
              <a:t>Hierarchical clustering is deterministic</a:t>
            </a:r>
          </a:p>
          <a:p>
            <a:pPr eaLnBrk="1" hangingPunct="1">
              <a:lnSpc>
                <a:spcPct val="80000"/>
              </a:lnSpc>
            </a:pPr>
            <a:endParaRPr lang="en-US" altLang="id-ID" sz="2800" smtClean="0"/>
          </a:p>
          <a:p>
            <a:pPr lvl="1" eaLnBrk="1" hangingPunct="1">
              <a:lnSpc>
                <a:spcPct val="80000"/>
              </a:lnSpc>
            </a:pPr>
            <a:r>
              <a:rPr lang="en-US" altLang="id-ID" sz="2400" b="1" smtClean="0"/>
              <a:t>Bottom-Up (</a:t>
            </a:r>
            <a:r>
              <a:rPr lang="en-US" altLang="zh-CN" sz="2400" b="1" smtClean="0">
                <a:ea typeface="宋体" pitchFamily="2" charset="-122"/>
              </a:rPr>
              <a:t>agglomerative</a:t>
            </a:r>
            <a:r>
              <a:rPr lang="en-US" altLang="id-ID" sz="2400" b="1" smtClean="0"/>
              <a:t>):</a:t>
            </a:r>
            <a:r>
              <a:rPr lang="en-US" altLang="id-ID" sz="2400" smtClean="0"/>
              <a:t> Starting with each item in its own cluster, find the best pair to merge into a new cluster. Repeat until all clusters are fused together. </a:t>
            </a:r>
          </a:p>
          <a:p>
            <a:pPr eaLnBrk="1" hangingPunct="1">
              <a:lnSpc>
                <a:spcPct val="80000"/>
              </a:lnSpc>
            </a:pPr>
            <a:endParaRPr lang="en-US" altLang="id-ID" sz="2800" b="1" smtClean="0"/>
          </a:p>
          <a:p>
            <a:pPr lvl="1" eaLnBrk="1" hangingPunct="1">
              <a:lnSpc>
                <a:spcPct val="80000"/>
              </a:lnSpc>
            </a:pPr>
            <a:r>
              <a:rPr lang="en-US" altLang="id-ID" sz="2400" b="1" smtClean="0"/>
              <a:t>Top-Down (</a:t>
            </a:r>
            <a:r>
              <a:rPr lang="en-US" altLang="zh-CN" sz="2400" b="1" smtClean="0">
                <a:ea typeface="宋体" pitchFamily="2" charset="-122"/>
              </a:rPr>
              <a:t>divisive</a:t>
            </a:r>
            <a:r>
              <a:rPr lang="en-US" altLang="id-ID" sz="2400" b="1" smtClean="0"/>
              <a:t>):</a:t>
            </a:r>
            <a:r>
              <a:rPr lang="en-US" altLang="id-ID" sz="2400" smtClean="0"/>
              <a:t> Starting with all the data in a single cluster, consider every possible way to divide the cluster into two. Choose the best division and recursively operate on both sides.</a:t>
            </a:r>
          </a:p>
          <a:p>
            <a:pPr eaLnBrk="1" hangingPunct="1">
              <a:lnSpc>
                <a:spcPct val="80000"/>
              </a:lnSpc>
            </a:pPr>
            <a:endParaRPr lang="it-IT" altLang="id-ID" sz="2800" smtClean="0"/>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DAEB746B-8028-40B5-B51F-9FCEADC64587}" type="slidenum">
              <a:rPr lang="en-US"/>
              <a:pPr>
                <a:defRPr/>
              </a:pPr>
              <a:t>51</a:t>
            </a:fld>
            <a:endParaRPr lang="en-US"/>
          </a:p>
        </p:txBody>
      </p:sp>
      <p:sp>
        <p:nvSpPr>
          <p:cNvPr id="58371" name="Rectangle 2"/>
          <p:cNvSpPr>
            <a:spLocks noGrp="1" noChangeArrowheads="1"/>
          </p:cNvSpPr>
          <p:nvPr>
            <p:ph type="title"/>
          </p:nvPr>
        </p:nvSpPr>
        <p:spPr/>
        <p:txBody>
          <a:bodyPr/>
          <a:lstStyle/>
          <a:p>
            <a:pPr eaLnBrk="1" hangingPunct="1"/>
            <a:r>
              <a:rPr lang="en-US" altLang="id-ID" smtClean="0"/>
              <a:t>Agglomerative Hierarchical Clustering</a:t>
            </a:r>
            <a:endParaRPr lang="it-IT" altLang="id-ID" smtClean="0"/>
          </a:p>
        </p:txBody>
      </p:sp>
      <p:sp>
        <p:nvSpPr>
          <p:cNvPr id="58372" name="Rectangle 3"/>
          <p:cNvSpPr>
            <a:spLocks noGrp="1" noChangeArrowheads="1"/>
          </p:cNvSpPr>
          <p:nvPr>
            <p:ph type="body" idx="1"/>
          </p:nvPr>
        </p:nvSpPr>
        <p:spPr>
          <a:xfrm>
            <a:off x="685800" y="1981200"/>
            <a:ext cx="7620000" cy="4114800"/>
          </a:xfrm>
          <a:noFill/>
          <a:ln>
            <a:solidFill>
              <a:schemeClr val="tx1"/>
            </a:solidFill>
            <a:miter lim="800000"/>
            <a:headEnd/>
            <a:tailEnd/>
          </a:ln>
        </p:spPr>
        <p:txBody>
          <a:bodyPr/>
          <a:lstStyle/>
          <a:p>
            <a:pPr marL="533400" indent="-533400" eaLnBrk="1" hangingPunct="1">
              <a:buFontTx/>
              <a:buAutoNum type="arabicPeriod"/>
            </a:pPr>
            <a:r>
              <a:rPr lang="it-IT" altLang="id-ID" sz="2800" smtClean="0"/>
              <a:t>Calculate the distance between all data points (genes or experiments) </a:t>
            </a:r>
          </a:p>
          <a:p>
            <a:pPr marL="533400" indent="-533400" eaLnBrk="1" hangingPunct="1">
              <a:buFontTx/>
              <a:buAutoNum type="arabicPeriod"/>
            </a:pPr>
            <a:r>
              <a:rPr lang="it-IT" altLang="id-ID" sz="2800" smtClean="0"/>
              <a:t>Cluster the data points to the initial clusters</a:t>
            </a:r>
          </a:p>
          <a:p>
            <a:pPr marL="533400" indent="-533400" eaLnBrk="1" hangingPunct="1">
              <a:buFontTx/>
              <a:buAutoNum type="arabicPeriod"/>
            </a:pPr>
            <a:r>
              <a:rPr lang="it-IT" altLang="id-ID" sz="2800" smtClean="0"/>
              <a:t>Calculate the distance metrics between all clusters</a:t>
            </a:r>
          </a:p>
          <a:p>
            <a:pPr marL="533400" indent="-533400" eaLnBrk="1" hangingPunct="1">
              <a:buFontTx/>
              <a:buAutoNum type="arabicPeriod"/>
            </a:pPr>
            <a:r>
              <a:rPr lang="it-IT" altLang="id-ID" sz="2800" smtClean="0"/>
              <a:t>Repeatedly cluster most similar clusters into a higher level cluster</a:t>
            </a:r>
          </a:p>
          <a:p>
            <a:pPr marL="533400" indent="-533400" eaLnBrk="1" hangingPunct="1">
              <a:buFontTx/>
              <a:buAutoNum type="arabicPeriod"/>
            </a:pPr>
            <a:r>
              <a:rPr lang="it-IT" altLang="id-ID" sz="2800" smtClean="0"/>
              <a:t>Repeat steps 3 and 4 for the most high-level clusters.</a:t>
            </a:r>
          </a:p>
          <a:p>
            <a:pPr marL="533400" indent="-533400" eaLnBrk="1" hangingPunct="1"/>
            <a:endParaRPr lang="it-IT" altLang="id-ID" sz="2800" smtClean="0"/>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egnaposto numero diapositiva 4"/>
          <p:cNvSpPr>
            <a:spLocks noGrp="1"/>
          </p:cNvSpPr>
          <p:nvPr>
            <p:ph type="sldNum" sz="quarter" idx="12"/>
          </p:nvPr>
        </p:nvSpPr>
        <p:spPr>
          <a:xfrm>
            <a:off x="3733800" y="6400800"/>
            <a:ext cx="1905000" cy="457200"/>
          </a:xfrm>
        </p:spPr>
        <p:txBody>
          <a:bodyPr anchor="b"/>
          <a:lstStyle/>
          <a:p>
            <a:pPr algn="ctr">
              <a:defRPr/>
            </a:pPr>
            <a:fld id="{EBBCE87A-F5D0-416C-95F2-086296DCA628}" type="slidenum">
              <a:rPr lang="en-US"/>
              <a:pPr algn="ctr">
                <a:defRPr/>
              </a:pPr>
              <a:t>52</a:t>
            </a:fld>
            <a:endParaRPr lang="en-US" dirty="0"/>
          </a:p>
        </p:txBody>
      </p:sp>
      <p:sp>
        <p:nvSpPr>
          <p:cNvPr id="51202" name="Line 2"/>
          <p:cNvSpPr>
            <a:spLocks noChangeShapeType="1"/>
          </p:cNvSpPr>
          <p:nvPr/>
        </p:nvSpPr>
        <p:spPr bwMode="auto">
          <a:xfrm>
            <a:off x="3203575" y="3860800"/>
            <a:ext cx="3889375" cy="28892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1203" name="Line 3"/>
          <p:cNvSpPr>
            <a:spLocks noChangeShapeType="1"/>
          </p:cNvSpPr>
          <p:nvPr/>
        </p:nvSpPr>
        <p:spPr bwMode="auto">
          <a:xfrm>
            <a:off x="2125663" y="3213100"/>
            <a:ext cx="1439862" cy="10080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1204" name="Line 4"/>
          <p:cNvSpPr>
            <a:spLocks noChangeShapeType="1"/>
          </p:cNvSpPr>
          <p:nvPr/>
        </p:nvSpPr>
        <p:spPr bwMode="auto">
          <a:xfrm>
            <a:off x="3565525" y="4221163"/>
            <a:ext cx="3168650" cy="10795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1205" name="Line 5"/>
          <p:cNvSpPr>
            <a:spLocks noChangeShapeType="1"/>
          </p:cNvSpPr>
          <p:nvPr/>
        </p:nvSpPr>
        <p:spPr bwMode="auto">
          <a:xfrm flipV="1">
            <a:off x="3565525" y="3140075"/>
            <a:ext cx="3816350" cy="10810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9399" name="Rectangle 6"/>
          <p:cNvSpPr>
            <a:spLocks noGrp="1" noChangeArrowheads="1"/>
          </p:cNvSpPr>
          <p:nvPr>
            <p:ph type="title"/>
          </p:nvPr>
        </p:nvSpPr>
        <p:spPr/>
        <p:txBody>
          <a:bodyPr/>
          <a:lstStyle/>
          <a:p>
            <a:pPr eaLnBrk="1" hangingPunct="1"/>
            <a:r>
              <a:rPr lang="en-US" altLang="id-ID" smtClean="0"/>
              <a:t>Agglomerative hierarchical clustering</a:t>
            </a:r>
          </a:p>
        </p:txBody>
      </p:sp>
      <p:sp>
        <p:nvSpPr>
          <p:cNvPr id="2" name="Line 7"/>
          <p:cNvSpPr>
            <a:spLocks noChangeShapeType="1"/>
          </p:cNvSpPr>
          <p:nvPr/>
        </p:nvSpPr>
        <p:spPr bwMode="auto">
          <a:xfrm>
            <a:off x="2125663" y="3213100"/>
            <a:ext cx="1079500" cy="17272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1208" name="Line 8"/>
          <p:cNvSpPr>
            <a:spLocks noChangeShapeType="1"/>
          </p:cNvSpPr>
          <p:nvPr/>
        </p:nvSpPr>
        <p:spPr bwMode="auto">
          <a:xfrm>
            <a:off x="2125663" y="3213100"/>
            <a:ext cx="1871662" cy="28733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1209" name="Line 9"/>
          <p:cNvSpPr>
            <a:spLocks noChangeShapeType="1"/>
          </p:cNvSpPr>
          <p:nvPr/>
        </p:nvSpPr>
        <p:spPr bwMode="auto">
          <a:xfrm flipV="1">
            <a:off x="2125663" y="3140075"/>
            <a:ext cx="5256212" cy="7302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1210" name="Line 10"/>
          <p:cNvSpPr>
            <a:spLocks noChangeShapeType="1"/>
          </p:cNvSpPr>
          <p:nvPr/>
        </p:nvSpPr>
        <p:spPr bwMode="auto">
          <a:xfrm>
            <a:off x="2133600" y="3200400"/>
            <a:ext cx="4591050" cy="211137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1211" name="Line 11"/>
          <p:cNvSpPr>
            <a:spLocks noChangeShapeType="1"/>
          </p:cNvSpPr>
          <p:nvPr/>
        </p:nvSpPr>
        <p:spPr bwMode="auto">
          <a:xfrm flipH="1">
            <a:off x="6734175" y="3140075"/>
            <a:ext cx="647700" cy="21605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1212" name="Line 12"/>
          <p:cNvSpPr>
            <a:spLocks noChangeShapeType="1"/>
          </p:cNvSpPr>
          <p:nvPr/>
        </p:nvSpPr>
        <p:spPr bwMode="auto">
          <a:xfrm flipH="1">
            <a:off x="3997325" y="3140075"/>
            <a:ext cx="3384550" cy="3603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1213" name="Line 13"/>
          <p:cNvSpPr>
            <a:spLocks noChangeShapeType="1"/>
          </p:cNvSpPr>
          <p:nvPr/>
        </p:nvSpPr>
        <p:spPr bwMode="auto">
          <a:xfrm flipH="1">
            <a:off x="3205163" y="3140075"/>
            <a:ext cx="4176712" cy="180022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1214" name="Line 14"/>
          <p:cNvSpPr>
            <a:spLocks noChangeShapeType="1"/>
          </p:cNvSpPr>
          <p:nvPr/>
        </p:nvSpPr>
        <p:spPr bwMode="auto">
          <a:xfrm flipH="1">
            <a:off x="3205163" y="3500438"/>
            <a:ext cx="792162" cy="143986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1215" name="Line 15"/>
          <p:cNvSpPr>
            <a:spLocks noChangeShapeType="1"/>
          </p:cNvSpPr>
          <p:nvPr/>
        </p:nvSpPr>
        <p:spPr bwMode="auto">
          <a:xfrm>
            <a:off x="3997325" y="3500438"/>
            <a:ext cx="2736850" cy="180022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1216" name="Line 16"/>
          <p:cNvSpPr>
            <a:spLocks noChangeShapeType="1"/>
          </p:cNvSpPr>
          <p:nvPr/>
        </p:nvSpPr>
        <p:spPr bwMode="auto">
          <a:xfrm>
            <a:off x="3205163" y="4940300"/>
            <a:ext cx="3529012" cy="3603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1217" name="Line 17"/>
          <p:cNvSpPr>
            <a:spLocks noChangeShapeType="1"/>
          </p:cNvSpPr>
          <p:nvPr/>
        </p:nvSpPr>
        <p:spPr bwMode="auto">
          <a:xfrm flipV="1">
            <a:off x="2916238" y="3140075"/>
            <a:ext cx="4465637" cy="6492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1218" name="Line 18"/>
          <p:cNvSpPr>
            <a:spLocks noChangeShapeType="1"/>
          </p:cNvSpPr>
          <p:nvPr/>
        </p:nvSpPr>
        <p:spPr bwMode="auto">
          <a:xfrm>
            <a:off x="2916238" y="3789363"/>
            <a:ext cx="3817937" cy="15113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51219" name="Oval 19"/>
          <p:cNvSpPr>
            <a:spLocks noChangeArrowheads="1"/>
          </p:cNvSpPr>
          <p:nvPr/>
        </p:nvSpPr>
        <p:spPr bwMode="auto">
          <a:xfrm>
            <a:off x="1181100" y="1700213"/>
            <a:ext cx="7200900" cy="4608512"/>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1220" name="Oval 20"/>
          <p:cNvSpPr>
            <a:spLocks noChangeArrowheads="1"/>
          </p:cNvSpPr>
          <p:nvPr/>
        </p:nvSpPr>
        <p:spPr bwMode="auto">
          <a:xfrm>
            <a:off x="1612900" y="2276475"/>
            <a:ext cx="3168650" cy="3168650"/>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1221" name="Oval 21"/>
          <p:cNvSpPr>
            <a:spLocks noChangeArrowheads="1"/>
          </p:cNvSpPr>
          <p:nvPr/>
        </p:nvSpPr>
        <p:spPr bwMode="auto">
          <a:xfrm rot="-3502793">
            <a:off x="2367757" y="3609181"/>
            <a:ext cx="2520950" cy="1150937"/>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1222" name="Oval 22"/>
          <p:cNvSpPr>
            <a:spLocks noChangeArrowheads="1"/>
          </p:cNvSpPr>
          <p:nvPr/>
        </p:nvSpPr>
        <p:spPr bwMode="auto">
          <a:xfrm rot="1022756">
            <a:off x="6437313" y="2636838"/>
            <a:ext cx="1296987" cy="3097212"/>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59416" name="Oval 23"/>
          <p:cNvSpPr>
            <a:spLocks noChangeArrowheads="1"/>
          </p:cNvSpPr>
          <p:nvPr/>
        </p:nvSpPr>
        <p:spPr bwMode="auto">
          <a:xfrm>
            <a:off x="1979613" y="3068638"/>
            <a:ext cx="287337" cy="287337"/>
          </a:xfrm>
          <a:prstGeom prst="ellipse">
            <a:avLst/>
          </a:prstGeom>
          <a:solidFill>
            <a:srgbClr val="333399"/>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it-IT" altLang="id-ID" b="1">
                <a:solidFill>
                  <a:schemeClr val="bg1"/>
                </a:solidFill>
              </a:rPr>
              <a:t>3</a:t>
            </a:r>
          </a:p>
        </p:txBody>
      </p:sp>
      <p:sp>
        <p:nvSpPr>
          <p:cNvPr id="59417" name="Oval 24"/>
          <p:cNvSpPr>
            <a:spLocks noChangeArrowheads="1"/>
          </p:cNvSpPr>
          <p:nvPr/>
        </p:nvSpPr>
        <p:spPr bwMode="auto">
          <a:xfrm>
            <a:off x="3852863" y="3355975"/>
            <a:ext cx="287337" cy="287338"/>
          </a:xfrm>
          <a:prstGeom prst="ellipse">
            <a:avLst/>
          </a:prstGeom>
          <a:solidFill>
            <a:srgbClr val="333399"/>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it-IT" altLang="id-ID" b="1">
                <a:solidFill>
                  <a:schemeClr val="bg1"/>
                </a:solidFill>
              </a:rPr>
              <a:t>1</a:t>
            </a:r>
          </a:p>
        </p:txBody>
      </p:sp>
      <p:sp>
        <p:nvSpPr>
          <p:cNvPr id="59418" name="Oval 25"/>
          <p:cNvSpPr>
            <a:spLocks noChangeArrowheads="1"/>
          </p:cNvSpPr>
          <p:nvPr/>
        </p:nvSpPr>
        <p:spPr bwMode="auto">
          <a:xfrm>
            <a:off x="3060700" y="4795838"/>
            <a:ext cx="287338" cy="287337"/>
          </a:xfrm>
          <a:prstGeom prst="ellipse">
            <a:avLst/>
          </a:prstGeom>
          <a:solidFill>
            <a:srgbClr val="333399"/>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it-IT" altLang="id-ID" b="1">
                <a:solidFill>
                  <a:schemeClr val="bg1"/>
                </a:solidFill>
              </a:rPr>
              <a:t>2</a:t>
            </a:r>
          </a:p>
        </p:txBody>
      </p:sp>
      <p:sp>
        <p:nvSpPr>
          <p:cNvPr id="59419" name="Oval 26"/>
          <p:cNvSpPr>
            <a:spLocks noChangeArrowheads="1"/>
          </p:cNvSpPr>
          <p:nvPr/>
        </p:nvSpPr>
        <p:spPr bwMode="auto">
          <a:xfrm>
            <a:off x="7237413" y="2995613"/>
            <a:ext cx="287337" cy="287337"/>
          </a:xfrm>
          <a:prstGeom prst="ellipse">
            <a:avLst/>
          </a:prstGeom>
          <a:solidFill>
            <a:srgbClr val="333399"/>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it-IT" altLang="id-ID" b="1">
                <a:solidFill>
                  <a:schemeClr val="bg1"/>
                </a:solidFill>
              </a:rPr>
              <a:t>4</a:t>
            </a:r>
          </a:p>
        </p:txBody>
      </p:sp>
      <p:sp>
        <p:nvSpPr>
          <p:cNvPr id="59420" name="Oval 27"/>
          <p:cNvSpPr>
            <a:spLocks noChangeArrowheads="1"/>
          </p:cNvSpPr>
          <p:nvPr/>
        </p:nvSpPr>
        <p:spPr bwMode="auto">
          <a:xfrm>
            <a:off x="6589713" y="5156200"/>
            <a:ext cx="287337" cy="287338"/>
          </a:xfrm>
          <a:prstGeom prst="ellipse">
            <a:avLst/>
          </a:prstGeom>
          <a:solidFill>
            <a:srgbClr val="333399"/>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it-IT" altLang="id-ID" b="1">
                <a:solidFill>
                  <a:schemeClr val="bg1"/>
                </a:solidFill>
              </a:rPr>
              <a:t>5</a:t>
            </a:r>
          </a:p>
        </p:txBody>
      </p:sp>
      <p:sp>
        <p:nvSpPr>
          <p:cNvPr id="29" name="Segnaposto data 28"/>
          <p:cNvSpPr>
            <a:spLocks noGrp="1"/>
          </p:cNvSpPr>
          <p:nvPr>
            <p:ph type="dt" sz="quarter" idx="10"/>
          </p:nvPr>
        </p:nvSpPr>
        <p:spPr>
          <a:xfrm>
            <a:off x="457200" y="6324600"/>
            <a:ext cx="2514600" cy="457200"/>
          </a:xfrm>
        </p:spPr>
        <p:txBody>
          <a:bodyPr anchor="b"/>
          <a:lstStyle/>
          <a:p>
            <a:pPr>
              <a:defRPr/>
            </a:pPr>
            <a:r>
              <a:rPr lang="it-IT" dirty="0"/>
              <a:t>Metodi numerici per la bioinformatica</a:t>
            </a:r>
            <a:endParaRPr lang="en-US" dirty="0"/>
          </a:p>
        </p:txBody>
      </p:sp>
      <p:sp>
        <p:nvSpPr>
          <p:cNvPr id="30" name="Segnaposto piè di pagina 29"/>
          <p:cNvSpPr>
            <a:spLocks noGrp="1"/>
          </p:cNvSpPr>
          <p:nvPr>
            <p:ph type="ftr" sz="quarter" idx="11"/>
          </p:nvPr>
        </p:nvSpPr>
        <p:spPr>
          <a:xfrm>
            <a:off x="5791200" y="6324600"/>
            <a:ext cx="2895600" cy="457200"/>
          </a:xfrm>
        </p:spPr>
        <p:txBody>
          <a:bodyPr anchor="b"/>
          <a:lstStyle/>
          <a:p>
            <a:pPr algn="r">
              <a:defRPr/>
            </a:pPr>
            <a:r>
              <a:rPr lang="en-US" dirty="0"/>
              <a:t>Francesco </a:t>
            </a:r>
            <a:r>
              <a:rPr lang="en-US" dirty="0" err="1"/>
              <a:t>Archetti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08"/>
                                        </p:tgtEl>
                                        <p:attrNameLst>
                                          <p:attrName>style.visibility</p:attrName>
                                        </p:attrNameLst>
                                      </p:cBhvr>
                                      <p:to>
                                        <p:strVal val="visible"/>
                                      </p:to>
                                    </p:set>
                                    <p:animEffect transition="in" filter="box(in)">
                                      <p:cBhvr>
                                        <p:cTn id="7" dur="500"/>
                                        <p:tgtEl>
                                          <p:spTgt spid="5120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1209"/>
                                        </p:tgtEl>
                                        <p:attrNameLst>
                                          <p:attrName>style.visibility</p:attrName>
                                        </p:attrNameLst>
                                      </p:cBhvr>
                                      <p:to>
                                        <p:strVal val="visible"/>
                                      </p:to>
                                    </p:set>
                                    <p:animEffect transition="in" filter="box(in)">
                                      <p:cBhvr>
                                        <p:cTn id="13" dur="500"/>
                                        <p:tgtEl>
                                          <p:spTgt spid="5120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1210"/>
                                        </p:tgtEl>
                                        <p:attrNameLst>
                                          <p:attrName>style.visibility</p:attrName>
                                        </p:attrNameLst>
                                      </p:cBhvr>
                                      <p:to>
                                        <p:strVal val="visible"/>
                                      </p:to>
                                    </p:set>
                                    <p:animEffect transition="in" filter="box(in)">
                                      <p:cBhvr>
                                        <p:cTn id="16" dur="500"/>
                                        <p:tgtEl>
                                          <p:spTgt spid="5121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1212"/>
                                        </p:tgtEl>
                                        <p:attrNameLst>
                                          <p:attrName>style.visibility</p:attrName>
                                        </p:attrNameLst>
                                      </p:cBhvr>
                                      <p:to>
                                        <p:strVal val="visible"/>
                                      </p:to>
                                    </p:set>
                                    <p:animEffect transition="in" filter="box(in)">
                                      <p:cBhvr>
                                        <p:cTn id="19" dur="500"/>
                                        <p:tgtEl>
                                          <p:spTgt spid="51212"/>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1213"/>
                                        </p:tgtEl>
                                        <p:attrNameLst>
                                          <p:attrName>style.visibility</p:attrName>
                                        </p:attrNameLst>
                                      </p:cBhvr>
                                      <p:to>
                                        <p:strVal val="visible"/>
                                      </p:to>
                                    </p:set>
                                    <p:animEffect transition="in" filter="box(in)">
                                      <p:cBhvr>
                                        <p:cTn id="22" dur="500"/>
                                        <p:tgtEl>
                                          <p:spTgt spid="51213"/>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1211"/>
                                        </p:tgtEl>
                                        <p:attrNameLst>
                                          <p:attrName>style.visibility</p:attrName>
                                        </p:attrNameLst>
                                      </p:cBhvr>
                                      <p:to>
                                        <p:strVal val="visible"/>
                                      </p:to>
                                    </p:set>
                                    <p:animEffect transition="in" filter="box(in)">
                                      <p:cBhvr>
                                        <p:cTn id="25" dur="500"/>
                                        <p:tgtEl>
                                          <p:spTgt spid="5121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51214"/>
                                        </p:tgtEl>
                                        <p:attrNameLst>
                                          <p:attrName>style.visibility</p:attrName>
                                        </p:attrNameLst>
                                      </p:cBhvr>
                                      <p:to>
                                        <p:strVal val="visible"/>
                                      </p:to>
                                    </p:set>
                                    <p:animEffect transition="in" filter="box(in)">
                                      <p:cBhvr>
                                        <p:cTn id="28" dur="500"/>
                                        <p:tgtEl>
                                          <p:spTgt spid="51214"/>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51215"/>
                                        </p:tgtEl>
                                        <p:attrNameLst>
                                          <p:attrName>style.visibility</p:attrName>
                                        </p:attrNameLst>
                                      </p:cBhvr>
                                      <p:to>
                                        <p:strVal val="visible"/>
                                      </p:to>
                                    </p:set>
                                    <p:animEffect transition="in" filter="box(in)">
                                      <p:cBhvr>
                                        <p:cTn id="31" dur="500"/>
                                        <p:tgtEl>
                                          <p:spTgt spid="51215"/>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51216"/>
                                        </p:tgtEl>
                                        <p:attrNameLst>
                                          <p:attrName>style.visibility</p:attrName>
                                        </p:attrNameLst>
                                      </p:cBhvr>
                                      <p:to>
                                        <p:strVal val="visible"/>
                                      </p:to>
                                    </p:set>
                                    <p:animEffect transition="in" filter="box(in)">
                                      <p:cBhvr>
                                        <p:cTn id="34" dur="500"/>
                                        <p:tgtEl>
                                          <p:spTgt spid="5121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6" presetClass="emph" presetSubtype="0" fill="hold" grpId="1" nodeType="clickEffect">
                                  <p:stCondLst>
                                    <p:cond delay="0"/>
                                  </p:stCondLst>
                                  <p:childTnLst>
                                    <p:animEffect transition="out" filter="fade">
                                      <p:cBhvr>
                                        <p:cTn id="38" dur="500" tmFilter="0, 0; .2, .5; .8, .5; 1, 0"/>
                                        <p:tgtEl>
                                          <p:spTgt spid="51214"/>
                                        </p:tgtEl>
                                      </p:cBhvr>
                                    </p:animEffect>
                                    <p:animScale>
                                      <p:cBhvr>
                                        <p:cTn id="39" dur="250" autoRev="1" fill="hold"/>
                                        <p:tgtEl>
                                          <p:spTgt spid="51214"/>
                                        </p:tgtEl>
                                      </p:cBhvr>
                                      <p:by x="105000" y="105000"/>
                                    </p:animScale>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xit" presetSubtype="0" fill="hold" grpId="1" nodeType="clickEffect">
                                  <p:stCondLst>
                                    <p:cond delay="0"/>
                                  </p:stCondLst>
                                  <p:childTnLst>
                                    <p:animEffect transition="out" filter="fade">
                                      <p:cBhvr>
                                        <p:cTn id="43" dur="2000"/>
                                        <p:tgtEl>
                                          <p:spTgt spid="51208"/>
                                        </p:tgtEl>
                                      </p:cBhvr>
                                    </p:animEffect>
                                    <p:set>
                                      <p:cBhvr>
                                        <p:cTn id="44" dur="1" fill="hold">
                                          <p:stCondLst>
                                            <p:cond delay="1999"/>
                                          </p:stCondLst>
                                        </p:cTn>
                                        <p:tgtEl>
                                          <p:spTgt spid="51208"/>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2000"/>
                                        <p:tgtEl>
                                          <p:spTgt spid="2"/>
                                        </p:tgtEl>
                                      </p:cBhvr>
                                    </p:animEffect>
                                    <p:set>
                                      <p:cBhvr>
                                        <p:cTn id="47" dur="1" fill="hold">
                                          <p:stCondLst>
                                            <p:cond delay="1999"/>
                                          </p:stCondLst>
                                        </p:cTn>
                                        <p:tgtEl>
                                          <p:spTgt spid="2"/>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2000"/>
                                        <p:tgtEl>
                                          <p:spTgt spid="51212"/>
                                        </p:tgtEl>
                                      </p:cBhvr>
                                    </p:animEffect>
                                    <p:set>
                                      <p:cBhvr>
                                        <p:cTn id="50" dur="1" fill="hold">
                                          <p:stCondLst>
                                            <p:cond delay="1999"/>
                                          </p:stCondLst>
                                        </p:cTn>
                                        <p:tgtEl>
                                          <p:spTgt spid="5121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2000"/>
                                        <p:tgtEl>
                                          <p:spTgt spid="51213"/>
                                        </p:tgtEl>
                                      </p:cBhvr>
                                    </p:animEffect>
                                    <p:set>
                                      <p:cBhvr>
                                        <p:cTn id="53" dur="1" fill="hold">
                                          <p:stCondLst>
                                            <p:cond delay="1999"/>
                                          </p:stCondLst>
                                        </p:cTn>
                                        <p:tgtEl>
                                          <p:spTgt spid="51213"/>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2000"/>
                                        <p:tgtEl>
                                          <p:spTgt spid="51215"/>
                                        </p:tgtEl>
                                      </p:cBhvr>
                                    </p:animEffect>
                                    <p:set>
                                      <p:cBhvr>
                                        <p:cTn id="56" dur="1" fill="hold">
                                          <p:stCondLst>
                                            <p:cond delay="1999"/>
                                          </p:stCondLst>
                                        </p:cTn>
                                        <p:tgtEl>
                                          <p:spTgt spid="51215"/>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2000"/>
                                        <p:tgtEl>
                                          <p:spTgt spid="51216"/>
                                        </p:tgtEl>
                                      </p:cBhvr>
                                    </p:animEffect>
                                    <p:set>
                                      <p:cBhvr>
                                        <p:cTn id="59" dur="1" fill="hold">
                                          <p:stCondLst>
                                            <p:cond delay="1999"/>
                                          </p:stCondLst>
                                        </p:cTn>
                                        <p:tgtEl>
                                          <p:spTgt spid="51216"/>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51203"/>
                                        </p:tgtEl>
                                        <p:attrNameLst>
                                          <p:attrName>style.visibility</p:attrName>
                                        </p:attrNameLst>
                                      </p:cBhvr>
                                      <p:to>
                                        <p:strVal val="visible"/>
                                      </p:to>
                                    </p:set>
                                    <p:animEffect transition="in" filter="fade">
                                      <p:cBhvr>
                                        <p:cTn id="62" dur="2000"/>
                                        <p:tgtEl>
                                          <p:spTgt spid="5120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1205"/>
                                        </p:tgtEl>
                                        <p:attrNameLst>
                                          <p:attrName>style.visibility</p:attrName>
                                        </p:attrNameLst>
                                      </p:cBhvr>
                                      <p:to>
                                        <p:strVal val="visible"/>
                                      </p:to>
                                    </p:set>
                                    <p:animEffect transition="in" filter="fade">
                                      <p:cBhvr>
                                        <p:cTn id="65" dur="2000"/>
                                        <p:tgtEl>
                                          <p:spTgt spid="5120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1204"/>
                                        </p:tgtEl>
                                        <p:attrNameLst>
                                          <p:attrName>style.visibility</p:attrName>
                                        </p:attrNameLst>
                                      </p:cBhvr>
                                      <p:to>
                                        <p:strVal val="visible"/>
                                      </p:to>
                                    </p:set>
                                    <p:animEffect transition="in" filter="fade">
                                      <p:cBhvr>
                                        <p:cTn id="68" dur="2000"/>
                                        <p:tgtEl>
                                          <p:spTgt spid="5120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1221"/>
                                        </p:tgtEl>
                                        <p:attrNameLst>
                                          <p:attrName>style.visibility</p:attrName>
                                        </p:attrNameLst>
                                      </p:cBhvr>
                                      <p:to>
                                        <p:strVal val="visible"/>
                                      </p:to>
                                    </p:set>
                                    <p:animEffect transition="in" filter="fade">
                                      <p:cBhvr>
                                        <p:cTn id="71" dur="2000"/>
                                        <p:tgtEl>
                                          <p:spTgt spid="5122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6" presetClass="emph" presetSubtype="0" fill="hold" grpId="1" nodeType="clickEffect">
                                  <p:stCondLst>
                                    <p:cond delay="0"/>
                                  </p:stCondLst>
                                  <p:childTnLst>
                                    <p:animEffect transition="out" filter="fade">
                                      <p:cBhvr>
                                        <p:cTn id="75" dur="500" tmFilter="0, 0; .2, .5; .8, .5; 1, 0"/>
                                        <p:tgtEl>
                                          <p:spTgt spid="51203"/>
                                        </p:tgtEl>
                                      </p:cBhvr>
                                    </p:animEffect>
                                    <p:animScale>
                                      <p:cBhvr>
                                        <p:cTn id="76" dur="250" autoRev="1" fill="hold"/>
                                        <p:tgtEl>
                                          <p:spTgt spid="51203"/>
                                        </p:tgtEl>
                                      </p:cBhvr>
                                      <p:by x="105000" y="105000"/>
                                    </p:animScale>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xit" presetSubtype="0" fill="hold" grpId="1" nodeType="clickEffect">
                                  <p:stCondLst>
                                    <p:cond delay="0"/>
                                  </p:stCondLst>
                                  <p:childTnLst>
                                    <p:animEffect transition="out" filter="fade">
                                      <p:cBhvr>
                                        <p:cTn id="80" dur="2000"/>
                                        <p:tgtEl>
                                          <p:spTgt spid="51205"/>
                                        </p:tgtEl>
                                      </p:cBhvr>
                                    </p:animEffect>
                                    <p:set>
                                      <p:cBhvr>
                                        <p:cTn id="81" dur="1" fill="hold">
                                          <p:stCondLst>
                                            <p:cond delay="1999"/>
                                          </p:stCondLst>
                                        </p:cTn>
                                        <p:tgtEl>
                                          <p:spTgt spid="51205"/>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2000"/>
                                        <p:tgtEl>
                                          <p:spTgt spid="51204"/>
                                        </p:tgtEl>
                                      </p:cBhvr>
                                    </p:animEffect>
                                    <p:set>
                                      <p:cBhvr>
                                        <p:cTn id="84" dur="1" fill="hold">
                                          <p:stCondLst>
                                            <p:cond delay="1999"/>
                                          </p:stCondLst>
                                        </p:cTn>
                                        <p:tgtEl>
                                          <p:spTgt spid="51204"/>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2000"/>
                                        <p:tgtEl>
                                          <p:spTgt spid="51209"/>
                                        </p:tgtEl>
                                      </p:cBhvr>
                                    </p:animEffect>
                                    <p:set>
                                      <p:cBhvr>
                                        <p:cTn id="87" dur="1" fill="hold">
                                          <p:stCondLst>
                                            <p:cond delay="1999"/>
                                          </p:stCondLst>
                                        </p:cTn>
                                        <p:tgtEl>
                                          <p:spTgt spid="51209"/>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2000"/>
                                        <p:tgtEl>
                                          <p:spTgt spid="51210"/>
                                        </p:tgtEl>
                                      </p:cBhvr>
                                    </p:animEffect>
                                    <p:set>
                                      <p:cBhvr>
                                        <p:cTn id="90" dur="1" fill="hold">
                                          <p:stCondLst>
                                            <p:cond delay="1999"/>
                                          </p:stCondLst>
                                        </p:cTn>
                                        <p:tgtEl>
                                          <p:spTgt spid="51210"/>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51218"/>
                                        </p:tgtEl>
                                        <p:attrNameLst>
                                          <p:attrName>style.visibility</p:attrName>
                                        </p:attrNameLst>
                                      </p:cBhvr>
                                      <p:to>
                                        <p:strVal val="visible"/>
                                      </p:to>
                                    </p:set>
                                    <p:animEffect transition="in" filter="fade">
                                      <p:cBhvr>
                                        <p:cTn id="93" dur="2000"/>
                                        <p:tgtEl>
                                          <p:spTgt spid="5121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1217"/>
                                        </p:tgtEl>
                                        <p:attrNameLst>
                                          <p:attrName>style.visibility</p:attrName>
                                        </p:attrNameLst>
                                      </p:cBhvr>
                                      <p:to>
                                        <p:strVal val="visible"/>
                                      </p:to>
                                    </p:set>
                                    <p:animEffect transition="in" filter="fade">
                                      <p:cBhvr>
                                        <p:cTn id="96" dur="2000"/>
                                        <p:tgtEl>
                                          <p:spTgt spid="5121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1220"/>
                                        </p:tgtEl>
                                        <p:attrNameLst>
                                          <p:attrName>style.visibility</p:attrName>
                                        </p:attrNameLst>
                                      </p:cBhvr>
                                      <p:to>
                                        <p:strVal val="visible"/>
                                      </p:to>
                                    </p:set>
                                    <p:animEffect transition="in" filter="fade">
                                      <p:cBhvr>
                                        <p:cTn id="99" dur="2000"/>
                                        <p:tgtEl>
                                          <p:spTgt spid="5122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6" presetClass="emph" presetSubtype="0" fill="hold" grpId="1" nodeType="clickEffect">
                                  <p:stCondLst>
                                    <p:cond delay="0"/>
                                  </p:stCondLst>
                                  <p:childTnLst>
                                    <p:animEffect transition="out" filter="fade">
                                      <p:cBhvr>
                                        <p:cTn id="103" dur="500" tmFilter="0, 0; .2, .5; .8, .5; 1, 0"/>
                                        <p:tgtEl>
                                          <p:spTgt spid="51211"/>
                                        </p:tgtEl>
                                      </p:cBhvr>
                                    </p:animEffect>
                                    <p:animScale>
                                      <p:cBhvr>
                                        <p:cTn id="104" dur="250" autoRev="1" fill="hold"/>
                                        <p:tgtEl>
                                          <p:spTgt spid="51211"/>
                                        </p:tgtEl>
                                      </p:cBhvr>
                                      <p:by x="105000" y="105000"/>
                                    </p:animScale>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0" presetClass="exit" presetSubtype="0" fill="hold" grpId="1" nodeType="clickEffect">
                                  <p:stCondLst>
                                    <p:cond delay="0"/>
                                  </p:stCondLst>
                                  <p:childTnLst>
                                    <p:animEffect transition="out" filter="fade">
                                      <p:cBhvr>
                                        <p:cTn id="108" dur="2000"/>
                                        <p:tgtEl>
                                          <p:spTgt spid="51218"/>
                                        </p:tgtEl>
                                      </p:cBhvr>
                                    </p:animEffect>
                                    <p:set>
                                      <p:cBhvr>
                                        <p:cTn id="109" dur="1" fill="hold">
                                          <p:stCondLst>
                                            <p:cond delay="1999"/>
                                          </p:stCondLst>
                                        </p:cTn>
                                        <p:tgtEl>
                                          <p:spTgt spid="51218"/>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2000"/>
                                        <p:tgtEl>
                                          <p:spTgt spid="51217"/>
                                        </p:tgtEl>
                                      </p:cBhvr>
                                    </p:animEffect>
                                    <p:set>
                                      <p:cBhvr>
                                        <p:cTn id="112" dur="1" fill="hold">
                                          <p:stCondLst>
                                            <p:cond delay="1999"/>
                                          </p:stCondLst>
                                        </p:cTn>
                                        <p:tgtEl>
                                          <p:spTgt spid="51217"/>
                                        </p:tgtEl>
                                        <p:attrNameLst>
                                          <p:attrName>style.visibility</p:attrName>
                                        </p:attrNameLst>
                                      </p:cBhvr>
                                      <p:to>
                                        <p:strVal val="hidden"/>
                                      </p:to>
                                    </p:set>
                                  </p:childTnLst>
                                </p:cTn>
                              </p:par>
                              <p:par>
                                <p:cTn id="113" presetID="10" presetClass="entr" presetSubtype="0" fill="hold" grpId="0" nodeType="withEffect">
                                  <p:stCondLst>
                                    <p:cond delay="0"/>
                                  </p:stCondLst>
                                  <p:childTnLst>
                                    <p:set>
                                      <p:cBhvr>
                                        <p:cTn id="114" dur="1" fill="hold">
                                          <p:stCondLst>
                                            <p:cond delay="0"/>
                                          </p:stCondLst>
                                        </p:cTn>
                                        <p:tgtEl>
                                          <p:spTgt spid="51202"/>
                                        </p:tgtEl>
                                        <p:attrNameLst>
                                          <p:attrName>style.visibility</p:attrName>
                                        </p:attrNameLst>
                                      </p:cBhvr>
                                      <p:to>
                                        <p:strVal val="visible"/>
                                      </p:to>
                                    </p:set>
                                    <p:animEffect transition="in" filter="fade">
                                      <p:cBhvr>
                                        <p:cTn id="115" dur="2000"/>
                                        <p:tgtEl>
                                          <p:spTgt spid="5120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1222"/>
                                        </p:tgtEl>
                                        <p:attrNameLst>
                                          <p:attrName>style.visibility</p:attrName>
                                        </p:attrNameLst>
                                      </p:cBhvr>
                                      <p:to>
                                        <p:strVal val="visible"/>
                                      </p:to>
                                    </p:set>
                                    <p:animEffect transition="in" filter="fade">
                                      <p:cBhvr>
                                        <p:cTn id="118" dur="2000"/>
                                        <p:tgtEl>
                                          <p:spTgt spid="51222"/>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6" presetClass="emph" presetSubtype="0" fill="hold" grpId="1" nodeType="clickEffect">
                                  <p:stCondLst>
                                    <p:cond delay="0"/>
                                  </p:stCondLst>
                                  <p:childTnLst>
                                    <p:animEffect transition="out" filter="fade">
                                      <p:cBhvr>
                                        <p:cTn id="122" dur="500" tmFilter="0, 0; .2, .5; .8, .5; 1, 0"/>
                                        <p:tgtEl>
                                          <p:spTgt spid="51202"/>
                                        </p:tgtEl>
                                      </p:cBhvr>
                                    </p:animEffect>
                                    <p:animScale>
                                      <p:cBhvr>
                                        <p:cTn id="123" dur="250" autoRev="1" fill="hold"/>
                                        <p:tgtEl>
                                          <p:spTgt spid="51202"/>
                                        </p:tgtEl>
                                      </p:cBhvr>
                                      <p:by x="105000" y="105000"/>
                                    </p:animScale>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51219"/>
                                        </p:tgtEl>
                                        <p:attrNameLst>
                                          <p:attrName>style.visibility</p:attrName>
                                        </p:attrNameLst>
                                      </p:cBhvr>
                                      <p:to>
                                        <p:strVal val="visible"/>
                                      </p:to>
                                    </p:set>
                                    <p:animEffect transition="in" filter="fade">
                                      <p:cBhvr>
                                        <p:cTn id="128" dur="2000"/>
                                        <p:tgtEl>
                                          <p:spTgt spid="51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02" grpId="1" animBg="1"/>
      <p:bldP spid="51203" grpId="0" animBg="1"/>
      <p:bldP spid="51203" grpId="1" animBg="1"/>
      <p:bldP spid="51204" grpId="0" animBg="1"/>
      <p:bldP spid="51204" grpId="1" animBg="1"/>
      <p:bldP spid="51205" grpId="0" animBg="1"/>
      <p:bldP spid="51205" grpId="1" animBg="1"/>
      <p:bldP spid="2" grpId="0" animBg="1"/>
      <p:bldP spid="2" grpId="1" animBg="1"/>
      <p:bldP spid="51208" grpId="0" animBg="1"/>
      <p:bldP spid="51208" grpId="1" animBg="1"/>
      <p:bldP spid="51209" grpId="0" animBg="1"/>
      <p:bldP spid="51209" grpId="1" animBg="1"/>
      <p:bldP spid="51210" grpId="0" animBg="1"/>
      <p:bldP spid="51210" grpId="1" animBg="1"/>
      <p:bldP spid="51211" grpId="0" animBg="1"/>
      <p:bldP spid="51211" grpId="1" animBg="1"/>
      <p:bldP spid="51212" grpId="0" animBg="1"/>
      <p:bldP spid="51212" grpId="1" animBg="1"/>
      <p:bldP spid="51213" grpId="0" animBg="1"/>
      <p:bldP spid="51213" grpId="1" animBg="1"/>
      <p:bldP spid="51214" grpId="0" animBg="1"/>
      <p:bldP spid="51214" grpId="1" animBg="1"/>
      <p:bldP spid="51215" grpId="0" animBg="1"/>
      <p:bldP spid="51215" grpId="1" animBg="1"/>
      <p:bldP spid="51216" grpId="0" animBg="1"/>
      <p:bldP spid="51216" grpId="1" animBg="1"/>
      <p:bldP spid="51217" grpId="0" animBg="1"/>
      <p:bldP spid="51217" grpId="1" animBg="1"/>
      <p:bldP spid="51218" grpId="0" animBg="1"/>
      <p:bldP spid="51218" grpId="1" animBg="1"/>
      <p:bldP spid="51219" grpId="0" animBg="1"/>
      <p:bldP spid="51220" grpId="0" animBg="1"/>
      <p:bldP spid="51221" grpId="0" animBg="1"/>
      <p:bldP spid="5122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egnaposto numero diapositiva 5"/>
          <p:cNvSpPr>
            <a:spLocks noGrp="1"/>
          </p:cNvSpPr>
          <p:nvPr>
            <p:ph type="sldNum" sz="quarter" idx="12"/>
          </p:nvPr>
        </p:nvSpPr>
        <p:spPr>
          <a:xfrm>
            <a:off x="3657600" y="6400800"/>
            <a:ext cx="1905000" cy="457200"/>
          </a:xfrm>
        </p:spPr>
        <p:txBody>
          <a:bodyPr/>
          <a:lstStyle/>
          <a:p>
            <a:pPr>
              <a:defRPr/>
            </a:pPr>
            <a:fld id="{EBEAA923-A3B8-4F43-8132-1563B982EA1A}" type="slidenum">
              <a:rPr lang="en-US"/>
              <a:pPr>
                <a:defRPr/>
              </a:pPr>
              <a:t>53</a:t>
            </a:fld>
            <a:endParaRPr lang="en-US" dirty="0"/>
          </a:p>
        </p:txBody>
      </p:sp>
      <p:sp>
        <p:nvSpPr>
          <p:cNvPr id="60419" name="Oval 2"/>
          <p:cNvSpPr>
            <a:spLocks noChangeArrowheads="1"/>
          </p:cNvSpPr>
          <p:nvPr/>
        </p:nvSpPr>
        <p:spPr bwMode="auto">
          <a:xfrm>
            <a:off x="838200" y="2890838"/>
            <a:ext cx="3168650" cy="3168650"/>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0420" name="Oval 3"/>
          <p:cNvSpPr>
            <a:spLocks noChangeArrowheads="1"/>
          </p:cNvSpPr>
          <p:nvPr/>
        </p:nvSpPr>
        <p:spPr bwMode="auto">
          <a:xfrm rot="2163809">
            <a:off x="6753225" y="2852738"/>
            <a:ext cx="1296988" cy="3173412"/>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0421" name="Rectangle 4"/>
          <p:cNvSpPr>
            <a:spLocks noGrp="1" noChangeArrowheads="1"/>
          </p:cNvSpPr>
          <p:nvPr>
            <p:ph type="title"/>
          </p:nvPr>
        </p:nvSpPr>
        <p:spPr/>
        <p:txBody>
          <a:bodyPr/>
          <a:lstStyle/>
          <a:p>
            <a:pPr eaLnBrk="1" hangingPunct="1"/>
            <a:r>
              <a:rPr lang="en-US" altLang="id-ID" smtClean="0"/>
              <a:t>AHC variants</a:t>
            </a:r>
          </a:p>
        </p:txBody>
      </p:sp>
      <p:sp>
        <p:nvSpPr>
          <p:cNvPr id="60422" name="Rectangle 5"/>
          <p:cNvSpPr>
            <a:spLocks noGrp="1" noChangeArrowheads="1"/>
          </p:cNvSpPr>
          <p:nvPr>
            <p:ph type="body" idx="1"/>
          </p:nvPr>
        </p:nvSpPr>
        <p:spPr>
          <a:xfrm>
            <a:off x="609600" y="1828800"/>
            <a:ext cx="8001000" cy="4114800"/>
          </a:xfrm>
        </p:spPr>
        <p:txBody>
          <a:bodyPr/>
          <a:lstStyle/>
          <a:p>
            <a:pPr eaLnBrk="1" hangingPunct="1"/>
            <a:r>
              <a:rPr lang="en-US" altLang="id-ID" smtClean="0"/>
              <a:t>Various ways of calculating cluster similarity</a:t>
            </a:r>
            <a:endParaRPr lang="en-US" altLang="id-ID" smtClean="0">
              <a:solidFill>
                <a:srgbClr val="FF0000"/>
              </a:solidFill>
            </a:endParaRPr>
          </a:p>
        </p:txBody>
      </p:sp>
      <p:sp>
        <p:nvSpPr>
          <p:cNvPr id="60423" name="Oval 6"/>
          <p:cNvSpPr>
            <a:spLocks noChangeArrowheads="1"/>
          </p:cNvSpPr>
          <p:nvPr/>
        </p:nvSpPr>
        <p:spPr bwMode="auto">
          <a:xfrm>
            <a:off x="1274763" y="3721100"/>
            <a:ext cx="287337" cy="287338"/>
          </a:xfrm>
          <a:prstGeom prst="ellipse">
            <a:avLst/>
          </a:prstGeom>
          <a:solidFill>
            <a:srgbClr val="333399"/>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0424" name="Oval 7"/>
          <p:cNvSpPr>
            <a:spLocks noChangeArrowheads="1"/>
          </p:cNvSpPr>
          <p:nvPr/>
        </p:nvSpPr>
        <p:spPr bwMode="auto">
          <a:xfrm>
            <a:off x="3489325" y="4619625"/>
            <a:ext cx="287338" cy="287338"/>
          </a:xfrm>
          <a:prstGeom prst="ellipse">
            <a:avLst/>
          </a:prstGeom>
          <a:solidFill>
            <a:srgbClr val="333399"/>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0425" name="Oval 8"/>
          <p:cNvSpPr>
            <a:spLocks noChangeArrowheads="1"/>
          </p:cNvSpPr>
          <p:nvPr/>
        </p:nvSpPr>
        <p:spPr bwMode="auto">
          <a:xfrm>
            <a:off x="2355850" y="5448300"/>
            <a:ext cx="287338" cy="287338"/>
          </a:xfrm>
          <a:prstGeom prst="ellipse">
            <a:avLst/>
          </a:prstGeom>
          <a:solidFill>
            <a:srgbClr val="333399"/>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0426" name="Oval 9"/>
          <p:cNvSpPr>
            <a:spLocks noChangeArrowheads="1"/>
          </p:cNvSpPr>
          <p:nvPr/>
        </p:nvSpPr>
        <p:spPr bwMode="auto">
          <a:xfrm>
            <a:off x="7932738" y="3340100"/>
            <a:ext cx="287337" cy="287338"/>
          </a:xfrm>
          <a:prstGeom prst="ellipse">
            <a:avLst/>
          </a:prstGeom>
          <a:solidFill>
            <a:srgbClr val="333399"/>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0427" name="Oval 10"/>
          <p:cNvSpPr>
            <a:spLocks noChangeArrowheads="1"/>
          </p:cNvSpPr>
          <p:nvPr/>
        </p:nvSpPr>
        <p:spPr bwMode="auto">
          <a:xfrm>
            <a:off x="6550025" y="5260975"/>
            <a:ext cx="287338" cy="287338"/>
          </a:xfrm>
          <a:prstGeom prst="ellipse">
            <a:avLst/>
          </a:prstGeom>
          <a:solidFill>
            <a:srgbClr val="333399"/>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2" name="Line 11"/>
          <p:cNvSpPr>
            <a:spLocks noChangeShapeType="1"/>
          </p:cNvSpPr>
          <p:nvPr/>
        </p:nvSpPr>
        <p:spPr bwMode="auto">
          <a:xfrm>
            <a:off x="3603625" y="4773613"/>
            <a:ext cx="3073400" cy="65246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48140" name="Text Box 12"/>
          <p:cNvSpPr txBox="1">
            <a:spLocks noChangeArrowheads="1"/>
          </p:cNvSpPr>
          <p:nvPr/>
        </p:nvSpPr>
        <p:spPr bwMode="auto">
          <a:xfrm>
            <a:off x="4524375" y="4005263"/>
            <a:ext cx="14001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id-ID">
                <a:latin typeface="Verdana" pitchFamily="34" charset="0"/>
              </a:rPr>
              <a:t>single-link</a:t>
            </a:r>
          </a:p>
          <a:p>
            <a:pPr algn="ctr"/>
            <a:r>
              <a:rPr lang="en-US" altLang="id-ID">
                <a:latin typeface="Verdana" pitchFamily="34" charset="0"/>
              </a:rPr>
              <a:t>-min dist.-</a:t>
            </a:r>
          </a:p>
          <a:p>
            <a:pPr algn="ctr"/>
            <a:r>
              <a:rPr lang="en-US" altLang="id-ID">
                <a:latin typeface="Verdana" pitchFamily="34" charset="0"/>
              </a:rPr>
              <a:t>O(n</a:t>
            </a:r>
            <a:r>
              <a:rPr lang="en-US" altLang="id-ID" baseline="30000">
                <a:latin typeface="Verdana" pitchFamily="34" charset="0"/>
              </a:rPr>
              <a:t>3</a:t>
            </a:r>
            <a:r>
              <a:rPr lang="en-US" altLang="id-ID">
                <a:latin typeface="Verdana" pitchFamily="34" charset="0"/>
              </a:rPr>
              <a:t>)</a:t>
            </a:r>
          </a:p>
        </p:txBody>
      </p:sp>
      <p:sp>
        <p:nvSpPr>
          <p:cNvPr id="48141" name="Text Box 13"/>
          <p:cNvSpPr txBox="1">
            <a:spLocks noChangeArrowheads="1"/>
          </p:cNvSpPr>
          <p:nvPr/>
        </p:nvSpPr>
        <p:spPr bwMode="auto">
          <a:xfrm>
            <a:off x="4410075" y="3962400"/>
            <a:ext cx="17430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id-ID">
                <a:latin typeface="Verdana" pitchFamily="34" charset="0"/>
              </a:rPr>
              <a:t>complete-link</a:t>
            </a:r>
          </a:p>
          <a:p>
            <a:pPr algn="ctr"/>
            <a:r>
              <a:rPr lang="en-US" altLang="id-ID">
                <a:latin typeface="Verdana" pitchFamily="34" charset="0"/>
              </a:rPr>
              <a:t>-max dist.-</a:t>
            </a:r>
          </a:p>
          <a:p>
            <a:pPr algn="ctr"/>
            <a:r>
              <a:rPr lang="en-US" altLang="id-ID">
                <a:latin typeface="Verdana" pitchFamily="34" charset="0"/>
              </a:rPr>
              <a:t>O(n</a:t>
            </a:r>
            <a:r>
              <a:rPr lang="en-US" altLang="id-ID" baseline="30000">
                <a:latin typeface="Verdana" pitchFamily="34" charset="0"/>
              </a:rPr>
              <a:t>3</a:t>
            </a:r>
            <a:r>
              <a:rPr lang="en-US" altLang="id-ID">
                <a:latin typeface="Verdana" pitchFamily="34" charset="0"/>
              </a:rPr>
              <a:t>)</a:t>
            </a:r>
          </a:p>
        </p:txBody>
      </p:sp>
      <p:sp>
        <p:nvSpPr>
          <p:cNvPr id="48142" name="Line 14"/>
          <p:cNvSpPr>
            <a:spLocks noChangeShapeType="1"/>
          </p:cNvSpPr>
          <p:nvPr/>
        </p:nvSpPr>
        <p:spPr bwMode="auto">
          <a:xfrm flipV="1">
            <a:off x="1414463" y="3467100"/>
            <a:ext cx="6645275" cy="38417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48143" name="Text Box 15"/>
          <p:cNvSpPr txBox="1">
            <a:spLocks noChangeArrowheads="1"/>
          </p:cNvSpPr>
          <p:nvPr/>
        </p:nvSpPr>
        <p:spPr bwMode="auto">
          <a:xfrm>
            <a:off x="3987800" y="5694363"/>
            <a:ext cx="19081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id-ID">
                <a:latin typeface="Verdana" pitchFamily="34" charset="0"/>
              </a:rPr>
              <a:t>Group-average</a:t>
            </a:r>
          </a:p>
          <a:p>
            <a:pPr algn="ctr"/>
            <a:r>
              <a:rPr lang="en-US" altLang="id-ID">
                <a:latin typeface="Verdana" pitchFamily="34" charset="0"/>
              </a:rPr>
              <a:t>-avg dist.-</a:t>
            </a:r>
          </a:p>
          <a:p>
            <a:pPr algn="ctr"/>
            <a:r>
              <a:rPr lang="en-US" altLang="id-ID">
                <a:latin typeface="Verdana" pitchFamily="34" charset="0"/>
              </a:rPr>
              <a:t>O(n</a:t>
            </a:r>
            <a:r>
              <a:rPr lang="en-US" altLang="id-ID" baseline="30000">
                <a:latin typeface="Verdana" pitchFamily="34" charset="0"/>
              </a:rPr>
              <a:t>2</a:t>
            </a:r>
            <a:r>
              <a:rPr lang="en-US" altLang="id-ID">
                <a:latin typeface="Verdana" pitchFamily="34" charset="0"/>
              </a:rPr>
              <a:t>)</a:t>
            </a:r>
          </a:p>
          <a:p>
            <a:pPr algn="ctr"/>
            <a:endParaRPr lang="en-US" altLang="id-ID">
              <a:latin typeface="Verdana" pitchFamily="34" charset="0"/>
            </a:endParaRPr>
          </a:p>
        </p:txBody>
      </p:sp>
      <p:sp>
        <p:nvSpPr>
          <p:cNvPr id="60433" name="Line 16"/>
          <p:cNvSpPr>
            <a:spLocks noChangeShapeType="1"/>
          </p:cNvSpPr>
          <p:nvPr/>
        </p:nvSpPr>
        <p:spPr bwMode="auto">
          <a:xfrm>
            <a:off x="1414463" y="385127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3" name="Line 17"/>
          <p:cNvSpPr>
            <a:spLocks noChangeShapeType="1"/>
          </p:cNvSpPr>
          <p:nvPr/>
        </p:nvSpPr>
        <p:spPr bwMode="auto">
          <a:xfrm>
            <a:off x="1376363" y="3851275"/>
            <a:ext cx="5300662" cy="15748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48146" name="Line 18"/>
          <p:cNvSpPr>
            <a:spLocks noChangeShapeType="1"/>
          </p:cNvSpPr>
          <p:nvPr/>
        </p:nvSpPr>
        <p:spPr bwMode="auto">
          <a:xfrm flipV="1">
            <a:off x="2490788" y="3467100"/>
            <a:ext cx="5568950" cy="21129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48147" name="Line 19"/>
          <p:cNvSpPr>
            <a:spLocks noChangeShapeType="1"/>
          </p:cNvSpPr>
          <p:nvPr/>
        </p:nvSpPr>
        <p:spPr bwMode="auto">
          <a:xfrm flipV="1">
            <a:off x="2490788" y="5426075"/>
            <a:ext cx="4186237" cy="1539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48148" name="Line 20"/>
          <p:cNvSpPr>
            <a:spLocks noChangeShapeType="1"/>
          </p:cNvSpPr>
          <p:nvPr/>
        </p:nvSpPr>
        <p:spPr bwMode="auto">
          <a:xfrm flipV="1">
            <a:off x="3603625" y="3467100"/>
            <a:ext cx="4456113" cy="130651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22" name="Segnaposto data 21"/>
          <p:cNvSpPr>
            <a:spLocks noGrp="1"/>
          </p:cNvSpPr>
          <p:nvPr>
            <p:ph type="dt" sz="quarter" idx="10"/>
          </p:nvPr>
        </p:nvSpPr>
        <p:spPr>
          <a:xfrm>
            <a:off x="609600" y="6400800"/>
            <a:ext cx="2514600" cy="457200"/>
          </a:xfrm>
        </p:spPr>
        <p:txBody>
          <a:bodyPr/>
          <a:lstStyle/>
          <a:p>
            <a:pPr>
              <a:defRPr/>
            </a:pPr>
            <a:r>
              <a:rPr lang="it-IT" dirty="0"/>
              <a:t>Metodi numerici per la bioinformatica</a:t>
            </a:r>
            <a:endParaRPr lang="en-US" dirty="0"/>
          </a:p>
        </p:txBody>
      </p:sp>
      <p:sp>
        <p:nvSpPr>
          <p:cNvPr id="23" name="Segnaposto piè di pagina 22"/>
          <p:cNvSpPr>
            <a:spLocks noGrp="1"/>
          </p:cNvSpPr>
          <p:nvPr>
            <p:ph type="ftr" sz="quarter" idx="11"/>
          </p:nvPr>
        </p:nvSpPr>
        <p:spPr>
          <a:xfrm>
            <a:off x="5715000" y="6400800"/>
            <a:ext cx="2895600" cy="457200"/>
          </a:xfrm>
        </p:spPr>
        <p:txBody>
          <a:bodyPr/>
          <a:lstStyle/>
          <a:p>
            <a:pPr>
              <a:defRPr/>
            </a:pPr>
            <a:r>
              <a:rPr lang="en-US"/>
              <a:t>Francesco Archetti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140"/>
                                        </p:tgtEl>
                                        <p:attrNameLst>
                                          <p:attrName>style.visibility</p:attrName>
                                        </p:attrNameLst>
                                      </p:cBhvr>
                                      <p:to>
                                        <p:strVal val="visible"/>
                                      </p:to>
                                    </p:set>
                                    <p:animEffect transition="in" filter="fade">
                                      <p:cBhvr>
                                        <p:cTn id="10" dur="500"/>
                                        <p:tgtEl>
                                          <p:spTgt spid="4814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grpId="1" nodeType="clickEffect">
                                  <p:stCondLst>
                                    <p:cond delay="0"/>
                                  </p:stCondLst>
                                  <p:childTnLst>
                                    <p:animEffect transition="out" filter="fade">
                                      <p:cBhvr>
                                        <p:cTn id="14" dur="500"/>
                                        <p:tgtEl>
                                          <p:spTgt spid="48140"/>
                                        </p:tgtEl>
                                      </p:cBhvr>
                                    </p:animEffect>
                                    <p:set>
                                      <p:cBhvr>
                                        <p:cTn id="15" dur="1" fill="hold">
                                          <p:stCondLst>
                                            <p:cond delay="499"/>
                                          </p:stCondLst>
                                        </p:cTn>
                                        <p:tgtEl>
                                          <p:spTgt spid="4814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48141"/>
                                        </p:tgtEl>
                                        <p:attrNameLst>
                                          <p:attrName>style.visibility</p:attrName>
                                        </p:attrNameLst>
                                      </p:cBhvr>
                                      <p:to>
                                        <p:strVal val="visible"/>
                                      </p:to>
                                    </p:set>
                                    <p:animEffect transition="in" filter="fade">
                                      <p:cBhvr>
                                        <p:cTn id="21" dur="500"/>
                                        <p:tgtEl>
                                          <p:spTgt spid="481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142"/>
                                        </p:tgtEl>
                                        <p:attrNameLst>
                                          <p:attrName>style.visibility</p:attrName>
                                        </p:attrNameLst>
                                      </p:cBhvr>
                                      <p:to>
                                        <p:strVal val="visible"/>
                                      </p:to>
                                    </p:set>
                                    <p:animEffect transition="in" filter="fade">
                                      <p:cBhvr>
                                        <p:cTn id="24" dur="500"/>
                                        <p:tgtEl>
                                          <p:spTgt spid="481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xit" presetSubtype="0" fill="hold" grpId="1" nodeType="clickEffect">
                                  <p:stCondLst>
                                    <p:cond delay="0"/>
                                  </p:stCondLst>
                                  <p:childTnLst>
                                    <p:animEffect transition="out" filter="fade">
                                      <p:cBhvr>
                                        <p:cTn id="28" dur="500"/>
                                        <p:tgtEl>
                                          <p:spTgt spid="48141"/>
                                        </p:tgtEl>
                                      </p:cBhvr>
                                    </p:animEffect>
                                    <p:set>
                                      <p:cBhvr>
                                        <p:cTn id="29" dur="1" fill="hold">
                                          <p:stCondLst>
                                            <p:cond delay="499"/>
                                          </p:stCondLst>
                                        </p:cTn>
                                        <p:tgtEl>
                                          <p:spTgt spid="48141"/>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48143"/>
                                        </p:tgtEl>
                                        <p:attrNameLst>
                                          <p:attrName>style.visibility</p:attrName>
                                        </p:attrNameLst>
                                      </p:cBhvr>
                                      <p:to>
                                        <p:strVal val="visible"/>
                                      </p:to>
                                    </p:set>
                                    <p:animEffect transition="in" filter="fade">
                                      <p:cBhvr>
                                        <p:cTn id="32" dur="500"/>
                                        <p:tgtEl>
                                          <p:spTgt spid="4814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8147"/>
                                        </p:tgtEl>
                                        <p:attrNameLst>
                                          <p:attrName>style.visibility</p:attrName>
                                        </p:attrNameLst>
                                      </p:cBhvr>
                                      <p:to>
                                        <p:strVal val="visible"/>
                                      </p:to>
                                    </p:set>
                                    <p:animEffect transition="in" filter="fade">
                                      <p:cBhvr>
                                        <p:cTn id="35" dur="500"/>
                                        <p:tgtEl>
                                          <p:spTgt spid="4814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8146"/>
                                        </p:tgtEl>
                                        <p:attrNameLst>
                                          <p:attrName>style.visibility</p:attrName>
                                        </p:attrNameLst>
                                      </p:cBhvr>
                                      <p:to>
                                        <p:strVal val="visible"/>
                                      </p:to>
                                    </p:set>
                                    <p:animEffect transition="in" filter="fade">
                                      <p:cBhvr>
                                        <p:cTn id="38" dur="500"/>
                                        <p:tgtEl>
                                          <p:spTgt spid="48146"/>
                                        </p:tgtEl>
                                      </p:cBhvr>
                                    </p:animEffect>
                                  </p:childTnLst>
                                </p:cTn>
                              </p:par>
                              <p:par>
                                <p:cTn id="39" presetID="10" presetClass="entr" presetSubtype="0" fill="hold" grpId="2"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148"/>
                                        </p:tgtEl>
                                        <p:attrNameLst>
                                          <p:attrName>style.visibility</p:attrName>
                                        </p:attrNameLst>
                                      </p:cBhvr>
                                      <p:to>
                                        <p:strVal val="visible"/>
                                      </p:to>
                                    </p:set>
                                    <p:animEffect transition="in" filter="fade">
                                      <p:cBhvr>
                                        <p:cTn id="44" dur="500"/>
                                        <p:tgtEl>
                                          <p:spTgt spid="4814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48140" grpId="0"/>
      <p:bldP spid="48140" grpId="1"/>
      <p:bldP spid="48141" grpId="0"/>
      <p:bldP spid="48141" grpId="1"/>
      <p:bldP spid="48142" grpId="0" animBg="1"/>
      <p:bldP spid="48143" grpId="0"/>
      <p:bldP spid="3" grpId="0" animBg="1"/>
      <p:bldP spid="48146" grpId="0" animBg="1"/>
      <p:bldP spid="48147" grpId="0" animBg="1"/>
      <p:bldP spid="4814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olo 1"/>
          <p:cNvSpPr>
            <a:spLocks noGrp="1"/>
          </p:cNvSpPr>
          <p:nvPr>
            <p:ph type="title"/>
          </p:nvPr>
        </p:nvSpPr>
        <p:spPr/>
        <p:txBody>
          <a:bodyPr/>
          <a:lstStyle/>
          <a:p>
            <a:r>
              <a:rPr lang="en-US" altLang="id-ID" smtClean="0"/>
              <a:t>Agglomerative clustering</a:t>
            </a:r>
          </a:p>
        </p:txBody>
      </p:sp>
      <p:sp>
        <p:nvSpPr>
          <p:cNvPr id="61443" name="Segnaposto contenuto 2"/>
          <p:cNvSpPr>
            <a:spLocks noGrp="1"/>
          </p:cNvSpPr>
          <p:nvPr>
            <p:ph idx="1"/>
          </p:nvPr>
        </p:nvSpPr>
        <p:spPr>
          <a:xfrm>
            <a:off x="381000" y="1752600"/>
            <a:ext cx="8001000" cy="4572000"/>
          </a:xfrm>
        </p:spPr>
        <p:txBody>
          <a:bodyPr/>
          <a:lstStyle/>
          <a:p>
            <a:pPr marL="247650" indent="-247650"/>
            <a:r>
              <a:rPr lang="en-US" altLang="id-ID" sz="2400" smtClean="0"/>
              <a:t>the agglomerative (bottom up) hierarchical clustering depends on the choice of the  </a:t>
            </a:r>
            <a:r>
              <a:rPr lang="en-US" altLang="id-ID" sz="2400" i="1" smtClean="0"/>
              <a:t>Similarity</a:t>
            </a:r>
            <a:r>
              <a:rPr lang="en-US" altLang="id-ID" sz="2400" smtClean="0"/>
              <a:t>   (distance function ) between clusters .</a:t>
            </a:r>
          </a:p>
          <a:p>
            <a:pPr marL="647700" lvl="1" indent="-247650">
              <a:buFontTx/>
              <a:buAutoNum type="romanLcParenR"/>
            </a:pPr>
            <a:r>
              <a:rPr lang="en-US" altLang="id-ID" sz="2000" i="1" u="sng" smtClean="0"/>
              <a:t>Single linkage </a:t>
            </a:r>
            <a:r>
              <a:rPr lang="en-US" altLang="id-ID" sz="2000" smtClean="0"/>
              <a:t>: distance between the closest neighbors</a:t>
            </a:r>
          </a:p>
          <a:p>
            <a:pPr marL="647700" lvl="1" indent="-247650">
              <a:buFontTx/>
              <a:buAutoNum type="romanLcParenR"/>
            </a:pPr>
            <a:r>
              <a:rPr lang="en-US" altLang="id-ID" sz="2000" i="1" u="sng" smtClean="0"/>
              <a:t>Complete linkage </a:t>
            </a:r>
            <a:r>
              <a:rPr lang="en-US" altLang="id-ID" sz="2000" smtClean="0"/>
              <a:t>: distance between the furthest neighbors</a:t>
            </a:r>
          </a:p>
          <a:p>
            <a:pPr marL="647700" lvl="1" indent="-247650">
              <a:buFontTx/>
              <a:buAutoNum type="romanLcParenR"/>
            </a:pPr>
            <a:r>
              <a:rPr lang="en-US" altLang="id-ID" sz="2000" smtClean="0"/>
              <a:t> </a:t>
            </a:r>
            <a:r>
              <a:rPr lang="en-US" altLang="id-ID" sz="2000" i="1" u="sng" smtClean="0"/>
              <a:t>Central linkage</a:t>
            </a:r>
            <a:r>
              <a:rPr lang="en-US" altLang="id-ID" sz="2000" smtClean="0"/>
              <a:t> : distance of centers ( centroids)</a:t>
            </a:r>
          </a:p>
          <a:p>
            <a:pPr marL="647700" lvl="1" indent="-247650">
              <a:buFontTx/>
              <a:buAutoNum type="romanLcParenR"/>
            </a:pPr>
            <a:r>
              <a:rPr lang="en-US" altLang="id-ID" sz="2000" i="1" u="sng" smtClean="0"/>
              <a:t> Average linkage </a:t>
            </a:r>
            <a:r>
              <a:rPr lang="en-US" altLang="id-ID" sz="2000" smtClean="0"/>
              <a:t>: average distance of all patterns in each cluster</a:t>
            </a:r>
          </a:p>
          <a:p>
            <a:pPr marL="247650" indent="-247650"/>
            <a:r>
              <a:rPr lang="en-US" altLang="id-ID" sz="2400" smtClean="0"/>
              <a:t> i) and ii) use distances already computed while iv) is the most computationally demanding</a:t>
            </a:r>
          </a:p>
          <a:p>
            <a:pPr marL="247650" indent="-247650"/>
            <a:r>
              <a:rPr lang="en-US" altLang="id-ID" sz="2400" smtClean="0"/>
              <a:t>Before applying it one should try to prune as much as possible the set of genes of interest ( feature selection ) e.g. by genetic programming</a:t>
            </a:r>
          </a:p>
          <a:p>
            <a:pPr marL="247650" indent="-247650"/>
            <a:endParaRPr lang="en-US" altLang="id-ID" sz="2400" smtClean="0"/>
          </a:p>
        </p:txBody>
      </p:sp>
      <p:sp>
        <p:nvSpPr>
          <p:cNvPr id="4" name="Segnaposto numero diapositiva 3"/>
          <p:cNvSpPr>
            <a:spLocks noGrp="1"/>
          </p:cNvSpPr>
          <p:nvPr>
            <p:ph type="sldNum" sz="quarter" idx="12"/>
          </p:nvPr>
        </p:nvSpPr>
        <p:spPr/>
        <p:txBody>
          <a:bodyPr/>
          <a:lstStyle/>
          <a:p>
            <a:pPr>
              <a:defRPr/>
            </a:pPr>
            <a:fld id="{FBB55DC1-EE3F-4798-B1E9-E1397E472FAE}" type="slidenum">
              <a:rPr lang="en-US"/>
              <a:pPr>
                <a:defRPr/>
              </a:pPr>
              <a:t>54</a:t>
            </a:fld>
            <a:endParaRPr lang="en-US"/>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Segnaposto contenuto 4" descr="11_19.jpg"/>
          <p:cNvPicPr>
            <a:picLocks noGrp="1" noChangeAspect="1"/>
          </p:cNvPicPr>
          <p:nvPr>
            <p:ph idx="1"/>
          </p:nvPr>
        </p:nvPicPr>
        <p:blipFill>
          <a:blip r:embed="rId3">
            <a:extLst>
              <a:ext uri="{28A0092B-C50C-407E-A947-70E740481C1C}">
                <a14:useLocalDpi xmlns:a14="http://schemas.microsoft.com/office/drawing/2010/main" val="0"/>
              </a:ext>
            </a:extLst>
          </a:blip>
          <a:srcRect l="3844" r="5840" b="22525"/>
          <a:stretch>
            <a:fillRect/>
          </a:stretch>
        </p:blipFill>
        <p:spPr>
          <a:xfrm>
            <a:off x="1447800" y="228600"/>
            <a:ext cx="6135688" cy="6318250"/>
          </a:xfrm>
        </p:spPr>
      </p:pic>
      <p:sp>
        <p:nvSpPr>
          <p:cNvPr id="62467" name="Rettangolo 5"/>
          <p:cNvSpPr>
            <a:spLocks noChangeArrowheads="1"/>
          </p:cNvSpPr>
          <p:nvPr/>
        </p:nvSpPr>
        <p:spPr bwMode="auto">
          <a:xfrm>
            <a:off x="152400" y="533400"/>
            <a:ext cx="1223963" cy="1200150"/>
          </a:xfrm>
          <a:prstGeom prst="rect">
            <a:avLst/>
          </a:prstGeom>
          <a:solidFill>
            <a:schemeClr val="bg1"/>
          </a:solidFill>
          <a:ln w="9525">
            <a:solidFill>
              <a:srgbClr val="FFC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id-ID" i="1"/>
          </a:p>
          <a:p>
            <a:pPr algn="ctr" eaLnBrk="1" hangingPunct="1"/>
            <a:r>
              <a:rPr lang="en-US" altLang="id-ID" i="1"/>
              <a:t>Division </a:t>
            </a:r>
          </a:p>
          <a:p>
            <a:pPr algn="ctr" eaLnBrk="1" hangingPunct="1"/>
            <a:r>
              <a:rPr lang="en-US" altLang="id-ID" i="1"/>
              <a:t>Clustering</a:t>
            </a:r>
          </a:p>
          <a:p>
            <a:pPr algn="ctr" eaLnBrk="1" hangingPunct="1"/>
            <a:endParaRPr lang="en-US" altLang="id-ID"/>
          </a:p>
        </p:txBody>
      </p:sp>
      <p:sp>
        <p:nvSpPr>
          <p:cNvPr id="7" name="Freccia a destra 6"/>
          <p:cNvSpPr/>
          <p:nvPr/>
        </p:nvSpPr>
        <p:spPr>
          <a:xfrm>
            <a:off x="1447800" y="914400"/>
            <a:ext cx="457200" cy="2286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69" name="Rettangolo 7"/>
          <p:cNvSpPr>
            <a:spLocks noChangeArrowheads="1"/>
          </p:cNvSpPr>
          <p:nvPr/>
        </p:nvSpPr>
        <p:spPr bwMode="auto">
          <a:xfrm>
            <a:off x="7543800" y="228600"/>
            <a:ext cx="1600200" cy="1323975"/>
          </a:xfrm>
          <a:prstGeom prst="rect">
            <a:avLst/>
          </a:prstGeom>
          <a:solidFill>
            <a:schemeClr val="bg1"/>
          </a:solidFill>
          <a:ln w="9525">
            <a:solidFill>
              <a:srgbClr val="FFC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id-ID" sz="1600" i="1"/>
          </a:p>
          <a:p>
            <a:pPr algn="ctr" eaLnBrk="1" hangingPunct="1"/>
            <a:r>
              <a:rPr lang="en-US" altLang="id-ID" sz="1600" i="1"/>
              <a:t>Agglomeration with SINGLE</a:t>
            </a:r>
          </a:p>
          <a:p>
            <a:pPr algn="ctr" eaLnBrk="1" hangingPunct="1"/>
            <a:r>
              <a:rPr lang="en-US" altLang="id-ID" sz="1600" i="1"/>
              <a:t>linkage</a:t>
            </a:r>
          </a:p>
          <a:p>
            <a:pPr algn="ctr" eaLnBrk="1" hangingPunct="1"/>
            <a:endParaRPr lang="en-US" altLang="id-ID" sz="1600"/>
          </a:p>
        </p:txBody>
      </p:sp>
      <p:sp>
        <p:nvSpPr>
          <p:cNvPr id="10" name="Freccia angolare in su 9"/>
          <p:cNvSpPr/>
          <p:nvPr/>
        </p:nvSpPr>
        <p:spPr>
          <a:xfrm rot="5400000" flipV="1">
            <a:off x="7734300" y="1638300"/>
            <a:ext cx="762000" cy="685800"/>
          </a:xfrm>
          <a:prstGeom prst="ben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71" name="Rettangolo 11"/>
          <p:cNvSpPr>
            <a:spLocks noChangeArrowheads="1"/>
          </p:cNvSpPr>
          <p:nvPr/>
        </p:nvSpPr>
        <p:spPr bwMode="auto">
          <a:xfrm>
            <a:off x="0" y="3581400"/>
            <a:ext cx="1600200" cy="1570038"/>
          </a:xfrm>
          <a:prstGeom prst="rect">
            <a:avLst/>
          </a:prstGeom>
          <a:solidFill>
            <a:schemeClr val="bg1"/>
          </a:solidFill>
          <a:ln w="9525">
            <a:solidFill>
              <a:srgbClr val="FFC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id-ID" sz="1600" i="1"/>
          </a:p>
          <a:p>
            <a:pPr algn="ctr" eaLnBrk="1" hangingPunct="1"/>
            <a:r>
              <a:rPr lang="en-US" altLang="id-ID" sz="1600" i="1"/>
              <a:t>Agglomeration with COMPLETE</a:t>
            </a:r>
          </a:p>
          <a:p>
            <a:pPr algn="ctr" eaLnBrk="1" hangingPunct="1"/>
            <a:r>
              <a:rPr lang="en-US" altLang="id-ID" sz="1600" i="1"/>
              <a:t>linkage</a:t>
            </a:r>
          </a:p>
          <a:p>
            <a:pPr algn="ctr" eaLnBrk="1" hangingPunct="1"/>
            <a:endParaRPr lang="en-US" altLang="id-ID" sz="1600" i="1"/>
          </a:p>
        </p:txBody>
      </p:sp>
      <p:sp>
        <p:nvSpPr>
          <p:cNvPr id="62472" name="Rettangolo 12"/>
          <p:cNvSpPr>
            <a:spLocks noChangeArrowheads="1"/>
          </p:cNvSpPr>
          <p:nvPr/>
        </p:nvSpPr>
        <p:spPr bwMode="auto">
          <a:xfrm>
            <a:off x="7543800" y="3810000"/>
            <a:ext cx="1600200" cy="1570038"/>
          </a:xfrm>
          <a:prstGeom prst="rect">
            <a:avLst/>
          </a:prstGeom>
          <a:solidFill>
            <a:schemeClr val="bg1"/>
          </a:solidFill>
          <a:ln w="9525">
            <a:solidFill>
              <a:srgbClr val="FFC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id-ID" sz="1600" i="1"/>
          </a:p>
          <a:p>
            <a:pPr algn="ctr" eaLnBrk="1" hangingPunct="1"/>
            <a:r>
              <a:rPr lang="en-US" altLang="id-ID" sz="1600" i="1"/>
              <a:t>Agglomeration with </a:t>
            </a:r>
          </a:p>
          <a:p>
            <a:pPr algn="ctr" eaLnBrk="1" hangingPunct="1"/>
            <a:r>
              <a:rPr lang="en-US" altLang="id-ID" sz="1600" i="1"/>
              <a:t>AVERAGE</a:t>
            </a:r>
          </a:p>
          <a:p>
            <a:pPr algn="ctr" eaLnBrk="1" hangingPunct="1"/>
            <a:r>
              <a:rPr lang="en-US" altLang="id-ID" sz="1600" i="1"/>
              <a:t>linkage</a:t>
            </a:r>
          </a:p>
          <a:p>
            <a:pPr algn="ctr" eaLnBrk="1" hangingPunct="1"/>
            <a:endParaRPr lang="en-US" altLang="id-ID" sz="1600" i="1"/>
          </a:p>
        </p:txBody>
      </p:sp>
      <p:sp>
        <p:nvSpPr>
          <p:cNvPr id="14" name="Freccia angolare in su 13"/>
          <p:cNvSpPr/>
          <p:nvPr/>
        </p:nvSpPr>
        <p:spPr>
          <a:xfrm rot="5400000" flipV="1">
            <a:off x="7658100" y="5448300"/>
            <a:ext cx="762000" cy="685800"/>
          </a:xfrm>
          <a:prstGeom prst="ben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Freccia angolare in su 14"/>
          <p:cNvSpPr/>
          <p:nvPr/>
        </p:nvSpPr>
        <p:spPr>
          <a:xfrm rot="5400000">
            <a:off x="647700" y="5219700"/>
            <a:ext cx="762000" cy="685800"/>
          </a:xfrm>
          <a:prstGeom prst="ben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Segnaposto numero diapositiva 5"/>
          <p:cNvSpPr>
            <a:spLocks noGrp="1"/>
          </p:cNvSpPr>
          <p:nvPr>
            <p:ph type="sldNum" sz="quarter" idx="12"/>
          </p:nvPr>
        </p:nvSpPr>
        <p:spPr>
          <a:xfrm>
            <a:off x="3657600" y="6324600"/>
            <a:ext cx="1905000" cy="457200"/>
          </a:xfrm>
        </p:spPr>
        <p:txBody>
          <a:bodyPr/>
          <a:lstStyle/>
          <a:p>
            <a:pPr>
              <a:defRPr/>
            </a:pPr>
            <a:fld id="{137023F3-C716-4503-844D-ED4F7D5BC2F4}" type="slidenum">
              <a:rPr lang="en-US"/>
              <a:pPr>
                <a:defRPr/>
              </a:pPr>
              <a:t>55</a:t>
            </a:fld>
            <a:endParaRPr lang="en-US"/>
          </a:p>
        </p:txBody>
      </p:sp>
      <p:sp>
        <p:nvSpPr>
          <p:cNvPr id="17" name="Segnaposto data 4"/>
          <p:cNvSpPr>
            <a:spLocks noGrp="1"/>
          </p:cNvSpPr>
          <p:nvPr>
            <p:ph type="dt" sz="quarter" idx="10"/>
          </p:nvPr>
        </p:nvSpPr>
        <p:spPr>
          <a:xfrm>
            <a:off x="609600" y="6324600"/>
            <a:ext cx="2514600" cy="457200"/>
          </a:xfrm>
        </p:spPr>
        <p:txBody>
          <a:bodyPr/>
          <a:lstStyle/>
          <a:p>
            <a:pPr>
              <a:defRPr/>
            </a:pPr>
            <a:r>
              <a:rPr lang="it-IT"/>
              <a:t>Metodi numerici per la bioinformatica</a:t>
            </a:r>
            <a:endParaRPr lang="en-US"/>
          </a:p>
        </p:txBody>
      </p:sp>
      <p:sp>
        <p:nvSpPr>
          <p:cNvPr id="18" name="Segnaposto piè di pagina 5"/>
          <p:cNvSpPr>
            <a:spLocks noGrp="1"/>
          </p:cNvSpPr>
          <p:nvPr>
            <p:ph type="ftr" sz="quarter" idx="11"/>
          </p:nvPr>
        </p:nvSpPr>
        <p:spPr>
          <a:xfrm>
            <a:off x="5715000" y="6324600"/>
            <a:ext cx="2895600" cy="457200"/>
          </a:xfrm>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CFFE1AFC-48E8-4682-9851-17759BCB266C}" type="slidenum">
              <a:rPr lang="en-US"/>
              <a:pPr>
                <a:defRPr/>
              </a:pPr>
              <a:t>56</a:t>
            </a:fld>
            <a:endParaRPr lang="en-US"/>
          </a:p>
        </p:txBody>
      </p:sp>
      <p:sp>
        <p:nvSpPr>
          <p:cNvPr id="63491" name="Rectangle 2"/>
          <p:cNvSpPr>
            <a:spLocks noGrp="1" noChangeArrowheads="1"/>
          </p:cNvSpPr>
          <p:nvPr>
            <p:ph type="title"/>
          </p:nvPr>
        </p:nvSpPr>
        <p:spPr/>
        <p:txBody>
          <a:bodyPr/>
          <a:lstStyle/>
          <a:p>
            <a:pPr eaLnBrk="1" hangingPunct="1"/>
            <a:r>
              <a:rPr lang="en-US" altLang="id-ID" smtClean="0"/>
              <a:t>Divisive Hierarchical Clustering</a:t>
            </a:r>
            <a:endParaRPr lang="it-IT" altLang="id-ID" smtClean="0"/>
          </a:p>
        </p:txBody>
      </p:sp>
      <p:sp>
        <p:nvSpPr>
          <p:cNvPr id="63492" name="Rectangle 3"/>
          <p:cNvSpPr>
            <a:spLocks noGrp="1" noChangeArrowheads="1"/>
          </p:cNvSpPr>
          <p:nvPr>
            <p:ph type="body" idx="1"/>
          </p:nvPr>
        </p:nvSpPr>
        <p:spPr>
          <a:noFill/>
          <a:ln>
            <a:solidFill>
              <a:schemeClr val="tx1"/>
            </a:solidFill>
            <a:miter lim="800000"/>
            <a:headEnd/>
            <a:tailEnd/>
          </a:ln>
        </p:spPr>
        <p:txBody>
          <a:bodyPr/>
          <a:lstStyle/>
          <a:p>
            <a:pPr marL="609600" indent="-609600" eaLnBrk="1" hangingPunct="1">
              <a:buFontTx/>
              <a:buAutoNum type="arabicPeriod"/>
            </a:pPr>
            <a:r>
              <a:rPr lang="it-IT" altLang="id-ID" smtClean="0"/>
              <a:t>All the objects (genes or experiments) are considered to be in one super-cluster.</a:t>
            </a:r>
          </a:p>
          <a:p>
            <a:pPr marL="609600" indent="-609600" eaLnBrk="1" hangingPunct="1">
              <a:buFontTx/>
              <a:buAutoNum type="arabicPeriod"/>
            </a:pPr>
            <a:r>
              <a:rPr lang="it-IT" altLang="id-ID" smtClean="0"/>
              <a:t>Divide each cluster into 2 sub-clusters by using k-means algorithm.</a:t>
            </a:r>
          </a:p>
          <a:p>
            <a:pPr marL="609600" indent="-609600" eaLnBrk="1" hangingPunct="1">
              <a:buFontTx/>
              <a:buAutoNum type="arabicPeriod"/>
            </a:pPr>
            <a:r>
              <a:rPr lang="it-IT" altLang="id-ID" smtClean="0"/>
              <a:t>Repeat step 2 until all clusters contain a single object (gene or experiment).</a:t>
            </a:r>
          </a:p>
          <a:p>
            <a:pPr marL="609600" indent="-609600" eaLnBrk="1" hangingPunct="1"/>
            <a:endParaRPr lang="it-IT" altLang="id-ID" smtClean="0"/>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egnaposto numero diapositiva 5"/>
          <p:cNvSpPr>
            <a:spLocks noGrp="1"/>
          </p:cNvSpPr>
          <p:nvPr>
            <p:ph type="sldNum" sz="quarter" idx="12"/>
          </p:nvPr>
        </p:nvSpPr>
        <p:spPr/>
        <p:txBody>
          <a:bodyPr/>
          <a:lstStyle/>
          <a:p>
            <a:pPr>
              <a:defRPr/>
            </a:pPr>
            <a:fld id="{E27F3DBE-BA19-4536-80AB-528F142B6409}" type="slidenum">
              <a:rPr lang="en-US"/>
              <a:pPr>
                <a:defRPr/>
              </a:pPr>
              <a:t>57</a:t>
            </a:fld>
            <a:endParaRPr lang="en-US"/>
          </a:p>
        </p:txBody>
      </p:sp>
      <p:sp>
        <p:nvSpPr>
          <p:cNvPr id="64515" name="Rectangle 2"/>
          <p:cNvSpPr>
            <a:spLocks noGrp="1" noChangeArrowheads="1"/>
          </p:cNvSpPr>
          <p:nvPr>
            <p:ph type="title"/>
          </p:nvPr>
        </p:nvSpPr>
        <p:spPr/>
        <p:txBody>
          <a:bodyPr/>
          <a:lstStyle/>
          <a:p>
            <a:pPr eaLnBrk="1" hangingPunct="1"/>
            <a:r>
              <a:rPr lang="en-US" altLang="id-ID" sz="3800" smtClean="0"/>
              <a:t>Divisive Hierarchical Clustering</a:t>
            </a:r>
            <a:endParaRPr lang="it-IT" altLang="id-ID" sz="3800" smtClean="0"/>
          </a:p>
        </p:txBody>
      </p:sp>
      <p:cxnSp>
        <p:nvCxnSpPr>
          <p:cNvPr id="68612" name="AutoShape 4"/>
          <p:cNvCxnSpPr>
            <a:cxnSpLocks noChangeShapeType="1"/>
            <a:stCxn id="64585" idx="4"/>
            <a:endCxn id="64580" idx="0"/>
          </p:cNvCxnSpPr>
          <p:nvPr/>
        </p:nvCxnSpPr>
        <p:spPr bwMode="auto">
          <a:xfrm flipH="1">
            <a:off x="3430588" y="3124200"/>
            <a:ext cx="1284287" cy="3603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8613" name="AutoShape 5"/>
          <p:cNvCxnSpPr>
            <a:cxnSpLocks noChangeShapeType="1"/>
            <a:stCxn id="64585" idx="4"/>
            <a:endCxn id="64575" idx="0"/>
          </p:cNvCxnSpPr>
          <p:nvPr/>
        </p:nvCxnSpPr>
        <p:spPr bwMode="auto">
          <a:xfrm>
            <a:off x="4714875" y="3124200"/>
            <a:ext cx="1265238"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8614" name="AutoShape 6"/>
          <p:cNvCxnSpPr>
            <a:cxnSpLocks noChangeShapeType="1"/>
            <a:stCxn id="64580" idx="4"/>
            <a:endCxn id="64572" idx="0"/>
          </p:cNvCxnSpPr>
          <p:nvPr/>
        </p:nvCxnSpPr>
        <p:spPr bwMode="auto">
          <a:xfrm flipH="1">
            <a:off x="2741613" y="4365625"/>
            <a:ext cx="688975" cy="4048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8615" name="AutoShape 7"/>
          <p:cNvCxnSpPr>
            <a:cxnSpLocks noChangeShapeType="1"/>
            <a:stCxn id="64580" idx="4"/>
            <a:endCxn id="64569" idx="0"/>
          </p:cNvCxnSpPr>
          <p:nvPr/>
        </p:nvCxnSpPr>
        <p:spPr bwMode="auto">
          <a:xfrm>
            <a:off x="3430588" y="4365625"/>
            <a:ext cx="609600" cy="4048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8616" name="AutoShape 8"/>
          <p:cNvCxnSpPr>
            <a:cxnSpLocks noChangeShapeType="1"/>
            <a:stCxn id="64575" idx="4"/>
            <a:endCxn id="64566" idx="0"/>
          </p:cNvCxnSpPr>
          <p:nvPr/>
        </p:nvCxnSpPr>
        <p:spPr bwMode="auto">
          <a:xfrm flipH="1">
            <a:off x="5419725" y="4289425"/>
            <a:ext cx="560388" cy="4778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8617" name="AutoShape 9"/>
          <p:cNvCxnSpPr>
            <a:cxnSpLocks noChangeShapeType="1"/>
            <a:stCxn id="64575" idx="4"/>
            <a:endCxn id="64563" idx="0"/>
          </p:cNvCxnSpPr>
          <p:nvPr/>
        </p:nvCxnSpPr>
        <p:spPr bwMode="auto">
          <a:xfrm>
            <a:off x="5980113" y="4289425"/>
            <a:ext cx="788987" cy="4778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2" name="Group 10"/>
          <p:cNvGrpSpPr>
            <a:grpSpLocks/>
          </p:cNvGrpSpPr>
          <p:nvPr/>
        </p:nvGrpSpPr>
        <p:grpSpPr bwMode="auto">
          <a:xfrm>
            <a:off x="3841750" y="1676400"/>
            <a:ext cx="1744663" cy="1447800"/>
            <a:chOff x="3812" y="1248"/>
            <a:chExt cx="874" cy="1094"/>
          </a:xfrm>
        </p:grpSpPr>
        <p:sp>
          <p:nvSpPr>
            <p:cNvPr id="64585" name="Oval 11"/>
            <p:cNvSpPr>
              <a:spLocks noChangeArrowheads="1"/>
            </p:cNvSpPr>
            <p:nvPr/>
          </p:nvSpPr>
          <p:spPr bwMode="auto">
            <a:xfrm>
              <a:off x="3812" y="1248"/>
              <a:ext cx="874" cy="1094"/>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4586" name="Text Box 12"/>
            <p:cNvSpPr txBox="1">
              <a:spLocks noChangeArrowheads="1"/>
            </p:cNvSpPr>
            <p:nvPr/>
          </p:nvSpPr>
          <p:spPr bwMode="auto">
            <a:xfrm>
              <a:off x="3926" y="1646"/>
              <a:ext cx="22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7</a:t>
              </a:r>
            </a:p>
          </p:txBody>
        </p:sp>
        <p:sp>
          <p:nvSpPr>
            <p:cNvPr id="64587" name="Text Box 13"/>
            <p:cNvSpPr txBox="1">
              <a:spLocks noChangeArrowheads="1"/>
            </p:cNvSpPr>
            <p:nvPr/>
          </p:nvSpPr>
          <p:spPr bwMode="auto">
            <a:xfrm>
              <a:off x="4344" y="1796"/>
              <a:ext cx="22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5</a:t>
              </a:r>
            </a:p>
          </p:txBody>
        </p:sp>
        <p:sp>
          <p:nvSpPr>
            <p:cNvPr id="64588" name="Text Box 14"/>
            <p:cNvSpPr txBox="1">
              <a:spLocks noChangeArrowheads="1"/>
            </p:cNvSpPr>
            <p:nvPr/>
          </p:nvSpPr>
          <p:spPr bwMode="auto">
            <a:xfrm>
              <a:off x="4382" y="1498"/>
              <a:ext cx="22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3</a:t>
              </a:r>
            </a:p>
          </p:txBody>
        </p:sp>
        <p:sp>
          <p:nvSpPr>
            <p:cNvPr id="64589" name="Text Box 15"/>
            <p:cNvSpPr txBox="1">
              <a:spLocks noChangeArrowheads="1"/>
            </p:cNvSpPr>
            <p:nvPr/>
          </p:nvSpPr>
          <p:spPr bwMode="auto">
            <a:xfrm>
              <a:off x="3964" y="1895"/>
              <a:ext cx="22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4</a:t>
              </a:r>
            </a:p>
          </p:txBody>
        </p:sp>
        <p:sp>
          <p:nvSpPr>
            <p:cNvPr id="64590" name="Text Box 16"/>
            <p:cNvSpPr txBox="1">
              <a:spLocks noChangeArrowheads="1"/>
            </p:cNvSpPr>
            <p:nvPr/>
          </p:nvSpPr>
          <p:spPr bwMode="auto">
            <a:xfrm>
              <a:off x="4040" y="1448"/>
              <a:ext cx="22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1</a:t>
              </a:r>
            </a:p>
          </p:txBody>
        </p:sp>
        <p:sp>
          <p:nvSpPr>
            <p:cNvPr id="64591" name="Text Box 17"/>
            <p:cNvSpPr txBox="1">
              <a:spLocks noChangeArrowheads="1"/>
            </p:cNvSpPr>
            <p:nvPr/>
          </p:nvSpPr>
          <p:spPr bwMode="auto">
            <a:xfrm>
              <a:off x="4192" y="1944"/>
              <a:ext cx="22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2</a:t>
              </a:r>
            </a:p>
          </p:txBody>
        </p:sp>
        <p:sp>
          <p:nvSpPr>
            <p:cNvPr id="64592" name="Text Box 18"/>
            <p:cNvSpPr txBox="1">
              <a:spLocks noChangeArrowheads="1"/>
            </p:cNvSpPr>
            <p:nvPr/>
          </p:nvSpPr>
          <p:spPr bwMode="auto">
            <a:xfrm>
              <a:off x="4154" y="1248"/>
              <a:ext cx="22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8</a:t>
              </a:r>
            </a:p>
          </p:txBody>
        </p:sp>
        <p:sp>
          <p:nvSpPr>
            <p:cNvPr id="64593" name="Text Box 19"/>
            <p:cNvSpPr txBox="1">
              <a:spLocks noChangeArrowheads="1"/>
            </p:cNvSpPr>
            <p:nvPr/>
          </p:nvSpPr>
          <p:spPr bwMode="auto">
            <a:xfrm>
              <a:off x="4192" y="1596"/>
              <a:ext cx="22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6</a:t>
              </a:r>
            </a:p>
          </p:txBody>
        </p:sp>
      </p:grpSp>
      <p:grpSp>
        <p:nvGrpSpPr>
          <p:cNvPr id="3" name="Group 20"/>
          <p:cNvGrpSpPr>
            <a:grpSpLocks/>
          </p:cNvGrpSpPr>
          <p:nvPr/>
        </p:nvGrpSpPr>
        <p:grpSpPr bwMode="auto">
          <a:xfrm>
            <a:off x="2936875" y="3484563"/>
            <a:ext cx="985838" cy="881062"/>
            <a:chOff x="3242" y="2590"/>
            <a:chExt cx="494" cy="647"/>
          </a:xfrm>
        </p:grpSpPr>
        <p:sp>
          <p:nvSpPr>
            <p:cNvPr id="64580" name="Oval 21"/>
            <p:cNvSpPr>
              <a:spLocks noChangeArrowheads="1"/>
            </p:cNvSpPr>
            <p:nvPr/>
          </p:nvSpPr>
          <p:spPr bwMode="auto">
            <a:xfrm>
              <a:off x="3242" y="2590"/>
              <a:ext cx="494" cy="647"/>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4581" name="Text Box 22"/>
            <p:cNvSpPr txBox="1">
              <a:spLocks noChangeArrowheads="1"/>
            </p:cNvSpPr>
            <p:nvPr/>
          </p:nvSpPr>
          <p:spPr bwMode="auto">
            <a:xfrm>
              <a:off x="3508" y="2789"/>
              <a:ext cx="22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5</a:t>
              </a:r>
            </a:p>
          </p:txBody>
        </p:sp>
        <p:sp>
          <p:nvSpPr>
            <p:cNvPr id="64582" name="Text Box 23"/>
            <p:cNvSpPr txBox="1">
              <a:spLocks noChangeArrowheads="1"/>
            </p:cNvSpPr>
            <p:nvPr/>
          </p:nvSpPr>
          <p:spPr bwMode="auto">
            <a:xfrm>
              <a:off x="3318" y="2651"/>
              <a:ext cx="22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1</a:t>
              </a:r>
            </a:p>
          </p:txBody>
        </p:sp>
        <p:sp>
          <p:nvSpPr>
            <p:cNvPr id="64583" name="Text Box 24"/>
            <p:cNvSpPr txBox="1">
              <a:spLocks noChangeArrowheads="1"/>
            </p:cNvSpPr>
            <p:nvPr/>
          </p:nvSpPr>
          <p:spPr bwMode="auto">
            <a:xfrm>
              <a:off x="3242" y="2888"/>
              <a:ext cx="2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2</a:t>
              </a:r>
            </a:p>
          </p:txBody>
        </p:sp>
        <p:sp>
          <p:nvSpPr>
            <p:cNvPr id="64584" name="Text Box 25"/>
            <p:cNvSpPr txBox="1">
              <a:spLocks noChangeArrowheads="1"/>
            </p:cNvSpPr>
            <p:nvPr/>
          </p:nvSpPr>
          <p:spPr bwMode="auto">
            <a:xfrm>
              <a:off x="3438" y="2964"/>
              <a:ext cx="22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8</a:t>
              </a:r>
            </a:p>
          </p:txBody>
        </p:sp>
      </p:grpSp>
      <p:grpSp>
        <p:nvGrpSpPr>
          <p:cNvPr id="4" name="Group 26"/>
          <p:cNvGrpSpPr>
            <a:grpSpLocks/>
          </p:cNvGrpSpPr>
          <p:nvPr/>
        </p:nvGrpSpPr>
        <p:grpSpPr bwMode="auto">
          <a:xfrm>
            <a:off x="5486400" y="3429000"/>
            <a:ext cx="1063625" cy="860425"/>
            <a:chOff x="4838" y="2590"/>
            <a:chExt cx="532" cy="647"/>
          </a:xfrm>
        </p:grpSpPr>
        <p:sp>
          <p:nvSpPr>
            <p:cNvPr id="64575" name="Oval 27"/>
            <p:cNvSpPr>
              <a:spLocks noChangeArrowheads="1"/>
            </p:cNvSpPr>
            <p:nvPr/>
          </p:nvSpPr>
          <p:spPr bwMode="auto">
            <a:xfrm>
              <a:off x="4838" y="2590"/>
              <a:ext cx="494" cy="647"/>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4576" name="Text Box 28"/>
            <p:cNvSpPr txBox="1">
              <a:spLocks noChangeArrowheads="1"/>
            </p:cNvSpPr>
            <p:nvPr/>
          </p:nvSpPr>
          <p:spPr bwMode="auto">
            <a:xfrm>
              <a:off x="5142" y="2780"/>
              <a:ext cx="22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7</a:t>
              </a:r>
            </a:p>
          </p:txBody>
        </p:sp>
        <p:sp>
          <p:nvSpPr>
            <p:cNvPr id="64577" name="Text Box 29"/>
            <p:cNvSpPr txBox="1">
              <a:spLocks noChangeArrowheads="1"/>
            </p:cNvSpPr>
            <p:nvPr/>
          </p:nvSpPr>
          <p:spPr bwMode="auto">
            <a:xfrm>
              <a:off x="4952" y="2640"/>
              <a:ext cx="22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3</a:t>
              </a:r>
            </a:p>
          </p:txBody>
        </p:sp>
        <p:sp>
          <p:nvSpPr>
            <p:cNvPr id="64578" name="Text Box 30"/>
            <p:cNvSpPr txBox="1">
              <a:spLocks noChangeArrowheads="1"/>
            </p:cNvSpPr>
            <p:nvPr/>
          </p:nvSpPr>
          <p:spPr bwMode="auto">
            <a:xfrm>
              <a:off x="4876" y="2879"/>
              <a:ext cx="22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4</a:t>
              </a:r>
            </a:p>
          </p:txBody>
        </p:sp>
        <p:sp>
          <p:nvSpPr>
            <p:cNvPr id="64579" name="Text Box 31"/>
            <p:cNvSpPr txBox="1">
              <a:spLocks noChangeArrowheads="1"/>
            </p:cNvSpPr>
            <p:nvPr/>
          </p:nvSpPr>
          <p:spPr bwMode="auto">
            <a:xfrm>
              <a:off x="5072" y="2956"/>
              <a:ext cx="22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6</a:t>
              </a:r>
            </a:p>
          </p:txBody>
        </p:sp>
      </p:grpSp>
      <p:grpSp>
        <p:nvGrpSpPr>
          <p:cNvPr id="5" name="Group 32"/>
          <p:cNvGrpSpPr>
            <a:grpSpLocks/>
          </p:cNvGrpSpPr>
          <p:nvPr/>
        </p:nvGrpSpPr>
        <p:grpSpPr bwMode="auto">
          <a:xfrm>
            <a:off x="2362200" y="4724400"/>
            <a:ext cx="758825" cy="822325"/>
            <a:chOff x="2976" y="3610"/>
            <a:chExt cx="304" cy="422"/>
          </a:xfrm>
        </p:grpSpPr>
        <p:sp>
          <p:nvSpPr>
            <p:cNvPr id="64572" name="Oval 33"/>
            <p:cNvSpPr>
              <a:spLocks noChangeArrowheads="1"/>
            </p:cNvSpPr>
            <p:nvPr/>
          </p:nvSpPr>
          <p:spPr bwMode="auto">
            <a:xfrm>
              <a:off x="2976" y="3634"/>
              <a:ext cx="304" cy="398"/>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4573" name="Text Box 34"/>
            <p:cNvSpPr txBox="1">
              <a:spLocks noChangeArrowheads="1"/>
            </p:cNvSpPr>
            <p:nvPr/>
          </p:nvSpPr>
          <p:spPr bwMode="auto">
            <a:xfrm>
              <a:off x="2982" y="3610"/>
              <a:ext cx="2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1</a:t>
              </a:r>
            </a:p>
          </p:txBody>
        </p:sp>
        <p:sp>
          <p:nvSpPr>
            <p:cNvPr id="64574" name="Text Box 35"/>
            <p:cNvSpPr txBox="1">
              <a:spLocks noChangeArrowheads="1"/>
            </p:cNvSpPr>
            <p:nvPr/>
          </p:nvSpPr>
          <p:spPr bwMode="auto">
            <a:xfrm>
              <a:off x="3039" y="3784"/>
              <a:ext cx="2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8</a:t>
              </a:r>
            </a:p>
          </p:txBody>
        </p:sp>
      </p:grpSp>
      <p:grpSp>
        <p:nvGrpSpPr>
          <p:cNvPr id="6" name="Group 36"/>
          <p:cNvGrpSpPr>
            <a:grpSpLocks/>
          </p:cNvGrpSpPr>
          <p:nvPr/>
        </p:nvGrpSpPr>
        <p:grpSpPr bwMode="auto">
          <a:xfrm>
            <a:off x="3660775" y="4727575"/>
            <a:ext cx="758825" cy="819150"/>
            <a:chOff x="3698" y="3612"/>
            <a:chExt cx="304" cy="420"/>
          </a:xfrm>
        </p:grpSpPr>
        <p:sp>
          <p:nvSpPr>
            <p:cNvPr id="64569" name="Oval 37"/>
            <p:cNvSpPr>
              <a:spLocks noChangeArrowheads="1"/>
            </p:cNvSpPr>
            <p:nvPr/>
          </p:nvSpPr>
          <p:spPr bwMode="auto">
            <a:xfrm>
              <a:off x="3698" y="3634"/>
              <a:ext cx="304" cy="398"/>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4570" name="Text Box 38"/>
            <p:cNvSpPr txBox="1">
              <a:spLocks noChangeArrowheads="1"/>
            </p:cNvSpPr>
            <p:nvPr/>
          </p:nvSpPr>
          <p:spPr bwMode="auto">
            <a:xfrm>
              <a:off x="3717" y="3612"/>
              <a:ext cx="2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2</a:t>
              </a:r>
            </a:p>
          </p:txBody>
        </p:sp>
        <p:sp>
          <p:nvSpPr>
            <p:cNvPr id="64571" name="Text Box 39"/>
            <p:cNvSpPr txBox="1">
              <a:spLocks noChangeArrowheads="1"/>
            </p:cNvSpPr>
            <p:nvPr/>
          </p:nvSpPr>
          <p:spPr bwMode="auto">
            <a:xfrm>
              <a:off x="3774" y="3784"/>
              <a:ext cx="2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5</a:t>
              </a:r>
            </a:p>
          </p:txBody>
        </p:sp>
      </p:grpSp>
      <p:grpSp>
        <p:nvGrpSpPr>
          <p:cNvPr id="7" name="Group 40"/>
          <p:cNvGrpSpPr>
            <a:grpSpLocks/>
          </p:cNvGrpSpPr>
          <p:nvPr/>
        </p:nvGrpSpPr>
        <p:grpSpPr bwMode="auto">
          <a:xfrm>
            <a:off x="5048250" y="4738688"/>
            <a:ext cx="742950" cy="804862"/>
            <a:chOff x="4572" y="3619"/>
            <a:chExt cx="304" cy="413"/>
          </a:xfrm>
        </p:grpSpPr>
        <p:sp>
          <p:nvSpPr>
            <p:cNvPr id="64566" name="Oval 41"/>
            <p:cNvSpPr>
              <a:spLocks noChangeArrowheads="1"/>
            </p:cNvSpPr>
            <p:nvPr/>
          </p:nvSpPr>
          <p:spPr bwMode="auto">
            <a:xfrm>
              <a:off x="4572" y="3634"/>
              <a:ext cx="304" cy="398"/>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4567" name="Text Box 42"/>
            <p:cNvSpPr txBox="1">
              <a:spLocks noChangeArrowheads="1"/>
            </p:cNvSpPr>
            <p:nvPr/>
          </p:nvSpPr>
          <p:spPr bwMode="auto">
            <a:xfrm>
              <a:off x="4578" y="3619"/>
              <a:ext cx="2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3</a:t>
              </a:r>
            </a:p>
          </p:txBody>
        </p:sp>
        <p:sp>
          <p:nvSpPr>
            <p:cNvPr id="64568" name="Text Box 43"/>
            <p:cNvSpPr txBox="1">
              <a:spLocks noChangeArrowheads="1"/>
            </p:cNvSpPr>
            <p:nvPr/>
          </p:nvSpPr>
          <p:spPr bwMode="auto">
            <a:xfrm>
              <a:off x="4635" y="3792"/>
              <a:ext cx="2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6</a:t>
              </a:r>
            </a:p>
          </p:txBody>
        </p:sp>
      </p:grpSp>
      <p:grpSp>
        <p:nvGrpSpPr>
          <p:cNvPr id="8" name="Group 44"/>
          <p:cNvGrpSpPr>
            <a:grpSpLocks/>
          </p:cNvGrpSpPr>
          <p:nvPr/>
        </p:nvGrpSpPr>
        <p:grpSpPr bwMode="auto">
          <a:xfrm>
            <a:off x="6375400" y="4740275"/>
            <a:ext cx="787400" cy="803275"/>
            <a:chOff x="5408" y="3620"/>
            <a:chExt cx="304" cy="412"/>
          </a:xfrm>
        </p:grpSpPr>
        <p:sp>
          <p:nvSpPr>
            <p:cNvPr id="64563" name="Oval 45"/>
            <p:cNvSpPr>
              <a:spLocks noChangeArrowheads="1"/>
            </p:cNvSpPr>
            <p:nvPr/>
          </p:nvSpPr>
          <p:spPr bwMode="auto">
            <a:xfrm>
              <a:off x="5408" y="3634"/>
              <a:ext cx="304" cy="398"/>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4564" name="Text Box 46"/>
            <p:cNvSpPr txBox="1">
              <a:spLocks noChangeArrowheads="1"/>
            </p:cNvSpPr>
            <p:nvPr/>
          </p:nvSpPr>
          <p:spPr bwMode="auto">
            <a:xfrm>
              <a:off x="5427" y="3620"/>
              <a:ext cx="2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7</a:t>
              </a:r>
            </a:p>
          </p:txBody>
        </p:sp>
        <p:sp>
          <p:nvSpPr>
            <p:cNvPr id="64565" name="Text Box 47"/>
            <p:cNvSpPr txBox="1">
              <a:spLocks noChangeArrowheads="1"/>
            </p:cNvSpPr>
            <p:nvPr/>
          </p:nvSpPr>
          <p:spPr bwMode="auto">
            <a:xfrm>
              <a:off x="5484" y="3793"/>
              <a:ext cx="2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t-IT" altLang="id-ID" sz="1600" b="1">
                  <a:latin typeface="Garamond" pitchFamily="18" charset="0"/>
                </a:rPr>
                <a:t>X</a:t>
              </a:r>
              <a:r>
                <a:rPr lang="it-IT" altLang="id-ID" sz="1600" b="1" baseline="-36000">
                  <a:latin typeface="Garamond" pitchFamily="18" charset="0"/>
                </a:rPr>
                <a:t>4</a:t>
              </a:r>
            </a:p>
          </p:txBody>
        </p:sp>
      </p:grpSp>
      <p:grpSp>
        <p:nvGrpSpPr>
          <p:cNvPr id="9" name="Group 61"/>
          <p:cNvGrpSpPr>
            <a:grpSpLocks/>
          </p:cNvGrpSpPr>
          <p:nvPr/>
        </p:nvGrpSpPr>
        <p:grpSpPr bwMode="auto">
          <a:xfrm>
            <a:off x="2133600" y="5791200"/>
            <a:ext cx="533400" cy="533400"/>
            <a:chOff x="1296" y="3648"/>
            <a:chExt cx="336" cy="336"/>
          </a:xfrm>
        </p:grpSpPr>
        <p:sp>
          <p:nvSpPr>
            <p:cNvPr id="64561" name="Oval 48"/>
            <p:cNvSpPr>
              <a:spLocks noChangeArrowheads="1"/>
            </p:cNvSpPr>
            <p:nvPr/>
          </p:nvSpPr>
          <p:spPr bwMode="auto">
            <a:xfrm>
              <a:off x="1296" y="3648"/>
              <a:ext cx="336" cy="336"/>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4562" name="Rectangle 57"/>
            <p:cNvSpPr>
              <a:spLocks noChangeArrowheads="1"/>
            </p:cNvSpPr>
            <p:nvPr/>
          </p:nvSpPr>
          <p:spPr bwMode="auto">
            <a:xfrm>
              <a:off x="1362" y="3696"/>
              <a:ext cx="23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tLang="id-ID" sz="1600" b="1">
                  <a:latin typeface="Garamond" pitchFamily="18" charset="0"/>
                </a:rPr>
                <a:t>X</a:t>
              </a:r>
              <a:r>
                <a:rPr lang="it-IT" altLang="id-ID" sz="1600" b="1" baseline="-36000">
                  <a:latin typeface="Garamond" pitchFamily="18" charset="0"/>
                </a:rPr>
                <a:t>1</a:t>
              </a:r>
            </a:p>
          </p:txBody>
        </p:sp>
      </p:grpSp>
      <p:grpSp>
        <p:nvGrpSpPr>
          <p:cNvPr id="10" name="Group 60"/>
          <p:cNvGrpSpPr>
            <a:grpSpLocks/>
          </p:cNvGrpSpPr>
          <p:nvPr/>
        </p:nvGrpSpPr>
        <p:grpSpPr bwMode="auto">
          <a:xfrm>
            <a:off x="2743200" y="5791200"/>
            <a:ext cx="533400" cy="533400"/>
            <a:chOff x="1680" y="3648"/>
            <a:chExt cx="336" cy="336"/>
          </a:xfrm>
        </p:grpSpPr>
        <p:sp>
          <p:nvSpPr>
            <p:cNvPr id="64559" name="Oval 49"/>
            <p:cNvSpPr>
              <a:spLocks noChangeArrowheads="1"/>
            </p:cNvSpPr>
            <p:nvPr/>
          </p:nvSpPr>
          <p:spPr bwMode="auto">
            <a:xfrm>
              <a:off x="1680" y="3648"/>
              <a:ext cx="336" cy="336"/>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4560" name="Rectangle 59"/>
            <p:cNvSpPr>
              <a:spLocks noChangeArrowheads="1"/>
            </p:cNvSpPr>
            <p:nvPr/>
          </p:nvSpPr>
          <p:spPr bwMode="auto">
            <a:xfrm>
              <a:off x="1728" y="3696"/>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tLang="id-ID" sz="1600" b="1">
                  <a:latin typeface="Garamond" pitchFamily="18" charset="0"/>
                </a:rPr>
                <a:t>X</a:t>
              </a:r>
              <a:r>
                <a:rPr lang="it-IT" altLang="id-ID" sz="1600" b="1" baseline="-36000">
                  <a:latin typeface="Garamond" pitchFamily="18" charset="0"/>
                </a:rPr>
                <a:t>8</a:t>
              </a:r>
            </a:p>
          </p:txBody>
        </p:sp>
      </p:grpSp>
      <p:grpSp>
        <p:nvGrpSpPr>
          <p:cNvPr id="11" name="Group 68"/>
          <p:cNvGrpSpPr>
            <a:grpSpLocks/>
          </p:cNvGrpSpPr>
          <p:nvPr/>
        </p:nvGrpSpPr>
        <p:grpSpPr bwMode="auto">
          <a:xfrm>
            <a:off x="3505200" y="5791200"/>
            <a:ext cx="533400" cy="533400"/>
            <a:chOff x="2160" y="3648"/>
            <a:chExt cx="336" cy="336"/>
          </a:xfrm>
        </p:grpSpPr>
        <p:sp>
          <p:nvSpPr>
            <p:cNvPr id="64557" name="Oval 50"/>
            <p:cNvSpPr>
              <a:spLocks noChangeArrowheads="1"/>
            </p:cNvSpPr>
            <p:nvPr/>
          </p:nvSpPr>
          <p:spPr bwMode="auto">
            <a:xfrm>
              <a:off x="2160" y="3648"/>
              <a:ext cx="336" cy="336"/>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4558" name="Rectangle 64"/>
            <p:cNvSpPr>
              <a:spLocks noChangeArrowheads="1"/>
            </p:cNvSpPr>
            <p:nvPr/>
          </p:nvSpPr>
          <p:spPr bwMode="auto">
            <a:xfrm>
              <a:off x="2208" y="3696"/>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tLang="id-ID" sz="1600" b="1">
                  <a:latin typeface="Garamond" pitchFamily="18" charset="0"/>
                </a:rPr>
                <a:t>X</a:t>
              </a:r>
              <a:r>
                <a:rPr lang="it-IT" altLang="id-ID" sz="1600" b="1" baseline="-36000">
                  <a:latin typeface="Garamond" pitchFamily="18" charset="0"/>
                </a:rPr>
                <a:t>2</a:t>
              </a:r>
            </a:p>
          </p:txBody>
        </p:sp>
      </p:grpSp>
      <p:grpSp>
        <p:nvGrpSpPr>
          <p:cNvPr id="12" name="Group 67"/>
          <p:cNvGrpSpPr>
            <a:grpSpLocks/>
          </p:cNvGrpSpPr>
          <p:nvPr/>
        </p:nvGrpSpPr>
        <p:grpSpPr bwMode="auto">
          <a:xfrm>
            <a:off x="4086225" y="5791200"/>
            <a:ext cx="533400" cy="533400"/>
            <a:chOff x="2544" y="3648"/>
            <a:chExt cx="336" cy="336"/>
          </a:xfrm>
        </p:grpSpPr>
        <p:sp>
          <p:nvSpPr>
            <p:cNvPr id="64555" name="Oval 51"/>
            <p:cNvSpPr>
              <a:spLocks noChangeArrowheads="1"/>
            </p:cNvSpPr>
            <p:nvPr/>
          </p:nvSpPr>
          <p:spPr bwMode="auto">
            <a:xfrm>
              <a:off x="2544" y="3648"/>
              <a:ext cx="336" cy="336"/>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4556" name="Rectangle 66"/>
            <p:cNvSpPr>
              <a:spLocks noChangeArrowheads="1"/>
            </p:cNvSpPr>
            <p:nvPr/>
          </p:nvSpPr>
          <p:spPr bwMode="auto">
            <a:xfrm>
              <a:off x="2592" y="3696"/>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tLang="id-ID" sz="1600" b="1">
                  <a:latin typeface="Garamond" pitchFamily="18" charset="0"/>
                </a:rPr>
                <a:t>X</a:t>
              </a:r>
              <a:r>
                <a:rPr lang="it-IT" altLang="id-ID" sz="1600" b="1" baseline="-36000">
                  <a:latin typeface="Garamond" pitchFamily="18" charset="0"/>
                </a:rPr>
                <a:t>5</a:t>
              </a:r>
            </a:p>
          </p:txBody>
        </p:sp>
      </p:grpSp>
      <p:grpSp>
        <p:nvGrpSpPr>
          <p:cNvPr id="13" name="Group 80"/>
          <p:cNvGrpSpPr>
            <a:grpSpLocks/>
          </p:cNvGrpSpPr>
          <p:nvPr/>
        </p:nvGrpSpPr>
        <p:grpSpPr bwMode="auto">
          <a:xfrm>
            <a:off x="4876800" y="5791200"/>
            <a:ext cx="533400" cy="533400"/>
            <a:chOff x="3072" y="3648"/>
            <a:chExt cx="336" cy="336"/>
          </a:xfrm>
        </p:grpSpPr>
        <p:sp>
          <p:nvSpPr>
            <p:cNvPr id="64553" name="Oval 52"/>
            <p:cNvSpPr>
              <a:spLocks noChangeArrowheads="1"/>
            </p:cNvSpPr>
            <p:nvPr/>
          </p:nvSpPr>
          <p:spPr bwMode="auto">
            <a:xfrm>
              <a:off x="3072" y="3648"/>
              <a:ext cx="336" cy="336"/>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4554" name="Rectangle 70"/>
            <p:cNvSpPr>
              <a:spLocks noChangeArrowheads="1"/>
            </p:cNvSpPr>
            <p:nvPr/>
          </p:nvSpPr>
          <p:spPr bwMode="auto">
            <a:xfrm>
              <a:off x="3120" y="3696"/>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tLang="id-ID" sz="1600" b="1">
                  <a:latin typeface="Garamond" pitchFamily="18" charset="0"/>
                </a:rPr>
                <a:t>X</a:t>
              </a:r>
              <a:r>
                <a:rPr lang="it-IT" altLang="id-ID" sz="1600" b="1" baseline="-36000">
                  <a:latin typeface="Garamond" pitchFamily="18" charset="0"/>
                </a:rPr>
                <a:t>3</a:t>
              </a:r>
            </a:p>
          </p:txBody>
        </p:sp>
      </p:grpSp>
      <p:grpSp>
        <p:nvGrpSpPr>
          <p:cNvPr id="14" name="Group 79"/>
          <p:cNvGrpSpPr>
            <a:grpSpLocks/>
          </p:cNvGrpSpPr>
          <p:nvPr/>
        </p:nvGrpSpPr>
        <p:grpSpPr bwMode="auto">
          <a:xfrm>
            <a:off x="5443538" y="5791200"/>
            <a:ext cx="533400" cy="533400"/>
            <a:chOff x="3456" y="3648"/>
            <a:chExt cx="336" cy="336"/>
          </a:xfrm>
        </p:grpSpPr>
        <p:sp>
          <p:nvSpPr>
            <p:cNvPr id="64551" name="Oval 53"/>
            <p:cNvSpPr>
              <a:spLocks noChangeArrowheads="1"/>
            </p:cNvSpPr>
            <p:nvPr/>
          </p:nvSpPr>
          <p:spPr bwMode="auto">
            <a:xfrm>
              <a:off x="3456" y="3648"/>
              <a:ext cx="336" cy="336"/>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4552" name="Rectangle 72"/>
            <p:cNvSpPr>
              <a:spLocks noChangeArrowheads="1"/>
            </p:cNvSpPr>
            <p:nvPr/>
          </p:nvSpPr>
          <p:spPr bwMode="auto">
            <a:xfrm>
              <a:off x="3504" y="3696"/>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it-IT" altLang="id-ID" sz="1600" b="1">
                  <a:latin typeface="Garamond" pitchFamily="18" charset="0"/>
                </a:rPr>
                <a:t>X</a:t>
              </a:r>
              <a:r>
                <a:rPr lang="it-IT" altLang="id-ID" sz="1600" b="1" baseline="-36000">
                  <a:latin typeface="Garamond" pitchFamily="18" charset="0"/>
                </a:rPr>
                <a:t>6</a:t>
              </a:r>
            </a:p>
          </p:txBody>
        </p:sp>
      </p:grpSp>
      <p:grpSp>
        <p:nvGrpSpPr>
          <p:cNvPr id="15" name="Group 78"/>
          <p:cNvGrpSpPr>
            <a:grpSpLocks/>
          </p:cNvGrpSpPr>
          <p:nvPr/>
        </p:nvGrpSpPr>
        <p:grpSpPr bwMode="auto">
          <a:xfrm>
            <a:off x="6248400" y="5791200"/>
            <a:ext cx="533400" cy="533400"/>
            <a:chOff x="3936" y="3648"/>
            <a:chExt cx="336" cy="336"/>
          </a:xfrm>
        </p:grpSpPr>
        <p:sp>
          <p:nvSpPr>
            <p:cNvPr id="64549" name="Oval 54"/>
            <p:cNvSpPr>
              <a:spLocks noChangeArrowheads="1"/>
            </p:cNvSpPr>
            <p:nvPr/>
          </p:nvSpPr>
          <p:spPr bwMode="auto">
            <a:xfrm>
              <a:off x="3936" y="3648"/>
              <a:ext cx="336" cy="336"/>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4550" name="Rectangle 74"/>
            <p:cNvSpPr>
              <a:spLocks noChangeArrowheads="1"/>
            </p:cNvSpPr>
            <p:nvPr/>
          </p:nvSpPr>
          <p:spPr bwMode="auto">
            <a:xfrm>
              <a:off x="3984" y="3696"/>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tLang="id-ID" sz="1600" b="1">
                  <a:latin typeface="Garamond" pitchFamily="18" charset="0"/>
                </a:rPr>
                <a:t>X</a:t>
              </a:r>
              <a:r>
                <a:rPr lang="it-IT" altLang="id-ID" sz="1600" b="1" baseline="-36000">
                  <a:latin typeface="Garamond" pitchFamily="18" charset="0"/>
                </a:rPr>
                <a:t>7</a:t>
              </a:r>
            </a:p>
          </p:txBody>
        </p:sp>
      </p:grpSp>
      <p:grpSp>
        <p:nvGrpSpPr>
          <p:cNvPr id="16" name="Group 77"/>
          <p:cNvGrpSpPr>
            <a:grpSpLocks/>
          </p:cNvGrpSpPr>
          <p:nvPr/>
        </p:nvGrpSpPr>
        <p:grpSpPr bwMode="auto">
          <a:xfrm>
            <a:off x="6829425" y="5791200"/>
            <a:ext cx="533400" cy="533400"/>
            <a:chOff x="4320" y="3648"/>
            <a:chExt cx="336" cy="336"/>
          </a:xfrm>
        </p:grpSpPr>
        <p:sp>
          <p:nvSpPr>
            <p:cNvPr id="64547" name="Oval 55"/>
            <p:cNvSpPr>
              <a:spLocks noChangeArrowheads="1"/>
            </p:cNvSpPr>
            <p:nvPr/>
          </p:nvSpPr>
          <p:spPr bwMode="auto">
            <a:xfrm>
              <a:off x="4320" y="3648"/>
              <a:ext cx="336" cy="336"/>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4548" name="Rectangle 76"/>
            <p:cNvSpPr>
              <a:spLocks noChangeArrowheads="1"/>
            </p:cNvSpPr>
            <p:nvPr/>
          </p:nvSpPr>
          <p:spPr bwMode="auto">
            <a:xfrm>
              <a:off x="4368" y="3696"/>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tLang="id-ID" sz="1600" b="1">
                  <a:latin typeface="Garamond" pitchFamily="18" charset="0"/>
                </a:rPr>
                <a:t>X</a:t>
              </a:r>
              <a:r>
                <a:rPr lang="it-IT" altLang="id-ID" sz="1600" b="1" baseline="-36000">
                  <a:latin typeface="Garamond" pitchFamily="18" charset="0"/>
                </a:rPr>
                <a:t>4</a:t>
              </a:r>
            </a:p>
          </p:txBody>
        </p:sp>
      </p:grpSp>
      <p:cxnSp>
        <p:nvCxnSpPr>
          <p:cNvPr id="68689" name="AutoShape 81"/>
          <p:cNvCxnSpPr>
            <a:cxnSpLocks noChangeShapeType="1"/>
            <a:stCxn id="64572" idx="4"/>
            <a:endCxn id="64561" idx="0"/>
          </p:cNvCxnSpPr>
          <p:nvPr/>
        </p:nvCxnSpPr>
        <p:spPr bwMode="auto">
          <a:xfrm flipH="1">
            <a:off x="2400300" y="5546725"/>
            <a:ext cx="341313" cy="2444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8690" name="AutoShape 82"/>
          <p:cNvCxnSpPr>
            <a:cxnSpLocks noChangeShapeType="1"/>
            <a:stCxn id="64572" idx="4"/>
            <a:endCxn id="64559" idx="0"/>
          </p:cNvCxnSpPr>
          <p:nvPr/>
        </p:nvCxnSpPr>
        <p:spPr bwMode="auto">
          <a:xfrm>
            <a:off x="2741613" y="5546725"/>
            <a:ext cx="268287" cy="2444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8691" name="AutoShape 83"/>
          <p:cNvCxnSpPr>
            <a:cxnSpLocks noChangeShapeType="1"/>
            <a:stCxn id="64569" idx="4"/>
            <a:endCxn id="64557" idx="0"/>
          </p:cNvCxnSpPr>
          <p:nvPr/>
        </p:nvCxnSpPr>
        <p:spPr bwMode="auto">
          <a:xfrm flipH="1">
            <a:off x="3771900" y="5546725"/>
            <a:ext cx="268288" cy="2444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8692" name="AutoShape 84"/>
          <p:cNvCxnSpPr>
            <a:cxnSpLocks noChangeShapeType="1"/>
            <a:stCxn id="64569" idx="4"/>
            <a:endCxn id="64555" idx="0"/>
          </p:cNvCxnSpPr>
          <p:nvPr/>
        </p:nvCxnSpPr>
        <p:spPr bwMode="auto">
          <a:xfrm>
            <a:off x="4040188" y="5546725"/>
            <a:ext cx="312737" cy="2444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8693" name="AutoShape 85"/>
          <p:cNvCxnSpPr>
            <a:cxnSpLocks noChangeShapeType="1"/>
            <a:stCxn id="64566" idx="4"/>
            <a:endCxn id="64553" idx="0"/>
          </p:cNvCxnSpPr>
          <p:nvPr/>
        </p:nvCxnSpPr>
        <p:spPr bwMode="auto">
          <a:xfrm flipH="1">
            <a:off x="5143500" y="5543550"/>
            <a:ext cx="276225" cy="247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8694" name="AutoShape 86"/>
          <p:cNvCxnSpPr>
            <a:cxnSpLocks noChangeShapeType="1"/>
            <a:stCxn id="64566" idx="4"/>
            <a:endCxn id="64551" idx="0"/>
          </p:cNvCxnSpPr>
          <p:nvPr/>
        </p:nvCxnSpPr>
        <p:spPr bwMode="auto">
          <a:xfrm>
            <a:off x="5419725" y="5543550"/>
            <a:ext cx="290513" cy="247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8695" name="AutoShape 87"/>
          <p:cNvCxnSpPr>
            <a:cxnSpLocks noChangeShapeType="1"/>
            <a:stCxn id="64563" idx="4"/>
            <a:endCxn id="64549" idx="0"/>
          </p:cNvCxnSpPr>
          <p:nvPr/>
        </p:nvCxnSpPr>
        <p:spPr bwMode="auto">
          <a:xfrm flipH="1">
            <a:off x="6515100" y="5543550"/>
            <a:ext cx="254000" cy="247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8696" name="AutoShape 88"/>
          <p:cNvCxnSpPr>
            <a:cxnSpLocks noChangeShapeType="1"/>
            <a:stCxn id="64563" idx="4"/>
            <a:endCxn id="64547" idx="0"/>
          </p:cNvCxnSpPr>
          <p:nvPr/>
        </p:nvCxnSpPr>
        <p:spPr bwMode="auto">
          <a:xfrm>
            <a:off x="6769100" y="5543550"/>
            <a:ext cx="327025" cy="247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0" name="Segnaposto data 79"/>
          <p:cNvSpPr>
            <a:spLocks noGrp="1"/>
          </p:cNvSpPr>
          <p:nvPr>
            <p:ph type="dt" sz="quarter" idx="10"/>
          </p:nvPr>
        </p:nvSpPr>
        <p:spPr/>
        <p:txBody>
          <a:bodyPr/>
          <a:lstStyle/>
          <a:p>
            <a:pPr>
              <a:defRPr/>
            </a:pPr>
            <a:r>
              <a:rPr lang="it-IT"/>
              <a:t>Metodi numerici per la bioinformatica</a:t>
            </a:r>
            <a:endParaRPr lang="en-US"/>
          </a:p>
        </p:txBody>
      </p:sp>
      <p:sp>
        <p:nvSpPr>
          <p:cNvPr id="81" name="Segnaposto piè di pagina 80"/>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8612"/>
                                        </p:tgtEl>
                                        <p:attrNameLst>
                                          <p:attrName>style.visibility</p:attrName>
                                        </p:attrNameLst>
                                      </p:cBhvr>
                                      <p:to>
                                        <p:strVal val="visible"/>
                                      </p:to>
                                    </p:set>
                                    <p:animEffect transition="in" filter="wipe(up)">
                                      <p:cBhvr>
                                        <p:cTn id="11" dur="500"/>
                                        <p:tgtEl>
                                          <p:spTgt spid="68612"/>
                                        </p:tgtEl>
                                      </p:cBhvr>
                                    </p:animEffect>
                                  </p:childTnLst>
                                </p:cTn>
                              </p:par>
                              <p:par>
                                <p:cTn id="12" presetID="22" presetClass="entr" presetSubtype="1" fill="hold" nodeType="withEffect">
                                  <p:stCondLst>
                                    <p:cond delay="0"/>
                                  </p:stCondLst>
                                  <p:childTnLst>
                                    <p:set>
                                      <p:cBhvr>
                                        <p:cTn id="13" dur="1" fill="hold">
                                          <p:stCondLst>
                                            <p:cond delay="0"/>
                                          </p:stCondLst>
                                        </p:cTn>
                                        <p:tgtEl>
                                          <p:spTgt spid="68613"/>
                                        </p:tgtEl>
                                        <p:attrNameLst>
                                          <p:attrName>style.visibility</p:attrName>
                                        </p:attrNameLst>
                                      </p:cBhvr>
                                      <p:to>
                                        <p:strVal val="visible"/>
                                      </p:to>
                                    </p:set>
                                    <p:animEffect transition="in" filter="wipe(up)">
                                      <p:cBhvr>
                                        <p:cTn id="14" dur="500"/>
                                        <p:tgtEl>
                                          <p:spTgt spid="68613"/>
                                        </p:tgtEl>
                                      </p:cBhvr>
                                    </p:animEffect>
                                  </p:childTnLst>
                                </p:cTn>
                              </p:par>
                            </p:childTnLst>
                          </p:cTn>
                        </p:par>
                        <p:par>
                          <p:cTn id="15" fill="hold" nodeType="afterGroup">
                            <p:stCondLst>
                              <p:cond delay="1000"/>
                            </p:stCondLst>
                            <p:childTnLst>
                              <p:par>
                                <p:cTn id="16" presetID="2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par>
                          <p:cTn id="22" fill="hold" nodeType="afterGroup">
                            <p:stCondLst>
                              <p:cond delay="1500"/>
                            </p:stCondLst>
                            <p:childTnLst>
                              <p:par>
                                <p:cTn id="23" presetID="22" presetClass="entr" presetSubtype="1" fill="hold" nodeType="afterEffect">
                                  <p:stCondLst>
                                    <p:cond delay="0"/>
                                  </p:stCondLst>
                                  <p:childTnLst>
                                    <p:set>
                                      <p:cBhvr>
                                        <p:cTn id="24" dur="1" fill="hold">
                                          <p:stCondLst>
                                            <p:cond delay="0"/>
                                          </p:stCondLst>
                                        </p:cTn>
                                        <p:tgtEl>
                                          <p:spTgt spid="68614"/>
                                        </p:tgtEl>
                                        <p:attrNameLst>
                                          <p:attrName>style.visibility</p:attrName>
                                        </p:attrNameLst>
                                      </p:cBhvr>
                                      <p:to>
                                        <p:strVal val="visible"/>
                                      </p:to>
                                    </p:set>
                                    <p:animEffect transition="in" filter="wipe(up)">
                                      <p:cBhvr>
                                        <p:cTn id="25" dur="500"/>
                                        <p:tgtEl>
                                          <p:spTgt spid="68614"/>
                                        </p:tgtEl>
                                      </p:cBhvr>
                                    </p:animEffect>
                                  </p:childTnLst>
                                </p:cTn>
                              </p:par>
                              <p:par>
                                <p:cTn id="26" presetID="22" presetClass="entr" presetSubtype="1" fill="hold" nodeType="withEffect">
                                  <p:stCondLst>
                                    <p:cond delay="0"/>
                                  </p:stCondLst>
                                  <p:childTnLst>
                                    <p:set>
                                      <p:cBhvr>
                                        <p:cTn id="27" dur="1" fill="hold">
                                          <p:stCondLst>
                                            <p:cond delay="0"/>
                                          </p:stCondLst>
                                        </p:cTn>
                                        <p:tgtEl>
                                          <p:spTgt spid="68615"/>
                                        </p:tgtEl>
                                        <p:attrNameLst>
                                          <p:attrName>style.visibility</p:attrName>
                                        </p:attrNameLst>
                                      </p:cBhvr>
                                      <p:to>
                                        <p:strVal val="visible"/>
                                      </p:to>
                                    </p:set>
                                    <p:animEffect transition="in" filter="wipe(up)">
                                      <p:cBhvr>
                                        <p:cTn id="28" dur="500"/>
                                        <p:tgtEl>
                                          <p:spTgt spid="68615"/>
                                        </p:tgtEl>
                                      </p:cBhvr>
                                    </p:animEffect>
                                  </p:childTnLst>
                                </p:cTn>
                              </p:par>
                              <p:par>
                                <p:cTn id="29" presetID="22" presetClass="entr" presetSubtype="1" fill="hold" nodeType="withEffect">
                                  <p:stCondLst>
                                    <p:cond delay="0"/>
                                  </p:stCondLst>
                                  <p:childTnLst>
                                    <p:set>
                                      <p:cBhvr>
                                        <p:cTn id="30" dur="1" fill="hold">
                                          <p:stCondLst>
                                            <p:cond delay="0"/>
                                          </p:stCondLst>
                                        </p:cTn>
                                        <p:tgtEl>
                                          <p:spTgt spid="68616"/>
                                        </p:tgtEl>
                                        <p:attrNameLst>
                                          <p:attrName>style.visibility</p:attrName>
                                        </p:attrNameLst>
                                      </p:cBhvr>
                                      <p:to>
                                        <p:strVal val="visible"/>
                                      </p:to>
                                    </p:set>
                                    <p:animEffect transition="in" filter="wipe(up)">
                                      <p:cBhvr>
                                        <p:cTn id="31" dur="500"/>
                                        <p:tgtEl>
                                          <p:spTgt spid="68616"/>
                                        </p:tgtEl>
                                      </p:cBhvr>
                                    </p:animEffect>
                                  </p:childTnLst>
                                </p:cTn>
                              </p:par>
                              <p:par>
                                <p:cTn id="32" presetID="22" presetClass="entr" presetSubtype="1" fill="hold" nodeType="withEffect">
                                  <p:stCondLst>
                                    <p:cond delay="0"/>
                                  </p:stCondLst>
                                  <p:childTnLst>
                                    <p:set>
                                      <p:cBhvr>
                                        <p:cTn id="33" dur="1" fill="hold">
                                          <p:stCondLst>
                                            <p:cond delay="0"/>
                                          </p:stCondLst>
                                        </p:cTn>
                                        <p:tgtEl>
                                          <p:spTgt spid="68617"/>
                                        </p:tgtEl>
                                        <p:attrNameLst>
                                          <p:attrName>style.visibility</p:attrName>
                                        </p:attrNameLst>
                                      </p:cBhvr>
                                      <p:to>
                                        <p:strVal val="visible"/>
                                      </p:to>
                                    </p:set>
                                    <p:animEffect transition="in" filter="wipe(up)">
                                      <p:cBhvr>
                                        <p:cTn id="34" dur="500"/>
                                        <p:tgtEl>
                                          <p:spTgt spid="68617"/>
                                        </p:tgtEl>
                                      </p:cBhvr>
                                    </p:animEffect>
                                  </p:childTnLst>
                                </p:cTn>
                              </p:par>
                            </p:childTnLst>
                          </p:cTn>
                        </p:par>
                        <p:par>
                          <p:cTn id="35" fill="hold" nodeType="afterGroup">
                            <p:stCondLst>
                              <p:cond delay="2000"/>
                            </p:stCondLst>
                            <p:childTnLst>
                              <p:par>
                                <p:cTn id="36" presetID="22" presetClass="entr" presetSubtype="1"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par>
                                <p:cTn id="39" presetID="22" presetClass="entr" presetSubtype="1"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500"/>
                                        <p:tgtEl>
                                          <p:spTgt spid="6"/>
                                        </p:tgtEl>
                                      </p:cBhvr>
                                    </p:animEffect>
                                  </p:childTnLst>
                                </p:cTn>
                              </p:par>
                              <p:par>
                                <p:cTn id="42" presetID="22" presetClass="entr" presetSubtype="1"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500"/>
                                        <p:tgtEl>
                                          <p:spTgt spid="7"/>
                                        </p:tgtEl>
                                      </p:cBhvr>
                                    </p:animEffect>
                                  </p:childTnLst>
                                </p:cTn>
                              </p:par>
                              <p:par>
                                <p:cTn id="45" presetID="22" presetClass="entr" presetSubtype="1"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up)">
                                      <p:cBhvr>
                                        <p:cTn id="47" dur="500"/>
                                        <p:tgtEl>
                                          <p:spTgt spid="8"/>
                                        </p:tgtEl>
                                      </p:cBhvr>
                                    </p:animEffect>
                                  </p:childTnLst>
                                </p:cTn>
                              </p:par>
                            </p:childTnLst>
                          </p:cTn>
                        </p:par>
                        <p:par>
                          <p:cTn id="48" fill="hold" nodeType="afterGroup">
                            <p:stCondLst>
                              <p:cond delay="2500"/>
                            </p:stCondLst>
                            <p:childTnLst>
                              <p:par>
                                <p:cTn id="49" presetID="22" presetClass="entr" presetSubtype="1" fill="hold" nodeType="afterEffect">
                                  <p:stCondLst>
                                    <p:cond delay="0"/>
                                  </p:stCondLst>
                                  <p:childTnLst>
                                    <p:set>
                                      <p:cBhvr>
                                        <p:cTn id="50" dur="1" fill="hold">
                                          <p:stCondLst>
                                            <p:cond delay="0"/>
                                          </p:stCondLst>
                                        </p:cTn>
                                        <p:tgtEl>
                                          <p:spTgt spid="68689"/>
                                        </p:tgtEl>
                                        <p:attrNameLst>
                                          <p:attrName>style.visibility</p:attrName>
                                        </p:attrNameLst>
                                      </p:cBhvr>
                                      <p:to>
                                        <p:strVal val="visible"/>
                                      </p:to>
                                    </p:set>
                                    <p:animEffect transition="in" filter="wipe(up)">
                                      <p:cBhvr>
                                        <p:cTn id="51" dur="500"/>
                                        <p:tgtEl>
                                          <p:spTgt spid="68689"/>
                                        </p:tgtEl>
                                      </p:cBhvr>
                                    </p:animEffect>
                                  </p:childTnLst>
                                </p:cTn>
                              </p:par>
                              <p:par>
                                <p:cTn id="52" presetID="22" presetClass="entr" presetSubtype="1" fill="hold" nodeType="withEffect">
                                  <p:stCondLst>
                                    <p:cond delay="0"/>
                                  </p:stCondLst>
                                  <p:childTnLst>
                                    <p:set>
                                      <p:cBhvr>
                                        <p:cTn id="53" dur="1" fill="hold">
                                          <p:stCondLst>
                                            <p:cond delay="0"/>
                                          </p:stCondLst>
                                        </p:cTn>
                                        <p:tgtEl>
                                          <p:spTgt spid="68690"/>
                                        </p:tgtEl>
                                        <p:attrNameLst>
                                          <p:attrName>style.visibility</p:attrName>
                                        </p:attrNameLst>
                                      </p:cBhvr>
                                      <p:to>
                                        <p:strVal val="visible"/>
                                      </p:to>
                                    </p:set>
                                    <p:animEffect transition="in" filter="wipe(up)">
                                      <p:cBhvr>
                                        <p:cTn id="54" dur="500"/>
                                        <p:tgtEl>
                                          <p:spTgt spid="68690"/>
                                        </p:tgtEl>
                                      </p:cBhvr>
                                    </p:animEffect>
                                  </p:childTnLst>
                                </p:cTn>
                              </p:par>
                              <p:par>
                                <p:cTn id="55" presetID="22" presetClass="entr" presetSubtype="1" fill="hold" nodeType="withEffect">
                                  <p:stCondLst>
                                    <p:cond delay="0"/>
                                  </p:stCondLst>
                                  <p:childTnLst>
                                    <p:set>
                                      <p:cBhvr>
                                        <p:cTn id="56" dur="1" fill="hold">
                                          <p:stCondLst>
                                            <p:cond delay="0"/>
                                          </p:stCondLst>
                                        </p:cTn>
                                        <p:tgtEl>
                                          <p:spTgt spid="68691"/>
                                        </p:tgtEl>
                                        <p:attrNameLst>
                                          <p:attrName>style.visibility</p:attrName>
                                        </p:attrNameLst>
                                      </p:cBhvr>
                                      <p:to>
                                        <p:strVal val="visible"/>
                                      </p:to>
                                    </p:set>
                                    <p:animEffect transition="in" filter="wipe(up)">
                                      <p:cBhvr>
                                        <p:cTn id="57" dur="500"/>
                                        <p:tgtEl>
                                          <p:spTgt spid="68691"/>
                                        </p:tgtEl>
                                      </p:cBhvr>
                                    </p:animEffect>
                                  </p:childTnLst>
                                </p:cTn>
                              </p:par>
                              <p:par>
                                <p:cTn id="58" presetID="22" presetClass="entr" presetSubtype="1" fill="hold" nodeType="withEffect">
                                  <p:stCondLst>
                                    <p:cond delay="0"/>
                                  </p:stCondLst>
                                  <p:childTnLst>
                                    <p:set>
                                      <p:cBhvr>
                                        <p:cTn id="59" dur="1" fill="hold">
                                          <p:stCondLst>
                                            <p:cond delay="0"/>
                                          </p:stCondLst>
                                        </p:cTn>
                                        <p:tgtEl>
                                          <p:spTgt spid="68692"/>
                                        </p:tgtEl>
                                        <p:attrNameLst>
                                          <p:attrName>style.visibility</p:attrName>
                                        </p:attrNameLst>
                                      </p:cBhvr>
                                      <p:to>
                                        <p:strVal val="visible"/>
                                      </p:to>
                                    </p:set>
                                    <p:animEffect transition="in" filter="wipe(up)">
                                      <p:cBhvr>
                                        <p:cTn id="60" dur="500"/>
                                        <p:tgtEl>
                                          <p:spTgt spid="68692"/>
                                        </p:tgtEl>
                                      </p:cBhvr>
                                    </p:animEffect>
                                  </p:childTnLst>
                                </p:cTn>
                              </p:par>
                              <p:par>
                                <p:cTn id="61" presetID="22" presetClass="entr" presetSubtype="1" fill="hold" nodeType="withEffect">
                                  <p:stCondLst>
                                    <p:cond delay="0"/>
                                  </p:stCondLst>
                                  <p:childTnLst>
                                    <p:set>
                                      <p:cBhvr>
                                        <p:cTn id="62" dur="1" fill="hold">
                                          <p:stCondLst>
                                            <p:cond delay="0"/>
                                          </p:stCondLst>
                                        </p:cTn>
                                        <p:tgtEl>
                                          <p:spTgt spid="68693"/>
                                        </p:tgtEl>
                                        <p:attrNameLst>
                                          <p:attrName>style.visibility</p:attrName>
                                        </p:attrNameLst>
                                      </p:cBhvr>
                                      <p:to>
                                        <p:strVal val="visible"/>
                                      </p:to>
                                    </p:set>
                                    <p:animEffect transition="in" filter="wipe(up)">
                                      <p:cBhvr>
                                        <p:cTn id="63" dur="500"/>
                                        <p:tgtEl>
                                          <p:spTgt spid="68693"/>
                                        </p:tgtEl>
                                      </p:cBhvr>
                                    </p:animEffect>
                                  </p:childTnLst>
                                </p:cTn>
                              </p:par>
                              <p:par>
                                <p:cTn id="64" presetID="22" presetClass="entr" presetSubtype="1" fill="hold" nodeType="withEffect">
                                  <p:stCondLst>
                                    <p:cond delay="0"/>
                                  </p:stCondLst>
                                  <p:childTnLst>
                                    <p:set>
                                      <p:cBhvr>
                                        <p:cTn id="65" dur="1" fill="hold">
                                          <p:stCondLst>
                                            <p:cond delay="0"/>
                                          </p:stCondLst>
                                        </p:cTn>
                                        <p:tgtEl>
                                          <p:spTgt spid="68694"/>
                                        </p:tgtEl>
                                        <p:attrNameLst>
                                          <p:attrName>style.visibility</p:attrName>
                                        </p:attrNameLst>
                                      </p:cBhvr>
                                      <p:to>
                                        <p:strVal val="visible"/>
                                      </p:to>
                                    </p:set>
                                    <p:animEffect transition="in" filter="wipe(up)">
                                      <p:cBhvr>
                                        <p:cTn id="66" dur="500"/>
                                        <p:tgtEl>
                                          <p:spTgt spid="68694"/>
                                        </p:tgtEl>
                                      </p:cBhvr>
                                    </p:animEffect>
                                  </p:childTnLst>
                                </p:cTn>
                              </p:par>
                              <p:par>
                                <p:cTn id="67" presetID="22" presetClass="entr" presetSubtype="1" fill="hold" nodeType="withEffect">
                                  <p:stCondLst>
                                    <p:cond delay="0"/>
                                  </p:stCondLst>
                                  <p:childTnLst>
                                    <p:set>
                                      <p:cBhvr>
                                        <p:cTn id="68" dur="1" fill="hold">
                                          <p:stCondLst>
                                            <p:cond delay="0"/>
                                          </p:stCondLst>
                                        </p:cTn>
                                        <p:tgtEl>
                                          <p:spTgt spid="68695"/>
                                        </p:tgtEl>
                                        <p:attrNameLst>
                                          <p:attrName>style.visibility</p:attrName>
                                        </p:attrNameLst>
                                      </p:cBhvr>
                                      <p:to>
                                        <p:strVal val="visible"/>
                                      </p:to>
                                    </p:set>
                                    <p:animEffect transition="in" filter="wipe(up)">
                                      <p:cBhvr>
                                        <p:cTn id="69" dur="500"/>
                                        <p:tgtEl>
                                          <p:spTgt spid="68695"/>
                                        </p:tgtEl>
                                      </p:cBhvr>
                                    </p:animEffect>
                                  </p:childTnLst>
                                </p:cTn>
                              </p:par>
                              <p:par>
                                <p:cTn id="70" presetID="22" presetClass="entr" presetSubtype="1" fill="hold" nodeType="withEffect">
                                  <p:stCondLst>
                                    <p:cond delay="0"/>
                                  </p:stCondLst>
                                  <p:childTnLst>
                                    <p:set>
                                      <p:cBhvr>
                                        <p:cTn id="71" dur="1" fill="hold">
                                          <p:stCondLst>
                                            <p:cond delay="0"/>
                                          </p:stCondLst>
                                        </p:cTn>
                                        <p:tgtEl>
                                          <p:spTgt spid="68696"/>
                                        </p:tgtEl>
                                        <p:attrNameLst>
                                          <p:attrName>style.visibility</p:attrName>
                                        </p:attrNameLst>
                                      </p:cBhvr>
                                      <p:to>
                                        <p:strVal val="visible"/>
                                      </p:to>
                                    </p:set>
                                    <p:animEffect transition="in" filter="wipe(up)">
                                      <p:cBhvr>
                                        <p:cTn id="72" dur="500"/>
                                        <p:tgtEl>
                                          <p:spTgt spid="68696"/>
                                        </p:tgtEl>
                                      </p:cBhvr>
                                    </p:animEffect>
                                  </p:childTnLst>
                                </p:cTn>
                              </p:par>
                            </p:childTnLst>
                          </p:cTn>
                        </p:par>
                        <p:par>
                          <p:cTn id="73" fill="hold" nodeType="afterGroup">
                            <p:stCondLst>
                              <p:cond delay="3000"/>
                            </p:stCondLst>
                            <p:childTnLst>
                              <p:par>
                                <p:cTn id="74" presetID="22" presetClass="entr" presetSubtype="1" fill="hold"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par>
                                <p:cTn id="77" presetID="22" presetClass="entr" presetSubtype="1"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up)">
                                      <p:cBhvr>
                                        <p:cTn id="79" dur="500"/>
                                        <p:tgtEl>
                                          <p:spTgt spid="10"/>
                                        </p:tgtEl>
                                      </p:cBhvr>
                                    </p:animEffect>
                                  </p:childTnLst>
                                </p:cTn>
                              </p:par>
                              <p:par>
                                <p:cTn id="80" presetID="22" presetClass="entr" presetSubtype="1" fill="hold"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wipe(up)">
                                      <p:cBhvr>
                                        <p:cTn id="82" dur="500"/>
                                        <p:tgtEl>
                                          <p:spTgt spid="11"/>
                                        </p:tgtEl>
                                      </p:cBhvr>
                                    </p:animEffect>
                                  </p:childTnLst>
                                </p:cTn>
                              </p:par>
                              <p:par>
                                <p:cTn id="83" presetID="22" presetClass="entr" presetSubtype="1"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wipe(up)">
                                      <p:cBhvr>
                                        <p:cTn id="85" dur="500"/>
                                        <p:tgtEl>
                                          <p:spTgt spid="12"/>
                                        </p:tgtEl>
                                      </p:cBhvr>
                                    </p:animEffect>
                                  </p:childTnLst>
                                </p:cTn>
                              </p:par>
                              <p:par>
                                <p:cTn id="86" presetID="22" presetClass="entr" presetSubtype="1" fill="hold" nodeType="with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wipe(up)">
                                      <p:cBhvr>
                                        <p:cTn id="88" dur="500"/>
                                        <p:tgtEl>
                                          <p:spTgt spid="13"/>
                                        </p:tgtEl>
                                      </p:cBhvr>
                                    </p:animEffect>
                                  </p:childTnLst>
                                </p:cTn>
                              </p:par>
                              <p:par>
                                <p:cTn id="89" presetID="22" presetClass="entr" presetSubtype="1" fill="hold"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wipe(up)">
                                      <p:cBhvr>
                                        <p:cTn id="91" dur="500"/>
                                        <p:tgtEl>
                                          <p:spTgt spid="14"/>
                                        </p:tgtEl>
                                      </p:cBhvr>
                                    </p:animEffect>
                                  </p:childTnLst>
                                </p:cTn>
                              </p:par>
                              <p:par>
                                <p:cTn id="92" presetID="22" presetClass="entr" presetSubtype="1" fill="hold"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wipe(up)">
                                      <p:cBhvr>
                                        <p:cTn id="94" dur="500"/>
                                        <p:tgtEl>
                                          <p:spTgt spid="15"/>
                                        </p:tgtEl>
                                      </p:cBhvr>
                                    </p:animEffect>
                                  </p:childTnLst>
                                </p:cTn>
                              </p:par>
                              <p:par>
                                <p:cTn id="95" presetID="22" presetClass="entr" presetSubtype="1" fill="hold"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ipe(up)">
                                      <p:cBhvr>
                                        <p:cTn id="9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p:txBody>
          <a:bodyPr/>
          <a:lstStyle/>
          <a:p>
            <a:pPr>
              <a:defRPr/>
            </a:pPr>
            <a:fld id="{67E0B047-FE36-43BC-AF92-B970DB03FF23}" type="slidenum">
              <a:rPr lang="en-US"/>
              <a:pPr>
                <a:defRPr/>
              </a:pPr>
              <a:t>58</a:t>
            </a:fld>
            <a:endParaRPr lang="en-US"/>
          </a:p>
        </p:txBody>
      </p:sp>
      <p:sp>
        <p:nvSpPr>
          <p:cNvPr id="65539" name="Rectangle 2"/>
          <p:cNvSpPr>
            <a:spLocks noGrp="1" noChangeArrowheads="1"/>
          </p:cNvSpPr>
          <p:nvPr>
            <p:ph type="title"/>
          </p:nvPr>
        </p:nvSpPr>
        <p:spPr/>
        <p:txBody>
          <a:bodyPr/>
          <a:lstStyle/>
          <a:p>
            <a:pPr eaLnBrk="1" hangingPunct="1"/>
            <a:r>
              <a:rPr lang="en-US" altLang="id-ID" smtClean="0"/>
              <a:t>Cluster Validity Analysis</a:t>
            </a:r>
            <a:endParaRPr lang="it-IT" altLang="id-ID" smtClean="0"/>
          </a:p>
        </p:txBody>
      </p:sp>
      <p:sp>
        <p:nvSpPr>
          <p:cNvPr id="65540" name="Rectangle 3"/>
          <p:cNvSpPr>
            <a:spLocks noGrp="1" noChangeArrowheads="1"/>
          </p:cNvSpPr>
          <p:nvPr>
            <p:ph type="body" idx="1"/>
          </p:nvPr>
        </p:nvSpPr>
        <p:spPr>
          <a:xfrm>
            <a:off x="381000" y="1676400"/>
            <a:ext cx="8077200" cy="4724400"/>
          </a:xfrm>
        </p:spPr>
        <p:txBody>
          <a:bodyPr/>
          <a:lstStyle/>
          <a:p>
            <a:pPr marL="609600" indent="-609600" algn="l" eaLnBrk="1" hangingPunct="1">
              <a:lnSpc>
                <a:spcPct val="90000"/>
              </a:lnSpc>
            </a:pPr>
            <a:r>
              <a:rPr lang="it-IT" altLang="id-ID" sz="2800" smtClean="0"/>
              <a:t>Two types of validation procedures:</a:t>
            </a:r>
          </a:p>
          <a:p>
            <a:pPr marL="1076325" lvl="1" indent="-533400" eaLnBrk="1" hangingPunct="1">
              <a:lnSpc>
                <a:spcPct val="90000"/>
              </a:lnSpc>
              <a:buFontTx/>
              <a:buAutoNum type="arabicPeriod"/>
            </a:pPr>
            <a:r>
              <a:rPr lang="it-IT" altLang="id-ID" sz="2400" b="1" smtClean="0"/>
              <a:t>External Measures</a:t>
            </a:r>
            <a:r>
              <a:rPr lang="it-IT" altLang="id-ID" sz="2400" smtClean="0"/>
              <a:t>: evaluate how well the clustering is working by comparing the groups produced by the clustering techniques in a data-set for whose patterns there is an agreed upon classification.</a:t>
            </a:r>
            <a:br>
              <a:rPr lang="it-IT" altLang="id-ID" sz="2400" smtClean="0"/>
            </a:br>
            <a:r>
              <a:rPr lang="it-IT" altLang="id-ID" sz="2400" smtClean="0"/>
              <a:t>(benchmark datasets) </a:t>
            </a:r>
          </a:p>
          <a:p>
            <a:pPr marL="1624013" lvl="2" indent="-457200" eaLnBrk="1" hangingPunct="1">
              <a:lnSpc>
                <a:spcPct val="90000"/>
              </a:lnSpc>
              <a:buFontTx/>
              <a:buNone/>
            </a:pPr>
            <a:r>
              <a:rPr lang="it-IT" altLang="id-ID" sz="2000" b="1" smtClean="0"/>
              <a:t>				</a:t>
            </a:r>
          </a:p>
          <a:p>
            <a:pPr marL="1624013" lvl="2" indent="-457200" eaLnBrk="1" hangingPunct="1">
              <a:lnSpc>
                <a:spcPct val="90000"/>
              </a:lnSpc>
              <a:buFontTx/>
              <a:buNone/>
            </a:pPr>
            <a:r>
              <a:rPr lang="it-IT" altLang="id-ID" sz="2000" b="1" smtClean="0"/>
              <a:t>			Entropy </a:t>
            </a:r>
            <a:r>
              <a:rPr lang="it-IT" altLang="id-ID" sz="2000" smtClean="0"/>
              <a:t>&amp; </a:t>
            </a:r>
            <a:r>
              <a:rPr lang="it-IT" altLang="id-ID" sz="2000" b="1" smtClean="0"/>
              <a:t>F-Measure</a:t>
            </a:r>
          </a:p>
          <a:p>
            <a:pPr marL="1076325" lvl="1" indent="-533400" eaLnBrk="1" hangingPunct="1">
              <a:lnSpc>
                <a:spcPct val="90000"/>
              </a:lnSpc>
              <a:buFontTx/>
              <a:buNone/>
            </a:pPr>
            <a:endParaRPr lang="it-IT" altLang="id-ID" sz="2400" b="1" smtClean="0"/>
          </a:p>
          <a:p>
            <a:pPr marL="1076325" lvl="1" indent="-533400" eaLnBrk="1" hangingPunct="1">
              <a:lnSpc>
                <a:spcPct val="90000"/>
              </a:lnSpc>
              <a:buFontTx/>
              <a:buAutoNum type="arabicPeriod" startAt="2"/>
            </a:pPr>
            <a:r>
              <a:rPr lang="it-IT" altLang="id-ID" sz="2400" b="1" smtClean="0"/>
              <a:t>Internal Measures</a:t>
            </a:r>
            <a:r>
              <a:rPr lang="it-IT" altLang="id-ID" sz="2400" smtClean="0"/>
              <a:t>: No reference to external knowledge</a:t>
            </a:r>
          </a:p>
          <a:p>
            <a:pPr marL="1076325" lvl="1" indent="-533400" algn="ctr" eaLnBrk="1" hangingPunct="1">
              <a:lnSpc>
                <a:spcPct val="90000"/>
              </a:lnSpc>
              <a:buFontTx/>
              <a:buNone/>
            </a:pPr>
            <a:endParaRPr lang="it-IT" altLang="id-ID" sz="2400" b="1" smtClean="0"/>
          </a:p>
          <a:p>
            <a:pPr marL="1076325" lvl="1" indent="-533400" algn="ctr" eaLnBrk="1" hangingPunct="1">
              <a:lnSpc>
                <a:spcPct val="90000"/>
              </a:lnSpc>
              <a:buFontTx/>
              <a:buNone/>
            </a:pPr>
            <a:r>
              <a:rPr lang="it-IT" altLang="id-ID" sz="2400" b="1" smtClean="0"/>
              <a:t>Overall Similarity</a:t>
            </a:r>
          </a:p>
        </p:txBody>
      </p:sp>
      <p:sp>
        <p:nvSpPr>
          <p:cNvPr id="65541" name="AutoShape 4"/>
          <p:cNvSpPr>
            <a:spLocks noChangeArrowheads="1"/>
          </p:cNvSpPr>
          <p:nvPr/>
        </p:nvSpPr>
        <p:spPr bwMode="auto">
          <a:xfrm rot="5400000">
            <a:off x="2324100" y="4005263"/>
            <a:ext cx="457200" cy="685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6056 h 21600"/>
              <a:gd name="T20" fmla="*/ 177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9257"/>
                </a:lnTo>
                <a:lnTo>
                  <a:pt x="13157" y="9257"/>
                </a:lnTo>
                <a:lnTo>
                  <a:pt x="13157" y="16056"/>
                </a:lnTo>
                <a:lnTo>
                  <a:pt x="0" y="16056"/>
                </a:lnTo>
                <a:lnTo>
                  <a:pt x="0" y="21600"/>
                </a:lnTo>
                <a:lnTo>
                  <a:pt x="17700" y="21600"/>
                </a:lnTo>
                <a:lnTo>
                  <a:pt x="17700" y="9257"/>
                </a:lnTo>
                <a:lnTo>
                  <a:pt x="21600" y="9257"/>
                </a:lnTo>
                <a:close/>
              </a:path>
            </a:pathLst>
          </a:custGeom>
          <a:solidFill>
            <a:srgbClr val="CC00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5542" name="Rectangle 5"/>
          <p:cNvSpPr>
            <a:spLocks noChangeArrowheads="1"/>
          </p:cNvSpPr>
          <p:nvPr/>
        </p:nvSpPr>
        <p:spPr bwMode="auto">
          <a:xfrm>
            <a:off x="3048000" y="4114800"/>
            <a:ext cx="3124200" cy="53340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5543" name="Rectangle 6"/>
          <p:cNvSpPr>
            <a:spLocks noChangeArrowheads="1"/>
          </p:cNvSpPr>
          <p:nvPr/>
        </p:nvSpPr>
        <p:spPr bwMode="auto">
          <a:xfrm>
            <a:off x="3048000" y="5562600"/>
            <a:ext cx="3124200" cy="53340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65544" name="AutoShape 7"/>
          <p:cNvSpPr>
            <a:spLocks noChangeArrowheads="1"/>
          </p:cNvSpPr>
          <p:nvPr/>
        </p:nvSpPr>
        <p:spPr bwMode="auto">
          <a:xfrm rot="5400000">
            <a:off x="2324100" y="5448300"/>
            <a:ext cx="457200" cy="685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6056 h 21600"/>
              <a:gd name="T20" fmla="*/ 177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9257"/>
                </a:lnTo>
                <a:lnTo>
                  <a:pt x="13157" y="9257"/>
                </a:lnTo>
                <a:lnTo>
                  <a:pt x="13157" y="16056"/>
                </a:lnTo>
                <a:lnTo>
                  <a:pt x="0" y="16056"/>
                </a:lnTo>
                <a:lnTo>
                  <a:pt x="0" y="21600"/>
                </a:lnTo>
                <a:lnTo>
                  <a:pt x="17700" y="21600"/>
                </a:lnTo>
                <a:lnTo>
                  <a:pt x="17700" y="9257"/>
                </a:lnTo>
                <a:lnTo>
                  <a:pt x="21600" y="9257"/>
                </a:lnTo>
                <a:close/>
              </a:path>
            </a:pathLst>
          </a:custGeom>
          <a:solidFill>
            <a:srgbClr val="CC00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9" name="Segnaposto data 8"/>
          <p:cNvSpPr>
            <a:spLocks noGrp="1"/>
          </p:cNvSpPr>
          <p:nvPr>
            <p:ph type="dt" sz="quarter" idx="10"/>
          </p:nvPr>
        </p:nvSpPr>
        <p:spPr/>
        <p:txBody>
          <a:bodyPr/>
          <a:lstStyle/>
          <a:p>
            <a:pPr>
              <a:defRPr/>
            </a:pPr>
            <a:r>
              <a:rPr lang="it-IT"/>
              <a:t>Metodi numerici per la bioinformatica</a:t>
            </a:r>
            <a:endParaRPr lang="en-US"/>
          </a:p>
        </p:txBody>
      </p:sp>
      <p:sp>
        <p:nvSpPr>
          <p:cNvPr id="10" name="Segnaposto piè di pagina 9"/>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3657600" y="6324600"/>
            <a:ext cx="1905000" cy="457200"/>
          </a:xfrm>
        </p:spPr>
        <p:txBody>
          <a:bodyPr/>
          <a:lstStyle/>
          <a:p>
            <a:pPr>
              <a:defRPr/>
            </a:pPr>
            <a:fld id="{6EBC1EDA-27AB-4D1C-880D-C6FE6BC68115}" type="slidenum">
              <a:rPr lang="en-US"/>
              <a:pPr>
                <a:defRPr/>
              </a:pPr>
              <a:t>59</a:t>
            </a:fld>
            <a:endParaRPr lang="en-US" dirty="0"/>
          </a:p>
        </p:txBody>
      </p:sp>
      <p:sp>
        <p:nvSpPr>
          <p:cNvPr id="16390" name="Rectangle 2"/>
          <p:cNvSpPr>
            <a:spLocks noGrp="1" noChangeArrowheads="1"/>
          </p:cNvSpPr>
          <p:nvPr>
            <p:ph type="title"/>
          </p:nvPr>
        </p:nvSpPr>
        <p:spPr/>
        <p:txBody>
          <a:bodyPr/>
          <a:lstStyle/>
          <a:p>
            <a:pPr eaLnBrk="1" hangingPunct="1"/>
            <a:r>
              <a:rPr lang="en-US" altLang="id-ID" smtClean="0"/>
              <a:t>Cluster Validity Analysis: Entropy</a:t>
            </a:r>
            <a:endParaRPr lang="it-IT" altLang="id-ID" smtClean="0"/>
          </a:p>
        </p:txBody>
      </p:sp>
      <p:sp>
        <p:nvSpPr>
          <p:cNvPr id="16391" name="Rectangle 3"/>
          <p:cNvSpPr>
            <a:spLocks noChangeArrowheads="1"/>
          </p:cNvSpPr>
          <p:nvPr>
            <p:ph type="body" idx="1"/>
          </p:nvPr>
        </p:nvSpPr>
        <p:spPr>
          <a:xfrm>
            <a:off x="381000" y="1981200"/>
            <a:ext cx="8229600" cy="4114800"/>
          </a:xfrm>
        </p:spPr>
        <p:txBody>
          <a:bodyPr/>
          <a:lstStyle/>
          <a:p>
            <a:pPr eaLnBrk="1" hangingPunct="1"/>
            <a:r>
              <a:rPr lang="it-IT" altLang="id-ID" b="1" smtClean="0"/>
              <a:t>Entropy</a:t>
            </a:r>
            <a:r>
              <a:rPr lang="it-IT" altLang="id-ID" smtClean="0"/>
              <a:t> (the lower, the better)</a:t>
            </a:r>
          </a:p>
          <a:p>
            <a:pPr lvl="1" eaLnBrk="1" hangingPunct="1"/>
            <a:r>
              <a:rPr lang="it-IT" altLang="id-ID" smtClean="0"/>
              <a:t>Class distribution: </a:t>
            </a:r>
          </a:p>
          <a:p>
            <a:pPr lvl="2" eaLnBrk="1" hangingPunct="1"/>
            <a:r>
              <a:rPr lang="it-IT" altLang="id-ID" i="1" smtClean="0"/>
              <a:t>p</a:t>
            </a:r>
            <a:r>
              <a:rPr lang="it-IT" altLang="id-ID" baseline="-25000" smtClean="0"/>
              <a:t>ij</a:t>
            </a:r>
            <a:r>
              <a:rPr lang="it-IT" altLang="id-ID" smtClean="0"/>
              <a:t>, the “probability”( relative  frequency)  that a member of cluster </a:t>
            </a:r>
            <a:r>
              <a:rPr lang="it-IT" altLang="id-ID" i="1" smtClean="0"/>
              <a:t>j</a:t>
            </a:r>
            <a:r>
              <a:rPr lang="it-IT" altLang="id-ID" smtClean="0"/>
              <a:t> belongs to class </a:t>
            </a:r>
            <a:r>
              <a:rPr lang="it-IT" altLang="id-ID" i="1" smtClean="0"/>
              <a:t>i</a:t>
            </a:r>
            <a:r>
              <a:rPr lang="it-IT" altLang="id-ID" smtClean="0"/>
              <a:t> with</a:t>
            </a:r>
          </a:p>
          <a:p>
            <a:pPr lvl="1" eaLnBrk="1" hangingPunct="1"/>
            <a:r>
              <a:rPr lang="it-IT" altLang="id-ID" smtClean="0"/>
              <a:t>Entropy of cluster j: </a:t>
            </a:r>
          </a:p>
          <a:p>
            <a:pPr lvl="1" eaLnBrk="1" hangingPunct="1"/>
            <a:endParaRPr lang="it-IT" altLang="id-ID" smtClean="0"/>
          </a:p>
          <a:p>
            <a:pPr lvl="1" eaLnBrk="1" hangingPunct="1"/>
            <a:r>
              <a:rPr lang="it-IT" altLang="id-ID" smtClean="0"/>
              <a:t>Total Entropy: </a:t>
            </a:r>
          </a:p>
          <a:p>
            <a:pPr lvl="1" eaLnBrk="1" hangingPunct="1">
              <a:buFontTx/>
              <a:buNone/>
            </a:pPr>
            <a:r>
              <a:rPr lang="it-IT" altLang="id-ID" smtClean="0"/>
              <a:t>			</a:t>
            </a:r>
          </a:p>
        </p:txBody>
      </p:sp>
      <p:sp>
        <p:nvSpPr>
          <p:cNvPr id="163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aphicFrame>
        <p:nvGraphicFramePr>
          <p:cNvPr id="16386" name="Object 4"/>
          <p:cNvGraphicFramePr>
            <a:graphicFrameLocks noChangeAspect="1"/>
          </p:cNvGraphicFramePr>
          <p:nvPr/>
        </p:nvGraphicFramePr>
        <p:xfrm>
          <a:off x="3535363" y="4333875"/>
          <a:ext cx="2446337" cy="836613"/>
        </p:xfrm>
        <a:graphic>
          <a:graphicData uri="http://schemas.openxmlformats.org/presentationml/2006/ole">
            <mc:AlternateContent xmlns:mc="http://schemas.openxmlformats.org/markup-compatibility/2006">
              <mc:Choice xmlns:v="urn:schemas-microsoft-com:vml" Requires="v">
                <p:oleObj spid="_x0000_s16399" name="Equazione" r:id="rId4" imgW="1257120" imgH="431640" progId="Equation.3">
                  <p:embed/>
                </p:oleObj>
              </mc:Choice>
              <mc:Fallback>
                <p:oleObj name="Equazione" r:id="rId4" imgW="1257120" imgH="431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5363" y="4333875"/>
                        <a:ext cx="2446337"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3" name="Rectangle 9"/>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aphicFrame>
        <p:nvGraphicFramePr>
          <p:cNvPr id="16387" name="Object 8"/>
          <p:cNvGraphicFramePr>
            <a:graphicFrameLocks noChangeAspect="1"/>
          </p:cNvGraphicFramePr>
          <p:nvPr/>
        </p:nvGraphicFramePr>
        <p:xfrm>
          <a:off x="3489325" y="5410200"/>
          <a:ext cx="2165350" cy="941388"/>
        </p:xfrm>
        <a:graphic>
          <a:graphicData uri="http://schemas.openxmlformats.org/presentationml/2006/ole">
            <mc:AlternateContent xmlns:mc="http://schemas.openxmlformats.org/markup-compatibility/2006">
              <mc:Choice xmlns:v="urn:schemas-microsoft-com:vml" Requires="v">
                <p:oleObj spid="_x0000_s16400" name="Equazione" r:id="rId6" imgW="888840" imgH="457200" progId="Equation.3">
                  <p:embed/>
                </p:oleObj>
              </mc:Choice>
              <mc:Fallback>
                <p:oleObj name="Equazione" r:id="rId6" imgW="888840" imgH="457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9325" y="5410200"/>
                        <a:ext cx="2165350" cy="941388"/>
                      </a:xfrm>
                      <a:prstGeom prst="rect">
                        <a:avLst/>
                      </a:prstGeom>
                      <a:noFill/>
                      <a:ln w="15875">
                        <a:solidFill>
                          <a:srgbClr val="CC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4" name="Rectangle 10"/>
          <p:cNvSpPr>
            <a:spLocks noChangeArrowheads="1"/>
          </p:cNvSpPr>
          <p:nvPr/>
        </p:nvSpPr>
        <p:spPr bwMode="auto">
          <a:xfrm>
            <a:off x="5791200" y="5943600"/>
            <a:ext cx="3200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tLang="id-ID">
                <a:latin typeface="Garamond" pitchFamily="18" charset="0"/>
              </a:rPr>
              <a:t>n</a:t>
            </a:r>
            <a:r>
              <a:rPr lang="it-IT" altLang="id-ID" baseline="-25000">
                <a:latin typeface="Garamond" pitchFamily="18" charset="0"/>
              </a:rPr>
              <a:t>ij</a:t>
            </a:r>
            <a:r>
              <a:rPr lang="it-IT" altLang="id-ID">
                <a:latin typeface="Garamond" pitchFamily="18" charset="0"/>
              </a:rPr>
              <a:t>=numero</a:t>
            </a:r>
            <a:r>
              <a:rPr lang="it-IT" altLang="id-ID"/>
              <a:t> </a:t>
            </a:r>
            <a:r>
              <a:rPr lang="it-IT" altLang="id-ID">
                <a:latin typeface="Garamond" pitchFamily="18" charset="0"/>
              </a:rPr>
              <a:t>di elementi classe i assegnati al cluster j</a:t>
            </a:r>
          </a:p>
        </p:txBody>
      </p:sp>
      <p:sp>
        <p:nvSpPr>
          <p:cNvPr id="10" name="Segnaposto data 9"/>
          <p:cNvSpPr>
            <a:spLocks noGrp="1"/>
          </p:cNvSpPr>
          <p:nvPr>
            <p:ph type="dt" sz="quarter" idx="10"/>
          </p:nvPr>
        </p:nvSpPr>
        <p:spPr/>
        <p:txBody>
          <a:bodyPr/>
          <a:lstStyle/>
          <a:p>
            <a:pPr>
              <a:defRPr/>
            </a:pPr>
            <a:r>
              <a:rPr lang="it-IT"/>
              <a:t>Metodi numerici per la bioinformatica</a:t>
            </a:r>
            <a:endParaRPr lang="en-US"/>
          </a:p>
        </p:txBody>
      </p:sp>
      <p:sp>
        <p:nvSpPr>
          <p:cNvPr id="11" name="Segnaposto piè di pagina 10"/>
          <p:cNvSpPr>
            <a:spLocks noGrp="1"/>
          </p:cNvSpPr>
          <p:nvPr>
            <p:ph type="ftr" sz="quarter" idx="11"/>
          </p:nvPr>
        </p:nvSpPr>
        <p:spPr/>
        <p:txBody>
          <a:bodyPr/>
          <a:lstStyle/>
          <a:p>
            <a:pPr>
              <a:defRPr/>
            </a:pPr>
            <a:r>
              <a:rPr lang="en-US" dirty="0"/>
              <a:t>Francesco </a:t>
            </a:r>
            <a:r>
              <a:rPr lang="en-US" dirty="0" err="1"/>
              <a:t>Archetti</a:t>
            </a:r>
            <a:endParaRPr lang="en-US" dirty="0"/>
          </a:p>
        </p:txBody>
      </p:sp>
      <p:graphicFrame>
        <p:nvGraphicFramePr>
          <p:cNvPr id="16388" name="Object 13"/>
          <p:cNvGraphicFramePr>
            <a:graphicFrameLocks noChangeAspect="1"/>
          </p:cNvGraphicFramePr>
          <p:nvPr/>
        </p:nvGraphicFramePr>
        <p:xfrm>
          <a:off x="5867400" y="3505200"/>
          <a:ext cx="2411413" cy="373063"/>
        </p:xfrm>
        <a:graphic>
          <a:graphicData uri="http://schemas.openxmlformats.org/presentationml/2006/ole">
            <mc:AlternateContent xmlns:mc="http://schemas.openxmlformats.org/markup-compatibility/2006">
              <mc:Choice xmlns:v="urn:schemas-microsoft-com:vml" Requires="v">
                <p:oleObj spid="_x0000_s16401" name="Equazione" r:id="rId8" imgW="1307880" imgH="203040" progId="Equation.3">
                  <p:embed/>
                </p:oleObj>
              </mc:Choice>
              <mc:Fallback>
                <p:oleObj name="Equazione" r:id="rId8" imgW="1307880" imgH="20304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3505200"/>
                        <a:ext cx="2411413"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7" name="Rettangolo 12"/>
          <p:cNvSpPr>
            <a:spLocks noChangeArrowheads="1"/>
          </p:cNvSpPr>
          <p:nvPr/>
        </p:nvSpPr>
        <p:spPr bwMode="auto">
          <a:xfrm>
            <a:off x="5791200" y="5638800"/>
            <a:ext cx="297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tLang="id-ID">
                <a:latin typeface="Garamond" pitchFamily="18" charset="0"/>
              </a:rPr>
              <a:t>n</a:t>
            </a:r>
            <a:r>
              <a:rPr lang="it-IT" altLang="id-ID" baseline="-25000">
                <a:latin typeface="Garamond" pitchFamily="18" charset="0"/>
              </a:rPr>
              <a:t>i</a:t>
            </a:r>
            <a:r>
              <a:rPr lang="it-IT" altLang="id-ID">
                <a:latin typeface="Garamond" pitchFamily="18" charset="0"/>
              </a:rPr>
              <a:t>=numero</a:t>
            </a:r>
            <a:r>
              <a:rPr lang="it-IT" altLang="id-ID"/>
              <a:t> </a:t>
            </a:r>
            <a:r>
              <a:rPr lang="it-IT" altLang="id-ID">
                <a:latin typeface="Garamond" pitchFamily="18" charset="0"/>
              </a:rPr>
              <a:t>di elementi classe i</a:t>
            </a:r>
          </a:p>
        </p:txBody>
      </p:sp>
      <p:sp>
        <p:nvSpPr>
          <p:cNvPr id="16398" name="Rettangolo 13"/>
          <p:cNvSpPr>
            <a:spLocks noChangeArrowheads="1"/>
          </p:cNvSpPr>
          <p:nvPr/>
        </p:nvSpPr>
        <p:spPr bwMode="auto">
          <a:xfrm>
            <a:off x="5791200" y="5334000"/>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tLang="id-ID">
                <a:latin typeface="Garamond" pitchFamily="18" charset="0"/>
              </a:rPr>
              <a:t>n</a:t>
            </a:r>
            <a:r>
              <a:rPr lang="it-IT" altLang="id-ID" baseline="-25000">
                <a:latin typeface="Garamond" pitchFamily="18" charset="0"/>
              </a:rPr>
              <a:t>j</a:t>
            </a:r>
            <a:r>
              <a:rPr lang="it-IT" altLang="id-ID">
                <a:latin typeface="Garamond" pitchFamily="18" charset="0"/>
              </a:rPr>
              <a:t>=numero</a:t>
            </a:r>
            <a:r>
              <a:rPr lang="it-IT" altLang="id-ID"/>
              <a:t> </a:t>
            </a:r>
            <a:r>
              <a:rPr lang="it-IT" altLang="id-ID">
                <a:latin typeface="Garamond" pitchFamily="18" charset="0"/>
              </a:rPr>
              <a:t>di elementi del cluster j</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id-ID" smtClean="0"/>
              <a:t>What is clustering?</a:t>
            </a:r>
            <a:endParaRPr lang="it-IT" altLang="id-ID" smtClean="0"/>
          </a:p>
        </p:txBody>
      </p:sp>
      <p:sp>
        <p:nvSpPr>
          <p:cNvPr id="27651" name="Rectangle 3"/>
          <p:cNvSpPr>
            <a:spLocks noGrp="1" noChangeArrowheads="1"/>
          </p:cNvSpPr>
          <p:nvPr>
            <p:ph type="body" idx="1"/>
          </p:nvPr>
        </p:nvSpPr>
        <p:spPr>
          <a:xfrm>
            <a:off x="228600" y="1752600"/>
            <a:ext cx="8610600" cy="4876800"/>
          </a:xfrm>
        </p:spPr>
        <p:txBody>
          <a:bodyPr/>
          <a:lstStyle/>
          <a:p>
            <a:pPr eaLnBrk="1" hangingPunct="1">
              <a:lnSpc>
                <a:spcPct val="80000"/>
              </a:lnSpc>
            </a:pPr>
            <a:r>
              <a:rPr lang="en-GB" altLang="id-ID" sz="2000" smtClean="0"/>
              <a:t>A clustering problem can be viewed as unsupervised classification.</a:t>
            </a:r>
          </a:p>
          <a:p>
            <a:pPr eaLnBrk="1" hangingPunct="1">
              <a:lnSpc>
                <a:spcPct val="80000"/>
              </a:lnSpc>
            </a:pPr>
            <a:r>
              <a:rPr lang="en-US" altLang="id-ID" sz="2000" smtClean="0"/>
              <a:t>Clustering is appropriate when there is no a priori knowledge about the data.</a:t>
            </a:r>
            <a:endParaRPr lang="en-GB" altLang="id-ID" sz="2000" smtClean="0"/>
          </a:p>
          <a:p>
            <a:pPr eaLnBrk="1" hangingPunct="1">
              <a:lnSpc>
                <a:spcPct val="80000"/>
              </a:lnSpc>
            </a:pPr>
            <a:endParaRPr lang="en-GB" altLang="id-ID" sz="2000" smtClean="0"/>
          </a:p>
          <a:p>
            <a:pPr lvl="1" eaLnBrk="1" hangingPunct="1">
              <a:lnSpc>
                <a:spcPct val="80000"/>
              </a:lnSpc>
            </a:pPr>
            <a:endParaRPr lang="en-GB" altLang="id-ID" sz="1400" smtClean="0"/>
          </a:p>
          <a:p>
            <a:pPr lvl="1" eaLnBrk="1" hangingPunct="1">
              <a:lnSpc>
                <a:spcPct val="80000"/>
              </a:lnSpc>
              <a:buFontTx/>
              <a:buNone/>
            </a:pPr>
            <a:endParaRPr lang="en-GB" altLang="id-ID" sz="1400" smtClean="0"/>
          </a:p>
          <a:p>
            <a:pPr lvl="1" eaLnBrk="1" hangingPunct="1">
              <a:lnSpc>
                <a:spcPct val="80000"/>
              </a:lnSpc>
              <a:buFontTx/>
              <a:buNone/>
            </a:pPr>
            <a:endParaRPr lang="en-GB" altLang="id-ID" sz="1400" smtClean="0"/>
          </a:p>
          <a:p>
            <a:pPr lvl="1" eaLnBrk="1" hangingPunct="1">
              <a:lnSpc>
                <a:spcPct val="80000"/>
              </a:lnSpc>
              <a:buFontTx/>
              <a:buNone/>
            </a:pPr>
            <a:endParaRPr lang="en-GB" altLang="id-ID" sz="1400" smtClean="0"/>
          </a:p>
          <a:p>
            <a:pPr lvl="1" eaLnBrk="1" hangingPunct="1">
              <a:lnSpc>
                <a:spcPct val="80000"/>
              </a:lnSpc>
              <a:buFontTx/>
              <a:buNone/>
            </a:pPr>
            <a:endParaRPr lang="en-GB" altLang="id-ID" sz="1400" smtClean="0"/>
          </a:p>
          <a:p>
            <a:pPr lvl="1" eaLnBrk="1" hangingPunct="1">
              <a:lnSpc>
                <a:spcPct val="80000"/>
              </a:lnSpc>
              <a:buFontTx/>
              <a:buNone/>
            </a:pPr>
            <a:endParaRPr lang="en-GB" altLang="id-ID" sz="1400" smtClean="0"/>
          </a:p>
          <a:p>
            <a:pPr lvl="1" eaLnBrk="1" hangingPunct="1">
              <a:lnSpc>
                <a:spcPct val="80000"/>
              </a:lnSpc>
              <a:buFontTx/>
              <a:buNone/>
            </a:pPr>
            <a:endParaRPr lang="en-GB" altLang="id-ID" sz="1400" smtClean="0"/>
          </a:p>
          <a:p>
            <a:pPr eaLnBrk="1" hangingPunct="1">
              <a:lnSpc>
                <a:spcPct val="80000"/>
              </a:lnSpc>
            </a:pPr>
            <a:endParaRPr lang="en-GB" altLang="id-ID" sz="2000" smtClean="0"/>
          </a:p>
          <a:p>
            <a:pPr eaLnBrk="1" hangingPunct="1">
              <a:lnSpc>
                <a:spcPct val="80000"/>
              </a:lnSpc>
            </a:pPr>
            <a:endParaRPr lang="en-GB" altLang="id-ID" sz="2000" smtClean="0"/>
          </a:p>
          <a:p>
            <a:pPr eaLnBrk="1" hangingPunct="1">
              <a:lnSpc>
                <a:spcPct val="80000"/>
              </a:lnSpc>
            </a:pPr>
            <a:endParaRPr lang="en-GB" altLang="id-ID" sz="2000" smtClean="0"/>
          </a:p>
          <a:p>
            <a:pPr eaLnBrk="1" hangingPunct="1">
              <a:lnSpc>
                <a:spcPct val="80000"/>
              </a:lnSpc>
            </a:pPr>
            <a:r>
              <a:rPr lang="en-GB" altLang="id-ID" sz="2000" smtClean="0"/>
              <a:t>Clustering is a common analysis methodology able to </a:t>
            </a:r>
          </a:p>
          <a:p>
            <a:pPr lvl="1" eaLnBrk="1" hangingPunct="1">
              <a:lnSpc>
                <a:spcPct val="80000"/>
              </a:lnSpc>
            </a:pPr>
            <a:r>
              <a:rPr lang="en-GB" altLang="id-ID" sz="1800" smtClean="0"/>
              <a:t>verify intuitive hypothesis related to large data distribution </a:t>
            </a:r>
          </a:p>
          <a:p>
            <a:pPr lvl="1" eaLnBrk="1" hangingPunct="1">
              <a:lnSpc>
                <a:spcPct val="80000"/>
              </a:lnSpc>
            </a:pPr>
            <a:r>
              <a:rPr lang="en-GB" altLang="id-ID" sz="1800" smtClean="0"/>
              <a:t>perform a pre-processing step for subsequent data analysis (ex.: identification of predictive genes for tumor classification purpose)</a:t>
            </a:r>
          </a:p>
          <a:p>
            <a:pPr lvl="1" eaLnBrk="1" hangingPunct="1">
              <a:lnSpc>
                <a:spcPct val="80000"/>
              </a:lnSpc>
            </a:pPr>
            <a:r>
              <a:rPr lang="en-GB" altLang="id-ID" sz="1800" smtClean="0"/>
              <a:t>Identification of BIOMARKERS</a:t>
            </a:r>
          </a:p>
        </p:txBody>
      </p:sp>
      <p:graphicFrame>
        <p:nvGraphicFramePr>
          <p:cNvPr id="27766" name="Group 118"/>
          <p:cNvGraphicFramePr>
            <a:graphicFrameLocks noGrp="1"/>
          </p:cNvGraphicFramePr>
          <p:nvPr/>
        </p:nvGraphicFramePr>
        <p:xfrm>
          <a:off x="6350" y="3124200"/>
          <a:ext cx="3956050" cy="1871699"/>
        </p:xfrm>
        <a:graphic>
          <a:graphicData uri="http://schemas.openxmlformats.org/drawingml/2006/table">
            <a:tbl>
              <a:tblPr/>
              <a:tblGrid>
                <a:gridCol w="374650"/>
                <a:gridCol w="755650"/>
                <a:gridCol w="565150"/>
                <a:gridCol w="565150"/>
                <a:gridCol w="565150"/>
                <a:gridCol w="565150"/>
                <a:gridCol w="565150"/>
              </a:tblGrid>
              <a:tr h="304769">
                <a:tc rowSpan="2" gridSpan="2">
                  <a:txBody>
                    <a:bodyPr/>
                    <a:lstStyle/>
                    <a:p>
                      <a:pPr marL="0" marR="0" lvl="0" indent="0" algn="ctr" defTabSz="914400" rtl="0" eaLnBrk="1" fontAlgn="base" latinLnBrk="0" hangingPunct="1">
                        <a:lnSpc>
                          <a:spcPct val="40000"/>
                        </a:lnSpc>
                        <a:spcBef>
                          <a:spcPct val="20000"/>
                        </a:spcBef>
                        <a:spcAft>
                          <a:spcPct val="0"/>
                        </a:spcAft>
                        <a:buClrTx/>
                        <a:buSzTx/>
                        <a:buFontTx/>
                        <a:buNone/>
                        <a:tabLst/>
                      </a:pPr>
                      <a:endParaRPr kumimoji="0" lang="it-IT" sz="1400" b="0" i="0" u="none" strike="noStrike" cap="none" normalizeH="0" baseline="0" smtClean="0">
                        <a:ln>
                          <a:noFill/>
                        </a:ln>
                        <a:solidFill>
                          <a:schemeClr val="tx1"/>
                        </a:solidFill>
                        <a:effectLst/>
                        <a:latin typeface="Garamond" pitchFamily="18" charset="0"/>
                      </a:endParaRPr>
                    </a:p>
                  </a:txBody>
                  <a:tcPr marT="45715" marB="45715" anchor="ctr" horzOverflow="overflow">
                    <a:lnL>
                      <a:noFill/>
                    </a:lnL>
                    <a:lnR>
                      <a:noFill/>
                    </a:lnR>
                    <a:lnT>
                      <a:noFill/>
                    </a:lnT>
                    <a:lnB>
                      <a:noFill/>
                    </a:lnB>
                    <a:lnTlToBr>
                      <a:noFill/>
                    </a:lnTlToBr>
                    <a:lnBlToTr>
                      <a:noFill/>
                    </a:lnBlToTr>
                    <a:noFill/>
                  </a:tcPr>
                </a:tc>
                <a:tc rowSpan="2" hMerge="1">
                  <a:txBody>
                    <a:bodyPr/>
                    <a:lstStyle/>
                    <a:p>
                      <a:endParaRPr lang="it-IT"/>
                    </a:p>
                  </a:txBody>
                  <a:tcPr/>
                </a:tc>
                <a:tc gridSpan="5">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Exp.</a:t>
                      </a:r>
                    </a:p>
                    <a:p>
                      <a:pPr marL="0" marR="0" lvl="0" indent="0" algn="ctr" defTabSz="914400" rtl="0" eaLnBrk="1" fontAlgn="base" latinLnBrk="0" hangingPunct="1">
                        <a:lnSpc>
                          <a:spcPct val="40000"/>
                        </a:lnSpc>
                        <a:spcBef>
                          <a:spcPct val="20000"/>
                        </a:spcBef>
                        <a:spcAft>
                          <a:spcPct val="0"/>
                        </a:spcAft>
                        <a:buClrTx/>
                        <a:buSzTx/>
                        <a:buFontTx/>
                        <a:buNone/>
                        <a:tabLst/>
                      </a:pPr>
                      <a:endParaRPr kumimoji="0" lang="it-IT" sz="1400" b="0" i="0" u="none" strike="noStrike" cap="none" normalizeH="0" baseline="0" smtClean="0">
                        <a:ln>
                          <a:noFill/>
                        </a:ln>
                        <a:solidFill>
                          <a:schemeClr val="tx1"/>
                        </a:solidFill>
                        <a:effectLst/>
                        <a:latin typeface="Garamond" pitchFamily="18" charset="0"/>
                      </a:endParaRPr>
                    </a:p>
                  </a:txBody>
                  <a:tcPr marT="45715" marB="45715"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260323">
                <a:tc gridSpan="2" vMerge="1">
                  <a:txBody>
                    <a:bodyPr/>
                    <a:lstStyle/>
                    <a:p>
                      <a:endParaRPr lang="it-IT"/>
                    </a:p>
                  </a:txBody>
                  <a:tcPr/>
                </a:tc>
                <a:tc hMerge="1" vMerge="1">
                  <a:txBody>
                    <a:bodyPr/>
                    <a:lstStyle/>
                    <a:p>
                      <a:endParaRPr lang="it-IT"/>
                    </a:p>
                  </a:txBody>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e1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e2</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e3</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e4</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L</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2101">
                <a:tc rowSpan="5">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Genes</a:t>
                      </a:r>
                    </a:p>
                  </a:txBody>
                  <a:tcPr marT="45715" marB="45715"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g1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0.76</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3.2</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- 0.45</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23">
                <a:tc vMerge="1">
                  <a:txBody>
                    <a:bodyPr/>
                    <a:lstStyle/>
                    <a:p>
                      <a:endParaRPr lang="it-IT"/>
                    </a:p>
                  </a:txBody>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g2</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11">
                <a:tc vMerge="1">
                  <a:txBody>
                    <a:bodyPr/>
                    <a:lstStyle/>
                    <a:p>
                      <a:endParaRPr lang="it-IT"/>
                    </a:p>
                  </a:txBody>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g3</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23">
                <a:tc vMerge="1">
                  <a:txBody>
                    <a:bodyPr/>
                    <a:lstStyle/>
                    <a:p>
                      <a:endParaRPr lang="it-IT"/>
                    </a:p>
                  </a:txBody>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g4</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11">
                <a:tc vMerge="1">
                  <a:txBody>
                    <a:bodyPr/>
                    <a:lstStyle/>
                    <a:p>
                      <a:endParaRPr lang="it-IT"/>
                    </a:p>
                  </a:txBody>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g5</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83" name="Group 419"/>
          <p:cNvGraphicFramePr>
            <a:graphicFrameLocks noGrp="1"/>
          </p:cNvGraphicFramePr>
          <p:nvPr/>
        </p:nvGraphicFramePr>
        <p:xfrm>
          <a:off x="4033838" y="3124200"/>
          <a:ext cx="4957762" cy="1808163"/>
        </p:xfrm>
        <a:graphic>
          <a:graphicData uri="http://schemas.openxmlformats.org/drawingml/2006/table">
            <a:tbl>
              <a:tblPr/>
              <a:tblGrid>
                <a:gridCol w="685800"/>
                <a:gridCol w="554037"/>
                <a:gridCol w="619125"/>
                <a:gridCol w="619125"/>
                <a:gridCol w="619125"/>
                <a:gridCol w="620713"/>
                <a:gridCol w="620712"/>
                <a:gridCol w="619125"/>
              </a:tblGrid>
              <a:tr h="257175">
                <a:tc rowSpan="2" gridSpan="2">
                  <a:txBody>
                    <a:bodyPr/>
                    <a:lstStyle/>
                    <a:p>
                      <a:pPr marL="0" marR="0" lvl="0" indent="0" algn="ctr" defTabSz="914400" rtl="0" eaLnBrk="1" fontAlgn="base" latinLnBrk="0" hangingPunct="1">
                        <a:lnSpc>
                          <a:spcPct val="40000"/>
                        </a:lnSpc>
                        <a:spcBef>
                          <a:spcPct val="20000"/>
                        </a:spcBef>
                        <a:spcAft>
                          <a:spcPct val="0"/>
                        </a:spcAft>
                        <a:buClrTx/>
                        <a:buSzTx/>
                        <a:buFontTx/>
                        <a:buNone/>
                        <a:tabLst/>
                      </a:pPr>
                      <a:endParaRPr kumimoji="0" lang="it-IT" sz="1400" b="0" i="0" u="none" strike="noStrike" cap="none" normalizeH="0" baseline="0" smtClean="0">
                        <a:ln>
                          <a:noFill/>
                        </a:ln>
                        <a:solidFill>
                          <a:schemeClr val="tx1"/>
                        </a:solidFill>
                        <a:effectLst/>
                        <a:latin typeface="Garamond" pitchFamily="18" charset="0"/>
                      </a:endParaRPr>
                    </a:p>
                  </a:txBody>
                  <a:tcPr anchor="ctr" horzOverflow="overflow">
                    <a:lnL cap="flat">
                      <a:noFill/>
                    </a:lnL>
                    <a:lnR>
                      <a:noFill/>
                    </a:lnR>
                    <a:lnT cap="flat">
                      <a:noFill/>
                    </a:lnT>
                    <a:lnB>
                      <a:noFill/>
                    </a:lnB>
                    <a:lnTlToBr>
                      <a:noFill/>
                    </a:lnTlToBr>
                    <a:lnBlToTr>
                      <a:noFill/>
                    </a:lnBlToTr>
                    <a:noFill/>
                  </a:tcPr>
                </a:tc>
                <a:tc rowSpan="2" hMerge="1">
                  <a:txBody>
                    <a:bodyPr/>
                    <a:lstStyle/>
                    <a:p>
                      <a:endParaRPr lang="it-IT"/>
                    </a:p>
                  </a:txBody>
                  <a:tcPr/>
                </a:tc>
                <a:tc gridSpan="6">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Genes</a:t>
                      </a:r>
                    </a:p>
                    <a:p>
                      <a:pPr marL="0" marR="0" lvl="0" indent="0" algn="ctr" defTabSz="914400" rtl="0" eaLnBrk="1" fontAlgn="base" latinLnBrk="0" hangingPunct="1">
                        <a:lnSpc>
                          <a:spcPct val="40000"/>
                        </a:lnSpc>
                        <a:spcBef>
                          <a:spcPct val="20000"/>
                        </a:spcBef>
                        <a:spcAft>
                          <a:spcPct val="0"/>
                        </a:spcAft>
                        <a:buClrTx/>
                        <a:buSzTx/>
                        <a:buFontTx/>
                        <a:buNone/>
                        <a:tabLst/>
                      </a:pPr>
                      <a:endParaRPr kumimoji="0" lang="it-IT" sz="1400" b="0" i="0" u="none" strike="noStrike" cap="none" normalizeH="0" baseline="0" smtClean="0">
                        <a:ln>
                          <a:noFill/>
                        </a:ln>
                        <a:solidFill>
                          <a:schemeClr val="tx1"/>
                        </a:solidFill>
                        <a:effectLst/>
                        <a:latin typeface="Garamond" pitchFamily="18" charset="0"/>
                      </a:endParaRPr>
                    </a:p>
                  </a:txBody>
                  <a:tcPr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255588">
                <a:tc gridSpan="2" vMerge="1">
                  <a:txBody>
                    <a:bodyPr/>
                    <a:lstStyle/>
                    <a:p>
                      <a:endParaRPr lang="it-IT"/>
                    </a:p>
                  </a:txBody>
                  <a:tcPr/>
                </a:tc>
                <a:tc hMerge="1" vMerge="1">
                  <a:txBody>
                    <a:bodyPr/>
                    <a:lstStyle/>
                    <a:p>
                      <a:endParaRPr lang="it-IT"/>
                    </a:p>
                  </a:txBody>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g1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g2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g3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g4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g5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rowSpan="4">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Exp.</a:t>
                      </a:r>
                    </a:p>
                  </a:txBody>
                  <a:tcPr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e1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0.76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vMerge="1">
                  <a:txBody>
                    <a:bodyPr/>
                    <a:lstStyle/>
                    <a:p>
                      <a:endParaRPr lang="it-IT"/>
                    </a:p>
                  </a:txBody>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e2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vMerge="1">
                  <a:txBody>
                    <a:bodyPr/>
                    <a:lstStyle/>
                    <a:p>
                      <a:endParaRPr lang="it-IT"/>
                    </a:p>
                  </a:txBody>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e3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vMerge="1">
                  <a:txBody>
                    <a:bodyPr/>
                    <a:lstStyle/>
                    <a:p>
                      <a:endParaRPr lang="it-IT"/>
                    </a:p>
                  </a:txBody>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e4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- 0.45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sz="1400" b="0" i="0" u="none" strike="noStrike" cap="none" normalizeH="0" baseline="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0000"/>
                        </a:lnSpc>
                        <a:spcBef>
                          <a:spcPct val="20000"/>
                        </a:spcBef>
                        <a:spcAft>
                          <a:spcPct val="0"/>
                        </a:spcAft>
                        <a:buClrTx/>
                        <a:buSzTx/>
                        <a:buFontTx/>
                        <a:buNone/>
                        <a:tabLst/>
                      </a:pPr>
                      <a:r>
                        <a:rPr kumimoji="0" lang="it-IT" sz="1400" b="0" i="0" u="none" strike="noStrike" cap="none" normalizeH="0" baseline="0" dirty="0" smtClean="0">
                          <a:ln>
                            <a:noFill/>
                          </a:ln>
                          <a:solidFill>
                            <a:schemeClr val="tx1"/>
                          </a:solidFill>
                          <a:effectLst/>
                          <a:latin typeface="Garamond"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57" name="Text Box 413"/>
          <p:cNvSpPr txBox="1">
            <a:spLocks noChangeArrowheads="1"/>
          </p:cNvSpPr>
          <p:nvPr/>
        </p:nvSpPr>
        <p:spPr bwMode="auto">
          <a:xfrm>
            <a:off x="2895600" y="2667000"/>
            <a:ext cx="3657600" cy="393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lgn="just" eaLnBrk="1" hangingPunct="1">
              <a:lnSpc>
                <a:spcPct val="80000"/>
              </a:lnSpc>
              <a:spcBef>
                <a:spcPct val="20000"/>
              </a:spcBef>
            </a:pPr>
            <a:r>
              <a:rPr lang="en-GB" altLang="id-ID" sz="2400">
                <a:latin typeface="Garamond" pitchFamily="18" charset="0"/>
              </a:rPr>
              <a:t>Absence of class labels</a:t>
            </a:r>
            <a:endParaRPr lang="it-IT" altLang="id-ID"/>
          </a:p>
        </p:txBody>
      </p:sp>
      <p:cxnSp>
        <p:nvCxnSpPr>
          <p:cNvPr id="11680" name="AutoShape 416"/>
          <p:cNvCxnSpPr>
            <a:cxnSpLocks noChangeShapeType="1"/>
            <a:stCxn id="27757" idx="2"/>
          </p:cNvCxnSpPr>
          <p:nvPr/>
        </p:nvCxnSpPr>
        <p:spPr bwMode="auto">
          <a:xfrm flipH="1">
            <a:off x="3679825" y="3060700"/>
            <a:ext cx="1044575" cy="3683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681" name="AutoShape 417"/>
          <p:cNvCxnSpPr>
            <a:cxnSpLocks noChangeShapeType="1"/>
            <a:stCxn id="27757" idx="2"/>
          </p:cNvCxnSpPr>
          <p:nvPr/>
        </p:nvCxnSpPr>
        <p:spPr bwMode="auto">
          <a:xfrm>
            <a:off x="4724400" y="3060700"/>
            <a:ext cx="3957638" cy="3683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1684" name="Rectangle 420"/>
          <p:cNvSpPr>
            <a:spLocks noChangeArrowheads="1"/>
          </p:cNvSpPr>
          <p:nvPr/>
        </p:nvSpPr>
        <p:spPr bwMode="auto">
          <a:xfrm>
            <a:off x="8367713" y="3429000"/>
            <a:ext cx="623887" cy="146208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11685" name="Rectangle 421"/>
          <p:cNvSpPr>
            <a:spLocks noChangeArrowheads="1"/>
          </p:cNvSpPr>
          <p:nvPr/>
        </p:nvSpPr>
        <p:spPr bwMode="auto">
          <a:xfrm>
            <a:off x="3400425" y="3429000"/>
            <a:ext cx="561975" cy="155733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14" name="Segnaposto numero diapositiva 5"/>
          <p:cNvSpPr>
            <a:spLocks noGrp="1"/>
          </p:cNvSpPr>
          <p:nvPr>
            <p:ph type="sldNum" sz="quarter" idx="12"/>
          </p:nvPr>
        </p:nvSpPr>
        <p:spPr>
          <a:xfrm>
            <a:off x="3657600" y="6324600"/>
            <a:ext cx="1905000" cy="457200"/>
          </a:xfrm>
        </p:spPr>
        <p:txBody>
          <a:bodyPr/>
          <a:lstStyle/>
          <a:p>
            <a:pPr>
              <a:defRPr/>
            </a:pPr>
            <a:fld id="{BB7D3080-2E28-41FE-AD8A-1A83E1242F7B}" type="slidenum">
              <a:rPr lang="en-US"/>
              <a:pPr>
                <a:defRPr/>
              </a:pPr>
              <a:t>6</a:t>
            </a:fld>
            <a:endParaRPr lang="en-US" dirty="0"/>
          </a:p>
        </p:txBody>
      </p:sp>
      <p:sp>
        <p:nvSpPr>
          <p:cNvPr id="15" name="Segnaposto data 34"/>
          <p:cNvSpPr>
            <a:spLocks noGrp="1"/>
          </p:cNvSpPr>
          <p:nvPr>
            <p:ph type="dt" sz="quarter" idx="10"/>
          </p:nvPr>
        </p:nvSpPr>
        <p:spPr>
          <a:xfrm>
            <a:off x="609600" y="6324600"/>
            <a:ext cx="2514600" cy="457200"/>
          </a:xfrm>
        </p:spPr>
        <p:txBody>
          <a:bodyPr/>
          <a:lstStyle/>
          <a:p>
            <a:pPr>
              <a:defRPr/>
            </a:pPr>
            <a:r>
              <a:rPr lang="it-IT"/>
              <a:t>Metodi numerici per la bioinformatica</a:t>
            </a:r>
            <a:endParaRPr lang="en-US"/>
          </a:p>
        </p:txBody>
      </p:sp>
      <p:sp>
        <p:nvSpPr>
          <p:cNvPr id="16" name="Segnaposto piè di pagina 35"/>
          <p:cNvSpPr>
            <a:spLocks noGrp="1"/>
          </p:cNvSpPr>
          <p:nvPr>
            <p:ph type="ftr" sz="quarter" idx="11"/>
          </p:nvPr>
        </p:nvSpPr>
        <p:spPr>
          <a:xfrm>
            <a:off x="5715000" y="6324600"/>
            <a:ext cx="2895600" cy="457200"/>
          </a:xfrm>
        </p:spPr>
        <p:txBody>
          <a:bodyPr/>
          <a:lstStyle/>
          <a:p>
            <a:pPr>
              <a:defRPr/>
            </a:pPr>
            <a:r>
              <a:rPr lang="en-US" dirty="0"/>
              <a:t>Francesco </a:t>
            </a:r>
            <a:r>
              <a:rPr lang="en-US" dirty="0" err="1"/>
              <a:t>Archetti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680"/>
                                        </p:tgtEl>
                                        <p:attrNameLst>
                                          <p:attrName>style.visibility</p:attrName>
                                        </p:attrNameLst>
                                      </p:cBhvr>
                                      <p:to>
                                        <p:strVal val="visible"/>
                                      </p:to>
                                    </p:set>
                                    <p:animEffect transition="in" filter="wipe(up)">
                                      <p:cBhvr>
                                        <p:cTn id="7" dur="500"/>
                                        <p:tgtEl>
                                          <p:spTgt spid="11680"/>
                                        </p:tgtEl>
                                      </p:cBhvr>
                                    </p:animEffect>
                                  </p:childTnLst>
                                </p:cTn>
                              </p:par>
                              <p:par>
                                <p:cTn id="8" presetID="22" presetClass="entr" presetSubtype="1" fill="hold" nodeType="withEffect">
                                  <p:stCondLst>
                                    <p:cond delay="0"/>
                                  </p:stCondLst>
                                  <p:childTnLst>
                                    <p:set>
                                      <p:cBhvr>
                                        <p:cTn id="9" dur="1" fill="hold">
                                          <p:stCondLst>
                                            <p:cond delay="0"/>
                                          </p:stCondLst>
                                        </p:cTn>
                                        <p:tgtEl>
                                          <p:spTgt spid="11681"/>
                                        </p:tgtEl>
                                        <p:attrNameLst>
                                          <p:attrName>style.visibility</p:attrName>
                                        </p:attrNameLst>
                                      </p:cBhvr>
                                      <p:to>
                                        <p:strVal val="visible"/>
                                      </p:to>
                                    </p:set>
                                    <p:animEffect transition="in" filter="wipe(up)">
                                      <p:cBhvr>
                                        <p:cTn id="10" dur="500"/>
                                        <p:tgtEl>
                                          <p:spTgt spid="11681"/>
                                        </p:tgtEl>
                                      </p:cBhvr>
                                    </p:animEffect>
                                  </p:childTnLst>
                                </p:cTn>
                              </p:par>
                            </p:childTnLst>
                          </p:cTn>
                        </p:par>
                        <p:par>
                          <p:cTn id="11" fill="hold" nodeType="afterGroup">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1684"/>
                                        </p:tgtEl>
                                        <p:attrNameLst>
                                          <p:attrName>style.visibility</p:attrName>
                                        </p:attrNameLst>
                                      </p:cBhvr>
                                      <p:to>
                                        <p:strVal val="visible"/>
                                      </p:to>
                                    </p:set>
                                    <p:animEffect transition="in" filter="wipe(up)">
                                      <p:cBhvr>
                                        <p:cTn id="14" dur="500"/>
                                        <p:tgtEl>
                                          <p:spTgt spid="1168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1685"/>
                                        </p:tgtEl>
                                        <p:attrNameLst>
                                          <p:attrName>style.visibility</p:attrName>
                                        </p:attrNameLst>
                                      </p:cBhvr>
                                      <p:to>
                                        <p:strVal val="visible"/>
                                      </p:to>
                                    </p:set>
                                    <p:animEffect transition="in" filter="wipe(up)">
                                      <p:cBhvr>
                                        <p:cTn id="17" dur="500"/>
                                        <p:tgtEl>
                                          <p:spTgt spid="1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4" grpId="0" animBg="1"/>
      <p:bldP spid="1168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5"/>
          <p:cNvSpPr>
            <a:spLocks noGrp="1"/>
          </p:cNvSpPr>
          <p:nvPr>
            <p:ph type="sldNum" sz="quarter" idx="12"/>
          </p:nvPr>
        </p:nvSpPr>
        <p:spPr/>
        <p:txBody>
          <a:bodyPr/>
          <a:lstStyle/>
          <a:p>
            <a:pPr>
              <a:defRPr/>
            </a:pPr>
            <a:fld id="{E8E3CF62-1346-4B9C-9088-206C3A154B27}" type="slidenum">
              <a:rPr lang="en-US"/>
              <a:pPr>
                <a:defRPr/>
              </a:pPr>
              <a:t>60</a:t>
            </a:fld>
            <a:endParaRPr lang="en-US"/>
          </a:p>
        </p:txBody>
      </p:sp>
      <p:sp>
        <p:nvSpPr>
          <p:cNvPr id="17415" name="Rectangle 2"/>
          <p:cNvSpPr>
            <a:spLocks noGrp="1" noChangeArrowheads="1"/>
          </p:cNvSpPr>
          <p:nvPr>
            <p:ph type="title"/>
          </p:nvPr>
        </p:nvSpPr>
        <p:spPr/>
        <p:txBody>
          <a:bodyPr/>
          <a:lstStyle/>
          <a:p>
            <a:pPr eaLnBrk="1" hangingPunct="1"/>
            <a:r>
              <a:rPr lang="en-US" altLang="id-ID" smtClean="0"/>
              <a:t>Cluster Validity Analysis: F-Measure</a:t>
            </a:r>
            <a:endParaRPr lang="it-IT" altLang="id-ID" smtClean="0"/>
          </a:p>
        </p:txBody>
      </p:sp>
      <p:sp>
        <p:nvSpPr>
          <p:cNvPr id="17416" name="Rectangle 3"/>
          <p:cNvSpPr>
            <a:spLocks noGrp="1" noChangeArrowheads="1"/>
          </p:cNvSpPr>
          <p:nvPr>
            <p:ph type="body" idx="1"/>
          </p:nvPr>
        </p:nvSpPr>
        <p:spPr/>
        <p:txBody>
          <a:bodyPr/>
          <a:lstStyle/>
          <a:p>
            <a:pPr eaLnBrk="1" hangingPunct="1"/>
            <a:r>
              <a:rPr lang="it-IT" altLang="id-ID" b="1" smtClean="0"/>
              <a:t>F-measure</a:t>
            </a:r>
            <a:r>
              <a:rPr lang="it-IT" altLang="id-ID" smtClean="0"/>
              <a:t> (the higher, the better)</a:t>
            </a:r>
          </a:p>
          <a:p>
            <a:pPr lvl="1" eaLnBrk="1" hangingPunct="1"/>
            <a:endParaRPr lang="it-IT" altLang="id-ID" smtClean="0"/>
          </a:p>
        </p:txBody>
      </p:sp>
      <p:graphicFrame>
        <p:nvGraphicFramePr>
          <p:cNvPr id="76804" name="Object 4"/>
          <p:cNvGraphicFramePr>
            <a:graphicFrameLocks noChangeAspect="1"/>
          </p:cNvGraphicFramePr>
          <p:nvPr/>
        </p:nvGraphicFramePr>
        <p:xfrm>
          <a:off x="1371600" y="2590800"/>
          <a:ext cx="2514600" cy="947738"/>
        </p:xfrm>
        <a:graphic>
          <a:graphicData uri="http://schemas.openxmlformats.org/presentationml/2006/ole">
            <mc:AlternateContent xmlns:mc="http://schemas.openxmlformats.org/markup-compatibility/2006">
              <mc:Choice xmlns:v="urn:schemas-microsoft-com:vml" Requires="v">
                <p:oleObj spid="_x0000_s17425" name="Equation" r:id="rId4" imgW="1015920" imgH="457200" progId="Equation.3">
                  <p:embed/>
                </p:oleObj>
              </mc:Choice>
              <mc:Fallback>
                <p:oleObj name="Equation" r:id="rId4" imgW="101592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590800"/>
                        <a:ext cx="251460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5" name="Object 5"/>
          <p:cNvGraphicFramePr>
            <a:graphicFrameLocks noChangeAspect="1"/>
          </p:cNvGraphicFramePr>
          <p:nvPr/>
        </p:nvGraphicFramePr>
        <p:xfrm>
          <a:off x="4114800" y="2514600"/>
          <a:ext cx="2743200" cy="962025"/>
        </p:xfrm>
        <a:graphic>
          <a:graphicData uri="http://schemas.openxmlformats.org/presentationml/2006/ole">
            <mc:AlternateContent xmlns:mc="http://schemas.openxmlformats.org/markup-compatibility/2006">
              <mc:Choice xmlns:v="urn:schemas-microsoft-com:vml" Requires="v">
                <p:oleObj spid="_x0000_s17426" name="Equation" r:id="rId6" imgW="1244520" imgH="469800" progId="Equation.3">
                  <p:embed/>
                </p:oleObj>
              </mc:Choice>
              <mc:Fallback>
                <p:oleObj name="Equation" r:id="rId6" imgW="1244520" imgH="469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2514600"/>
                        <a:ext cx="27432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6" name="Object 6"/>
          <p:cNvGraphicFramePr>
            <a:graphicFrameLocks noChangeAspect="1"/>
          </p:cNvGraphicFramePr>
          <p:nvPr/>
        </p:nvGraphicFramePr>
        <p:xfrm>
          <a:off x="1752600" y="4114800"/>
          <a:ext cx="5029200" cy="836613"/>
        </p:xfrm>
        <a:graphic>
          <a:graphicData uri="http://schemas.openxmlformats.org/presentationml/2006/ole">
            <mc:AlternateContent xmlns:mc="http://schemas.openxmlformats.org/markup-compatibility/2006">
              <mc:Choice xmlns:v="urn:schemas-microsoft-com:vml" Requires="v">
                <p:oleObj spid="_x0000_s17427" name="Equation" r:id="rId8" imgW="2438280" imgH="419040" progId="Equation.3">
                  <p:embed/>
                </p:oleObj>
              </mc:Choice>
              <mc:Fallback>
                <p:oleObj name="Equation" r:id="rId8" imgW="2438280" imgH="41904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4114800"/>
                        <a:ext cx="5029200"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7"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aphicFrame>
        <p:nvGraphicFramePr>
          <p:cNvPr id="76808" name="Object 8"/>
          <p:cNvGraphicFramePr>
            <a:graphicFrameLocks noChangeAspect="1"/>
          </p:cNvGraphicFramePr>
          <p:nvPr/>
        </p:nvGraphicFramePr>
        <p:xfrm>
          <a:off x="4038600" y="5334000"/>
          <a:ext cx="3048000" cy="923925"/>
        </p:xfrm>
        <a:graphic>
          <a:graphicData uri="http://schemas.openxmlformats.org/presentationml/2006/ole">
            <mc:AlternateContent xmlns:mc="http://schemas.openxmlformats.org/markup-compatibility/2006">
              <mc:Choice xmlns:v="urn:schemas-microsoft-com:vml" Requires="v">
                <p:oleObj spid="_x0000_s17428" name="Equazione" r:id="rId10" imgW="1409400" imgH="431640" progId="Equation.3">
                  <p:embed/>
                </p:oleObj>
              </mc:Choice>
              <mc:Fallback>
                <p:oleObj name="Equazione" r:id="rId10" imgW="1409400" imgH="43164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5334000"/>
                        <a:ext cx="3048000" cy="923925"/>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egnaposto data 9"/>
          <p:cNvSpPr>
            <a:spLocks noGrp="1"/>
          </p:cNvSpPr>
          <p:nvPr>
            <p:ph type="dt" sz="quarter" idx="10"/>
          </p:nvPr>
        </p:nvSpPr>
        <p:spPr/>
        <p:txBody>
          <a:bodyPr/>
          <a:lstStyle/>
          <a:p>
            <a:pPr>
              <a:defRPr/>
            </a:pPr>
            <a:r>
              <a:rPr lang="it-IT"/>
              <a:t>Metodi numerici per la bioinformatica</a:t>
            </a:r>
            <a:endParaRPr lang="en-US"/>
          </a:p>
        </p:txBody>
      </p:sp>
      <p:sp>
        <p:nvSpPr>
          <p:cNvPr id="11" name="Segnaposto piè di pagina 10"/>
          <p:cNvSpPr>
            <a:spLocks noGrp="1"/>
          </p:cNvSpPr>
          <p:nvPr>
            <p:ph type="ftr" sz="quarter" idx="11"/>
          </p:nvPr>
        </p:nvSpPr>
        <p:spPr/>
        <p:txBody>
          <a:bodyPr/>
          <a:lstStyle/>
          <a:p>
            <a:pPr>
              <a:defRPr/>
            </a:pPr>
            <a:r>
              <a:rPr lang="en-US"/>
              <a:t>Francesco Archetti</a:t>
            </a:r>
          </a:p>
        </p:txBody>
      </p:sp>
      <p:sp>
        <p:nvSpPr>
          <p:cNvPr id="17420" name="Rectangle 10"/>
          <p:cNvSpPr>
            <a:spLocks noChangeArrowheads="1"/>
          </p:cNvSpPr>
          <p:nvPr/>
        </p:nvSpPr>
        <p:spPr bwMode="auto">
          <a:xfrm>
            <a:off x="6781800" y="2286000"/>
            <a:ext cx="2362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tLang="id-ID" sz="1400">
                <a:latin typeface="Garamond" pitchFamily="18" charset="0"/>
              </a:rPr>
              <a:t>n</a:t>
            </a:r>
            <a:r>
              <a:rPr lang="it-IT" altLang="id-ID" sz="1400" baseline="-25000">
                <a:latin typeface="Garamond" pitchFamily="18" charset="0"/>
              </a:rPr>
              <a:t>ij</a:t>
            </a:r>
            <a:r>
              <a:rPr lang="it-IT" altLang="id-ID" sz="1400">
                <a:latin typeface="Garamond" pitchFamily="18" charset="0"/>
              </a:rPr>
              <a:t>=numero</a:t>
            </a:r>
            <a:r>
              <a:rPr lang="it-IT" altLang="id-ID" sz="1400"/>
              <a:t> </a:t>
            </a:r>
            <a:r>
              <a:rPr lang="it-IT" altLang="id-ID" sz="1400">
                <a:latin typeface="Garamond" pitchFamily="18" charset="0"/>
              </a:rPr>
              <a:t>di elementi classe i assegnati al cluster j</a:t>
            </a:r>
          </a:p>
        </p:txBody>
      </p:sp>
      <p:sp>
        <p:nvSpPr>
          <p:cNvPr id="17421" name="Rettangolo 12"/>
          <p:cNvSpPr>
            <a:spLocks noChangeArrowheads="1"/>
          </p:cNvSpPr>
          <p:nvPr/>
        </p:nvSpPr>
        <p:spPr bwMode="auto">
          <a:xfrm>
            <a:off x="6781800" y="1981200"/>
            <a:ext cx="2093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tLang="id-ID" sz="1200">
                <a:latin typeface="Garamond" pitchFamily="18" charset="0"/>
              </a:rPr>
              <a:t>n</a:t>
            </a:r>
            <a:r>
              <a:rPr lang="it-IT" altLang="id-ID" sz="1200" baseline="-25000">
                <a:latin typeface="Garamond" pitchFamily="18" charset="0"/>
              </a:rPr>
              <a:t>i</a:t>
            </a:r>
            <a:r>
              <a:rPr lang="it-IT" altLang="id-ID" sz="1200">
                <a:latin typeface="Garamond" pitchFamily="18" charset="0"/>
              </a:rPr>
              <a:t>=numero</a:t>
            </a:r>
            <a:r>
              <a:rPr lang="it-IT" altLang="id-ID" sz="1200"/>
              <a:t> </a:t>
            </a:r>
            <a:r>
              <a:rPr lang="it-IT" altLang="id-ID" sz="1200">
                <a:latin typeface="Garamond" pitchFamily="18" charset="0"/>
              </a:rPr>
              <a:t>di elementi classe i</a:t>
            </a:r>
          </a:p>
        </p:txBody>
      </p:sp>
      <p:sp>
        <p:nvSpPr>
          <p:cNvPr id="17422" name="Rettangolo 13"/>
          <p:cNvSpPr>
            <a:spLocks noChangeArrowheads="1"/>
          </p:cNvSpPr>
          <p:nvPr/>
        </p:nvSpPr>
        <p:spPr bwMode="auto">
          <a:xfrm>
            <a:off x="6781800" y="1676400"/>
            <a:ext cx="2362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tLang="id-ID" sz="1200">
                <a:latin typeface="Garamond" pitchFamily="18" charset="0"/>
              </a:rPr>
              <a:t>n</a:t>
            </a:r>
            <a:r>
              <a:rPr lang="it-IT" altLang="id-ID" sz="1200" baseline="-25000">
                <a:latin typeface="Garamond" pitchFamily="18" charset="0"/>
              </a:rPr>
              <a:t>j</a:t>
            </a:r>
            <a:r>
              <a:rPr lang="it-IT" altLang="id-ID" sz="1200">
                <a:latin typeface="Garamond" pitchFamily="18" charset="0"/>
              </a:rPr>
              <a:t>=numero</a:t>
            </a:r>
            <a:r>
              <a:rPr lang="it-IT" altLang="id-ID" sz="1200"/>
              <a:t> </a:t>
            </a:r>
            <a:r>
              <a:rPr lang="it-IT" altLang="id-ID" sz="1200">
                <a:latin typeface="Garamond" pitchFamily="18" charset="0"/>
              </a:rPr>
              <a:t>di elementi del cluster j</a:t>
            </a:r>
          </a:p>
        </p:txBody>
      </p:sp>
      <p:sp>
        <p:nvSpPr>
          <p:cNvPr id="17" name="Rettangolo 16"/>
          <p:cNvSpPr/>
          <p:nvPr/>
        </p:nvSpPr>
        <p:spPr>
          <a:xfrm>
            <a:off x="6781800" y="1600200"/>
            <a:ext cx="2362200" cy="1219200"/>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6" name="Rettangolo 15"/>
          <p:cNvSpPr/>
          <p:nvPr/>
        </p:nvSpPr>
        <p:spPr>
          <a:xfrm>
            <a:off x="1430338" y="5573713"/>
            <a:ext cx="2227262" cy="369887"/>
          </a:xfrm>
          <a:prstGeom prst="rect">
            <a:avLst/>
          </a:prstGeom>
        </p:spPr>
        <p:txBody>
          <a:bodyPr wrap="none">
            <a:spAutoFit/>
          </a:bodyPr>
          <a:lstStyle/>
          <a:p>
            <a:pPr lvl="1">
              <a:defRPr/>
            </a:pPr>
            <a:r>
              <a:rPr lang="it-IT" dirty="0">
                <a:latin typeface="+mn-lt"/>
              </a:rPr>
              <a:t>Total </a:t>
            </a:r>
            <a:r>
              <a:rPr lang="it-IT" dirty="0" err="1">
                <a:latin typeface="+mn-lt"/>
              </a:rPr>
              <a:t>F-Measure</a:t>
            </a:r>
            <a:r>
              <a:rPr lang="it-IT" dirty="0">
                <a:latin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wipe(up)">
                                      <p:cBhvr>
                                        <p:cTn id="7" dur="500"/>
                                        <p:tgtEl>
                                          <p:spTgt spid="76804"/>
                                        </p:tgtEl>
                                      </p:cBhvr>
                                    </p:animEffect>
                                  </p:childTnLst>
                                </p:cTn>
                              </p:par>
                              <p:par>
                                <p:cTn id="8" presetID="22" presetClass="entr" presetSubtype="1" fill="hold" nodeType="withEffect">
                                  <p:stCondLst>
                                    <p:cond delay="0"/>
                                  </p:stCondLst>
                                  <p:childTnLst>
                                    <p:set>
                                      <p:cBhvr>
                                        <p:cTn id="9" dur="1" fill="hold">
                                          <p:stCondLst>
                                            <p:cond delay="0"/>
                                          </p:stCondLst>
                                        </p:cTn>
                                        <p:tgtEl>
                                          <p:spTgt spid="76805"/>
                                        </p:tgtEl>
                                        <p:attrNameLst>
                                          <p:attrName>style.visibility</p:attrName>
                                        </p:attrNameLst>
                                      </p:cBhvr>
                                      <p:to>
                                        <p:strVal val="visible"/>
                                      </p:to>
                                    </p:set>
                                    <p:animEffect transition="in" filter="wipe(up)">
                                      <p:cBhvr>
                                        <p:cTn id="10" dur="500"/>
                                        <p:tgtEl>
                                          <p:spTgt spid="768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76806"/>
                                        </p:tgtEl>
                                        <p:attrNameLst>
                                          <p:attrName>style.visibility</p:attrName>
                                        </p:attrNameLst>
                                      </p:cBhvr>
                                      <p:to>
                                        <p:strVal val="visible"/>
                                      </p:to>
                                    </p:set>
                                    <p:animEffect transition="in" filter="wipe(up)">
                                      <p:cBhvr>
                                        <p:cTn id="15" dur="500"/>
                                        <p:tgtEl>
                                          <p:spTgt spid="7680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76808"/>
                                        </p:tgtEl>
                                        <p:attrNameLst>
                                          <p:attrName>style.visibility</p:attrName>
                                        </p:attrNameLst>
                                      </p:cBhvr>
                                      <p:to>
                                        <p:strVal val="visible"/>
                                      </p:to>
                                    </p:set>
                                    <p:animEffect transition="in" filter="wipe(up)">
                                      <p:cBhvr>
                                        <p:cTn id="20" dur="500"/>
                                        <p:tgtEl>
                                          <p:spTgt spid="76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12"/>
          <p:cNvPicPr>
            <a:picLocks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196975" y="1981200"/>
            <a:ext cx="6826250" cy="4114800"/>
          </a:xfrm>
          <a:noFill/>
          <a:ln>
            <a:solidFill>
              <a:schemeClr val="tx1"/>
            </a:solidFill>
            <a:miter lim="800000"/>
            <a:headEnd/>
            <a:tailEnd/>
          </a:ln>
        </p:spPr>
      </p:pic>
      <p:sp>
        <p:nvSpPr>
          <p:cNvPr id="4" name="CasellaDiTesto 3"/>
          <p:cNvSpPr txBox="1">
            <a:spLocks noChangeArrowheads="1"/>
          </p:cNvSpPr>
          <p:nvPr/>
        </p:nvSpPr>
        <p:spPr bwMode="auto">
          <a:xfrm>
            <a:off x="5257800" y="4114800"/>
            <a:ext cx="381000" cy="307975"/>
          </a:xfrm>
          <a:prstGeom prst="rect">
            <a:avLst/>
          </a:prstGeom>
          <a:gradFill rotWithShape="1">
            <a:gsLst>
              <a:gs pos="0">
                <a:srgbClr val="FF9C80"/>
              </a:gs>
              <a:gs pos="50000">
                <a:srgbClr val="FFC1B3"/>
              </a:gs>
              <a:gs pos="100000">
                <a:srgbClr val="FFE1DA"/>
              </a:gs>
            </a:gsLst>
            <a:lin ang="2700000" scaled="1"/>
          </a:gradFill>
          <a:ln w="9525">
            <a:solidFill>
              <a:srgbClr val="FF66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l-GR" altLang="id-ID" sz="1400"/>
              <a:t>α</a:t>
            </a:r>
            <a:endParaRPr lang="it-IT" altLang="id-ID" sz="1400"/>
          </a:p>
        </p:txBody>
      </p:sp>
      <p:sp>
        <p:nvSpPr>
          <p:cNvPr id="5" name="CasellaDiTesto 4"/>
          <p:cNvSpPr txBox="1">
            <a:spLocks noChangeArrowheads="1"/>
          </p:cNvSpPr>
          <p:nvPr/>
        </p:nvSpPr>
        <p:spPr bwMode="auto">
          <a:xfrm>
            <a:off x="5181600" y="5029200"/>
            <a:ext cx="457200" cy="307975"/>
          </a:xfrm>
          <a:prstGeom prst="rect">
            <a:avLst/>
          </a:prstGeom>
          <a:gradFill rotWithShape="1">
            <a:gsLst>
              <a:gs pos="0">
                <a:srgbClr val="FF9C80"/>
              </a:gs>
              <a:gs pos="50000">
                <a:srgbClr val="FFC1B3"/>
              </a:gs>
              <a:gs pos="100000">
                <a:srgbClr val="FFE1DA"/>
              </a:gs>
            </a:gsLst>
            <a:lin ang="2700000" scaled="1"/>
          </a:gradFill>
          <a:ln w="9525">
            <a:solidFill>
              <a:srgbClr val="FF66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tLang="id-ID" sz="1400"/>
              <a:t>1-</a:t>
            </a:r>
            <a:r>
              <a:rPr lang="el-GR" altLang="id-ID" sz="1400"/>
              <a:t>α</a:t>
            </a:r>
            <a:endParaRPr lang="it-IT" altLang="id-ID" sz="1400"/>
          </a:p>
        </p:txBody>
      </p:sp>
      <p:sp>
        <p:nvSpPr>
          <p:cNvPr id="6" name="CasellaDiTesto 5"/>
          <p:cNvSpPr txBox="1">
            <a:spLocks noChangeArrowheads="1"/>
          </p:cNvSpPr>
          <p:nvPr/>
        </p:nvSpPr>
        <p:spPr bwMode="auto">
          <a:xfrm>
            <a:off x="5257800" y="4572000"/>
            <a:ext cx="381000" cy="276225"/>
          </a:xfrm>
          <a:prstGeom prst="rect">
            <a:avLst/>
          </a:prstGeom>
          <a:gradFill rotWithShape="1">
            <a:gsLst>
              <a:gs pos="0">
                <a:srgbClr val="FFFF80"/>
              </a:gs>
              <a:gs pos="50000">
                <a:srgbClr val="FFFFB3"/>
              </a:gs>
              <a:gs pos="100000">
                <a:srgbClr val="FFFFDA"/>
              </a:gs>
            </a:gsLst>
            <a:lin ang="5400000" scaled="1"/>
          </a:gradFill>
          <a:ln w="9525">
            <a:solidFill>
              <a:srgbClr val="FF66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l-GR" altLang="id-ID" sz="1200"/>
              <a:t>β</a:t>
            </a:r>
            <a:endParaRPr lang="it-IT" altLang="id-ID" sz="1200"/>
          </a:p>
        </p:txBody>
      </p:sp>
      <p:sp>
        <p:nvSpPr>
          <p:cNvPr id="7" name="CasellaDiTesto 6"/>
          <p:cNvSpPr txBox="1">
            <a:spLocks noChangeArrowheads="1"/>
          </p:cNvSpPr>
          <p:nvPr/>
        </p:nvSpPr>
        <p:spPr bwMode="auto">
          <a:xfrm>
            <a:off x="4648200" y="3124200"/>
            <a:ext cx="1066800" cy="261938"/>
          </a:xfrm>
          <a:prstGeom prst="rect">
            <a:avLst/>
          </a:prstGeom>
          <a:gradFill rotWithShape="1">
            <a:gsLst>
              <a:gs pos="0">
                <a:srgbClr val="FFFF80"/>
              </a:gs>
              <a:gs pos="50000">
                <a:srgbClr val="FFFFB3"/>
              </a:gs>
              <a:gs pos="100000">
                <a:srgbClr val="FFFFDA"/>
              </a:gs>
            </a:gsLst>
            <a:lin ang="5400000" scaled="1"/>
          </a:gradFill>
          <a:ln w="9525">
            <a:solidFill>
              <a:srgbClr val="FF66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ltLang="id-ID" sz="1100"/>
              <a:t>Power of test</a:t>
            </a:r>
          </a:p>
        </p:txBody>
      </p:sp>
      <p:sp>
        <p:nvSpPr>
          <p:cNvPr id="8" name="Segnaposto numero diapositiva 5"/>
          <p:cNvSpPr>
            <a:spLocks noGrp="1"/>
          </p:cNvSpPr>
          <p:nvPr>
            <p:ph type="sldNum" sz="quarter" idx="12"/>
          </p:nvPr>
        </p:nvSpPr>
        <p:spPr/>
        <p:txBody>
          <a:bodyPr/>
          <a:lstStyle/>
          <a:p>
            <a:pPr>
              <a:defRPr/>
            </a:pPr>
            <a:fld id="{2A2FFC46-DE5A-4ED4-921E-87F050050EEA}" type="slidenum">
              <a:rPr lang="en-US"/>
              <a:pPr>
                <a:defRPr/>
              </a:pPr>
              <a:t>61</a:t>
            </a:fld>
            <a:endParaRPr lang="en-US" dirty="0"/>
          </a:p>
        </p:txBody>
      </p:sp>
      <p:sp>
        <p:nvSpPr>
          <p:cNvPr id="9" name="Segnaposto data 34"/>
          <p:cNvSpPr>
            <a:spLocks noGrp="1"/>
          </p:cNvSpPr>
          <p:nvPr>
            <p:ph type="dt" sz="quarter" idx="10"/>
          </p:nvPr>
        </p:nvSpPr>
        <p:spPr/>
        <p:txBody>
          <a:bodyPr/>
          <a:lstStyle/>
          <a:p>
            <a:pPr>
              <a:defRPr/>
            </a:pPr>
            <a:r>
              <a:rPr lang="it-IT"/>
              <a:t>Metodi numerici per la bioinformatica</a:t>
            </a:r>
            <a:endParaRPr lang="en-US"/>
          </a:p>
        </p:txBody>
      </p:sp>
      <p:sp>
        <p:nvSpPr>
          <p:cNvPr id="10" name="Segnaposto piè di pagina 35"/>
          <p:cNvSpPr>
            <a:spLocks noGrp="1"/>
          </p:cNvSpPr>
          <p:nvPr>
            <p:ph type="ftr" sz="quarter" idx="11"/>
          </p:nvPr>
        </p:nvSpPr>
        <p:spPr/>
        <p:txBody>
          <a:bodyPr/>
          <a:lstStyle/>
          <a:p>
            <a:pPr>
              <a:defRPr/>
            </a:pPr>
            <a:r>
              <a:rPr lang="en-US" dirty="0"/>
              <a:t>Francesco </a:t>
            </a:r>
            <a:r>
              <a:rPr lang="en-US" dirty="0" err="1"/>
              <a:t>Archetti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pPr>
              <a:defRPr/>
            </a:pPr>
            <a:fld id="{EE2AE10C-4044-4F5D-B55D-319923E024E0}" type="slidenum">
              <a:rPr lang="en-US"/>
              <a:pPr>
                <a:defRPr/>
              </a:pPr>
              <a:t>62</a:t>
            </a:fld>
            <a:endParaRPr lang="en-US" dirty="0"/>
          </a:p>
        </p:txBody>
      </p:sp>
      <p:sp>
        <p:nvSpPr>
          <p:cNvPr id="18436" name="Rectangle 2"/>
          <p:cNvSpPr>
            <a:spLocks noGrp="1" noChangeArrowheads="1"/>
          </p:cNvSpPr>
          <p:nvPr>
            <p:ph type="title"/>
          </p:nvPr>
        </p:nvSpPr>
        <p:spPr>
          <a:xfrm>
            <a:off x="457200" y="457200"/>
            <a:ext cx="8077200" cy="1052513"/>
          </a:xfrm>
        </p:spPr>
        <p:txBody>
          <a:bodyPr/>
          <a:lstStyle/>
          <a:p>
            <a:pPr eaLnBrk="1" hangingPunct="1"/>
            <a:r>
              <a:rPr lang="en-US" altLang="id-ID" smtClean="0"/>
              <a:t>Cluster Validity Analysis: Overall Similarity</a:t>
            </a:r>
            <a:endParaRPr lang="it-IT" altLang="id-ID" smtClean="0"/>
          </a:p>
        </p:txBody>
      </p:sp>
      <p:sp>
        <p:nvSpPr>
          <p:cNvPr id="18437" name="Rectangle 3"/>
          <p:cNvSpPr>
            <a:spLocks noGrp="1" noChangeArrowheads="1"/>
          </p:cNvSpPr>
          <p:nvPr>
            <p:ph type="body" idx="1"/>
          </p:nvPr>
        </p:nvSpPr>
        <p:spPr/>
        <p:txBody>
          <a:bodyPr/>
          <a:lstStyle/>
          <a:p>
            <a:pPr eaLnBrk="1" hangingPunct="1"/>
            <a:r>
              <a:rPr lang="it-IT" altLang="id-ID" b="1" smtClean="0"/>
              <a:t>Overall Similarity</a:t>
            </a:r>
            <a:r>
              <a:rPr lang="it-IT" altLang="id-ID" smtClean="0"/>
              <a:t> (the higher, the better):</a:t>
            </a:r>
          </a:p>
        </p:txBody>
      </p:sp>
      <p:sp>
        <p:nvSpPr>
          <p:cNvPr id="18438" name="Rectangle 5"/>
          <p:cNvSpPr>
            <a:spLocks noChangeArrowheads="1"/>
          </p:cNvSpPr>
          <p:nvPr/>
        </p:nvSpPr>
        <p:spPr bwMode="auto">
          <a:xfrm>
            <a:off x="0" y="3157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aphicFrame>
        <p:nvGraphicFramePr>
          <p:cNvPr id="18434" name="Object 4"/>
          <p:cNvGraphicFramePr>
            <a:graphicFrameLocks noChangeAspect="1"/>
          </p:cNvGraphicFramePr>
          <p:nvPr/>
        </p:nvGraphicFramePr>
        <p:xfrm>
          <a:off x="2198688" y="2819400"/>
          <a:ext cx="4430712" cy="1460500"/>
        </p:xfrm>
        <a:graphic>
          <a:graphicData uri="http://schemas.openxmlformats.org/presentationml/2006/ole">
            <mc:AlternateContent xmlns:mc="http://schemas.openxmlformats.org/markup-compatibility/2006">
              <mc:Choice xmlns:v="urn:schemas-microsoft-com:vml" Requires="v">
                <p:oleObj spid="_x0000_s18445" name="Equation" r:id="rId4" imgW="1726920" imgH="571320" progId="Equation.3">
                  <p:embed/>
                </p:oleObj>
              </mc:Choice>
              <mc:Fallback>
                <p:oleObj name="Equation" r:id="rId4" imgW="1726920" imgH="5713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8688" y="2819400"/>
                        <a:ext cx="4430712" cy="146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egnaposto data 7"/>
          <p:cNvSpPr>
            <a:spLocks noGrp="1"/>
          </p:cNvSpPr>
          <p:nvPr>
            <p:ph type="dt" sz="quarter" idx="10"/>
          </p:nvPr>
        </p:nvSpPr>
        <p:spPr/>
        <p:txBody>
          <a:bodyPr/>
          <a:lstStyle/>
          <a:p>
            <a:pPr>
              <a:defRPr/>
            </a:pPr>
            <a:r>
              <a:rPr lang="it-IT"/>
              <a:t>Metodi numerici per la bioinformatica</a:t>
            </a:r>
            <a:endParaRPr lang="en-US"/>
          </a:p>
        </p:txBody>
      </p:sp>
      <p:sp>
        <p:nvSpPr>
          <p:cNvPr id="9" name="Segnaposto piè di pagina 8"/>
          <p:cNvSpPr>
            <a:spLocks noGrp="1"/>
          </p:cNvSpPr>
          <p:nvPr>
            <p:ph type="ftr" sz="quarter" idx="11"/>
          </p:nvPr>
        </p:nvSpPr>
        <p:spPr/>
        <p:txBody>
          <a:bodyPr/>
          <a:lstStyle/>
          <a:p>
            <a:pPr>
              <a:defRPr/>
            </a:pPr>
            <a:r>
              <a:rPr lang="en-US"/>
              <a:t>Francesco Archetti</a:t>
            </a:r>
          </a:p>
        </p:txBody>
      </p:sp>
      <p:sp>
        <p:nvSpPr>
          <p:cNvPr id="18441" name="Rectangle 11"/>
          <p:cNvSpPr>
            <a:spLocks noChangeArrowheads="1"/>
          </p:cNvSpPr>
          <p:nvPr/>
        </p:nvSpPr>
        <p:spPr bwMode="auto">
          <a:xfrm>
            <a:off x="3886200" y="2667000"/>
            <a:ext cx="3048000" cy="1905000"/>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id-ID" altLang="id-ID"/>
          </a:p>
        </p:txBody>
      </p:sp>
      <p:sp>
        <p:nvSpPr>
          <p:cNvPr id="18442" name="Rectangle 12"/>
          <p:cNvSpPr>
            <a:spLocks noChangeArrowheads="1"/>
          </p:cNvSpPr>
          <p:nvPr/>
        </p:nvSpPr>
        <p:spPr bwMode="auto">
          <a:xfrm>
            <a:off x="7162800" y="3505200"/>
            <a:ext cx="1582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id-ID" b="1" i="1">
                <a:solidFill>
                  <a:srgbClr val="FF0000"/>
                </a:solidFill>
              </a:rPr>
              <a:t>Intra-cluster </a:t>
            </a:r>
          </a:p>
          <a:p>
            <a:pPr algn="ctr" eaLnBrk="1" hangingPunct="1"/>
            <a:r>
              <a:rPr lang="en-GB" altLang="id-ID" b="1" i="1">
                <a:solidFill>
                  <a:srgbClr val="FF0000"/>
                </a:solidFill>
              </a:rPr>
              <a:t>similarity</a:t>
            </a:r>
          </a:p>
        </p:txBody>
      </p:sp>
      <p:sp>
        <p:nvSpPr>
          <p:cNvPr id="18443" name="Rectangle 13"/>
          <p:cNvSpPr>
            <a:spLocks noChangeArrowheads="1"/>
          </p:cNvSpPr>
          <p:nvPr/>
        </p:nvSpPr>
        <p:spPr bwMode="auto">
          <a:xfrm>
            <a:off x="2667000" y="2667000"/>
            <a:ext cx="1143000" cy="1905000"/>
          </a:xfrm>
          <a:prstGeom prst="rect">
            <a:avLst/>
          </a:prstGeom>
          <a:noFill/>
          <a:ln w="28575">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id-ID" altLang="id-ID"/>
          </a:p>
        </p:txBody>
      </p:sp>
      <p:sp>
        <p:nvSpPr>
          <p:cNvPr id="18444" name="Rectangle 14"/>
          <p:cNvSpPr>
            <a:spLocks noChangeArrowheads="1"/>
          </p:cNvSpPr>
          <p:nvPr/>
        </p:nvSpPr>
        <p:spPr bwMode="auto">
          <a:xfrm>
            <a:off x="2527300" y="4572000"/>
            <a:ext cx="1435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id-ID" b="1" i="1">
                <a:solidFill>
                  <a:srgbClr val="000099"/>
                </a:solidFill>
              </a:rPr>
              <a:t>Relative weight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olo 1"/>
          <p:cNvSpPr>
            <a:spLocks noGrp="1"/>
          </p:cNvSpPr>
          <p:nvPr>
            <p:ph type="title"/>
          </p:nvPr>
        </p:nvSpPr>
        <p:spPr/>
        <p:txBody>
          <a:bodyPr/>
          <a:lstStyle/>
          <a:p>
            <a:r>
              <a:rPr lang="en-US" altLang="id-ID" smtClean="0"/>
              <a:t>An example</a:t>
            </a:r>
          </a:p>
        </p:txBody>
      </p:sp>
      <p:sp>
        <p:nvSpPr>
          <p:cNvPr id="67587" name="Segnaposto contenuto 2"/>
          <p:cNvSpPr>
            <a:spLocks noGrp="1"/>
          </p:cNvSpPr>
          <p:nvPr>
            <p:ph idx="1"/>
          </p:nvPr>
        </p:nvSpPr>
        <p:spPr>
          <a:xfrm>
            <a:off x="457200" y="1752600"/>
            <a:ext cx="8001000" cy="4114800"/>
          </a:xfrm>
        </p:spPr>
        <p:txBody>
          <a:bodyPr/>
          <a:lstStyle/>
          <a:p>
            <a:pPr marL="0" indent="0">
              <a:buFontTx/>
              <a:buNone/>
            </a:pPr>
            <a:r>
              <a:rPr lang="en-US" altLang="id-ID" sz="2400" smtClean="0"/>
              <a:t>Let us consider a gene measured in a set of 5 experiments: A,B,C,D and E. The values measured in the 5 experiments are:</a:t>
            </a:r>
          </a:p>
          <a:p>
            <a:pPr marL="0" indent="0">
              <a:buFontTx/>
              <a:buNone/>
            </a:pPr>
            <a:r>
              <a:rPr lang="en-US" altLang="id-ID" sz="2400" smtClean="0"/>
              <a:t>A=100	        B=200	      C=500	      D=900 	   E=1100</a:t>
            </a:r>
          </a:p>
          <a:p>
            <a:pPr marL="0" indent="0" algn="l">
              <a:buFontTx/>
              <a:buNone/>
            </a:pPr>
            <a:endParaRPr lang="en-US" altLang="id-ID" sz="2400" smtClean="0"/>
          </a:p>
          <a:p>
            <a:pPr marL="0" indent="0" algn="l">
              <a:buFontTx/>
              <a:buNone/>
            </a:pPr>
            <a:r>
              <a:rPr lang="en-US" altLang="id-ID" sz="2400" smtClean="0"/>
              <a:t>We will construct the hierarchical clustering of these values using Euclidean distance, centroid linkage and an agglomerative approach.</a:t>
            </a:r>
          </a:p>
        </p:txBody>
      </p:sp>
      <p:sp>
        <p:nvSpPr>
          <p:cNvPr id="4" name="Segnaposto numero diapositiva 3"/>
          <p:cNvSpPr>
            <a:spLocks noGrp="1"/>
          </p:cNvSpPr>
          <p:nvPr>
            <p:ph type="sldNum" sz="quarter" idx="12"/>
          </p:nvPr>
        </p:nvSpPr>
        <p:spPr/>
        <p:txBody>
          <a:bodyPr/>
          <a:lstStyle/>
          <a:p>
            <a:pPr>
              <a:defRPr/>
            </a:pPr>
            <a:fld id="{42508D76-6B69-4DD1-BA2A-CCFF52139881}" type="slidenum">
              <a:rPr lang="en-US"/>
              <a:pPr>
                <a:defRPr/>
              </a:pPr>
              <a:t>63</a:t>
            </a:fld>
            <a:endParaRPr lang="en-US"/>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olo 1"/>
          <p:cNvSpPr>
            <a:spLocks noGrp="1"/>
          </p:cNvSpPr>
          <p:nvPr>
            <p:ph type="title"/>
          </p:nvPr>
        </p:nvSpPr>
        <p:spPr/>
        <p:txBody>
          <a:bodyPr/>
          <a:lstStyle/>
          <a:p>
            <a:r>
              <a:rPr lang="en-US" altLang="id-ID" smtClean="0"/>
              <a:t>An example</a:t>
            </a:r>
          </a:p>
        </p:txBody>
      </p:sp>
      <p:sp>
        <p:nvSpPr>
          <p:cNvPr id="3" name="Segnaposto contenuto 2"/>
          <p:cNvSpPr>
            <a:spLocks noGrp="1"/>
          </p:cNvSpPr>
          <p:nvPr>
            <p:ph idx="1"/>
          </p:nvPr>
        </p:nvSpPr>
        <p:spPr>
          <a:xfrm>
            <a:off x="381000" y="1676400"/>
            <a:ext cx="8305800" cy="4419600"/>
          </a:xfrm>
        </p:spPr>
        <p:txBody>
          <a:bodyPr/>
          <a:lstStyle/>
          <a:p>
            <a:pPr marL="0" indent="0" algn="l">
              <a:buFontTx/>
              <a:buNone/>
              <a:defRPr/>
            </a:pPr>
            <a:r>
              <a:rPr lang="en-US" sz="2400" i="1" u="sng" dirty="0" smtClean="0"/>
              <a:t>SOLUTION:</a:t>
            </a:r>
          </a:p>
          <a:p>
            <a:pPr marL="179388" indent="-179388" algn="l">
              <a:defRPr/>
            </a:pPr>
            <a:r>
              <a:rPr lang="en-US" sz="2400" dirty="0" smtClean="0"/>
              <a:t>The closest two values are 100 and 200</a:t>
            </a:r>
            <a:br>
              <a:rPr lang="en-US" sz="2400" dirty="0" smtClean="0"/>
            </a:br>
            <a:r>
              <a:rPr lang="en-US" sz="2400" dirty="0" smtClean="0"/>
              <a:t>		=&gt;the </a:t>
            </a:r>
            <a:r>
              <a:rPr lang="en-US" sz="2400" dirty="0" err="1" smtClean="0"/>
              <a:t>centroid</a:t>
            </a:r>
            <a:r>
              <a:rPr lang="en-US" sz="2400" dirty="0" smtClean="0"/>
              <a:t> of these two values is 150.</a:t>
            </a:r>
          </a:p>
          <a:p>
            <a:pPr marL="0" indent="0" algn="l">
              <a:defRPr/>
            </a:pPr>
            <a:r>
              <a:rPr lang="en-US" sz="2400" dirty="0" smtClean="0"/>
              <a:t> Now we are clustering the values: 150, 500, 900, 1100</a:t>
            </a:r>
          </a:p>
          <a:p>
            <a:pPr marL="179388" indent="-179388" algn="l">
              <a:defRPr/>
            </a:pPr>
            <a:r>
              <a:rPr lang="en-US" sz="2400" dirty="0" smtClean="0"/>
              <a:t>The closest two values are 900 and 1100 </a:t>
            </a:r>
          </a:p>
          <a:p>
            <a:pPr marL="179388" indent="-179388" algn="l">
              <a:buFontTx/>
              <a:buNone/>
              <a:defRPr/>
            </a:pPr>
            <a:r>
              <a:rPr lang="en-US" sz="2400" dirty="0" smtClean="0"/>
              <a:t>			=&gt;the </a:t>
            </a:r>
            <a:r>
              <a:rPr lang="en-US" sz="2400" dirty="0" err="1" smtClean="0"/>
              <a:t>centroid</a:t>
            </a:r>
            <a:r>
              <a:rPr lang="en-US" sz="2400" dirty="0" smtClean="0"/>
              <a:t> of these two values is 1000.</a:t>
            </a:r>
          </a:p>
          <a:p>
            <a:pPr marL="179388" indent="-179388" algn="l">
              <a:defRPr/>
            </a:pPr>
            <a:r>
              <a:rPr lang="en-US" sz="2400" dirty="0" smtClean="0"/>
              <a:t>The remaining values to be joined are: 150, 500, 1000.</a:t>
            </a:r>
          </a:p>
          <a:p>
            <a:pPr marL="179388" indent="-179388" algn="l">
              <a:defRPr/>
            </a:pPr>
            <a:r>
              <a:rPr lang="en-US" sz="2400" dirty="0" smtClean="0"/>
              <a:t>The closest two values are 150 and 500</a:t>
            </a:r>
          </a:p>
          <a:p>
            <a:pPr marL="579438" lvl="1" indent="-179388" algn="l">
              <a:buFontTx/>
              <a:buNone/>
              <a:defRPr/>
            </a:pPr>
            <a:r>
              <a:rPr lang="en-US" sz="2000" dirty="0" smtClean="0"/>
              <a:t>			=&gt;</a:t>
            </a:r>
            <a:r>
              <a:rPr lang="en-US" sz="2400" dirty="0" smtClean="0">
                <a:ea typeface="+mn-ea"/>
                <a:cs typeface="+mn-cs"/>
              </a:rPr>
              <a:t>the </a:t>
            </a:r>
            <a:r>
              <a:rPr lang="en-US" sz="2400" dirty="0" err="1" smtClean="0">
                <a:ea typeface="+mn-ea"/>
                <a:cs typeface="+mn-cs"/>
              </a:rPr>
              <a:t>centroid</a:t>
            </a:r>
            <a:r>
              <a:rPr lang="en-US" sz="2400" dirty="0" smtClean="0">
                <a:ea typeface="+mn-ea"/>
                <a:cs typeface="+mn-cs"/>
              </a:rPr>
              <a:t> of these two values is 325</a:t>
            </a:r>
            <a:r>
              <a:rPr lang="en-US" sz="2000" dirty="0" smtClean="0"/>
              <a:t>.</a:t>
            </a:r>
          </a:p>
          <a:p>
            <a:pPr marL="179388" indent="-179388" algn="l">
              <a:defRPr/>
            </a:pPr>
            <a:r>
              <a:rPr lang="en-US" sz="2400" dirty="0" smtClean="0"/>
              <a:t>Finally, the two resulting </a:t>
            </a:r>
            <a:r>
              <a:rPr lang="en-US" sz="2400" dirty="0" err="1" smtClean="0"/>
              <a:t>subtrees</a:t>
            </a:r>
            <a:r>
              <a:rPr lang="en-US" sz="2400" dirty="0" smtClean="0"/>
              <a:t> are joined in the root of the tree.</a:t>
            </a:r>
          </a:p>
          <a:p>
            <a:pPr marL="0" indent="0" algn="l">
              <a:defRPr/>
            </a:pPr>
            <a:endParaRPr lang="en-US" sz="2400" dirty="0" smtClean="0"/>
          </a:p>
          <a:p>
            <a:pPr>
              <a:defRPr/>
            </a:pPr>
            <a:endParaRPr lang="en-US" sz="2400" dirty="0"/>
          </a:p>
        </p:txBody>
      </p:sp>
      <p:sp>
        <p:nvSpPr>
          <p:cNvPr id="4" name="Segnaposto numero diapositiva 3"/>
          <p:cNvSpPr>
            <a:spLocks noGrp="1"/>
          </p:cNvSpPr>
          <p:nvPr>
            <p:ph type="sldNum" sz="quarter" idx="12"/>
          </p:nvPr>
        </p:nvSpPr>
        <p:spPr/>
        <p:txBody>
          <a:bodyPr/>
          <a:lstStyle/>
          <a:p>
            <a:pPr>
              <a:defRPr/>
            </a:pPr>
            <a:fld id="{DD6C40B6-A034-419F-9A63-9AAD2FA3AFAC}" type="slidenum">
              <a:rPr lang="en-US"/>
              <a:pPr>
                <a:defRPr/>
              </a:pPr>
              <a:t>64</a:t>
            </a:fld>
            <a:endParaRPr lang="en-US"/>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pPr>
              <a:defRPr/>
            </a:pPr>
            <a:r>
              <a:rPr lang="en-US" sz="2800" dirty="0" smtClean="0"/>
              <a:t>An example:</a:t>
            </a:r>
            <a:br>
              <a:rPr lang="en-US" sz="2800" dirty="0" smtClean="0"/>
            </a:br>
            <a:r>
              <a:rPr lang="en-US" sz="2200" dirty="0" smtClean="0"/>
              <a:t>Two hierarchical clusters of the expression values of a single gene measured in 5 experiments.</a:t>
            </a:r>
            <a:endParaRPr lang="en-US" dirty="0"/>
          </a:p>
        </p:txBody>
      </p:sp>
      <p:sp>
        <p:nvSpPr>
          <p:cNvPr id="4" name="Segnaposto numero diapositiva 3"/>
          <p:cNvSpPr>
            <a:spLocks noGrp="1"/>
          </p:cNvSpPr>
          <p:nvPr>
            <p:ph type="sldNum" sz="quarter" idx="12"/>
          </p:nvPr>
        </p:nvSpPr>
        <p:spPr/>
        <p:txBody>
          <a:bodyPr/>
          <a:lstStyle/>
          <a:p>
            <a:pPr>
              <a:defRPr/>
            </a:pPr>
            <a:fld id="{BA8CECF3-3B8D-4B46-8505-B358F708068D}" type="slidenum">
              <a:rPr lang="en-US"/>
              <a:pPr>
                <a:defRPr/>
              </a:pPr>
              <a:t>65</a:t>
            </a:fld>
            <a:endParaRPr lang="en-US"/>
          </a:p>
        </p:txBody>
      </p:sp>
      <p:grpSp>
        <p:nvGrpSpPr>
          <p:cNvPr id="69636" name="Gruppo 52"/>
          <p:cNvGrpSpPr>
            <a:grpSpLocks/>
          </p:cNvGrpSpPr>
          <p:nvPr/>
        </p:nvGrpSpPr>
        <p:grpSpPr bwMode="auto">
          <a:xfrm>
            <a:off x="0" y="1828800"/>
            <a:ext cx="4419600" cy="2274888"/>
            <a:chOff x="-152400" y="1753394"/>
            <a:chExt cx="4419600" cy="2275026"/>
          </a:xfrm>
        </p:grpSpPr>
        <p:grpSp>
          <p:nvGrpSpPr>
            <p:cNvPr id="69661" name="Gruppo 47"/>
            <p:cNvGrpSpPr>
              <a:grpSpLocks/>
            </p:cNvGrpSpPr>
            <p:nvPr/>
          </p:nvGrpSpPr>
          <p:grpSpPr bwMode="auto">
            <a:xfrm>
              <a:off x="228600" y="1753394"/>
              <a:ext cx="3657600" cy="1751806"/>
              <a:chOff x="228600" y="1753394"/>
              <a:chExt cx="5182394" cy="2453372"/>
            </a:xfrm>
          </p:grpSpPr>
          <p:cxnSp>
            <p:nvCxnSpPr>
              <p:cNvPr id="8" name="Connettore 1 7"/>
              <p:cNvCxnSpPr/>
              <p:nvPr/>
            </p:nvCxnSpPr>
            <p:spPr>
              <a:xfrm rot="5400000">
                <a:off x="2934896" y="2171380"/>
                <a:ext cx="838222" cy="2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ttore 1 9"/>
              <p:cNvCxnSpPr/>
              <p:nvPr/>
            </p:nvCxnSpPr>
            <p:spPr>
              <a:xfrm>
                <a:off x="2210237" y="2589392"/>
                <a:ext cx="2438244" cy="2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ttore 1 10"/>
              <p:cNvCxnSpPr/>
              <p:nvPr/>
            </p:nvCxnSpPr>
            <p:spPr>
              <a:xfrm rot="5400000">
                <a:off x="1944554" y="2855075"/>
                <a:ext cx="533616" cy="2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ttore 1 12"/>
              <p:cNvCxnSpPr/>
              <p:nvPr/>
            </p:nvCxnSpPr>
            <p:spPr>
              <a:xfrm rot="5400000">
                <a:off x="4382798" y="2855075"/>
                <a:ext cx="533616" cy="2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1144067" y="3123008"/>
                <a:ext cx="22852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1 17"/>
              <p:cNvCxnSpPr/>
              <p:nvPr/>
            </p:nvCxnSpPr>
            <p:spPr>
              <a:xfrm rot="5400000">
                <a:off x="877259" y="3389816"/>
                <a:ext cx="5336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ttore 1 18"/>
              <p:cNvCxnSpPr/>
              <p:nvPr/>
            </p:nvCxnSpPr>
            <p:spPr>
              <a:xfrm rot="5400000">
                <a:off x="3163676" y="3404255"/>
                <a:ext cx="533616" cy="2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ttore 1 19"/>
              <p:cNvCxnSpPr/>
              <p:nvPr/>
            </p:nvCxnSpPr>
            <p:spPr>
              <a:xfrm>
                <a:off x="228600" y="3656624"/>
                <a:ext cx="1752208" cy="2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ttore 1 21"/>
              <p:cNvCxnSpPr/>
              <p:nvPr/>
            </p:nvCxnSpPr>
            <p:spPr>
              <a:xfrm rot="5400000">
                <a:off x="1715125" y="3937871"/>
                <a:ext cx="533616" cy="2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rot="5400000">
                <a:off x="-37083" y="3922306"/>
                <a:ext cx="533616" cy="2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ttore 1 23"/>
              <p:cNvCxnSpPr/>
              <p:nvPr/>
            </p:nvCxnSpPr>
            <p:spPr>
              <a:xfrm>
                <a:off x="4036671" y="3123008"/>
                <a:ext cx="1374323" cy="2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ttore 1 24"/>
              <p:cNvCxnSpPr/>
              <p:nvPr/>
            </p:nvCxnSpPr>
            <p:spPr>
              <a:xfrm rot="5400000">
                <a:off x="5151956" y="3397584"/>
                <a:ext cx="515829" cy="2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ttore 1 25"/>
              <p:cNvCxnSpPr/>
              <p:nvPr/>
            </p:nvCxnSpPr>
            <p:spPr>
              <a:xfrm rot="5400000">
                <a:off x="3770988" y="3388691"/>
                <a:ext cx="533616" cy="2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662" name="CasellaDiTesto 33"/>
            <p:cNvSpPr txBox="1">
              <a:spLocks noChangeArrowheads="1"/>
            </p:cNvSpPr>
            <p:nvPr/>
          </p:nvSpPr>
          <p:spPr bwMode="auto">
            <a:xfrm>
              <a:off x="-152400" y="3505200"/>
              <a:ext cx="76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400"/>
                <a:t>100</a:t>
              </a:r>
            </a:p>
            <a:p>
              <a:pPr algn="ctr" eaLnBrk="1" hangingPunct="1"/>
              <a:r>
                <a:rPr lang="en-US" altLang="id-ID" sz="1400"/>
                <a:t>A</a:t>
              </a:r>
            </a:p>
          </p:txBody>
        </p:sp>
        <p:sp>
          <p:nvSpPr>
            <p:cNvPr id="69663" name="CasellaDiTesto 48"/>
            <p:cNvSpPr txBox="1">
              <a:spLocks noChangeArrowheads="1"/>
            </p:cNvSpPr>
            <p:nvPr/>
          </p:nvSpPr>
          <p:spPr bwMode="auto">
            <a:xfrm>
              <a:off x="1066800" y="3505200"/>
              <a:ext cx="76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400"/>
                <a:t>200</a:t>
              </a:r>
            </a:p>
            <a:p>
              <a:pPr algn="ctr" eaLnBrk="1" hangingPunct="1"/>
              <a:r>
                <a:rPr lang="en-US" altLang="id-ID" sz="1400"/>
                <a:t>B</a:t>
              </a:r>
            </a:p>
          </p:txBody>
        </p:sp>
        <p:sp>
          <p:nvSpPr>
            <p:cNvPr id="69664" name="CasellaDiTesto 49"/>
            <p:cNvSpPr txBox="1">
              <a:spLocks noChangeArrowheads="1"/>
            </p:cNvSpPr>
            <p:nvPr/>
          </p:nvSpPr>
          <p:spPr bwMode="auto">
            <a:xfrm>
              <a:off x="2133600" y="3200400"/>
              <a:ext cx="76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400"/>
                <a:t>500</a:t>
              </a:r>
            </a:p>
            <a:p>
              <a:pPr algn="ctr" eaLnBrk="1" hangingPunct="1"/>
              <a:r>
                <a:rPr lang="en-US" altLang="id-ID" sz="1400"/>
                <a:t>C</a:t>
              </a:r>
            </a:p>
          </p:txBody>
        </p:sp>
        <p:sp>
          <p:nvSpPr>
            <p:cNvPr id="69665" name="CasellaDiTesto 50"/>
            <p:cNvSpPr txBox="1">
              <a:spLocks noChangeArrowheads="1"/>
            </p:cNvSpPr>
            <p:nvPr/>
          </p:nvSpPr>
          <p:spPr bwMode="auto">
            <a:xfrm>
              <a:off x="2514600" y="3134380"/>
              <a:ext cx="76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400"/>
                <a:t>900</a:t>
              </a:r>
            </a:p>
            <a:p>
              <a:pPr algn="ctr" eaLnBrk="1" hangingPunct="1"/>
              <a:r>
                <a:rPr lang="en-US" altLang="id-ID" sz="1400"/>
                <a:t>D</a:t>
              </a:r>
            </a:p>
          </p:txBody>
        </p:sp>
        <p:sp>
          <p:nvSpPr>
            <p:cNvPr id="69666" name="CasellaDiTesto 51"/>
            <p:cNvSpPr txBox="1">
              <a:spLocks noChangeArrowheads="1"/>
            </p:cNvSpPr>
            <p:nvPr/>
          </p:nvSpPr>
          <p:spPr bwMode="auto">
            <a:xfrm>
              <a:off x="3505200" y="3124200"/>
              <a:ext cx="76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400"/>
                <a:t>1100</a:t>
              </a:r>
            </a:p>
            <a:p>
              <a:pPr algn="ctr" eaLnBrk="1" hangingPunct="1"/>
              <a:r>
                <a:rPr lang="en-US" altLang="id-ID" sz="1400"/>
                <a:t>E</a:t>
              </a:r>
            </a:p>
          </p:txBody>
        </p:sp>
      </p:grpSp>
      <p:grpSp>
        <p:nvGrpSpPr>
          <p:cNvPr id="69637" name="Gruppo 53"/>
          <p:cNvGrpSpPr>
            <a:grpSpLocks/>
          </p:cNvGrpSpPr>
          <p:nvPr/>
        </p:nvGrpSpPr>
        <p:grpSpPr bwMode="auto">
          <a:xfrm>
            <a:off x="4724400" y="1763713"/>
            <a:ext cx="4267200" cy="2274887"/>
            <a:chOff x="0" y="1753392"/>
            <a:chExt cx="4267200" cy="2275028"/>
          </a:xfrm>
        </p:grpSpPr>
        <p:grpSp>
          <p:nvGrpSpPr>
            <p:cNvPr id="69642" name="Gruppo 47"/>
            <p:cNvGrpSpPr>
              <a:grpSpLocks/>
            </p:cNvGrpSpPr>
            <p:nvPr/>
          </p:nvGrpSpPr>
          <p:grpSpPr bwMode="auto">
            <a:xfrm>
              <a:off x="381000" y="1753392"/>
              <a:ext cx="3505986" cy="1751806"/>
              <a:chOff x="444443" y="1753394"/>
              <a:chExt cx="4966551" cy="2453372"/>
            </a:xfrm>
          </p:grpSpPr>
          <p:cxnSp>
            <p:nvCxnSpPr>
              <p:cNvPr id="61" name="Connettore 1 60"/>
              <p:cNvCxnSpPr/>
              <p:nvPr/>
            </p:nvCxnSpPr>
            <p:spPr>
              <a:xfrm rot="5400000">
                <a:off x="2723939" y="2172506"/>
                <a:ext cx="8382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nettore 1 61"/>
              <p:cNvCxnSpPr/>
              <p:nvPr/>
            </p:nvCxnSpPr>
            <p:spPr>
              <a:xfrm>
                <a:off x="1415942" y="2591616"/>
                <a:ext cx="32315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nettore 1 62"/>
              <p:cNvCxnSpPr/>
              <p:nvPr/>
            </p:nvCxnSpPr>
            <p:spPr>
              <a:xfrm rot="5400000">
                <a:off x="1150258" y="2855077"/>
                <a:ext cx="533617" cy="2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rot="5400000">
                <a:off x="4381841" y="2855077"/>
                <a:ext cx="533617" cy="2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nettore 1 64"/>
              <p:cNvCxnSpPr/>
              <p:nvPr/>
            </p:nvCxnSpPr>
            <p:spPr>
              <a:xfrm>
                <a:off x="444443" y="3123010"/>
                <a:ext cx="22848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nettore 1 65"/>
              <p:cNvCxnSpPr/>
              <p:nvPr/>
            </p:nvCxnSpPr>
            <p:spPr>
              <a:xfrm rot="5400000">
                <a:off x="178759" y="3388694"/>
                <a:ext cx="533617" cy="2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ttore 1 66"/>
              <p:cNvCxnSpPr/>
              <p:nvPr/>
            </p:nvCxnSpPr>
            <p:spPr>
              <a:xfrm rot="5400000">
                <a:off x="2463580" y="3404257"/>
                <a:ext cx="533617" cy="2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1847719" y="3656627"/>
                <a:ext cx="1751847" cy="2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Connettore 1 68"/>
              <p:cNvCxnSpPr/>
              <p:nvPr/>
            </p:nvCxnSpPr>
            <p:spPr>
              <a:xfrm rot="5400000">
                <a:off x="3333882" y="3937874"/>
                <a:ext cx="533617" cy="2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Connettore 1 69"/>
              <p:cNvCxnSpPr/>
              <p:nvPr/>
            </p:nvCxnSpPr>
            <p:spPr>
              <a:xfrm rot="5400000">
                <a:off x="1582035" y="3922310"/>
                <a:ext cx="533617" cy="2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nettore 1 70"/>
              <p:cNvCxnSpPr/>
              <p:nvPr/>
            </p:nvCxnSpPr>
            <p:spPr>
              <a:xfrm>
                <a:off x="4035840" y="3123010"/>
                <a:ext cx="1374040" cy="2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onnettore 1 71"/>
              <p:cNvCxnSpPr/>
              <p:nvPr/>
            </p:nvCxnSpPr>
            <p:spPr>
              <a:xfrm rot="5400000">
                <a:off x="5150842" y="3397587"/>
                <a:ext cx="515829" cy="2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nettore 1 72"/>
              <p:cNvCxnSpPr/>
              <p:nvPr/>
            </p:nvCxnSpPr>
            <p:spPr>
              <a:xfrm rot="5400000">
                <a:off x="3770157" y="3388694"/>
                <a:ext cx="533617" cy="2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643" name="CasellaDiTesto 55"/>
            <p:cNvSpPr txBox="1">
              <a:spLocks noChangeArrowheads="1"/>
            </p:cNvSpPr>
            <p:nvPr/>
          </p:nvSpPr>
          <p:spPr bwMode="auto">
            <a:xfrm>
              <a:off x="2209800" y="3505200"/>
              <a:ext cx="76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400"/>
                <a:t>100</a:t>
              </a:r>
            </a:p>
            <a:p>
              <a:pPr algn="ctr" eaLnBrk="1" hangingPunct="1"/>
              <a:r>
                <a:rPr lang="en-US" altLang="id-ID" sz="1400"/>
                <a:t>A</a:t>
              </a:r>
            </a:p>
          </p:txBody>
        </p:sp>
        <p:sp>
          <p:nvSpPr>
            <p:cNvPr id="69644" name="CasellaDiTesto 56"/>
            <p:cNvSpPr txBox="1">
              <a:spLocks noChangeArrowheads="1"/>
            </p:cNvSpPr>
            <p:nvPr/>
          </p:nvSpPr>
          <p:spPr bwMode="auto">
            <a:xfrm>
              <a:off x="990600" y="3495020"/>
              <a:ext cx="76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400"/>
                <a:t>200</a:t>
              </a:r>
            </a:p>
            <a:p>
              <a:pPr algn="ctr" eaLnBrk="1" hangingPunct="1"/>
              <a:r>
                <a:rPr lang="en-US" altLang="id-ID" sz="1400"/>
                <a:t>B</a:t>
              </a:r>
            </a:p>
          </p:txBody>
        </p:sp>
        <p:sp>
          <p:nvSpPr>
            <p:cNvPr id="69645" name="CasellaDiTesto 57"/>
            <p:cNvSpPr txBox="1">
              <a:spLocks noChangeArrowheads="1"/>
            </p:cNvSpPr>
            <p:nvPr/>
          </p:nvSpPr>
          <p:spPr bwMode="auto">
            <a:xfrm>
              <a:off x="0" y="3114020"/>
              <a:ext cx="76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400"/>
                <a:t>500</a:t>
              </a:r>
            </a:p>
            <a:p>
              <a:pPr algn="ctr" eaLnBrk="1" hangingPunct="1"/>
              <a:r>
                <a:rPr lang="en-US" altLang="id-ID" sz="1400"/>
                <a:t>C</a:t>
              </a:r>
            </a:p>
          </p:txBody>
        </p:sp>
        <p:sp>
          <p:nvSpPr>
            <p:cNvPr id="69646" name="CasellaDiTesto 58"/>
            <p:cNvSpPr txBox="1">
              <a:spLocks noChangeArrowheads="1"/>
            </p:cNvSpPr>
            <p:nvPr/>
          </p:nvSpPr>
          <p:spPr bwMode="auto">
            <a:xfrm>
              <a:off x="3505200" y="3114020"/>
              <a:ext cx="76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400"/>
                <a:t>900</a:t>
              </a:r>
            </a:p>
            <a:p>
              <a:pPr algn="ctr" eaLnBrk="1" hangingPunct="1"/>
              <a:r>
                <a:rPr lang="en-US" altLang="id-ID" sz="1400"/>
                <a:t>D</a:t>
              </a:r>
            </a:p>
          </p:txBody>
        </p:sp>
        <p:sp>
          <p:nvSpPr>
            <p:cNvPr id="69647" name="CasellaDiTesto 59"/>
            <p:cNvSpPr txBox="1">
              <a:spLocks noChangeArrowheads="1"/>
            </p:cNvSpPr>
            <p:nvPr/>
          </p:nvSpPr>
          <p:spPr bwMode="auto">
            <a:xfrm>
              <a:off x="2590800" y="3114020"/>
              <a:ext cx="76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400"/>
                <a:t>1100</a:t>
              </a:r>
            </a:p>
            <a:p>
              <a:pPr algn="ctr" eaLnBrk="1" hangingPunct="1"/>
              <a:r>
                <a:rPr lang="en-US" altLang="id-ID" sz="1400"/>
                <a:t>E</a:t>
              </a:r>
            </a:p>
          </p:txBody>
        </p:sp>
      </p:grpSp>
      <p:sp>
        <p:nvSpPr>
          <p:cNvPr id="75" name="Rettangolo 74"/>
          <p:cNvSpPr/>
          <p:nvPr/>
        </p:nvSpPr>
        <p:spPr>
          <a:xfrm>
            <a:off x="152400" y="1676400"/>
            <a:ext cx="8915400" cy="2514600"/>
          </a:xfrm>
          <a:prstGeom prst="rect">
            <a:avLst/>
          </a:prstGeom>
          <a:no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39" name="Rettangolo 75"/>
          <p:cNvSpPr>
            <a:spLocks noChangeArrowheads="1"/>
          </p:cNvSpPr>
          <p:nvPr/>
        </p:nvSpPr>
        <p:spPr bwMode="auto">
          <a:xfrm>
            <a:off x="228600" y="4343400"/>
            <a:ext cx="84010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Char char="Ø"/>
            </a:pPr>
            <a:r>
              <a:rPr lang="en-US" altLang="id-ID" sz="1600" u="sng"/>
              <a:t>The dendograms are identical</a:t>
            </a:r>
            <a:r>
              <a:rPr lang="en-US" altLang="id-ID" sz="1600"/>
              <a:t>: both diagrams show that:</a:t>
            </a:r>
          </a:p>
          <a:p>
            <a:pPr lvl="1" eaLnBrk="1" hangingPunct="1">
              <a:buFont typeface="Arial" charset="0"/>
              <a:buChar char="•"/>
            </a:pPr>
            <a:r>
              <a:rPr lang="en-US" altLang="id-ID" sz="1600"/>
              <a:t>A  is most similar to B</a:t>
            </a:r>
          </a:p>
          <a:p>
            <a:pPr lvl="1" eaLnBrk="1" hangingPunct="1">
              <a:buFont typeface="Arial" charset="0"/>
              <a:buChar char="•"/>
            </a:pPr>
            <a:r>
              <a:rPr lang="en-US" altLang="id-ID" sz="1600"/>
              <a:t>C is most similar to the group (A,B)</a:t>
            </a:r>
          </a:p>
          <a:p>
            <a:pPr lvl="1" eaLnBrk="1" hangingPunct="1">
              <a:buFont typeface="Arial" charset="0"/>
              <a:buChar char="•"/>
            </a:pPr>
            <a:r>
              <a:rPr lang="en-US" altLang="id-ID" sz="1600"/>
              <a:t>D is most similar to E</a:t>
            </a:r>
          </a:p>
          <a:p>
            <a:pPr eaLnBrk="1" hangingPunct="1">
              <a:buFont typeface="Wingdings" pitchFamily="2" charset="2"/>
              <a:buChar char="Ø"/>
            </a:pPr>
            <a:r>
              <a:rPr lang="en-US" altLang="id-ID" sz="1600"/>
              <a:t>In the left dendogram A and E are plotted far from each other</a:t>
            </a:r>
          </a:p>
          <a:p>
            <a:pPr eaLnBrk="1" hangingPunct="1">
              <a:buFont typeface="Wingdings" pitchFamily="2" charset="2"/>
              <a:buChar char="Ø"/>
            </a:pPr>
            <a:r>
              <a:rPr lang="en-US" altLang="id-ID" sz="1600"/>
              <a:t>In the right dendogram A and E are immediate neighbors</a:t>
            </a:r>
          </a:p>
          <a:p>
            <a:pPr eaLnBrk="1" hangingPunct="1"/>
            <a:endParaRPr lang="en-US" altLang="id-ID" sz="1600"/>
          </a:p>
          <a:p>
            <a:pPr algn="ctr" eaLnBrk="1" hangingPunct="1"/>
            <a:r>
              <a:rPr lang="en-US" altLang="id-ID" sz="1600"/>
              <a:t>THE PROXIMITY IN A HIERARCHICAL CLUSTERING DOES NOT NECESSARILY</a:t>
            </a:r>
          </a:p>
          <a:p>
            <a:pPr algn="ctr" eaLnBrk="1" hangingPunct="1"/>
            <a:r>
              <a:rPr lang="en-US" altLang="id-ID" sz="1600"/>
              <a:t> CORRESPOND TO SIMILARITY</a:t>
            </a:r>
          </a:p>
          <a:p>
            <a:pPr eaLnBrk="1" hangingPunct="1">
              <a:buFont typeface="Arial" charset="0"/>
              <a:buChar char="•"/>
            </a:pPr>
            <a:endParaRPr lang="en-US" altLang="id-ID" sz="1600"/>
          </a:p>
          <a:p>
            <a:pPr eaLnBrk="1" hangingPunct="1">
              <a:buFont typeface="Arial" charset="0"/>
              <a:buChar char="•"/>
            </a:pPr>
            <a:endParaRPr lang="en-US" altLang="id-ID" sz="1600"/>
          </a:p>
        </p:txBody>
      </p:sp>
      <p:sp>
        <p:nvSpPr>
          <p:cNvPr id="46" name="Segnaposto data 45"/>
          <p:cNvSpPr>
            <a:spLocks noGrp="1"/>
          </p:cNvSpPr>
          <p:nvPr>
            <p:ph type="dt" sz="quarter" idx="10"/>
          </p:nvPr>
        </p:nvSpPr>
        <p:spPr/>
        <p:txBody>
          <a:bodyPr/>
          <a:lstStyle/>
          <a:p>
            <a:pPr>
              <a:defRPr/>
            </a:pPr>
            <a:r>
              <a:rPr lang="it-IT"/>
              <a:t>Metodi numerici per la bioinformatica</a:t>
            </a:r>
            <a:endParaRPr lang="en-US"/>
          </a:p>
        </p:txBody>
      </p:sp>
      <p:sp>
        <p:nvSpPr>
          <p:cNvPr id="47" name="Segnaposto piè di pagina 46"/>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991D2748-5EA6-43D6-A348-36D21B2E7B99}" type="slidenum">
              <a:rPr lang="en-US"/>
              <a:pPr>
                <a:defRPr/>
              </a:pPr>
              <a:t>66</a:t>
            </a:fld>
            <a:endParaRPr lang="en-US"/>
          </a:p>
        </p:txBody>
      </p:sp>
      <p:sp>
        <p:nvSpPr>
          <p:cNvPr id="70659" name="Rectangle 2"/>
          <p:cNvSpPr>
            <a:spLocks noGrp="1" noChangeArrowheads="1"/>
          </p:cNvSpPr>
          <p:nvPr>
            <p:ph type="title"/>
          </p:nvPr>
        </p:nvSpPr>
        <p:spPr/>
        <p:txBody>
          <a:bodyPr/>
          <a:lstStyle/>
          <a:p>
            <a:pPr eaLnBrk="1" hangingPunct="1"/>
            <a:r>
              <a:rPr lang="en-US" altLang="id-ID" smtClean="0"/>
              <a:t>Difficulties and Drawbacks</a:t>
            </a:r>
            <a:endParaRPr lang="it-IT" altLang="id-ID" smtClean="0"/>
          </a:p>
        </p:txBody>
      </p:sp>
      <p:sp>
        <p:nvSpPr>
          <p:cNvPr id="70660" name="Rectangle 6"/>
          <p:cNvSpPr>
            <a:spLocks noGrp="1" noChangeArrowheads="1"/>
          </p:cNvSpPr>
          <p:nvPr>
            <p:ph type="body" idx="1"/>
          </p:nvPr>
        </p:nvSpPr>
        <p:spPr/>
        <p:txBody>
          <a:bodyPr/>
          <a:lstStyle/>
          <a:p>
            <a:pPr eaLnBrk="1" hangingPunct="1">
              <a:lnSpc>
                <a:spcPct val="80000"/>
              </a:lnSpc>
            </a:pPr>
            <a:r>
              <a:rPr lang="en-US" altLang="id-ID" sz="2800" smtClean="0"/>
              <a:t>The number </a:t>
            </a:r>
            <a:r>
              <a:rPr lang="en-US" altLang="id-ID" sz="2800" i="1" smtClean="0"/>
              <a:t>k</a:t>
            </a:r>
            <a:r>
              <a:rPr lang="en-US" altLang="id-ID" sz="2800" smtClean="0"/>
              <a:t> of clusters</a:t>
            </a:r>
          </a:p>
          <a:p>
            <a:pPr eaLnBrk="1" hangingPunct="1">
              <a:lnSpc>
                <a:spcPct val="80000"/>
              </a:lnSpc>
            </a:pPr>
            <a:r>
              <a:rPr lang="en-US" altLang="id-ID" sz="2800" smtClean="0"/>
              <a:t>Initial centroids</a:t>
            </a:r>
          </a:p>
          <a:p>
            <a:pPr eaLnBrk="1" hangingPunct="1">
              <a:lnSpc>
                <a:spcPct val="80000"/>
              </a:lnSpc>
            </a:pPr>
            <a:r>
              <a:rPr lang="en-US" altLang="id-ID" sz="2800" smtClean="0"/>
              <a:t>Greedy approach:</a:t>
            </a:r>
          </a:p>
          <a:p>
            <a:pPr lvl="1" eaLnBrk="1" hangingPunct="1">
              <a:lnSpc>
                <a:spcPct val="80000"/>
              </a:lnSpc>
            </a:pPr>
            <a:r>
              <a:rPr lang="en-US" altLang="id-ID" sz="2400" smtClean="0"/>
              <a:t>small mistakes in the early stages cause large mistakes in the final output</a:t>
            </a:r>
          </a:p>
          <a:p>
            <a:pPr algn="l" eaLnBrk="1" hangingPunct="1">
              <a:lnSpc>
                <a:spcPct val="80000"/>
              </a:lnSpc>
            </a:pPr>
            <a:r>
              <a:rPr lang="en-US" altLang="id-ID" sz="2800" smtClean="0"/>
              <a:t>Clustering time stamped data requires particular attention:</a:t>
            </a:r>
          </a:p>
          <a:p>
            <a:pPr lvl="1" eaLnBrk="1" hangingPunct="1">
              <a:lnSpc>
                <a:spcPct val="80000"/>
              </a:lnSpc>
            </a:pPr>
            <a:r>
              <a:rPr lang="en-US" altLang="id-ID" sz="2400" smtClean="0"/>
              <a:t>A gene expression pattern for which a large value is found at an intermediate time point could be clustered with another gene for which a high value is found at a later point in time</a:t>
            </a:r>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5"/>
          <p:cNvSpPr>
            <a:spLocks noGrp="1"/>
          </p:cNvSpPr>
          <p:nvPr>
            <p:ph type="sldNum" sz="quarter" idx="12"/>
          </p:nvPr>
        </p:nvSpPr>
        <p:spPr/>
        <p:txBody>
          <a:bodyPr/>
          <a:lstStyle/>
          <a:p>
            <a:pPr>
              <a:defRPr/>
            </a:pPr>
            <a:fld id="{B20EB5DC-0F82-4C44-A2F6-5C9CE03003A1}" type="slidenum">
              <a:rPr lang="en-US"/>
              <a:pPr>
                <a:defRPr/>
              </a:pPr>
              <a:t>67</a:t>
            </a:fld>
            <a:endParaRPr lang="en-US"/>
          </a:p>
        </p:txBody>
      </p:sp>
      <p:sp>
        <p:nvSpPr>
          <p:cNvPr id="71683" name="Rectangle 2"/>
          <p:cNvSpPr>
            <a:spLocks noGrp="1" noChangeArrowheads="1"/>
          </p:cNvSpPr>
          <p:nvPr>
            <p:ph type="title"/>
          </p:nvPr>
        </p:nvSpPr>
        <p:spPr/>
        <p:txBody>
          <a:bodyPr/>
          <a:lstStyle/>
          <a:p>
            <a:pPr eaLnBrk="1" hangingPunct="1"/>
            <a:r>
              <a:rPr lang="it-IT" altLang="id-ID" smtClean="0"/>
              <a:t>Conclusions</a:t>
            </a:r>
          </a:p>
        </p:txBody>
      </p:sp>
      <p:sp>
        <p:nvSpPr>
          <p:cNvPr id="71684" name="Rectangle 3"/>
          <p:cNvSpPr>
            <a:spLocks noGrp="1" noChangeArrowheads="1"/>
          </p:cNvSpPr>
          <p:nvPr>
            <p:ph type="body" idx="1"/>
          </p:nvPr>
        </p:nvSpPr>
        <p:spPr/>
        <p:txBody>
          <a:bodyPr/>
          <a:lstStyle/>
          <a:p>
            <a:pPr eaLnBrk="1" hangingPunct="1">
              <a:lnSpc>
                <a:spcPct val="90000"/>
              </a:lnSpc>
            </a:pPr>
            <a:r>
              <a:rPr lang="en-GB" altLang="id-ID" smtClean="0"/>
              <a:t>Clustering methods:</a:t>
            </a:r>
          </a:p>
          <a:p>
            <a:pPr lvl="1" eaLnBrk="1" hangingPunct="1">
              <a:lnSpc>
                <a:spcPct val="90000"/>
              </a:lnSpc>
            </a:pPr>
            <a:r>
              <a:rPr lang="en-GB" altLang="id-ID" smtClean="0"/>
              <a:t>fairly easy to implement </a:t>
            </a:r>
          </a:p>
          <a:p>
            <a:pPr lvl="1" eaLnBrk="1" hangingPunct="1">
              <a:lnSpc>
                <a:spcPct val="90000"/>
              </a:lnSpc>
            </a:pPr>
            <a:r>
              <a:rPr lang="en-GB" altLang="id-ID" smtClean="0"/>
              <a:t>have reasonable computational complexity</a:t>
            </a:r>
          </a:p>
          <a:p>
            <a:pPr eaLnBrk="1" hangingPunct="1">
              <a:lnSpc>
                <a:spcPct val="90000"/>
              </a:lnSpc>
            </a:pPr>
            <a:r>
              <a:rPr lang="en-GB" altLang="id-ID" smtClean="0"/>
              <a:t>Clustering methods are descriptive techniques, not interpretative let alone predictive</a:t>
            </a:r>
            <a:r>
              <a:rPr lang="en-GB" altLang="id-ID" smtClean="0">
                <a:solidFill>
                  <a:srgbClr val="CC99FF"/>
                </a:solidFill>
              </a:rPr>
              <a:t/>
            </a:r>
            <a:br>
              <a:rPr lang="en-GB" altLang="id-ID" smtClean="0">
                <a:solidFill>
                  <a:srgbClr val="CC99FF"/>
                </a:solidFill>
              </a:rPr>
            </a:br>
            <a:r>
              <a:rPr lang="en-US" altLang="id-ID" smtClean="0"/>
              <a:t> 	</a:t>
            </a:r>
            <a:r>
              <a:rPr lang="en-US" altLang="id-ID" sz="2800" smtClean="0"/>
              <a:t>“It is a long way  from  clustering genes to finding their functional roles and moreover, to understanding the underlying biological process”</a:t>
            </a:r>
            <a:endParaRPr lang="en-GB" altLang="id-ID" sz="2800" smtClean="0"/>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egnaposto numero diapositiva 5"/>
          <p:cNvSpPr>
            <a:spLocks noGrp="1"/>
          </p:cNvSpPr>
          <p:nvPr>
            <p:ph type="sldNum" sz="quarter" idx="12"/>
          </p:nvPr>
        </p:nvSpPr>
        <p:spPr/>
        <p:txBody>
          <a:bodyPr/>
          <a:lstStyle/>
          <a:p>
            <a:pPr>
              <a:defRPr/>
            </a:pPr>
            <a:fld id="{E91C67BA-63A5-4582-BD89-70915AA9D6AF}" type="slidenum">
              <a:rPr lang="en-US"/>
              <a:pPr>
                <a:defRPr/>
              </a:pPr>
              <a:t>7</a:t>
            </a:fld>
            <a:endParaRPr lang="en-US" dirty="0"/>
          </a:p>
        </p:txBody>
      </p:sp>
      <p:sp>
        <p:nvSpPr>
          <p:cNvPr id="28675" name="Rectangle 2"/>
          <p:cNvSpPr>
            <a:spLocks noGrp="1" noChangeArrowheads="1"/>
          </p:cNvSpPr>
          <p:nvPr>
            <p:ph type="title"/>
          </p:nvPr>
        </p:nvSpPr>
        <p:spPr/>
        <p:txBody>
          <a:bodyPr/>
          <a:lstStyle/>
          <a:p>
            <a:pPr eaLnBrk="1" hangingPunct="1"/>
            <a:r>
              <a:rPr lang="en-US" altLang="id-ID" smtClean="0"/>
              <a:t>What is clustering?</a:t>
            </a:r>
            <a:endParaRPr lang="it-IT" altLang="id-ID" smtClean="0"/>
          </a:p>
        </p:txBody>
      </p:sp>
      <p:grpSp>
        <p:nvGrpSpPr>
          <p:cNvPr id="28676" name="Group 6"/>
          <p:cNvGrpSpPr>
            <a:grpSpLocks/>
          </p:cNvGrpSpPr>
          <p:nvPr/>
        </p:nvGrpSpPr>
        <p:grpSpPr bwMode="auto">
          <a:xfrm>
            <a:off x="609600" y="2438400"/>
            <a:ext cx="3629025" cy="2133600"/>
            <a:chOff x="156" y="2634"/>
            <a:chExt cx="2286" cy="1344"/>
          </a:xfrm>
        </p:grpSpPr>
        <p:sp>
          <p:nvSpPr>
            <p:cNvPr id="28712" name="Rectangle 7"/>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28713" name="Rectangle 8"/>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pSp>
      <p:grpSp>
        <p:nvGrpSpPr>
          <p:cNvPr id="28677" name="Group 9"/>
          <p:cNvGrpSpPr>
            <a:grpSpLocks/>
          </p:cNvGrpSpPr>
          <p:nvPr/>
        </p:nvGrpSpPr>
        <p:grpSpPr bwMode="auto">
          <a:xfrm>
            <a:off x="5178425" y="2438400"/>
            <a:ext cx="3629025" cy="2133600"/>
            <a:chOff x="156" y="2634"/>
            <a:chExt cx="2286" cy="1344"/>
          </a:xfrm>
        </p:grpSpPr>
        <p:sp>
          <p:nvSpPr>
            <p:cNvPr id="28710" name="Rectangle 10"/>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sp>
          <p:nvSpPr>
            <p:cNvPr id="28711" name="Rectangle 11"/>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grpSp>
      <p:sp>
        <p:nvSpPr>
          <p:cNvPr id="28678" name="Rectangle 12"/>
          <p:cNvSpPr>
            <a:spLocks noChangeArrowheads="1"/>
          </p:cNvSpPr>
          <p:nvPr/>
        </p:nvSpPr>
        <p:spPr bwMode="auto">
          <a:xfrm>
            <a:off x="303213" y="2819400"/>
            <a:ext cx="541020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id-ID"/>
          </a:p>
        </p:txBody>
      </p:sp>
      <p:pic>
        <p:nvPicPr>
          <p:cNvPr id="28679" name="Picture 13" descr="Edna Krabapp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813" y="3482975"/>
            <a:ext cx="481012" cy="1041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80" name="Picture 14" descr="Principal Seymour  Skinn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2663" y="2500313"/>
            <a:ext cx="482600" cy="1036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81" name="Picture 15" descr="Groundskeeper Willi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2888" y="2528888"/>
            <a:ext cx="533400" cy="815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8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5838" y="3582988"/>
            <a:ext cx="595312"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83"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2913" y="2468563"/>
            <a:ext cx="544512" cy="982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84"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7763" y="2805113"/>
            <a:ext cx="595312" cy="1027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85"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1488" y="3717925"/>
            <a:ext cx="427037" cy="703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86"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7125" y="3867150"/>
            <a:ext cx="287338" cy="652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87" name="Picture 21" descr="bios_family_marg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4525" y="2573338"/>
            <a:ext cx="431800" cy="1327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88" name="Picture 22" descr="Edna Krabapp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738" y="2559050"/>
            <a:ext cx="481012" cy="1041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89" name="Picture 23" descr="Principal Seymour  Skinn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3413" y="3509963"/>
            <a:ext cx="482600" cy="1036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90" name="Picture 24" descr="Groundskeeper Willi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5563" y="3643313"/>
            <a:ext cx="533400" cy="815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91"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2688" y="2468563"/>
            <a:ext cx="595312"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92"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6738" y="2487613"/>
            <a:ext cx="544512" cy="982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93"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97713" y="3584575"/>
            <a:ext cx="557212" cy="962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94" name="Picture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77088" y="2755900"/>
            <a:ext cx="427037" cy="703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95"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2625" y="3771900"/>
            <a:ext cx="287338" cy="652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96" name="Picture 30" descr="bios_family_marg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1450" y="2506663"/>
            <a:ext cx="431800" cy="1327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7673" name="Text Box 31"/>
          <p:cNvSpPr txBox="1">
            <a:spLocks noChangeArrowheads="1"/>
          </p:cNvSpPr>
          <p:nvPr/>
        </p:nvSpPr>
        <p:spPr bwMode="auto">
          <a:xfrm>
            <a:off x="2219325" y="4691063"/>
            <a:ext cx="2276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latin typeface="Times New Roman" pitchFamily="18" charset="0"/>
              </a:rPr>
              <a:t>School Employees </a:t>
            </a:r>
          </a:p>
        </p:txBody>
      </p:sp>
      <p:sp>
        <p:nvSpPr>
          <p:cNvPr id="27674" name="Text Box 32"/>
          <p:cNvSpPr txBox="1">
            <a:spLocks noChangeArrowheads="1"/>
          </p:cNvSpPr>
          <p:nvPr/>
        </p:nvSpPr>
        <p:spPr bwMode="auto">
          <a:xfrm>
            <a:off x="379413" y="4665663"/>
            <a:ext cx="207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latin typeface="Times New Roman" pitchFamily="18" charset="0"/>
              </a:rPr>
              <a:t>Simpson's Family </a:t>
            </a:r>
          </a:p>
        </p:txBody>
      </p:sp>
      <p:sp>
        <p:nvSpPr>
          <p:cNvPr id="27675" name="Text Box 33"/>
          <p:cNvSpPr txBox="1">
            <a:spLocks noChangeArrowheads="1"/>
          </p:cNvSpPr>
          <p:nvPr/>
        </p:nvSpPr>
        <p:spPr bwMode="auto">
          <a:xfrm>
            <a:off x="6999288" y="4665663"/>
            <a:ext cx="18399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latin typeface="Times New Roman" pitchFamily="18" charset="0"/>
              </a:rPr>
              <a:t>Males </a:t>
            </a:r>
          </a:p>
        </p:txBody>
      </p:sp>
      <p:sp>
        <p:nvSpPr>
          <p:cNvPr id="27676" name="Text Box 34"/>
          <p:cNvSpPr txBox="1">
            <a:spLocks noChangeArrowheads="1"/>
          </p:cNvSpPr>
          <p:nvPr/>
        </p:nvSpPr>
        <p:spPr bwMode="auto">
          <a:xfrm>
            <a:off x="5065713" y="4665663"/>
            <a:ext cx="18399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600">
                <a:latin typeface="Times New Roman" pitchFamily="18" charset="0"/>
              </a:rPr>
              <a:t>Females </a:t>
            </a:r>
          </a:p>
        </p:txBody>
      </p:sp>
      <p:sp>
        <p:nvSpPr>
          <p:cNvPr id="22563" name="Text Box 35"/>
          <p:cNvSpPr txBox="1">
            <a:spLocks noChangeArrowheads="1"/>
          </p:cNvSpPr>
          <p:nvPr/>
        </p:nvSpPr>
        <p:spPr bwMode="auto">
          <a:xfrm>
            <a:off x="2438400" y="1644650"/>
            <a:ext cx="4476750" cy="641350"/>
          </a:xfrm>
          <a:prstGeom prst="rect">
            <a:avLst/>
          </a:prstGeom>
          <a:noFill/>
          <a:ln w="9525">
            <a:noFill/>
            <a:miter lim="800000"/>
            <a:headEnd/>
            <a:tailEnd/>
          </a:ln>
          <a:effectLst/>
        </p:spPr>
        <p:txBody>
          <a:bodyPr wrap="none">
            <a:spAutoFit/>
          </a:bodyPr>
          <a:lstStyle/>
          <a:p>
            <a:pPr>
              <a:defRPr/>
            </a:pPr>
            <a:r>
              <a:rPr lang="en-US" sz="3600" dirty="0">
                <a:solidFill>
                  <a:schemeClr val="tx2"/>
                </a:solidFill>
                <a:effectLst>
                  <a:outerShdw blurRad="38100" dist="38100" dir="2700000" algn="tl">
                    <a:srgbClr val="C0C0C0"/>
                  </a:outerShdw>
                </a:effectLst>
                <a:latin typeface="Times New Roman" pitchFamily="18" charset="0"/>
              </a:rPr>
              <a:t>Clustering is subjective</a:t>
            </a:r>
          </a:p>
        </p:txBody>
      </p:sp>
      <p:sp>
        <p:nvSpPr>
          <p:cNvPr id="28702" name="Rettangolo 33"/>
          <p:cNvSpPr>
            <a:spLocks noChangeArrowheads="1"/>
          </p:cNvSpPr>
          <p:nvPr/>
        </p:nvSpPr>
        <p:spPr bwMode="auto">
          <a:xfrm>
            <a:off x="1143000" y="5867400"/>
            <a:ext cx="708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a:t>Clustering depends on a similarity ( relational criterion ) </a:t>
            </a:r>
          </a:p>
          <a:p>
            <a:pPr algn="ctr" eaLnBrk="1" hangingPunct="1"/>
            <a:r>
              <a:rPr lang="en-US" altLang="id-ID"/>
              <a:t>that will be expressed thru a distance function</a:t>
            </a:r>
          </a:p>
        </p:txBody>
      </p:sp>
      <p:sp>
        <p:nvSpPr>
          <p:cNvPr id="35" name="Segnaposto data 34"/>
          <p:cNvSpPr>
            <a:spLocks noGrp="1"/>
          </p:cNvSpPr>
          <p:nvPr>
            <p:ph type="dt" sz="quarter" idx="10"/>
          </p:nvPr>
        </p:nvSpPr>
        <p:spPr/>
        <p:txBody>
          <a:bodyPr/>
          <a:lstStyle/>
          <a:p>
            <a:pPr>
              <a:defRPr/>
            </a:pPr>
            <a:r>
              <a:rPr lang="it-IT"/>
              <a:t>Metodi numerici per la bioinformatica</a:t>
            </a:r>
            <a:endParaRPr lang="en-US"/>
          </a:p>
        </p:txBody>
      </p:sp>
      <p:sp>
        <p:nvSpPr>
          <p:cNvPr id="36" name="Segnaposto piè di pagina 35"/>
          <p:cNvSpPr>
            <a:spLocks noGrp="1"/>
          </p:cNvSpPr>
          <p:nvPr>
            <p:ph type="ftr" sz="quarter" idx="11"/>
          </p:nvPr>
        </p:nvSpPr>
        <p:spPr/>
        <p:txBody>
          <a:bodyPr/>
          <a:lstStyle/>
          <a:p>
            <a:pPr>
              <a:defRPr/>
            </a:pPr>
            <a:r>
              <a:rPr lang="en-US" dirty="0"/>
              <a:t>Francesco </a:t>
            </a:r>
            <a:r>
              <a:rPr lang="en-US" dirty="0" err="1"/>
              <a:t>Archetti</a:t>
            </a:r>
            <a:endParaRPr lang="en-US" dirty="0"/>
          </a:p>
        </p:txBody>
      </p:sp>
      <p:sp>
        <p:nvSpPr>
          <p:cNvPr id="37" name="Rettangolo 36"/>
          <p:cNvSpPr>
            <a:spLocks noChangeArrowheads="1"/>
          </p:cNvSpPr>
          <p:nvPr/>
        </p:nvSpPr>
        <p:spPr bwMode="auto">
          <a:xfrm>
            <a:off x="3733800" y="5410200"/>
            <a:ext cx="1946275" cy="30797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id-ID" sz="1400"/>
              <a:t>This label is unknown!</a:t>
            </a:r>
            <a:endParaRPr lang="it-IT" altLang="id-ID" sz="1400"/>
          </a:p>
        </p:txBody>
      </p:sp>
      <p:cxnSp>
        <p:nvCxnSpPr>
          <p:cNvPr id="39" name="Connettore 2 38"/>
          <p:cNvCxnSpPr>
            <a:stCxn id="27674" idx="2"/>
            <a:endCxn id="37" idx="1"/>
          </p:cNvCxnSpPr>
          <p:nvPr/>
        </p:nvCxnSpPr>
        <p:spPr>
          <a:xfrm rot="16200000" flipH="1">
            <a:off x="2293938" y="4124325"/>
            <a:ext cx="560388" cy="2319337"/>
          </a:xfrm>
          <a:prstGeom prst="straightConnector1">
            <a:avLst/>
          </a:prstGeom>
          <a:ln>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p:cNvCxnSpPr>
            <a:stCxn id="27673" idx="2"/>
            <a:endCxn id="37" idx="0"/>
          </p:cNvCxnSpPr>
          <p:nvPr/>
        </p:nvCxnSpPr>
        <p:spPr>
          <a:xfrm rot="16200000" flipH="1">
            <a:off x="3841751" y="4545012"/>
            <a:ext cx="381000" cy="1349375"/>
          </a:xfrm>
          <a:prstGeom prst="straightConnector1">
            <a:avLst/>
          </a:prstGeom>
          <a:ln>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ttore 2 42"/>
          <p:cNvCxnSpPr>
            <a:stCxn id="27676" idx="2"/>
            <a:endCxn id="37" idx="0"/>
          </p:cNvCxnSpPr>
          <p:nvPr/>
        </p:nvCxnSpPr>
        <p:spPr>
          <a:xfrm rot="5400000">
            <a:off x="5143501" y="4567237"/>
            <a:ext cx="406400" cy="1279525"/>
          </a:xfrm>
          <a:prstGeom prst="straightConnector1">
            <a:avLst/>
          </a:prstGeom>
          <a:ln>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p:cNvCxnSpPr>
            <a:stCxn id="27675" idx="2"/>
            <a:endCxn id="37" idx="3"/>
          </p:cNvCxnSpPr>
          <p:nvPr/>
        </p:nvCxnSpPr>
        <p:spPr>
          <a:xfrm rot="5400000">
            <a:off x="6519863" y="4164012"/>
            <a:ext cx="560388" cy="2239963"/>
          </a:xfrm>
          <a:prstGeom prst="straightConnector1">
            <a:avLst/>
          </a:prstGeom>
          <a:ln>
            <a:solidFill>
              <a:srgbClr val="FF66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3" grpId="0"/>
      <p:bldP spid="27674" grpId="0"/>
      <p:bldP spid="27675" grpId="0"/>
      <p:bldP spid="27676" grpId="0"/>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gnaposto contenuto 2"/>
          <p:cNvSpPr>
            <a:spLocks noGrp="1"/>
          </p:cNvSpPr>
          <p:nvPr>
            <p:ph idx="1"/>
          </p:nvPr>
        </p:nvSpPr>
        <p:spPr/>
        <p:txBody>
          <a:bodyPr/>
          <a:lstStyle/>
          <a:p>
            <a:r>
              <a:rPr lang="en-US" altLang="id-ID" smtClean="0"/>
              <a:t>Clustering can be done on any data: </a:t>
            </a:r>
          </a:p>
          <a:p>
            <a:pPr>
              <a:buFontTx/>
              <a:buNone/>
            </a:pPr>
            <a:r>
              <a:rPr lang="en-US" altLang="id-ID" smtClean="0"/>
              <a:t>	genes, sample, time points in a time series, etc.</a:t>
            </a:r>
          </a:p>
          <a:p>
            <a:r>
              <a:rPr lang="en-US" altLang="id-ID" smtClean="0"/>
              <a:t>The algorithm will treat all inputs as a set of </a:t>
            </a:r>
            <a:r>
              <a:rPr lang="en-US" altLang="id-ID" i="1" smtClean="0"/>
              <a:t>n </a:t>
            </a:r>
            <a:r>
              <a:rPr lang="en-US" altLang="id-ID" smtClean="0"/>
              <a:t>numbers or an </a:t>
            </a:r>
            <a:r>
              <a:rPr lang="en-US" altLang="id-ID" i="1" smtClean="0"/>
              <a:t>n-</a:t>
            </a:r>
            <a:r>
              <a:rPr lang="en-US" altLang="id-ID" b="1" smtClean="0"/>
              <a:t>dimensional vector</a:t>
            </a:r>
            <a:r>
              <a:rPr lang="en-US" altLang="id-ID" smtClean="0"/>
              <a:t>.</a:t>
            </a:r>
          </a:p>
          <a:p>
            <a:pPr>
              <a:buFontTx/>
              <a:buNone/>
            </a:pPr>
            <a:endParaRPr lang="en-US" altLang="id-ID" smtClean="0"/>
          </a:p>
        </p:txBody>
      </p:sp>
      <p:sp>
        <p:nvSpPr>
          <p:cNvPr id="4" name="Segnaposto numero diapositiva 3"/>
          <p:cNvSpPr>
            <a:spLocks noGrp="1"/>
          </p:cNvSpPr>
          <p:nvPr>
            <p:ph type="sldNum" sz="quarter" idx="12"/>
          </p:nvPr>
        </p:nvSpPr>
        <p:spPr/>
        <p:txBody>
          <a:bodyPr/>
          <a:lstStyle/>
          <a:p>
            <a:pPr>
              <a:defRPr/>
            </a:pPr>
            <a:fld id="{6C94AB17-0F21-4F3F-811A-2EBA193ADCA3}" type="slidenum">
              <a:rPr lang="en-US"/>
              <a:pPr>
                <a:defRPr/>
              </a:pPr>
              <a:t>8</a:t>
            </a:fld>
            <a:endParaRPr lang="en-US"/>
          </a:p>
        </p:txBody>
      </p:sp>
      <p:sp>
        <p:nvSpPr>
          <p:cNvPr id="6" name="Rectangle 2"/>
          <p:cNvSpPr txBox="1">
            <a:spLocks noChangeArrowheads="1"/>
          </p:cNvSpPr>
          <p:nvPr/>
        </p:nvSpPr>
        <p:spPr bwMode="auto">
          <a:xfrm>
            <a:off x="685800" y="533400"/>
            <a:ext cx="7620000" cy="1052513"/>
          </a:xfrm>
          <a:prstGeom prst="rect">
            <a:avLst/>
          </a:prstGeom>
          <a:noFill/>
          <a:ln w="9525">
            <a:noFill/>
            <a:miter lim="800000"/>
            <a:headEnd/>
            <a:tailEnd/>
          </a:ln>
        </p:spPr>
        <p:txBody>
          <a:bodyPr anchor="b"/>
          <a:lstStyle/>
          <a:p>
            <a:pPr>
              <a:defRPr/>
            </a:pPr>
            <a:r>
              <a:rPr lang="en-US" sz="3400" b="1" kern="0" dirty="0">
                <a:solidFill>
                  <a:srgbClr val="9A1C12"/>
                </a:solidFill>
                <a:latin typeface="+mj-lt"/>
                <a:ea typeface="+mj-ea"/>
                <a:cs typeface="+mj-cs"/>
              </a:rPr>
              <a:t>What is clustering?</a:t>
            </a:r>
            <a:endParaRPr lang="it-IT" sz="3400" b="1" kern="0" dirty="0">
              <a:solidFill>
                <a:srgbClr val="9A1C12"/>
              </a:solidFill>
              <a:latin typeface="+mj-lt"/>
              <a:ea typeface="+mj-ea"/>
              <a:cs typeface="+mj-cs"/>
            </a:endParaRPr>
          </a:p>
        </p:txBody>
      </p:sp>
      <p:sp>
        <p:nvSpPr>
          <p:cNvPr id="5" name="Segnaposto data 4"/>
          <p:cNvSpPr>
            <a:spLocks noGrp="1"/>
          </p:cNvSpPr>
          <p:nvPr>
            <p:ph type="dt" sz="quarter" idx="10"/>
          </p:nvPr>
        </p:nvSpPr>
        <p:spPr/>
        <p:txBody>
          <a:bodyPr/>
          <a:lstStyle/>
          <a:p>
            <a:pPr>
              <a:defRPr/>
            </a:pPr>
            <a:r>
              <a:rPr lang="it-IT" dirty="0"/>
              <a:t>Metodi numerici per la bioinformatica</a:t>
            </a:r>
            <a:endParaRPr lang="en-US" dirty="0"/>
          </a:p>
        </p:txBody>
      </p:sp>
      <p:sp>
        <p:nvSpPr>
          <p:cNvPr id="7" name="Segnaposto piè di pagina 6"/>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olo 1"/>
          <p:cNvSpPr>
            <a:spLocks noGrp="1"/>
          </p:cNvSpPr>
          <p:nvPr>
            <p:ph type="title"/>
          </p:nvPr>
        </p:nvSpPr>
        <p:spPr/>
        <p:txBody>
          <a:bodyPr/>
          <a:lstStyle/>
          <a:p>
            <a:r>
              <a:rPr lang="en-US" altLang="id-ID" smtClean="0"/>
              <a:t>Why Cluster Analysis?</a:t>
            </a:r>
          </a:p>
        </p:txBody>
      </p:sp>
      <p:sp>
        <p:nvSpPr>
          <p:cNvPr id="30723" name="Segnaposto contenuto 2"/>
          <p:cNvSpPr>
            <a:spLocks noGrp="1"/>
          </p:cNvSpPr>
          <p:nvPr>
            <p:ph idx="1"/>
          </p:nvPr>
        </p:nvSpPr>
        <p:spPr/>
        <p:txBody>
          <a:bodyPr/>
          <a:lstStyle/>
          <a:p>
            <a:r>
              <a:rPr lang="en-US" altLang="id-ID" sz="2800" smtClean="0"/>
              <a:t>Clustering is a process by which you can explore your data in an efficient manner.</a:t>
            </a:r>
          </a:p>
          <a:p>
            <a:r>
              <a:rPr lang="en-US" altLang="id-ID" sz="2800" smtClean="0"/>
              <a:t>Visualization of data can help you review the data quality. </a:t>
            </a:r>
          </a:p>
          <a:p>
            <a:r>
              <a:rPr lang="en-US" altLang="id-ID" sz="2800" smtClean="0"/>
              <a:t>Assumption: “Guilt by association” – similar gene expression patterns may indicate a biological relationship.</a:t>
            </a:r>
          </a:p>
          <a:p>
            <a:pPr>
              <a:buFontTx/>
              <a:buNone/>
            </a:pPr>
            <a:endParaRPr lang="en-US" altLang="id-ID" sz="2800" smtClean="0"/>
          </a:p>
        </p:txBody>
      </p:sp>
      <p:sp>
        <p:nvSpPr>
          <p:cNvPr id="4" name="Segnaposto numero diapositiva 3"/>
          <p:cNvSpPr>
            <a:spLocks noGrp="1"/>
          </p:cNvSpPr>
          <p:nvPr>
            <p:ph type="sldNum" sz="quarter" idx="12"/>
          </p:nvPr>
        </p:nvSpPr>
        <p:spPr/>
        <p:txBody>
          <a:bodyPr/>
          <a:lstStyle/>
          <a:p>
            <a:pPr>
              <a:defRPr/>
            </a:pPr>
            <a:fld id="{4CBB4D31-9B37-4D7B-90E8-11988118C56E}" type="slidenum">
              <a:rPr lang="en-US"/>
              <a:pPr>
                <a:defRPr/>
              </a:pPr>
              <a:t>9</a:t>
            </a:fld>
            <a:endParaRPr lang="en-US"/>
          </a:p>
        </p:txBody>
      </p:sp>
      <p:sp>
        <p:nvSpPr>
          <p:cNvPr id="5" name="Segnaposto data 4"/>
          <p:cNvSpPr>
            <a:spLocks noGrp="1"/>
          </p:cNvSpPr>
          <p:nvPr>
            <p:ph type="dt" sz="quarter" idx="10"/>
          </p:nvPr>
        </p:nvSpPr>
        <p:spPr/>
        <p:txBody>
          <a:bodyPr/>
          <a:lstStyle/>
          <a:p>
            <a:pPr>
              <a:defRPr/>
            </a:pPr>
            <a:r>
              <a:rPr lang="it-IT"/>
              <a:t>Metodi numerici per la bioinformatica</a:t>
            </a:r>
            <a:endParaRPr lang="en-US"/>
          </a:p>
        </p:txBody>
      </p:sp>
      <p:sp>
        <p:nvSpPr>
          <p:cNvPr id="6" name="Segnaposto piè di pagina 5"/>
          <p:cNvSpPr>
            <a:spLocks noGrp="1"/>
          </p:cNvSpPr>
          <p:nvPr>
            <p:ph type="ftr" sz="quarter" idx="11"/>
          </p:nvPr>
        </p:nvSpPr>
        <p:spPr/>
        <p:txBody>
          <a:bodyPr/>
          <a:lstStyle/>
          <a:p>
            <a:pPr>
              <a:defRPr/>
            </a:pPr>
            <a:r>
              <a:rPr lang="en-US"/>
              <a:t>Francesco Archetti</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sse">
  <a:themeElements>
    <a:clrScheme name="Ass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sse">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sse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sse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sse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sse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sse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sse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sse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ss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5151</TotalTime>
  <Words>4372</Words>
  <Application>Microsoft Office PowerPoint</Application>
  <PresentationFormat>On-screen Show (4:3)</PresentationFormat>
  <Paragraphs>978</Paragraphs>
  <Slides>67</Slides>
  <Notes>66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78" baseType="lpstr">
      <vt:lpstr>Arial</vt:lpstr>
      <vt:lpstr>Garamond</vt:lpstr>
      <vt:lpstr>Times New Roman</vt:lpstr>
      <vt:lpstr>Tahoma</vt:lpstr>
      <vt:lpstr>Wingdings</vt:lpstr>
      <vt:lpstr>Courier New</vt:lpstr>
      <vt:lpstr>宋体</vt:lpstr>
      <vt:lpstr>Verdana</vt:lpstr>
      <vt:lpstr>Asse</vt:lpstr>
      <vt:lpstr>Microsoft Excel Chart</vt:lpstr>
      <vt:lpstr>Microsoft Equation 3.0</vt:lpstr>
      <vt:lpstr>Metodi Numerici per la Bioinformatica</vt:lpstr>
      <vt:lpstr>Overview</vt:lpstr>
      <vt:lpstr>What is clustering?</vt:lpstr>
      <vt:lpstr>Biological Motivation</vt:lpstr>
      <vt:lpstr>Biological Motivation</vt:lpstr>
      <vt:lpstr>What is clustering?</vt:lpstr>
      <vt:lpstr>What is clustering?</vt:lpstr>
      <vt:lpstr>PowerPoint Presentation</vt:lpstr>
      <vt:lpstr>Why Cluster Analysis?</vt:lpstr>
      <vt:lpstr>Why Cluster Analysis?</vt:lpstr>
      <vt:lpstr>Why Cluster Analysis?</vt:lpstr>
      <vt:lpstr>Expression Vectors</vt:lpstr>
      <vt:lpstr>Expression Vectors  as Points in ‘Expression Space’</vt:lpstr>
      <vt:lpstr>Intra-cluster and Inter-cluster distances</vt:lpstr>
      <vt:lpstr>What is similarity?</vt:lpstr>
      <vt:lpstr>Cluster Analysis</vt:lpstr>
      <vt:lpstr>Cluster Analysis</vt:lpstr>
      <vt:lpstr>Distance Metric properties</vt:lpstr>
      <vt:lpstr>Distance Metrics</vt:lpstr>
      <vt:lpstr>Distance Metric: Euclidean Distance</vt:lpstr>
      <vt:lpstr>Distance Metric:  Squared Euclidean Distance</vt:lpstr>
      <vt:lpstr>Distance Metric:  Standardized Euclidean Distance</vt:lpstr>
      <vt:lpstr>Distance Metric: Manhattan Distance</vt:lpstr>
      <vt:lpstr>Distance Metric: Chebychev Distance</vt:lpstr>
      <vt:lpstr>Distance Metric: Cosine Similarity (Angle)</vt:lpstr>
      <vt:lpstr>Distance Metric: Correlation Distance</vt:lpstr>
      <vt:lpstr>Distance Metric: Mahalanobis distance</vt:lpstr>
      <vt:lpstr>Distance Metric: Minkowski Distance</vt:lpstr>
      <vt:lpstr>When to use what distance</vt:lpstr>
      <vt:lpstr>When to use what distance</vt:lpstr>
      <vt:lpstr>PowerPoint Presentation</vt:lpstr>
      <vt:lpstr>PowerPoint Presentation</vt:lpstr>
      <vt:lpstr>A comparison of various distances</vt:lpstr>
      <vt:lpstr>A comparison of various distances</vt:lpstr>
      <vt:lpstr>A comparison of various distances</vt:lpstr>
      <vt:lpstr>A comparison of various distances</vt:lpstr>
      <vt:lpstr>General observations</vt:lpstr>
      <vt:lpstr>Clustering Algorithms</vt:lpstr>
      <vt:lpstr>Partitional Clustering</vt:lpstr>
      <vt:lpstr>Objective function optimization problem</vt:lpstr>
      <vt:lpstr>Partitional Clustering: k-Means</vt:lpstr>
      <vt:lpstr>K-means clustering (k=3)</vt:lpstr>
      <vt:lpstr>Characteristics of K-means</vt:lpstr>
      <vt:lpstr>Nearest Neighbor Clustering</vt:lpstr>
      <vt:lpstr>Nearest Neighbor Clustering</vt:lpstr>
      <vt:lpstr>Nearest Neighbor Clustering</vt:lpstr>
      <vt:lpstr>Nearest Neighbor Clustering</vt:lpstr>
      <vt:lpstr>Hierarchical Clustering</vt:lpstr>
      <vt:lpstr>Hierarchical Clustering Result: Dendrogram</vt:lpstr>
      <vt:lpstr>Hierarchical Clustering</vt:lpstr>
      <vt:lpstr>Agglomerative Hierarchical Clustering</vt:lpstr>
      <vt:lpstr>Agglomerative hierarchical clustering</vt:lpstr>
      <vt:lpstr>AHC variants</vt:lpstr>
      <vt:lpstr>Agglomerative clustering</vt:lpstr>
      <vt:lpstr>PowerPoint Presentation</vt:lpstr>
      <vt:lpstr>Divisive Hierarchical Clustering</vt:lpstr>
      <vt:lpstr>Divisive Hierarchical Clustering</vt:lpstr>
      <vt:lpstr>Cluster Validity Analysis</vt:lpstr>
      <vt:lpstr>Cluster Validity Analysis: Entropy</vt:lpstr>
      <vt:lpstr>Cluster Validity Analysis: F-Measure</vt:lpstr>
      <vt:lpstr>PowerPoint Presentation</vt:lpstr>
      <vt:lpstr>Cluster Validity Analysis: Overall Similarity</vt:lpstr>
      <vt:lpstr>An example</vt:lpstr>
      <vt:lpstr>An example</vt:lpstr>
      <vt:lpstr>An example: Two hierarchical clusters of the expression values of a single gene measured in 5 experiments.</vt:lpstr>
      <vt:lpstr>Difficulties and Drawbacks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Ayah</dc:creator>
  <cp:lastModifiedBy>HP</cp:lastModifiedBy>
  <cp:revision>576</cp:revision>
  <cp:lastPrinted>1601-01-01T00:00:00Z</cp:lastPrinted>
  <dcterms:created xsi:type="dcterms:W3CDTF">1601-01-01T00:00:00Z</dcterms:created>
  <dcterms:modified xsi:type="dcterms:W3CDTF">2014-10-07T05:24:43Z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