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5"/>
  </p:notesMasterIdLst>
  <p:handoutMasterIdLst>
    <p:handoutMasterId r:id="rId36"/>
  </p:handoutMasterIdLst>
  <p:sldIdLst>
    <p:sldId id="256" r:id="rId2"/>
    <p:sldId id="257" r:id="rId3"/>
    <p:sldId id="268" r:id="rId4"/>
    <p:sldId id="258" r:id="rId5"/>
    <p:sldId id="269" r:id="rId6"/>
    <p:sldId id="270" r:id="rId7"/>
    <p:sldId id="271" r:id="rId8"/>
    <p:sldId id="272" r:id="rId9"/>
    <p:sldId id="273" r:id="rId10"/>
    <p:sldId id="274" r:id="rId11"/>
    <p:sldId id="275" r:id="rId12"/>
    <p:sldId id="276" r:id="rId13"/>
    <p:sldId id="277" r:id="rId14"/>
    <p:sldId id="278" r:id="rId15"/>
    <p:sldId id="279" r:id="rId16"/>
    <p:sldId id="263" r:id="rId17"/>
    <p:sldId id="259" r:id="rId18"/>
    <p:sldId id="260" r:id="rId19"/>
    <p:sldId id="280" r:id="rId20"/>
    <p:sldId id="281" r:id="rId21"/>
    <p:sldId id="282" r:id="rId22"/>
    <p:sldId id="261" r:id="rId23"/>
    <p:sldId id="283" r:id="rId24"/>
    <p:sldId id="287" r:id="rId25"/>
    <p:sldId id="284" r:id="rId26"/>
    <p:sldId id="285" r:id="rId27"/>
    <p:sldId id="286" r:id="rId28"/>
    <p:sldId id="262" r:id="rId29"/>
    <p:sldId id="288" r:id="rId30"/>
    <p:sldId id="289" r:id="rId31"/>
    <p:sldId id="290" r:id="rId32"/>
    <p:sldId id="291" r:id="rId33"/>
    <p:sldId id="266" r:id="rId34"/>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57" autoAdjust="0"/>
    <p:restoredTop sz="90929"/>
  </p:normalViewPr>
  <p:slideViewPr>
    <p:cSldViewPr>
      <p:cViewPr>
        <p:scale>
          <a:sx n="70" d="100"/>
          <a:sy n="70" d="100"/>
        </p:scale>
        <p:origin x="-172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 Id="rId4" Type="http://schemas.openxmlformats.org/officeDocument/2006/relationships/image" Target="../media/image2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ltLang="id-ID"/>
          </a:p>
        </p:txBody>
      </p:sp>
      <p:sp>
        <p:nvSpPr>
          <p:cNvPr id="409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ltLang="id-ID"/>
          </a:p>
        </p:txBody>
      </p:sp>
      <p:sp>
        <p:nvSpPr>
          <p:cNvPr id="410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ltLang="id-ID"/>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D80F264-BDA5-4C41-B3F6-2B5D9256D8E2}" type="slidenum">
              <a:rPr lang="en-GB" altLang="id-ID"/>
              <a:pPr/>
              <a:t>‹#›</a:t>
            </a:fld>
            <a:endParaRPr lang="en-GB" altLang="id-ID"/>
          </a:p>
        </p:txBody>
      </p:sp>
    </p:spTree>
    <p:extLst>
      <p:ext uri="{BB962C8B-B14F-4D97-AF65-F5344CB8AC3E}">
        <p14:creationId xmlns:p14="http://schemas.microsoft.com/office/powerpoint/2010/main" val="42797073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ltLang="id-ID"/>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ltLang="id-ID"/>
          </a:p>
        </p:txBody>
      </p:sp>
      <p:sp>
        <p:nvSpPr>
          <p:cNvPr id="307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id-ID" smtClean="0"/>
              <a:t>Click to edit Master text styles</a:t>
            </a:r>
          </a:p>
          <a:p>
            <a:pPr lvl="1"/>
            <a:r>
              <a:rPr lang="en-GB" altLang="id-ID" smtClean="0"/>
              <a:t>Second level</a:t>
            </a:r>
          </a:p>
          <a:p>
            <a:pPr lvl="2"/>
            <a:r>
              <a:rPr lang="en-GB" altLang="id-ID" smtClean="0"/>
              <a:t>Third level</a:t>
            </a:r>
          </a:p>
          <a:p>
            <a:pPr lvl="3"/>
            <a:r>
              <a:rPr lang="en-GB" altLang="id-ID" smtClean="0"/>
              <a:t>Fourth level</a:t>
            </a:r>
          </a:p>
          <a:p>
            <a:pPr lvl="4"/>
            <a:r>
              <a:rPr lang="en-GB" altLang="id-ID"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ltLang="id-ID"/>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2BEB465-AAB2-4C2B-8B41-88C8612B2338}" type="slidenum">
              <a:rPr lang="en-GB" altLang="id-ID"/>
              <a:pPr/>
              <a:t>‹#›</a:t>
            </a:fld>
            <a:endParaRPr lang="en-GB" altLang="id-ID"/>
          </a:p>
        </p:txBody>
      </p:sp>
    </p:spTree>
    <p:extLst>
      <p:ext uri="{BB962C8B-B14F-4D97-AF65-F5344CB8AC3E}">
        <p14:creationId xmlns:p14="http://schemas.microsoft.com/office/powerpoint/2010/main" val="22682376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5DB5E0-122C-42D1-99DF-AFA4559E8567}" type="slidenum">
              <a:rPr lang="en-GB" altLang="id-ID"/>
              <a:pPr/>
              <a:t>1</a:t>
            </a:fld>
            <a:endParaRPr lang="en-GB" altLang="id-ID"/>
          </a:p>
        </p:txBody>
      </p:sp>
      <p:sp>
        <p:nvSpPr>
          <p:cNvPr id="5122" name="Rectangle 2"/>
          <p:cNvSpPr>
            <a:spLocks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US" altLang="id-I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74545844-238B-4E75-B4B4-A1F9D2EB07C7}" type="slidenum">
              <a:rPr lang="en-GB" altLang="id-ID"/>
              <a:pPr/>
              <a:t>24</a:t>
            </a:fld>
            <a:endParaRPr lang="en-GB" altLang="id-ID"/>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46A44D-D699-4374-8BD7-A4CDFEDDEDED}" type="slidenum">
              <a:rPr lang="en-GB" altLang="id-ID"/>
              <a:pPr/>
              <a:t>28</a:t>
            </a:fld>
            <a:endParaRPr lang="en-GB" altLang="id-ID"/>
          </a:p>
        </p:txBody>
      </p:sp>
      <p:sp>
        <p:nvSpPr>
          <p:cNvPr id="23554" name="Rectangle 2"/>
          <p:cNvSpPr>
            <a:spLocks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US" altLang="id-ID"/>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78EDC8-FDC8-48B9-95C8-2D694EB6B6AB}" type="slidenum">
              <a:rPr lang="en-GB" altLang="id-ID"/>
              <a:pPr/>
              <a:t>29</a:t>
            </a:fld>
            <a:endParaRPr lang="en-GB" altLang="id-ID"/>
          </a:p>
        </p:txBody>
      </p:sp>
      <p:sp>
        <p:nvSpPr>
          <p:cNvPr id="57346" name="Rectangle 2"/>
          <p:cNvSpPr>
            <a:spLocks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id-ID" altLang="id-ID"/>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555698-4354-4DD5-A7DD-B865C862DEDD}" type="slidenum">
              <a:rPr lang="en-GB" altLang="id-ID"/>
              <a:pPr/>
              <a:t>33</a:t>
            </a:fld>
            <a:endParaRPr lang="en-GB" altLang="id-ID"/>
          </a:p>
        </p:txBody>
      </p:sp>
      <p:sp>
        <p:nvSpPr>
          <p:cNvPr id="27650" name="Rectangle 2"/>
          <p:cNvSpPr>
            <a:spLocks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ltLang="id-I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228448-8DFD-4BF5-ABFF-643DEE33C4BF}" type="slidenum">
              <a:rPr lang="en-GB" altLang="id-ID"/>
              <a:pPr/>
              <a:t>2</a:t>
            </a:fld>
            <a:endParaRPr lang="en-GB" altLang="id-ID"/>
          </a:p>
        </p:txBody>
      </p:sp>
      <p:sp>
        <p:nvSpPr>
          <p:cNvPr id="18434" name="Rectangle 2"/>
          <p:cNvSpPr>
            <a:spLocks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ltLang="id-ID"/>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3D5886-8471-4CE7-98C9-A194E025C4DF}" type="slidenum">
              <a:rPr lang="en-GB" altLang="id-ID"/>
              <a:pPr/>
              <a:t>4</a:t>
            </a:fld>
            <a:endParaRPr lang="en-GB" altLang="id-ID"/>
          </a:p>
        </p:txBody>
      </p:sp>
      <p:sp>
        <p:nvSpPr>
          <p:cNvPr id="19458" name="Rectangle 2"/>
          <p:cNvSpPr>
            <a:spLocks noChangeArrowheads="1" noTextEdit="1"/>
          </p:cNvSpPr>
          <p:nvPr>
            <p:ph type="sldImg"/>
          </p:nvPr>
        </p:nvSpPr>
        <p:spPr>
          <a:ln/>
        </p:spPr>
      </p:sp>
      <p:sp>
        <p:nvSpPr>
          <p:cNvPr id="19459" name="Rectangle 3"/>
          <p:cNvSpPr>
            <a:spLocks noGrp="1" noChangeArrowheads="1"/>
          </p:cNvSpPr>
          <p:nvPr>
            <p:ph type="body" idx="1"/>
          </p:nvPr>
        </p:nvSpPr>
        <p:spPr/>
        <p:txBody>
          <a:bodyPr/>
          <a:lstStyle/>
          <a:p>
            <a:endParaRPr lang="en-US" altLang="id-ID"/>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D95E5F6D-D6ED-4A89-9403-F563D4C9B012}" type="slidenum">
              <a:rPr lang="en-GB" altLang="id-ID"/>
              <a:pPr/>
              <a:t>5</a:t>
            </a:fld>
            <a:endParaRPr lang="en-GB" altLang="id-ID"/>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94B1814-847F-4DD5-9718-95BB93040129}" type="slidenum">
              <a:rPr lang="en-GB" altLang="id-ID"/>
              <a:pPr/>
              <a:t>6</a:t>
            </a:fld>
            <a:endParaRPr lang="en-GB" altLang="id-ID"/>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207182-2EFF-4794-A884-E3F3D5B9EA3B}" type="slidenum">
              <a:rPr lang="en-GB" altLang="id-ID"/>
              <a:pPr/>
              <a:t>16</a:t>
            </a:fld>
            <a:endParaRPr lang="en-GB" altLang="id-ID"/>
          </a:p>
        </p:txBody>
      </p:sp>
      <p:sp>
        <p:nvSpPr>
          <p:cNvPr id="24578" name="Rectangle 2"/>
          <p:cNvSpPr>
            <a:spLocks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ltLang="id-ID"/>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165A1C-368F-455D-8FE6-39EEDF21397A}" type="slidenum">
              <a:rPr lang="en-GB" altLang="id-ID"/>
              <a:pPr/>
              <a:t>17</a:t>
            </a:fld>
            <a:endParaRPr lang="en-GB" altLang="id-ID"/>
          </a:p>
        </p:txBody>
      </p:sp>
      <p:sp>
        <p:nvSpPr>
          <p:cNvPr id="20482" name="Rectangle 2"/>
          <p:cNvSpPr>
            <a:spLocks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en-US" altLang="id-ID"/>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041D88-F14F-49C0-AF35-5A328D652C84}" type="slidenum">
              <a:rPr lang="en-GB" altLang="id-ID"/>
              <a:pPr/>
              <a:t>18</a:t>
            </a:fld>
            <a:endParaRPr lang="en-GB" altLang="id-ID"/>
          </a:p>
        </p:txBody>
      </p:sp>
      <p:sp>
        <p:nvSpPr>
          <p:cNvPr id="21506" name="Rectangle 2"/>
          <p:cNvSpPr>
            <a:spLocks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en-US" altLang="id-ID"/>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861C72-A1DB-40AF-A0DD-10E12C4C75DF}" type="slidenum">
              <a:rPr lang="en-GB" altLang="id-ID"/>
              <a:pPr/>
              <a:t>22</a:t>
            </a:fld>
            <a:endParaRPr lang="en-GB" altLang="id-ID"/>
          </a:p>
        </p:txBody>
      </p:sp>
      <p:sp>
        <p:nvSpPr>
          <p:cNvPr id="22530" name="Rectangle 2"/>
          <p:cNvSpPr>
            <a:spLocks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lt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lvl1pPr>
              <a:defRPr/>
            </a:lvl1pPr>
          </a:lstStyle>
          <a:p>
            <a:endParaRPr lang="en-GB" altLang="id-ID"/>
          </a:p>
        </p:txBody>
      </p:sp>
      <p:sp>
        <p:nvSpPr>
          <p:cNvPr id="5" name="Footer Placeholder 4"/>
          <p:cNvSpPr>
            <a:spLocks noGrp="1"/>
          </p:cNvSpPr>
          <p:nvPr>
            <p:ph type="ftr" sz="quarter" idx="11"/>
          </p:nvPr>
        </p:nvSpPr>
        <p:spPr/>
        <p:txBody>
          <a:bodyPr/>
          <a:lstStyle>
            <a:lvl1pPr>
              <a:defRPr/>
            </a:lvl1pPr>
          </a:lstStyle>
          <a:p>
            <a:endParaRPr lang="en-GB" altLang="id-ID"/>
          </a:p>
        </p:txBody>
      </p:sp>
      <p:sp>
        <p:nvSpPr>
          <p:cNvPr id="6" name="Slide Number Placeholder 5"/>
          <p:cNvSpPr>
            <a:spLocks noGrp="1"/>
          </p:cNvSpPr>
          <p:nvPr>
            <p:ph type="sldNum" sz="quarter" idx="12"/>
          </p:nvPr>
        </p:nvSpPr>
        <p:spPr/>
        <p:txBody>
          <a:bodyPr/>
          <a:lstStyle>
            <a:lvl1pPr>
              <a:defRPr/>
            </a:lvl1pPr>
          </a:lstStyle>
          <a:p>
            <a:fld id="{A39C856C-B0E0-4B39-90F3-6A0A93E2185B}" type="slidenum">
              <a:rPr lang="en-GB" altLang="id-ID"/>
              <a:pPr/>
              <a:t>‹#›</a:t>
            </a:fld>
            <a:endParaRPr lang="en-GB" altLang="id-ID"/>
          </a:p>
        </p:txBody>
      </p:sp>
    </p:spTree>
    <p:extLst>
      <p:ext uri="{BB962C8B-B14F-4D97-AF65-F5344CB8AC3E}">
        <p14:creationId xmlns:p14="http://schemas.microsoft.com/office/powerpoint/2010/main" val="1561213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n-GB" altLang="id-ID"/>
          </a:p>
        </p:txBody>
      </p:sp>
      <p:sp>
        <p:nvSpPr>
          <p:cNvPr id="5" name="Footer Placeholder 4"/>
          <p:cNvSpPr>
            <a:spLocks noGrp="1"/>
          </p:cNvSpPr>
          <p:nvPr>
            <p:ph type="ftr" sz="quarter" idx="11"/>
          </p:nvPr>
        </p:nvSpPr>
        <p:spPr/>
        <p:txBody>
          <a:bodyPr/>
          <a:lstStyle>
            <a:lvl1pPr>
              <a:defRPr/>
            </a:lvl1pPr>
          </a:lstStyle>
          <a:p>
            <a:endParaRPr lang="en-GB" altLang="id-ID"/>
          </a:p>
        </p:txBody>
      </p:sp>
      <p:sp>
        <p:nvSpPr>
          <p:cNvPr id="6" name="Slide Number Placeholder 5"/>
          <p:cNvSpPr>
            <a:spLocks noGrp="1"/>
          </p:cNvSpPr>
          <p:nvPr>
            <p:ph type="sldNum" sz="quarter" idx="12"/>
          </p:nvPr>
        </p:nvSpPr>
        <p:spPr/>
        <p:txBody>
          <a:bodyPr/>
          <a:lstStyle>
            <a:lvl1pPr>
              <a:defRPr/>
            </a:lvl1pPr>
          </a:lstStyle>
          <a:p>
            <a:fld id="{76F45BB5-3445-473D-9EE2-D0D90379EE8A}" type="slidenum">
              <a:rPr lang="en-GB" altLang="id-ID"/>
              <a:pPr/>
              <a:t>‹#›</a:t>
            </a:fld>
            <a:endParaRPr lang="en-GB" altLang="id-ID"/>
          </a:p>
        </p:txBody>
      </p:sp>
    </p:spTree>
    <p:extLst>
      <p:ext uri="{BB962C8B-B14F-4D97-AF65-F5344CB8AC3E}">
        <p14:creationId xmlns:p14="http://schemas.microsoft.com/office/powerpoint/2010/main" val="389179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n-GB" altLang="id-ID"/>
          </a:p>
        </p:txBody>
      </p:sp>
      <p:sp>
        <p:nvSpPr>
          <p:cNvPr id="5" name="Footer Placeholder 4"/>
          <p:cNvSpPr>
            <a:spLocks noGrp="1"/>
          </p:cNvSpPr>
          <p:nvPr>
            <p:ph type="ftr" sz="quarter" idx="11"/>
          </p:nvPr>
        </p:nvSpPr>
        <p:spPr/>
        <p:txBody>
          <a:bodyPr/>
          <a:lstStyle>
            <a:lvl1pPr>
              <a:defRPr/>
            </a:lvl1pPr>
          </a:lstStyle>
          <a:p>
            <a:endParaRPr lang="en-GB" altLang="id-ID"/>
          </a:p>
        </p:txBody>
      </p:sp>
      <p:sp>
        <p:nvSpPr>
          <p:cNvPr id="6" name="Slide Number Placeholder 5"/>
          <p:cNvSpPr>
            <a:spLocks noGrp="1"/>
          </p:cNvSpPr>
          <p:nvPr>
            <p:ph type="sldNum" sz="quarter" idx="12"/>
          </p:nvPr>
        </p:nvSpPr>
        <p:spPr/>
        <p:txBody>
          <a:bodyPr/>
          <a:lstStyle>
            <a:lvl1pPr>
              <a:defRPr/>
            </a:lvl1pPr>
          </a:lstStyle>
          <a:p>
            <a:fld id="{CF909AEA-506F-4EF4-B105-036113AC7A1B}" type="slidenum">
              <a:rPr lang="en-GB" altLang="id-ID"/>
              <a:pPr/>
              <a:t>‹#›</a:t>
            </a:fld>
            <a:endParaRPr lang="en-GB" altLang="id-ID"/>
          </a:p>
        </p:txBody>
      </p:sp>
    </p:spTree>
    <p:extLst>
      <p:ext uri="{BB962C8B-B14F-4D97-AF65-F5344CB8AC3E}">
        <p14:creationId xmlns:p14="http://schemas.microsoft.com/office/powerpoint/2010/main" val="3217190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n-GB" altLang="id-ID"/>
          </a:p>
        </p:txBody>
      </p:sp>
      <p:sp>
        <p:nvSpPr>
          <p:cNvPr id="5" name="Footer Placeholder 4"/>
          <p:cNvSpPr>
            <a:spLocks noGrp="1"/>
          </p:cNvSpPr>
          <p:nvPr>
            <p:ph type="ftr" sz="quarter" idx="11"/>
          </p:nvPr>
        </p:nvSpPr>
        <p:spPr/>
        <p:txBody>
          <a:bodyPr/>
          <a:lstStyle>
            <a:lvl1pPr>
              <a:defRPr/>
            </a:lvl1pPr>
          </a:lstStyle>
          <a:p>
            <a:endParaRPr lang="en-GB" altLang="id-ID"/>
          </a:p>
        </p:txBody>
      </p:sp>
      <p:sp>
        <p:nvSpPr>
          <p:cNvPr id="6" name="Slide Number Placeholder 5"/>
          <p:cNvSpPr>
            <a:spLocks noGrp="1"/>
          </p:cNvSpPr>
          <p:nvPr>
            <p:ph type="sldNum" sz="quarter" idx="12"/>
          </p:nvPr>
        </p:nvSpPr>
        <p:spPr/>
        <p:txBody>
          <a:bodyPr/>
          <a:lstStyle>
            <a:lvl1pPr>
              <a:defRPr/>
            </a:lvl1pPr>
          </a:lstStyle>
          <a:p>
            <a:fld id="{257584F1-F7E6-4FDF-A79E-6DFEAEDB6E60}" type="slidenum">
              <a:rPr lang="en-GB" altLang="id-ID"/>
              <a:pPr/>
              <a:t>‹#›</a:t>
            </a:fld>
            <a:endParaRPr lang="en-GB" altLang="id-ID"/>
          </a:p>
        </p:txBody>
      </p:sp>
    </p:spTree>
    <p:extLst>
      <p:ext uri="{BB962C8B-B14F-4D97-AF65-F5344CB8AC3E}">
        <p14:creationId xmlns:p14="http://schemas.microsoft.com/office/powerpoint/2010/main" val="2864133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ltLang="id-ID"/>
          </a:p>
        </p:txBody>
      </p:sp>
      <p:sp>
        <p:nvSpPr>
          <p:cNvPr id="5" name="Footer Placeholder 4"/>
          <p:cNvSpPr>
            <a:spLocks noGrp="1"/>
          </p:cNvSpPr>
          <p:nvPr>
            <p:ph type="ftr" sz="quarter" idx="11"/>
          </p:nvPr>
        </p:nvSpPr>
        <p:spPr/>
        <p:txBody>
          <a:bodyPr/>
          <a:lstStyle>
            <a:lvl1pPr>
              <a:defRPr/>
            </a:lvl1pPr>
          </a:lstStyle>
          <a:p>
            <a:endParaRPr lang="en-GB" altLang="id-ID"/>
          </a:p>
        </p:txBody>
      </p:sp>
      <p:sp>
        <p:nvSpPr>
          <p:cNvPr id="6" name="Slide Number Placeholder 5"/>
          <p:cNvSpPr>
            <a:spLocks noGrp="1"/>
          </p:cNvSpPr>
          <p:nvPr>
            <p:ph type="sldNum" sz="quarter" idx="12"/>
          </p:nvPr>
        </p:nvSpPr>
        <p:spPr/>
        <p:txBody>
          <a:bodyPr/>
          <a:lstStyle>
            <a:lvl1pPr>
              <a:defRPr/>
            </a:lvl1pPr>
          </a:lstStyle>
          <a:p>
            <a:fld id="{BE3D2835-6C60-40DB-AB22-2C00DC5A08E5}" type="slidenum">
              <a:rPr lang="en-GB" altLang="id-ID"/>
              <a:pPr/>
              <a:t>‹#›</a:t>
            </a:fld>
            <a:endParaRPr lang="en-GB" altLang="id-ID"/>
          </a:p>
        </p:txBody>
      </p:sp>
    </p:spTree>
    <p:extLst>
      <p:ext uri="{BB962C8B-B14F-4D97-AF65-F5344CB8AC3E}">
        <p14:creationId xmlns:p14="http://schemas.microsoft.com/office/powerpoint/2010/main" val="114170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lvl1pPr>
              <a:defRPr/>
            </a:lvl1pPr>
          </a:lstStyle>
          <a:p>
            <a:endParaRPr lang="en-GB" altLang="id-ID"/>
          </a:p>
        </p:txBody>
      </p:sp>
      <p:sp>
        <p:nvSpPr>
          <p:cNvPr id="6" name="Footer Placeholder 5"/>
          <p:cNvSpPr>
            <a:spLocks noGrp="1"/>
          </p:cNvSpPr>
          <p:nvPr>
            <p:ph type="ftr" sz="quarter" idx="11"/>
          </p:nvPr>
        </p:nvSpPr>
        <p:spPr/>
        <p:txBody>
          <a:bodyPr/>
          <a:lstStyle>
            <a:lvl1pPr>
              <a:defRPr/>
            </a:lvl1pPr>
          </a:lstStyle>
          <a:p>
            <a:endParaRPr lang="en-GB" altLang="id-ID"/>
          </a:p>
        </p:txBody>
      </p:sp>
      <p:sp>
        <p:nvSpPr>
          <p:cNvPr id="7" name="Slide Number Placeholder 6"/>
          <p:cNvSpPr>
            <a:spLocks noGrp="1"/>
          </p:cNvSpPr>
          <p:nvPr>
            <p:ph type="sldNum" sz="quarter" idx="12"/>
          </p:nvPr>
        </p:nvSpPr>
        <p:spPr/>
        <p:txBody>
          <a:bodyPr/>
          <a:lstStyle>
            <a:lvl1pPr>
              <a:defRPr/>
            </a:lvl1pPr>
          </a:lstStyle>
          <a:p>
            <a:fld id="{B2DE2DF8-4A52-4DC3-AA1D-6261372832F4}" type="slidenum">
              <a:rPr lang="en-GB" altLang="id-ID"/>
              <a:pPr/>
              <a:t>‹#›</a:t>
            </a:fld>
            <a:endParaRPr lang="en-GB" altLang="id-ID"/>
          </a:p>
        </p:txBody>
      </p:sp>
    </p:spTree>
    <p:extLst>
      <p:ext uri="{BB962C8B-B14F-4D97-AF65-F5344CB8AC3E}">
        <p14:creationId xmlns:p14="http://schemas.microsoft.com/office/powerpoint/2010/main" val="160669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lvl1pPr>
              <a:defRPr/>
            </a:lvl1pPr>
          </a:lstStyle>
          <a:p>
            <a:endParaRPr lang="en-GB" altLang="id-ID"/>
          </a:p>
        </p:txBody>
      </p:sp>
      <p:sp>
        <p:nvSpPr>
          <p:cNvPr id="8" name="Footer Placeholder 7"/>
          <p:cNvSpPr>
            <a:spLocks noGrp="1"/>
          </p:cNvSpPr>
          <p:nvPr>
            <p:ph type="ftr" sz="quarter" idx="11"/>
          </p:nvPr>
        </p:nvSpPr>
        <p:spPr/>
        <p:txBody>
          <a:bodyPr/>
          <a:lstStyle>
            <a:lvl1pPr>
              <a:defRPr/>
            </a:lvl1pPr>
          </a:lstStyle>
          <a:p>
            <a:endParaRPr lang="en-GB" altLang="id-ID"/>
          </a:p>
        </p:txBody>
      </p:sp>
      <p:sp>
        <p:nvSpPr>
          <p:cNvPr id="9" name="Slide Number Placeholder 8"/>
          <p:cNvSpPr>
            <a:spLocks noGrp="1"/>
          </p:cNvSpPr>
          <p:nvPr>
            <p:ph type="sldNum" sz="quarter" idx="12"/>
          </p:nvPr>
        </p:nvSpPr>
        <p:spPr/>
        <p:txBody>
          <a:bodyPr/>
          <a:lstStyle>
            <a:lvl1pPr>
              <a:defRPr/>
            </a:lvl1pPr>
          </a:lstStyle>
          <a:p>
            <a:fld id="{39ACADD9-D379-4320-AFD8-FEF443B408F3}" type="slidenum">
              <a:rPr lang="en-GB" altLang="id-ID"/>
              <a:pPr/>
              <a:t>‹#›</a:t>
            </a:fld>
            <a:endParaRPr lang="en-GB" altLang="id-ID"/>
          </a:p>
        </p:txBody>
      </p:sp>
    </p:spTree>
    <p:extLst>
      <p:ext uri="{BB962C8B-B14F-4D97-AF65-F5344CB8AC3E}">
        <p14:creationId xmlns:p14="http://schemas.microsoft.com/office/powerpoint/2010/main" val="119460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lvl1pPr>
              <a:defRPr/>
            </a:lvl1pPr>
          </a:lstStyle>
          <a:p>
            <a:endParaRPr lang="en-GB" altLang="id-ID"/>
          </a:p>
        </p:txBody>
      </p:sp>
      <p:sp>
        <p:nvSpPr>
          <p:cNvPr id="4" name="Footer Placeholder 3"/>
          <p:cNvSpPr>
            <a:spLocks noGrp="1"/>
          </p:cNvSpPr>
          <p:nvPr>
            <p:ph type="ftr" sz="quarter" idx="11"/>
          </p:nvPr>
        </p:nvSpPr>
        <p:spPr/>
        <p:txBody>
          <a:bodyPr/>
          <a:lstStyle>
            <a:lvl1pPr>
              <a:defRPr/>
            </a:lvl1pPr>
          </a:lstStyle>
          <a:p>
            <a:endParaRPr lang="en-GB" altLang="id-ID"/>
          </a:p>
        </p:txBody>
      </p:sp>
      <p:sp>
        <p:nvSpPr>
          <p:cNvPr id="5" name="Slide Number Placeholder 4"/>
          <p:cNvSpPr>
            <a:spLocks noGrp="1"/>
          </p:cNvSpPr>
          <p:nvPr>
            <p:ph type="sldNum" sz="quarter" idx="12"/>
          </p:nvPr>
        </p:nvSpPr>
        <p:spPr/>
        <p:txBody>
          <a:bodyPr/>
          <a:lstStyle>
            <a:lvl1pPr>
              <a:defRPr/>
            </a:lvl1pPr>
          </a:lstStyle>
          <a:p>
            <a:fld id="{0A1B1B18-9756-4AA2-8169-161121E4D38C}" type="slidenum">
              <a:rPr lang="en-GB" altLang="id-ID"/>
              <a:pPr/>
              <a:t>‹#›</a:t>
            </a:fld>
            <a:endParaRPr lang="en-GB" altLang="id-ID"/>
          </a:p>
        </p:txBody>
      </p:sp>
    </p:spTree>
    <p:extLst>
      <p:ext uri="{BB962C8B-B14F-4D97-AF65-F5344CB8AC3E}">
        <p14:creationId xmlns:p14="http://schemas.microsoft.com/office/powerpoint/2010/main" val="2924082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ltLang="id-ID"/>
          </a:p>
        </p:txBody>
      </p:sp>
      <p:sp>
        <p:nvSpPr>
          <p:cNvPr id="3" name="Footer Placeholder 2"/>
          <p:cNvSpPr>
            <a:spLocks noGrp="1"/>
          </p:cNvSpPr>
          <p:nvPr>
            <p:ph type="ftr" sz="quarter" idx="11"/>
          </p:nvPr>
        </p:nvSpPr>
        <p:spPr/>
        <p:txBody>
          <a:bodyPr/>
          <a:lstStyle>
            <a:lvl1pPr>
              <a:defRPr/>
            </a:lvl1pPr>
          </a:lstStyle>
          <a:p>
            <a:endParaRPr lang="en-GB" altLang="id-ID"/>
          </a:p>
        </p:txBody>
      </p:sp>
      <p:sp>
        <p:nvSpPr>
          <p:cNvPr id="4" name="Slide Number Placeholder 3"/>
          <p:cNvSpPr>
            <a:spLocks noGrp="1"/>
          </p:cNvSpPr>
          <p:nvPr>
            <p:ph type="sldNum" sz="quarter" idx="12"/>
          </p:nvPr>
        </p:nvSpPr>
        <p:spPr/>
        <p:txBody>
          <a:bodyPr/>
          <a:lstStyle>
            <a:lvl1pPr>
              <a:defRPr/>
            </a:lvl1pPr>
          </a:lstStyle>
          <a:p>
            <a:fld id="{92A85AAB-35DE-4F4F-AB07-4179AF8B5C94}" type="slidenum">
              <a:rPr lang="en-GB" altLang="id-ID"/>
              <a:pPr/>
              <a:t>‹#›</a:t>
            </a:fld>
            <a:endParaRPr lang="en-GB" altLang="id-ID"/>
          </a:p>
        </p:txBody>
      </p:sp>
    </p:spTree>
    <p:extLst>
      <p:ext uri="{BB962C8B-B14F-4D97-AF65-F5344CB8AC3E}">
        <p14:creationId xmlns:p14="http://schemas.microsoft.com/office/powerpoint/2010/main" val="134351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ltLang="id-ID"/>
          </a:p>
        </p:txBody>
      </p:sp>
      <p:sp>
        <p:nvSpPr>
          <p:cNvPr id="6" name="Footer Placeholder 5"/>
          <p:cNvSpPr>
            <a:spLocks noGrp="1"/>
          </p:cNvSpPr>
          <p:nvPr>
            <p:ph type="ftr" sz="quarter" idx="11"/>
          </p:nvPr>
        </p:nvSpPr>
        <p:spPr/>
        <p:txBody>
          <a:bodyPr/>
          <a:lstStyle>
            <a:lvl1pPr>
              <a:defRPr/>
            </a:lvl1pPr>
          </a:lstStyle>
          <a:p>
            <a:endParaRPr lang="en-GB" altLang="id-ID"/>
          </a:p>
        </p:txBody>
      </p:sp>
      <p:sp>
        <p:nvSpPr>
          <p:cNvPr id="7" name="Slide Number Placeholder 6"/>
          <p:cNvSpPr>
            <a:spLocks noGrp="1"/>
          </p:cNvSpPr>
          <p:nvPr>
            <p:ph type="sldNum" sz="quarter" idx="12"/>
          </p:nvPr>
        </p:nvSpPr>
        <p:spPr/>
        <p:txBody>
          <a:bodyPr/>
          <a:lstStyle>
            <a:lvl1pPr>
              <a:defRPr/>
            </a:lvl1pPr>
          </a:lstStyle>
          <a:p>
            <a:fld id="{707C097D-50C8-4F83-ACB8-176B53298C7D}" type="slidenum">
              <a:rPr lang="en-GB" altLang="id-ID"/>
              <a:pPr/>
              <a:t>‹#›</a:t>
            </a:fld>
            <a:endParaRPr lang="en-GB" altLang="id-ID"/>
          </a:p>
        </p:txBody>
      </p:sp>
    </p:spTree>
    <p:extLst>
      <p:ext uri="{BB962C8B-B14F-4D97-AF65-F5344CB8AC3E}">
        <p14:creationId xmlns:p14="http://schemas.microsoft.com/office/powerpoint/2010/main" val="2802883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ltLang="id-ID"/>
          </a:p>
        </p:txBody>
      </p:sp>
      <p:sp>
        <p:nvSpPr>
          <p:cNvPr id="6" name="Footer Placeholder 5"/>
          <p:cNvSpPr>
            <a:spLocks noGrp="1"/>
          </p:cNvSpPr>
          <p:nvPr>
            <p:ph type="ftr" sz="quarter" idx="11"/>
          </p:nvPr>
        </p:nvSpPr>
        <p:spPr/>
        <p:txBody>
          <a:bodyPr/>
          <a:lstStyle>
            <a:lvl1pPr>
              <a:defRPr/>
            </a:lvl1pPr>
          </a:lstStyle>
          <a:p>
            <a:endParaRPr lang="en-GB" altLang="id-ID"/>
          </a:p>
        </p:txBody>
      </p:sp>
      <p:sp>
        <p:nvSpPr>
          <p:cNvPr id="7" name="Slide Number Placeholder 6"/>
          <p:cNvSpPr>
            <a:spLocks noGrp="1"/>
          </p:cNvSpPr>
          <p:nvPr>
            <p:ph type="sldNum" sz="quarter" idx="12"/>
          </p:nvPr>
        </p:nvSpPr>
        <p:spPr/>
        <p:txBody>
          <a:bodyPr/>
          <a:lstStyle>
            <a:lvl1pPr>
              <a:defRPr/>
            </a:lvl1pPr>
          </a:lstStyle>
          <a:p>
            <a:fld id="{31390747-7750-4B1E-B614-560ACEA4A6A0}" type="slidenum">
              <a:rPr lang="en-GB" altLang="id-ID"/>
              <a:pPr/>
              <a:t>‹#›</a:t>
            </a:fld>
            <a:endParaRPr lang="en-GB" altLang="id-ID"/>
          </a:p>
        </p:txBody>
      </p:sp>
    </p:spTree>
    <p:extLst>
      <p:ext uri="{BB962C8B-B14F-4D97-AF65-F5344CB8AC3E}">
        <p14:creationId xmlns:p14="http://schemas.microsoft.com/office/powerpoint/2010/main" val="4267695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id-ID"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id-ID" smtClean="0"/>
              <a:t>Click to edit Master text styles</a:t>
            </a:r>
          </a:p>
          <a:p>
            <a:pPr lvl="1"/>
            <a:r>
              <a:rPr lang="en-GB" altLang="id-ID" smtClean="0"/>
              <a:t>Second level</a:t>
            </a:r>
          </a:p>
          <a:p>
            <a:pPr lvl="2"/>
            <a:r>
              <a:rPr lang="en-GB" altLang="id-ID" smtClean="0"/>
              <a:t>Third level</a:t>
            </a:r>
          </a:p>
          <a:p>
            <a:pPr lvl="3"/>
            <a:r>
              <a:rPr lang="en-GB" altLang="id-ID" smtClean="0"/>
              <a:t>Fourth level</a:t>
            </a:r>
          </a:p>
          <a:p>
            <a:pPr lvl="4"/>
            <a:r>
              <a:rPr lang="en-GB" altLang="id-ID"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GB" altLang="id-ID"/>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GB" altLang="id-ID"/>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90E03CB-DE87-4F69-A45A-AAACEDFF29BF}" type="slidenum">
              <a:rPr lang="en-GB" altLang="id-ID"/>
              <a:pPr/>
              <a:t>‹#›</a:t>
            </a:fld>
            <a:endParaRPr lang="en-GB" alt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10.bin"/><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13.bin"/><Relationship Id="rId4" Type="http://schemas.openxmlformats.org/officeDocument/2006/relationships/image" Target="../media/image17.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1.wmf"/><Relationship Id="rId5" Type="http://schemas.openxmlformats.org/officeDocument/2006/relationships/oleObject" Target="../embeddings/oleObject16.bin"/><Relationship Id="rId4" Type="http://schemas.openxmlformats.org/officeDocument/2006/relationships/image" Target="../media/image20.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3.wmf"/><Relationship Id="rId5" Type="http://schemas.openxmlformats.org/officeDocument/2006/relationships/oleObject" Target="../embeddings/oleObject18.bin"/><Relationship Id="rId4" Type="http://schemas.openxmlformats.org/officeDocument/2006/relationships/image" Target="../media/image22.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24.wmf"/><Relationship Id="rId4"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image" Target="../media/image25.wmf"/><Relationship Id="rId4" Type="http://schemas.openxmlformats.org/officeDocument/2006/relationships/oleObject" Target="../embeddings/oleObject20.bin"/></Relationships>
</file>

<file path=ppt/slides/_rels/slide19.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7.emf"/><Relationship Id="rId5" Type="http://schemas.openxmlformats.org/officeDocument/2006/relationships/oleObject" Target="../embeddings/oleObject22.bin"/><Relationship Id="rId10" Type="http://schemas.openxmlformats.org/officeDocument/2006/relationships/image" Target="../media/image29.emf"/><Relationship Id="rId4" Type="http://schemas.openxmlformats.org/officeDocument/2006/relationships/image" Target="../media/image26.emf"/><Relationship Id="rId9" Type="http://schemas.openxmlformats.org/officeDocument/2006/relationships/oleObject" Target="../embeddings/oleObject24.bin"/></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image" Target="../media/image30.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0.bin"/><Relationship Id="rId5" Type="http://schemas.openxmlformats.org/officeDocument/2006/relationships/oleObject" Target="../embeddings/oleObject29.bin"/><Relationship Id="rId4" Type="http://schemas.openxmlformats.org/officeDocument/2006/relationships/image" Target="../media/image30.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35.wmf"/><Relationship Id="rId3" Type="http://schemas.openxmlformats.org/officeDocument/2006/relationships/notesSlide" Target="../notesSlides/notesSlide12.xml"/><Relationship Id="rId7" Type="http://schemas.openxmlformats.org/officeDocument/2006/relationships/image" Target="../media/image32.wmf"/><Relationship Id="rId12" Type="http://schemas.openxmlformats.org/officeDocument/2006/relationships/oleObject" Target="../embeddings/oleObject35.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oleObject" Target="../embeddings/oleObject32.bin"/><Relationship Id="rId11" Type="http://schemas.openxmlformats.org/officeDocument/2006/relationships/image" Target="../media/image34.wmf"/><Relationship Id="rId5" Type="http://schemas.openxmlformats.org/officeDocument/2006/relationships/image" Target="../media/image31.wmf"/><Relationship Id="rId15" Type="http://schemas.openxmlformats.org/officeDocument/2006/relationships/image" Target="../media/image36.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33.wmf"/><Relationship Id="rId14" Type="http://schemas.openxmlformats.org/officeDocument/2006/relationships/oleObject" Target="../embeddings/oleObject36.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30.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43.bin"/><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8.wmf"/><Relationship Id="rId11" Type="http://schemas.openxmlformats.org/officeDocument/2006/relationships/image" Target="../media/image40.wmf"/><Relationship Id="rId5" Type="http://schemas.openxmlformats.org/officeDocument/2006/relationships/oleObject" Target="../embeddings/oleObject38.bin"/><Relationship Id="rId10" Type="http://schemas.openxmlformats.org/officeDocument/2006/relationships/oleObject" Target="../embeddings/oleObject41.bin"/><Relationship Id="rId4" Type="http://schemas.openxmlformats.org/officeDocument/2006/relationships/image" Target="../media/image37.wmf"/><Relationship Id="rId9" Type="http://schemas.openxmlformats.org/officeDocument/2006/relationships/oleObject" Target="../embeddings/oleObject40.bin"/><Relationship Id="rId14" Type="http://schemas.openxmlformats.org/officeDocument/2006/relationships/oleObject" Target="../embeddings/oleObject44.bin"/></Relationships>
</file>

<file path=ppt/slides/_rels/slide31.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51.bin"/><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8.wmf"/><Relationship Id="rId11" Type="http://schemas.openxmlformats.org/officeDocument/2006/relationships/image" Target="../media/image42.wmf"/><Relationship Id="rId5" Type="http://schemas.openxmlformats.org/officeDocument/2006/relationships/oleObject" Target="../embeddings/oleObject46.bin"/><Relationship Id="rId10" Type="http://schemas.openxmlformats.org/officeDocument/2006/relationships/oleObject" Target="../embeddings/oleObject49.bin"/><Relationship Id="rId4" Type="http://schemas.openxmlformats.org/officeDocument/2006/relationships/image" Target="../media/image37.wmf"/><Relationship Id="rId9" Type="http://schemas.openxmlformats.org/officeDocument/2006/relationships/oleObject" Target="../embeddings/oleObject48.bin"/><Relationship Id="rId14" Type="http://schemas.openxmlformats.org/officeDocument/2006/relationships/oleObject" Target="../embeddings/oleObject52.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44.wmf"/><Relationship Id="rId5" Type="http://schemas.openxmlformats.org/officeDocument/2006/relationships/oleObject" Target="../embeddings/oleObject54.bin"/><Relationship Id="rId4" Type="http://schemas.openxmlformats.org/officeDocument/2006/relationships/image" Target="../media/image43.wmf"/></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62000" y="0"/>
            <a:ext cx="7772400" cy="1143000"/>
          </a:xfrm>
        </p:spPr>
        <p:txBody>
          <a:bodyPr/>
          <a:lstStyle/>
          <a:p>
            <a:r>
              <a:rPr lang="en-GB" altLang="id-ID"/>
              <a:t>Clustering </a:t>
            </a:r>
          </a:p>
        </p:txBody>
      </p:sp>
      <p:sp>
        <p:nvSpPr>
          <p:cNvPr id="2051" name="Rectangle 3"/>
          <p:cNvSpPr>
            <a:spLocks noChangeArrowheads="1"/>
          </p:cNvSpPr>
          <p:nvPr/>
        </p:nvSpPr>
        <p:spPr bwMode="auto">
          <a:xfrm>
            <a:off x="457200" y="923925"/>
            <a:ext cx="8686800"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id-ID"/>
              <a:t>Clustering of data is a method by which large sets of data is grouped into clusters of smaller sets of similar data.</a:t>
            </a:r>
          </a:p>
          <a:p>
            <a:endParaRPr lang="en-GB" altLang="id-ID"/>
          </a:p>
          <a:p>
            <a:r>
              <a:rPr lang="en-GB" altLang="id-ID"/>
              <a:t>The example below demonstrates the clustering of balls of same colour. There are a total of 10 balls which are of three different</a:t>
            </a:r>
          </a:p>
          <a:p>
            <a:r>
              <a:rPr lang="en-GB" altLang="id-ID"/>
              <a:t>colours. We are interested in clustering of balls of the three different colours into three different groups.</a:t>
            </a:r>
          </a:p>
          <a:p>
            <a:endParaRPr lang="en-GB" altLang="id-ID"/>
          </a:p>
          <a:p>
            <a:r>
              <a:rPr lang="en-GB" altLang="id-ID"/>
              <a:t>                                                </a:t>
            </a:r>
          </a:p>
          <a:p>
            <a:endParaRPr lang="en-GB" altLang="id-ID"/>
          </a:p>
          <a:p>
            <a:r>
              <a:rPr lang="en-GB" altLang="id-ID"/>
              <a:t>The balls of same colour are clustered into a group as shown below :</a:t>
            </a:r>
          </a:p>
          <a:p>
            <a:endParaRPr lang="en-GB" altLang="id-ID"/>
          </a:p>
          <a:p>
            <a:r>
              <a:rPr lang="en-GB" altLang="id-ID"/>
              <a:t>                                                </a:t>
            </a:r>
          </a:p>
          <a:p>
            <a:endParaRPr lang="en-GB" altLang="id-ID"/>
          </a:p>
          <a:p>
            <a:r>
              <a:rPr lang="en-GB" altLang="id-ID"/>
              <a:t>Thus, we see clustering means grouping of data or dividing a large data set into smaller data sets of some similarity. </a:t>
            </a:r>
          </a:p>
        </p:txBody>
      </p:sp>
      <p:pic>
        <p:nvPicPr>
          <p:cNvPr id="2052" name="Picture 4" descr="C:\teaching-99\blu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88620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teaching-99\blu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88620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teaching-99\blu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886200"/>
            <a:ext cx="381000" cy="411163"/>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teaching-99\orang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373380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teaching-99\yellow.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81000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teaching-99\orang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411480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teaching-99\orang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403860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teaching-99\yellow.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396240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teaching-99\yellow.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411480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C:\teaching-99\blu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541020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C:\teaching-99\blu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518160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descr="C:\teaching-99\blu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5410200"/>
            <a:ext cx="381000" cy="41116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C:\teaching-99\orang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510540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descr="C:\teaching-99\yellow.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525780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C:\teaching-99\orang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541020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descr="C:\teaching-99\orang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541020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C:\teaching-99\yellow.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548640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069" name="Picture 21" descr="C:\teaching-99\yellow.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5181600"/>
            <a:ext cx="381000" cy="38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284288" y="533400"/>
            <a:ext cx="7297737" cy="706438"/>
          </a:xfrm>
          <a:noFill/>
          <a:ln/>
        </p:spPr>
        <p:txBody>
          <a:bodyPr lIns="92075" tIns="46038" rIns="92075" bIns="46038"/>
          <a:lstStyle/>
          <a:p>
            <a:r>
              <a:rPr lang="en-US" altLang="id-ID" sz="4000"/>
              <a:t>Binary Variables</a:t>
            </a:r>
          </a:p>
        </p:txBody>
      </p:sp>
      <p:sp>
        <p:nvSpPr>
          <p:cNvPr id="40963" name="Rectangle 3"/>
          <p:cNvSpPr>
            <a:spLocks noGrp="1" noChangeArrowheads="1"/>
          </p:cNvSpPr>
          <p:nvPr>
            <p:ph type="body" idx="1"/>
          </p:nvPr>
        </p:nvSpPr>
        <p:spPr>
          <a:xfrm>
            <a:off x="381000" y="1295400"/>
            <a:ext cx="8305800" cy="4876800"/>
          </a:xfrm>
          <a:noFill/>
          <a:ln/>
        </p:spPr>
        <p:txBody>
          <a:bodyPr lIns="92075" tIns="46038" rIns="92075" bIns="46038"/>
          <a:lstStyle/>
          <a:p>
            <a:pPr>
              <a:lnSpc>
                <a:spcPct val="130000"/>
              </a:lnSpc>
            </a:pPr>
            <a:r>
              <a:rPr lang="en-US" altLang="id-ID" sz="2800"/>
              <a:t>A contingency table for binary data</a:t>
            </a:r>
          </a:p>
          <a:p>
            <a:pPr>
              <a:lnSpc>
                <a:spcPct val="130000"/>
              </a:lnSpc>
            </a:pPr>
            <a:endParaRPr lang="en-US" altLang="id-ID" sz="2800"/>
          </a:p>
          <a:p>
            <a:pPr>
              <a:lnSpc>
                <a:spcPct val="130000"/>
              </a:lnSpc>
            </a:pPr>
            <a:endParaRPr lang="en-US" altLang="id-ID" sz="2800"/>
          </a:p>
          <a:p>
            <a:pPr>
              <a:lnSpc>
                <a:spcPct val="130000"/>
              </a:lnSpc>
            </a:pPr>
            <a:endParaRPr lang="en-US" altLang="id-ID" sz="2800"/>
          </a:p>
          <a:p>
            <a:pPr>
              <a:lnSpc>
                <a:spcPct val="130000"/>
              </a:lnSpc>
            </a:pPr>
            <a:endParaRPr lang="en-US" altLang="id-ID" sz="2800"/>
          </a:p>
          <a:p>
            <a:pPr>
              <a:lnSpc>
                <a:spcPct val="130000"/>
              </a:lnSpc>
            </a:pPr>
            <a:r>
              <a:rPr lang="en-US" altLang="id-ID" sz="2800"/>
              <a:t>Simple matching coefficient (invariant, if the binary variable is </a:t>
            </a:r>
            <a:r>
              <a:rPr lang="en-US" altLang="id-ID" sz="2800" i="1" u="sng"/>
              <a:t>symmetric</a:t>
            </a:r>
            <a:r>
              <a:rPr lang="en-US" altLang="id-ID" sz="2800"/>
              <a:t>):</a:t>
            </a:r>
          </a:p>
          <a:p>
            <a:pPr>
              <a:lnSpc>
                <a:spcPct val="130000"/>
              </a:lnSpc>
            </a:pPr>
            <a:r>
              <a:rPr lang="en-US" altLang="id-ID" sz="2800"/>
              <a:t>Jaccard coefficient (noninvariant if the binary variable is </a:t>
            </a:r>
            <a:r>
              <a:rPr lang="en-US" altLang="id-ID" sz="2800" i="1" u="sng"/>
              <a:t>asymmetric</a:t>
            </a:r>
            <a:r>
              <a:rPr lang="en-US" altLang="id-ID" sz="2800"/>
              <a:t>): </a:t>
            </a:r>
          </a:p>
        </p:txBody>
      </p:sp>
      <p:graphicFrame>
        <p:nvGraphicFramePr>
          <p:cNvPr id="40964" name="Object 4"/>
          <p:cNvGraphicFramePr>
            <a:graphicFrameLocks noChangeAspect="1"/>
          </p:cNvGraphicFramePr>
          <p:nvPr/>
        </p:nvGraphicFramePr>
        <p:xfrm>
          <a:off x="4876800" y="5105400"/>
          <a:ext cx="3067050" cy="558800"/>
        </p:xfrm>
        <a:graphic>
          <a:graphicData uri="http://schemas.openxmlformats.org/presentationml/2006/ole">
            <mc:AlternateContent xmlns:mc="http://schemas.openxmlformats.org/markup-compatibility/2006">
              <mc:Choice xmlns:v="urn:schemas-microsoft-com:vml" Requires="v">
                <p:oleObj spid="_x0000_s40971" name="Equation" r:id="rId3" imgW="2044440" imgH="482400" progId="Equation.3">
                  <p:embed/>
                </p:oleObj>
              </mc:Choice>
              <mc:Fallback>
                <p:oleObj name="Equation" r:id="rId3" imgW="2044440" imgH="482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5105400"/>
                        <a:ext cx="306705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5" name="Object 5"/>
          <p:cNvGraphicFramePr>
            <a:graphicFrameLocks noChangeAspect="1"/>
          </p:cNvGraphicFramePr>
          <p:nvPr/>
        </p:nvGraphicFramePr>
        <p:xfrm>
          <a:off x="2743200" y="2286000"/>
          <a:ext cx="2895600" cy="1651000"/>
        </p:xfrm>
        <a:graphic>
          <a:graphicData uri="http://schemas.openxmlformats.org/presentationml/2006/ole">
            <mc:AlternateContent xmlns:mc="http://schemas.openxmlformats.org/markup-compatibility/2006">
              <mc:Choice xmlns:v="urn:schemas-microsoft-com:vml" Requires="v">
                <p:oleObj spid="_x0000_s40972" name="Equation" r:id="rId5" imgW="2539800" imgH="1447560" progId="Equation.3">
                  <p:embed/>
                </p:oleObj>
              </mc:Choice>
              <mc:Fallback>
                <p:oleObj name="Equation" r:id="rId5" imgW="2539800" imgH="144756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2286000"/>
                        <a:ext cx="2895600" cy="165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6" name="Object 6"/>
          <p:cNvGraphicFramePr>
            <a:graphicFrameLocks noChangeAspect="1"/>
          </p:cNvGraphicFramePr>
          <p:nvPr/>
        </p:nvGraphicFramePr>
        <p:xfrm>
          <a:off x="3505200" y="6299200"/>
          <a:ext cx="2552700" cy="558800"/>
        </p:xfrm>
        <a:graphic>
          <a:graphicData uri="http://schemas.openxmlformats.org/presentationml/2006/ole">
            <mc:AlternateContent xmlns:mc="http://schemas.openxmlformats.org/markup-compatibility/2006">
              <mc:Choice xmlns:v="urn:schemas-microsoft-com:vml" Requires="v">
                <p:oleObj spid="_x0000_s40973" name="Equation" r:id="rId7" imgW="1701720" imgH="482400" progId="Equation.3">
                  <p:embed/>
                </p:oleObj>
              </mc:Choice>
              <mc:Fallback>
                <p:oleObj name="Equation" r:id="rId7" imgW="1701720" imgH="4824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6299200"/>
                        <a:ext cx="25527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7" name="Line 7"/>
          <p:cNvSpPr>
            <a:spLocks noChangeShapeType="1"/>
          </p:cNvSpPr>
          <p:nvPr/>
        </p:nvSpPr>
        <p:spPr bwMode="auto">
          <a:xfrm>
            <a:off x="1905000" y="2590800"/>
            <a:ext cx="487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40968" name="Line 8"/>
          <p:cNvSpPr>
            <a:spLocks noChangeShapeType="1"/>
          </p:cNvSpPr>
          <p:nvPr/>
        </p:nvSpPr>
        <p:spPr bwMode="auto">
          <a:xfrm>
            <a:off x="3429000" y="21336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40969" name="Text Box 9"/>
          <p:cNvSpPr txBox="1">
            <a:spLocks noChangeArrowheads="1"/>
          </p:cNvSpPr>
          <p:nvPr/>
        </p:nvSpPr>
        <p:spPr bwMode="auto">
          <a:xfrm>
            <a:off x="1524000" y="31242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id-ID" sz="2000" b="1"/>
              <a:t>Object </a:t>
            </a:r>
            <a:r>
              <a:rPr lang="en-US" altLang="id-ID" sz="2000" b="1" i="1"/>
              <a:t>i</a:t>
            </a:r>
            <a:endParaRPr lang="en-US" altLang="id-ID" sz="2000" b="1"/>
          </a:p>
        </p:txBody>
      </p:sp>
      <p:sp>
        <p:nvSpPr>
          <p:cNvPr id="40970" name="Text Box 10"/>
          <p:cNvSpPr txBox="1">
            <a:spLocks noChangeArrowheads="1"/>
          </p:cNvSpPr>
          <p:nvPr/>
        </p:nvSpPr>
        <p:spPr bwMode="auto">
          <a:xfrm>
            <a:off x="4038600" y="182880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id-ID" sz="2000" b="1"/>
              <a:t>Object  </a:t>
            </a:r>
            <a:r>
              <a:rPr lang="en-US" altLang="id-ID" sz="2000" b="1" i="1"/>
              <a:t>j</a:t>
            </a:r>
          </a:p>
        </p:txBody>
      </p:sp>
    </p:spTree>
  </p:cSld>
  <p:clrMapOvr>
    <a:masterClrMapping/>
  </p:clrMapOvr>
  <p:transition>
    <p:strips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447800" y="228600"/>
            <a:ext cx="7488238" cy="1066800"/>
          </a:xfrm>
        </p:spPr>
        <p:txBody>
          <a:bodyPr/>
          <a:lstStyle/>
          <a:p>
            <a:r>
              <a:rPr lang="en-US" altLang="id-ID"/>
              <a:t>Dissimilarity between Binary Variables</a:t>
            </a:r>
          </a:p>
        </p:txBody>
      </p:sp>
      <p:sp>
        <p:nvSpPr>
          <p:cNvPr id="41987" name="Rectangle 3"/>
          <p:cNvSpPr>
            <a:spLocks noGrp="1" noChangeArrowheads="1"/>
          </p:cNvSpPr>
          <p:nvPr>
            <p:ph type="body" idx="1"/>
          </p:nvPr>
        </p:nvSpPr>
        <p:spPr>
          <a:xfrm>
            <a:off x="685800" y="1600200"/>
            <a:ext cx="8077200" cy="4876800"/>
          </a:xfrm>
        </p:spPr>
        <p:txBody>
          <a:bodyPr/>
          <a:lstStyle/>
          <a:p>
            <a:r>
              <a:rPr lang="en-US" altLang="id-ID" sz="2800"/>
              <a:t>Example</a:t>
            </a:r>
          </a:p>
          <a:p>
            <a:endParaRPr lang="en-US" altLang="id-ID" sz="2800"/>
          </a:p>
          <a:p>
            <a:endParaRPr lang="en-US" altLang="id-ID" sz="2800"/>
          </a:p>
          <a:p>
            <a:pPr lvl="1"/>
            <a:endParaRPr lang="en-US" altLang="id-ID" sz="2400"/>
          </a:p>
          <a:p>
            <a:pPr lvl="1"/>
            <a:endParaRPr lang="en-US" altLang="id-ID" sz="2000"/>
          </a:p>
          <a:p>
            <a:pPr lvl="1"/>
            <a:r>
              <a:rPr lang="en-US" altLang="id-ID" sz="2000"/>
              <a:t>gender is a symmetric attribute</a:t>
            </a:r>
          </a:p>
          <a:p>
            <a:pPr lvl="1"/>
            <a:r>
              <a:rPr lang="en-US" altLang="id-ID" sz="2000"/>
              <a:t>the remaining attributes are asymmetric binary</a:t>
            </a:r>
          </a:p>
          <a:p>
            <a:pPr lvl="1"/>
            <a:r>
              <a:rPr lang="en-US" altLang="id-ID" sz="2000"/>
              <a:t>let the values Y and P be set to 1, and the value N be set to 0</a:t>
            </a:r>
          </a:p>
        </p:txBody>
      </p:sp>
      <p:graphicFrame>
        <p:nvGraphicFramePr>
          <p:cNvPr id="41988" name="Object 4"/>
          <p:cNvGraphicFramePr>
            <a:graphicFrameLocks noChangeAspect="1"/>
          </p:cNvGraphicFramePr>
          <p:nvPr/>
        </p:nvGraphicFramePr>
        <p:xfrm>
          <a:off x="1143000" y="2133600"/>
          <a:ext cx="6932613" cy="1600200"/>
        </p:xfrm>
        <a:graphic>
          <a:graphicData uri="http://schemas.openxmlformats.org/presentationml/2006/ole">
            <mc:AlternateContent xmlns:mc="http://schemas.openxmlformats.org/markup-compatibility/2006">
              <mc:Choice xmlns:v="urn:schemas-microsoft-com:vml" Requires="v">
                <p:oleObj spid="_x0000_s41990" name="Document" r:id="rId3" imgW="6819840" imgH="1474560" progId="Word.Document.8">
                  <p:embed/>
                </p:oleObj>
              </mc:Choice>
              <mc:Fallback>
                <p:oleObj name="Document" r:id="rId3" imgW="6819840" imgH="147456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133600"/>
                        <a:ext cx="6932613"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9" name="Object 5"/>
          <p:cNvGraphicFramePr>
            <a:graphicFrameLocks noChangeAspect="1"/>
          </p:cNvGraphicFramePr>
          <p:nvPr/>
        </p:nvGraphicFramePr>
        <p:xfrm>
          <a:off x="1828800" y="4800600"/>
          <a:ext cx="4191000" cy="1692275"/>
        </p:xfrm>
        <a:graphic>
          <a:graphicData uri="http://schemas.openxmlformats.org/presentationml/2006/ole">
            <mc:AlternateContent xmlns:mc="http://schemas.openxmlformats.org/markup-compatibility/2006">
              <mc:Choice xmlns:v="urn:schemas-microsoft-com:vml" Requires="v">
                <p:oleObj spid="_x0000_s41991" name="Equation" r:id="rId5" imgW="2019240" imgH="1218960" progId="Equation.3">
                  <p:embed/>
                </p:oleObj>
              </mc:Choice>
              <mc:Fallback>
                <p:oleObj name="Equation" r:id="rId5" imgW="2019240" imgH="121896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4800600"/>
                        <a:ext cx="4191000" cy="169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trips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284288" y="457200"/>
            <a:ext cx="7297737" cy="782638"/>
          </a:xfrm>
          <a:noFill/>
          <a:ln/>
        </p:spPr>
        <p:txBody>
          <a:bodyPr lIns="92075" tIns="46038" rIns="92075" bIns="46038"/>
          <a:lstStyle/>
          <a:p>
            <a:r>
              <a:rPr lang="en-US" altLang="id-ID" sz="4000"/>
              <a:t>Nominal Variables</a:t>
            </a:r>
          </a:p>
        </p:txBody>
      </p:sp>
      <p:sp>
        <p:nvSpPr>
          <p:cNvPr id="43011" name="Rectangle 3"/>
          <p:cNvSpPr>
            <a:spLocks noGrp="1" noChangeArrowheads="1"/>
          </p:cNvSpPr>
          <p:nvPr>
            <p:ph type="body" idx="1"/>
          </p:nvPr>
        </p:nvSpPr>
        <p:spPr>
          <a:xfrm>
            <a:off x="381000" y="1676400"/>
            <a:ext cx="8458200" cy="4419600"/>
          </a:xfrm>
          <a:noFill/>
          <a:ln/>
        </p:spPr>
        <p:txBody>
          <a:bodyPr lIns="92075" tIns="46038" rIns="92075" bIns="46038"/>
          <a:lstStyle/>
          <a:p>
            <a:pPr>
              <a:lnSpc>
                <a:spcPct val="120000"/>
              </a:lnSpc>
            </a:pPr>
            <a:r>
              <a:rPr lang="en-US" altLang="id-ID" sz="2800"/>
              <a:t>A generalization of the binary variable in that it can take more than 2 states, e.g., red, yellow, blue, green</a:t>
            </a:r>
          </a:p>
          <a:p>
            <a:pPr>
              <a:lnSpc>
                <a:spcPct val="120000"/>
              </a:lnSpc>
            </a:pPr>
            <a:r>
              <a:rPr lang="en-US" altLang="id-ID" sz="2800"/>
              <a:t>Method 1: Simple matching</a:t>
            </a:r>
            <a:endParaRPr lang="en-US" altLang="id-ID" sz="2800" i="1"/>
          </a:p>
          <a:p>
            <a:pPr lvl="1">
              <a:lnSpc>
                <a:spcPct val="120000"/>
              </a:lnSpc>
            </a:pPr>
            <a:r>
              <a:rPr lang="en-US" altLang="id-ID" sz="2400" i="1"/>
              <a:t>m</a:t>
            </a:r>
            <a:r>
              <a:rPr lang="en-US" altLang="id-ID" sz="2400"/>
              <a:t>: # of matches,</a:t>
            </a:r>
            <a:r>
              <a:rPr lang="en-US" altLang="id-ID" sz="2400" i="1"/>
              <a:t> p</a:t>
            </a:r>
            <a:r>
              <a:rPr lang="en-US" altLang="id-ID" sz="2400"/>
              <a:t>: total # of variables</a:t>
            </a:r>
          </a:p>
          <a:p>
            <a:pPr>
              <a:lnSpc>
                <a:spcPct val="120000"/>
              </a:lnSpc>
            </a:pPr>
            <a:endParaRPr lang="en-US" altLang="id-ID" sz="2800"/>
          </a:p>
          <a:p>
            <a:pPr>
              <a:lnSpc>
                <a:spcPct val="120000"/>
              </a:lnSpc>
            </a:pPr>
            <a:endParaRPr lang="en-US" altLang="id-ID" sz="2800"/>
          </a:p>
          <a:p>
            <a:pPr>
              <a:lnSpc>
                <a:spcPct val="120000"/>
              </a:lnSpc>
            </a:pPr>
            <a:r>
              <a:rPr lang="en-US" altLang="id-ID" sz="2800"/>
              <a:t>Method 2: use a large number of binary variables</a:t>
            </a:r>
          </a:p>
          <a:p>
            <a:pPr lvl="1">
              <a:lnSpc>
                <a:spcPct val="120000"/>
              </a:lnSpc>
            </a:pPr>
            <a:r>
              <a:rPr lang="en-US" altLang="id-ID" sz="2400"/>
              <a:t>creating a new binary variable for each of the </a:t>
            </a:r>
            <a:r>
              <a:rPr lang="en-US" altLang="id-ID" sz="2400" i="1"/>
              <a:t>M</a:t>
            </a:r>
            <a:r>
              <a:rPr lang="en-US" altLang="id-ID" sz="2400"/>
              <a:t> nominal states</a:t>
            </a:r>
          </a:p>
        </p:txBody>
      </p:sp>
      <p:graphicFrame>
        <p:nvGraphicFramePr>
          <p:cNvPr id="43012" name="Object 4"/>
          <p:cNvGraphicFramePr>
            <a:graphicFrameLocks noChangeAspect="1"/>
          </p:cNvGraphicFramePr>
          <p:nvPr/>
        </p:nvGraphicFramePr>
        <p:xfrm>
          <a:off x="3124200" y="4114800"/>
          <a:ext cx="2133600" cy="533400"/>
        </p:xfrm>
        <a:graphic>
          <a:graphicData uri="http://schemas.openxmlformats.org/presentationml/2006/ole">
            <mc:AlternateContent xmlns:mc="http://schemas.openxmlformats.org/markup-compatibility/2006">
              <mc:Choice xmlns:v="urn:schemas-microsoft-com:vml" Requires="v">
                <p:oleObj spid="_x0000_s43013" name="Equation" r:id="rId3" imgW="1384200" imgH="469800" progId="Equation.3">
                  <p:embed/>
                </p:oleObj>
              </mc:Choice>
              <mc:Fallback>
                <p:oleObj name="Equation" r:id="rId3" imgW="1384200" imgH="469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114800"/>
                        <a:ext cx="2133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trips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524000" y="609600"/>
            <a:ext cx="4495800" cy="630238"/>
          </a:xfrm>
          <a:noFill/>
          <a:ln/>
        </p:spPr>
        <p:txBody>
          <a:bodyPr lIns="92075" tIns="46038" rIns="92075" bIns="46038"/>
          <a:lstStyle/>
          <a:p>
            <a:r>
              <a:rPr lang="en-US" altLang="id-ID" sz="4000"/>
              <a:t>Ordinal Variables</a:t>
            </a:r>
          </a:p>
        </p:txBody>
      </p:sp>
      <p:sp>
        <p:nvSpPr>
          <p:cNvPr id="44035" name="Rectangle 3"/>
          <p:cNvSpPr>
            <a:spLocks noGrp="1" noChangeArrowheads="1"/>
          </p:cNvSpPr>
          <p:nvPr>
            <p:ph type="body" idx="1"/>
          </p:nvPr>
        </p:nvSpPr>
        <p:spPr>
          <a:xfrm>
            <a:off x="381000" y="1371600"/>
            <a:ext cx="8458200" cy="4724400"/>
          </a:xfrm>
          <a:noFill/>
          <a:ln/>
        </p:spPr>
        <p:txBody>
          <a:bodyPr lIns="92075" tIns="46038" rIns="92075" bIns="46038"/>
          <a:lstStyle/>
          <a:p>
            <a:pPr>
              <a:lnSpc>
                <a:spcPct val="110000"/>
              </a:lnSpc>
            </a:pPr>
            <a:r>
              <a:rPr lang="en-US" altLang="id-ID" sz="2800"/>
              <a:t>An ordinal variable can be discrete or continuous</a:t>
            </a:r>
          </a:p>
          <a:p>
            <a:pPr>
              <a:lnSpc>
                <a:spcPct val="110000"/>
              </a:lnSpc>
            </a:pPr>
            <a:r>
              <a:rPr lang="en-US" altLang="id-ID" sz="2800"/>
              <a:t>order is important, e.g., rank</a:t>
            </a:r>
          </a:p>
          <a:p>
            <a:pPr>
              <a:lnSpc>
                <a:spcPct val="110000"/>
              </a:lnSpc>
            </a:pPr>
            <a:r>
              <a:rPr lang="en-US" altLang="id-ID" sz="2800"/>
              <a:t>Can be treated like interval-scaled </a:t>
            </a:r>
          </a:p>
          <a:p>
            <a:pPr lvl="1">
              <a:lnSpc>
                <a:spcPct val="110000"/>
              </a:lnSpc>
            </a:pPr>
            <a:r>
              <a:rPr lang="en-US" altLang="id-ID" sz="2400"/>
              <a:t>replacing </a:t>
            </a:r>
            <a:r>
              <a:rPr lang="en-US" altLang="id-ID" sz="2400" i="1"/>
              <a:t>x</a:t>
            </a:r>
            <a:r>
              <a:rPr lang="en-US" altLang="id-ID" sz="2400" i="1" baseline="-25000"/>
              <a:t>if</a:t>
            </a:r>
            <a:r>
              <a:rPr lang="en-US" altLang="id-ID" sz="2400" baseline="-25000"/>
              <a:t> </a:t>
            </a:r>
            <a:r>
              <a:rPr lang="en-US" altLang="id-ID" sz="2400"/>
              <a:t> by their rank </a:t>
            </a:r>
          </a:p>
          <a:p>
            <a:pPr lvl="1">
              <a:lnSpc>
                <a:spcPct val="110000"/>
              </a:lnSpc>
            </a:pPr>
            <a:r>
              <a:rPr lang="en-US" altLang="id-ID" sz="2400"/>
              <a:t>map the range of each variable onto [0, 1] by replacing</a:t>
            </a:r>
            <a:r>
              <a:rPr lang="en-US" altLang="id-ID" sz="2400" i="1"/>
              <a:t> i</a:t>
            </a:r>
            <a:r>
              <a:rPr lang="en-US" altLang="id-ID" sz="2400"/>
              <a:t>-th object in the </a:t>
            </a:r>
            <a:r>
              <a:rPr lang="en-US" altLang="id-ID" sz="2400" i="1"/>
              <a:t>f</a:t>
            </a:r>
            <a:r>
              <a:rPr lang="en-US" altLang="id-ID" sz="2400"/>
              <a:t>-th variable by</a:t>
            </a:r>
          </a:p>
          <a:p>
            <a:pPr lvl="1">
              <a:lnSpc>
                <a:spcPct val="110000"/>
              </a:lnSpc>
            </a:pPr>
            <a:endParaRPr lang="en-US" altLang="id-ID" sz="2400"/>
          </a:p>
          <a:p>
            <a:pPr lvl="1">
              <a:lnSpc>
                <a:spcPct val="110000"/>
              </a:lnSpc>
            </a:pPr>
            <a:endParaRPr lang="en-US" altLang="id-ID" sz="2400"/>
          </a:p>
          <a:p>
            <a:pPr lvl="1">
              <a:lnSpc>
                <a:spcPct val="110000"/>
              </a:lnSpc>
            </a:pPr>
            <a:r>
              <a:rPr lang="en-US" altLang="id-ID" sz="2400"/>
              <a:t>compute the dissimilarity using methods for interval-scaled variables</a:t>
            </a:r>
          </a:p>
        </p:txBody>
      </p:sp>
      <p:graphicFrame>
        <p:nvGraphicFramePr>
          <p:cNvPr id="44036" name="Object 4"/>
          <p:cNvGraphicFramePr>
            <a:graphicFrameLocks noChangeAspect="1"/>
          </p:cNvGraphicFramePr>
          <p:nvPr/>
        </p:nvGraphicFramePr>
        <p:xfrm>
          <a:off x="3048000" y="4495800"/>
          <a:ext cx="2438400" cy="812800"/>
        </p:xfrm>
        <a:graphic>
          <a:graphicData uri="http://schemas.openxmlformats.org/presentationml/2006/ole">
            <mc:AlternateContent xmlns:mc="http://schemas.openxmlformats.org/markup-compatibility/2006">
              <mc:Choice xmlns:v="urn:schemas-microsoft-com:vml" Requires="v">
                <p:oleObj spid="_x0000_s44038" name="Equation" r:id="rId3" imgW="1168200" imgH="711000" progId="Equation.3">
                  <p:embed/>
                </p:oleObj>
              </mc:Choice>
              <mc:Fallback>
                <p:oleObj name="Equation" r:id="rId3" imgW="1168200" imgH="711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495800"/>
                        <a:ext cx="24384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7" name="Object 5"/>
          <p:cNvGraphicFramePr>
            <a:graphicFrameLocks noChangeAspect="1"/>
          </p:cNvGraphicFramePr>
          <p:nvPr/>
        </p:nvGraphicFramePr>
        <p:xfrm>
          <a:off x="5105400" y="3048000"/>
          <a:ext cx="2209800" cy="442913"/>
        </p:xfrm>
        <a:graphic>
          <a:graphicData uri="http://schemas.openxmlformats.org/presentationml/2006/ole">
            <mc:AlternateContent xmlns:mc="http://schemas.openxmlformats.org/markup-compatibility/2006">
              <mc:Choice xmlns:v="urn:schemas-microsoft-com:vml" Requires="v">
                <p:oleObj spid="_x0000_s44039" name="Equation" r:id="rId5" imgW="1396800" imgH="368280" progId="Equation.3">
                  <p:embed/>
                </p:oleObj>
              </mc:Choice>
              <mc:Fallback>
                <p:oleObj name="Equation" r:id="rId5" imgW="1396800" imgH="3682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3048000"/>
                        <a:ext cx="220980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trips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14400" y="228600"/>
            <a:ext cx="7326313" cy="782638"/>
          </a:xfrm>
          <a:noFill/>
          <a:ln/>
        </p:spPr>
        <p:txBody>
          <a:bodyPr lIns="92075" tIns="46038" rIns="92075" bIns="46038"/>
          <a:lstStyle/>
          <a:p>
            <a:r>
              <a:rPr lang="en-US" altLang="id-ID" sz="4000"/>
              <a:t>Ratio-Scaled Variables</a:t>
            </a:r>
          </a:p>
        </p:txBody>
      </p:sp>
      <p:sp>
        <p:nvSpPr>
          <p:cNvPr id="45059" name="Rectangle 3"/>
          <p:cNvSpPr>
            <a:spLocks noGrp="1" noChangeArrowheads="1"/>
          </p:cNvSpPr>
          <p:nvPr>
            <p:ph type="body" idx="1"/>
          </p:nvPr>
        </p:nvSpPr>
        <p:spPr>
          <a:xfrm>
            <a:off x="381000" y="1295400"/>
            <a:ext cx="8458200" cy="4724400"/>
          </a:xfrm>
          <a:noFill/>
          <a:ln/>
        </p:spPr>
        <p:txBody>
          <a:bodyPr lIns="92075" tIns="46038" rIns="92075" bIns="46038"/>
          <a:lstStyle/>
          <a:p>
            <a:pPr>
              <a:lnSpc>
                <a:spcPct val="120000"/>
              </a:lnSpc>
            </a:pPr>
            <a:r>
              <a:rPr lang="en-US" altLang="id-ID" sz="2800" u="sng"/>
              <a:t>Ratio-scaled variable</a:t>
            </a:r>
            <a:r>
              <a:rPr lang="en-US" altLang="id-ID" sz="2800"/>
              <a:t>: a positive measurement on a nonlinear scale, approximately at exponential scale, 		such as </a:t>
            </a:r>
            <a:r>
              <a:rPr lang="en-US" altLang="id-ID" sz="2800" i="1"/>
              <a:t>Ae</a:t>
            </a:r>
            <a:r>
              <a:rPr lang="en-US" altLang="id-ID" sz="2800" i="1" baseline="30000"/>
              <a:t>Bt</a:t>
            </a:r>
            <a:r>
              <a:rPr lang="en-US" altLang="id-ID" sz="2800"/>
              <a:t> or </a:t>
            </a:r>
            <a:r>
              <a:rPr lang="en-US" altLang="id-ID" sz="2800" i="1"/>
              <a:t>Ae</a:t>
            </a:r>
            <a:r>
              <a:rPr lang="en-US" altLang="id-ID" sz="2800" i="1" baseline="30000"/>
              <a:t>-Bt</a:t>
            </a:r>
            <a:r>
              <a:rPr lang="en-US" altLang="id-ID" sz="2800"/>
              <a:t> </a:t>
            </a:r>
          </a:p>
          <a:p>
            <a:pPr>
              <a:lnSpc>
                <a:spcPct val="120000"/>
              </a:lnSpc>
            </a:pPr>
            <a:r>
              <a:rPr lang="en-US" altLang="id-ID" sz="2800"/>
              <a:t>Methods:</a:t>
            </a:r>
          </a:p>
          <a:p>
            <a:pPr lvl="1">
              <a:lnSpc>
                <a:spcPct val="120000"/>
              </a:lnSpc>
            </a:pPr>
            <a:r>
              <a:rPr lang="en-US" altLang="id-ID" sz="2400"/>
              <a:t>treat them like interval-scaled variables — </a:t>
            </a:r>
            <a:r>
              <a:rPr lang="en-US" altLang="id-ID" sz="2400" i="1">
                <a:solidFill>
                  <a:schemeClr val="hlink"/>
                </a:solidFill>
              </a:rPr>
              <a:t>not a good choice! (why?)</a:t>
            </a:r>
            <a:endParaRPr lang="en-US" altLang="id-ID" sz="2400">
              <a:solidFill>
                <a:schemeClr val="hlink"/>
              </a:solidFill>
            </a:endParaRPr>
          </a:p>
          <a:p>
            <a:pPr lvl="1">
              <a:lnSpc>
                <a:spcPct val="120000"/>
              </a:lnSpc>
            </a:pPr>
            <a:r>
              <a:rPr lang="en-US" altLang="id-ID" sz="2400"/>
              <a:t>apply logarithmic transformation</a:t>
            </a:r>
          </a:p>
          <a:p>
            <a:pPr algn="ctr">
              <a:lnSpc>
                <a:spcPct val="120000"/>
              </a:lnSpc>
              <a:buFontTx/>
              <a:buNone/>
            </a:pPr>
            <a:r>
              <a:rPr lang="en-US" altLang="id-ID" sz="2800" i="1"/>
              <a:t>y</a:t>
            </a:r>
            <a:r>
              <a:rPr lang="en-US" altLang="id-ID" sz="2800" i="1" baseline="-25000"/>
              <a:t>if </a:t>
            </a:r>
            <a:r>
              <a:rPr lang="en-US" altLang="id-ID" sz="2800"/>
              <a:t>=</a:t>
            </a:r>
            <a:r>
              <a:rPr lang="en-US" altLang="id-ID" sz="2800" i="1"/>
              <a:t> log(x</a:t>
            </a:r>
            <a:r>
              <a:rPr lang="en-US" altLang="id-ID" sz="2800" i="1" baseline="-25000"/>
              <a:t>if</a:t>
            </a:r>
            <a:r>
              <a:rPr lang="en-US" altLang="id-ID" sz="2800" i="1"/>
              <a:t>)</a:t>
            </a:r>
          </a:p>
          <a:p>
            <a:pPr lvl="1">
              <a:lnSpc>
                <a:spcPct val="120000"/>
              </a:lnSpc>
            </a:pPr>
            <a:r>
              <a:rPr lang="en-US" altLang="id-ID" sz="2400"/>
              <a:t>treat them as continuous ordinal data treat their rank as interval-scaled.</a:t>
            </a:r>
          </a:p>
        </p:txBody>
      </p:sp>
    </p:spTree>
  </p:cSld>
  <p:clrMapOvr>
    <a:masterClrMapping/>
  </p:clrMapOvr>
  <p:transition>
    <p:strips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284288" y="381000"/>
            <a:ext cx="6792912" cy="858838"/>
          </a:xfrm>
          <a:noFill/>
          <a:ln/>
        </p:spPr>
        <p:txBody>
          <a:bodyPr lIns="92075" tIns="46038" rIns="92075" bIns="46038"/>
          <a:lstStyle/>
          <a:p>
            <a:r>
              <a:rPr lang="en-US" altLang="id-ID" sz="4000"/>
              <a:t>Variables of Mixed Types</a:t>
            </a:r>
          </a:p>
        </p:txBody>
      </p:sp>
      <p:sp>
        <p:nvSpPr>
          <p:cNvPr id="46083" name="Rectangle 3"/>
          <p:cNvSpPr>
            <a:spLocks noGrp="1" noChangeArrowheads="1"/>
          </p:cNvSpPr>
          <p:nvPr>
            <p:ph type="body" idx="1"/>
          </p:nvPr>
        </p:nvSpPr>
        <p:spPr>
          <a:xfrm>
            <a:off x="381000" y="1371600"/>
            <a:ext cx="8305800" cy="4876800"/>
          </a:xfrm>
          <a:noFill/>
          <a:ln/>
        </p:spPr>
        <p:txBody>
          <a:bodyPr lIns="92075" tIns="46038" rIns="92075" bIns="46038"/>
          <a:lstStyle/>
          <a:p>
            <a:pPr>
              <a:lnSpc>
                <a:spcPct val="90000"/>
              </a:lnSpc>
            </a:pPr>
            <a:r>
              <a:rPr lang="en-US" altLang="id-ID" sz="2800"/>
              <a:t>A database may contain all the six types of variables</a:t>
            </a:r>
          </a:p>
          <a:p>
            <a:pPr lvl="1">
              <a:lnSpc>
                <a:spcPct val="90000"/>
              </a:lnSpc>
            </a:pPr>
            <a:r>
              <a:rPr lang="en-US" altLang="id-ID" sz="2400"/>
              <a:t>symmetric binary, asymmetric binary, nominal, ordinal, interval and ratio.</a:t>
            </a:r>
          </a:p>
          <a:p>
            <a:pPr>
              <a:lnSpc>
                <a:spcPct val="90000"/>
              </a:lnSpc>
            </a:pPr>
            <a:r>
              <a:rPr lang="en-US" altLang="id-ID" sz="2800"/>
              <a:t>One may use a weighted formula to combine their effects.</a:t>
            </a:r>
          </a:p>
          <a:p>
            <a:pPr>
              <a:lnSpc>
                <a:spcPct val="90000"/>
              </a:lnSpc>
            </a:pPr>
            <a:endParaRPr lang="en-US" altLang="id-ID" sz="2800"/>
          </a:p>
          <a:p>
            <a:pPr lvl="1">
              <a:lnSpc>
                <a:spcPct val="90000"/>
              </a:lnSpc>
            </a:pPr>
            <a:r>
              <a:rPr lang="en-US" altLang="id-ID" sz="2400" i="1"/>
              <a:t>f</a:t>
            </a:r>
            <a:r>
              <a:rPr lang="en-US" altLang="id-ID" sz="2400"/>
              <a:t>  is binary or nominal:</a:t>
            </a:r>
          </a:p>
          <a:p>
            <a:pPr lvl="2">
              <a:lnSpc>
                <a:spcPct val="90000"/>
              </a:lnSpc>
              <a:buFontTx/>
              <a:buNone/>
            </a:pPr>
            <a:r>
              <a:rPr lang="en-US" altLang="id-ID"/>
              <a:t>d</a:t>
            </a:r>
            <a:r>
              <a:rPr lang="en-US" altLang="id-ID" baseline="-25000"/>
              <a:t>ij</a:t>
            </a:r>
            <a:r>
              <a:rPr lang="en-US" altLang="id-ID" baseline="30000"/>
              <a:t>(f)</a:t>
            </a:r>
            <a:r>
              <a:rPr lang="en-US" altLang="id-ID"/>
              <a:t> = 0  if x</a:t>
            </a:r>
            <a:r>
              <a:rPr lang="en-US" altLang="id-ID" baseline="-25000"/>
              <a:t>if </a:t>
            </a:r>
            <a:r>
              <a:rPr lang="en-US" altLang="id-ID"/>
              <a:t>= x</a:t>
            </a:r>
            <a:r>
              <a:rPr lang="en-US" altLang="id-ID" baseline="-25000"/>
              <a:t>jf</a:t>
            </a:r>
            <a:r>
              <a:rPr lang="en-US" altLang="id-ID"/>
              <a:t> , or d</a:t>
            </a:r>
            <a:r>
              <a:rPr lang="en-US" altLang="id-ID" baseline="-25000"/>
              <a:t>ij</a:t>
            </a:r>
            <a:r>
              <a:rPr lang="en-US" altLang="id-ID" baseline="30000"/>
              <a:t>(f)</a:t>
            </a:r>
            <a:r>
              <a:rPr lang="en-US" altLang="id-ID"/>
              <a:t> = 1 o.w.</a:t>
            </a:r>
          </a:p>
          <a:p>
            <a:pPr lvl="1">
              <a:lnSpc>
                <a:spcPct val="90000"/>
              </a:lnSpc>
            </a:pPr>
            <a:r>
              <a:rPr lang="en-US" altLang="id-ID" sz="2400" i="1"/>
              <a:t>f</a:t>
            </a:r>
            <a:r>
              <a:rPr lang="en-US" altLang="id-ID" sz="2400"/>
              <a:t>  is interval-based: use the normalized distance</a:t>
            </a:r>
          </a:p>
          <a:p>
            <a:pPr lvl="1">
              <a:lnSpc>
                <a:spcPct val="90000"/>
              </a:lnSpc>
            </a:pPr>
            <a:r>
              <a:rPr lang="en-US" altLang="id-ID" sz="2400" i="1"/>
              <a:t>f</a:t>
            </a:r>
            <a:r>
              <a:rPr lang="en-US" altLang="id-ID" sz="2400"/>
              <a:t>  is ordinal or ratio-scaled</a:t>
            </a:r>
          </a:p>
          <a:p>
            <a:pPr lvl="2">
              <a:lnSpc>
                <a:spcPct val="90000"/>
              </a:lnSpc>
            </a:pPr>
            <a:r>
              <a:rPr lang="en-US" altLang="id-ID"/>
              <a:t>compute ranks r</a:t>
            </a:r>
            <a:r>
              <a:rPr lang="en-US" altLang="id-ID" baseline="-25000"/>
              <a:t>if</a:t>
            </a:r>
            <a:r>
              <a:rPr lang="en-US" altLang="id-ID"/>
              <a:t> and  </a:t>
            </a:r>
          </a:p>
          <a:p>
            <a:pPr lvl="2">
              <a:lnSpc>
                <a:spcPct val="90000"/>
              </a:lnSpc>
            </a:pPr>
            <a:r>
              <a:rPr lang="en-US" altLang="id-ID"/>
              <a:t>and treat z</a:t>
            </a:r>
            <a:r>
              <a:rPr lang="en-US" altLang="id-ID" baseline="-25000"/>
              <a:t>if</a:t>
            </a:r>
            <a:r>
              <a:rPr lang="en-US" altLang="id-ID"/>
              <a:t> as interval-scaled</a:t>
            </a:r>
          </a:p>
          <a:p>
            <a:pPr>
              <a:lnSpc>
                <a:spcPct val="90000"/>
              </a:lnSpc>
            </a:pPr>
            <a:endParaRPr lang="en-US" altLang="id-ID" sz="2800"/>
          </a:p>
        </p:txBody>
      </p:sp>
      <p:graphicFrame>
        <p:nvGraphicFramePr>
          <p:cNvPr id="46084" name="Object 4"/>
          <p:cNvGraphicFramePr>
            <a:graphicFrameLocks noChangeAspect="1"/>
          </p:cNvGraphicFramePr>
          <p:nvPr/>
        </p:nvGraphicFramePr>
        <p:xfrm>
          <a:off x="2362200" y="3124200"/>
          <a:ext cx="4175125" cy="889000"/>
        </p:xfrm>
        <a:graphic>
          <a:graphicData uri="http://schemas.openxmlformats.org/presentationml/2006/ole">
            <mc:AlternateContent xmlns:mc="http://schemas.openxmlformats.org/markup-compatibility/2006">
              <mc:Choice xmlns:v="urn:schemas-microsoft-com:vml" Requires="v">
                <p:oleObj spid="_x0000_s46086" name="Equation" r:id="rId3" imgW="2108160" imgH="736560" progId="Equation.3">
                  <p:embed/>
                </p:oleObj>
              </mc:Choice>
              <mc:Fallback>
                <p:oleObj name="Equation" r:id="rId3" imgW="2108160" imgH="7365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124200"/>
                        <a:ext cx="4175125"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5" name="Object 5"/>
          <p:cNvGraphicFramePr>
            <a:graphicFrameLocks noChangeAspect="1"/>
          </p:cNvGraphicFramePr>
          <p:nvPr/>
        </p:nvGraphicFramePr>
        <p:xfrm>
          <a:off x="5638800" y="5562600"/>
          <a:ext cx="1622425" cy="654050"/>
        </p:xfrm>
        <a:graphic>
          <a:graphicData uri="http://schemas.openxmlformats.org/presentationml/2006/ole">
            <mc:AlternateContent xmlns:mc="http://schemas.openxmlformats.org/markup-compatibility/2006">
              <mc:Choice xmlns:v="urn:schemas-microsoft-com:vml" Requires="v">
                <p:oleObj spid="_x0000_s46087" name="Equation" r:id="rId5" imgW="1002960" imgH="533160" progId="Equation.3">
                  <p:embed/>
                </p:oleObj>
              </mc:Choice>
              <mc:Fallback>
                <p:oleObj name="Equation" r:id="rId5" imgW="1002960" imgH="53316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5562600"/>
                        <a:ext cx="1622425"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trips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62000" y="0"/>
            <a:ext cx="7772400" cy="1143000"/>
          </a:xfrm>
        </p:spPr>
        <p:txBody>
          <a:bodyPr/>
          <a:lstStyle/>
          <a:p>
            <a:r>
              <a:rPr lang="en-GB" altLang="id-ID"/>
              <a:t>Distance-based Clustering </a:t>
            </a:r>
          </a:p>
        </p:txBody>
      </p:sp>
      <p:sp>
        <p:nvSpPr>
          <p:cNvPr id="12291" name="Rectangle 3"/>
          <p:cNvSpPr>
            <a:spLocks noGrp="1" noChangeArrowheads="1"/>
          </p:cNvSpPr>
          <p:nvPr>
            <p:ph type="body" idx="4294967295"/>
          </p:nvPr>
        </p:nvSpPr>
        <p:spPr>
          <a:xfrm>
            <a:off x="0" y="838200"/>
            <a:ext cx="9144000" cy="4114800"/>
          </a:xfrm>
        </p:spPr>
        <p:txBody>
          <a:bodyPr/>
          <a:lstStyle/>
          <a:p>
            <a:r>
              <a:rPr lang="en-GB" altLang="id-ID"/>
              <a:t>Assign a distance measure between data </a:t>
            </a:r>
          </a:p>
          <a:p>
            <a:r>
              <a:rPr lang="en-GB" altLang="id-ID"/>
              <a:t>Find a partition such that:</a:t>
            </a:r>
          </a:p>
          <a:p>
            <a:pPr lvl="1"/>
            <a:r>
              <a:rPr lang="en-GB" altLang="id-ID"/>
              <a:t>Distance between objects within partition (I.e. same cluster) is minimized</a:t>
            </a:r>
          </a:p>
          <a:p>
            <a:pPr lvl="1"/>
            <a:r>
              <a:rPr lang="en-GB" altLang="id-ID"/>
              <a:t>Distance between objects from different clusters is maximised</a:t>
            </a:r>
          </a:p>
          <a:p>
            <a:r>
              <a:rPr lang="en-GB" altLang="id-ID"/>
              <a:t>Issues :</a:t>
            </a:r>
          </a:p>
          <a:p>
            <a:pPr lvl="1"/>
            <a:r>
              <a:rPr lang="en-GB" altLang="id-ID"/>
              <a:t>Requires defining a distance (similarity) measure in situation where it is unclear how to assign it</a:t>
            </a:r>
          </a:p>
          <a:p>
            <a:pPr lvl="1"/>
            <a:r>
              <a:rPr lang="en-GB" altLang="id-ID"/>
              <a:t>What relative weighting to give to one attribute vs another?</a:t>
            </a:r>
          </a:p>
          <a:p>
            <a:pPr lvl="1"/>
            <a:r>
              <a:rPr lang="en-GB" altLang="id-ID"/>
              <a:t>Number of possible partition us superexponential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0" y="0"/>
            <a:ext cx="7772400" cy="1143000"/>
          </a:xfrm>
        </p:spPr>
        <p:txBody>
          <a:bodyPr/>
          <a:lstStyle/>
          <a:p>
            <a:r>
              <a:rPr lang="en-GB" altLang="id-ID"/>
              <a:t>K-Means Clustering </a:t>
            </a:r>
          </a:p>
        </p:txBody>
      </p:sp>
      <p:sp>
        <p:nvSpPr>
          <p:cNvPr id="8195" name="Rectangle 3"/>
          <p:cNvSpPr>
            <a:spLocks noGrp="1" noChangeArrowheads="1"/>
          </p:cNvSpPr>
          <p:nvPr>
            <p:ph type="body" idx="4294967295"/>
          </p:nvPr>
        </p:nvSpPr>
        <p:spPr>
          <a:xfrm>
            <a:off x="0" y="3505200"/>
            <a:ext cx="9296400" cy="4114800"/>
          </a:xfrm>
        </p:spPr>
        <p:txBody>
          <a:bodyPr/>
          <a:lstStyle/>
          <a:p>
            <a:r>
              <a:rPr lang="en-GB" altLang="id-ID" sz="2400"/>
              <a:t>Basic Ideas : using cluster centre (means) to represent cluster</a:t>
            </a:r>
          </a:p>
          <a:p>
            <a:r>
              <a:rPr lang="en-GB" altLang="id-ID" sz="2400"/>
              <a:t>Assigning data elements to the closet cluster (centre).</a:t>
            </a:r>
          </a:p>
          <a:p>
            <a:r>
              <a:rPr lang="en-GB" altLang="id-ID" sz="2400"/>
              <a:t>Goal: Minimise square error (intra-class dissimilarity) : = </a:t>
            </a:r>
          </a:p>
          <a:p>
            <a:r>
              <a:rPr lang="en-GB" altLang="id-ID" sz="2400"/>
              <a:t>Variations of K-Means</a:t>
            </a:r>
          </a:p>
          <a:p>
            <a:pPr lvl="1"/>
            <a:r>
              <a:rPr lang="en-GB" altLang="id-ID" sz="2000"/>
              <a:t>Initialisation (select the number of clusters, initial partitions)</a:t>
            </a:r>
          </a:p>
          <a:p>
            <a:pPr lvl="1"/>
            <a:r>
              <a:rPr lang="en-GB" altLang="id-ID" sz="2000"/>
              <a:t>Updating of center </a:t>
            </a:r>
          </a:p>
          <a:p>
            <a:pPr lvl="1"/>
            <a:r>
              <a:rPr lang="en-GB" altLang="id-ID" sz="2000"/>
              <a:t>Hill-climbing (trying to move an object to another cluster).</a:t>
            </a:r>
            <a:r>
              <a:rPr lang="en-GB" altLang="id-ID"/>
              <a:t> </a:t>
            </a:r>
          </a:p>
        </p:txBody>
      </p:sp>
      <p:graphicFrame>
        <p:nvGraphicFramePr>
          <p:cNvPr id="8196" name="Object 4"/>
          <p:cNvGraphicFramePr>
            <a:graphicFrameLocks noChangeAspect="1"/>
          </p:cNvGraphicFramePr>
          <p:nvPr/>
        </p:nvGraphicFramePr>
        <p:xfrm>
          <a:off x="7391400" y="4419600"/>
          <a:ext cx="1524000" cy="560388"/>
        </p:xfrm>
        <a:graphic>
          <a:graphicData uri="http://schemas.openxmlformats.org/presentationml/2006/ole">
            <mc:AlternateContent xmlns:mc="http://schemas.openxmlformats.org/markup-compatibility/2006">
              <mc:Choice xmlns:v="urn:schemas-microsoft-com:vml" Requires="v">
                <p:oleObj spid="_x0000_s8198" name="Equation" r:id="rId4" imgW="927000" imgH="342720" progId="Equation.3">
                  <p:embed/>
                </p:oleObj>
              </mc:Choice>
              <mc:Fallback>
                <p:oleObj name="Equation" r:id="rId4" imgW="927000" imgH="34272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4419600"/>
                        <a:ext cx="15240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7" name="Rectangle 5"/>
          <p:cNvSpPr>
            <a:spLocks noChangeArrowheads="1"/>
          </p:cNvSpPr>
          <p:nvPr/>
        </p:nvSpPr>
        <p:spPr bwMode="auto">
          <a:xfrm>
            <a:off x="0" y="990600"/>
            <a:ext cx="91440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id-ID" sz="2000"/>
              <a:t>This method initially takes the number of components of the population equal to the final required number of clusters. In this step itself the final required number of clusters is chosen such that the points are mutually farthest apart. Next, it examines each component in the population and assigns it to one of the clusters depending on the minimum distance. The centroid's position is recalculated everytime a component is added to the cluster and this continues until all the components are grouped into the final required number of clusters.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76200"/>
            <a:ext cx="7772400" cy="1143000"/>
          </a:xfrm>
        </p:spPr>
        <p:txBody>
          <a:bodyPr/>
          <a:lstStyle/>
          <a:p>
            <a:r>
              <a:rPr lang="en-GB" altLang="id-ID"/>
              <a:t>K-Means Clustering Algorithm </a:t>
            </a:r>
          </a:p>
        </p:txBody>
      </p:sp>
      <p:sp>
        <p:nvSpPr>
          <p:cNvPr id="9219" name="Rectangle 3"/>
          <p:cNvSpPr>
            <a:spLocks noGrp="1" noChangeArrowheads="1"/>
          </p:cNvSpPr>
          <p:nvPr>
            <p:ph type="body" idx="4294967295"/>
          </p:nvPr>
        </p:nvSpPr>
        <p:spPr>
          <a:xfrm>
            <a:off x="228600" y="1447800"/>
            <a:ext cx="8915400" cy="4114800"/>
          </a:xfrm>
        </p:spPr>
        <p:txBody>
          <a:bodyPr/>
          <a:lstStyle/>
          <a:p>
            <a:pPr>
              <a:buFontTx/>
              <a:buNone/>
            </a:pPr>
            <a:r>
              <a:rPr lang="en-GB" altLang="id-ID"/>
              <a:t>1)  Select an initial partition of k clusters</a:t>
            </a:r>
          </a:p>
          <a:p>
            <a:pPr>
              <a:buFontTx/>
              <a:buNone/>
            </a:pPr>
            <a:r>
              <a:rPr lang="en-GB" altLang="id-ID"/>
              <a:t>2) Assign each object to the cluster with the closest   center:</a:t>
            </a:r>
          </a:p>
          <a:p>
            <a:pPr>
              <a:buFontTx/>
              <a:buNone/>
            </a:pPr>
            <a:r>
              <a:rPr lang="en-GB" altLang="id-ID"/>
              <a:t>3) Compute the new centers of the clusters: </a:t>
            </a:r>
          </a:p>
          <a:p>
            <a:pPr>
              <a:buFontTx/>
              <a:buNone/>
            </a:pPr>
            <a:endParaRPr lang="en-GB" altLang="id-ID"/>
          </a:p>
          <a:p>
            <a:pPr>
              <a:buFontTx/>
              <a:buNone/>
            </a:pPr>
            <a:endParaRPr lang="en-GB" altLang="id-ID"/>
          </a:p>
          <a:p>
            <a:pPr>
              <a:buFontTx/>
              <a:buNone/>
            </a:pPr>
            <a:r>
              <a:rPr lang="en-GB" altLang="id-ID"/>
              <a:t>4) Repeat step 2 and 3 until no object changes cluster</a:t>
            </a:r>
          </a:p>
          <a:p>
            <a:endParaRPr lang="en-GB" altLang="id-ID"/>
          </a:p>
        </p:txBody>
      </p:sp>
      <p:graphicFrame>
        <p:nvGraphicFramePr>
          <p:cNvPr id="9220" name="Object 4"/>
          <p:cNvGraphicFramePr>
            <a:graphicFrameLocks noChangeAspect="1"/>
          </p:cNvGraphicFramePr>
          <p:nvPr/>
        </p:nvGraphicFramePr>
        <p:xfrm>
          <a:off x="1981200" y="3657600"/>
          <a:ext cx="4800600" cy="1098550"/>
        </p:xfrm>
        <a:graphic>
          <a:graphicData uri="http://schemas.openxmlformats.org/presentationml/2006/ole">
            <mc:AlternateContent xmlns:mc="http://schemas.openxmlformats.org/markup-compatibility/2006">
              <mc:Choice xmlns:v="urn:schemas-microsoft-com:vml" Requires="v">
                <p:oleObj spid="_x0000_s9221" name="Equation" r:id="rId4" imgW="1879560" imgH="431640" progId="Equation.3">
                  <p:embed/>
                </p:oleObj>
              </mc:Choice>
              <mc:Fallback>
                <p:oleObj name="Equation" r:id="rId4" imgW="1879560" imgH="4316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3657600"/>
                        <a:ext cx="4800600"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14400" y="381000"/>
            <a:ext cx="7275513" cy="935038"/>
          </a:xfrm>
        </p:spPr>
        <p:txBody>
          <a:bodyPr/>
          <a:lstStyle/>
          <a:p>
            <a:r>
              <a:rPr lang="en-US" altLang="id-ID" sz="4000"/>
              <a:t>The </a:t>
            </a:r>
            <a:r>
              <a:rPr lang="en-US" altLang="id-ID" sz="4000" i="1"/>
              <a:t>K-Means</a:t>
            </a:r>
            <a:r>
              <a:rPr lang="en-US" altLang="id-ID" sz="4000"/>
              <a:t> Clustering Method</a:t>
            </a:r>
            <a:r>
              <a:rPr lang="en-US" altLang="id-ID" sz="3200" b="1"/>
              <a:t> </a:t>
            </a:r>
            <a:endParaRPr lang="en-US" altLang="id-ID" sz="3600"/>
          </a:p>
        </p:txBody>
      </p:sp>
      <p:sp>
        <p:nvSpPr>
          <p:cNvPr id="47107" name="Rectangle 3"/>
          <p:cNvSpPr>
            <a:spLocks noGrp="1" noChangeArrowheads="1"/>
          </p:cNvSpPr>
          <p:nvPr>
            <p:ph type="body" idx="1"/>
          </p:nvPr>
        </p:nvSpPr>
        <p:spPr>
          <a:xfrm>
            <a:off x="457200" y="1524000"/>
            <a:ext cx="8153400" cy="5029200"/>
          </a:xfrm>
        </p:spPr>
        <p:txBody>
          <a:bodyPr/>
          <a:lstStyle/>
          <a:p>
            <a:r>
              <a:rPr lang="en-US" altLang="id-ID">
                <a:solidFill>
                  <a:srgbClr val="000000"/>
                </a:solidFill>
              </a:rPr>
              <a:t>Example</a:t>
            </a:r>
          </a:p>
        </p:txBody>
      </p:sp>
      <p:grpSp>
        <p:nvGrpSpPr>
          <p:cNvPr id="47108" name="Group 4"/>
          <p:cNvGrpSpPr>
            <a:grpSpLocks/>
          </p:cNvGrpSpPr>
          <p:nvPr/>
        </p:nvGrpSpPr>
        <p:grpSpPr bwMode="auto">
          <a:xfrm>
            <a:off x="1828800" y="2057400"/>
            <a:ext cx="2286000" cy="2057400"/>
            <a:chOff x="528" y="240"/>
            <a:chExt cx="2142" cy="1872"/>
          </a:xfrm>
        </p:grpSpPr>
        <p:graphicFrame>
          <p:nvGraphicFramePr>
            <p:cNvPr id="47109" name="Object 5"/>
            <p:cNvGraphicFramePr>
              <a:graphicFrameLocks noChangeAspect="1"/>
            </p:cNvGraphicFramePr>
            <p:nvPr/>
          </p:nvGraphicFramePr>
          <p:xfrm>
            <a:off x="528" y="240"/>
            <a:ext cx="2142" cy="1872"/>
          </p:xfrm>
          <a:graphic>
            <a:graphicData uri="http://schemas.openxmlformats.org/presentationml/2006/ole">
              <mc:AlternateContent xmlns:mc="http://schemas.openxmlformats.org/markup-compatibility/2006">
                <mc:Choice xmlns:v="urn:schemas-microsoft-com:vml" Requires="v">
                  <p:oleObj spid="_x0000_s47127" name="Worksheet" r:id="rId3" imgW="3400654" imgH="2915107" progId="Excel.Sheet.8">
                    <p:embed/>
                  </p:oleObj>
                </mc:Choice>
                <mc:Fallback>
                  <p:oleObj name="Worksheet" r:id="rId3" imgW="3400654" imgH="2915107" progId="Excel.Sheet.8">
                    <p:embed/>
                    <p:pic>
                      <p:nvPicPr>
                        <p:cNvPr id="0" name="Object 5"/>
                        <p:cNvPicPr>
                          <a:picLocks noRot="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240"/>
                          <a:ext cx="2142" cy="187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47110" name="Freeform 6"/>
            <p:cNvSpPr>
              <a:spLocks/>
            </p:cNvSpPr>
            <p:nvPr/>
          </p:nvSpPr>
          <p:spPr bwMode="auto">
            <a:xfrm>
              <a:off x="1008" y="557"/>
              <a:ext cx="852" cy="1260"/>
            </a:xfrm>
            <a:custGeom>
              <a:avLst/>
              <a:gdLst>
                <a:gd name="T0" fmla="*/ 518 w 852"/>
                <a:gd name="T1" fmla="*/ 280 h 1260"/>
                <a:gd name="T2" fmla="*/ 392 w 852"/>
                <a:gd name="T3" fmla="*/ 36 h 1260"/>
                <a:gd name="T4" fmla="*/ 237 w 852"/>
                <a:gd name="T5" fmla="*/ 21 h 1260"/>
                <a:gd name="T6" fmla="*/ 133 w 852"/>
                <a:gd name="T7" fmla="*/ 73 h 1260"/>
                <a:gd name="T8" fmla="*/ 0 w 852"/>
                <a:gd name="T9" fmla="*/ 369 h 1260"/>
                <a:gd name="T10" fmla="*/ 44 w 852"/>
                <a:gd name="T11" fmla="*/ 688 h 1260"/>
                <a:gd name="T12" fmla="*/ 362 w 852"/>
                <a:gd name="T13" fmla="*/ 1117 h 1260"/>
                <a:gd name="T14" fmla="*/ 429 w 852"/>
                <a:gd name="T15" fmla="*/ 1139 h 1260"/>
                <a:gd name="T16" fmla="*/ 451 w 852"/>
                <a:gd name="T17" fmla="*/ 1154 h 1260"/>
                <a:gd name="T18" fmla="*/ 525 w 852"/>
                <a:gd name="T19" fmla="*/ 1176 h 1260"/>
                <a:gd name="T20" fmla="*/ 622 w 852"/>
                <a:gd name="T21" fmla="*/ 1228 h 1260"/>
                <a:gd name="T22" fmla="*/ 792 w 852"/>
                <a:gd name="T23" fmla="*/ 1243 h 1260"/>
                <a:gd name="T24" fmla="*/ 785 w 852"/>
                <a:gd name="T25" fmla="*/ 1021 h 1260"/>
                <a:gd name="T26" fmla="*/ 748 w 852"/>
                <a:gd name="T27" fmla="*/ 954 h 1260"/>
                <a:gd name="T28" fmla="*/ 688 w 852"/>
                <a:gd name="T29" fmla="*/ 858 h 1260"/>
                <a:gd name="T30" fmla="*/ 622 w 852"/>
                <a:gd name="T31" fmla="*/ 762 h 1260"/>
                <a:gd name="T32" fmla="*/ 607 w 852"/>
                <a:gd name="T33" fmla="*/ 732 h 1260"/>
                <a:gd name="T34" fmla="*/ 592 w 852"/>
                <a:gd name="T35" fmla="*/ 710 h 1260"/>
                <a:gd name="T36" fmla="*/ 555 w 852"/>
                <a:gd name="T37" fmla="*/ 643 h 1260"/>
                <a:gd name="T38" fmla="*/ 540 w 852"/>
                <a:gd name="T39" fmla="*/ 621 h 1260"/>
                <a:gd name="T40" fmla="*/ 518 w 852"/>
                <a:gd name="T41" fmla="*/ 280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d-ID"/>
            </a:p>
          </p:txBody>
        </p:sp>
        <p:sp>
          <p:nvSpPr>
            <p:cNvPr id="47111" name="Freeform 7"/>
            <p:cNvSpPr>
              <a:spLocks/>
            </p:cNvSpPr>
            <p:nvPr/>
          </p:nvSpPr>
          <p:spPr bwMode="auto">
            <a:xfrm>
              <a:off x="1587" y="889"/>
              <a:ext cx="768" cy="630"/>
            </a:xfrm>
            <a:custGeom>
              <a:avLst/>
              <a:gdLst>
                <a:gd name="T0" fmla="*/ 183 w 768"/>
                <a:gd name="T1" fmla="*/ 67 h 630"/>
                <a:gd name="T2" fmla="*/ 72 w 768"/>
                <a:gd name="T3" fmla="*/ 74 h 630"/>
                <a:gd name="T4" fmla="*/ 5 w 768"/>
                <a:gd name="T5" fmla="*/ 170 h 630"/>
                <a:gd name="T6" fmla="*/ 13 w 768"/>
                <a:gd name="T7" fmla="*/ 311 h 630"/>
                <a:gd name="T8" fmla="*/ 57 w 768"/>
                <a:gd name="T9" fmla="*/ 356 h 630"/>
                <a:gd name="T10" fmla="*/ 109 w 768"/>
                <a:gd name="T11" fmla="*/ 415 h 630"/>
                <a:gd name="T12" fmla="*/ 235 w 768"/>
                <a:gd name="T13" fmla="*/ 548 h 630"/>
                <a:gd name="T14" fmla="*/ 257 w 768"/>
                <a:gd name="T15" fmla="*/ 570 h 630"/>
                <a:gd name="T16" fmla="*/ 331 w 768"/>
                <a:gd name="T17" fmla="*/ 593 h 630"/>
                <a:gd name="T18" fmla="*/ 450 w 768"/>
                <a:gd name="T19" fmla="*/ 630 h 630"/>
                <a:gd name="T20" fmla="*/ 598 w 768"/>
                <a:gd name="T21" fmla="*/ 607 h 630"/>
                <a:gd name="T22" fmla="*/ 657 w 768"/>
                <a:gd name="T23" fmla="*/ 585 h 630"/>
                <a:gd name="T24" fmla="*/ 687 w 768"/>
                <a:gd name="T25" fmla="*/ 533 h 630"/>
                <a:gd name="T26" fmla="*/ 717 w 768"/>
                <a:gd name="T27" fmla="*/ 474 h 630"/>
                <a:gd name="T28" fmla="*/ 724 w 768"/>
                <a:gd name="T29" fmla="*/ 437 h 630"/>
                <a:gd name="T30" fmla="*/ 739 w 768"/>
                <a:gd name="T31" fmla="*/ 415 h 630"/>
                <a:gd name="T32" fmla="*/ 768 w 768"/>
                <a:gd name="T33" fmla="*/ 296 h 630"/>
                <a:gd name="T34" fmla="*/ 761 w 768"/>
                <a:gd name="T35" fmla="*/ 178 h 630"/>
                <a:gd name="T36" fmla="*/ 724 w 768"/>
                <a:gd name="T37" fmla="*/ 111 h 630"/>
                <a:gd name="T38" fmla="*/ 465 w 768"/>
                <a:gd name="T39" fmla="*/ 0 h 630"/>
                <a:gd name="T40" fmla="*/ 205 w 768"/>
                <a:gd name="T41" fmla="*/ 30 h 630"/>
                <a:gd name="T42" fmla="*/ 183 w 768"/>
                <a:gd name="T43" fmla="*/ 67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d-ID"/>
            </a:p>
          </p:txBody>
        </p:sp>
      </p:grpSp>
      <p:grpSp>
        <p:nvGrpSpPr>
          <p:cNvPr id="47112" name="Group 8"/>
          <p:cNvGrpSpPr>
            <a:grpSpLocks/>
          </p:cNvGrpSpPr>
          <p:nvPr/>
        </p:nvGrpSpPr>
        <p:grpSpPr bwMode="auto">
          <a:xfrm>
            <a:off x="4267200" y="2057400"/>
            <a:ext cx="3200400" cy="2057400"/>
            <a:chOff x="2688" y="1296"/>
            <a:chExt cx="2016" cy="1296"/>
          </a:xfrm>
        </p:grpSpPr>
        <p:grpSp>
          <p:nvGrpSpPr>
            <p:cNvPr id="47113" name="Group 9"/>
            <p:cNvGrpSpPr>
              <a:grpSpLocks/>
            </p:cNvGrpSpPr>
            <p:nvPr/>
          </p:nvGrpSpPr>
          <p:grpSpPr bwMode="auto">
            <a:xfrm>
              <a:off x="3264" y="1296"/>
              <a:ext cx="1440" cy="1296"/>
              <a:chOff x="3108" y="240"/>
              <a:chExt cx="2142" cy="1872"/>
            </a:xfrm>
          </p:grpSpPr>
          <p:graphicFrame>
            <p:nvGraphicFramePr>
              <p:cNvPr id="47114" name="Object 10"/>
              <p:cNvGraphicFramePr>
                <a:graphicFrameLocks noChangeAspect="1"/>
              </p:cNvGraphicFramePr>
              <p:nvPr/>
            </p:nvGraphicFramePr>
            <p:xfrm>
              <a:off x="3108" y="240"/>
              <a:ext cx="2142" cy="1872"/>
            </p:xfrm>
            <a:graphic>
              <a:graphicData uri="http://schemas.openxmlformats.org/presentationml/2006/ole">
                <mc:AlternateContent xmlns:mc="http://schemas.openxmlformats.org/markup-compatibility/2006">
                  <mc:Choice xmlns:v="urn:schemas-microsoft-com:vml" Requires="v">
                    <p:oleObj spid="_x0000_s47128" name="Worksheet" r:id="rId5" imgW="3400654" imgH="2915107" progId="Excel.Sheet.8">
                      <p:embed/>
                    </p:oleObj>
                  </mc:Choice>
                  <mc:Fallback>
                    <p:oleObj name="Worksheet" r:id="rId5" imgW="3400654" imgH="2915107" progId="Excel.Sheet.8">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8" y="240"/>
                            <a:ext cx="2142" cy="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5" name="Freeform 11"/>
              <p:cNvSpPr>
                <a:spLocks/>
              </p:cNvSpPr>
              <p:nvPr/>
            </p:nvSpPr>
            <p:spPr bwMode="auto">
              <a:xfrm>
                <a:off x="3552" y="528"/>
                <a:ext cx="852" cy="1260"/>
              </a:xfrm>
              <a:custGeom>
                <a:avLst/>
                <a:gdLst>
                  <a:gd name="T0" fmla="*/ 518 w 852"/>
                  <a:gd name="T1" fmla="*/ 280 h 1260"/>
                  <a:gd name="T2" fmla="*/ 392 w 852"/>
                  <a:gd name="T3" fmla="*/ 36 h 1260"/>
                  <a:gd name="T4" fmla="*/ 237 w 852"/>
                  <a:gd name="T5" fmla="*/ 21 h 1260"/>
                  <a:gd name="T6" fmla="*/ 133 w 852"/>
                  <a:gd name="T7" fmla="*/ 73 h 1260"/>
                  <a:gd name="T8" fmla="*/ 0 w 852"/>
                  <a:gd name="T9" fmla="*/ 369 h 1260"/>
                  <a:gd name="T10" fmla="*/ 44 w 852"/>
                  <a:gd name="T11" fmla="*/ 688 h 1260"/>
                  <a:gd name="T12" fmla="*/ 362 w 852"/>
                  <a:gd name="T13" fmla="*/ 1117 h 1260"/>
                  <a:gd name="T14" fmla="*/ 429 w 852"/>
                  <a:gd name="T15" fmla="*/ 1139 h 1260"/>
                  <a:gd name="T16" fmla="*/ 451 w 852"/>
                  <a:gd name="T17" fmla="*/ 1154 h 1260"/>
                  <a:gd name="T18" fmla="*/ 525 w 852"/>
                  <a:gd name="T19" fmla="*/ 1176 h 1260"/>
                  <a:gd name="T20" fmla="*/ 622 w 852"/>
                  <a:gd name="T21" fmla="*/ 1228 h 1260"/>
                  <a:gd name="T22" fmla="*/ 792 w 852"/>
                  <a:gd name="T23" fmla="*/ 1243 h 1260"/>
                  <a:gd name="T24" fmla="*/ 785 w 852"/>
                  <a:gd name="T25" fmla="*/ 1021 h 1260"/>
                  <a:gd name="T26" fmla="*/ 748 w 852"/>
                  <a:gd name="T27" fmla="*/ 954 h 1260"/>
                  <a:gd name="T28" fmla="*/ 688 w 852"/>
                  <a:gd name="T29" fmla="*/ 858 h 1260"/>
                  <a:gd name="T30" fmla="*/ 622 w 852"/>
                  <a:gd name="T31" fmla="*/ 762 h 1260"/>
                  <a:gd name="T32" fmla="*/ 607 w 852"/>
                  <a:gd name="T33" fmla="*/ 732 h 1260"/>
                  <a:gd name="T34" fmla="*/ 592 w 852"/>
                  <a:gd name="T35" fmla="*/ 710 h 1260"/>
                  <a:gd name="T36" fmla="*/ 555 w 852"/>
                  <a:gd name="T37" fmla="*/ 643 h 1260"/>
                  <a:gd name="T38" fmla="*/ 540 w 852"/>
                  <a:gd name="T39" fmla="*/ 621 h 1260"/>
                  <a:gd name="T40" fmla="*/ 518 w 852"/>
                  <a:gd name="T41" fmla="*/ 280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d-ID"/>
              </a:p>
            </p:txBody>
          </p:sp>
          <p:sp>
            <p:nvSpPr>
              <p:cNvPr id="47116" name="Freeform 12"/>
              <p:cNvSpPr>
                <a:spLocks/>
              </p:cNvSpPr>
              <p:nvPr/>
            </p:nvSpPr>
            <p:spPr bwMode="auto">
              <a:xfrm>
                <a:off x="4176" y="912"/>
                <a:ext cx="768" cy="630"/>
              </a:xfrm>
              <a:custGeom>
                <a:avLst/>
                <a:gdLst>
                  <a:gd name="T0" fmla="*/ 183 w 768"/>
                  <a:gd name="T1" fmla="*/ 67 h 630"/>
                  <a:gd name="T2" fmla="*/ 72 w 768"/>
                  <a:gd name="T3" fmla="*/ 74 h 630"/>
                  <a:gd name="T4" fmla="*/ 5 w 768"/>
                  <a:gd name="T5" fmla="*/ 170 h 630"/>
                  <a:gd name="T6" fmla="*/ 13 w 768"/>
                  <a:gd name="T7" fmla="*/ 311 h 630"/>
                  <a:gd name="T8" fmla="*/ 57 w 768"/>
                  <a:gd name="T9" fmla="*/ 356 h 630"/>
                  <a:gd name="T10" fmla="*/ 109 w 768"/>
                  <a:gd name="T11" fmla="*/ 415 h 630"/>
                  <a:gd name="T12" fmla="*/ 235 w 768"/>
                  <a:gd name="T13" fmla="*/ 548 h 630"/>
                  <a:gd name="T14" fmla="*/ 257 w 768"/>
                  <a:gd name="T15" fmla="*/ 570 h 630"/>
                  <a:gd name="T16" fmla="*/ 331 w 768"/>
                  <a:gd name="T17" fmla="*/ 593 h 630"/>
                  <a:gd name="T18" fmla="*/ 450 w 768"/>
                  <a:gd name="T19" fmla="*/ 630 h 630"/>
                  <a:gd name="T20" fmla="*/ 598 w 768"/>
                  <a:gd name="T21" fmla="*/ 607 h 630"/>
                  <a:gd name="T22" fmla="*/ 657 w 768"/>
                  <a:gd name="T23" fmla="*/ 585 h 630"/>
                  <a:gd name="T24" fmla="*/ 687 w 768"/>
                  <a:gd name="T25" fmla="*/ 533 h 630"/>
                  <a:gd name="T26" fmla="*/ 717 w 768"/>
                  <a:gd name="T27" fmla="*/ 474 h 630"/>
                  <a:gd name="T28" fmla="*/ 724 w 768"/>
                  <a:gd name="T29" fmla="*/ 437 h 630"/>
                  <a:gd name="T30" fmla="*/ 739 w 768"/>
                  <a:gd name="T31" fmla="*/ 415 h 630"/>
                  <a:gd name="T32" fmla="*/ 768 w 768"/>
                  <a:gd name="T33" fmla="*/ 296 h 630"/>
                  <a:gd name="T34" fmla="*/ 761 w 768"/>
                  <a:gd name="T35" fmla="*/ 178 h 630"/>
                  <a:gd name="T36" fmla="*/ 724 w 768"/>
                  <a:gd name="T37" fmla="*/ 111 h 630"/>
                  <a:gd name="T38" fmla="*/ 465 w 768"/>
                  <a:gd name="T39" fmla="*/ 0 h 630"/>
                  <a:gd name="T40" fmla="*/ 205 w 768"/>
                  <a:gd name="T41" fmla="*/ 30 h 630"/>
                  <a:gd name="T42" fmla="*/ 183 w 768"/>
                  <a:gd name="T43" fmla="*/ 67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d-ID"/>
              </a:p>
            </p:txBody>
          </p:sp>
        </p:grpSp>
        <p:sp>
          <p:nvSpPr>
            <p:cNvPr id="47117" name="Line 13"/>
            <p:cNvSpPr>
              <a:spLocks noChangeShapeType="1"/>
            </p:cNvSpPr>
            <p:nvPr/>
          </p:nvSpPr>
          <p:spPr bwMode="auto">
            <a:xfrm>
              <a:off x="2688" y="1920"/>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grpSp>
      <p:grpSp>
        <p:nvGrpSpPr>
          <p:cNvPr id="47118" name="Group 14"/>
          <p:cNvGrpSpPr>
            <a:grpSpLocks/>
          </p:cNvGrpSpPr>
          <p:nvPr/>
        </p:nvGrpSpPr>
        <p:grpSpPr bwMode="auto">
          <a:xfrm>
            <a:off x="5257800" y="4191000"/>
            <a:ext cx="2286000" cy="2286000"/>
            <a:chOff x="3312" y="2640"/>
            <a:chExt cx="1440" cy="1440"/>
          </a:xfrm>
        </p:grpSpPr>
        <p:graphicFrame>
          <p:nvGraphicFramePr>
            <p:cNvPr id="47119" name="Object 15"/>
            <p:cNvGraphicFramePr>
              <a:graphicFrameLocks noChangeAspect="1"/>
            </p:cNvGraphicFramePr>
            <p:nvPr/>
          </p:nvGraphicFramePr>
          <p:xfrm>
            <a:off x="3312" y="2832"/>
            <a:ext cx="1440" cy="1248"/>
          </p:xfrm>
          <a:graphic>
            <a:graphicData uri="http://schemas.openxmlformats.org/presentationml/2006/ole">
              <mc:AlternateContent xmlns:mc="http://schemas.openxmlformats.org/markup-compatibility/2006">
                <mc:Choice xmlns:v="urn:schemas-microsoft-com:vml" Requires="v">
                  <p:oleObj spid="_x0000_s47129" name="Worksheet" r:id="rId7" imgW="3419856" imgH="2934005" progId="Excel.Sheet.8">
                    <p:embed/>
                  </p:oleObj>
                </mc:Choice>
                <mc:Fallback>
                  <p:oleObj name="Worksheet" r:id="rId7" imgW="3419856" imgH="2934005" progId="Excel.Sheet.8">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2" y="2832"/>
                          <a:ext cx="1440" cy="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20" name="Line 16"/>
            <p:cNvSpPr>
              <a:spLocks noChangeShapeType="1"/>
            </p:cNvSpPr>
            <p:nvPr/>
          </p:nvSpPr>
          <p:spPr bwMode="auto">
            <a:xfrm>
              <a:off x="3984" y="2640"/>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grpSp>
      <p:grpSp>
        <p:nvGrpSpPr>
          <p:cNvPr id="47121" name="Group 17"/>
          <p:cNvGrpSpPr>
            <a:grpSpLocks/>
          </p:cNvGrpSpPr>
          <p:nvPr/>
        </p:nvGrpSpPr>
        <p:grpSpPr bwMode="auto">
          <a:xfrm>
            <a:off x="1905000" y="4495800"/>
            <a:ext cx="3200400" cy="1981200"/>
            <a:chOff x="1200" y="2832"/>
            <a:chExt cx="2016" cy="1248"/>
          </a:xfrm>
        </p:grpSpPr>
        <p:grpSp>
          <p:nvGrpSpPr>
            <p:cNvPr id="47122" name="Group 18"/>
            <p:cNvGrpSpPr>
              <a:grpSpLocks/>
            </p:cNvGrpSpPr>
            <p:nvPr/>
          </p:nvGrpSpPr>
          <p:grpSpPr bwMode="auto">
            <a:xfrm>
              <a:off x="1200" y="2832"/>
              <a:ext cx="1440" cy="1248"/>
              <a:chOff x="3108" y="2256"/>
              <a:chExt cx="2148" cy="1872"/>
            </a:xfrm>
          </p:grpSpPr>
          <p:graphicFrame>
            <p:nvGraphicFramePr>
              <p:cNvPr id="47123" name="Object 19"/>
              <p:cNvGraphicFramePr>
                <a:graphicFrameLocks noChangeAspect="1"/>
              </p:cNvGraphicFramePr>
              <p:nvPr/>
            </p:nvGraphicFramePr>
            <p:xfrm>
              <a:off x="3108" y="2256"/>
              <a:ext cx="2148" cy="1872"/>
            </p:xfrm>
            <a:graphic>
              <a:graphicData uri="http://schemas.openxmlformats.org/presentationml/2006/ole">
                <mc:AlternateContent xmlns:mc="http://schemas.openxmlformats.org/markup-compatibility/2006">
                  <mc:Choice xmlns:v="urn:schemas-microsoft-com:vml" Requires="v">
                    <p:oleObj spid="_x0000_s47130" name="Worksheet" r:id="rId9" imgW="3410407" imgH="2924556" progId="Excel.Sheet.8">
                      <p:embed/>
                    </p:oleObj>
                  </mc:Choice>
                  <mc:Fallback>
                    <p:oleObj name="Worksheet" r:id="rId9" imgW="3410407" imgH="2924556" progId="Excel.Sheet.8">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08" y="2256"/>
                            <a:ext cx="2148" cy="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24" name="Freeform 20"/>
              <p:cNvSpPr>
                <a:spLocks/>
              </p:cNvSpPr>
              <p:nvPr/>
            </p:nvSpPr>
            <p:spPr bwMode="auto">
              <a:xfrm>
                <a:off x="3638" y="2571"/>
                <a:ext cx="728" cy="896"/>
              </a:xfrm>
              <a:custGeom>
                <a:avLst/>
                <a:gdLst>
                  <a:gd name="T0" fmla="*/ 199 w 728"/>
                  <a:gd name="T1" fmla="*/ 7 h 896"/>
                  <a:gd name="T2" fmla="*/ 110 w 728"/>
                  <a:gd name="T3" fmla="*/ 96 h 896"/>
                  <a:gd name="T4" fmla="*/ 80 w 728"/>
                  <a:gd name="T5" fmla="*/ 140 h 896"/>
                  <a:gd name="T6" fmla="*/ 65 w 728"/>
                  <a:gd name="T7" fmla="*/ 162 h 896"/>
                  <a:gd name="T8" fmla="*/ 21 w 728"/>
                  <a:gd name="T9" fmla="*/ 303 h 896"/>
                  <a:gd name="T10" fmla="*/ 65 w 728"/>
                  <a:gd name="T11" fmla="*/ 703 h 896"/>
                  <a:gd name="T12" fmla="*/ 110 w 728"/>
                  <a:gd name="T13" fmla="*/ 763 h 896"/>
                  <a:gd name="T14" fmla="*/ 332 w 728"/>
                  <a:gd name="T15" fmla="*/ 896 h 896"/>
                  <a:gd name="T16" fmla="*/ 495 w 728"/>
                  <a:gd name="T17" fmla="*/ 851 h 896"/>
                  <a:gd name="T18" fmla="*/ 636 w 728"/>
                  <a:gd name="T19" fmla="*/ 711 h 896"/>
                  <a:gd name="T20" fmla="*/ 688 w 728"/>
                  <a:gd name="T21" fmla="*/ 607 h 896"/>
                  <a:gd name="T22" fmla="*/ 702 w 728"/>
                  <a:gd name="T23" fmla="*/ 563 h 896"/>
                  <a:gd name="T24" fmla="*/ 710 w 728"/>
                  <a:gd name="T25" fmla="*/ 540 h 896"/>
                  <a:gd name="T26" fmla="*/ 680 w 728"/>
                  <a:gd name="T27" fmla="*/ 296 h 896"/>
                  <a:gd name="T28" fmla="*/ 569 w 728"/>
                  <a:gd name="T29" fmla="*/ 133 h 896"/>
                  <a:gd name="T30" fmla="*/ 510 w 728"/>
                  <a:gd name="T31" fmla="*/ 88 h 896"/>
                  <a:gd name="T32" fmla="*/ 465 w 728"/>
                  <a:gd name="T33" fmla="*/ 59 h 896"/>
                  <a:gd name="T34" fmla="*/ 295 w 728"/>
                  <a:gd name="T35" fmla="*/ 0 h 896"/>
                  <a:gd name="T36" fmla="*/ 206 w 728"/>
                  <a:gd name="T37" fmla="*/ 7 h 896"/>
                  <a:gd name="T38" fmla="*/ 184 w 728"/>
                  <a:gd name="T39" fmla="*/ 14 h 896"/>
                  <a:gd name="T40" fmla="*/ 199 w 728"/>
                  <a:gd name="T41" fmla="*/ 7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d-ID"/>
              </a:p>
            </p:txBody>
          </p:sp>
          <p:sp>
            <p:nvSpPr>
              <p:cNvPr id="47125" name="Freeform 21"/>
              <p:cNvSpPr>
                <a:spLocks/>
              </p:cNvSpPr>
              <p:nvPr/>
            </p:nvSpPr>
            <p:spPr bwMode="auto">
              <a:xfrm>
                <a:off x="4090" y="2934"/>
                <a:ext cx="802" cy="889"/>
              </a:xfrm>
              <a:custGeom>
                <a:avLst/>
                <a:gdLst>
                  <a:gd name="T0" fmla="*/ 510 w 802"/>
                  <a:gd name="T1" fmla="*/ 44 h 889"/>
                  <a:gd name="T2" fmla="*/ 376 w 802"/>
                  <a:gd name="T3" fmla="*/ 177 h 889"/>
                  <a:gd name="T4" fmla="*/ 236 w 802"/>
                  <a:gd name="T5" fmla="*/ 296 h 889"/>
                  <a:gd name="T6" fmla="*/ 221 w 802"/>
                  <a:gd name="T7" fmla="*/ 318 h 889"/>
                  <a:gd name="T8" fmla="*/ 199 w 802"/>
                  <a:gd name="T9" fmla="*/ 333 h 889"/>
                  <a:gd name="T10" fmla="*/ 191 w 802"/>
                  <a:gd name="T11" fmla="*/ 355 h 889"/>
                  <a:gd name="T12" fmla="*/ 169 w 802"/>
                  <a:gd name="T13" fmla="*/ 385 h 889"/>
                  <a:gd name="T14" fmla="*/ 132 w 802"/>
                  <a:gd name="T15" fmla="*/ 496 h 889"/>
                  <a:gd name="T16" fmla="*/ 110 w 802"/>
                  <a:gd name="T17" fmla="*/ 518 h 889"/>
                  <a:gd name="T18" fmla="*/ 80 w 802"/>
                  <a:gd name="T19" fmla="*/ 562 h 889"/>
                  <a:gd name="T20" fmla="*/ 43 w 802"/>
                  <a:gd name="T21" fmla="*/ 629 h 889"/>
                  <a:gd name="T22" fmla="*/ 13 w 802"/>
                  <a:gd name="T23" fmla="*/ 703 h 889"/>
                  <a:gd name="T24" fmla="*/ 36 w 802"/>
                  <a:gd name="T25" fmla="*/ 844 h 889"/>
                  <a:gd name="T26" fmla="*/ 80 w 802"/>
                  <a:gd name="T27" fmla="*/ 874 h 889"/>
                  <a:gd name="T28" fmla="*/ 124 w 802"/>
                  <a:gd name="T29" fmla="*/ 888 h 889"/>
                  <a:gd name="T30" fmla="*/ 354 w 802"/>
                  <a:gd name="T31" fmla="*/ 874 h 889"/>
                  <a:gd name="T32" fmla="*/ 517 w 802"/>
                  <a:gd name="T33" fmla="*/ 822 h 889"/>
                  <a:gd name="T34" fmla="*/ 569 w 802"/>
                  <a:gd name="T35" fmla="*/ 792 h 889"/>
                  <a:gd name="T36" fmla="*/ 673 w 802"/>
                  <a:gd name="T37" fmla="*/ 651 h 889"/>
                  <a:gd name="T38" fmla="*/ 695 w 802"/>
                  <a:gd name="T39" fmla="*/ 600 h 889"/>
                  <a:gd name="T40" fmla="*/ 747 w 802"/>
                  <a:gd name="T41" fmla="*/ 533 h 889"/>
                  <a:gd name="T42" fmla="*/ 784 w 802"/>
                  <a:gd name="T43" fmla="*/ 451 h 889"/>
                  <a:gd name="T44" fmla="*/ 798 w 802"/>
                  <a:gd name="T45" fmla="*/ 385 h 889"/>
                  <a:gd name="T46" fmla="*/ 650 w 802"/>
                  <a:gd name="T47" fmla="*/ 0 h 889"/>
                  <a:gd name="T48" fmla="*/ 532 w 802"/>
                  <a:gd name="T49" fmla="*/ 22 h 889"/>
                  <a:gd name="T50" fmla="*/ 510 w 802"/>
                  <a:gd name="T51" fmla="*/ 44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d-ID"/>
              </a:p>
            </p:txBody>
          </p:sp>
        </p:grpSp>
        <p:sp>
          <p:nvSpPr>
            <p:cNvPr id="47126" name="Line 22"/>
            <p:cNvSpPr>
              <a:spLocks noChangeShapeType="1"/>
            </p:cNvSpPr>
            <p:nvPr/>
          </p:nvSpPr>
          <p:spPr bwMode="auto">
            <a:xfrm flipH="1">
              <a:off x="2784" y="3264"/>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7112"/>
                                        </p:tgtEl>
                                        <p:attrNameLst>
                                          <p:attrName>style.visibility</p:attrName>
                                        </p:attrNameLst>
                                      </p:cBhvr>
                                      <p:to>
                                        <p:strVal val="visible"/>
                                      </p:to>
                                    </p:set>
                                    <p:animEffect transition="in" filter="wipe(left)">
                                      <p:cBhvr>
                                        <p:cTn id="7" dur="500"/>
                                        <p:tgtEl>
                                          <p:spTgt spid="471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7118"/>
                                        </p:tgtEl>
                                        <p:attrNameLst>
                                          <p:attrName>style.visibility</p:attrName>
                                        </p:attrNameLst>
                                      </p:cBhvr>
                                      <p:to>
                                        <p:strVal val="visible"/>
                                      </p:to>
                                    </p:set>
                                    <p:animEffect transition="in" filter="wipe(up)">
                                      <p:cBhvr>
                                        <p:cTn id="12" dur="500"/>
                                        <p:tgtEl>
                                          <p:spTgt spid="471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47121"/>
                                        </p:tgtEl>
                                        <p:attrNameLst>
                                          <p:attrName>style.visibility</p:attrName>
                                        </p:attrNameLst>
                                      </p:cBhvr>
                                      <p:to>
                                        <p:strVal val="visible"/>
                                      </p:to>
                                    </p:set>
                                    <p:animEffect transition="in" filter="wipe(right)">
                                      <p:cBhvr>
                                        <p:cTn id="17" dur="500"/>
                                        <p:tgtEl>
                                          <p:spTgt spid="47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62000" y="0"/>
            <a:ext cx="7772400" cy="1143000"/>
          </a:xfrm>
        </p:spPr>
        <p:txBody>
          <a:bodyPr/>
          <a:lstStyle/>
          <a:p>
            <a:r>
              <a:rPr lang="en-GB" altLang="id-ID"/>
              <a:t>Clustering Algorithms</a:t>
            </a:r>
          </a:p>
        </p:txBody>
      </p:sp>
      <p:sp>
        <p:nvSpPr>
          <p:cNvPr id="6147" name="Rectangle 3"/>
          <p:cNvSpPr>
            <a:spLocks noChangeArrowheads="1"/>
          </p:cNvSpPr>
          <p:nvPr/>
        </p:nvSpPr>
        <p:spPr bwMode="auto">
          <a:xfrm>
            <a:off x="228600" y="1295400"/>
            <a:ext cx="89154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id-ID"/>
              <a:t>A clustering algorithm attempts to find natural groups of components (or data) based on some similarity. Also, the clustering algorithm finds the centroid of a group of data sets.To determine cluster membership, most algorithms evaluate the distance between a point and the cluster centroids. The output from a clustering algorithm is basically a statistical description of the cluster centroids with the number of components in each cluster.</a:t>
            </a:r>
          </a:p>
        </p:txBody>
      </p:sp>
      <p:pic>
        <p:nvPicPr>
          <p:cNvPr id="6148" name="Picture 4" descr="C:\teaching-99\clusteringal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724400"/>
            <a:ext cx="6934200" cy="866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33400" y="381000"/>
            <a:ext cx="8088313" cy="830263"/>
          </a:xfrm>
        </p:spPr>
        <p:txBody>
          <a:bodyPr/>
          <a:lstStyle/>
          <a:p>
            <a:r>
              <a:rPr lang="en-US" altLang="id-ID" sz="4000"/>
              <a:t>Comments on the </a:t>
            </a:r>
            <a:r>
              <a:rPr lang="en-US" altLang="id-ID" sz="4000" i="1"/>
              <a:t>K-Means</a:t>
            </a:r>
            <a:r>
              <a:rPr lang="en-US" altLang="id-ID" sz="4000"/>
              <a:t> Method</a:t>
            </a:r>
            <a:endParaRPr lang="en-US" altLang="id-ID" sz="3200" b="1"/>
          </a:p>
        </p:txBody>
      </p:sp>
      <p:sp>
        <p:nvSpPr>
          <p:cNvPr id="48131" name="Rectangle 3"/>
          <p:cNvSpPr>
            <a:spLocks noGrp="1" noChangeArrowheads="1"/>
          </p:cNvSpPr>
          <p:nvPr>
            <p:ph type="body" idx="1"/>
          </p:nvPr>
        </p:nvSpPr>
        <p:spPr>
          <a:xfrm>
            <a:off x="228600" y="1524000"/>
            <a:ext cx="8686800" cy="4953000"/>
          </a:xfrm>
        </p:spPr>
        <p:txBody>
          <a:bodyPr/>
          <a:lstStyle/>
          <a:p>
            <a:pPr>
              <a:lnSpc>
                <a:spcPct val="90000"/>
              </a:lnSpc>
            </a:pPr>
            <a:r>
              <a:rPr lang="en-US" altLang="id-ID" sz="2800" u="sng"/>
              <a:t>Strength</a:t>
            </a:r>
            <a:r>
              <a:rPr lang="en-US" altLang="id-ID" sz="2800"/>
              <a:t> </a:t>
            </a:r>
          </a:p>
          <a:p>
            <a:pPr lvl="1">
              <a:lnSpc>
                <a:spcPct val="90000"/>
              </a:lnSpc>
            </a:pPr>
            <a:r>
              <a:rPr lang="en-US" altLang="id-ID" sz="2400" i="1"/>
              <a:t>Relatively efficient</a:t>
            </a:r>
            <a:r>
              <a:rPr lang="en-US" altLang="id-ID" sz="2400"/>
              <a:t>: </a:t>
            </a:r>
            <a:r>
              <a:rPr lang="en-US" altLang="id-ID" sz="2400" i="1"/>
              <a:t>O</a:t>
            </a:r>
            <a:r>
              <a:rPr lang="en-US" altLang="id-ID" sz="2400"/>
              <a:t>(</a:t>
            </a:r>
            <a:r>
              <a:rPr lang="en-US" altLang="id-ID" sz="2400" i="1"/>
              <a:t>tkn</a:t>
            </a:r>
            <a:r>
              <a:rPr lang="en-US" altLang="id-ID" sz="2400"/>
              <a:t>), where </a:t>
            </a:r>
            <a:r>
              <a:rPr lang="en-US" altLang="id-ID" sz="2400" i="1"/>
              <a:t>n</a:t>
            </a:r>
            <a:r>
              <a:rPr lang="en-US" altLang="id-ID" sz="2400"/>
              <a:t> is # objects, </a:t>
            </a:r>
            <a:r>
              <a:rPr lang="en-US" altLang="id-ID" sz="2400" i="1"/>
              <a:t>k</a:t>
            </a:r>
            <a:r>
              <a:rPr lang="en-US" altLang="id-ID" sz="2400"/>
              <a:t> is # clusters, and </a:t>
            </a:r>
            <a:r>
              <a:rPr lang="en-US" altLang="id-ID" sz="2400" i="1"/>
              <a:t>t  </a:t>
            </a:r>
            <a:r>
              <a:rPr lang="en-US" altLang="id-ID" sz="2400"/>
              <a:t>is # iterations. Normally, </a:t>
            </a:r>
            <a:r>
              <a:rPr lang="en-US" altLang="id-ID" sz="2400" i="1"/>
              <a:t>k</a:t>
            </a:r>
            <a:r>
              <a:rPr lang="en-US" altLang="id-ID" sz="2400"/>
              <a:t>, </a:t>
            </a:r>
            <a:r>
              <a:rPr lang="en-US" altLang="id-ID" sz="2400" i="1"/>
              <a:t>t</a:t>
            </a:r>
            <a:r>
              <a:rPr lang="en-US" altLang="id-ID" sz="2400"/>
              <a:t> &lt;&lt; </a:t>
            </a:r>
            <a:r>
              <a:rPr lang="en-US" altLang="id-ID" sz="2400" i="1"/>
              <a:t>n</a:t>
            </a:r>
            <a:r>
              <a:rPr lang="en-US" altLang="id-ID" sz="2400"/>
              <a:t>.</a:t>
            </a:r>
          </a:p>
          <a:p>
            <a:pPr lvl="1">
              <a:lnSpc>
                <a:spcPct val="90000"/>
              </a:lnSpc>
            </a:pPr>
            <a:r>
              <a:rPr lang="en-US" altLang="id-ID" sz="2400"/>
              <a:t>Often terminates at a </a:t>
            </a:r>
            <a:r>
              <a:rPr lang="en-US" altLang="id-ID" sz="2400" i="1"/>
              <a:t>local optimum</a:t>
            </a:r>
            <a:r>
              <a:rPr lang="en-US" altLang="id-ID" sz="2400"/>
              <a:t>. The </a:t>
            </a:r>
            <a:r>
              <a:rPr lang="en-US" altLang="id-ID" sz="2400" i="1"/>
              <a:t>global optimum</a:t>
            </a:r>
            <a:r>
              <a:rPr lang="en-US" altLang="id-ID" sz="2400"/>
              <a:t> may be found using techniques such as: </a:t>
            </a:r>
            <a:r>
              <a:rPr lang="en-US" altLang="id-ID" sz="2400" i="1"/>
              <a:t>deterministic annealing</a:t>
            </a:r>
            <a:r>
              <a:rPr lang="en-US" altLang="id-ID" sz="2400"/>
              <a:t> and </a:t>
            </a:r>
            <a:r>
              <a:rPr lang="en-US" altLang="id-ID" sz="2400" i="1"/>
              <a:t>genetic algorithms</a:t>
            </a:r>
            <a:endParaRPr lang="en-US" altLang="id-ID" sz="2400"/>
          </a:p>
          <a:p>
            <a:pPr>
              <a:lnSpc>
                <a:spcPct val="90000"/>
              </a:lnSpc>
            </a:pPr>
            <a:r>
              <a:rPr lang="en-US" altLang="id-ID" sz="2800" u="sng"/>
              <a:t>Weakness</a:t>
            </a:r>
            <a:endParaRPr lang="en-US" altLang="id-ID" sz="2800"/>
          </a:p>
          <a:p>
            <a:pPr lvl="1">
              <a:lnSpc>
                <a:spcPct val="90000"/>
              </a:lnSpc>
            </a:pPr>
            <a:r>
              <a:rPr lang="en-US" altLang="id-ID" sz="2400"/>
              <a:t>Applicable only when </a:t>
            </a:r>
            <a:r>
              <a:rPr lang="en-US" altLang="id-ID" sz="2400" i="1"/>
              <a:t>mean</a:t>
            </a:r>
            <a:r>
              <a:rPr lang="en-US" altLang="id-ID" sz="2400"/>
              <a:t> is defined, then what about categorical data?</a:t>
            </a:r>
          </a:p>
          <a:p>
            <a:pPr lvl="1">
              <a:lnSpc>
                <a:spcPct val="90000"/>
              </a:lnSpc>
            </a:pPr>
            <a:r>
              <a:rPr lang="en-US" altLang="id-ID" sz="2400"/>
              <a:t>Need to specify </a:t>
            </a:r>
            <a:r>
              <a:rPr lang="en-US" altLang="id-ID" sz="2400" i="1"/>
              <a:t>k, </a:t>
            </a:r>
            <a:r>
              <a:rPr lang="en-US" altLang="id-ID" sz="2400"/>
              <a:t>the </a:t>
            </a:r>
            <a:r>
              <a:rPr lang="en-US" altLang="id-ID" sz="2400" i="1"/>
              <a:t>number</a:t>
            </a:r>
            <a:r>
              <a:rPr lang="en-US" altLang="id-ID" sz="2400"/>
              <a:t> of clusters, in advance</a:t>
            </a:r>
          </a:p>
          <a:p>
            <a:pPr lvl="1">
              <a:lnSpc>
                <a:spcPct val="90000"/>
              </a:lnSpc>
            </a:pPr>
            <a:r>
              <a:rPr lang="en-US" altLang="id-ID" sz="2400"/>
              <a:t>Unable to handle noisy data and </a:t>
            </a:r>
            <a:r>
              <a:rPr lang="en-US" altLang="id-ID" sz="2400" i="1"/>
              <a:t>outliers</a:t>
            </a:r>
            <a:endParaRPr lang="en-US" altLang="id-ID" sz="2400"/>
          </a:p>
          <a:p>
            <a:pPr lvl="1">
              <a:lnSpc>
                <a:spcPct val="90000"/>
              </a:lnSpc>
            </a:pPr>
            <a:r>
              <a:rPr lang="en-US" altLang="id-ID" sz="2400"/>
              <a:t>Not suitable to discover clusters with </a:t>
            </a:r>
            <a:r>
              <a:rPr lang="en-US" altLang="id-ID" sz="2400" i="1"/>
              <a:t>non-convex shapes</a:t>
            </a:r>
          </a:p>
        </p:txBody>
      </p:sp>
    </p:spTree>
  </p:cSld>
  <p:clrMapOvr>
    <a:masterClrMapping/>
  </p:clrMapOvr>
  <p:transition>
    <p:strips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27088" y="714375"/>
            <a:ext cx="7489825" cy="933450"/>
          </a:xfrm>
        </p:spPr>
        <p:txBody>
          <a:bodyPr/>
          <a:lstStyle/>
          <a:p>
            <a:r>
              <a:rPr lang="en-US" altLang="id-ID" sz="4000"/>
              <a:t>Variations of the </a:t>
            </a:r>
            <a:r>
              <a:rPr lang="en-US" altLang="id-ID" sz="4000" i="1"/>
              <a:t>K-Means</a:t>
            </a:r>
            <a:r>
              <a:rPr lang="en-US" altLang="id-ID" sz="4000"/>
              <a:t> Method</a:t>
            </a:r>
            <a:endParaRPr lang="en-US" altLang="id-ID" sz="3200" b="1"/>
          </a:p>
        </p:txBody>
      </p:sp>
      <p:sp>
        <p:nvSpPr>
          <p:cNvPr id="49155" name="Rectangle 3"/>
          <p:cNvSpPr>
            <a:spLocks noGrp="1" noChangeArrowheads="1"/>
          </p:cNvSpPr>
          <p:nvPr>
            <p:ph type="body" idx="1"/>
          </p:nvPr>
        </p:nvSpPr>
        <p:spPr>
          <a:xfrm>
            <a:off x="381000" y="1524000"/>
            <a:ext cx="8534400" cy="4800600"/>
          </a:xfrm>
        </p:spPr>
        <p:txBody>
          <a:bodyPr/>
          <a:lstStyle/>
          <a:p>
            <a:pPr>
              <a:lnSpc>
                <a:spcPct val="90000"/>
              </a:lnSpc>
            </a:pPr>
            <a:r>
              <a:rPr lang="en-US" altLang="id-ID" sz="2800"/>
              <a:t>A few variants of the </a:t>
            </a:r>
            <a:r>
              <a:rPr lang="en-US" altLang="id-ID" sz="2800" i="1"/>
              <a:t>k-means</a:t>
            </a:r>
            <a:r>
              <a:rPr lang="en-US" altLang="id-ID" sz="2800"/>
              <a:t> which differ in</a:t>
            </a:r>
          </a:p>
          <a:p>
            <a:pPr lvl="1">
              <a:lnSpc>
                <a:spcPct val="90000"/>
              </a:lnSpc>
            </a:pPr>
            <a:r>
              <a:rPr lang="en-US" altLang="id-ID" sz="2400"/>
              <a:t>Selection of the initial </a:t>
            </a:r>
            <a:r>
              <a:rPr lang="en-US" altLang="id-ID" sz="2400" i="1"/>
              <a:t>k</a:t>
            </a:r>
            <a:r>
              <a:rPr lang="en-US" altLang="id-ID" sz="2400"/>
              <a:t> means</a:t>
            </a:r>
          </a:p>
          <a:p>
            <a:pPr lvl="1">
              <a:lnSpc>
                <a:spcPct val="90000"/>
              </a:lnSpc>
            </a:pPr>
            <a:r>
              <a:rPr lang="en-US" altLang="id-ID" sz="2400"/>
              <a:t>Dissimilarity calculations</a:t>
            </a:r>
          </a:p>
          <a:p>
            <a:pPr lvl="1">
              <a:lnSpc>
                <a:spcPct val="90000"/>
              </a:lnSpc>
            </a:pPr>
            <a:r>
              <a:rPr lang="en-US" altLang="id-ID" sz="2400"/>
              <a:t>Strategies to calculate cluster means</a:t>
            </a:r>
          </a:p>
          <a:p>
            <a:pPr>
              <a:lnSpc>
                <a:spcPct val="90000"/>
              </a:lnSpc>
            </a:pPr>
            <a:r>
              <a:rPr lang="en-US" altLang="id-ID" sz="2800"/>
              <a:t>Handling categorical data: </a:t>
            </a:r>
            <a:r>
              <a:rPr lang="en-US" altLang="id-ID" sz="2800" i="1"/>
              <a:t>k-modes</a:t>
            </a:r>
            <a:r>
              <a:rPr lang="en-US" altLang="id-ID" sz="2800"/>
              <a:t> (Huang’98)</a:t>
            </a:r>
          </a:p>
          <a:p>
            <a:pPr lvl="1">
              <a:lnSpc>
                <a:spcPct val="90000"/>
              </a:lnSpc>
            </a:pPr>
            <a:r>
              <a:rPr lang="en-US" altLang="id-ID" sz="2400"/>
              <a:t>Replacing means of clusters with </a:t>
            </a:r>
            <a:r>
              <a:rPr lang="en-US" altLang="id-ID" sz="2400" u="sng"/>
              <a:t>modes</a:t>
            </a:r>
            <a:endParaRPr lang="en-US" altLang="id-ID" sz="2400"/>
          </a:p>
          <a:p>
            <a:pPr lvl="1">
              <a:lnSpc>
                <a:spcPct val="90000"/>
              </a:lnSpc>
            </a:pPr>
            <a:r>
              <a:rPr lang="en-US" altLang="id-ID" sz="2400"/>
              <a:t>Using new dissimilarity measures to deal with categorical objects</a:t>
            </a:r>
          </a:p>
          <a:p>
            <a:pPr lvl="1">
              <a:lnSpc>
                <a:spcPct val="90000"/>
              </a:lnSpc>
            </a:pPr>
            <a:r>
              <a:rPr lang="en-US" altLang="id-ID" sz="2400"/>
              <a:t>Using a </a:t>
            </a:r>
            <a:r>
              <a:rPr lang="en-US" altLang="id-ID" sz="2400" u="sng"/>
              <a:t>frequency</a:t>
            </a:r>
            <a:r>
              <a:rPr lang="en-US" altLang="id-ID" sz="2400"/>
              <a:t>-based method to update modes of clusters</a:t>
            </a:r>
          </a:p>
          <a:p>
            <a:pPr lvl="1">
              <a:lnSpc>
                <a:spcPct val="90000"/>
              </a:lnSpc>
            </a:pPr>
            <a:r>
              <a:rPr lang="en-US" altLang="id-ID" sz="2400"/>
              <a:t>A mixture of categorical and numerical data: </a:t>
            </a:r>
            <a:r>
              <a:rPr lang="en-US" altLang="id-ID" sz="2400" i="1"/>
              <a:t>k-prototype</a:t>
            </a:r>
            <a:r>
              <a:rPr lang="en-US" altLang="id-ID" sz="2400"/>
              <a:t> method</a:t>
            </a:r>
          </a:p>
        </p:txBody>
      </p:sp>
    </p:spTree>
  </p:cSld>
  <p:clrMapOvr>
    <a:masterClrMapping/>
  </p:clrMapOvr>
  <p:transition>
    <p:strips dir="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0"/>
            <a:ext cx="7772400" cy="1143000"/>
          </a:xfrm>
        </p:spPr>
        <p:txBody>
          <a:bodyPr/>
          <a:lstStyle/>
          <a:p>
            <a:r>
              <a:rPr lang="en-GB" altLang="id-ID"/>
              <a:t>Hierarchical Clustering</a:t>
            </a:r>
          </a:p>
        </p:txBody>
      </p:sp>
      <p:sp>
        <p:nvSpPr>
          <p:cNvPr id="10243" name="Rectangle 3"/>
          <p:cNvSpPr>
            <a:spLocks noChangeArrowheads="1"/>
          </p:cNvSpPr>
          <p:nvPr/>
        </p:nvSpPr>
        <p:spPr bwMode="auto">
          <a:xfrm>
            <a:off x="228600" y="1066800"/>
            <a:ext cx="8610600"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id-ID"/>
              <a:t>Given a set of N items to be clustered, and an NxN distance (or similarity) matrix, the basic process hierarchical clustering is this: </a:t>
            </a:r>
          </a:p>
          <a:p>
            <a:endParaRPr lang="en-GB" altLang="id-ID"/>
          </a:p>
          <a:p>
            <a:r>
              <a:rPr lang="en-GB" altLang="id-ID"/>
              <a:t>   </a:t>
            </a:r>
            <a:r>
              <a:rPr lang="en-GB" altLang="id-ID" sz="2000"/>
              <a:t>1.Start by assigning each item to its own cluster, so that if you have N items, you now have N clusters, each containing just one item. Let the distances (similarities) between the clusters equal the distances (similarities) between the items they contain.</a:t>
            </a:r>
          </a:p>
          <a:p>
            <a:endParaRPr lang="en-GB" altLang="id-ID" sz="2000"/>
          </a:p>
          <a:p>
            <a:r>
              <a:rPr lang="en-GB" altLang="id-ID" sz="2000"/>
              <a:t>   2.Find the closest (most similar) pair of clusters and merge them into a single cluster, so that now you have one less cluster.</a:t>
            </a:r>
          </a:p>
          <a:p>
            <a:endParaRPr lang="en-GB" altLang="id-ID" sz="2000"/>
          </a:p>
          <a:p>
            <a:r>
              <a:rPr lang="en-GB" altLang="id-ID" sz="2000"/>
              <a:t>   3.Compute distances (similarities) between the new cluster and each of the old clusters.</a:t>
            </a:r>
          </a:p>
          <a:p>
            <a:endParaRPr lang="en-GB" altLang="id-ID" sz="2000"/>
          </a:p>
          <a:p>
            <a:r>
              <a:rPr lang="en-GB" altLang="id-ID" sz="2000"/>
              <a:t>   4.Repeat steps 2 and 3 until all items are clustered into a single cluster of size 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27088" y="817563"/>
            <a:ext cx="7278687" cy="830262"/>
          </a:xfrm>
          <a:noFill/>
          <a:ln/>
        </p:spPr>
        <p:txBody>
          <a:bodyPr lIns="92075" tIns="46038" rIns="92075" bIns="46038"/>
          <a:lstStyle/>
          <a:p>
            <a:r>
              <a:rPr lang="en-US" altLang="zh-CN">
                <a:ea typeface="宋体" pitchFamily="2" charset="-122"/>
              </a:rPr>
              <a:t>Hierarchical Clustering</a:t>
            </a:r>
            <a:endParaRPr lang="en-US" altLang="zh-CN" sz="5400">
              <a:ea typeface="宋体" pitchFamily="2" charset="-122"/>
            </a:endParaRPr>
          </a:p>
        </p:txBody>
      </p:sp>
      <p:sp>
        <p:nvSpPr>
          <p:cNvPr id="50179" name="Rectangle 3"/>
          <p:cNvSpPr>
            <a:spLocks noGrp="1" noChangeArrowheads="1"/>
          </p:cNvSpPr>
          <p:nvPr>
            <p:ph type="body" idx="1"/>
          </p:nvPr>
        </p:nvSpPr>
        <p:spPr>
          <a:xfrm>
            <a:off x="381000" y="1600200"/>
            <a:ext cx="8305800" cy="4876800"/>
          </a:xfrm>
          <a:noFill/>
          <a:ln/>
        </p:spPr>
        <p:txBody>
          <a:bodyPr lIns="92075" tIns="46038" rIns="92075" bIns="46038"/>
          <a:lstStyle/>
          <a:p>
            <a:pPr>
              <a:spcBef>
                <a:spcPct val="50000"/>
              </a:spcBef>
            </a:pPr>
            <a:r>
              <a:rPr lang="en-US" altLang="zh-CN" sz="2800">
                <a:ea typeface="宋体" pitchFamily="2" charset="-122"/>
              </a:rPr>
              <a:t>Use distance matrix as clustering criteria.  This method does not require the number of clusters </a:t>
            </a:r>
            <a:r>
              <a:rPr lang="en-US" altLang="zh-CN" sz="2800" b="1" i="1">
                <a:ea typeface="宋体" pitchFamily="2" charset="-122"/>
              </a:rPr>
              <a:t>k</a:t>
            </a:r>
            <a:r>
              <a:rPr lang="en-US" altLang="zh-CN" sz="2800">
                <a:ea typeface="宋体" pitchFamily="2" charset="-122"/>
              </a:rPr>
              <a:t> as an input, but needs a termination condition </a:t>
            </a:r>
          </a:p>
        </p:txBody>
      </p:sp>
      <p:grpSp>
        <p:nvGrpSpPr>
          <p:cNvPr id="50180" name="Group 4"/>
          <p:cNvGrpSpPr>
            <a:grpSpLocks/>
          </p:cNvGrpSpPr>
          <p:nvPr/>
        </p:nvGrpSpPr>
        <p:grpSpPr bwMode="auto">
          <a:xfrm>
            <a:off x="990600" y="2971800"/>
            <a:ext cx="6956425" cy="3641725"/>
            <a:chOff x="1200" y="1776"/>
            <a:chExt cx="4382" cy="2294"/>
          </a:xfrm>
        </p:grpSpPr>
        <p:sp>
          <p:nvSpPr>
            <p:cNvPr id="50181" name="Line 5"/>
            <p:cNvSpPr>
              <a:spLocks noChangeShapeType="1"/>
            </p:cNvSpPr>
            <p:nvPr/>
          </p:nvSpPr>
          <p:spPr bwMode="auto">
            <a:xfrm>
              <a:off x="1200" y="2112"/>
              <a:ext cx="321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grpSp>
          <p:nvGrpSpPr>
            <p:cNvPr id="50182" name="Group 6"/>
            <p:cNvGrpSpPr>
              <a:grpSpLocks/>
            </p:cNvGrpSpPr>
            <p:nvPr/>
          </p:nvGrpSpPr>
          <p:grpSpPr bwMode="auto">
            <a:xfrm>
              <a:off x="1440" y="1785"/>
              <a:ext cx="480" cy="327"/>
              <a:chOff x="1104" y="1785"/>
              <a:chExt cx="480" cy="327"/>
            </a:xfrm>
          </p:grpSpPr>
          <p:sp>
            <p:nvSpPr>
              <p:cNvPr id="50183" name="Line 7"/>
              <p:cNvSpPr>
                <a:spLocks noChangeShapeType="1"/>
              </p:cNvSpPr>
              <p:nvPr/>
            </p:nvSpPr>
            <p:spPr bwMode="auto">
              <a:xfrm flipH="1">
                <a:off x="1200"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0184" name="Text Box 8"/>
              <p:cNvSpPr txBox="1">
                <a:spLocks noChangeArrowheads="1"/>
              </p:cNvSpPr>
              <p:nvPr/>
            </p:nvSpPr>
            <p:spPr bwMode="auto">
              <a:xfrm>
                <a:off x="1104" y="1785"/>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ea typeface="宋体" pitchFamily="2" charset="-122"/>
                  </a:rPr>
                  <a:t>Step 0</a:t>
                </a:r>
                <a:endParaRPr lang="en-US" altLang="zh-CN">
                  <a:ea typeface="宋体" pitchFamily="2" charset="-122"/>
                </a:endParaRPr>
              </a:p>
            </p:txBody>
          </p:sp>
        </p:grpSp>
        <p:grpSp>
          <p:nvGrpSpPr>
            <p:cNvPr id="50185" name="Group 9"/>
            <p:cNvGrpSpPr>
              <a:grpSpLocks/>
            </p:cNvGrpSpPr>
            <p:nvPr/>
          </p:nvGrpSpPr>
          <p:grpSpPr bwMode="auto">
            <a:xfrm>
              <a:off x="1968" y="1776"/>
              <a:ext cx="480" cy="327"/>
              <a:chOff x="1104" y="1785"/>
              <a:chExt cx="480" cy="327"/>
            </a:xfrm>
          </p:grpSpPr>
          <p:sp>
            <p:nvSpPr>
              <p:cNvPr id="50186" name="Line 10"/>
              <p:cNvSpPr>
                <a:spLocks noChangeShapeType="1"/>
              </p:cNvSpPr>
              <p:nvPr/>
            </p:nvSpPr>
            <p:spPr bwMode="auto">
              <a:xfrm flipH="1">
                <a:off x="1200"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0187" name="Text Box 11"/>
              <p:cNvSpPr txBox="1">
                <a:spLocks noChangeArrowheads="1"/>
              </p:cNvSpPr>
              <p:nvPr/>
            </p:nvSpPr>
            <p:spPr bwMode="auto">
              <a:xfrm>
                <a:off x="1104" y="1785"/>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ea typeface="宋体" pitchFamily="2" charset="-122"/>
                  </a:rPr>
                  <a:t>Step 1</a:t>
                </a:r>
                <a:endParaRPr lang="en-US" altLang="zh-CN">
                  <a:ea typeface="宋体" pitchFamily="2" charset="-122"/>
                </a:endParaRPr>
              </a:p>
            </p:txBody>
          </p:sp>
        </p:grpSp>
        <p:grpSp>
          <p:nvGrpSpPr>
            <p:cNvPr id="50188" name="Group 12"/>
            <p:cNvGrpSpPr>
              <a:grpSpLocks/>
            </p:cNvGrpSpPr>
            <p:nvPr/>
          </p:nvGrpSpPr>
          <p:grpSpPr bwMode="auto">
            <a:xfrm>
              <a:off x="2496" y="1776"/>
              <a:ext cx="480" cy="327"/>
              <a:chOff x="1104" y="1785"/>
              <a:chExt cx="480" cy="327"/>
            </a:xfrm>
          </p:grpSpPr>
          <p:sp>
            <p:nvSpPr>
              <p:cNvPr id="50189" name="Line 13"/>
              <p:cNvSpPr>
                <a:spLocks noChangeShapeType="1"/>
              </p:cNvSpPr>
              <p:nvPr/>
            </p:nvSpPr>
            <p:spPr bwMode="auto">
              <a:xfrm flipH="1">
                <a:off x="1200"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0190" name="Text Box 14"/>
              <p:cNvSpPr txBox="1">
                <a:spLocks noChangeArrowheads="1"/>
              </p:cNvSpPr>
              <p:nvPr/>
            </p:nvSpPr>
            <p:spPr bwMode="auto">
              <a:xfrm>
                <a:off x="1104" y="1785"/>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ea typeface="宋体" pitchFamily="2" charset="-122"/>
                  </a:rPr>
                  <a:t>Step 2</a:t>
                </a:r>
                <a:endParaRPr lang="en-US" altLang="zh-CN">
                  <a:ea typeface="宋体" pitchFamily="2" charset="-122"/>
                </a:endParaRPr>
              </a:p>
            </p:txBody>
          </p:sp>
        </p:grpSp>
        <p:grpSp>
          <p:nvGrpSpPr>
            <p:cNvPr id="50191" name="Group 15"/>
            <p:cNvGrpSpPr>
              <a:grpSpLocks/>
            </p:cNvGrpSpPr>
            <p:nvPr/>
          </p:nvGrpSpPr>
          <p:grpSpPr bwMode="auto">
            <a:xfrm>
              <a:off x="2976" y="1776"/>
              <a:ext cx="480" cy="327"/>
              <a:chOff x="1104" y="1785"/>
              <a:chExt cx="480" cy="327"/>
            </a:xfrm>
          </p:grpSpPr>
          <p:sp>
            <p:nvSpPr>
              <p:cNvPr id="50192" name="Line 16"/>
              <p:cNvSpPr>
                <a:spLocks noChangeShapeType="1"/>
              </p:cNvSpPr>
              <p:nvPr/>
            </p:nvSpPr>
            <p:spPr bwMode="auto">
              <a:xfrm flipH="1">
                <a:off x="1200"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0193" name="Text Box 17"/>
              <p:cNvSpPr txBox="1">
                <a:spLocks noChangeArrowheads="1"/>
              </p:cNvSpPr>
              <p:nvPr/>
            </p:nvSpPr>
            <p:spPr bwMode="auto">
              <a:xfrm>
                <a:off x="1104" y="1785"/>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ea typeface="宋体" pitchFamily="2" charset="-122"/>
                  </a:rPr>
                  <a:t>Step 3</a:t>
                </a:r>
                <a:endParaRPr lang="en-US" altLang="zh-CN">
                  <a:ea typeface="宋体" pitchFamily="2" charset="-122"/>
                </a:endParaRPr>
              </a:p>
            </p:txBody>
          </p:sp>
        </p:grpSp>
        <p:grpSp>
          <p:nvGrpSpPr>
            <p:cNvPr id="50194" name="Group 18"/>
            <p:cNvGrpSpPr>
              <a:grpSpLocks/>
            </p:cNvGrpSpPr>
            <p:nvPr/>
          </p:nvGrpSpPr>
          <p:grpSpPr bwMode="auto">
            <a:xfrm>
              <a:off x="3456" y="1776"/>
              <a:ext cx="480" cy="327"/>
              <a:chOff x="1104" y="1785"/>
              <a:chExt cx="480" cy="327"/>
            </a:xfrm>
          </p:grpSpPr>
          <p:sp>
            <p:nvSpPr>
              <p:cNvPr id="50195" name="Line 19"/>
              <p:cNvSpPr>
                <a:spLocks noChangeShapeType="1"/>
              </p:cNvSpPr>
              <p:nvPr/>
            </p:nvSpPr>
            <p:spPr bwMode="auto">
              <a:xfrm flipH="1">
                <a:off x="1200"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0196" name="Text Box 20"/>
              <p:cNvSpPr txBox="1">
                <a:spLocks noChangeArrowheads="1"/>
              </p:cNvSpPr>
              <p:nvPr/>
            </p:nvSpPr>
            <p:spPr bwMode="auto">
              <a:xfrm>
                <a:off x="1104" y="1785"/>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ea typeface="宋体" pitchFamily="2" charset="-122"/>
                  </a:rPr>
                  <a:t>Step 4</a:t>
                </a:r>
                <a:endParaRPr lang="en-US" altLang="zh-CN">
                  <a:ea typeface="宋体" pitchFamily="2" charset="-122"/>
                </a:endParaRPr>
              </a:p>
            </p:txBody>
          </p:sp>
        </p:grpSp>
        <p:sp>
          <p:nvSpPr>
            <p:cNvPr id="50197" name="Text Box 21"/>
            <p:cNvSpPr txBox="1">
              <a:spLocks noChangeArrowheads="1"/>
            </p:cNvSpPr>
            <p:nvPr/>
          </p:nvSpPr>
          <p:spPr bwMode="auto">
            <a:xfrm>
              <a:off x="1440" y="250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itchFamily="2" charset="-122"/>
                </a:rPr>
                <a:t>b</a:t>
              </a:r>
            </a:p>
          </p:txBody>
        </p:sp>
        <p:sp>
          <p:nvSpPr>
            <p:cNvPr id="50198" name="Text Box 22"/>
            <p:cNvSpPr txBox="1">
              <a:spLocks noChangeArrowheads="1"/>
            </p:cNvSpPr>
            <p:nvPr/>
          </p:nvSpPr>
          <p:spPr bwMode="auto">
            <a:xfrm>
              <a:off x="1440" y="310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itchFamily="2" charset="-122"/>
                </a:rPr>
                <a:t>d</a:t>
              </a:r>
            </a:p>
          </p:txBody>
        </p:sp>
        <p:sp>
          <p:nvSpPr>
            <p:cNvPr id="50199" name="Text Box 23"/>
            <p:cNvSpPr txBox="1">
              <a:spLocks noChangeArrowheads="1"/>
            </p:cNvSpPr>
            <p:nvPr/>
          </p:nvSpPr>
          <p:spPr bwMode="auto">
            <a:xfrm>
              <a:off x="1440" y="2808"/>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itchFamily="2" charset="-122"/>
                </a:rPr>
                <a:t>c</a:t>
              </a:r>
            </a:p>
          </p:txBody>
        </p:sp>
        <p:sp>
          <p:nvSpPr>
            <p:cNvPr id="50200" name="Text Box 24"/>
            <p:cNvSpPr txBox="1">
              <a:spLocks noChangeArrowheads="1"/>
            </p:cNvSpPr>
            <p:nvPr/>
          </p:nvSpPr>
          <p:spPr bwMode="auto">
            <a:xfrm>
              <a:off x="1440" y="3408"/>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itchFamily="2" charset="-122"/>
                </a:rPr>
                <a:t>e</a:t>
              </a:r>
            </a:p>
          </p:txBody>
        </p:sp>
        <p:sp>
          <p:nvSpPr>
            <p:cNvPr id="50201" name="Text Box 25"/>
            <p:cNvSpPr txBox="1">
              <a:spLocks noChangeArrowheads="1"/>
            </p:cNvSpPr>
            <p:nvPr/>
          </p:nvSpPr>
          <p:spPr bwMode="auto">
            <a:xfrm>
              <a:off x="1440" y="2208"/>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itchFamily="2" charset="-122"/>
                </a:rPr>
                <a:t>a</a:t>
              </a:r>
            </a:p>
          </p:txBody>
        </p:sp>
        <p:sp>
          <p:nvSpPr>
            <p:cNvPr id="50202" name="Oval 26"/>
            <p:cNvSpPr>
              <a:spLocks noChangeArrowheads="1"/>
            </p:cNvSpPr>
            <p:nvPr/>
          </p:nvSpPr>
          <p:spPr bwMode="auto">
            <a:xfrm>
              <a:off x="1392" y="2256"/>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0203" name="Oval 27"/>
            <p:cNvSpPr>
              <a:spLocks noChangeArrowheads="1"/>
            </p:cNvSpPr>
            <p:nvPr/>
          </p:nvSpPr>
          <p:spPr bwMode="auto">
            <a:xfrm>
              <a:off x="1392" y="2544"/>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0204" name="Oval 28"/>
            <p:cNvSpPr>
              <a:spLocks noChangeArrowheads="1"/>
            </p:cNvSpPr>
            <p:nvPr/>
          </p:nvSpPr>
          <p:spPr bwMode="auto">
            <a:xfrm>
              <a:off x="1392" y="2832"/>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0205" name="Oval 29"/>
            <p:cNvSpPr>
              <a:spLocks noChangeArrowheads="1"/>
            </p:cNvSpPr>
            <p:nvPr/>
          </p:nvSpPr>
          <p:spPr bwMode="auto">
            <a:xfrm>
              <a:off x="1392" y="3120"/>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0206" name="Oval 30"/>
            <p:cNvSpPr>
              <a:spLocks noChangeArrowheads="1"/>
            </p:cNvSpPr>
            <p:nvPr/>
          </p:nvSpPr>
          <p:spPr bwMode="auto">
            <a:xfrm>
              <a:off x="1392" y="3408"/>
              <a:ext cx="28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0207" name="Text Box 31"/>
            <p:cNvSpPr txBox="1">
              <a:spLocks noChangeArrowheads="1"/>
            </p:cNvSpPr>
            <p:nvPr/>
          </p:nvSpPr>
          <p:spPr bwMode="auto">
            <a:xfrm>
              <a:off x="1968" y="2304"/>
              <a:ext cx="3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itchFamily="2" charset="-122"/>
                </a:rPr>
                <a:t>a b</a:t>
              </a:r>
            </a:p>
          </p:txBody>
        </p:sp>
        <p:sp>
          <p:nvSpPr>
            <p:cNvPr id="50208" name="Oval 32"/>
            <p:cNvSpPr>
              <a:spLocks noChangeArrowheads="1"/>
            </p:cNvSpPr>
            <p:nvPr/>
          </p:nvSpPr>
          <p:spPr bwMode="auto">
            <a:xfrm>
              <a:off x="1872" y="2352"/>
              <a:ext cx="52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0209" name="Text Box 33"/>
            <p:cNvSpPr txBox="1">
              <a:spLocks noChangeArrowheads="1"/>
            </p:cNvSpPr>
            <p:nvPr/>
          </p:nvSpPr>
          <p:spPr bwMode="auto">
            <a:xfrm>
              <a:off x="2496" y="3216"/>
              <a:ext cx="3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itchFamily="2" charset="-122"/>
                </a:rPr>
                <a:t>d e</a:t>
              </a:r>
            </a:p>
          </p:txBody>
        </p:sp>
        <p:sp>
          <p:nvSpPr>
            <p:cNvPr id="50210" name="Oval 34"/>
            <p:cNvSpPr>
              <a:spLocks noChangeArrowheads="1"/>
            </p:cNvSpPr>
            <p:nvPr/>
          </p:nvSpPr>
          <p:spPr bwMode="auto">
            <a:xfrm>
              <a:off x="2400" y="3264"/>
              <a:ext cx="528"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0211" name="Text Box 35"/>
            <p:cNvSpPr txBox="1">
              <a:spLocks noChangeArrowheads="1"/>
            </p:cNvSpPr>
            <p:nvPr/>
          </p:nvSpPr>
          <p:spPr bwMode="auto">
            <a:xfrm>
              <a:off x="2880" y="2928"/>
              <a:ext cx="4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itchFamily="2" charset="-122"/>
                </a:rPr>
                <a:t>c d e</a:t>
              </a:r>
            </a:p>
          </p:txBody>
        </p:sp>
        <p:sp>
          <p:nvSpPr>
            <p:cNvPr id="50212" name="Oval 36"/>
            <p:cNvSpPr>
              <a:spLocks noChangeArrowheads="1"/>
            </p:cNvSpPr>
            <p:nvPr/>
          </p:nvSpPr>
          <p:spPr bwMode="auto">
            <a:xfrm>
              <a:off x="2784" y="2928"/>
              <a:ext cx="62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0213" name="Text Box 37"/>
            <p:cNvSpPr txBox="1">
              <a:spLocks noChangeArrowheads="1"/>
            </p:cNvSpPr>
            <p:nvPr/>
          </p:nvSpPr>
          <p:spPr bwMode="auto">
            <a:xfrm>
              <a:off x="3216" y="2592"/>
              <a:ext cx="7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itchFamily="2" charset="-122"/>
                </a:rPr>
                <a:t>a b c d e</a:t>
              </a:r>
            </a:p>
          </p:txBody>
        </p:sp>
        <p:sp>
          <p:nvSpPr>
            <p:cNvPr id="50214" name="Oval 38"/>
            <p:cNvSpPr>
              <a:spLocks noChangeArrowheads="1"/>
            </p:cNvSpPr>
            <p:nvPr/>
          </p:nvSpPr>
          <p:spPr bwMode="auto">
            <a:xfrm>
              <a:off x="3120" y="2592"/>
              <a:ext cx="1008"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0215" name="Line 39"/>
            <p:cNvSpPr>
              <a:spLocks noChangeShapeType="1"/>
            </p:cNvSpPr>
            <p:nvPr/>
          </p:nvSpPr>
          <p:spPr bwMode="auto">
            <a:xfrm>
              <a:off x="1200" y="3753"/>
              <a:ext cx="3216" cy="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0216" name="Line 40"/>
            <p:cNvSpPr>
              <a:spLocks noChangeShapeType="1"/>
            </p:cNvSpPr>
            <p:nvPr/>
          </p:nvSpPr>
          <p:spPr bwMode="auto">
            <a:xfrm flipH="1">
              <a:off x="1536" y="3753"/>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0217" name="Text Box 41"/>
            <p:cNvSpPr txBox="1">
              <a:spLocks noChangeArrowheads="1"/>
            </p:cNvSpPr>
            <p:nvPr/>
          </p:nvSpPr>
          <p:spPr bwMode="auto">
            <a:xfrm>
              <a:off x="1440" y="3810"/>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ea typeface="宋体" pitchFamily="2" charset="-122"/>
                </a:rPr>
                <a:t>Step 4</a:t>
              </a:r>
              <a:endParaRPr lang="en-US" altLang="zh-CN">
                <a:ea typeface="宋体" pitchFamily="2" charset="-122"/>
              </a:endParaRPr>
            </a:p>
          </p:txBody>
        </p:sp>
        <p:sp>
          <p:nvSpPr>
            <p:cNvPr id="50218" name="Line 42"/>
            <p:cNvSpPr>
              <a:spLocks noChangeShapeType="1"/>
            </p:cNvSpPr>
            <p:nvPr/>
          </p:nvSpPr>
          <p:spPr bwMode="auto">
            <a:xfrm flipH="1">
              <a:off x="2064" y="37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0219" name="Text Box 43"/>
            <p:cNvSpPr txBox="1">
              <a:spLocks noChangeArrowheads="1"/>
            </p:cNvSpPr>
            <p:nvPr/>
          </p:nvSpPr>
          <p:spPr bwMode="auto">
            <a:xfrm>
              <a:off x="1968" y="3801"/>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ea typeface="宋体" pitchFamily="2" charset="-122"/>
                </a:rPr>
                <a:t>Step 3</a:t>
              </a:r>
              <a:endParaRPr lang="en-US" altLang="zh-CN">
                <a:ea typeface="宋体" pitchFamily="2" charset="-122"/>
              </a:endParaRPr>
            </a:p>
          </p:txBody>
        </p:sp>
        <p:sp>
          <p:nvSpPr>
            <p:cNvPr id="50220" name="Line 44"/>
            <p:cNvSpPr>
              <a:spLocks noChangeShapeType="1"/>
            </p:cNvSpPr>
            <p:nvPr/>
          </p:nvSpPr>
          <p:spPr bwMode="auto">
            <a:xfrm flipH="1">
              <a:off x="2592" y="37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0221" name="Text Box 45"/>
            <p:cNvSpPr txBox="1">
              <a:spLocks noChangeArrowheads="1"/>
            </p:cNvSpPr>
            <p:nvPr/>
          </p:nvSpPr>
          <p:spPr bwMode="auto">
            <a:xfrm>
              <a:off x="2496" y="3801"/>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ea typeface="宋体" pitchFamily="2" charset="-122"/>
                </a:rPr>
                <a:t>Step 2</a:t>
              </a:r>
              <a:endParaRPr lang="en-US" altLang="zh-CN">
                <a:ea typeface="宋体" pitchFamily="2" charset="-122"/>
              </a:endParaRPr>
            </a:p>
          </p:txBody>
        </p:sp>
        <p:sp>
          <p:nvSpPr>
            <p:cNvPr id="50222" name="Line 46"/>
            <p:cNvSpPr>
              <a:spLocks noChangeShapeType="1"/>
            </p:cNvSpPr>
            <p:nvPr/>
          </p:nvSpPr>
          <p:spPr bwMode="auto">
            <a:xfrm flipH="1">
              <a:off x="3072" y="37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0223" name="Text Box 47"/>
            <p:cNvSpPr txBox="1">
              <a:spLocks noChangeArrowheads="1"/>
            </p:cNvSpPr>
            <p:nvPr/>
          </p:nvSpPr>
          <p:spPr bwMode="auto">
            <a:xfrm>
              <a:off x="2976" y="3801"/>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ea typeface="宋体" pitchFamily="2" charset="-122"/>
                </a:rPr>
                <a:t>Step 1</a:t>
              </a:r>
              <a:endParaRPr lang="en-US" altLang="zh-CN">
                <a:ea typeface="宋体" pitchFamily="2" charset="-122"/>
              </a:endParaRPr>
            </a:p>
          </p:txBody>
        </p:sp>
        <p:sp>
          <p:nvSpPr>
            <p:cNvPr id="50224" name="Line 48"/>
            <p:cNvSpPr>
              <a:spLocks noChangeShapeType="1"/>
            </p:cNvSpPr>
            <p:nvPr/>
          </p:nvSpPr>
          <p:spPr bwMode="auto">
            <a:xfrm flipH="1">
              <a:off x="3552" y="374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0225" name="Text Box 49"/>
            <p:cNvSpPr txBox="1">
              <a:spLocks noChangeArrowheads="1"/>
            </p:cNvSpPr>
            <p:nvPr/>
          </p:nvSpPr>
          <p:spPr bwMode="auto">
            <a:xfrm>
              <a:off x="3456" y="3801"/>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ea typeface="宋体" pitchFamily="2" charset="-122"/>
                </a:rPr>
                <a:t>Step 0</a:t>
              </a:r>
              <a:endParaRPr lang="en-US" altLang="zh-CN">
                <a:ea typeface="宋体" pitchFamily="2" charset="-122"/>
              </a:endParaRPr>
            </a:p>
          </p:txBody>
        </p:sp>
        <p:sp>
          <p:nvSpPr>
            <p:cNvPr id="50226" name="Line 50"/>
            <p:cNvSpPr>
              <a:spLocks noChangeShapeType="1"/>
            </p:cNvSpPr>
            <p:nvPr/>
          </p:nvSpPr>
          <p:spPr bwMode="auto">
            <a:xfrm>
              <a:off x="1680" y="2352"/>
              <a:ext cx="192"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0227" name="Line 51"/>
            <p:cNvSpPr>
              <a:spLocks noChangeShapeType="1"/>
            </p:cNvSpPr>
            <p:nvPr/>
          </p:nvSpPr>
          <p:spPr bwMode="auto">
            <a:xfrm flipV="1">
              <a:off x="1680" y="2448"/>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0228" name="Line 52"/>
            <p:cNvSpPr>
              <a:spLocks noChangeShapeType="1"/>
            </p:cNvSpPr>
            <p:nvPr/>
          </p:nvSpPr>
          <p:spPr bwMode="auto">
            <a:xfrm>
              <a:off x="1680" y="3216"/>
              <a:ext cx="72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0229" name="Line 53"/>
            <p:cNvSpPr>
              <a:spLocks noChangeShapeType="1"/>
            </p:cNvSpPr>
            <p:nvPr/>
          </p:nvSpPr>
          <p:spPr bwMode="auto">
            <a:xfrm flipV="1">
              <a:off x="1680" y="3360"/>
              <a:ext cx="72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0230" name="Line 54"/>
            <p:cNvSpPr>
              <a:spLocks noChangeShapeType="1"/>
            </p:cNvSpPr>
            <p:nvPr/>
          </p:nvSpPr>
          <p:spPr bwMode="auto">
            <a:xfrm>
              <a:off x="1680" y="2976"/>
              <a:ext cx="110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0231" name="Line 55"/>
            <p:cNvSpPr>
              <a:spLocks noChangeShapeType="1"/>
            </p:cNvSpPr>
            <p:nvPr/>
          </p:nvSpPr>
          <p:spPr bwMode="auto">
            <a:xfrm flipV="1">
              <a:off x="2688" y="3072"/>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0232" name="Line 56"/>
            <p:cNvSpPr>
              <a:spLocks noChangeShapeType="1"/>
            </p:cNvSpPr>
            <p:nvPr/>
          </p:nvSpPr>
          <p:spPr bwMode="auto">
            <a:xfrm>
              <a:off x="2400" y="2496"/>
              <a:ext cx="72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0233" name="Line 57"/>
            <p:cNvSpPr>
              <a:spLocks noChangeShapeType="1"/>
            </p:cNvSpPr>
            <p:nvPr/>
          </p:nvSpPr>
          <p:spPr bwMode="auto">
            <a:xfrm flipV="1">
              <a:off x="3072" y="2736"/>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0234" name="Text Box 58"/>
            <p:cNvSpPr txBox="1">
              <a:spLocks noChangeArrowheads="1"/>
            </p:cNvSpPr>
            <p:nvPr/>
          </p:nvSpPr>
          <p:spPr bwMode="auto">
            <a:xfrm>
              <a:off x="4305" y="1824"/>
              <a:ext cx="127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a:ea typeface="宋体" pitchFamily="2" charset="-122"/>
                </a:rPr>
                <a:t>agglomerative</a:t>
              </a:r>
            </a:p>
            <a:p>
              <a:pPr algn="ctr"/>
              <a:r>
                <a:rPr lang="en-US" altLang="zh-CN" b="1">
                  <a:ea typeface="宋体" pitchFamily="2" charset="-122"/>
                </a:rPr>
                <a:t>(AGNES)</a:t>
              </a:r>
            </a:p>
          </p:txBody>
        </p:sp>
        <p:sp>
          <p:nvSpPr>
            <p:cNvPr id="50235" name="Text Box 59"/>
            <p:cNvSpPr txBox="1">
              <a:spLocks noChangeArrowheads="1"/>
            </p:cNvSpPr>
            <p:nvPr/>
          </p:nvSpPr>
          <p:spPr bwMode="auto">
            <a:xfrm>
              <a:off x="4401" y="3552"/>
              <a:ext cx="875"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a:ea typeface="宋体" pitchFamily="2" charset="-122"/>
                </a:rPr>
                <a:t>divisive</a:t>
              </a:r>
            </a:p>
            <a:p>
              <a:pPr algn="ctr"/>
              <a:r>
                <a:rPr lang="en-US" altLang="zh-CN" b="1">
                  <a:ea typeface="宋体" pitchFamily="2" charset="-122"/>
                </a:rPr>
                <a:t>(DIANA)</a:t>
              </a:r>
              <a:endParaRPr lang="en-US" altLang="zh-CN">
                <a:ea typeface="宋体" pitchFamily="2" charset="-122"/>
              </a:endParaRPr>
            </a:p>
          </p:txBody>
        </p:sp>
      </p:grpSp>
    </p:spTree>
  </p:cSld>
  <p:clrMapOvr>
    <a:masterClrMapping/>
  </p:clrMapOvr>
  <p:transition>
    <p:strips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04800" y="457200"/>
            <a:ext cx="8839200" cy="685800"/>
          </a:xfrm>
          <a:noFill/>
          <a:ln/>
        </p:spPr>
        <p:txBody>
          <a:bodyPr lIns="92075" tIns="46038" rIns="92075" bIns="46038"/>
          <a:lstStyle/>
          <a:p>
            <a:r>
              <a:rPr lang="en-US" altLang="zh-CN">
                <a:ea typeface="宋体" pitchFamily="2" charset="-122"/>
              </a:rPr>
              <a:t>More on Hierarchical Clustering Methods</a:t>
            </a:r>
          </a:p>
        </p:txBody>
      </p:sp>
      <p:sp>
        <p:nvSpPr>
          <p:cNvPr id="54275" name="Rectangle 3"/>
          <p:cNvSpPr>
            <a:spLocks noGrp="1" noChangeArrowheads="1"/>
          </p:cNvSpPr>
          <p:nvPr>
            <p:ph type="body" idx="1"/>
          </p:nvPr>
        </p:nvSpPr>
        <p:spPr>
          <a:xfrm>
            <a:off x="304800" y="1600200"/>
            <a:ext cx="8534400" cy="5029200"/>
          </a:xfrm>
          <a:noFill/>
          <a:ln/>
        </p:spPr>
        <p:txBody>
          <a:bodyPr lIns="92075" tIns="46038" rIns="92075" bIns="46038"/>
          <a:lstStyle/>
          <a:p>
            <a:pPr>
              <a:lnSpc>
                <a:spcPct val="90000"/>
              </a:lnSpc>
            </a:pPr>
            <a:r>
              <a:rPr lang="en-US" altLang="zh-CN" sz="2800">
                <a:ea typeface="宋体" pitchFamily="2" charset="-122"/>
              </a:rPr>
              <a:t>Major weakness of agglomerative clustering methods</a:t>
            </a:r>
          </a:p>
          <a:p>
            <a:pPr lvl="1">
              <a:lnSpc>
                <a:spcPct val="90000"/>
              </a:lnSpc>
            </a:pPr>
            <a:r>
              <a:rPr lang="en-US" altLang="zh-CN" sz="2400" u="sng">
                <a:ea typeface="宋体" pitchFamily="2" charset="-122"/>
              </a:rPr>
              <a:t>do not scale</a:t>
            </a:r>
            <a:r>
              <a:rPr lang="en-US" altLang="zh-CN" sz="2400">
                <a:ea typeface="宋体" pitchFamily="2" charset="-122"/>
              </a:rPr>
              <a:t> well: time complexity of at least </a:t>
            </a:r>
            <a:r>
              <a:rPr lang="en-US" altLang="zh-CN" sz="2400" i="1">
                <a:ea typeface="宋体" pitchFamily="2" charset="-122"/>
              </a:rPr>
              <a:t>O</a:t>
            </a:r>
            <a:r>
              <a:rPr lang="en-US" altLang="zh-CN" sz="2400">
                <a:ea typeface="宋体" pitchFamily="2" charset="-122"/>
              </a:rPr>
              <a:t>(</a:t>
            </a:r>
            <a:r>
              <a:rPr lang="en-US" altLang="zh-CN" sz="2400" i="1">
                <a:ea typeface="宋体" pitchFamily="2" charset="-122"/>
              </a:rPr>
              <a:t>n</a:t>
            </a:r>
            <a:r>
              <a:rPr lang="en-US" altLang="zh-CN" sz="2400" i="1" baseline="30000">
                <a:ea typeface="宋体" pitchFamily="2" charset="-122"/>
              </a:rPr>
              <a:t>2</a:t>
            </a:r>
            <a:r>
              <a:rPr lang="en-US" altLang="zh-CN" sz="2400">
                <a:ea typeface="宋体" pitchFamily="2" charset="-122"/>
              </a:rPr>
              <a:t>), where </a:t>
            </a:r>
            <a:r>
              <a:rPr lang="en-US" altLang="zh-CN" sz="2400" i="1">
                <a:ea typeface="宋体" pitchFamily="2" charset="-122"/>
              </a:rPr>
              <a:t>n</a:t>
            </a:r>
            <a:r>
              <a:rPr lang="en-US" altLang="zh-CN" sz="2400">
                <a:ea typeface="宋体" pitchFamily="2" charset="-122"/>
              </a:rPr>
              <a:t> is the number of total objects</a:t>
            </a:r>
          </a:p>
          <a:p>
            <a:pPr lvl="1">
              <a:lnSpc>
                <a:spcPct val="90000"/>
              </a:lnSpc>
            </a:pPr>
            <a:r>
              <a:rPr lang="en-US" altLang="zh-CN" sz="2400">
                <a:ea typeface="宋体" pitchFamily="2" charset="-122"/>
              </a:rPr>
              <a:t>can never undo what was done previously</a:t>
            </a:r>
          </a:p>
          <a:p>
            <a:pPr>
              <a:lnSpc>
                <a:spcPct val="90000"/>
              </a:lnSpc>
            </a:pPr>
            <a:r>
              <a:rPr lang="en-US" altLang="zh-CN" sz="2800">
                <a:ea typeface="宋体" pitchFamily="2" charset="-122"/>
              </a:rPr>
              <a:t>Integration of hierarchical with distance-based clustering</a:t>
            </a:r>
          </a:p>
          <a:p>
            <a:pPr lvl="1">
              <a:lnSpc>
                <a:spcPct val="90000"/>
              </a:lnSpc>
            </a:pPr>
            <a:r>
              <a:rPr lang="en-US" altLang="zh-CN" sz="2400" u="sng">
                <a:ea typeface="宋体" pitchFamily="2" charset="-122"/>
              </a:rPr>
              <a:t>BIRCH (1996)</a:t>
            </a:r>
            <a:r>
              <a:rPr lang="en-US" altLang="zh-CN" sz="2400">
                <a:ea typeface="宋体" pitchFamily="2" charset="-122"/>
              </a:rPr>
              <a:t>: uses CF-tree and incrementally adjusts the quality of sub-clusters</a:t>
            </a:r>
            <a:endParaRPr lang="en-US" altLang="zh-CN" sz="2400" u="sng">
              <a:ea typeface="宋体" pitchFamily="2" charset="-122"/>
            </a:endParaRPr>
          </a:p>
          <a:p>
            <a:pPr lvl="1">
              <a:lnSpc>
                <a:spcPct val="90000"/>
              </a:lnSpc>
            </a:pPr>
            <a:r>
              <a:rPr lang="en-US" altLang="zh-CN" sz="2400" u="sng">
                <a:ea typeface="宋体" pitchFamily="2" charset="-122"/>
              </a:rPr>
              <a:t>CURE (1998</a:t>
            </a:r>
            <a:r>
              <a:rPr lang="en-US" altLang="zh-CN" sz="2400">
                <a:ea typeface="宋体" pitchFamily="2" charset="-122"/>
              </a:rPr>
              <a:t>): selects well-scattered points from the cluster and then shrinks them towards the center of the cluster by a specified fraction</a:t>
            </a:r>
          </a:p>
          <a:p>
            <a:pPr lvl="1">
              <a:lnSpc>
                <a:spcPct val="90000"/>
              </a:lnSpc>
            </a:pPr>
            <a:r>
              <a:rPr lang="en-US" altLang="zh-CN" sz="2400" u="sng">
                <a:ea typeface="宋体" pitchFamily="2" charset="-122"/>
              </a:rPr>
              <a:t>CHAMELEON (1999)</a:t>
            </a:r>
            <a:r>
              <a:rPr lang="en-US" altLang="zh-CN" sz="2400">
                <a:ea typeface="宋体" pitchFamily="2" charset="-122"/>
              </a:rPr>
              <a:t>: hierarchical clustering using dynamic modeling</a:t>
            </a:r>
          </a:p>
        </p:txBody>
      </p:sp>
    </p:spTree>
  </p:cSld>
  <p:clrMapOvr>
    <a:masterClrMapping/>
  </p:clrMapOvr>
  <p:transition>
    <p:strips dir="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295400" y="304800"/>
            <a:ext cx="7162800" cy="762000"/>
          </a:xfrm>
        </p:spPr>
        <p:txBody>
          <a:bodyPr/>
          <a:lstStyle/>
          <a:p>
            <a:r>
              <a:rPr lang="en-US" altLang="zh-CN" sz="4000">
                <a:ea typeface="宋体" pitchFamily="2" charset="-122"/>
              </a:rPr>
              <a:t>AGNES (Agglomerative Nesting)</a:t>
            </a:r>
            <a:endParaRPr lang="en-US" altLang="zh-CN" sz="3200">
              <a:ea typeface="宋体" pitchFamily="2" charset="-122"/>
            </a:endParaRPr>
          </a:p>
        </p:txBody>
      </p:sp>
      <p:sp>
        <p:nvSpPr>
          <p:cNvPr id="51203" name="Rectangle 3"/>
          <p:cNvSpPr>
            <a:spLocks noGrp="1" noChangeArrowheads="1"/>
          </p:cNvSpPr>
          <p:nvPr>
            <p:ph type="body" idx="1"/>
          </p:nvPr>
        </p:nvSpPr>
        <p:spPr>
          <a:xfrm>
            <a:off x="381000" y="990600"/>
            <a:ext cx="8458200" cy="4800600"/>
          </a:xfrm>
        </p:spPr>
        <p:txBody>
          <a:bodyPr/>
          <a:lstStyle/>
          <a:p>
            <a:pPr>
              <a:lnSpc>
                <a:spcPct val="80000"/>
              </a:lnSpc>
              <a:spcBef>
                <a:spcPct val="50000"/>
              </a:spcBef>
              <a:buClr>
                <a:schemeClr val="tx1"/>
              </a:buClr>
            </a:pPr>
            <a:r>
              <a:rPr lang="en-US" altLang="zh-CN" sz="2400">
                <a:ea typeface="宋体" pitchFamily="2" charset="-122"/>
              </a:rPr>
              <a:t>Introduced in Kaufmann and Rousseeuw (1990)</a:t>
            </a:r>
          </a:p>
          <a:p>
            <a:pPr>
              <a:lnSpc>
                <a:spcPct val="80000"/>
              </a:lnSpc>
              <a:spcBef>
                <a:spcPct val="50000"/>
              </a:spcBef>
              <a:buClr>
                <a:schemeClr val="tx1"/>
              </a:buClr>
            </a:pPr>
            <a:r>
              <a:rPr lang="en-US" altLang="zh-CN" sz="2400">
                <a:ea typeface="宋体" pitchFamily="2" charset="-122"/>
              </a:rPr>
              <a:t>Implemented in statistical analysis packages, e.g., Splus</a:t>
            </a:r>
          </a:p>
          <a:p>
            <a:pPr>
              <a:lnSpc>
                <a:spcPct val="80000"/>
              </a:lnSpc>
              <a:spcBef>
                <a:spcPct val="50000"/>
              </a:spcBef>
              <a:buClr>
                <a:schemeClr val="tx1"/>
              </a:buClr>
            </a:pPr>
            <a:r>
              <a:rPr lang="en-US" altLang="zh-CN" sz="2400">
                <a:ea typeface="宋体" pitchFamily="2" charset="-122"/>
              </a:rPr>
              <a:t>Use the Single-Link method and the dissimilarity matrix.  </a:t>
            </a:r>
          </a:p>
          <a:p>
            <a:pPr>
              <a:lnSpc>
                <a:spcPct val="80000"/>
              </a:lnSpc>
              <a:spcBef>
                <a:spcPct val="50000"/>
              </a:spcBef>
              <a:buClr>
                <a:schemeClr val="tx1"/>
              </a:buClr>
            </a:pPr>
            <a:r>
              <a:rPr lang="en-US" altLang="zh-CN" sz="2400">
                <a:ea typeface="宋体" pitchFamily="2" charset="-122"/>
              </a:rPr>
              <a:t>Merge nodes that have the least dissimilarity</a:t>
            </a:r>
          </a:p>
          <a:p>
            <a:pPr>
              <a:lnSpc>
                <a:spcPct val="80000"/>
              </a:lnSpc>
              <a:spcBef>
                <a:spcPct val="50000"/>
              </a:spcBef>
              <a:buClr>
                <a:schemeClr val="tx1"/>
              </a:buClr>
            </a:pPr>
            <a:r>
              <a:rPr lang="en-US" altLang="zh-CN" sz="2400">
                <a:ea typeface="宋体" pitchFamily="2" charset="-122"/>
              </a:rPr>
              <a:t>Go on in a non-descending fashion</a:t>
            </a:r>
          </a:p>
          <a:p>
            <a:pPr>
              <a:lnSpc>
                <a:spcPct val="80000"/>
              </a:lnSpc>
              <a:spcBef>
                <a:spcPct val="50000"/>
              </a:spcBef>
              <a:buClr>
                <a:schemeClr val="tx1"/>
              </a:buClr>
            </a:pPr>
            <a:r>
              <a:rPr lang="en-US" altLang="zh-CN" sz="2400">
                <a:ea typeface="宋体" pitchFamily="2" charset="-122"/>
              </a:rPr>
              <a:t>Eventually all nodes belong to the same cluster</a:t>
            </a:r>
          </a:p>
        </p:txBody>
      </p:sp>
      <p:grpSp>
        <p:nvGrpSpPr>
          <p:cNvPr id="51204" name="Group 4"/>
          <p:cNvGrpSpPr>
            <a:grpSpLocks/>
          </p:cNvGrpSpPr>
          <p:nvPr/>
        </p:nvGrpSpPr>
        <p:grpSpPr bwMode="auto">
          <a:xfrm>
            <a:off x="533400" y="4267200"/>
            <a:ext cx="2209800" cy="2017713"/>
            <a:chOff x="384" y="2496"/>
            <a:chExt cx="1392" cy="1271"/>
          </a:xfrm>
        </p:grpSpPr>
        <p:graphicFrame>
          <p:nvGraphicFramePr>
            <p:cNvPr id="51205" name="Object 5"/>
            <p:cNvGraphicFramePr>
              <a:graphicFrameLocks noChangeAspect="1"/>
            </p:cNvGraphicFramePr>
            <p:nvPr/>
          </p:nvGraphicFramePr>
          <p:xfrm>
            <a:off x="384" y="2496"/>
            <a:ext cx="1392" cy="1271"/>
          </p:xfrm>
          <a:graphic>
            <a:graphicData uri="http://schemas.openxmlformats.org/presentationml/2006/ole">
              <mc:AlternateContent xmlns:mc="http://schemas.openxmlformats.org/markup-compatibility/2006">
                <mc:Choice xmlns:v="urn:schemas-microsoft-com:vml" Requires="v">
                  <p:oleObj spid="_x0000_s51221" name="Worksheet" r:id="rId3" imgW="2200656" imgH="2076907" progId="Excel.Sheet.8">
                    <p:embed/>
                  </p:oleObj>
                </mc:Choice>
                <mc:Fallback>
                  <p:oleObj name="Worksheet" r:id="rId3" imgW="2200656" imgH="2076907" progId="Excel.Shee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6" name="Oval 6"/>
            <p:cNvSpPr>
              <a:spLocks noChangeArrowheads="1"/>
            </p:cNvSpPr>
            <p:nvPr/>
          </p:nvSpPr>
          <p:spPr bwMode="auto">
            <a:xfrm>
              <a:off x="816" y="2736"/>
              <a:ext cx="288" cy="288"/>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d-ID"/>
            </a:p>
          </p:txBody>
        </p:sp>
        <p:sp>
          <p:nvSpPr>
            <p:cNvPr id="51207" name="Oval 7"/>
            <p:cNvSpPr>
              <a:spLocks noChangeArrowheads="1"/>
            </p:cNvSpPr>
            <p:nvPr/>
          </p:nvSpPr>
          <p:spPr bwMode="auto">
            <a:xfrm>
              <a:off x="816" y="3024"/>
              <a:ext cx="288" cy="288"/>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d-ID"/>
            </a:p>
          </p:txBody>
        </p:sp>
        <p:sp>
          <p:nvSpPr>
            <p:cNvPr id="51208" name="Oval 8"/>
            <p:cNvSpPr>
              <a:spLocks noChangeArrowheads="1"/>
            </p:cNvSpPr>
            <p:nvPr/>
          </p:nvSpPr>
          <p:spPr bwMode="auto">
            <a:xfrm>
              <a:off x="1392" y="3024"/>
              <a:ext cx="144" cy="288"/>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d-ID"/>
            </a:p>
          </p:txBody>
        </p:sp>
      </p:grpSp>
      <p:grpSp>
        <p:nvGrpSpPr>
          <p:cNvPr id="51209" name="Group 9"/>
          <p:cNvGrpSpPr>
            <a:grpSpLocks/>
          </p:cNvGrpSpPr>
          <p:nvPr/>
        </p:nvGrpSpPr>
        <p:grpSpPr bwMode="auto">
          <a:xfrm>
            <a:off x="3352800" y="4267200"/>
            <a:ext cx="2209800" cy="2017713"/>
            <a:chOff x="1968" y="2496"/>
            <a:chExt cx="1392" cy="1271"/>
          </a:xfrm>
        </p:grpSpPr>
        <p:graphicFrame>
          <p:nvGraphicFramePr>
            <p:cNvPr id="51210" name="Object 10"/>
            <p:cNvGraphicFramePr>
              <a:graphicFrameLocks noChangeAspect="1"/>
            </p:cNvGraphicFramePr>
            <p:nvPr/>
          </p:nvGraphicFramePr>
          <p:xfrm>
            <a:off x="1968" y="2496"/>
            <a:ext cx="1392" cy="1271"/>
          </p:xfrm>
          <a:graphic>
            <a:graphicData uri="http://schemas.openxmlformats.org/presentationml/2006/ole">
              <mc:AlternateContent xmlns:mc="http://schemas.openxmlformats.org/markup-compatibility/2006">
                <mc:Choice xmlns:v="urn:schemas-microsoft-com:vml" Requires="v">
                  <p:oleObj spid="_x0000_s51222" name="Worksheet" r:id="rId5" imgW="2200656" imgH="2076907" progId="Excel.Sheet.8">
                    <p:embed/>
                  </p:oleObj>
                </mc:Choice>
                <mc:Fallback>
                  <p:oleObj name="Worksheet" r:id="rId5" imgW="2200656" imgH="2076907" progId="Excel.Sheet.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11" name="Oval 11"/>
            <p:cNvSpPr>
              <a:spLocks noChangeArrowheads="1"/>
            </p:cNvSpPr>
            <p:nvPr/>
          </p:nvSpPr>
          <p:spPr bwMode="auto">
            <a:xfrm>
              <a:off x="2736" y="3312"/>
              <a:ext cx="288" cy="192"/>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d-ID"/>
            </a:p>
          </p:txBody>
        </p:sp>
        <p:sp>
          <p:nvSpPr>
            <p:cNvPr id="51212" name="Oval 12"/>
            <p:cNvSpPr>
              <a:spLocks noChangeArrowheads="1"/>
            </p:cNvSpPr>
            <p:nvPr/>
          </p:nvSpPr>
          <p:spPr bwMode="auto">
            <a:xfrm>
              <a:off x="2256" y="2688"/>
              <a:ext cx="384" cy="384"/>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d-ID"/>
            </a:p>
          </p:txBody>
        </p:sp>
        <p:sp>
          <p:nvSpPr>
            <p:cNvPr id="51213" name="Oval 13"/>
            <p:cNvSpPr>
              <a:spLocks noChangeArrowheads="1"/>
            </p:cNvSpPr>
            <p:nvPr/>
          </p:nvSpPr>
          <p:spPr bwMode="auto">
            <a:xfrm>
              <a:off x="2352" y="3024"/>
              <a:ext cx="384" cy="240"/>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d-ID"/>
            </a:p>
          </p:txBody>
        </p:sp>
        <p:sp>
          <p:nvSpPr>
            <p:cNvPr id="51214" name="Oval 14"/>
            <p:cNvSpPr>
              <a:spLocks noChangeArrowheads="1"/>
            </p:cNvSpPr>
            <p:nvPr/>
          </p:nvSpPr>
          <p:spPr bwMode="auto">
            <a:xfrm>
              <a:off x="2832" y="3024"/>
              <a:ext cx="288" cy="288"/>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d-ID"/>
            </a:p>
          </p:txBody>
        </p:sp>
      </p:grpSp>
      <p:grpSp>
        <p:nvGrpSpPr>
          <p:cNvPr id="51215" name="Group 15"/>
          <p:cNvGrpSpPr>
            <a:grpSpLocks/>
          </p:cNvGrpSpPr>
          <p:nvPr/>
        </p:nvGrpSpPr>
        <p:grpSpPr bwMode="auto">
          <a:xfrm>
            <a:off x="6400800" y="4267200"/>
            <a:ext cx="2209800" cy="2017713"/>
            <a:chOff x="3552" y="2496"/>
            <a:chExt cx="1392" cy="1271"/>
          </a:xfrm>
        </p:grpSpPr>
        <p:graphicFrame>
          <p:nvGraphicFramePr>
            <p:cNvPr id="51216" name="Object 16"/>
            <p:cNvGraphicFramePr>
              <a:graphicFrameLocks noChangeAspect="1"/>
            </p:cNvGraphicFramePr>
            <p:nvPr/>
          </p:nvGraphicFramePr>
          <p:xfrm>
            <a:off x="3552" y="2496"/>
            <a:ext cx="1392" cy="1271"/>
          </p:xfrm>
          <a:graphic>
            <a:graphicData uri="http://schemas.openxmlformats.org/presentationml/2006/ole">
              <mc:AlternateContent xmlns:mc="http://schemas.openxmlformats.org/markup-compatibility/2006">
                <mc:Choice xmlns:v="urn:schemas-microsoft-com:vml" Requires="v">
                  <p:oleObj spid="_x0000_s51223" name="Worksheet" r:id="rId6" imgW="2200656" imgH="2076907" progId="Excel.Sheet.8">
                    <p:embed/>
                  </p:oleObj>
                </mc:Choice>
                <mc:Fallback>
                  <p:oleObj name="Worksheet" r:id="rId6" imgW="2200656" imgH="2076907" progId="Excel.Sheet.8">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17" name="Oval 17"/>
            <p:cNvSpPr>
              <a:spLocks noChangeArrowheads="1"/>
            </p:cNvSpPr>
            <p:nvPr/>
          </p:nvSpPr>
          <p:spPr bwMode="auto">
            <a:xfrm>
              <a:off x="3888" y="2688"/>
              <a:ext cx="384" cy="624"/>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d-ID"/>
            </a:p>
          </p:txBody>
        </p:sp>
        <p:sp>
          <p:nvSpPr>
            <p:cNvPr id="51218" name="Oval 18"/>
            <p:cNvSpPr>
              <a:spLocks noChangeArrowheads="1"/>
            </p:cNvSpPr>
            <p:nvPr/>
          </p:nvSpPr>
          <p:spPr bwMode="auto">
            <a:xfrm>
              <a:off x="4272" y="3024"/>
              <a:ext cx="480" cy="480"/>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d-ID"/>
            </a:p>
          </p:txBody>
        </p:sp>
      </p:grpSp>
      <p:sp>
        <p:nvSpPr>
          <p:cNvPr id="51219" name="Line 19"/>
          <p:cNvSpPr>
            <a:spLocks noChangeShapeType="1"/>
          </p:cNvSpPr>
          <p:nvPr/>
        </p:nvSpPr>
        <p:spPr bwMode="auto">
          <a:xfrm>
            <a:off x="2819400" y="4684713"/>
            <a:ext cx="304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d-ID"/>
          </a:p>
        </p:txBody>
      </p:sp>
      <p:sp>
        <p:nvSpPr>
          <p:cNvPr id="51220" name="Line 20"/>
          <p:cNvSpPr>
            <a:spLocks noChangeShapeType="1"/>
          </p:cNvSpPr>
          <p:nvPr/>
        </p:nvSpPr>
        <p:spPr bwMode="auto">
          <a:xfrm>
            <a:off x="5791200" y="4608513"/>
            <a:ext cx="304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d-ID"/>
          </a:p>
        </p:txBody>
      </p:sp>
    </p:spTree>
  </p:cSld>
  <p:clrMapOvr>
    <a:masterClrMapping/>
  </p:clrMapOvr>
  <p:transition>
    <p:strips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Oval 2"/>
          <p:cNvSpPr>
            <a:spLocks noChangeArrowheads="1"/>
          </p:cNvSpPr>
          <p:nvPr/>
        </p:nvSpPr>
        <p:spPr bwMode="auto">
          <a:xfrm>
            <a:off x="8229600" y="5867400"/>
            <a:ext cx="152400" cy="1524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27" name="Oval 3"/>
          <p:cNvSpPr>
            <a:spLocks noChangeArrowheads="1"/>
          </p:cNvSpPr>
          <p:nvPr/>
        </p:nvSpPr>
        <p:spPr bwMode="auto">
          <a:xfrm>
            <a:off x="7162800" y="5867400"/>
            <a:ext cx="152400" cy="1524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28" name="Oval 4"/>
          <p:cNvSpPr>
            <a:spLocks noChangeArrowheads="1"/>
          </p:cNvSpPr>
          <p:nvPr/>
        </p:nvSpPr>
        <p:spPr bwMode="auto">
          <a:xfrm>
            <a:off x="6172200" y="5867400"/>
            <a:ext cx="152400" cy="1524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29" name="Oval 5"/>
          <p:cNvSpPr>
            <a:spLocks noChangeArrowheads="1"/>
          </p:cNvSpPr>
          <p:nvPr/>
        </p:nvSpPr>
        <p:spPr bwMode="auto">
          <a:xfrm>
            <a:off x="5257800" y="5867400"/>
            <a:ext cx="152400" cy="1524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30" name="Oval 6"/>
          <p:cNvSpPr>
            <a:spLocks noChangeArrowheads="1"/>
          </p:cNvSpPr>
          <p:nvPr/>
        </p:nvSpPr>
        <p:spPr bwMode="auto">
          <a:xfrm>
            <a:off x="4267200" y="5867400"/>
            <a:ext cx="152400" cy="1524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31" name="Oval 7"/>
          <p:cNvSpPr>
            <a:spLocks noChangeArrowheads="1"/>
          </p:cNvSpPr>
          <p:nvPr/>
        </p:nvSpPr>
        <p:spPr bwMode="auto">
          <a:xfrm>
            <a:off x="3276600" y="5867400"/>
            <a:ext cx="152400" cy="1524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32" name="Oval 8"/>
          <p:cNvSpPr>
            <a:spLocks noChangeArrowheads="1"/>
          </p:cNvSpPr>
          <p:nvPr/>
        </p:nvSpPr>
        <p:spPr bwMode="auto">
          <a:xfrm>
            <a:off x="2362200" y="5867400"/>
            <a:ext cx="152400" cy="1524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33" name="Oval 9"/>
          <p:cNvSpPr>
            <a:spLocks noChangeArrowheads="1"/>
          </p:cNvSpPr>
          <p:nvPr/>
        </p:nvSpPr>
        <p:spPr bwMode="auto">
          <a:xfrm>
            <a:off x="1371600" y="5867400"/>
            <a:ext cx="152400" cy="1524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34" name="Oval 10"/>
          <p:cNvSpPr>
            <a:spLocks noChangeArrowheads="1"/>
          </p:cNvSpPr>
          <p:nvPr/>
        </p:nvSpPr>
        <p:spPr bwMode="auto">
          <a:xfrm>
            <a:off x="457200" y="5867400"/>
            <a:ext cx="152400" cy="1524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35" name="Line 11"/>
          <p:cNvSpPr>
            <a:spLocks noChangeShapeType="1"/>
          </p:cNvSpPr>
          <p:nvPr/>
        </p:nvSpPr>
        <p:spPr bwMode="auto">
          <a:xfrm>
            <a:off x="533400" y="5029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36" name="Line 12"/>
          <p:cNvSpPr>
            <a:spLocks noChangeShapeType="1"/>
          </p:cNvSpPr>
          <p:nvPr/>
        </p:nvSpPr>
        <p:spPr bwMode="auto">
          <a:xfrm>
            <a:off x="1447800" y="5029200"/>
            <a:ext cx="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37" name="Line 13"/>
          <p:cNvSpPr>
            <a:spLocks noChangeShapeType="1"/>
          </p:cNvSpPr>
          <p:nvPr/>
        </p:nvSpPr>
        <p:spPr bwMode="auto">
          <a:xfrm>
            <a:off x="3352800" y="5029200"/>
            <a:ext cx="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38" name="Line 14"/>
          <p:cNvSpPr>
            <a:spLocks noChangeShapeType="1"/>
          </p:cNvSpPr>
          <p:nvPr/>
        </p:nvSpPr>
        <p:spPr bwMode="auto">
          <a:xfrm>
            <a:off x="3352800" y="5029200"/>
            <a:ext cx="990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39" name="Line 15"/>
          <p:cNvSpPr>
            <a:spLocks noChangeShapeType="1"/>
          </p:cNvSpPr>
          <p:nvPr/>
        </p:nvSpPr>
        <p:spPr bwMode="auto">
          <a:xfrm>
            <a:off x="4343400" y="5029200"/>
            <a:ext cx="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40" name="Line 16"/>
          <p:cNvSpPr>
            <a:spLocks noChangeShapeType="1"/>
          </p:cNvSpPr>
          <p:nvPr/>
        </p:nvSpPr>
        <p:spPr bwMode="auto">
          <a:xfrm>
            <a:off x="7239000" y="51054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41" name="Line 17"/>
          <p:cNvSpPr>
            <a:spLocks noChangeShapeType="1"/>
          </p:cNvSpPr>
          <p:nvPr/>
        </p:nvSpPr>
        <p:spPr bwMode="auto">
          <a:xfrm>
            <a:off x="7239000" y="5105400"/>
            <a:ext cx="1066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42" name="Line 18"/>
          <p:cNvSpPr>
            <a:spLocks noChangeShapeType="1"/>
          </p:cNvSpPr>
          <p:nvPr/>
        </p:nvSpPr>
        <p:spPr bwMode="auto">
          <a:xfrm>
            <a:off x="8305800" y="51054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43" name="Line 19"/>
          <p:cNvSpPr>
            <a:spLocks noChangeShapeType="1"/>
          </p:cNvSpPr>
          <p:nvPr/>
        </p:nvSpPr>
        <p:spPr bwMode="auto">
          <a:xfrm>
            <a:off x="990600" y="4267200"/>
            <a:ext cx="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44" name="Line 20"/>
          <p:cNvSpPr>
            <a:spLocks noChangeShapeType="1"/>
          </p:cNvSpPr>
          <p:nvPr/>
        </p:nvSpPr>
        <p:spPr bwMode="auto">
          <a:xfrm>
            <a:off x="990600" y="4267200"/>
            <a:ext cx="1447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45" name="Line 21"/>
          <p:cNvSpPr>
            <a:spLocks noChangeShapeType="1"/>
          </p:cNvSpPr>
          <p:nvPr/>
        </p:nvSpPr>
        <p:spPr bwMode="auto">
          <a:xfrm>
            <a:off x="2438400" y="4267200"/>
            <a:ext cx="0" cy="1676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46" name="Line 22"/>
          <p:cNvSpPr>
            <a:spLocks noChangeShapeType="1"/>
          </p:cNvSpPr>
          <p:nvPr/>
        </p:nvSpPr>
        <p:spPr bwMode="auto">
          <a:xfrm>
            <a:off x="3733800" y="4267200"/>
            <a:ext cx="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47" name="Line 23"/>
          <p:cNvSpPr>
            <a:spLocks noChangeShapeType="1"/>
          </p:cNvSpPr>
          <p:nvPr/>
        </p:nvSpPr>
        <p:spPr bwMode="auto">
          <a:xfrm>
            <a:off x="3810000" y="4267200"/>
            <a:ext cx="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48" name="Line 24"/>
          <p:cNvSpPr>
            <a:spLocks noChangeShapeType="1"/>
          </p:cNvSpPr>
          <p:nvPr/>
        </p:nvSpPr>
        <p:spPr bwMode="auto">
          <a:xfrm>
            <a:off x="3886200" y="4267200"/>
            <a:ext cx="1447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49" name="Line 25"/>
          <p:cNvSpPr>
            <a:spLocks noChangeShapeType="1"/>
          </p:cNvSpPr>
          <p:nvPr/>
        </p:nvSpPr>
        <p:spPr bwMode="auto">
          <a:xfrm>
            <a:off x="5334000" y="4267200"/>
            <a:ext cx="0" cy="1676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50" name="Line 26"/>
          <p:cNvSpPr>
            <a:spLocks noChangeShapeType="1"/>
          </p:cNvSpPr>
          <p:nvPr/>
        </p:nvSpPr>
        <p:spPr bwMode="auto">
          <a:xfrm>
            <a:off x="3810000" y="426720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51" name="Line 27"/>
          <p:cNvSpPr>
            <a:spLocks noChangeShapeType="1"/>
          </p:cNvSpPr>
          <p:nvPr/>
        </p:nvSpPr>
        <p:spPr bwMode="auto">
          <a:xfrm>
            <a:off x="4572000" y="34290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52" name="Line 28"/>
          <p:cNvSpPr>
            <a:spLocks noChangeShapeType="1"/>
          </p:cNvSpPr>
          <p:nvPr/>
        </p:nvSpPr>
        <p:spPr bwMode="auto">
          <a:xfrm flipV="1">
            <a:off x="6248400" y="3429000"/>
            <a:ext cx="0" cy="2514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53" name="Line 29"/>
          <p:cNvSpPr>
            <a:spLocks noChangeShapeType="1"/>
          </p:cNvSpPr>
          <p:nvPr/>
        </p:nvSpPr>
        <p:spPr bwMode="auto">
          <a:xfrm>
            <a:off x="4572000" y="3429000"/>
            <a:ext cx="1676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54" name="Line 30"/>
          <p:cNvSpPr>
            <a:spLocks noChangeShapeType="1"/>
          </p:cNvSpPr>
          <p:nvPr/>
        </p:nvSpPr>
        <p:spPr bwMode="auto">
          <a:xfrm>
            <a:off x="5410200" y="2590800"/>
            <a:ext cx="0" cy="83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55" name="Line 31"/>
          <p:cNvSpPr>
            <a:spLocks noChangeShapeType="1"/>
          </p:cNvSpPr>
          <p:nvPr/>
        </p:nvSpPr>
        <p:spPr bwMode="auto">
          <a:xfrm flipV="1">
            <a:off x="7772400" y="2514600"/>
            <a:ext cx="0" cy="2590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56" name="Line 32"/>
          <p:cNvSpPr>
            <a:spLocks noChangeShapeType="1"/>
          </p:cNvSpPr>
          <p:nvPr/>
        </p:nvSpPr>
        <p:spPr bwMode="auto">
          <a:xfrm flipH="1">
            <a:off x="5410200" y="2514600"/>
            <a:ext cx="2362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57" name="Line 33"/>
          <p:cNvSpPr>
            <a:spLocks noChangeShapeType="1"/>
          </p:cNvSpPr>
          <p:nvPr/>
        </p:nvSpPr>
        <p:spPr bwMode="auto">
          <a:xfrm flipV="1">
            <a:off x="5410200" y="2514600"/>
            <a:ext cx="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58" name="Line 34"/>
          <p:cNvSpPr>
            <a:spLocks noChangeShapeType="1"/>
          </p:cNvSpPr>
          <p:nvPr/>
        </p:nvSpPr>
        <p:spPr bwMode="auto">
          <a:xfrm>
            <a:off x="6553200" y="1600200"/>
            <a:ext cx="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59" name="Line 35"/>
          <p:cNvSpPr>
            <a:spLocks noChangeShapeType="1"/>
          </p:cNvSpPr>
          <p:nvPr/>
        </p:nvSpPr>
        <p:spPr bwMode="auto">
          <a:xfrm flipH="1">
            <a:off x="1828800" y="1600200"/>
            <a:ext cx="472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60" name="Line 36"/>
          <p:cNvSpPr>
            <a:spLocks noChangeShapeType="1"/>
          </p:cNvSpPr>
          <p:nvPr/>
        </p:nvSpPr>
        <p:spPr bwMode="auto">
          <a:xfrm flipV="1">
            <a:off x="1676400" y="1600200"/>
            <a:ext cx="0" cy="2667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61" name="Line 37"/>
          <p:cNvSpPr>
            <a:spLocks noChangeShapeType="1"/>
          </p:cNvSpPr>
          <p:nvPr/>
        </p:nvSpPr>
        <p:spPr bwMode="auto">
          <a:xfrm>
            <a:off x="2209800" y="1600200"/>
            <a:ext cx="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62" name="Line 38"/>
          <p:cNvSpPr>
            <a:spLocks noChangeShapeType="1"/>
          </p:cNvSpPr>
          <p:nvPr/>
        </p:nvSpPr>
        <p:spPr bwMode="auto">
          <a:xfrm flipH="1">
            <a:off x="1676400" y="1600200"/>
            <a:ext cx="381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63" name="Line 39"/>
          <p:cNvSpPr>
            <a:spLocks noChangeShapeType="1"/>
          </p:cNvSpPr>
          <p:nvPr/>
        </p:nvSpPr>
        <p:spPr bwMode="auto">
          <a:xfrm flipV="1">
            <a:off x="4114800" y="11430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64" name="Text Box 40"/>
          <p:cNvSpPr txBox="1">
            <a:spLocks noChangeArrowheads="1"/>
          </p:cNvSpPr>
          <p:nvPr/>
        </p:nvSpPr>
        <p:spPr bwMode="auto">
          <a:xfrm>
            <a:off x="1295400" y="304800"/>
            <a:ext cx="69643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170981"/>
                </a:solidFill>
                <a:ea typeface="宋体" pitchFamily="2" charset="-122"/>
              </a:rPr>
              <a:t>A </a:t>
            </a:r>
            <a:r>
              <a:rPr lang="en-US" altLang="zh-CN" sz="3200" b="1" i="1">
                <a:solidFill>
                  <a:srgbClr val="170981"/>
                </a:solidFill>
                <a:ea typeface="宋体" pitchFamily="2" charset="-122"/>
              </a:rPr>
              <a:t>Dendrogram</a:t>
            </a:r>
            <a:r>
              <a:rPr lang="en-US" altLang="zh-CN" sz="3200" b="1">
                <a:solidFill>
                  <a:srgbClr val="170981"/>
                </a:solidFill>
                <a:ea typeface="宋体" pitchFamily="2" charset="-122"/>
              </a:rPr>
              <a:t> Shows How the Clusters are Merged Hierarchically</a:t>
            </a:r>
            <a:endParaRPr lang="en-US" altLang="zh-CN" sz="3200" b="1">
              <a:solidFill>
                <a:schemeClr val="tx2"/>
              </a:solidFill>
              <a:ea typeface="宋体" pitchFamily="2" charset="-122"/>
            </a:endParaRPr>
          </a:p>
        </p:txBody>
      </p:sp>
      <p:sp>
        <p:nvSpPr>
          <p:cNvPr id="52265" name="Line 41"/>
          <p:cNvSpPr>
            <a:spLocks noChangeShapeType="1"/>
          </p:cNvSpPr>
          <p:nvPr/>
        </p:nvSpPr>
        <p:spPr bwMode="auto">
          <a:xfrm>
            <a:off x="533400" y="5029200"/>
            <a:ext cx="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2266" name="Rectangle 42"/>
          <p:cNvSpPr>
            <a:spLocks noChangeArrowheads="1"/>
          </p:cNvSpPr>
          <p:nvPr/>
        </p:nvSpPr>
        <p:spPr bwMode="auto">
          <a:xfrm>
            <a:off x="381000" y="1981200"/>
            <a:ext cx="8229600"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90000"/>
              </a:lnSpc>
            </a:pPr>
            <a:r>
              <a:rPr lang="en-US" altLang="zh-CN" b="1">
                <a:ea typeface="宋体" pitchFamily="2" charset="-122"/>
              </a:rPr>
              <a:t>Decompose data objects into a several levels of nested partitioning (</a:t>
            </a:r>
            <a:r>
              <a:rPr lang="en-US" altLang="zh-CN" b="1" u="sng">
                <a:ea typeface="宋体" pitchFamily="2" charset="-122"/>
              </a:rPr>
              <a:t>tree</a:t>
            </a:r>
            <a:r>
              <a:rPr lang="en-US" altLang="zh-CN" b="1">
                <a:ea typeface="宋体" pitchFamily="2" charset="-122"/>
              </a:rPr>
              <a:t> of clusters), called a </a:t>
            </a:r>
            <a:r>
              <a:rPr lang="en-US" altLang="zh-CN" b="1" u="sng">
                <a:ea typeface="宋体" pitchFamily="2" charset="-122"/>
              </a:rPr>
              <a:t>dendrogram</a:t>
            </a:r>
            <a:r>
              <a:rPr lang="en-US" altLang="zh-CN" b="1">
                <a:ea typeface="宋体" pitchFamily="2" charset="-122"/>
              </a:rPr>
              <a:t>. </a:t>
            </a:r>
          </a:p>
          <a:p>
            <a:pPr lvl="1">
              <a:lnSpc>
                <a:spcPct val="90000"/>
              </a:lnSpc>
            </a:pPr>
            <a:endParaRPr lang="en-US" altLang="zh-CN" b="1">
              <a:ea typeface="宋体" pitchFamily="2" charset="-122"/>
            </a:endParaRPr>
          </a:p>
          <a:p>
            <a:pPr lvl="1">
              <a:lnSpc>
                <a:spcPct val="90000"/>
              </a:lnSpc>
            </a:pPr>
            <a:r>
              <a:rPr lang="en-US" altLang="zh-CN" b="1">
                <a:ea typeface="宋体" pitchFamily="2" charset="-122"/>
              </a:rPr>
              <a:t>A </a:t>
            </a:r>
            <a:r>
              <a:rPr lang="en-US" altLang="zh-CN" b="1" u="sng">
                <a:ea typeface="宋体" pitchFamily="2" charset="-122"/>
              </a:rPr>
              <a:t>clustering</a:t>
            </a:r>
            <a:r>
              <a:rPr lang="en-US" altLang="zh-CN" b="1">
                <a:ea typeface="宋体" pitchFamily="2" charset="-122"/>
              </a:rPr>
              <a:t> of the data objects is obtained by </a:t>
            </a:r>
            <a:r>
              <a:rPr lang="en-US" altLang="zh-CN" b="1" u="sng">
                <a:ea typeface="宋体" pitchFamily="2" charset="-122"/>
              </a:rPr>
              <a:t>cutting</a:t>
            </a:r>
            <a:r>
              <a:rPr lang="en-US" altLang="zh-CN" b="1">
                <a:ea typeface="宋体" pitchFamily="2" charset="-122"/>
              </a:rPr>
              <a:t> the dendrogram at the desired level, then each </a:t>
            </a:r>
            <a:r>
              <a:rPr lang="en-US" altLang="zh-CN" b="1" u="sng">
                <a:ea typeface="宋体" pitchFamily="2" charset="-122"/>
              </a:rPr>
              <a:t>connected component</a:t>
            </a:r>
            <a:r>
              <a:rPr lang="en-US" altLang="zh-CN" b="1">
                <a:ea typeface="宋体" pitchFamily="2" charset="-122"/>
              </a:rPr>
              <a:t> forms a cluster.</a:t>
            </a:r>
          </a:p>
        </p:txBody>
      </p:sp>
    </p:spTree>
  </p:cSld>
  <p:clrMapOvr>
    <a:masterClrMapping/>
  </p:clrMapOvr>
  <p:transition>
    <p:strips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295400" y="304800"/>
            <a:ext cx="7162800" cy="762000"/>
          </a:xfrm>
        </p:spPr>
        <p:txBody>
          <a:bodyPr/>
          <a:lstStyle/>
          <a:p>
            <a:r>
              <a:rPr lang="en-US" altLang="zh-CN" sz="4000">
                <a:ea typeface="宋体" pitchFamily="2" charset="-122"/>
              </a:rPr>
              <a:t>DIANA (Divisive Analysis)</a:t>
            </a:r>
            <a:endParaRPr lang="en-US" altLang="zh-CN" sz="3200">
              <a:ea typeface="宋体" pitchFamily="2" charset="-122"/>
            </a:endParaRPr>
          </a:p>
        </p:txBody>
      </p:sp>
      <p:sp>
        <p:nvSpPr>
          <p:cNvPr id="53251" name="Rectangle 3"/>
          <p:cNvSpPr>
            <a:spLocks noGrp="1" noChangeArrowheads="1"/>
          </p:cNvSpPr>
          <p:nvPr>
            <p:ph type="body" idx="1"/>
          </p:nvPr>
        </p:nvSpPr>
        <p:spPr>
          <a:xfrm>
            <a:off x="457200" y="1295400"/>
            <a:ext cx="8382000" cy="2667000"/>
          </a:xfrm>
        </p:spPr>
        <p:txBody>
          <a:bodyPr/>
          <a:lstStyle/>
          <a:p>
            <a:pPr>
              <a:lnSpc>
                <a:spcPct val="110000"/>
              </a:lnSpc>
              <a:spcBef>
                <a:spcPct val="50000"/>
              </a:spcBef>
              <a:buClr>
                <a:schemeClr val="tx1"/>
              </a:buClr>
            </a:pPr>
            <a:r>
              <a:rPr lang="en-US" altLang="zh-CN" sz="2800">
                <a:ea typeface="宋体" pitchFamily="2" charset="-122"/>
              </a:rPr>
              <a:t>Introduced in Kaufmann and Rousseeuw (1990)</a:t>
            </a:r>
          </a:p>
          <a:p>
            <a:pPr>
              <a:lnSpc>
                <a:spcPct val="110000"/>
              </a:lnSpc>
              <a:spcBef>
                <a:spcPct val="50000"/>
              </a:spcBef>
              <a:buClr>
                <a:schemeClr val="tx1"/>
              </a:buClr>
            </a:pPr>
            <a:r>
              <a:rPr lang="en-US" altLang="zh-CN" sz="2800">
                <a:ea typeface="宋体" pitchFamily="2" charset="-122"/>
              </a:rPr>
              <a:t>Implemented in statistical analysis packages, e.g., Splus</a:t>
            </a:r>
          </a:p>
          <a:p>
            <a:pPr>
              <a:lnSpc>
                <a:spcPct val="110000"/>
              </a:lnSpc>
              <a:spcBef>
                <a:spcPct val="50000"/>
              </a:spcBef>
              <a:buClr>
                <a:schemeClr val="tx1"/>
              </a:buClr>
            </a:pPr>
            <a:r>
              <a:rPr lang="en-US" altLang="zh-CN" sz="2800">
                <a:ea typeface="宋体" pitchFamily="2" charset="-122"/>
              </a:rPr>
              <a:t>Inverse order of AGNES</a:t>
            </a:r>
          </a:p>
          <a:p>
            <a:pPr>
              <a:lnSpc>
                <a:spcPct val="110000"/>
              </a:lnSpc>
              <a:spcBef>
                <a:spcPct val="50000"/>
              </a:spcBef>
              <a:buClr>
                <a:schemeClr val="tx1"/>
              </a:buClr>
            </a:pPr>
            <a:r>
              <a:rPr lang="en-US" altLang="zh-CN" sz="2800">
                <a:ea typeface="宋体" pitchFamily="2" charset="-122"/>
              </a:rPr>
              <a:t>Eventually each node forms a cluster on its own</a:t>
            </a:r>
          </a:p>
        </p:txBody>
      </p:sp>
      <p:grpSp>
        <p:nvGrpSpPr>
          <p:cNvPr id="53252" name="Group 4"/>
          <p:cNvGrpSpPr>
            <a:grpSpLocks/>
          </p:cNvGrpSpPr>
          <p:nvPr/>
        </p:nvGrpSpPr>
        <p:grpSpPr bwMode="auto">
          <a:xfrm>
            <a:off x="609600" y="4495800"/>
            <a:ext cx="2209800" cy="2017713"/>
            <a:chOff x="3552" y="2496"/>
            <a:chExt cx="1392" cy="1271"/>
          </a:xfrm>
        </p:grpSpPr>
        <p:graphicFrame>
          <p:nvGraphicFramePr>
            <p:cNvPr id="53253" name="Object 5"/>
            <p:cNvGraphicFramePr>
              <a:graphicFrameLocks noChangeAspect="1"/>
            </p:cNvGraphicFramePr>
            <p:nvPr/>
          </p:nvGraphicFramePr>
          <p:xfrm>
            <a:off x="3552" y="2496"/>
            <a:ext cx="1392" cy="1271"/>
          </p:xfrm>
          <a:graphic>
            <a:graphicData uri="http://schemas.openxmlformats.org/presentationml/2006/ole">
              <mc:AlternateContent xmlns:mc="http://schemas.openxmlformats.org/markup-compatibility/2006">
                <mc:Choice xmlns:v="urn:schemas-microsoft-com:vml" Requires="v">
                  <p:oleObj spid="_x0000_s53272" name="Worksheet" r:id="rId3" imgW="2200656" imgH="2076907" progId="Excel.Sheet.8">
                    <p:embed/>
                  </p:oleObj>
                </mc:Choice>
                <mc:Fallback>
                  <p:oleObj name="Worksheet" r:id="rId3" imgW="2200656" imgH="2076907" progId="Excel.Shee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4" name="Oval 6"/>
            <p:cNvSpPr>
              <a:spLocks noChangeArrowheads="1"/>
            </p:cNvSpPr>
            <p:nvPr/>
          </p:nvSpPr>
          <p:spPr bwMode="auto">
            <a:xfrm>
              <a:off x="3888" y="2688"/>
              <a:ext cx="384" cy="624"/>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d-ID"/>
            </a:p>
          </p:txBody>
        </p:sp>
        <p:sp>
          <p:nvSpPr>
            <p:cNvPr id="53255" name="Oval 7"/>
            <p:cNvSpPr>
              <a:spLocks noChangeArrowheads="1"/>
            </p:cNvSpPr>
            <p:nvPr/>
          </p:nvSpPr>
          <p:spPr bwMode="auto">
            <a:xfrm>
              <a:off x="4272" y="3024"/>
              <a:ext cx="480" cy="480"/>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d-ID"/>
            </a:p>
          </p:txBody>
        </p:sp>
      </p:grpSp>
      <p:grpSp>
        <p:nvGrpSpPr>
          <p:cNvPr id="53256" name="Group 8"/>
          <p:cNvGrpSpPr>
            <a:grpSpLocks/>
          </p:cNvGrpSpPr>
          <p:nvPr/>
        </p:nvGrpSpPr>
        <p:grpSpPr bwMode="auto">
          <a:xfrm>
            <a:off x="3276600" y="4532313"/>
            <a:ext cx="2209800" cy="2017712"/>
            <a:chOff x="1968" y="2496"/>
            <a:chExt cx="1392" cy="1271"/>
          </a:xfrm>
        </p:grpSpPr>
        <p:graphicFrame>
          <p:nvGraphicFramePr>
            <p:cNvPr id="53257" name="Object 9"/>
            <p:cNvGraphicFramePr>
              <a:graphicFrameLocks noChangeAspect="1"/>
            </p:cNvGraphicFramePr>
            <p:nvPr/>
          </p:nvGraphicFramePr>
          <p:xfrm>
            <a:off x="1968" y="2496"/>
            <a:ext cx="1392" cy="1271"/>
          </p:xfrm>
          <a:graphic>
            <a:graphicData uri="http://schemas.openxmlformats.org/presentationml/2006/ole">
              <mc:AlternateContent xmlns:mc="http://schemas.openxmlformats.org/markup-compatibility/2006">
                <mc:Choice xmlns:v="urn:schemas-microsoft-com:vml" Requires="v">
                  <p:oleObj spid="_x0000_s53273" name="Worksheet" r:id="rId5" imgW="2200656" imgH="2076907" progId="Excel.Sheet.8">
                    <p:embed/>
                  </p:oleObj>
                </mc:Choice>
                <mc:Fallback>
                  <p:oleObj name="Worksheet" r:id="rId5" imgW="2200656" imgH="2076907" progId="Excel.Sheet.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8" name="Oval 10"/>
            <p:cNvSpPr>
              <a:spLocks noChangeArrowheads="1"/>
            </p:cNvSpPr>
            <p:nvPr/>
          </p:nvSpPr>
          <p:spPr bwMode="auto">
            <a:xfrm>
              <a:off x="2736" y="3312"/>
              <a:ext cx="288" cy="192"/>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d-ID"/>
            </a:p>
          </p:txBody>
        </p:sp>
        <p:sp>
          <p:nvSpPr>
            <p:cNvPr id="53259" name="Oval 11"/>
            <p:cNvSpPr>
              <a:spLocks noChangeArrowheads="1"/>
            </p:cNvSpPr>
            <p:nvPr/>
          </p:nvSpPr>
          <p:spPr bwMode="auto">
            <a:xfrm>
              <a:off x="2256" y="2688"/>
              <a:ext cx="384" cy="384"/>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d-ID"/>
            </a:p>
          </p:txBody>
        </p:sp>
        <p:sp>
          <p:nvSpPr>
            <p:cNvPr id="53260" name="Oval 12"/>
            <p:cNvSpPr>
              <a:spLocks noChangeArrowheads="1"/>
            </p:cNvSpPr>
            <p:nvPr/>
          </p:nvSpPr>
          <p:spPr bwMode="auto">
            <a:xfrm>
              <a:off x="2352" y="3024"/>
              <a:ext cx="384" cy="240"/>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d-ID"/>
            </a:p>
          </p:txBody>
        </p:sp>
        <p:sp>
          <p:nvSpPr>
            <p:cNvPr id="53261" name="Oval 13"/>
            <p:cNvSpPr>
              <a:spLocks noChangeArrowheads="1"/>
            </p:cNvSpPr>
            <p:nvPr/>
          </p:nvSpPr>
          <p:spPr bwMode="auto">
            <a:xfrm>
              <a:off x="2832" y="3024"/>
              <a:ext cx="288" cy="288"/>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d-ID"/>
            </a:p>
          </p:txBody>
        </p:sp>
      </p:grpSp>
      <p:grpSp>
        <p:nvGrpSpPr>
          <p:cNvPr id="53262" name="Group 14"/>
          <p:cNvGrpSpPr>
            <a:grpSpLocks/>
          </p:cNvGrpSpPr>
          <p:nvPr/>
        </p:nvGrpSpPr>
        <p:grpSpPr bwMode="auto">
          <a:xfrm>
            <a:off x="6019800" y="4495800"/>
            <a:ext cx="2209800" cy="2017713"/>
            <a:chOff x="3792" y="2473"/>
            <a:chExt cx="1392" cy="1271"/>
          </a:xfrm>
        </p:grpSpPr>
        <p:graphicFrame>
          <p:nvGraphicFramePr>
            <p:cNvPr id="53263" name="Object 15"/>
            <p:cNvGraphicFramePr>
              <a:graphicFrameLocks noChangeAspect="1"/>
            </p:cNvGraphicFramePr>
            <p:nvPr/>
          </p:nvGraphicFramePr>
          <p:xfrm>
            <a:off x="3792" y="2473"/>
            <a:ext cx="1392" cy="1271"/>
          </p:xfrm>
          <a:graphic>
            <a:graphicData uri="http://schemas.openxmlformats.org/presentationml/2006/ole">
              <mc:AlternateContent xmlns:mc="http://schemas.openxmlformats.org/markup-compatibility/2006">
                <mc:Choice xmlns:v="urn:schemas-microsoft-com:vml" Requires="v">
                  <p:oleObj spid="_x0000_s53274" name="Worksheet" r:id="rId6" imgW="2200656" imgH="2076907" progId="Excel.Sheet.8">
                    <p:embed/>
                  </p:oleObj>
                </mc:Choice>
                <mc:Fallback>
                  <p:oleObj name="Worksheet" r:id="rId6" imgW="2200656" imgH="2076907" progId="Excel.Sheet.8">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 y="2473"/>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64" name="Oval 16"/>
            <p:cNvSpPr>
              <a:spLocks noChangeArrowheads="1"/>
            </p:cNvSpPr>
            <p:nvPr/>
          </p:nvSpPr>
          <p:spPr bwMode="auto">
            <a:xfrm>
              <a:off x="4224" y="2713"/>
              <a:ext cx="288" cy="288"/>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d-ID"/>
            </a:p>
          </p:txBody>
        </p:sp>
        <p:sp>
          <p:nvSpPr>
            <p:cNvPr id="53265" name="Oval 17"/>
            <p:cNvSpPr>
              <a:spLocks noChangeArrowheads="1"/>
            </p:cNvSpPr>
            <p:nvPr/>
          </p:nvSpPr>
          <p:spPr bwMode="auto">
            <a:xfrm>
              <a:off x="4224" y="3001"/>
              <a:ext cx="288" cy="288"/>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d-ID"/>
            </a:p>
          </p:txBody>
        </p:sp>
        <p:sp>
          <p:nvSpPr>
            <p:cNvPr id="53266" name="Oval 18"/>
            <p:cNvSpPr>
              <a:spLocks noChangeArrowheads="1"/>
            </p:cNvSpPr>
            <p:nvPr/>
          </p:nvSpPr>
          <p:spPr bwMode="auto">
            <a:xfrm>
              <a:off x="4800" y="3001"/>
              <a:ext cx="144" cy="288"/>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d-ID"/>
            </a:p>
          </p:txBody>
        </p:sp>
        <p:sp>
          <p:nvSpPr>
            <p:cNvPr id="53267" name="Oval 19"/>
            <p:cNvSpPr>
              <a:spLocks noChangeArrowheads="1"/>
            </p:cNvSpPr>
            <p:nvPr/>
          </p:nvSpPr>
          <p:spPr bwMode="auto">
            <a:xfrm>
              <a:off x="4128" y="2880"/>
              <a:ext cx="96" cy="192"/>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d-ID"/>
            </a:p>
          </p:txBody>
        </p:sp>
        <p:sp>
          <p:nvSpPr>
            <p:cNvPr id="53268" name="Oval 20"/>
            <p:cNvSpPr>
              <a:spLocks noChangeArrowheads="1"/>
            </p:cNvSpPr>
            <p:nvPr/>
          </p:nvSpPr>
          <p:spPr bwMode="auto">
            <a:xfrm rot="-5400000">
              <a:off x="4608" y="3216"/>
              <a:ext cx="144" cy="288"/>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d-ID"/>
            </a:p>
          </p:txBody>
        </p:sp>
        <p:sp>
          <p:nvSpPr>
            <p:cNvPr id="53269" name="Oval 21"/>
            <p:cNvSpPr>
              <a:spLocks noChangeArrowheads="1"/>
            </p:cNvSpPr>
            <p:nvPr/>
          </p:nvSpPr>
          <p:spPr bwMode="auto">
            <a:xfrm rot="-5400000">
              <a:off x="4704" y="3072"/>
              <a:ext cx="96" cy="192"/>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d-ID"/>
            </a:p>
          </p:txBody>
        </p:sp>
      </p:grpSp>
      <p:sp>
        <p:nvSpPr>
          <p:cNvPr id="53270" name="Line 22"/>
          <p:cNvSpPr>
            <a:spLocks noChangeShapeType="1"/>
          </p:cNvSpPr>
          <p:nvPr/>
        </p:nvSpPr>
        <p:spPr bwMode="auto">
          <a:xfrm>
            <a:off x="2895600" y="5446713"/>
            <a:ext cx="304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d-ID"/>
          </a:p>
        </p:txBody>
      </p:sp>
      <p:sp>
        <p:nvSpPr>
          <p:cNvPr id="53271" name="Line 23"/>
          <p:cNvSpPr>
            <a:spLocks noChangeShapeType="1"/>
          </p:cNvSpPr>
          <p:nvPr/>
        </p:nvSpPr>
        <p:spPr bwMode="auto">
          <a:xfrm>
            <a:off x="5638800" y="5522913"/>
            <a:ext cx="304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d-ID"/>
          </a:p>
        </p:txBody>
      </p:sp>
    </p:spTree>
  </p:cSld>
  <p:clrMapOvr>
    <a:masterClrMapping/>
  </p:clrMapOvr>
  <p:transition>
    <p:strips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0"/>
            <a:ext cx="7772400" cy="1143000"/>
          </a:xfrm>
        </p:spPr>
        <p:txBody>
          <a:bodyPr/>
          <a:lstStyle/>
          <a:p>
            <a:r>
              <a:rPr lang="en-GB" altLang="id-ID"/>
              <a:t>Computing Distances</a:t>
            </a:r>
          </a:p>
        </p:txBody>
      </p:sp>
      <p:sp>
        <p:nvSpPr>
          <p:cNvPr id="11267" name="Rectangle 3"/>
          <p:cNvSpPr>
            <a:spLocks noChangeArrowheads="1"/>
          </p:cNvSpPr>
          <p:nvPr/>
        </p:nvSpPr>
        <p:spPr bwMode="auto">
          <a:xfrm>
            <a:off x="304800" y="762000"/>
            <a:ext cx="8610600" cy="539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ltLang="id-ID"/>
          </a:p>
          <a:p>
            <a:pPr>
              <a:buFontTx/>
              <a:buChar char="•"/>
            </a:pPr>
            <a:r>
              <a:rPr lang="en-GB" altLang="id-ID"/>
              <a:t> single-link clustering (also called the connectedness or minimum method) : </a:t>
            </a:r>
            <a:r>
              <a:rPr lang="en-GB" altLang="id-ID" sz="2000"/>
              <a:t>we consider the distance between one cluster and another cluster to be equal to the shortest distance from any member of one cluster to any member of the other cluster. If the data consist ofsimilarities, we consider the similarity between one cluster and another cluster to be equal to the greatest similarity from any member of one cluster to any member of the other cluster.</a:t>
            </a:r>
          </a:p>
          <a:p>
            <a:pPr>
              <a:buFontTx/>
              <a:buChar char="•"/>
            </a:pPr>
            <a:endParaRPr lang="en-GB" altLang="id-ID" sz="2000"/>
          </a:p>
          <a:p>
            <a:pPr>
              <a:buFontTx/>
              <a:buChar char="•"/>
            </a:pPr>
            <a:r>
              <a:rPr lang="en-GB" altLang="id-ID"/>
              <a:t> complete-link clustering (also called the diameter or maximum method):  </a:t>
            </a:r>
            <a:r>
              <a:rPr lang="en-GB" altLang="id-ID" sz="2000"/>
              <a:t>we consider the distance between one cluster and another cluster to be equal to the longest distance from any member of one cluster to any member of the other cluster.</a:t>
            </a:r>
            <a:r>
              <a:rPr lang="en-GB" altLang="id-ID"/>
              <a:t> </a:t>
            </a:r>
          </a:p>
          <a:p>
            <a:pPr>
              <a:buFontTx/>
              <a:buChar char="•"/>
            </a:pPr>
            <a:endParaRPr lang="en-GB" altLang="id-ID"/>
          </a:p>
          <a:p>
            <a:pPr>
              <a:buFontTx/>
              <a:buChar char="•"/>
            </a:pPr>
            <a:r>
              <a:rPr lang="en-GB" altLang="id-ID"/>
              <a:t> average-link clustering : </a:t>
            </a:r>
            <a:r>
              <a:rPr lang="en-GB" altLang="id-ID" sz="2000"/>
              <a:t>we consider the distance between one cluster and another cluster to be equal to the average distance from any member of one cluster to any member of the other cluster.</a:t>
            </a:r>
            <a:r>
              <a:rPr lang="en-GB" altLang="id-ID"/>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28600" y="304800"/>
            <a:ext cx="8686800" cy="1143000"/>
          </a:xfrm>
        </p:spPr>
        <p:txBody>
          <a:bodyPr/>
          <a:lstStyle/>
          <a:p>
            <a:r>
              <a:rPr lang="en-US" altLang="id-ID">
                <a:solidFill>
                  <a:schemeClr val="tx1"/>
                </a:solidFill>
              </a:rPr>
              <a:t>Distance Between Two Clusters</a:t>
            </a:r>
          </a:p>
        </p:txBody>
      </p:sp>
      <p:grpSp>
        <p:nvGrpSpPr>
          <p:cNvPr id="56323" name="Group 3"/>
          <p:cNvGrpSpPr>
            <a:grpSpLocks/>
          </p:cNvGrpSpPr>
          <p:nvPr/>
        </p:nvGrpSpPr>
        <p:grpSpPr bwMode="auto">
          <a:xfrm>
            <a:off x="3505200" y="1600200"/>
            <a:ext cx="5638800" cy="2293938"/>
            <a:chOff x="48" y="1344"/>
            <a:chExt cx="5568" cy="2640"/>
          </a:xfrm>
        </p:grpSpPr>
        <p:graphicFrame>
          <p:nvGraphicFramePr>
            <p:cNvPr id="56324" name="Object 4"/>
            <p:cNvGraphicFramePr>
              <a:graphicFrameLocks noChangeAspect="1"/>
            </p:cNvGraphicFramePr>
            <p:nvPr/>
          </p:nvGraphicFramePr>
          <p:xfrm>
            <a:off x="48" y="1440"/>
            <a:ext cx="1632" cy="1088"/>
          </p:xfrm>
          <a:graphic>
            <a:graphicData uri="http://schemas.openxmlformats.org/presentationml/2006/ole">
              <mc:AlternateContent xmlns:mc="http://schemas.openxmlformats.org/markup-compatibility/2006">
                <mc:Choice xmlns:v="urn:schemas-microsoft-com:vml" Requires="v">
                  <p:oleObj spid="_x0000_s56338" name="Picture" r:id="rId4" imgW="2743200" imgH="1828800" progId="Word.Picture.8">
                    <p:embed/>
                  </p:oleObj>
                </mc:Choice>
                <mc:Fallback>
                  <p:oleObj name="Picture" r:id="rId4" imgW="2743200" imgH="1828800"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 y="1440"/>
                          <a:ext cx="1632" cy="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5" name="Object 5"/>
            <p:cNvGraphicFramePr>
              <a:graphicFrameLocks noChangeAspect="1"/>
            </p:cNvGraphicFramePr>
            <p:nvPr/>
          </p:nvGraphicFramePr>
          <p:xfrm>
            <a:off x="48" y="2832"/>
            <a:ext cx="1632" cy="1088"/>
          </p:xfrm>
          <a:graphic>
            <a:graphicData uri="http://schemas.openxmlformats.org/presentationml/2006/ole">
              <mc:AlternateContent xmlns:mc="http://schemas.openxmlformats.org/markup-compatibility/2006">
                <mc:Choice xmlns:v="urn:schemas-microsoft-com:vml" Requires="v">
                  <p:oleObj spid="_x0000_s56339" name="Picture" r:id="rId6" imgW="2743200" imgH="1828800" progId="Word.Picture.8">
                    <p:embed/>
                  </p:oleObj>
                </mc:Choice>
                <mc:Fallback>
                  <p:oleObj name="Picture" r:id="rId6" imgW="2743200" imgH="1828800" progId="Word.Picture.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 y="2832"/>
                          <a:ext cx="1632" cy="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6" name="Object 6"/>
            <p:cNvGraphicFramePr>
              <a:graphicFrameLocks noChangeAspect="1"/>
            </p:cNvGraphicFramePr>
            <p:nvPr/>
          </p:nvGraphicFramePr>
          <p:xfrm>
            <a:off x="1968" y="1440"/>
            <a:ext cx="1632" cy="1088"/>
          </p:xfrm>
          <a:graphic>
            <a:graphicData uri="http://schemas.openxmlformats.org/presentationml/2006/ole">
              <mc:AlternateContent xmlns:mc="http://schemas.openxmlformats.org/markup-compatibility/2006">
                <mc:Choice xmlns:v="urn:schemas-microsoft-com:vml" Requires="v">
                  <p:oleObj spid="_x0000_s56340" name="Picture" r:id="rId8" imgW="2743200" imgH="1828800" progId="Word.Picture.8">
                    <p:embed/>
                  </p:oleObj>
                </mc:Choice>
                <mc:Fallback>
                  <p:oleObj name="Picture" r:id="rId8" imgW="2743200" imgH="1828800" progId="Word.Picture.8">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8" y="1440"/>
                          <a:ext cx="1632" cy="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7" name="Object 7"/>
            <p:cNvGraphicFramePr>
              <a:graphicFrameLocks noChangeAspect="1"/>
            </p:cNvGraphicFramePr>
            <p:nvPr/>
          </p:nvGraphicFramePr>
          <p:xfrm>
            <a:off x="1968" y="2832"/>
            <a:ext cx="1680" cy="1120"/>
          </p:xfrm>
          <a:graphic>
            <a:graphicData uri="http://schemas.openxmlformats.org/presentationml/2006/ole">
              <mc:AlternateContent xmlns:mc="http://schemas.openxmlformats.org/markup-compatibility/2006">
                <mc:Choice xmlns:v="urn:schemas-microsoft-com:vml" Requires="v">
                  <p:oleObj spid="_x0000_s56341" name="Picture" r:id="rId10" imgW="2743200" imgH="1828800" progId="Word.Picture.8">
                    <p:embed/>
                  </p:oleObj>
                </mc:Choice>
                <mc:Fallback>
                  <p:oleObj name="Picture" r:id="rId10" imgW="2743200" imgH="1828800" progId="Word.Picture.8">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68" y="2832"/>
                          <a:ext cx="1680" cy="1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8" name="Object 8"/>
            <p:cNvGraphicFramePr>
              <a:graphicFrameLocks noChangeAspect="1"/>
            </p:cNvGraphicFramePr>
            <p:nvPr/>
          </p:nvGraphicFramePr>
          <p:xfrm>
            <a:off x="3840" y="1344"/>
            <a:ext cx="1776" cy="1184"/>
          </p:xfrm>
          <a:graphic>
            <a:graphicData uri="http://schemas.openxmlformats.org/presentationml/2006/ole">
              <mc:AlternateContent xmlns:mc="http://schemas.openxmlformats.org/markup-compatibility/2006">
                <mc:Choice xmlns:v="urn:schemas-microsoft-com:vml" Requires="v">
                  <p:oleObj spid="_x0000_s56342" name="Picture" r:id="rId12" imgW="2743200" imgH="1828800" progId="Word.Picture.8">
                    <p:embed/>
                  </p:oleObj>
                </mc:Choice>
                <mc:Fallback>
                  <p:oleObj name="Picture" r:id="rId12" imgW="2743200" imgH="1828800" progId="Word.Picture.8">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40" y="1344"/>
                          <a:ext cx="1776" cy="1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9" name="Object 9"/>
            <p:cNvGraphicFramePr>
              <a:graphicFrameLocks noChangeAspect="1"/>
            </p:cNvGraphicFramePr>
            <p:nvPr/>
          </p:nvGraphicFramePr>
          <p:xfrm>
            <a:off x="3840" y="2832"/>
            <a:ext cx="1728" cy="1152"/>
          </p:xfrm>
          <a:graphic>
            <a:graphicData uri="http://schemas.openxmlformats.org/presentationml/2006/ole">
              <mc:AlternateContent xmlns:mc="http://schemas.openxmlformats.org/markup-compatibility/2006">
                <mc:Choice xmlns:v="urn:schemas-microsoft-com:vml" Requires="v">
                  <p:oleObj spid="_x0000_s56343" name="Picture" r:id="rId14" imgW="2743200" imgH="1828800" progId="Word.Picture.8">
                    <p:embed/>
                  </p:oleObj>
                </mc:Choice>
                <mc:Fallback>
                  <p:oleObj name="Picture" r:id="rId14" imgW="2743200" imgH="1828800" progId="Word.Picture.8">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40" y="2832"/>
                          <a:ext cx="1728" cy="1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30" name="Line 10"/>
            <p:cNvSpPr>
              <a:spLocks noChangeShapeType="1"/>
            </p:cNvSpPr>
            <p:nvPr/>
          </p:nvSpPr>
          <p:spPr bwMode="auto">
            <a:xfrm flipH="1" flipV="1">
              <a:off x="864" y="3024"/>
              <a:ext cx="240" cy="768"/>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56331" name="Line 11"/>
            <p:cNvSpPr>
              <a:spLocks noChangeShapeType="1"/>
            </p:cNvSpPr>
            <p:nvPr/>
          </p:nvSpPr>
          <p:spPr bwMode="auto">
            <a:xfrm flipH="1" flipV="1">
              <a:off x="2832" y="1728"/>
              <a:ext cx="0" cy="432"/>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56332" name="Line 12"/>
            <p:cNvSpPr>
              <a:spLocks noChangeShapeType="1"/>
            </p:cNvSpPr>
            <p:nvPr/>
          </p:nvSpPr>
          <p:spPr bwMode="auto">
            <a:xfrm flipH="1" flipV="1">
              <a:off x="816" y="1872"/>
              <a:ext cx="48" cy="192"/>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56333" name="Text Box 13"/>
            <p:cNvSpPr txBox="1">
              <a:spLocks noChangeArrowheads="1"/>
            </p:cNvSpPr>
            <p:nvPr/>
          </p:nvSpPr>
          <p:spPr bwMode="auto">
            <a:xfrm>
              <a:off x="1200" y="1825"/>
              <a:ext cx="862"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altLang="id-ID" sz="1200">
                  <a:latin typeface="Arial" charset="0"/>
                </a:rPr>
                <a:t>Min </a:t>
              </a:r>
            </a:p>
            <a:p>
              <a:pPr eaLnBrk="1" hangingPunct="1">
                <a:spcBef>
                  <a:spcPct val="50000"/>
                </a:spcBef>
              </a:pPr>
              <a:r>
                <a:rPr lang="en-GB" altLang="id-ID" sz="1200">
                  <a:latin typeface="Arial" charset="0"/>
                </a:rPr>
                <a:t>distance</a:t>
              </a:r>
            </a:p>
          </p:txBody>
        </p:sp>
        <p:sp>
          <p:nvSpPr>
            <p:cNvPr id="56334" name="Text Box 14"/>
            <p:cNvSpPr txBox="1">
              <a:spLocks noChangeArrowheads="1"/>
            </p:cNvSpPr>
            <p:nvPr/>
          </p:nvSpPr>
          <p:spPr bwMode="auto">
            <a:xfrm>
              <a:off x="3120" y="1773"/>
              <a:ext cx="864"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altLang="id-ID" sz="1200">
                  <a:latin typeface="Arial" charset="0"/>
                </a:rPr>
                <a:t>Average</a:t>
              </a:r>
            </a:p>
            <a:p>
              <a:pPr eaLnBrk="1" hangingPunct="1">
                <a:spcBef>
                  <a:spcPct val="50000"/>
                </a:spcBef>
              </a:pPr>
              <a:r>
                <a:rPr lang="en-GB" altLang="id-ID" sz="1200">
                  <a:latin typeface="Arial" charset="0"/>
                </a:rPr>
                <a:t>distance</a:t>
              </a:r>
            </a:p>
          </p:txBody>
        </p:sp>
        <p:sp>
          <p:nvSpPr>
            <p:cNvPr id="56335" name="Text Box 15"/>
            <p:cNvSpPr txBox="1">
              <a:spLocks noChangeArrowheads="1"/>
            </p:cNvSpPr>
            <p:nvPr/>
          </p:nvSpPr>
          <p:spPr bwMode="auto">
            <a:xfrm>
              <a:off x="1296" y="2976"/>
              <a:ext cx="864"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altLang="id-ID" sz="1200">
                  <a:latin typeface="Arial" charset="0"/>
                </a:rPr>
                <a:t>Max</a:t>
              </a:r>
            </a:p>
            <a:p>
              <a:pPr eaLnBrk="1" hangingPunct="1">
                <a:spcBef>
                  <a:spcPct val="50000"/>
                </a:spcBef>
              </a:pPr>
              <a:r>
                <a:rPr lang="en-GB" altLang="id-ID" sz="1200">
                  <a:latin typeface="Arial" charset="0"/>
                </a:rPr>
                <a:t>distance</a:t>
              </a:r>
            </a:p>
          </p:txBody>
        </p:sp>
      </p:grpSp>
      <p:sp>
        <p:nvSpPr>
          <p:cNvPr id="56336" name="Rectangle 16"/>
          <p:cNvSpPr>
            <a:spLocks noChangeArrowheads="1"/>
          </p:cNvSpPr>
          <p:nvPr/>
        </p:nvSpPr>
        <p:spPr bwMode="auto">
          <a:xfrm>
            <a:off x="4038600" y="4114800"/>
            <a:ext cx="45720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Wingdings" pitchFamily="2" charset="2"/>
              <a:buChar char="q"/>
            </a:pPr>
            <a:r>
              <a:rPr lang="en-US" altLang="id-ID" sz="1800" u="sng"/>
              <a:t>Single-Link</a:t>
            </a:r>
            <a:r>
              <a:rPr lang="en-US" altLang="id-ID" sz="1800"/>
              <a:t> Method / Nearest Neighbor</a:t>
            </a:r>
          </a:p>
          <a:p>
            <a:pPr eaLnBrk="1" hangingPunct="1">
              <a:spcBef>
                <a:spcPct val="50000"/>
              </a:spcBef>
              <a:buFont typeface="Wingdings" pitchFamily="2" charset="2"/>
              <a:buChar char="q"/>
            </a:pPr>
            <a:r>
              <a:rPr lang="en-US" altLang="id-ID" sz="1800" u="sng"/>
              <a:t>Complete-Link</a:t>
            </a:r>
            <a:r>
              <a:rPr lang="en-US" altLang="id-ID" sz="1800"/>
              <a:t>  / Furthest Neighbor</a:t>
            </a:r>
          </a:p>
          <a:p>
            <a:pPr eaLnBrk="1" hangingPunct="1">
              <a:spcBef>
                <a:spcPct val="50000"/>
              </a:spcBef>
              <a:buFont typeface="Wingdings" pitchFamily="2" charset="2"/>
              <a:buChar char="q"/>
            </a:pPr>
            <a:r>
              <a:rPr lang="en-US" altLang="id-ID" sz="1800"/>
              <a:t>Their </a:t>
            </a:r>
            <a:r>
              <a:rPr lang="en-US" altLang="id-ID" sz="1800" u="sng"/>
              <a:t>Centroids</a:t>
            </a:r>
            <a:r>
              <a:rPr lang="en-US" altLang="id-ID" sz="1800"/>
              <a:t>.</a:t>
            </a:r>
          </a:p>
          <a:p>
            <a:pPr eaLnBrk="1" hangingPunct="1">
              <a:spcBef>
                <a:spcPct val="50000"/>
              </a:spcBef>
              <a:buFont typeface="Wingdings" pitchFamily="2" charset="2"/>
              <a:buChar char="q"/>
            </a:pPr>
            <a:r>
              <a:rPr lang="en-US" altLang="id-ID" sz="1800" u="sng"/>
              <a:t>Average</a:t>
            </a:r>
            <a:r>
              <a:rPr lang="en-US" altLang="id-ID" sz="1800"/>
              <a:t> of all cross-cluster pairs.</a:t>
            </a:r>
          </a:p>
        </p:txBody>
      </p:sp>
      <p:sp>
        <p:nvSpPr>
          <p:cNvPr id="56337" name="Rectangle 17"/>
          <p:cNvSpPr>
            <a:spLocks noChangeArrowheads="1"/>
          </p:cNvSpPr>
          <p:nvPr/>
        </p:nvSpPr>
        <p:spPr bwMode="auto">
          <a:xfrm>
            <a:off x="228600" y="1447800"/>
            <a:ext cx="3352800"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ltLang="id-ID" sz="1400"/>
          </a:p>
          <a:p>
            <a:pPr>
              <a:buFontTx/>
              <a:buChar char="•"/>
            </a:pPr>
            <a:r>
              <a:rPr lang="en-GB" altLang="id-ID" sz="1400"/>
              <a:t> </a:t>
            </a:r>
            <a:r>
              <a:rPr lang="en-GB" altLang="id-ID" sz="1400">
                <a:solidFill>
                  <a:srgbClr val="FF0000"/>
                </a:solidFill>
              </a:rPr>
              <a:t>single-link clustering (also called the connectedness or minimum method)</a:t>
            </a:r>
            <a:r>
              <a:rPr lang="en-GB" altLang="id-ID" sz="1400"/>
              <a:t> : </a:t>
            </a:r>
            <a:r>
              <a:rPr lang="en-GB" altLang="id-ID" sz="1200"/>
              <a:t>we consider the distance between one cluster and another cluster to be equal to the shortest distance from any member of one cluster to any member of the other cluster. If the data consist of similarities, we consider the similarity between one cluster and another cluster to be equal to the greatest similarity from any member of one cluster to any member of the other cluster.</a:t>
            </a:r>
          </a:p>
          <a:p>
            <a:pPr>
              <a:buFontTx/>
              <a:buChar char="•"/>
            </a:pPr>
            <a:endParaRPr lang="en-GB" altLang="id-ID" sz="1200"/>
          </a:p>
          <a:p>
            <a:pPr>
              <a:buFontTx/>
              <a:buChar char="•"/>
            </a:pPr>
            <a:r>
              <a:rPr lang="en-GB" altLang="id-ID" sz="1400">
                <a:solidFill>
                  <a:srgbClr val="FF0000"/>
                </a:solidFill>
              </a:rPr>
              <a:t> complete-link clustering (also called the diameter or maximum method):</a:t>
            </a:r>
            <a:r>
              <a:rPr lang="en-GB" altLang="id-ID" sz="1400"/>
              <a:t>  </a:t>
            </a:r>
            <a:r>
              <a:rPr lang="en-GB" altLang="id-ID" sz="1200"/>
              <a:t>we consider the distance between one cluster and another cluster to be equal to the longest distance from any member of one cluster to any member of the other cluster.</a:t>
            </a:r>
            <a:r>
              <a:rPr lang="en-GB" altLang="id-ID" sz="1400"/>
              <a:t> </a:t>
            </a:r>
          </a:p>
          <a:p>
            <a:pPr>
              <a:buFontTx/>
              <a:buChar char="•"/>
            </a:pPr>
            <a:endParaRPr lang="en-GB" altLang="id-ID" sz="1400"/>
          </a:p>
          <a:p>
            <a:pPr>
              <a:buFontTx/>
              <a:buChar char="•"/>
            </a:pPr>
            <a:r>
              <a:rPr lang="en-GB" altLang="id-ID" sz="1400">
                <a:solidFill>
                  <a:srgbClr val="FF0000"/>
                </a:solidFill>
              </a:rPr>
              <a:t> average-link clustering :</a:t>
            </a:r>
            <a:r>
              <a:rPr lang="en-GB" altLang="id-ID" sz="1400"/>
              <a:t> </a:t>
            </a:r>
            <a:r>
              <a:rPr lang="en-GB" altLang="id-ID" sz="1200"/>
              <a:t>we consider the distance between one cluster and another cluster to be equal to the average distance from any member of one cluster to any member of the other cluster.</a:t>
            </a:r>
            <a:r>
              <a:rPr lang="en-GB" altLang="id-ID" sz="140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50963" y="457200"/>
            <a:ext cx="5126037" cy="609600"/>
          </a:xfrm>
        </p:spPr>
        <p:txBody>
          <a:bodyPr/>
          <a:lstStyle/>
          <a:p>
            <a:r>
              <a:rPr lang="en-US" altLang="id-ID"/>
              <a:t>Data Structures</a:t>
            </a:r>
          </a:p>
        </p:txBody>
      </p:sp>
      <p:sp>
        <p:nvSpPr>
          <p:cNvPr id="32771" name="Rectangle 3"/>
          <p:cNvSpPr>
            <a:spLocks noGrp="1" noChangeArrowheads="1"/>
          </p:cNvSpPr>
          <p:nvPr>
            <p:ph type="body" idx="1"/>
          </p:nvPr>
        </p:nvSpPr>
        <p:spPr/>
        <p:txBody>
          <a:bodyPr/>
          <a:lstStyle/>
          <a:p>
            <a:r>
              <a:rPr lang="en-US" altLang="id-ID"/>
              <a:t>Data matrix</a:t>
            </a:r>
          </a:p>
          <a:p>
            <a:pPr lvl="1"/>
            <a:r>
              <a:rPr lang="en-US" altLang="id-ID"/>
              <a:t>(two modes)</a:t>
            </a:r>
          </a:p>
          <a:p>
            <a:endParaRPr lang="en-US" altLang="id-ID"/>
          </a:p>
          <a:p>
            <a:endParaRPr lang="en-US" altLang="id-ID"/>
          </a:p>
          <a:p>
            <a:endParaRPr lang="en-US" altLang="id-ID"/>
          </a:p>
          <a:p>
            <a:r>
              <a:rPr lang="en-US" altLang="id-ID"/>
              <a:t>Dissimilarity matrix</a:t>
            </a:r>
          </a:p>
          <a:p>
            <a:pPr lvl="1"/>
            <a:r>
              <a:rPr lang="en-US" altLang="id-ID"/>
              <a:t>(one mode)</a:t>
            </a:r>
          </a:p>
        </p:txBody>
      </p:sp>
      <p:graphicFrame>
        <p:nvGraphicFramePr>
          <p:cNvPr id="32772" name="Object 4"/>
          <p:cNvGraphicFramePr>
            <a:graphicFrameLocks noChangeAspect="1"/>
          </p:cNvGraphicFramePr>
          <p:nvPr/>
        </p:nvGraphicFramePr>
        <p:xfrm>
          <a:off x="4419600" y="1752600"/>
          <a:ext cx="3124200" cy="2058988"/>
        </p:xfrm>
        <a:graphic>
          <a:graphicData uri="http://schemas.openxmlformats.org/presentationml/2006/ole">
            <mc:AlternateContent xmlns:mc="http://schemas.openxmlformats.org/markup-compatibility/2006">
              <mc:Choice xmlns:v="urn:schemas-microsoft-com:vml" Requires="v">
                <p:oleObj spid="_x0000_s32774" name="Equation" r:id="rId3" imgW="1777680" imgH="1244520" progId="Equation.3">
                  <p:embed/>
                </p:oleObj>
              </mc:Choice>
              <mc:Fallback>
                <p:oleObj name="Equation" r:id="rId3" imgW="1777680" imgH="12445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752600"/>
                        <a:ext cx="3124200" cy="205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3" name="Object 5"/>
          <p:cNvGraphicFramePr>
            <a:graphicFrameLocks noChangeAspect="1"/>
          </p:cNvGraphicFramePr>
          <p:nvPr/>
        </p:nvGraphicFramePr>
        <p:xfrm>
          <a:off x="4419600" y="4191000"/>
          <a:ext cx="3429000" cy="1970088"/>
        </p:xfrm>
        <a:graphic>
          <a:graphicData uri="http://schemas.openxmlformats.org/presentationml/2006/ole">
            <mc:AlternateContent xmlns:mc="http://schemas.openxmlformats.org/markup-compatibility/2006">
              <mc:Choice xmlns:v="urn:schemas-microsoft-com:vml" Requires="v">
                <p:oleObj spid="_x0000_s32775" name="Equation" r:id="rId5" imgW="1828800" imgH="1143000" progId="Equation.3">
                  <p:embed/>
                </p:oleObj>
              </mc:Choice>
              <mc:Fallback>
                <p:oleObj name="Equation" r:id="rId5" imgW="1828800" imgH="11430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4191000"/>
                        <a:ext cx="3429000" cy="197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trips dir="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762000" y="228600"/>
            <a:ext cx="7772400" cy="1143000"/>
          </a:xfrm>
        </p:spPr>
        <p:txBody>
          <a:bodyPr/>
          <a:lstStyle/>
          <a:p>
            <a:r>
              <a:rPr lang="en-US" altLang="id-ID">
                <a:solidFill>
                  <a:schemeClr val="accent2"/>
                </a:solidFill>
              </a:rPr>
              <a:t>Single-Link Method</a:t>
            </a:r>
            <a:endParaRPr lang="en-US" altLang="id-ID"/>
          </a:p>
        </p:txBody>
      </p:sp>
      <p:graphicFrame>
        <p:nvGraphicFramePr>
          <p:cNvPr id="58371" name="Object 3"/>
          <p:cNvGraphicFramePr>
            <a:graphicFrameLocks noChangeAspect="1"/>
          </p:cNvGraphicFramePr>
          <p:nvPr/>
        </p:nvGraphicFramePr>
        <p:xfrm>
          <a:off x="0" y="2057400"/>
          <a:ext cx="2286000" cy="1524000"/>
        </p:xfrm>
        <a:graphic>
          <a:graphicData uri="http://schemas.openxmlformats.org/presentationml/2006/ole">
            <mc:AlternateContent xmlns:mc="http://schemas.openxmlformats.org/markup-compatibility/2006">
              <mc:Choice xmlns:v="urn:schemas-microsoft-com:vml" Requires="v">
                <p:oleObj spid="_x0000_s58406" name="Picture" r:id="rId3" imgW="2743200" imgH="1828800" progId="Word.Picture.8">
                  <p:embed/>
                </p:oleObj>
              </mc:Choice>
              <mc:Fallback>
                <p:oleObj name="Picture" r:id="rId3" imgW="2743200" imgH="182880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57400"/>
                        <a:ext cx="2286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2" name="Text Box 4"/>
          <p:cNvSpPr txBox="1">
            <a:spLocks noChangeArrowheads="1"/>
          </p:cNvSpPr>
          <p:nvPr/>
        </p:nvSpPr>
        <p:spPr bwMode="auto">
          <a:xfrm>
            <a:off x="1066800" y="2514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i="1">
                <a:solidFill>
                  <a:schemeClr val="accent1"/>
                </a:solidFill>
              </a:rPr>
              <a:t>b</a:t>
            </a:r>
            <a:endParaRPr lang="en-US" altLang="id-ID">
              <a:solidFill>
                <a:schemeClr val="accent1"/>
              </a:solidFill>
            </a:endParaRPr>
          </a:p>
        </p:txBody>
      </p:sp>
      <p:sp>
        <p:nvSpPr>
          <p:cNvPr id="58373" name="Text Box 5"/>
          <p:cNvSpPr txBox="1">
            <a:spLocks noChangeArrowheads="1"/>
          </p:cNvSpPr>
          <p:nvPr/>
        </p:nvSpPr>
        <p:spPr bwMode="auto">
          <a:xfrm>
            <a:off x="1066800" y="2209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i="1">
                <a:solidFill>
                  <a:schemeClr val="accent1"/>
                </a:solidFill>
              </a:rPr>
              <a:t>a</a:t>
            </a:r>
            <a:endParaRPr lang="en-US" altLang="id-ID" i="1"/>
          </a:p>
        </p:txBody>
      </p:sp>
      <p:graphicFrame>
        <p:nvGraphicFramePr>
          <p:cNvPr id="58374" name="Object 6"/>
          <p:cNvGraphicFramePr>
            <a:graphicFrameLocks noChangeAspect="1"/>
          </p:cNvGraphicFramePr>
          <p:nvPr/>
        </p:nvGraphicFramePr>
        <p:xfrm>
          <a:off x="609600" y="4038600"/>
          <a:ext cx="1477963" cy="1182688"/>
        </p:xfrm>
        <a:graphic>
          <a:graphicData uri="http://schemas.openxmlformats.org/presentationml/2006/ole">
            <mc:AlternateContent xmlns:mc="http://schemas.openxmlformats.org/markup-compatibility/2006">
              <mc:Choice xmlns:v="urn:schemas-microsoft-com:vml" Requires="v">
                <p:oleObj spid="_x0000_s58407" name="Equation" r:id="rId5" imgW="1841400" imgH="1473120" progId="Equation.3">
                  <p:embed/>
                </p:oleObj>
              </mc:Choice>
              <mc:Fallback>
                <p:oleObj name="Equation" r:id="rId5" imgW="1841400" imgH="147312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038600"/>
                        <a:ext cx="1477963" cy="118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5" name="Text Box 7"/>
          <p:cNvSpPr txBox="1">
            <a:spLocks noChangeArrowheads="1"/>
          </p:cNvSpPr>
          <p:nvPr/>
        </p:nvSpPr>
        <p:spPr bwMode="auto">
          <a:xfrm>
            <a:off x="3581400" y="5334000"/>
            <a:ext cx="2154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id-ID"/>
              <a:t>Distance Matrix</a:t>
            </a:r>
          </a:p>
        </p:txBody>
      </p:sp>
      <p:sp>
        <p:nvSpPr>
          <p:cNvPr id="58376" name="Text Box 8"/>
          <p:cNvSpPr txBox="1">
            <a:spLocks noChangeArrowheads="1"/>
          </p:cNvSpPr>
          <p:nvPr/>
        </p:nvSpPr>
        <p:spPr bwMode="auto">
          <a:xfrm>
            <a:off x="3429000" y="1600200"/>
            <a:ext cx="2541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a:t>Euclidean Distance</a:t>
            </a:r>
          </a:p>
        </p:txBody>
      </p:sp>
      <p:sp>
        <p:nvSpPr>
          <p:cNvPr id="58377" name="Oval 9"/>
          <p:cNvSpPr>
            <a:spLocks noChangeArrowheads="1"/>
          </p:cNvSpPr>
          <p:nvPr/>
        </p:nvSpPr>
        <p:spPr bwMode="auto">
          <a:xfrm>
            <a:off x="3352800" y="4343400"/>
            <a:ext cx="381000" cy="304800"/>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id-ID" altLang="id-ID">
              <a:solidFill>
                <a:schemeClr val="bg1"/>
              </a:solidFill>
            </a:endParaRPr>
          </a:p>
        </p:txBody>
      </p:sp>
      <p:graphicFrame>
        <p:nvGraphicFramePr>
          <p:cNvPr id="58378" name="Object 10"/>
          <p:cNvGraphicFramePr>
            <a:graphicFrameLocks noChangeAspect="1"/>
          </p:cNvGraphicFramePr>
          <p:nvPr/>
        </p:nvGraphicFramePr>
        <p:xfrm>
          <a:off x="5257800" y="4038600"/>
          <a:ext cx="1335088" cy="917575"/>
        </p:xfrm>
        <a:graphic>
          <a:graphicData uri="http://schemas.openxmlformats.org/presentationml/2006/ole">
            <mc:AlternateContent xmlns:mc="http://schemas.openxmlformats.org/markup-compatibility/2006">
              <mc:Choice xmlns:v="urn:schemas-microsoft-com:vml" Requires="v">
                <p:oleObj spid="_x0000_s58408" name="Equation" r:id="rId7" imgW="1663560" imgH="1143000" progId="Equation.3">
                  <p:embed/>
                </p:oleObj>
              </mc:Choice>
              <mc:Fallback>
                <p:oleObj name="Equation" r:id="rId7" imgW="1663560" imgH="11430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4038600"/>
                        <a:ext cx="1335088"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9" name="Object 11"/>
          <p:cNvGraphicFramePr>
            <a:graphicFrameLocks noChangeAspect="1"/>
          </p:cNvGraphicFramePr>
          <p:nvPr/>
        </p:nvGraphicFramePr>
        <p:xfrm>
          <a:off x="2971800" y="4038600"/>
          <a:ext cx="1477963" cy="1182688"/>
        </p:xfrm>
        <a:graphic>
          <a:graphicData uri="http://schemas.openxmlformats.org/presentationml/2006/ole">
            <mc:AlternateContent xmlns:mc="http://schemas.openxmlformats.org/markup-compatibility/2006">
              <mc:Choice xmlns:v="urn:schemas-microsoft-com:vml" Requires="v">
                <p:oleObj spid="_x0000_s58409" name="Equation" r:id="rId9" imgW="1841400" imgH="1473120" progId="Equation.3">
                  <p:embed/>
                </p:oleObj>
              </mc:Choice>
              <mc:Fallback>
                <p:oleObj name="Equation" r:id="rId9" imgW="1841400" imgH="147312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4038600"/>
                        <a:ext cx="1477963" cy="118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0" name="Object 12"/>
          <p:cNvGraphicFramePr>
            <a:graphicFrameLocks noChangeAspect="1"/>
          </p:cNvGraphicFramePr>
          <p:nvPr/>
        </p:nvGraphicFramePr>
        <p:xfrm>
          <a:off x="7467600" y="4038600"/>
          <a:ext cx="1192213" cy="631825"/>
        </p:xfrm>
        <a:graphic>
          <a:graphicData uri="http://schemas.openxmlformats.org/presentationml/2006/ole">
            <mc:AlternateContent xmlns:mc="http://schemas.openxmlformats.org/markup-compatibility/2006">
              <mc:Choice xmlns:v="urn:schemas-microsoft-com:vml" Requires="v">
                <p:oleObj spid="_x0000_s58410" name="Equation" r:id="rId10" imgW="1485720" imgH="787320" progId="Equation.3">
                  <p:embed/>
                </p:oleObj>
              </mc:Choice>
              <mc:Fallback>
                <p:oleObj name="Equation" r:id="rId10" imgW="1485720" imgH="78732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67600" y="4038600"/>
                        <a:ext cx="1192213"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1" name="Object 13"/>
          <p:cNvGraphicFramePr>
            <a:graphicFrameLocks noChangeAspect="1"/>
          </p:cNvGraphicFramePr>
          <p:nvPr/>
        </p:nvGraphicFramePr>
        <p:xfrm>
          <a:off x="2362200" y="2057400"/>
          <a:ext cx="2286000" cy="1524000"/>
        </p:xfrm>
        <a:graphic>
          <a:graphicData uri="http://schemas.openxmlformats.org/presentationml/2006/ole">
            <mc:AlternateContent xmlns:mc="http://schemas.openxmlformats.org/markup-compatibility/2006">
              <mc:Choice xmlns:v="urn:schemas-microsoft-com:vml" Requires="v">
                <p:oleObj spid="_x0000_s58411" name="Picture" r:id="rId12" imgW="2743200" imgH="1828800" progId="Word.Picture.8">
                  <p:embed/>
                </p:oleObj>
              </mc:Choice>
              <mc:Fallback>
                <p:oleObj name="Picture" r:id="rId12" imgW="2743200" imgH="1828800" progId="Word.Picture.8">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057400"/>
                        <a:ext cx="2286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2" name="Object 14"/>
          <p:cNvGraphicFramePr>
            <a:graphicFrameLocks noChangeAspect="1"/>
          </p:cNvGraphicFramePr>
          <p:nvPr/>
        </p:nvGraphicFramePr>
        <p:xfrm>
          <a:off x="4648200" y="2057400"/>
          <a:ext cx="2286000" cy="1524000"/>
        </p:xfrm>
        <a:graphic>
          <a:graphicData uri="http://schemas.openxmlformats.org/presentationml/2006/ole">
            <mc:AlternateContent xmlns:mc="http://schemas.openxmlformats.org/markup-compatibility/2006">
              <mc:Choice xmlns:v="urn:schemas-microsoft-com:vml" Requires="v">
                <p:oleObj spid="_x0000_s58412" name="Picture" r:id="rId13" imgW="2743200" imgH="1828800" progId="Word.Picture.8">
                  <p:embed/>
                </p:oleObj>
              </mc:Choice>
              <mc:Fallback>
                <p:oleObj name="Picture" r:id="rId13" imgW="2743200" imgH="1828800" progId="Word.Picture.8">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057400"/>
                        <a:ext cx="2286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3" name="Object 15"/>
          <p:cNvGraphicFramePr>
            <a:graphicFrameLocks noChangeAspect="1"/>
          </p:cNvGraphicFramePr>
          <p:nvPr/>
        </p:nvGraphicFramePr>
        <p:xfrm>
          <a:off x="6858000" y="2057400"/>
          <a:ext cx="2286000" cy="1524000"/>
        </p:xfrm>
        <a:graphic>
          <a:graphicData uri="http://schemas.openxmlformats.org/presentationml/2006/ole">
            <mc:AlternateContent xmlns:mc="http://schemas.openxmlformats.org/markup-compatibility/2006">
              <mc:Choice xmlns:v="urn:schemas-microsoft-com:vml" Requires="v">
                <p:oleObj spid="_x0000_s58413" name="Picture" r:id="rId14" imgW="2743200" imgH="1828800" progId="Word.Picture.8">
                  <p:embed/>
                </p:oleObj>
              </mc:Choice>
              <mc:Fallback>
                <p:oleObj name="Picture" r:id="rId14" imgW="2743200" imgH="1828800" progId="Word.Picture.8">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2057400"/>
                        <a:ext cx="2286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84" name="Text Box 16"/>
          <p:cNvSpPr txBox="1">
            <a:spLocks noChangeArrowheads="1"/>
          </p:cNvSpPr>
          <p:nvPr/>
        </p:nvSpPr>
        <p:spPr bwMode="auto">
          <a:xfrm>
            <a:off x="3429000" y="342900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a:t>(1)</a:t>
            </a:r>
          </a:p>
        </p:txBody>
      </p:sp>
      <p:sp>
        <p:nvSpPr>
          <p:cNvPr id="58385" name="Text Box 17"/>
          <p:cNvSpPr txBox="1">
            <a:spLocks noChangeArrowheads="1"/>
          </p:cNvSpPr>
          <p:nvPr/>
        </p:nvSpPr>
        <p:spPr bwMode="auto">
          <a:xfrm>
            <a:off x="5699125" y="3470275"/>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a:t>(2)</a:t>
            </a:r>
          </a:p>
        </p:txBody>
      </p:sp>
      <p:sp>
        <p:nvSpPr>
          <p:cNvPr id="58386" name="Text Box 18"/>
          <p:cNvSpPr txBox="1">
            <a:spLocks noChangeArrowheads="1"/>
          </p:cNvSpPr>
          <p:nvPr/>
        </p:nvSpPr>
        <p:spPr bwMode="auto">
          <a:xfrm>
            <a:off x="7848600" y="342900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a:t>(3)</a:t>
            </a:r>
          </a:p>
        </p:txBody>
      </p:sp>
      <p:sp>
        <p:nvSpPr>
          <p:cNvPr id="58387" name="Text Box 19"/>
          <p:cNvSpPr txBox="1">
            <a:spLocks noChangeArrowheads="1"/>
          </p:cNvSpPr>
          <p:nvPr/>
        </p:nvSpPr>
        <p:spPr bwMode="auto">
          <a:xfrm>
            <a:off x="5715000" y="2590800"/>
            <a:ext cx="776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i="1">
                <a:solidFill>
                  <a:schemeClr val="accent1"/>
                </a:solidFill>
              </a:rPr>
              <a:t>a,b,c</a:t>
            </a:r>
            <a:endParaRPr lang="en-US" altLang="id-ID" i="1"/>
          </a:p>
        </p:txBody>
      </p:sp>
      <p:sp>
        <p:nvSpPr>
          <p:cNvPr id="58388" name="Text Box 20"/>
          <p:cNvSpPr txBox="1">
            <a:spLocks noChangeArrowheads="1"/>
          </p:cNvSpPr>
          <p:nvPr/>
        </p:nvSpPr>
        <p:spPr bwMode="auto">
          <a:xfrm>
            <a:off x="3429000" y="29718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i="1">
                <a:solidFill>
                  <a:schemeClr val="accent1"/>
                </a:solidFill>
              </a:rPr>
              <a:t>c</a:t>
            </a:r>
            <a:endParaRPr lang="en-US" altLang="id-ID" i="1"/>
          </a:p>
        </p:txBody>
      </p:sp>
      <p:sp>
        <p:nvSpPr>
          <p:cNvPr id="58389" name="Text Box 21"/>
          <p:cNvSpPr txBox="1">
            <a:spLocks noChangeArrowheads="1"/>
          </p:cNvSpPr>
          <p:nvPr/>
        </p:nvSpPr>
        <p:spPr bwMode="auto">
          <a:xfrm>
            <a:off x="1066800" y="29718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i="1">
                <a:solidFill>
                  <a:schemeClr val="accent1"/>
                </a:solidFill>
              </a:rPr>
              <a:t>c</a:t>
            </a:r>
            <a:endParaRPr lang="en-US" altLang="id-ID" i="1"/>
          </a:p>
        </p:txBody>
      </p:sp>
      <p:sp>
        <p:nvSpPr>
          <p:cNvPr id="58390" name="Text Box 22"/>
          <p:cNvSpPr txBox="1">
            <a:spLocks noChangeArrowheads="1"/>
          </p:cNvSpPr>
          <p:nvPr/>
        </p:nvSpPr>
        <p:spPr bwMode="auto">
          <a:xfrm>
            <a:off x="4038600" y="2971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i="1">
                <a:solidFill>
                  <a:schemeClr val="accent1"/>
                </a:solidFill>
              </a:rPr>
              <a:t>d</a:t>
            </a:r>
            <a:endParaRPr lang="en-US" altLang="id-ID">
              <a:solidFill>
                <a:schemeClr val="accent1"/>
              </a:solidFill>
            </a:endParaRPr>
          </a:p>
        </p:txBody>
      </p:sp>
      <p:sp>
        <p:nvSpPr>
          <p:cNvPr id="58391" name="Text Box 23"/>
          <p:cNvSpPr txBox="1">
            <a:spLocks noChangeArrowheads="1"/>
          </p:cNvSpPr>
          <p:nvPr/>
        </p:nvSpPr>
        <p:spPr bwMode="auto">
          <a:xfrm>
            <a:off x="3429000" y="2362200"/>
            <a:ext cx="565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i="1">
                <a:solidFill>
                  <a:schemeClr val="accent1"/>
                </a:solidFill>
              </a:rPr>
              <a:t>a,b</a:t>
            </a:r>
            <a:endParaRPr lang="en-US" altLang="id-ID">
              <a:solidFill>
                <a:schemeClr val="accent1"/>
              </a:solidFill>
            </a:endParaRPr>
          </a:p>
        </p:txBody>
      </p:sp>
      <p:sp>
        <p:nvSpPr>
          <p:cNvPr id="58392" name="Text Box 24"/>
          <p:cNvSpPr txBox="1">
            <a:spLocks noChangeArrowheads="1"/>
          </p:cNvSpPr>
          <p:nvPr/>
        </p:nvSpPr>
        <p:spPr bwMode="auto">
          <a:xfrm>
            <a:off x="1676400" y="2971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i="1">
                <a:solidFill>
                  <a:schemeClr val="accent1"/>
                </a:solidFill>
              </a:rPr>
              <a:t>d</a:t>
            </a:r>
            <a:endParaRPr lang="en-US" altLang="id-ID" i="1"/>
          </a:p>
        </p:txBody>
      </p:sp>
      <p:sp>
        <p:nvSpPr>
          <p:cNvPr id="58393" name="Oval 25"/>
          <p:cNvSpPr>
            <a:spLocks noChangeArrowheads="1"/>
          </p:cNvSpPr>
          <p:nvPr/>
        </p:nvSpPr>
        <p:spPr bwMode="auto">
          <a:xfrm>
            <a:off x="5791200" y="4343400"/>
            <a:ext cx="381000" cy="304800"/>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id-ID" altLang="id-ID">
              <a:solidFill>
                <a:schemeClr val="bg1"/>
              </a:solidFill>
            </a:endParaRPr>
          </a:p>
        </p:txBody>
      </p:sp>
      <p:sp>
        <p:nvSpPr>
          <p:cNvPr id="58394" name="Line 26"/>
          <p:cNvSpPr>
            <a:spLocks noChangeShapeType="1"/>
          </p:cNvSpPr>
          <p:nvPr/>
        </p:nvSpPr>
        <p:spPr bwMode="auto">
          <a:xfrm>
            <a:off x="3429000" y="2438400"/>
            <a:ext cx="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8395" name="Line 27"/>
          <p:cNvSpPr>
            <a:spLocks noChangeShapeType="1"/>
          </p:cNvSpPr>
          <p:nvPr/>
        </p:nvSpPr>
        <p:spPr bwMode="auto">
          <a:xfrm>
            <a:off x="5715000" y="2438400"/>
            <a:ext cx="0" cy="762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8396" name="Text Box 28"/>
          <p:cNvSpPr txBox="1">
            <a:spLocks noChangeArrowheads="1"/>
          </p:cNvSpPr>
          <p:nvPr/>
        </p:nvSpPr>
        <p:spPr bwMode="auto">
          <a:xfrm>
            <a:off x="6324600" y="2971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i="1">
                <a:solidFill>
                  <a:schemeClr val="accent1"/>
                </a:solidFill>
              </a:rPr>
              <a:t>d</a:t>
            </a:r>
            <a:endParaRPr lang="en-US" altLang="id-ID">
              <a:solidFill>
                <a:schemeClr val="accent1"/>
              </a:solidFill>
            </a:endParaRPr>
          </a:p>
        </p:txBody>
      </p:sp>
      <p:sp>
        <p:nvSpPr>
          <p:cNvPr id="58397" name="Line 29"/>
          <p:cNvSpPr>
            <a:spLocks noChangeShapeType="1"/>
          </p:cNvSpPr>
          <p:nvPr/>
        </p:nvSpPr>
        <p:spPr bwMode="auto">
          <a:xfrm>
            <a:off x="7924800" y="2438400"/>
            <a:ext cx="0" cy="762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8398" name="Line 30"/>
          <p:cNvSpPr>
            <a:spLocks noChangeShapeType="1"/>
          </p:cNvSpPr>
          <p:nvPr/>
        </p:nvSpPr>
        <p:spPr bwMode="auto">
          <a:xfrm>
            <a:off x="7924800" y="3200400"/>
            <a:ext cx="6096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8399" name="Text Box 31"/>
          <p:cNvSpPr txBox="1">
            <a:spLocks noChangeArrowheads="1"/>
          </p:cNvSpPr>
          <p:nvPr/>
        </p:nvSpPr>
        <p:spPr bwMode="auto">
          <a:xfrm>
            <a:off x="7924800" y="2590800"/>
            <a:ext cx="1004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i="1">
                <a:solidFill>
                  <a:schemeClr val="accent1"/>
                </a:solidFill>
              </a:rPr>
              <a:t>a,b,c,d</a:t>
            </a:r>
            <a:endParaRPr lang="en-US" altLang="id-ID" i="1"/>
          </a:p>
        </p:txBody>
      </p:sp>
      <p:sp>
        <p:nvSpPr>
          <p:cNvPr id="58400" name="Rectangle 32"/>
          <p:cNvSpPr>
            <a:spLocks noChangeArrowheads="1"/>
          </p:cNvSpPr>
          <p:nvPr/>
        </p:nvSpPr>
        <p:spPr bwMode="auto">
          <a:xfrm>
            <a:off x="3733800" y="4343400"/>
            <a:ext cx="228600" cy="53340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8401" name="Rectangle 33"/>
          <p:cNvSpPr>
            <a:spLocks noChangeArrowheads="1"/>
          </p:cNvSpPr>
          <p:nvPr/>
        </p:nvSpPr>
        <p:spPr bwMode="auto">
          <a:xfrm>
            <a:off x="4114800" y="4343400"/>
            <a:ext cx="228600" cy="53340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8402" name="Freeform 34"/>
          <p:cNvSpPr>
            <a:spLocks/>
          </p:cNvSpPr>
          <p:nvPr/>
        </p:nvSpPr>
        <p:spPr bwMode="auto">
          <a:xfrm>
            <a:off x="3962400" y="4038600"/>
            <a:ext cx="1981200" cy="381000"/>
          </a:xfrm>
          <a:custGeom>
            <a:avLst/>
            <a:gdLst>
              <a:gd name="T0" fmla="*/ 1248 w 1248"/>
              <a:gd name="T1" fmla="*/ 240 h 240"/>
              <a:gd name="T2" fmla="*/ 624 w 1248"/>
              <a:gd name="T3" fmla="*/ 0 h 240"/>
              <a:gd name="T4" fmla="*/ 0 w 1248"/>
              <a:gd name="T5" fmla="*/ 240 h 240"/>
            </a:gdLst>
            <a:ahLst/>
            <a:cxnLst>
              <a:cxn ang="0">
                <a:pos x="T0" y="T1"/>
              </a:cxn>
              <a:cxn ang="0">
                <a:pos x="T2" y="T3"/>
              </a:cxn>
              <a:cxn ang="0">
                <a:pos x="T4" y="T5"/>
              </a:cxn>
            </a:cxnLst>
            <a:rect l="0" t="0" r="r" b="b"/>
            <a:pathLst>
              <a:path w="1248" h="240">
                <a:moveTo>
                  <a:pt x="1248" y="240"/>
                </a:moveTo>
                <a:cubicBezTo>
                  <a:pt x="1040" y="120"/>
                  <a:pt x="832" y="0"/>
                  <a:pt x="624" y="0"/>
                </a:cubicBezTo>
                <a:cubicBezTo>
                  <a:pt x="416" y="0"/>
                  <a:pt x="104" y="200"/>
                  <a:pt x="0" y="240"/>
                </a:cubicBezTo>
              </a:path>
            </a:pathLst>
          </a:custGeom>
          <a:noFill/>
          <a:ln w="28575" cap="rnd" cmpd="sng">
            <a:solidFill>
              <a:schemeClr val="hlink"/>
            </a:solidFill>
            <a:prstDash val="sysDot"/>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8403" name="Freeform 35"/>
          <p:cNvSpPr>
            <a:spLocks/>
          </p:cNvSpPr>
          <p:nvPr/>
        </p:nvSpPr>
        <p:spPr bwMode="auto">
          <a:xfrm>
            <a:off x="4343400" y="4572000"/>
            <a:ext cx="1981200" cy="469900"/>
          </a:xfrm>
          <a:custGeom>
            <a:avLst/>
            <a:gdLst>
              <a:gd name="T0" fmla="*/ 0 w 1248"/>
              <a:gd name="T1" fmla="*/ 48 h 296"/>
              <a:gd name="T2" fmla="*/ 624 w 1248"/>
              <a:gd name="T3" fmla="*/ 288 h 296"/>
              <a:gd name="T4" fmla="*/ 1248 w 1248"/>
              <a:gd name="T5" fmla="*/ 0 h 296"/>
            </a:gdLst>
            <a:ahLst/>
            <a:cxnLst>
              <a:cxn ang="0">
                <a:pos x="T0" y="T1"/>
              </a:cxn>
              <a:cxn ang="0">
                <a:pos x="T2" y="T3"/>
              </a:cxn>
              <a:cxn ang="0">
                <a:pos x="T4" y="T5"/>
              </a:cxn>
            </a:cxnLst>
            <a:rect l="0" t="0" r="r" b="b"/>
            <a:pathLst>
              <a:path w="1248" h="296">
                <a:moveTo>
                  <a:pt x="0" y="48"/>
                </a:moveTo>
                <a:cubicBezTo>
                  <a:pt x="208" y="172"/>
                  <a:pt x="416" y="296"/>
                  <a:pt x="624" y="288"/>
                </a:cubicBezTo>
                <a:cubicBezTo>
                  <a:pt x="832" y="280"/>
                  <a:pt x="1144" y="48"/>
                  <a:pt x="1248" y="0"/>
                </a:cubicBezTo>
              </a:path>
            </a:pathLst>
          </a:custGeom>
          <a:noFill/>
          <a:ln w="28575" cap="rnd" cmpd="sng">
            <a:solidFill>
              <a:schemeClr val="hlink"/>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8404" name="Rectangle 36"/>
          <p:cNvSpPr>
            <a:spLocks noChangeArrowheads="1"/>
          </p:cNvSpPr>
          <p:nvPr/>
        </p:nvSpPr>
        <p:spPr bwMode="auto">
          <a:xfrm>
            <a:off x="6248400" y="4343400"/>
            <a:ext cx="228600" cy="53340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8405" name="Freeform 37"/>
          <p:cNvSpPr>
            <a:spLocks/>
          </p:cNvSpPr>
          <p:nvPr/>
        </p:nvSpPr>
        <p:spPr bwMode="auto">
          <a:xfrm>
            <a:off x="6477000" y="4572000"/>
            <a:ext cx="1981200" cy="469900"/>
          </a:xfrm>
          <a:custGeom>
            <a:avLst/>
            <a:gdLst>
              <a:gd name="T0" fmla="*/ 0 w 1248"/>
              <a:gd name="T1" fmla="*/ 48 h 296"/>
              <a:gd name="T2" fmla="*/ 624 w 1248"/>
              <a:gd name="T3" fmla="*/ 288 h 296"/>
              <a:gd name="T4" fmla="*/ 1248 w 1248"/>
              <a:gd name="T5" fmla="*/ 0 h 296"/>
            </a:gdLst>
            <a:ahLst/>
            <a:cxnLst>
              <a:cxn ang="0">
                <a:pos x="T0" y="T1"/>
              </a:cxn>
              <a:cxn ang="0">
                <a:pos x="T2" y="T3"/>
              </a:cxn>
              <a:cxn ang="0">
                <a:pos x="T4" y="T5"/>
              </a:cxn>
            </a:cxnLst>
            <a:rect l="0" t="0" r="r" b="b"/>
            <a:pathLst>
              <a:path w="1248" h="296">
                <a:moveTo>
                  <a:pt x="0" y="48"/>
                </a:moveTo>
                <a:cubicBezTo>
                  <a:pt x="208" y="172"/>
                  <a:pt x="416" y="296"/>
                  <a:pt x="624" y="288"/>
                </a:cubicBezTo>
                <a:cubicBezTo>
                  <a:pt x="832" y="280"/>
                  <a:pt x="1144" y="48"/>
                  <a:pt x="1248" y="0"/>
                </a:cubicBezTo>
              </a:path>
            </a:pathLst>
          </a:custGeom>
          <a:noFill/>
          <a:ln w="28575" cap="rnd" cmpd="sng">
            <a:solidFill>
              <a:schemeClr val="hlink"/>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762000" y="228600"/>
            <a:ext cx="7772400" cy="1143000"/>
          </a:xfrm>
        </p:spPr>
        <p:txBody>
          <a:bodyPr/>
          <a:lstStyle/>
          <a:p>
            <a:r>
              <a:rPr lang="en-US" altLang="id-ID">
                <a:solidFill>
                  <a:schemeClr val="accent2"/>
                </a:solidFill>
              </a:rPr>
              <a:t>Complete-Link Method</a:t>
            </a:r>
            <a:endParaRPr lang="en-US" altLang="id-ID"/>
          </a:p>
        </p:txBody>
      </p:sp>
      <p:graphicFrame>
        <p:nvGraphicFramePr>
          <p:cNvPr id="59395" name="Object 3"/>
          <p:cNvGraphicFramePr>
            <a:graphicFrameLocks noChangeAspect="1"/>
          </p:cNvGraphicFramePr>
          <p:nvPr/>
        </p:nvGraphicFramePr>
        <p:xfrm>
          <a:off x="0" y="2057400"/>
          <a:ext cx="2286000" cy="1524000"/>
        </p:xfrm>
        <a:graphic>
          <a:graphicData uri="http://schemas.openxmlformats.org/presentationml/2006/ole">
            <mc:AlternateContent xmlns:mc="http://schemas.openxmlformats.org/markup-compatibility/2006">
              <mc:Choice xmlns:v="urn:schemas-microsoft-com:vml" Requires="v">
                <p:oleObj spid="_x0000_s59432" name="Picture" r:id="rId3" imgW="2743200" imgH="1828800" progId="Word.Picture.8">
                  <p:embed/>
                </p:oleObj>
              </mc:Choice>
              <mc:Fallback>
                <p:oleObj name="Picture" r:id="rId3" imgW="2743200" imgH="182880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57400"/>
                        <a:ext cx="2286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396" name="Text Box 4"/>
          <p:cNvSpPr txBox="1">
            <a:spLocks noChangeArrowheads="1"/>
          </p:cNvSpPr>
          <p:nvPr/>
        </p:nvSpPr>
        <p:spPr bwMode="auto">
          <a:xfrm>
            <a:off x="1066800" y="2514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i="1">
                <a:solidFill>
                  <a:schemeClr val="accent1"/>
                </a:solidFill>
              </a:rPr>
              <a:t>b</a:t>
            </a:r>
            <a:endParaRPr lang="en-US" altLang="id-ID">
              <a:solidFill>
                <a:schemeClr val="accent1"/>
              </a:solidFill>
            </a:endParaRPr>
          </a:p>
        </p:txBody>
      </p:sp>
      <p:sp>
        <p:nvSpPr>
          <p:cNvPr id="59397" name="Text Box 5"/>
          <p:cNvSpPr txBox="1">
            <a:spLocks noChangeArrowheads="1"/>
          </p:cNvSpPr>
          <p:nvPr/>
        </p:nvSpPr>
        <p:spPr bwMode="auto">
          <a:xfrm>
            <a:off x="1066800" y="2209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i="1">
                <a:solidFill>
                  <a:schemeClr val="accent1"/>
                </a:solidFill>
              </a:rPr>
              <a:t>a</a:t>
            </a:r>
            <a:endParaRPr lang="en-US" altLang="id-ID" i="1"/>
          </a:p>
        </p:txBody>
      </p:sp>
      <p:graphicFrame>
        <p:nvGraphicFramePr>
          <p:cNvPr id="59398" name="Object 6"/>
          <p:cNvGraphicFramePr>
            <a:graphicFrameLocks noChangeAspect="1"/>
          </p:cNvGraphicFramePr>
          <p:nvPr/>
        </p:nvGraphicFramePr>
        <p:xfrm>
          <a:off x="609600" y="4038600"/>
          <a:ext cx="1477963" cy="1182688"/>
        </p:xfrm>
        <a:graphic>
          <a:graphicData uri="http://schemas.openxmlformats.org/presentationml/2006/ole">
            <mc:AlternateContent xmlns:mc="http://schemas.openxmlformats.org/markup-compatibility/2006">
              <mc:Choice xmlns:v="urn:schemas-microsoft-com:vml" Requires="v">
                <p:oleObj spid="_x0000_s59433" name="Equation" r:id="rId5" imgW="1841400" imgH="1473120" progId="Equation.3">
                  <p:embed/>
                </p:oleObj>
              </mc:Choice>
              <mc:Fallback>
                <p:oleObj name="Equation" r:id="rId5" imgW="1841400" imgH="147312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038600"/>
                        <a:ext cx="1477963" cy="118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399" name="Text Box 7"/>
          <p:cNvSpPr txBox="1">
            <a:spLocks noChangeArrowheads="1"/>
          </p:cNvSpPr>
          <p:nvPr/>
        </p:nvSpPr>
        <p:spPr bwMode="auto">
          <a:xfrm>
            <a:off x="3581400" y="5334000"/>
            <a:ext cx="2154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id-ID"/>
              <a:t>Distance Matrix</a:t>
            </a:r>
          </a:p>
        </p:txBody>
      </p:sp>
      <p:sp>
        <p:nvSpPr>
          <p:cNvPr id="59400" name="Text Box 8"/>
          <p:cNvSpPr txBox="1">
            <a:spLocks noChangeArrowheads="1"/>
          </p:cNvSpPr>
          <p:nvPr/>
        </p:nvSpPr>
        <p:spPr bwMode="auto">
          <a:xfrm>
            <a:off x="3429000" y="1600200"/>
            <a:ext cx="2541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a:t>Euclidean Distance</a:t>
            </a:r>
          </a:p>
        </p:txBody>
      </p:sp>
      <p:sp>
        <p:nvSpPr>
          <p:cNvPr id="59401" name="Oval 9"/>
          <p:cNvSpPr>
            <a:spLocks noChangeArrowheads="1"/>
          </p:cNvSpPr>
          <p:nvPr/>
        </p:nvSpPr>
        <p:spPr bwMode="auto">
          <a:xfrm>
            <a:off x="3352800" y="4343400"/>
            <a:ext cx="381000" cy="304800"/>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id-ID" altLang="id-ID">
              <a:solidFill>
                <a:schemeClr val="bg1"/>
              </a:solidFill>
            </a:endParaRPr>
          </a:p>
        </p:txBody>
      </p:sp>
      <p:graphicFrame>
        <p:nvGraphicFramePr>
          <p:cNvPr id="59402" name="Object 10"/>
          <p:cNvGraphicFramePr>
            <a:graphicFrameLocks noChangeAspect="1"/>
          </p:cNvGraphicFramePr>
          <p:nvPr/>
        </p:nvGraphicFramePr>
        <p:xfrm>
          <a:off x="5257800" y="4038600"/>
          <a:ext cx="1335088" cy="917575"/>
        </p:xfrm>
        <a:graphic>
          <a:graphicData uri="http://schemas.openxmlformats.org/presentationml/2006/ole">
            <mc:AlternateContent xmlns:mc="http://schemas.openxmlformats.org/markup-compatibility/2006">
              <mc:Choice xmlns:v="urn:schemas-microsoft-com:vml" Requires="v">
                <p:oleObj spid="_x0000_s59434" name="Equation" r:id="rId7" imgW="1663560" imgH="1143000" progId="Equation.3">
                  <p:embed/>
                </p:oleObj>
              </mc:Choice>
              <mc:Fallback>
                <p:oleObj name="Equation" r:id="rId7" imgW="1663560" imgH="11430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4038600"/>
                        <a:ext cx="1335088"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03" name="Object 11"/>
          <p:cNvGraphicFramePr>
            <a:graphicFrameLocks noChangeAspect="1"/>
          </p:cNvGraphicFramePr>
          <p:nvPr/>
        </p:nvGraphicFramePr>
        <p:xfrm>
          <a:off x="2971800" y="4038600"/>
          <a:ext cx="1477963" cy="1182688"/>
        </p:xfrm>
        <a:graphic>
          <a:graphicData uri="http://schemas.openxmlformats.org/presentationml/2006/ole">
            <mc:AlternateContent xmlns:mc="http://schemas.openxmlformats.org/markup-compatibility/2006">
              <mc:Choice xmlns:v="urn:schemas-microsoft-com:vml" Requires="v">
                <p:oleObj spid="_x0000_s59435" name="Equation" r:id="rId9" imgW="1841400" imgH="1473120" progId="Equation.3">
                  <p:embed/>
                </p:oleObj>
              </mc:Choice>
              <mc:Fallback>
                <p:oleObj name="Equation" r:id="rId9" imgW="1841400" imgH="147312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4038600"/>
                        <a:ext cx="1477963" cy="118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04" name="Object 12"/>
          <p:cNvGraphicFramePr>
            <a:graphicFrameLocks noChangeAspect="1"/>
          </p:cNvGraphicFramePr>
          <p:nvPr/>
        </p:nvGraphicFramePr>
        <p:xfrm>
          <a:off x="7467600" y="4038600"/>
          <a:ext cx="1192213" cy="631825"/>
        </p:xfrm>
        <a:graphic>
          <a:graphicData uri="http://schemas.openxmlformats.org/presentationml/2006/ole">
            <mc:AlternateContent xmlns:mc="http://schemas.openxmlformats.org/markup-compatibility/2006">
              <mc:Choice xmlns:v="urn:schemas-microsoft-com:vml" Requires="v">
                <p:oleObj spid="_x0000_s59436" name="Equation" r:id="rId10" imgW="1485720" imgH="787320" progId="Equation.3">
                  <p:embed/>
                </p:oleObj>
              </mc:Choice>
              <mc:Fallback>
                <p:oleObj name="Equation" r:id="rId10" imgW="1485720" imgH="78732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67600" y="4038600"/>
                        <a:ext cx="1192213"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05" name="Object 13"/>
          <p:cNvGraphicFramePr>
            <a:graphicFrameLocks noChangeAspect="1"/>
          </p:cNvGraphicFramePr>
          <p:nvPr/>
        </p:nvGraphicFramePr>
        <p:xfrm>
          <a:off x="2362200" y="2057400"/>
          <a:ext cx="2286000" cy="1524000"/>
        </p:xfrm>
        <a:graphic>
          <a:graphicData uri="http://schemas.openxmlformats.org/presentationml/2006/ole">
            <mc:AlternateContent xmlns:mc="http://schemas.openxmlformats.org/markup-compatibility/2006">
              <mc:Choice xmlns:v="urn:schemas-microsoft-com:vml" Requires="v">
                <p:oleObj spid="_x0000_s59437" name="Picture" r:id="rId12" imgW="2743200" imgH="1828800" progId="Word.Picture.8">
                  <p:embed/>
                </p:oleObj>
              </mc:Choice>
              <mc:Fallback>
                <p:oleObj name="Picture" r:id="rId12" imgW="2743200" imgH="1828800" progId="Word.Picture.8">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057400"/>
                        <a:ext cx="2286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06" name="Object 14"/>
          <p:cNvGraphicFramePr>
            <a:graphicFrameLocks noChangeAspect="1"/>
          </p:cNvGraphicFramePr>
          <p:nvPr/>
        </p:nvGraphicFramePr>
        <p:xfrm>
          <a:off x="4648200" y="2057400"/>
          <a:ext cx="2286000" cy="1524000"/>
        </p:xfrm>
        <a:graphic>
          <a:graphicData uri="http://schemas.openxmlformats.org/presentationml/2006/ole">
            <mc:AlternateContent xmlns:mc="http://schemas.openxmlformats.org/markup-compatibility/2006">
              <mc:Choice xmlns:v="urn:schemas-microsoft-com:vml" Requires="v">
                <p:oleObj spid="_x0000_s59438" name="Picture" r:id="rId13" imgW="2743200" imgH="1828800" progId="Word.Picture.8">
                  <p:embed/>
                </p:oleObj>
              </mc:Choice>
              <mc:Fallback>
                <p:oleObj name="Picture" r:id="rId13" imgW="2743200" imgH="1828800" progId="Word.Picture.8">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057400"/>
                        <a:ext cx="2286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07" name="Object 15"/>
          <p:cNvGraphicFramePr>
            <a:graphicFrameLocks noChangeAspect="1"/>
          </p:cNvGraphicFramePr>
          <p:nvPr/>
        </p:nvGraphicFramePr>
        <p:xfrm>
          <a:off x="6858000" y="2057400"/>
          <a:ext cx="2286000" cy="1524000"/>
        </p:xfrm>
        <a:graphic>
          <a:graphicData uri="http://schemas.openxmlformats.org/presentationml/2006/ole">
            <mc:AlternateContent xmlns:mc="http://schemas.openxmlformats.org/markup-compatibility/2006">
              <mc:Choice xmlns:v="urn:schemas-microsoft-com:vml" Requires="v">
                <p:oleObj spid="_x0000_s59439" name="Picture" r:id="rId14" imgW="2743200" imgH="1828800" progId="Word.Picture.8">
                  <p:embed/>
                </p:oleObj>
              </mc:Choice>
              <mc:Fallback>
                <p:oleObj name="Picture" r:id="rId14" imgW="2743200" imgH="1828800" progId="Word.Picture.8">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2057400"/>
                        <a:ext cx="22860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08" name="Text Box 16"/>
          <p:cNvSpPr txBox="1">
            <a:spLocks noChangeArrowheads="1"/>
          </p:cNvSpPr>
          <p:nvPr/>
        </p:nvSpPr>
        <p:spPr bwMode="auto">
          <a:xfrm>
            <a:off x="3429000" y="342900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a:t>(1)</a:t>
            </a:r>
          </a:p>
        </p:txBody>
      </p:sp>
      <p:sp>
        <p:nvSpPr>
          <p:cNvPr id="59409" name="Text Box 17"/>
          <p:cNvSpPr txBox="1">
            <a:spLocks noChangeArrowheads="1"/>
          </p:cNvSpPr>
          <p:nvPr/>
        </p:nvSpPr>
        <p:spPr bwMode="auto">
          <a:xfrm>
            <a:off x="5699125" y="3470275"/>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a:t>(2)</a:t>
            </a:r>
          </a:p>
        </p:txBody>
      </p:sp>
      <p:sp>
        <p:nvSpPr>
          <p:cNvPr id="59410" name="Text Box 18"/>
          <p:cNvSpPr txBox="1">
            <a:spLocks noChangeArrowheads="1"/>
          </p:cNvSpPr>
          <p:nvPr/>
        </p:nvSpPr>
        <p:spPr bwMode="auto">
          <a:xfrm>
            <a:off x="7848600" y="342900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a:t>(3)</a:t>
            </a:r>
          </a:p>
        </p:txBody>
      </p:sp>
      <p:sp>
        <p:nvSpPr>
          <p:cNvPr id="59411" name="Text Box 19"/>
          <p:cNvSpPr txBox="1">
            <a:spLocks noChangeArrowheads="1"/>
          </p:cNvSpPr>
          <p:nvPr/>
        </p:nvSpPr>
        <p:spPr bwMode="auto">
          <a:xfrm>
            <a:off x="5791200" y="2362200"/>
            <a:ext cx="565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i="1">
                <a:solidFill>
                  <a:schemeClr val="accent1"/>
                </a:solidFill>
              </a:rPr>
              <a:t>a,b</a:t>
            </a:r>
            <a:endParaRPr lang="en-US" altLang="id-ID" i="1"/>
          </a:p>
        </p:txBody>
      </p:sp>
      <p:sp>
        <p:nvSpPr>
          <p:cNvPr id="59412" name="Text Box 20"/>
          <p:cNvSpPr txBox="1">
            <a:spLocks noChangeArrowheads="1"/>
          </p:cNvSpPr>
          <p:nvPr/>
        </p:nvSpPr>
        <p:spPr bwMode="auto">
          <a:xfrm>
            <a:off x="3429000" y="29718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i="1">
                <a:solidFill>
                  <a:schemeClr val="accent1"/>
                </a:solidFill>
              </a:rPr>
              <a:t>c</a:t>
            </a:r>
            <a:endParaRPr lang="en-US" altLang="id-ID" i="1"/>
          </a:p>
        </p:txBody>
      </p:sp>
      <p:sp>
        <p:nvSpPr>
          <p:cNvPr id="59413" name="Text Box 21"/>
          <p:cNvSpPr txBox="1">
            <a:spLocks noChangeArrowheads="1"/>
          </p:cNvSpPr>
          <p:nvPr/>
        </p:nvSpPr>
        <p:spPr bwMode="auto">
          <a:xfrm>
            <a:off x="1066800" y="29718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i="1">
                <a:solidFill>
                  <a:schemeClr val="accent1"/>
                </a:solidFill>
              </a:rPr>
              <a:t>c</a:t>
            </a:r>
            <a:endParaRPr lang="en-US" altLang="id-ID" i="1"/>
          </a:p>
        </p:txBody>
      </p:sp>
      <p:sp>
        <p:nvSpPr>
          <p:cNvPr id="59414" name="Text Box 22"/>
          <p:cNvSpPr txBox="1">
            <a:spLocks noChangeArrowheads="1"/>
          </p:cNvSpPr>
          <p:nvPr/>
        </p:nvSpPr>
        <p:spPr bwMode="auto">
          <a:xfrm>
            <a:off x="4038600" y="2971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i="1">
                <a:solidFill>
                  <a:schemeClr val="accent1"/>
                </a:solidFill>
              </a:rPr>
              <a:t>d</a:t>
            </a:r>
            <a:endParaRPr lang="en-US" altLang="id-ID">
              <a:solidFill>
                <a:schemeClr val="accent1"/>
              </a:solidFill>
            </a:endParaRPr>
          </a:p>
        </p:txBody>
      </p:sp>
      <p:sp>
        <p:nvSpPr>
          <p:cNvPr id="59415" name="Text Box 23"/>
          <p:cNvSpPr txBox="1">
            <a:spLocks noChangeArrowheads="1"/>
          </p:cNvSpPr>
          <p:nvPr/>
        </p:nvSpPr>
        <p:spPr bwMode="auto">
          <a:xfrm>
            <a:off x="3429000" y="2362200"/>
            <a:ext cx="565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i="1">
                <a:solidFill>
                  <a:schemeClr val="accent1"/>
                </a:solidFill>
              </a:rPr>
              <a:t>a,b</a:t>
            </a:r>
            <a:endParaRPr lang="en-US" altLang="id-ID">
              <a:solidFill>
                <a:schemeClr val="accent1"/>
              </a:solidFill>
            </a:endParaRPr>
          </a:p>
        </p:txBody>
      </p:sp>
      <p:sp>
        <p:nvSpPr>
          <p:cNvPr id="59416" name="Text Box 24"/>
          <p:cNvSpPr txBox="1">
            <a:spLocks noChangeArrowheads="1"/>
          </p:cNvSpPr>
          <p:nvPr/>
        </p:nvSpPr>
        <p:spPr bwMode="auto">
          <a:xfrm>
            <a:off x="1676400" y="2971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i="1">
                <a:solidFill>
                  <a:schemeClr val="accent1"/>
                </a:solidFill>
              </a:rPr>
              <a:t>d</a:t>
            </a:r>
            <a:endParaRPr lang="en-US" altLang="id-ID" i="1"/>
          </a:p>
        </p:txBody>
      </p:sp>
      <p:sp>
        <p:nvSpPr>
          <p:cNvPr id="59417" name="Oval 25"/>
          <p:cNvSpPr>
            <a:spLocks noChangeArrowheads="1"/>
          </p:cNvSpPr>
          <p:nvPr/>
        </p:nvSpPr>
        <p:spPr bwMode="auto">
          <a:xfrm>
            <a:off x="6172200" y="4572000"/>
            <a:ext cx="381000" cy="304800"/>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id-ID" altLang="id-ID">
              <a:solidFill>
                <a:schemeClr val="bg1"/>
              </a:solidFill>
            </a:endParaRPr>
          </a:p>
        </p:txBody>
      </p:sp>
      <p:sp>
        <p:nvSpPr>
          <p:cNvPr id="59418" name="Line 26"/>
          <p:cNvSpPr>
            <a:spLocks noChangeShapeType="1"/>
          </p:cNvSpPr>
          <p:nvPr/>
        </p:nvSpPr>
        <p:spPr bwMode="auto">
          <a:xfrm>
            <a:off x="3429000" y="2438400"/>
            <a:ext cx="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9419" name="Line 27"/>
          <p:cNvSpPr>
            <a:spLocks noChangeShapeType="1"/>
          </p:cNvSpPr>
          <p:nvPr/>
        </p:nvSpPr>
        <p:spPr bwMode="auto">
          <a:xfrm>
            <a:off x="5715000" y="2438400"/>
            <a:ext cx="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9420" name="Text Box 28"/>
          <p:cNvSpPr txBox="1">
            <a:spLocks noChangeArrowheads="1"/>
          </p:cNvSpPr>
          <p:nvPr/>
        </p:nvSpPr>
        <p:spPr bwMode="auto">
          <a:xfrm>
            <a:off x="5715000" y="2819400"/>
            <a:ext cx="547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i="1">
                <a:solidFill>
                  <a:schemeClr val="accent1"/>
                </a:solidFill>
              </a:rPr>
              <a:t>c,d</a:t>
            </a:r>
            <a:endParaRPr lang="en-US" altLang="id-ID">
              <a:solidFill>
                <a:schemeClr val="accent1"/>
              </a:solidFill>
            </a:endParaRPr>
          </a:p>
        </p:txBody>
      </p:sp>
      <p:sp>
        <p:nvSpPr>
          <p:cNvPr id="59421" name="Line 29"/>
          <p:cNvSpPr>
            <a:spLocks noChangeShapeType="1"/>
          </p:cNvSpPr>
          <p:nvPr/>
        </p:nvSpPr>
        <p:spPr bwMode="auto">
          <a:xfrm>
            <a:off x="7924800" y="2438400"/>
            <a:ext cx="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9422" name="Line 30"/>
          <p:cNvSpPr>
            <a:spLocks noChangeShapeType="1"/>
          </p:cNvSpPr>
          <p:nvPr/>
        </p:nvSpPr>
        <p:spPr bwMode="auto">
          <a:xfrm>
            <a:off x="7924800" y="3200400"/>
            <a:ext cx="6096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9423" name="Text Box 31"/>
          <p:cNvSpPr txBox="1">
            <a:spLocks noChangeArrowheads="1"/>
          </p:cNvSpPr>
          <p:nvPr/>
        </p:nvSpPr>
        <p:spPr bwMode="auto">
          <a:xfrm>
            <a:off x="7924800" y="2590800"/>
            <a:ext cx="1004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i="1">
                <a:solidFill>
                  <a:schemeClr val="accent1"/>
                </a:solidFill>
              </a:rPr>
              <a:t>a,b,c,d</a:t>
            </a:r>
            <a:endParaRPr lang="en-US" altLang="id-ID" i="1"/>
          </a:p>
        </p:txBody>
      </p:sp>
      <p:sp>
        <p:nvSpPr>
          <p:cNvPr id="59424" name="Rectangle 32"/>
          <p:cNvSpPr>
            <a:spLocks noChangeArrowheads="1"/>
          </p:cNvSpPr>
          <p:nvPr/>
        </p:nvSpPr>
        <p:spPr bwMode="auto">
          <a:xfrm>
            <a:off x="3733800" y="4343400"/>
            <a:ext cx="228600" cy="53340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9425" name="Rectangle 33"/>
          <p:cNvSpPr>
            <a:spLocks noChangeArrowheads="1"/>
          </p:cNvSpPr>
          <p:nvPr/>
        </p:nvSpPr>
        <p:spPr bwMode="auto">
          <a:xfrm>
            <a:off x="4114800" y="4343400"/>
            <a:ext cx="228600" cy="53340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9426" name="Freeform 34"/>
          <p:cNvSpPr>
            <a:spLocks/>
          </p:cNvSpPr>
          <p:nvPr/>
        </p:nvSpPr>
        <p:spPr bwMode="auto">
          <a:xfrm>
            <a:off x="3962400" y="4038600"/>
            <a:ext cx="1981200" cy="381000"/>
          </a:xfrm>
          <a:custGeom>
            <a:avLst/>
            <a:gdLst>
              <a:gd name="T0" fmla="*/ 1248 w 1248"/>
              <a:gd name="T1" fmla="*/ 240 h 240"/>
              <a:gd name="T2" fmla="*/ 624 w 1248"/>
              <a:gd name="T3" fmla="*/ 0 h 240"/>
              <a:gd name="T4" fmla="*/ 0 w 1248"/>
              <a:gd name="T5" fmla="*/ 240 h 240"/>
            </a:gdLst>
            <a:ahLst/>
            <a:cxnLst>
              <a:cxn ang="0">
                <a:pos x="T0" y="T1"/>
              </a:cxn>
              <a:cxn ang="0">
                <a:pos x="T2" y="T3"/>
              </a:cxn>
              <a:cxn ang="0">
                <a:pos x="T4" y="T5"/>
              </a:cxn>
            </a:cxnLst>
            <a:rect l="0" t="0" r="r" b="b"/>
            <a:pathLst>
              <a:path w="1248" h="240">
                <a:moveTo>
                  <a:pt x="1248" y="240"/>
                </a:moveTo>
                <a:cubicBezTo>
                  <a:pt x="1040" y="120"/>
                  <a:pt x="832" y="0"/>
                  <a:pt x="624" y="0"/>
                </a:cubicBezTo>
                <a:cubicBezTo>
                  <a:pt x="416" y="0"/>
                  <a:pt x="104" y="200"/>
                  <a:pt x="0" y="240"/>
                </a:cubicBezTo>
              </a:path>
            </a:pathLst>
          </a:custGeom>
          <a:noFill/>
          <a:ln w="28575" cap="rnd" cmpd="sng">
            <a:solidFill>
              <a:schemeClr val="hlink"/>
            </a:solidFill>
            <a:prstDash val="sysDot"/>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9427" name="Freeform 35"/>
          <p:cNvSpPr>
            <a:spLocks/>
          </p:cNvSpPr>
          <p:nvPr/>
        </p:nvSpPr>
        <p:spPr bwMode="auto">
          <a:xfrm>
            <a:off x="4343400" y="4572000"/>
            <a:ext cx="1981200" cy="469900"/>
          </a:xfrm>
          <a:custGeom>
            <a:avLst/>
            <a:gdLst>
              <a:gd name="T0" fmla="*/ 0 w 1248"/>
              <a:gd name="T1" fmla="*/ 48 h 296"/>
              <a:gd name="T2" fmla="*/ 624 w 1248"/>
              <a:gd name="T3" fmla="*/ 288 h 296"/>
              <a:gd name="T4" fmla="*/ 1248 w 1248"/>
              <a:gd name="T5" fmla="*/ 0 h 296"/>
            </a:gdLst>
            <a:ahLst/>
            <a:cxnLst>
              <a:cxn ang="0">
                <a:pos x="T0" y="T1"/>
              </a:cxn>
              <a:cxn ang="0">
                <a:pos x="T2" y="T3"/>
              </a:cxn>
              <a:cxn ang="0">
                <a:pos x="T4" y="T5"/>
              </a:cxn>
            </a:cxnLst>
            <a:rect l="0" t="0" r="r" b="b"/>
            <a:pathLst>
              <a:path w="1248" h="296">
                <a:moveTo>
                  <a:pt x="0" y="48"/>
                </a:moveTo>
                <a:cubicBezTo>
                  <a:pt x="208" y="172"/>
                  <a:pt x="416" y="296"/>
                  <a:pt x="624" y="288"/>
                </a:cubicBezTo>
                <a:cubicBezTo>
                  <a:pt x="832" y="280"/>
                  <a:pt x="1144" y="48"/>
                  <a:pt x="1248" y="0"/>
                </a:cubicBezTo>
              </a:path>
            </a:pathLst>
          </a:custGeom>
          <a:noFill/>
          <a:ln w="28575" cap="rnd" cmpd="sng">
            <a:solidFill>
              <a:schemeClr val="hlink"/>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9428" name="Rectangle 36"/>
          <p:cNvSpPr>
            <a:spLocks noChangeArrowheads="1"/>
          </p:cNvSpPr>
          <p:nvPr/>
        </p:nvSpPr>
        <p:spPr bwMode="auto">
          <a:xfrm>
            <a:off x="5867400" y="4343400"/>
            <a:ext cx="685800" cy="22860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9429" name="Freeform 37"/>
          <p:cNvSpPr>
            <a:spLocks/>
          </p:cNvSpPr>
          <p:nvPr/>
        </p:nvSpPr>
        <p:spPr bwMode="auto">
          <a:xfrm>
            <a:off x="6553200" y="4495800"/>
            <a:ext cx="1752600" cy="469900"/>
          </a:xfrm>
          <a:custGeom>
            <a:avLst/>
            <a:gdLst>
              <a:gd name="T0" fmla="*/ 0 w 1248"/>
              <a:gd name="T1" fmla="*/ 48 h 296"/>
              <a:gd name="T2" fmla="*/ 624 w 1248"/>
              <a:gd name="T3" fmla="*/ 288 h 296"/>
              <a:gd name="T4" fmla="*/ 1248 w 1248"/>
              <a:gd name="T5" fmla="*/ 0 h 296"/>
            </a:gdLst>
            <a:ahLst/>
            <a:cxnLst>
              <a:cxn ang="0">
                <a:pos x="T0" y="T1"/>
              </a:cxn>
              <a:cxn ang="0">
                <a:pos x="T2" y="T3"/>
              </a:cxn>
              <a:cxn ang="0">
                <a:pos x="T4" y="T5"/>
              </a:cxn>
            </a:cxnLst>
            <a:rect l="0" t="0" r="r" b="b"/>
            <a:pathLst>
              <a:path w="1248" h="296">
                <a:moveTo>
                  <a:pt x="0" y="48"/>
                </a:moveTo>
                <a:cubicBezTo>
                  <a:pt x="208" y="172"/>
                  <a:pt x="416" y="296"/>
                  <a:pt x="624" y="288"/>
                </a:cubicBezTo>
                <a:cubicBezTo>
                  <a:pt x="832" y="280"/>
                  <a:pt x="1144" y="48"/>
                  <a:pt x="1248" y="0"/>
                </a:cubicBezTo>
              </a:path>
            </a:pathLst>
          </a:custGeom>
          <a:noFill/>
          <a:ln w="28575" cap="rnd" cmpd="sng">
            <a:solidFill>
              <a:schemeClr val="hlink"/>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9430" name="Line 38"/>
          <p:cNvSpPr>
            <a:spLocks noChangeShapeType="1"/>
          </p:cNvSpPr>
          <p:nvPr/>
        </p:nvSpPr>
        <p:spPr bwMode="auto">
          <a:xfrm>
            <a:off x="5791200" y="3200400"/>
            <a:ext cx="4572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59431" name="Line 39"/>
          <p:cNvSpPr>
            <a:spLocks noChangeShapeType="1"/>
          </p:cNvSpPr>
          <p:nvPr/>
        </p:nvSpPr>
        <p:spPr bwMode="auto">
          <a:xfrm>
            <a:off x="7924800" y="2438400"/>
            <a:ext cx="609600" cy="762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228600"/>
            <a:ext cx="7772400" cy="1143000"/>
          </a:xfrm>
        </p:spPr>
        <p:txBody>
          <a:bodyPr/>
          <a:lstStyle/>
          <a:p>
            <a:r>
              <a:rPr lang="en-US" altLang="id-ID">
                <a:solidFill>
                  <a:schemeClr val="accent2"/>
                </a:solidFill>
              </a:rPr>
              <a:t>Compare Dendrograms</a:t>
            </a:r>
            <a:endParaRPr lang="en-US" altLang="id-ID"/>
          </a:p>
        </p:txBody>
      </p:sp>
      <p:graphicFrame>
        <p:nvGraphicFramePr>
          <p:cNvPr id="60419" name="Object 3"/>
          <p:cNvGraphicFramePr>
            <a:graphicFrameLocks noChangeAspect="1"/>
          </p:cNvGraphicFramePr>
          <p:nvPr/>
        </p:nvGraphicFramePr>
        <p:xfrm>
          <a:off x="609600" y="2057400"/>
          <a:ext cx="4648200" cy="4191000"/>
        </p:xfrm>
        <a:graphic>
          <a:graphicData uri="http://schemas.openxmlformats.org/presentationml/2006/ole">
            <mc:AlternateContent xmlns:mc="http://schemas.openxmlformats.org/markup-compatibility/2006">
              <mc:Choice xmlns:v="urn:schemas-microsoft-com:vml" Requires="v">
                <p:oleObj spid="_x0000_s60428" name="Picture" r:id="rId3" imgW="2743200" imgH="1828800" progId="Word.Picture.8">
                  <p:embed/>
                </p:oleObj>
              </mc:Choice>
              <mc:Fallback>
                <p:oleObj name="Picture" r:id="rId3" imgW="2743200" imgH="182880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057400"/>
                        <a:ext cx="4648200"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0" name="Object 4"/>
          <p:cNvGraphicFramePr>
            <a:graphicFrameLocks noChangeAspect="1"/>
          </p:cNvGraphicFramePr>
          <p:nvPr/>
        </p:nvGraphicFramePr>
        <p:xfrm>
          <a:off x="4191000" y="2057400"/>
          <a:ext cx="4953000" cy="4419600"/>
        </p:xfrm>
        <a:graphic>
          <a:graphicData uri="http://schemas.openxmlformats.org/presentationml/2006/ole">
            <mc:AlternateContent xmlns:mc="http://schemas.openxmlformats.org/markup-compatibility/2006">
              <mc:Choice xmlns:v="urn:schemas-microsoft-com:vml" Requires="v">
                <p:oleObj spid="_x0000_s60429" name="Picture" r:id="rId5" imgW="2743200" imgH="1828800" progId="Word.Picture.8">
                  <p:embed/>
                </p:oleObj>
              </mc:Choice>
              <mc:Fallback>
                <p:oleObj name="Picture" r:id="rId5" imgW="2743200" imgH="1828800" progId="Word.Picture.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2057400"/>
                        <a:ext cx="49530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1" name="Line 5"/>
          <p:cNvSpPr>
            <a:spLocks noChangeShapeType="1"/>
          </p:cNvSpPr>
          <p:nvPr/>
        </p:nvSpPr>
        <p:spPr bwMode="auto">
          <a:xfrm>
            <a:off x="4191000" y="2743200"/>
            <a:ext cx="0" cy="3886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d-ID"/>
          </a:p>
        </p:txBody>
      </p:sp>
      <p:sp>
        <p:nvSpPr>
          <p:cNvPr id="60422" name="Text Box 6"/>
          <p:cNvSpPr txBox="1">
            <a:spLocks noChangeArrowheads="1"/>
          </p:cNvSpPr>
          <p:nvPr/>
        </p:nvSpPr>
        <p:spPr bwMode="auto">
          <a:xfrm>
            <a:off x="4267200" y="3733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a:t>2</a:t>
            </a:r>
          </a:p>
        </p:txBody>
      </p:sp>
      <p:sp>
        <p:nvSpPr>
          <p:cNvPr id="60423" name="Text Box 7"/>
          <p:cNvSpPr txBox="1">
            <a:spLocks noChangeArrowheads="1"/>
          </p:cNvSpPr>
          <p:nvPr/>
        </p:nvSpPr>
        <p:spPr bwMode="auto">
          <a:xfrm>
            <a:off x="4267200" y="4953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a:t>4</a:t>
            </a:r>
          </a:p>
        </p:txBody>
      </p:sp>
      <p:sp>
        <p:nvSpPr>
          <p:cNvPr id="60424" name="Text Box 8"/>
          <p:cNvSpPr txBox="1">
            <a:spLocks noChangeArrowheads="1"/>
          </p:cNvSpPr>
          <p:nvPr/>
        </p:nvSpPr>
        <p:spPr bwMode="auto">
          <a:xfrm>
            <a:off x="4267200" y="6019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a:t>6</a:t>
            </a:r>
          </a:p>
        </p:txBody>
      </p:sp>
      <p:sp>
        <p:nvSpPr>
          <p:cNvPr id="60425" name="Text Box 9"/>
          <p:cNvSpPr txBox="1">
            <a:spLocks noChangeArrowheads="1"/>
          </p:cNvSpPr>
          <p:nvPr/>
        </p:nvSpPr>
        <p:spPr bwMode="auto">
          <a:xfrm>
            <a:off x="4251325" y="24796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a:t>0</a:t>
            </a:r>
          </a:p>
        </p:txBody>
      </p:sp>
      <p:sp>
        <p:nvSpPr>
          <p:cNvPr id="60426" name="Text Box 10"/>
          <p:cNvSpPr txBox="1">
            <a:spLocks noChangeArrowheads="1"/>
          </p:cNvSpPr>
          <p:nvPr/>
        </p:nvSpPr>
        <p:spPr bwMode="auto">
          <a:xfrm>
            <a:off x="1600200" y="1600200"/>
            <a:ext cx="1638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a:t>Single-Link</a:t>
            </a:r>
          </a:p>
        </p:txBody>
      </p:sp>
      <p:sp>
        <p:nvSpPr>
          <p:cNvPr id="60427" name="Text Box 11"/>
          <p:cNvSpPr txBox="1">
            <a:spLocks noChangeArrowheads="1"/>
          </p:cNvSpPr>
          <p:nvPr/>
        </p:nvSpPr>
        <p:spPr bwMode="auto">
          <a:xfrm>
            <a:off x="5105400" y="1600200"/>
            <a:ext cx="2043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a:t>Complete-Link</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304800"/>
            <a:ext cx="8458200" cy="1143000"/>
          </a:xfrm>
        </p:spPr>
        <p:txBody>
          <a:bodyPr/>
          <a:lstStyle/>
          <a:p>
            <a:r>
              <a:rPr lang="en-GB" altLang="id-ID"/>
              <a:t>K-Means vs Hierarchical Clustering </a:t>
            </a:r>
          </a:p>
        </p:txBody>
      </p:sp>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429000"/>
            <a:ext cx="63246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219200"/>
            <a:ext cx="5410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0" y="228600"/>
            <a:ext cx="7772400" cy="1143000"/>
          </a:xfrm>
        </p:spPr>
        <p:txBody>
          <a:bodyPr/>
          <a:lstStyle/>
          <a:p>
            <a:r>
              <a:rPr lang="en-GB" altLang="id-ID"/>
              <a:t>Cluster Centroid and Distances</a:t>
            </a:r>
          </a:p>
        </p:txBody>
      </p:sp>
      <p:sp>
        <p:nvSpPr>
          <p:cNvPr id="7171" name="Rectangle 3"/>
          <p:cNvSpPr>
            <a:spLocks noChangeArrowheads="1"/>
          </p:cNvSpPr>
          <p:nvPr/>
        </p:nvSpPr>
        <p:spPr bwMode="auto">
          <a:xfrm>
            <a:off x="533400" y="1295400"/>
            <a:ext cx="75438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id-ID"/>
              <a:t>Cluster centroid :</a:t>
            </a:r>
          </a:p>
          <a:p>
            <a:r>
              <a:rPr lang="en-GB" altLang="id-ID"/>
              <a:t>The centroid of a cluster is a point whose parameter values are the mean of the parameter values of all the points in the clusters.</a:t>
            </a:r>
          </a:p>
          <a:p>
            <a:endParaRPr lang="en-GB" altLang="id-ID"/>
          </a:p>
          <a:p>
            <a:r>
              <a:rPr lang="en-GB" altLang="id-ID"/>
              <a:t>Distance</a:t>
            </a:r>
          </a:p>
          <a:p>
            <a:r>
              <a:rPr lang="en-GB" altLang="id-ID"/>
              <a:t>Generally, the distance between two points is taken as a common metric to as sess the similarity among the components of a population. The commonly used dist ance measure is the Euclidean metric which defines the distance between t wo points p= ( p1, p2, ....) and q = ( q1, q2, ....) is given by : </a:t>
            </a:r>
          </a:p>
        </p:txBody>
      </p:sp>
      <p:pic>
        <p:nvPicPr>
          <p:cNvPr id="7172" name="Picture 4" descr="C:\teaching-99\eqn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5638800"/>
            <a:ext cx="2209800" cy="9477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371600" y="304800"/>
            <a:ext cx="6705600" cy="838200"/>
          </a:xfrm>
          <a:noFill/>
          <a:ln/>
        </p:spPr>
        <p:txBody>
          <a:bodyPr lIns="92075" tIns="46038" rIns="92075" bIns="46038"/>
          <a:lstStyle/>
          <a:p>
            <a:r>
              <a:rPr lang="en-US" altLang="id-ID" sz="4000"/>
              <a:t>Measure the Quality of Clustering</a:t>
            </a:r>
          </a:p>
        </p:txBody>
      </p:sp>
      <p:sp>
        <p:nvSpPr>
          <p:cNvPr id="33795" name="Rectangle 3"/>
          <p:cNvSpPr>
            <a:spLocks noGrp="1" noChangeArrowheads="1"/>
          </p:cNvSpPr>
          <p:nvPr>
            <p:ph type="body" idx="1"/>
          </p:nvPr>
        </p:nvSpPr>
        <p:spPr>
          <a:xfrm>
            <a:off x="381000" y="1524000"/>
            <a:ext cx="8458200" cy="4724400"/>
          </a:xfrm>
          <a:noFill/>
          <a:ln/>
        </p:spPr>
        <p:txBody>
          <a:bodyPr lIns="92075" tIns="46038" rIns="92075" bIns="46038"/>
          <a:lstStyle/>
          <a:p>
            <a:pPr>
              <a:lnSpc>
                <a:spcPct val="90000"/>
              </a:lnSpc>
            </a:pPr>
            <a:r>
              <a:rPr lang="en-US" altLang="id-ID" sz="2800"/>
              <a:t>Dissimilarity/Similarity metric: Similarity is expressed in terms of a distance function, which is typically metric:		</a:t>
            </a:r>
            <a:r>
              <a:rPr lang="en-US" altLang="id-ID" sz="2800" i="1"/>
              <a:t>d</a:t>
            </a:r>
            <a:r>
              <a:rPr lang="en-US" altLang="id-ID" sz="2800"/>
              <a:t>(</a:t>
            </a:r>
            <a:r>
              <a:rPr lang="en-US" altLang="id-ID" sz="2800" i="1"/>
              <a:t>i, j</a:t>
            </a:r>
            <a:r>
              <a:rPr lang="en-US" altLang="id-ID" sz="2800"/>
              <a:t>)</a:t>
            </a:r>
          </a:p>
          <a:p>
            <a:pPr>
              <a:lnSpc>
                <a:spcPct val="90000"/>
              </a:lnSpc>
            </a:pPr>
            <a:r>
              <a:rPr lang="en-US" altLang="id-ID" sz="2800"/>
              <a:t>There is a separate “quality” function that measures the “goodness” of a cluster.</a:t>
            </a:r>
          </a:p>
          <a:p>
            <a:pPr>
              <a:lnSpc>
                <a:spcPct val="90000"/>
              </a:lnSpc>
            </a:pPr>
            <a:r>
              <a:rPr lang="en-US" altLang="id-ID" sz="2800"/>
              <a:t>The definitions of distance functions are usually very different for interval-scaled, boolean, categorical, ordinal and ratio variables.</a:t>
            </a:r>
          </a:p>
          <a:p>
            <a:pPr>
              <a:lnSpc>
                <a:spcPct val="90000"/>
              </a:lnSpc>
            </a:pPr>
            <a:r>
              <a:rPr lang="en-US" altLang="id-ID" sz="2800"/>
              <a:t>Weights should be associated with different variables based on applications and data semantics.</a:t>
            </a:r>
            <a:endParaRPr lang="en-US" altLang="id-ID" sz="2800">
              <a:sym typeface="Symbol" pitchFamily="18" charset="2"/>
            </a:endParaRPr>
          </a:p>
          <a:p>
            <a:pPr>
              <a:lnSpc>
                <a:spcPct val="90000"/>
              </a:lnSpc>
            </a:pPr>
            <a:r>
              <a:rPr lang="en-US" altLang="id-ID" sz="2800">
                <a:sym typeface="Symbol" pitchFamily="18" charset="2"/>
              </a:rPr>
              <a:t>It is hard to define “similar enough” or “good enough” </a:t>
            </a:r>
          </a:p>
          <a:p>
            <a:pPr lvl="1">
              <a:lnSpc>
                <a:spcPct val="90000"/>
              </a:lnSpc>
            </a:pPr>
            <a:r>
              <a:rPr lang="en-US" altLang="id-ID" sz="2400">
                <a:sym typeface="Symbol" pitchFamily="18" charset="2"/>
              </a:rPr>
              <a:t> the answer is typically highly subjective.</a:t>
            </a:r>
          </a:p>
        </p:txBody>
      </p:sp>
    </p:spTree>
  </p:cSld>
  <p:clrMapOvr>
    <a:masterClrMapping/>
  </p:clrMapOvr>
  <p:transition>
    <p:strips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827088" y="817563"/>
            <a:ext cx="7278687" cy="830262"/>
          </a:xfrm>
          <a:noFill/>
          <a:ln/>
        </p:spPr>
        <p:txBody>
          <a:bodyPr lIns="92075" tIns="46038" rIns="92075" bIns="46038"/>
          <a:lstStyle/>
          <a:p>
            <a:r>
              <a:rPr lang="en-US" altLang="id-ID" sz="4000"/>
              <a:t>Type of data in clustering analysis</a:t>
            </a:r>
          </a:p>
        </p:txBody>
      </p:sp>
      <p:sp>
        <p:nvSpPr>
          <p:cNvPr id="35843" name="Rectangle 3"/>
          <p:cNvSpPr>
            <a:spLocks noGrp="1" noChangeArrowheads="1"/>
          </p:cNvSpPr>
          <p:nvPr>
            <p:ph type="body" idx="1"/>
          </p:nvPr>
        </p:nvSpPr>
        <p:spPr>
          <a:xfrm>
            <a:off x="762000" y="1600200"/>
            <a:ext cx="7924800" cy="4876800"/>
          </a:xfrm>
          <a:noFill/>
          <a:ln/>
        </p:spPr>
        <p:txBody>
          <a:bodyPr lIns="92075" tIns="46038" rIns="92075" bIns="46038"/>
          <a:lstStyle/>
          <a:p>
            <a:pPr>
              <a:lnSpc>
                <a:spcPct val="140000"/>
              </a:lnSpc>
            </a:pPr>
            <a:r>
              <a:rPr lang="en-US" altLang="id-ID" sz="2800" u="sng"/>
              <a:t>Interval-scaled variables:</a:t>
            </a:r>
          </a:p>
          <a:p>
            <a:pPr>
              <a:lnSpc>
                <a:spcPct val="140000"/>
              </a:lnSpc>
            </a:pPr>
            <a:r>
              <a:rPr lang="en-US" altLang="id-ID" sz="2800" u="sng"/>
              <a:t>Binary variables:</a:t>
            </a:r>
          </a:p>
          <a:p>
            <a:pPr>
              <a:lnSpc>
                <a:spcPct val="140000"/>
              </a:lnSpc>
            </a:pPr>
            <a:r>
              <a:rPr lang="en-US" altLang="id-ID" sz="2800" u="sng"/>
              <a:t>Nominal, ordinal, and ratio variables:</a:t>
            </a:r>
          </a:p>
          <a:p>
            <a:pPr>
              <a:lnSpc>
                <a:spcPct val="140000"/>
              </a:lnSpc>
            </a:pPr>
            <a:r>
              <a:rPr lang="en-US" altLang="id-ID" sz="2800" u="sng"/>
              <a:t>Variables of mixed types:</a:t>
            </a:r>
            <a:endParaRPr lang="en-US" altLang="id-ID" sz="2800"/>
          </a:p>
        </p:txBody>
      </p:sp>
    </p:spTree>
  </p:cSld>
  <p:clrMapOvr>
    <a:masterClrMapping/>
  </p:clrMapOvr>
  <p:transition>
    <p:strips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38200" y="304800"/>
            <a:ext cx="7467600" cy="830263"/>
          </a:xfrm>
          <a:noFill/>
          <a:ln/>
        </p:spPr>
        <p:txBody>
          <a:bodyPr lIns="92075" tIns="46038" rIns="92075" bIns="46038"/>
          <a:lstStyle/>
          <a:p>
            <a:r>
              <a:rPr lang="en-US" altLang="id-ID" sz="4000"/>
              <a:t>Interval-valued variables</a:t>
            </a:r>
          </a:p>
        </p:txBody>
      </p:sp>
      <p:sp>
        <p:nvSpPr>
          <p:cNvPr id="37891" name="Rectangle 3"/>
          <p:cNvSpPr>
            <a:spLocks noGrp="1" noChangeArrowheads="1"/>
          </p:cNvSpPr>
          <p:nvPr>
            <p:ph type="body" idx="1"/>
          </p:nvPr>
        </p:nvSpPr>
        <p:spPr>
          <a:xfrm>
            <a:off x="533400" y="1295400"/>
            <a:ext cx="8305800" cy="4876800"/>
          </a:xfrm>
          <a:noFill/>
          <a:ln/>
        </p:spPr>
        <p:txBody>
          <a:bodyPr lIns="92075" tIns="46038" rIns="92075" bIns="46038"/>
          <a:lstStyle/>
          <a:p>
            <a:pPr>
              <a:lnSpc>
                <a:spcPct val="140000"/>
              </a:lnSpc>
            </a:pPr>
            <a:r>
              <a:rPr lang="en-US" altLang="id-ID" sz="2800"/>
              <a:t>Standardize data</a:t>
            </a:r>
          </a:p>
          <a:p>
            <a:pPr lvl="1">
              <a:lnSpc>
                <a:spcPct val="140000"/>
              </a:lnSpc>
            </a:pPr>
            <a:r>
              <a:rPr lang="en-US" altLang="id-ID" sz="2400"/>
              <a:t>Calculate the mean absolute deviation:</a:t>
            </a:r>
          </a:p>
          <a:p>
            <a:pPr>
              <a:lnSpc>
                <a:spcPct val="140000"/>
              </a:lnSpc>
            </a:pPr>
            <a:endParaRPr lang="en-US" altLang="id-ID" sz="2800"/>
          </a:p>
          <a:p>
            <a:pPr lvl="1">
              <a:lnSpc>
                <a:spcPct val="140000"/>
              </a:lnSpc>
              <a:buFontTx/>
              <a:buNone/>
            </a:pPr>
            <a:r>
              <a:rPr lang="en-US" altLang="id-ID" sz="2400"/>
              <a:t>where</a:t>
            </a:r>
          </a:p>
          <a:p>
            <a:pPr lvl="1">
              <a:lnSpc>
                <a:spcPct val="140000"/>
              </a:lnSpc>
            </a:pPr>
            <a:r>
              <a:rPr lang="en-US" altLang="id-ID" sz="2400"/>
              <a:t>Calculate the standardized measurement (</a:t>
            </a:r>
            <a:r>
              <a:rPr lang="en-US" altLang="id-ID" sz="2400" i="1"/>
              <a:t>z-score</a:t>
            </a:r>
            <a:r>
              <a:rPr lang="en-US" altLang="id-ID" sz="2400"/>
              <a:t>)</a:t>
            </a:r>
          </a:p>
          <a:p>
            <a:pPr>
              <a:lnSpc>
                <a:spcPct val="140000"/>
              </a:lnSpc>
            </a:pPr>
            <a:endParaRPr lang="en-US" altLang="id-ID" sz="2800"/>
          </a:p>
          <a:p>
            <a:pPr>
              <a:lnSpc>
                <a:spcPct val="140000"/>
              </a:lnSpc>
            </a:pPr>
            <a:r>
              <a:rPr lang="en-US" altLang="id-ID" sz="2800"/>
              <a:t>Using mean absolute deviation is more robust than using standard deviation </a:t>
            </a:r>
          </a:p>
          <a:p>
            <a:pPr>
              <a:lnSpc>
                <a:spcPct val="140000"/>
              </a:lnSpc>
              <a:buFontTx/>
              <a:buNone/>
            </a:pPr>
            <a:endParaRPr lang="en-US" altLang="id-ID" sz="2800"/>
          </a:p>
        </p:txBody>
      </p:sp>
      <p:graphicFrame>
        <p:nvGraphicFramePr>
          <p:cNvPr id="37892" name="Object 4"/>
          <p:cNvGraphicFramePr>
            <a:graphicFrameLocks noChangeAspect="1"/>
          </p:cNvGraphicFramePr>
          <p:nvPr/>
        </p:nvGraphicFramePr>
        <p:xfrm>
          <a:off x="2590800" y="3200400"/>
          <a:ext cx="2451100" cy="430213"/>
        </p:xfrm>
        <a:graphic>
          <a:graphicData uri="http://schemas.openxmlformats.org/presentationml/2006/ole">
            <mc:AlternateContent xmlns:mc="http://schemas.openxmlformats.org/markup-compatibility/2006">
              <mc:Choice xmlns:v="urn:schemas-microsoft-com:vml" Requires="v">
                <p:oleObj spid="_x0000_s37895" name="Equation" r:id="rId3" imgW="2450880" imgH="431640" progId="Equation.3">
                  <p:embed/>
                </p:oleObj>
              </mc:Choice>
              <mc:Fallback>
                <p:oleObj name="Equation" r:id="rId3" imgW="245088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200400"/>
                        <a:ext cx="24511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3" name="Object 5"/>
          <p:cNvGraphicFramePr>
            <a:graphicFrameLocks noChangeAspect="1"/>
          </p:cNvGraphicFramePr>
          <p:nvPr/>
        </p:nvGraphicFramePr>
        <p:xfrm>
          <a:off x="2209800" y="2438400"/>
          <a:ext cx="4343400" cy="404813"/>
        </p:xfrm>
        <a:graphic>
          <a:graphicData uri="http://schemas.openxmlformats.org/presentationml/2006/ole">
            <mc:AlternateContent xmlns:mc="http://schemas.openxmlformats.org/markup-compatibility/2006">
              <mc:Choice xmlns:v="urn:schemas-microsoft-com:vml" Requires="v">
                <p:oleObj spid="_x0000_s37896" name="Equation" r:id="rId5" imgW="4343400" imgH="406080" progId="Equation.3">
                  <p:embed/>
                </p:oleObj>
              </mc:Choice>
              <mc:Fallback>
                <p:oleObj name="Equation" r:id="rId5" imgW="4343400" imgH="4060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2438400"/>
                        <a:ext cx="43434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4" name="Object 6"/>
          <p:cNvGraphicFramePr>
            <a:graphicFrameLocks noChangeAspect="1"/>
          </p:cNvGraphicFramePr>
          <p:nvPr/>
        </p:nvGraphicFramePr>
        <p:xfrm>
          <a:off x="3581400" y="4267200"/>
          <a:ext cx="1409700" cy="660400"/>
        </p:xfrm>
        <a:graphic>
          <a:graphicData uri="http://schemas.openxmlformats.org/presentationml/2006/ole">
            <mc:AlternateContent xmlns:mc="http://schemas.openxmlformats.org/markup-compatibility/2006">
              <mc:Choice xmlns:v="urn:schemas-microsoft-com:vml" Requires="v">
                <p:oleObj spid="_x0000_s37897" name="Equation" r:id="rId7" imgW="1409400" imgH="660240" progId="Equation.3">
                  <p:embed/>
                </p:oleObj>
              </mc:Choice>
              <mc:Fallback>
                <p:oleObj name="Equation" r:id="rId7" imgW="1409400" imgH="6602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4267200"/>
                        <a:ext cx="14097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trips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524000" y="152400"/>
            <a:ext cx="7315200" cy="1066800"/>
          </a:xfrm>
        </p:spPr>
        <p:txBody>
          <a:bodyPr/>
          <a:lstStyle/>
          <a:p>
            <a:r>
              <a:rPr lang="en-US" altLang="id-ID" sz="4000"/>
              <a:t>Similarity and Dissimilarity Between Objects</a:t>
            </a:r>
            <a:endParaRPr lang="en-US" altLang="id-ID"/>
          </a:p>
        </p:txBody>
      </p:sp>
      <p:sp>
        <p:nvSpPr>
          <p:cNvPr id="38915" name="Rectangle 3"/>
          <p:cNvSpPr>
            <a:spLocks noGrp="1" noChangeArrowheads="1"/>
          </p:cNvSpPr>
          <p:nvPr>
            <p:ph type="body" idx="1"/>
          </p:nvPr>
        </p:nvSpPr>
        <p:spPr>
          <a:xfrm>
            <a:off x="381000" y="1600200"/>
            <a:ext cx="8229600" cy="4724400"/>
          </a:xfrm>
        </p:spPr>
        <p:txBody>
          <a:bodyPr/>
          <a:lstStyle/>
          <a:p>
            <a:pPr>
              <a:lnSpc>
                <a:spcPct val="120000"/>
              </a:lnSpc>
            </a:pPr>
            <a:r>
              <a:rPr lang="en-US" altLang="id-ID" sz="2800" u="sng"/>
              <a:t>Distances</a:t>
            </a:r>
            <a:r>
              <a:rPr lang="en-US" altLang="id-ID" sz="2800"/>
              <a:t> are normally used to measure the </a:t>
            </a:r>
            <a:r>
              <a:rPr lang="en-US" altLang="id-ID" sz="2800" u="sng"/>
              <a:t>similarity</a:t>
            </a:r>
            <a:r>
              <a:rPr lang="en-US" altLang="id-ID" sz="2800"/>
              <a:t> or </a:t>
            </a:r>
            <a:r>
              <a:rPr lang="en-US" altLang="id-ID" sz="2800" u="sng"/>
              <a:t>dissimilarity</a:t>
            </a:r>
            <a:r>
              <a:rPr lang="en-US" altLang="id-ID" sz="2800"/>
              <a:t> between two data objects</a:t>
            </a:r>
          </a:p>
          <a:p>
            <a:pPr>
              <a:lnSpc>
                <a:spcPct val="120000"/>
              </a:lnSpc>
            </a:pPr>
            <a:r>
              <a:rPr lang="en-US" altLang="id-ID" sz="2800"/>
              <a:t>Some popular ones include: </a:t>
            </a:r>
            <a:r>
              <a:rPr lang="en-US" altLang="id-ID" sz="2800" i="1"/>
              <a:t>Minkowski distance</a:t>
            </a:r>
            <a:r>
              <a:rPr lang="en-US" altLang="id-ID" sz="2800"/>
              <a:t>:</a:t>
            </a:r>
          </a:p>
          <a:p>
            <a:pPr>
              <a:lnSpc>
                <a:spcPct val="120000"/>
              </a:lnSpc>
            </a:pPr>
            <a:endParaRPr lang="en-US" altLang="id-ID" sz="2800"/>
          </a:p>
          <a:p>
            <a:pPr lvl="1">
              <a:lnSpc>
                <a:spcPct val="120000"/>
              </a:lnSpc>
              <a:buFontTx/>
              <a:buNone/>
            </a:pPr>
            <a:r>
              <a:rPr lang="en-US" altLang="id-ID" sz="2400"/>
              <a:t>where  </a:t>
            </a:r>
            <a:r>
              <a:rPr lang="en-US" altLang="id-ID" sz="2400" i="1"/>
              <a:t>i</a:t>
            </a:r>
            <a:r>
              <a:rPr lang="en-US" altLang="id-ID" sz="2400"/>
              <a:t> = (</a:t>
            </a:r>
            <a:r>
              <a:rPr lang="en-US" altLang="id-ID" sz="2400" i="1"/>
              <a:t>x</a:t>
            </a:r>
            <a:r>
              <a:rPr lang="en-US" altLang="id-ID" sz="2400" baseline="-25000"/>
              <a:t>i1</a:t>
            </a:r>
            <a:r>
              <a:rPr lang="en-US" altLang="id-ID" sz="2400"/>
              <a:t>, </a:t>
            </a:r>
            <a:r>
              <a:rPr lang="en-US" altLang="id-ID" sz="2400" i="1"/>
              <a:t>x</a:t>
            </a:r>
            <a:r>
              <a:rPr lang="en-US" altLang="id-ID" sz="2400" baseline="-25000"/>
              <a:t>i2</a:t>
            </a:r>
            <a:r>
              <a:rPr lang="en-US" altLang="id-ID" sz="2400"/>
              <a:t>, …, </a:t>
            </a:r>
            <a:r>
              <a:rPr lang="en-US" altLang="id-ID" sz="2400" i="1"/>
              <a:t>x</a:t>
            </a:r>
            <a:r>
              <a:rPr lang="en-US" altLang="id-ID" sz="2400" baseline="-25000"/>
              <a:t>ip</a:t>
            </a:r>
            <a:r>
              <a:rPr lang="en-US" altLang="id-ID" sz="2400"/>
              <a:t>) and</a:t>
            </a:r>
            <a:r>
              <a:rPr lang="en-US" altLang="id-ID" sz="2400" i="1"/>
              <a:t> j</a:t>
            </a:r>
            <a:r>
              <a:rPr lang="en-US" altLang="id-ID" sz="2400"/>
              <a:t> = (</a:t>
            </a:r>
            <a:r>
              <a:rPr lang="en-US" altLang="id-ID" sz="2400" i="1"/>
              <a:t>x</a:t>
            </a:r>
            <a:r>
              <a:rPr lang="en-US" altLang="id-ID" sz="2400" baseline="-25000"/>
              <a:t>j1</a:t>
            </a:r>
            <a:r>
              <a:rPr lang="en-US" altLang="id-ID" sz="2400"/>
              <a:t>, </a:t>
            </a:r>
            <a:r>
              <a:rPr lang="en-US" altLang="id-ID" sz="2400" i="1"/>
              <a:t>x</a:t>
            </a:r>
            <a:r>
              <a:rPr lang="en-US" altLang="id-ID" sz="2400" baseline="-25000"/>
              <a:t>j2</a:t>
            </a:r>
            <a:r>
              <a:rPr lang="en-US" altLang="id-ID" sz="2400"/>
              <a:t>, …, </a:t>
            </a:r>
            <a:r>
              <a:rPr lang="en-US" altLang="id-ID" sz="2400" i="1"/>
              <a:t>x</a:t>
            </a:r>
            <a:r>
              <a:rPr lang="en-US" altLang="id-ID" sz="2400" baseline="-25000"/>
              <a:t>jp</a:t>
            </a:r>
            <a:r>
              <a:rPr lang="en-US" altLang="id-ID" sz="2400"/>
              <a:t>) are two </a:t>
            </a:r>
            <a:r>
              <a:rPr lang="en-US" altLang="id-ID" sz="2400" i="1"/>
              <a:t>p</a:t>
            </a:r>
            <a:r>
              <a:rPr lang="en-US" altLang="id-ID" sz="2400"/>
              <a:t>-dimensional data objects, and </a:t>
            </a:r>
            <a:r>
              <a:rPr lang="en-US" altLang="id-ID" sz="2400" i="1"/>
              <a:t>q</a:t>
            </a:r>
            <a:r>
              <a:rPr lang="en-US" altLang="id-ID" sz="2400"/>
              <a:t> is a positive integer</a:t>
            </a:r>
          </a:p>
          <a:p>
            <a:pPr>
              <a:lnSpc>
                <a:spcPct val="120000"/>
              </a:lnSpc>
            </a:pPr>
            <a:r>
              <a:rPr lang="en-US" altLang="id-ID" sz="2800"/>
              <a:t>If </a:t>
            </a:r>
            <a:r>
              <a:rPr lang="en-US" altLang="id-ID" sz="2800" i="1"/>
              <a:t>q</a:t>
            </a:r>
            <a:r>
              <a:rPr lang="en-US" altLang="id-ID" sz="2800"/>
              <a:t> = </a:t>
            </a:r>
            <a:r>
              <a:rPr lang="en-US" altLang="id-ID" sz="2800" i="1"/>
              <a:t>1</a:t>
            </a:r>
            <a:r>
              <a:rPr lang="en-US" altLang="id-ID" sz="2800"/>
              <a:t>, </a:t>
            </a:r>
            <a:r>
              <a:rPr lang="en-US" altLang="id-ID" sz="2800" i="1"/>
              <a:t>d</a:t>
            </a:r>
            <a:r>
              <a:rPr lang="en-US" altLang="id-ID" sz="2800"/>
              <a:t> is Manhattan distance</a:t>
            </a:r>
            <a:endParaRPr lang="en-US" altLang="id-ID" sz="2800" i="1"/>
          </a:p>
          <a:p>
            <a:pPr>
              <a:lnSpc>
                <a:spcPct val="120000"/>
              </a:lnSpc>
            </a:pPr>
            <a:endParaRPr lang="en-US" altLang="id-ID" sz="2800" i="1"/>
          </a:p>
          <a:p>
            <a:pPr lvl="1">
              <a:lnSpc>
                <a:spcPct val="120000"/>
              </a:lnSpc>
              <a:buFontTx/>
              <a:buNone/>
            </a:pPr>
            <a:endParaRPr lang="en-US" altLang="id-ID" sz="2400"/>
          </a:p>
        </p:txBody>
      </p:sp>
      <p:graphicFrame>
        <p:nvGraphicFramePr>
          <p:cNvPr id="38916" name="Object 4"/>
          <p:cNvGraphicFramePr>
            <a:graphicFrameLocks noChangeAspect="1"/>
          </p:cNvGraphicFramePr>
          <p:nvPr/>
        </p:nvGraphicFramePr>
        <p:xfrm>
          <a:off x="1905000" y="3124200"/>
          <a:ext cx="5181600" cy="596900"/>
        </p:xfrm>
        <a:graphic>
          <a:graphicData uri="http://schemas.openxmlformats.org/presentationml/2006/ole">
            <mc:AlternateContent xmlns:mc="http://schemas.openxmlformats.org/markup-compatibility/2006">
              <mc:Choice xmlns:v="urn:schemas-microsoft-com:vml" Requires="v">
                <p:oleObj spid="_x0000_s38918" name="Equation" r:id="rId3" imgW="5181480" imgH="596880" progId="Equation.3">
                  <p:embed/>
                </p:oleObj>
              </mc:Choice>
              <mc:Fallback>
                <p:oleObj name="Equation" r:id="rId3" imgW="5181480" imgH="5968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124200"/>
                        <a:ext cx="51816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7" name="Object 5"/>
          <p:cNvGraphicFramePr>
            <a:graphicFrameLocks noChangeAspect="1"/>
          </p:cNvGraphicFramePr>
          <p:nvPr/>
        </p:nvGraphicFramePr>
        <p:xfrm>
          <a:off x="2514600" y="5562600"/>
          <a:ext cx="4521200" cy="546100"/>
        </p:xfrm>
        <a:graphic>
          <a:graphicData uri="http://schemas.openxmlformats.org/presentationml/2006/ole">
            <mc:AlternateContent xmlns:mc="http://schemas.openxmlformats.org/markup-compatibility/2006">
              <mc:Choice xmlns:v="urn:schemas-microsoft-com:vml" Requires="v">
                <p:oleObj spid="_x0000_s38919" name="Equation" r:id="rId5" imgW="4292280" imgH="431640" progId="Equation.3">
                  <p:embed/>
                </p:oleObj>
              </mc:Choice>
              <mc:Fallback>
                <p:oleObj name="Equation" r:id="rId5" imgW="4292280" imgH="431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5562600"/>
                        <a:ext cx="45212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trips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447800" y="228600"/>
            <a:ext cx="7391400" cy="990600"/>
          </a:xfrm>
        </p:spPr>
        <p:txBody>
          <a:bodyPr/>
          <a:lstStyle/>
          <a:p>
            <a:r>
              <a:rPr lang="en-US" altLang="id-ID" sz="4000"/>
              <a:t>Similarity and Dissimilarity Between Objects (Cont.)</a:t>
            </a:r>
            <a:endParaRPr lang="en-US" altLang="id-ID"/>
          </a:p>
        </p:txBody>
      </p:sp>
      <p:sp>
        <p:nvSpPr>
          <p:cNvPr id="39939" name="Rectangle 3"/>
          <p:cNvSpPr>
            <a:spLocks noGrp="1" noChangeArrowheads="1"/>
          </p:cNvSpPr>
          <p:nvPr>
            <p:ph type="body" idx="1"/>
          </p:nvPr>
        </p:nvSpPr>
        <p:spPr>
          <a:xfrm>
            <a:off x="457200" y="1600200"/>
            <a:ext cx="8229600" cy="4953000"/>
          </a:xfrm>
        </p:spPr>
        <p:txBody>
          <a:bodyPr/>
          <a:lstStyle/>
          <a:p>
            <a:pPr>
              <a:lnSpc>
                <a:spcPct val="110000"/>
              </a:lnSpc>
            </a:pPr>
            <a:r>
              <a:rPr lang="en-US" altLang="id-ID" sz="2800" i="1"/>
              <a:t>If q</a:t>
            </a:r>
            <a:r>
              <a:rPr lang="en-US" altLang="id-ID" sz="2800"/>
              <a:t> = </a:t>
            </a:r>
            <a:r>
              <a:rPr lang="en-US" altLang="id-ID" sz="2800" i="1"/>
              <a:t>2</a:t>
            </a:r>
            <a:r>
              <a:rPr lang="en-US" altLang="id-ID" sz="2800"/>
              <a:t>,</a:t>
            </a:r>
            <a:r>
              <a:rPr lang="en-US" altLang="id-ID" sz="2800" i="1"/>
              <a:t> d </a:t>
            </a:r>
            <a:r>
              <a:rPr lang="en-US" altLang="id-ID" sz="2800"/>
              <a:t>is Euclidean distance:</a:t>
            </a:r>
          </a:p>
          <a:p>
            <a:pPr>
              <a:lnSpc>
                <a:spcPct val="110000"/>
              </a:lnSpc>
            </a:pPr>
            <a:endParaRPr lang="en-US" altLang="id-ID" sz="2800"/>
          </a:p>
          <a:p>
            <a:pPr lvl="1">
              <a:lnSpc>
                <a:spcPct val="110000"/>
              </a:lnSpc>
            </a:pPr>
            <a:r>
              <a:rPr lang="en-US" altLang="id-ID" sz="2400"/>
              <a:t>Properties</a:t>
            </a:r>
          </a:p>
          <a:p>
            <a:pPr lvl="2">
              <a:lnSpc>
                <a:spcPct val="110000"/>
              </a:lnSpc>
            </a:pPr>
            <a:r>
              <a:rPr lang="en-US" altLang="id-ID" i="1"/>
              <a:t>d(i,j)</a:t>
            </a:r>
            <a:r>
              <a:rPr lang="en-US" altLang="id-ID"/>
              <a:t> </a:t>
            </a:r>
            <a:r>
              <a:rPr lang="en-US" altLang="id-ID">
                <a:sym typeface="Symbol" pitchFamily="18" charset="2"/>
              </a:rPr>
              <a:t> 0</a:t>
            </a:r>
            <a:endParaRPr lang="en-US" altLang="id-ID"/>
          </a:p>
          <a:p>
            <a:pPr lvl="2">
              <a:lnSpc>
                <a:spcPct val="110000"/>
              </a:lnSpc>
            </a:pPr>
            <a:r>
              <a:rPr lang="en-US" altLang="id-ID" i="1"/>
              <a:t>d(i,i)</a:t>
            </a:r>
            <a:r>
              <a:rPr lang="en-US" altLang="id-ID"/>
              <a:t> </a:t>
            </a:r>
            <a:r>
              <a:rPr lang="en-US" altLang="id-ID">
                <a:sym typeface="Symbol" pitchFamily="18" charset="2"/>
              </a:rPr>
              <a:t>= 0</a:t>
            </a:r>
            <a:endParaRPr lang="en-US" altLang="id-ID"/>
          </a:p>
          <a:p>
            <a:pPr lvl="2">
              <a:lnSpc>
                <a:spcPct val="110000"/>
              </a:lnSpc>
            </a:pPr>
            <a:r>
              <a:rPr lang="en-US" altLang="id-ID" i="1"/>
              <a:t>d(i,j)</a:t>
            </a:r>
            <a:r>
              <a:rPr lang="en-US" altLang="id-ID"/>
              <a:t> </a:t>
            </a:r>
            <a:r>
              <a:rPr lang="en-US" altLang="id-ID">
                <a:sym typeface="Symbol" pitchFamily="18" charset="2"/>
              </a:rPr>
              <a:t>= </a:t>
            </a:r>
            <a:r>
              <a:rPr lang="en-US" altLang="id-ID" i="1"/>
              <a:t>d(j,i)</a:t>
            </a:r>
            <a:endParaRPr lang="en-US" altLang="id-ID"/>
          </a:p>
          <a:p>
            <a:pPr lvl="2">
              <a:lnSpc>
                <a:spcPct val="110000"/>
              </a:lnSpc>
            </a:pPr>
            <a:r>
              <a:rPr lang="en-US" altLang="id-ID" i="1"/>
              <a:t>d(i,j)</a:t>
            </a:r>
            <a:r>
              <a:rPr lang="en-US" altLang="id-ID"/>
              <a:t> </a:t>
            </a:r>
            <a:r>
              <a:rPr lang="en-US" altLang="id-ID">
                <a:sym typeface="Symbol" pitchFamily="18" charset="2"/>
              </a:rPr>
              <a:t> </a:t>
            </a:r>
            <a:r>
              <a:rPr lang="en-US" altLang="id-ID" i="1"/>
              <a:t>d(i,k)</a:t>
            </a:r>
            <a:r>
              <a:rPr lang="en-US" altLang="id-ID"/>
              <a:t> </a:t>
            </a:r>
            <a:r>
              <a:rPr lang="en-US" altLang="id-ID">
                <a:sym typeface="Symbol" pitchFamily="18" charset="2"/>
              </a:rPr>
              <a:t>+ </a:t>
            </a:r>
            <a:r>
              <a:rPr lang="en-US" altLang="id-ID" i="1"/>
              <a:t>d(k,j)</a:t>
            </a:r>
            <a:endParaRPr lang="en-US" altLang="id-ID">
              <a:sym typeface="Symbol" pitchFamily="18" charset="2"/>
            </a:endParaRPr>
          </a:p>
          <a:p>
            <a:pPr>
              <a:lnSpc>
                <a:spcPct val="110000"/>
              </a:lnSpc>
            </a:pPr>
            <a:r>
              <a:rPr lang="en-US" altLang="id-ID" sz="2800"/>
              <a:t>Also one can use weighted distance, parametric Pearson product moment correlation, or other disimilarity measures.</a:t>
            </a:r>
          </a:p>
        </p:txBody>
      </p:sp>
      <p:graphicFrame>
        <p:nvGraphicFramePr>
          <p:cNvPr id="39940" name="Object 4"/>
          <p:cNvGraphicFramePr>
            <a:graphicFrameLocks noChangeAspect="1"/>
          </p:cNvGraphicFramePr>
          <p:nvPr/>
        </p:nvGraphicFramePr>
        <p:xfrm>
          <a:off x="1981200" y="2133600"/>
          <a:ext cx="5170488" cy="582613"/>
        </p:xfrm>
        <a:graphic>
          <a:graphicData uri="http://schemas.openxmlformats.org/presentationml/2006/ole">
            <mc:AlternateContent xmlns:mc="http://schemas.openxmlformats.org/markup-compatibility/2006">
              <mc:Choice xmlns:v="urn:schemas-microsoft-com:vml" Requires="v">
                <p:oleObj spid="_x0000_s39941" name="Equation" r:id="rId3" imgW="5168880" imgH="583920" progId="Equation.3">
                  <p:embed/>
                </p:oleObj>
              </mc:Choice>
              <mc:Fallback>
                <p:oleObj name="Equation" r:id="rId3" imgW="5168880" imgH="5839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133600"/>
                        <a:ext cx="5170488" cy="58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trips dir="rd"/>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id-ID"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id-ID"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TotalTime>
  <Words>2116</Words>
  <Application>Microsoft Office PowerPoint</Application>
  <PresentationFormat>On-screen Show (4:3)</PresentationFormat>
  <Paragraphs>300</Paragraphs>
  <Slides>33</Slides>
  <Notes>13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4</vt:i4>
      </vt:variant>
      <vt:variant>
        <vt:lpstr>Slide Titles</vt:lpstr>
      </vt:variant>
      <vt:variant>
        <vt:i4>33</vt:i4>
      </vt:variant>
    </vt:vector>
  </HeadingPairs>
  <TitlesOfParts>
    <vt:vector size="43" baseType="lpstr">
      <vt:lpstr>Times New Roman</vt:lpstr>
      <vt:lpstr>Symbol</vt:lpstr>
      <vt:lpstr>宋体</vt:lpstr>
      <vt:lpstr>Arial</vt:lpstr>
      <vt:lpstr>Wingdings</vt:lpstr>
      <vt:lpstr>Default Design</vt:lpstr>
      <vt:lpstr>Microsoft Equation 3.0</vt:lpstr>
      <vt:lpstr>Microsoft Word Document</vt:lpstr>
      <vt:lpstr>Microsoft Excel Worksheet</vt:lpstr>
      <vt:lpstr>Microsoft Word Picture</vt:lpstr>
      <vt:lpstr>Clustering </vt:lpstr>
      <vt:lpstr>Clustering Algorithms</vt:lpstr>
      <vt:lpstr>Data Structures</vt:lpstr>
      <vt:lpstr>Cluster Centroid and Distances</vt:lpstr>
      <vt:lpstr>Measure the Quality of Clustering</vt:lpstr>
      <vt:lpstr>Type of data in clustering analysis</vt:lpstr>
      <vt:lpstr>Interval-valued variables</vt:lpstr>
      <vt:lpstr>Similarity and Dissimilarity Between Objects</vt:lpstr>
      <vt:lpstr>Similarity and Dissimilarity Between Objects (Cont.)</vt:lpstr>
      <vt:lpstr>Binary Variables</vt:lpstr>
      <vt:lpstr>Dissimilarity between Binary Variables</vt:lpstr>
      <vt:lpstr>Nominal Variables</vt:lpstr>
      <vt:lpstr>Ordinal Variables</vt:lpstr>
      <vt:lpstr>Ratio-Scaled Variables</vt:lpstr>
      <vt:lpstr>Variables of Mixed Types</vt:lpstr>
      <vt:lpstr>Distance-based Clustering </vt:lpstr>
      <vt:lpstr>K-Means Clustering </vt:lpstr>
      <vt:lpstr>K-Means Clustering Algorithm </vt:lpstr>
      <vt:lpstr>The K-Means Clustering Method </vt:lpstr>
      <vt:lpstr>Comments on the K-Means Method</vt:lpstr>
      <vt:lpstr>Variations of the K-Means Method</vt:lpstr>
      <vt:lpstr>Hierarchical Clustering</vt:lpstr>
      <vt:lpstr>Hierarchical Clustering</vt:lpstr>
      <vt:lpstr>More on Hierarchical Clustering Methods</vt:lpstr>
      <vt:lpstr>AGNES (Agglomerative Nesting)</vt:lpstr>
      <vt:lpstr>PowerPoint Presentation</vt:lpstr>
      <vt:lpstr>DIANA (Divisive Analysis)</vt:lpstr>
      <vt:lpstr>Computing Distances</vt:lpstr>
      <vt:lpstr>Distance Between Two Clusters</vt:lpstr>
      <vt:lpstr>Single-Link Method</vt:lpstr>
      <vt:lpstr>Complete-Link Method</vt:lpstr>
      <vt:lpstr>Compare Dendrograms</vt:lpstr>
      <vt:lpstr>K-Means vs Hierarchical Clustering </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dc:title>
  <dc:creator>yg</dc:creator>
  <cp:lastModifiedBy>HP</cp:lastModifiedBy>
  <cp:revision>10</cp:revision>
  <cp:lastPrinted>2000-03-10T18:31:46Z</cp:lastPrinted>
  <dcterms:created xsi:type="dcterms:W3CDTF">2000-03-10T12:16:17Z</dcterms:created>
  <dcterms:modified xsi:type="dcterms:W3CDTF">2014-10-07T05:14:19Z</dcterms:modified>
</cp:coreProperties>
</file>