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Lst>
  <p:notesMasterIdLst>
    <p:notesMasterId r:id="rId42"/>
  </p:notesMasterIdLst>
  <p:sldIdLst>
    <p:sldId id="256" r:id="rId2"/>
    <p:sldId id="257" r:id="rId3"/>
    <p:sldId id="258" r:id="rId4"/>
    <p:sldId id="259" r:id="rId5"/>
    <p:sldId id="262" r:id="rId6"/>
    <p:sldId id="260" r:id="rId7"/>
    <p:sldId id="263" r:id="rId8"/>
    <p:sldId id="264" r:id="rId9"/>
    <p:sldId id="265" r:id="rId10"/>
    <p:sldId id="300" r:id="rId11"/>
    <p:sldId id="301" r:id="rId12"/>
    <p:sldId id="302"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66" r:id="rId33"/>
    <p:sldId id="267" r:id="rId34"/>
    <p:sldId id="270" r:id="rId35"/>
    <p:sldId id="271" r:id="rId36"/>
    <p:sldId id="272" r:id="rId37"/>
    <p:sldId id="273" r:id="rId38"/>
    <p:sldId id="274" r:id="rId39"/>
    <p:sldId id="275" r:id="rId40"/>
    <p:sldId id="276" r:id="rId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ヒラギノ角ゴ Pro W3" pitchFamily="96" charset="-128"/>
        <a:cs typeface="+mn-cs"/>
      </a:defRPr>
    </a:lvl1pPr>
    <a:lvl2pPr marL="457200" algn="l" rtl="0" eaLnBrk="0" fontAlgn="base" hangingPunct="0">
      <a:spcBef>
        <a:spcPct val="0"/>
      </a:spcBef>
      <a:spcAft>
        <a:spcPct val="0"/>
      </a:spcAft>
      <a:defRPr sz="2400" kern="1200">
        <a:solidFill>
          <a:schemeClr val="tx1"/>
        </a:solidFill>
        <a:latin typeface="Arial" charset="0"/>
        <a:ea typeface="ヒラギノ角ゴ Pro W3" pitchFamily="96" charset="-128"/>
        <a:cs typeface="+mn-cs"/>
      </a:defRPr>
    </a:lvl2pPr>
    <a:lvl3pPr marL="914400" algn="l" rtl="0" eaLnBrk="0" fontAlgn="base" hangingPunct="0">
      <a:spcBef>
        <a:spcPct val="0"/>
      </a:spcBef>
      <a:spcAft>
        <a:spcPct val="0"/>
      </a:spcAft>
      <a:defRPr sz="2400" kern="1200">
        <a:solidFill>
          <a:schemeClr val="tx1"/>
        </a:solidFill>
        <a:latin typeface="Arial" charset="0"/>
        <a:ea typeface="ヒラギノ角ゴ Pro W3" pitchFamily="96" charset="-128"/>
        <a:cs typeface="+mn-cs"/>
      </a:defRPr>
    </a:lvl3pPr>
    <a:lvl4pPr marL="1371600" algn="l" rtl="0" eaLnBrk="0" fontAlgn="base" hangingPunct="0">
      <a:spcBef>
        <a:spcPct val="0"/>
      </a:spcBef>
      <a:spcAft>
        <a:spcPct val="0"/>
      </a:spcAft>
      <a:defRPr sz="2400" kern="1200">
        <a:solidFill>
          <a:schemeClr val="tx1"/>
        </a:solidFill>
        <a:latin typeface="Arial" charset="0"/>
        <a:ea typeface="ヒラギノ角ゴ Pro W3" pitchFamily="96" charset="-128"/>
        <a:cs typeface="+mn-cs"/>
      </a:defRPr>
    </a:lvl4pPr>
    <a:lvl5pPr marL="1828800" algn="l" rtl="0" eaLnBrk="0" fontAlgn="base" hangingPunct="0">
      <a:spcBef>
        <a:spcPct val="0"/>
      </a:spcBef>
      <a:spcAft>
        <a:spcPct val="0"/>
      </a:spcAft>
      <a:defRPr sz="2400" kern="1200">
        <a:solidFill>
          <a:schemeClr val="tx1"/>
        </a:solidFill>
        <a:latin typeface="Arial" charset="0"/>
        <a:ea typeface="ヒラギノ角ゴ Pro W3" pitchFamily="96" charset="-128"/>
        <a:cs typeface="+mn-cs"/>
      </a:defRPr>
    </a:lvl5pPr>
    <a:lvl6pPr marL="2286000" algn="l" defTabSz="914400" rtl="0" eaLnBrk="1" latinLnBrk="0" hangingPunct="1">
      <a:defRPr sz="2400" kern="1200">
        <a:solidFill>
          <a:schemeClr val="tx1"/>
        </a:solidFill>
        <a:latin typeface="Arial" charset="0"/>
        <a:ea typeface="ヒラギノ角ゴ Pro W3" pitchFamily="96" charset="-128"/>
        <a:cs typeface="+mn-cs"/>
      </a:defRPr>
    </a:lvl6pPr>
    <a:lvl7pPr marL="2743200" algn="l" defTabSz="914400" rtl="0" eaLnBrk="1" latinLnBrk="0" hangingPunct="1">
      <a:defRPr sz="2400" kern="1200">
        <a:solidFill>
          <a:schemeClr val="tx1"/>
        </a:solidFill>
        <a:latin typeface="Arial" charset="0"/>
        <a:ea typeface="ヒラギノ角ゴ Pro W3" pitchFamily="96" charset="-128"/>
        <a:cs typeface="+mn-cs"/>
      </a:defRPr>
    </a:lvl7pPr>
    <a:lvl8pPr marL="3200400" algn="l" defTabSz="914400" rtl="0" eaLnBrk="1" latinLnBrk="0" hangingPunct="1">
      <a:defRPr sz="2400" kern="1200">
        <a:solidFill>
          <a:schemeClr val="tx1"/>
        </a:solidFill>
        <a:latin typeface="Arial" charset="0"/>
        <a:ea typeface="ヒラギノ角ゴ Pro W3" pitchFamily="96" charset="-128"/>
        <a:cs typeface="+mn-cs"/>
      </a:defRPr>
    </a:lvl8pPr>
    <a:lvl9pPr marL="3657600" algn="l" defTabSz="914400" rtl="0" eaLnBrk="1" latinLnBrk="0" hangingPunct="1">
      <a:defRPr sz="2400" kern="1200">
        <a:solidFill>
          <a:schemeClr val="tx1"/>
        </a:solidFill>
        <a:latin typeface="Arial" charset="0"/>
        <a:ea typeface="ヒラギノ角ゴ Pro W3" pitchFamily="96"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491" autoAdjust="0"/>
    <p:restoredTop sz="90929"/>
  </p:normalViewPr>
  <p:slideViewPr>
    <p:cSldViewPr>
      <p:cViewPr varScale="1">
        <p:scale>
          <a:sx n="63" d="100"/>
          <a:sy n="63" d="100"/>
        </p:scale>
        <p:origin x="-1362" y="-11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slide" Target="slides/slide36.xml"/><Relationship Id="rId1"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6.wmf"/><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6.wmf"/><Relationship Id="rId1"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A9274-9C55-4B50-A4E1-9BF35E7C7BED}" type="datetimeFigureOut">
              <a:rPr lang="id-ID" smtClean="0"/>
              <a:t>14/10/2014</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031FAC-DE69-4C50-850C-D2BD555FDC20}" type="slidenum">
              <a:rPr lang="id-ID" smtClean="0"/>
              <a:t>‹#›</a:t>
            </a:fld>
            <a:endParaRPr lang="id-ID"/>
          </a:p>
        </p:txBody>
      </p:sp>
    </p:spTree>
    <p:extLst>
      <p:ext uri="{BB962C8B-B14F-4D97-AF65-F5344CB8AC3E}">
        <p14:creationId xmlns:p14="http://schemas.microsoft.com/office/powerpoint/2010/main" val="48732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r>
              <a:rPr lang="en-US" i="1" smtClean="0"/>
              <a:t>C-index S</a:t>
            </a:r>
            <a:r>
              <a:rPr lang="en-US" smtClean="0"/>
              <a:t> is the sum of distances over all pairs of patterns from the same cluster. Let </a:t>
            </a:r>
            <a:r>
              <a:rPr lang="en-US" i="1" smtClean="0"/>
              <a:t>l </a:t>
            </a:r>
            <a:r>
              <a:rPr lang="en-US" smtClean="0"/>
              <a:t>be the number of those pairs. Then </a:t>
            </a:r>
            <a:r>
              <a:rPr lang="en-US" i="1" smtClean="0"/>
              <a:t>S</a:t>
            </a:r>
            <a:r>
              <a:rPr lang="en-US" i="1" baseline="-25000" smtClean="0"/>
              <a:t>min</a:t>
            </a:r>
            <a:r>
              <a:rPr lang="en-US" i="1" smtClean="0"/>
              <a:t> </a:t>
            </a:r>
            <a:r>
              <a:rPr lang="en-US" smtClean="0"/>
              <a:t>is the sum of the </a:t>
            </a:r>
            <a:r>
              <a:rPr lang="en-US" i="1" smtClean="0"/>
              <a:t>l</a:t>
            </a:r>
            <a:r>
              <a:rPr lang="en-US" smtClean="0"/>
              <a:t> smallest distances if all pairs of patterns are considered (i.e. if the patterns can belong to different clusters). Similarly </a:t>
            </a:r>
            <a:r>
              <a:rPr lang="en-US" i="1" smtClean="0"/>
              <a:t>S</a:t>
            </a:r>
            <a:r>
              <a:rPr lang="en-US" i="1" baseline="-25000" smtClean="0"/>
              <a:t>max </a:t>
            </a:r>
            <a:r>
              <a:rPr lang="en-US" smtClean="0"/>
              <a:t>is the sum of the </a:t>
            </a:r>
            <a:r>
              <a:rPr lang="en-US" i="1" smtClean="0"/>
              <a:t>l</a:t>
            </a:r>
            <a:r>
              <a:rPr lang="en-US" smtClean="0"/>
              <a:t> largest distance out of all pairs. Hence a small value of </a:t>
            </a:r>
            <a:r>
              <a:rPr lang="en-US" i="1" smtClean="0"/>
              <a:t>C</a:t>
            </a:r>
            <a:r>
              <a:rPr lang="en-US" smtClean="0"/>
              <a:t> indicates a good clustering.</a:t>
            </a:r>
          </a:p>
        </p:txBody>
      </p:sp>
      <p:sp>
        <p:nvSpPr>
          <p:cNvPr id="104452" name="Slide Number Placeholder 3"/>
          <p:cNvSpPr>
            <a:spLocks noGrp="1"/>
          </p:cNvSpPr>
          <p:nvPr>
            <p:ph type="sldNum" sz="quarter" idx="5"/>
          </p:nvPr>
        </p:nvSpPr>
        <p:spPr>
          <a:noFill/>
        </p:spPr>
        <p:txBody>
          <a:bodyPr/>
          <a:lstStyle/>
          <a:p>
            <a:fld id="{D0CB031B-EBF6-4DC5-8E28-D8E2D8C76775}" type="slidenum">
              <a:rPr lang="en-US" smtClean="0"/>
              <a:pPr/>
              <a:t>40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EBE1A-ED3B-43A0-8322-CD2B631A6F8E}" type="slidenum">
              <a:rPr lang="en-US" smtClean="0"/>
              <a:pPr/>
              <a:t>‹#›</a:t>
            </a:fld>
            <a:endParaRPr lang="en-US"/>
          </a:p>
        </p:txBody>
      </p:sp>
    </p:spTree>
    <p:extLst>
      <p:ext uri="{BB962C8B-B14F-4D97-AF65-F5344CB8AC3E}">
        <p14:creationId xmlns:p14="http://schemas.microsoft.com/office/powerpoint/2010/main" val="229588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3AAC-7B75-4674-B58F-A7AD90CC3EEB}" type="slidenum">
              <a:rPr lang="en-US" smtClean="0"/>
              <a:pPr/>
              <a:t>‹#›</a:t>
            </a:fld>
            <a:endParaRPr lang="en-US"/>
          </a:p>
        </p:txBody>
      </p:sp>
    </p:spTree>
    <p:extLst>
      <p:ext uri="{BB962C8B-B14F-4D97-AF65-F5344CB8AC3E}">
        <p14:creationId xmlns:p14="http://schemas.microsoft.com/office/powerpoint/2010/main" val="1006583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58F65-8EDF-4009-B2E4-702ABCF7DA07}" type="slidenum">
              <a:rPr lang="en-US" smtClean="0"/>
              <a:pPr/>
              <a:t>‹#›</a:t>
            </a:fld>
            <a:endParaRPr lang="en-US"/>
          </a:p>
        </p:txBody>
      </p:sp>
    </p:spTree>
    <p:extLst>
      <p:ext uri="{BB962C8B-B14F-4D97-AF65-F5344CB8AC3E}">
        <p14:creationId xmlns:p14="http://schemas.microsoft.com/office/powerpoint/2010/main" val="114411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38004-48D6-4825-907A-9F9193E2B1EF}" type="slidenum">
              <a:rPr lang="en-US" smtClean="0"/>
              <a:pPr/>
              <a:t>‹#›</a:t>
            </a:fld>
            <a:endParaRPr lang="en-US"/>
          </a:p>
        </p:txBody>
      </p:sp>
    </p:spTree>
    <p:extLst>
      <p:ext uri="{BB962C8B-B14F-4D97-AF65-F5344CB8AC3E}">
        <p14:creationId xmlns:p14="http://schemas.microsoft.com/office/powerpoint/2010/main" val="184594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2E2D8-8F7F-4B3D-BD63-31D41DCA5BB7}" type="slidenum">
              <a:rPr lang="en-US" smtClean="0"/>
              <a:pPr/>
              <a:t>‹#›</a:t>
            </a:fld>
            <a:endParaRPr lang="en-US"/>
          </a:p>
        </p:txBody>
      </p:sp>
    </p:spTree>
    <p:extLst>
      <p:ext uri="{BB962C8B-B14F-4D97-AF65-F5344CB8AC3E}">
        <p14:creationId xmlns:p14="http://schemas.microsoft.com/office/powerpoint/2010/main" val="387806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26DF5-4A8C-4CCD-B994-463254EC9CD8}" type="slidenum">
              <a:rPr lang="en-US" smtClean="0"/>
              <a:pPr/>
              <a:t>‹#›</a:t>
            </a:fld>
            <a:endParaRPr lang="en-US"/>
          </a:p>
        </p:txBody>
      </p:sp>
    </p:spTree>
    <p:extLst>
      <p:ext uri="{BB962C8B-B14F-4D97-AF65-F5344CB8AC3E}">
        <p14:creationId xmlns:p14="http://schemas.microsoft.com/office/powerpoint/2010/main" val="2462319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CE4D7-23CC-4B29-A2D1-EF561920001C}" type="slidenum">
              <a:rPr lang="en-US" smtClean="0"/>
              <a:pPr/>
              <a:t>‹#›</a:t>
            </a:fld>
            <a:endParaRPr lang="en-US"/>
          </a:p>
        </p:txBody>
      </p:sp>
    </p:spTree>
    <p:extLst>
      <p:ext uri="{BB962C8B-B14F-4D97-AF65-F5344CB8AC3E}">
        <p14:creationId xmlns:p14="http://schemas.microsoft.com/office/powerpoint/2010/main" val="923289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41177F-6DFF-441D-8592-E55326F24A4E}" type="slidenum">
              <a:rPr lang="en-US" smtClean="0"/>
              <a:pPr/>
              <a:t>‹#›</a:t>
            </a:fld>
            <a:endParaRPr lang="en-US"/>
          </a:p>
        </p:txBody>
      </p:sp>
    </p:spTree>
    <p:extLst>
      <p:ext uri="{BB962C8B-B14F-4D97-AF65-F5344CB8AC3E}">
        <p14:creationId xmlns:p14="http://schemas.microsoft.com/office/powerpoint/2010/main" val="489595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71A2D0-662A-45BE-A06F-678204189DB7}" type="slidenum">
              <a:rPr lang="en-US" smtClean="0"/>
              <a:pPr/>
              <a:t>‹#›</a:t>
            </a:fld>
            <a:endParaRPr lang="en-US"/>
          </a:p>
        </p:txBody>
      </p:sp>
    </p:spTree>
    <p:extLst>
      <p:ext uri="{BB962C8B-B14F-4D97-AF65-F5344CB8AC3E}">
        <p14:creationId xmlns:p14="http://schemas.microsoft.com/office/powerpoint/2010/main" val="415245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2E5BD-9A59-4793-80B1-C3136549322A}" type="slidenum">
              <a:rPr lang="en-US" smtClean="0"/>
              <a:pPr/>
              <a:t>‹#›</a:t>
            </a:fld>
            <a:endParaRPr lang="en-US"/>
          </a:p>
        </p:txBody>
      </p:sp>
    </p:spTree>
    <p:extLst>
      <p:ext uri="{BB962C8B-B14F-4D97-AF65-F5344CB8AC3E}">
        <p14:creationId xmlns:p14="http://schemas.microsoft.com/office/powerpoint/2010/main" val="303530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A8865-9694-4B4F-8253-B309DA352F23}" type="slidenum">
              <a:rPr lang="en-US" smtClean="0"/>
              <a:pPr/>
              <a:t>‹#›</a:t>
            </a:fld>
            <a:endParaRPr lang="en-US"/>
          </a:p>
        </p:txBody>
      </p:sp>
    </p:spTree>
    <p:extLst>
      <p:ext uri="{BB962C8B-B14F-4D97-AF65-F5344CB8AC3E}">
        <p14:creationId xmlns:p14="http://schemas.microsoft.com/office/powerpoint/2010/main" val="4151622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DD756-1C0B-4152-80B2-0F18B07CCB83}" type="slidenum">
              <a:rPr lang="en-US" smtClean="0"/>
              <a:pPr/>
              <a:t>‹#›</a:t>
            </a:fld>
            <a:endParaRPr lang="en-US"/>
          </a:p>
        </p:txBody>
      </p:sp>
    </p:spTree>
    <p:extLst>
      <p:ext uri="{BB962C8B-B14F-4D97-AF65-F5344CB8AC3E}">
        <p14:creationId xmlns:p14="http://schemas.microsoft.com/office/powerpoint/2010/main" val="384804287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impact.asu.edu/cse591sp07/SOMDemo.zip" TargetMode="External"/><Relationship Id="rId2" Type="http://schemas.openxmlformats.org/officeDocument/2006/relationships/hyperlink" Target="http://www.ai-junkie.com/files/SOMDemo.zip" TargetMode="Externa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34.xml.rels><?xml version="1.0" encoding="UTF-8" standalone="yes"?>
<Relationships xmlns="http://schemas.openxmlformats.org/package/2006/relationships"><Relationship Id="rId3" Type="http://schemas.openxmlformats.org/officeDocument/2006/relationships/hyperlink" Target="http://www.ai-junkie.com/ann/som/som1.html" TargetMode="External"/><Relationship Id="rId2" Type="http://schemas.openxmlformats.org/officeDocument/2006/relationships/hyperlink" Target="http://en.wikipedia.org/wiki/Self-organizing_ma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6.wmf"/><Relationship Id="rId5" Type="http://schemas.openxmlformats.org/officeDocument/2006/relationships/oleObject" Target="../embeddings/oleObject2.bin"/><Relationship Id="rId4" Type="http://schemas.openxmlformats.org/officeDocument/2006/relationships/image" Target="../media/image35.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38.png"/><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37.wmf"/><Relationship Id="rId4" Type="http://schemas.openxmlformats.org/officeDocument/2006/relationships/oleObject" Target="../embeddings/oleObject4.bin"/><Relationship Id="rId9" Type="http://schemas.openxmlformats.org/officeDocument/2006/relationships/image" Target="../media/image35.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39.png"/><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37.wmf"/><Relationship Id="rId4" Type="http://schemas.openxmlformats.org/officeDocument/2006/relationships/oleObject" Target="../embeddings/oleObject7.bin"/><Relationship Id="rId9" Type="http://schemas.openxmlformats.org/officeDocument/2006/relationships/image" Target="../media/image3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1.png"/><Relationship Id="rId5" Type="http://schemas.openxmlformats.org/officeDocument/2006/relationships/image" Target="../media/image40.wmf"/><Relationship Id="rId4"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Self-Organizing Maps</a:t>
            </a:r>
          </a:p>
        </p:txBody>
      </p:sp>
      <p:sp>
        <p:nvSpPr>
          <p:cNvPr id="2051" name="Rectangle 3"/>
          <p:cNvSpPr>
            <a:spLocks noGrp="1" noChangeArrowheads="1"/>
          </p:cNvSpPr>
          <p:nvPr>
            <p:ph type="subTitle" idx="1"/>
          </p:nvPr>
        </p:nvSpPr>
        <p:spPr/>
        <p:txBody>
          <a:bodyPr/>
          <a:lstStyle/>
          <a:p>
            <a:r>
              <a:rPr lang="id-ID" dirty="0" smtClean="0"/>
              <a:t>Materi  </a:t>
            </a:r>
            <a:r>
              <a:rPr lang="en-US" dirty="0" smtClean="0"/>
              <a:t>Corby </a:t>
            </a:r>
            <a:r>
              <a:rPr lang="en-US" dirty="0" err="1"/>
              <a:t>Ziesman</a:t>
            </a:r>
            <a:endParaRPr lang="en-US" dirty="0"/>
          </a:p>
          <a:p>
            <a:r>
              <a:rPr lang="id-ID" dirty="0" smtClean="0"/>
              <a:t>Digabungkan dengan materi dari penulis2 lain</a:t>
            </a:r>
            <a:endParaRPr lang="en-US" dirty="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75778" name="Picture 2"/>
          <p:cNvPicPr>
            <a:picLocks noChangeAspect="1" noChangeArrowheads="1"/>
          </p:cNvPicPr>
          <p:nvPr/>
        </p:nvPicPr>
        <p:blipFill>
          <a:blip r:embed="rId2" cstate="print"/>
          <a:srcRect/>
          <a:stretch>
            <a:fillRect/>
          </a:stretch>
        </p:blipFill>
        <p:spPr bwMode="auto">
          <a:xfrm>
            <a:off x="381000" y="325694"/>
            <a:ext cx="8382000" cy="6206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76802" name="Picture 2"/>
          <p:cNvPicPr>
            <a:picLocks noChangeAspect="1" noChangeArrowheads="1"/>
          </p:cNvPicPr>
          <p:nvPr/>
        </p:nvPicPr>
        <p:blipFill>
          <a:blip r:embed="rId2" cstate="print"/>
          <a:srcRect/>
          <a:stretch>
            <a:fillRect/>
          </a:stretch>
        </p:blipFill>
        <p:spPr bwMode="auto">
          <a:xfrm>
            <a:off x="457200" y="367105"/>
            <a:ext cx="8229600" cy="61237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77826" name="Picture 2"/>
          <p:cNvPicPr>
            <a:picLocks noChangeAspect="1" noChangeArrowheads="1"/>
          </p:cNvPicPr>
          <p:nvPr/>
        </p:nvPicPr>
        <p:blipFill>
          <a:blip r:embed="rId2" cstate="print"/>
          <a:srcRect/>
          <a:stretch>
            <a:fillRect/>
          </a:stretch>
        </p:blipFill>
        <p:spPr bwMode="auto">
          <a:xfrm>
            <a:off x="457200" y="355074"/>
            <a:ext cx="8305800" cy="62047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55298" name="Picture 2"/>
          <p:cNvPicPr>
            <a:picLocks noGrp="1" noChangeAspect="1" noChangeArrowheads="1"/>
          </p:cNvPicPr>
          <p:nvPr>
            <p:ph idx="1"/>
          </p:nvPr>
        </p:nvPicPr>
        <p:blipFill>
          <a:blip r:embed="rId2" cstate="print"/>
          <a:srcRect/>
          <a:stretch>
            <a:fillRect/>
          </a:stretch>
        </p:blipFill>
        <p:spPr bwMode="auto">
          <a:xfrm>
            <a:off x="609600" y="228600"/>
            <a:ext cx="7924800" cy="591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56322" name="Picture 2"/>
          <p:cNvPicPr>
            <a:picLocks noChangeAspect="1" noChangeArrowheads="1"/>
          </p:cNvPicPr>
          <p:nvPr/>
        </p:nvPicPr>
        <p:blipFill rotWithShape="1">
          <a:blip r:embed="rId2" cstate="print"/>
          <a:srcRect t="11110"/>
          <a:stretch/>
        </p:blipFill>
        <p:spPr bwMode="auto">
          <a:xfrm>
            <a:off x="304800" y="609600"/>
            <a:ext cx="8534400" cy="56284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57346" name="Picture 2"/>
          <p:cNvPicPr>
            <a:picLocks noChangeAspect="1" noChangeArrowheads="1"/>
          </p:cNvPicPr>
          <p:nvPr/>
        </p:nvPicPr>
        <p:blipFill>
          <a:blip r:embed="rId2" cstate="print"/>
          <a:srcRect/>
          <a:stretch>
            <a:fillRect/>
          </a:stretch>
        </p:blipFill>
        <p:spPr bwMode="auto">
          <a:xfrm>
            <a:off x="381000" y="287283"/>
            <a:ext cx="8534399" cy="6397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58370" name="Picture 2"/>
          <p:cNvPicPr>
            <a:picLocks noChangeAspect="1" noChangeArrowheads="1"/>
          </p:cNvPicPr>
          <p:nvPr/>
        </p:nvPicPr>
        <p:blipFill>
          <a:blip r:embed="rId2" cstate="print"/>
          <a:srcRect/>
          <a:stretch>
            <a:fillRect/>
          </a:stretch>
        </p:blipFill>
        <p:spPr bwMode="auto">
          <a:xfrm>
            <a:off x="273238" y="228601"/>
            <a:ext cx="8489762" cy="6320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59394" name="Picture 2"/>
          <p:cNvPicPr>
            <a:picLocks noChangeAspect="1" noChangeArrowheads="1"/>
          </p:cNvPicPr>
          <p:nvPr/>
        </p:nvPicPr>
        <p:blipFill>
          <a:blip r:embed="rId2" cstate="print"/>
          <a:srcRect/>
          <a:stretch>
            <a:fillRect/>
          </a:stretch>
        </p:blipFill>
        <p:spPr bwMode="auto">
          <a:xfrm>
            <a:off x="381000" y="311982"/>
            <a:ext cx="8305799" cy="6177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60418" name="Picture 2"/>
          <p:cNvPicPr>
            <a:picLocks noChangeAspect="1" noChangeArrowheads="1"/>
          </p:cNvPicPr>
          <p:nvPr/>
        </p:nvPicPr>
        <p:blipFill>
          <a:blip r:embed="rId2" cstate="print"/>
          <a:srcRect/>
          <a:stretch>
            <a:fillRect/>
          </a:stretch>
        </p:blipFill>
        <p:spPr bwMode="auto">
          <a:xfrm>
            <a:off x="381000" y="287293"/>
            <a:ext cx="8458199" cy="63405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61442" name="Picture 2"/>
          <p:cNvPicPr>
            <a:picLocks noChangeAspect="1" noChangeArrowheads="1"/>
          </p:cNvPicPr>
          <p:nvPr/>
        </p:nvPicPr>
        <p:blipFill rotWithShape="1">
          <a:blip r:embed="rId2" cstate="print"/>
          <a:srcRect b="43333"/>
          <a:stretch/>
        </p:blipFill>
        <p:spPr bwMode="auto">
          <a:xfrm>
            <a:off x="228600" y="563880"/>
            <a:ext cx="8771947" cy="3627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Overview</a:t>
            </a:r>
          </a:p>
        </p:txBody>
      </p:sp>
      <p:sp>
        <p:nvSpPr>
          <p:cNvPr id="9219" name="Rectangle 3"/>
          <p:cNvSpPr>
            <a:spLocks noGrp="1" noChangeArrowheads="1"/>
          </p:cNvSpPr>
          <p:nvPr>
            <p:ph idx="1"/>
          </p:nvPr>
        </p:nvSpPr>
        <p:spPr/>
        <p:txBody>
          <a:bodyPr/>
          <a:lstStyle/>
          <a:p>
            <a:pPr>
              <a:lnSpc>
                <a:spcPct val="80000"/>
              </a:lnSpc>
            </a:pPr>
            <a:r>
              <a:rPr lang="en-US" sz="2200"/>
              <a:t>A Self-Organizing Map (SOM) is a way to represent higher dimensional data in an usually 2-D or 3-D manner, such that similar data is grouped together.</a:t>
            </a:r>
          </a:p>
          <a:p>
            <a:pPr>
              <a:lnSpc>
                <a:spcPct val="80000"/>
              </a:lnSpc>
            </a:pPr>
            <a:r>
              <a:rPr lang="en-US" sz="2200"/>
              <a:t>It runs unsupervised and performs the grouping on its own.</a:t>
            </a:r>
          </a:p>
          <a:p>
            <a:pPr>
              <a:lnSpc>
                <a:spcPct val="80000"/>
              </a:lnSpc>
            </a:pPr>
            <a:r>
              <a:rPr lang="en-US" sz="2200"/>
              <a:t>Once the SOM converges, it can only classify new data.  It is unlike traditional neural nets which are continuously learning and adapting.</a:t>
            </a:r>
          </a:p>
          <a:p>
            <a:pPr>
              <a:lnSpc>
                <a:spcPct val="80000"/>
              </a:lnSpc>
            </a:pPr>
            <a:r>
              <a:rPr lang="en-US" sz="2200"/>
              <a:t>SOMs run in two phases:</a:t>
            </a:r>
          </a:p>
          <a:p>
            <a:pPr lvl="1">
              <a:lnSpc>
                <a:spcPct val="80000"/>
              </a:lnSpc>
            </a:pPr>
            <a:r>
              <a:rPr lang="en-US" sz="2000" u="sng"/>
              <a:t>Training phase</a:t>
            </a:r>
            <a:r>
              <a:rPr lang="en-US" sz="2000"/>
              <a:t>: map is built, network organizes using a competitive process, it is trained using large numbers of inputs (or the same input vectors can be administered multiple times).</a:t>
            </a:r>
          </a:p>
          <a:p>
            <a:pPr lvl="1">
              <a:lnSpc>
                <a:spcPct val="80000"/>
              </a:lnSpc>
            </a:pPr>
            <a:r>
              <a:rPr lang="en-US" sz="2000" u="sng"/>
              <a:t>Mapping phase</a:t>
            </a:r>
            <a:r>
              <a:rPr lang="en-US" sz="2000"/>
              <a:t>: new vectors are quickly given a location on the converged map, easily classifying or categorizing the new data.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62466" name="Picture 2"/>
          <p:cNvPicPr>
            <a:picLocks noChangeAspect="1" noChangeArrowheads="1"/>
          </p:cNvPicPr>
          <p:nvPr/>
        </p:nvPicPr>
        <p:blipFill>
          <a:blip r:embed="rId2" cstate="print"/>
          <a:srcRect/>
          <a:stretch>
            <a:fillRect/>
          </a:stretch>
        </p:blipFill>
        <p:spPr bwMode="auto">
          <a:xfrm>
            <a:off x="304800" y="152400"/>
            <a:ext cx="8610600" cy="64327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63490" name="Picture 2"/>
          <p:cNvPicPr>
            <a:picLocks noChangeAspect="1" noChangeArrowheads="1"/>
          </p:cNvPicPr>
          <p:nvPr/>
        </p:nvPicPr>
        <p:blipFill rotWithShape="1">
          <a:blip r:embed="rId2" cstate="print"/>
          <a:srcRect r="1724"/>
          <a:stretch/>
        </p:blipFill>
        <p:spPr bwMode="auto">
          <a:xfrm>
            <a:off x="152400" y="99749"/>
            <a:ext cx="8686800" cy="65456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64514" name="Picture 2"/>
          <p:cNvPicPr>
            <a:picLocks noChangeAspect="1" noChangeArrowheads="1"/>
          </p:cNvPicPr>
          <p:nvPr/>
        </p:nvPicPr>
        <p:blipFill>
          <a:blip r:embed="rId2" cstate="print"/>
          <a:srcRect/>
          <a:stretch>
            <a:fillRect/>
          </a:stretch>
        </p:blipFill>
        <p:spPr bwMode="auto">
          <a:xfrm>
            <a:off x="228600" y="173039"/>
            <a:ext cx="8762999" cy="65690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65538" name="Picture 2"/>
          <p:cNvPicPr>
            <a:picLocks noChangeAspect="1" noChangeArrowheads="1"/>
          </p:cNvPicPr>
          <p:nvPr/>
        </p:nvPicPr>
        <p:blipFill>
          <a:blip r:embed="rId2" cstate="print"/>
          <a:srcRect/>
          <a:stretch>
            <a:fillRect/>
          </a:stretch>
        </p:blipFill>
        <p:spPr bwMode="auto">
          <a:xfrm>
            <a:off x="304800" y="220813"/>
            <a:ext cx="8534400" cy="64163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66562" name="Picture 2"/>
          <p:cNvPicPr>
            <a:picLocks noChangeAspect="1" noChangeArrowheads="1"/>
          </p:cNvPicPr>
          <p:nvPr/>
        </p:nvPicPr>
        <p:blipFill rotWithShape="1">
          <a:blip r:embed="rId2" cstate="print"/>
          <a:srcRect b="5008"/>
          <a:stretch/>
        </p:blipFill>
        <p:spPr bwMode="auto">
          <a:xfrm>
            <a:off x="304799" y="237985"/>
            <a:ext cx="8546951" cy="6071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67586" name="Picture 2"/>
          <p:cNvPicPr>
            <a:picLocks noChangeAspect="1" noChangeArrowheads="1"/>
          </p:cNvPicPr>
          <p:nvPr/>
        </p:nvPicPr>
        <p:blipFill rotWithShape="1">
          <a:blip r:embed="rId2" cstate="print"/>
          <a:srcRect b="5557"/>
          <a:stretch/>
        </p:blipFill>
        <p:spPr bwMode="auto">
          <a:xfrm>
            <a:off x="228600" y="392759"/>
            <a:ext cx="8610599" cy="60842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68610" name="Picture 2"/>
          <p:cNvPicPr>
            <a:picLocks noChangeAspect="1" noChangeArrowheads="1"/>
          </p:cNvPicPr>
          <p:nvPr/>
        </p:nvPicPr>
        <p:blipFill>
          <a:blip r:embed="rId2" cstate="print"/>
          <a:srcRect/>
          <a:stretch>
            <a:fillRect/>
          </a:stretch>
        </p:blipFill>
        <p:spPr bwMode="auto">
          <a:xfrm>
            <a:off x="1314450" y="1000125"/>
            <a:ext cx="6515100" cy="4857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69634" name="Picture 2"/>
          <p:cNvPicPr>
            <a:picLocks noChangeAspect="1" noChangeArrowheads="1"/>
          </p:cNvPicPr>
          <p:nvPr/>
        </p:nvPicPr>
        <p:blipFill rotWithShape="1">
          <a:blip r:embed="rId2" cstate="print"/>
          <a:srcRect r="4522"/>
          <a:stretch/>
        </p:blipFill>
        <p:spPr bwMode="auto">
          <a:xfrm>
            <a:off x="320041" y="213539"/>
            <a:ext cx="8366759" cy="64920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70658" name="Picture 2"/>
          <p:cNvPicPr>
            <a:picLocks noChangeAspect="1" noChangeArrowheads="1"/>
          </p:cNvPicPr>
          <p:nvPr/>
        </p:nvPicPr>
        <p:blipFill>
          <a:blip r:embed="rId2" cstate="print"/>
          <a:srcRect/>
          <a:stretch>
            <a:fillRect/>
          </a:stretch>
        </p:blipFill>
        <p:spPr bwMode="auto">
          <a:xfrm>
            <a:off x="331782" y="228600"/>
            <a:ext cx="8480436" cy="6400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71682" name="Picture 2"/>
          <p:cNvPicPr>
            <a:picLocks noChangeAspect="1" noChangeArrowheads="1"/>
          </p:cNvPicPr>
          <p:nvPr/>
        </p:nvPicPr>
        <p:blipFill>
          <a:blip r:embed="rId2" cstate="print"/>
          <a:srcRect/>
          <a:stretch>
            <a:fillRect/>
          </a:stretch>
        </p:blipFill>
        <p:spPr bwMode="auto">
          <a:xfrm>
            <a:off x="402324" y="231729"/>
            <a:ext cx="8436875" cy="63214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Uses</a:t>
            </a:r>
          </a:p>
        </p:txBody>
      </p:sp>
      <p:sp>
        <p:nvSpPr>
          <p:cNvPr id="32771" name="Rectangle 3"/>
          <p:cNvSpPr>
            <a:spLocks noGrp="1" noChangeArrowheads="1"/>
          </p:cNvSpPr>
          <p:nvPr>
            <p:ph idx="1"/>
          </p:nvPr>
        </p:nvSpPr>
        <p:spPr>
          <a:xfrm>
            <a:off x="533400" y="4038600"/>
            <a:ext cx="8153400" cy="1828800"/>
          </a:xfrm>
        </p:spPr>
        <p:txBody>
          <a:bodyPr/>
          <a:lstStyle/>
          <a:p>
            <a:pPr>
              <a:lnSpc>
                <a:spcPct val="90000"/>
              </a:lnSpc>
            </a:pPr>
            <a:r>
              <a:rPr lang="en-US" sz="2200"/>
              <a:t>Example: Data sets for poverty levels in different countries.</a:t>
            </a:r>
          </a:p>
          <a:p>
            <a:pPr lvl="1">
              <a:lnSpc>
                <a:spcPct val="90000"/>
              </a:lnSpc>
            </a:pPr>
            <a:r>
              <a:rPr lang="en-US" sz="2000"/>
              <a:t>Data sets have many different statistics for each country.</a:t>
            </a:r>
          </a:p>
          <a:p>
            <a:pPr lvl="1">
              <a:lnSpc>
                <a:spcPct val="90000"/>
              </a:lnSpc>
            </a:pPr>
            <a:r>
              <a:rPr lang="en-US" sz="2000"/>
              <a:t>SOM does not show poverty levels, rather it shows how similar the poverty sets for different countries are to each other.  (Similar color = similar data sets).</a:t>
            </a:r>
          </a:p>
        </p:txBody>
      </p:sp>
      <p:pic>
        <p:nvPicPr>
          <p:cNvPr id="32772" name="Picture 4" descr="povertymap"/>
          <p:cNvPicPr>
            <a:picLocks noChangeAspect="1" noChangeArrowheads="1"/>
          </p:cNvPicPr>
          <p:nvPr/>
        </p:nvPicPr>
        <p:blipFill>
          <a:blip r:embed="rId2" cstate="print"/>
          <a:srcRect/>
          <a:stretch>
            <a:fillRect/>
          </a:stretch>
        </p:blipFill>
        <p:spPr bwMode="auto">
          <a:xfrm>
            <a:off x="533400" y="1828800"/>
            <a:ext cx="3429000" cy="2014538"/>
          </a:xfrm>
          <a:prstGeom prst="rect">
            <a:avLst/>
          </a:prstGeom>
          <a:noFill/>
        </p:spPr>
      </p:pic>
      <p:pic>
        <p:nvPicPr>
          <p:cNvPr id="32773" name="Picture 5" descr="worldpovertymap"/>
          <p:cNvPicPr>
            <a:picLocks noChangeAspect="1" noChangeArrowheads="1"/>
          </p:cNvPicPr>
          <p:nvPr/>
        </p:nvPicPr>
        <p:blipFill>
          <a:blip r:embed="rId3" cstate="print"/>
          <a:srcRect/>
          <a:stretch>
            <a:fillRect/>
          </a:stretch>
        </p:blipFill>
        <p:spPr bwMode="auto">
          <a:xfrm>
            <a:off x="5029200" y="1828800"/>
            <a:ext cx="3632200" cy="2012950"/>
          </a:xfrm>
          <a:prstGeom prst="rect">
            <a:avLst/>
          </a:prstGeom>
          <a:noFill/>
        </p:spPr>
      </p:pic>
      <p:sp>
        <p:nvSpPr>
          <p:cNvPr id="32774" name="Text Box 6"/>
          <p:cNvSpPr txBox="1">
            <a:spLocks noChangeArrowheads="1"/>
          </p:cNvSpPr>
          <p:nvPr/>
        </p:nvSpPr>
        <p:spPr bwMode="auto">
          <a:xfrm>
            <a:off x="4191000" y="2514600"/>
            <a:ext cx="546100" cy="701675"/>
          </a:xfrm>
          <a:prstGeom prst="rect">
            <a:avLst/>
          </a:prstGeom>
          <a:noFill/>
          <a:ln w="9525">
            <a:noFill/>
            <a:miter lim="800000"/>
            <a:headEnd/>
            <a:tailEnd/>
          </a:ln>
          <a:effectLst/>
        </p:spPr>
        <p:txBody>
          <a:bodyPr wrap="none">
            <a:spAutoFit/>
          </a:bodyPr>
          <a:lstStyle/>
          <a:p>
            <a:r>
              <a:rPr lang="en-US" sz="400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72706" name="Picture 2"/>
          <p:cNvPicPr>
            <a:picLocks noChangeAspect="1" noChangeArrowheads="1"/>
          </p:cNvPicPr>
          <p:nvPr/>
        </p:nvPicPr>
        <p:blipFill>
          <a:blip r:embed="rId2" cstate="print"/>
          <a:srcRect/>
          <a:stretch>
            <a:fillRect/>
          </a:stretch>
        </p:blipFill>
        <p:spPr bwMode="auto">
          <a:xfrm>
            <a:off x="416570" y="278058"/>
            <a:ext cx="8346430" cy="62751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73730" name="Picture 2"/>
          <p:cNvPicPr>
            <a:picLocks noChangeAspect="1" noChangeArrowheads="1"/>
          </p:cNvPicPr>
          <p:nvPr/>
        </p:nvPicPr>
        <p:blipFill>
          <a:blip r:embed="rId2" cstate="print"/>
          <a:srcRect/>
          <a:stretch>
            <a:fillRect/>
          </a:stretch>
        </p:blipFill>
        <p:spPr bwMode="auto">
          <a:xfrm>
            <a:off x="609600" y="381000"/>
            <a:ext cx="8134124" cy="60916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p:txBody>
          <a:bodyPr/>
          <a:lstStyle/>
          <a:p>
            <a:r>
              <a:rPr lang="en-US"/>
              <a:t>See It in Action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Example 1</a:t>
            </a:r>
          </a:p>
        </p:txBody>
      </p:sp>
      <p:sp>
        <p:nvSpPr>
          <p:cNvPr id="44035" name="Rectangle 3"/>
          <p:cNvSpPr>
            <a:spLocks noGrp="1" noChangeArrowheads="1"/>
          </p:cNvSpPr>
          <p:nvPr>
            <p:ph idx="1"/>
          </p:nvPr>
        </p:nvSpPr>
        <p:spPr>
          <a:xfrm>
            <a:off x="533400" y="1828800"/>
            <a:ext cx="8153400" cy="1981200"/>
          </a:xfrm>
        </p:spPr>
        <p:txBody>
          <a:bodyPr/>
          <a:lstStyle/>
          <a:p>
            <a:pPr>
              <a:lnSpc>
                <a:spcPct val="90000"/>
              </a:lnSpc>
            </a:pPr>
            <a:r>
              <a:rPr lang="en-US" sz="2200" dirty="0"/>
              <a:t>2-D square grid of nodes.</a:t>
            </a:r>
          </a:p>
          <a:p>
            <a:pPr>
              <a:lnSpc>
                <a:spcPct val="90000"/>
              </a:lnSpc>
            </a:pPr>
            <a:r>
              <a:rPr lang="en-US" sz="2200" dirty="0"/>
              <a:t>Inputs are colors.</a:t>
            </a:r>
          </a:p>
          <a:p>
            <a:pPr>
              <a:lnSpc>
                <a:spcPct val="90000"/>
              </a:lnSpc>
            </a:pPr>
            <a:r>
              <a:rPr lang="en-US" sz="2200" dirty="0"/>
              <a:t>SOM converges so that similar colors are grouped together.</a:t>
            </a:r>
          </a:p>
          <a:p>
            <a:pPr>
              <a:lnSpc>
                <a:spcPct val="90000"/>
              </a:lnSpc>
            </a:pPr>
            <a:r>
              <a:rPr lang="en-US" sz="2200" dirty="0"/>
              <a:t>Program with source code and pre-compiled Win32 binary: </a:t>
            </a:r>
            <a:r>
              <a:rPr lang="en-US" sz="2200" dirty="0">
                <a:hlinkClick r:id="rId2"/>
              </a:rPr>
              <a:t>http://www.ai-junkie.com/files/SOMDemo.zip</a:t>
            </a:r>
            <a:r>
              <a:rPr lang="en-US" sz="2200" dirty="0"/>
              <a:t> or </a:t>
            </a:r>
            <a:r>
              <a:rPr lang="en-US" sz="2200" dirty="0">
                <a:hlinkClick r:id="rId3"/>
              </a:rPr>
              <a:t>mirror</a:t>
            </a:r>
            <a:r>
              <a:rPr lang="en-US" sz="2200" dirty="0"/>
              <a:t>.</a:t>
            </a:r>
          </a:p>
        </p:txBody>
      </p:sp>
      <p:pic>
        <p:nvPicPr>
          <p:cNvPr id="44036" name="Picture 4" descr="sdfsdf"/>
          <p:cNvPicPr>
            <a:picLocks noChangeAspect="1" noChangeArrowheads="1"/>
          </p:cNvPicPr>
          <p:nvPr/>
        </p:nvPicPr>
        <p:blipFill>
          <a:blip r:embed="rId4" cstate="print"/>
          <a:srcRect/>
          <a:stretch>
            <a:fillRect/>
          </a:stretch>
        </p:blipFill>
        <p:spPr bwMode="auto">
          <a:xfrm>
            <a:off x="1066800" y="3886200"/>
            <a:ext cx="4676775" cy="1762125"/>
          </a:xfrm>
          <a:prstGeom prst="rect">
            <a:avLst/>
          </a:prstGeom>
          <a:noFill/>
        </p:spPr>
      </p:pic>
      <p:sp>
        <p:nvSpPr>
          <p:cNvPr id="44037" name="Text Box 5"/>
          <p:cNvSpPr txBox="1">
            <a:spLocks noChangeArrowheads="1"/>
          </p:cNvSpPr>
          <p:nvPr/>
        </p:nvSpPr>
        <p:spPr bwMode="auto">
          <a:xfrm>
            <a:off x="6019800" y="4114800"/>
            <a:ext cx="2473325" cy="1187450"/>
          </a:xfrm>
          <a:prstGeom prst="rect">
            <a:avLst/>
          </a:prstGeom>
          <a:noFill/>
          <a:ln w="9525">
            <a:noFill/>
            <a:miter lim="800000"/>
            <a:headEnd/>
            <a:tailEnd/>
          </a:ln>
          <a:effectLst/>
        </p:spPr>
        <p:txBody>
          <a:bodyPr wrap="none">
            <a:spAutoFit/>
          </a:bodyPr>
          <a:lstStyle/>
          <a:p>
            <a:pPr marL="457200" indent="-457200">
              <a:buFontTx/>
              <a:buAutoNum type="alphaLcParenR"/>
            </a:pPr>
            <a:r>
              <a:rPr lang="en-US"/>
              <a:t>Input space</a:t>
            </a:r>
          </a:p>
          <a:p>
            <a:pPr marL="457200" indent="-457200">
              <a:buFontTx/>
              <a:buAutoNum type="alphaLcParenR"/>
            </a:pPr>
            <a:r>
              <a:rPr lang="en-US"/>
              <a:t>Initial weights</a:t>
            </a:r>
          </a:p>
          <a:p>
            <a:pPr marL="457200" indent="-457200">
              <a:buFontTx/>
              <a:buAutoNum type="alphaLcParenR"/>
            </a:pPr>
            <a:r>
              <a:rPr lang="en-US"/>
              <a:t>Final weights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References</a:t>
            </a:r>
          </a:p>
        </p:txBody>
      </p:sp>
      <p:sp>
        <p:nvSpPr>
          <p:cNvPr id="48131" name="Rectangle 3"/>
          <p:cNvSpPr>
            <a:spLocks noGrp="1" noChangeArrowheads="1"/>
          </p:cNvSpPr>
          <p:nvPr>
            <p:ph idx="1"/>
          </p:nvPr>
        </p:nvSpPr>
        <p:spPr/>
        <p:txBody>
          <a:bodyPr/>
          <a:lstStyle/>
          <a:p>
            <a:r>
              <a:rPr lang="en-US" sz="2700" i="1"/>
              <a:t>Wireless Localization Using Self-Organizing Maps</a:t>
            </a:r>
            <a:r>
              <a:rPr lang="en-US" sz="2700"/>
              <a:t> by Gianni Giorgetti, Sandeep K. S. Gupta, and Gianfranco Manes. IPSN ’07.</a:t>
            </a:r>
          </a:p>
          <a:p>
            <a:r>
              <a:rPr lang="en-US" sz="2700"/>
              <a:t>Wikipedia: “Self organizing map”. </a:t>
            </a:r>
            <a:r>
              <a:rPr lang="en-US" sz="2700">
                <a:hlinkClick r:id="rId2"/>
              </a:rPr>
              <a:t>http://en.wikipedia.org/wiki/Self-organizing_map</a:t>
            </a:r>
            <a:r>
              <a:rPr lang="en-US" sz="2700"/>
              <a:t>. (Retrieved March 21, 2007).</a:t>
            </a:r>
          </a:p>
          <a:p>
            <a:r>
              <a:rPr lang="en-US" sz="2700"/>
              <a:t>AI-Junkie: “SOM tutorial”. </a:t>
            </a:r>
            <a:r>
              <a:rPr lang="en-US" sz="2700">
                <a:hlinkClick r:id="rId3"/>
              </a:rPr>
              <a:t>http://www.ai-junkie.com/ann/som/som1.html</a:t>
            </a:r>
            <a:r>
              <a:rPr lang="en-US" sz="2700"/>
              <a:t>. (Retrieved March 20, 2007).</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81000" y="879475"/>
            <a:ext cx="8280400" cy="552450"/>
          </a:xfrm>
        </p:spPr>
        <p:txBody>
          <a:bodyPr>
            <a:normAutofit fontScale="90000"/>
          </a:bodyPr>
          <a:lstStyle/>
          <a:p>
            <a:pPr eaLnBrk="1" hangingPunct="1"/>
            <a:r>
              <a:rPr lang="en-US" sz="4000" smtClean="0"/>
              <a:t>Evaluating cluster quality</a:t>
            </a:r>
          </a:p>
        </p:txBody>
      </p:sp>
      <p:sp>
        <p:nvSpPr>
          <p:cNvPr id="83971" name="Rectangle 3"/>
          <p:cNvSpPr>
            <a:spLocks noGrp="1" noChangeArrowheads="1"/>
          </p:cNvSpPr>
          <p:nvPr>
            <p:ph idx="1"/>
          </p:nvPr>
        </p:nvSpPr>
        <p:spPr>
          <a:xfrm>
            <a:off x="465138" y="1600200"/>
            <a:ext cx="7916862" cy="4530725"/>
          </a:xfrm>
          <a:noFill/>
        </p:spPr>
        <p:txBody>
          <a:bodyPr lIns="90488" tIns="44450" rIns="90488" bIns="44450"/>
          <a:lstStyle/>
          <a:p>
            <a:pPr marL="533400" indent="-533400" eaLnBrk="1" hangingPunct="1">
              <a:lnSpc>
                <a:spcPct val="90000"/>
              </a:lnSpc>
            </a:pPr>
            <a:r>
              <a:rPr lang="en-US" smtClean="0"/>
              <a:t>Use known classes (pairwise F-measure, best class F-measure)</a:t>
            </a:r>
          </a:p>
          <a:p>
            <a:pPr marL="533400" indent="-533400" eaLnBrk="1" hangingPunct="1">
              <a:lnSpc>
                <a:spcPct val="90000"/>
              </a:lnSpc>
            </a:pPr>
            <a:r>
              <a:rPr lang="en-US" smtClean="0"/>
              <a:t>Clusters can be evaluated with “internal” as well as “external” measures</a:t>
            </a:r>
          </a:p>
          <a:p>
            <a:pPr lvl="1" eaLnBrk="1" hangingPunct="1">
              <a:lnSpc>
                <a:spcPct val="90000"/>
              </a:lnSpc>
            </a:pPr>
            <a:r>
              <a:rPr lang="en-US" smtClean="0"/>
              <a:t>Internal measures are related to the inter/intra cluster distance</a:t>
            </a:r>
          </a:p>
          <a:p>
            <a:pPr lvl="1" eaLnBrk="1" hangingPunct="1">
              <a:lnSpc>
                <a:spcPct val="90000"/>
              </a:lnSpc>
            </a:pPr>
            <a:r>
              <a:rPr lang="en-US" smtClean="0"/>
              <a:t>External measures are related to how representative are the current clusters to “true” classes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81000" y="381000"/>
            <a:ext cx="8280400" cy="552450"/>
          </a:xfrm>
        </p:spPr>
        <p:txBody>
          <a:bodyPr>
            <a:normAutofit fontScale="90000"/>
          </a:bodyPr>
          <a:lstStyle/>
          <a:p>
            <a:pPr eaLnBrk="1" hangingPunct="1"/>
            <a:r>
              <a:rPr lang="en-US" sz="4000" dirty="0" smtClean="0"/>
              <a:t>Inter/Intra Cluster Distances</a:t>
            </a:r>
          </a:p>
        </p:txBody>
      </p:sp>
      <p:sp>
        <p:nvSpPr>
          <p:cNvPr id="4" name="Rectangle 3"/>
          <p:cNvSpPr txBox="1">
            <a:spLocks noChangeArrowheads="1"/>
          </p:cNvSpPr>
          <p:nvPr/>
        </p:nvSpPr>
        <p:spPr bwMode="auto">
          <a:xfrm>
            <a:off x="685800" y="990600"/>
            <a:ext cx="3810000" cy="4114800"/>
          </a:xfrm>
          <a:prstGeom prst="rect">
            <a:avLst/>
          </a:prstGeom>
          <a:noFill/>
          <a:ln w="9525">
            <a:noFill/>
            <a:miter lim="800000"/>
            <a:headEnd/>
            <a:tailEnd/>
          </a:ln>
          <a:effectLst/>
        </p:spPr>
        <p:txBody>
          <a:bodyPr/>
          <a:lstStyle/>
          <a:p>
            <a:pPr marL="342900" indent="-342900">
              <a:spcBef>
                <a:spcPct val="20000"/>
              </a:spcBef>
              <a:buClr>
                <a:schemeClr val="bg2"/>
              </a:buClr>
              <a:buSzPct val="75000"/>
              <a:defRPr/>
            </a:pPr>
            <a:r>
              <a:rPr lang="en-US" sz="2000" kern="0" dirty="0">
                <a:solidFill>
                  <a:srgbClr val="FF0000"/>
                </a:solidFill>
                <a:latin typeface="+mn-lt"/>
              </a:rPr>
              <a:t>Intra-cluster distance</a:t>
            </a:r>
          </a:p>
          <a:p>
            <a:pPr marL="342900" indent="-342900">
              <a:spcBef>
                <a:spcPct val="20000"/>
              </a:spcBef>
              <a:buClr>
                <a:schemeClr val="bg2"/>
              </a:buClr>
              <a:buSzPct val="75000"/>
              <a:buFont typeface="Wingdings" pitchFamily="2" charset="2"/>
              <a:buChar char="p"/>
              <a:defRPr/>
            </a:pPr>
            <a:r>
              <a:rPr lang="en-US" sz="2000" kern="0" dirty="0">
                <a:latin typeface="+mn-lt"/>
              </a:rPr>
              <a:t>(Sum/Min/Max/</a:t>
            </a:r>
            <a:r>
              <a:rPr lang="en-US" sz="2000" kern="0" dirty="0" err="1">
                <a:latin typeface="+mn-lt"/>
              </a:rPr>
              <a:t>Avg</a:t>
            </a:r>
            <a:r>
              <a:rPr lang="en-US" sz="2000" kern="0" dirty="0">
                <a:latin typeface="+mn-lt"/>
              </a:rPr>
              <a:t>) the (absolute/squared) distance between</a:t>
            </a:r>
          </a:p>
          <a:p>
            <a:pPr marL="742950" lvl="1" indent="-285750">
              <a:spcBef>
                <a:spcPct val="20000"/>
              </a:spcBef>
              <a:buClr>
                <a:schemeClr val="tx2"/>
              </a:buClr>
              <a:buSzPct val="75000"/>
              <a:buFontTx/>
              <a:buChar char="-"/>
              <a:defRPr/>
            </a:pPr>
            <a:r>
              <a:rPr lang="en-US" sz="2000" kern="0" dirty="0">
                <a:latin typeface="+mn-lt"/>
              </a:rPr>
              <a:t>All pairs of points in the cluster OR</a:t>
            </a:r>
          </a:p>
          <a:p>
            <a:pPr marL="742950" lvl="1" indent="-285750">
              <a:spcBef>
                <a:spcPct val="20000"/>
              </a:spcBef>
              <a:buClr>
                <a:schemeClr val="tx2"/>
              </a:buClr>
              <a:buSzPct val="75000"/>
              <a:buFontTx/>
              <a:buChar char="-"/>
              <a:defRPr/>
            </a:pPr>
            <a:r>
              <a:rPr lang="en-US" sz="2000" kern="0" dirty="0">
                <a:latin typeface="+mn-lt"/>
              </a:rPr>
              <a:t>Between the </a:t>
            </a:r>
            <a:r>
              <a:rPr lang="en-US" sz="2000" kern="0" dirty="0" err="1">
                <a:latin typeface="+mn-lt"/>
              </a:rPr>
              <a:t>centroid</a:t>
            </a:r>
            <a:r>
              <a:rPr lang="en-US" sz="2000" kern="0" dirty="0">
                <a:latin typeface="+mn-lt"/>
              </a:rPr>
              <a:t> and all points in the cluster OR</a:t>
            </a:r>
          </a:p>
          <a:p>
            <a:pPr marL="742950" lvl="1" indent="-285750">
              <a:spcBef>
                <a:spcPct val="20000"/>
              </a:spcBef>
              <a:buClr>
                <a:schemeClr val="tx2"/>
              </a:buClr>
              <a:buSzPct val="75000"/>
              <a:buFontTx/>
              <a:buChar char="-"/>
              <a:defRPr/>
            </a:pPr>
            <a:r>
              <a:rPr lang="en-US" sz="2000" kern="0" dirty="0">
                <a:latin typeface="+mn-lt"/>
              </a:rPr>
              <a:t>Between the “</a:t>
            </a:r>
            <a:r>
              <a:rPr lang="en-US" sz="2000" kern="0" dirty="0" err="1">
                <a:latin typeface="+mn-lt"/>
              </a:rPr>
              <a:t>medoid</a:t>
            </a:r>
            <a:r>
              <a:rPr lang="en-US" sz="2000" kern="0" dirty="0">
                <a:latin typeface="+mn-lt"/>
              </a:rPr>
              <a:t>” and all points in the cluster </a:t>
            </a:r>
          </a:p>
        </p:txBody>
      </p:sp>
      <p:sp>
        <p:nvSpPr>
          <p:cNvPr id="5" name="Rectangle 4"/>
          <p:cNvSpPr txBox="1">
            <a:spLocks noChangeArrowheads="1"/>
          </p:cNvSpPr>
          <p:nvPr/>
        </p:nvSpPr>
        <p:spPr>
          <a:xfrm>
            <a:off x="4648200" y="990600"/>
            <a:ext cx="3810000" cy="4114800"/>
          </a:xfrm>
          <a:prstGeom prst="rect">
            <a:avLst/>
          </a:prstGeom>
        </p:spPr>
        <p:txBody>
          <a:bodyPr/>
          <a:lstStyle/>
          <a:p>
            <a:pPr marL="342900" indent="-342900">
              <a:spcBef>
                <a:spcPct val="20000"/>
              </a:spcBef>
              <a:buClr>
                <a:schemeClr val="bg2"/>
              </a:buClr>
              <a:buSzPct val="75000"/>
              <a:defRPr/>
            </a:pPr>
            <a:r>
              <a:rPr lang="en-US" sz="2400" kern="0" dirty="0">
                <a:solidFill>
                  <a:srgbClr val="FF0000"/>
                </a:solidFill>
                <a:latin typeface="+mn-lt"/>
              </a:rPr>
              <a:t>Inter-cluster distance</a:t>
            </a:r>
          </a:p>
          <a:p>
            <a:pPr marL="342900" indent="-342900">
              <a:spcBef>
                <a:spcPct val="20000"/>
              </a:spcBef>
              <a:buClr>
                <a:schemeClr val="bg2"/>
              </a:buClr>
              <a:buSzPct val="75000"/>
              <a:defRPr/>
            </a:pPr>
            <a:r>
              <a:rPr lang="en-US" sz="2000" kern="0" dirty="0">
                <a:latin typeface="+mn-lt"/>
              </a:rPr>
              <a:t>Sum the (squared) distance between all pairs of clusters</a:t>
            </a:r>
          </a:p>
          <a:p>
            <a:pPr marL="342900" indent="-342900">
              <a:spcBef>
                <a:spcPct val="20000"/>
              </a:spcBef>
              <a:buClr>
                <a:schemeClr val="bg2"/>
              </a:buClr>
              <a:buSzPct val="75000"/>
              <a:defRPr/>
            </a:pPr>
            <a:r>
              <a:rPr lang="en-US" sz="2000" kern="0" dirty="0">
                <a:latin typeface="+mn-lt"/>
              </a:rPr>
              <a:t>Where distance between two clusters is defined as:</a:t>
            </a:r>
          </a:p>
          <a:p>
            <a:pPr marL="742950" lvl="1" indent="-285750">
              <a:spcBef>
                <a:spcPct val="20000"/>
              </a:spcBef>
              <a:buClr>
                <a:schemeClr val="tx2"/>
              </a:buClr>
              <a:buSzPct val="75000"/>
              <a:buFontTx/>
              <a:buChar char="-"/>
              <a:defRPr/>
            </a:pPr>
            <a:r>
              <a:rPr lang="en-US" kern="0" dirty="0">
                <a:latin typeface="+mn-lt"/>
              </a:rPr>
              <a:t>distance between their </a:t>
            </a:r>
            <a:r>
              <a:rPr lang="en-US" kern="0" dirty="0" err="1">
                <a:latin typeface="+mn-lt"/>
              </a:rPr>
              <a:t>centroids</a:t>
            </a:r>
            <a:r>
              <a:rPr lang="en-US" kern="0" dirty="0">
                <a:latin typeface="+mn-lt"/>
              </a:rPr>
              <a:t>/</a:t>
            </a:r>
            <a:r>
              <a:rPr lang="en-US" kern="0" dirty="0" err="1">
                <a:latin typeface="+mn-lt"/>
              </a:rPr>
              <a:t>medoids</a:t>
            </a:r>
            <a:endParaRPr lang="en-US" kern="0" dirty="0">
              <a:latin typeface="+mn-lt"/>
            </a:endParaRPr>
          </a:p>
          <a:p>
            <a:pPr marL="1143000" lvl="2" indent="-228600">
              <a:spcBef>
                <a:spcPct val="20000"/>
              </a:spcBef>
              <a:buClr>
                <a:schemeClr val="accent1"/>
              </a:buClr>
              <a:buSzPct val="65000"/>
              <a:buFontTx/>
              <a:buChar char="-"/>
              <a:defRPr/>
            </a:pPr>
            <a:r>
              <a:rPr lang="en-US" sz="1600" kern="0" dirty="0">
                <a:solidFill>
                  <a:srgbClr val="0000CC"/>
                </a:solidFill>
                <a:latin typeface="+mn-lt"/>
              </a:rPr>
              <a:t>(Spherical clusters)</a:t>
            </a:r>
          </a:p>
          <a:p>
            <a:pPr marL="742950" lvl="1" indent="-285750">
              <a:spcBef>
                <a:spcPct val="20000"/>
              </a:spcBef>
              <a:buClr>
                <a:schemeClr val="tx2"/>
              </a:buClr>
              <a:buSzPct val="75000"/>
              <a:buFontTx/>
              <a:buChar char="-"/>
              <a:defRPr/>
            </a:pPr>
            <a:r>
              <a:rPr lang="en-US" kern="0" dirty="0">
                <a:latin typeface="+mn-lt"/>
              </a:rPr>
              <a:t>Distance between the closest pair of points belonging to the clusters</a:t>
            </a:r>
          </a:p>
          <a:p>
            <a:pPr marL="1143000" lvl="2" indent="-228600">
              <a:spcBef>
                <a:spcPct val="20000"/>
              </a:spcBef>
              <a:buClr>
                <a:schemeClr val="accent1"/>
              </a:buClr>
              <a:buSzPct val="65000"/>
              <a:buFontTx/>
              <a:buChar char="-"/>
              <a:defRPr/>
            </a:pPr>
            <a:r>
              <a:rPr lang="en-US" sz="1600" kern="0" dirty="0">
                <a:solidFill>
                  <a:srgbClr val="0000CC"/>
                </a:solidFill>
                <a:latin typeface="+mn-lt"/>
              </a:rPr>
              <a:t>(Chain shaped clusters)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a:xfrm>
            <a:off x="381000" y="879475"/>
            <a:ext cx="8280400" cy="552450"/>
          </a:xfrm>
        </p:spPr>
        <p:txBody>
          <a:bodyPr>
            <a:normAutofit fontScale="90000"/>
          </a:bodyPr>
          <a:lstStyle/>
          <a:p>
            <a:pPr eaLnBrk="1" hangingPunct="1"/>
            <a:r>
              <a:rPr lang="en-GB" sz="4000" smtClean="0"/>
              <a:t>Davies-Bouldin index</a:t>
            </a:r>
            <a:endParaRPr lang="en-US" sz="4000" smtClean="0"/>
          </a:p>
        </p:txBody>
      </p:sp>
      <p:sp>
        <p:nvSpPr>
          <p:cNvPr id="6" name="Rectangle 3"/>
          <p:cNvSpPr txBox="1">
            <a:spLocks noChangeArrowheads="1"/>
          </p:cNvSpPr>
          <p:nvPr/>
        </p:nvSpPr>
        <p:spPr bwMode="auto">
          <a:xfrm>
            <a:off x="465138" y="1600200"/>
            <a:ext cx="7916862" cy="4530725"/>
          </a:xfrm>
          <a:prstGeom prst="rect">
            <a:avLst/>
          </a:prstGeom>
          <a:noFill/>
          <a:ln w="9525">
            <a:noFill/>
            <a:miter lim="800000"/>
            <a:headEnd/>
            <a:tailEnd/>
          </a:ln>
        </p:spPr>
        <p:txBody>
          <a:bodyPr lIns="90488" tIns="44450" rIns="90488" bIns="44450"/>
          <a:lstStyle/>
          <a:p>
            <a:pPr marL="533400" indent="-533400">
              <a:lnSpc>
                <a:spcPct val="90000"/>
              </a:lnSpc>
              <a:spcBef>
                <a:spcPct val="20000"/>
              </a:spcBef>
              <a:buClr>
                <a:schemeClr val="bg2"/>
              </a:buClr>
              <a:buSzPct val="75000"/>
              <a:buFont typeface="Wingdings" pitchFamily="2" charset="2"/>
              <a:buChar char="p"/>
              <a:defRPr/>
            </a:pPr>
            <a:r>
              <a:rPr lang="en-GB" sz="2800" dirty="0"/>
              <a:t>A function of the ratio of the sum of within-cluster (i.e. intra-cluster) scatter to between cluster (i.e. inter-cluster) separation</a:t>
            </a:r>
          </a:p>
          <a:p>
            <a:pPr marL="533400" indent="-533400">
              <a:lnSpc>
                <a:spcPct val="90000"/>
              </a:lnSpc>
              <a:spcBef>
                <a:spcPct val="20000"/>
              </a:spcBef>
              <a:buClr>
                <a:schemeClr val="bg2"/>
              </a:buClr>
              <a:buSzPct val="75000"/>
              <a:buFont typeface="Wingdings" pitchFamily="2" charset="2"/>
              <a:buChar char="p"/>
              <a:defRPr/>
            </a:pPr>
            <a:r>
              <a:rPr lang="en-GB" sz="2800" dirty="0"/>
              <a:t>Let </a:t>
            </a:r>
            <a:r>
              <a:rPr lang="en-GB" sz="2800" i="1" dirty="0"/>
              <a:t>C={C</a:t>
            </a:r>
            <a:r>
              <a:rPr lang="en-GB" sz="2800" i="1" baseline="-25000" dirty="0"/>
              <a:t>1</a:t>
            </a:r>
            <a:r>
              <a:rPr lang="en-GB" sz="2800" i="1" dirty="0"/>
              <a:t>,….., C</a:t>
            </a:r>
            <a:r>
              <a:rPr lang="en-GB" sz="2800" i="1" baseline="-25000" dirty="0"/>
              <a:t>k</a:t>
            </a:r>
            <a:r>
              <a:rPr lang="en-GB" sz="2800" i="1" dirty="0"/>
              <a:t>}</a:t>
            </a:r>
            <a:r>
              <a:rPr lang="en-GB" sz="2800" dirty="0"/>
              <a:t> be a clustering of a set of </a:t>
            </a:r>
            <a:r>
              <a:rPr lang="en-GB" sz="2800" i="1" dirty="0"/>
              <a:t>N</a:t>
            </a:r>
            <a:r>
              <a:rPr lang="en-GB" sz="2800" dirty="0"/>
              <a:t> objects:</a:t>
            </a:r>
          </a:p>
          <a:p>
            <a:pPr>
              <a:buFont typeface="Arial" charset="0"/>
              <a:buNone/>
              <a:defRPr/>
            </a:pPr>
            <a:endParaRPr lang="en-GB" sz="2800" dirty="0"/>
          </a:p>
          <a:p>
            <a:pPr>
              <a:buFont typeface="Arial" charset="0"/>
              <a:buNone/>
              <a:defRPr/>
            </a:pPr>
            <a:endParaRPr lang="en-GB" sz="2800" dirty="0"/>
          </a:p>
          <a:p>
            <a:pPr>
              <a:buFont typeface="Arial" charset="0"/>
              <a:buNone/>
              <a:defRPr/>
            </a:pPr>
            <a:r>
              <a:rPr lang="en-GB" sz="2800" dirty="0"/>
              <a:t>	with		          and 	</a:t>
            </a:r>
          </a:p>
          <a:p>
            <a:pPr>
              <a:buFont typeface="Arial" charset="0"/>
              <a:buNone/>
              <a:defRPr/>
            </a:pPr>
            <a:endParaRPr lang="en-GB" sz="2800" dirty="0"/>
          </a:p>
          <a:p>
            <a:pPr>
              <a:buFont typeface="Arial" charset="0"/>
              <a:buNone/>
              <a:defRPr/>
            </a:pPr>
            <a:r>
              <a:rPr lang="en-GB" sz="2800" dirty="0"/>
              <a:t>	where </a:t>
            </a:r>
            <a:r>
              <a:rPr lang="en-GB" sz="2800" i="1" dirty="0" err="1"/>
              <a:t>C</a:t>
            </a:r>
            <a:r>
              <a:rPr lang="en-GB" sz="2800" i="1" baseline="-25000" dirty="0" err="1"/>
              <a:t>i</a:t>
            </a:r>
            <a:r>
              <a:rPr lang="en-GB" sz="2800" dirty="0"/>
              <a:t> is the </a:t>
            </a:r>
            <a:r>
              <a:rPr lang="en-GB" sz="2800" i="1" dirty="0" err="1"/>
              <a:t>i</a:t>
            </a:r>
            <a:r>
              <a:rPr lang="en-GB" sz="2800" baseline="30000" dirty="0" err="1"/>
              <a:t>th</a:t>
            </a:r>
            <a:r>
              <a:rPr lang="en-GB" sz="2800" dirty="0"/>
              <a:t> cluster and </a:t>
            </a:r>
            <a:r>
              <a:rPr lang="en-GB" sz="2800" i="1" dirty="0" err="1"/>
              <a:t>c</a:t>
            </a:r>
            <a:r>
              <a:rPr lang="en-GB" sz="2800" i="1" baseline="-25000" dirty="0" err="1"/>
              <a:t>i</a:t>
            </a:r>
            <a:r>
              <a:rPr lang="en-GB" sz="2800" i="1" baseline="-25000" dirty="0"/>
              <a:t> </a:t>
            </a:r>
            <a:r>
              <a:rPr lang="en-GB" sz="2800" dirty="0"/>
              <a:t>is the </a:t>
            </a:r>
            <a:r>
              <a:rPr lang="id-ID" sz="2800" dirty="0" smtClean="0"/>
              <a:t>         	</a:t>
            </a:r>
            <a:r>
              <a:rPr lang="en-GB" sz="2800" dirty="0" err="1" smtClean="0"/>
              <a:t>centroid</a:t>
            </a:r>
            <a:r>
              <a:rPr lang="en-GB" sz="2800" dirty="0" smtClean="0"/>
              <a:t> </a:t>
            </a:r>
            <a:r>
              <a:rPr lang="en-GB" sz="2800" dirty="0"/>
              <a:t>for cluster </a:t>
            </a:r>
            <a:r>
              <a:rPr lang="en-GB" sz="2800" i="1" dirty="0" err="1"/>
              <a:t>i</a:t>
            </a:r>
            <a:endParaRPr lang="en-GB" sz="2800" i="1" dirty="0"/>
          </a:p>
        </p:txBody>
      </p:sp>
      <p:graphicFrame>
        <p:nvGraphicFramePr>
          <p:cNvPr id="18434" name="Object 6"/>
          <p:cNvGraphicFramePr>
            <a:graphicFrameLocks noChangeAspect="1"/>
          </p:cNvGraphicFramePr>
          <p:nvPr>
            <p:extLst>
              <p:ext uri="{D42A27DB-BD31-4B8C-83A1-F6EECF244321}">
                <p14:modId xmlns:p14="http://schemas.microsoft.com/office/powerpoint/2010/main" val="765455043"/>
              </p:ext>
            </p:extLst>
          </p:nvPr>
        </p:nvGraphicFramePr>
        <p:xfrm>
          <a:off x="2895600" y="3429000"/>
          <a:ext cx="2057400" cy="1012825"/>
        </p:xfrm>
        <a:graphic>
          <a:graphicData uri="http://schemas.openxmlformats.org/presentationml/2006/ole">
            <mc:AlternateContent xmlns:mc="http://schemas.openxmlformats.org/markup-compatibility/2006">
              <mc:Choice xmlns:v="urn:schemas-microsoft-com:vml" Requires="v">
                <p:oleObj spid="_x0000_s49169" name="Equation" r:id="rId3" imgW="876240" imgH="431640" progId="Equation.3">
                  <p:embed/>
                </p:oleObj>
              </mc:Choice>
              <mc:Fallback>
                <p:oleObj name="Equation" r:id="rId3" imgW="876240" imgH="431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429000"/>
                        <a:ext cx="2057400" cy="1012825"/>
                      </a:xfrm>
                      <a:prstGeom prst="rect">
                        <a:avLst/>
                      </a:prstGeom>
                      <a:noFill/>
                    </p:spPr>
                  </p:pic>
                </p:oleObj>
              </mc:Fallback>
            </mc:AlternateContent>
          </a:graphicData>
        </a:graphic>
      </p:graphicFrame>
      <p:graphicFrame>
        <p:nvGraphicFramePr>
          <p:cNvPr id="18435" name="Object 7"/>
          <p:cNvGraphicFramePr>
            <a:graphicFrameLocks noChangeAspect="1"/>
          </p:cNvGraphicFramePr>
          <p:nvPr>
            <p:extLst>
              <p:ext uri="{D42A27DB-BD31-4B8C-83A1-F6EECF244321}">
                <p14:modId xmlns:p14="http://schemas.microsoft.com/office/powerpoint/2010/main" val="471084417"/>
              </p:ext>
            </p:extLst>
          </p:nvPr>
        </p:nvGraphicFramePr>
        <p:xfrm>
          <a:off x="2514600" y="4567238"/>
          <a:ext cx="1527175" cy="688975"/>
        </p:xfrm>
        <a:graphic>
          <a:graphicData uri="http://schemas.openxmlformats.org/presentationml/2006/ole">
            <mc:AlternateContent xmlns:mc="http://schemas.openxmlformats.org/markup-compatibility/2006">
              <mc:Choice xmlns:v="urn:schemas-microsoft-com:vml" Requires="v">
                <p:oleObj spid="_x0000_s49170" name="Equation" r:id="rId5" imgW="787320" imgH="355320" progId="Equation.3">
                  <p:embed/>
                </p:oleObj>
              </mc:Choice>
              <mc:Fallback>
                <p:oleObj name="Equation" r:id="rId5" imgW="787320" imgH="35532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4567238"/>
                        <a:ext cx="1527175" cy="688975"/>
                      </a:xfrm>
                      <a:prstGeom prst="rect">
                        <a:avLst/>
                      </a:prstGeom>
                      <a:solidFill>
                        <a:schemeClr val="bg1"/>
                      </a:solidFill>
                    </p:spPr>
                  </p:pic>
                </p:oleObj>
              </mc:Fallback>
            </mc:AlternateContent>
          </a:graphicData>
        </a:graphic>
      </p:graphicFrame>
      <p:graphicFrame>
        <p:nvGraphicFramePr>
          <p:cNvPr id="18436" name="Object 8"/>
          <p:cNvGraphicFramePr>
            <a:graphicFrameLocks noChangeAspect="1"/>
          </p:cNvGraphicFramePr>
          <p:nvPr>
            <p:extLst>
              <p:ext uri="{D42A27DB-BD31-4B8C-83A1-F6EECF244321}">
                <p14:modId xmlns:p14="http://schemas.microsoft.com/office/powerpoint/2010/main" val="3898452088"/>
              </p:ext>
            </p:extLst>
          </p:nvPr>
        </p:nvGraphicFramePr>
        <p:xfrm>
          <a:off x="5029200" y="4495800"/>
          <a:ext cx="2362200" cy="773113"/>
        </p:xfrm>
        <a:graphic>
          <a:graphicData uri="http://schemas.openxmlformats.org/presentationml/2006/ole">
            <mc:AlternateContent xmlns:mc="http://schemas.openxmlformats.org/markup-compatibility/2006">
              <mc:Choice xmlns:v="urn:schemas-microsoft-com:vml" Requires="v">
                <p:oleObj spid="_x0000_s49171" name="Equation" r:id="rId7" imgW="1434960" imgH="469800" progId="Equation.3">
                  <p:embed/>
                </p:oleObj>
              </mc:Choice>
              <mc:Fallback>
                <p:oleObj name="Equation" r:id="rId7" imgW="1434960" imgH="469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4495800"/>
                        <a:ext cx="2362200" cy="773113"/>
                      </a:xfrm>
                      <a:prstGeom prst="rect">
                        <a:avLst/>
                      </a:prstGeom>
                      <a:no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itle 1"/>
          <p:cNvSpPr>
            <a:spLocks noGrp="1"/>
          </p:cNvSpPr>
          <p:nvPr>
            <p:ph type="title"/>
          </p:nvPr>
        </p:nvSpPr>
        <p:spPr>
          <a:xfrm>
            <a:off x="533400" y="-76200"/>
            <a:ext cx="8153400" cy="1143000"/>
          </a:xfrm>
        </p:spPr>
        <p:txBody>
          <a:bodyPr/>
          <a:lstStyle/>
          <a:p>
            <a:r>
              <a:rPr lang="en-GB" dirty="0" smtClean="0"/>
              <a:t>Davies-</a:t>
            </a:r>
            <a:r>
              <a:rPr lang="en-GB" dirty="0" err="1" smtClean="0"/>
              <a:t>Bouldin</a:t>
            </a:r>
            <a:r>
              <a:rPr lang="en-GB" dirty="0" smtClean="0"/>
              <a:t> index example</a:t>
            </a:r>
            <a:endParaRPr lang="en-US" dirty="0" smtClean="0"/>
          </a:p>
        </p:txBody>
      </p:sp>
      <p:sp>
        <p:nvSpPr>
          <p:cNvPr id="19462" name="Content Placeholder 2"/>
          <p:cNvSpPr>
            <a:spLocks noGrp="1"/>
          </p:cNvSpPr>
          <p:nvPr>
            <p:ph idx="1"/>
          </p:nvPr>
        </p:nvSpPr>
        <p:spPr>
          <a:xfrm>
            <a:off x="428625" y="990600"/>
            <a:ext cx="8258175" cy="5214937"/>
          </a:xfrm>
        </p:spPr>
        <p:txBody>
          <a:bodyPr/>
          <a:lstStyle/>
          <a:p>
            <a:r>
              <a:rPr lang="en-GB" sz="2000" dirty="0" smtClean="0"/>
              <a:t>For </a:t>
            </a:r>
            <a:r>
              <a:rPr lang="en-GB" sz="2000" dirty="0" err="1" smtClean="0"/>
              <a:t>eg</a:t>
            </a:r>
            <a:r>
              <a:rPr lang="en-GB" sz="2000" dirty="0" smtClean="0"/>
              <a:t>: for the clusters shown</a:t>
            </a:r>
          </a:p>
          <a:p>
            <a:endParaRPr lang="en-GB" sz="2000" dirty="0" smtClean="0"/>
          </a:p>
          <a:p>
            <a:r>
              <a:rPr lang="en-GB" sz="2000" dirty="0" smtClean="0"/>
              <a:t>Compute</a:t>
            </a:r>
          </a:p>
          <a:p>
            <a:endParaRPr lang="en-GB" sz="2000" dirty="0" smtClean="0"/>
          </a:p>
          <a:p>
            <a:r>
              <a:rPr lang="en-GB" sz="2000" i="1" dirty="0" err="1" smtClean="0"/>
              <a:t>var</a:t>
            </a:r>
            <a:r>
              <a:rPr lang="en-GB" sz="2000" i="1" dirty="0" smtClean="0"/>
              <a:t>(C</a:t>
            </a:r>
            <a:r>
              <a:rPr lang="en-GB" sz="2000" i="1" baseline="-25000" dirty="0" smtClean="0"/>
              <a:t>1</a:t>
            </a:r>
            <a:r>
              <a:rPr lang="en-GB" sz="2000" i="1" dirty="0" smtClean="0"/>
              <a:t>)</a:t>
            </a:r>
            <a:r>
              <a:rPr lang="en-GB" sz="2000" dirty="0" smtClean="0"/>
              <a:t>=0, </a:t>
            </a:r>
            <a:r>
              <a:rPr lang="en-GB" sz="2000" i="1" dirty="0" err="1" smtClean="0"/>
              <a:t>var</a:t>
            </a:r>
            <a:r>
              <a:rPr lang="en-GB" sz="2000" i="1" dirty="0" smtClean="0"/>
              <a:t>(C</a:t>
            </a:r>
            <a:r>
              <a:rPr lang="en-GB" sz="2000" i="1" baseline="-25000" dirty="0" smtClean="0"/>
              <a:t>2</a:t>
            </a:r>
            <a:r>
              <a:rPr lang="en-GB" sz="2000" i="1" dirty="0" smtClean="0"/>
              <a:t>)</a:t>
            </a:r>
            <a:r>
              <a:rPr lang="en-GB" sz="2000" dirty="0" smtClean="0"/>
              <a:t>=4.5,</a:t>
            </a:r>
            <a:r>
              <a:rPr lang="en-GB" sz="2000" i="1" dirty="0" smtClean="0"/>
              <a:t> </a:t>
            </a:r>
            <a:r>
              <a:rPr lang="en-GB" sz="2000" i="1" dirty="0" err="1" smtClean="0"/>
              <a:t>var</a:t>
            </a:r>
            <a:r>
              <a:rPr lang="en-GB" sz="2000" i="1" dirty="0" smtClean="0"/>
              <a:t>(C</a:t>
            </a:r>
            <a:r>
              <a:rPr lang="en-GB" sz="2000" i="1" baseline="-25000" dirty="0" smtClean="0"/>
              <a:t>3</a:t>
            </a:r>
            <a:r>
              <a:rPr lang="en-GB" sz="2000" i="1" dirty="0" smtClean="0"/>
              <a:t>)</a:t>
            </a:r>
            <a:r>
              <a:rPr lang="en-GB" sz="2000" dirty="0" smtClean="0"/>
              <a:t>=2.33</a:t>
            </a:r>
          </a:p>
          <a:p>
            <a:r>
              <a:rPr lang="en-GB" sz="2000" dirty="0" err="1" smtClean="0"/>
              <a:t>Centroid</a:t>
            </a:r>
            <a:r>
              <a:rPr lang="en-GB" sz="2000" dirty="0" smtClean="0"/>
              <a:t> is simply the mean here, so </a:t>
            </a:r>
            <a:r>
              <a:rPr lang="en-GB" sz="2000" i="1" dirty="0" smtClean="0"/>
              <a:t>c</a:t>
            </a:r>
            <a:r>
              <a:rPr lang="en-GB" sz="2000" i="1" baseline="-25000" dirty="0" smtClean="0"/>
              <a:t>1</a:t>
            </a:r>
            <a:r>
              <a:rPr lang="en-GB" sz="2000" dirty="0" smtClean="0"/>
              <a:t>=3, </a:t>
            </a:r>
            <a:r>
              <a:rPr lang="en-GB" sz="2000" i="1" dirty="0" smtClean="0"/>
              <a:t>c</a:t>
            </a:r>
            <a:r>
              <a:rPr lang="en-GB" sz="2000" i="1" baseline="-25000" dirty="0" smtClean="0"/>
              <a:t>2</a:t>
            </a:r>
            <a:r>
              <a:rPr lang="en-GB" sz="2000" dirty="0" smtClean="0"/>
              <a:t>=8.5, </a:t>
            </a:r>
            <a:r>
              <a:rPr lang="en-GB" sz="2000" i="1" dirty="0" smtClean="0"/>
              <a:t>c</a:t>
            </a:r>
            <a:r>
              <a:rPr lang="en-GB" sz="2000" i="1" baseline="-25000" dirty="0" smtClean="0"/>
              <a:t>3</a:t>
            </a:r>
            <a:r>
              <a:rPr lang="en-GB" sz="2000" dirty="0" smtClean="0"/>
              <a:t>=18.33</a:t>
            </a:r>
          </a:p>
          <a:p>
            <a:r>
              <a:rPr lang="en-GB" sz="2000" i="1" dirty="0" smtClean="0"/>
              <a:t>So, R</a:t>
            </a:r>
            <a:r>
              <a:rPr lang="en-GB" sz="2000" i="1" baseline="-25000" dirty="0" smtClean="0"/>
              <a:t>12</a:t>
            </a:r>
            <a:r>
              <a:rPr lang="en-GB" sz="2000" dirty="0" smtClean="0"/>
              <a:t>=1, </a:t>
            </a:r>
            <a:r>
              <a:rPr lang="en-GB" sz="2000" i="1" dirty="0" smtClean="0"/>
              <a:t>R</a:t>
            </a:r>
            <a:r>
              <a:rPr lang="en-GB" sz="2000" i="1" baseline="-25000" dirty="0" smtClean="0"/>
              <a:t>13</a:t>
            </a:r>
            <a:r>
              <a:rPr lang="en-GB" sz="2000" dirty="0" smtClean="0"/>
              <a:t>=0.152, </a:t>
            </a:r>
            <a:r>
              <a:rPr lang="en-GB" sz="2000" i="1" dirty="0" smtClean="0"/>
              <a:t>R</a:t>
            </a:r>
            <a:r>
              <a:rPr lang="en-GB" sz="2000" i="1" baseline="-25000" dirty="0" smtClean="0"/>
              <a:t>23</a:t>
            </a:r>
            <a:r>
              <a:rPr lang="en-GB" sz="2000" dirty="0" smtClean="0"/>
              <a:t>=0.797</a:t>
            </a:r>
          </a:p>
          <a:p>
            <a:endParaRPr lang="en-GB" sz="2000" dirty="0" smtClean="0"/>
          </a:p>
          <a:p>
            <a:r>
              <a:rPr lang="en-GB" sz="2000" dirty="0" smtClean="0"/>
              <a:t>Now, compute </a:t>
            </a:r>
          </a:p>
          <a:p>
            <a:endParaRPr lang="en-GB" sz="2000" dirty="0" smtClean="0"/>
          </a:p>
          <a:p>
            <a:r>
              <a:rPr lang="en-GB" sz="2000" i="1" dirty="0" smtClean="0"/>
              <a:t>R</a:t>
            </a:r>
            <a:r>
              <a:rPr lang="en-GB" sz="2000" i="1" baseline="-25000" dirty="0" smtClean="0"/>
              <a:t>1</a:t>
            </a:r>
            <a:r>
              <a:rPr lang="en-GB" sz="2000" dirty="0" smtClean="0"/>
              <a:t>=1 (max of </a:t>
            </a:r>
            <a:r>
              <a:rPr lang="en-GB" sz="2000" i="1" dirty="0" smtClean="0"/>
              <a:t>R</a:t>
            </a:r>
            <a:r>
              <a:rPr lang="en-GB" sz="2000" i="1" baseline="-25000" dirty="0" smtClean="0"/>
              <a:t>12</a:t>
            </a:r>
            <a:r>
              <a:rPr lang="en-GB" sz="2000" dirty="0" smtClean="0"/>
              <a:t> and </a:t>
            </a:r>
            <a:r>
              <a:rPr lang="en-GB" sz="2000" i="1" dirty="0" smtClean="0"/>
              <a:t>R</a:t>
            </a:r>
            <a:r>
              <a:rPr lang="en-GB" sz="2000" i="1" baseline="-25000" dirty="0" smtClean="0"/>
              <a:t>13</a:t>
            </a:r>
            <a:r>
              <a:rPr lang="en-GB" sz="2000" dirty="0" smtClean="0"/>
              <a:t>); </a:t>
            </a:r>
            <a:r>
              <a:rPr lang="en-GB" sz="2000" i="1" dirty="0" smtClean="0"/>
              <a:t>R</a:t>
            </a:r>
            <a:r>
              <a:rPr lang="en-GB" sz="2000" i="1" baseline="-25000" dirty="0" smtClean="0"/>
              <a:t>2</a:t>
            </a:r>
            <a:r>
              <a:rPr lang="en-GB" sz="2000" dirty="0" smtClean="0"/>
              <a:t>=1 (max of </a:t>
            </a:r>
            <a:r>
              <a:rPr lang="en-GB" sz="2000" i="1" dirty="0" smtClean="0"/>
              <a:t>R</a:t>
            </a:r>
            <a:r>
              <a:rPr lang="en-GB" sz="2000" i="1" baseline="-25000" dirty="0" smtClean="0"/>
              <a:t>21</a:t>
            </a:r>
            <a:r>
              <a:rPr lang="en-GB" sz="2000" dirty="0" smtClean="0"/>
              <a:t> and </a:t>
            </a:r>
            <a:r>
              <a:rPr lang="en-GB" sz="2000" i="1" dirty="0" smtClean="0"/>
              <a:t>R</a:t>
            </a:r>
            <a:r>
              <a:rPr lang="en-GB" sz="2000" i="1" baseline="-25000" dirty="0" smtClean="0"/>
              <a:t>23</a:t>
            </a:r>
            <a:r>
              <a:rPr lang="en-GB" sz="2000" dirty="0" smtClean="0"/>
              <a:t>); </a:t>
            </a:r>
            <a:r>
              <a:rPr lang="en-GB" sz="2000" i="1" dirty="0" smtClean="0"/>
              <a:t>R</a:t>
            </a:r>
            <a:r>
              <a:rPr lang="en-GB" sz="2000" i="1" baseline="-25000" dirty="0" smtClean="0"/>
              <a:t>3</a:t>
            </a:r>
            <a:r>
              <a:rPr lang="en-GB" sz="2000" dirty="0" smtClean="0"/>
              <a:t>=0.797 (max of </a:t>
            </a:r>
            <a:r>
              <a:rPr lang="en-GB" sz="2000" i="1" dirty="0" smtClean="0"/>
              <a:t>R</a:t>
            </a:r>
            <a:r>
              <a:rPr lang="en-GB" sz="2000" i="1" baseline="-25000" dirty="0" smtClean="0"/>
              <a:t>31</a:t>
            </a:r>
            <a:r>
              <a:rPr lang="en-GB" sz="2000" dirty="0" smtClean="0"/>
              <a:t> and </a:t>
            </a:r>
            <a:r>
              <a:rPr lang="en-GB" sz="2000" i="1" dirty="0" smtClean="0"/>
              <a:t>R</a:t>
            </a:r>
            <a:r>
              <a:rPr lang="en-GB" sz="2000" i="1" baseline="-25000" dirty="0" smtClean="0"/>
              <a:t>32</a:t>
            </a:r>
            <a:r>
              <a:rPr lang="en-GB" sz="2000" dirty="0" smtClean="0"/>
              <a:t>)</a:t>
            </a:r>
          </a:p>
          <a:p>
            <a:r>
              <a:rPr lang="en-GB" sz="2000" dirty="0" smtClean="0"/>
              <a:t>Finally, compute</a:t>
            </a:r>
          </a:p>
          <a:p>
            <a:r>
              <a:rPr lang="en-GB" sz="2000" dirty="0" smtClean="0"/>
              <a:t>DB=0.932</a:t>
            </a:r>
          </a:p>
          <a:p>
            <a:pPr>
              <a:buFont typeface="Arial" charset="0"/>
              <a:buNone/>
            </a:pPr>
            <a:endParaRPr lang="en-GB" sz="2000" dirty="0" smtClean="0"/>
          </a:p>
        </p:txBody>
      </p:sp>
      <p:pic>
        <p:nvPicPr>
          <p:cNvPr id="19463" name="Picture 2"/>
          <p:cNvPicPr>
            <a:picLocks noChangeAspect="1" noChangeArrowheads="1"/>
          </p:cNvPicPr>
          <p:nvPr/>
        </p:nvPicPr>
        <p:blipFill>
          <a:blip r:embed="rId3" cstate="print"/>
          <a:srcRect/>
          <a:stretch>
            <a:fillRect/>
          </a:stretch>
        </p:blipFill>
        <p:spPr bwMode="auto">
          <a:xfrm>
            <a:off x="6553200" y="1066800"/>
            <a:ext cx="1676400" cy="1497367"/>
          </a:xfrm>
          <a:prstGeom prst="rect">
            <a:avLst/>
          </a:prstGeom>
          <a:noFill/>
          <a:ln w="9525">
            <a:noFill/>
            <a:miter lim="800000"/>
            <a:headEnd/>
            <a:tailEnd/>
          </a:ln>
        </p:spPr>
      </p:pic>
      <p:graphicFrame>
        <p:nvGraphicFramePr>
          <p:cNvPr id="19458" name="Object 3"/>
          <p:cNvGraphicFramePr>
            <a:graphicFrameLocks noChangeAspect="1"/>
          </p:cNvGraphicFramePr>
          <p:nvPr>
            <p:extLst>
              <p:ext uri="{D42A27DB-BD31-4B8C-83A1-F6EECF244321}">
                <p14:modId xmlns:p14="http://schemas.microsoft.com/office/powerpoint/2010/main" val="3730260551"/>
              </p:ext>
            </p:extLst>
          </p:nvPr>
        </p:nvGraphicFramePr>
        <p:xfrm>
          <a:off x="2590800" y="1393542"/>
          <a:ext cx="2362200" cy="773397"/>
        </p:xfrm>
        <a:graphic>
          <a:graphicData uri="http://schemas.openxmlformats.org/presentationml/2006/ole">
            <mc:AlternateContent xmlns:mc="http://schemas.openxmlformats.org/markup-compatibility/2006">
              <mc:Choice xmlns:v="urn:schemas-microsoft-com:vml" Requires="v">
                <p:oleObj spid="_x0000_s50193" name="Equation" r:id="rId4" imgW="1434960" imgH="469800" progId="Equation.3">
                  <p:embed/>
                </p:oleObj>
              </mc:Choice>
              <mc:Fallback>
                <p:oleObj name="Equation" r:id="rId4" imgW="1434960" imgH="469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393542"/>
                        <a:ext cx="2362200" cy="773397"/>
                      </a:xfrm>
                      <a:prstGeom prst="rect">
                        <a:avLst/>
                      </a:prstGeom>
                      <a:noFill/>
                    </p:spPr>
                  </p:pic>
                </p:oleObj>
              </mc:Fallback>
            </mc:AlternateContent>
          </a:graphicData>
        </a:graphic>
      </p:graphicFrame>
      <p:graphicFrame>
        <p:nvGraphicFramePr>
          <p:cNvPr id="19459" name="Object 5"/>
          <p:cNvGraphicFramePr>
            <a:graphicFrameLocks noChangeAspect="1"/>
          </p:cNvGraphicFramePr>
          <p:nvPr>
            <p:extLst>
              <p:ext uri="{D42A27DB-BD31-4B8C-83A1-F6EECF244321}">
                <p14:modId xmlns:p14="http://schemas.microsoft.com/office/powerpoint/2010/main" val="2538997750"/>
              </p:ext>
            </p:extLst>
          </p:nvPr>
        </p:nvGraphicFramePr>
        <p:xfrm>
          <a:off x="2895600" y="3729038"/>
          <a:ext cx="1828800" cy="825501"/>
        </p:xfrm>
        <a:graphic>
          <a:graphicData uri="http://schemas.openxmlformats.org/presentationml/2006/ole">
            <mc:AlternateContent xmlns:mc="http://schemas.openxmlformats.org/markup-compatibility/2006">
              <mc:Choice xmlns:v="urn:schemas-microsoft-com:vml" Requires="v">
                <p:oleObj spid="_x0000_s50194" name="Equation" r:id="rId6" imgW="787320" imgH="355320" progId="Equation.3">
                  <p:embed/>
                </p:oleObj>
              </mc:Choice>
              <mc:Fallback>
                <p:oleObj name="Equation" r:id="rId6" imgW="787320" imgH="35532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3729038"/>
                        <a:ext cx="1828800" cy="825501"/>
                      </a:xfrm>
                      <a:prstGeom prst="rect">
                        <a:avLst/>
                      </a:prstGeom>
                      <a:noFill/>
                    </p:spPr>
                  </p:pic>
                </p:oleObj>
              </mc:Fallback>
            </mc:AlternateContent>
          </a:graphicData>
        </a:graphic>
      </p:graphicFrame>
      <p:graphicFrame>
        <p:nvGraphicFramePr>
          <p:cNvPr id="19460" name="Object 6"/>
          <p:cNvGraphicFramePr>
            <a:graphicFrameLocks noChangeAspect="1"/>
          </p:cNvGraphicFramePr>
          <p:nvPr/>
        </p:nvGraphicFramePr>
        <p:xfrm>
          <a:off x="3657600" y="6096000"/>
          <a:ext cx="1163638" cy="573088"/>
        </p:xfrm>
        <a:graphic>
          <a:graphicData uri="http://schemas.openxmlformats.org/presentationml/2006/ole">
            <mc:AlternateContent xmlns:mc="http://schemas.openxmlformats.org/markup-compatibility/2006">
              <mc:Choice xmlns:v="urn:schemas-microsoft-com:vml" Requires="v">
                <p:oleObj spid="_x0000_s50195" name="Equation" r:id="rId8" imgW="876240" imgH="431640" progId="Equation.3">
                  <p:embed/>
                </p:oleObj>
              </mc:Choice>
              <mc:Fallback>
                <p:oleObj name="Equation" r:id="rId8" imgW="876240" imgH="43164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6096000"/>
                        <a:ext cx="1163638"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itle 1"/>
          <p:cNvSpPr>
            <a:spLocks noGrp="1"/>
          </p:cNvSpPr>
          <p:nvPr>
            <p:ph type="title"/>
          </p:nvPr>
        </p:nvSpPr>
        <p:spPr/>
        <p:txBody>
          <a:bodyPr/>
          <a:lstStyle/>
          <a:p>
            <a:r>
              <a:rPr lang="en-GB" smtClean="0"/>
              <a:t>Davies-Bouldin index example (ctd)</a:t>
            </a:r>
            <a:endParaRPr lang="en-US" smtClean="0"/>
          </a:p>
        </p:txBody>
      </p:sp>
      <p:sp>
        <p:nvSpPr>
          <p:cNvPr id="20486" name="Content Placeholder 2"/>
          <p:cNvSpPr>
            <a:spLocks noGrp="1"/>
          </p:cNvSpPr>
          <p:nvPr>
            <p:ph idx="1"/>
          </p:nvPr>
        </p:nvSpPr>
        <p:spPr>
          <a:xfrm>
            <a:off x="533400" y="1676400"/>
            <a:ext cx="8258175" cy="4719638"/>
          </a:xfrm>
        </p:spPr>
        <p:txBody>
          <a:bodyPr/>
          <a:lstStyle/>
          <a:p>
            <a:r>
              <a:rPr lang="en-GB" sz="2000" dirty="0" smtClean="0"/>
              <a:t>For </a:t>
            </a:r>
            <a:r>
              <a:rPr lang="en-GB" sz="2000" dirty="0" err="1" smtClean="0"/>
              <a:t>eg</a:t>
            </a:r>
            <a:r>
              <a:rPr lang="en-GB" sz="2000" dirty="0" smtClean="0"/>
              <a:t>: for the clusters shown</a:t>
            </a:r>
          </a:p>
          <a:p>
            <a:endParaRPr lang="en-GB" sz="2000" dirty="0" smtClean="0"/>
          </a:p>
          <a:p>
            <a:r>
              <a:rPr lang="en-GB" sz="2000" dirty="0" smtClean="0"/>
              <a:t>Compute</a:t>
            </a:r>
          </a:p>
          <a:p>
            <a:endParaRPr lang="en-GB" sz="2000" dirty="0" smtClean="0"/>
          </a:p>
          <a:p>
            <a:r>
              <a:rPr lang="en-GB" sz="2000" dirty="0" smtClean="0"/>
              <a:t>Only 2 clusters here</a:t>
            </a:r>
            <a:endParaRPr lang="en-GB" sz="2000" i="1" baseline="-25000" dirty="0" smtClean="0"/>
          </a:p>
          <a:p>
            <a:r>
              <a:rPr lang="en-GB" sz="2000" i="1" dirty="0" err="1" smtClean="0"/>
              <a:t>var</a:t>
            </a:r>
            <a:r>
              <a:rPr lang="en-GB" sz="2000" i="1" dirty="0" smtClean="0"/>
              <a:t>(C</a:t>
            </a:r>
            <a:r>
              <a:rPr lang="en-GB" sz="2000" i="1" baseline="-25000" dirty="0" smtClean="0"/>
              <a:t>1</a:t>
            </a:r>
            <a:r>
              <a:rPr lang="en-GB" sz="2000" i="1" dirty="0" smtClean="0"/>
              <a:t>)</a:t>
            </a:r>
            <a:r>
              <a:rPr lang="en-GB" sz="2000" dirty="0" smtClean="0"/>
              <a:t>=12.33 while</a:t>
            </a:r>
            <a:r>
              <a:rPr lang="en-GB" sz="2000" i="1" dirty="0" smtClean="0"/>
              <a:t> </a:t>
            </a:r>
            <a:r>
              <a:rPr lang="en-GB" sz="2000" i="1" dirty="0" err="1" smtClean="0"/>
              <a:t>var</a:t>
            </a:r>
            <a:r>
              <a:rPr lang="en-GB" sz="2000" i="1" dirty="0" smtClean="0"/>
              <a:t>(C</a:t>
            </a:r>
            <a:r>
              <a:rPr lang="en-GB" sz="2000" i="1" baseline="-25000" dirty="0" smtClean="0"/>
              <a:t>2</a:t>
            </a:r>
            <a:r>
              <a:rPr lang="en-GB" sz="2000" i="1" dirty="0" smtClean="0"/>
              <a:t>)</a:t>
            </a:r>
            <a:r>
              <a:rPr lang="en-GB" sz="2000" dirty="0" smtClean="0"/>
              <a:t>=2.33; </a:t>
            </a:r>
            <a:r>
              <a:rPr lang="en-GB" sz="2000" i="1" dirty="0" smtClean="0"/>
              <a:t>c</a:t>
            </a:r>
            <a:r>
              <a:rPr lang="en-GB" sz="2000" i="1" baseline="-25000" dirty="0" smtClean="0"/>
              <a:t>1</a:t>
            </a:r>
            <a:r>
              <a:rPr lang="en-GB" sz="2000" dirty="0" smtClean="0"/>
              <a:t>=6.67 while </a:t>
            </a:r>
            <a:r>
              <a:rPr lang="en-GB" sz="2000" i="1" dirty="0" smtClean="0"/>
              <a:t>c</a:t>
            </a:r>
            <a:r>
              <a:rPr lang="en-GB" sz="2000" i="1" baseline="-25000" dirty="0" smtClean="0"/>
              <a:t>2</a:t>
            </a:r>
            <a:r>
              <a:rPr lang="en-GB" sz="2000" dirty="0" smtClean="0"/>
              <a:t>=18.33</a:t>
            </a:r>
          </a:p>
          <a:p>
            <a:r>
              <a:rPr lang="en-GB" sz="2000" i="1" dirty="0" smtClean="0"/>
              <a:t>R</a:t>
            </a:r>
            <a:r>
              <a:rPr lang="en-GB" sz="2000" i="1" baseline="-25000" dirty="0" smtClean="0"/>
              <a:t>12</a:t>
            </a:r>
            <a:r>
              <a:rPr lang="en-GB" sz="2000" dirty="0" smtClean="0"/>
              <a:t>=1.26</a:t>
            </a:r>
          </a:p>
          <a:p>
            <a:r>
              <a:rPr lang="en-GB" sz="2000" dirty="0" smtClean="0"/>
              <a:t>Now compute</a:t>
            </a:r>
          </a:p>
          <a:p>
            <a:r>
              <a:rPr lang="en-GB" sz="2000" i="1" dirty="0" smtClean="0"/>
              <a:t>Since we have only 2 clusters here, R</a:t>
            </a:r>
            <a:r>
              <a:rPr lang="en-GB" sz="2000" i="1" baseline="-25000" dirty="0" smtClean="0"/>
              <a:t>1</a:t>
            </a:r>
            <a:r>
              <a:rPr lang="en-GB" sz="2000" dirty="0" smtClean="0"/>
              <a:t>=</a:t>
            </a:r>
            <a:r>
              <a:rPr lang="en-GB" sz="2000" i="1" dirty="0" smtClean="0"/>
              <a:t>R</a:t>
            </a:r>
            <a:r>
              <a:rPr lang="en-GB" sz="2000" i="1" baseline="-25000" dirty="0" smtClean="0"/>
              <a:t>12</a:t>
            </a:r>
            <a:r>
              <a:rPr lang="en-GB" sz="2000" dirty="0" smtClean="0"/>
              <a:t>=1.26; </a:t>
            </a:r>
            <a:r>
              <a:rPr lang="en-GB" sz="2000" i="1" dirty="0" smtClean="0"/>
              <a:t>R</a:t>
            </a:r>
            <a:r>
              <a:rPr lang="en-GB" sz="2000" i="1" baseline="-25000" dirty="0" smtClean="0"/>
              <a:t>2</a:t>
            </a:r>
            <a:r>
              <a:rPr lang="en-GB" sz="2000" dirty="0" smtClean="0"/>
              <a:t>=</a:t>
            </a:r>
            <a:r>
              <a:rPr lang="en-GB" sz="2000" i="1" dirty="0" smtClean="0"/>
              <a:t>R</a:t>
            </a:r>
            <a:r>
              <a:rPr lang="en-GB" sz="2000" i="1" baseline="-25000" dirty="0" smtClean="0"/>
              <a:t>21</a:t>
            </a:r>
            <a:r>
              <a:rPr lang="en-GB" sz="2000" i="1" dirty="0" smtClean="0"/>
              <a:t>=1.26</a:t>
            </a:r>
            <a:endParaRPr lang="en-GB" sz="2000" dirty="0" smtClean="0"/>
          </a:p>
          <a:p>
            <a:r>
              <a:rPr lang="en-GB" sz="2000" dirty="0" smtClean="0"/>
              <a:t>Finally, compute</a:t>
            </a:r>
          </a:p>
          <a:p>
            <a:r>
              <a:rPr lang="en-GB" sz="2000" dirty="0" smtClean="0"/>
              <a:t>DB=1.26</a:t>
            </a:r>
          </a:p>
        </p:txBody>
      </p:sp>
      <p:pic>
        <p:nvPicPr>
          <p:cNvPr id="20487" name="Picture 8"/>
          <p:cNvPicPr>
            <a:picLocks noChangeAspect="1" noChangeArrowheads="1"/>
          </p:cNvPicPr>
          <p:nvPr/>
        </p:nvPicPr>
        <p:blipFill>
          <a:blip r:embed="rId3" cstate="print"/>
          <a:srcRect/>
          <a:stretch>
            <a:fillRect/>
          </a:stretch>
        </p:blipFill>
        <p:spPr bwMode="auto">
          <a:xfrm>
            <a:off x="6629400" y="1676400"/>
            <a:ext cx="928688" cy="801688"/>
          </a:xfrm>
          <a:prstGeom prst="rect">
            <a:avLst/>
          </a:prstGeom>
          <a:noFill/>
          <a:ln w="9525">
            <a:noFill/>
            <a:miter lim="800000"/>
            <a:headEnd/>
            <a:tailEnd/>
          </a:ln>
        </p:spPr>
      </p:pic>
      <p:graphicFrame>
        <p:nvGraphicFramePr>
          <p:cNvPr id="20482" name="Object 3"/>
          <p:cNvGraphicFramePr>
            <a:graphicFrameLocks noChangeAspect="1"/>
          </p:cNvGraphicFramePr>
          <p:nvPr>
            <p:extLst>
              <p:ext uri="{D42A27DB-BD31-4B8C-83A1-F6EECF244321}">
                <p14:modId xmlns:p14="http://schemas.microsoft.com/office/powerpoint/2010/main" val="1496406937"/>
              </p:ext>
            </p:extLst>
          </p:nvPr>
        </p:nvGraphicFramePr>
        <p:xfrm>
          <a:off x="2319338" y="2462213"/>
          <a:ext cx="1963737" cy="582612"/>
        </p:xfrm>
        <a:graphic>
          <a:graphicData uri="http://schemas.openxmlformats.org/presentationml/2006/ole">
            <mc:AlternateContent xmlns:mc="http://schemas.openxmlformats.org/markup-compatibility/2006">
              <mc:Choice xmlns:v="urn:schemas-microsoft-com:vml" Requires="v">
                <p:oleObj spid="_x0000_s51217" name="Equation" r:id="rId4" imgW="1434960" imgH="469800" progId="Equation.3">
                  <p:embed/>
                </p:oleObj>
              </mc:Choice>
              <mc:Fallback>
                <p:oleObj name="Equation" r:id="rId4" imgW="1434960" imgH="469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9338" y="2462213"/>
                        <a:ext cx="1963737" cy="582612"/>
                      </a:xfrm>
                      <a:prstGeom prst="rect">
                        <a:avLst/>
                      </a:prstGeom>
                      <a:noFill/>
                    </p:spPr>
                  </p:pic>
                </p:oleObj>
              </mc:Fallback>
            </mc:AlternateContent>
          </a:graphicData>
        </a:graphic>
      </p:graphicFrame>
      <p:graphicFrame>
        <p:nvGraphicFramePr>
          <p:cNvPr id="20483" name="Object 6"/>
          <p:cNvGraphicFramePr>
            <a:graphicFrameLocks noChangeAspect="1"/>
          </p:cNvGraphicFramePr>
          <p:nvPr>
            <p:extLst>
              <p:ext uri="{D42A27DB-BD31-4B8C-83A1-F6EECF244321}">
                <p14:modId xmlns:p14="http://schemas.microsoft.com/office/powerpoint/2010/main" val="1502589332"/>
              </p:ext>
            </p:extLst>
          </p:nvPr>
        </p:nvGraphicFramePr>
        <p:xfrm>
          <a:off x="3505200" y="4953000"/>
          <a:ext cx="1143000" cy="466725"/>
        </p:xfrm>
        <a:graphic>
          <a:graphicData uri="http://schemas.openxmlformats.org/presentationml/2006/ole">
            <mc:AlternateContent xmlns:mc="http://schemas.openxmlformats.org/markup-compatibility/2006">
              <mc:Choice xmlns:v="urn:schemas-microsoft-com:vml" Requires="v">
                <p:oleObj spid="_x0000_s51218" name="Equation" r:id="rId6" imgW="787320" imgH="355320" progId="Equation.3">
                  <p:embed/>
                </p:oleObj>
              </mc:Choice>
              <mc:Fallback>
                <p:oleObj name="Equation" r:id="rId6" imgW="787320" imgH="35532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4953000"/>
                        <a:ext cx="1143000" cy="466725"/>
                      </a:xfrm>
                      <a:prstGeom prst="rect">
                        <a:avLst/>
                      </a:prstGeom>
                      <a:noFill/>
                    </p:spPr>
                  </p:pic>
                </p:oleObj>
              </mc:Fallback>
            </mc:AlternateContent>
          </a:graphicData>
        </a:graphic>
      </p:graphicFrame>
      <p:graphicFrame>
        <p:nvGraphicFramePr>
          <p:cNvPr id="20484" name="Object 7"/>
          <p:cNvGraphicFramePr>
            <a:graphicFrameLocks noChangeAspect="1"/>
          </p:cNvGraphicFramePr>
          <p:nvPr>
            <p:extLst>
              <p:ext uri="{D42A27DB-BD31-4B8C-83A1-F6EECF244321}">
                <p14:modId xmlns:p14="http://schemas.microsoft.com/office/powerpoint/2010/main" val="3062951292"/>
              </p:ext>
            </p:extLst>
          </p:nvPr>
        </p:nvGraphicFramePr>
        <p:xfrm>
          <a:off x="3105150" y="5605463"/>
          <a:ext cx="1163638" cy="519112"/>
        </p:xfrm>
        <a:graphic>
          <a:graphicData uri="http://schemas.openxmlformats.org/presentationml/2006/ole">
            <mc:AlternateContent xmlns:mc="http://schemas.openxmlformats.org/markup-compatibility/2006">
              <mc:Choice xmlns:v="urn:schemas-microsoft-com:vml" Requires="v">
                <p:oleObj spid="_x0000_s51219" name="Equation" r:id="rId8" imgW="876240" imgH="431640" progId="Equation.3">
                  <p:embed/>
                </p:oleObj>
              </mc:Choice>
              <mc:Fallback>
                <p:oleObj name="Equation" r:id="rId8" imgW="876240" imgH="43164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5150" y="5605463"/>
                        <a:ext cx="1163638" cy="519112"/>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p:txBody>
          <a:bodyPr/>
          <a:lstStyle/>
          <a:p>
            <a:r>
              <a:rPr lang="en-US"/>
              <a:t>Forming the Map</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a:xfrm>
            <a:off x="533400" y="-152400"/>
            <a:ext cx="8153400" cy="1143000"/>
          </a:xfrm>
        </p:spPr>
        <p:txBody>
          <a:bodyPr/>
          <a:lstStyle/>
          <a:p>
            <a:r>
              <a:rPr lang="en-US" dirty="0" smtClean="0"/>
              <a:t>Other criteria</a:t>
            </a:r>
          </a:p>
        </p:txBody>
      </p:sp>
      <p:sp>
        <p:nvSpPr>
          <p:cNvPr id="4" name="Content Placeholder 2"/>
          <p:cNvSpPr>
            <a:spLocks noGrp="1"/>
          </p:cNvSpPr>
          <p:nvPr>
            <p:ph idx="1"/>
          </p:nvPr>
        </p:nvSpPr>
        <p:spPr>
          <a:xfrm>
            <a:off x="533400" y="1219200"/>
            <a:ext cx="8258175" cy="4719638"/>
          </a:xfrm>
        </p:spPr>
        <p:txBody>
          <a:bodyPr/>
          <a:lstStyle/>
          <a:p>
            <a:pPr>
              <a:defRPr/>
            </a:pPr>
            <a:r>
              <a:rPr lang="en-GB" sz="2400" dirty="0" smtClean="0"/>
              <a:t>Dunn method </a:t>
            </a:r>
          </a:p>
          <a:p>
            <a:pPr lvl="1">
              <a:defRPr/>
            </a:pPr>
            <a:endParaRPr lang="en-IE" sz="2000" dirty="0" smtClean="0">
              <a:cs typeface="Times New Roman" pitchFamily="18" charset="0"/>
              <a:sym typeface="Symbol" pitchFamily="18" charset="2"/>
            </a:endParaRPr>
          </a:p>
          <a:p>
            <a:pPr lvl="1">
              <a:defRPr/>
            </a:pPr>
            <a:endParaRPr lang="en-IE" sz="2000" dirty="0" smtClean="0">
              <a:cs typeface="Times New Roman" pitchFamily="18" charset="0"/>
              <a:sym typeface="Symbol" pitchFamily="18" charset="2"/>
            </a:endParaRPr>
          </a:p>
          <a:p>
            <a:pPr lvl="1">
              <a:defRPr/>
            </a:pPr>
            <a:r>
              <a:rPr lang="en-IE" sz="2000" dirty="0" smtClean="0">
                <a:cs typeface="Times New Roman" pitchFamily="18" charset="0"/>
                <a:sym typeface="Symbol" pitchFamily="18" charset="2"/>
              </a:rPr>
              <a:t></a:t>
            </a:r>
            <a:r>
              <a:rPr lang="en-IE" sz="2000" dirty="0" smtClean="0">
                <a:cs typeface="Times New Roman" pitchFamily="18" charset="0"/>
              </a:rPr>
              <a:t>(</a:t>
            </a:r>
            <a:r>
              <a:rPr lang="en-IE" sz="2000" i="1" dirty="0" smtClean="0">
                <a:cs typeface="Times New Roman" pitchFamily="18" charset="0"/>
                <a:sym typeface="Symbol" pitchFamily="18" charset="2"/>
              </a:rPr>
              <a:t>X</a:t>
            </a:r>
            <a:r>
              <a:rPr lang="en-IE" sz="2000" i="1" baseline="-30000" dirty="0" smtClean="0">
                <a:cs typeface="Times New Roman" pitchFamily="18" charset="0"/>
                <a:sym typeface="Symbol" pitchFamily="18" charset="2"/>
              </a:rPr>
              <a:t>i</a:t>
            </a:r>
            <a:r>
              <a:rPr lang="en-IE" sz="2000" dirty="0" smtClean="0">
                <a:cs typeface="Times New Roman" pitchFamily="18" charset="0"/>
                <a:sym typeface="Symbol" pitchFamily="18" charset="2"/>
              </a:rPr>
              <a:t>, </a:t>
            </a:r>
            <a:r>
              <a:rPr lang="en-IE" sz="2000" i="1" dirty="0" err="1" smtClean="0">
                <a:cs typeface="Times New Roman" pitchFamily="18" charset="0"/>
                <a:sym typeface="Symbol" pitchFamily="18" charset="2"/>
              </a:rPr>
              <a:t>X</a:t>
            </a:r>
            <a:r>
              <a:rPr lang="en-IE" sz="2000" i="1" baseline="-30000" dirty="0" err="1" smtClean="0">
                <a:cs typeface="Times New Roman" pitchFamily="18" charset="0"/>
                <a:sym typeface="Symbol" pitchFamily="18" charset="2"/>
              </a:rPr>
              <a:t>j</a:t>
            </a:r>
            <a:r>
              <a:rPr lang="en-IE" sz="2000" dirty="0" smtClean="0">
                <a:cs typeface="Times New Roman" pitchFamily="18" charset="0"/>
                <a:sym typeface="Symbol" pitchFamily="18" charset="2"/>
              </a:rPr>
              <a:t>): </a:t>
            </a:r>
            <a:r>
              <a:rPr lang="en-IE" sz="2000" dirty="0" err="1" smtClean="0">
                <a:cs typeface="Times New Roman" pitchFamily="18" charset="0"/>
                <a:sym typeface="Symbol" pitchFamily="18" charset="2"/>
              </a:rPr>
              <a:t>intercluster</a:t>
            </a:r>
            <a:r>
              <a:rPr lang="en-IE" sz="2000" dirty="0" smtClean="0">
                <a:cs typeface="Times New Roman" pitchFamily="18" charset="0"/>
                <a:sym typeface="Symbol" pitchFamily="18" charset="2"/>
              </a:rPr>
              <a:t> distance between clusters </a:t>
            </a:r>
            <a:r>
              <a:rPr lang="en-IE" sz="2000" i="1" dirty="0" smtClean="0">
                <a:cs typeface="Times New Roman" pitchFamily="18" charset="0"/>
                <a:sym typeface="Symbol" pitchFamily="18" charset="2"/>
              </a:rPr>
              <a:t>X</a:t>
            </a:r>
            <a:r>
              <a:rPr lang="en-IE" sz="2000" i="1" baseline="-30000" dirty="0" smtClean="0">
                <a:cs typeface="Times New Roman" pitchFamily="18" charset="0"/>
                <a:sym typeface="Symbol" pitchFamily="18" charset="2"/>
              </a:rPr>
              <a:t>i</a:t>
            </a:r>
            <a:r>
              <a:rPr lang="en-IE" sz="2000" dirty="0" smtClean="0">
                <a:cs typeface="Times New Roman" pitchFamily="18" charset="0"/>
                <a:sym typeface="Symbol" pitchFamily="18" charset="2"/>
              </a:rPr>
              <a:t> and </a:t>
            </a:r>
            <a:r>
              <a:rPr lang="en-IE" sz="2000" i="1" dirty="0" err="1" smtClean="0">
                <a:cs typeface="Times New Roman" pitchFamily="18" charset="0"/>
                <a:sym typeface="Symbol" pitchFamily="18" charset="2"/>
              </a:rPr>
              <a:t>X</a:t>
            </a:r>
            <a:r>
              <a:rPr lang="en-IE" sz="2000" i="1" baseline="-30000" dirty="0" err="1" smtClean="0">
                <a:cs typeface="Times New Roman" pitchFamily="18" charset="0"/>
                <a:sym typeface="Symbol" pitchFamily="18" charset="2"/>
              </a:rPr>
              <a:t>j</a:t>
            </a:r>
            <a:r>
              <a:rPr lang="en-IE" sz="2000" i="1" baseline="-30000" dirty="0" smtClean="0">
                <a:cs typeface="Times New Roman" pitchFamily="18" charset="0"/>
                <a:sym typeface="Symbol" pitchFamily="18" charset="2"/>
              </a:rPr>
              <a:t> </a:t>
            </a:r>
            <a:r>
              <a:rPr lang="en-IE" sz="2000" dirty="0" smtClean="0">
                <a:cs typeface="Times New Roman" pitchFamily="18" charset="0"/>
                <a:sym typeface="Symbol" pitchFamily="18" charset="2"/>
              </a:rPr>
              <a:t></a:t>
            </a:r>
            <a:r>
              <a:rPr lang="en-IE" sz="2000" dirty="0" smtClean="0">
                <a:cs typeface="Times New Roman" pitchFamily="18" charset="0"/>
              </a:rPr>
              <a:t>(</a:t>
            </a:r>
            <a:r>
              <a:rPr lang="en-IE" sz="2000" i="1" dirty="0" err="1" smtClean="0">
                <a:cs typeface="Times New Roman" pitchFamily="18" charset="0"/>
                <a:sym typeface="Symbol" pitchFamily="18" charset="2"/>
              </a:rPr>
              <a:t>X</a:t>
            </a:r>
            <a:r>
              <a:rPr lang="en-IE" sz="2000" i="1" baseline="-30000" dirty="0" err="1" smtClean="0">
                <a:cs typeface="Times New Roman" pitchFamily="18" charset="0"/>
                <a:sym typeface="Symbol" pitchFamily="18" charset="2"/>
              </a:rPr>
              <a:t>k</a:t>
            </a:r>
            <a:r>
              <a:rPr lang="en-IE" sz="2000" dirty="0" smtClean="0">
                <a:cs typeface="Times New Roman" pitchFamily="18" charset="0"/>
                <a:sym typeface="Symbol" pitchFamily="18" charset="2"/>
              </a:rPr>
              <a:t>): </a:t>
            </a:r>
            <a:r>
              <a:rPr lang="en-IE" sz="2000" dirty="0" err="1" smtClean="0">
                <a:cs typeface="Times New Roman" pitchFamily="18" charset="0"/>
                <a:sym typeface="Symbol" pitchFamily="18" charset="2"/>
              </a:rPr>
              <a:t>intracluster</a:t>
            </a:r>
            <a:r>
              <a:rPr lang="en-IE" sz="2000" dirty="0" smtClean="0">
                <a:cs typeface="Times New Roman" pitchFamily="18" charset="0"/>
                <a:sym typeface="Symbol" pitchFamily="18" charset="2"/>
              </a:rPr>
              <a:t> distance of cluster </a:t>
            </a:r>
            <a:r>
              <a:rPr lang="en-IE" sz="2000" i="1" dirty="0" err="1" smtClean="0">
                <a:cs typeface="Times New Roman" pitchFamily="18" charset="0"/>
                <a:sym typeface="Symbol" pitchFamily="18" charset="2"/>
              </a:rPr>
              <a:t>X</a:t>
            </a:r>
            <a:r>
              <a:rPr lang="en-IE" sz="2000" i="1" baseline="-30000" dirty="0" err="1" smtClean="0">
                <a:cs typeface="Times New Roman" pitchFamily="18" charset="0"/>
                <a:sym typeface="Symbol" pitchFamily="18" charset="2"/>
              </a:rPr>
              <a:t>k</a:t>
            </a:r>
            <a:endParaRPr lang="en-GB" sz="2000" dirty="0" smtClean="0"/>
          </a:p>
          <a:p>
            <a:pPr marL="342900" lvl="1" indent="-342900">
              <a:buClr>
                <a:schemeClr val="bg2"/>
              </a:buClr>
              <a:buFont typeface="Wingdings" pitchFamily="2" charset="2"/>
              <a:buChar char="p"/>
              <a:defRPr/>
            </a:pPr>
            <a:r>
              <a:rPr lang="en-GB" dirty="0" smtClean="0"/>
              <a:t>Silhouette method</a:t>
            </a:r>
          </a:p>
          <a:p>
            <a:pPr marL="742950" lvl="2" indent="-342900">
              <a:buClr>
                <a:schemeClr val="bg2"/>
              </a:buClr>
              <a:defRPr/>
            </a:pPr>
            <a:r>
              <a:rPr lang="en-GB" dirty="0" smtClean="0"/>
              <a:t>Identifying outliers</a:t>
            </a:r>
          </a:p>
          <a:p>
            <a:pPr marL="342900" lvl="1" indent="-342900">
              <a:buClr>
                <a:schemeClr val="bg2"/>
              </a:buClr>
              <a:buFont typeface="Wingdings" pitchFamily="2" charset="2"/>
              <a:buChar char="p"/>
              <a:defRPr/>
            </a:pPr>
            <a:endParaRPr lang="en-GB" dirty="0" smtClean="0"/>
          </a:p>
          <a:p>
            <a:pPr marL="342900" lvl="1" indent="-342900">
              <a:buClr>
                <a:schemeClr val="bg2"/>
              </a:buClr>
              <a:buFont typeface="Wingdings" pitchFamily="2" charset="2"/>
              <a:buChar char="p"/>
              <a:defRPr/>
            </a:pPr>
            <a:r>
              <a:rPr lang="en-GB" dirty="0" smtClean="0"/>
              <a:t>C-index</a:t>
            </a:r>
          </a:p>
          <a:p>
            <a:pPr marL="742950" lvl="2" indent="-342900">
              <a:buClr>
                <a:schemeClr val="bg2"/>
              </a:buClr>
              <a:defRPr/>
            </a:pPr>
            <a:r>
              <a:rPr lang="en-US" i="1" dirty="0" smtClean="0"/>
              <a:t>Compare </a:t>
            </a:r>
            <a:r>
              <a:rPr lang="en-US" dirty="0" smtClean="0"/>
              <a:t>sum of distances S over all pairs from the same cluster against the same # of smallest and largest pairs. </a:t>
            </a:r>
            <a:endParaRPr lang="en-GB" dirty="0" smtClean="0"/>
          </a:p>
          <a:p>
            <a:pPr marL="342900" lvl="1" indent="-342900">
              <a:buClr>
                <a:schemeClr val="bg2"/>
              </a:buClr>
              <a:buFont typeface="Wingdings" pitchFamily="2" charset="2"/>
              <a:buChar char="p"/>
              <a:defRPr/>
            </a:pPr>
            <a:endParaRPr lang="en-GB" dirty="0" smtClean="0"/>
          </a:p>
          <a:p>
            <a:pPr>
              <a:defRPr/>
            </a:pPr>
            <a:endParaRPr lang="en-GB" sz="2000" dirty="0" smtClean="0"/>
          </a:p>
          <a:p>
            <a:pPr>
              <a:defRPr/>
            </a:pPr>
            <a:endParaRPr lang="en-GB" sz="2000" dirty="0" smtClean="0"/>
          </a:p>
        </p:txBody>
      </p:sp>
      <p:graphicFrame>
        <p:nvGraphicFramePr>
          <p:cNvPr id="21506" name="Object 5"/>
          <p:cNvGraphicFramePr>
            <a:graphicFrameLocks noChangeAspect="1"/>
          </p:cNvGraphicFramePr>
          <p:nvPr>
            <p:extLst>
              <p:ext uri="{D42A27DB-BD31-4B8C-83A1-F6EECF244321}">
                <p14:modId xmlns:p14="http://schemas.microsoft.com/office/powerpoint/2010/main" val="1012939582"/>
              </p:ext>
            </p:extLst>
          </p:nvPr>
        </p:nvGraphicFramePr>
        <p:xfrm>
          <a:off x="3048000" y="990600"/>
          <a:ext cx="5715000" cy="1219200"/>
        </p:xfrm>
        <a:graphic>
          <a:graphicData uri="http://schemas.openxmlformats.org/presentationml/2006/ole">
            <mc:AlternateContent xmlns:mc="http://schemas.openxmlformats.org/markup-compatibility/2006">
              <mc:Choice xmlns:v="urn:schemas-microsoft-com:vml" Requires="v">
                <p:oleObj spid="_x0000_s52231" r:id="rId4" imgW="2120900" imgH="838200" progId="Equation.3">
                  <p:embed/>
                </p:oleObj>
              </mc:Choice>
              <mc:Fallback>
                <p:oleObj r:id="rId4" imgW="2120900" imgH="838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990600"/>
                        <a:ext cx="5715000" cy="1219200"/>
                      </a:xfrm>
                      <a:prstGeom prst="rect">
                        <a:avLst/>
                      </a:prstGeom>
                      <a:noFill/>
                    </p:spPr>
                  </p:pic>
                </p:oleObj>
              </mc:Fallback>
            </mc:AlternateContent>
          </a:graphicData>
        </a:graphic>
      </p:graphicFrame>
      <p:pic>
        <p:nvPicPr>
          <p:cNvPr id="21509" name="Picture 5"/>
          <p:cNvPicPr>
            <a:picLocks noChangeAspect="1" noChangeArrowheads="1"/>
          </p:cNvPicPr>
          <p:nvPr/>
        </p:nvPicPr>
        <p:blipFill>
          <a:blip r:embed="rId6" cstate="print"/>
          <a:srcRect/>
          <a:stretch>
            <a:fillRect/>
          </a:stretch>
        </p:blipFill>
        <p:spPr bwMode="auto">
          <a:xfrm>
            <a:off x="4191000" y="3124200"/>
            <a:ext cx="3048000" cy="1676400"/>
          </a:xfrm>
          <a:prstGeom prst="rect">
            <a:avLst/>
          </a:prstGeom>
          <a:solidFill>
            <a:srgbClr val="EDB1ED"/>
          </a:solidFill>
          <a:ln w="9525">
            <a:noFill/>
            <a:miter lim="800000"/>
            <a:headEnd/>
            <a:tailEnd/>
          </a:ln>
        </p:spPr>
      </p:pic>
      <p:pic>
        <p:nvPicPr>
          <p:cNvPr id="21510" name="Picture 8"/>
          <p:cNvPicPr>
            <a:picLocks noChangeAspect="1" noChangeArrowheads="1"/>
          </p:cNvPicPr>
          <p:nvPr/>
        </p:nvPicPr>
        <p:blipFill>
          <a:blip r:embed="rId7" cstate="print"/>
          <a:srcRect/>
          <a:stretch>
            <a:fillRect/>
          </a:stretch>
        </p:blipFill>
        <p:spPr bwMode="auto">
          <a:xfrm>
            <a:off x="2438400" y="4191000"/>
            <a:ext cx="1381125" cy="70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SOM Structure</a:t>
            </a:r>
          </a:p>
        </p:txBody>
      </p:sp>
      <p:sp>
        <p:nvSpPr>
          <p:cNvPr id="37895" name="Rectangle 7"/>
          <p:cNvSpPr>
            <a:spLocks noGrp="1" noChangeArrowheads="1"/>
          </p:cNvSpPr>
          <p:nvPr>
            <p:ph idx="1"/>
          </p:nvPr>
        </p:nvSpPr>
        <p:spPr>
          <a:xfrm>
            <a:off x="533400" y="3886200"/>
            <a:ext cx="8153400" cy="1981200"/>
          </a:xfrm>
          <a:noFill/>
          <a:ln/>
        </p:spPr>
        <p:txBody>
          <a:bodyPr/>
          <a:lstStyle/>
          <a:p>
            <a:pPr marL="590550" indent="-590550">
              <a:lnSpc>
                <a:spcPct val="80000"/>
              </a:lnSpc>
            </a:pPr>
            <a:r>
              <a:rPr lang="en-US" sz="2000"/>
              <a:t>Every node is connected to the input the same way, and no nodes are connected to each other.</a:t>
            </a:r>
          </a:p>
          <a:p>
            <a:pPr marL="590550" indent="-590550">
              <a:lnSpc>
                <a:spcPct val="80000"/>
              </a:lnSpc>
            </a:pPr>
            <a:r>
              <a:rPr lang="en-US" sz="2000"/>
              <a:t>In a SOM that judges RGB color values and tries to group similar colors together, each square “pixel” in the display is a node in the SOM.</a:t>
            </a:r>
          </a:p>
          <a:p>
            <a:pPr marL="590550" indent="-590550">
              <a:lnSpc>
                <a:spcPct val="80000"/>
              </a:lnSpc>
            </a:pPr>
            <a:r>
              <a:rPr lang="en-US" sz="2000"/>
              <a:t>Notice in the converged SOM above that dark blue is near light blue and dark green is near light green.</a:t>
            </a:r>
          </a:p>
        </p:txBody>
      </p:sp>
      <p:pic>
        <p:nvPicPr>
          <p:cNvPr id="37892" name="Picture 4" descr="Figure2"/>
          <p:cNvPicPr>
            <a:picLocks noChangeAspect="1" noChangeArrowheads="1"/>
          </p:cNvPicPr>
          <p:nvPr/>
        </p:nvPicPr>
        <p:blipFill>
          <a:blip r:embed="rId2" cstate="print"/>
          <a:srcRect/>
          <a:stretch>
            <a:fillRect/>
          </a:stretch>
        </p:blipFill>
        <p:spPr bwMode="auto">
          <a:xfrm>
            <a:off x="533400" y="1828800"/>
            <a:ext cx="1905000" cy="1905000"/>
          </a:xfrm>
          <a:prstGeom prst="rect">
            <a:avLst/>
          </a:prstGeom>
          <a:noFill/>
        </p:spPr>
      </p:pic>
      <p:pic>
        <p:nvPicPr>
          <p:cNvPr id="37893" name="Picture 5" descr="Figure1"/>
          <p:cNvPicPr>
            <a:picLocks noChangeAspect="1" noChangeArrowheads="1"/>
          </p:cNvPicPr>
          <p:nvPr/>
        </p:nvPicPr>
        <p:blipFill>
          <a:blip r:embed="rId3" cstate="print"/>
          <a:srcRect/>
          <a:stretch>
            <a:fillRect/>
          </a:stretch>
        </p:blipFill>
        <p:spPr bwMode="auto">
          <a:xfrm>
            <a:off x="3124200" y="1828800"/>
            <a:ext cx="3124200" cy="1873250"/>
          </a:xfrm>
          <a:prstGeom prst="rect">
            <a:avLst/>
          </a:prstGeom>
          <a:noFill/>
        </p:spPr>
      </p:pic>
      <p:pic>
        <p:nvPicPr>
          <p:cNvPr id="37894" name="Picture 6" descr="Figure3"/>
          <p:cNvPicPr>
            <a:picLocks noChangeAspect="1" noChangeArrowheads="1"/>
          </p:cNvPicPr>
          <p:nvPr/>
        </p:nvPicPr>
        <p:blipFill>
          <a:blip r:embed="rId4" cstate="print"/>
          <a:srcRect/>
          <a:stretch>
            <a:fillRect/>
          </a:stretch>
        </p:blipFill>
        <p:spPr bwMode="auto">
          <a:xfrm>
            <a:off x="6858000" y="1828800"/>
            <a:ext cx="1828800" cy="18288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The Basic Process</a:t>
            </a:r>
          </a:p>
        </p:txBody>
      </p:sp>
      <p:sp>
        <p:nvSpPr>
          <p:cNvPr id="35843" name="Rectangle 3"/>
          <p:cNvSpPr>
            <a:spLocks noGrp="1" noChangeArrowheads="1"/>
          </p:cNvSpPr>
          <p:nvPr>
            <p:ph idx="1"/>
          </p:nvPr>
        </p:nvSpPr>
        <p:spPr/>
        <p:txBody>
          <a:bodyPr/>
          <a:lstStyle/>
          <a:p>
            <a:pPr marL="590550" indent="-590550">
              <a:lnSpc>
                <a:spcPct val="80000"/>
              </a:lnSpc>
              <a:buFont typeface="Wingdings" pitchFamily="2" charset="2"/>
              <a:buAutoNum type="arabicParenR"/>
            </a:pPr>
            <a:r>
              <a:rPr lang="en-US" sz="2200"/>
              <a:t>Initialize each node’s weights.</a:t>
            </a:r>
          </a:p>
          <a:p>
            <a:pPr marL="590550" indent="-590550">
              <a:lnSpc>
                <a:spcPct val="80000"/>
              </a:lnSpc>
              <a:buFont typeface="Wingdings" pitchFamily="2" charset="2"/>
              <a:buAutoNum type="arabicParenR"/>
            </a:pPr>
            <a:r>
              <a:rPr lang="en-US" sz="2200"/>
              <a:t>Choose a random vector from training data and present it to the SOM.</a:t>
            </a:r>
          </a:p>
          <a:p>
            <a:pPr marL="590550" indent="-590550">
              <a:lnSpc>
                <a:spcPct val="80000"/>
              </a:lnSpc>
              <a:buFont typeface="Wingdings" pitchFamily="2" charset="2"/>
              <a:buAutoNum type="arabicParenR"/>
            </a:pPr>
            <a:r>
              <a:rPr lang="en-US" sz="2200"/>
              <a:t>Every node is examined to find the Best Matching Unit (BMU).</a:t>
            </a:r>
          </a:p>
          <a:p>
            <a:pPr marL="590550" indent="-590550">
              <a:lnSpc>
                <a:spcPct val="80000"/>
              </a:lnSpc>
              <a:buFont typeface="Wingdings" pitchFamily="2" charset="2"/>
              <a:buAutoNum type="arabicParenR"/>
            </a:pPr>
            <a:r>
              <a:rPr lang="en-US" sz="2200"/>
              <a:t>The radius of the neighborhood around the BMU is calculated. The size of the neighborhood decreases with each iteration.</a:t>
            </a:r>
          </a:p>
          <a:p>
            <a:pPr marL="590550" indent="-590550">
              <a:lnSpc>
                <a:spcPct val="80000"/>
              </a:lnSpc>
              <a:buFont typeface="Wingdings" pitchFamily="2" charset="2"/>
              <a:buAutoNum type="arabicParenR"/>
            </a:pPr>
            <a:r>
              <a:rPr lang="en-US" sz="2200"/>
              <a:t>Each node in the BMU’s neighborhood has its weights adjusted to become more like the BMU.  Nodes closest to the BMU are altered more than the nodes furthest away in the neighborhood.</a:t>
            </a:r>
          </a:p>
          <a:p>
            <a:pPr marL="590550" indent="-590550">
              <a:lnSpc>
                <a:spcPct val="80000"/>
              </a:lnSpc>
              <a:buFont typeface="Wingdings" pitchFamily="2" charset="2"/>
              <a:buAutoNum type="arabicParenR"/>
            </a:pPr>
            <a:r>
              <a:rPr lang="en-US" sz="2200"/>
              <a:t>Repeat from step 2 for enough iterations for convergence.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Calculating the Best Matching Unit</a:t>
            </a:r>
          </a:p>
        </p:txBody>
      </p:sp>
      <p:sp>
        <p:nvSpPr>
          <p:cNvPr id="38915" name="Rectangle 3"/>
          <p:cNvSpPr>
            <a:spLocks noGrp="1" noChangeArrowheads="1"/>
          </p:cNvSpPr>
          <p:nvPr>
            <p:ph idx="1"/>
          </p:nvPr>
        </p:nvSpPr>
        <p:spPr>
          <a:xfrm>
            <a:off x="533400" y="1828800"/>
            <a:ext cx="8153400" cy="2895600"/>
          </a:xfrm>
        </p:spPr>
        <p:txBody>
          <a:bodyPr>
            <a:normAutofit lnSpcReduction="10000"/>
          </a:bodyPr>
          <a:lstStyle/>
          <a:p>
            <a:r>
              <a:rPr lang="en-US"/>
              <a:t>Calculating the BMU is done according to the Euclidean distance among the node’s weights (W</a:t>
            </a:r>
            <a:r>
              <a:rPr lang="en-US" baseline="-25000"/>
              <a:t>1</a:t>
            </a:r>
            <a:r>
              <a:rPr lang="en-US"/>
              <a:t>, W</a:t>
            </a:r>
            <a:r>
              <a:rPr lang="en-US" baseline="-25000"/>
              <a:t>2</a:t>
            </a:r>
            <a:r>
              <a:rPr lang="en-US"/>
              <a:t>, … , W</a:t>
            </a:r>
            <a:r>
              <a:rPr lang="en-US" baseline="-25000"/>
              <a:t>n</a:t>
            </a:r>
            <a:r>
              <a:rPr lang="en-US"/>
              <a:t>) and the input vector’s values (V</a:t>
            </a:r>
            <a:r>
              <a:rPr lang="en-US" baseline="-25000"/>
              <a:t>1</a:t>
            </a:r>
            <a:r>
              <a:rPr lang="en-US"/>
              <a:t>, V</a:t>
            </a:r>
            <a:r>
              <a:rPr lang="en-US" baseline="-25000"/>
              <a:t>2</a:t>
            </a:r>
            <a:r>
              <a:rPr lang="en-US"/>
              <a:t>, … , V</a:t>
            </a:r>
            <a:r>
              <a:rPr lang="en-US" baseline="-25000"/>
              <a:t>n</a:t>
            </a:r>
            <a:r>
              <a:rPr lang="en-US"/>
              <a:t>).</a:t>
            </a:r>
          </a:p>
          <a:p>
            <a:pPr lvl="1"/>
            <a:r>
              <a:rPr lang="en-US"/>
              <a:t>This gives a good measurement of how similar the two sets of data are to each other.</a:t>
            </a:r>
          </a:p>
        </p:txBody>
      </p:sp>
      <p:pic>
        <p:nvPicPr>
          <p:cNvPr id="38920" name="Picture 8" descr="latex-image-1"/>
          <p:cNvPicPr>
            <a:picLocks noChangeAspect="1" noChangeArrowheads="1"/>
          </p:cNvPicPr>
          <p:nvPr/>
        </p:nvPicPr>
        <p:blipFill>
          <a:blip r:embed="rId2" cstate="print"/>
          <a:srcRect/>
          <a:stretch>
            <a:fillRect/>
          </a:stretch>
        </p:blipFill>
        <p:spPr bwMode="auto">
          <a:xfrm>
            <a:off x="2895600" y="4876800"/>
            <a:ext cx="2971800" cy="103346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4000"/>
              <a:t>Determining the BMU Neighborhood</a:t>
            </a:r>
          </a:p>
        </p:txBody>
      </p:sp>
      <p:sp>
        <p:nvSpPr>
          <p:cNvPr id="40963" name="Rectangle 3"/>
          <p:cNvSpPr>
            <a:spLocks noGrp="1" noChangeArrowheads="1"/>
          </p:cNvSpPr>
          <p:nvPr>
            <p:ph idx="1"/>
          </p:nvPr>
        </p:nvSpPr>
        <p:spPr>
          <a:xfrm>
            <a:off x="533400" y="1828800"/>
            <a:ext cx="8153400" cy="2133600"/>
          </a:xfrm>
        </p:spPr>
        <p:txBody>
          <a:bodyPr/>
          <a:lstStyle/>
          <a:p>
            <a:pPr>
              <a:lnSpc>
                <a:spcPct val="80000"/>
              </a:lnSpc>
            </a:pPr>
            <a:r>
              <a:rPr lang="en-US" sz="1800"/>
              <a:t>Size of the neighborhood: We use an </a:t>
            </a:r>
            <a:r>
              <a:rPr lang="en-US" sz="1800" i="1"/>
              <a:t>exponential decay</a:t>
            </a:r>
            <a:r>
              <a:rPr lang="en-US" sz="1800"/>
              <a:t> function that shrinks on each iteration until eventually the neighborhood is just the BMU itself.</a:t>
            </a:r>
          </a:p>
          <a:p>
            <a:pPr>
              <a:lnSpc>
                <a:spcPct val="80000"/>
              </a:lnSpc>
            </a:pPr>
            <a:endParaRPr lang="en-US" sz="1800"/>
          </a:p>
          <a:p>
            <a:pPr>
              <a:lnSpc>
                <a:spcPct val="80000"/>
              </a:lnSpc>
            </a:pPr>
            <a:endParaRPr lang="en-US" sz="1800"/>
          </a:p>
          <a:p>
            <a:pPr>
              <a:lnSpc>
                <a:spcPct val="80000"/>
              </a:lnSpc>
            </a:pPr>
            <a:r>
              <a:rPr lang="en-US" sz="1800"/>
              <a:t>Effect of location within the neighborhood: The neighborhood is defined by a gaussian curve so that nodes that are closer are influenced more than farther nodes.</a:t>
            </a:r>
          </a:p>
        </p:txBody>
      </p:sp>
      <p:pic>
        <p:nvPicPr>
          <p:cNvPr id="40965" name="Picture 5" descr="Untitled3"/>
          <p:cNvPicPr>
            <a:picLocks noChangeAspect="1" noChangeArrowheads="1"/>
          </p:cNvPicPr>
          <p:nvPr/>
        </p:nvPicPr>
        <p:blipFill>
          <a:blip r:embed="rId2" cstate="print"/>
          <a:srcRect/>
          <a:stretch>
            <a:fillRect/>
          </a:stretch>
        </p:blipFill>
        <p:spPr bwMode="auto">
          <a:xfrm>
            <a:off x="3200400" y="2444750"/>
            <a:ext cx="2209800" cy="603250"/>
          </a:xfrm>
          <a:prstGeom prst="rect">
            <a:avLst/>
          </a:prstGeom>
          <a:noFill/>
        </p:spPr>
      </p:pic>
      <p:pic>
        <p:nvPicPr>
          <p:cNvPr id="40966" name="Picture 6" descr="Untitled4"/>
          <p:cNvPicPr>
            <a:picLocks noChangeAspect="1" noChangeArrowheads="1"/>
          </p:cNvPicPr>
          <p:nvPr/>
        </p:nvPicPr>
        <p:blipFill>
          <a:blip r:embed="rId3" cstate="print"/>
          <a:srcRect/>
          <a:stretch>
            <a:fillRect/>
          </a:stretch>
        </p:blipFill>
        <p:spPr bwMode="auto">
          <a:xfrm>
            <a:off x="3048000" y="3678238"/>
            <a:ext cx="2590800" cy="661987"/>
          </a:xfrm>
          <a:prstGeom prst="rect">
            <a:avLst/>
          </a:prstGeom>
          <a:noFill/>
        </p:spPr>
      </p:pic>
      <p:pic>
        <p:nvPicPr>
          <p:cNvPr id="40967" name="Picture 7" descr="untitled2"/>
          <p:cNvPicPr>
            <a:picLocks noChangeAspect="1" noChangeArrowheads="1"/>
          </p:cNvPicPr>
          <p:nvPr/>
        </p:nvPicPr>
        <p:blipFill>
          <a:blip r:embed="rId4" cstate="print"/>
          <a:srcRect/>
          <a:stretch>
            <a:fillRect/>
          </a:stretch>
        </p:blipFill>
        <p:spPr bwMode="auto">
          <a:xfrm>
            <a:off x="2590800" y="4495800"/>
            <a:ext cx="3733800" cy="150495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Modifying Nodes’ Weights</a:t>
            </a:r>
          </a:p>
        </p:txBody>
      </p:sp>
      <p:sp>
        <p:nvSpPr>
          <p:cNvPr id="41987" name="Rectangle 3"/>
          <p:cNvSpPr>
            <a:spLocks noGrp="1" noChangeArrowheads="1"/>
          </p:cNvSpPr>
          <p:nvPr>
            <p:ph idx="1"/>
          </p:nvPr>
        </p:nvSpPr>
        <p:spPr>
          <a:xfrm>
            <a:off x="533400" y="1828800"/>
            <a:ext cx="8153400" cy="3962400"/>
          </a:xfrm>
        </p:spPr>
        <p:txBody>
          <a:bodyPr/>
          <a:lstStyle/>
          <a:p>
            <a:pPr>
              <a:lnSpc>
                <a:spcPct val="90000"/>
              </a:lnSpc>
            </a:pPr>
            <a:r>
              <a:rPr lang="en-US" sz="2200"/>
              <a:t>The new weight for a node is the old weight, plus a fraction (L) of the difference between the old weight and the input vector… adjusted (theta) based on distance from the BMU.</a:t>
            </a:r>
          </a:p>
          <a:p>
            <a:pPr>
              <a:lnSpc>
                <a:spcPct val="90000"/>
              </a:lnSpc>
            </a:pPr>
            <a:endParaRPr lang="en-US" sz="2200"/>
          </a:p>
          <a:p>
            <a:pPr>
              <a:lnSpc>
                <a:spcPct val="90000"/>
              </a:lnSpc>
            </a:pPr>
            <a:endParaRPr lang="en-US" sz="2200"/>
          </a:p>
          <a:p>
            <a:pPr>
              <a:lnSpc>
                <a:spcPct val="90000"/>
              </a:lnSpc>
            </a:pPr>
            <a:r>
              <a:rPr lang="en-US" sz="2200"/>
              <a:t>The learning rate, L, is also an exponential </a:t>
            </a:r>
            <a:r>
              <a:rPr lang="en-US" sz="2200" i="1"/>
              <a:t>decay</a:t>
            </a:r>
            <a:r>
              <a:rPr lang="en-US" sz="2200"/>
              <a:t> function.</a:t>
            </a:r>
          </a:p>
          <a:p>
            <a:pPr lvl="1">
              <a:lnSpc>
                <a:spcPct val="90000"/>
              </a:lnSpc>
            </a:pPr>
            <a:r>
              <a:rPr lang="en-US" sz="2000"/>
              <a:t>This ensures that the SOM will converge.</a:t>
            </a:r>
          </a:p>
          <a:p>
            <a:pPr>
              <a:lnSpc>
                <a:spcPct val="90000"/>
              </a:lnSpc>
            </a:pPr>
            <a:endParaRPr lang="en-US" sz="2200"/>
          </a:p>
          <a:p>
            <a:pPr>
              <a:lnSpc>
                <a:spcPct val="90000"/>
              </a:lnSpc>
            </a:pPr>
            <a:endParaRPr lang="en-US" sz="2200"/>
          </a:p>
          <a:p>
            <a:pPr>
              <a:lnSpc>
                <a:spcPct val="90000"/>
              </a:lnSpc>
            </a:pPr>
            <a:endParaRPr lang="en-US" sz="2200"/>
          </a:p>
          <a:p>
            <a:pPr>
              <a:lnSpc>
                <a:spcPct val="90000"/>
              </a:lnSpc>
            </a:pPr>
            <a:r>
              <a:rPr lang="en-US" sz="2200"/>
              <a:t>The lambda represents a time constant, and t is the time step</a:t>
            </a:r>
          </a:p>
        </p:txBody>
      </p:sp>
      <p:pic>
        <p:nvPicPr>
          <p:cNvPr id="41988" name="Picture 4" descr="Untitled5"/>
          <p:cNvPicPr>
            <a:picLocks noChangeAspect="1" noChangeArrowheads="1"/>
          </p:cNvPicPr>
          <p:nvPr/>
        </p:nvPicPr>
        <p:blipFill>
          <a:blip r:embed="rId2" cstate="print"/>
          <a:srcRect/>
          <a:stretch>
            <a:fillRect/>
          </a:stretch>
        </p:blipFill>
        <p:spPr bwMode="auto">
          <a:xfrm>
            <a:off x="2895600" y="4419600"/>
            <a:ext cx="3048000" cy="819150"/>
          </a:xfrm>
          <a:prstGeom prst="rect">
            <a:avLst/>
          </a:prstGeom>
          <a:noFill/>
        </p:spPr>
      </p:pic>
      <p:pic>
        <p:nvPicPr>
          <p:cNvPr id="41989" name="Picture 5" descr="Untitled6"/>
          <p:cNvPicPr>
            <a:picLocks noChangeAspect="1" noChangeArrowheads="1"/>
          </p:cNvPicPr>
          <p:nvPr/>
        </p:nvPicPr>
        <p:blipFill>
          <a:blip r:embed="rId3" cstate="print"/>
          <a:srcRect/>
          <a:stretch>
            <a:fillRect/>
          </a:stretch>
        </p:blipFill>
        <p:spPr bwMode="auto">
          <a:xfrm>
            <a:off x="914400" y="3009900"/>
            <a:ext cx="7315200" cy="4191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TotalTime>
  <Words>1116</Words>
  <Application>Microsoft Office PowerPoint</Application>
  <PresentationFormat>On-screen Show (4:3)</PresentationFormat>
  <Paragraphs>123</Paragraphs>
  <Slides>40</Slides>
  <Notes>1</Notes>
  <HiddenSlides>6</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3" baseType="lpstr">
      <vt:lpstr>Office Theme</vt:lpstr>
      <vt:lpstr>Equation</vt:lpstr>
      <vt:lpstr>Microsoft Equation 3.0</vt:lpstr>
      <vt:lpstr>Self-Organizing Maps</vt:lpstr>
      <vt:lpstr>Overview</vt:lpstr>
      <vt:lpstr>Uses</vt:lpstr>
      <vt:lpstr>Forming the Map</vt:lpstr>
      <vt:lpstr>SOM Structure</vt:lpstr>
      <vt:lpstr>The Basic Process</vt:lpstr>
      <vt:lpstr>Calculating the Best Matching Unit</vt:lpstr>
      <vt:lpstr>Determining the BMU Neighborhood</vt:lpstr>
      <vt:lpstr>Modifying Nodes’ Weights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See It in Action</vt:lpstr>
      <vt:lpstr>Example 1</vt:lpstr>
      <vt:lpstr>References</vt:lpstr>
      <vt:lpstr>Evaluating cluster quality</vt:lpstr>
      <vt:lpstr>Inter/Intra Cluster Distances</vt:lpstr>
      <vt:lpstr>Davies-Bouldin index</vt:lpstr>
      <vt:lpstr>Davies-Bouldin index example</vt:lpstr>
      <vt:lpstr>Davies-Bouldin index example (ctd)</vt:lpstr>
      <vt:lpstr>Other criteria</vt:lpstr>
    </vt:vector>
  </TitlesOfParts>
  <Company>Corby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dc:title>
  <dc:creator>Corby .</dc:creator>
  <cp:lastModifiedBy>HP</cp:lastModifiedBy>
  <cp:revision>23</cp:revision>
  <dcterms:created xsi:type="dcterms:W3CDTF">2007-03-21T20:54:09Z</dcterms:created>
  <dcterms:modified xsi:type="dcterms:W3CDTF">2014-10-14T04:11:10Z</dcterms:modified>
</cp:coreProperties>
</file>