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8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2E2-1C66-4CD4-ACF1-B2A296C45B55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584F-7385-4D95-9BA6-EA2C644C4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90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92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68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91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01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68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84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88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52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1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28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97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9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F606-6C74-43A9-87A9-81DD57B2EBCB}" type="datetimeFigureOut">
              <a:rPr lang="id-ID" smtClean="0"/>
              <a:pPr/>
              <a:t>27/02/2016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F2F-9F5F-47DC-98D6-55EF3CC4296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204864"/>
            <a:ext cx="6118448" cy="1944215"/>
          </a:xfrm>
        </p:spPr>
        <p:txBody>
          <a:bodyPr>
            <a:noAutofit/>
          </a:bodyPr>
          <a:lstStyle/>
          <a:p>
            <a:pPr algn="l"/>
            <a:r>
              <a:rPr lang="id-ID" sz="3500" b="1" dirty="0"/>
              <a:t>EKSPLORASI DATA</a:t>
            </a:r>
            <a:r>
              <a:rPr lang="en-US" sz="3500" b="1" dirty="0"/>
              <a:t> DAN VISUALISASI </a:t>
            </a:r>
            <a:r>
              <a:rPr lang="id-ID" sz="3500" b="1" dirty="0"/>
              <a:t>MENGGUNAKAN R</a:t>
            </a:r>
            <a:br>
              <a:rPr lang="id-ID" sz="3500" b="1" dirty="0"/>
            </a:br>
            <a:endParaRPr lang="id-ID" sz="3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39752" y="3861048"/>
            <a:ext cx="5256584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5077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39752" y="3933056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Praktikum </a:t>
            </a:r>
            <a:r>
              <a:rPr lang="en-US" i="1" dirty="0"/>
              <a:t>4</a:t>
            </a:r>
            <a:r>
              <a:rPr lang="id-ID" i="1" dirty="0"/>
              <a:t> Data Mining </a:t>
            </a:r>
            <a:r>
              <a:rPr lang="id-ID" dirty="0"/>
              <a:t>– </a:t>
            </a:r>
            <a:r>
              <a:rPr lang="en-US" dirty="0"/>
              <a:t>1</a:t>
            </a:r>
            <a:r>
              <a:rPr lang="id-ID" dirty="0"/>
              <a:t> </a:t>
            </a:r>
            <a:r>
              <a:rPr lang="en-US" dirty="0" err="1"/>
              <a:t>Maret</a:t>
            </a:r>
            <a:r>
              <a:rPr lang="id-ID" dirty="0"/>
              <a:t> </a:t>
            </a:r>
            <a:r>
              <a:rPr lang="id-ID" i="1" dirty="0"/>
              <a:t>2016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15" dirty="0"/>
              <a:t>3D</a:t>
            </a:r>
            <a:r>
              <a:rPr spc="45" dirty="0"/>
              <a:t> </a:t>
            </a:r>
            <a:r>
              <a:rPr spc="-37" dirty="0"/>
              <a:t>Scatter</a:t>
            </a:r>
            <a:r>
              <a:rPr spc="37" dirty="0"/>
              <a:t> </a:t>
            </a:r>
            <a:r>
              <a:rPr spc="-30" dirty="0"/>
              <a:t>plot</a:t>
            </a:r>
          </a:p>
        </p:txBody>
      </p:sp>
      <p:sp>
        <p:nvSpPr>
          <p:cNvPr id="24" name="object 24"/>
          <p:cNvSpPr/>
          <p:nvPr/>
        </p:nvSpPr>
        <p:spPr>
          <a:xfrm>
            <a:off x="1622080" y="1454804"/>
            <a:ext cx="5897311" cy="476093"/>
          </a:xfrm>
          <a:custGeom>
            <a:avLst/>
            <a:gdLst/>
            <a:ahLst/>
            <a:cxnLst/>
            <a:rect l="l" t="t" r="r" b="b"/>
            <a:pathLst>
              <a:path w="3964304" h="320040">
                <a:moveTo>
                  <a:pt x="0" y="319481"/>
                </a:moveTo>
                <a:lnTo>
                  <a:pt x="3963911" y="319481"/>
                </a:lnTo>
                <a:lnTo>
                  <a:pt x="3963911" y="0"/>
                </a:lnTo>
                <a:lnTo>
                  <a:pt x="0" y="0"/>
                </a:lnTo>
                <a:lnTo>
                  <a:pt x="0" y="31948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5" name="object 25"/>
          <p:cNvSpPr txBox="1"/>
          <p:nvPr/>
        </p:nvSpPr>
        <p:spPr>
          <a:xfrm>
            <a:off x="1659637" y="1483023"/>
            <a:ext cx="6085294" cy="41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library</a:t>
            </a:r>
            <a:r>
              <a:rPr sz="1339" spc="119" dirty="0">
                <a:solidFill>
                  <a:srgbClr val="575757"/>
                </a:solidFill>
                <a:latin typeface="Arial"/>
                <a:cs typeface="Arial"/>
              </a:rPr>
              <a:t>(scatterplot3d)</a:t>
            </a:r>
            <a:endParaRPr sz="1339" dirty="0">
              <a:latin typeface="Arial"/>
              <a:cs typeface="Arial"/>
            </a:endParaRPr>
          </a:p>
          <a:p>
            <a:pPr marL="18893">
              <a:spcBef>
                <a:spcPts val="22"/>
              </a:spcBef>
            </a:pPr>
            <a:r>
              <a:rPr sz="1339" spc="104" dirty="0">
                <a:solidFill>
                  <a:srgbClr val="BB5A64"/>
                </a:solidFill>
                <a:latin typeface="Arial"/>
                <a:cs typeface="Arial"/>
              </a:rPr>
              <a:t>scatterplot3d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(iris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89" dirty="0">
                <a:solidFill>
                  <a:srgbClr val="575757"/>
                </a:solidFill>
                <a:latin typeface="Arial"/>
                <a:cs typeface="Arial"/>
              </a:rPr>
              <a:t>Petal.Width,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67" dirty="0">
                <a:solidFill>
                  <a:srgbClr val="575757"/>
                </a:solidFill>
                <a:latin typeface="Arial"/>
                <a:cs typeface="Arial"/>
              </a:rPr>
              <a:t>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59" dirty="0">
                <a:solidFill>
                  <a:srgbClr val="575757"/>
                </a:solidFill>
                <a:latin typeface="Arial"/>
                <a:cs typeface="Arial"/>
              </a:rPr>
              <a:t>Sepal.Length,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67" dirty="0">
                <a:solidFill>
                  <a:srgbClr val="575757"/>
                </a:solidFill>
                <a:latin typeface="Arial"/>
                <a:cs typeface="Arial"/>
              </a:rPr>
              <a:t>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52" dirty="0">
                <a:solidFill>
                  <a:srgbClr val="575757"/>
                </a:solidFill>
                <a:latin typeface="Arial"/>
                <a:cs typeface="Arial"/>
              </a:rPr>
              <a:t>Sepal.Width)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37735"/>
            <a:ext cx="5237929" cy="29914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9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2103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45" dirty="0"/>
              <a:t>Heat</a:t>
            </a:r>
            <a:r>
              <a:rPr spc="45" dirty="0"/>
              <a:t> </a:t>
            </a:r>
            <a:r>
              <a:rPr dirty="0"/>
              <a:t>Map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59637" y="1337422"/>
            <a:ext cx="572066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 marR="7557">
              <a:lnSpc>
                <a:spcPts val="1636"/>
              </a:lnSpc>
            </a:pPr>
            <a:r>
              <a:rPr sz="1636" spc="-74" dirty="0">
                <a:latin typeface="Arial"/>
                <a:cs typeface="Arial"/>
              </a:rPr>
              <a:t>Calculat</a:t>
            </a:r>
            <a:r>
              <a:rPr sz="1636" spc="-82" dirty="0">
                <a:latin typeface="Arial"/>
                <a:cs typeface="Arial"/>
              </a:rPr>
              <a:t>e</a:t>
            </a:r>
            <a:r>
              <a:rPr sz="1636" spc="89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simil</a:t>
            </a:r>
            <a:r>
              <a:rPr sz="1636" spc="-119" dirty="0">
                <a:latin typeface="Arial"/>
                <a:cs typeface="Arial"/>
              </a:rPr>
              <a:t>a</a:t>
            </a:r>
            <a:r>
              <a:rPr sz="1636" spc="45" dirty="0">
                <a:latin typeface="Arial"/>
                <a:cs typeface="Arial"/>
              </a:rPr>
              <a:t>ri</a:t>
            </a:r>
            <a:r>
              <a:rPr sz="1636" spc="-7" dirty="0">
                <a:latin typeface="Arial"/>
                <a:cs typeface="Arial"/>
              </a:rPr>
              <a:t>t</a:t>
            </a:r>
            <a:r>
              <a:rPr sz="1636" spc="-74" dirty="0">
                <a:latin typeface="Arial"/>
                <a:cs typeface="Arial"/>
              </a:rPr>
              <a:t>y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0" dirty="0">
                <a:latin typeface="Arial"/>
                <a:cs typeface="Arial"/>
              </a:rPr>
              <a:t>b</a:t>
            </a:r>
            <a:r>
              <a:rPr sz="1636" spc="-52" dirty="0">
                <a:latin typeface="Arial"/>
                <a:cs typeface="Arial"/>
              </a:rPr>
              <a:t>e</a:t>
            </a:r>
            <a:r>
              <a:rPr sz="1636" spc="-82" dirty="0">
                <a:latin typeface="Arial"/>
                <a:cs typeface="Arial"/>
              </a:rPr>
              <a:t>t</a:t>
            </a:r>
            <a:r>
              <a:rPr sz="1636" spc="-134" dirty="0">
                <a:latin typeface="Arial"/>
                <a:cs typeface="Arial"/>
              </a:rPr>
              <a:t>w</a:t>
            </a:r>
            <a:r>
              <a:rPr sz="1636" spc="-156" dirty="0">
                <a:latin typeface="Arial"/>
                <a:cs typeface="Arial"/>
              </a:rPr>
              <a:t>een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45" dirty="0">
                <a:latin typeface="Arial"/>
                <a:cs typeface="Arial"/>
              </a:rPr>
              <a:t>different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5" dirty="0">
                <a:latin typeface="Arial"/>
                <a:cs typeface="Arial"/>
              </a:rPr>
              <a:t>fl</a:t>
            </a:r>
            <a:r>
              <a:rPr sz="1636" spc="-74" dirty="0">
                <a:latin typeface="Arial"/>
                <a:cs typeface="Arial"/>
              </a:rPr>
              <a:t>o</a:t>
            </a:r>
            <a:r>
              <a:rPr sz="1636" spc="-141" dirty="0">
                <a:latin typeface="Arial"/>
                <a:cs typeface="Arial"/>
              </a:rPr>
              <a:t>w</a:t>
            </a:r>
            <a:r>
              <a:rPr sz="1636" spc="-134" dirty="0">
                <a:latin typeface="Arial"/>
                <a:cs typeface="Arial"/>
              </a:rPr>
              <a:t>ers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0" dirty="0">
                <a:latin typeface="Arial"/>
                <a:cs typeface="Arial"/>
              </a:rPr>
              <a:t>in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iris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52" dirty="0">
                <a:latin typeface="Arial"/>
                <a:cs typeface="Arial"/>
              </a:rPr>
              <a:t>data </a:t>
            </a:r>
            <a:r>
              <a:rPr sz="1636" dirty="0">
                <a:latin typeface="Arial"/>
                <a:cs typeface="Arial"/>
              </a:rPr>
              <a:t>with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dist()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then</a:t>
            </a:r>
            <a:r>
              <a:rPr sz="1636" spc="89" dirty="0">
                <a:latin typeface="Arial"/>
                <a:cs typeface="Arial"/>
              </a:rPr>
              <a:t> </a:t>
            </a:r>
            <a:r>
              <a:rPr sz="1636" spc="-37" dirty="0">
                <a:latin typeface="Arial"/>
                <a:cs typeface="Arial"/>
              </a:rPr>
              <a:t>p</a:t>
            </a:r>
            <a:r>
              <a:rPr sz="1636" spc="-22" dirty="0">
                <a:latin typeface="Arial"/>
                <a:cs typeface="Arial"/>
              </a:rPr>
              <a:t>l</a:t>
            </a:r>
            <a:r>
              <a:rPr sz="1636" spc="7" dirty="0">
                <a:latin typeface="Arial"/>
                <a:cs typeface="Arial"/>
              </a:rPr>
              <a:t>ot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67" dirty="0">
                <a:latin typeface="Arial"/>
                <a:cs typeface="Arial"/>
              </a:rPr>
              <a:t>it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dirty="0">
                <a:latin typeface="Arial"/>
                <a:cs typeface="Arial"/>
              </a:rPr>
              <a:t>with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Arial"/>
                <a:cs typeface="Arial"/>
              </a:rPr>
              <a:t>a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74" dirty="0">
                <a:latin typeface="Arial"/>
                <a:cs typeface="Arial"/>
              </a:rPr>
              <a:t>heat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97" dirty="0">
                <a:latin typeface="Arial"/>
                <a:cs typeface="Arial"/>
              </a:rPr>
              <a:t>map</a:t>
            </a:r>
            <a:endParaRPr sz="163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2080" y="1868892"/>
            <a:ext cx="5897311" cy="41626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 marR="2004527">
              <a:lnSpc>
                <a:spcPct val="101499"/>
              </a:lnSpc>
            </a:pPr>
            <a:r>
              <a:rPr sz="1339" spc="141" dirty="0">
                <a:solidFill>
                  <a:srgbClr val="575757"/>
                </a:solidFill>
                <a:latin typeface="Arial"/>
                <a:cs typeface="Arial"/>
              </a:rPr>
              <a:t>dist.matrix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82" dirty="0">
                <a:solidFill>
                  <a:srgbClr val="AF5A64"/>
                </a:solidFill>
                <a:latin typeface="Arial"/>
                <a:cs typeface="Arial"/>
              </a:rPr>
              <a:t>&lt;-</a:t>
            </a:r>
            <a:r>
              <a:rPr sz="1339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89" dirty="0">
                <a:solidFill>
                  <a:srgbClr val="BB5A64"/>
                </a:solidFill>
                <a:latin typeface="Arial"/>
                <a:cs typeface="Arial"/>
              </a:rPr>
              <a:t>as.matrix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dist</a:t>
            </a:r>
            <a:r>
              <a:rPr sz="1339" spc="284" dirty="0">
                <a:solidFill>
                  <a:srgbClr val="575757"/>
                </a:solidFill>
                <a:latin typeface="Arial"/>
                <a:cs typeface="Arial"/>
              </a:rPr>
              <a:t>(iris[,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4</a:t>
            </a:r>
            <a:r>
              <a:rPr sz="1339" spc="275" dirty="0">
                <a:solidFill>
                  <a:srgbClr val="575757"/>
                </a:solidFill>
                <a:latin typeface="Arial"/>
                <a:cs typeface="Arial"/>
              </a:rPr>
              <a:t>]))</a:t>
            </a:r>
            <a:r>
              <a:rPr sz="1339" spc="2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BB5A64"/>
                </a:solidFill>
                <a:latin typeface="Arial"/>
                <a:cs typeface="Arial"/>
              </a:rPr>
              <a:t>heatmap</a:t>
            </a:r>
            <a:r>
              <a:rPr sz="1339" spc="156" dirty="0">
                <a:solidFill>
                  <a:srgbClr val="575757"/>
                </a:solidFill>
                <a:latin typeface="Arial"/>
                <a:cs typeface="Arial"/>
              </a:rPr>
              <a:t>(dist.matrix)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7" y="2398365"/>
            <a:ext cx="3902133" cy="3509827"/>
          </a:xfrm>
          <a:prstGeom prst="rect">
            <a:avLst/>
          </a:prstGeom>
        </p:spPr>
      </p:pic>
      <p:cxnSp>
        <p:nvCxnSpPr>
          <p:cNvPr id="179" name="Straight Connector 178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Pentagon 179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1" name="Rectangle 180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TextBox 181"/>
          <p:cNvSpPr txBox="1"/>
          <p:nvPr/>
        </p:nvSpPr>
        <p:spPr>
          <a:xfrm>
            <a:off x="7956376" y="260648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10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5242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67" dirty="0"/>
              <a:t>Level</a:t>
            </a:r>
            <a:r>
              <a:rPr spc="37" dirty="0"/>
              <a:t> </a:t>
            </a:r>
            <a:r>
              <a:rPr spc="30" dirty="0"/>
              <a:t>Plot</a:t>
            </a:r>
          </a:p>
        </p:txBody>
      </p:sp>
      <p:sp>
        <p:nvSpPr>
          <p:cNvPr id="24" name="object 24"/>
          <p:cNvSpPr/>
          <p:nvPr/>
        </p:nvSpPr>
        <p:spPr>
          <a:xfrm>
            <a:off x="1622080" y="1661849"/>
            <a:ext cx="5897311" cy="682966"/>
          </a:xfrm>
          <a:custGeom>
            <a:avLst/>
            <a:gdLst/>
            <a:ahLst/>
            <a:cxnLst/>
            <a:rect l="l" t="t" r="r" b="b"/>
            <a:pathLst>
              <a:path w="3964304" h="459105">
                <a:moveTo>
                  <a:pt x="0" y="458660"/>
                </a:moveTo>
                <a:lnTo>
                  <a:pt x="3963911" y="458660"/>
                </a:lnTo>
                <a:lnTo>
                  <a:pt x="3963911" y="0"/>
                </a:lnTo>
                <a:lnTo>
                  <a:pt x="0" y="0"/>
                </a:lnTo>
                <a:lnTo>
                  <a:pt x="0" y="45866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5" name="object 25"/>
          <p:cNvSpPr txBox="1"/>
          <p:nvPr/>
        </p:nvSpPr>
        <p:spPr>
          <a:xfrm>
            <a:off x="1659640" y="1337420"/>
            <a:ext cx="5996497" cy="1002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636" spc="-134" dirty="0">
                <a:latin typeface="Arial"/>
                <a:cs typeface="Arial"/>
              </a:rPr>
              <a:t>F</a:t>
            </a:r>
            <a:r>
              <a:rPr sz="1636" spc="-45" dirty="0">
                <a:latin typeface="Arial"/>
                <a:cs typeface="Arial"/>
              </a:rPr>
              <a:t>unction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rainbow()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104" dirty="0">
                <a:latin typeface="Arial"/>
                <a:cs typeface="Arial"/>
              </a:rPr>
              <a:t>creates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Arial"/>
                <a:cs typeface="Arial"/>
              </a:rPr>
              <a:t>a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74" dirty="0">
                <a:latin typeface="Arial"/>
                <a:cs typeface="Arial"/>
              </a:rPr>
              <a:t>vect</a:t>
            </a:r>
            <a:r>
              <a:rPr sz="1636" spc="-126" dirty="0">
                <a:latin typeface="Arial"/>
                <a:cs typeface="Arial"/>
              </a:rPr>
              <a:t>o</a:t>
            </a:r>
            <a:r>
              <a:rPr sz="1636" dirty="0">
                <a:latin typeface="Arial"/>
                <a:cs typeface="Arial"/>
              </a:rPr>
              <a:t>r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7" dirty="0">
                <a:latin typeface="Arial"/>
                <a:cs typeface="Arial"/>
              </a:rPr>
              <a:t>of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74" dirty="0">
                <a:latin typeface="Arial"/>
                <a:cs typeface="Arial"/>
              </a:rPr>
              <a:t>contiguous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74" dirty="0">
                <a:latin typeface="Arial"/>
                <a:cs typeface="Arial"/>
              </a:rPr>
              <a:t>col</a:t>
            </a:r>
            <a:r>
              <a:rPr sz="1636" spc="-149" dirty="0">
                <a:latin typeface="Arial"/>
                <a:cs typeface="Arial"/>
              </a:rPr>
              <a:t>o</a:t>
            </a:r>
            <a:r>
              <a:rPr sz="1636" spc="-67" dirty="0">
                <a:latin typeface="Arial"/>
                <a:cs typeface="Arial"/>
              </a:rPr>
              <a:t>rs.</a:t>
            </a:r>
            <a:endParaRPr sz="1636" dirty="0">
              <a:latin typeface="Arial"/>
              <a:cs typeface="Arial"/>
            </a:endParaRPr>
          </a:p>
          <a:p>
            <a:pPr marL="18893">
              <a:spcBef>
                <a:spcPts val="1034"/>
              </a:spcBef>
            </a:pPr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library</a:t>
            </a:r>
            <a:r>
              <a:rPr sz="1339" spc="208" dirty="0">
                <a:solidFill>
                  <a:srgbClr val="575757"/>
                </a:solidFill>
                <a:latin typeface="Arial"/>
                <a:cs typeface="Arial"/>
              </a:rPr>
              <a:t>(lattice)</a:t>
            </a:r>
            <a:endParaRPr sz="1339" dirty="0">
              <a:latin typeface="Arial"/>
              <a:cs typeface="Arial"/>
            </a:endParaRPr>
          </a:p>
          <a:p>
            <a:pPr marL="374078" marR="7557" indent="-356130">
              <a:lnSpc>
                <a:spcPct val="101499"/>
              </a:lnSpc>
            </a:pPr>
            <a:r>
              <a:rPr sz="1339" spc="149" dirty="0">
                <a:solidFill>
                  <a:srgbClr val="BB5A64"/>
                </a:solidFill>
                <a:latin typeface="Arial"/>
                <a:cs typeface="Arial"/>
              </a:rPr>
              <a:t>levelplot</a:t>
            </a:r>
            <a:r>
              <a:rPr sz="1339" spc="89" dirty="0">
                <a:solidFill>
                  <a:srgbClr val="575757"/>
                </a:solidFill>
                <a:latin typeface="Arial"/>
                <a:cs typeface="Arial"/>
              </a:rPr>
              <a:t>(Petal.Width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89" dirty="0">
                <a:latin typeface="Arial"/>
                <a:cs typeface="Arial"/>
              </a:rPr>
              <a:t>~</a:t>
            </a:r>
            <a:r>
              <a:rPr sz="1339" dirty="0">
                <a:latin typeface="Arial"/>
                <a:cs typeface="Arial"/>
              </a:rPr>
              <a:t> </a:t>
            </a:r>
            <a:r>
              <a:rPr sz="1339" spc="-45" dirty="0">
                <a:latin typeface="Arial"/>
                <a:cs typeface="Arial"/>
              </a:rPr>
              <a:t> </a:t>
            </a:r>
            <a:r>
              <a:rPr sz="1339" spc="37" dirty="0">
                <a:solidFill>
                  <a:srgbClr val="575757"/>
                </a:solidFill>
                <a:latin typeface="Arial"/>
                <a:cs typeface="Arial"/>
              </a:rPr>
              <a:t>Sepal.Length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69" dirty="0">
                <a:latin typeface="Arial"/>
                <a:cs typeface="Arial"/>
              </a:rPr>
              <a:t>*</a:t>
            </a:r>
            <a:r>
              <a:rPr sz="1339" dirty="0">
                <a:latin typeface="Arial"/>
                <a:cs typeface="Arial"/>
              </a:rPr>
              <a:t> </a:t>
            </a:r>
            <a:r>
              <a:rPr sz="1339" spc="-45" dirty="0">
                <a:latin typeface="Arial"/>
                <a:cs typeface="Arial"/>
              </a:rPr>
              <a:t> </a:t>
            </a:r>
            <a:r>
              <a:rPr sz="1339" spc="59" dirty="0">
                <a:solidFill>
                  <a:srgbClr val="575757"/>
                </a:solidFill>
                <a:latin typeface="Arial"/>
                <a:cs typeface="Arial"/>
              </a:rPr>
              <a:t>Sepal.Width,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84" dirty="0">
                <a:solidFill>
                  <a:srgbClr val="575757"/>
                </a:solidFill>
                <a:latin typeface="Arial"/>
                <a:cs typeface="Arial"/>
              </a:rPr>
              <a:t>iris,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82" dirty="0">
                <a:solidFill>
                  <a:srgbClr val="54AA54"/>
                </a:solidFill>
                <a:latin typeface="Arial"/>
                <a:cs typeface="Arial"/>
              </a:rPr>
              <a:t>cuts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9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, </a:t>
            </a:r>
            <a:r>
              <a:rPr sz="1339" spc="104" dirty="0">
                <a:solidFill>
                  <a:srgbClr val="54AA54"/>
                </a:solidFill>
                <a:latin typeface="Arial"/>
                <a:cs typeface="Arial"/>
              </a:rPr>
              <a:t>col.regions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2" dirty="0">
                <a:solidFill>
                  <a:srgbClr val="BB5A64"/>
                </a:solidFill>
                <a:latin typeface="Arial"/>
                <a:cs typeface="Arial"/>
              </a:rPr>
              <a:t>rainbow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10</a:t>
            </a:r>
            <a:r>
              <a:rPr sz="1339" spc="290" dirty="0">
                <a:solidFill>
                  <a:srgbClr val="575757"/>
                </a:solidFill>
                <a:latin typeface="Arial"/>
                <a:cs typeface="Arial"/>
              </a:rPr>
              <a:t>)[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10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</a:t>
            </a:r>
            <a:r>
              <a:rPr sz="1339" spc="290" dirty="0">
                <a:solidFill>
                  <a:srgbClr val="575757"/>
                </a:solidFill>
                <a:latin typeface="Arial"/>
                <a:cs typeface="Arial"/>
              </a:rPr>
              <a:t>])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97" y="2470988"/>
            <a:ext cx="4562475" cy="3162300"/>
          </a:xfrm>
          <a:prstGeom prst="rect">
            <a:avLst/>
          </a:prstGeom>
        </p:spPr>
      </p:pic>
      <p:cxnSp>
        <p:nvCxnSpPr>
          <p:cNvPr id="199" name="Straight Connector 198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Pentagon 199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1" name="Rectangle 200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TextBox 201"/>
          <p:cNvSpPr txBox="1"/>
          <p:nvPr/>
        </p:nvSpPr>
        <p:spPr>
          <a:xfrm>
            <a:off x="7915700" y="260648"/>
            <a:ext cx="616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11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2180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52" dirty="0"/>
              <a:t>Contour</a:t>
            </a:r>
          </a:p>
        </p:txBody>
      </p:sp>
      <p:sp>
        <p:nvSpPr>
          <p:cNvPr id="24" name="object 24"/>
          <p:cNvSpPr/>
          <p:nvPr/>
        </p:nvSpPr>
        <p:spPr>
          <a:xfrm>
            <a:off x="1622080" y="1917843"/>
            <a:ext cx="5897311" cy="452477"/>
          </a:xfrm>
          <a:custGeom>
            <a:avLst/>
            <a:gdLst/>
            <a:ahLst/>
            <a:cxnLst/>
            <a:rect l="l" t="t" r="r" b="b"/>
            <a:pathLst>
              <a:path w="3964304" h="304165">
                <a:moveTo>
                  <a:pt x="0" y="303656"/>
                </a:moveTo>
                <a:lnTo>
                  <a:pt x="3963911" y="303656"/>
                </a:lnTo>
                <a:lnTo>
                  <a:pt x="3963911" y="0"/>
                </a:lnTo>
                <a:lnTo>
                  <a:pt x="0" y="0"/>
                </a:lnTo>
                <a:lnTo>
                  <a:pt x="0" y="30365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5" name="object 25"/>
          <p:cNvSpPr txBox="1"/>
          <p:nvPr/>
        </p:nvSpPr>
        <p:spPr>
          <a:xfrm>
            <a:off x="1659638" y="1386355"/>
            <a:ext cx="6352623" cy="1006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>
              <a:lnSpc>
                <a:spcPts val="1800"/>
              </a:lnSpc>
            </a:pPr>
            <a:r>
              <a:rPr sz="1636" spc="-141" dirty="0">
                <a:latin typeface="Courier New"/>
                <a:cs typeface="Courier New"/>
              </a:rPr>
              <a:t>contour()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filled.contour()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30" dirty="0">
                <a:latin typeface="Arial"/>
                <a:cs typeface="Arial"/>
              </a:rPr>
              <a:t>in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89" dirty="0">
                <a:latin typeface="Arial"/>
                <a:cs typeface="Arial"/>
              </a:rPr>
              <a:t>pac</a:t>
            </a:r>
            <a:r>
              <a:rPr sz="1636" spc="-126" dirty="0">
                <a:latin typeface="Arial"/>
                <a:cs typeface="Arial"/>
              </a:rPr>
              <a:t>k</a:t>
            </a:r>
            <a:r>
              <a:rPr sz="1636" spc="-149" dirty="0">
                <a:latin typeface="Arial"/>
                <a:cs typeface="Arial"/>
              </a:rPr>
              <a:t>age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i="1" spc="-82" dirty="0">
                <a:latin typeface="Trebuchet MS"/>
                <a:cs typeface="Trebuchet MS"/>
              </a:rPr>
              <a:t>graphics</a:t>
            </a:r>
            <a:endParaRPr sz="1636" dirty="0">
              <a:latin typeface="Trebuchet MS"/>
              <a:cs typeface="Trebuchet MS"/>
            </a:endParaRPr>
          </a:p>
          <a:p>
            <a:pPr marL="18893">
              <a:lnSpc>
                <a:spcPts val="1800"/>
              </a:lnSpc>
            </a:pPr>
            <a:r>
              <a:rPr sz="1636" spc="-141" dirty="0">
                <a:latin typeface="Courier New"/>
                <a:cs typeface="Courier New"/>
              </a:rPr>
              <a:t>contourplot()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30" dirty="0">
                <a:latin typeface="Arial"/>
                <a:cs typeface="Arial"/>
              </a:rPr>
              <a:t>in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89" dirty="0">
                <a:latin typeface="Arial"/>
                <a:cs typeface="Arial"/>
              </a:rPr>
              <a:t>pac</a:t>
            </a:r>
            <a:r>
              <a:rPr sz="1636" spc="-126" dirty="0">
                <a:latin typeface="Arial"/>
                <a:cs typeface="Arial"/>
              </a:rPr>
              <a:t>k</a:t>
            </a:r>
            <a:r>
              <a:rPr sz="1636" spc="-149" dirty="0">
                <a:latin typeface="Arial"/>
                <a:cs typeface="Arial"/>
              </a:rPr>
              <a:t>age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i="1" spc="-111" dirty="0">
                <a:latin typeface="Trebuchet MS"/>
                <a:cs typeface="Trebuchet MS"/>
              </a:rPr>
              <a:t>lattice</a:t>
            </a:r>
            <a:endParaRPr sz="1636" dirty="0">
              <a:latin typeface="Trebuchet MS"/>
              <a:cs typeface="Trebuchet MS"/>
            </a:endParaRPr>
          </a:p>
          <a:p>
            <a:pPr marL="374078" marR="7557" indent="-356130">
              <a:lnSpc>
                <a:spcPct val="101499"/>
              </a:lnSpc>
              <a:spcBef>
                <a:spcPts val="1012"/>
              </a:spcBef>
            </a:pPr>
            <a:r>
              <a:rPr lang="en-US" sz="1339" spc="156" dirty="0" err="1">
                <a:solidFill>
                  <a:srgbClr val="BB5A64"/>
                </a:solidFill>
                <a:latin typeface="Arial"/>
                <a:cs typeface="Arial"/>
              </a:rPr>
              <a:t>filled.contour</a:t>
            </a:r>
            <a:r>
              <a:rPr lang="en-US" sz="1339" spc="156" dirty="0">
                <a:solidFill>
                  <a:srgbClr val="BB5A64"/>
                </a:solidFill>
                <a:latin typeface="Arial"/>
                <a:cs typeface="Arial"/>
              </a:rPr>
              <a:t>(volcano, color=</a:t>
            </a:r>
            <a:r>
              <a:rPr lang="en-US" sz="1339" spc="156" dirty="0" err="1">
                <a:solidFill>
                  <a:srgbClr val="BB5A64"/>
                </a:solidFill>
                <a:latin typeface="Arial"/>
                <a:cs typeface="Arial"/>
              </a:rPr>
              <a:t>terrain.colors</a:t>
            </a:r>
            <a:r>
              <a:rPr lang="en-US" sz="1339" spc="156" dirty="0">
                <a:solidFill>
                  <a:srgbClr val="BB5A64"/>
                </a:solidFill>
                <a:latin typeface="Arial"/>
                <a:cs typeface="Arial"/>
              </a:rPr>
              <a:t>, asp=1, </a:t>
            </a:r>
            <a:r>
              <a:rPr lang="en-US" sz="1339" spc="156" dirty="0" err="1">
                <a:solidFill>
                  <a:srgbClr val="BB5A64"/>
                </a:solidFill>
                <a:latin typeface="Arial"/>
                <a:cs typeface="Arial"/>
              </a:rPr>
              <a:t>plot.axes</a:t>
            </a:r>
            <a:r>
              <a:rPr lang="en-US" sz="1339" spc="156" dirty="0">
                <a:solidFill>
                  <a:srgbClr val="BB5A64"/>
                </a:solidFill>
                <a:latin typeface="Arial"/>
                <a:cs typeface="Arial"/>
              </a:rPr>
              <a:t>=contour(volcano, add=T))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068960"/>
            <a:ext cx="4124325" cy="18383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entagon 101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Rectangle 10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TextBox 103"/>
          <p:cNvSpPr txBox="1"/>
          <p:nvPr/>
        </p:nvSpPr>
        <p:spPr>
          <a:xfrm>
            <a:off x="8012261" y="267557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</a:t>
            </a:r>
            <a:r>
              <a:rPr lang="id-ID" sz="3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863806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15" dirty="0"/>
              <a:t>3D</a:t>
            </a:r>
            <a:r>
              <a:rPr spc="45" dirty="0"/>
              <a:t> </a:t>
            </a:r>
            <a:r>
              <a:rPr spc="-74" dirty="0"/>
              <a:t>Surface</a:t>
            </a:r>
          </a:p>
        </p:txBody>
      </p:sp>
      <p:sp>
        <p:nvSpPr>
          <p:cNvPr id="24" name="object 24"/>
          <p:cNvSpPr/>
          <p:nvPr/>
        </p:nvSpPr>
        <p:spPr>
          <a:xfrm>
            <a:off x="1622080" y="1454804"/>
            <a:ext cx="5897311" cy="268275"/>
          </a:xfrm>
          <a:custGeom>
            <a:avLst/>
            <a:gdLst/>
            <a:ahLst/>
            <a:cxnLst/>
            <a:rect l="l" t="t" r="r" b="b"/>
            <a:pathLst>
              <a:path w="3964304" h="180340">
                <a:moveTo>
                  <a:pt x="0" y="180301"/>
                </a:moveTo>
                <a:lnTo>
                  <a:pt x="3963911" y="180301"/>
                </a:lnTo>
                <a:lnTo>
                  <a:pt x="3963911" y="0"/>
                </a:lnTo>
                <a:lnTo>
                  <a:pt x="0" y="0"/>
                </a:lnTo>
                <a:lnTo>
                  <a:pt x="0" y="18030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5" name="object 25"/>
          <p:cNvSpPr txBox="1"/>
          <p:nvPr/>
        </p:nvSpPr>
        <p:spPr>
          <a:xfrm>
            <a:off x="1659636" y="1483020"/>
            <a:ext cx="6175035" cy="41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339" spc="22" dirty="0">
                <a:solidFill>
                  <a:srgbClr val="BB5A64"/>
                </a:solidFill>
                <a:latin typeface="Arial"/>
                <a:cs typeface="Arial"/>
              </a:rPr>
              <a:t>persp</a:t>
            </a:r>
            <a:r>
              <a:rPr sz="1339" spc="97" dirty="0">
                <a:solidFill>
                  <a:srgbClr val="575757"/>
                </a:solidFill>
                <a:latin typeface="Arial"/>
                <a:cs typeface="Arial"/>
              </a:rPr>
              <a:t>(volcano,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97" dirty="0">
                <a:solidFill>
                  <a:srgbClr val="54AA54"/>
                </a:solidFill>
                <a:latin typeface="Arial"/>
                <a:cs typeface="Arial"/>
              </a:rPr>
              <a:t>theta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25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97" dirty="0">
                <a:solidFill>
                  <a:srgbClr val="54AA54"/>
                </a:solidFill>
                <a:latin typeface="Arial"/>
                <a:cs typeface="Arial"/>
              </a:rPr>
              <a:t>phi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30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37" dirty="0">
                <a:solidFill>
                  <a:srgbClr val="54AA54"/>
                </a:solidFill>
                <a:latin typeface="Arial"/>
                <a:cs typeface="Arial"/>
              </a:rPr>
              <a:t>expand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74" dirty="0">
                <a:solidFill>
                  <a:srgbClr val="AE0F91"/>
                </a:solidFill>
                <a:latin typeface="Arial"/>
                <a:cs typeface="Arial"/>
              </a:rPr>
              <a:t>0.5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19" dirty="0">
                <a:solidFill>
                  <a:srgbClr val="54AA54"/>
                </a:solidFill>
                <a:latin typeface="Arial"/>
                <a:cs typeface="Arial"/>
              </a:rPr>
              <a:t>col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56" dirty="0">
                <a:solidFill>
                  <a:srgbClr val="307DCC"/>
                </a:solidFill>
                <a:latin typeface="Arial"/>
                <a:cs typeface="Arial"/>
              </a:rPr>
              <a:t>"lightblue"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420888"/>
            <a:ext cx="3249142" cy="266429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tagon 39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7956376" y="260648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13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3229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50637" y="490320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111" dirty="0"/>
              <a:t>P</a:t>
            </a:r>
            <a:r>
              <a:rPr spc="-163" dirty="0"/>
              <a:t>a</a:t>
            </a:r>
            <a:r>
              <a:rPr spc="-45" dirty="0"/>
              <a:t>rallel</a:t>
            </a:r>
            <a:r>
              <a:rPr spc="37" dirty="0"/>
              <a:t> </a:t>
            </a:r>
            <a:r>
              <a:rPr spc="-22" dirty="0"/>
              <a:t>C</a:t>
            </a:r>
            <a:r>
              <a:rPr spc="37" dirty="0"/>
              <a:t>o</a:t>
            </a:r>
            <a:r>
              <a:rPr spc="-156" dirty="0"/>
              <a:t>o</a:t>
            </a:r>
            <a:r>
              <a:rPr spc="-74" dirty="0"/>
              <a:t>rdinates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22080" y="1454803"/>
            <a:ext cx="5897311" cy="41216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library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(MASS)</a:t>
            </a:r>
            <a:endParaRPr sz="1339" dirty="0">
              <a:latin typeface="Arial"/>
              <a:cs typeface="Arial"/>
            </a:endParaRPr>
          </a:p>
          <a:p>
            <a:pPr marL="55735">
              <a:spcBef>
                <a:spcPts val="22"/>
              </a:spcBef>
            </a:pPr>
            <a:r>
              <a:rPr sz="1339" spc="37" dirty="0">
                <a:solidFill>
                  <a:srgbClr val="BB5A64"/>
                </a:solidFill>
                <a:latin typeface="Arial"/>
                <a:cs typeface="Arial"/>
              </a:rPr>
              <a:t>parcoord</a:t>
            </a:r>
            <a:r>
              <a:rPr sz="1339" spc="275" dirty="0">
                <a:solidFill>
                  <a:srgbClr val="575757"/>
                </a:solidFill>
                <a:latin typeface="Arial"/>
                <a:cs typeface="Arial"/>
              </a:rPr>
              <a:t>(iris[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4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],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19" dirty="0">
                <a:solidFill>
                  <a:srgbClr val="54AA54"/>
                </a:solidFill>
                <a:latin typeface="Arial"/>
                <a:cs typeface="Arial"/>
              </a:rPr>
              <a:t>col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67" dirty="0">
                <a:solidFill>
                  <a:srgbClr val="575757"/>
                </a:solidFill>
                <a:latin typeface="Arial"/>
                <a:cs typeface="Arial"/>
              </a:rPr>
              <a:t>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45" dirty="0">
                <a:solidFill>
                  <a:srgbClr val="575757"/>
                </a:solidFill>
                <a:latin typeface="Arial"/>
                <a:cs typeface="Arial"/>
              </a:rPr>
              <a:t>Species)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92896"/>
            <a:ext cx="4875399" cy="2736304"/>
          </a:xfrm>
          <a:prstGeom prst="rect">
            <a:avLst/>
          </a:prstGeom>
        </p:spPr>
      </p:pic>
      <p:cxnSp>
        <p:nvCxnSpPr>
          <p:cNvPr id="190" name="Straight Connector 189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entagon 190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2" name="Rectangle 19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3" name="TextBox 192"/>
          <p:cNvSpPr txBox="1"/>
          <p:nvPr/>
        </p:nvSpPr>
        <p:spPr>
          <a:xfrm>
            <a:off x="7956376" y="260648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14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1982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396552" y="476672"/>
            <a:ext cx="764162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z="3200" spc="111" dirty="0"/>
              <a:t>P</a:t>
            </a:r>
            <a:r>
              <a:rPr sz="3200" spc="-163" dirty="0"/>
              <a:t>a</a:t>
            </a:r>
            <a:r>
              <a:rPr sz="3200" spc="-45" dirty="0"/>
              <a:t>rallel</a:t>
            </a:r>
            <a:r>
              <a:rPr sz="3200" spc="37" dirty="0"/>
              <a:t> </a:t>
            </a:r>
            <a:r>
              <a:rPr sz="3200" spc="-22" dirty="0"/>
              <a:t>C</a:t>
            </a:r>
            <a:r>
              <a:rPr sz="3200" spc="37" dirty="0"/>
              <a:t>o</a:t>
            </a:r>
            <a:r>
              <a:rPr sz="3200" spc="-156" dirty="0"/>
              <a:t>o</a:t>
            </a:r>
            <a:r>
              <a:rPr sz="3200" spc="-74" dirty="0"/>
              <a:t>rdinates</a:t>
            </a:r>
            <a:r>
              <a:rPr sz="3200" spc="37" dirty="0"/>
              <a:t> </a:t>
            </a:r>
            <a:r>
              <a:rPr sz="3200" spc="-45" dirty="0"/>
              <a:t>with</a:t>
            </a:r>
            <a:r>
              <a:rPr sz="3200" spc="45" dirty="0"/>
              <a:t> </a:t>
            </a:r>
            <a:r>
              <a:rPr sz="3200" spc="111" dirty="0"/>
              <a:t>P</a:t>
            </a:r>
            <a:r>
              <a:rPr sz="3200" spc="-52" dirty="0"/>
              <a:t>ac</a:t>
            </a:r>
            <a:r>
              <a:rPr sz="3200" spc="-119" dirty="0"/>
              <a:t>k</a:t>
            </a:r>
            <a:r>
              <a:rPr sz="3200" spc="-134" dirty="0"/>
              <a:t>age</a:t>
            </a:r>
            <a:r>
              <a:rPr sz="3200" spc="45" dirty="0"/>
              <a:t> </a:t>
            </a:r>
            <a:r>
              <a:rPr sz="3200" i="1" spc="7" dirty="0">
                <a:latin typeface="Calibri"/>
                <a:cs typeface="Calibri"/>
              </a:rPr>
              <a:t>lattice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22080" y="1454803"/>
            <a:ext cx="5897311" cy="412164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library</a:t>
            </a:r>
            <a:r>
              <a:rPr sz="1339" spc="208" dirty="0">
                <a:solidFill>
                  <a:srgbClr val="575757"/>
                </a:solidFill>
                <a:latin typeface="Arial"/>
                <a:cs typeface="Arial"/>
              </a:rPr>
              <a:t>(lattice)</a:t>
            </a:r>
            <a:endParaRPr sz="1339" dirty="0">
              <a:latin typeface="Arial"/>
              <a:cs typeface="Arial"/>
            </a:endParaRPr>
          </a:p>
          <a:p>
            <a:pPr marL="55735">
              <a:spcBef>
                <a:spcPts val="22"/>
              </a:spcBef>
            </a:pPr>
            <a:r>
              <a:rPr sz="1339" spc="156" dirty="0">
                <a:solidFill>
                  <a:srgbClr val="BB5A64"/>
                </a:solidFill>
                <a:latin typeface="Arial"/>
                <a:cs typeface="Arial"/>
              </a:rPr>
              <a:t>parallelplot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-89" dirty="0">
                <a:latin typeface="Arial"/>
                <a:cs typeface="Arial"/>
              </a:rPr>
              <a:t>~</a:t>
            </a:r>
            <a:r>
              <a:rPr sz="1339" spc="284" dirty="0">
                <a:solidFill>
                  <a:srgbClr val="575757"/>
                </a:solidFill>
                <a:latin typeface="Arial"/>
                <a:cs typeface="Arial"/>
              </a:rPr>
              <a:t>iris[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4</a:t>
            </a:r>
            <a:r>
              <a:rPr sz="1339" spc="328" dirty="0">
                <a:solidFill>
                  <a:srgbClr val="575757"/>
                </a:solidFill>
                <a:latin typeface="Arial"/>
                <a:cs typeface="Arial"/>
              </a:rPr>
              <a:t>]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351" dirty="0">
                <a:latin typeface="Arial"/>
                <a:cs typeface="Arial"/>
              </a:rPr>
              <a:t>|</a:t>
            </a:r>
            <a:r>
              <a:rPr sz="1339" dirty="0">
                <a:latin typeface="Arial"/>
                <a:cs typeface="Arial"/>
              </a:rPr>
              <a:t> </a:t>
            </a:r>
            <a:r>
              <a:rPr sz="1339" spc="-45" dirty="0">
                <a:latin typeface="Arial"/>
                <a:cs typeface="Arial"/>
              </a:rPr>
              <a:t> </a:t>
            </a:r>
            <a:r>
              <a:rPr sz="1339" spc="52" dirty="0">
                <a:solidFill>
                  <a:srgbClr val="575757"/>
                </a:solidFill>
                <a:latin typeface="Arial"/>
                <a:cs typeface="Arial"/>
              </a:rPr>
              <a:t>Species,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45" dirty="0">
                <a:solidFill>
                  <a:srgbClr val="54AA54"/>
                </a:solidFill>
                <a:latin typeface="Arial"/>
                <a:cs typeface="Arial"/>
              </a:rPr>
              <a:t>data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iris)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516" name="Picture 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04864"/>
            <a:ext cx="4921650" cy="3431853"/>
          </a:xfrm>
          <a:prstGeom prst="rect">
            <a:avLst/>
          </a:prstGeom>
        </p:spPr>
      </p:pic>
      <p:cxnSp>
        <p:nvCxnSpPr>
          <p:cNvPr id="517" name="Straight Connector 516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Pentagon 517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9" name="Rectangle 518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0" name="TextBox 519"/>
          <p:cNvSpPr txBox="1"/>
          <p:nvPr/>
        </p:nvSpPr>
        <p:spPr>
          <a:xfrm>
            <a:off x="7947596" y="260648"/>
            <a:ext cx="584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15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8338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61316" y="512827"/>
            <a:ext cx="764162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z="3600" spc="-37" dirty="0"/>
              <a:t>Visualization</a:t>
            </a:r>
            <a:r>
              <a:rPr sz="3600" spc="52" dirty="0"/>
              <a:t> </a:t>
            </a:r>
            <a:r>
              <a:rPr sz="3600" spc="-45" dirty="0"/>
              <a:t>with</a:t>
            </a:r>
            <a:r>
              <a:rPr sz="3600" spc="37" dirty="0"/>
              <a:t> </a:t>
            </a:r>
            <a:r>
              <a:rPr sz="3600" spc="111" dirty="0"/>
              <a:t>P</a:t>
            </a:r>
            <a:r>
              <a:rPr sz="3600" spc="-52" dirty="0"/>
              <a:t>ac</a:t>
            </a:r>
            <a:r>
              <a:rPr sz="3600" spc="-111" dirty="0"/>
              <a:t>k</a:t>
            </a:r>
            <a:r>
              <a:rPr sz="3600" spc="-134" dirty="0"/>
              <a:t>age</a:t>
            </a:r>
            <a:r>
              <a:rPr sz="3600" spc="37" dirty="0"/>
              <a:t> </a:t>
            </a:r>
            <a:r>
              <a:rPr sz="3600" i="1" spc="-15" dirty="0">
                <a:latin typeface="Calibri"/>
                <a:cs typeface="Calibri"/>
              </a:rPr>
              <a:t>ggplot2</a:t>
            </a:r>
          </a:p>
        </p:txBody>
      </p:sp>
      <p:sp>
        <p:nvSpPr>
          <p:cNvPr id="24" name="object 24"/>
          <p:cNvSpPr/>
          <p:nvPr/>
        </p:nvSpPr>
        <p:spPr>
          <a:xfrm>
            <a:off x="1622080" y="1454804"/>
            <a:ext cx="5897311" cy="476093"/>
          </a:xfrm>
          <a:custGeom>
            <a:avLst/>
            <a:gdLst/>
            <a:ahLst/>
            <a:cxnLst/>
            <a:rect l="l" t="t" r="r" b="b"/>
            <a:pathLst>
              <a:path w="3964304" h="320040">
                <a:moveTo>
                  <a:pt x="0" y="319481"/>
                </a:moveTo>
                <a:lnTo>
                  <a:pt x="3963911" y="319481"/>
                </a:lnTo>
                <a:lnTo>
                  <a:pt x="3963911" y="0"/>
                </a:lnTo>
                <a:lnTo>
                  <a:pt x="0" y="0"/>
                </a:lnTo>
                <a:lnTo>
                  <a:pt x="0" y="31948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5" name="object 25"/>
          <p:cNvSpPr txBox="1"/>
          <p:nvPr/>
        </p:nvSpPr>
        <p:spPr>
          <a:xfrm>
            <a:off x="1659640" y="1483023"/>
            <a:ext cx="5996497" cy="412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339" spc="169" dirty="0">
                <a:solidFill>
                  <a:srgbClr val="BB5A64"/>
                </a:solidFill>
                <a:latin typeface="Arial"/>
                <a:cs typeface="Arial"/>
              </a:rPr>
              <a:t>library</a:t>
            </a:r>
            <a:r>
              <a:rPr sz="1339" spc="111" dirty="0">
                <a:solidFill>
                  <a:srgbClr val="575757"/>
                </a:solidFill>
                <a:latin typeface="Arial"/>
                <a:cs typeface="Arial"/>
              </a:rPr>
              <a:t>(ggplot2)</a:t>
            </a:r>
            <a:endParaRPr sz="1339" dirty="0">
              <a:latin typeface="Arial"/>
              <a:cs typeface="Arial"/>
            </a:endParaRPr>
          </a:p>
          <a:p>
            <a:pPr marL="18893">
              <a:spcBef>
                <a:spcPts val="22"/>
              </a:spcBef>
            </a:pPr>
            <a:r>
              <a:rPr sz="1339" spc="111" dirty="0">
                <a:solidFill>
                  <a:srgbClr val="BB5A64"/>
                </a:solidFill>
                <a:latin typeface="Arial"/>
                <a:cs typeface="Arial"/>
              </a:rPr>
              <a:t>qplot</a:t>
            </a:r>
            <a:r>
              <a:rPr sz="1339" spc="74" dirty="0">
                <a:solidFill>
                  <a:srgbClr val="575757"/>
                </a:solidFill>
                <a:latin typeface="Arial"/>
                <a:cs typeface="Arial"/>
              </a:rPr>
              <a:t>(Sepal.Length,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59" dirty="0">
                <a:solidFill>
                  <a:srgbClr val="575757"/>
                </a:solidFill>
                <a:latin typeface="Arial"/>
                <a:cs typeface="Arial"/>
              </a:rPr>
              <a:t>Sepal.Width,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45" dirty="0">
                <a:solidFill>
                  <a:srgbClr val="54AA54"/>
                </a:solidFill>
                <a:latin typeface="Arial"/>
                <a:cs typeface="Arial"/>
              </a:rPr>
              <a:t>data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84" dirty="0">
                <a:solidFill>
                  <a:srgbClr val="575757"/>
                </a:solidFill>
                <a:latin typeface="Arial"/>
                <a:cs typeface="Arial"/>
              </a:rPr>
              <a:t>iris,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97" dirty="0">
                <a:solidFill>
                  <a:srgbClr val="54AA54"/>
                </a:solidFill>
                <a:latin typeface="Arial"/>
                <a:cs typeface="Arial"/>
              </a:rPr>
              <a:t>facets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7" dirty="0">
                <a:solidFill>
                  <a:srgbClr val="575757"/>
                </a:solidFill>
                <a:latin typeface="Arial"/>
                <a:cs typeface="Arial"/>
              </a:rPr>
              <a:t>Species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89" dirty="0">
                <a:latin typeface="Arial"/>
                <a:cs typeface="Arial"/>
              </a:rPr>
              <a:t>~</a:t>
            </a:r>
            <a:r>
              <a:rPr sz="1339" dirty="0">
                <a:latin typeface="Arial"/>
                <a:cs typeface="Arial"/>
              </a:rPr>
              <a:t> </a:t>
            </a:r>
            <a:r>
              <a:rPr sz="1339" spc="-45" dirty="0">
                <a:latin typeface="Arial"/>
                <a:cs typeface="Arial"/>
              </a:rPr>
              <a:t> </a:t>
            </a:r>
            <a:r>
              <a:rPr sz="1339" spc="290" dirty="0">
                <a:solidFill>
                  <a:srgbClr val="575757"/>
                </a:solidFill>
                <a:latin typeface="Arial"/>
                <a:cs typeface="Arial"/>
              </a:rPr>
              <a:t>.)</a:t>
            </a:r>
            <a:endParaRPr sz="1339" dirty="0">
              <a:latin typeface="Arial"/>
              <a:cs typeface="Arial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53" y="2294475"/>
            <a:ext cx="5194963" cy="3694931"/>
          </a:xfrm>
          <a:prstGeom prst="rect">
            <a:avLst/>
          </a:prstGeom>
        </p:spPr>
      </p:pic>
      <p:cxnSp>
        <p:nvCxnSpPr>
          <p:cNvPr id="257" name="Straight Connector 256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Pentagon 257"/>
          <p:cNvSpPr/>
          <p:nvPr/>
        </p:nvSpPr>
        <p:spPr>
          <a:xfrm rot="5400000">
            <a:off x="7646032" y="177547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9" name="Rectangle 258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TextBox 259"/>
          <p:cNvSpPr txBox="1"/>
          <p:nvPr/>
        </p:nvSpPr>
        <p:spPr>
          <a:xfrm>
            <a:off x="7956376" y="264464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16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8631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605" y="7223323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3" name="object 3"/>
          <p:cNvSpPr/>
          <p:nvPr/>
        </p:nvSpPr>
        <p:spPr>
          <a:xfrm>
            <a:off x="6376353" y="7213876"/>
            <a:ext cx="302281" cy="56677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4" name="object 4"/>
          <p:cNvSpPr/>
          <p:nvPr/>
        </p:nvSpPr>
        <p:spPr>
          <a:xfrm>
            <a:off x="6489712" y="7204431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5" name="object 5"/>
          <p:cNvSpPr/>
          <p:nvPr/>
        </p:nvSpPr>
        <p:spPr>
          <a:xfrm>
            <a:off x="6508605" y="7242215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6" name="object 6"/>
          <p:cNvSpPr/>
          <p:nvPr/>
        </p:nvSpPr>
        <p:spPr>
          <a:xfrm>
            <a:off x="6489712" y="7261109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7" name="object 7"/>
          <p:cNvSpPr/>
          <p:nvPr/>
        </p:nvSpPr>
        <p:spPr>
          <a:xfrm>
            <a:off x="6508605" y="7280002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8" name="object 8"/>
          <p:cNvSpPr/>
          <p:nvPr/>
        </p:nvSpPr>
        <p:spPr>
          <a:xfrm>
            <a:off x="6899491" y="7204431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9" name="object 9"/>
          <p:cNvSpPr/>
          <p:nvPr/>
        </p:nvSpPr>
        <p:spPr>
          <a:xfrm>
            <a:off x="6918385" y="7232769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02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0" name="object 10"/>
          <p:cNvSpPr/>
          <p:nvPr/>
        </p:nvSpPr>
        <p:spPr>
          <a:xfrm>
            <a:off x="6786133" y="7213876"/>
            <a:ext cx="302281" cy="56677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1" name="object 11"/>
          <p:cNvSpPr/>
          <p:nvPr/>
        </p:nvSpPr>
        <p:spPr>
          <a:xfrm>
            <a:off x="6899491" y="7261109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2" name="object 12"/>
          <p:cNvSpPr/>
          <p:nvPr/>
        </p:nvSpPr>
        <p:spPr>
          <a:xfrm>
            <a:off x="6918385" y="7280002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3" name="object 13"/>
          <p:cNvSpPr/>
          <p:nvPr/>
        </p:nvSpPr>
        <p:spPr>
          <a:xfrm>
            <a:off x="7309252" y="7204431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4" name="object 14"/>
          <p:cNvSpPr/>
          <p:nvPr/>
        </p:nvSpPr>
        <p:spPr>
          <a:xfrm>
            <a:off x="7328144" y="7232769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02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5" name="object 15"/>
          <p:cNvSpPr/>
          <p:nvPr/>
        </p:nvSpPr>
        <p:spPr>
          <a:xfrm>
            <a:off x="7309252" y="7261109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6" name="object 16"/>
          <p:cNvSpPr/>
          <p:nvPr/>
        </p:nvSpPr>
        <p:spPr>
          <a:xfrm>
            <a:off x="7328144" y="7280002"/>
            <a:ext cx="56677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7" name="object 17"/>
          <p:cNvSpPr/>
          <p:nvPr/>
        </p:nvSpPr>
        <p:spPr>
          <a:xfrm>
            <a:off x="7764375" y="7249774"/>
            <a:ext cx="30228" cy="30228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8" name="object 18"/>
          <p:cNvSpPr/>
          <p:nvPr/>
        </p:nvSpPr>
        <p:spPr>
          <a:xfrm>
            <a:off x="7724111" y="7210360"/>
            <a:ext cx="45343" cy="45343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19" name="object 19"/>
          <p:cNvSpPr/>
          <p:nvPr/>
        </p:nvSpPr>
        <p:spPr>
          <a:xfrm>
            <a:off x="7606104" y="7206064"/>
            <a:ext cx="71792" cy="74626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5110" y="49702"/>
                </a:moveTo>
                <a:lnTo>
                  <a:pt x="38475" y="45809"/>
                </a:lnTo>
                <a:lnTo>
                  <a:pt x="47748" y="35700"/>
                </a:lnTo>
                <a:lnTo>
                  <a:pt x="47061" y="17931"/>
                </a:lnTo>
                <a:lnTo>
                  <a:pt x="41417" y="6134"/>
                </a:lnTo>
                <a:lnTo>
                  <a:pt x="32255" y="0"/>
                </a:lnTo>
                <a:lnTo>
                  <a:pt x="15795" y="2168"/>
                </a:lnTo>
                <a:lnTo>
                  <a:pt x="4946" y="9558"/>
                </a:lnTo>
                <a:lnTo>
                  <a:pt x="0" y="20511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0" name="object 20"/>
          <p:cNvSpPr/>
          <p:nvPr/>
        </p:nvSpPr>
        <p:spPr>
          <a:xfrm>
            <a:off x="7583001" y="7230881"/>
            <a:ext cx="45343" cy="18892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1" name="object 21"/>
          <p:cNvSpPr/>
          <p:nvPr/>
        </p:nvSpPr>
        <p:spPr>
          <a:xfrm>
            <a:off x="7836431" y="7206056"/>
            <a:ext cx="71792" cy="74626"/>
          </a:xfrm>
          <a:custGeom>
            <a:avLst/>
            <a:gdLst/>
            <a:ahLst/>
            <a:cxnLst/>
            <a:rect l="l" t="t" r="r" b="b"/>
            <a:pathLst>
              <a:path w="48260" h="50164">
                <a:moveTo>
                  <a:pt x="22681" y="49708"/>
                </a:moveTo>
                <a:lnTo>
                  <a:pt x="9209" y="45815"/>
                </a:lnTo>
                <a:lnTo>
                  <a:pt x="0" y="35706"/>
                </a:lnTo>
                <a:lnTo>
                  <a:pt x="716" y="17929"/>
                </a:lnTo>
                <a:lnTo>
                  <a:pt x="6379" y="6130"/>
                </a:lnTo>
                <a:lnTo>
                  <a:pt x="15554" y="0"/>
                </a:lnTo>
                <a:lnTo>
                  <a:pt x="32008" y="2174"/>
                </a:lnTo>
                <a:lnTo>
                  <a:pt x="42852" y="9572"/>
                </a:lnTo>
                <a:lnTo>
                  <a:pt x="47794" y="20532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2" name="object 22"/>
          <p:cNvSpPr/>
          <p:nvPr/>
        </p:nvSpPr>
        <p:spPr>
          <a:xfrm>
            <a:off x="7885287" y="7230881"/>
            <a:ext cx="45343" cy="18892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2678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03549" y="390959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89" dirty="0"/>
              <a:t>Save</a:t>
            </a:r>
            <a:r>
              <a:rPr spc="37" dirty="0"/>
              <a:t> </a:t>
            </a:r>
            <a:r>
              <a:rPr spc="-45" dirty="0"/>
              <a:t>Ch</a:t>
            </a:r>
            <a:r>
              <a:rPr spc="-97" dirty="0"/>
              <a:t>a</a:t>
            </a:r>
            <a:r>
              <a:rPr spc="-45" dirty="0"/>
              <a:t>rts</a:t>
            </a:r>
            <a:r>
              <a:rPr spc="45" dirty="0"/>
              <a:t> </a:t>
            </a:r>
            <a:r>
              <a:rPr spc="-22" dirty="0"/>
              <a:t>to</a:t>
            </a:r>
            <a:r>
              <a:rPr spc="45" dirty="0"/>
              <a:t> </a:t>
            </a:r>
            <a:r>
              <a:rPr spc="-45" dirty="0"/>
              <a:t>Files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7607628" y="7178908"/>
            <a:ext cx="2116733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7786"/>
            <a:fld id="{81D60167-4931-47E6-BA6A-407CBD079E47}" type="slidenum">
              <a:rPr spc="-97" dirty="0"/>
              <a:pPr marL="37786"/>
              <a:t>18</a:t>
            </a:fld>
            <a:r>
              <a:rPr spc="-163" dirty="0"/>
              <a:t> </a:t>
            </a:r>
            <a:r>
              <a:rPr spc="59" dirty="0"/>
              <a:t>/</a:t>
            </a:r>
            <a:r>
              <a:rPr spc="-163" dirty="0"/>
              <a:t> </a:t>
            </a:r>
            <a:r>
              <a:rPr spc="-97" dirty="0"/>
              <a:t>39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1678" y="1606680"/>
            <a:ext cx="5629984" cy="14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636" spc="-156" dirty="0">
                <a:latin typeface="Arial"/>
                <a:cs typeface="Arial"/>
              </a:rPr>
              <a:t>Save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ch</a:t>
            </a:r>
            <a:r>
              <a:rPr sz="1636" spc="-156" dirty="0">
                <a:latin typeface="Arial"/>
                <a:cs typeface="Arial"/>
              </a:rPr>
              <a:t>a</a:t>
            </a:r>
            <a:r>
              <a:rPr sz="1636" spc="-30" dirty="0">
                <a:latin typeface="Arial"/>
                <a:cs typeface="Arial"/>
              </a:rPr>
              <a:t>rts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7" dirty="0">
                <a:latin typeface="Arial"/>
                <a:cs typeface="Arial"/>
              </a:rPr>
              <a:t>to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PDF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11" dirty="0">
                <a:latin typeface="Arial"/>
                <a:cs typeface="Arial"/>
              </a:rPr>
              <a:t>a</a:t>
            </a:r>
            <a:r>
              <a:rPr sz="1636" spc="-119" dirty="0">
                <a:latin typeface="Arial"/>
                <a:cs typeface="Arial"/>
              </a:rPr>
              <a:t>n</a:t>
            </a:r>
            <a:r>
              <a:rPr sz="1636" spc="-74" dirty="0">
                <a:latin typeface="Arial"/>
                <a:cs typeface="Arial"/>
              </a:rPr>
              <a:t>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34" dirty="0">
                <a:latin typeface="Arial"/>
                <a:cs typeface="Arial"/>
              </a:rPr>
              <a:t>PS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files:</a:t>
            </a:r>
            <a:r>
              <a:rPr sz="1636" dirty="0">
                <a:latin typeface="Arial"/>
                <a:cs typeface="Arial"/>
              </a:rPr>
              <a:t> </a:t>
            </a:r>
            <a:r>
              <a:rPr sz="1636" spc="-186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pdf()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postscript()</a:t>
            </a:r>
            <a:endParaRPr sz="1636" dirty="0">
              <a:latin typeface="Courier New"/>
              <a:cs typeface="Courier New"/>
            </a:endParaRPr>
          </a:p>
          <a:p>
            <a:pPr marL="18893">
              <a:spcBef>
                <a:spcPts val="490"/>
              </a:spcBef>
            </a:pPr>
            <a:r>
              <a:rPr sz="1786" spc="-111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.</a:t>
            </a:r>
            <a:r>
              <a:rPr sz="1636" spc="-15" dirty="0">
                <a:latin typeface="Arial"/>
                <a:cs typeface="Arial"/>
              </a:rPr>
              <a:t>BM</a:t>
            </a:r>
            <a:r>
              <a:rPr sz="1636" spc="-156" dirty="0">
                <a:latin typeface="Arial"/>
                <a:cs typeface="Arial"/>
              </a:rPr>
              <a:t>P</a:t>
            </a:r>
            <a:r>
              <a:rPr sz="1636" spc="-15" dirty="0">
                <a:latin typeface="Arial"/>
                <a:cs typeface="Arial"/>
              </a:rPr>
              <a:t>,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97" dirty="0">
                <a:latin typeface="Arial"/>
                <a:cs typeface="Arial"/>
              </a:rPr>
              <a:t>JPEG,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97" dirty="0">
                <a:latin typeface="Arial"/>
                <a:cs typeface="Arial"/>
              </a:rPr>
              <a:t>PNG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22" dirty="0">
                <a:latin typeface="Arial"/>
                <a:cs typeface="Arial"/>
              </a:rPr>
              <a:t>TIFF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files:</a:t>
            </a:r>
            <a:r>
              <a:rPr sz="1636" dirty="0">
                <a:latin typeface="Arial"/>
                <a:cs typeface="Arial"/>
              </a:rPr>
              <a:t> </a:t>
            </a:r>
            <a:r>
              <a:rPr sz="1636" spc="-195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bmp()</a:t>
            </a:r>
            <a:r>
              <a:rPr sz="1636" spc="-15" dirty="0">
                <a:latin typeface="Arial"/>
                <a:cs typeface="Arial"/>
              </a:rPr>
              <a:t>,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jpeg()</a:t>
            </a:r>
            <a:r>
              <a:rPr sz="1636" spc="-15" dirty="0">
                <a:latin typeface="Arial"/>
                <a:cs typeface="Arial"/>
              </a:rPr>
              <a:t>,</a:t>
            </a:r>
            <a:r>
              <a:rPr sz="1636" spc="74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png()</a:t>
            </a:r>
            <a:r>
              <a:rPr sz="1636" spc="-453" dirty="0">
                <a:latin typeface="Courier New"/>
                <a:cs typeface="Courier New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endParaRPr sz="1636" dirty="0">
              <a:latin typeface="Arial"/>
              <a:cs typeface="Arial"/>
            </a:endParaRPr>
          </a:p>
          <a:p>
            <a:pPr marL="238995">
              <a:spcBef>
                <a:spcPts val="52"/>
              </a:spcBef>
            </a:pPr>
            <a:r>
              <a:rPr sz="1636" spc="-141" dirty="0">
                <a:latin typeface="Courier New"/>
                <a:cs typeface="Courier New"/>
              </a:rPr>
              <a:t>tiff()</a:t>
            </a:r>
            <a:endParaRPr sz="1636" dirty="0">
              <a:latin typeface="Courier New"/>
              <a:cs typeface="Courier New"/>
            </a:endParaRPr>
          </a:p>
          <a:p>
            <a:pPr marL="18893">
              <a:spcBef>
                <a:spcPts val="490"/>
              </a:spcBef>
            </a:pPr>
            <a:r>
              <a:rPr sz="1636" spc="-134" dirty="0">
                <a:latin typeface="Arial"/>
                <a:cs typeface="Arial"/>
              </a:rPr>
              <a:t>Clos</a:t>
            </a:r>
            <a:r>
              <a:rPr sz="1636" spc="-141" dirty="0">
                <a:latin typeface="Arial"/>
                <a:cs typeface="Arial"/>
              </a:rPr>
              <a:t>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67" dirty="0">
                <a:latin typeface="Arial"/>
                <a:cs typeface="Arial"/>
              </a:rPr>
              <a:t>files</a:t>
            </a:r>
            <a:r>
              <a:rPr sz="1636" spc="89" dirty="0">
                <a:latin typeface="Arial"/>
                <a:cs typeface="Arial"/>
              </a:rPr>
              <a:t> </a:t>
            </a:r>
            <a:r>
              <a:rPr sz="1636" spc="-7" dirty="0">
                <a:latin typeface="Arial"/>
                <a:cs typeface="Arial"/>
              </a:rPr>
              <a:t>(</a:t>
            </a:r>
            <a:r>
              <a:rPr sz="1636" spc="-67" dirty="0">
                <a:latin typeface="Arial"/>
                <a:cs typeface="Arial"/>
              </a:rPr>
              <a:t>o</a:t>
            </a:r>
            <a:r>
              <a:rPr sz="1636" dirty="0">
                <a:latin typeface="Arial"/>
                <a:cs typeface="Arial"/>
              </a:rPr>
              <a:t>r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89" dirty="0">
                <a:latin typeface="Arial"/>
                <a:cs typeface="Arial"/>
              </a:rPr>
              <a:t>graphics</a:t>
            </a:r>
            <a:r>
              <a:rPr sz="1636" spc="89" dirty="0">
                <a:latin typeface="Arial"/>
                <a:cs typeface="Arial"/>
              </a:rPr>
              <a:t> </a:t>
            </a:r>
            <a:r>
              <a:rPr sz="1636" spc="-97" dirty="0">
                <a:latin typeface="Arial"/>
                <a:cs typeface="Arial"/>
              </a:rPr>
              <a:t>devices)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dirty="0">
                <a:latin typeface="Arial"/>
                <a:cs typeface="Arial"/>
              </a:rPr>
              <a:t>with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graphics.off()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156" dirty="0">
                <a:latin typeface="Arial"/>
                <a:cs typeface="Arial"/>
              </a:rPr>
              <a:t>o</a:t>
            </a:r>
            <a:r>
              <a:rPr sz="1636" dirty="0">
                <a:latin typeface="Arial"/>
                <a:cs typeface="Arial"/>
              </a:rPr>
              <a:t>r</a:t>
            </a:r>
          </a:p>
          <a:p>
            <a:pPr marL="238995">
              <a:spcBef>
                <a:spcPts val="52"/>
              </a:spcBef>
            </a:pPr>
            <a:r>
              <a:rPr sz="1636" spc="-141" dirty="0">
                <a:latin typeface="Courier New"/>
                <a:cs typeface="Courier New"/>
              </a:rPr>
              <a:t>dev.off()</a:t>
            </a:r>
            <a:r>
              <a:rPr sz="1636" spc="-446" dirty="0">
                <a:latin typeface="Courier New"/>
                <a:cs typeface="Courier New"/>
              </a:rPr>
              <a:t> </a:t>
            </a:r>
            <a:r>
              <a:rPr sz="1636" spc="-37" dirty="0">
                <a:latin typeface="Arial"/>
                <a:cs typeface="Arial"/>
              </a:rPr>
              <a:t>after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7" dirty="0">
                <a:latin typeface="Arial"/>
                <a:cs typeface="Arial"/>
              </a:rPr>
              <a:t>plotting</a:t>
            </a:r>
            <a:endParaRPr sz="1636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2080" y="3293881"/>
            <a:ext cx="5897311" cy="228536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save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PDF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file</a:t>
            </a:r>
            <a:endParaRPr sz="1339">
              <a:latin typeface="Courier New"/>
              <a:cs typeface="Courier New"/>
            </a:endParaRPr>
          </a:p>
          <a:p>
            <a:pPr marL="55735" marR="4317009">
              <a:lnSpc>
                <a:spcPct val="101499"/>
              </a:lnSpc>
            </a:pPr>
            <a:r>
              <a:rPr sz="1339" spc="74" dirty="0">
                <a:solidFill>
                  <a:srgbClr val="BB5A64"/>
                </a:solidFill>
                <a:latin typeface="Arial"/>
                <a:cs typeface="Arial"/>
              </a:rPr>
              <a:t>pdf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89" dirty="0">
                <a:solidFill>
                  <a:srgbClr val="307DCC"/>
                </a:solidFill>
                <a:latin typeface="Arial"/>
                <a:cs typeface="Arial"/>
              </a:rPr>
              <a:t>"myPlot.pdf"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)</a:t>
            </a:r>
            <a:r>
              <a:rPr sz="1339" spc="208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2" dirty="0">
                <a:solidFill>
                  <a:srgbClr val="575757"/>
                </a:solidFill>
                <a:latin typeface="Arial"/>
                <a:cs typeface="Arial"/>
              </a:rPr>
              <a:t>x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82" dirty="0">
                <a:solidFill>
                  <a:srgbClr val="AF5A64"/>
                </a:solidFill>
                <a:latin typeface="Arial"/>
                <a:cs typeface="Arial"/>
              </a:rPr>
              <a:t>&lt;-</a:t>
            </a:r>
            <a:r>
              <a:rPr sz="1339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1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50</a:t>
            </a:r>
            <a:endParaRPr sz="1339">
              <a:latin typeface="Arial"/>
              <a:cs typeface="Arial"/>
            </a:endParaRPr>
          </a:p>
          <a:p>
            <a:pPr marL="55735" marR="4494601">
              <a:lnSpc>
                <a:spcPct val="101499"/>
              </a:lnSpc>
            </a:pPr>
            <a:r>
              <a:rPr sz="1339" spc="156" dirty="0">
                <a:solidFill>
                  <a:srgbClr val="BB5A64"/>
                </a:solidFill>
                <a:latin typeface="Arial"/>
                <a:cs typeface="Arial"/>
              </a:rPr>
              <a:t>plot</a:t>
            </a:r>
            <a:r>
              <a:rPr sz="1339" spc="201" dirty="0">
                <a:solidFill>
                  <a:srgbClr val="575757"/>
                </a:solidFill>
                <a:latin typeface="Arial"/>
                <a:cs typeface="Arial"/>
              </a:rPr>
              <a:t>(x,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97" dirty="0">
                <a:solidFill>
                  <a:srgbClr val="BB5A64"/>
                </a:solidFill>
                <a:latin typeface="Arial"/>
                <a:cs typeface="Arial"/>
              </a:rPr>
              <a:t>log</a:t>
            </a:r>
            <a:r>
              <a:rPr sz="1339" spc="195" dirty="0">
                <a:solidFill>
                  <a:srgbClr val="575757"/>
                </a:solidFill>
                <a:latin typeface="Arial"/>
                <a:cs typeface="Arial"/>
              </a:rPr>
              <a:t>(x))</a:t>
            </a:r>
            <a:r>
              <a:rPr sz="1339" spc="141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19" dirty="0">
                <a:solidFill>
                  <a:srgbClr val="BB5A64"/>
                </a:solidFill>
                <a:latin typeface="Arial"/>
                <a:cs typeface="Arial"/>
              </a:rPr>
              <a:t>graphics.off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()</a:t>
            </a:r>
            <a:endParaRPr sz="1339">
              <a:latin typeface="Arial"/>
              <a:cs typeface="Arial"/>
            </a:endParaRPr>
          </a:p>
          <a:p>
            <a:pPr marL="55735">
              <a:spcBef>
                <a:spcPts val="22"/>
              </a:spcBef>
            </a:pP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Save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postscript</a:t>
            </a:r>
            <a:r>
              <a:rPr sz="1339" i="1" spc="-104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339" i="1" spc="-111" dirty="0">
                <a:solidFill>
                  <a:srgbClr val="AC94AE"/>
                </a:solidFill>
                <a:latin typeface="Courier New"/>
                <a:cs typeface="Courier New"/>
              </a:rPr>
              <a:t>file</a:t>
            </a:r>
            <a:endParaRPr sz="1339">
              <a:latin typeface="Courier New"/>
              <a:cs typeface="Courier New"/>
            </a:endParaRPr>
          </a:p>
          <a:p>
            <a:pPr marL="55735" marR="3694489">
              <a:lnSpc>
                <a:spcPct val="101499"/>
              </a:lnSpc>
            </a:pPr>
            <a:r>
              <a:rPr sz="1339" spc="119" dirty="0">
                <a:solidFill>
                  <a:srgbClr val="BB5A64"/>
                </a:solidFill>
                <a:latin typeface="Arial"/>
                <a:cs typeface="Arial"/>
              </a:rPr>
              <a:t>postscript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59" dirty="0">
                <a:solidFill>
                  <a:srgbClr val="307DCC"/>
                </a:solidFill>
                <a:latin typeface="Arial"/>
                <a:cs typeface="Arial"/>
              </a:rPr>
              <a:t>"myPlot2.ps"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)</a:t>
            </a:r>
            <a:r>
              <a:rPr sz="1339" spc="208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2" dirty="0">
                <a:solidFill>
                  <a:srgbClr val="575757"/>
                </a:solidFill>
                <a:latin typeface="Arial"/>
                <a:cs typeface="Arial"/>
              </a:rPr>
              <a:t>x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82" dirty="0">
                <a:solidFill>
                  <a:srgbClr val="AF5A64"/>
                </a:solidFill>
                <a:latin typeface="Arial"/>
                <a:cs typeface="Arial"/>
              </a:rPr>
              <a:t>&lt;-</a:t>
            </a:r>
            <a:r>
              <a:rPr sz="1339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AF5A64"/>
                </a:solidFill>
                <a:latin typeface="Arial"/>
                <a:cs typeface="Arial"/>
              </a:rPr>
              <a:t> </a:t>
            </a:r>
            <a:r>
              <a:rPr sz="1339" spc="253" dirty="0">
                <a:latin typeface="Arial"/>
                <a:cs typeface="Arial"/>
              </a:rPr>
              <a:t>-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20</a:t>
            </a:r>
            <a:r>
              <a:rPr sz="1339" spc="328" dirty="0">
                <a:latin typeface="Arial"/>
                <a:cs typeface="Arial"/>
              </a:rPr>
              <a:t>: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20</a:t>
            </a:r>
            <a:endParaRPr sz="1339">
              <a:latin typeface="Arial"/>
              <a:cs typeface="Arial"/>
            </a:endParaRPr>
          </a:p>
          <a:p>
            <a:pPr marL="55735" marR="4583397">
              <a:lnSpc>
                <a:spcPct val="101499"/>
              </a:lnSpc>
            </a:pPr>
            <a:r>
              <a:rPr sz="1339" spc="156" dirty="0">
                <a:solidFill>
                  <a:srgbClr val="BB5A64"/>
                </a:solidFill>
                <a:latin typeface="Arial"/>
                <a:cs typeface="Arial"/>
              </a:rPr>
              <a:t>plot</a:t>
            </a:r>
            <a:r>
              <a:rPr sz="1339" spc="201" dirty="0">
                <a:solidFill>
                  <a:srgbClr val="575757"/>
                </a:solidFill>
                <a:latin typeface="Arial"/>
                <a:cs typeface="Arial"/>
              </a:rPr>
              <a:t>(x,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2" dirty="0">
                <a:solidFill>
                  <a:srgbClr val="575757"/>
                </a:solidFill>
                <a:latin typeface="Arial"/>
                <a:cs typeface="Arial"/>
              </a:rPr>
              <a:t>x</a:t>
            </a:r>
            <a:r>
              <a:rPr sz="1339" spc="67" dirty="0">
                <a:latin typeface="Arial"/>
                <a:cs typeface="Arial"/>
              </a:rPr>
              <a:t>^</a:t>
            </a:r>
            <a:r>
              <a:rPr sz="1339" spc="-45" dirty="0">
                <a:solidFill>
                  <a:srgbClr val="AE0F91"/>
                </a:solidFill>
                <a:latin typeface="Arial"/>
                <a:cs typeface="Arial"/>
              </a:rPr>
              <a:t>2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)</a:t>
            </a:r>
            <a:r>
              <a:rPr sz="1339" spc="208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19" dirty="0">
                <a:solidFill>
                  <a:srgbClr val="BB5A64"/>
                </a:solidFill>
                <a:latin typeface="Arial"/>
                <a:cs typeface="Arial"/>
              </a:rPr>
              <a:t>graphics.off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()</a:t>
            </a:r>
            <a:endParaRPr sz="1339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ntagon 27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7930630" y="260648"/>
            <a:ext cx="60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17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24279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9712" y="2780928"/>
            <a:ext cx="54679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000" b="1" dirty="0">
                <a:solidFill>
                  <a:srgbClr val="FF0000"/>
                </a:solidFill>
                <a:sym typeface="Wingdings" pitchFamily="2" charset="2"/>
              </a:rPr>
              <a:t> </a:t>
            </a:r>
            <a:r>
              <a:rPr lang="id-ID" sz="3000" b="1" dirty="0">
                <a:solidFill>
                  <a:srgbClr val="FF0000"/>
                </a:solidFill>
              </a:rPr>
              <a:t>[Tugas LKP Tersedia di LMS] </a:t>
            </a:r>
            <a:r>
              <a:rPr lang="id-ID" sz="30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id-ID" sz="30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14" y="1140750"/>
            <a:ext cx="1512168" cy="145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736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ntagon 15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9512" y="302168"/>
            <a:ext cx="7200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Eksplorasi data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dan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Visualisasi</a:t>
            </a:r>
            <a:r>
              <a:rPr kumimoji="0" lang="en-US" sz="3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 data</a:t>
            </a:r>
            <a:endParaRPr kumimoji="0" lang="id-ID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560" y="2348880"/>
            <a:ext cx="6902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800" spc="-75" dirty="0" err="1">
                <a:latin typeface="Lucida Sans Unicode"/>
                <a:cs typeface="Lucida Sans Unicode"/>
              </a:rPr>
              <a:t>Visualisasi</a:t>
            </a:r>
            <a:r>
              <a:rPr lang="en-US" sz="2800" spc="-75" dirty="0">
                <a:latin typeface="Lucida Sans Unicode"/>
                <a:cs typeface="Lucida Sans Unicode"/>
              </a:rPr>
              <a:t> single variable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spc="-75" dirty="0" err="1">
                <a:latin typeface="Lucida Sans Unicode"/>
                <a:cs typeface="Lucida Sans Unicode"/>
              </a:rPr>
              <a:t>Eksplorasi</a:t>
            </a:r>
            <a:r>
              <a:rPr lang="en-US" sz="2800" spc="-75" dirty="0">
                <a:latin typeface="Lucida Sans Unicode"/>
                <a:cs typeface="Lucida Sans Unicode"/>
              </a:rPr>
              <a:t> multiple variables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spc="-75" dirty="0">
                <a:latin typeface="Lucida Sans Unicode"/>
                <a:cs typeface="Lucida Sans Unicode"/>
              </a:rPr>
              <a:t>Level plot, </a:t>
            </a:r>
            <a:r>
              <a:rPr lang="en-US" sz="2800" spc="-75" dirty="0" err="1">
                <a:latin typeface="Lucida Sans Unicode"/>
                <a:cs typeface="Lucida Sans Unicode"/>
              </a:rPr>
              <a:t>countour</a:t>
            </a:r>
            <a:r>
              <a:rPr lang="en-US" sz="2800" spc="-75" dirty="0">
                <a:latin typeface="Lucida Sans Unicode"/>
                <a:cs typeface="Lucida Sans Unicode"/>
              </a:rPr>
              <a:t> plot, 3D plot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spc="-75" dirty="0" err="1">
                <a:latin typeface="Lucida Sans Unicode"/>
                <a:cs typeface="Lucida Sans Unicode"/>
              </a:rPr>
              <a:t>Menyimpan</a:t>
            </a:r>
            <a:r>
              <a:rPr lang="en-US" sz="2800" spc="-75" dirty="0">
                <a:latin typeface="Lucida Sans Unicode"/>
                <a:cs typeface="Lucida Sans Unicode"/>
              </a:rPr>
              <a:t> chart </a:t>
            </a:r>
            <a:r>
              <a:rPr lang="en-US" sz="2800" spc="-75" dirty="0" err="1">
                <a:latin typeface="Lucida Sans Unicode"/>
                <a:cs typeface="Lucida Sans Unicode"/>
              </a:rPr>
              <a:t>ke</a:t>
            </a:r>
            <a:r>
              <a:rPr lang="en-US" sz="2800" spc="-75" dirty="0">
                <a:latin typeface="Lucida Sans Unicode"/>
                <a:cs typeface="Lucida Sans Unicode"/>
              </a:rPr>
              <a:t> </a:t>
            </a:r>
            <a:r>
              <a:rPr lang="en-US" sz="2800" spc="-75" dirty="0" err="1">
                <a:latin typeface="Lucida Sans Unicode"/>
                <a:cs typeface="Lucida Sans Unicode"/>
              </a:rPr>
              <a:t>dalam</a:t>
            </a:r>
            <a:r>
              <a:rPr lang="en-US" sz="2800" spc="-75" dirty="0">
                <a:latin typeface="Lucida Sans Unicode"/>
                <a:cs typeface="Lucida Sans Unicode"/>
              </a:rPr>
              <a:t> file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736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ntagon 15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329752"/>
            <a:ext cx="5976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Density</a:t>
            </a:r>
            <a:endParaRPr kumimoji="0" lang="id-ID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26876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13"/>
            <a:r>
              <a:rPr lang="en-US" sz="2000" spc="114" dirty="0">
                <a:solidFill>
                  <a:srgbClr val="BB5A64"/>
                </a:solidFill>
                <a:latin typeface="Arial"/>
                <a:cs typeface="Arial"/>
              </a:rPr>
              <a:t>data(iris)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557345"/>
            <a:ext cx="4090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504"/>
            <a:r>
              <a:rPr lang="en-US" sz="2000" spc="105" dirty="0">
                <a:solidFill>
                  <a:srgbClr val="BB5A64"/>
                </a:solidFill>
                <a:latin typeface="Arial"/>
                <a:cs typeface="Arial"/>
              </a:rPr>
              <a:t>plot</a:t>
            </a:r>
            <a:r>
              <a:rPr lang="en-US" sz="2000" spc="170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lang="en-US" sz="2000" spc="60" dirty="0">
                <a:solidFill>
                  <a:srgbClr val="BB5A64"/>
                </a:solidFill>
                <a:latin typeface="Arial"/>
                <a:cs typeface="Arial"/>
              </a:rPr>
              <a:t>density</a:t>
            </a:r>
            <a:r>
              <a:rPr lang="en-US" sz="2000" spc="176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lang="en-US" sz="2000" spc="176" dirty="0" err="1">
                <a:solidFill>
                  <a:srgbClr val="575757"/>
                </a:solidFill>
                <a:latin typeface="Arial"/>
                <a:cs typeface="Arial"/>
              </a:rPr>
              <a:t>iris</a:t>
            </a:r>
            <a:r>
              <a:rPr lang="en-US" sz="2000" spc="-30" dirty="0" err="1">
                <a:latin typeface="Arial"/>
                <a:cs typeface="Arial"/>
              </a:rPr>
              <a:t>$</a:t>
            </a:r>
            <a:r>
              <a:rPr lang="en-US" sz="2000" spc="45" dirty="0" err="1">
                <a:solidFill>
                  <a:srgbClr val="575757"/>
                </a:solidFill>
                <a:latin typeface="Arial"/>
                <a:cs typeface="Arial"/>
              </a:rPr>
              <a:t>Sepal.Length</a:t>
            </a:r>
            <a:r>
              <a:rPr lang="en-US" sz="2000" spc="45" dirty="0">
                <a:solidFill>
                  <a:srgbClr val="575757"/>
                </a:solidFill>
                <a:latin typeface="Arial"/>
                <a:cs typeface="Arial"/>
              </a:rPr>
              <a:t>))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82" y="2058762"/>
            <a:ext cx="4248150" cy="3181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48" y="5261138"/>
            <a:ext cx="61055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736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ntagon 15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3</a:t>
            </a:r>
            <a:endParaRPr lang="id-ID" sz="3000" b="1" dirty="0">
              <a:solidFill>
                <a:schemeClr val="bg1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329752"/>
            <a:ext cx="5976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000" b="1" dirty="0">
                <a:latin typeface="Arial" pitchFamily="34" charset="0"/>
                <a:cs typeface="Arial" pitchFamily="34" charset="0"/>
              </a:rPr>
              <a:t>Pie chart</a:t>
            </a:r>
            <a:endParaRPr kumimoji="0" lang="id-ID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6092" y="1770654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13"/>
            <a:r>
              <a:rPr lang="en-US" sz="2000" spc="114" dirty="0" err="1">
                <a:solidFill>
                  <a:srgbClr val="BB5A64"/>
                </a:solidFill>
                <a:latin typeface="Arial"/>
                <a:cs typeface="Arial"/>
              </a:rPr>
              <a:t>freq</a:t>
            </a:r>
            <a:r>
              <a:rPr lang="en-US" sz="2000" spc="114" dirty="0">
                <a:solidFill>
                  <a:srgbClr val="BB5A64"/>
                </a:solidFill>
                <a:latin typeface="Arial"/>
                <a:cs typeface="Arial"/>
              </a:rPr>
              <a:t> &lt;- table(</a:t>
            </a:r>
            <a:r>
              <a:rPr lang="en-US" sz="2000" spc="114" dirty="0" err="1">
                <a:solidFill>
                  <a:srgbClr val="BB5A64"/>
                </a:solidFill>
                <a:latin typeface="Arial"/>
                <a:cs typeface="Arial"/>
              </a:rPr>
              <a:t>iris$Species</a:t>
            </a:r>
            <a:r>
              <a:rPr lang="en-US" sz="2000" spc="114" dirty="0">
                <a:solidFill>
                  <a:srgbClr val="BB5A64"/>
                </a:solidFill>
                <a:latin typeface="Arial"/>
                <a:cs typeface="Arial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4001" y="2072493"/>
            <a:ext cx="1297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504"/>
            <a:r>
              <a:rPr lang="en-US" sz="2000" spc="105" dirty="0">
                <a:solidFill>
                  <a:srgbClr val="BB5A64"/>
                </a:solidFill>
                <a:latin typeface="Arial"/>
                <a:cs typeface="Arial"/>
              </a:rPr>
              <a:t>pie(</a:t>
            </a:r>
            <a:r>
              <a:rPr lang="en-US" sz="2000" spc="105" dirty="0" err="1">
                <a:solidFill>
                  <a:srgbClr val="BB5A64"/>
                </a:solidFill>
                <a:latin typeface="Arial"/>
                <a:cs typeface="Arial"/>
              </a:rPr>
              <a:t>freq</a:t>
            </a:r>
            <a:r>
              <a:rPr lang="en-US" sz="2000" spc="105" dirty="0">
                <a:solidFill>
                  <a:srgbClr val="BB5A64"/>
                </a:solidFill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71737"/>
            <a:ext cx="3056829" cy="23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736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ntagon 15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4</a:t>
            </a:r>
            <a:endParaRPr lang="id-ID" sz="3000" b="1" dirty="0">
              <a:solidFill>
                <a:schemeClr val="bg1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67766" y="356575"/>
            <a:ext cx="79208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000" b="1" dirty="0" err="1">
                <a:latin typeface="Arial" pitchFamily="34" charset="0"/>
                <a:cs typeface="Arial" pitchFamily="34" charset="0"/>
              </a:rPr>
              <a:t>Eksplorasi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 multiple variables</a:t>
            </a:r>
            <a:endParaRPr kumimoji="0" lang="id-ID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469" y="2103529"/>
            <a:ext cx="832856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&gt; </a:t>
            </a:r>
            <a:r>
              <a:rPr lang="en-US" sz="2800" dirty="0" err="1"/>
              <a:t>cov</a:t>
            </a:r>
            <a:r>
              <a:rPr lang="en-US" sz="2800" dirty="0"/>
              <a:t>(</a:t>
            </a:r>
            <a:r>
              <a:rPr lang="en-US" sz="2800" dirty="0" err="1"/>
              <a:t>iris$Sepal.Length</a:t>
            </a:r>
            <a:r>
              <a:rPr lang="en-US" sz="2800" dirty="0"/>
              <a:t>, </a:t>
            </a:r>
            <a:r>
              <a:rPr lang="en-US" sz="2800" dirty="0" err="1"/>
              <a:t>iris$Petal.Length</a:t>
            </a:r>
            <a:r>
              <a:rPr lang="en-US" sz="2800" dirty="0"/>
              <a:t>)</a:t>
            </a:r>
          </a:p>
          <a:p>
            <a:r>
              <a:rPr lang="en-US" sz="2800" dirty="0"/>
              <a:t>&gt; </a:t>
            </a:r>
            <a:r>
              <a:rPr lang="en-US" sz="2800" dirty="0" err="1"/>
              <a:t>cov</a:t>
            </a:r>
            <a:r>
              <a:rPr lang="en-US" sz="2800" dirty="0"/>
              <a:t>(iris[,1:4])</a:t>
            </a:r>
          </a:p>
          <a:p>
            <a:r>
              <a:rPr lang="en-US" sz="2800" dirty="0"/>
              <a:t>&gt; </a:t>
            </a:r>
            <a:r>
              <a:rPr lang="en-US" sz="2800" dirty="0" err="1"/>
              <a:t>cor</a:t>
            </a:r>
            <a:r>
              <a:rPr lang="en-US" sz="2800" dirty="0"/>
              <a:t>(</a:t>
            </a:r>
            <a:r>
              <a:rPr lang="en-US" sz="2800" dirty="0" err="1"/>
              <a:t>iris$Sepal.Length</a:t>
            </a:r>
            <a:r>
              <a:rPr lang="en-US" sz="2800" dirty="0"/>
              <a:t>, </a:t>
            </a:r>
            <a:r>
              <a:rPr lang="en-US" sz="2800" dirty="0" err="1"/>
              <a:t>iris$Petal.Length</a:t>
            </a:r>
            <a:r>
              <a:rPr lang="en-US" sz="2800" dirty="0"/>
              <a:t>)</a:t>
            </a:r>
          </a:p>
          <a:p>
            <a:r>
              <a:rPr lang="en-US" sz="2800" dirty="0"/>
              <a:t>&gt; </a:t>
            </a:r>
            <a:r>
              <a:rPr lang="en-US" sz="2800" dirty="0" err="1"/>
              <a:t>cor</a:t>
            </a:r>
            <a:r>
              <a:rPr lang="en-US" sz="2800" dirty="0"/>
              <a:t> (iris[,1:4])</a:t>
            </a:r>
          </a:p>
          <a:p>
            <a:r>
              <a:rPr lang="en-US" sz="2800" dirty="0"/>
              <a:t>&gt; aggregate(</a:t>
            </a:r>
            <a:r>
              <a:rPr lang="en-US" sz="2800" dirty="0" err="1"/>
              <a:t>Sepal.Length</a:t>
            </a:r>
            <a:r>
              <a:rPr lang="en-US" sz="2800" dirty="0"/>
              <a:t> ~ Species, summary, data=iris)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6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71943" y="377479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30" dirty="0"/>
              <a:t>B</a:t>
            </a:r>
            <a:r>
              <a:rPr spc="-30" dirty="0"/>
              <a:t>o</a:t>
            </a:r>
            <a:r>
              <a:rPr spc="-37" dirty="0"/>
              <a:t>xplot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44453" y="1432066"/>
            <a:ext cx="5073597" cy="770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786" spc="-111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.,. </a:t>
            </a:r>
            <a:r>
              <a:rPr sz="1786" spc="89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636" spc="-59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11" dirty="0">
                <a:latin typeface="Arial"/>
                <a:cs typeface="Arial"/>
              </a:rPr>
              <a:t>b</a:t>
            </a:r>
            <a:r>
              <a:rPr sz="1636" spc="-156" dirty="0">
                <a:latin typeface="Arial"/>
                <a:cs typeface="Arial"/>
              </a:rPr>
              <a:t>a</a:t>
            </a:r>
            <a:r>
              <a:rPr sz="1636" dirty="0">
                <a:latin typeface="Arial"/>
                <a:cs typeface="Arial"/>
              </a:rPr>
              <a:t>r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0" dirty="0">
                <a:latin typeface="Arial"/>
                <a:cs typeface="Arial"/>
              </a:rPr>
              <a:t>in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67" dirty="0">
                <a:latin typeface="Arial"/>
                <a:cs typeface="Arial"/>
              </a:rPr>
              <a:t>middle</a:t>
            </a:r>
            <a:r>
              <a:rPr sz="1636" spc="89" dirty="0">
                <a:latin typeface="Arial"/>
                <a:cs typeface="Arial"/>
              </a:rPr>
              <a:t> </a:t>
            </a:r>
            <a:r>
              <a:rPr sz="1636" spc="-89" dirty="0">
                <a:latin typeface="Arial"/>
                <a:cs typeface="Arial"/>
              </a:rPr>
              <a:t>is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82" dirty="0">
                <a:latin typeface="Arial"/>
                <a:cs typeface="Arial"/>
              </a:rPr>
              <a:t>median.</a:t>
            </a:r>
            <a:endParaRPr sz="1636" dirty="0">
              <a:latin typeface="Arial"/>
              <a:cs typeface="Arial"/>
            </a:endParaRPr>
          </a:p>
          <a:p>
            <a:pPr marL="238995" marR="7557" indent="-221045">
              <a:lnSpc>
                <a:spcPct val="102600"/>
              </a:lnSpc>
            </a:pPr>
            <a:r>
              <a:rPr sz="1786" spc="-111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.,. </a:t>
            </a:r>
            <a:r>
              <a:rPr sz="1786" spc="89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636" spc="-59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0" dirty="0">
                <a:latin typeface="Arial"/>
                <a:cs typeface="Arial"/>
              </a:rPr>
              <a:t>b</a:t>
            </a:r>
            <a:r>
              <a:rPr sz="1636" spc="-156" dirty="0">
                <a:latin typeface="Arial"/>
                <a:cs typeface="Arial"/>
              </a:rPr>
              <a:t>o</a:t>
            </a:r>
            <a:r>
              <a:rPr sz="1636" spc="-74" dirty="0">
                <a:latin typeface="Arial"/>
                <a:cs typeface="Arial"/>
              </a:rPr>
              <a:t>x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26" dirty="0">
                <a:latin typeface="Arial"/>
                <a:cs typeface="Arial"/>
              </a:rPr>
              <a:t>sh</a:t>
            </a:r>
            <a:r>
              <a:rPr sz="1636" spc="-186" dirty="0">
                <a:latin typeface="Arial"/>
                <a:cs typeface="Arial"/>
              </a:rPr>
              <a:t>o</a:t>
            </a:r>
            <a:r>
              <a:rPr sz="1636" spc="-141" dirty="0">
                <a:latin typeface="Arial"/>
                <a:cs typeface="Arial"/>
              </a:rPr>
              <a:t>ws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7" dirty="0">
                <a:latin typeface="Arial"/>
                <a:cs typeface="Arial"/>
              </a:rPr>
              <a:t>interq</a:t>
            </a:r>
            <a:r>
              <a:rPr sz="1636" spc="-59" dirty="0">
                <a:latin typeface="Arial"/>
                <a:cs typeface="Arial"/>
              </a:rPr>
              <a:t>u</a:t>
            </a:r>
            <a:r>
              <a:rPr sz="1636" spc="-186" dirty="0">
                <a:latin typeface="Arial"/>
                <a:cs typeface="Arial"/>
              </a:rPr>
              <a:t>a</a:t>
            </a:r>
            <a:r>
              <a:rPr sz="1636" spc="-7" dirty="0">
                <a:latin typeface="Arial"/>
                <a:cs typeface="Arial"/>
              </a:rPr>
              <a:t>rtile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range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5" dirty="0">
                <a:latin typeface="Arial"/>
                <a:cs typeface="Arial"/>
              </a:rPr>
              <a:t>(IQR),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7" dirty="0">
                <a:latin typeface="Arial"/>
                <a:cs typeface="Arial"/>
              </a:rPr>
              <a:t>i.e.,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range</a:t>
            </a:r>
            <a:r>
              <a:rPr sz="1636" spc="-59" dirty="0">
                <a:latin typeface="Arial"/>
                <a:cs typeface="Arial"/>
              </a:rPr>
              <a:t> </a:t>
            </a:r>
            <a:r>
              <a:rPr sz="1636" spc="-30" dirty="0">
                <a:latin typeface="Arial"/>
                <a:cs typeface="Arial"/>
              </a:rPr>
              <a:t>b</a:t>
            </a:r>
            <a:r>
              <a:rPr sz="1636" spc="-52" dirty="0">
                <a:latin typeface="Arial"/>
                <a:cs typeface="Arial"/>
              </a:rPr>
              <a:t>e</a:t>
            </a:r>
            <a:r>
              <a:rPr sz="1636" spc="-82" dirty="0">
                <a:latin typeface="Arial"/>
                <a:cs typeface="Arial"/>
              </a:rPr>
              <a:t>t</a:t>
            </a:r>
            <a:r>
              <a:rPr sz="1636" spc="-141" dirty="0">
                <a:latin typeface="Arial"/>
                <a:cs typeface="Arial"/>
              </a:rPr>
              <a:t>w</a:t>
            </a:r>
            <a:r>
              <a:rPr sz="1636" spc="-156" dirty="0">
                <a:latin typeface="Arial"/>
                <a:cs typeface="Arial"/>
              </a:rPr>
              <a:t>een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11" dirty="0">
                <a:latin typeface="Arial"/>
                <a:cs typeface="Arial"/>
              </a:rPr>
              <a:t>75%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and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11" dirty="0">
                <a:latin typeface="Arial"/>
                <a:cs typeface="Arial"/>
              </a:rPr>
              <a:t>25%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67" dirty="0">
                <a:latin typeface="Arial"/>
                <a:cs typeface="Arial"/>
              </a:rPr>
              <a:t>observation.</a:t>
            </a:r>
            <a:endParaRPr sz="1636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2080" y="2316850"/>
            <a:ext cx="5897311" cy="20608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spc="74" dirty="0">
                <a:solidFill>
                  <a:srgbClr val="BB5A64"/>
                </a:solidFill>
                <a:latin typeface="Arial"/>
                <a:cs typeface="Arial"/>
              </a:rPr>
              <a:t>boxplot</a:t>
            </a:r>
            <a:r>
              <a:rPr sz="1339" spc="52" dirty="0">
                <a:solidFill>
                  <a:srgbClr val="575757"/>
                </a:solidFill>
                <a:latin typeface="Arial"/>
                <a:cs typeface="Arial"/>
              </a:rPr>
              <a:t>(Sepal.Length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89" dirty="0">
                <a:latin typeface="Arial"/>
                <a:cs typeface="Arial"/>
              </a:rPr>
              <a:t>~</a:t>
            </a:r>
            <a:r>
              <a:rPr sz="1339" dirty="0">
                <a:latin typeface="Arial"/>
                <a:cs typeface="Arial"/>
              </a:rPr>
              <a:t> </a:t>
            </a:r>
            <a:r>
              <a:rPr sz="1339" spc="-45" dirty="0">
                <a:latin typeface="Arial"/>
                <a:cs typeface="Arial"/>
              </a:rPr>
              <a:t> </a:t>
            </a:r>
            <a:r>
              <a:rPr sz="1339" spc="52" dirty="0">
                <a:solidFill>
                  <a:srgbClr val="575757"/>
                </a:solidFill>
                <a:latin typeface="Arial"/>
                <a:cs typeface="Arial"/>
              </a:rPr>
              <a:t>Species,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45" dirty="0">
                <a:solidFill>
                  <a:srgbClr val="54AA54"/>
                </a:solidFill>
                <a:latin typeface="Arial"/>
                <a:cs typeface="Arial"/>
              </a:rPr>
              <a:t>data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iris)</a:t>
            </a:r>
            <a:endParaRPr sz="1339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15" y="3004714"/>
            <a:ext cx="4086225" cy="239077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TextBox 68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5</a:t>
            </a:r>
            <a:endParaRPr lang="id-ID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357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2731" y="499077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37" dirty="0"/>
              <a:t>Scatter</a:t>
            </a:r>
            <a:r>
              <a:rPr spc="37" dirty="0"/>
              <a:t> </a:t>
            </a:r>
            <a:r>
              <a:rPr spc="30" dirty="0"/>
              <a:t>Plot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22080" y="1454804"/>
            <a:ext cx="5897311" cy="41626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479307" marR="759492" indent="-1423572">
              <a:lnSpc>
                <a:spcPct val="101499"/>
              </a:lnSpc>
            </a:pPr>
            <a:r>
              <a:rPr sz="1339" spc="97" dirty="0">
                <a:solidFill>
                  <a:srgbClr val="BB5A64"/>
                </a:solidFill>
                <a:latin typeface="Arial"/>
                <a:cs typeface="Arial"/>
              </a:rPr>
              <a:t>with</a:t>
            </a:r>
            <a:r>
              <a:rPr sz="1339" spc="275" dirty="0">
                <a:solidFill>
                  <a:srgbClr val="575757"/>
                </a:solidFill>
                <a:latin typeface="Arial"/>
                <a:cs typeface="Arial"/>
              </a:rPr>
              <a:t>(iris,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56" dirty="0">
                <a:solidFill>
                  <a:srgbClr val="BB5A64"/>
                </a:solidFill>
                <a:latin typeface="Arial"/>
                <a:cs typeface="Arial"/>
              </a:rPr>
              <a:t>plot</a:t>
            </a:r>
            <a:r>
              <a:rPr sz="1339" spc="74" dirty="0">
                <a:solidFill>
                  <a:srgbClr val="575757"/>
                </a:solidFill>
                <a:latin typeface="Arial"/>
                <a:cs typeface="Arial"/>
              </a:rPr>
              <a:t>(Sepal.Length,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59" dirty="0">
                <a:solidFill>
                  <a:srgbClr val="575757"/>
                </a:solidFill>
                <a:latin typeface="Arial"/>
                <a:cs typeface="Arial"/>
              </a:rPr>
              <a:t>Sepal.Width,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119" dirty="0">
                <a:solidFill>
                  <a:srgbClr val="54AA54"/>
                </a:solidFill>
                <a:latin typeface="Arial"/>
                <a:cs typeface="Arial"/>
              </a:rPr>
              <a:t>col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52" dirty="0">
                <a:solidFill>
                  <a:srgbClr val="575757"/>
                </a:solidFill>
                <a:latin typeface="Arial"/>
                <a:cs typeface="Arial"/>
              </a:rPr>
              <a:t>Species,</a:t>
            </a:r>
            <a:r>
              <a:rPr sz="1339" spc="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22" dirty="0">
                <a:solidFill>
                  <a:srgbClr val="54AA54"/>
                </a:solidFill>
                <a:latin typeface="Arial"/>
                <a:cs typeface="Arial"/>
              </a:rPr>
              <a:t>pch</a:t>
            </a:r>
            <a:r>
              <a:rPr sz="1339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4AA54"/>
                </a:solidFill>
                <a:latin typeface="Arial"/>
                <a:cs typeface="Arial"/>
              </a:rPr>
              <a:t> </a:t>
            </a:r>
            <a:r>
              <a:rPr sz="1339" spc="-89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33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37" dirty="0">
                <a:solidFill>
                  <a:srgbClr val="BB5A64"/>
                </a:solidFill>
                <a:latin typeface="Arial"/>
                <a:cs typeface="Arial"/>
              </a:rPr>
              <a:t>as.numeric</a:t>
            </a:r>
            <a:r>
              <a:rPr sz="1339" spc="97" dirty="0">
                <a:solidFill>
                  <a:srgbClr val="575757"/>
                </a:solidFill>
                <a:latin typeface="Arial"/>
                <a:cs typeface="Arial"/>
              </a:rPr>
              <a:t>(Species)))</a:t>
            </a:r>
            <a:endParaRPr sz="1339" dirty="0">
              <a:latin typeface="Arial"/>
              <a:cs typeface="Arial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Pentagon 233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5" name="Rectangle 23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6</a:t>
            </a:r>
            <a:endParaRPr lang="id-ID" sz="3000" b="1" dirty="0">
              <a:solidFill>
                <a:schemeClr val="bg1"/>
              </a:solidFill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31" y="2348880"/>
            <a:ext cx="5006179" cy="3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586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64860" y="362073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-37" dirty="0"/>
              <a:t>Scatter</a:t>
            </a:r>
            <a:r>
              <a:rPr spc="37" dirty="0"/>
              <a:t> </a:t>
            </a:r>
            <a:r>
              <a:rPr spc="30" dirty="0"/>
              <a:t>Plot</a:t>
            </a:r>
            <a:r>
              <a:rPr spc="45" dirty="0"/>
              <a:t> </a:t>
            </a:r>
            <a:r>
              <a:rPr spc="-45" dirty="0"/>
              <a:t>with</a:t>
            </a:r>
            <a:r>
              <a:rPr spc="37" dirty="0"/>
              <a:t> </a:t>
            </a:r>
            <a:r>
              <a:rPr dirty="0"/>
              <a:t>Jitter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59638" y="1337422"/>
            <a:ext cx="5349428" cy="25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3"/>
            <a:r>
              <a:rPr sz="1636" spc="-134" dirty="0">
                <a:latin typeface="Arial"/>
                <a:cs typeface="Arial"/>
              </a:rPr>
              <a:t>F</a:t>
            </a:r>
            <a:r>
              <a:rPr sz="1636" spc="-45" dirty="0">
                <a:latin typeface="Arial"/>
                <a:cs typeface="Arial"/>
              </a:rPr>
              <a:t>unction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Courier New"/>
                <a:cs typeface="Courier New"/>
              </a:rPr>
              <a:t>jitter(</a:t>
            </a:r>
            <a:r>
              <a:rPr sz="1636" spc="-149" dirty="0">
                <a:latin typeface="Courier New"/>
                <a:cs typeface="Courier New"/>
              </a:rPr>
              <a:t>)</a:t>
            </a:r>
            <a:r>
              <a:rPr sz="1636" spc="-15" dirty="0">
                <a:latin typeface="Arial"/>
                <a:cs typeface="Arial"/>
              </a:rPr>
              <a:t>:</a:t>
            </a:r>
            <a:r>
              <a:rPr sz="1636" dirty="0">
                <a:latin typeface="Arial"/>
                <a:cs typeface="Arial"/>
              </a:rPr>
              <a:t> </a:t>
            </a:r>
            <a:r>
              <a:rPr sz="1636" spc="-195" dirty="0">
                <a:latin typeface="Arial"/>
                <a:cs typeface="Arial"/>
              </a:rPr>
              <a:t> </a:t>
            </a:r>
            <a:r>
              <a:rPr sz="1636" spc="-104" dirty="0">
                <a:latin typeface="Arial"/>
                <a:cs typeface="Arial"/>
              </a:rPr>
              <a:t>add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41" dirty="0">
                <a:latin typeface="Arial"/>
                <a:cs typeface="Arial"/>
              </a:rPr>
              <a:t>a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82" dirty="0">
                <a:latin typeface="Arial"/>
                <a:cs typeface="Arial"/>
              </a:rPr>
              <a:t>small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amount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37" dirty="0">
                <a:latin typeface="Arial"/>
                <a:cs typeface="Arial"/>
              </a:rPr>
              <a:t>of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111" dirty="0">
                <a:latin typeface="Arial"/>
                <a:cs typeface="Arial"/>
              </a:rPr>
              <a:t>noise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7" dirty="0">
                <a:latin typeface="Arial"/>
                <a:cs typeface="Arial"/>
              </a:rPr>
              <a:t>to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2" dirty="0">
                <a:latin typeface="Arial"/>
                <a:cs typeface="Arial"/>
              </a:rPr>
              <a:t>the</a:t>
            </a:r>
            <a:r>
              <a:rPr sz="1636" spc="82" dirty="0">
                <a:latin typeface="Arial"/>
                <a:cs typeface="Arial"/>
              </a:rPr>
              <a:t> </a:t>
            </a:r>
            <a:r>
              <a:rPr sz="1636" spc="-59" dirty="0">
                <a:latin typeface="Arial"/>
                <a:cs typeface="Arial"/>
              </a:rPr>
              <a:t>data</a:t>
            </a:r>
            <a:endParaRPr sz="163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2080" y="1661846"/>
            <a:ext cx="5897311" cy="20608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spc="156" dirty="0">
                <a:solidFill>
                  <a:srgbClr val="BB5A64"/>
                </a:solidFill>
                <a:latin typeface="Arial"/>
                <a:cs typeface="Arial"/>
              </a:rPr>
              <a:t>plot</a:t>
            </a:r>
            <a:r>
              <a:rPr sz="1339" spc="253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339" spc="275" dirty="0">
                <a:solidFill>
                  <a:srgbClr val="BB5A64"/>
                </a:solidFill>
                <a:latin typeface="Arial"/>
                <a:cs typeface="Arial"/>
              </a:rPr>
              <a:t>jitter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(iris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74" dirty="0">
                <a:solidFill>
                  <a:srgbClr val="575757"/>
                </a:solidFill>
                <a:latin typeface="Arial"/>
                <a:cs typeface="Arial"/>
              </a:rPr>
              <a:t>Sepal.Length), </a:t>
            </a:r>
            <a:r>
              <a:rPr sz="1339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339" spc="275" dirty="0">
                <a:solidFill>
                  <a:srgbClr val="BB5A64"/>
                </a:solidFill>
                <a:latin typeface="Arial"/>
                <a:cs typeface="Arial"/>
              </a:rPr>
              <a:t>jitter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(iris</a:t>
            </a:r>
            <a:r>
              <a:rPr sz="1339" spc="-45" dirty="0">
                <a:latin typeface="Arial"/>
                <a:cs typeface="Arial"/>
              </a:rPr>
              <a:t>$</a:t>
            </a:r>
            <a:r>
              <a:rPr sz="1339" spc="74" dirty="0">
                <a:solidFill>
                  <a:srgbClr val="575757"/>
                </a:solidFill>
                <a:latin typeface="Arial"/>
                <a:cs typeface="Arial"/>
              </a:rPr>
              <a:t>Sepal.Width))</a:t>
            </a:r>
            <a:endParaRPr sz="1339" dirty="0">
              <a:latin typeface="Arial"/>
              <a:cs typeface="Arial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entagon 126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8" name="Rectangle 127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9" name="TextBox 128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7</a:t>
            </a:r>
            <a:endParaRPr lang="id-ID" sz="3000" b="1" dirty="0">
              <a:solidFill>
                <a:schemeClr val="bg1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64" y="2211823"/>
            <a:ext cx="5346002" cy="31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348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540568" y="331830"/>
            <a:ext cx="764162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8893"/>
            <a:r>
              <a:rPr spc="119" dirty="0"/>
              <a:t>A</a:t>
            </a:r>
            <a:r>
              <a:rPr spc="37" dirty="0"/>
              <a:t> </a:t>
            </a:r>
            <a:r>
              <a:rPr spc="7" dirty="0"/>
              <a:t>Matrix</a:t>
            </a:r>
            <a:r>
              <a:rPr spc="45" dirty="0"/>
              <a:t> </a:t>
            </a:r>
            <a:r>
              <a:rPr spc="-67" dirty="0"/>
              <a:t>of</a:t>
            </a:r>
            <a:r>
              <a:rPr spc="37" dirty="0"/>
              <a:t> </a:t>
            </a:r>
            <a:r>
              <a:rPr spc="-37" dirty="0"/>
              <a:t>Scatter</a:t>
            </a:r>
            <a:r>
              <a:rPr spc="37" dirty="0"/>
              <a:t> </a:t>
            </a:r>
            <a:r>
              <a:rPr dirty="0"/>
              <a:t>Plots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22080" y="1454802"/>
            <a:ext cx="5897311" cy="20608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55735"/>
            <a:r>
              <a:rPr sz="1339" spc="111" dirty="0">
                <a:solidFill>
                  <a:srgbClr val="BB5A64"/>
                </a:solidFill>
                <a:latin typeface="Arial"/>
                <a:cs typeface="Arial"/>
              </a:rPr>
              <a:t>pairs</a:t>
            </a:r>
            <a:r>
              <a:rPr sz="1339" spc="262" dirty="0">
                <a:solidFill>
                  <a:srgbClr val="575757"/>
                </a:solidFill>
                <a:latin typeface="Arial"/>
                <a:cs typeface="Arial"/>
              </a:rPr>
              <a:t>(iris)</a:t>
            </a:r>
            <a:endParaRPr sz="1339">
              <a:latin typeface="Arial"/>
              <a:cs typeface="Arial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1124744"/>
            <a:ext cx="7380312" cy="0"/>
          </a:xfrm>
          <a:prstGeom prst="line">
            <a:avLst/>
          </a:prstGeom>
          <a:ln w="762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 rot="5400000">
            <a:off x="7646032" y="166328"/>
            <a:ext cx="1340768" cy="1008112"/>
          </a:xfrm>
          <a:prstGeom prst="homePlate">
            <a:avLst/>
          </a:prstGeom>
          <a:solidFill>
            <a:srgbClr val="FF212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rgbClr val="FF212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51"/>
          <p:cNvSpPr txBox="1"/>
          <p:nvPr/>
        </p:nvSpPr>
        <p:spPr>
          <a:xfrm>
            <a:off x="8100392" y="260648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8</a:t>
            </a:r>
            <a:endParaRPr lang="id-ID" sz="3000" b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21" y="1885222"/>
            <a:ext cx="5254176" cy="36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336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457</Words>
  <Application>Microsoft Office PowerPoint</Application>
  <PresentationFormat>On-screen Show (4:3)</PresentationFormat>
  <Paragraphs>87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Times New Roman</vt:lpstr>
      <vt:lpstr>Trebuchet MS</vt:lpstr>
      <vt:lpstr>Wingdings</vt:lpstr>
      <vt:lpstr>Office Theme</vt:lpstr>
      <vt:lpstr>EKSPLORASI DATA DAN VISUALISASI MENGGUNAKAN R </vt:lpstr>
      <vt:lpstr>PowerPoint Presentation</vt:lpstr>
      <vt:lpstr>PowerPoint Presentation</vt:lpstr>
      <vt:lpstr>PowerPoint Presentation</vt:lpstr>
      <vt:lpstr>PowerPoint Presentation</vt:lpstr>
      <vt:lpstr>Boxplot</vt:lpstr>
      <vt:lpstr>Scatter Plot</vt:lpstr>
      <vt:lpstr>Scatter Plot with Jitter</vt:lpstr>
      <vt:lpstr>A Matrix of Scatter Plots</vt:lpstr>
      <vt:lpstr>3D Scatter plot</vt:lpstr>
      <vt:lpstr>Heat Map</vt:lpstr>
      <vt:lpstr>Level Plot</vt:lpstr>
      <vt:lpstr>Contour</vt:lpstr>
      <vt:lpstr>3D Surface</vt:lpstr>
      <vt:lpstr>Parallel Coordinates</vt:lpstr>
      <vt:lpstr>Parallel Coordinates with Package lattice</vt:lpstr>
      <vt:lpstr>Visualization with Package ggplot2</vt:lpstr>
      <vt:lpstr>Save Charts to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DAN EKSPLORASI DATA MENGGUNAKAN WEKA DAN R </dc:title>
  <dc:creator>user</dc:creator>
  <cp:lastModifiedBy>Yuandri Trisaputra</cp:lastModifiedBy>
  <cp:revision>64</cp:revision>
  <dcterms:created xsi:type="dcterms:W3CDTF">2016-02-19T11:38:13Z</dcterms:created>
  <dcterms:modified xsi:type="dcterms:W3CDTF">2016-02-27T06:20:43Z</dcterms:modified>
</cp:coreProperties>
</file>