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291" r:id="rId4"/>
    <p:sldId id="292" r:id="rId5"/>
    <p:sldId id="293" r:id="rId6"/>
    <p:sldId id="294" r:id="rId7"/>
    <p:sldId id="303" r:id="rId8"/>
    <p:sldId id="304" r:id="rId9"/>
    <p:sldId id="301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0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3" autoAdjust="0"/>
    <p:restoredTop sz="94660"/>
  </p:normalViewPr>
  <p:slideViewPr>
    <p:cSldViewPr>
      <p:cViewPr varScale="1">
        <p:scale>
          <a:sx n="74" d="100"/>
          <a:sy n="74" d="100"/>
        </p:scale>
        <p:origin x="10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/>
          </a:p>
        </p:txBody>
      </p:sp>
      <p:sp>
        <p:nvSpPr>
          <p:cNvPr id="174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81C56092-9422-4614-A1F5-E3A81D0FF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9CD87-A0A0-44C7-904C-FCAB028743B7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6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E0754-E4EE-4CC0-AAFE-3610A23A0E67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192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868A8-8C39-4053-8B62-3309454B19E5}" type="slidenum">
              <a:rPr lang="nl-NL"/>
              <a:pPr/>
              <a:t>9</a:t>
            </a:fld>
            <a:endParaRPr lang="nl-NL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93F10-DB5B-46D6-B776-2B16CF26B4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CE974-8C7E-416B-A15C-9C1E753E1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8B9DD-DB19-44A8-9AC1-FA9FEEA3B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443E58-EE05-4192-A71F-FE1B90A50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B3FBC8-A4F7-4CAD-8417-C415350E22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0E853-87D5-4A64-B820-AF75CAC4D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203B6-4523-44A0-B4CC-03FC169EB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6E35F-A802-4A03-BF78-796CA2C61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F8112-B3C0-439C-B1ED-F8D759006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B88BC-4FC2-4BCB-990D-8606716E6E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EB7AA-7C83-4F77-B1A6-FAF8617552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98D0A-A0C7-4BCD-B62D-1EA577172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CD9D8-1F1C-4E1C-9EF4-3D3C82D7B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BFC58876-F72B-4C1F-81C7-1CFCA215F4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id-ID" dirty="0" smtClean="0"/>
              <a:t>Pertemuan 2</a:t>
            </a:r>
            <a:br>
              <a:rPr lang="id-ID" dirty="0" smtClean="0"/>
            </a:br>
            <a:r>
              <a:rPr lang="id-ID" i="1" dirty="0" smtClean="0"/>
              <a:t>DNA Sequencing and </a:t>
            </a:r>
            <a:br>
              <a:rPr lang="id-ID" i="1" dirty="0" smtClean="0"/>
            </a:br>
            <a:r>
              <a:rPr lang="id-ID" i="1" dirty="0" smtClean="0"/>
              <a:t>Sequence Alignment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1" y="381000"/>
            <a:ext cx="736396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5" y="908610"/>
            <a:ext cx="8083015" cy="57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391400" cy="5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043334" cy="62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6" y="533399"/>
            <a:ext cx="8217434" cy="57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5" y="609600"/>
            <a:ext cx="863869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6" y="762000"/>
            <a:ext cx="778806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0"/>
            <a:ext cx="7831096" cy="5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77" y="457200"/>
            <a:ext cx="76046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26437"/>
            <a:ext cx="7599251" cy="50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7643707" cy="54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Isi kuliah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i="1" dirty="0" smtClean="0"/>
              <a:t>DNA Sequencing</a:t>
            </a:r>
          </a:p>
          <a:p>
            <a:r>
              <a:rPr lang="id-ID" i="1" dirty="0" smtClean="0"/>
              <a:t>Sequence Alignment</a:t>
            </a:r>
          </a:p>
          <a:p>
            <a:r>
              <a:rPr lang="id-ID" i="1" dirty="0" smtClean="0"/>
              <a:t>Global and Local Alignment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8196584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7" y="685800"/>
            <a:ext cx="7845273" cy="54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1154"/>
            <a:ext cx="7726491" cy="56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7010399" cy="58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961"/>
            <a:ext cx="7620000" cy="62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2" y="609600"/>
            <a:ext cx="7783058" cy="55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90562"/>
            <a:ext cx="794758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76600"/>
            <a:ext cx="7772400" cy="114300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rgbClr val="0B0581"/>
          </a:solidFill>
        </p:spPr>
        <p:txBody>
          <a:bodyPr>
            <a:normAutofit/>
          </a:bodyPr>
          <a:lstStyle/>
          <a:p>
            <a:r>
              <a:rPr kumimoji="1" lang="id-ID" altLang="ja-JP" sz="2800" i="1" dirty="0">
                <a:solidFill>
                  <a:schemeClr val="bg1"/>
                </a:solidFill>
              </a:rPr>
              <a:t>S</a:t>
            </a:r>
            <a:r>
              <a:rPr kumimoji="1" lang="en-US" altLang="ja-JP" sz="2800" i="1" dirty="0" err="1" smtClean="0">
                <a:solidFill>
                  <a:schemeClr val="bg1"/>
                </a:solidFill>
              </a:rPr>
              <a:t>equencing</a:t>
            </a:r>
            <a:r>
              <a:rPr kumimoji="1" lang="en-US" altLang="ja-JP" sz="2800" i="1" dirty="0" smtClean="0">
                <a:solidFill>
                  <a:schemeClr val="bg1"/>
                </a:solidFill>
              </a:rPr>
              <a:t> technology </a:t>
            </a:r>
            <a:endParaRPr kumimoji="1" lang="ja-JP" altLang="en-US" sz="2800" i="1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2844" y="6357958"/>
            <a:ext cx="1920240" cy="365760"/>
          </a:xfrm>
        </p:spPr>
        <p:txBody>
          <a:bodyPr/>
          <a:lstStyle/>
          <a:p>
            <a:fld id="{22355D2B-F7A4-4F46-9188-A297ADB9FD62}" type="datetime1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CDB0-863A-4738-834C-FEB7D03D79A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42844" y="3016749"/>
            <a:ext cx="2643206" cy="2095609"/>
            <a:chOff x="71406" y="1000108"/>
            <a:chExt cx="2643206" cy="209560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1000108"/>
              <a:ext cx="19050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1406" y="2428868"/>
              <a:ext cx="2643206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Previous sequencer</a:t>
              </a:r>
            </a:p>
            <a:p>
              <a:r>
                <a:rPr lang="en-US" sz="2800" dirty="0" smtClean="0"/>
                <a:t>[Sanger sequencer] </a:t>
              </a:r>
              <a:endParaRPr lang="en-US" sz="2800" dirty="0"/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6394430" y="2694100"/>
            <a:ext cx="2786082" cy="2151141"/>
            <a:chOff x="6394430" y="1142984"/>
            <a:chExt cx="2786082" cy="215114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6578" y="1142984"/>
              <a:ext cx="1500198" cy="1343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6394430" y="2627276"/>
              <a:ext cx="2786082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Next generation sequencer</a:t>
              </a:r>
            </a:p>
            <a:p>
              <a:r>
                <a:rPr lang="en-US" sz="2800" dirty="0" smtClean="0"/>
                <a:t>[ex. </a:t>
              </a:r>
              <a:r>
                <a:rPr lang="en-US" sz="2800" dirty="0" err="1" smtClean="0"/>
                <a:t>Illumina</a:t>
              </a:r>
              <a:r>
                <a:rPr lang="en-US" sz="2800" dirty="0" smtClean="0"/>
                <a:t> GA] </a:t>
              </a:r>
              <a:endParaRPr lang="en-US" sz="2800" dirty="0"/>
            </a:p>
          </p:txBody>
        </p:sp>
      </p:grpSp>
      <p:grpSp>
        <p:nvGrpSpPr>
          <p:cNvPr id="7" name="Group 36"/>
          <p:cNvGrpSpPr/>
          <p:nvPr/>
        </p:nvGrpSpPr>
        <p:grpSpPr>
          <a:xfrm>
            <a:off x="2895600" y="1016913"/>
            <a:ext cx="2734290" cy="2832794"/>
            <a:chOff x="3123594" y="1016913"/>
            <a:chExt cx="2734290" cy="2832794"/>
          </a:xfrm>
        </p:grpSpPr>
        <p:sp>
          <p:nvSpPr>
            <p:cNvPr id="25" name="TextBox 24"/>
            <p:cNvSpPr txBox="1"/>
            <p:nvPr/>
          </p:nvSpPr>
          <p:spPr>
            <a:xfrm>
              <a:off x="3214678" y="1016913"/>
              <a:ext cx="128588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~15 </a:t>
              </a:r>
              <a:r>
                <a:rPr lang="id-ID" sz="2800" dirty="0" smtClean="0"/>
                <a:t>tahun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29124" y="2202412"/>
              <a:ext cx="142876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~2 </a:t>
              </a:r>
              <a:r>
                <a:rPr lang="id-ID" sz="2800" dirty="0" smtClean="0"/>
                <a:t>pekan</a:t>
              </a:r>
              <a:endParaRPr lang="en-US" sz="2800" dirty="0"/>
            </a:p>
          </p:txBody>
        </p:sp>
        <p:grpSp>
          <p:nvGrpSpPr>
            <p:cNvPr id="8" name="Group 27"/>
            <p:cNvGrpSpPr/>
            <p:nvPr/>
          </p:nvGrpSpPr>
          <p:grpSpPr>
            <a:xfrm>
              <a:off x="3123594" y="1214422"/>
              <a:ext cx="2605094" cy="2635285"/>
              <a:chOff x="3123594" y="1214422"/>
              <a:chExt cx="2605094" cy="263528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43240" y="1214422"/>
                <a:ext cx="1228126" cy="14287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000" y="2571744"/>
                <a:ext cx="115668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23594" y="2895600"/>
                <a:ext cx="228601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800" dirty="0" smtClean="0"/>
                  <a:t>Waktu eksekusi untuk mendapatkan genom utuh</a:t>
                </a:r>
                <a:endParaRPr lang="id-ID" sz="28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715008" y="1785926"/>
            <a:ext cx="1000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(+)</a:t>
            </a:r>
            <a:endParaRPr lang="en-US" sz="5000" dirty="0"/>
          </a:p>
        </p:txBody>
      </p:sp>
      <p:grpSp>
        <p:nvGrpSpPr>
          <p:cNvPr id="9" name="Group 29"/>
          <p:cNvGrpSpPr/>
          <p:nvPr/>
        </p:nvGrpSpPr>
        <p:grpSpPr>
          <a:xfrm>
            <a:off x="2843808" y="4064913"/>
            <a:ext cx="2786082" cy="935723"/>
            <a:chOff x="3214678" y="1921773"/>
            <a:chExt cx="2571768" cy="935723"/>
          </a:xfrm>
        </p:grpSpPr>
        <p:sp>
          <p:nvSpPr>
            <p:cNvPr id="31" name="Rectangle 30"/>
            <p:cNvSpPr/>
            <p:nvPr/>
          </p:nvSpPr>
          <p:spPr>
            <a:xfrm>
              <a:off x="3286116" y="2143116"/>
              <a:ext cx="1143008" cy="7143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2000" y="2500306"/>
              <a:ext cx="107157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678" y="1921773"/>
              <a:ext cx="128588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1-2 k </a:t>
              </a:r>
              <a:r>
                <a:rPr lang="en-US" sz="2800" dirty="0" err="1" smtClean="0"/>
                <a:t>bp</a:t>
              </a:r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00562" y="2071678"/>
              <a:ext cx="128588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35-400 </a:t>
              </a:r>
              <a:r>
                <a:rPr lang="en-US" sz="2800" dirty="0" err="1" smtClean="0"/>
                <a:t>b</a:t>
              </a:r>
              <a:r>
                <a:rPr lang="en-US" sz="2200" dirty="0" err="1" smtClean="0"/>
                <a:t>p</a:t>
              </a:r>
              <a:endParaRPr lang="en-US" sz="2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15008" y="4281738"/>
            <a:ext cx="1000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(-)</a:t>
            </a:r>
            <a:endParaRPr lang="en-US" sz="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87824" y="5072074"/>
            <a:ext cx="2786082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Panjang fragmen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643702" y="1500174"/>
            <a:ext cx="2357422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base pair (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bp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) e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kivalen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byte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15140" y="1000108"/>
            <a:ext cx="187220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0" dirty="0" smtClean="0">
                <a:latin typeface="+mj-lt"/>
                <a:ea typeface="ＭＳ 明朝"/>
                <a:cs typeface="Times New Roman"/>
              </a:rPr>
              <a:t>18</a:t>
            </a:r>
            <a:r>
              <a:rPr lang="ja-JP" altLang="en-US" sz="2800" smtClean="0">
                <a:latin typeface="+mj-lt"/>
              </a:rPr>
              <a:t> </a:t>
            </a:r>
            <a:r>
              <a:rPr lang="en-US" altLang="ja-JP" sz="2800" dirty="0" smtClean="0">
                <a:latin typeface="+mj-lt"/>
              </a:rPr>
              <a:t>GB per run</a:t>
            </a:r>
            <a:endParaRPr lang="ja-JP" altLang="ja-JP" sz="2800" kern="100" smtClean="0">
              <a:latin typeface="+mj-lt"/>
              <a:ea typeface="ＭＳ 明朝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43174" y="928670"/>
            <a:ext cx="307183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43174" y="3929066"/>
            <a:ext cx="307183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428728" y="2071678"/>
            <a:ext cx="1714512" cy="857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14480" y="4357694"/>
            <a:ext cx="1785950" cy="428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214942" y="2571744"/>
            <a:ext cx="1357322" cy="6429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5214942" y="3643314"/>
            <a:ext cx="1357322" cy="1214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29388" y="2571744"/>
            <a:ext cx="2286016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rgbClr val="0B0581"/>
          </a:solidFill>
        </p:spPr>
        <p:txBody>
          <a:bodyPr>
            <a:normAutofit/>
          </a:bodyPr>
          <a:lstStyle/>
          <a:p>
            <a:r>
              <a:rPr kumimoji="1" lang="id-ID" altLang="ja-JP" sz="2800" dirty="0" smtClean="0">
                <a:solidFill>
                  <a:schemeClr val="bg1"/>
                </a:solidFill>
              </a:rPr>
              <a:t>Kenapa  </a:t>
            </a:r>
            <a:r>
              <a:rPr kumimoji="1" lang="id-ID" altLang="ja-JP" sz="2800" i="1" dirty="0" smtClean="0">
                <a:solidFill>
                  <a:schemeClr val="bg1"/>
                </a:solidFill>
              </a:rPr>
              <a:t>sequencing </a:t>
            </a:r>
            <a:r>
              <a:rPr kumimoji="1" lang="id-ID" altLang="ja-JP" sz="2800" dirty="0" smtClean="0">
                <a:solidFill>
                  <a:schemeClr val="bg1"/>
                </a:solidFill>
              </a:rPr>
              <a:t> penting ?</a:t>
            </a:r>
            <a:endParaRPr kumimoji="1" lang="ja-JP" altLang="en-US" sz="28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fld id="{7D12CDB0-863A-4738-834C-FEB7D03D79A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2" name="Group 14"/>
          <p:cNvGrpSpPr/>
          <p:nvPr/>
        </p:nvGrpSpPr>
        <p:grpSpPr>
          <a:xfrm>
            <a:off x="304800" y="838200"/>
            <a:ext cx="8548734" cy="2811264"/>
            <a:chOff x="214282" y="2000240"/>
            <a:chExt cx="8548734" cy="28112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2357430"/>
              <a:ext cx="2071702" cy="1430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44" y="2000240"/>
              <a:ext cx="2071702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16" y="2000240"/>
              <a:ext cx="19050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214282" y="3929066"/>
              <a:ext cx="2071702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organism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2936" y="4144655"/>
              <a:ext cx="2071702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whole genome sequence</a:t>
              </a:r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29454" y="4071942"/>
              <a:ext cx="128588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analyze</a:t>
              </a:r>
              <a:endParaRPr lang="en-US" sz="2800" dirty="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786050" y="2786058"/>
              <a:ext cx="714380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143636" y="2786058"/>
              <a:ext cx="714380" cy="71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7422" y="2283733"/>
              <a:ext cx="1500198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Sequencing</a:t>
              </a:r>
              <a:endParaRPr lang="en-US" sz="2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00" y="3581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kumimoji="1" lang="id-ID" altLang="ja-JP" i="1" baseline="0" dirty="0" smtClean="0"/>
              <a:t>  Sequencing </a:t>
            </a:r>
            <a:r>
              <a:rPr kumimoji="1" lang="id-ID" altLang="ja-JP" baseline="0" dirty="0" smtClean="0"/>
              <a:t>adalah salah satu tahap untuk mendapatkan whole genome sequence (sekuens genom utuh) </a:t>
            </a:r>
          </a:p>
          <a:p>
            <a:pPr>
              <a:spcAft>
                <a:spcPts val="0"/>
              </a:spcAft>
            </a:pPr>
            <a:endParaRPr kumimoji="1" lang="id-ID" altLang="ja-JP" baseline="0" dirty="0" smtClean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kumimoji="1" lang="id-ID" altLang="ja-JP" baseline="0" dirty="0" smtClean="0"/>
              <a:t>  Analisis genom memainkan peranan penting dalam banyak studi, seperti genomika kanker, pengobatan penyakit inveksi, pemuliaan tanaman, pencarian obat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endParaRPr kumimoji="1" lang="id-ID" altLang="ja-JP" baseline="0" dirty="0" smtClean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id-ID" altLang="ja-JP" baseline="0" dirty="0" smtClean="0"/>
              <a:t>  Memahami bagaimana hubungan genetika antar spesies </a:t>
            </a:r>
            <a:r>
              <a:rPr kumimoji="1" lang="en-US" altLang="ja-JP" baseline="0" dirty="0" smtClean="0"/>
              <a:t>  </a:t>
            </a:r>
            <a:endParaRPr kumimoji="1" lang="ja-JP" altLang="en-US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rgbClr val="0B0581"/>
          </a:solidFill>
        </p:spPr>
        <p:txBody>
          <a:bodyPr>
            <a:normAutofit fontScale="90000"/>
          </a:bodyPr>
          <a:lstStyle/>
          <a:p>
            <a:r>
              <a:rPr kumimoji="1" lang="id-ID" altLang="ja-JP" sz="3000" dirty="0" smtClean="0">
                <a:solidFill>
                  <a:schemeClr val="bg1"/>
                </a:solidFill>
              </a:rPr>
              <a:t>Bagaimana menkonstruksi sekuen genom utuh 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?</a:t>
            </a:r>
            <a:r>
              <a:rPr kumimoji="1" lang="id-ID" altLang="ja-JP" sz="2800" dirty="0" smtClean="0">
                <a:solidFill>
                  <a:schemeClr val="bg1"/>
                </a:solidFill>
              </a:rPr>
              <a:t/>
            </a:r>
            <a:br>
              <a:rPr kumimoji="1" lang="id-ID" altLang="ja-JP" sz="2800" dirty="0" smtClean="0">
                <a:solidFill>
                  <a:schemeClr val="bg1"/>
                </a:solidFill>
              </a:rPr>
            </a:br>
            <a:r>
              <a:rPr kumimoji="1" lang="id-ID" altLang="ja-JP" sz="2800" dirty="0" smtClean="0">
                <a:solidFill>
                  <a:schemeClr val="bg1"/>
                </a:solidFill>
              </a:rPr>
              <a:t>Jika belum memiliki sekuen referensi ?</a:t>
            </a:r>
            <a:endParaRPr kumimoji="1" lang="ja-JP" altLang="en-US" sz="28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4282" y="6429396"/>
            <a:ext cx="1920240" cy="365760"/>
          </a:xfrm>
        </p:spPr>
        <p:txBody>
          <a:bodyPr/>
          <a:lstStyle/>
          <a:p>
            <a:fld id="{22355D2B-F7A4-4F46-9188-A297ADB9FD62}" type="datetime1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3242" y="6356350"/>
            <a:ext cx="2133600" cy="365125"/>
          </a:xfrm>
        </p:spPr>
        <p:txBody>
          <a:bodyPr/>
          <a:lstStyle/>
          <a:p>
            <a:fld id="{7D12CDB0-863A-4738-834C-FEB7D03D79A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18" name="Picture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4676804" cy="504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1066800" y="1066800"/>
            <a:ext cx="264320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aseline="0" dirty="0" smtClean="0"/>
              <a:t>Shotgun Sequencing</a:t>
            </a:r>
            <a:endParaRPr lang="en-US" sz="2200" baseline="0" dirty="0"/>
          </a:p>
        </p:txBody>
      </p:sp>
      <p:sp>
        <p:nvSpPr>
          <p:cNvPr id="33" name="TextBox 32"/>
          <p:cNvSpPr txBox="1"/>
          <p:nvPr/>
        </p:nvSpPr>
        <p:spPr>
          <a:xfrm>
            <a:off x="5357818" y="1447800"/>
            <a:ext cx="3357586" cy="577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aseline="0" dirty="0" smtClean="0"/>
              <a:t> </a:t>
            </a:r>
            <a:r>
              <a:rPr lang="en-US" baseline="0" dirty="0" smtClean="0"/>
              <a:t>  </a:t>
            </a:r>
            <a:r>
              <a:rPr lang="id-ID" baseline="0" dirty="0" smtClean="0"/>
              <a:t>Tidak ada teknologi </a:t>
            </a:r>
            <a:r>
              <a:rPr lang="id-ID" i="1" baseline="0" dirty="0" smtClean="0"/>
              <a:t>sequencing</a:t>
            </a:r>
            <a:r>
              <a:rPr lang="id-ID" baseline="0" dirty="0" smtClean="0"/>
              <a:t> yang dapat menghasilkan sekuen genom utuh sekali eksekusi</a:t>
            </a:r>
            <a:endParaRPr lang="en-US" sz="2200" baseline="0" dirty="0" smtClean="0"/>
          </a:p>
          <a:p>
            <a:pPr>
              <a:buFont typeface="Wingdings" pitchFamily="2" charset="2"/>
              <a:buChar char="§"/>
            </a:pPr>
            <a:endParaRPr lang="en-US" sz="2200" baseline="0" dirty="0" smtClean="0"/>
          </a:p>
          <a:p>
            <a:pPr>
              <a:buFont typeface="Wingdings" pitchFamily="2" charset="2"/>
              <a:buChar char="§"/>
            </a:pPr>
            <a:r>
              <a:rPr lang="en-US" sz="2200" baseline="0" dirty="0" smtClean="0"/>
              <a:t>  </a:t>
            </a:r>
            <a:r>
              <a:rPr lang="id-ID" sz="2200" baseline="0" dirty="0" smtClean="0"/>
              <a:t>Teknik </a:t>
            </a:r>
            <a:r>
              <a:rPr lang="en-US" sz="2200" i="1" baseline="0" dirty="0" smtClean="0"/>
              <a:t>Shotgun sequencing </a:t>
            </a:r>
            <a:r>
              <a:rPr lang="id-ID" sz="2200" i="1" baseline="0" dirty="0" smtClean="0"/>
              <a:t> “</a:t>
            </a:r>
            <a:r>
              <a:rPr lang="id-ID" sz="2200" baseline="0" dirty="0" smtClean="0"/>
              <a:t>memotong”  genom menjadi fragmen-fragmen yang saling </a:t>
            </a:r>
            <a:r>
              <a:rPr lang="id-ID" sz="2200" i="1" baseline="0" dirty="0" smtClean="0"/>
              <a:t>overlap</a:t>
            </a:r>
          </a:p>
          <a:p>
            <a:pPr>
              <a:buFont typeface="Wingdings" pitchFamily="2" charset="2"/>
              <a:buChar char="§"/>
            </a:pPr>
            <a:endParaRPr lang="en-US" sz="2200" baseline="0" dirty="0" smtClean="0"/>
          </a:p>
          <a:p>
            <a:pPr>
              <a:buFont typeface="Wingdings" pitchFamily="2" charset="2"/>
              <a:buChar char="§"/>
            </a:pPr>
            <a:r>
              <a:rPr lang="en-US" sz="2200" baseline="0" dirty="0" smtClean="0"/>
              <a:t> </a:t>
            </a:r>
            <a:r>
              <a:rPr lang="en-US" sz="2200" baseline="0" dirty="0" smtClean="0">
                <a:solidFill>
                  <a:srgbClr val="FF0000"/>
                </a:solidFill>
              </a:rPr>
              <a:t>DNA </a:t>
            </a:r>
            <a:r>
              <a:rPr lang="id-ID" sz="2200" i="1" baseline="0" dirty="0" smtClean="0">
                <a:solidFill>
                  <a:srgbClr val="FF0000"/>
                </a:solidFill>
              </a:rPr>
              <a:t>sequence </a:t>
            </a:r>
            <a:r>
              <a:rPr lang="en-US" sz="2200" i="1" baseline="0" dirty="0" smtClean="0">
                <a:solidFill>
                  <a:srgbClr val="FF0000"/>
                </a:solidFill>
              </a:rPr>
              <a:t>assembly</a:t>
            </a:r>
            <a:r>
              <a:rPr lang="en-US" sz="2200" baseline="0" dirty="0" smtClean="0">
                <a:solidFill>
                  <a:srgbClr val="FF0000"/>
                </a:solidFill>
              </a:rPr>
              <a:t> </a:t>
            </a:r>
            <a:r>
              <a:rPr lang="id-ID" sz="2200" baseline="0" dirty="0">
                <a:solidFill>
                  <a:srgbClr val="FF0000"/>
                </a:solidFill>
              </a:rPr>
              <a:t> </a:t>
            </a:r>
            <a:r>
              <a:rPr lang="id-ID" sz="2200" baseline="0" dirty="0" smtClean="0"/>
              <a:t>diperlukan untuk menkonstruksi genom</a:t>
            </a:r>
            <a:endParaRPr lang="en-US" sz="2200" baseline="0" dirty="0" smtClean="0"/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733800" y="914400"/>
            <a:ext cx="245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/>
              <a:t>[</a:t>
            </a:r>
            <a:r>
              <a:rPr lang="en-US" baseline="0" dirty="0" err="1" smtClean="0"/>
              <a:t>Staden</a:t>
            </a:r>
            <a:r>
              <a:rPr lang="en-US" baseline="0" dirty="0" smtClean="0"/>
              <a:t> 1979]</a:t>
            </a:r>
            <a:endParaRPr 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rgbClr val="0B0581"/>
                </a:solidFill>
                <a:latin typeface="Arial" charset="0"/>
              </a:rPr>
              <a:t>Bagaimana jika sudah memiliki sekuen referensi ?</a:t>
            </a:r>
            <a:br>
              <a:rPr lang="id-ID" b="1" dirty="0" smtClean="0">
                <a:solidFill>
                  <a:srgbClr val="0B0581"/>
                </a:solidFill>
                <a:latin typeface="Arial" charset="0"/>
              </a:rPr>
            </a:br>
            <a:r>
              <a:rPr lang="id-ID" b="1" dirty="0">
                <a:solidFill>
                  <a:srgbClr val="0B0581"/>
                </a:solidFill>
                <a:latin typeface="Arial" charset="0"/>
              </a:rPr>
              <a:t/>
            </a:r>
            <a:br>
              <a:rPr lang="id-ID" b="1" dirty="0">
                <a:solidFill>
                  <a:srgbClr val="0B0581"/>
                </a:solidFill>
                <a:latin typeface="Arial" charset="0"/>
              </a:rPr>
            </a:br>
            <a:r>
              <a:rPr lang="id-ID" b="1" dirty="0" smtClean="0">
                <a:solidFill>
                  <a:srgbClr val="0B0581"/>
                </a:solidFill>
                <a:latin typeface="Arial" charset="0"/>
              </a:rPr>
              <a:t>Dengan </a:t>
            </a:r>
            <a:r>
              <a:rPr lang="id-ID" b="1" i="1" dirty="0" smtClean="0">
                <a:solidFill>
                  <a:srgbClr val="0B0581"/>
                </a:solidFill>
                <a:latin typeface="Arial" charset="0"/>
              </a:rPr>
              <a:t>Sequence Alignment </a:t>
            </a:r>
            <a:br>
              <a:rPr lang="id-ID" b="1" i="1" dirty="0" smtClean="0">
                <a:solidFill>
                  <a:srgbClr val="0B0581"/>
                </a:solidFill>
                <a:latin typeface="Arial" charset="0"/>
              </a:rPr>
            </a:br>
            <a:r>
              <a:rPr lang="id-ID" b="1" i="1" dirty="0">
                <a:solidFill>
                  <a:srgbClr val="0B0581"/>
                </a:solidFill>
                <a:latin typeface="Arial" charset="0"/>
              </a:rPr>
              <a:t/>
            </a:r>
            <a:br>
              <a:rPr lang="id-ID" b="1" i="1" dirty="0">
                <a:solidFill>
                  <a:srgbClr val="0B0581"/>
                </a:solidFill>
                <a:latin typeface="Arial" charset="0"/>
              </a:rPr>
            </a:br>
            <a:endParaRPr lang="en-GB" dirty="0">
              <a:solidFill>
                <a:srgbClr val="0B058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886200"/>
            <a:ext cx="651668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l-NL" sz="3400" b="1" dirty="0">
                <a:latin typeface="Courier New" pitchFamily="49" charset="0"/>
              </a:rPr>
              <a:t>tcct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nl-NL" sz="3400" b="1" dirty="0">
                <a:latin typeface="Courier New" pitchFamily="49" charset="0"/>
              </a:rPr>
              <a:t>tgc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nl-NL" sz="3400" b="1" dirty="0">
                <a:latin typeface="Courier New" pitchFamily="49" charset="0"/>
              </a:rPr>
              <a:t>tctgccatcat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---</a:t>
            </a:r>
            <a:r>
              <a:rPr lang="nl-NL" sz="3400" b="1" dirty="0">
                <a:latin typeface="Courier New" pitchFamily="49" charset="0"/>
              </a:rPr>
              <a:t>caaccccaaagt</a:t>
            </a:r>
          </a:p>
          <a:p>
            <a:r>
              <a:rPr lang="nl-NL" sz="3400" b="1" dirty="0">
                <a:solidFill>
                  <a:srgbClr val="0033CC"/>
                </a:solidFill>
                <a:latin typeface="Courier New" pitchFamily="49" charset="0"/>
              </a:rPr>
              <a:t>|||| ||| ||||| |||||   ||||||||||||</a:t>
            </a:r>
          </a:p>
          <a:p>
            <a:r>
              <a:rPr lang="nl-NL" sz="3400" b="1" dirty="0">
                <a:latin typeface="Courier New" pitchFamily="49" charset="0"/>
              </a:rPr>
              <a:t>tcct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nl-NL" sz="3400" b="1" dirty="0">
                <a:latin typeface="Courier New" pitchFamily="49" charset="0"/>
              </a:rPr>
              <a:t>tgc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nl-NL" sz="3400" b="1" dirty="0">
                <a:latin typeface="Courier New" pitchFamily="49" charset="0"/>
              </a:rPr>
              <a:t>tctgcaatcat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ggg</a:t>
            </a:r>
            <a:r>
              <a:rPr lang="nl-NL" sz="3400" b="1" dirty="0">
                <a:latin typeface="Courier New" pitchFamily="49" charset="0"/>
              </a:rPr>
              <a:t>caaccccaaagt</a:t>
            </a:r>
          </a:p>
          <a:p>
            <a:pPr>
              <a:spcBef>
                <a:spcPct val="50000"/>
              </a:spcBef>
            </a:pPr>
            <a:endParaRPr lang="nl-NL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Pentingnya </a:t>
            </a:r>
            <a:r>
              <a:rPr lang="id-ID" i="1" dirty="0" smtClean="0"/>
              <a:t>sequence alignment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DNA sequence assembly (mapping)</a:t>
            </a:r>
          </a:p>
          <a:p>
            <a:r>
              <a:rPr lang="id-ID" i="1" dirty="0" smtClean="0"/>
              <a:t>Database searching</a:t>
            </a:r>
          </a:p>
          <a:p>
            <a:r>
              <a:rPr lang="id-ID" dirty="0" smtClean="0"/>
              <a:t>Prediksi fungsi protein</a:t>
            </a:r>
          </a:p>
          <a:p>
            <a:r>
              <a:rPr lang="id-ID" dirty="0" smtClean="0"/>
              <a:t>Pencarian gen</a:t>
            </a:r>
          </a:p>
          <a:p>
            <a:r>
              <a:rPr lang="id-ID" dirty="0" smtClean="0"/>
              <a:t>Identifikasi </a:t>
            </a:r>
            <a:r>
              <a:rPr lang="id-ID" i="1" dirty="0" smtClean="0"/>
              <a:t>Single Nucleotide Polymorphism</a:t>
            </a:r>
            <a:endParaRPr lang="id-ID" dirty="0" smtClean="0"/>
          </a:p>
          <a:p>
            <a:endParaRPr lang="id-ID" dirty="0" smtClean="0"/>
          </a:p>
          <a:p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Penyebab </a:t>
            </a:r>
            <a:r>
              <a:rPr lang="id-ID" i="1" dirty="0" smtClean="0"/>
              <a:t>disimilarity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3300"/>
                </a:solidFill>
              </a:rPr>
              <a:t>muta</a:t>
            </a:r>
            <a:r>
              <a:rPr lang="id-ID" b="1" dirty="0" smtClean="0">
                <a:solidFill>
                  <a:srgbClr val="003300"/>
                </a:solidFill>
              </a:rPr>
              <a:t>si</a:t>
            </a:r>
            <a:r>
              <a:rPr lang="en-US" dirty="0" smtClean="0">
                <a:solidFill>
                  <a:srgbClr val="006600"/>
                </a:solidFill>
              </a:rPr>
              <a:t>: </a:t>
            </a:r>
            <a:r>
              <a:rPr lang="id-ID" dirty="0" smtClean="0">
                <a:solidFill>
                  <a:srgbClr val="006600"/>
                </a:solidFill>
              </a:rPr>
              <a:t>sebuah nukleotida pada lokasi tertentu digantikan dengan nukleotida yang lain, contoh </a:t>
            </a:r>
            <a:r>
              <a:rPr lang="en-US" dirty="0" smtClean="0">
                <a:solidFill>
                  <a:srgbClr val="006600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  <a:latin typeface="Arial Black" pitchFamily="34" charset="0"/>
              </a:rPr>
              <a:t>T</a:t>
            </a:r>
            <a:r>
              <a:rPr lang="en-US" dirty="0" smtClean="0">
                <a:solidFill>
                  <a:srgbClr val="006600"/>
                </a:solidFill>
              </a:rPr>
              <a:t>A </a:t>
            </a:r>
            <a:r>
              <a:rPr lang="en-US" dirty="0" smtClean="0">
                <a:solidFill>
                  <a:srgbClr val="006600"/>
                </a:solidFill>
                <a:cs typeface="Arial" charset="0"/>
              </a:rPr>
              <a:t>→</a:t>
            </a:r>
            <a:r>
              <a:rPr lang="en-US" dirty="0" smtClean="0">
                <a:solidFill>
                  <a:srgbClr val="006600"/>
                </a:solidFill>
              </a:rPr>
              <a:t> A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r>
              <a:rPr lang="en-US" dirty="0" smtClean="0">
                <a:solidFill>
                  <a:srgbClr val="006600"/>
                </a:solidFill>
              </a:rPr>
              <a:t>A</a:t>
            </a:r>
          </a:p>
          <a:p>
            <a:r>
              <a:rPr lang="en-US" b="1" dirty="0" err="1" smtClean="0">
                <a:solidFill>
                  <a:srgbClr val="003300"/>
                </a:solidFill>
              </a:rPr>
              <a:t>inser</a:t>
            </a:r>
            <a:r>
              <a:rPr lang="id-ID" b="1" dirty="0" smtClean="0">
                <a:solidFill>
                  <a:srgbClr val="003300"/>
                </a:solidFill>
              </a:rPr>
              <a:t>si</a:t>
            </a:r>
            <a:r>
              <a:rPr lang="en-US" b="1" dirty="0" smtClean="0">
                <a:solidFill>
                  <a:srgbClr val="003300"/>
                </a:solidFill>
              </a:rPr>
              <a:t>:</a:t>
            </a:r>
            <a:r>
              <a:rPr lang="id-ID" b="1" dirty="0">
                <a:solidFill>
                  <a:srgbClr val="006600"/>
                </a:solidFill>
              </a:rPr>
              <a:t> </a:t>
            </a:r>
            <a:r>
              <a:rPr lang="id-ID" dirty="0">
                <a:solidFill>
                  <a:srgbClr val="006600"/>
                </a:solidFill>
              </a:rPr>
              <a:t>p</a:t>
            </a:r>
            <a:r>
              <a:rPr lang="id-ID" dirty="0" smtClean="0">
                <a:solidFill>
                  <a:srgbClr val="006600"/>
                </a:solidFill>
              </a:rPr>
              <a:t>ada lokasi tertentu sebuah nukleotida disisipkan di antara dua nukleotida yang ada, contoh </a:t>
            </a:r>
            <a:r>
              <a:rPr lang="en-US" dirty="0" smtClean="0">
                <a:solidFill>
                  <a:srgbClr val="006600"/>
                </a:solidFill>
              </a:rPr>
              <a:t> AA → A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r>
              <a:rPr lang="en-US" dirty="0" smtClean="0">
                <a:solidFill>
                  <a:srgbClr val="006600"/>
                </a:solidFill>
              </a:rPr>
              <a:t>A</a:t>
            </a:r>
          </a:p>
          <a:p>
            <a:r>
              <a:rPr lang="en-US" b="1" dirty="0" smtClean="0">
                <a:solidFill>
                  <a:srgbClr val="003300"/>
                </a:solidFill>
              </a:rPr>
              <a:t>dele</a:t>
            </a:r>
            <a:r>
              <a:rPr lang="id-ID" b="1" dirty="0" smtClean="0">
                <a:solidFill>
                  <a:srgbClr val="003300"/>
                </a:solidFill>
              </a:rPr>
              <a:t>si</a:t>
            </a:r>
            <a:r>
              <a:rPr lang="en-US" b="1" dirty="0" smtClean="0">
                <a:solidFill>
                  <a:srgbClr val="003300"/>
                </a:solidFill>
              </a:rPr>
              <a:t>: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id-ID" dirty="0" smtClean="0">
                <a:solidFill>
                  <a:srgbClr val="006600"/>
                </a:solidFill>
              </a:rPr>
              <a:t>pada lokasi tertentu sebuah nukleotida yang ada dihilangkan contoh </a:t>
            </a:r>
            <a:r>
              <a:rPr lang="en-US" dirty="0" smtClean="0">
                <a:solidFill>
                  <a:srgbClr val="006600"/>
                </a:solidFill>
              </a:rPr>
              <a:t> AC</a:t>
            </a:r>
            <a:r>
              <a:rPr lang="en-US" dirty="0" smtClean="0">
                <a:solidFill>
                  <a:schemeClr val="accent2"/>
                </a:solidFill>
                <a:latin typeface="Arial Black" pitchFamily="34" charset="0"/>
              </a:rPr>
              <a:t>T</a:t>
            </a:r>
            <a:r>
              <a:rPr lang="en-US" dirty="0" smtClean="0">
                <a:solidFill>
                  <a:srgbClr val="006600"/>
                </a:solidFill>
              </a:rPr>
              <a:t>G → AC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G</a:t>
            </a:r>
            <a:endParaRPr lang="en-US" b="1" dirty="0" smtClean="0">
              <a:solidFill>
                <a:srgbClr val="006600"/>
              </a:solidFill>
            </a:endParaRPr>
          </a:p>
          <a:p>
            <a:endParaRPr lang="en-US" b="1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9B0E-AEA5-4CEE-98ED-2D0456D7BC8C}" type="slidenum">
              <a:rPr lang="en-US"/>
              <a:pPr/>
              <a:t>9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908050"/>
            <a:ext cx="8975725" cy="72072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650" y="908050"/>
            <a:ext cx="3880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id-ID" sz="3600" b="1" dirty="0" smtClean="0"/>
              <a:t>Definisi </a:t>
            </a:r>
            <a:r>
              <a:rPr lang="id-ID" sz="3600" b="1" i="1" dirty="0" smtClean="0"/>
              <a:t>Sequence Alignment</a:t>
            </a:r>
            <a:endParaRPr lang="nl-NL" sz="3600" b="1" dirty="0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611188" y="2060575"/>
            <a:ext cx="79216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baseline="0" dirty="0"/>
              <a:t>Sequence alignment</a:t>
            </a:r>
            <a:r>
              <a:rPr lang="en-US" baseline="0" dirty="0"/>
              <a:t> </a:t>
            </a:r>
            <a:r>
              <a:rPr lang="id-ID" baseline="0" dirty="0" smtClean="0"/>
              <a:t> adalah penjajaran dua atau lebih  sekuen untuk mengetahui similaritas antar sekuens tersebut</a:t>
            </a:r>
          </a:p>
          <a:p>
            <a:endParaRPr lang="id-ID" baseline="0" dirty="0"/>
          </a:p>
          <a:p>
            <a:r>
              <a:rPr lang="id-ID" baseline="0" dirty="0" smtClean="0"/>
              <a:t>Sekuens diatur sedemikian rupa dengan menyisipkan gap sehingga diperoleh sebanyak mungkin kecocokan nukleotida pada kolom yang sama dari sekuens-sekuens yang dijajarkan </a:t>
            </a:r>
          </a:p>
          <a:p>
            <a:endParaRPr lang="nl-NL" dirty="0"/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1042988" y="4581525"/>
            <a:ext cx="2592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/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1371600" y="4648200"/>
            <a:ext cx="651668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l-NL" sz="3400" b="1" dirty="0">
                <a:latin typeface="Courier New" pitchFamily="49" charset="0"/>
              </a:rPr>
              <a:t>tcct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nl-NL" sz="3400" b="1" dirty="0">
                <a:latin typeface="Courier New" pitchFamily="49" charset="0"/>
              </a:rPr>
              <a:t>tgc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nl-NL" sz="3400" b="1" dirty="0">
                <a:latin typeface="Courier New" pitchFamily="49" charset="0"/>
              </a:rPr>
              <a:t>tctgccatcat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---</a:t>
            </a:r>
            <a:r>
              <a:rPr lang="nl-NL" sz="3400" b="1" dirty="0">
                <a:latin typeface="Courier New" pitchFamily="49" charset="0"/>
              </a:rPr>
              <a:t>caaccccaaagt</a:t>
            </a:r>
          </a:p>
          <a:p>
            <a:r>
              <a:rPr lang="nl-NL" sz="3400" b="1" dirty="0">
                <a:solidFill>
                  <a:srgbClr val="0033CC"/>
                </a:solidFill>
                <a:latin typeface="Courier New" pitchFamily="49" charset="0"/>
              </a:rPr>
              <a:t>|||| ||| ||||| |||||   ||||||||||||</a:t>
            </a:r>
          </a:p>
          <a:p>
            <a:r>
              <a:rPr lang="nl-NL" sz="3400" b="1" dirty="0">
                <a:latin typeface="Courier New" pitchFamily="49" charset="0"/>
              </a:rPr>
              <a:t>tcct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nl-NL" sz="3400" b="1" dirty="0">
                <a:latin typeface="Courier New" pitchFamily="49" charset="0"/>
              </a:rPr>
              <a:t>tgc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nl-NL" sz="3400" b="1" dirty="0">
                <a:latin typeface="Courier New" pitchFamily="49" charset="0"/>
              </a:rPr>
              <a:t>tctgcaatcat</a:t>
            </a:r>
            <a:r>
              <a:rPr lang="nl-NL" sz="3400" b="1" dirty="0">
                <a:solidFill>
                  <a:srgbClr val="FF0000"/>
                </a:solidFill>
                <a:latin typeface="Courier New" pitchFamily="49" charset="0"/>
              </a:rPr>
              <a:t>ggg</a:t>
            </a:r>
            <a:r>
              <a:rPr lang="nl-NL" sz="3400" b="1" dirty="0">
                <a:latin typeface="Courier New" pitchFamily="49" charset="0"/>
              </a:rPr>
              <a:t>caaccccaaagt</a:t>
            </a:r>
          </a:p>
          <a:p>
            <a:pPr>
              <a:spcBef>
                <a:spcPct val="50000"/>
              </a:spcBef>
            </a:pPr>
            <a:endParaRPr lang="nl-NL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7963</TotalTime>
  <Words>316</Words>
  <Application>Microsoft Office PowerPoint</Application>
  <PresentationFormat>On-screen Show (4:3)</PresentationFormat>
  <Paragraphs>70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明朝</vt:lpstr>
      <vt:lpstr>ＭＳ Ｐゴシック</vt:lpstr>
      <vt:lpstr>Arial</vt:lpstr>
      <vt:lpstr>Arial Black</vt:lpstr>
      <vt:lpstr>Courier New</vt:lpstr>
      <vt:lpstr>Garamond</vt:lpstr>
      <vt:lpstr>Times New Roman</vt:lpstr>
      <vt:lpstr>Wingdings</vt:lpstr>
      <vt:lpstr>Blank Presentation.pot</vt:lpstr>
      <vt:lpstr>Pertemuan 2 DNA Sequencing and  Sequence Alignment</vt:lpstr>
      <vt:lpstr>Isi kuliah</vt:lpstr>
      <vt:lpstr>Sequencing technology </vt:lpstr>
      <vt:lpstr>Kenapa  sequencing  penting ?</vt:lpstr>
      <vt:lpstr>Bagaimana menkonstruksi sekuen genom utuh ? Jika belum memiliki sekuen referensi ?</vt:lpstr>
      <vt:lpstr>Bagaimana jika sudah memiliki sekuen referensi ?  Dengan Sequence Alignment   </vt:lpstr>
      <vt:lpstr>Pentingnya sequence alignment</vt:lpstr>
      <vt:lpstr>Penyebab disimilarity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NIU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Bioinformatics</dc:title>
  <dc:creator>Rick Johns</dc:creator>
  <cp:lastModifiedBy>ilkom</cp:lastModifiedBy>
  <cp:revision>51</cp:revision>
  <dcterms:created xsi:type="dcterms:W3CDTF">2009-03-11T00:07:10Z</dcterms:created>
  <dcterms:modified xsi:type="dcterms:W3CDTF">2015-02-25T17:40:22Z</dcterms:modified>
</cp:coreProperties>
</file>