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8" r:id="rId3"/>
    <p:sldId id="279" r:id="rId4"/>
    <p:sldId id="280" r:id="rId5"/>
    <p:sldId id="281" r:id="rId6"/>
    <p:sldId id="282" r:id="rId7"/>
    <p:sldId id="283" r:id="rId8"/>
    <p:sldId id="284" r:id="rId9"/>
    <p:sldId id="291" r:id="rId10"/>
    <p:sldId id="285" r:id="rId11"/>
    <p:sldId id="286" r:id="rId12"/>
    <p:sldId id="287" r:id="rId13"/>
    <p:sldId id="292" r:id="rId14"/>
    <p:sldId id="293" r:id="rId15"/>
    <p:sldId id="29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5" autoAdjust="0"/>
    <p:restoredTop sz="94660"/>
  </p:normalViewPr>
  <p:slideViewPr>
    <p:cSldViewPr>
      <p:cViewPr varScale="1">
        <p:scale>
          <a:sx n="67" d="100"/>
          <a:sy n="67" d="100"/>
        </p:scale>
        <p:origin x="1398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94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7D5FF-DE1A-473E-876A-1166487AB23B}" type="datetimeFigureOut">
              <a:rPr lang="en-US" smtClean="0"/>
              <a:t>4/4/2016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4C557-4F26-46F2-8DEF-1BFE964709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7D5FF-DE1A-473E-876A-1166487AB23B}" type="datetimeFigureOut">
              <a:rPr lang="en-US" smtClean="0"/>
              <a:t>4/4/2016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4C557-4F26-46F2-8DEF-1BFE964709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7D5FF-DE1A-473E-876A-1166487AB23B}" type="datetimeFigureOut">
              <a:rPr lang="en-US" smtClean="0"/>
              <a:t>4/4/2016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4C557-4F26-46F2-8DEF-1BFE964709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7D5FF-DE1A-473E-876A-1166487AB23B}" type="datetimeFigureOut">
              <a:rPr lang="en-US" smtClean="0"/>
              <a:t>4/4/2016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4C557-4F26-46F2-8DEF-1BFE964709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7D5FF-DE1A-473E-876A-1166487AB23B}" type="datetimeFigureOut">
              <a:rPr lang="en-US" smtClean="0"/>
              <a:t>4/4/2016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4C557-4F26-46F2-8DEF-1BFE964709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7D5FF-DE1A-473E-876A-1166487AB23B}" type="datetimeFigureOut">
              <a:rPr lang="en-US" smtClean="0"/>
              <a:t>4/4/2016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4C557-4F26-46F2-8DEF-1BFE964709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7D5FF-DE1A-473E-876A-1166487AB23B}" type="datetimeFigureOut">
              <a:rPr lang="en-US" smtClean="0"/>
              <a:t>4/4/2016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4C557-4F26-46F2-8DEF-1BFE964709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7D5FF-DE1A-473E-876A-1166487AB23B}" type="datetimeFigureOut">
              <a:rPr lang="en-US" smtClean="0"/>
              <a:t>4/4/2016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4C557-4F26-46F2-8DEF-1BFE964709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7D5FF-DE1A-473E-876A-1166487AB23B}" type="datetimeFigureOut">
              <a:rPr lang="en-US" smtClean="0"/>
              <a:t>4/4/2016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4C557-4F26-46F2-8DEF-1BFE964709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7D5FF-DE1A-473E-876A-1166487AB23B}" type="datetimeFigureOut">
              <a:rPr lang="en-US" smtClean="0"/>
              <a:t>4/4/2016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4C557-4F26-46F2-8DEF-1BFE9647097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7D5FF-DE1A-473E-876A-1166487AB23B}" type="datetimeFigureOut">
              <a:rPr lang="en-US" smtClean="0"/>
              <a:t>4/4/2016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DC4C557-4F26-46F2-8DEF-1BFE9647097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9DC4C557-4F26-46F2-8DEF-1BFE96470977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6C27D5FF-DE1A-473E-876A-1166487AB23B}" type="datetimeFigureOut">
              <a:rPr lang="en-US" smtClean="0"/>
              <a:t>4/4/2016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owl.english.purdue.edu/owl/resource/659/03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66800"/>
            <a:ext cx="7772400" cy="2533651"/>
          </a:xfrm>
        </p:spPr>
        <p:txBody>
          <a:bodyPr>
            <a:normAutofit/>
          </a:bodyPr>
          <a:lstStyle/>
          <a:p>
            <a:r>
              <a:rPr lang="en-US" smtClean="0"/>
              <a:t>Kesalahan Logika Penyimpulan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 hominem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/>
              <a:t>Serangan</a:t>
            </a:r>
            <a:r>
              <a:rPr lang="en-US" sz="2400" dirty="0" smtClean="0"/>
              <a:t> </a:t>
            </a:r>
            <a:r>
              <a:rPr lang="en-US" sz="2400" dirty="0" err="1" smtClean="0"/>
              <a:t>pribadi</a:t>
            </a:r>
            <a:r>
              <a:rPr lang="en-US" sz="2400" dirty="0" smtClean="0"/>
              <a:t>. </a:t>
            </a:r>
            <a:r>
              <a:rPr lang="en-US" sz="2400" dirty="0" err="1" smtClean="0"/>
              <a:t>Contoh</a:t>
            </a:r>
            <a:r>
              <a:rPr lang="en-US" sz="2400" dirty="0" smtClean="0"/>
              <a:t>:</a:t>
            </a:r>
          </a:p>
          <a:p>
            <a:pPr lvl="1"/>
            <a:r>
              <a:rPr lang="en-US" sz="2400" i="1" smtClean="0"/>
              <a:t>Strategi Green Peace tidak efektif karena mereka hanyalah kumpulan orang pemalas.</a:t>
            </a:r>
            <a:endParaRPr lang="en-US" sz="2400" i="1" dirty="0" smtClean="0"/>
          </a:p>
          <a:p>
            <a:r>
              <a:rPr lang="en-US" sz="2400" dirty="0" err="1" smtClean="0"/>
              <a:t>Tidak</a:t>
            </a:r>
            <a:r>
              <a:rPr lang="en-US" sz="2400" dirty="0" smtClean="0"/>
              <a:t> </a:t>
            </a:r>
            <a:r>
              <a:rPr lang="en-US" sz="2400" dirty="0" err="1" smtClean="0"/>
              <a:t>jelas</a:t>
            </a:r>
            <a:r>
              <a:rPr lang="en-US" sz="2400" dirty="0" smtClean="0"/>
              <a:t> </a:t>
            </a:r>
            <a:r>
              <a:rPr lang="en-US" sz="2400" dirty="0" err="1" smtClean="0"/>
              <a:t>strategi</a:t>
            </a:r>
            <a:r>
              <a:rPr lang="en-US" sz="2400" dirty="0" smtClean="0"/>
              <a:t> yang </a:t>
            </a:r>
            <a:r>
              <a:rPr lang="en-US" sz="2400" dirty="0" err="1" smtClean="0"/>
              <a:t>dimaksud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kekurangannya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8BAEAA4-A9BA-46A7-8F11-78E82BF0EEFB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 </a:t>
            </a:r>
            <a:r>
              <a:rPr lang="en-US" dirty="0" err="1" smtClean="0"/>
              <a:t>populum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/>
              <a:t>Ajakan</a:t>
            </a:r>
            <a:r>
              <a:rPr lang="en-US" sz="2400" dirty="0" smtClean="0"/>
              <a:t> </a:t>
            </a:r>
            <a:r>
              <a:rPr lang="en-US" sz="2400" dirty="0" err="1" smtClean="0"/>
              <a:t>emosional</a:t>
            </a:r>
            <a:r>
              <a:rPr lang="en-US" sz="2400" dirty="0" smtClean="0"/>
              <a:t> yang </a:t>
            </a:r>
            <a:r>
              <a:rPr lang="en-US" sz="2400" dirty="0" err="1" smtClean="0"/>
              <a:t>tidak</a:t>
            </a:r>
            <a:r>
              <a:rPr lang="en-US" sz="2400" dirty="0" smtClean="0"/>
              <a:t> </a:t>
            </a:r>
            <a:r>
              <a:rPr lang="en-US" sz="2400" dirty="0" err="1" smtClean="0"/>
              <a:t>relevan</a:t>
            </a:r>
            <a:r>
              <a:rPr lang="en-US" sz="2400" dirty="0" smtClean="0"/>
              <a:t>. </a:t>
            </a:r>
            <a:r>
              <a:rPr lang="en-US" sz="2400" dirty="0" err="1" smtClean="0"/>
              <a:t>Contoh</a:t>
            </a:r>
            <a:r>
              <a:rPr lang="en-US" sz="2400" dirty="0" smtClean="0"/>
              <a:t>:</a:t>
            </a:r>
          </a:p>
          <a:p>
            <a:pPr lvl="1"/>
            <a:r>
              <a:rPr lang="en-US" sz="2400" i="1" smtClean="0"/>
              <a:t>Jika kamu benar-benar orang Indonesia, kamu akan membeli produk ini.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8BAEAA4-A9BA-46A7-8F11-78E82BF0EEFB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 herring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/>
              <a:t>Pengalihan</a:t>
            </a:r>
            <a:r>
              <a:rPr lang="en-US" sz="2400" dirty="0" smtClean="0"/>
              <a:t> </a:t>
            </a:r>
            <a:r>
              <a:rPr lang="en-US" sz="2400" dirty="0" err="1" smtClean="0"/>
              <a:t>perhatian</a:t>
            </a:r>
            <a:r>
              <a:rPr lang="en-US" sz="2400" dirty="0" smtClean="0"/>
              <a:t> </a:t>
            </a:r>
            <a:r>
              <a:rPr lang="en-US" sz="2400" dirty="0" err="1" smtClean="0"/>
              <a:t>dari</a:t>
            </a:r>
            <a:r>
              <a:rPr lang="en-US" sz="2400" dirty="0" smtClean="0"/>
              <a:t> </a:t>
            </a:r>
            <a:r>
              <a:rPr lang="en-US" sz="2400" dirty="0" err="1" smtClean="0"/>
              <a:t>inti</a:t>
            </a:r>
            <a:r>
              <a:rPr lang="en-US" sz="2400" dirty="0" smtClean="0"/>
              <a:t> </a:t>
            </a:r>
            <a:r>
              <a:rPr lang="en-US" sz="2800" dirty="0" err="1" smtClean="0"/>
              <a:t>masalah</a:t>
            </a:r>
            <a:r>
              <a:rPr lang="en-US" sz="2400" dirty="0" smtClean="0"/>
              <a:t>. </a:t>
            </a:r>
            <a:r>
              <a:rPr lang="en-US" sz="2400" dirty="0" err="1" smtClean="0"/>
              <a:t>Contoh</a:t>
            </a:r>
            <a:r>
              <a:rPr lang="en-US" sz="2400" dirty="0" smtClean="0"/>
              <a:t>:</a:t>
            </a:r>
          </a:p>
          <a:p>
            <a:pPr lvl="1"/>
            <a:r>
              <a:rPr lang="en-US" sz="2400" i="1" smtClean="0"/>
              <a:t>Rokok memang berbahaya, tetapi apa lagi yang akan dilakukan para buruh pabrik rokok untuk menghidupi keluarga mereka?</a:t>
            </a:r>
            <a:endParaRPr lang="en-US" sz="2400" i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8BAEAA4-A9BA-46A7-8F11-78E82BF0EEFB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Straw man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Terlalu menyederhanakan argumentasi lawan agar mudah dibantah. Contoh:</a:t>
            </a:r>
          </a:p>
          <a:p>
            <a:pPr lvl="1"/>
            <a:r>
              <a:rPr lang="en-US" sz="2400" i="1" smtClean="0"/>
              <a:t>Orang yang tidak mendukung kenaikan upah minimum membenci orang miskin.</a:t>
            </a:r>
            <a:endParaRPr lang="en-US" sz="2400" i="1"/>
          </a:p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120292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Moral equivalence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Menyetarakan kesalahan kecil dengan kejahatan besar. Contoh:</a:t>
            </a:r>
          </a:p>
          <a:p>
            <a:pPr lvl="1"/>
            <a:r>
              <a:rPr lang="en-US" sz="2400" i="1" smtClean="0"/>
              <a:t>Polisi yang menilang saya sejahat Hitler.</a:t>
            </a:r>
            <a:endParaRPr lang="en-US" sz="2400" i="1"/>
          </a:p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34445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Bacaan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52400" y="1295400"/>
            <a:ext cx="8153400" cy="5410200"/>
          </a:xfrm>
        </p:spPr>
        <p:txBody>
          <a:bodyPr>
            <a:normAutofit/>
          </a:bodyPr>
          <a:lstStyle/>
          <a:p>
            <a:r>
              <a:rPr lang="en-US" smtClean="0"/>
              <a:t>Weber </a:t>
            </a:r>
            <a:r>
              <a:rPr lang="en-US" dirty="0" smtClean="0"/>
              <a:t>R, </a:t>
            </a:r>
            <a:r>
              <a:rPr lang="en-US" dirty="0" err="1" smtClean="0"/>
              <a:t>Brizee</a:t>
            </a:r>
            <a:r>
              <a:rPr lang="en-US" dirty="0" smtClean="0"/>
              <a:t> A. Logical fallacies. </a:t>
            </a:r>
            <a:r>
              <a:rPr lang="en-US" dirty="0" smtClean="0">
                <a:hlinkClick r:id="rId2"/>
              </a:rPr>
              <a:t>http://owl.english.purdue.edu/owl/resource/659/03/</a:t>
            </a:r>
            <a:endParaRPr lang="en-US" dirty="0" smtClean="0"/>
          </a:p>
          <a:p>
            <a:endParaRPr lang="en-US" i="1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8BAEAA4-A9BA-46A7-8F11-78E82BF0EEFB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Logical Fallacies (Weber &amp; </a:t>
            </a:r>
            <a:r>
              <a:rPr lang="en-US" dirty="0" err="1" smtClean="0"/>
              <a:t>Brizee</a:t>
            </a:r>
            <a:r>
              <a:rPr lang="en-US" dirty="0" smtClean="0"/>
              <a:t>  2011)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i="1" dirty="0" smtClean="0"/>
              <a:t>Slippery slope</a:t>
            </a:r>
          </a:p>
          <a:p>
            <a:r>
              <a:rPr lang="en-US" i="1" dirty="0" smtClean="0"/>
              <a:t>Hasty generalizations</a:t>
            </a:r>
          </a:p>
          <a:p>
            <a:r>
              <a:rPr lang="en-US" i="1" dirty="0" smtClean="0"/>
              <a:t>Post hoc ergo propter hoc</a:t>
            </a:r>
          </a:p>
          <a:p>
            <a:r>
              <a:rPr lang="en-US" i="1" dirty="0" smtClean="0"/>
              <a:t>Genetic fallacy</a:t>
            </a:r>
          </a:p>
          <a:p>
            <a:r>
              <a:rPr lang="en-US" i="1" dirty="0" smtClean="0"/>
              <a:t>Begging the claim</a:t>
            </a:r>
          </a:p>
          <a:p>
            <a:r>
              <a:rPr lang="en-US" i="1" dirty="0" smtClean="0"/>
              <a:t>Circular argument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i="1" dirty="0" smtClean="0"/>
              <a:t>Either/or</a:t>
            </a:r>
          </a:p>
          <a:p>
            <a:r>
              <a:rPr lang="en-US" i="1" dirty="0" smtClean="0"/>
              <a:t>Ad hominem</a:t>
            </a:r>
          </a:p>
          <a:p>
            <a:r>
              <a:rPr lang="en-US" i="1" dirty="0" smtClean="0"/>
              <a:t>Ad </a:t>
            </a:r>
            <a:r>
              <a:rPr lang="en-US" i="1" dirty="0" err="1" smtClean="0"/>
              <a:t>populum</a:t>
            </a:r>
            <a:endParaRPr lang="en-US" i="1" dirty="0" smtClean="0"/>
          </a:p>
          <a:p>
            <a:r>
              <a:rPr lang="en-US" i="1" dirty="0" smtClean="0"/>
              <a:t>Red herring</a:t>
            </a:r>
          </a:p>
          <a:p>
            <a:r>
              <a:rPr lang="en-US" i="1" dirty="0" smtClean="0"/>
              <a:t>Straw man</a:t>
            </a:r>
          </a:p>
          <a:p>
            <a:r>
              <a:rPr lang="en-US" i="1" dirty="0" smtClean="0"/>
              <a:t>Moral equivalence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Slippery slope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/>
              <a:t>Asumsi</a:t>
            </a:r>
            <a:r>
              <a:rPr lang="en-US" sz="2400" dirty="0" smtClean="0"/>
              <a:t> </a:t>
            </a:r>
            <a:r>
              <a:rPr lang="en-US" sz="2400" dirty="0" err="1" smtClean="0"/>
              <a:t>bahwa</a:t>
            </a:r>
            <a:r>
              <a:rPr lang="en-US" sz="2400" dirty="0" smtClean="0"/>
              <a:t> </a:t>
            </a:r>
            <a:r>
              <a:rPr lang="en-US" sz="2400" dirty="0" err="1" smtClean="0"/>
              <a:t>jika</a:t>
            </a:r>
            <a:r>
              <a:rPr lang="en-US" sz="2400" dirty="0" smtClean="0"/>
              <a:t> A </a:t>
            </a:r>
            <a:r>
              <a:rPr lang="en-US" sz="2400" dirty="0" err="1" smtClean="0"/>
              <a:t>terjadi</a:t>
            </a:r>
            <a:r>
              <a:rPr lang="en-US" sz="2400" dirty="0" smtClean="0"/>
              <a:t>, </a:t>
            </a:r>
            <a:r>
              <a:rPr lang="en-US" sz="2400" dirty="0" err="1" smtClean="0"/>
              <a:t>maka</a:t>
            </a:r>
            <a:r>
              <a:rPr lang="en-US" sz="2400" dirty="0" smtClean="0"/>
              <a:t> B, C, …, X, Y, Z </a:t>
            </a:r>
            <a:r>
              <a:rPr lang="en-US" sz="2400" dirty="0" err="1" smtClean="0"/>
              <a:t>pasti</a:t>
            </a:r>
            <a:r>
              <a:rPr lang="en-US" sz="2400" dirty="0" smtClean="0"/>
              <a:t> </a:t>
            </a:r>
            <a:r>
              <a:rPr lang="en-US" sz="2400" dirty="0" err="1" smtClean="0"/>
              <a:t>akan</a:t>
            </a:r>
            <a:r>
              <a:rPr lang="en-US" sz="2400" dirty="0" smtClean="0"/>
              <a:t> </a:t>
            </a:r>
            <a:r>
              <a:rPr lang="en-US" sz="2400" dirty="0" err="1" smtClean="0"/>
              <a:t>terjadi</a:t>
            </a:r>
            <a:r>
              <a:rPr lang="en-US" sz="2400" dirty="0" smtClean="0"/>
              <a:t> </a:t>
            </a:r>
            <a:r>
              <a:rPr lang="en-US" sz="2400" dirty="0" err="1" smtClean="0"/>
              <a:t>juga</a:t>
            </a:r>
            <a:r>
              <a:rPr lang="en-US" sz="2400" dirty="0" smtClean="0"/>
              <a:t>. </a:t>
            </a:r>
            <a:r>
              <a:rPr lang="en-US" sz="2400" dirty="0" err="1" smtClean="0"/>
              <a:t>Pada</a:t>
            </a:r>
            <a:r>
              <a:rPr lang="en-US" sz="2400" dirty="0" smtClean="0"/>
              <a:t> </a:t>
            </a:r>
            <a:r>
              <a:rPr lang="en-US" sz="2400" dirty="0" err="1" smtClean="0"/>
              <a:t>prinsipnya</a:t>
            </a:r>
            <a:r>
              <a:rPr lang="en-US" sz="2400" dirty="0" smtClean="0"/>
              <a:t> </a:t>
            </a:r>
            <a:r>
              <a:rPr lang="en-US" sz="2400" dirty="0" err="1" smtClean="0"/>
              <a:t>menyamakan</a:t>
            </a:r>
            <a:r>
              <a:rPr lang="en-US" sz="2400" dirty="0" smtClean="0"/>
              <a:t> A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Z, </a:t>
            </a:r>
            <a:r>
              <a:rPr lang="en-US" sz="2400" dirty="0" err="1" smtClean="0"/>
              <a:t>sehingga</a:t>
            </a:r>
            <a:r>
              <a:rPr lang="en-US" sz="2400" dirty="0" smtClean="0"/>
              <a:t> </a:t>
            </a:r>
            <a:r>
              <a:rPr lang="en-US" sz="2400" dirty="0" err="1" smtClean="0"/>
              <a:t>jika</a:t>
            </a:r>
            <a:r>
              <a:rPr lang="en-US" sz="2400" dirty="0" smtClean="0"/>
              <a:t> Z </a:t>
            </a:r>
            <a:r>
              <a:rPr lang="en-US" sz="2400" dirty="0" err="1" smtClean="0"/>
              <a:t>tidak</a:t>
            </a:r>
            <a:r>
              <a:rPr lang="en-US" sz="2400" dirty="0" smtClean="0"/>
              <a:t> </a:t>
            </a:r>
            <a:r>
              <a:rPr lang="en-US" sz="2400" dirty="0" err="1" smtClean="0"/>
              <a:t>diinginkan</a:t>
            </a:r>
            <a:r>
              <a:rPr lang="en-US" sz="2400" dirty="0" smtClean="0"/>
              <a:t>, A </a:t>
            </a:r>
            <a:r>
              <a:rPr lang="en-US" sz="2400" dirty="0" err="1" smtClean="0"/>
              <a:t>juga</a:t>
            </a:r>
            <a:r>
              <a:rPr lang="en-US" sz="2400" dirty="0" smtClean="0"/>
              <a:t> </a:t>
            </a:r>
            <a:r>
              <a:rPr lang="en-US" sz="2400" dirty="0" err="1" smtClean="0"/>
              <a:t>tidak</a:t>
            </a:r>
            <a:r>
              <a:rPr lang="en-US" sz="2400" dirty="0" smtClean="0"/>
              <a:t> </a:t>
            </a:r>
            <a:r>
              <a:rPr lang="en-US" sz="2400" dirty="0" err="1" smtClean="0"/>
              <a:t>boleh</a:t>
            </a:r>
            <a:r>
              <a:rPr lang="en-US" sz="2400" dirty="0" smtClean="0"/>
              <a:t> </a:t>
            </a:r>
            <a:r>
              <a:rPr lang="en-US" sz="2400" dirty="0" err="1" smtClean="0"/>
              <a:t>terjadi</a:t>
            </a:r>
            <a:r>
              <a:rPr lang="en-US" sz="2400" dirty="0" smtClean="0"/>
              <a:t>. </a:t>
            </a:r>
            <a:r>
              <a:rPr lang="en-US" sz="2400" dirty="0" err="1" smtClean="0"/>
              <a:t>Contoh</a:t>
            </a:r>
            <a:r>
              <a:rPr lang="en-US" sz="2400" dirty="0" smtClean="0"/>
              <a:t>:</a:t>
            </a:r>
          </a:p>
          <a:p>
            <a:pPr lvl="1"/>
            <a:r>
              <a:rPr lang="en-US" sz="2400" i="1" smtClean="0"/>
              <a:t>Jika kita melarang mobil tua untuk mengurangi polusi, pada akhirnya pemerintah akan melarang semua jenis mobil. Oleh sebab itu, sebaiknya kita tidak melarang mobil tua.</a:t>
            </a:r>
            <a:endParaRPr lang="en-US" sz="2400" i="1" dirty="0" smtClean="0"/>
          </a:p>
          <a:p>
            <a:r>
              <a:rPr lang="en-US" sz="2400" err="1" smtClean="0"/>
              <a:t>Larangan</a:t>
            </a:r>
            <a:r>
              <a:rPr lang="en-US" sz="2400" smtClean="0"/>
              <a:t> mobil tua </a:t>
            </a:r>
            <a:r>
              <a:rPr lang="en-US" sz="2400" dirty="0" err="1" smtClean="0"/>
              <a:t>disamakan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larangan</a:t>
            </a:r>
            <a:r>
              <a:rPr lang="en-US" sz="2400" dirty="0" smtClean="0"/>
              <a:t> </a:t>
            </a:r>
            <a:r>
              <a:rPr lang="en-US" sz="2400" dirty="0" err="1" smtClean="0"/>
              <a:t>terhadap</a:t>
            </a:r>
            <a:r>
              <a:rPr lang="en-US" sz="2400" dirty="0" smtClean="0"/>
              <a:t> </a:t>
            </a:r>
            <a:r>
              <a:rPr lang="en-US" sz="2400" dirty="0" err="1" smtClean="0"/>
              <a:t>semua</a:t>
            </a:r>
            <a:r>
              <a:rPr lang="en-US" sz="2400" dirty="0" smtClean="0"/>
              <a:t> </a:t>
            </a:r>
            <a:r>
              <a:rPr lang="en-US" sz="2400" dirty="0" err="1" smtClean="0"/>
              <a:t>mobil</a:t>
            </a:r>
            <a:r>
              <a:rPr lang="en-US" sz="2400" dirty="0" smtClean="0"/>
              <a:t> </a:t>
            </a:r>
            <a:r>
              <a:rPr lang="en-US" sz="2400" dirty="0" smtClean="0">
                <a:sym typeface="Wingdings" pitchFamily="2" charset="2"/>
              </a:rPr>
              <a:t> TIDAK SAMA</a:t>
            </a:r>
            <a:endParaRPr lang="en-US" sz="24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9BE5DCBF-CBE6-4AE2-A706-C07E102E4B1F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Hasty </a:t>
            </a:r>
            <a:r>
              <a:rPr lang="en-US" smtClean="0"/>
              <a:t>generalization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/>
              <a:t>Generalisasi</a:t>
            </a:r>
            <a:r>
              <a:rPr lang="en-US" sz="2400" dirty="0" smtClean="0"/>
              <a:t> </a:t>
            </a:r>
            <a:r>
              <a:rPr lang="en-US" sz="2400" dirty="0" err="1" smtClean="0"/>
              <a:t>tanpa</a:t>
            </a:r>
            <a:r>
              <a:rPr lang="en-US" sz="2400" dirty="0" smtClean="0"/>
              <a:t> </a:t>
            </a:r>
            <a:r>
              <a:rPr lang="en-US" sz="2400" dirty="0" err="1" smtClean="0"/>
              <a:t>bukti</a:t>
            </a:r>
            <a:r>
              <a:rPr lang="en-US" sz="2400" dirty="0" smtClean="0"/>
              <a:t> </a:t>
            </a:r>
            <a:r>
              <a:rPr lang="en-US" sz="2400" dirty="0" err="1" smtClean="0"/>
              <a:t>cukup</a:t>
            </a:r>
            <a:r>
              <a:rPr lang="en-US" sz="2400" dirty="0" smtClean="0"/>
              <a:t>. </a:t>
            </a:r>
            <a:r>
              <a:rPr lang="en-US" sz="2400" dirty="0" err="1" smtClean="0"/>
              <a:t>Contoh</a:t>
            </a:r>
            <a:r>
              <a:rPr lang="en-US" sz="2400" dirty="0" smtClean="0"/>
              <a:t>:</a:t>
            </a:r>
          </a:p>
          <a:p>
            <a:pPr lvl="1"/>
            <a:r>
              <a:rPr lang="en-US" sz="2400" i="1" smtClean="0"/>
              <a:t>Walau ini baru kuliah pertama, saya dapat katakan bahwa mata kuliah ini membosankan.</a:t>
            </a:r>
            <a:endParaRPr lang="en-US" sz="2400" i="1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8BAEAA4-A9BA-46A7-8F11-78E82BF0EEF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Post hoc ergo propter hoc</a:t>
            </a:r>
            <a:endParaRPr lang="en-US" i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/>
              <a:t>Kesimpulan</a:t>
            </a:r>
            <a:r>
              <a:rPr lang="en-US" sz="2400" dirty="0" smtClean="0"/>
              <a:t> </a:t>
            </a:r>
            <a:r>
              <a:rPr lang="en-US" sz="2400" dirty="0" err="1" smtClean="0"/>
              <a:t>bahwa</a:t>
            </a:r>
            <a:r>
              <a:rPr lang="en-US" sz="2400" dirty="0" smtClean="0"/>
              <a:t> </a:t>
            </a:r>
            <a:r>
              <a:rPr lang="en-US" sz="2400" dirty="0" err="1" smtClean="0"/>
              <a:t>jika</a:t>
            </a:r>
            <a:r>
              <a:rPr lang="en-US" sz="2400" dirty="0" smtClean="0"/>
              <a:t> A </a:t>
            </a:r>
            <a:r>
              <a:rPr lang="en-US" sz="2400" dirty="0" err="1" smtClean="0"/>
              <a:t>terjadi</a:t>
            </a:r>
            <a:r>
              <a:rPr lang="en-US" sz="2400" dirty="0" smtClean="0"/>
              <a:t> </a:t>
            </a:r>
            <a:r>
              <a:rPr lang="en-US" sz="2400" dirty="0" err="1" smtClean="0"/>
              <a:t>setelah</a:t>
            </a:r>
            <a:r>
              <a:rPr lang="en-US" sz="2400" dirty="0" smtClean="0"/>
              <a:t> B, </a:t>
            </a:r>
            <a:r>
              <a:rPr lang="en-US" sz="2400" dirty="0" err="1" smtClean="0"/>
              <a:t>maka</a:t>
            </a:r>
            <a:r>
              <a:rPr lang="en-US" sz="2400" dirty="0" smtClean="0"/>
              <a:t> B </a:t>
            </a:r>
            <a:r>
              <a:rPr lang="en-US" sz="2400" dirty="0" err="1" smtClean="0"/>
              <a:t>menyebabkan</a:t>
            </a:r>
            <a:r>
              <a:rPr lang="en-US" sz="2400" dirty="0" smtClean="0"/>
              <a:t> A. </a:t>
            </a:r>
            <a:r>
              <a:rPr lang="en-US" sz="2400" dirty="0" err="1" smtClean="0"/>
              <a:t>Contoh</a:t>
            </a:r>
            <a:r>
              <a:rPr lang="en-US" sz="2400" dirty="0" smtClean="0"/>
              <a:t>:</a:t>
            </a:r>
          </a:p>
          <a:p>
            <a:pPr lvl="1"/>
            <a:r>
              <a:rPr lang="en-US" sz="2400" i="1" smtClean="0"/>
              <a:t>Saya sakit setelah minum air di rumah Budi sehingga penyebabnya pastilah air tersebut.</a:t>
            </a:r>
            <a:endParaRPr lang="en-US" sz="2400" i="1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8BAEAA4-A9BA-46A7-8F11-78E82BF0EEFB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Genetic </a:t>
            </a:r>
            <a:r>
              <a:rPr lang="en-US" smtClean="0"/>
              <a:t>fallacy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/>
              <a:t>Menjadikan</a:t>
            </a:r>
            <a:r>
              <a:rPr lang="en-US" sz="2400" dirty="0" smtClean="0"/>
              <a:t> </a:t>
            </a:r>
            <a:r>
              <a:rPr lang="en-US" sz="2400" err="1" smtClean="0"/>
              <a:t>karakteristik</a:t>
            </a:r>
            <a:r>
              <a:rPr lang="en-US" sz="2400" smtClean="0"/>
              <a:t> </a:t>
            </a:r>
            <a:r>
              <a:rPr lang="en-US" sz="2400" smtClean="0"/>
              <a:t>historis yang sudah tidak </a:t>
            </a:r>
            <a:r>
              <a:rPr lang="en-US" sz="2400" dirty="0" err="1" smtClean="0"/>
              <a:t>relevan</a:t>
            </a:r>
            <a:r>
              <a:rPr lang="en-US" sz="2400" dirty="0" smtClean="0"/>
              <a:t>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menilai</a:t>
            </a:r>
            <a:r>
              <a:rPr lang="en-US" sz="2400" dirty="0" smtClean="0"/>
              <a:t> </a:t>
            </a:r>
            <a:r>
              <a:rPr lang="en-US" sz="2400" dirty="0" err="1" smtClean="0"/>
              <a:t>sesuatu</a:t>
            </a:r>
            <a:r>
              <a:rPr lang="en-US" sz="2400" dirty="0" smtClean="0"/>
              <a:t>. </a:t>
            </a:r>
            <a:r>
              <a:rPr lang="en-US" sz="2400" dirty="0" err="1" smtClean="0"/>
              <a:t>Contoh</a:t>
            </a:r>
            <a:r>
              <a:rPr lang="en-US" sz="2400" dirty="0" smtClean="0"/>
              <a:t>:</a:t>
            </a:r>
          </a:p>
          <a:p>
            <a:pPr lvl="1"/>
            <a:r>
              <a:rPr lang="en-US" sz="2400" i="1" smtClean="0"/>
              <a:t>Volkswagen Beetle adalah mobil yang jahat karena awalnya dirancang oleh tentara Hitler.</a:t>
            </a:r>
            <a:endParaRPr lang="en-US" sz="2400" i="1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8BAEAA4-A9BA-46A7-8F11-78E82BF0EEFB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Begging </a:t>
            </a:r>
            <a:r>
              <a:rPr lang="en-US" smtClean="0"/>
              <a:t>the </a:t>
            </a:r>
            <a:r>
              <a:rPr lang="en-US" smtClean="0"/>
              <a:t>claim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/>
              <a:t>Kesimpulan</a:t>
            </a:r>
            <a:r>
              <a:rPr lang="en-US" sz="2400" dirty="0" smtClean="0"/>
              <a:t> </a:t>
            </a:r>
            <a:r>
              <a:rPr lang="en-US" sz="2400" dirty="0" err="1" smtClean="0"/>
              <a:t>ditetapkan</a:t>
            </a:r>
            <a:r>
              <a:rPr lang="en-US" sz="2400" dirty="0" smtClean="0"/>
              <a:t> </a:t>
            </a:r>
            <a:r>
              <a:rPr lang="en-US" sz="2400" dirty="0" err="1" smtClean="0"/>
              <a:t>oleh</a:t>
            </a:r>
            <a:r>
              <a:rPr lang="en-US" sz="2400" dirty="0" smtClean="0"/>
              <a:t> </a:t>
            </a:r>
            <a:r>
              <a:rPr lang="en-US" sz="2400" dirty="0" err="1" smtClean="0"/>
              <a:t>klaim</a:t>
            </a:r>
            <a:r>
              <a:rPr lang="en-US" sz="2400" dirty="0" smtClean="0"/>
              <a:t>. </a:t>
            </a:r>
            <a:r>
              <a:rPr lang="en-US" sz="2400" dirty="0" err="1" smtClean="0"/>
              <a:t>Contoh</a:t>
            </a:r>
            <a:r>
              <a:rPr lang="en-US" sz="2400" dirty="0" smtClean="0"/>
              <a:t>:</a:t>
            </a:r>
          </a:p>
          <a:p>
            <a:pPr lvl="1"/>
            <a:r>
              <a:rPr lang="en-US" sz="2400" i="1" smtClean="0"/>
              <a:t>Kita harus melarang batu bara karena kotor dan menimbulkan polusi .</a:t>
            </a:r>
            <a:endParaRPr lang="en-US" sz="2400" i="1" dirty="0" smtClean="0"/>
          </a:p>
          <a:p>
            <a:r>
              <a:rPr lang="en-US" sz="2400" dirty="0" err="1" smtClean="0"/>
              <a:t>Bukti</a:t>
            </a:r>
            <a:r>
              <a:rPr lang="en-US" sz="2400" dirty="0" smtClean="0"/>
              <a:t> </a:t>
            </a:r>
            <a:r>
              <a:rPr lang="en-US" sz="2400" dirty="0" err="1" smtClean="0"/>
              <a:t>polusi</a:t>
            </a:r>
            <a:r>
              <a:rPr lang="en-US" sz="2400" dirty="0" smtClean="0"/>
              <a:t> </a:t>
            </a:r>
            <a:r>
              <a:rPr lang="en-US" sz="2400" dirty="0" err="1" smtClean="0"/>
              <a:t>belum</a:t>
            </a:r>
            <a:r>
              <a:rPr lang="en-US" sz="2400" dirty="0" smtClean="0"/>
              <a:t> </a:t>
            </a:r>
            <a:r>
              <a:rPr lang="en-US" sz="2400" dirty="0" err="1" smtClean="0"/>
              <a:t>disajikan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8BAEAA4-A9BA-46A7-8F11-78E82BF0EEFB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Circular </a:t>
            </a:r>
            <a:r>
              <a:rPr lang="en-US" smtClean="0"/>
              <a:t>argument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 </a:t>
            </a:r>
            <a:r>
              <a:rPr lang="en-US" sz="2400" dirty="0" err="1" smtClean="0"/>
              <a:t>Menyatakan</a:t>
            </a:r>
            <a:r>
              <a:rPr lang="en-US" sz="2400" dirty="0" smtClean="0"/>
              <a:t> </a:t>
            </a:r>
            <a:r>
              <a:rPr lang="en-US" sz="2400" dirty="0" err="1" smtClean="0"/>
              <a:t>ulang</a:t>
            </a:r>
            <a:r>
              <a:rPr lang="en-US" sz="2400" dirty="0" smtClean="0"/>
              <a:t> </a:t>
            </a:r>
            <a:r>
              <a:rPr lang="en-US" sz="2400" dirty="0" err="1" smtClean="0"/>
              <a:t>argumen</a:t>
            </a:r>
            <a:r>
              <a:rPr lang="en-US" sz="2400" dirty="0" smtClean="0"/>
              <a:t>. </a:t>
            </a:r>
            <a:r>
              <a:rPr lang="en-US" sz="2400" dirty="0" err="1" smtClean="0"/>
              <a:t>Contoh</a:t>
            </a:r>
            <a:r>
              <a:rPr lang="en-US" sz="2400" dirty="0" smtClean="0"/>
              <a:t>:</a:t>
            </a:r>
          </a:p>
          <a:p>
            <a:pPr lvl="1"/>
            <a:r>
              <a:rPr lang="en-US" sz="2400" i="1" smtClean="0"/>
              <a:t>Joko adalah komunikator yang baik karena dia berbicara dengan efektif.</a:t>
            </a:r>
            <a:endParaRPr lang="en-US" sz="2400" i="1" dirty="0" smtClean="0"/>
          </a:p>
          <a:p>
            <a:r>
              <a:rPr lang="en-US" sz="2400" dirty="0" err="1" smtClean="0"/>
              <a:t>Tidak</a:t>
            </a:r>
            <a:r>
              <a:rPr lang="en-US" sz="2400" dirty="0" smtClean="0"/>
              <a:t> </a:t>
            </a:r>
            <a:r>
              <a:rPr lang="en-US" sz="2400" dirty="0" err="1" smtClean="0"/>
              <a:t>menambahkan</a:t>
            </a:r>
            <a:r>
              <a:rPr lang="en-US" sz="2400" dirty="0" smtClean="0"/>
              <a:t> </a:t>
            </a:r>
            <a:r>
              <a:rPr lang="en-US" sz="2400" dirty="0" err="1" smtClean="0"/>
              <a:t>keterangan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8BAEAA4-A9BA-46A7-8F11-78E82BF0EEFB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Eiher/or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Disebut juga </a:t>
            </a:r>
            <a:r>
              <a:rPr lang="en-US" i="1" smtClean="0"/>
              <a:t>False Dilemma</a:t>
            </a:r>
          </a:p>
          <a:p>
            <a:r>
              <a:rPr lang="en-US" smtClean="0"/>
              <a:t>Membuat seakan hanya ada sejumlah pilihan terbatas</a:t>
            </a:r>
          </a:p>
          <a:p>
            <a:r>
              <a:rPr lang="en-US" smtClean="0"/>
              <a:t>Dapat juga dikaitkan dengan paksaan</a:t>
            </a:r>
          </a:p>
          <a:p>
            <a:pPr lvl="1"/>
            <a:r>
              <a:rPr lang="en-US" sz="2400" smtClean="0"/>
              <a:t>“</a:t>
            </a:r>
            <a:r>
              <a:rPr lang="en-US" sz="2400" i="1" smtClean="0"/>
              <a:t>Harta atau nyawa?</a:t>
            </a:r>
            <a:r>
              <a:rPr lang="en-US" sz="2400" smtClean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934472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1156</TotalTime>
  <Words>425</Words>
  <Application>Microsoft Office PowerPoint</Application>
  <PresentationFormat>On-screen Show (4:3)</PresentationFormat>
  <Paragraphs>68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Cambria</vt:lpstr>
      <vt:lpstr>Wingdings</vt:lpstr>
      <vt:lpstr>Adjacency</vt:lpstr>
      <vt:lpstr>Kesalahan Logika Penyimpulan</vt:lpstr>
      <vt:lpstr>Logical Fallacies (Weber &amp; Brizee  2011)</vt:lpstr>
      <vt:lpstr>Slippery slope</vt:lpstr>
      <vt:lpstr>Hasty generalization</vt:lpstr>
      <vt:lpstr>Post hoc ergo propter hoc</vt:lpstr>
      <vt:lpstr>Genetic fallacy</vt:lpstr>
      <vt:lpstr>Begging the claim</vt:lpstr>
      <vt:lpstr>Circular argument</vt:lpstr>
      <vt:lpstr>Eiher/or</vt:lpstr>
      <vt:lpstr>Ad hominem</vt:lpstr>
      <vt:lpstr>Ad populum</vt:lpstr>
      <vt:lpstr>Red herring</vt:lpstr>
      <vt:lpstr>Straw man</vt:lpstr>
      <vt:lpstr>Moral equivalence</vt:lpstr>
      <vt:lpstr>Bacaan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Penulisan Karya Ilmiah</dc:title>
  <dc:creator>Ahmad Ridha</dc:creator>
  <cp:lastModifiedBy>Ahmad Ridha</cp:lastModifiedBy>
  <cp:revision>58</cp:revision>
  <dcterms:created xsi:type="dcterms:W3CDTF">2012-01-20T23:45:24Z</dcterms:created>
  <dcterms:modified xsi:type="dcterms:W3CDTF">2016-04-04T11:14:37Z</dcterms:modified>
</cp:coreProperties>
</file>