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0" r:id="rId3"/>
    <p:sldId id="356" r:id="rId4"/>
    <p:sldId id="357" r:id="rId5"/>
    <p:sldId id="333" r:id="rId6"/>
    <p:sldId id="334" r:id="rId7"/>
    <p:sldId id="349" r:id="rId8"/>
    <p:sldId id="351" r:id="rId9"/>
    <p:sldId id="352" r:id="rId10"/>
    <p:sldId id="353" r:id="rId11"/>
    <p:sldId id="354" r:id="rId12"/>
    <p:sldId id="338" r:id="rId13"/>
    <p:sldId id="339" r:id="rId14"/>
    <p:sldId id="340" r:id="rId15"/>
    <p:sldId id="341" r:id="rId16"/>
    <p:sldId id="342" r:id="rId17"/>
    <p:sldId id="343" r:id="rId18"/>
    <p:sldId id="348" r:id="rId19"/>
    <p:sldId id="355" r:id="rId20"/>
  </p:sldIdLst>
  <p:sldSz cx="9144000" cy="6858000" type="screen4x3"/>
  <p:notesSz cx="6411913" cy="92630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9900"/>
    <a:srgbClr val="FFFF66"/>
    <a:srgbClr val="CC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58" d="100"/>
          <a:sy n="58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6230" cy="46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34173" y="1"/>
            <a:ext cx="2776230" cy="46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7416"/>
            <a:ext cx="2776230" cy="4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34173" y="8797416"/>
            <a:ext cx="2776230" cy="4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D583F9C-1BFC-4824-8858-E2562A881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6230" cy="46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34173" y="1"/>
            <a:ext cx="2776230" cy="46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3738"/>
            <a:ext cx="4630737" cy="3475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43457" y="4399464"/>
            <a:ext cx="5126509" cy="416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7416"/>
            <a:ext cx="2776230" cy="4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34173" y="8797416"/>
            <a:ext cx="2776230" cy="4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0BAF8EE-6DA1-4FA4-B5F7-D85033799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44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2" descr="D:\Pictures\logo-ipb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2900" y="328613"/>
            <a:ext cx="151447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1917700" y="614363"/>
            <a:ext cx="356870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Candara" pitchFamily="34" charset="0"/>
                <a:cs typeface="+mn-cs"/>
              </a:rPr>
              <a:t>Computer Science Department</a:t>
            </a:r>
          </a:p>
          <a:p>
            <a:pPr eaLnBrk="0" hangingPunct="0">
              <a:defRPr/>
            </a:pPr>
            <a:r>
              <a:rPr lang="en-US" sz="2000" b="1">
                <a:latin typeface="Candara" pitchFamily="34" charset="0"/>
                <a:cs typeface="+mn-cs"/>
              </a:rPr>
              <a:t>Bogor Agricultural University</a:t>
            </a:r>
            <a:endParaRPr lang="id-ID" sz="2000" b="1">
              <a:latin typeface="Candara" pitchFamily="34" charset="0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>
                <a:latin typeface="Corbe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fld id="{86CC49D2-7B60-495E-B0C2-C080FA276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E15A7-ED0C-4F65-B7E2-B31378B66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66C38-32E0-4A14-88BE-7B3EB5781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orbe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B19B-B01A-42B7-A85A-38A885521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BC8E1-F306-427A-8C57-CE503F609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2761-D1ED-4D8A-93E9-8B3B22E5A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D8892-6073-448A-A275-36FA3BC15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AB918-1B02-452B-82D3-7EF26EA7A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2BE3-B4C5-42AC-B9FE-94248CDC1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81C06-BE5B-4B8E-A83B-8E010E70E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4FD9A-D257-4CDC-A574-653180212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orbe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7938"/>
            <a:ext cx="1101725" cy="36353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orbel" pitchFamily="34" charset="0"/>
                <a:cs typeface="+mn-cs"/>
              </a:defRPr>
            </a:lvl1pPr>
          </a:lstStyle>
          <a:p>
            <a:pPr>
              <a:defRPr/>
            </a:pPr>
            <a:fld id="{86C5267D-6472-455F-B2DB-ABE35DCEF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3" name="Picture 2" descr="D:\Pictures\logo-ipb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72400" y="228600"/>
            <a:ext cx="86995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2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Corbe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Corbel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A94543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85938" y="3786188"/>
            <a:ext cx="6313487" cy="1071562"/>
          </a:xfrm>
        </p:spPr>
        <p:txBody>
          <a:bodyPr/>
          <a:lstStyle/>
          <a:p>
            <a:pPr eaLnBrk="1" hangingPunct="1"/>
            <a:r>
              <a:rPr lang="id-ID" b="1" smtClean="0"/>
              <a:t>Penelitian Kuantitatif</a:t>
            </a:r>
            <a:endParaRPr lang="en-GB" sz="4000" b="1" smtClean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BEF80E0-AEA5-47E1-9828-44349F9A3949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6" name="Text Box 1"/>
          <p:cNvSpPr txBox="1">
            <a:spLocks noChangeArrowheads="1"/>
          </p:cNvSpPr>
          <p:nvPr/>
        </p:nvSpPr>
        <p:spPr bwMode="auto">
          <a:xfrm>
            <a:off x="1258888" y="3429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43500"/>
            <a:ext cx="6858000" cy="514350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id-ID" sz="3600" b="1" smtClean="0">
                <a:latin typeface="Corbel" pitchFamily="34" charset="0"/>
              </a:rPr>
              <a:t>Metode Penelitian dan Telaah Pustaka (KOM398)</a:t>
            </a:r>
            <a:endParaRPr lang="en-US" sz="3400" b="1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Seberapa tersebar?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Ukuran paling sederhana </a:t>
            </a:r>
            <a:r>
              <a:rPr lang="en-US" sz="2400" i="1" smtClean="0"/>
              <a:t>variability</a:t>
            </a:r>
            <a:r>
              <a:rPr lang="en-US" sz="2400" smtClean="0"/>
              <a:t> ialah </a:t>
            </a:r>
            <a:r>
              <a:rPr lang="en-US" sz="2400" b="1" i="1" smtClean="0"/>
              <a:t>range</a:t>
            </a:r>
            <a:endParaRPr lang="en-US" sz="2400" b="1" i="1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Range </a:t>
            </a:r>
            <a:r>
              <a:rPr lang="en-US" sz="2400" smtClean="0"/>
              <a:t>= </a:t>
            </a:r>
            <a:r>
              <a:rPr lang="en-US" sz="2400" smtClean="0"/>
              <a:t>skor tertinggi – skor terendah</a:t>
            </a:r>
            <a:endParaRPr lang="en-US" sz="240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Walaupun </a:t>
            </a:r>
            <a:r>
              <a:rPr lang="en-US" sz="2400" i="1" smtClean="0"/>
              <a:t>range </a:t>
            </a:r>
            <a:r>
              <a:rPr lang="en-US" sz="2400" smtClean="0"/>
              <a:t>mudah dihitung, kegunaannya terbatas dan dapat memberikan kesimpulan yang keliru jika skor tertinggi/terendah tidak umum terhadap skor lainnya dalam data</a:t>
            </a:r>
            <a:endParaRPr lang="id-ID" sz="240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id-ID" sz="2400" smtClean="0"/>
              <a:t>	</a:t>
            </a:r>
            <a:r>
              <a:rPr lang="en-US" sz="2400" smtClean="0"/>
              <a:t>Contoh: </a:t>
            </a:r>
            <a:r>
              <a:rPr lang="en-US" sz="2400" smtClean="0"/>
              <a:t>1, 3, 3, 3, 4, 4, 5, 5, 6, 15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300"/>
              </a:spcAft>
            </a:pPr>
            <a:r>
              <a:rPr lang="en-US" sz="2200" b="1" smtClean="0"/>
              <a:t>Standard </a:t>
            </a:r>
            <a:r>
              <a:rPr lang="en-US" sz="2200" b="1" smtClean="0"/>
              <a:t>deviation</a:t>
            </a:r>
            <a:r>
              <a:rPr lang="en-US" sz="2200" smtClean="0"/>
              <a:t> (</a:t>
            </a:r>
            <a:r>
              <a:rPr lang="en-US" sz="2200" smtClean="0">
                <a:cs typeface="Times New Roman" pitchFamily="18" charset="0"/>
              </a:rPr>
              <a:t>σ</a:t>
            </a:r>
            <a:r>
              <a:rPr lang="en-US" sz="2200" smtClean="0"/>
              <a:t> </a:t>
            </a:r>
            <a:r>
              <a:rPr lang="en-US" sz="2200" smtClean="0"/>
              <a:t>atau</a:t>
            </a:r>
            <a:r>
              <a:rPr lang="en-US" sz="2200" smtClean="0"/>
              <a:t> </a:t>
            </a:r>
            <a:r>
              <a:rPr lang="en-US" sz="2200" i="1" smtClean="0"/>
              <a:t>s</a:t>
            </a:r>
            <a:r>
              <a:rPr lang="en-US" sz="2200" smtClean="0"/>
              <a:t>) </a:t>
            </a:r>
            <a:r>
              <a:rPr lang="en-US" sz="2200" smtClean="0"/>
              <a:t>merupakai ukuran baku untuk </a:t>
            </a:r>
            <a:r>
              <a:rPr lang="en-US" sz="2200" i="1" smtClean="0"/>
              <a:t>variability</a:t>
            </a:r>
            <a:r>
              <a:rPr lang="en-US" sz="2200" smtClean="0"/>
              <a:t> dalam kebanyakan prosedur statistika dan indeks </a:t>
            </a:r>
            <a:r>
              <a:rPr lang="en-US" sz="2200" i="1" smtClean="0"/>
              <a:t>dispersion</a:t>
            </a:r>
            <a:r>
              <a:rPr lang="en-US" sz="2200" smtClean="0"/>
              <a:t> yang paling diterima</a:t>
            </a:r>
            <a:endParaRPr lang="en-US" sz="2200" i="1" smtClean="0"/>
          </a:p>
          <a:p>
            <a:pPr eaLnBrk="1" hangingPunct="1">
              <a:lnSpc>
                <a:spcPct val="90000"/>
              </a:lnSpc>
              <a:spcAft>
                <a:spcPts val="300"/>
              </a:spcAft>
            </a:pPr>
            <a:r>
              <a:rPr lang="en-US" sz="2200" i="1" smtClean="0"/>
              <a:t>Standard </a:t>
            </a:r>
            <a:r>
              <a:rPr lang="en-US" sz="2200" i="1" smtClean="0"/>
              <a:t>deviation</a:t>
            </a:r>
            <a:r>
              <a:rPr lang="en-US" sz="2200" smtClean="0"/>
              <a:t> </a:t>
            </a:r>
            <a:r>
              <a:rPr lang="en-US" sz="2200" smtClean="0"/>
              <a:t>mengukur seberapa jauh data dari rata-rata (mean)</a:t>
            </a:r>
            <a:r>
              <a:rPr lang="id-ID" sz="2200" smtClean="0"/>
              <a:t>. </a:t>
            </a:r>
            <a:r>
              <a:rPr lang="en-US" sz="2200" smtClean="0"/>
              <a:t>Semakin tersebar data, semakin besar simpangannya.</a:t>
            </a:r>
            <a:endParaRPr lang="id-ID" sz="2200" smtClean="0"/>
          </a:p>
          <a:p>
            <a:pPr eaLnBrk="1" hangingPunct="1">
              <a:lnSpc>
                <a:spcPct val="90000"/>
              </a:lnSpc>
              <a:spcAft>
                <a:spcPts val="300"/>
              </a:spcAft>
            </a:pPr>
            <a:r>
              <a:rPr lang="en-US" sz="2200" smtClean="0"/>
              <a:t>The formula for a standard deviation is as follows:</a:t>
            </a:r>
            <a:endParaRPr lang="id-ID" sz="2200" smtClean="0"/>
          </a:p>
          <a:p>
            <a:pPr eaLnBrk="1" hangingPunct="1">
              <a:lnSpc>
                <a:spcPct val="90000"/>
              </a:lnSpc>
              <a:spcAft>
                <a:spcPts val="300"/>
              </a:spcAft>
            </a:pPr>
            <a:endParaRPr lang="id-ID" sz="2200" smtClean="0"/>
          </a:p>
          <a:p>
            <a:pPr eaLnBrk="1" hangingPunct="1">
              <a:lnSpc>
                <a:spcPct val="90000"/>
              </a:lnSpc>
              <a:spcAft>
                <a:spcPts val="300"/>
              </a:spcAft>
              <a:buNone/>
            </a:pPr>
            <a:endParaRPr lang="id-ID" sz="2200" smtClean="0"/>
          </a:p>
          <a:p>
            <a:pPr eaLnBrk="1" hangingPunct="1">
              <a:lnSpc>
                <a:spcPct val="90000"/>
              </a:lnSpc>
              <a:spcAft>
                <a:spcPts val="300"/>
              </a:spcAft>
            </a:pPr>
            <a:r>
              <a:rPr lang="en-US" sz="2200" b="1" smtClean="0"/>
              <a:t>Variance</a:t>
            </a:r>
            <a:r>
              <a:rPr lang="en-US" sz="2200" smtClean="0"/>
              <a:t>, </a:t>
            </a:r>
            <a:r>
              <a:rPr lang="en-US" sz="2200" smtClean="0"/>
              <a:t>ukuran </a:t>
            </a:r>
            <a:r>
              <a:rPr lang="en-US" sz="2200" i="1" smtClean="0"/>
              <a:t>variability </a:t>
            </a:r>
            <a:r>
              <a:rPr lang="en-US" sz="2200" smtClean="0"/>
              <a:t>lain, ialah kuadrat dari standard </a:t>
            </a:r>
            <a:r>
              <a:rPr lang="en-US" sz="2200" smtClean="0"/>
              <a:t>deviation </a:t>
            </a:r>
            <a:r>
              <a:rPr lang="en-US" sz="2200" smtClean="0"/>
              <a:t>(</a:t>
            </a:r>
            <a:r>
              <a:rPr lang="en-US" sz="2200" i="1" smtClean="0">
                <a:cs typeface="Times New Roman" pitchFamily="18" charset="0"/>
              </a:rPr>
              <a:t>s</a:t>
            </a:r>
            <a:r>
              <a:rPr lang="en-US" sz="2200" smtClean="0">
                <a:cs typeface="Times New Roman" pitchFamily="18" charset="0"/>
              </a:rPr>
              <a:t>²)</a:t>
            </a:r>
            <a:endParaRPr lang="en-US" sz="2200" smtClean="0"/>
          </a:p>
          <a:p>
            <a:pPr>
              <a:spcAft>
                <a:spcPts val="300"/>
              </a:spcAft>
            </a:pPr>
            <a:r>
              <a:rPr lang="en-US" sz="1800" smtClean="0"/>
              <a:t>Catatan: pembagi untuk data contoh adalah (</a:t>
            </a:r>
            <a:r>
              <a:rPr lang="en-US" sz="1800" i="1" smtClean="0"/>
              <a:t>n</a:t>
            </a:r>
            <a:r>
              <a:rPr lang="en-US" sz="1800" smtClean="0"/>
              <a:t>-1</a:t>
            </a:r>
            <a:r>
              <a:rPr lang="en-US" sz="1800" smtClean="0"/>
              <a:t>) sedangkan pembagi untuk data populasi adalah </a:t>
            </a:r>
            <a:r>
              <a:rPr lang="en-US" sz="1800" i="1" smtClean="0"/>
              <a:t>n</a:t>
            </a:r>
            <a:endParaRPr lang="en-US" sz="1800" smtClean="0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Seberapa tersebar?</a:t>
            </a:r>
            <a:endParaRPr lang="en-US" smtClean="0"/>
          </a:p>
        </p:txBody>
      </p:sp>
      <p:pic>
        <p:nvPicPr>
          <p:cNvPr id="1028" name="Picture 4" descr="http://www.gla.ac.uk/sums/users/jdbmcdonald/PrePost_TTest/imgs/sample_stdev_lo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2210" y="3221355"/>
            <a:ext cx="2266950" cy="933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428736"/>
            <a:ext cx="7924800" cy="45259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Suatu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studi korelasional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smtClean="0"/>
              <a:t>memeriksa sejauh mana perubahan di satu karakteristik/variabel berhubungan dengan perubahan pada satu atau lebih karakteristik/variabel lain</a:t>
            </a:r>
            <a:endParaRPr lang="en-US" sz="240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Korelasi ada </a:t>
            </a:r>
            <a:r>
              <a:rPr lang="en-US" sz="2400" smtClean="0"/>
              <a:t>jika, ketika satu variabel naik, variabel lain naik atau turun dengan cara yang dapat diduga</a:t>
            </a: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1472" y="642918"/>
            <a:ext cx="6172200" cy="51798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5306" tIns="32653" rIns="65306" bIns="32653"/>
          <a:lstStyle/>
          <a:p>
            <a:pPr defTabSz="912813">
              <a:defRPr/>
            </a:pPr>
            <a:r>
              <a:rPr lang="en-US" sz="2800" b="1" smtClean="0">
                <a:solidFill>
                  <a:schemeClr val="tx2"/>
                </a:solidFill>
                <a:latin typeface="Corbel" pitchFamily="34" charset="0"/>
              </a:rPr>
              <a:t>Penelitian Korelasional</a:t>
            </a:r>
            <a:endParaRPr lang="en-US" sz="2800" b="1">
              <a:solidFill>
                <a:schemeClr val="tx2"/>
              </a:solidFill>
              <a:latin typeface="Corbel" pitchFamily="34" charset="0"/>
            </a:endParaRPr>
          </a:p>
        </p:txBody>
      </p:sp>
      <p:pic>
        <p:nvPicPr>
          <p:cNvPr id="9222" name="Picture 8" descr="img-2-small4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5189" y="3712071"/>
            <a:ext cx="5082521" cy="259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428736"/>
            <a:ext cx="7924800" cy="45259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Korelasi sederhana – peneliti mengumpulkan data dua atau lebih karakteristik</a:t>
            </a:r>
            <a:endParaRPr lang="en-US" sz="240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Masing-masing karakteristik memiliki angka yang digunakan untuk menghitung</a:t>
            </a:r>
            <a:r>
              <a:rPr lang="en-US" sz="2400" i="1" smtClean="0">
                <a:solidFill>
                  <a:schemeClr val="accent6">
                    <a:lumMod val="75000"/>
                  </a:schemeClr>
                </a:solidFill>
              </a:rPr>
              <a:t>correlation </a:t>
            </a:r>
            <a:r>
              <a:rPr lang="en-US" sz="2400" i="1" smtClean="0">
                <a:solidFill>
                  <a:schemeClr val="accent6">
                    <a:lumMod val="75000"/>
                  </a:schemeClr>
                </a:solidFill>
              </a:rPr>
              <a:t>coefficient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2400" i="1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Jika berkorelasi sempurna </a:t>
            </a:r>
            <a:r>
              <a:rPr lang="en-US" sz="2400" i="1" smtClean="0"/>
              <a:t>r </a:t>
            </a:r>
            <a:r>
              <a:rPr lang="en-US" sz="2400" smtClean="0"/>
              <a:t>= +1.00 </a:t>
            </a:r>
            <a:r>
              <a:rPr lang="en-US" sz="2400" smtClean="0"/>
              <a:t>atau </a:t>
            </a:r>
            <a:r>
              <a:rPr lang="en-US" sz="2400" i="1" smtClean="0"/>
              <a:t>r </a:t>
            </a:r>
            <a:r>
              <a:rPr lang="en-US" sz="2400" smtClean="0"/>
              <a:t>= -1.00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Jika tidak berkorelasi atau korelasi sangat kecil, </a:t>
            </a:r>
            <a:r>
              <a:rPr lang="en-US" sz="2400" i="1" smtClean="0"/>
              <a:t>r</a:t>
            </a:r>
            <a:r>
              <a:rPr lang="en-US" sz="2400" smtClean="0"/>
              <a:t> </a:t>
            </a:r>
            <a:r>
              <a:rPr lang="en-US" sz="2400" smtClean="0"/>
              <a:t>mendekati 0</a:t>
            </a:r>
            <a:endParaRPr lang="en-US" sz="240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Korelasi moderat cukup lazim</a:t>
            </a: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48" y="571480"/>
            <a:ext cx="6172200" cy="51798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5306" tIns="32653" rIns="65306" bIns="32653"/>
          <a:lstStyle/>
          <a:p>
            <a:pPr defTabSz="912813">
              <a:defRPr/>
            </a:pPr>
            <a:r>
              <a:rPr lang="en-US" sz="2800" b="1">
                <a:solidFill>
                  <a:schemeClr val="tx2"/>
                </a:solidFill>
                <a:latin typeface="Corbel" pitchFamily="34" charset="0"/>
              </a:rPr>
              <a:t>Penelitian Korelasional</a:t>
            </a:r>
            <a:endParaRPr 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68760"/>
            <a:ext cx="3784504" cy="5112568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smtClean="0"/>
              <a:t>Memeriksa hanya dua variabel –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scatterplot</a:t>
            </a:r>
            <a:r>
              <a:rPr lang="en-US" sz="2400" smtClean="0">
                <a:solidFill>
                  <a:srgbClr val="FF0066"/>
                </a:solidFill>
              </a:rPr>
              <a:t> </a:t>
            </a:r>
            <a:r>
              <a:rPr lang="en-US" sz="2400" smtClean="0"/>
              <a:t>(atau</a:t>
            </a:r>
            <a:r>
              <a:rPr lang="en-US" sz="2400" smtClean="0">
                <a:solidFill>
                  <a:srgbClr val="FF0066"/>
                </a:solidFill>
              </a:rPr>
              <a:t> </a:t>
            </a:r>
            <a:r>
              <a:rPr lang="en-US" sz="2400" err="1" smtClean="0">
                <a:solidFill>
                  <a:schemeClr val="accent6">
                    <a:lumMod val="75000"/>
                  </a:schemeClr>
                </a:solidFill>
              </a:rPr>
              <a:t>scattergram</a:t>
            </a:r>
            <a:r>
              <a:rPr lang="en-US" sz="2400" smtClean="0"/>
              <a:t>) </a:t>
            </a:r>
            <a:r>
              <a:rPr lang="en-US" sz="2400" smtClean="0"/>
              <a:t>cukup berguna untuk memeriksa secara visual hubungan antara keduanya</a:t>
            </a:r>
            <a:endParaRPr lang="en-US" sz="240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smtClean="0"/>
              <a:t>Garis diagonal di tengah disebut </a:t>
            </a:r>
            <a:r>
              <a:rPr lang="en-US" sz="2400" smtClean="0">
                <a:solidFill>
                  <a:schemeClr val="hlink"/>
                </a:solidFill>
              </a:rPr>
              <a:t>garis regresi</a:t>
            </a:r>
            <a:r>
              <a:rPr lang="en-US" sz="2400" smtClean="0"/>
              <a:t> yang menunjukkan korelasi sempurna</a:t>
            </a:r>
            <a:endParaRPr lang="en-US" sz="240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smtClean="0"/>
              <a:t>Jika semua titik jatuh tepat pada garis tersebut, </a:t>
            </a:r>
            <a:r>
              <a:rPr lang="en-US" sz="2400" i="1" smtClean="0"/>
              <a:t>r </a:t>
            </a:r>
            <a:r>
              <a:rPr lang="en-US" sz="2400" smtClean="0"/>
              <a:t>= </a:t>
            </a:r>
            <a:r>
              <a:rPr lang="en-US" sz="2400" smtClean="0"/>
              <a:t>+</a:t>
            </a:r>
            <a:r>
              <a:rPr lang="en-US" sz="2400" smtClean="0"/>
              <a:t>1.00.</a:t>
            </a:r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1472" y="571480"/>
            <a:ext cx="6172200" cy="51798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5306" tIns="32653" rIns="65306" bIns="32653"/>
          <a:lstStyle/>
          <a:p>
            <a:pPr defTabSz="912813">
              <a:defRPr/>
            </a:pPr>
            <a:r>
              <a:rPr lang="en-US" sz="2800" b="1">
                <a:solidFill>
                  <a:schemeClr val="tx2"/>
                </a:solidFill>
                <a:latin typeface="Corbel" pitchFamily="34" charset="0"/>
              </a:rPr>
              <a:t>Penelitian Korelasional</a:t>
            </a:r>
            <a:endParaRPr lang="en-US" sz="2800" b="1">
              <a:solidFill>
                <a:schemeClr val="tx2"/>
              </a:solidFill>
              <a:latin typeface="Corbel" pitchFamily="34" charset="0"/>
            </a:endParaRPr>
          </a:p>
        </p:txBody>
      </p:sp>
      <p:pic>
        <p:nvPicPr>
          <p:cNvPr id="11270" name="Picture 8" descr="age_scatterpl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9299" y="1268760"/>
            <a:ext cx="4428745" cy="405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85860"/>
            <a:ext cx="7924800" cy="4525963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smtClean="0"/>
              <a:t>Tiga pernyataan dapat dibuat dari scatterplot:</a:t>
            </a:r>
            <a:endParaRPr lang="en-US" sz="2400" smtClean="0"/>
          </a:p>
          <a:p>
            <a:pPr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smtClean="0"/>
              <a:t>1)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homogenitas atau heterogenitas </a:t>
            </a:r>
            <a:r>
              <a:rPr lang="en-US" sz="2400" smtClean="0"/>
              <a:t>kedua variabel</a:t>
            </a:r>
            <a:endParaRPr lang="en-US" sz="2400" smtClean="0"/>
          </a:p>
          <a:p>
            <a:pPr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smtClean="0"/>
              <a:t>2)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derajat</a:t>
            </a:r>
            <a:r>
              <a:rPr lang="en-US" sz="2400" smtClean="0"/>
              <a:t> korelasi, yang tepatnya dapat dihitung melalui </a:t>
            </a:r>
            <a:r>
              <a:rPr lang="en-US" sz="2400" i="1" smtClean="0"/>
              <a:t>correlation </a:t>
            </a:r>
            <a:r>
              <a:rPr lang="en-US" sz="2400" i="1" smtClean="0"/>
              <a:t>coefficient</a:t>
            </a:r>
            <a:r>
              <a:rPr lang="en-US" sz="2400" smtClean="0"/>
              <a:t> </a:t>
            </a:r>
            <a:r>
              <a:rPr lang="en-US" sz="2400" i="1" smtClean="0"/>
              <a:t>r</a:t>
            </a:r>
            <a:r>
              <a:rPr lang="en-US" sz="2400" smtClean="0"/>
              <a:t> 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smtClean="0"/>
              <a:t>3)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interpretasi</a:t>
            </a:r>
            <a:r>
              <a:rPr lang="en-US" sz="2400" smtClean="0"/>
              <a:t> data dan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makna </a:t>
            </a:r>
            <a:r>
              <a:rPr lang="en-US" sz="2400" smtClean="0"/>
              <a:t>hubungan kedua variabel</a:t>
            </a: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0034" y="571480"/>
            <a:ext cx="6172200" cy="51798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5306" tIns="32653" rIns="65306" bIns="32653"/>
          <a:lstStyle/>
          <a:p>
            <a:pPr defTabSz="912813">
              <a:defRPr/>
            </a:pPr>
            <a:r>
              <a:rPr lang="en-US" sz="2800" b="1">
                <a:solidFill>
                  <a:schemeClr val="tx2"/>
                </a:solidFill>
                <a:latin typeface="Corbel" pitchFamily="34" charset="0"/>
              </a:rPr>
              <a:t>Penelitian Korelasional</a:t>
            </a:r>
            <a:endParaRPr lang="en-US" sz="2800" b="1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8"/>
            <a:ext cx="7961538" cy="4663989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err="1" smtClean="0"/>
              <a:t>Dalam</a:t>
            </a:r>
            <a:r>
              <a:rPr lang="en-US" sz="2400" smtClean="0"/>
              <a:t> </a:t>
            </a:r>
            <a:r>
              <a:rPr lang="en-US" sz="2400" err="1" smtClean="0"/>
              <a:t>semua</a:t>
            </a:r>
            <a:r>
              <a:rPr lang="en-US" sz="2400" smtClean="0"/>
              <a:t> </a:t>
            </a:r>
            <a:r>
              <a:rPr lang="en-US" sz="2400" err="1" smtClean="0"/>
              <a:t>studi</a:t>
            </a:r>
            <a:r>
              <a:rPr lang="en-US" sz="2400" smtClean="0"/>
              <a:t> </a:t>
            </a:r>
            <a:r>
              <a:rPr lang="en-US" sz="2400" err="1" smtClean="0"/>
              <a:t>korelasional</a:t>
            </a:r>
            <a:r>
              <a:rPr lang="en-US" sz="2400" smtClean="0"/>
              <a:t>, </a:t>
            </a:r>
            <a:r>
              <a:rPr lang="en-US" sz="2400" err="1" smtClean="0"/>
              <a:t>waspadalah</a:t>
            </a:r>
            <a:r>
              <a:rPr lang="en-US" sz="2400" smtClean="0"/>
              <a:t> </a:t>
            </a:r>
            <a:r>
              <a:rPr lang="en-US" sz="2400" err="1" smtClean="0"/>
              <a:t>tehadap</a:t>
            </a:r>
            <a:r>
              <a:rPr lang="en-US" sz="2400" smtClean="0"/>
              <a:t> </a:t>
            </a:r>
            <a:r>
              <a:rPr lang="en-US" sz="2400" err="1" smtClean="0"/>
              <a:t>kesalahan</a:t>
            </a:r>
            <a:r>
              <a:rPr lang="en-US" sz="2400" smtClean="0"/>
              <a:t> </a:t>
            </a:r>
            <a:r>
              <a:rPr lang="en-US" sz="2400" err="1" smtClean="0"/>
              <a:t>logika</a:t>
            </a:r>
            <a:endParaRPr lang="en-US" sz="240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err="1" smtClean="0"/>
              <a:t>Korelasi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TIDAK</a:t>
            </a:r>
            <a:r>
              <a:rPr lang="en-US" sz="2400" smtClean="0"/>
              <a:t>, </a:t>
            </a:r>
            <a:r>
              <a:rPr lang="en-US" sz="2400" err="1" smtClean="0"/>
              <a:t>dengan</a:t>
            </a:r>
            <a:r>
              <a:rPr lang="en-US" sz="2400" smtClean="0"/>
              <a:t> </a:t>
            </a:r>
            <a:r>
              <a:rPr lang="en-US" sz="2400" err="1" smtClean="0"/>
              <a:t>sendirinya</a:t>
            </a:r>
            <a:r>
              <a:rPr lang="en-US" sz="2400" smtClean="0"/>
              <a:t>,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MENUNJUKKAN </a:t>
            </a:r>
            <a:r>
              <a:rPr lang="en-US" sz="2400" err="1" smtClean="0"/>
              <a:t>kausasi</a:t>
            </a:r>
            <a:r>
              <a:rPr lang="en-US" sz="2400" smtClean="0"/>
              <a:t> (</a:t>
            </a:r>
            <a:r>
              <a:rPr lang="en-US" sz="2400" err="1" smtClean="0"/>
              <a:t>sebab-akibat</a:t>
            </a:r>
            <a:r>
              <a:rPr lang="en-US" sz="2400" smtClean="0"/>
              <a:t>)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err="1" smtClean="0"/>
              <a:t>Walaupun</a:t>
            </a:r>
            <a:r>
              <a:rPr lang="en-US" sz="2400" smtClean="0"/>
              <a:t> </a:t>
            </a:r>
            <a:r>
              <a:rPr lang="en-US" sz="2400" err="1" smtClean="0"/>
              <a:t>dalam</a:t>
            </a:r>
            <a:r>
              <a:rPr lang="en-US" sz="2400" smtClean="0"/>
              <a:t> </a:t>
            </a:r>
            <a:r>
              <a:rPr lang="en-US" sz="2400" err="1" smtClean="0"/>
              <a:t>sebagian</a:t>
            </a:r>
            <a:r>
              <a:rPr lang="en-US" sz="2400" smtClean="0"/>
              <a:t> </a:t>
            </a:r>
            <a:r>
              <a:rPr lang="en-US" sz="2400" err="1" smtClean="0"/>
              <a:t>kasus</a:t>
            </a:r>
            <a:r>
              <a:rPr lang="en-US" sz="2400" smtClean="0"/>
              <a:t>, </a:t>
            </a:r>
            <a:r>
              <a:rPr lang="en-US" sz="2400" err="1" smtClean="0"/>
              <a:t>pengaruh</a:t>
            </a:r>
            <a:r>
              <a:rPr lang="en-US" sz="2400" smtClean="0"/>
              <a:t> </a:t>
            </a:r>
            <a:r>
              <a:rPr lang="en-US" sz="2400" err="1" smtClean="0">
                <a:solidFill>
                  <a:schemeClr val="accent6">
                    <a:lumMod val="75000"/>
                  </a:schemeClr>
                </a:solidFill>
              </a:rPr>
              <a:t>mungkin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err="1" smtClean="0">
                <a:solidFill>
                  <a:schemeClr val="accent6">
                    <a:lumMod val="75000"/>
                  </a:schemeClr>
                </a:solidFill>
              </a:rPr>
              <a:t>benar-benar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err="1" smtClean="0">
                <a:solidFill>
                  <a:schemeClr val="accent6">
                    <a:lumMod val="75000"/>
                  </a:schemeClr>
                </a:solidFill>
              </a:rPr>
              <a:t>ada</a:t>
            </a:r>
            <a:r>
              <a:rPr lang="en-US" sz="2400" smtClean="0"/>
              <a:t>, </a:t>
            </a:r>
            <a:r>
              <a:rPr lang="en-US" sz="2400" err="1" smtClean="0"/>
              <a:t>misalnya</a:t>
            </a:r>
            <a:r>
              <a:rPr lang="en-US" sz="2400" smtClean="0"/>
              <a:t>, </a:t>
            </a:r>
            <a:r>
              <a:rPr lang="en-US" sz="2400" err="1" smtClean="0"/>
              <a:t>usia</a:t>
            </a:r>
            <a:r>
              <a:rPr lang="en-US" sz="2400" smtClean="0"/>
              <a:t> </a:t>
            </a:r>
            <a:r>
              <a:rPr lang="en-US" sz="2400" err="1" smtClean="0"/>
              <a:t>memengaruhi</a:t>
            </a:r>
            <a:r>
              <a:rPr lang="en-US" sz="2400" smtClean="0"/>
              <a:t> </a:t>
            </a:r>
            <a:r>
              <a:rPr lang="en-US" sz="2400" err="1" smtClean="0"/>
              <a:t>perkembangan</a:t>
            </a:r>
            <a:r>
              <a:rPr lang="en-US" sz="2400" smtClean="0"/>
              <a:t> mental, </a:t>
            </a:r>
            <a:r>
              <a:rPr lang="en-US" sz="2400" err="1" smtClean="0"/>
              <a:t>termasuk</a:t>
            </a:r>
            <a:r>
              <a:rPr lang="en-US" sz="2400" smtClean="0"/>
              <a:t> </a:t>
            </a:r>
            <a:r>
              <a:rPr lang="en-US" sz="2400" err="1" smtClean="0"/>
              <a:t>kemampuan</a:t>
            </a:r>
            <a:r>
              <a:rPr lang="en-US" sz="2400" smtClean="0"/>
              <a:t> </a:t>
            </a:r>
            <a:r>
              <a:rPr lang="en-US" sz="2400" err="1" smtClean="0"/>
              <a:t>membaca</a:t>
            </a:r>
            <a:endParaRPr lang="en-US" sz="240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err="1" smtClean="0"/>
              <a:t>Tetapi</a:t>
            </a:r>
            <a:r>
              <a:rPr lang="en-US" sz="2400" smtClean="0"/>
              <a:t> </a:t>
            </a:r>
            <a:r>
              <a:rPr lang="en-US" sz="2400" err="1" smtClean="0"/>
              <a:t>pada</a:t>
            </a:r>
            <a:r>
              <a:rPr lang="en-US" sz="2400" smtClean="0"/>
              <a:t> </a:t>
            </a:r>
            <a:r>
              <a:rPr lang="en-US" sz="2400" err="1" smtClean="0"/>
              <a:t>akhirnya</a:t>
            </a:r>
            <a:r>
              <a:rPr lang="en-US" sz="2400" smtClean="0"/>
              <a:t>, </a:t>
            </a:r>
            <a:r>
              <a:rPr lang="en-US" sz="2400" err="1" smtClean="0"/>
              <a:t>kita</a:t>
            </a:r>
            <a:r>
              <a:rPr lang="en-US" sz="2400" smtClean="0"/>
              <a:t> </a:t>
            </a:r>
            <a:r>
              <a:rPr lang="en-US" sz="2400" err="1" smtClean="0"/>
              <a:t>tidak</a:t>
            </a:r>
            <a:r>
              <a:rPr lang="en-US" sz="2400" smtClean="0"/>
              <a:t> </a:t>
            </a:r>
            <a:r>
              <a:rPr lang="en-US" sz="2400" err="1" smtClean="0"/>
              <a:t>dapat</a:t>
            </a:r>
            <a:r>
              <a:rPr lang="en-US" sz="2400" smtClean="0"/>
              <a:t> </a:t>
            </a:r>
            <a:r>
              <a:rPr lang="en-US" sz="2400" err="1" smtClean="0">
                <a:solidFill>
                  <a:schemeClr val="accent6">
                    <a:lumMod val="75000"/>
                  </a:schemeClr>
                </a:solidFill>
              </a:rPr>
              <a:t>menyimpulkan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err="1" smtClean="0">
                <a:solidFill>
                  <a:schemeClr val="accent6">
                    <a:lumMod val="75000"/>
                  </a:schemeClr>
                </a:solidFill>
              </a:rPr>
              <a:t>hubungan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err="1" smtClean="0">
                <a:solidFill>
                  <a:schemeClr val="accent6">
                    <a:lumMod val="75000"/>
                  </a:schemeClr>
                </a:solidFill>
              </a:rPr>
              <a:t>sebab</a:t>
            </a:r>
            <a:r>
              <a:rPr lang="en-US" sz="2400" err="1" smtClean="0">
                <a:solidFill>
                  <a:schemeClr val="accent6">
                    <a:lumMod val="75000"/>
                  </a:schemeClr>
                </a:solidFill>
              </a:rPr>
              <a:t>-akibat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err="1" smtClean="0"/>
              <a:t>hanya</a:t>
            </a:r>
            <a:r>
              <a:rPr lang="en-US" sz="2400" smtClean="0"/>
              <a:t> </a:t>
            </a:r>
            <a:r>
              <a:rPr lang="en-US" sz="2400" err="1" smtClean="0"/>
              <a:t>berdasarkan</a:t>
            </a:r>
            <a:r>
              <a:rPr lang="en-US" sz="2400" smtClean="0"/>
              <a:t> </a:t>
            </a:r>
            <a:r>
              <a:rPr lang="en-US" sz="2400" err="1" smtClean="0"/>
              <a:t>korelasi</a:t>
            </a:r>
            <a:endParaRPr lang="en-US" sz="240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0034" y="188641"/>
            <a:ext cx="6929486" cy="88290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65306" tIns="32653" rIns="65306" bIns="32653"/>
          <a:lstStyle/>
          <a:p>
            <a:pPr defTabSz="912813">
              <a:defRPr/>
            </a:pPr>
            <a:r>
              <a:rPr lang="en-US" sz="2800" b="1" err="1">
                <a:solidFill>
                  <a:schemeClr val="tx2"/>
                </a:solidFill>
                <a:latin typeface="Corbel" pitchFamily="34" charset="0"/>
              </a:rPr>
              <a:t>Kehati-hatian</a:t>
            </a:r>
            <a:r>
              <a:rPr lang="en-US" sz="2800" b="1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Corbel" pitchFamily="34" charset="0"/>
              </a:rPr>
              <a:t>dalam</a:t>
            </a:r>
            <a:r>
              <a:rPr lang="en-US" sz="2800" b="1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2800" b="1" smtClean="0">
                <a:solidFill>
                  <a:schemeClr val="tx2"/>
                </a:solidFill>
                <a:latin typeface="Corbel" pitchFamily="34" charset="0"/>
              </a:rPr>
              <a:t>Interpretasi Hasil Korelasi</a:t>
            </a:r>
            <a:endParaRPr lang="en-US" sz="2800" b="1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428736"/>
            <a:ext cx="79248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smtClean="0"/>
              <a:t>Satu variabel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berkorelasi yang bermakna </a:t>
            </a:r>
            <a:r>
              <a:rPr lang="en-US" sz="2400" smtClean="0"/>
              <a:t>dengan yang lainnya hanya jika ada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ikatan sebab-akibat </a:t>
            </a:r>
            <a:r>
              <a:rPr lang="en-US" sz="2400" smtClean="0"/>
              <a:t>yang menghubungkan fenomena kedua variabel secara logis</a:t>
            </a:r>
            <a:endParaRPr lang="en-US" sz="240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smtClean="0"/>
              <a:t>Peningkatan populasi burung di Kebun Raya Bogor tidak memiliki hubungan bermakna dengan peningkatan populasi gajah di Thailand</a:t>
            </a:r>
          </a:p>
          <a:p>
            <a:pPr>
              <a:spcAft>
                <a:spcPts val="600"/>
              </a:spcAft>
            </a:pPr>
            <a:r>
              <a:rPr lang="en-US" sz="2400"/>
              <a:t>Cek </a:t>
            </a:r>
            <a:r>
              <a:rPr lang="en-US" sz="2400">
                <a:hlinkClick r:id="rId2"/>
              </a:rPr>
              <a:t>http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www.tylervigen.com/spurious-correlations</a:t>
            </a:r>
            <a:endParaRPr lang="en-US" sz="240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1472" y="214290"/>
            <a:ext cx="6172200" cy="813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5306" tIns="32653" rIns="65306" bIns="32653"/>
          <a:lstStyle/>
          <a:p>
            <a:pPr defTabSz="912813">
              <a:defRPr/>
            </a:pPr>
            <a:r>
              <a:rPr lang="en-US" sz="2800" b="1">
                <a:solidFill>
                  <a:schemeClr val="tx2"/>
                </a:solidFill>
                <a:latin typeface="Corbel" pitchFamily="34" charset="0"/>
              </a:rPr>
              <a:t>Kehati-hatian dalam Interpretasi Hasil Korelasi</a:t>
            </a:r>
            <a:endParaRPr lang="en-US" sz="2800" b="1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85860"/>
            <a:ext cx="79248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smtClean="0"/>
              <a:t>Korelasi tidak dapat diperoleh jika alat ukur memiliki validitas dan reliabilitas yang buruk</a:t>
            </a:r>
            <a:endParaRPr lang="en-US" sz="2400" smtClean="0"/>
          </a:p>
          <a:p>
            <a:pPr>
              <a:spcAft>
                <a:spcPts val="600"/>
              </a:spcAft>
            </a:pPr>
            <a:r>
              <a:rPr lang="en-US" sz="2400" smtClean="0"/>
              <a:t>Misalnya, jika uji baca yang digunakan tidak valid (akurat) dan tidak andal (konsisten) untuk mengukur kemampuan membaca, korelasi terkait membaca tidak dapat diperoleh</a:t>
            </a:r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0034" y="285728"/>
            <a:ext cx="6172200" cy="8879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5306" tIns="32653" rIns="65306" bIns="32653"/>
          <a:lstStyle/>
          <a:p>
            <a:pPr defTabSz="912813">
              <a:defRPr/>
            </a:pPr>
            <a:r>
              <a:rPr lang="en-US" sz="2800" b="1" err="1">
                <a:solidFill>
                  <a:schemeClr val="tx2"/>
                </a:solidFill>
                <a:latin typeface="Corbel" pitchFamily="34" charset="0"/>
              </a:rPr>
              <a:t>Pengaruh</a:t>
            </a:r>
            <a:r>
              <a:rPr lang="en-US" sz="2800" b="1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2800" b="1" err="1" smtClean="0">
                <a:solidFill>
                  <a:schemeClr val="tx2"/>
                </a:solidFill>
                <a:latin typeface="Corbel" pitchFamily="34" charset="0"/>
              </a:rPr>
              <a:t>Validitas</a:t>
            </a:r>
            <a:r>
              <a:rPr lang="en-US" sz="2800" b="1" smtClean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Corbel" pitchFamily="34" charset="0"/>
              </a:rPr>
              <a:t>dan</a:t>
            </a:r>
            <a:r>
              <a:rPr lang="en-US" sz="2800" b="1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2800" b="1" err="1" smtClean="0">
                <a:solidFill>
                  <a:schemeClr val="tx2"/>
                </a:solidFill>
                <a:latin typeface="Corbel" pitchFamily="34" charset="0"/>
              </a:rPr>
              <a:t>Reliabilitas</a:t>
            </a:r>
            <a:r>
              <a:rPr lang="en-US" sz="2800" b="1" smtClean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Corbel" pitchFamily="34" charset="0"/>
              </a:rPr>
              <a:t>terhadap</a:t>
            </a:r>
            <a:r>
              <a:rPr lang="en-US" sz="2800" b="1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2800" b="1" err="1" smtClean="0">
                <a:solidFill>
                  <a:schemeClr val="tx2"/>
                </a:solidFill>
                <a:latin typeface="Corbel" pitchFamily="34" charset="0"/>
              </a:rPr>
              <a:t>Korelasi</a:t>
            </a:r>
            <a:endParaRPr lang="en-US" sz="2800" b="1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smtClean="0"/>
              <a:t>Source: lecture note, Research Method in Computer Science, Faculty of Computer Science and IT, Universiti Putra Malaysia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9B19B-B01A-42B7-A85A-38A88552188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Outline</a:t>
            </a: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EC7C713-59D9-4CC2-93A7-0C3F5F529F16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15364" name="Content Placeholder 3"/>
          <p:cNvSpPr>
            <a:spLocks noGrp="1"/>
          </p:cNvSpPr>
          <p:nvPr>
            <p:ph sz="quarter" idx="1"/>
          </p:nvPr>
        </p:nvSpPr>
        <p:spPr>
          <a:xfrm>
            <a:off x="431074" y="1219200"/>
            <a:ext cx="8229600" cy="4937125"/>
          </a:xfrm>
        </p:spPr>
        <p:txBody>
          <a:bodyPr/>
          <a:lstStyle/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US" sz="2800" err="1" smtClean="0"/>
              <a:t>Penelitian</a:t>
            </a:r>
            <a:r>
              <a:rPr lang="en-US" sz="2800" smtClean="0"/>
              <a:t> </a:t>
            </a:r>
            <a:r>
              <a:rPr lang="en-US" sz="2800" err="1" smtClean="0"/>
              <a:t>kuantitatif</a:t>
            </a:r>
            <a:r>
              <a:rPr lang="en-US" sz="2800" smtClean="0"/>
              <a:t> </a:t>
            </a:r>
            <a:r>
              <a:rPr lang="en-US" sz="2800" err="1" smtClean="0"/>
              <a:t>deskriptif</a:t>
            </a:r>
            <a:endParaRPr lang="id-ID" sz="2800" smtClean="0"/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US" sz="2800" err="1" smtClean="0"/>
              <a:t>Rancangan</a:t>
            </a:r>
            <a:r>
              <a:rPr lang="en-US" sz="2800" smtClean="0"/>
              <a:t> </a:t>
            </a:r>
            <a:r>
              <a:rPr lang="en-US" sz="2800" err="1" smtClean="0"/>
              <a:t>penelitian</a:t>
            </a:r>
            <a:r>
              <a:rPr lang="en-US" sz="2800" smtClean="0"/>
              <a:t> </a:t>
            </a:r>
            <a:r>
              <a:rPr lang="en-US" sz="2800" err="1" smtClean="0"/>
              <a:t>deskriptif</a:t>
            </a:r>
            <a:endParaRPr lang="en-US" sz="2800" smtClean="0"/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US" sz="2800" err="1" smtClean="0"/>
              <a:t>Penelitian</a:t>
            </a:r>
            <a:r>
              <a:rPr lang="en-US" sz="2800" smtClean="0"/>
              <a:t> </a:t>
            </a:r>
            <a:r>
              <a:rPr lang="en-US" sz="2800" err="1" smtClean="0"/>
              <a:t>korelasional</a:t>
            </a:r>
            <a:endParaRPr lang="id-ID" sz="2800" smtClean="0"/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US" sz="2800" err="1" smtClean="0"/>
              <a:t>Kehati-hatian</a:t>
            </a:r>
            <a:r>
              <a:rPr lang="en-US" sz="2800" smtClean="0"/>
              <a:t> </a:t>
            </a:r>
            <a:r>
              <a:rPr lang="en-US" sz="2800" err="1" smtClean="0"/>
              <a:t>dalam</a:t>
            </a:r>
            <a:r>
              <a:rPr lang="en-US" sz="2800" smtClean="0"/>
              <a:t> </a:t>
            </a:r>
            <a:r>
              <a:rPr lang="en-US" sz="2800" err="1" smtClean="0"/>
              <a:t>interpretasi</a:t>
            </a:r>
            <a:r>
              <a:rPr lang="en-US" sz="2800" smtClean="0"/>
              <a:t> </a:t>
            </a:r>
            <a:r>
              <a:rPr lang="en-US" sz="2800" err="1" smtClean="0"/>
              <a:t>hasil</a:t>
            </a:r>
            <a:r>
              <a:rPr lang="en-US" sz="2800" smtClean="0"/>
              <a:t> </a:t>
            </a:r>
            <a:r>
              <a:rPr lang="en-US" sz="2800" err="1" smtClean="0"/>
              <a:t>korelasi</a:t>
            </a:r>
            <a:endParaRPr lang="id-ID" sz="2800" smtClean="0"/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US" sz="2800" err="1" smtClean="0"/>
              <a:t>Pengaruh</a:t>
            </a:r>
            <a:r>
              <a:rPr lang="en-US" sz="2800" smtClean="0"/>
              <a:t> </a:t>
            </a:r>
            <a:r>
              <a:rPr lang="en-US" sz="2800" err="1" smtClean="0"/>
              <a:t>validitas</a:t>
            </a:r>
            <a:r>
              <a:rPr lang="en-US" sz="2800" smtClean="0"/>
              <a:t> </a:t>
            </a:r>
            <a:r>
              <a:rPr lang="en-US" sz="2800" err="1" smtClean="0"/>
              <a:t>dan</a:t>
            </a:r>
            <a:r>
              <a:rPr lang="en-US" sz="2800" smtClean="0"/>
              <a:t> </a:t>
            </a:r>
            <a:r>
              <a:rPr lang="en-US" sz="2800" err="1" smtClean="0"/>
              <a:t>reliabilitas</a:t>
            </a:r>
            <a:r>
              <a:rPr lang="en-US" sz="2800" smtClean="0"/>
              <a:t> </a:t>
            </a:r>
            <a:r>
              <a:rPr lang="en-US" sz="2800" err="1" smtClean="0"/>
              <a:t>terhadap</a:t>
            </a:r>
            <a:r>
              <a:rPr lang="en-US" sz="2800" smtClean="0"/>
              <a:t> </a:t>
            </a:r>
            <a:r>
              <a:rPr lang="en-US" sz="2800" err="1" smtClean="0"/>
              <a:t>korelasi</a:t>
            </a:r>
            <a:endParaRPr lang="id-ID" sz="2800" smtClean="0"/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endParaRPr lang="en-US" sz="2800" smtClean="0"/>
          </a:p>
          <a:p>
            <a:pPr marL="609600" indent="-609600" eaLnBrk="1" hangingPunct="1">
              <a:buFont typeface="Bookman Old Style" pitchFamily="18" charset="0"/>
              <a:buAutoNum type="alphaUcPeriod"/>
              <a:defRPr/>
            </a:pPr>
            <a:endParaRPr lang="id-ID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Penelitian</a:t>
            </a:r>
            <a:r>
              <a:rPr lang="en-US" smtClean="0"/>
              <a:t> </a:t>
            </a:r>
            <a:r>
              <a:rPr lang="en-US" err="1" smtClean="0"/>
              <a:t>Kuantitatif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/>
              <a:t>merupakan</a:t>
            </a:r>
            <a:r>
              <a:rPr lang="en-US" smtClean="0"/>
              <a:t> </a:t>
            </a:r>
            <a:r>
              <a:rPr lang="en-US" err="1" smtClean="0"/>
              <a:t>suatu</a:t>
            </a:r>
            <a:r>
              <a:rPr lang="en-US" smtClean="0"/>
              <a:t> </a:t>
            </a:r>
            <a:r>
              <a:rPr lang="en-US" err="1" smtClean="0"/>
              <a:t>pengamatan</a:t>
            </a:r>
            <a:r>
              <a:rPr lang="en-US" smtClean="0"/>
              <a:t> yang </a:t>
            </a:r>
            <a:r>
              <a:rPr lang="en-US" err="1" smtClean="0"/>
              <a:t>melibatkan</a:t>
            </a:r>
            <a:r>
              <a:rPr lang="en-US" smtClean="0"/>
              <a:t> </a:t>
            </a:r>
            <a:r>
              <a:rPr lang="en-US" err="1" smtClean="0"/>
              <a:t>suatu</a:t>
            </a:r>
            <a:r>
              <a:rPr lang="en-US" smtClean="0"/>
              <a:t> </a:t>
            </a:r>
            <a:r>
              <a:rPr lang="en-US" err="1" smtClean="0"/>
              <a:t>ciri</a:t>
            </a:r>
            <a:r>
              <a:rPr lang="en-US" smtClean="0"/>
              <a:t> </a:t>
            </a:r>
            <a:r>
              <a:rPr lang="en-US" err="1" smtClean="0"/>
              <a:t>tertentu</a:t>
            </a:r>
            <a:r>
              <a:rPr lang="en-US" smtClean="0"/>
              <a:t>, </a:t>
            </a:r>
            <a:r>
              <a:rPr lang="en-US" err="1" smtClean="0"/>
              <a:t>berupa</a:t>
            </a:r>
            <a:r>
              <a:rPr lang="en-US" smtClean="0"/>
              <a:t> </a:t>
            </a:r>
            <a:r>
              <a:rPr lang="en-US" err="1" smtClean="0"/>
              <a:t>perhitungan</a:t>
            </a:r>
            <a:r>
              <a:rPr lang="en-US" smtClean="0"/>
              <a:t>, </a:t>
            </a:r>
            <a:r>
              <a:rPr lang="en-US" err="1" smtClean="0"/>
              <a:t>angka</a:t>
            </a:r>
            <a:r>
              <a:rPr lang="en-US" smtClean="0"/>
              <a:t> </a:t>
            </a:r>
            <a:r>
              <a:rPr lang="en-US" err="1" smtClean="0"/>
              <a:t>atau</a:t>
            </a:r>
            <a:r>
              <a:rPr lang="en-US" smtClean="0"/>
              <a:t> </a:t>
            </a:r>
            <a:r>
              <a:rPr lang="en-US" err="1" smtClean="0"/>
              <a:t>kuantitas</a:t>
            </a:r>
            <a:r>
              <a:rPr lang="en-US" smtClean="0"/>
              <a:t>. 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err="1" smtClean="0"/>
              <a:t>didasarkan</a:t>
            </a:r>
            <a:r>
              <a:rPr lang="en-US" smtClean="0"/>
              <a:t> </a:t>
            </a:r>
            <a:r>
              <a:rPr lang="en-US" err="1" smtClean="0"/>
              <a:t>pada</a:t>
            </a:r>
            <a:r>
              <a:rPr lang="en-US" smtClean="0"/>
              <a:t> </a:t>
            </a:r>
            <a:r>
              <a:rPr lang="en-US" err="1" smtClean="0"/>
              <a:t>perhitungan</a:t>
            </a:r>
            <a:r>
              <a:rPr lang="en-US" smtClean="0"/>
              <a:t> </a:t>
            </a:r>
            <a:r>
              <a:rPr lang="en-US" err="1" smtClean="0"/>
              <a:t>persentase</a:t>
            </a:r>
            <a:r>
              <a:rPr lang="en-US" smtClean="0"/>
              <a:t>, rata-rata, chi </a:t>
            </a:r>
            <a:r>
              <a:rPr lang="en-US" err="1" smtClean="0"/>
              <a:t>kuadrat</a:t>
            </a:r>
            <a:r>
              <a:rPr lang="en-US" smtClean="0"/>
              <a:t>,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juga</a:t>
            </a:r>
            <a:r>
              <a:rPr lang="en-US" smtClean="0"/>
              <a:t> </a:t>
            </a:r>
            <a:r>
              <a:rPr lang="en-US" err="1" smtClean="0"/>
              <a:t>perhitungan</a:t>
            </a:r>
            <a:r>
              <a:rPr lang="en-US" smtClean="0"/>
              <a:t> </a:t>
            </a:r>
            <a:r>
              <a:rPr lang="en-US" err="1" smtClean="0"/>
              <a:t>statistik</a:t>
            </a:r>
            <a:r>
              <a:rPr lang="en-US" smtClean="0"/>
              <a:t> </a:t>
            </a:r>
            <a:r>
              <a:rPr lang="en-US" err="1" smtClean="0"/>
              <a:t>lainnya</a:t>
            </a:r>
            <a:r>
              <a:rPr lang="en-US" smtClean="0"/>
              <a:t>.</a:t>
            </a:r>
            <a:endParaRPr lang="id-ID" smtClean="0"/>
          </a:p>
          <a:p>
            <a:pPr eaLnBrk="1" hangingPunct="1">
              <a:defRPr/>
            </a:pPr>
            <a:endParaRPr lang="id-ID" smtClean="0"/>
          </a:p>
          <a:p>
            <a:pPr eaLnBrk="1" hangingPunct="1">
              <a:defRPr/>
            </a:pPr>
            <a:r>
              <a:rPr lang="en-US" sz="2800" err="1" smtClean="0"/>
              <a:t>adalah</a:t>
            </a:r>
            <a:r>
              <a:rPr lang="en-US" sz="2800" smtClean="0"/>
              <a:t> </a:t>
            </a:r>
            <a:r>
              <a:rPr lang="en-US" sz="2800" err="1" smtClean="0"/>
              <a:t>penelitian</a:t>
            </a:r>
            <a:r>
              <a:rPr lang="en-US" sz="2800" smtClean="0"/>
              <a:t> yang </a:t>
            </a:r>
            <a:r>
              <a:rPr lang="en-US" sz="2800" err="1" smtClean="0"/>
              <a:t>bermaksud</a:t>
            </a:r>
            <a:r>
              <a:rPr lang="en-US" sz="2800" smtClean="0"/>
              <a:t> </a:t>
            </a:r>
            <a:r>
              <a:rPr lang="en-US" sz="2800" err="1" smtClean="0"/>
              <a:t>untuk</a:t>
            </a:r>
            <a:r>
              <a:rPr lang="en-US" sz="2800" smtClean="0"/>
              <a:t> </a:t>
            </a:r>
            <a:r>
              <a:rPr lang="en-US" sz="2800" err="1" smtClean="0"/>
              <a:t>memahami</a:t>
            </a:r>
            <a:r>
              <a:rPr lang="en-US" sz="2800" smtClean="0"/>
              <a:t> </a:t>
            </a:r>
            <a:r>
              <a:rPr lang="en-US" sz="2800" err="1" smtClean="0"/>
              <a:t>fenomena</a:t>
            </a:r>
            <a:r>
              <a:rPr lang="en-US" sz="2800" smtClean="0"/>
              <a:t> </a:t>
            </a:r>
            <a:r>
              <a:rPr lang="en-US" sz="2800" err="1" smtClean="0"/>
              <a:t>tentang</a:t>
            </a:r>
            <a:r>
              <a:rPr lang="en-US" sz="2800" smtClean="0"/>
              <a:t> </a:t>
            </a:r>
            <a:r>
              <a:rPr lang="en-US" sz="2800" err="1" smtClean="0"/>
              <a:t>apa</a:t>
            </a:r>
            <a:r>
              <a:rPr lang="en-US" sz="2800" smtClean="0"/>
              <a:t> yang </a:t>
            </a:r>
            <a:r>
              <a:rPr lang="en-US" sz="2800" err="1" smtClean="0"/>
              <a:t>dialami</a:t>
            </a:r>
            <a:r>
              <a:rPr lang="en-US" sz="2800" smtClean="0"/>
              <a:t> </a:t>
            </a:r>
            <a:r>
              <a:rPr lang="en-US" sz="2800" err="1" smtClean="0"/>
              <a:t>oleh</a:t>
            </a:r>
            <a:r>
              <a:rPr lang="en-US" sz="2800" smtClean="0"/>
              <a:t> </a:t>
            </a:r>
            <a:r>
              <a:rPr lang="en-US" sz="2800" err="1" smtClean="0"/>
              <a:t>subjek</a:t>
            </a:r>
            <a:r>
              <a:rPr lang="en-US" sz="2800" smtClean="0"/>
              <a:t> </a:t>
            </a:r>
            <a:r>
              <a:rPr lang="en-US" sz="2800" err="1" smtClean="0"/>
              <a:t>penelitian</a:t>
            </a:r>
            <a:r>
              <a:rPr lang="en-US" sz="2800" smtClean="0"/>
              <a:t> </a:t>
            </a:r>
            <a:r>
              <a:rPr lang="en-US" sz="2800" err="1" smtClean="0"/>
              <a:t>misalnya</a:t>
            </a:r>
            <a:r>
              <a:rPr lang="en-US" sz="2800" smtClean="0"/>
              <a:t> </a:t>
            </a:r>
            <a:r>
              <a:rPr lang="en-US" sz="2800" err="1" smtClean="0"/>
              <a:t>perilaku</a:t>
            </a:r>
            <a:r>
              <a:rPr lang="en-US" sz="2800" smtClean="0"/>
              <a:t>, </a:t>
            </a:r>
            <a:r>
              <a:rPr lang="en-US" sz="2800" err="1" smtClean="0"/>
              <a:t>persepsi</a:t>
            </a:r>
            <a:r>
              <a:rPr lang="en-US" sz="2800" smtClean="0"/>
              <a:t> </a:t>
            </a:r>
            <a:r>
              <a:rPr lang="en-US" sz="2800" err="1" smtClean="0"/>
              <a:t>motivasi</a:t>
            </a:r>
            <a:r>
              <a:rPr lang="en-US" sz="2800" smtClean="0"/>
              <a:t>, </a:t>
            </a:r>
            <a:r>
              <a:rPr lang="en-US" sz="2800" err="1" smtClean="0"/>
              <a:t>tindakan</a:t>
            </a:r>
            <a:r>
              <a:rPr lang="en-US" sz="2800" smtClean="0"/>
              <a:t>, </a:t>
            </a:r>
            <a:r>
              <a:rPr lang="en-US" sz="2800" err="1" smtClean="0"/>
              <a:t>dan</a:t>
            </a:r>
            <a:r>
              <a:rPr lang="en-US" sz="2800" smtClean="0"/>
              <a:t> lain-lain, </a:t>
            </a:r>
            <a:r>
              <a:rPr lang="en-US" sz="2800" err="1" smtClean="0"/>
              <a:t>secara</a:t>
            </a:r>
            <a:r>
              <a:rPr lang="en-US" sz="2800" smtClean="0"/>
              <a:t> </a:t>
            </a:r>
            <a:r>
              <a:rPr lang="en-US" sz="2800" err="1" smtClean="0"/>
              <a:t>holistik</a:t>
            </a:r>
            <a:r>
              <a:rPr lang="en-US" sz="2800" smtClean="0"/>
              <a:t> </a:t>
            </a:r>
            <a:r>
              <a:rPr lang="en-US" sz="2800" err="1" smtClean="0"/>
              <a:t>dan</a:t>
            </a:r>
            <a:r>
              <a:rPr lang="en-US" sz="2800" smtClean="0"/>
              <a:t> </a:t>
            </a:r>
            <a:r>
              <a:rPr lang="en-US" sz="2800" err="1" smtClean="0"/>
              <a:t>dengan</a:t>
            </a:r>
            <a:r>
              <a:rPr lang="en-US" sz="2800" smtClean="0"/>
              <a:t> </a:t>
            </a:r>
            <a:r>
              <a:rPr lang="en-US" sz="2800" err="1" smtClean="0"/>
              <a:t>deskripsi</a:t>
            </a:r>
            <a:r>
              <a:rPr lang="en-US" sz="2800" smtClean="0"/>
              <a:t> </a:t>
            </a:r>
            <a:r>
              <a:rPr lang="en-US" sz="2800" err="1" smtClean="0"/>
              <a:t>kata-kata</a:t>
            </a:r>
            <a:r>
              <a:rPr lang="en-US" sz="2800" smtClean="0"/>
              <a:t>.</a:t>
            </a:r>
          </a:p>
          <a:p>
            <a:pPr eaLnBrk="1" hangingPunct="1">
              <a:defRPr/>
            </a:pPr>
            <a:endParaRPr lang="en-US" smtClean="0"/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FA0B1-87DF-447D-A1DF-55A48420285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Statistik</a:t>
            </a:r>
            <a:r>
              <a:rPr lang="en-US" smtClean="0"/>
              <a:t> </a:t>
            </a:r>
            <a:r>
              <a:rPr lang="en-US" err="1" smtClean="0"/>
              <a:t>deskriptif</a:t>
            </a:r>
            <a:r>
              <a:rPr lang="en-US" smtClean="0"/>
              <a:t> </a:t>
            </a:r>
            <a:r>
              <a:rPr lang="en-US" err="1" smtClean="0"/>
              <a:t>vs</a:t>
            </a:r>
            <a:r>
              <a:rPr lang="en-US" smtClean="0"/>
              <a:t> </a:t>
            </a:r>
            <a:r>
              <a:rPr lang="en-US" err="1" smtClean="0"/>
              <a:t>inferensi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err="1" smtClean="0">
                <a:solidFill>
                  <a:schemeClr val="accent6">
                    <a:lumMod val="75000"/>
                  </a:schemeClr>
                </a:solidFill>
              </a:rPr>
              <a:t>statistik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err="1" smtClean="0">
                <a:solidFill>
                  <a:schemeClr val="accent6">
                    <a:lumMod val="75000"/>
                  </a:schemeClr>
                </a:solidFill>
              </a:rPr>
              <a:t>deskriptif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mtClean="0"/>
              <a:t>: </a:t>
            </a:r>
            <a:r>
              <a:rPr lang="en-US" err="1" smtClean="0"/>
              <a:t>berkaitan</a:t>
            </a:r>
            <a:r>
              <a:rPr lang="en-US" smtClean="0"/>
              <a:t> </a:t>
            </a:r>
            <a:r>
              <a:rPr lang="en-US" err="1" smtClean="0"/>
              <a:t>dengan</a:t>
            </a:r>
            <a:r>
              <a:rPr lang="en-US" smtClean="0"/>
              <a:t> </a:t>
            </a:r>
            <a:r>
              <a:rPr lang="en-US" err="1" smtClean="0"/>
              <a:t>pencatatan</a:t>
            </a:r>
            <a:r>
              <a:rPr lang="en-US" smtClean="0"/>
              <a:t>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peringkasan</a:t>
            </a:r>
            <a:r>
              <a:rPr lang="en-US" smtClean="0"/>
              <a:t> data, </a:t>
            </a:r>
            <a:r>
              <a:rPr lang="en-US" err="1" smtClean="0"/>
              <a:t>dengan</a:t>
            </a:r>
            <a:r>
              <a:rPr lang="en-US" smtClean="0"/>
              <a:t> </a:t>
            </a:r>
            <a:r>
              <a:rPr lang="en-US" err="1" smtClean="0"/>
              <a:t>tujuan</a:t>
            </a:r>
            <a:r>
              <a:rPr lang="en-US" smtClean="0"/>
              <a:t> </a:t>
            </a:r>
            <a:r>
              <a:rPr lang="en-US" err="1" smtClean="0"/>
              <a:t>menggambarkan</a:t>
            </a:r>
            <a:r>
              <a:rPr lang="en-US" smtClean="0"/>
              <a:t> </a:t>
            </a:r>
            <a:r>
              <a:rPr lang="en-US" err="1" smtClean="0"/>
              <a:t>hal-hal</a:t>
            </a:r>
            <a:r>
              <a:rPr lang="en-US" smtClean="0"/>
              <a:t> </a:t>
            </a:r>
            <a:r>
              <a:rPr lang="en-US" err="1" smtClean="0"/>
              <a:t>penting</a:t>
            </a:r>
            <a:r>
              <a:rPr lang="en-US" smtClean="0"/>
              <a:t> </a:t>
            </a:r>
            <a:r>
              <a:rPr lang="en-US" err="1" smtClean="0"/>
              <a:t>pada</a:t>
            </a:r>
            <a:r>
              <a:rPr lang="en-US" smtClean="0"/>
              <a:t> </a:t>
            </a:r>
            <a:r>
              <a:rPr lang="en-US" err="1" smtClean="0"/>
              <a:t>sekelompok</a:t>
            </a:r>
            <a:r>
              <a:rPr lang="en-US" smtClean="0"/>
              <a:t> data, </a:t>
            </a:r>
            <a:r>
              <a:rPr lang="en-US" err="1" smtClean="0"/>
              <a:t>eg</a:t>
            </a:r>
            <a:r>
              <a:rPr lang="en-US" smtClean="0"/>
              <a:t>. </a:t>
            </a:r>
            <a:r>
              <a:rPr lang="en-US" err="1" smtClean="0"/>
              <a:t>berapa</a:t>
            </a:r>
            <a:r>
              <a:rPr lang="en-US" smtClean="0"/>
              <a:t> rata-</a:t>
            </a:r>
            <a:r>
              <a:rPr lang="en-US" err="1" smtClean="0"/>
              <a:t>ratanya</a:t>
            </a:r>
            <a:r>
              <a:rPr lang="en-US" smtClean="0"/>
              <a:t>, </a:t>
            </a:r>
            <a:r>
              <a:rPr lang="en-US" err="1" smtClean="0"/>
              <a:t>variasi</a:t>
            </a:r>
            <a:r>
              <a:rPr lang="en-US" smtClean="0"/>
              <a:t> data 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b="1" err="1" smtClean="0">
                <a:solidFill>
                  <a:schemeClr val="accent6">
                    <a:lumMod val="75000"/>
                  </a:schemeClr>
                </a:solidFill>
              </a:rPr>
              <a:t>statistik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err="1" smtClean="0">
                <a:solidFill>
                  <a:schemeClr val="accent6">
                    <a:lumMod val="75000"/>
                  </a:schemeClr>
                </a:solidFill>
              </a:rPr>
              <a:t>inferensi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mtClean="0"/>
              <a:t>: </a:t>
            </a:r>
            <a:r>
              <a:rPr lang="en-US" err="1" smtClean="0"/>
              <a:t>berkaitan</a:t>
            </a:r>
            <a:r>
              <a:rPr lang="en-US" smtClean="0"/>
              <a:t> </a:t>
            </a:r>
            <a:r>
              <a:rPr lang="en-US" err="1" smtClean="0"/>
              <a:t>dengan</a:t>
            </a:r>
            <a:r>
              <a:rPr lang="en-US" smtClean="0"/>
              <a:t> </a:t>
            </a:r>
            <a:r>
              <a:rPr lang="en-US" err="1" smtClean="0"/>
              <a:t>pengambilan</a:t>
            </a:r>
            <a:r>
              <a:rPr lang="en-US" smtClean="0"/>
              <a:t> </a:t>
            </a:r>
            <a:r>
              <a:rPr lang="en-US" err="1" smtClean="0"/>
              <a:t>keputusan</a:t>
            </a:r>
            <a:r>
              <a:rPr lang="en-US" smtClean="0"/>
              <a:t> </a:t>
            </a:r>
            <a:r>
              <a:rPr lang="en-US" err="1" smtClean="0"/>
              <a:t>dari</a:t>
            </a:r>
            <a:r>
              <a:rPr lang="en-US" smtClean="0"/>
              <a:t> data yang </a:t>
            </a:r>
            <a:r>
              <a:rPr lang="en-US" err="1" smtClean="0"/>
              <a:t>telah</a:t>
            </a:r>
            <a:r>
              <a:rPr lang="en-US" smtClean="0"/>
              <a:t> </a:t>
            </a:r>
            <a:r>
              <a:rPr lang="en-US" err="1" smtClean="0"/>
              <a:t>dicatat</a:t>
            </a:r>
            <a:r>
              <a:rPr lang="en-US" smtClean="0"/>
              <a:t>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diringkas</a:t>
            </a:r>
            <a:r>
              <a:rPr lang="en-US" smtClean="0"/>
              <a:t>.</a:t>
            </a:r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FA0B1-87DF-447D-A1DF-55A48420285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&amp;t=1&amp;usg=__Hj0YDacePzIosPysAbddp59u_0Q=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4077072"/>
            <a:ext cx="3003226" cy="229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285861"/>
            <a:ext cx="7924800" cy="3500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err="1" smtClean="0"/>
              <a:t>Melibatkann</a:t>
            </a:r>
            <a:r>
              <a:rPr lang="en-US" sz="2200" smtClean="0"/>
              <a:t>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identifikasi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karakteristik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err="1" smtClean="0"/>
              <a:t>suatu</a:t>
            </a:r>
            <a:r>
              <a:rPr lang="en-US" sz="2200" smtClean="0"/>
              <a:t> </a:t>
            </a:r>
            <a:r>
              <a:rPr lang="en-US" sz="2200" err="1" smtClean="0"/>
              <a:t>fenomena</a:t>
            </a:r>
            <a:r>
              <a:rPr lang="en-US" sz="2200" smtClean="0"/>
              <a:t> </a:t>
            </a:r>
            <a:r>
              <a:rPr lang="en-US" sz="2200" err="1" smtClean="0"/>
              <a:t>atau</a:t>
            </a:r>
            <a:r>
              <a:rPr lang="en-US" sz="2200" smtClean="0"/>
              <a:t>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eksplorasi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kemungkinan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korelasi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err="1" smtClean="0"/>
              <a:t>antara</a:t>
            </a:r>
            <a:r>
              <a:rPr lang="en-US" sz="2200" smtClean="0"/>
              <a:t> </a:t>
            </a:r>
            <a:r>
              <a:rPr lang="en-US" sz="2200" err="1" smtClean="0"/>
              <a:t>dua</a:t>
            </a:r>
            <a:r>
              <a:rPr lang="en-US" sz="2200" smtClean="0"/>
              <a:t> </a:t>
            </a:r>
            <a:r>
              <a:rPr lang="en-US" sz="2200" err="1" smtClean="0"/>
              <a:t>atau</a:t>
            </a:r>
            <a:r>
              <a:rPr lang="en-US" sz="2200" smtClean="0"/>
              <a:t> </a:t>
            </a:r>
            <a:r>
              <a:rPr lang="en-US" sz="2200" err="1" smtClean="0"/>
              <a:t>lebih</a:t>
            </a:r>
            <a:r>
              <a:rPr lang="en-US" sz="2200" smtClean="0"/>
              <a:t> </a:t>
            </a:r>
            <a:r>
              <a:rPr lang="en-US" sz="2200" err="1" smtClean="0"/>
              <a:t>fenomena</a:t>
            </a: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err="1" smtClean="0"/>
              <a:t>Penelitian</a:t>
            </a:r>
            <a:r>
              <a:rPr lang="en-US" sz="2200" smtClean="0"/>
              <a:t> </a:t>
            </a:r>
            <a:r>
              <a:rPr lang="en-US" sz="2200" err="1" smtClean="0"/>
              <a:t>deskriptif</a:t>
            </a:r>
            <a:r>
              <a:rPr lang="en-US" sz="2200" smtClean="0"/>
              <a:t> </a:t>
            </a:r>
            <a:r>
              <a:rPr lang="en-US" sz="2200" err="1" smtClean="0"/>
              <a:t>memeriksa</a:t>
            </a:r>
            <a:r>
              <a:rPr lang="en-US" sz="2200" smtClean="0"/>
              <a:t> </a:t>
            </a:r>
            <a:r>
              <a:rPr lang="en-US" sz="2200" err="1" smtClean="0"/>
              <a:t>suatu</a:t>
            </a:r>
            <a:r>
              <a:rPr lang="en-US" sz="2200" smtClean="0"/>
              <a:t> </a:t>
            </a:r>
            <a:r>
              <a:rPr lang="en-US" sz="2200" err="1" smtClean="0"/>
              <a:t>keadaan</a:t>
            </a:r>
            <a:r>
              <a:rPr lang="en-US" sz="2200" smtClean="0"/>
              <a:t> APA ADANYA</a:t>
            </a:r>
          </a:p>
          <a:p>
            <a:pPr>
              <a:lnSpc>
                <a:spcPct val="90000"/>
              </a:lnSpc>
            </a:pPr>
            <a:r>
              <a:rPr lang="en-US" sz="2200" err="1" smtClean="0"/>
              <a:t>Tidak</a:t>
            </a:r>
            <a:r>
              <a:rPr lang="en-US" sz="2200" smtClean="0"/>
              <a:t> </a:t>
            </a:r>
            <a:r>
              <a:rPr lang="en-US" sz="2200" err="1" smtClean="0"/>
              <a:t>melibatkan</a:t>
            </a:r>
            <a:r>
              <a:rPr lang="en-US" sz="2200" smtClean="0"/>
              <a:t>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perubahan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atau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modifikasi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err="1" smtClean="0"/>
              <a:t>keadaan</a:t>
            </a:r>
            <a:r>
              <a:rPr lang="en-US" sz="2200" smtClean="0"/>
              <a:t> yang </a:t>
            </a:r>
            <a:r>
              <a:rPr lang="en-US" sz="2200" err="1" smtClean="0"/>
              <a:t>diamati</a:t>
            </a:r>
            <a:r>
              <a:rPr lang="en-US" sz="2200" smtClean="0"/>
              <a:t>, </a:t>
            </a:r>
            <a:r>
              <a:rPr lang="en-US" sz="2200" err="1" smtClean="0"/>
              <a:t>dan</a:t>
            </a:r>
            <a:r>
              <a:rPr lang="en-US" sz="2200" smtClean="0"/>
              <a:t> </a:t>
            </a:r>
            <a:r>
              <a:rPr lang="en-US" sz="2200" err="1" smtClean="0"/>
              <a:t>tidak</a:t>
            </a:r>
            <a:r>
              <a:rPr lang="en-US" sz="2200" smtClean="0"/>
              <a:t> pula </a:t>
            </a:r>
            <a:r>
              <a:rPr lang="en-US" sz="2200" err="1" smtClean="0"/>
              <a:t>ditujukan</a:t>
            </a:r>
            <a:r>
              <a:rPr lang="en-US" sz="2200" smtClean="0"/>
              <a:t> </a:t>
            </a:r>
            <a:r>
              <a:rPr lang="en-US" sz="2200" err="1" smtClean="0"/>
              <a:t>untuk</a:t>
            </a:r>
            <a:r>
              <a:rPr lang="en-US" sz="2200" smtClean="0"/>
              <a:t>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menentukan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hubungan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sebab-akibat</a:t>
            </a:r>
            <a:endParaRPr lang="en-US" sz="220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err="1" smtClean="0"/>
              <a:t>Strategi</a:t>
            </a:r>
            <a:r>
              <a:rPr lang="en-US" sz="2200" smtClean="0"/>
              <a:t> </a:t>
            </a:r>
            <a:r>
              <a:rPr lang="en-US" sz="2200" err="1" smtClean="0"/>
              <a:t>meliputi</a:t>
            </a:r>
            <a:r>
              <a:rPr lang="en-US" sz="2200" smtClean="0"/>
              <a:t> </a:t>
            </a:r>
            <a:r>
              <a:rPr lang="en-US" sz="2200" i="1" smtClean="0">
                <a:solidFill>
                  <a:schemeClr val="accent6">
                    <a:lumMod val="75000"/>
                  </a:schemeClr>
                </a:solidFill>
              </a:rPr>
              <a:t>sampling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200" err="1" smtClean="0">
                <a:solidFill>
                  <a:schemeClr val="accent6">
                    <a:lumMod val="75000"/>
                  </a:schemeClr>
                </a:solidFill>
              </a:rPr>
              <a:t>pengamatan</a:t>
            </a:r>
            <a:r>
              <a:rPr lang="en-US" sz="2200" smtClean="0">
                <a:solidFill>
                  <a:schemeClr val="accent6">
                    <a:lumMod val="75000"/>
                  </a:schemeClr>
                </a:solidFill>
              </a:rPr>
              <a:t>, interview </a:t>
            </a:r>
            <a:r>
              <a:rPr lang="en-US" sz="2200" smtClean="0">
                <a:solidFill>
                  <a:schemeClr val="tx2"/>
                </a:solidFill>
              </a:rPr>
              <a:t>– </a:t>
            </a:r>
            <a:r>
              <a:rPr lang="en-US" sz="2200" err="1" smtClean="0"/>
              <a:t>dalam</a:t>
            </a:r>
            <a:r>
              <a:rPr lang="en-US" sz="2200" smtClean="0"/>
              <a:t> </a:t>
            </a:r>
            <a:r>
              <a:rPr lang="en-US" sz="2200" err="1" smtClean="0"/>
              <a:t>bentuk</a:t>
            </a:r>
            <a:r>
              <a:rPr lang="en-US" sz="2200" smtClean="0"/>
              <a:t> </a:t>
            </a:r>
            <a:r>
              <a:rPr lang="en-US" sz="2200" err="1" smtClean="0"/>
              <a:t>pengambilan</a:t>
            </a:r>
            <a:r>
              <a:rPr lang="en-US" sz="2200" smtClean="0"/>
              <a:t> data </a:t>
            </a:r>
            <a:r>
              <a:rPr lang="en-US" sz="2200" err="1" smtClean="0"/>
              <a:t>kuantitatif</a:t>
            </a:r>
            <a:endParaRPr lang="en-US" sz="2200" smtClean="0"/>
          </a:p>
          <a:p>
            <a:pPr>
              <a:lnSpc>
                <a:spcPct val="90000"/>
              </a:lnSpc>
            </a:pPr>
            <a:endParaRPr lang="en-US" sz="220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2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0034" y="553562"/>
            <a:ext cx="6786610" cy="51798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5306" tIns="32653" rIns="65306" bIns="32653"/>
          <a:lstStyle/>
          <a:p>
            <a:pPr defTabSz="912813">
              <a:defRPr/>
            </a:pPr>
            <a:r>
              <a:rPr lang="en-US" sz="2800">
                <a:solidFill>
                  <a:schemeClr val="tx2"/>
                </a:solidFill>
                <a:latin typeface="Corbel" pitchFamily="34" charset="0"/>
              </a:rPr>
              <a:t>    </a:t>
            </a:r>
            <a:r>
              <a:rPr lang="en-US" sz="2800" b="1" err="1" smtClean="0">
                <a:solidFill>
                  <a:schemeClr val="tx2"/>
                </a:solidFill>
                <a:latin typeface="Corbel" pitchFamily="34" charset="0"/>
              </a:rPr>
              <a:t>Penelitian</a:t>
            </a:r>
            <a:r>
              <a:rPr lang="en-US" sz="2800" b="1" smtClean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2800" b="1" err="1" smtClean="0">
                <a:solidFill>
                  <a:schemeClr val="tx2"/>
                </a:solidFill>
                <a:latin typeface="Corbel" pitchFamily="34" charset="0"/>
              </a:rPr>
              <a:t>Kuantitatif</a:t>
            </a:r>
            <a:r>
              <a:rPr lang="en-US" sz="2800" b="1" smtClean="0">
                <a:solidFill>
                  <a:schemeClr val="tx2"/>
                </a:solidFill>
                <a:latin typeface="Corbel" pitchFamily="34" charset="0"/>
              </a:rPr>
              <a:t> </a:t>
            </a:r>
            <a:r>
              <a:rPr lang="en-US" sz="2800" b="1" err="1" smtClean="0">
                <a:solidFill>
                  <a:schemeClr val="tx2"/>
                </a:solidFill>
                <a:latin typeface="Corbel" pitchFamily="34" charset="0"/>
              </a:rPr>
              <a:t>Deskriptif</a:t>
            </a:r>
            <a:endParaRPr lang="en-US" sz="2800" b="1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357298"/>
            <a:ext cx="79248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err="1" smtClean="0"/>
              <a:t>Meliputi</a:t>
            </a:r>
            <a:r>
              <a:rPr lang="en-US" sz="2400" smtClean="0"/>
              <a:t> </a:t>
            </a:r>
            <a:r>
              <a:rPr lang="en-US" sz="2400" err="1" smtClean="0"/>
              <a:t>studi</a:t>
            </a:r>
            <a:r>
              <a:rPr lang="en-US" sz="2400" smtClean="0"/>
              <a:t> </a:t>
            </a:r>
            <a:r>
              <a:rPr lang="en-US" sz="2400" err="1" smtClean="0"/>
              <a:t>pengamatan</a:t>
            </a:r>
            <a:r>
              <a:rPr lang="en-US" sz="2400" smtClean="0"/>
              <a:t>, </a:t>
            </a:r>
            <a:r>
              <a:rPr lang="en-US" sz="2400" err="1" smtClean="0">
                <a:solidFill>
                  <a:schemeClr val="accent6">
                    <a:lumMod val="75000"/>
                  </a:schemeClr>
                </a:solidFill>
              </a:rPr>
              <a:t>penelitian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err="1" smtClean="0">
                <a:solidFill>
                  <a:schemeClr val="accent6">
                    <a:lumMod val="75000"/>
                  </a:schemeClr>
                </a:solidFill>
              </a:rPr>
              <a:t>korelasional</a:t>
            </a:r>
            <a:r>
              <a:rPr lang="en-US" sz="2400" smtClean="0"/>
              <a:t>, </a:t>
            </a:r>
            <a:r>
              <a:rPr lang="en-US" sz="2400" err="1" smtClean="0"/>
              <a:t>rancangan</a:t>
            </a:r>
            <a:r>
              <a:rPr lang="en-US" sz="2400" smtClean="0"/>
              <a:t> </a:t>
            </a:r>
            <a:r>
              <a:rPr lang="en-US" sz="2400" err="1" smtClean="0"/>
              <a:t>pengembangan</a:t>
            </a:r>
            <a:r>
              <a:rPr lang="en-US" sz="2400" smtClean="0"/>
              <a:t>, </a:t>
            </a:r>
            <a:r>
              <a:rPr lang="en-US" sz="2400" err="1" smtClean="0"/>
              <a:t>dan</a:t>
            </a:r>
            <a:r>
              <a:rPr lang="en-US" sz="2400" smtClean="0"/>
              <a:t> </a:t>
            </a:r>
            <a:r>
              <a:rPr lang="en-US" sz="2400" err="1" smtClean="0"/>
              <a:t>penelitian</a:t>
            </a:r>
            <a:r>
              <a:rPr lang="en-US" sz="2400" smtClean="0"/>
              <a:t> </a:t>
            </a:r>
            <a:r>
              <a:rPr lang="en-US" sz="2400" err="1" smtClean="0"/>
              <a:t>survei</a:t>
            </a:r>
            <a:endParaRPr lang="en-US" sz="2400" smtClean="0"/>
          </a:p>
          <a:p>
            <a:pPr>
              <a:spcAft>
                <a:spcPts val="600"/>
              </a:spcAft>
            </a:pPr>
            <a:r>
              <a:rPr lang="en-US" sz="2400" err="1" smtClean="0"/>
              <a:t>Berbagai</a:t>
            </a:r>
            <a:r>
              <a:rPr lang="en-US" sz="2400" smtClean="0"/>
              <a:t> </a:t>
            </a:r>
            <a:r>
              <a:rPr lang="en-US" sz="2400" err="1" smtClean="0"/>
              <a:t>pendekatan</a:t>
            </a:r>
            <a:r>
              <a:rPr lang="en-US" sz="2400" smtClean="0"/>
              <a:t> </a:t>
            </a:r>
            <a:r>
              <a:rPr lang="en-US" sz="2400" err="1" smtClean="0"/>
              <a:t>itu</a:t>
            </a:r>
            <a:r>
              <a:rPr lang="en-US" sz="2400" smtClean="0"/>
              <a:t> </a:t>
            </a:r>
            <a:r>
              <a:rPr lang="en-US" sz="2400" err="1" smtClean="0"/>
              <a:t>menghasilkan</a:t>
            </a:r>
            <a:r>
              <a:rPr lang="en-US" sz="2400" smtClean="0"/>
              <a:t> </a:t>
            </a:r>
            <a:r>
              <a:rPr lang="en-US" sz="2400" err="1" smtClean="0"/>
              <a:t>informasi</a:t>
            </a:r>
            <a:r>
              <a:rPr lang="en-US" sz="2400" smtClean="0"/>
              <a:t> </a:t>
            </a:r>
            <a:r>
              <a:rPr lang="en-US" sz="2400" err="1" smtClean="0"/>
              <a:t>kuantitatif</a:t>
            </a:r>
            <a:r>
              <a:rPr lang="en-US" sz="2400" smtClean="0"/>
              <a:t> yang </a:t>
            </a:r>
            <a:r>
              <a:rPr lang="en-US" sz="2400" err="1" smtClean="0"/>
              <a:t>dapat</a:t>
            </a:r>
            <a:r>
              <a:rPr lang="en-US" sz="2400" smtClean="0"/>
              <a:t> </a:t>
            </a:r>
            <a:r>
              <a:rPr lang="en-US" sz="2400" err="1" smtClean="0"/>
              <a:t>diringkas</a:t>
            </a:r>
            <a:r>
              <a:rPr lang="en-US" sz="2400" smtClean="0"/>
              <a:t> </a:t>
            </a:r>
            <a:r>
              <a:rPr lang="en-US" sz="2400" err="1" smtClean="0"/>
              <a:t>melalui</a:t>
            </a:r>
            <a:r>
              <a:rPr lang="en-US" sz="2400" smtClean="0"/>
              <a:t> </a:t>
            </a:r>
            <a:r>
              <a:rPr lang="en-US" sz="2400" err="1" smtClean="0"/>
              <a:t>analisis</a:t>
            </a:r>
            <a:r>
              <a:rPr lang="en-US" sz="2400" smtClean="0"/>
              <a:t> </a:t>
            </a:r>
            <a:r>
              <a:rPr lang="en-US" sz="2400" err="1" smtClean="0"/>
              <a:t>statistika</a:t>
            </a:r>
            <a:endParaRPr lang="en-US" sz="2400" smtClean="0"/>
          </a:p>
          <a:p>
            <a:pPr>
              <a:spcAft>
                <a:spcPts val="600"/>
              </a:spcAft>
            </a:pPr>
            <a:r>
              <a:rPr lang="en-US" sz="2400" err="1" smtClean="0"/>
              <a:t>Penelitian</a:t>
            </a:r>
            <a:r>
              <a:rPr lang="en-US" sz="2400" smtClean="0"/>
              <a:t> </a:t>
            </a:r>
            <a:r>
              <a:rPr lang="en-US" sz="2400" err="1" smtClean="0"/>
              <a:t>survei</a:t>
            </a:r>
            <a:r>
              <a:rPr lang="en-US" sz="2400" smtClean="0"/>
              <a:t> </a:t>
            </a:r>
            <a:r>
              <a:rPr lang="en-US" sz="2400" err="1" smtClean="0"/>
              <a:t>merupakai</a:t>
            </a:r>
            <a:r>
              <a:rPr lang="en-US" sz="2400" smtClean="0"/>
              <a:t> </a:t>
            </a:r>
            <a:r>
              <a:rPr lang="en-US" sz="2400" err="1" smtClean="0"/>
              <a:t>pendekatan</a:t>
            </a:r>
            <a:r>
              <a:rPr lang="en-US" sz="2400" smtClean="0"/>
              <a:t> yang paling </a:t>
            </a:r>
            <a:r>
              <a:rPr lang="en-US" sz="2400" err="1" smtClean="0"/>
              <a:t>sering</a:t>
            </a:r>
            <a:r>
              <a:rPr lang="en-US" sz="2400" smtClean="0"/>
              <a:t> </a:t>
            </a:r>
            <a:r>
              <a:rPr lang="en-US" sz="2400" err="1" smtClean="0"/>
              <a:t>digunakan</a:t>
            </a:r>
            <a:r>
              <a:rPr lang="en-US" sz="2400" smtClean="0"/>
              <a:t> di </a:t>
            </a:r>
            <a:r>
              <a:rPr lang="en-US" sz="2400" err="1" smtClean="0"/>
              <a:t>pelbagai</a:t>
            </a:r>
            <a:r>
              <a:rPr lang="en-US" sz="2400" smtClean="0"/>
              <a:t> </a:t>
            </a:r>
            <a:r>
              <a:rPr lang="en-US" sz="2400" err="1" smtClean="0"/>
              <a:t>disiplin</a:t>
            </a:r>
            <a:endParaRPr lang="en-US" sz="2400" smtClean="0"/>
          </a:p>
          <a:p>
            <a:pPr>
              <a:spcAft>
                <a:spcPts val="600"/>
              </a:spcAft>
            </a:pPr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57224" y="571480"/>
            <a:ext cx="6172200" cy="51798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65306" tIns="32653" rIns="65306" bIns="32653"/>
          <a:lstStyle/>
          <a:p>
            <a:pPr defTabSz="912813">
              <a:defRPr/>
            </a:pPr>
            <a:r>
              <a:rPr lang="en-US" sz="2800" b="1" err="1" smtClean="0">
                <a:latin typeface="Corbel" pitchFamily="34" charset="0"/>
              </a:rPr>
              <a:t>Rancangan</a:t>
            </a:r>
            <a:r>
              <a:rPr lang="en-US" sz="2800" b="1" smtClean="0">
                <a:latin typeface="Corbel" pitchFamily="34" charset="0"/>
              </a:rPr>
              <a:t> </a:t>
            </a:r>
            <a:r>
              <a:rPr lang="en-US" sz="2800" b="1" err="1" smtClean="0">
                <a:latin typeface="Corbel" pitchFamily="34" charset="0"/>
              </a:rPr>
              <a:t>Penelitian</a:t>
            </a:r>
            <a:r>
              <a:rPr lang="en-US" sz="2800" b="1" smtClean="0">
                <a:latin typeface="Corbel" pitchFamily="34" charset="0"/>
              </a:rPr>
              <a:t> </a:t>
            </a:r>
            <a:r>
              <a:rPr lang="en-US" sz="2800" b="1" err="1" smtClean="0">
                <a:latin typeface="Corbel" pitchFamily="34" charset="0"/>
              </a:rPr>
              <a:t>Deskriptif</a:t>
            </a:r>
            <a:endParaRPr lang="en-US" sz="2800" b="1"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err="1" smtClean="0"/>
              <a:t>Statistika</a:t>
            </a:r>
            <a:r>
              <a:rPr lang="en-US" sz="2800" smtClean="0"/>
              <a:t> </a:t>
            </a:r>
            <a:r>
              <a:rPr lang="en-US" sz="2800" err="1" smtClean="0"/>
              <a:t>Deskriptif</a:t>
            </a:r>
            <a:r>
              <a:rPr lang="en-US" sz="2800" smtClean="0"/>
              <a:t> </a:t>
            </a:r>
            <a:r>
              <a:rPr lang="en-US" sz="2800" smtClean="0"/>
              <a:t>– </a:t>
            </a:r>
            <a:r>
              <a:rPr lang="en-US" sz="2800" i="1" smtClean="0"/>
              <a:t>Point of Central Tendency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i="1" smtClean="0"/>
              <a:t>Point of central tendency</a:t>
            </a:r>
            <a:r>
              <a:rPr lang="en-US" sz="2400" smtClean="0"/>
              <a:t> </a:t>
            </a:r>
            <a:r>
              <a:rPr lang="en-US" sz="2400" err="1" smtClean="0"/>
              <a:t>ialah</a:t>
            </a:r>
            <a:r>
              <a:rPr lang="en-US" sz="2400" smtClean="0"/>
              <a:t> </a:t>
            </a:r>
            <a:r>
              <a:rPr lang="en-US" sz="2400" err="1" smtClean="0"/>
              <a:t>titik</a:t>
            </a:r>
            <a:r>
              <a:rPr lang="en-US" sz="2400" smtClean="0"/>
              <a:t> </a:t>
            </a:r>
            <a:r>
              <a:rPr lang="en-US" sz="2400" err="1" smtClean="0"/>
              <a:t>sentral</a:t>
            </a:r>
            <a:r>
              <a:rPr lang="en-US" sz="2400" smtClean="0"/>
              <a:t> yang </a:t>
            </a:r>
            <a:r>
              <a:rPr lang="en-US" sz="2400" err="1" smtClean="0"/>
              <a:t>dikelilingi</a:t>
            </a:r>
            <a:r>
              <a:rPr lang="en-US" sz="2400" smtClean="0"/>
              <a:t> data, </a:t>
            </a:r>
            <a:r>
              <a:rPr lang="en-US" sz="2400" err="1" smtClean="0"/>
              <a:t>sebuah</a:t>
            </a:r>
            <a:r>
              <a:rPr lang="en-US" sz="2400" smtClean="0"/>
              <a:t> </a:t>
            </a:r>
            <a:r>
              <a:rPr lang="en-US" sz="2400" err="1" smtClean="0"/>
              <a:t>titik</a:t>
            </a:r>
            <a:r>
              <a:rPr lang="en-US" sz="2400" smtClean="0"/>
              <a:t> </a:t>
            </a:r>
            <a:r>
              <a:rPr lang="en-US" sz="2400" err="1" smtClean="0"/>
              <a:t>tengah</a:t>
            </a:r>
            <a:r>
              <a:rPr lang="en-US" sz="2400" smtClean="0"/>
              <a:t> yang di </a:t>
            </a:r>
            <a:r>
              <a:rPr lang="en-US" sz="2400" err="1" smtClean="0"/>
              <a:t>sekelilingnya</a:t>
            </a:r>
            <a:r>
              <a:rPr lang="en-US" sz="2400" smtClean="0"/>
              <a:t> data </a:t>
            </a:r>
            <a:r>
              <a:rPr lang="en-US" sz="2400" err="1" smtClean="0"/>
              <a:t>variabel</a:t>
            </a:r>
            <a:r>
              <a:rPr lang="en-US" sz="2400" smtClean="0"/>
              <a:t> </a:t>
            </a:r>
            <a:r>
              <a:rPr lang="en-US" sz="2400" err="1" smtClean="0"/>
              <a:t>tertentu</a:t>
            </a:r>
            <a:r>
              <a:rPr lang="en-US" sz="2400" smtClean="0"/>
              <a:t> </a:t>
            </a:r>
            <a:r>
              <a:rPr lang="en-US" sz="2400" err="1" smtClean="0"/>
              <a:t>terdistribusi</a:t>
            </a:r>
            <a:r>
              <a:rPr lang="en-US" sz="2400" smtClean="0"/>
              <a:t> </a:t>
            </a:r>
            <a:r>
              <a:rPr lang="en-US" sz="2400" err="1" smtClean="0"/>
              <a:t>secara</a:t>
            </a:r>
            <a:r>
              <a:rPr lang="en-US" sz="2400" smtClean="0"/>
              <a:t> </a:t>
            </a:r>
            <a:r>
              <a:rPr lang="en-US" sz="2400" err="1" smtClean="0"/>
              <a:t>merata</a:t>
            </a:r>
            <a:endParaRPr lang="en-US" sz="240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MODUS </a:t>
            </a:r>
            <a:r>
              <a:rPr lang="en-US" sz="2400" smtClean="0"/>
              <a:t>– </a:t>
            </a:r>
            <a:r>
              <a:rPr lang="en-US" sz="2400" err="1" smtClean="0"/>
              <a:t>angka</a:t>
            </a:r>
            <a:r>
              <a:rPr lang="en-US" sz="2400" smtClean="0"/>
              <a:t> </a:t>
            </a:r>
            <a:r>
              <a:rPr lang="en-US" sz="2400" err="1" smtClean="0"/>
              <a:t>atau</a:t>
            </a:r>
            <a:r>
              <a:rPr lang="en-US" sz="2400" smtClean="0"/>
              <a:t> </a:t>
            </a:r>
            <a:r>
              <a:rPr lang="en-US" sz="2400" err="1" smtClean="0"/>
              <a:t>skor</a:t>
            </a:r>
            <a:r>
              <a:rPr lang="en-US" sz="2400" smtClean="0"/>
              <a:t> yang paling </a:t>
            </a:r>
            <a:r>
              <a:rPr lang="en-US" sz="2400" err="1" smtClean="0"/>
              <a:t>sering</a:t>
            </a:r>
            <a:r>
              <a:rPr lang="en-US" sz="2400" smtClean="0"/>
              <a:t> </a:t>
            </a:r>
            <a:r>
              <a:rPr lang="en-US" sz="2400" err="1" smtClean="0"/>
              <a:t>muncul</a:t>
            </a:r>
            <a:r>
              <a:rPr lang="en-US" sz="2400" smtClean="0"/>
              <a:t>, </a:t>
            </a:r>
            <a:r>
              <a:rPr lang="en-US" sz="2400" err="1" smtClean="0"/>
              <a:t>kegunaannya</a:t>
            </a:r>
            <a:r>
              <a:rPr lang="en-US" sz="2400" smtClean="0"/>
              <a:t> </a:t>
            </a:r>
            <a:r>
              <a:rPr lang="en-US" sz="2400" err="1" smtClean="0"/>
              <a:t>terbatas</a:t>
            </a:r>
            <a:r>
              <a:rPr lang="en-US" sz="2400" smtClean="0"/>
              <a:t>, </a:t>
            </a:r>
            <a:r>
              <a:rPr lang="en-US" sz="2400" err="1" smtClean="0"/>
              <a:t>tidak</a:t>
            </a:r>
            <a:r>
              <a:rPr lang="en-US" sz="2400" smtClean="0"/>
              <a:t> </a:t>
            </a:r>
            <a:r>
              <a:rPr lang="en-US" sz="2400" err="1" smtClean="0"/>
              <a:t>selalu</a:t>
            </a:r>
            <a:r>
              <a:rPr lang="en-US" sz="2400" smtClean="0"/>
              <a:t> </a:t>
            </a:r>
            <a:r>
              <a:rPr lang="en-US" sz="2400" err="1" smtClean="0"/>
              <a:t>berada</a:t>
            </a:r>
            <a:r>
              <a:rPr lang="en-US" sz="2400" smtClean="0"/>
              <a:t> di </a:t>
            </a:r>
            <a:r>
              <a:rPr lang="en-US" sz="2400" err="1" smtClean="0"/>
              <a:t>tengah</a:t>
            </a:r>
            <a:r>
              <a:rPr lang="en-US" sz="2400" smtClean="0"/>
              <a:t>, </a:t>
            </a:r>
            <a:r>
              <a:rPr lang="en-US" sz="2400" err="1" smtClean="0"/>
              <a:t>dan</a:t>
            </a:r>
            <a:r>
              <a:rPr lang="en-US" sz="2400" smtClean="0"/>
              <a:t> </a:t>
            </a:r>
            <a:r>
              <a:rPr lang="en-US" sz="2400" err="1" smtClean="0"/>
              <a:t>tidak</a:t>
            </a:r>
            <a:r>
              <a:rPr lang="en-US" sz="2400" smtClean="0"/>
              <a:t> </a:t>
            </a:r>
            <a:r>
              <a:rPr lang="en-US" sz="2400" err="1" smtClean="0"/>
              <a:t>begitu</a:t>
            </a:r>
            <a:r>
              <a:rPr lang="en-US" sz="2400" smtClean="0"/>
              <a:t> </a:t>
            </a:r>
            <a:r>
              <a:rPr lang="en-US" sz="2400" err="1" smtClean="0"/>
              <a:t>stabil</a:t>
            </a:r>
            <a:r>
              <a:rPr lang="en-US" sz="2400" smtClean="0"/>
              <a:t> </a:t>
            </a:r>
            <a:r>
              <a:rPr lang="en-US" sz="2400" err="1" smtClean="0"/>
              <a:t>antar-contoh</a:t>
            </a:r>
            <a:r>
              <a:rPr lang="en-US" sz="2400" smtClean="0"/>
              <a:t> – </a:t>
            </a:r>
            <a:r>
              <a:rPr lang="en-US" sz="2400" err="1" smtClean="0"/>
              <a:t>akan</a:t>
            </a:r>
            <a:r>
              <a:rPr lang="en-US" sz="2400" smtClean="0"/>
              <a:t> </a:t>
            </a:r>
            <a:r>
              <a:rPr lang="en-US" sz="2400" err="1" smtClean="0"/>
              <a:t>tetapi</a:t>
            </a:r>
            <a:r>
              <a:rPr lang="en-US" sz="2400" smtClean="0"/>
              <a:t>, </a:t>
            </a:r>
            <a:r>
              <a:rPr lang="en-US" sz="2400" err="1" smtClean="0"/>
              <a:t>ukuran</a:t>
            </a:r>
            <a:r>
              <a:rPr lang="en-US" sz="2400" smtClean="0"/>
              <a:t> </a:t>
            </a:r>
            <a:r>
              <a:rPr lang="en-US" sz="2400" err="1" smtClean="0"/>
              <a:t>nilai</a:t>
            </a:r>
            <a:r>
              <a:rPr lang="en-US" sz="2400" smtClean="0"/>
              <a:t> </a:t>
            </a:r>
            <a:r>
              <a:rPr lang="en-US" sz="2400" err="1" smtClean="0"/>
              <a:t>tengah</a:t>
            </a:r>
            <a:r>
              <a:rPr lang="en-US" sz="2400" smtClean="0"/>
              <a:t> </a:t>
            </a:r>
            <a:r>
              <a:rPr lang="en-US" sz="2400" err="1" smtClean="0"/>
              <a:t>satu-satunya</a:t>
            </a:r>
            <a:r>
              <a:rPr lang="en-US" sz="2400" smtClean="0"/>
              <a:t> yang </a:t>
            </a:r>
            <a:r>
              <a:rPr lang="en-US" sz="2400" err="1" smtClean="0"/>
              <a:t>sesuai</a:t>
            </a:r>
            <a:r>
              <a:rPr lang="en-US" sz="2400" smtClean="0"/>
              <a:t> </a:t>
            </a:r>
            <a:r>
              <a:rPr lang="en-US" sz="2400" err="1" smtClean="0"/>
              <a:t>untuk</a:t>
            </a:r>
            <a:r>
              <a:rPr lang="en-US" sz="2400" smtClean="0"/>
              <a:t> data nominal (</a:t>
            </a:r>
            <a:r>
              <a:rPr lang="en-US" sz="2400" err="1" smtClean="0"/>
              <a:t>misalnya</a:t>
            </a:r>
            <a:r>
              <a:rPr lang="en-US" sz="2400" smtClean="0"/>
              <a:t> </a:t>
            </a:r>
            <a:r>
              <a:rPr lang="en-US" sz="2400" err="1" smtClean="0"/>
              <a:t>jenis</a:t>
            </a:r>
            <a:r>
              <a:rPr lang="en-US" sz="2400" smtClean="0"/>
              <a:t> </a:t>
            </a:r>
            <a:r>
              <a:rPr lang="en-US" sz="2400" err="1" smtClean="0"/>
              <a:t>kelamin</a:t>
            </a:r>
            <a:r>
              <a:rPr lang="en-US" sz="2400" smtClean="0"/>
              <a:t>, </a:t>
            </a:r>
            <a:r>
              <a:rPr lang="en-US" sz="2400" err="1" smtClean="0"/>
              <a:t>warna</a:t>
            </a:r>
            <a:r>
              <a:rPr lang="en-US" sz="2400" smtClean="0"/>
              <a:t> </a:t>
            </a:r>
            <a:r>
              <a:rPr lang="en-US" sz="2400" err="1" smtClean="0"/>
              <a:t>rambut</a:t>
            </a:r>
            <a:r>
              <a:rPr lang="en-US" sz="2400" smtClean="0"/>
              <a:t>)</a:t>
            </a:r>
            <a:endParaRPr lang="en-US" sz="240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MEDIAN – </a:t>
            </a:r>
            <a:r>
              <a:rPr lang="en-US" sz="2400" err="1" smtClean="0"/>
              <a:t>titik</a:t>
            </a:r>
            <a:r>
              <a:rPr lang="en-US" sz="2400" smtClean="0"/>
              <a:t> </a:t>
            </a:r>
            <a:r>
              <a:rPr lang="en-US" sz="2400" err="1" smtClean="0"/>
              <a:t>pusat</a:t>
            </a:r>
            <a:r>
              <a:rPr lang="en-US" sz="2400" smtClean="0"/>
              <a:t> </a:t>
            </a:r>
            <a:r>
              <a:rPr lang="en-US" sz="2400" err="1" smtClean="0"/>
              <a:t>kumpulan</a:t>
            </a:r>
            <a:r>
              <a:rPr lang="en-US" sz="2400" smtClean="0"/>
              <a:t> data, </a:t>
            </a:r>
            <a:r>
              <a:rPr lang="en-US" sz="2400" err="1" smtClean="0"/>
              <a:t>sesuai</a:t>
            </a:r>
            <a:r>
              <a:rPr lang="en-US" sz="2400" smtClean="0"/>
              <a:t> </a:t>
            </a:r>
            <a:r>
              <a:rPr lang="en-US" sz="2400" err="1" smtClean="0"/>
              <a:t>untuk</a:t>
            </a:r>
            <a:r>
              <a:rPr lang="en-US" sz="2400" smtClean="0"/>
              <a:t> data ordinal, juga </a:t>
            </a:r>
            <a:r>
              <a:rPr lang="en-US" sz="2400" err="1" smtClean="0"/>
              <a:t>untuk</a:t>
            </a:r>
            <a:r>
              <a:rPr lang="en-US" sz="2400" smtClean="0"/>
              <a:t> </a:t>
            </a:r>
            <a:r>
              <a:rPr lang="en-US" sz="2400" i="1" smtClean="0"/>
              <a:t>highly </a:t>
            </a:r>
            <a:r>
              <a:rPr lang="en-US" sz="2400" i="1" smtClean="0"/>
              <a:t>skewed data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MEAN </a:t>
            </a:r>
            <a:r>
              <a:rPr lang="en-US" sz="2400" smtClean="0"/>
              <a:t>–</a:t>
            </a:r>
            <a:r>
              <a:rPr lang="en-US" sz="2400" i="1" smtClean="0"/>
              <a:t>fulcrum </a:t>
            </a:r>
            <a:r>
              <a:rPr lang="en-US" sz="2400" i="1" smtClean="0"/>
              <a:t>point</a:t>
            </a:r>
            <a:r>
              <a:rPr lang="en-US" sz="2400" smtClean="0"/>
              <a:t> </a:t>
            </a:r>
            <a:r>
              <a:rPr lang="en-US" sz="2400" err="1" smtClean="0"/>
              <a:t>kumpulan</a:t>
            </a:r>
            <a:r>
              <a:rPr lang="en-US" sz="2400" smtClean="0"/>
              <a:t> data, </a:t>
            </a:r>
            <a:r>
              <a:rPr lang="en-US" sz="2400" err="1" smtClean="0"/>
              <a:t>menyeimbangkan</a:t>
            </a:r>
            <a:r>
              <a:rPr lang="en-US" sz="2400" smtClean="0"/>
              <a:t> </a:t>
            </a:r>
            <a:r>
              <a:rPr lang="en-US" sz="2400" err="1" smtClean="0"/>
              <a:t>beban</a:t>
            </a:r>
            <a:r>
              <a:rPr lang="en-US" sz="2400" smtClean="0"/>
              <a:t> </a:t>
            </a:r>
            <a:r>
              <a:rPr lang="en-US" sz="2400" err="1" smtClean="0"/>
              <a:t>semua</a:t>
            </a:r>
            <a:r>
              <a:rPr lang="en-US" sz="2400" smtClean="0"/>
              <a:t> </a:t>
            </a:r>
            <a:r>
              <a:rPr lang="en-US" sz="2400" err="1" smtClean="0"/>
              <a:t>skor</a:t>
            </a:r>
            <a:r>
              <a:rPr lang="en-US" sz="2400" smtClean="0"/>
              <a:t> </a:t>
            </a:r>
            <a:r>
              <a:rPr lang="en-US" sz="2400" smtClean="0"/>
              <a:t>– </a:t>
            </a:r>
            <a:r>
              <a:rPr lang="en-US" sz="2400" err="1" smtClean="0"/>
              <a:t>secara</a:t>
            </a:r>
            <a:r>
              <a:rPr lang="en-US" sz="2400" smtClean="0"/>
              <a:t> </a:t>
            </a:r>
            <a:r>
              <a:rPr lang="en-US" sz="2400" err="1" smtClean="0"/>
              <a:t>matematis</a:t>
            </a:r>
            <a:r>
              <a:rPr lang="en-US" sz="2400" smtClean="0"/>
              <a:t>, mean </a:t>
            </a:r>
            <a:r>
              <a:rPr lang="en-US" sz="2400" err="1" smtClean="0"/>
              <a:t>ialah</a:t>
            </a:r>
            <a:r>
              <a:rPr lang="en-US" sz="2400" smtClean="0"/>
              <a:t> </a:t>
            </a:r>
            <a:r>
              <a:rPr lang="en-US" sz="2400" i="1" smtClean="0"/>
              <a:t>arithmetic </a:t>
            </a:r>
            <a:r>
              <a:rPr lang="en-US" sz="2400" i="1" smtClean="0"/>
              <a:t>average</a:t>
            </a:r>
            <a:r>
              <a:rPr lang="en-US" sz="2400" smtClean="0"/>
              <a:t> </a:t>
            </a:r>
            <a:r>
              <a:rPr lang="en-US" sz="2400" err="1" smtClean="0"/>
              <a:t>dari</a:t>
            </a:r>
            <a:r>
              <a:rPr lang="en-US" sz="2400" smtClean="0"/>
              <a:t> </a:t>
            </a:r>
            <a:r>
              <a:rPr lang="en-US" sz="2400" err="1" smtClean="0"/>
              <a:t>skor</a:t>
            </a:r>
            <a:r>
              <a:rPr lang="en-US" sz="2400" smtClean="0"/>
              <a:t> </a:t>
            </a:r>
            <a:r>
              <a:rPr lang="en-US" sz="2400" err="1" smtClean="0"/>
              <a:t>dalam</a:t>
            </a:r>
            <a:r>
              <a:rPr lang="en-US" sz="2400" smtClean="0"/>
              <a:t> </a:t>
            </a:r>
            <a:r>
              <a:rPr lang="en-US" sz="2400" err="1" smtClean="0"/>
              <a:t>kumpulan</a:t>
            </a:r>
            <a:r>
              <a:rPr lang="en-US" sz="2400" smtClean="0"/>
              <a:t> data, paling </a:t>
            </a:r>
            <a:r>
              <a:rPr lang="en-US" sz="2400" err="1" smtClean="0"/>
              <a:t>banyak</a:t>
            </a:r>
            <a:r>
              <a:rPr lang="en-US" sz="2400" smtClean="0"/>
              <a:t> </a:t>
            </a:r>
            <a:r>
              <a:rPr lang="en-US" sz="2400" err="1" smtClean="0"/>
              <a:t>dipakai</a:t>
            </a:r>
            <a:r>
              <a:rPr lang="en-US" sz="2400" smtClean="0"/>
              <a:t>, </a:t>
            </a:r>
            <a:r>
              <a:rPr lang="en-US" sz="2400" err="1" smtClean="0"/>
              <a:t>hanya</a:t>
            </a:r>
            <a:r>
              <a:rPr lang="en-US" sz="2400" smtClean="0"/>
              <a:t> </a:t>
            </a:r>
            <a:r>
              <a:rPr lang="en-US" sz="2400" err="1" smtClean="0"/>
              <a:t>sesuai</a:t>
            </a:r>
            <a:r>
              <a:rPr lang="en-US" sz="2400" smtClean="0"/>
              <a:t> </a:t>
            </a:r>
            <a:r>
              <a:rPr lang="en-US" sz="2400" err="1" smtClean="0"/>
              <a:t>untuk</a:t>
            </a:r>
            <a:r>
              <a:rPr lang="en-US" sz="2400" smtClean="0"/>
              <a:t> data interval </a:t>
            </a:r>
            <a:r>
              <a:rPr lang="en-US" sz="2400" err="1" smtClean="0"/>
              <a:t>atau</a:t>
            </a:r>
            <a:r>
              <a:rPr lang="en-US" sz="2400" smtClean="0"/>
              <a:t> </a:t>
            </a:r>
            <a:r>
              <a:rPr lang="en-US" sz="2400" err="1" smtClean="0"/>
              <a:t>rasio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Ukurang </a:t>
            </a:r>
            <a:r>
              <a:rPr lang="en-US" sz="2400" i="1" smtClean="0"/>
              <a:t>central </a:t>
            </a:r>
            <a:r>
              <a:rPr lang="en-US" sz="2400" i="1" smtClean="0"/>
              <a:t>tendency</a:t>
            </a:r>
            <a:r>
              <a:rPr lang="en-US" sz="2400" smtClean="0"/>
              <a:t> </a:t>
            </a:r>
            <a:r>
              <a:rPr lang="en-US" sz="2400" smtClean="0"/>
              <a:t>menduga makna data, titik konvergensi data</a:t>
            </a:r>
            <a:endParaRPr lang="en-US" sz="240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Ketika kita menyatakan “penduduk rata-rata”, “siswa rata-rata”, dan “pekerja rata-rata”, kita merujuk ke penduduk, siswa, dan pekerja yang berada di sekitar </a:t>
            </a:r>
            <a:r>
              <a:rPr lang="en-US" sz="2400" i="1" smtClean="0"/>
              <a:t>point </a:t>
            </a:r>
            <a:r>
              <a:rPr lang="en-US" sz="2400" i="1" smtClean="0"/>
              <a:t>of central tendency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Dalam spektrum kemungkinan yang luas, kita bertaruh pada rata-rata sebagai tebakan terbaik untuk mewakili populasi</a:t>
            </a:r>
            <a:endParaRPr lang="en-US" sz="2400" smtClean="0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sz="2800" smtClean="0"/>
              <a:t>Ukuran </a:t>
            </a:r>
            <a:r>
              <a:rPr lang="en-US" sz="2800" i="1" smtClean="0"/>
              <a:t>Central </a:t>
            </a:r>
            <a:r>
              <a:rPr lang="en-US" sz="2800" i="1" smtClean="0"/>
              <a:t>Tendency</a:t>
            </a:r>
            <a:r>
              <a:rPr lang="en-US" sz="2800" smtClean="0"/>
              <a:t> </a:t>
            </a:r>
            <a:r>
              <a:rPr lang="en-US" sz="2800" smtClean="0"/>
              <a:t>sebagai Penduga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smtClean="0"/>
              <a:t>Ukuran </a:t>
            </a:r>
            <a:r>
              <a:rPr lang="en-US" sz="2800" i="1" smtClean="0"/>
              <a:t>Variability</a:t>
            </a:r>
            <a:r>
              <a:rPr lang="en-US" sz="2800" smtClean="0"/>
              <a:t>: </a:t>
            </a:r>
            <a:r>
              <a:rPr lang="en-US" sz="2800" i="1" smtClean="0"/>
              <a:t>Dispersion</a:t>
            </a:r>
            <a:r>
              <a:rPr lang="en-US" sz="2800" smtClean="0"/>
              <a:t> &amp; </a:t>
            </a:r>
            <a:r>
              <a:rPr lang="en-US" sz="2800" i="1" smtClean="0"/>
              <a:t>Deviation</a:t>
            </a:r>
            <a:r>
              <a:rPr lang="en-US" sz="2400" i="1" smtClean="0"/>
              <a:t> </a:t>
            </a:r>
            <a:endParaRPr lang="en-US" sz="2400" i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428736"/>
            <a:ext cx="8223278" cy="47149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Selain permasalahan penduga terbaik, bagaimana dengan kemungkinan terburuk?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Semakin banyak data bergerombol sekitar </a:t>
            </a:r>
            <a:r>
              <a:rPr lang="en-US" sz="2400" i="1" smtClean="0"/>
              <a:t>point </a:t>
            </a:r>
            <a:r>
              <a:rPr lang="en-US" sz="2400" i="1" smtClean="0"/>
              <a:t>of central tendency</a:t>
            </a:r>
            <a:r>
              <a:rPr lang="en-US" sz="2400" smtClean="0"/>
              <a:t>, </a:t>
            </a:r>
            <a:r>
              <a:rPr lang="en-US" sz="2400" smtClean="0"/>
              <a:t>semakin besar peluang benarnya tebakan mengenai lokasi titik data tertentu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Semakin jauh data tersebar dari titik pusat, semakin besar margin kesalahan prediksi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Data lebih seragam ketika mereka bergerombol di sekitar </a:t>
            </a:r>
            <a:r>
              <a:rPr lang="en-US" sz="2400" i="1" smtClean="0"/>
              <a:t>mean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4902</TotalTime>
  <Words>900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Bookman Old Style</vt:lpstr>
      <vt:lpstr>Candara</vt:lpstr>
      <vt:lpstr>Comic Sans MS</vt:lpstr>
      <vt:lpstr>Corbel</vt:lpstr>
      <vt:lpstr>Gill Sans MT</vt:lpstr>
      <vt:lpstr>Times New Roman</vt:lpstr>
      <vt:lpstr>Wingdings</vt:lpstr>
      <vt:lpstr>Wingdings 3</vt:lpstr>
      <vt:lpstr>Origin</vt:lpstr>
      <vt:lpstr>Penelitian Kuantitatif</vt:lpstr>
      <vt:lpstr>Outline</vt:lpstr>
      <vt:lpstr>Penelitian Kuantitatif</vt:lpstr>
      <vt:lpstr>Statistik deskriptif vs inferensi</vt:lpstr>
      <vt:lpstr>PowerPoint Presentation</vt:lpstr>
      <vt:lpstr>PowerPoint Presentation</vt:lpstr>
      <vt:lpstr>Statistika Deskriptif – Point of Central Tendency</vt:lpstr>
      <vt:lpstr>Ukuran Central Tendency sebagai Penduga</vt:lpstr>
      <vt:lpstr>Ukuran Variability: Dispersion &amp; Deviation </vt:lpstr>
      <vt:lpstr>Seberapa tersebar?</vt:lpstr>
      <vt:lpstr>Seberapa tersebar?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Bogor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Kebahasaan</dc:title>
  <dc:creator>Rafi</dc:creator>
  <cp:lastModifiedBy>Ahmad Ridha</cp:lastModifiedBy>
  <cp:revision>316</cp:revision>
  <dcterms:created xsi:type="dcterms:W3CDTF">2005-05-31T09:49:26Z</dcterms:created>
  <dcterms:modified xsi:type="dcterms:W3CDTF">2015-09-28T03:56:24Z</dcterms:modified>
</cp:coreProperties>
</file>