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1469" autoAdjust="0"/>
  </p:normalViewPr>
  <p:slideViewPr>
    <p:cSldViewPr>
      <p:cViewPr varScale="1">
        <p:scale>
          <a:sx n="63" d="100"/>
          <a:sy n="63" d="100"/>
        </p:scale>
        <p:origin x="-114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5896A-320D-4499-AE9F-4D222DA8F51F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35651-9BA2-4A3B-BB96-ABEE6BF940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oral_hazard" TargetMode="External"/><Relationship Id="rId13" Type="http://schemas.openxmlformats.org/officeDocument/2006/relationships/hyperlink" Target="http://en.wikipedia.org/wiki/Software_engineering" TargetMode="External"/><Relationship Id="rId3" Type="http://schemas.openxmlformats.org/officeDocument/2006/relationships/hyperlink" Target="http://en.wikipedia.org/wiki/Analysis_paralysis" TargetMode="External"/><Relationship Id="rId7" Type="http://schemas.openxmlformats.org/officeDocument/2006/relationships/hyperlink" Target="http://en.wikipedia.org/wiki/Management_by_perkele" TargetMode="External"/><Relationship Id="rId12" Type="http://schemas.openxmlformats.org/officeDocument/2006/relationships/hyperlink" Target="http://en.wikipedia.org/wiki/Anti-pattern#cite_note-3" TargetMode="External"/><Relationship Id="rId17" Type="http://schemas.openxmlformats.org/officeDocument/2006/relationships/hyperlink" Target="http://en.wikipedia.org/wiki/Software_documentation" TargetMode="External"/><Relationship Id="rId2" Type="http://schemas.openxmlformats.org/officeDocument/2006/relationships/slide" Target="../slides/slide2.xml"/><Relationship Id="rId16" Type="http://schemas.openxmlformats.org/officeDocument/2006/relationships/hyperlink" Target="http://en.wikipedia.org/wiki/Dysphemism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scalation_of_commitment" TargetMode="External"/><Relationship Id="rId11" Type="http://schemas.openxmlformats.org/officeDocument/2006/relationships/hyperlink" Target="http://en.wikipedia.org/wiki/Vendor_lock-in" TargetMode="External"/><Relationship Id="rId5" Type="http://schemas.openxmlformats.org/officeDocument/2006/relationships/hyperlink" Target="http://en.wikipedia.org/wiki/Design_by_committee" TargetMode="External"/><Relationship Id="rId15" Type="http://schemas.openxmlformats.org/officeDocument/2006/relationships/hyperlink" Target="http://en.wikipedia.org/wiki/Fred_Brooks" TargetMode="External"/><Relationship Id="rId10" Type="http://schemas.openxmlformats.org/officeDocument/2006/relationships/hyperlink" Target="http://en.wikipedia.org/wiki/Stovepipe_%28organisation%29" TargetMode="External"/><Relationship Id="rId4" Type="http://schemas.openxmlformats.org/officeDocument/2006/relationships/hyperlink" Target="http://en.wikipedia.org/wiki/Cash_cow" TargetMode="External"/><Relationship Id="rId9" Type="http://schemas.openxmlformats.org/officeDocument/2006/relationships/hyperlink" Target="http://en.wikipedia.org/wiki/Mushroom_management" TargetMode="External"/><Relationship Id="rId14" Type="http://schemas.openxmlformats.org/officeDocument/2006/relationships/hyperlink" Target="http://en.wikipedia.org/wiki/Project_management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3" tooltip="Analysis paralysis"/>
              </a:rPr>
              <a:t>Analysis paralysis</a:t>
            </a:r>
            <a:r>
              <a:rPr lang="en-US" dirty="0" smtClean="0"/>
              <a:t>: Devoting disproportionate effort to the analysis phase of a project</a:t>
            </a:r>
          </a:p>
          <a:p>
            <a:r>
              <a:rPr lang="en-US" dirty="0" smtClean="0">
                <a:hlinkClick r:id="rId4" tooltip="Cash cow"/>
              </a:rPr>
              <a:t>Cash cow</a:t>
            </a:r>
            <a:r>
              <a:rPr lang="en-US" dirty="0" smtClean="0"/>
              <a:t>: A profitable legacy product that often leads to complacency about new products</a:t>
            </a:r>
          </a:p>
          <a:p>
            <a:r>
              <a:rPr lang="en-US" dirty="0" smtClean="0">
                <a:hlinkClick r:id="rId5" tooltip="Design by committee"/>
              </a:rPr>
              <a:t>Design by committee</a:t>
            </a:r>
            <a:r>
              <a:rPr lang="en-US" dirty="0" smtClean="0"/>
              <a:t>: The result of having many contributors to a design, but no unifying vision</a:t>
            </a:r>
          </a:p>
          <a:p>
            <a:r>
              <a:rPr lang="en-US" dirty="0" smtClean="0">
                <a:hlinkClick r:id="rId6" tooltip="Escalation of commitment"/>
              </a:rPr>
              <a:t>Escalation of commitment</a:t>
            </a:r>
            <a:r>
              <a:rPr lang="en-US" dirty="0" smtClean="0"/>
              <a:t>: Failing to revoke a decision when it proves wrong</a:t>
            </a:r>
          </a:p>
          <a:p>
            <a:r>
              <a:rPr lang="en-US" dirty="0" smtClean="0">
                <a:hlinkClick r:id="rId7" tooltip="Management by perkele"/>
              </a:rPr>
              <a:t>Management by </a:t>
            </a:r>
            <a:r>
              <a:rPr lang="en-US" dirty="0" err="1" smtClean="0">
                <a:hlinkClick r:id="rId7" tooltip="Management by perkele"/>
              </a:rPr>
              <a:t>perkele</a:t>
            </a:r>
            <a:r>
              <a:rPr lang="en-US" dirty="0" smtClean="0"/>
              <a:t>: Authoritarian style of management with no tolerance for dissent</a:t>
            </a:r>
          </a:p>
          <a:p>
            <a:r>
              <a:rPr lang="en-US" dirty="0" smtClean="0">
                <a:hlinkClick r:id="rId8" tooltip="Moral hazard"/>
              </a:rPr>
              <a:t>Moral hazard</a:t>
            </a:r>
            <a:r>
              <a:rPr lang="en-US" dirty="0" smtClean="0"/>
              <a:t>: Insulating a decision-maker from the consequences of his or her decision.</a:t>
            </a:r>
          </a:p>
          <a:p>
            <a:r>
              <a:rPr lang="en-US" dirty="0" smtClean="0">
                <a:hlinkClick r:id="rId9" tooltip="Mushroom management"/>
              </a:rPr>
              <a:t>Mushroom management</a:t>
            </a:r>
            <a:r>
              <a:rPr lang="en-US" dirty="0" smtClean="0"/>
              <a:t>: Keeping employees uninformed and misinformed (kept in the dark and fed manure)</a:t>
            </a:r>
          </a:p>
          <a:p>
            <a:r>
              <a:rPr lang="en-US" dirty="0" smtClean="0">
                <a:hlinkClick r:id="rId10" tooltip="Stovepipe (organisation)"/>
              </a:rPr>
              <a:t>Stovepipe</a:t>
            </a:r>
            <a:r>
              <a:rPr lang="en-US" dirty="0" smtClean="0"/>
              <a:t>: A structure that supports mostly up-down flow of data but inhibits cross organizational communication</a:t>
            </a:r>
          </a:p>
          <a:p>
            <a:r>
              <a:rPr lang="en-US" dirty="0" smtClean="0">
                <a:hlinkClick r:id="rId11" tooltip="Vendor lock-in"/>
              </a:rPr>
              <a:t>Vendor lock-in</a:t>
            </a:r>
            <a:r>
              <a:rPr lang="en-US" dirty="0" smtClean="0"/>
              <a:t>: Making a system excessively dependent on an externally supplied component</a:t>
            </a:r>
            <a:r>
              <a:rPr lang="en-US" baseline="30000" dirty="0" smtClean="0">
                <a:hlinkClick r:id="rId12"/>
              </a:rPr>
              <a:t>[4]</a:t>
            </a:r>
            <a:endParaRPr lang="en-US" baseline="30000" dirty="0" smtClean="0"/>
          </a:p>
          <a:p>
            <a:endParaRPr lang="en-US" dirty="0" smtClean="0"/>
          </a:p>
          <a:p>
            <a:r>
              <a:rPr lang="en-US" dirty="0" smtClean="0"/>
              <a:t>A "God Class" is an object that controls way too many other objects in the system and has grown beyond all logic to become The Class That Does Everything. </a:t>
            </a:r>
          </a:p>
          <a:p>
            <a:endParaRPr lang="en-US" dirty="0" smtClean="0"/>
          </a:p>
          <a:p>
            <a:r>
              <a:rPr lang="en-US" b="1" i="1" dirty="0" smtClean="0"/>
              <a:t>e Mythical Man-Month: Essays on Software Engineering</a:t>
            </a:r>
            <a:r>
              <a:rPr lang="en-US" dirty="0" smtClean="0"/>
              <a:t> is a book on </a:t>
            </a:r>
            <a:r>
              <a:rPr lang="en-US" dirty="0" smtClean="0">
                <a:hlinkClick r:id="rId13" tooltip="Software engineering"/>
              </a:rPr>
              <a:t>software engineering</a:t>
            </a:r>
            <a:r>
              <a:rPr lang="en-US" dirty="0" smtClean="0"/>
              <a:t> and </a:t>
            </a:r>
            <a:r>
              <a:rPr lang="en-US" dirty="0" smtClean="0">
                <a:hlinkClick r:id="rId14" tooltip="Project management"/>
              </a:rPr>
              <a:t>project management</a:t>
            </a:r>
            <a:r>
              <a:rPr lang="en-US" dirty="0" smtClean="0"/>
              <a:t> by </a:t>
            </a:r>
            <a:r>
              <a:rPr lang="en-US" dirty="0" smtClean="0">
                <a:hlinkClick r:id="rId15" tooltip="Fred Brooks"/>
              </a:rPr>
              <a:t>Fred Brooks</a:t>
            </a:r>
            <a:r>
              <a:rPr lang="en-US" dirty="0" smtClean="0"/>
              <a:t>, whose central theme is that "adding manpower to a late software project makes it later".</a:t>
            </a:r>
          </a:p>
          <a:p>
            <a:endParaRPr lang="en-US" b="1" dirty="0" smtClean="0"/>
          </a:p>
          <a:p>
            <a:r>
              <a:rPr lang="en-US" b="1" dirty="0" smtClean="0"/>
              <a:t>death march</a:t>
            </a:r>
            <a:r>
              <a:rPr lang="en-US" dirty="0" smtClean="0"/>
              <a:t> is a </a:t>
            </a:r>
            <a:r>
              <a:rPr lang="en-US" dirty="0" smtClean="0">
                <a:hlinkClick r:id="rId16" tooltip="Dysphemism"/>
              </a:rPr>
              <a:t>dysphemism</a:t>
            </a:r>
            <a:r>
              <a:rPr lang="en-US" dirty="0" smtClean="0"/>
              <a:t> for a project that is destined to fail. Usually it is a result of unrealistic or overly optimistic expectations in scheduling, feature scope, or both, and often includes lack of appropriate </a:t>
            </a:r>
            <a:r>
              <a:rPr lang="en-US" dirty="0" smtClean="0">
                <a:hlinkClick r:id="rId17" tooltip="Software documentation"/>
              </a:rPr>
              <a:t>documentation</a:t>
            </a:r>
            <a:r>
              <a:rPr lang="en-US" dirty="0" smtClean="0"/>
              <a:t>, or any sort of relevant training.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35651-9BA2-4A3B-BB96-ABEE6BF940B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49F7-A32A-4F7C-962C-A4C14CF36353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228B-BE81-4CA9-BA39-81F94FD38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49F7-A32A-4F7C-962C-A4C14CF36353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228B-BE81-4CA9-BA39-81F94FD38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49F7-A32A-4F7C-962C-A4C14CF36353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228B-BE81-4CA9-BA39-81F94FD38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49F7-A32A-4F7C-962C-A4C14CF36353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228B-BE81-4CA9-BA39-81F94FD38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49F7-A32A-4F7C-962C-A4C14CF36353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228B-BE81-4CA9-BA39-81F94FD38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49F7-A32A-4F7C-962C-A4C14CF36353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228B-BE81-4CA9-BA39-81F94FD38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49F7-A32A-4F7C-962C-A4C14CF36353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228B-BE81-4CA9-BA39-81F94FD38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49F7-A32A-4F7C-962C-A4C14CF36353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228B-BE81-4CA9-BA39-81F94FD38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49F7-A32A-4F7C-962C-A4C14CF36353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228B-BE81-4CA9-BA39-81F94FD38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49F7-A32A-4F7C-962C-A4C14CF36353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228B-BE81-4CA9-BA39-81F94FD38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49F7-A32A-4F7C-962C-A4C14CF36353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228B-BE81-4CA9-BA39-81F94FD380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049F7-A32A-4F7C-962C-A4C14CF36353}" type="datetimeFigureOut">
              <a:rPr lang="en-US" smtClean="0"/>
              <a:t>5/7/2009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8228B-BE81-4CA9-BA39-81F94FD380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707531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820257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832199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973" y="609600"/>
            <a:ext cx="879502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852419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57200"/>
            <a:ext cx="8678277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57200"/>
            <a:ext cx="867831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1000"/>
            <a:ext cx="8480891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600"/>
            <a:ext cx="861873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8077200" cy="60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9600"/>
            <a:ext cx="810899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33400"/>
            <a:ext cx="869610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57200"/>
            <a:ext cx="81724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"/>
            <a:ext cx="8407964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8597622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04800"/>
            <a:ext cx="7924800" cy="599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1000"/>
            <a:ext cx="875291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839431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57200"/>
            <a:ext cx="857459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 b="8434"/>
          <a:stretch>
            <a:fillRect/>
          </a:stretch>
        </p:blipFill>
        <p:spPr bwMode="auto">
          <a:xfrm>
            <a:off x="381000" y="228600"/>
            <a:ext cx="8432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09600"/>
            <a:ext cx="792799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8190192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57200"/>
            <a:ext cx="893102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880533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773" y="381000"/>
            <a:ext cx="869922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"/>
            <a:ext cx="8382000" cy="618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8001000" cy="59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57200"/>
            <a:ext cx="8087348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85800"/>
            <a:ext cx="79525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"/>
            <a:ext cx="8891677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09600"/>
            <a:ext cx="871088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"/>
            <a:ext cx="842193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"/>
            <a:ext cx="8661287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57200"/>
            <a:ext cx="872852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657600"/>
            <a:ext cx="33374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"/>
            <a:ext cx="9051869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459" y="533400"/>
            <a:ext cx="875394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543" y="685800"/>
            <a:ext cx="887045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28600"/>
            <a:ext cx="9128997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33400"/>
            <a:ext cx="87393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296</Words>
  <Application>Microsoft Office PowerPoint</Application>
  <PresentationFormat>On-screen Show (4:3)</PresentationFormat>
  <Paragraphs>56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Panji Wasmana</dc:creator>
  <cp:lastModifiedBy>Panji Wasmana</cp:lastModifiedBy>
  <cp:revision>3</cp:revision>
  <dcterms:created xsi:type="dcterms:W3CDTF">2009-05-07T04:13:49Z</dcterms:created>
  <dcterms:modified xsi:type="dcterms:W3CDTF">2009-05-07T04:47:47Z</dcterms:modified>
</cp:coreProperties>
</file>